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</p:sldMasterIdLst>
  <p:notesMasterIdLst>
    <p:notesMasterId r:id="rId17"/>
  </p:notesMasterIdLst>
  <p:sldIdLst>
    <p:sldId id="257" r:id="rId5"/>
    <p:sldId id="285" r:id="rId6"/>
    <p:sldId id="290" r:id="rId7"/>
    <p:sldId id="286" r:id="rId8"/>
    <p:sldId id="287" r:id="rId9"/>
    <p:sldId id="280" r:id="rId10"/>
    <p:sldId id="293" r:id="rId11"/>
    <p:sldId id="288" r:id="rId12"/>
    <p:sldId id="296" r:id="rId13"/>
    <p:sldId id="294" r:id="rId14"/>
    <p:sldId id="300" r:id="rId15"/>
    <p:sldId id="299" r:id="rId1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as_mayorga\Downloads\evoluci&#243;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l72_cifs\ANALISIS$\Investigaci&#243;n\Congreso%20Tesoreros%20de%20Asobolsa\%25%20del%20estandarizado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_garcia\Downloads\Contexto%20Internacional%20Volumen%20y%20Contrato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_garcia\Downloads\Contexto%20Internacional%20Volumen%20y%20Contrato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_garcia\AppData\Roaming\Microsoft\Excel\Contexto%20Internacional%20Volumen%20y%20Contratos%20(version%202).xlsb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ll72_cifs\renta_variable$\Nicol&#225;s%20S\INFORMES%20DE%20MERCADO\MENSUALES\2017\Diciembre\2016-2017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Escritorio\Nueva%20carpeta\Archivos%20ok\Brokers\Presentaciones%20Mensuales%20Broker%20AMD\Mesa%20IRS\Presentaci&#243;n%20JPC\Presentaci&#243;n%20JPC%20-%20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Contratos Negociados</a:t>
            </a:r>
            <a:r>
              <a:rPr lang="es-ES" baseline="0" dirty="0" smtClean="0"/>
              <a:t> y Monto F</a:t>
            </a:r>
            <a:r>
              <a:rPr lang="es-ES" dirty="0" smtClean="0"/>
              <a:t>uturos </a:t>
            </a:r>
            <a:r>
              <a:rPr lang="es-ES" b="1" dirty="0" err="1"/>
              <a:t>bvc</a:t>
            </a:r>
            <a:r>
              <a:rPr lang="es-ES" dirty="0"/>
              <a:t> 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0731736657917761"/>
          <c:y val="0.15476851851851853"/>
          <c:w val="0.76384732847423154"/>
          <c:h val="0.6431124234470690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'S:\Derivados Producto 2\Comites\2018\Enero\[Comité.xlsx]Contratos'!$BT$7</c:f>
              <c:strCache>
                <c:ptCount val="1"/>
                <c:pt idx="0">
                  <c:v>TASA DE INTERÉS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[1]Contratos!$BS$8:$BS$17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[1]Contratos!$BT$8:$BT$17</c:f>
              <c:numCache>
                <c:formatCode>General</c:formatCode>
                <c:ptCount val="10"/>
                <c:pt idx="0">
                  <c:v>621</c:v>
                </c:pt>
                <c:pt idx="1">
                  <c:v>11946</c:v>
                </c:pt>
                <c:pt idx="2">
                  <c:v>50742</c:v>
                </c:pt>
                <c:pt idx="3">
                  <c:v>174263</c:v>
                </c:pt>
                <c:pt idx="4">
                  <c:v>138284</c:v>
                </c:pt>
                <c:pt idx="5">
                  <c:v>226720</c:v>
                </c:pt>
                <c:pt idx="6">
                  <c:v>231802</c:v>
                </c:pt>
                <c:pt idx="7">
                  <c:v>197532</c:v>
                </c:pt>
                <c:pt idx="8">
                  <c:v>200330</c:v>
                </c:pt>
                <c:pt idx="9">
                  <c:v>286713</c:v>
                </c:pt>
              </c:numCache>
            </c:numRef>
          </c:val>
        </c:ser>
        <c:ser>
          <c:idx val="2"/>
          <c:order val="1"/>
          <c:tx>
            <c:strRef>
              <c:f>'S:\Derivados Producto 2\Comites\2018\Enero\[Comité.xlsx]Contratos'!$BU$7</c:f>
              <c:strCache>
                <c:ptCount val="1"/>
                <c:pt idx="0">
                  <c:v>TASA DE CAMBIO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[1]Contratos!$BS$8:$BS$17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[1]Contratos!$BU$8:$BU$17</c:f>
              <c:numCache>
                <c:formatCode>General</c:formatCode>
                <c:ptCount val="10"/>
                <c:pt idx="0">
                  <c:v>0</c:v>
                </c:pt>
                <c:pt idx="1">
                  <c:v>2950</c:v>
                </c:pt>
                <c:pt idx="2">
                  <c:v>142096</c:v>
                </c:pt>
                <c:pt idx="3">
                  <c:v>587909</c:v>
                </c:pt>
                <c:pt idx="4">
                  <c:v>437736</c:v>
                </c:pt>
                <c:pt idx="5">
                  <c:v>344513</c:v>
                </c:pt>
                <c:pt idx="6">
                  <c:v>361291</c:v>
                </c:pt>
                <c:pt idx="7">
                  <c:v>554655</c:v>
                </c:pt>
                <c:pt idx="8">
                  <c:v>599863</c:v>
                </c:pt>
                <c:pt idx="9">
                  <c:v>407796</c:v>
                </c:pt>
              </c:numCache>
            </c:numRef>
          </c:val>
        </c:ser>
        <c:ser>
          <c:idx val="3"/>
          <c:order val="2"/>
          <c:tx>
            <c:strRef>
              <c:f>'S:\Derivados Producto 2\Comites\2018\Enero\[Comité.xlsx]Contratos'!$BV$7</c:f>
              <c:strCache>
                <c:ptCount val="1"/>
                <c:pt idx="0">
                  <c:v>ACCIONES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[1]Contratos!$BS$8:$BS$17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[1]Contratos!$BV$8:$BV$17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94654</c:v>
                </c:pt>
                <c:pt idx="3">
                  <c:v>33126</c:v>
                </c:pt>
                <c:pt idx="4">
                  <c:v>54570</c:v>
                </c:pt>
                <c:pt idx="5">
                  <c:v>113904</c:v>
                </c:pt>
                <c:pt idx="6">
                  <c:v>348527</c:v>
                </c:pt>
                <c:pt idx="7">
                  <c:v>291483</c:v>
                </c:pt>
                <c:pt idx="8">
                  <c:v>603371</c:v>
                </c:pt>
                <c:pt idx="9">
                  <c:v>421519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3526960"/>
        <c:axId val="303527520"/>
      </c:barChart>
      <c:lineChart>
        <c:grouping val="standard"/>
        <c:varyColors val="0"/>
        <c:ser>
          <c:idx val="4"/>
          <c:order val="3"/>
          <c:tx>
            <c:strRef>
              <c:f>'S:\Derivados Producto 2\Comites\2018\Enero\[Comité.xlsx]Contratos'!$BW$7</c:f>
              <c:strCache>
                <c:ptCount val="1"/>
                <c:pt idx="0">
                  <c:v>TOTAL MERCADO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[1]Contratos!$BW$8:$BW$17</c:f>
              <c:numCache>
                <c:formatCode>General</c:formatCode>
                <c:ptCount val="10"/>
                <c:pt idx="0">
                  <c:v>146568750000</c:v>
                </c:pt>
                <c:pt idx="1">
                  <c:v>3511279550000</c:v>
                </c:pt>
                <c:pt idx="2">
                  <c:v>25156675627500</c:v>
                </c:pt>
                <c:pt idx="3">
                  <c:v>84436559759500</c:v>
                </c:pt>
                <c:pt idx="4">
                  <c:v>64384104923500</c:v>
                </c:pt>
                <c:pt idx="5">
                  <c:v>83930961096000</c:v>
                </c:pt>
                <c:pt idx="6">
                  <c:v>95185663051200</c:v>
                </c:pt>
                <c:pt idx="7">
                  <c:v>120178373129100</c:v>
                </c:pt>
                <c:pt idx="8">
                  <c:v>133415382666450</c:v>
                </c:pt>
                <c:pt idx="9">
                  <c:v>131476226728800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528640"/>
        <c:axId val="303528080"/>
      </c:lineChart>
      <c:catAx>
        <c:axId val="3035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527520"/>
        <c:crosses val="autoZero"/>
        <c:auto val="1"/>
        <c:lblAlgn val="ctr"/>
        <c:lblOffset val="100"/>
        <c:noMultiLvlLbl val="0"/>
      </c:catAx>
      <c:valAx>
        <c:axId val="303527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5269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8.0555598866973319E-2"/>
                <c:y val="0.1378753376508978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 sz="1200" dirty="0" smtClean="0"/>
                    <a:t>Millones de Contratos</a:t>
                  </a:r>
                  <a:endParaRPr lang="es-CO" sz="120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valAx>
        <c:axId val="303528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3528640"/>
        <c:crosses val="max"/>
        <c:crossBetween val="between"/>
        <c:dispUnits>
          <c:builtInUnit val="trillions"/>
          <c:dispUnitsLbl>
            <c:layout>
              <c:manualLayout>
                <c:xMode val="edge"/>
                <c:yMode val="edge"/>
                <c:x val="0.86249392134107772"/>
                <c:y val="0.1253654165200403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 sz="1200" dirty="0"/>
                    <a:t>Billones </a:t>
                  </a:r>
                  <a:r>
                    <a:rPr lang="es-CO" sz="1200" dirty="0" smtClean="0"/>
                    <a:t>COP</a:t>
                  </a:r>
                  <a:endParaRPr lang="es-CO" sz="1200" dirty="0"/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catAx>
        <c:axId val="30352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303528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50390827285753"/>
          <c:y val="0.16851257776528974"/>
          <c:w val="0.42808569940798513"/>
          <c:h val="0.18171405657626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CO" dirty="0"/>
              <a:t>Volumen Mercado de Derivados </a:t>
            </a:r>
            <a:r>
              <a:rPr lang="es-CO" dirty="0" smtClean="0"/>
              <a:t>FX Colombia</a:t>
            </a:r>
            <a:endParaRPr lang="es-CO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894043542348911"/>
          <c:y val="9.2266898471950964E-2"/>
          <c:w val="0.76167700271609684"/>
          <c:h val="0.7163656362084061"/>
        </c:manualLayout>
      </c:layout>
      <c:barChart>
        <c:barDir val="col"/>
        <c:grouping val="clustered"/>
        <c:varyColors val="0"/>
        <c:ser>
          <c:idx val="0"/>
          <c:order val="0"/>
          <c:tx>
            <c:v>Volumen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Hoja1!$A$3:$A$84</c:f>
              <c:numCache>
                <c:formatCode>mmm\-yy</c:formatCode>
                <c:ptCount val="8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</c:numCache>
            </c:numRef>
          </c:cat>
          <c:val>
            <c:numRef>
              <c:f>Hoja1!$Q$3:$Q$84</c:f>
              <c:numCache>
                <c:formatCode>_(* #,##0_);_(* \(#,##0\);_(* "-"??_);_(@_)</c:formatCode>
                <c:ptCount val="82"/>
                <c:pt idx="0">
                  <c:v>22433.988013040005</c:v>
                </c:pt>
                <c:pt idx="1">
                  <c:v>22728.459698199997</c:v>
                </c:pt>
                <c:pt idx="2">
                  <c:v>28370.859008070001</c:v>
                </c:pt>
                <c:pt idx="3">
                  <c:v>21794.51413335</c:v>
                </c:pt>
                <c:pt idx="4">
                  <c:v>27572.237930390005</c:v>
                </c:pt>
                <c:pt idx="5">
                  <c:v>24113.899572130002</c:v>
                </c:pt>
                <c:pt idx="6">
                  <c:v>23120.498984780003</c:v>
                </c:pt>
                <c:pt idx="7">
                  <c:v>29273.267944439998</c:v>
                </c:pt>
                <c:pt idx="8">
                  <c:v>31005.730386609997</c:v>
                </c:pt>
                <c:pt idx="9">
                  <c:v>26734.100247480001</c:v>
                </c:pt>
                <c:pt idx="10">
                  <c:v>26355.171056699997</c:v>
                </c:pt>
                <c:pt idx="11">
                  <c:v>16254.198478699998</c:v>
                </c:pt>
                <c:pt idx="12">
                  <c:v>24644.725787390002</c:v>
                </c:pt>
                <c:pt idx="13">
                  <c:v>30463.011723339994</c:v>
                </c:pt>
                <c:pt idx="14">
                  <c:v>27538.88022915</c:v>
                </c:pt>
                <c:pt idx="15">
                  <c:v>22486.830209950003</c:v>
                </c:pt>
                <c:pt idx="16">
                  <c:v>33545.78316467</c:v>
                </c:pt>
                <c:pt idx="17">
                  <c:v>30979.76415612</c:v>
                </c:pt>
                <c:pt idx="18">
                  <c:v>27638.618740720001</c:v>
                </c:pt>
                <c:pt idx="19">
                  <c:v>31298.945935370004</c:v>
                </c:pt>
                <c:pt idx="20">
                  <c:v>26948.361300280001</c:v>
                </c:pt>
                <c:pt idx="21">
                  <c:v>31208.145576029998</c:v>
                </c:pt>
                <c:pt idx="22">
                  <c:v>27502.73373996</c:v>
                </c:pt>
                <c:pt idx="23">
                  <c:v>22716.364345829999</c:v>
                </c:pt>
                <c:pt idx="24">
                  <c:v>27025.067529579996</c:v>
                </c:pt>
                <c:pt idx="25">
                  <c:v>27244.431088510002</c:v>
                </c:pt>
                <c:pt idx="26">
                  <c:v>24061.26789309</c:v>
                </c:pt>
                <c:pt idx="27">
                  <c:v>35627.912291090004</c:v>
                </c:pt>
                <c:pt idx="28">
                  <c:v>31762.540883030004</c:v>
                </c:pt>
                <c:pt idx="29">
                  <c:v>29495.775747510001</c:v>
                </c:pt>
                <c:pt idx="30">
                  <c:v>28306.77064861</c:v>
                </c:pt>
                <c:pt idx="31">
                  <c:v>30992.786616890004</c:v>
                </c:pt>
                <c:pt idx="32">
                  <c:v>31170.734310330005</c:v>
                </c:pt>
                <c:pt idx="33">
                  <c:v>32356.272997390006</c:v>
                </c:pt>
                <c:pt idx="34">
                  <c:v>28741.660765659999</c:v>
                </c:pt>
                <c:pt idx="35">
                  <c:v>30585.585916130003</c:v>
                </c:pt>
                <c:pt idx="36">
                  <c:v>29312.423654709997</c:v>
                </c:pt>
                <c:pt idx="37">
                  <c:v>33036.386445110002</c:v>
                </c:pt>
                <c:pt idx="38">
                  <c:v>35013.058991950005</c:v>
                </c:pt>
                <c:pt idx="39">
                  <c:v>26554.990369780004</c:v>
                </c:pt>
                <c:pt idx="40">
                  <c:v>28559.670022729995</c:v>
                </c:pt>
                <c:pt idx="41">
                  <c:v>20271.370042659993</c:v>
                </c:pt>
                <c:pt idx="42">
                  <c:v>29641.532363479997</c:v>
                </c:pt>
                <c:pt idx="43">
                  <c:v>29474.503630459996</c:v>
                </c:pt>
                <c:pt idx="44">
                  <c:v>33996.95747180999</c:v>
                </c:pt>
                <c:pt idx="45">
                  <c:v>34838.595819390008</c:v>
                </c:pt>
                <c:pt idx="46">
                  <c:v>28465.751990839995</c:v>
                </c:pt>
                <c:pt idx="47">
                  <c:v>24681.590088909994</c:v>
                </c:pt>
                <c:pt idx="48">
                  <c:v>27031.406185490003</c:v>
                </c:pt>
                <c:pt idx="49">
                  <c:v>29876.64610305</c:v>
                </c:pt>
                <c:pt idx="50">
                  <c:v>34656.353649650009</c:v>
                </c:pt>
                <c:pt idx="51">
                  <c:v>31740.55250052</c:v>
                </c:pt>
                <c:pt idx="52">
                  <c:v>30082.943759100002</c:v>
                </c:pt>
                <c:pt idx="53">
                  <c:v>33919.83294231999</c:v>
                </c:pt>
                <c:pt idx="54">
                  <c:v>38882.31397249001</c:v>
                </c:pt>
                <c:pt idx="55">
                  <c:v>34004.085497589993</c:v>
                </c:pt>
                <c:pt idx="56">
                  <c:v>34827.19188251</c:v>
                </c:pt>
                <c:pt idx="57">
                  <c:v>35203.638613010007</c:v>
                </c:pt>
                <c:pt idx="58">
                  <c:v>27372.851643070004</c:v>
                </c:pt>
                <c:pt idx="59">
                  <c:v>20095.319278249997</c:v>
                </c:pt>
                <c:pt idx="60">
                  <c:v>25152.214080949998</c:v>
                </c:pt>
                <c:pt idx="61">
                  <c:v>31358.180377550001</c:v>
                </c:pt>
                <c:pt idx="62">
                  <c:v>32564.008698749996</c:v>
                </c:pt>
                <c:pt idx="63">
                  <c:v>33349.050348899989</c:v>
                </c:pt>
                <c:pt idx="64">
                  <c:v>30071.544443989991</c:v>
                </c:pt>
                <c:pt idx="65">
                  <c:v>35388.475876420001</c:v>
                </c:pt>
                <c:pt idx="66">
                  <c:v>30392.214665350002</c:v>
                </c:pt>
                <c:pt idx="67">
                  <c:v>36316.392344100001</c:v>
                </c:pt>
                <c:pt idx="68">
                  <c:v>37416.485227470002</c:v>
                </c:pt>
                <c:pt idx="69">
                  <c:v>29011.070421730004</c:v>
                </c:pt>
                <c:pt idx="70">
                  <c:v>31639.954885070005</c:v>
                </c:pt>
                <c:pt idx="71">
                  <c:v>23418.431772040003</c:v>
                </c:pt>
                <c:pt idx="72">
                  <c:v>25366.199763960001</c:v>
                </c:pt>
                <c:pt idx="73">
                  <c:v>29809.839092270002</c:v>
                </c:pt>
                <c:pt idx="74">
                  <c:v>35491.74523351001</c:v>
                </c:pt>
                <c:pt idx="75">
                  <c:v>25461.546179129993</c:v>
                </c:pt>
                <c:pt idx="76">
                  <c:v>31367.784896519999</c:v>
                </c:pt>
                <c:pt idx="77">
                  <c:v>35203.141574059999</c:v>
                </c:pt>
                <c:pt idx="78">
                  <c:v>32693.715</c:v>
                </c:pt>
                <c:pt idx="79">
                  <c:v>37760.361313399997</c:v>
                </c:pt>
                <c:pt idx="80">
                  <c:v>38615.009396770001</c:v>
                </c:pt>
                <c:pt idx="81">
                  <c:v>42145.341248520002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06595296"/>
        <c:axId val="306595856"/>
      </c:barChart>
      <c:lineChart>
        <c:grouping val="standard"/>
        <c:varyColors val="0"/>
        <c:ser>
          <c:idx val="1"/>
          <c:order val="1"/>
          <c:tx>
            <c:v>Participación estadnarizado (ED)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Hoja1!$A$3:$A$84</c:f>
              <c:numCache>
                <c:formatCode>mmm\-yy</c:formatCode>
                <c:ptCount val="82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  <c:pt idx="78">
                  <c:v>42917</c:v>
                </c:pt>
                <c:pt idx="79">
                  <c:v>42948</c:v>
                </c:pt>
                <c:pt idx="80">
                  <c:v>42979</c:v>
                </c:pt>
                <c:pt idx="81">
                  <c:v>43009</c:v>
                </c:pt>
              </c:numCache>
            </c:numRef>
          </c:cat>
          <c:val>
            <c:numRef>
              <c:f>Hoja1!$R$3:$R$84</c:f>
              <c:numCache>
                <c:formatCode>0%</c:formatCode>
                <c:ptCount val="82"/>
                <c:pt idx="0">
                  <c:v>5.5558111169334762E-2</c:v>
                </c:pt>
                <c:pt idx="1">
                  <c:v>9.7327536901904085E-2</c:v>
                </c:pt>
                <c:pt idx="2">
                  <c:v>6.5974033407574628E-2</c:v>
                </c:pt>
                <c:pt idx="3">
                  <c:v>5.6466503105790378E-2</c:v>
                </c:pt>
                <c:pt idx="4">
                  <c:v>5.8565249729700092E-2</c:v>
                </c:pt>
                <c:pt idx="5">
                  <c:v>5.7748643923583989E-2</c:v>
                </c:pt>
                <c:pt idx="6">
                  <c:v>0.10394498845297598</c:v>
                </c:pt>
                <c:pt idx="7">
                  <c:v>7.0951934848616477E-2</c:v>
                </c:pt>
                <c:pt idx="8">
                  <c:v>6.6982779444437771E-2</c:v>
                </c:pt>
                <c:pt idx="9">
                  <c:v>7.4429660305757345E-2</c:v>
                </c:pt>
                <c:pt idx="10">
                  <c:v>5.8610888795855763E-2</c:v>
                </c:pt>
                <c:pt idx="11">
                  <c:v>5.0196261665512477E-2</c:v>
                </c:pt>
                <c:pt idx="12">
                  <c:v>4.5717895574090846E-2</c:v>
                </c:pt>
                <c:pt idx="13">
                  <c:v>4.4951399173405911E-2</c:v>
                </c:pt>
                <c:pt idx="14">
                  <c:v>4.1232431767435282E-2</c:v>
                </c:pt>
                <c:pt idx="15">
                  <c:v>4.8071026014226463E-2</c:v>
                </c:pt>
                <c:pt idx="16">
                  <c:v>4.3702363209215653E-2</c:v>
                </c:pt>
                <c:pt idx="17">
                  <c:v>5.6661503010610612E-2</c:v>
                </c:pt>
                <c:pt idx="18">
                  <c:v>4.3789091320142859E-2</c:v>
                </c:pt>
                <c:pt idx="19">
                  <c:v>4.0279790974535774E-2</c:v>
                </c:pt>
                <c:pt idx="20">
                  <c:v>5.4386609399688125E-2</c:v>
                </c:pt>
                <c:pt idx="21">
                  <c:v>4.1620383910207108E-2</c:v>
                </c:pt>
                <c:pt idx="22">
                  <c:v>2.4231045768069497E-2</c:v>
                </c:pt>
                <c:pt idx="23">
                  <c:v>2.7260304094993769E-2</c:v>
                </c:pt>
                <c:pt idx="24">
                  <c:v>2.5435089079708317E-2</c:v>
                </c:pt>
                <c:pt idx="25">
                  <c:v>3.2011496117010568E-2</c:v>
                </c:pt>
                <c:pt idx="26">
                  <c:v>3.0309915638711691E-2</c:v>
                </c:pt>
                <c:pt idx="27">
                  <c:v>4.0470796835339544E-2</c:v>
                </c:pt>
                <c:pt idx="28">
                  <c:v>3.5647179618584365E-2</c:v>
                </c:pt>
                <c:pt idx="29">
                  <c:v>3.7016487016523748E-2</c:v>
                </c:pt>
                <c:pt idx="30">
                  <c:v>2.9859817302808619E-2</c:v>
                </c:pt>
                <c:pt idx="31">
                  <c:v>2.8255929704712551E-2</c:v>
                </c:pt>
                <c:pt idx="32">
                  <c:v>4.1310383874186229E-2</c:v>
                </c:pt>
                <c:pt idx="33">
                  <c:v>2.6936971389452221E-2</c:v>
                </c:pt>
                <c:pt idx="34">
                  <c:v>3.0456486392250365E-2</c:v>
                </c:pt>
                <c:pt idx="35">
                  <c:v>2.799406891690296E-2</c:v>
                </c:pt>
                <c:pt idx="36">
                  <c:v>4.0824839805005862E-2</c:v>
                </c:pt>
                <c:pt idx="37">
                  <c:v>4.4918350936037396E-2</c:v>
                </c:pt>
                <c:pt idx="38">
                  <c:v>3.9258066549284577E-2</c:v>
                </c:pt>
                <c:pt idx="39">
                  <c:v>3.5711931610384405E-2</c:v>
                </c:pt>
                <c:pt idx="40">
                  <c:v>3.5123830184369619E-2</c:v>
                </c:pt>
                <c:pt idx="41">
                  <c:v>3.4046539456759693E-2</c:v>
                </c:pt>
                <c:pt idx="42">
                  <c:v>3.1082569844976558E-2</c:v>
                </c:pt>
                <c:pt idx="43">
                  <c:v>3.2880451937397907E-2</c:v>
                </c:pt>
                <c:pt idx="44">
                  <c:v>5.0773072897223034E-2</c:v>
                </c:pt>
                <c:pt idx="45">
                  <c:v>5.192717896492062E-2</c:v>
                </c:pt>
                <c:pt idx="46">
                  <c:v>5.266152815785017E-2</c:v>
                </c:pt>
                <c:pt idx="47">
                  <c:v>6.7758802977262209E-2</c:v>
                </c:pt>
                <c:pt idx="48">
                  <c:v>5.5312882716496994E-2</c:v>
                </c:pt>
                <c:pt idx="49">
                  <c:v>6.1897342614076527E-2</c:v>
                </c:pt>
                <c:pt idx="50">
                  <c:v>5.0367387684411749E-2</c:v>
                </c:pt>
                <c:pt idx="51">
                  <c:v>6.9078665217440022E-2</c:v>
                </c:pt>
                <c:pt idx="52">
                  <c:v>5.655846095465035E-2</c:v>
                </c:pt>
                <c:pt idx="53">
                  <c:v>4.9075418585659628E-2</c:v>
                </c:pt>
                <c:pt idx="54">
                  <c:v>5.328669485735639E-2</c:v>
                </c:pt>
                <c:pt idx="55">
                  <c:v>7.5087594994459161E-2</c:v>
                </c:pt>
                <c:pt idx="56">
                  <c:v>7.8289975522525299E-2</c:v>
                </c:pt>
                <c:pt idx="57">
                  <c:v>6.6388307915883654E-2</c:v>
                </c:pt>
                <c:pt idx="58">
                  <c:v>7.7396210947439065E-2</c:v>
                </c:pt>
                <c:pt idx="59">
                  <c:v>5.956685651148521E-2</c:v>
                </c:pt>
                <c:pt idx="60">
                  <c:v>6.7601802152591192E-2</c:v>
                </c:pt>
                <c:pt idx="61">
                  <c:v>8.5773631238042686E-2</c:v>
                </c:pt>
                <c:pt idx="62">
                  <c:v>6.6256124052774257E-2</c:v>
                </c:pt>
                <c:pt idx="63">
                  <c:v>7.5882670526582832E-2</c:v>
                </c:pt>
                <c:pt idx="64">
                  <c:v>6.606893781929031E-2</c:v>
                </c:pt>
                <c:pt idx="65">
                  <c:v>6.5637469330735748E-2</c:v>
                </c:pt>
                <c:pt idx="66">
                  <c:v>5.2633709573779698E-2</c:v>
                </c:pt>
                <c:pt idx="67">
                  <c:v>6.2550403643522906E-2</c:v>
                </c:pt>
                <c:pt idx="68">
                  <c:v>6.4935682366451045E-2</c:v>
                </c:pt>
                <c:pt idx="69">
                  <c:v>4.4399602678403642E-2</c:v>
                </c:pt>
                <c:pt idx="70">
                  <c:v>5.0445236277917298E-2</c:v>
                </c:pt>
                <c:pt idx="71">
                  <c:v>4.1628961729365054E-2</c:v>
                </c:pt>
                <c:pt idx="72">
                  <c:v>3.1662803552510353E-2</c:v>
                </c:pt>
                <c:pt idx="73">
                  <c:v>4.3064304910417545E-2</c:v>
                </c:pt>
                <c:pt idx="74">
                  <c:v>4.7783646277241097E-2</c:v>
                </c:pt>
                <c:pt idx="75">
                  <c:v>4.1457223083538129E-2</c:v>
                </c:pt>
                <c:pt idx="76">
                  <c:v>4.3966126538728022E-2</c:v>
                </c:pt>
                <c:pt idx="77">
                  <c:v>3.5854754535034804E-2</c:v>
                </c:pt>
                <c:pt idx="78">
                  <c:v>3.5131981789160396E-2</c:v>
                </c:pt>
                <c:pt idx="79">
                  <c:v>3.7616165486635413E-2</c:v>
                </c:pt>
                <c:pt idx="80">
                  <c:v>3.0503294402888986E-2</c:v>
                </c:pt>
                <c:pt idx="81">
                  <c:v>3.5267243210474544E-2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524992"/>
        <c:axId val="306596416"/>
      </c:lineChart>
      <c:dateAx>
        <c:axId val="30659529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06595856"/>
        <c:crosses val="autoZero"/>
        <c:auto val="1"/>
        <c:lblOffset val="100"/>
        <c:baseTimeUnit val="months"/>
      </c:dateAx>
      <c:valAx>
        <c:axId val="3065958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/>
                  <a:t>Millones USD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06595296"/>
        <c:crosses val="autoZero"/>
        <c:crossBetween val="between"/>
      </c:valAx>
      <c:valAx>
        <c:axId val="306596416"/>
        <c:scaling>
          <c:orientation val="minMax"/>
          <c:max val="0.2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304524992"/>
        <c:crosses val="max"/>
        <c:crossBetween val="between"/>
      </c:valAx>
      <c:dateAx>
        <c:axId val="3045249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one"/>
        <c:crossAx val="30659641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44586967223886"/>
          <c:y val="0.12069817025119321"/>
          <c:w val="0.60715000000000041"/>
          <c:h val="8.503205128205128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1" baseline="0">
                <a:solidFill>
                  <a:sysClr val="windowText" lastClr="000000"/>
                </a:solidFill>
              </a:rPr>
              <a:t>Brasil</a:t>
            </a:r>
            <a:endParaRPr lang="es-CO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43591426071741"/>
          <c:y val="0.14452261906411443"/>
          <c:w val="0.84952974628171474"/>
          <c:h val="0.60541547246378669"/>
        </c:manualLayout>
      </c:layout>
      <c:lineChart>
        <c:grouping val="standard"/>
        <c:varyColors val="0"/>
        <c:ser>
          <c:idx val="0"/>
          <c:order val="0"/>
          <c:tx>
            <c:strRef>
              <c:f>'[Contexto Internacional Volumen y Contratos.xlsx]Mex Brasil Contratos'!$A$17</c:f>
              <c:strCache>
                <c:ptCount val="1"/>
                <c:pt idx="0">
                  <c:v>Opciones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'[Contexto Internacional Volumen y Contratos.xlsx]Mex Brasil Contratos'!$E$16:$U$16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 formatCode="#,##0">
                  <c:v>2016</c:v>
                </c:pt>
              </c:numCache>
            </c:numRef>
          </c:cat>
          <c:val>
            <c:numRef>
              <c:f>'[Contexto Internacional Volumen y Contratos.xlsx]Mex Brasil Contratos'!$E$17:$U$17</c:f>
              <c:numCache>
                <c:formatCode>"$"#,##0_);[Red]\("$"#,##0\)</c:formatCode>
                <c:ptCount val="17"/>
                <c:pt idx="0">
                  <c:v>33407844</c:v>
                </c:pt>
                <c:pt idx="1">
                  <c:v>73597336</c:v>
                </c:pt>
                <c:pt idx="2">
                  <c:v>95015397</c:v>
                </c:pt>
                <c:pt idx="3">
                  <c:v>180315486</c:v>
                </c:pt>
                <c:pt idx="4">
                  <c:v>239181134</c:v>
                </c:pt>
                <c:pt idx="5">
                  <c:v>274877472.083</c:v>
                </c:pt>
                <c:pt idx="6">
                  <c:v>298818558</c:v>
                </c:pt>
                <c:pt idx="7">
                  <c:v>395739553</c:v>
                </c:pt>
                <c:pt idx="8">
                  <c:v>381379331</c:v>
                </c:pt>
                <c:pt idx="9">
                  <c:v>570800621</c:v>
                </c:pt>
                <c:pt idx="10">
                  <c:v>829431115</c:v>
                </c:pt>
                <c:pt idx="11">
                  <c:v>959326405</c:v>
                </c:pt>
                <c:pt idx="12">
                  <c:v>1066328326</c:v>
                </c:pt>
                <c:pt idx="13">
                  <c:v>973978277</c:v>
                </c:pt>
                <c:pt idx="14">
                  <c:v>851105164</c:v>
                </c:pt>
                <c:pt idx="15">
                  <c:v>714836853.24000001</c:v>
                </c:pt>
                <c:pt idx="16">
                  <c:v>719305164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'[Contexto Internacional Volumen y Contratos.xlsx]Mex Brasil Contratos'!$A$18</c:f>
              <c:strCache>
                <c:ptCount val="1"/>
                <c:pt idx="0">
                  <c:v>Futuros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'[Contexto Internacional Volumen y Contratos.xlsx]Mex Brasil Contratos'!$E$16:$U$16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 formatCode="#,##0">
                  <c:v>2016</c:v>
                </c:pt>
              </c:numCache>
            </c:numRef>
          </c:cat>
          <c:val>
            <c:numRef>
              <c:f>'[Contexto Internacional Volumen y Contratos.xlsx]Mex Brasil Contratos'!$E$18:$U$18</c:f>
              <c:numCache>
                <c:formatCode>"$"#,##0_);[Red]\("$"#,##0\)</c:formatCode>
                <c:ptCount val="17"/>
                <c:pt idx="0">
                  <c:v>66035213</c:v>
                </c:pt>
                <c:pt idx="1">
                  <c:v>71488448</c:v>
                </c:pt>
                <c:pt idx="2">
                  <c:v>71560368</c:v>
                </c:pt>
                <c:pt idx="3">
                  <c:v>19304539</c:v>
                </c:pt>
                <c:pt idx="4">
                  <c:v>32555283</c:v>
                </c:pt>
                <c:pt idx="5">
                  <c:v>48003361</c:v>
                </c:pt>
                <c:pt idx="6">
                  <c:v>72244396</c:v>
                </c:pt>
                <c:pt idx="7">
                  <c:v>117216584</c:v>
                </c:pt>
                <c:pt idx="8">
                  <c:v>90741578</c:v>
                </c:pt>
                <c:pt idx="9">
                  <c:v>87175042</c:v>
                </c:pt>
                <c:pt idx="10">
                  <c:v>126861836</c:v>
                </c:pt>
                <c:pt idx="11">
                  <c:v>379422171</c:v>
                </c:pt>
                <c:pt idx="12">
                  <c:v>486175941</c:v>
                </c:pt>
                <c:pt idx="13">
                  <c:v>538992653</c:v>
                </c:pt>
                <c:pt idx="14">
                  <c:v>465974544</c:v>
                </c:pt>
                <c:pt idx="15">
                  <c:v>539942604</c:v>
                </c:pt>
                <c:pt idx="16">
                  <c:v>671666077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4527792"/>
        <c:axId val="304528352"/>
      </c:lineChart>
      <c:catAx>
        <c:axId val="30452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528352"/>
        <c:crosses val="autoZero"/>
        <c:auto val="1"/>
        <c:lblAlgn val="ctr"/>
        <c:lblOffset val="100"/>
        <c:noMultiLvlLbl val="0"/>
      </c:catAx>
      <c:valAx>
        <c:axId val="3045283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045277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852173139374527"/>
                <c:y val="9.763880909772088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 b="1"/>
                    <a:t>Millones de Contratos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125405934427688"/>
          <c:y val="0.8967846320611631"/>
          <c:w val="0.50268962142444062"/>
          <c:h val="7.61426243294433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1" baseline="0">
                <a:solidFill>
                  <a:sysClr val="windowText" lastClr="000000"/>
                </a:solidFill>
              </a:rPr>
              <a:t>Hong Kong</a:t>
            </a:r>
            <a:endParaRPr lang="es-CO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7952589280563259"/>
          <c:y val="3.7361333740777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960653794330595"/>
          <c:y val="0.13435150322370207"/>
          <c:w val="0.87398818897637798"/>
          <c:h val="0.62971866106687935"/>
        </c:manualLayout>
      </c:layout>
      <c:lineChart>
        <c:grouping val="standard"/>
        <c:varyColors val="0"/>
        <c:ser>
          <c:idx val="0"/>
          <c:order val="0"/>
          <c:tx>
            <c:strRef>
              <c:f>'[Contexto Internacional Volumen y Contratos.xlsx]Bolsas WFE Contratos'!$B$38</c:f>
              <c:strCache>
                <c:ptCount val="1"/>
                <c:pt idx="0">
                  <c:v>Opciones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'[Contexto Internacional Volumen y Contratos.xlsx]Bolsas WFE Contratos'!$F$37:$V$37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'[Contexto Internacional Volumen y Contratos.xlsx]Bolsas WFE Contratos'!$F$38:$V$38</c:f>
              <c:numCache>
                <c:formatCode>"$"#,##0_);[Red]\("$"#,##0\)</c:formatCode>
                <c:ptCount val="17"/>
                <c:pt idx="0">
                  <c:v>4738644</c:v>
                </c:pt>
                <c:pt idx="1">
                  <c:v>4718880</c:v>
                </c:pt>
                <c:pt idx="2">
                  <c:v>4801367</c:v>
                </c:pt>
                <c:pt idx="3">
                  <c:v>6371561</c:v>
                </c:pt>
                <c:pt idx="4">
                  <c:v>7745555.5800000001</c:v>
                </c:pt>
                <c:pt idx="5">
                  <c:v>12089621</c:v>
                </c:pt>
                <c:pt idx="6">
                  <c:v>23042616</c:v>
                </c:pt>
                <c:pt idx="7">
                  <c:v>55262088</c:v>
                </c:pt>
                <c:pt idx="8">
                  <c:v>60405503</c:v>
                </c:pt>
                <c:pt idx="9">
                  <c:v>55172669</c:v>
                </c:pt>
                <c:pt idx="10">
                  <c:v>73065347</c:v>
                </c:pt>
                <c:pt idx="11">
                  <c:v>89751477</c:v>
                </c:pt>
                <c:pt idx="12">
                  <c:v>72868930</c:v>
                </c:pt>
                <c:pt idx="13">
                  <c:v>78654010</c:v>
                </c:pt>
                <c:pt idx="14">
                  <c:v>92059793</c:v>
                </c:pt>
                <c:pt idx="15">
                  <c:v>116362151</c:v>
                </c:pt>
                <c:pt idx="16">
                  <c:v>104050543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'[Contexto Internacional Volumen y Contratos.xlsx]Bolsas WFE Contratos'!$B$39</c:f>
              <c:strCache>
                <c:ptCount val="1"/>
                <c:pt idx="0">
                  <c:v>Futuros 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'[Contexto Internacional Volumen y Contratos.xlsx]Bolsas WFE Contratos'!$F$37:$V$37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'[Contexto Internacional Volumen y Contratos.xlsx]Bolsas WFE Contratos'!$F$39:$V$39</c:f>
              <c:numCache>
                <c:formatCode>"$"#,##0_);[Red]\("$"#,##0\)</c:formatCode>
                <c:ptCount val="17"/>
                <c:pt idx="0">
                  <c:v>4521926</c:v>
                </c:pt>
                <c:pt idx="1">
                  <c:v>5829497</c:v>
                </c:pt>
                <c:pt idx="2">
                  <c:v>6221311</c:v>
                </c:pt>
                <c:pt idx="3">
                  <c:v>8124531</c:v>
                </c:pt>
                <c:pt idx="4">
                  <c:v>11761269.6</c:v>
                </c:pt>
                <c:pt idx="5">
                  <c:v>13408205</c:v>
                </c:pt>
                <c:pt idx="6">
                  <c:v>19849256</c:v>
                </c:pt>
                <c:pt idx="7">
                  <c:v>32691346</c:v>
                </c:pt>
                <c:pt idx="8">
                  <c:v>44698711</c:v>
                </c:pt>
                <c:pt idx="9">
                  <c:v>43480460</c:v>
                </c:pt>
                <c:pt idx="10">
                  <c:v>42998664</c:v>
                </c:pt>
                <c:pt idx="11">
                  <c:v>50677086</c:v>
                </c:pt>
                <c:pt idx="12">
                  <c:v>46726238</c:v>
                </c:pt>
                <c:pt idx="13">
                  <c:v>51206166</c:v>
                </c:pt>
                <c:pt idx="14">
                  <c:v>50122541</c:v>
                </c:pt>
                <c:pt idx="15">
                  <c:v>73246906</c:v>
                </c:pt>
                <c:pt idx="16">
                  <c:v>83493968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415664"/>
        <c:axId val="211416224"/>
      </c:lineChart>
      <c:catAx>
        <c:axId val="21141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416224"/>
        <c:crosses val="autoZero"/>
        <c:auto val="1"/>
        <c:lblAlgn val="ctr"/>
        <c:lblOffset val="100"/>
        <c:noMultiLvlLbl val="0"/>
      </c:catAx>
      <c:valAx>
        <c:axId val="2114162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141566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0654486206023792"/>
                <c:y val="0.1033298697700194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>
                      <a:solidFill>
                        <a:sysClr val="windowText" lastClr="000000"/>
                      </a:solidFill>
                    </a:rPr>
                    <a:t>Millones Contratos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CO" b="1">
                <a:solidFill>
                  <a:sysClr val="windowText" lastClr="000000"/>
                </a:solidFill>
              </a:rPr>
              <a:t>India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435914260717413"/>
          <c:y val="0.14092200055417012"/>
          <c:w val="0.81521671728676282"/>
          <c:h val="0.61364574674425043"/>
        </c:manualLayout>
      </c:layout>
      <c:lineChart>
        <c:grouping val="standard"/>
        <c:varyColors val="0"/>
        <c:ser>
          <c:idx val="0"/>
          <c:order val="0"/>
          <c:tx>
            <c:strRef>
              <c:f>'Bolsas WFE Contratos'!$B$65</c:f>
              <c:strCache>
                <c:ptCount val="1"/>
                <c:pt idx="0">
                  <c:v>Opciones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'Bolsas WFE Contratos'!$F$64:$V$64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'Bolsas WFE Contratos'!$F$65:$V$65</c:f>
              <c:numCache>
                <c:formatCode>"$"#,##0_);[Red]\("$"#,##0\)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2775524</c:v>
                </c:pt>
                <c:pt idx="3">
                  <c:v>4406249</c:v>
                </c:pt>
                <c:pt idx="4">
                  <c:v>7687067</c:v>
                </c:pt>
                <c:pt idx="5">
                  <c:v>15364725</c:v>
                </c:pt>
                <c:pt idx="6">
                  <c:v>23922075</c:v>
                </c:pt>
                <c:pt idx="7">
                  <c:v>61755645</c:v>
                </c:pt>
                <c:pt idx="8">
                  <c:v>161983860</c:v>
                </c:pt>
                <c:pt idx="9">
                  <c:v>335331995</c:v>
                </c:pt>
                <c:pt idx="10">
                  <c:v>564414054</c:v>
                </c:pt>
                <c:pt idx="11">
                  <c:v>1156903387</c:v>
                </c:pt>
                <c:pt idx="12">
                  <c:v>1113812300</c:v>
                </c:pt>
                <c:pt idx="13">
                  <c:v>1264156789</c:v>
                </c:pt>
                <c:pt idx="14">
                  <c:v>1241241993</c:v>
                </c:pt>
                <c:pt idx="15">
                  <c:v>2214139585</c:v>
                </c:pt>
                <c:pt idx="16">
                  <c:v>1475445016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'Bolsas WFE Contratos'!$B$66</c:f>
              <c:strCache>
                <c:ptCount val="1"/>
                <c:pt idx="0">
                  <c:v>Futuros 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'Bolsas WFE Contratos'!$F$64:$V$64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'Bolsas WFE Contratos'!$F$66:$V$66</c:f>
              <c:numCache>
                <c:formatCode>"$"#,##0_);[Red]\("$"#,##0\)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10229111</c:v>
                </c:pt>
                <c:pt idx="3">
                  <c:v>28333043</c:v>
                </c:pt>
                <c:pt idx="4">
                  <c:v>67406562</c:v>
                </c:pt>
                <c:pt idx="5">
                  <c:v>116230489</c:v>
                </c:pt>
                <c:pt idx="6">
                  <c:v>170716763</c:v>
                </c:pt>
                <c:pt idx="7">
                  <c:v>318119205</c:v>
                </c:pt>
                <c:pt idx="8">
                  <c:v>439616060</c:v>
                </c:pt>
                <c:pt idx="9">
                  <c:v>583320353</c:v>
                </c:pt>
                <c:pt idx="10">
                  <c:v>1051393830</c:v>
                </c:pt>
                <c:pt idx="11">
                  <c:v>1043678505</c:v>
                </c:pt>
                <c:pt idx="12">
                  <c:v>896681198</c:v>
                </c:pt>
                <c:pt idx="13">
                  <c:v>871480668</c:v>
                </c:pt>
                <c:pt idx="14">
                  <c:v>654172765</c:v>
                </c:pt>
                <c:pt idx="15">
                  <c:v>846289970</c:v>
                </c:pt>
                <c:pt idx="16">
                  <c:v>659299438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4723872"/>
        <c:axId val="294724432"/>
      </c:lineChart>
      <c:catAx>
        <c:axId val="29472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4724432"/>
        <c:crosses val="autoZero"/>
        <c:auto val="1"/>
        <c:lblAlgn val="ctr"/>
        <c:lblOffset val="100"/>
        <c:noMultiLvlLbl val="0"/>
      </c:catAx>
      <c:valAx>
        <c:axId val="294724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472387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2505062009617818"/>
                <c:y val="0.1263403990024937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s-CO">
                      <a:solidFill>
                        <a:sysClr val="windowText" lastClr="000000"/>
                      </a:solidFill>
                    </a:rPr>
                    <a:t>Millones Contratos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2936204263603"/>
          <c:y val="3.5801473780353754E-2"/>
          <c:w val="0.84584719682964604"/>
          <c:h val="0.912051989972469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  graficas 2016-17'!$O$45</c:f>
              <c:strCache>
                <c:ptCount val="1"/>
                <c:pt idx="0">
                  <c:v> TTV</c:v>
                </c:pt>
              </c:strCache>
            </c:strRef>
          </c:tx>
          <c:spPr>
            <a:solidFill>
              <a:srgbClr val="44546A"/>
            </a:solidFill>
          </c:spPr>
          <c:invertIfNegative val="0"/>
          <c:dLbls>
            <c:dLbl>
              <c:idx val="0"/>
              <c:layout>
                <c:manualLayout>
                  <c:x val="-8.1269207449250688E-3"/>
                  <c:y val="-3.2546794345776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190381117387621E-2"/>
                  <c:y val="1.301871773831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  graficas 2016-17'!$N$46:$N$52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'  graficas 2016-17'!$O$46:$O$52</c:f>
              <c:numCache>
                <c:formatCode>#,##0</c:formatCode>
                <c:ptCount val="7"/>
                <c:pt idx="0">
                  <c:v>43616</c:v>
                </c:pt>
                <c:pt idx="1">
                  <c:v>57029</c:v>
                </c:pt>
                <c:pt idx="2">
                  <c:v>84195</c:v>
                </c:pt>
                <c:pt idx="3">
                  <c:v>494386</c:v>
                </c:pt>
                <c:pt idx="4">
                  <c:v>475225</c:v>
                </c:pt>
                <c:pt idx="5">
                  <c:v>1203397</c:v>
                </c:pt>
                <c:pt idx="6">
                  <c:v>1431189.83508306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97180016"/>
        <c:axId val="297180576"/>
      </c:barChart>
      <c:catAx>
        <c:axId val="2971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97180576"/>
        <c:crosses val="autoZero"/>
        <c:auto val="1"/>
        <c:lblAlgn val="ctr"/>
        <c:lblOffset val="100"/>
        <c:noMultiLvlLbl val="0"/>
      </c:catAx>
      <c:valAx>
        <c:axId val="297180576"/>
        <c:scaling>
          <c:orientation val="minMax"/>
          <c:max val="1500000"/>
        </c:scaling>
        <c:delete val="0"/>
        <c:axPos val="l"/>
        <c:numFmt formatCode="&quot;$&quot;\ 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97180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50">
          <a:solidFill>
            <a:schemeClr val="tx1"/>
          </a:solidFill>
        </a:defRPr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32656308256828"/>
          <c:y val="0.13442689485900669"/>
          <c:w val="0.8366439638083214"/>
          <c:h val="0.72840829473428503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Hoja4!$A$105</c:f>
              <c:strCache>
                <c:ptCount val="1"/>
                <c:pt idx="0">
                  <c:v>OFFSHORE - OFFSHORE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75%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Hoja4!$B$105:$E$105</c:f>
              <c:numCache>
                <c:formatCode>#,##0</c:formatCode>
                <c:ptCount val="4"/>
                <c:pt idx="0">
                  <c:v>81000000000000</c:v>
                </c:pt>
                <c:pt idx="1">
                  <c:v>163000000000000</c:v>
                </c:pt>
                <c:pt idx="2">
                  <c:v>246000000000000</c:v>
                </c:pt>
                <c:pt idx="3">
                  <c:v>400000000000000</c:v>
                </c:pt>
              </c:numCache>
            </c:numRef>
          </c:val>
        </c:ser>
        <c:ser>
          <c:idx val="0"/>
          <c:order val="1"/>
          <c:tx>
            <c:strRef>
              <c:f>Hoja4!$A$103</c:f>
              <c:strCache>
                <c:ptCount val="1"/>
                <c:pt idx="0">
                  <c:v>ONSHORE - OFFSHORE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21%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8088215749231443E-3"/>
                  <c:y val="-4.70298606286744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Hoja4!$B$103:$E$103</c:f>
              <c:numCache>
                <c:formatCode>#,##0</c:formatCode>
                <c:ptCount val="4"/>
                <c:pt idx="0">
                  <c:v>23038613500000</c:v>
                </c:pt>
                <c:pt idx="1">
                  <c:v>32426202591666.668</c:v>
                </c:pt>
                <c:pt idx="2">
                  <c:v>48378876833333.336</c:v>
                </c:pt>
                <c:pt idx="3">
                  <c:v>66301884500000</c:v>
                </c:pt>
              </c:numCache>
            </c:numRef>
          </c:val>
        </c:ser>
        <c:ser>
          <c:idx val="1"/>
          <c:order val="2"/>
          <c:tx>
            <c:strRef>
              <c:f>Hoja4!$A$104</c:f>
              <c:strCache>
                <c:ptCount val="1"/>
                <c:pt idx="0">
                  <c:v>ONSHORE - ONSHORE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-2.82179163772046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Hoja4!$B$1:$E$1</c:f>
              <c:strCach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strCache>
            </c:strRef>
          </c:cat>
          <c:val>
            <c:numRef>
              <c:f>Hoja4!$B$104:$E$104</c:f>
              <c:numCache>
                <c:formatCode>#,##0</c:formatCode>
                <c:ptCount val="4"/>
                <c:pt idx="0">
                  <c:v>3759266666666.667</c:v>
                </c:pt>
                <c:pt idx="1">
                  <c:v>4787116666666.667</c:v>
                </c:pt>
                <c:pt idx="2">
                  <c:v>4616085000000</c:v>
                </c:pt>
                <c:pt idx="3">
                  <c:v>17648995500000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97842800"/>
        <c:axId val="297843360"/>
      </c:barChart>
      <c:lineChart>
        <c:grouping val="standard"/>
        <c:varyColors val="0"/>
        <c:ser>
          <c:idx val="3"/>
          <c:order val="3"/>
          <c:tx>
            <c:strRef>
              <c:f>Hoja4!$A$106</c:f>
              <c:strCache>
                <c:ptCount val="1"/>
                <c:pt idx="0">
                  <c:v>TOTAL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val>
            <c:numRef>
              <c:f>Hoja4!$B$106:$E$106</c:f>
              <c:numCache>
                <c:formatCode>#,##0</c:formatCode>
                <c:ptCount val="4"/>
                <c:pt idx="0">
                  <c:v>107797880166666.67</c:v>
                </c:pt>
                <c:pt idx="1">
                  <c:v>200213319258333.34</c:v>
                </c:pt>
                <c:pt idx="2">
                  <c:v>298994961833333.31</c:v>
                </c:pt>
                <c:pt idx="3">
                  <c:v>483950880000000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7842800"/>
        <c:axId val="297843360"/>
      </c:lineChart>
      <c:catAx>
        <c:axId val="29784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7843360"/>
        <c:crosses val="autoZero"/>
        <c:auto val="1"/>
        <c:lblAlgn val="ctr"/>
        <c:lblOffset val="100"/>
        <c:noMultiLvlLbl val="0"/>
      </c:catAx>
      <c:valAx>
        <c:axId val="297843360"/>
        <c:scaling>
          <c:orientation val="minMax"/>
          <c:max val="490000000000000.06"/>
        </c:scaling>
        <c:delete val="0"/>
        <c:axPos val="l"/>
        <c:numFmt formatCode="#,##0" sourceLinked="1"/>
        <c:majorTickMark val="out"/>
        <c:minorTickMark val="none"/>
        <c:tickLblPos val="nextTo"/>
        <c:crossAx val="297842800"/>
        <c:crosses val="autoZero"/>
        <c:crossBetween val="between"/>
        <c:dispUnits>
          <c:builtInUnit val="trillions"/>
          <c:dispUnitsLbl>
            <c:layout>
              <c:manualLayout>
                <c:xMode val="edge"/>
                <c:yMode val="edge"/>
                <c:x val="0.17503519066486117"/>
                <c:y val="0.35445141439478811"/>
              </c:manualLayout>
            </c:layout>
            <c:tx>
              <c:rich>
                <a:bodyPr/>
                <a:lstStyle/>
                <a:p>
                  <a:pPr>
                    <a:defRPr b="0"/>
                  </a:pPr>
                  <a:r>
                    <a:rPr lang="es-CO" b="0" dirty="0" smtClean="0"/>
                    <a:t>COP Billones</a:t>
                  </a:r>
                  <a:endParaRPr lang="es-CO" b="0" dirty="0"/>
                </a:p>
              </c:rich>
            </c:tx>
          </c:dispUnitsLbl>
        </c:dispUnits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7948877409432101"/>
          <c:y val="0.14824501063409223"/>
          <c:w val="0.45249990248034277"/>
          <c:h val="0.15811142132484768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AB855-0FE3-4AD4-AA3F-805A614B2D2C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8BC7CA01-236C-4B4C-9E4C-2C99CBA108F2}">
      <dgm:prSet phldrT="[Texto]"/>
      <dgm:spPr>
        <a:ln w="28575"/>
      </dgm:spPr>
      <dgm:t>
        <a:bodyPr/>
        <a:lstStyle/>
        <a:p>
          <a:r>
            <a:rPr lang="es-CO" dirty="0" smtClean="0"/>
            <a:t>Cliente Final</a:t>
          </a:r>
          <a:endParaRPr lang="es-CO" dirty="0"/>
        </a:p>
      </dgm:t>
    </dgm:pt>
    <dgm:pt modelId="{5BA0CB76-4261-4101-8BE2-951354D5FD39}" type="parTrans" cxnId="{6677FEA5-6812-40A3-85F4-0CABD3DF3C78}">
      <dgm:prSet/>
      <dgm:spPr/>
      <dgm:t>
        <a:bodyPr/>
        <a:lstStyle/>
        <a:p>
          <a:endParaRPr lang="es-CO"/>
        </a:p>
      </dgm:t>
    </dgm:pt>
    <dgm:pt modelId="{D60A47DD-2171-4DFF-BA59-953CDE954850}" type="sibTrans" cxnId="{6677FEA5-6812-40A3-85F4-0CABD3DF3C78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endParaRPr lang="es-CO"/>
        </a:p>
      </dgm:t>
    </dgm:pt>
    <dgm:pt modelId="{70707626-E315-421B-A346-7406EC218C51}">
      <dgm:prSet phldrT="[Texto]"/>
      <dgm:spPr>
        <a:ln w="28575"/>
      </dgm:spPr>
      <dgm:t>
        <a:bodyPr/>
        <a:lstStyle/>
        <a:p>
          <a:r>
            <a:rPr lang="es-CO" dirty="0" smtClean="0"/>
            <a:t>Intermediario</a:t>
          </a:r>
          <a:endParaRPr lang="es-CO" dirty="0"/>
        </a:p>
      </dgm:t>
    </dgm:pt>
    <dgm:pt modelId="{8563452B-3611-4B90-BDD8-A5405090C2E0}" type="parTrans" cxnId="{2349B093-5560-4843-8056-500A215C87DC}">
      <dgm:prSet/>
      <dgm:spPr/>
      <dgm:t>
        <a:bodyPr/>
        <a:lstStyle/>
        <a:p>
          <a:endParaRPr lang="es-CO"/>
        </a:p>
      </dgm:t>
    </dgm:pt>
    <dgm:pt modelId="{BDED8964-ECA7-4F58-B6A5-9C9F25C5A743}" type="sibTrans" cxnId="{2349B093-5560-4843-8056-500A215C87DC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endParaRPr lang="es-CO"/>
        </a:p>
      </dgm:t>
    </dgm:pt>
    <dgm:pt modelId="{479DE951-DB5D-4065-968D-59F4CA910057}">
      <dgm:prSet phldrT="[Texto]"/>
      <dgm:spPr>
        <a:ln w="28575"/>
      </dgm:spPr>
      <dgm:t>
        <a:bodyPr/>
        <a:lstStyle/>
        <a:p>
          <a:r>
            <a:rPr lang="es-CO" dirty="0" smtClean="0"/>
            <a:t>Productos</a:t>
          </a:r>
          <a:endParaRPr lang="es-CO" dirty="0"/>
        </a:p>
      </dgm:t>
    </dgm:pt>
    <dgm:pt modelId="{6EC3A313-7B52-414B-B475-1072634B7FA0}" type="parTrans" cxnId="{796EB94D-80B7-4BDE-B155-5F64A3FDD508}">
      <dgm:prSet/>
      <dgm:spPr/>
      <dgm:t>
        <a:bodyPr/>
        <a:lstStyle/>
        <a:p>
          <a:endParaRPr lang="es-CO"/>
        </a:p>
      </dgm:t>
    </dgm:pt>
    <dgm:pt modelId="{7157F547-3E7F-4418-9C62-BB19DB861650}" type="sibTrans" cxnId="{796EB94D-80B7-4BDE-B155-5F64A3FDD508}">
      <dgm:prSet/>
      <dgm:spPr>
        <a:solidFill>
          <a:schemeClr val="bg1">
            <a:alpha val="50000"/>
          </a:schemeClr>
        </a:solidFill>
      </dgm:spPr>
      <dgm:t>
        <a:bodyPr/>
        <a:lstStyle/>
        <a:p>
          <a:endParaRPr lang="es-CO"/>
        </a:p>
      </dgm:t>
    </dgm:pt>
    <dgm:pt modelId="{22DAD99A-3FB2-46A2-8A67-2EF77323C327}" type="pres">
      <dgm:prSet presAssocID="{7C7AB855-0FE3-4AD4-AA3F-805A614B2D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161ED42-EB5A-43B3-B11A-E4ACD9C4C635}" type="pres">
      <dgm:prSet presAssocID="{8BC7CA01-236C-4B4C-9E4C-2C99CBA108F2}" presName="gear1" presStyleLbl="node1" presStyleIdx="0" presStyleCnt="3" custScaleX="66608" custScaleY="65080" custLinFactNeighborX="-8122" custLinFactNeighborY="-225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3FEB94-F667-4C68-BB77-2B74C5570B28}" type="pres">
      <dgm:prSet presAssocID="{8BC7CA01-236C-4B4C-9E4C-2C99CBA108F2}" presName="gear1srcNode" presStyleLbl="node1" presStyleIdx="0" presStyleCnt="3"/>
      <dgm:spPr/>
      <dgm:t>
        <a:bodyPr/>
        <a:lstStyle/>
        <a:p>
          <a:endParaRPr lang="es-CO"/>
        </a:p>
      </dgm:t>
    </dgm:pt>
    <dgm:pt modelId="{79E86940-F4A3-40F6-A664-94640256E8CD}" type="pres">
      <dgm:prSet presAssocID="{8BC7CA01-236C-4B4C-9E4C-2C99CBA108F2}" presName="gear1dstNode" presStyleLbl="node1" presStyleIdx="0" presStyleCnt="3"/>
      <dgm:spPr/>
      <dgm:t>
        <a:bodyPr/>
        <a:lstStyle/>
        <a:p>
          <a:endParaRPr lang="es-CO"/>
        </a:p>
      </dgm:t>
    </dgm:pt>
    <dgm:pt modelId="{37908B3C-4733-4B9C-9AC6-E35A303313F8}" type="pres">
      <dgm:prSet presAssocID="{70707626-E315-421B-A346-7406EC218C51}" presName="gear2" presStyleLbl="node1" presStyleIdx="1" presStyleCnt="3" custScaleX="106188" custScaleY="10140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481833-AB3D-40F2-BA99-F0C7DEA7CBE1}" type="pres">
      <dgm:prSet presAssocID="{70707626-E315-421B-A346-7406EC218C51}" presName="gear2srcNode" presStyleLbl="node1" presStyleIdx="1" presStyleCnt="3"/>
      <dgm:spPr/>
      <dgm:t>
        <a:bodyPr/>
        <a:lstStyle/>
        <a:p>
          <a:endParaRPr lang="es-CO"/>
        </a:p>
      </dgm:t>
    </dgm:pt>
    <dgm:pt modelId="{75F5CB70-BAB6-4C6F-BD04-B6B7399130D4}" type="pres">
      <dgm:prSet presAssocID="{70707626-E315-421B-A346-7406EC218C51}" presName="gear2dstNode" presStyleLbl="node1" presStyleIdx="1" presStyleCnt="3"/>
      <dgm:spPr/>
      <dgm:t>
        <a:bodyPr/>
        <a:lstStyle/>
        <a:p>
          <a:endParaRPr lang="es-CO"/>
        </a:p>
      </dgm:t>
    </dgm:pt>
    <dgm:pt modelId="{8DB21D31-860F-4C86-BC90-BE602BC264B6}" type="pres">
      <dgm:prSet presAssocID="{479DE951-DB5D-4065-968D-59F4CA910057}" presName="gear3" presStyleLbl="node1" presStyleIdx="2" presStyleCnt="3"/>
      <dgm:spPr/>
      <dgm:t>
        <a:bodyPr/>
        <a:lstStyle/>
        <a:p>
          <a:endParaRPr lang="es-CO"/>
        </a:p>
      </dgm:t>
    </dgm:pt>
    <dgm:pt modelId="{83CFC5B1-6EB0-4AA9-AB7D-3B09989D38B1}" type="pres">
      <dgm:prSet presAssocID="{479DE951-DB5D-4065-968D-59F4CA9100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0645363-5B31-4EBB-85A4-4CE208D5D04C}" type="pres">
      <dgm:prSet presAssocID="{479DE951-DB5D-4065-968D-59F4CA910057}" presName="gear3srcNode" presStyleLbl="node1" presStyleIdx="2" presStyleCnt="3"/>
      <dgm:spPr/>
      <dgm:t>
        <a:bodyPr/>
        <a:lstStyle/>
        <a:p>
          <a:endParaRPr lang="es-CO"/>
        </a:p>
      </dgm:t>
    </dgm:pt>
    <dgm:pt modelId="{3FAAC93B-22A6-4295-824B-F969AF66FAE1}" type="pres">
      <dgm:prSet presAssocID="{479DE951-DB5D-4065-968D-59F4CA910057}" presName="gear3dstNode" presStyleLbl="node1" presStyleIdx="2" presStyleCnt="3"/>
      <dgm:spPr/>
      <dgm:t>
        <a:bodyPr/>
        <a:lstStyle/>
        <a:p>
          <a:endParaRPr lang="es-CO"/>
        </a:p>
      </dgm:t>
    </dgm:pt>
    <dgm:pt modelId="{0749C3D5-D42A-40DE-AFB4-BD6D7A117474}" type="pres">
      <dgm:prSet presAssocID="{D60A47DD-2171-4DFF-BA59-953CDE954850}" presName="connector1" presStyleLbl="sibTrans2D1" presStyleIdx="0" presStyleCnt="3" custAng="19852901" custScaleX="90218" custScaleY="90526" custLinFactNeighborX="-8108" custLinFactNeighborY="1763"/>
      <dgm:spPr/>
      <dgm:t>
        <a:bodyPr/>
        <a:lstStyle/>
        <a:p>
          <a:endParaRPr lang="es-CO"/>
        </a:p>
      </dgm:t>
    </dgm:pt>
    <dgm:pt modelId="{CC21900F-6034-40FE-A8FE-046F7A2C2833}" type="pres">
      <dgm:prSet presAssocID="{BDED8964-ECA7-4F58-B6A5-9C9F25C5A743}" presName="connector2" presStyleLbl="sibTrans2D1" presStyleIdx="1" presStyleCnt="3" custAng="19758789" custLinFactNeighborX="-8125" custLinFactNeighborY="5628"/>
      <dgm:spPr/>
      <dgm:t>
        <a:bodyPr/>
        <a:lstStyle/>
        <a:p>
          <a:endParaRPr lang="es-CO"/>
        </a:p>
      </dgm:t>
    </dgm:pt>
    <dgm:pt modelId="{E495B768-0467-4D11-AF43-8AD7C1186C05}" type="pres">
      <dgm:prSet presAssocID="{7157F547-3E7F-4418-9C62-BB19DB861650}" presName="connector3" presStyleLbl="sibTrans2D1" presStyleIdx="2" presStyleCnt="3" custAng="19341520" custLinFactNeighborX="-10411" custLinFactNeighborY="-22164"/>
      <dgm:spPr/>
      <dgm:t>
        <a:bodyPr/>
        <a:lstStyle/>
        <a:p>
          <a:endParaRPr lang="es-CO"/>
        </a:p>
      </dgm:t>
    </dgm:pt>
  </dgm:ptLst>
  <dgm:cxnLst>
    <dgm:cxn modelId="{90AA3F27-BD09-42AB-926F-F210E8EDDD61}" type="presOf" srcId="{479DE951-DB5D-4065-968D-59F4CA910057}" destId="{83CFC5B1-6EB0-4AA9-AB7D-3B09989D38B1}" srcOrd="1" destOrd="0" presId="urn:microsoft.com/office/officeart/2005/8/layout/gear1"/>
    <dgm:cxn modelId="{9E57777C-7F3A-4FCB-A5CE-0581C5A442B7}" type="presOf" srcId="{70707626-E315-421B-A346-7406EC218C51}" destId="{75F5CB70-BAB6-4C6F-BD04-B6B7399130D4}" srcOrd="2" destOrd="0" presId="urn:microsoft.com/office/officeart/2005/8/layout/gear1"/>
    <dgm:cxn modelId="{3DFD4E6D-74F2-44AF-8396-0779BAFE9810}" type="presOf" srcId="{479DE951-DB5D-4065-968D-59F4CA910057}" destId="{3FAAC93B-22A6-4295-824B-F969AF66FAE1}" srcOrd="3" destOrd="0" presId="urn:microsoft.com/office/officeart/2005/8/layout/gear1"/>
    <dgm:cxn modelId="{8409D5CC-6378-4B97-A38A-CDCF28915EAC}" type="presOf" srcId="{8BC7CA01-236C-4B4C-9E4C-2C99CBA108F2}" destId="{1C3FEB94-F667-4C68-BB77-2B74C5570B28}" srcOrd="1" destOrd="0" presId="urn:microsoft.com/office/officeart/2005/8/layout/gear1"/>
    <dgm:cxn modelId="{6677FEA5-6812-40A3-85F4-0CABD3DF3C78}" srcId="{7C7AB855-0FE3-4AD4-AA3F-805A614B2D2C}" destId="{8BC7CA01-236C-4B4C-9E4C-2C99CBA108F2}" srcOrd="0" destOrd="0" parTransId="{5BA0CB76-4261-4101-8BE2-951354D5FD39}" sibTransId="{D60A47DD-2171-4DFF-BA59-953CDE954850}"/>
    <dgm:cxn modelId="{4416ACA1-D28E-43E3-AEA5-3980937D27B0}" type="presOf" srcId="{70707626-E315-421B-A346-7406EC218C51}" destId="{BF481833-AB3D-40F2-BA99-F0C7DEA7CBE1}" srcOrd="1" destOrd="0" presId="urn:microsoft.com/office/officeart/2005/8/layout/gear1"/>
    <dgm:cxn modelId="{5EB60225-DD62-4B6C-95D1-371D02F20489}" type="presOf" srcId="{479DE951-DB5D-4065-968D-59F4CA910057}" destId="{B0645363-5B31-4EBB-85A4-4CE208D5D04C}" srcOrd="2" destOrd="0" presId="urn:microsoft.com/office/officeart/2005/8/layout/gear1"/>
    <dgm:cxn modelId="{AA4C2CAD-641A-448B-9D70-9F547B2C83BD}" type="presOf" srcId="{7157F547-3E7F-4418-9C62-BB19DB861650}" destId="{E495B768-0467-4D11-AF43-8AD7C1186C05}" srcOrd="0" destOrd="0" presId="urn:microsoft.com/office/officeart/2005/8/layout/gear1"/>
    <dgm:cxn modelId="{F3B9D6BC-3490-48F2-A6E2-1318DF5DF172}" type="presOf" srcId="{BDED8964-ECA7-4F58-B6A5-9C9F25C5A743}" destId="{CC21900F-6034-40FE-A8FE-046F7A2C2833}" srcOrd="0" destOrd="0" presId="urn:microsoft.com/office/officeart/2005/8/layout/gear1"/>
    <dgm:cxn modelId="{2349B093-5560-4843-8056-500A215C87DC}" srcId="{7C7AB855-0FE3-4AD4-AA3F-805A614B2D2C}" destId="{70707626-E315-421B-A346-7406EC218C51}" srcOrd="1" destOrd="0" parTransId="{8563452B-3611-4B90-BDD8-A5405090C2E0}" sibTransId="{BDED8964-ECA7-4F58-B6A5-9C9F25C5A743}"/>
    <dgm:cxn modelId="{CCB57355-610D-44F4-935F-765626EE9D79}" type="presOf" srcId="{70707626-E315-421B-A346-7406EC218C51}" destId="{37908B3C-4733-4B9C-9AC6-E35A303313F8}" srcOrd="0" destOrd="0" presId="urn:microsoft.com/office/officeart/2005/8/layout/gear1"/>
    <dgm:cxn modelId="{2425075E-99DB-4055-88C8-D4889F35E921}" type="presOf" srcId="{479DE951-DB5D-4065-968D-59F4CA910057}" destId="{8DB21D31-860F-4C86-BC90-BE602BC264B6}" srcOrd="0" destOrd="0" presId="urn:microsoft.com/office/officeart/2005/8/layout/gear1"/>
    <dgm:cxn modelId="{C63C9D0A-042A-435D-A8E3-EBBBE6C58F1D}" type="presOf" srcId="{D60A47DD-2171-4DFF-BA59-953CDE954850}" destId="{0749C3D5-D42A-40DE-AFB4-BD6D7A117474}" srcOrd="0" destOrd="0" presId="urn:microsoft.com/office/officeart/2005/8/layout/gear1"/>
    <dgm:cxn modelId="{0A3502CC-6AAA-4CFC-AA89-D2F000BF859F}" type="presOf" srcId="{8BC7CA01-236C-4B4C-9E4C-2C99CBA108F2}" destId="{79E86940-F4A3-40F6-A664-94640256E8CD}" srcOrd="2" destOrd="0" presId="urn:microsoft.com/office/officeart/2005/8/layout/gear1"/>
    <dgm:cxn modelId="{39C7CE67-FF9A-4042-B5D4-46268DAFBD55}" type="presOf" srcId="{8BC7CA01-236C-4B4C-9E4C-2C99CBA108F2}" destId="{6161ED42-EB5A-43B3-B11A-E4ACD9C4C635}" srcOrd="0" destOrd="0" presId="urn:microsoft.com/office/officeart/2005/8/layout/gear1"/>
    <dgm:cxn modelId="{D331FC34-E2E9-4945-9A4A-5E9423DBBC64}" type="presOf" srcId="{7C7AB855-0FE3-4AD4-AA3F-805A614B2D2C}" destId="{22DAD99A-3FB2-46A2-8A67-2EF77323C327}" srcOrd="0" destOrd="0" presId="urn:microsoft.com/office/officeart/2005/8/layout/gear1"/>
    <dgm:cxn modelId="{796EB94D-80B7-4BDE-B155-5F64A3FDD508}" srcId="{7C7AB855-0FE3-4AD4-AA3F-805A614B2D2C}" destId="{479DE951-DB5D-4065-968D-59F4CA910057}" srcOrd="2" destOrd="0" parTransId="{6EC3A313-7B52-414B-B475-1072634B7FA0}" sibTransId="{7157F547-3E7F-4418-9C62-BB19DB861650}"/>
    <dgm:cxn modelId="{5FDF8881-DA80-422C-AD7E-F952AE80C335}" type="presParOf" srcId="{22DAD99A-3FB2-46A2-8A67-2EF77323C327}" destId="{6161ED42-EB5A-43B3-B11A-E4ACD9C4C635}" srcOrd="0" destOrd="0" presId="urn:microsoft.com/office/officeart/2005/8/layout/gear1"/>
    <dgm:cxn modelId="{77FE73CE-F20C-4DFF-AC7A-CE27ADA30F9B}" type="presParOf" srcId="{22DAD99A-3FB2-46A2-8A67-2EF77323C327}" destId="{1C3FEB94-F667-4C68-BB77-2B74C5570B28}" srcOrd="1" destOrd="0" presId="urn:microsoft.com/office/officeart/2005/8/layout/gear1"/>
    <dgm:cxn modelId="{45B79266-1ED1-49D8-BB15-BED2A8A677E5}" type="presParOf" srcId="{22DAD99A-3FB2-46A2-8A67-2EF77323C327}" destId="{79E86940-F4A3-40F6-A664-94640256E8CD}" srcOrd="2" destOrd="0" presId="urn:microsoft.com/office/officeart/2005/8/layout/gear1"/>
    <dgm:cxn modelId="{19009321-B476-4E3B-A407-EA53A6C11991}" type="presParOf" srcId="{22DAD99A-3FB2-46A2-8A67-2EF77323C327}" destId="{37908B3C-4733-4B9C-9AC6-E35A303313F8}" srcOrd="3" destOrd="0" presId="urn:microsoft.com/office/officeart/2005/8/layout/gear1"/>
    <dgm:cxn modelId="{209B70F5-8ADE-431D-8350-9B2E8BB1A3F0}" type="presParOf" srcId="{22DAD99A-3FB2-46A2-8A67-2EF77323C327}" destId="{BF481833-AB3D-40F2-BA99-F0C7DEA7CBE1}" srcOrd="4" destOrd="0" presId="urn:microsoft.com/office/officeart/2005/8/layout/gear1"/>
    <dgm:cxn modelId="{782BE79B-01E0-4702-94CA-9D20FB6CD712}" type="presParOf" srcId="{22DAD99A-3FB2-46A2-8A67-2EF77323C327}" destId="{75F5CB70-BAB6-4C6F-BD04-B6B7399130D4}" srcOrd="5" destOrd="0" presId="urn:microsoft.com/office/officeart/2005/8/layout/gear1"/>
    <dgm:cxn modelId="{026DE58C-775F-44A0-9F3C-DC08AB92ED65}" type="presParOf" srcId="{22DAD99A-3FB2-46A2-8A67-2EF77323C327}" destId="{8DB21D31-860F-4C86-BC90-BE602BC264B6}" srcOrd="6" destOrd="0" presId="urn:microsoft.com/office/officeart/2005/8/layout/gear1"/>
    <dgm:cxn modelId="{0AF98FB1-D9DD-4DEA-963A-245976197568}" type="presParOf" srcId="{22DAD99A-3FB2-46A2-8A67-2EF77323C327}" destId="{83CFC5B1-6EB0-4AA9-AB7D-3B09989D38B1}" srcOrd="7" destOrd="0" presId="urn:microsoft.com/office/officeart/2005/8/layout/gear1"/>
    <dgm:cxn modelId="{EEA49207-7862-4FA7-9964-55BD94DE1ACA}" type="presParOf" srcId="{22DAD99A-3FB2-46A2-8A67-2EF77323C327}" destId="{B0645363-5B31-4EBB-85A4-4CE208D5D04C}" srcOrd="8" destOrd="0" presId="urn:microsoft.com/office/officeart/2005/8/layout/gear1"/>
    <dgm:cxn modelId="{7F2260EB-6600-4C7D-9802-E101552E1D62}" type="presParOf" srcId="{22DAD99A-3FB2-46A2-8A67-2EF77323C327}" destId="{3FAAC93B-22A6-4295-824B-F969AF66FAE1}" srcOrd="9" destOrd="0" presId="urn:microsoft.com/office/officeart/2005/8/layout/gear1"/>
    <dgm:cxn modelId="{8AC65AE1-6D52-4CFD-A2E2-6674B59B11F8}" type="presParOf" srcId="{22DAD99A-3FB2-46A2-8A67-2EF77323C327}" destId="{0749C3D5-D42A-40DE-AFB4-BD6D7A117474}" srcOrd="10" destOrd="0" presId="urn:microsoft.com/office/officeart/2005/8/layout/gear1"/>
    <dgm:cxn modelId="{60A211F3-AFB8-445A-9232-AD91FEF16D91}" type="presParOf" srcId="{22DAD99A-3FB2-46A2-8A67-2EF77323C327}" destId="{CC21900F-6034-40FE-A8FE-046F7A2C2833}" srcOrd="11" destOrd="0" presId="urn:microsoft.com/office/officeart/2005/8/layout/gear1"/>
    <dgm:cxn modelId="{D17A1730-7898-40A9-B332-8D2ED1915679}" type="presParOf" srcId="{22DAD99A-3FB2-46A2-8A67-2EF77323C327}" destId="{E495B768-0467-4D11-AF43-8AD7C1186C0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1ED42-EB5A-43B3-B11A-E4ACD9C4C635}">
      <dsp:nvSpPr>
        <dsp:cNvPr id="0" name=""/>
        <dsp:cNvSpPr/>
      </dsp:nvSpPr>
      <dsp:spPr>
        <a:xfrm>
          <a:off x="4102781" y="3008986"/>
          <a:ext cx="1985096" cy="1939557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Cliente Final</a:t>
          </a:r>
          <a:endParaRPr lang="es-CO" sz="1500" kern="1200" dirty="0"/>
        </a:p>
      </dsp:txBody>
      <dsp:txXfrm>
        <a:off x="4498470" y="3463318"/>
        <a:ext cx="1193718" cy="996972"/>
      </dsp:txXfrm>
    </dsp:sp>
    <dsp:sp modelId="{37908B3C-4733-4B9C-9AC6-E35A303313F8}">
      <dsp:nvSpPr>
        <dsp:cNvPr id="0" name=""/>
        <dsp:cNvSpPr/>
      </dsp:nvSpPr>
      <dsp:spPr>
        <a:xfrm>
          <a:off x="2046218" y="1836202"/>
          <a:ext cx="2301589" cy="2197941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Intermediario</a:t>
          </a:r>
          <a:endParaRPr lang="es-CO" sz="1500" kern="1200" dirty="0"/>
        </a:p>
      </dsp:txBody>
      <dsp:txXfrm>
        <a:off x="2614623" y="2392885"/>
        <a:ext cx="1164779" cy="1084575"/>
      </dsp:txXfrm>
    </dsp:sp>
    <dsp:sp modelId="{8DB21D31-860F-4C86-BC90-BE602BC264B6}">
      <dsp:nvSpPr>
        <dsp:cNvPr id="0" name=""/>
        <dsp:cNvSpPr/>
      </dsp:nvSpPr>
      <dsp:spPr>
        <a:xfrm rot="20700000">
          <a:off x="3327282" y="356109"/>
          <a:ext cx="2123675" cy="2123675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Productos</a:t>
          </a:r>
          <a:endParaRPr lang="es-CO" sz="1500" kern="1200" dirty="0"/>
        </a:p>
      </dsp:txBody>
      <dsp:txXfrm rot="-20700000">
        <a:off x="3793066" y="821893"/>
        <a:ext cx="1192106" cy="1192106"/>
      </dsp:txXfrm>
    </dsp:sp>
    <dsp:sp modelId="{0749C3D5-D42A-40DE-AFB4-BD6D7A117474}">
      <dsp:nvSpPr>
        <dsp:cNvPr id="0" name=""/>
        <dsp:cNvSpPr/>
      </dsp:nvSpPr>
      <dsp:spPr>
        <a:xfrm rot="19852901">
          <a:off x="3509043" y="2346289"/>
          <a:ext cx="3441583" cy="3453332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1900F-6034-40FE-A8FE-046F7A2C2833}">
      <dsp:nvSpPr>
        <dsp:cNvPr id="0" name=""/>
        <dsp:cNvSpPr/>
      </dsp:nvSpPr>
      <dsp:spPr>
        <a:xfrm rot="19758789">
          <a:off x="1504229" y="1522595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5B768-0467-4D11-AF43-8AD7C1186C05}">
      <dsp:nvSpPr>
        <dsp:cNvPr id="0" name=""/>
        <dsp:cNvSpPr/>
      </dsp:nvSpPr>
      <dsp:spPr>
        <a:xfrm rot="19341520">
          <a:off x="2524932" y="-776657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bg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0.48073</cdr:x>
      <cdr:y>0.29038</cdr:y>
    </cdr:from>
    <cdr:to>
      <cdr:x>0.55708</cdr:x>
      <cdr:y>0.34193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774874" y="1179177"/>
          <a:ext cx="440674" cy="209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100" dirty="0" smtClean="0"/>
            <a:t>(ED)</a:t>
          </a:r>
          <a:endParaRPr lang="es-CO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0.35688</cdr:x>
      <cdr:y>0.33277</cdr:y>
    </cdr:from>
    <cdr:to>
      <cdr:x>0.58757</cdr:x>
      <cdr:y>0.52115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03346" y="936624"/>
          <a:ext cx="777852" cy="530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900" b="1" dirty="0">
              <a:solidFill>
                <a:sysClr val="windowText" lastClr="000000"/>
              </a:solidFill>
            </a:rPr>
            <a:t>CAGR</a:t>
          </a:r>
        </a:p>
        <a:p xmlns:a="http://schemas.openxmlformats.org/drawingml/2006/main">
          <a:r>
            <a:rPr lang="es-CO" sz="900" b="1" dirty="0">
              <a:effectLst/>
              <a:latin typeface="+mn-lt"/>
              <a:ea typeface="+mn-ea"/>
              <a:cs typeface="+mn-cs"/>
            </a:rPr>
            <a:t>00/12  33%</a:t>
          </a:r>
        </a:p>
      </cdr:txBody>
    </cdr:sp>
  </cdr:relSizeAnchor>
  <cdr:relSizeAnchor xmlns:cdr="http://schemas.openxmlformats.org/drawingml/2006/chartDrawing">
    <cdr:from>
      <cdr:x>0.75056</cdr:x>
      <cdr:y>0.55612</cdr:y>
    </cdr:from>
    <cdr:to>
      <cdr:x>0.98023</cdr:x>
      <cdr:y>0.74788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2530776" y="1565285"/>
          <a:ext cx="774413" cy="539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CAGR</a:t>
          </a:r>
        </a:p>
        <a:p xmlns:a="http://schemas.openxmlformats.org/drawingml/2006/main"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00/12  18%</a:t>
          </a:r>
        </a:p>
        <a:p xmlns:a="http://schemas.openxmlformats.org/drawingml/2006/main">
          <a:r>
            <a:rPr lang="es-CO" sz="900" b="1" dirty="0">
              <a:solidFill>
                <a:schemeClr val="accent1">
                  <a:lumMod val="75000"/>
                </a:schemeClr>
              </a:solidFill>
            </a:rPr>
            <a:t>05/16  23%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0.70107</cdr:x>
      <cdr:y>0.59189</cdr:y>
    </cdr:from>
    <cdr:to>
      <cdr:x>0.96883</cdr:x>
      <cdr:y>0.75053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15942" y="1708905"/>
          <a:ext cx="846346" cy="45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000" b="1">
              <a:solidFill>
                <a:schemeClr val="accent1">
                  <a:lumMod val="50000"/>
                </a:schemeClr>
              </a:solidFill>
            </a:rPr>
            <a:t>CAGR    26%</a:t>
          </a:r>
        </a:p>
        <a:p xmlns:a="http://schemas.openxmlformats.org/drawingml/2006/main">
          <a:r>
            <a:rPr lang="es-CO" sz="1000" b="1">
              <a:solidFill>
                <a:schemeClr val="accent1">
                  <a:lumMod val="50000"/>
                </a:schemeClr>
              </a:solidFill>
            </a:rPr>
            <a:t>00/12</a:t>
          </a:r>
        </a:p>
      </cdr:txBody>
    </cdr:sp>
  </cdr:relSizeAnchor>
  <cdr:relSizeAnchor xmlns:cdr="http://schemas.openxmlformats.org/drawingml/2006/chartDrawing">
    <cdr:from>
      <cdr:x>0.25419</cdr:x>
      <cdr:y>0.40768</cdr:y>
    </cdr:from>
    <cdr:to>
      <cdr:x>0.52199</cdr:x>
      <cdr:y>0.55012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803455" y="1177041"/>
          <a:ext cx="846445" cy="411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CAGR</a:t>
          </a:r>
        </a:p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00/12  </a:t>
          </a:r>
          <a:r>
            <a:rPr lang="es-CO" sz="10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31</a:t>
          </a:r>
          <a:r>
            <a:rPr lang="es-CO" sz="1000" b="1">
              <a:effectLst/>
              <a:latin typeface="+mn-lt"/>
              <a:ea typeface="+mn-ea"/>
              <a:cs typeface="+mn-cs"/>
            </a:rPr>
            <a:t>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0.72725</cdr:x>
      <cdr:y>0.60482</cdr:y>
    </cdr:from>
    <cdr:to>
      <cdr:x>0.992</cdr:x>
      <cdr:y>0.74915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98700" y="1746250"/>
          <a:ext cx="836824" cy="416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000" b="1">
              <a:solidFill>
                <a:schemeClr val="accent1">
                  <a:lumMod val="75000"/>
                </a:schemeClr>
              </a:solidFill>
            </a:rPr>
            <a:t>CAGR    56%</a:t>
          </a:r>
        </a:p>
        <a:p xmlns:a="http://schemas.openxmlformats.org/drawingml/2006/main">
          <a:r>
            <a:rPr lang="es-CO" sz="1000" b="1">
              <a:solidFill>
                <a:schemeClr val="accent1">
                  <a:lumMod val="75000"/>
                </a:schemeClr>
              </a:solidFill>
            </a:rPr>
            <a:t>02/12</a:t>
          </a:r>
        </a:p>
      </cdr:txBody>
    </cdr:sp>
  </cdr:relSizeAnchor>
  <cdr:relSizeAnchor xmlns:cdr="http://schemas.openxmlformats.org/drawingml/2006/chartDrawing">
    <cdr:from>
      <cdr:x>0.35358</cdr:x>
      <cdr:y>0.39698</cdr:y>
    </cdr:from>
    <cdr:to>
      <cdr:x>0.62138</cdr:x>
      <cdr:y>0.53943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117600" y="1146175"/>
          <a:ext cx="846445" cy="4112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CAGR</a:t>
          </a:r>
        </a:p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02/12  </a:t>
          </a:r>
          <a:r>
            <a:rPr lang="es-CO" sz="1000" b="1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82</a:t>
          </a:r>
          <a:r>
            <a:rPr lang="es-CO" sz="1000" b="1">
              <a:effectLst/>
              <a:latin typeface="+mn-lt"/>
              <a:ea typeface="+mn-ea"/>
              <a:cs typeface="+mn-cs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0.63646</cdr:x>
      <cdr:y>0.36496</cdr:y>
    </cdr:from>
    <cdr:to>
      <cdr:x>0.75187</cdr:x>
      <cdr:y>0.53426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042620" y="19710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600" dirty="0" smtClean="0"/>
            <a:t>2%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0.40016</cdr:x>
      <cdr:y>0.49074</cdr:y>
    </cdr:from>
    <cdr:to>
      <cdr:x>0.51557</cdr:x>
      <cdr:y>0.66005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3170412" y="26504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dirty="0"/>
            <a:t>3</a:t>
          </a:r>
          <a:r>
            <a:rPr lang="es-CO" sz="1600" dirty="0" smtClean="0"/>
            <a:t>%</a:t>
          </a:r>
          <a:endParaRPr lang="es-CO" sz="1600" dirty="0"/>
        </a:p>
      </cdr:txBody>
    </cdr:sp>
  </cdr:relSizeAnchor>
  <cdr:relSizeAnchor xmlns:cdr="http://schemas.openxmlformats.org/drawingml/2006/chartDrawing">
    <cdr:from>
      <cdr:x>0.18293</cdr:x>
      <cdr:y>0.62297</cdr:y>
    </cdr:from>
    <cdr:to>
      <cdr:x>0.29835</cdr:x>
      <cdr:y>0.79227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449380" y="33645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800" dirty="0"/>
            <a:t>4</a:t>
          </a:r>
          <a:r>
            <a:rPr lang="es-CO" sz="1800" dirty="0" smtClean="0"/>
            <a:t>%</a:t>
          </a:r>
          <a:endParaRPr lang="es-CO" sz="1800" dirty="0"/>
        </a:p>
      </cdr:txBody>
    </cdr:sp>
  </cdr:relSizeAnchor>
  <cdr:relSizeAnchor xmlns:cdr="http://schemas.openxmlformats.org/drawingml/2006/chartDrawing">
    <cdr:from>
      <cdr:x>0.15612</cdr:x>
      <cdr:y>0</cdr:y>
    </cdr:from>
    <cdr:to>
      <cdr:x>0.97577</cdr:x>
      <cdr:y>0.0888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57275" y="0"/>
          <a:ext cx="5550877" cy="43285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A1FB5C-CF6C-4617-888D-C264F89B2C38}" type="datetimeFigureOut">
              <a:rPr lang="es-CO" smtClean="0"/>
              <a:t>24/01/2018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AA699F-2482-43EB-B9C3-869B5BF5703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98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2602524"/>
            <a:ext cx="12192000" cy="879304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Insertar título de la presentación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C373-6C94-4262-B4E0-9B44DFBDC6D0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72F5-9EBD-438C-9DE0-8AF4E990E997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524032"/>
            <a:ext cx="12192000" cy="501576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CO" dirty="0" smtClean="0"/>
              <a:t>Insertar subtítulo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920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0" y="42205"/>
            <a:ext cx="8046720" cy="36013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Insertar título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BD6E-4B8B-4EE9-AE95-07DA6F13BF66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4D0F6-5587-4C95-9D00-FAB05A5BB095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36099"/>
            <a:ext cx="8046720" cy="422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CO" dirty="0" smtClean="0"/>
              <a:t>Insertar subtítulo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864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AAF3-3F45-4335-ACE1-CFB4EB30BCA1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A6E5C-3154-499C-8AC5-6D86A2AE4052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Marcador de gráfico 7"/>
          <p:cNvSpPr>
            <a:spLocks noGrp="1"/>
          </p:cNvSpPr>
          <p:nvPr>
            <p:ph type="chart" sz="quarter" idx="13"/>
          </p:nvPr>
        </p:nvSpPr>
        <p:spPr>
          <a:xfrm>
            <a:off x="697525" y="1013466"/>
            <a:ext cx="5168900" cy="386873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Marcador de tabla 9"/>
          <p:cNvSpPr>
            <a:spLocks noGrp="1"/>
          </p:cNvSpPr>
          <p:nvPr>
            <p:ph type="tbl" sz="quarter" idx="14"/>
          </p:nvPr>
        </p:nvSpPr>
        <p:spPr>
          <a:xfrm>
            <a:off x="6180408" y="1013466"/>
            <a:ext cx="5257800" cy="3883025"/>
          </a:xfrm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48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2602524"/>
            <a:ext cx="12192000" cy="879304"/>
          </a:xfrm>
        </p:spPr>
        <p:txBody>
          <a:bodyPr anchor="b"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 smtClean="0"/>
              <a:t>Texto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C373-6C94-4262-B4E0-9B44DFBDC6D0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72F5-9EBD-438C-9DE0-8AF4E990E99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299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C373-6C94-4262-B4E0-9B44DFBDC6D0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72F5-9EBD-438C-9DE0-8AF4E990E99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236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56272"/>
            <a:ext cx="7673926" cy="340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Insertar título 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3BD6E-4B8B-4EE9-AE95-07DA6F13BF66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4D0F6-5587-4C95-9D00-FAB05A5BB09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916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AAF3-3F45-4335-ACE1-CFB4EB30BCA1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6E5C-3154-499C-8AC5-6D86A2AE405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847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C373-6C94-4262-B4E0-9B44DFBDC6D0}" type="datetimeFigureOut">
              <a:rPr lang="es-CO" smtClean="0"/>
              <a:pPr/>
              <a:t>24/01/2018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72F5-9EBD-438C-9DE0-8AF4E990E99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13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Desarrollo del mercado de derivados </a:t>
            </a:r>
            <a:br>
              <a:rPr lang="es-CO" dirty="0" smtClean="0"/>
            </a:br>
            <a:r>
              <a:rPr lang="es-CO" dirty="0" smtClean="0"/>
              <a:t>en Colombia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36513" y="3766919"/>
            <a:ext cx="12192000" cy="2276693"/>
          </a:xfrm>
        </p:spPr>
        <p:txBody>
          <a:bodyPr/>
          <a:lstStyle/>
          <a:p>
            <a:r>
              <a:rPr lang="es-CO" dirty="0" smtClean="0"/>
              <a:t>Juan Pablo Córdoba</a:t>
            </a:r>
          </a:p>
          <a:p>
            <a:r>
              <a:rPr lang="es-CO" dirty="0" smtClean="0"/>
              <a:t>20° Congreso de Tesorería </a:t>
            </a:r>
            <a:r>
              <a:rPr lang="es-CO" dirty="0" err="1" smtClean="0"/>
              <a:t>Asobancaria</a:t>
            </a:r>
            <a:endParaRPr lang="es-CO" dirty="0" smtClean="0"/>
          </a:p>
          <a:p>
            <a:r>
              <a:rPr lang="es-CO" dirty="0" smtClean="0"/>
              <a:t>2 Febrero 2018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638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94046" y="227510"/>
            <a:ext cx="7902702" cy="413092"/>
          </a:xfrm>
        </p:spPr>
        <p:txBody>
          <a:bodyPr/>
          <a:lstStyle/>
          <a:p>
            <a:r>
              <a:rPr lang="es-CO" dirty="0" smtClean="0"/>
              <a:t>4</a:t>
            </a:r>
            <a:r>
              <a:rPr lang="es-CO" dirty="0" smtClean="0"/>
              <a:t>. </a:t>
            </a:r>
            <a:r>
              <a:rPr lang="es-CO" dirty="0" smtClean="0"/>
              <a:t>Swaps de Tasa en OTC</a:t>
            </a:r>
            <a:endParaRPr lang="es-CO" dirty="0"/>
          </a:p>
        </p:txBody>
      </p:sp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246452"/>
              </p:ext>
            </p:extLst>
          </p:nvPr>
        </p:nvGraphicFramePr>
        <p:xfrm>
          <a:off x="485775" y="1469232"/>
          <a:ext cx="4486275" cy="487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Rectángulo"/>
          <p:cNvSpPr/>
          <p:nvPr/>
        </p:nvSpPr>
        <p:spPr>
          <a:xfrm>
            <a:off x="5200650" y="1384043"/>
            <a:ext cx="66353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El </a:t>
            </a:r>
            <a:r>
              <a:rPr lang="es-CO" sz="1600" dirty="0"/>
              <a:t>mercado de </a:t>
            </a:r>
            <a:r>
              <a:rPr lang="es-CO" sz="1600" dirty="0" smtClean="0"/>
              <a:t>Swaps de Tasa ha </a:t>
            </a:r>
            <a:r>
              <a:rPr lang="es-CO" sz="1600" dirty="0"/>
              <a:t>tenido un crecimiento </a:t>
            </a:r>
            <a:r>
              <a:rPr lang="es-CO" sz="1600" dirty="0" smtClean="0"/>
              <a:t>exponencial (TACC del 65% desde </a:t>
            </a:r>
            <a:r>
              <a:rPr lang="es-CO" sz="1600" dirty="0" smtClean="0"/>
              <a:t>2014).</a:t>
            </a: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Los participantes locales solo son contraparte en el 17% del total de volumen transado (sólo 3% es entre dos contrapartes locales), la mayor parte de la liquidez se ejecuta entre dos contrapartes offshore.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Sólo 4 de todos los bancos colombianos son activos en este mercado, mientras que en el mercado offshore hay más de 20 agentes activos.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Es importante estimular la demanda </a:t>
            </a:r>
            <a:r>
              <a:rPr lang="es-CO" sz="1600" dirty="0" smtClean="0"/>
              <a:t>del sector real y corporativo por productos indexados a IBR.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Los agentes tienen limitaciones tecnológicas en el procesamiento de  operaciones que entorpecen el dinamismo del mercado.</a:t>
            </a: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A </a:t>
            </a:r>
            <a:r>
              <a:rPr lang="es-CO" sz="1600" dirty="0"/>
              <a:t>pesar de </a:t>
            </a:r>
            <a:r>
              <a:rPr lang="es-CO" sz="1600" dirty="0" smtClean="0"/>
              <a:t>ser </a:t>
            </a:r>
            <a:r>
              <a:rPr lang="es-CO" sz="1600" dirty="0"/>
              <a:t>un producto que lleva más de 4 años de evolución, aún hay falta de conocimiento de los agentes de </a:t>
            </a:r>
            <a:r>
              <a:rPr lang="es-CO" sz="1600" dirty="0" smtClean="0"/>
              <a:t>mercado. </a:t>
            </a:r>
            <a:endParaRPr lang="es-CO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494" y="6532083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Set-ICAP.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090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94046" y="227510"/>
            <a:ext cx="7902702" cy="413092"/>
          </a:xfrm>
        </p:spPr>
        <p:txBody>
          <a:bodyPr/>
          <a:lstStyle/>
          <a:p>
            <a:r>
              <a:rPr lang="es-CO" dirty="0" smtClean="0"/>
              <a:t>Mensajes finales</a:t>
            </a:r>
            <a:endParaRPr lang="es-CO" dirty="0"/>
          </a:p>
        </p:txBody>
      </p:sp>
      <p:sp>
        <p:nvSpPr>
          <p:cNvPr id="5" name="1 Rectángulo"/>
          <p:cNvSpPr/>
          <p:nvPr/>
        </p:nvSpPr>
        <p:spPr>
          <a:xfrm>
            <a:off x="864581" y="1669801"/>
            <a:ext cx="10535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/>
              <a:t>El desarrollo del ecosistema es </a:t>
            </a:r>
            <a:r>
              <a:rPr lang="es-CO" sz="1600" dirty="0" smtClean="0"/>
              <a:t>una </a:t>
            </a:r>
            <a:r>
              <a:rPr lang="es-CO" sz="1600" dirty="0"/>
              <a:t>tarea mancomunada en donde todos tenemos un papel que desarrollar</a:t>
            </a:r>
            <a:r>
              <a:rPr lang="es-CO" sz="1600" dirty="0" smtClean="0"/>
              <a:t>.</a:t>
            </a:r>
            <a:endParaRPr lang="es-CO" sz="16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Tenemos un portafolio de productos amplio que puede cubrir las necesidades de los agentes.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Tenemos una CRCC, pieza fundamental en el desarrollo de los derivados estandarizados y OTC. </a:t>
            </a:r>
            <a:endParaRPr lang="es-CO" sz="1600" dirty="0"/>
          </a:p>
          <a:p>
            <a:pPr algn="just"/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Nos faltan más creadores de mercado y ser más agresivos en la distribución de los productos.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Necesitamos que los jugadores institucionales incluyan los derivados como herramientas de gestión en sus portafolios.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Hemos detectado que hay interés por parte de los extranjeros en venir a desarrollar los mercados de derivados listados pero es importante lograr una masa crítica en este sentido.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dirty="0" smtClean="0"/>
              <a:t>Es importante seguir contando con el interés del Regulador en que el ecosistema como un todo funcione adecuadamente.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1600" b="1" dirty="0" err="1" smtClean="0"/>
              <a:t>bvc</a:t>
            </a:r>
            <a:r>
              <a:rPr lang="es-CO" sz="1600" dirty="0" smtClean="0"/>
              <a:t> y los proveedores de tecnología debemos seguir la senda de inversiones para lograr que por medio de la tecnología los procesos se simplifiquen, se estandaricen y logremos así profundidad en los mercados y dar acceso a los clientes .</a:t>
            </a:r>
            <a:endParaRPr lang="es-CO" sz="1600" dirty="0" smtClean="0"/>
          </a:p>
        </p:txBody>
      </p:sp>
    </p:spTree>
    <p:extLst>
      <p:ext uri="{BB962C8B-B14F-4D97-AF65-F5344CB8AC3E}">
        <p14:creationId xmlns:p14="http://schemas.microsoft.com/office/powerpoint/2010/main" val="20337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01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3152" y="215941"/>
            <a:ext cx="7571232" cy="360132"/>
          </a:xfrm>
        </p:spPr>
        <p:txBody>
          <a:bodyPr/>
          <a:lstStyle/>
          <a:p>
            <a:r>
              <a:rPr lang="es-CO" dirty="0" smtClean="0"/>
              <a:t>Tenemos un mercado que se ha venido desarrollando…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757238" y="2274838"/>
            <a:ext cx="4943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Derivados Estandarizados</a:t>
            </a:r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Volumen Promedio Diario 2017: $543 MM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Volumen Anual: $132 Billones.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Contratos Anuales: 1,12 millones.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32 miembros.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39% del volumen hecho por terceros.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Posiciones abiertas por más de $8,8 billones.</a:t>
            </a:r>
            <a:endParaRPr lang="es-CO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549746"/>
              </p:ext>
            </p:extLst>
          </p:nvPr>
        </p:nvGraphicFramePr>
        <p:xfrm>
          <a:off x="5829300" y="1597074"/>
          <a:ext cx="5772150" cy="406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3152" y="6459200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</a:t>
            </a:r>
            <a:r>
              <a:rPr lang="es-CO" sz="1200" dirty="0" err="1" smtClean="0"/>
              <a:t>bvc</a:t>
            </a:r>
            <a:r>
              <a:rPr lang="es-CO" sz="1200" dirty="0" smtClean="0"/>
              <a:t>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0472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73152" y="215941"/>
            <a:ext cx="7571232" cy="360132"/>
          </a:xfrm>
        </p:spPr>
        <p:txBody>
          <a:bodyPr/>
          <a:lstStyle/>
          <a:p>
            <a:r>
              <a:rPr lang="es-CO" dirty="0" smtClean="0"/>
              <a:t>Tenemos un mercado que se ha venido desarrollando…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963169" y="2413337"/>
            <a:ext cx="44089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Derivados OTC</a:t>
            </a:r>
          </a:p>
          <a:p>
            <a:endParaRPr lang="es-CO" dirty="0"/>
          </a:p>
          <a:p>
            <a:r>
              <a:rPr lang="es-CO" dirty="0" smtClean="0"/>
              <a:t>VPD 2017</a:t>
            </a:r>
          </a:p>
          <a:p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NDF FX: USD1.400 Millones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Opciones FX: </a:t>
            </a:r>
            <a:r>
              <a:rPr lang="es-CO" dirty="0" smtClean="0"/>
              <a:t>USD40 Millones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Swaps IR*: </a:t>
            </a:r>
            <a:r>
              <a:rPr lang="es-CO" dirty="0" smtClean="0"/>
              <a:t>USD35.000 DV01</a:t>
            </a: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74854"/>
              </p:ext>
            </p:extLst>
          </p:nvPr>
        </p:nvGraphicFramePr>
        <p:xfrm>
          <a:off x="4872038" y="1543050"/>
          <a:ext cx="6715126" cy="4529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3152" y="6459200"/>
            <a:ext cx="4913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Banco de la República y </a:t>
            </a:r>
            <a:r>
              <a:rPr lang="es-CO" sz="1200" dirty="0" err="1" smtClean="0"/>
              <a:t>bvc</a:t>
            </a:r>
            <a:r>
              <a:rPr lang="es-CO" sz="1200" dirty="0" smtClean="0"/>
              <a:t>. * Local- Local, Local Off Shore</a:t>
            </a:r>
            <a:endParaRPr lang="es-CO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7569033" y="2134820"/>
            <a:ext cx="2246472" cy="2785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Participación estandarizado (ED)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3625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41159" y="225085"/>
            <a:ext cx="7545515" cy="360132"/>
          </a:xfrm>
        </p:spPr>
        <p:txBody>
          <a:bodyPr/>
          <a:lstStyle/>
          <a:p>
            <a:r>
              <a:rPr lang="es-CO" dirty="0" smtClean="0"/>
              <a:t>Pero el potencial es enorme, tanto en el estandarizado…</a:t>
            </a:r>
            <a:endParaRPr lang="es-CO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154932"/>
              </p:ext>
            </p:extLst>
          </p:nvPr>
        </p:nvGraphicFramePr>
        <p:xfrm>
          <a:off x="744037" y="3874960"/>
          <a:ext cx="34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63499"/>
              </p:ext>
            </p:extLst>
          </p:nvPr>
        </p:nvGraphicFramePr>
        <p:xfrm>
          <a:off x="4345798" y="3874960"/>
          <a:ext cx="34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642309"/>
              </p:ext>
            </p:extLst>
          </p:nvPr>
        </p:nvGraphicFramePr>
        <p:xfrm>
          <a:off x="7955963" y="3874960"/>
          <a:ext cx="34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02" y="988885"/>
            <a:ext cx="5895975" cy="28860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6565392" y="1554759"/>
            <a:ext cx="5155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A nivel global se operan cerca de 25.000 millones de contratos.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Otras jurisdicciones han logrado un desarrollo muy significativo en periodos de tiempo similares a los de Colombia.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494" y="6532083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WFE.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465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5448" y="225085"/>
            <a:ext cx="4928616" cy="360132"/>
          </a:xfrm>
        </p:spPr>
        <p:txBody>
          <a:bodyPr/>
          <a:lstStyle/>
          <a:p>
            <a:r>
              <a:rPr lang="es-CO" dirty="0" smtClean="0"/>
              <a:t>…como en el OTC.</a:t>
            </a:r>
            <a:endParaRPr lang="es-CO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70" y="1918442"/>
            <a:ext cx="5230315" cy="395372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506274" y="2940075"/>
            <a:ext cx="515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A corte de Junio de 2017 el nocional emitido se ubicó en USD543 Billones.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/>
              <a:t>Los derivados sobre tasa de interés son los de mayor participación.</a:t>
            </a:r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73152" y="6459200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BIS.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5129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3694" y="80407"/>
            <a:ext cx="6554607" cy="728142"/>
          </a:xfrm>
        </p:spPr>
        <p:txBody>
          <a:bodyPr/>
          <a:lstStyle/>
          <a:p>
            <a:r>
              <a:rPr lang="es-CO" dirty="0" smtClean="0"/>
              <a:t>Para lograrlo debemos terminar de desarrollar el ecosistema del mercado de derivados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90786013"/>
              </p:ext>
            </p:extLst>
          </p:nvPr>
        </p:nvGraphicFramePr>
        <p:xfrm>
          <a:off x="1346202" y="11230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8150414" y="3818824"/>
            <a:ext cx="1834779" cy="2098105"/>
            <a:chOff x="8855634" y="3845859"/>
            <a:chExt cx="1834779" cy="2098105"/>
          </a:xfrm>
        </p:grpSpPr>
        <p:sp>
          <p:nvSpPr>
            <p:cNvPr id="6" name="Rectángulo redondeado 5"/>
            <p:cNvSpPr/>
            <p:nvPr/>
          </p:nvSpPr>
          <p:spPr>
            <a:xfrm>
              <a:off x="8855635" y="3845859"/>
              <a:ext cx="1048871" cy="430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Retail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8855634" y="4366626"/>
              <a:ext cx="1364131" cy="430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Corporativo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ángulo redondeado 7"/>
            <p:cNvSpPr/>
            <p:nvPr/>
          </p:nvSpPr>
          <p:spPr>
            <a:xfrm>
              <a:off x="8855634" y="4940142"/>
              <a:ext cx="1619625" cy="430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Institucional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ángulo redondeado 8"/>
            <p:cNvSpPr/>
            <p:nvPr/>
          </p:nvSpPr>
          <p:spPr>
            <a:xfrm>
              <a:off x="8855635" y="5513658"/>
              <a:ext cx="1834778" cy="430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Extranjeros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1050366" y="3712576"/>
            <a:ext cx="1048871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SCB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166472" y="3712576"/>
            <a:ext cx="1048871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Bancos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706019" y="1759253"/>
            <a:ext cx="2292481" cy="1639403"/>
            <a:chOff x="7136323" y="1328949"/>
            <a:chExt cx="2292481" cy="1639403"/>
          </a:xfrm>
        </p:grpSpPr>
        <p:sp>
          <p:nvSpPr>
            <p:cNvPr id="13" name="Rectángulo redondeado 12"/>
            <p:cNvSpPr/>
            <p:nvPr/>
          </p:nvSpPr>
          <p:spPr>
            <a:xfrm>
              <a:off x="7136323" y="1328949"/>
              <a:ext cx="1096286" cy="789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Futuros</a:t>
              </a:r>
            </a:p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RV, TES, USD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Rectángulo redondeado 13"/>
            <p:cNvSpPr/>
            <p:nvPr/>
          </p:nvSpPr>
          <p:spPr>
            <a:xfrm>
              <a:off x="8282464" y="1328949"/>
              <a:ext cx="1146340" cy="789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Opciones</a:t>
              </a:r>
            </a:p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RV, USD, TES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ángulo redondeado 14"/>
            <p:cNvSpPr/>
            <p:nvPr/>
          </p:nvSpPr>
          <p:spPr>
            <a:xfrm>
              <a:off x="7734520" y="2178853"/>
              <a:ext cx="996178" cy="789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Swaps</a:t>
              </a:r>
            </a:p>
            <a:p>
              <a:pPr algn="ctr"/>
              <a:r>
                <a:rPr lang="es-CO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OIS</a:t>
              </a:r>
              <a:endParaRPr lang="es-CO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Placa 15"/>
          <p:cNvSpPr/>
          <p:nvPr/>
        </p:nvSpPr>
        <p:spPr>
          <a:xfrm rot="3085526">
            <a:off x="6953796" y="5647478"/>
            <a:ext cx="901123" cy="1189864"/>
          </a:xfrm>
          <a:prstGeom prst="plaque">
            <a:avLst>
              <a:gd name="adj" fmla="val 41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Custodio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Placa 16"/>
          <p:cNvSpPr/>
          <p:nvPr/>
        </p:nvSpPr>
        <p:spPr>
          <a:xfrm rot="1055328">
            <a:off x="5562391" y="948969"/>
            <a:ext cx="1050184" cy="780927"/>
          </a:xfrm>
          <a:prstGeom prst="plaque">
            <a:avLst>
              <a:gd name="adj" fmla="val 41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TTV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Placa 17"/>
          <p:cNvSpPr/>
          <p:nvPr/>
        </p:nvSpPr>
        <p:spPr>
          <a:xfrm rot="1520503">
            <a:off x="4261088" y="5086334"/>
            <a:ext cx="1269388" cy="1105744"/>
          </a:xfrm>
          <a:prstGeom prst="plaque">
            <a:avLst>
              <a:gd name="adj" fmla="val 41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P.I.T.</a:t>
            </a:r>
          </a:p>
        </p:txBody>
      </p:sp>
      <p:sp>
        <p:nvSpPr>
          <p:cNvPr id="19" name="Placa 18"/>
          <p:cNvSpPr/>
          <p:nvPr/>
        </p:nvSpPr>
        <p:spPr>
          <a:xfrm rot="18808294">
            <a:off x="4311467" y="1273437"/>
            <a:ext cx="1050184" cy="780927"/>
          </a:xfrm>
          <a:prstGeom prst="plaque">
            <a:avLst>
              <a:gd name="adj" fmla="val 41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Spot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7042718" y="1189470"/>
            <a:ext cx="723278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BVC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7896821" y="1185737"/>
            <a:ext cx="723278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CRCC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376023" y="4200272"/>
            <a:ext cx="723278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2166472" y="4200272"/>
            <a:ext cx="723278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MLG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10002350" y="1185737"/>
            <a:ext cx="723278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OTC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9552696" y="1742785"/>
            <a:ext cx="1602984" cy="1183295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Forwards Swaps Opciones</a:t>
            </a:r>
          </a:p>
          <a:p>
            <a:pPr algn="ctr"/>
            <a:r>
              <a:rPr lang="es-CO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Estructurados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0" y="6241897"/>
            <a:ext cx="2542900" cy="5984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P.I.T.: Proveedores de IT</a:t>
            </a:r>
          </a:p>
          <a:p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CM: Creador de Mercado</a:t>
            </a:r>
          </a:p>
          <a:p>
            <a:r>
              <a:rPr lang="es-CO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ML: Miembro Liquidador General</a:t>
            </a:r>
            <a:endParaRPr lang="es-CO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3348541" y="4650504"/>
            <a:ext cx="1006347" cy="32586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Brokers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704088" y="1328947"/>
            <a:ext cx="1504292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Regulación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704088" y="1792265"/>
            <a:ext cx="1504292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Supervisión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704088" y="2271672"/>
            <a:ext cx="1504292" cy="430306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Autoregulación</a:t>
            </a:r>
            <a:endParaRPr lang="es-CO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4978127" y="1823239"/>
            <a:ext cx="523229" cy="311918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MT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Decágono 33"/>
          <p:cNvSpPr/>
          <p:nvPr/>
        </p:nvSpPr>
        <p:spPr>
          <a:xfrm>
            <a:off x="7874482" y="975824"/>
            <a:ext cx="339239" cy="28546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1</a:t>
            </a:r>
            <a:endParaRPr lang="es-CO" sz="1400" b="1" dirty="0"/>
          </a:p>
        </p:txBody>
      </p:sp>
      <p:sp>
        <p:nvSpPr>
          <p:cNvPr id="36" name="Decágono 35"/>
          <p:cNvSpPr/>
          <p:nvPr/>
        </p:nvSpPr>
        <p:spPr>
          <a:xfrm>
            <a:off x="6985543" y="958846"/>
            <a:ext cx="339239" cy="28546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2</a:t>
            </a:r>
          </a:p>
        </p:txBody>
      </p:sp>
      <p:sp>
        <p:nvSpPr>
          <p:cNvPr id="39" name="Decágono 38"/>
          <p:cNvSpPr/>
          <p:nvPr/>
        </p:nvSpPr>
        <p:spPr>
          <a:xfrm>
            <a:off x="6196386" y="884939"/>
            <a:ext cx="339239" cy="28546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3</a:t>
            </a:r>
            <a:endParaRPr lang="es-CO" sz="1400" b="1" dirty="0"/>
          </a:p>
        </p:txBody>
      </p:sp>
      <p:sp>
        <p:nvSpPr>
          <p:cNvPr id="40" name="Decágono 39"/>
          <p:cNvSpPr/>
          <p:nvPr/>
        </p:nvSpPr>
        <p:spPr>
          <a:xfrm>
            <a:off x="10354188" y="5559046"/>
            <a:ext cx="339239" cy="28546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/>
              <a:t>4</a:t>
            </a:r>
            <a:endParaRPr lang="es-CO" sz="1400" b="1" dirty="0"/>
          </a:p>
        </p:txBody>
      </p:sp>
      <p:sp>
        <p:nvSpPr>
          <p:cNvPr id="43" name="Placa 42"/>
          <p:cNvSpPr/>
          <p:nvPr/>
        </p:nvSpPr>
        <p:spPr>
          <a:xfrm rot="19002212">
            <a:off x="6103359" y="3005547"/>
            <a:ext cx="852714" cy="607318"/>
          </a:xfrm>
          <a:prstGeom prst="plaque">
            <a:avLst>
              <a:gd name="adj" fmla="val 41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OTC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10690569" y="5534408"/>
            <a:ext cx="590072" cy="357883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OTC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2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94046" y="227510"/>
            <a:ext cx="7902702" cy="413092"/>
          </a:xfrm>
        </p:spPr>
        <p:txBody>
          <a:bodyPr/>
          <a:lstStyle/>
          <a:p>
            <a:r>
              <a:rPr lang="es-CO" dirty="0"/>
              <a:t>1</a:t>
            </a:r>
            <a:r>
              <a:rPr lang="es-CO" dirty="0" smtClean="0"/>
              <a:t>. </a:t>
            </a:r>
            <a:r>
              <a:rPr lang="es-CO" dirty="0" smtClean="0"/>
              <a:t>Desarrollo de la CRCC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6" y="3429000"/>
            <a:ext cx="3477317" cy="29003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97" y="3429000"/>
            <a:ext cx="3499940" cy="30129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748" y="3408551"/>
            <a:ext cx="3127940" cy="305381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34" y="1565694"/>
            <a:ext cx="10726380" cy="90604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494" y="6532083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CRCC.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6953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94046" y="227510"/>
            <a:ext cx="7902702" cy="413092"/>
          </a:xfrm>
        </p:spPr>
        <p:txBody>
          <a:bodyPr/>
          <a:lstStyle/>
          <a:p>
            <a:r>
              <a:rPr lang="es-CO" dirty="0" smtClean="0"/>
              <a:t>2. </a:t>
            </a:r>
            <a:r>
              <a:rPr lang="es-CO" dirty="0" smtClean="0"/>
              <a:t>Derivados listados en </a:t>
            </a:r>
            <a:r>
              <a:rPr lang="es-CO" dirty="0" err="1" smtClean="0"/>
              <a:t>bvc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509712"/>
            <a:ext cx="5000625" cy="26384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54631" y="4529133"/>
            <a:ext cx="3697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 smtClean="0"/>
              <a:t>bvc</a:t>
            </a:r>
            <a:r>
              <a:rPr lang="es-CO" dirty="0" smtClean="0"/>
              <a:t> tiene el mismo número de líneas de producto que las bolsas más importantes a nivel global.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7036305" y="1405531"/>
            <a:ext cx="3697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Futuros</a:t>
            </a:r>
            <a:endParaRPr lang="es-CO" dirty="0" smtClean="0"/>
          </a:p>
          <a:p>
            <a:endParaRPr lang="es-CO" dirty="0"/>
          </a:p>
          <a:p>
            <a:r>
              <a:rPr lang="es-CO" dirty="0" smtClean="0"/>
              <a:t>21 Futuros sobre Acciones</a:t>
            </a:r>
          </a:p>
          <a:p>
            <a:r>
              <a:rPr lang="es-CO" dirty="0" smtClean="0"/>
              <a:t>1 Futuro sobre COLCAP</a:t>
            </a:r>
          </a:p>
          <a:p>
            <a:r>
              <a:rPr lang="es-CO" dirty="0" smtClean="0"/>
              <a:t>9 Futuros sobre TES en toda la curva</a:t>
            </a:r>
          </a:p>
          <a:p>
            <a:r>
              <a:rPr lang="es-CO" dirty="0" smtClean="0"/>
              <a:t>2 Futuros sobre Tasa de Cambio</a:t>
            </a:r>
          </a:p>
          <a:p>
            <a:endParaRPr lang="es-CO" dirty="0" smtClean="0"/>
          </a:p>
          <a:p>
            <a:r>
              <a:rPr lang="es-CO" b="1" dirty="0" smtClean="0"/>
              <a:t>Swaps</a:t>
            </a:r>
            <a:endParaRPr lang="es-CO" b="1" dirty="0"/>
          </a:p>
          <a:p>
            <a:endParaRPr lang="es-CO" dirty="0"/>
          </a:p>
          <a:p>
            <a:r>
              <a:rPr lang="es-CO" dirty="0" smtClean="0"/>
              <a:t>6 Plazos Futuros </a:t>
            </a:r>
            <a:r>
              <a:rPr lang="es-CO" dirty="0" smtClean="0"/>
              <a:t>OIS IBR</a:t>
            </a:r>
          </a:p>
          <a:p>
            <a:endParaRPr lang="es-CO" dirty="0"/>
          </a:p>
          <a:p>
            <a:r>
              <a:rPr lang="es-CO" b="1" dirty="0" smtClean="0"/>
              <a:t>Opciones</a:t>
            </a:r>
          </a:p>
          <a:p>
            <a:endParaRPr lang="es-CO" dirty="0" smtClean="0"/>
          </a:p>
          <a:p>
            <a:r>
              <a:rPr lang="es-CO" dirty="0" smtClean="0"/>
              <a:t>3 Opciones sobre Acciones</a:t>
            </a:r>
          </a:p>
          <a:p>
            <a:r>
              <a:rPr lang="es-CO" dirty="0" smtClean="0"/>
              <a:t>1 Opción sobre Tasa de Cambio</a:t>
            </a:r>
            <a:endParaRPr lang="es-CO" dirty="0"/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8494" y="6532083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WFE.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4823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00010" y="57152"/>
            <a:ext cx="7902702" cy="742950"/>
          </a:xfrm>
        </p:spPr>
        <p:txBody>
          <a:bodyPr/>
          <a:lstStyle/>
          <a:p>
            <a:r>
              <a:rPr lang="es-CO" dirty="0"/>
              <a:t>3</a:t>
            </a:r>
            <a:r>
              <a:rPr lang="es-CO" dirty="0" smtClean="0"/>
              <a:t>. </a:t>
            </a:r>
            <a:r>
              <a:rPr lang="es-CO" dirty="0" smtClean="0"/>
              <a:t>Es prioritario seguir desarrollando el mercado de préstamo de valores</a:t>
            </a:r>
            <a:endParaRPr lang="es-CO" dirty="0"/>
          </a:p>
        </p:txBody>
      </p:sp>
      <p:graphicFrame>
        <p:nvGraphicFramePr>
          <p:cNvPr id="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558964"/>
              </p:ext>
            </p:extLst>
          </p:nvPr>
        </p:nvGraphicFramePr>
        <p:xfrm>
          <a:off x="2898300" y="2277620"/>
          <a:ext cx="6468426" cy="409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170643" y="1849316"/>
            <a:ext cx="6196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CO" sz="1400" b="1" dirty="0" smtClean="0">
                <a:solidFill>
                  <a:prstClr val="black"/>
                </a:solidFill>
              </a:rPr>
              <a:t>Volumen Negociado TTV (COP$ Millones)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8494" y="6532083"/>
            <a:ext cx="2451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Fuente: </a:t>
            </a:r>
            <a:r>
              <a:rPr lang="es-CO" sz="1200" dirty="0" err="1" smtClean="0"/>
              <a:t>bvc</a:t>
            </a:r>
            <a:r>
              <a:rPr lang="es-CO" sz="1200" dirty="0" smtClean="0"/>
              <a:t>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6362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33764</TotalTime>
  <Words>783</Words>
  <Application>Microsoft Office PowerPoint</Application>
  <PresentationFormat>Panorámica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Office</vt:lpstr>
      <vt:lpstr>Diseño personalizado</vt:lpstr>
      <vt:lpstr>1_Diseño personalizado</vt:lpstr>
      <vt:lpstr>1_Tema de Office</vt:lpstr>
      <vt:lpstr>Desarrollo del mercado de derivados  en Colombia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Jhoan Sebastian Avilan</dc:creator>
  <cp:lastModifiedBy>Nicolas Mayorga Mora</cp:lastModifiedBy>
  <cp:revision>133</cp:revision>
  <cp:lastPrinted>2018-01-25T19:40:27Z</cp:lastPrinted>
  <dcterms:created xsi:type="dcterms:W3CDTF">2017-12-07T17:53:45Z</dcterms:created>
  <dcterms:modified xsi:type="dcterms:W3CDTF">2018-02-02T16:04:07Z</dcterms:modified>
</cp:coreProperties>
</file>