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9"/>
  </p:notesMasterIdLst>
  <p:sldIdLst>
    <p:sldId id="256" r:id="rId5"/>
    <p:sldId id="262" r:id="rId6"/>
    <p:sldId id="263" r:id="rId7"/>
    <p:sldId id="259" r:id="rId8"/>
    <p:sldId id="260" r:id="rId9"/>
    <p:sldId id="261" r:id="rId10"/>
    <p:sldId id="270" r:id="rId11"/>
    <p:sldId id="264" r:id="rId12"/>
    <p:sldId id="268" r:id="rId13"/>
    <p:sldId id="265" r:id="rId14"/>
    <p:sldId id="269" r:id="rId15"/>
    <p:sldId id="266" r:id="rId16"/>
    <p:sldId id="267" r:id="rId17"/>
    <p:sldId id="271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86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FD5EA-7263-41B5-8ECB-4E0F74E93F96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D2AB5-59E8-49F0-B69F-3E1CF0B32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39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En</a:t>
            </a:r>
            <a:r>
              <a:rPr lang="es-CO" baseline="0" dirty="0" smtClean="0"/>
              <a:t> los últimos 7 años Colombia en todos los años ha registrado entradas de flujos de portafolio extranjero. En general los inversionistas extranjeros han sido estables. ¿Lo seguirán siendo ? ¿O cuando se van se van?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D2AB5-59E8-49F0-B69F-3E1CF0B32E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00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La participación de los extranjeros en la deuda pública a tasa fija es similar</a:t>
            </a:r>
            <a:r>
              <a:rPr lang="es-CO" baseline="0" dirty="0" smtClean="0"/>
              <a:t> en Brasil, Colombia y Perú (alrededor de 35%). Colombia es el único país en donde este porcentaje a presentado un continuo crecimiento desde 2009.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D2AB5-59E8-49F0-B69F-3E1CF0B32E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3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La composición de inversionistas por</a:t>
            </a:r>
            <a:r>
              <a:rPr lang="es-CO" baseline="0" dirty="0" smtClean="0"/>
              <a:t> el momento nos deja tranquilo. Gran parte del pie son fondos mutuos, autoridades monetarias y fondos de pensiones. Los </a:t>
            </a:r>
            <a:r>
              <a:rPr lang="es-CO" baseline="0" dirty="0" err="1" smtClean="0"/>
              <a:t>hedge</a:t>
            </a:r>
            <a:r>
              <a:rPr lang="es-CO" baseline="0" dirty="0" smtClean="0"/>
              <a:t> </a:t>
            </a:r>
            <a:r>
              <a:rPr lang="es-CO" baseline="0" dirty="0" err="1" smtClean="0"/>
              <a:t>funds</a:t>
            </a:r>
            <a:r>
              <a:rPr lang="es-CO" baseline="0" dirty="0" smtClean="0"/>
              <a:t> que normalmente se consideran como inversionistas volátiles tienen una baja participación. ¿Esto seguirá así?. Cuando el precio del petróleo estaba muy bajo y estaba afectando a la economía colombiana nos dimos cuenta que a través de la inversión de portafolio también estábamos expuestos al precio del petróleo. 10% de la inversión de portafolio proviene autoridades monetarias o fondos soberanos de países petroleros.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D2AB5-59E8-49F0-B69F-3E1CF0B32E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91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La inversión</a:t>
            </a:r>
            <a:r>
              <a:rPr lang="es-CO" baseline="0" dirty="0" smtClean="0"/>
              <a:t> de portafolio desde mi punto de vista está altamente concentrada. Los 10 inversionistas más grandes tienen el 47% de la inversión y solo un inversionista tiene el 21%.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D2AB5-59E8-49F0-B69F-3E1CF0B32E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92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quita</a:t>
            </a:r>
            <a:r>
              <a:rPr lang="en-US" dirty="0" smtClean="0"/>
              <a:t> </a:t>
            </a:r>
            <a:r>
              <a:rPr lang="en-US" dirty="0" err="1" smtClean="0"/>
              <a:t>efectividad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intervención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cambiaria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quiere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afectar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nivel</a:t>
            </a:r>
            <a:r>
              <a:rPr lang="en-US" baseline="0" dirty="0" smtClean="0"/>
              <a:t> o la </a:t>
            </a:r>
            <a:r>
              <a:rPr lang="en-US" baseline="0" dirty="0" err="1" smtClean="0"/>
              <a:t>volatilidad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tasa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cambio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D2AB5-59E8-49F0-B69F-3E1CF0B32E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6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818385" y="937349"/>
            <a:ext cx="32137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latin typeface="Arial"/>
                <a:cs typeface="Arial"/>
              </a:rPr>
              <a:t>La inversión extranjera de portafolio en </a:t>
            </a:r>
            <a:r>
              <a:rPr lang="es-ES" sz="2400" dirty="0" smtClean="0">
                <a:solidFill>
                  <a:schemeClr val="bg1"/>
                </a:solidFill>
                <a:latin typeface="Arial"/>
                <a:cs typeface="Arial"/>
              </a:rPr>
              <a:t>Colombia</a:t>
            </a:r>
          </a:p>
          <a:p>
            <a:endParaRPr lang="es-ES" sz="24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"/>
                <a:cs typeface="Arial"/>
              </a:rPr>
              <a:t>Banco de la República*</a:t>
            </a:r>
            <a:endParaRPr lang="es-ES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746466" y="4258355"/>
            <a:ext cx="3213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</a:t>
            </a:r>
            <a:r>
              <a:rPr lang="es-CO" dirty="0" smtClean="0">
                <a:solidFill>
                  <a:schemeClr val="bg1"/>
                </a:solidFill>
              </a:rPr>
              <a:t>Las opiniones son personales y no comprometen al BR ni a la Junta.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2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64" y="171037"/>
            <a:ext cx="6989478" cy="475619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303643" y="1341997"/>
            <a:ext cx="18403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Enero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Forwards:  USD 5440 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TES: USD 22700 m.</a:t>
            </a:r>
          </a:p>
          <a:p>
            <a:r>
              <a:rPr lang="es-CO" dirty="0" smtClean="0"/>
              <a:t>Max cobertura: 24% 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7489861" y="4777483"/>
            <a:ext cx="1530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Fuente:BR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39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200" dirty="0" smtClean="0"/>
              <a:t>Pero el mercado offshore-offshore de derivados es más grande que en Colombia…</a:t>
            </a:r>
            <a:endParaRPr lang="en-US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547" y="1270331"/>
            <a:ext cx="3096678" cy="154312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2843" y="1270331"/>
            <a:ext cx="3096678" cy="15766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22" y="3054037"/>
            <a:ext cx="3096678" cy="159334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6100" y="3055559"/>
            <a:ext cx="3099727" cy="1591822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30818" y="4881876"/>
            <a:ext cx="1749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BR y </a:t>
            </a:r>
            <a:r>
              <a:rPr lang="es-CO" sz="800" dirty="0" err="1" smtClean="0"/>
              <a:t>Bloomberg</a:t>
            </a:r>
            <a:endParaRPr lang="en-US" sz="8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91182" y="3054037"/>
            <a:ext cx="3098203" cy="159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84" y="52628"/>
            <a:ext cx="6571839" cy="419045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101884" y="4394384"/>
            <a:ext cx="6946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/>
              <a:t>Fuente: Cuestionario sobre Agentes Externos y Mercados Financieros. XXXII Reunión de Presidentes de Bancos Centrales de América del Sur. Cada barra representa el porcentaje de participación a fin de año</a:t>
            </a:r>
            <a:r>
              <a:rPr lang="es-CO" sz="1000" dirty="0" smtClean="0"/>
              <a:t>. La </a:t>
            </a:r>
            <a:r>
              <a:rPr lang="es-CO" sz="1000" dirty="0"/>
              <a:t>participación de extranjeros se calcula como el valor de la posición de los extranjeros sobre el valor total de los derivados en el mercado; no hay información para Argentina, Bolivia ni Uruguay.</a:t>
            </a:r>
            <a:endParaRPr lang="en-US" sz="1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5025910" y="1124909"/>
            <a:ext cx="134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2017: 43%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06" y="164387"/>
            <a:ext cx="3852069" cy="234250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323" y="-13526"/>
            <a:ext cx="4186830" cy="25204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1555" y="2578814"/>
            <a:ext cx="3524036" cy="256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5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Muchas</a:t>
            </a:r>
            <a:r>
              <a:rPr lang="en-US" dirty="0" smtClean="0"/>
              <a:t> gracias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0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8170394" y="1335419"/>
            <a:ext cx="894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2018:?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07" y="123291"/>
            <a:ext cx="7714560" cy="502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11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648" y="177618"/>
            <a:ext cx="4696990" cy="378258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255914" y="4620280"/>
            <a:ext cx="81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TES</a:t>
            </a:r>
            <a:endParaRPr lang="en-US" sz="28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850" y="256559"/>
            <a:ext cx="4404477" cy="387034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96879" y="4439723"/>
            <a:ext cx="469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El aumento en las tenencias de extranjeros es un factor negativo para las agencias calificadoras. </a:t>
            </a:r>
            <a:endParaRPr lang="en-US" sz="16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67068" y="4039148"/>
            <a:ext cx="1749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BR</a:t>
            </a:r>
            <a:endParaRPr lang="en-US" sz="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020429" y="3960145"/>
            <a:ext cx="1749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BR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8174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89411" y="4620280"/>
            <a:ext cx="732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/>
              <a:t>Fuente: Cuestionario sobre Agentes Externos y Mercados Financieros. XXXII Reunión de Presidentes de Bancos Centrales de América del Sur. Cada barra representa el porcentaje de participación a fin de año (2007-2016), Chile (2013-2016). La participación de extranjeros se calcula como el saldo total de deuda pública local en bonos a tasa fija en poder de extranjeros sobre el stock total de deuda pública local en bonos a tasa fija. No hay información reportada para Bolivia o Paraguay. En el caso de Argentina no fue posible discriminar la tenencia de títulos del gobierno por parte de extranjeros entre los bonos adquiridos en el mercado local y el externo.</a:t>
            </a:r>
            <a:endParaRPr lang="en-US" sz="7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04" y="131569"/>
            <a:ext cx="7387563" cy="451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548" y="276294"/>
            <a:ext cx="8084875" cy="480224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290" y="3868109"/>
            <a:ext cx="644686" cy="66148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8255914" y="4555318"/>
            <a:ext cx="81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TES</a:t>
            </a:r>
            <a:endParaRPr lang="en-US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72055" y="4863094"/>
            <a:ext cx="1749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BR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9953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1019" y="98676"/>
            <a:ext cx="7499395" cy="4657519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60886"/>
              </p:ext>
            </p:extLst>
          </p:nvPr>
        </p:nvGraphicFramePr>
        <p:xfrm>
          <a:off x="6230018" y="1578619"/>
          <a:ext cx="24691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550"/>
                <a:gridCol w="1234550"/>
              </a:tblGrid>
              <a:tr h="0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Región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Participación (%)</a:t>
                      </a:r>
                      <a:endParaRPr lang="en-US" sz="1100" dirty="0"/>
                    </a:p>
                  </a:txBody>
                  <a:tcPr/>
                </a:tc>
              </a:tr>
              <a:tr h="210720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Norte América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45</a:t>
                      </a:r>
                      <a:endParaRPr lang="en-US" sz="1100" dirty="0"/>
                    </a:p>
                  </a:txBody>
                  <a:tcPr/>
                </a:tc>
              </a:tr>
              <a:tr h="210720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Europa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36</a:t>
                      </a:r>
                      <a:endParaRPr lang="en-US" sz="1100" dirty="0"/>
                    </a:p>
                  </a:txBody>
                  <a:tcPr/>
                </a:tc>
              </a:tr>
              <a:tr h="347069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Asia y Medio</a:t>
                      </a:r>
                      <a:r>
                        <a:rPr lang="es-CO" sz="1100" baseline="0" dirty="0" smtClean="0"/>
                        <a:t> Oriente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</a:tr>
              <a:tr h="210720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Sin clasificar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3</a:t>
                      </a:r>
                    </a:p>
                  </a:txBody>
                  <a:tcPr/>
                </a:tc>
              </a:tr>
              <a:tr h="210720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África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</a:tr>
              <a:tr h="210720"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Oceanía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/>
                        <a:t>0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255914" y="4620280"/>
            <a:ext cx="81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TES</a:t>
            </a:r>
            <a:endParaRPr lang="en-US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30818" y="4881876"/>
            <a:ext cx="1749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BR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5785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71" y="71508"/>
            <a:ext cx="8780929" cy="857250"/>
          </a:xfrm>
        </p:spPr>
        <p:txBody>
          <a:bodyPr>
            <a:noAutofit/>
          </a:bodyPr>
          <a:lstStyle/>
          <a:p>
            <a:r>
              <a:rPr lang="es-CO" sz="3600" dirty="0" smtClean="0"/>
              <a:t>Los </a:t>
            </a:r>
            <a:r>
              <a:rPr lang="es-CO" sz="3600" dirty="0" smtClean="0"/>
              <a:t>inversionistas extranjeros </a:t>
            </a:r>
            <a:r>
              <a:rPr lang="es-CO" sz="3600" dirty="0" smtClean="0"/>
              <a:t>en TES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017142"/>
            <a:ext cx="8229600" cy="40255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CO" dirty="0" smtClean="0"/>
              <a:t>Hasta el momento</a:t>
            </a:r>
          </a:p>
          <a:p>
            <a:pPr lvl="1"/>
            <a:r>
              <a:rPr lang="es-CO" dirty="0" smtClean="0"/>
              <a:t>Menores tasas de interés</a:t>
            </a:r>
          </a:p>
          <a:p>
            <a:pPr lvl="1"/>
            <a:r>
              <a:rPr lang="es-CO" dirty="0" smtClean="0"/>
              <a:t>Diversificación de </a:t>
            </a:r>
            <a:r>
              <a:rPr lang="es-CO" dirty="0" smtClean="0"/>
              <a:t>inversionistas</a:t>
            </a:r>
            <a:endParaRPr lang="en-US" dirty="0" smtClean="0"/>
          </a:p>
          <a:p>
            <a:pPr marL="0" lvl="1" indent="0">
              <a:buNone/>
            </a:pPr>
            <a:r>
              <a:rPr lang="es-CO" sz="3200" dirty="0"/>
              <a:t>Hacia </a:t>
            </a:r>
            <a:r>
              <a:rPr lang="es-CO" sz="3200" dirty="0" smtClean="0"/>
              <a:t>adelante puede depender de:</a:t>
            </a:r>
            <a:endParaRPr lang="es-CO" dirty="0" smtClean="0"/>
          </a:p>
          <a:p>
            <a:pPr lvl="1"/>
            <a:r>
              <a:rPr lang="es-CO" dirty="0"/>
              <a:t>¿Cómo ven a Colombia</a:t>
            </a:r>
            <a:r>
              <a:rPr lang="es-CO" dirty="0" smtClean="0"/>
              <a:t>? </a:t>
            </a:r>
            <a:r>
              <a:rPr lang="es-CO" dirty="0" smtClean="0"/>
              <a:t>L</a:t>
            </a:r>
            <a:r>
              <a:rPr lang="es-CO" dirty="0" smtClean="0"/>
              <a:t>a </a:t>
            </a:r>
            <a:r>
              <a:rPr lang="es-CO" dirty="0"/>
              <a:t>flotación cambiaria (interiorización de riesgos, evita apuestas de un solo lado, hace costosa la especulación) y la inflación baja y </a:t>
            </a:r>
            <a:r>
              <a:rPr lang="es-CO" dirty="0" smtClean="0"/>
              <a:t>estable</a:t>
            </a:r>
            <a:endParaRPr lang="es-CO" dirty="0"/>
          </a:p>
          <a:p>
            <a:pPr lvl="1"/>
            <a:r>
              <a:rPr lang="es-CO" dirty="0" smtClean="0"/>
              <a:t>¿Qué tan sensibles son los inversionistas al grado de inversión de un país?</a:t>
            </a:r>
            <a:endParaRPr lang="es-CO" dirty="0"/>
          </a:p>
          <a:p>
            <a:pPr lvl="1"/>
            <a:r>
              <a:rPr lang="es-CO" dirty="0"/>
              <a:t>Participación de Colombia en los principales índices de deuda local de mercados </a:t>
            </a:r>
            <a:r>
              <a:rPr lang="es-CO" dirty="0" smtClean="0"/>
              <a:t>emergentes</a:t>
            </a:r>
          </a:p>
          <a:p>
            <a:pPr marL="0" lvl="1" indent="0">
              <a:buNone/>
            </a:pPr>
            <a:r>
              <a:rPr lang="es-CO" sz="3200" dirty="0"/>
              <a:t>Retos para el </a:t>
            </a:r>
            <a:r>
              <a:rPr lang="es-CO" sz="3200" dirty="0" smtClean="0"/>
              <a:t>BR</a:t>
            </a:r>
          </a:p>
          <a:p>
            <a:pPr lvl="1"/>
            <a:r>
              <a:rPr lang="es-CO" dirty="0"/>
              <a:t>Sus comunicaciones son importantes para los inversionistas extranjeros</a:t>
            </a:r>
          </a:p>
          <a:p>
            <a:pPr lvl="1"/>
            <a:r>
              <a:rPr lang="es-CO" dirty="0"/>
              <a:t>Los inversionistas extranjeros son un grupo de </a:t>
            </a:r>
            <a:r>
              <a:rPr lang="es-CO" dirty="0" smtClean="0"/>
              <a:t>interés</a:t>
            </a:r>
          </a:p>
        </p:txBody>
      </p:sp>
    </p:spTree>
    <p:extLst>
      <p:ext uri="{BB962C8B-B14F-4D97-AF65-F5344CB8AC3E}">
        <p14:creationId xmlns:p14="http://schemas.microsoft.com/office/powerpoint/2010/main" val="33125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87" y="78942"/>
            <a:ext cx="7131004" cy="426939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93341" y="4348334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Fuente: Cuestionario sobre Agentes Externos y Mercados Financieros. XXXII Reunión de Presidentes de Bancos Centrales de América del Sur. Cada barra representa el porcentaje de participación a fin de año. L</a:t>
            </a:r>
            <a:r>
              <a:rPr lang="es-CO" sz="1100" dirty="0" smtClean="0"/>
              <a:t>a </a:t>
            </a:r>
            <a:r>
              <a:rPr lang="es-CO" sz="1100" dirty="0"/>
              <a:t>participación de extranjeros se calcula como el saldo total de acciones en poder de extranjeros sobre la capitalización total del </a:t>
            </a:r>
            <a:r>
              <a:rPr lang="es-CO" sz="1100" dirty="0" smtClean="0"/>
              <a:t>mercado; en el caso de Colombia se toma la del COLCAP. No </a:t>
            </a:r>
            <a:r>
              <a:rPr lang="es-CO" sz="1100" dirty="0"/>
              <a:t>hay información reportada para Bolivia, Paraguay ni Uruguay. </a:t>
            </a:r>
            <a:endParaRPr lang="en-US" sz="11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499556" y="2894504"/>
            <a:ext cx="980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2017:7%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901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516" y="46050"/>
            <a:ext cx="9034484" cy="499960"/>
          </a:xfrm>
        </p:spPr>
        <p:txBody>
          <a:bodyPr>
            <a:noAutofit/>
          </a:bodyPr>
          <a:lstStyle/>
          <a:p>
            <a:r>
              <a:rPr lang="es-CO" sz="2800" dirty="0" smtClean="0"/>
              <a:t>Compras netas mercado accionario colombiano</a:t>
            </a:r>
            <a:endParaRPr lang="en-US" sz="28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713" y="546010"/>
            <a:ext cx="5558762" cy="459749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66504" y="4907499"/>
            <a:ext cx="14538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/>
              <a:t>Fuente: BVC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660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14341</TotalTime>
  <Words>741</Words>
  <Application>Microsoft Office PowerPoint</Application>
  <PresentationFormat>Presentación en pantalla (16:9)</PresentationFormat>
  <Paragraphs>63</Paragraphs>
  <Slides>14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inversionistas extranjeros en TES</vt:lpstr>
      <vt:lpstr>Presentación de PowerPoint</vt:lpstr>
      <vt:lpstr>Compras netas mercado accionario colombiano</vt:lpstr>
      <vt:lpstr>Presentación de PowerPoint</vt:lpstr>
      <vt:lpstr>Pero el mercado offshore-offshore de derivados es más grande que en Colombia…</vt:lpstr>
      <vt:lpstr>Presentación de PowerPoint</vt:lpstr>
      <vt:lpstr>Presentación de PowerPoint</vt:lpstr>
      <vt:lpstr>Muchas gracias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portatil</cp:lastModifiedBy>
  <cp:revision>94</cp:revision>
  <dcterms:created xsi:type="dcterms:W3CDTF">2010-04-12T23:12:02Z</dcterms:created>
  <dcterms:modified xsi:type="dcterms:W3CDTF">2018-02-02T12:27:13Z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