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0" r:id="rId6"/>
    <p:sldId id="281" r:id="rId7"/>
    <p:sldId id="259" r:id="rId8"/>
    <p:sldId id="262" r:id="rId9"/>
    <p:sldId id="279" r:id="rId10"/>
    <p:sldId id="282" r:id="rId11"/>
    <p:sldId id="283" r:id="rId12"/>
    <p:sldId id="284" r:id="rId13"/>
    <p:sldId id="280" r:id="rId14"/>
    <p:sldId id="269" r:id="rId15"/>
    <p:sldId id="272" r:id="rId16"/>
    <p:sldId id="275" r:id="rId17"/>
    <p:sldId id="278" r:id="rId18"/>
    <p:sldId id="268" r:id="rId1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9" autoAdjust="0"/>
    <p:restoredTop sz="95501" autoAdjust="0"/>
  </p:normalViewPr>
  <p:slideViewPr>
    <p:cSldViewPr snapToGrid="0" snapToObjects="1">
      <p:cViewPr varScale="1">
        <p:scale>
          <a:sx n="122" d="100"/>
          <a:sy n="122" d="100"/>
        </p:scale>
        <p:origin x="1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-file-01\analdex\ASUNTOS%20ECONOMICOS\2018\Trabajos\Presentaciones\Presentaci&#243;n%20-%20ASOBANCARIA\T&#233;rminos%20de%20intercambio%20-%20banre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-file-01\analdex\ASUNTOS%20ECONOMICOS\2018\Trabajos\Presentaciones\Presentaci&#243;n%20-%20ANDI\Proyecciones%20crecimiento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-file-01\analdex\ASUNTOS%20ECONOMICOS\2018\Trabajos\Presentaciones\Presentaci&#243;n%20-%20ASOBANCARIA\&#205;ndices%20de%20cobertura%20y%20pago%20deuda%20exter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99378096122527E-2"/>
          <c:y val="3.7260486162414896E-2"/>
          <c:w val="0.81584346282955766"/>
          <c:h val="0.8373946923301254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ITI - IPP</c:v>
                </c:pt>
              </c:strCache>
            </c:strRef>
          </c:tx>
          <c:marker>
            <c:symbol val="none"/>
          </c:marker>
          <c:dLbls>
            <c:dLbl>
              <c:idx val="141"/>
              <c:layout>
                <c:manualLayout>
                  <c:x val="-6.1465721040189124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Hoja1!$A$2:$A$143</c:f>
              <c:numCache>
                <c:formatCode>mmm\-yy</c:formatCode>
                <c:ptCount val="14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</c:numCache>
            </c:numRef>
          </c:cat>
          <c:val>
            <c:numRef>
              <c:f>Hoja1!$B$2:$B$143</c:f>
              <c:numCache>
                <c:formatCode>_(* #,##0.00_);_(* \(#,##0.00\);_(* "-"??_);_(@_)</c:formatCode>
                <c:ptCount val="142"/>
                <c:pt idx="0">
                  <c:v>100.17518593001866</c:v>
                </c:pt>
                <c:pt idx="1">
                  <c:v>99.111912404246766</c:v>
                </c:pt>
                <c:pt idx="2">
                  <c:v>100.20824921614025</c:v>
                </c:pt>
                <c:pt idx="3">
                  <c:v>103.7636279113413</c:v>
                </c:pt>
                <c:pt idx="4">
                  <c:v>105.55397601470946</c:v>
                </c:pt>
                <c:pt idx="5">
                  <c:v>107.42419357055833</c:v>
                </c:pt>
                <c:pt idx="6">
                  <c:v>107.99686711980398</c:v>
                </c:pt>
                <c:pt idx="7">
                  <c:v>105.34334509383983</c:v>
                </c:pt>
                <c:pt idx="8">
                  <c:v>102.48390979937466</c:v>
                </c:pt>
                <c:pt idx="9">
                  <c:v>100.34100941275274</c:v>
                </c:pt>
                <c:pt idx="10">
                  <c:v>98.965949960530921</c:v>
                </c:pt>
                <c:pt idx="11">
                  <c:v>99.039865795043056</c:v>
                </c:pt>
                <c:pt idx="12">
                  <c:v>100.84299946873428</c:v>
                </c:pt>
                <c:pt idx="13">
                  <c:v>100.72934959232786</c:v>
                </c:pt>
                <c:pt idx="14">
                  <c:v>100.70682289239979</c:v>
                </c:pt>
                <c:pt idx="15">
                  <c:v>101.93182670231522</c:v>
                </c:pt>
                <c:pt idx="16">
                  <c:v>101.85628250133956</c:v>
                </c:pt>
                <c:pt idx="17">
                  <c:v>102.40954279511105</c:v>
                </c:pt>
                <c:pt idx="18">
                  <c:v>104.55467867100934</c:v>
                </c:pt>
                <c:pt idx="19">
                  <c:v>107.28233960044867</c:v>
                </c:pt>
                <c:pt idx="20">
                  <c:v>109.02833514469555</c:v>
                </c:pt>
                <c:pt idx="21">
                  <c:v>108.26911179735998</c:v>
                </c:pt>
                <c:pt idx="22">
                  <c:v>111.48731318000662</c:v>
                </c:pt>
                <c:pt idx="23">
                  <c:v>112.03608397198902</c:v>
                </c:pt>
                <c:pt idx="24">
                  <c:v>114.61773158776583</c:v>
                </c:pt>
                <c:pt idx="25">
                  <c:v>113.26930838642657</c:v>
                </c:pt>
                <c:pt idx="26">
                  <c:v>114.40036727034408</c:v>
                </c:pt>
                <c:pt idx="27">
                  <c:v>113.48471774014519</c:v>
                </c:pt>
                <c:pt idx="28">
                  <c:v>115.97674306820893</c:v>
                </c:pt>
                <c:pt idx="29">
                  <c:v>115.620665647858</c:v>
                </c:pt>
                <c:pt idx="30">
                  <c:v>124.18356931508036</c:v>
                </c:pt>
                <c:pt idx="31">
                  <c:v>124.63437761456193</c:v>
                </c:pt>
                <c:pt idx="32">
                  <c:v>127.66978880736694</c:v>
                </c:pt>
                <c:pt idx="33">
                  <c:v>127.52261040064062</c:v>
                </c:pt>
                <c:pt idx="34">
                  <c:v>124.15868543201007</c:v>
                </c:pt>
                <c:pt idx="35">
                  <c:v>114.73247395286563</c:v>
                </c:pt>
                <c:pt idx="36">
                  <c:v>108.57712457961001</c:v>
                </c:pt>
                <c:pt idx="37">
                  <c:v>117.16237668027483</c:v>
                </c:pt>
                <c:pt idx="38">
                  <c:v>116.83066237535607</c:v>
                </c:pt>
                <c:pt idx="39">
                  <c:v>124.15372294525157</c:v>
                </c:pt>
                <c:pt idx="40">
                  <c:v>122.70645879488502</c:v>
                </c:pt>
                <c:pt idx="41">
                  <c:v>124.43988732923978</c:v>
                </c:pt>
                <c:pt idx="42">
                  <c:v>126.25280458944546</c:v>
                </c:pt>
                <c:pt idx="43">
                  <c:v>126.52433807928382</c:v>
                </c:pt>
                <c:pt idx="44">
                  <c:v>127.64252296701962</c:v>
                </c:pt>
                <c:pt idx="45">
                  <c:v>125.53789359673344</c:v>
                </c:pt>
                <c:pt idx="46">
                  <c:v>130.68912912283835</c:v>
                </c:pt>
                <c:pt idx="47">
                  <c:v>134.11521566120126</c:v>
                </c:pt>
                <c:pt idx="48">
                  <c:v>138.09023170521434</c:v>
                </c:pt>
                <c:pt idx="49">
                  <c:v>134.18417673417437</c:v>
                </c:pt>
                <c:pt idx="50">
                  <c:v>133.4606909248659</c:v>
                </c:pt>
                <c:pt idx="51">
                  <c:v>134.71917281316479</c:v>
                </c:pt>
                <c:pt idx="52">
                  <c:v>138.18820314720696</c:v>
                </c:pt>
                <c:pt idx="53">
                  <c:v>132.46757054126925</c:v>
                </c:pt>
                <c:pt idx="54">
                  <c:v>131.81411623824252</c:v>
                </c:pt>
                <c:pt idx="55">
                  <c:v>131.61861954207234</c:v>
                </c:pt>
                <c:pt idx="56">
                  <c:v>131.08486821787039</c:v>
                </c:pt>
                <c:pt idx="57">
                  <c:v>133.27293768517515</c:v>
                </c:pt>
                <c:pt idx="58">
                  <c:v>140.63033906868705</c:v>
                </c:pt>
                <c:pt idx="59">
                  <c:v>146.09055322805779</c:v>
                </c:pt>
                <c:pt idx="60">
                  <c:v>147.33301096882278</c:v>
                </c:pt>
                <c:pt idx="61">
                  <c:v>149.29924976561389</c:v>
                </c:pt>
                <c:pt idx="62">
                  <c:v>154.34441311855852</c:v>
                </c:pt>
                <c:pt idx="63">
                  <c:v>157.73641418566601</c:v>
                </c:pt>
                <c:pt idx="64">
                  <c:v>163.44360094282331</c:v>
                </c:pt>
                <c:pt idx="65">
                  <c:v>157.0591051784512</c:v>
                </c:pt>
                <c:pt idx="66">
                  <c:v>154.94567627827166</c:v>
                </c:pt>
                <c:pt idx="67">
                  <c:v>156.90210428768728</c:v>
                </c:pt>
                <c:pt idx="68">
                  <c:v>157.59681593024817</c:v>
                </c:pt>
                <c:pt idx="69">
                  <c:v>161.53608218761599</c:v>
                </c:pt>
                <c:pt idx="70">
                  <c:v>165.22552588812803</c:v>
                </c:pt>
                <c:pt idx="71">
                  <c:v>165.95981068058882</c:v>
                </c:pt>
                <c:pt idx="72">
                  <c:v>160.16142840819776</c:v>
                </c:pt>
                <c:pt idx="73">
                  <c:v>160.85230710047747</c:v>
                </c:pt>
                <c:pt idx="74">
                  <c:v>162.30889454156181</c:v>
                </c:pt>
                <c:pt idx="75">
                  <c:v>163.61825920073468</c:v>
                </c:pt>
                <c:pt idx="76">
                  <c:v>162.0924881351809</c:v>
                </c:pt>
                <c:pt idx="77">
                  <c:v>155.10507755755623</c:v>
                </c:pt>
                <c:pt idx="78">
                  <c:v>146.42619865269907</c:v>
                </c:pt>
                <c:pt idx="79">
                  <c:v>152.32114027774341</c:v>
                </c:pt>
                <c:pt idx="80">
                  <c:v>158.52032368529177</c:v>
                </c:pt>
                <c:pt idx="81">
                  <c:v>158.58173314835207</c:v>
                </c:pt>
                <c:pt idx="82">
                  <c:v>157.97440764045086</c:v>
                </c:pt>
                <c:pt idx="83">
                  <c:v>155.62862556109764</c:v>
                </c:pt>
                <c:pt idx="84">
                  <c:v>155.15891346619901</c:v>
                </c:pt>
                <c:pt idx="85">
                  <c:v>157.44186616422243</c:v>
                </c:pt>
                <c:pt idx="86">
                  <c:v>160.91878858707332</c:v>
                </c:pt>
                <c:pt idx="87">
                  <c:v>157.3135236234408</c:v>
                </c:pt>
                <c:pt idx="88">
                  <c:v>154.31311061502052</c:v>
                </c:pt>
                <c:pt idx="89">
                  <c:v>157.15316428360808</c:v>
                </c:pt>
                <c:pt idx="90">
                  <c:v>155.37787465645869</c:v>
                </c:pt>
                <c:pt idx="91">
                  <c:v>157.10665731651616</c:v>
                </c:pt>
                <c:pt idx="92">
                  <c:v>160.79304802145705</c:v>
                </c:pt>
                <c:pt idx="93">
                  <c:v>157.07734229763744</c:v>
                </c:pt>
                <c:pt idx="94">
                  <c:v>156.88394825287693</c:v>
                </c:pt>
                <c:pt idx="95">
                  <c:v>154.28076097697115</c:v>
                </c:pt>
                <c:pt idx="96">
                  <c:v>156.04704224566285</c:v>
                </c:pt>
                <c:pt idx="97">
                  <c:v>156.81938183427155</c:v>
                </c:pt>
                <c:pt idx="98">
                  <c:v>157.55272863581541</c:v>
                </c:pt>
                <c:pt idx="99">
                  <c:v>155.23977483089334</c:v>
                </c:pt>
                <c:pt idx="100">
                  <c:v>155.09382367235028</c:v>
                </c:pt>
                <c:pt idx="101">
                  <c:v>154.74336618053925</c:v>
                </c:pt>
                <c:pt idx="102">
                  <c:v>154.4790441888897</c:v>
                </c:pt>
                <c:pt idx="103">
                  <c:v>154.94912120073221</c:v>
                </c:pt>
                <c:pt idx="104">
                  <c:v>154.58361736886178</c:v>
                </c:pt>
                <c:pt idx="105">
                  <c:v>152.06508353897971</c:v>
                </c:pt>
                <c:pt idx="106">
                  <c:v>147.14050104852615</c:v>
                </c:pt>
                <c:pt idx="107">
                  <c:v>149.62176364053033</c:v>
                </c:pt>
                <c:pt idx="108">
                  <c:v>136.86091903255729</c:v>
                </c:pt>
                <c:pt idx="109">
                  <c:v>123.72907877624633</c:v>
                </c:pt>
                <c:pt idx="110">
                  <c:v>136.83049843539962</c:v>
                </c:pt>
                <c:pt idx="111">
                  <c:v>131.27734428854595</c:v>
                </c:pt>
                <c:pt idx="112">
                  <c:v>135.35755864549793</c:v>
                </c:pt>
                <c:pt idx="113">
                  <c:v>142.27713879121879</c:v>
                </c:pt>
                <c:pt idx="114">
                  <c:v>143.19926343318838</c:v>
                </c:pt>
                <c:pt idx="115">
                  <c:v>141.97577000776022</c:v>
                </c:pt>
                <c:pt idx="116">
                  <c:v>136.53483022662562</c:v>
                </c:pt>
                <c:pt idx="117">
                  <c:v>131.97338445348757</c:v>
                </c:pt>
                <c:pt idx="118">
                  <c:v>131.26208825075031</c:v>
                </c:pt>
                <c:pt idx="119">
                  <c:v>129.36350732989709</c:v>
                </c:pt>
                <c:pt idx="120">
                  <c:v>121.00782937850896</c:v>
                </c:pt>
                <c:pt idx="121">
                  <c:v>117.71565519444547</c:v>
                </c:pt>
                <c:pt idx="122">
                  <c:v>121.82520208460983</c:v>
                </c:pt>
                <c:pt idx="123">
                  <c:v>122.33768743814144</c:v>
                </c:pt>
                <c:pt idx="124">
                  <c:v>125.26133911470963</c:v>
                </c:pt>
                <c:pt idx="125">
                  <c:v>126.88890643222641</c:v>
                </c:pt>
                <c:pt idx="126">
                  <c:v>128.00152447122218</c:v>
                </c:pt>
                <c:pt idx="127">
                  <c:v>127.6156323840699</c:v>
                </c:pt>
                <c:pt idx="128">
                  <c:v>127.87052337742746</c:v>
                </c:pt>
                <c:pt idx="129">
                  <c:v>128.93239876114063</c:v>
                </c:pt>
                <c:pt idx="130">
                  <c:v>133.31727171802478</c:v>
                </c:pt>
                <c:pt idx="131">
                  <c:v>128.78229928620954</c:v>
                </c:pt>
                <c:pt idx="132">
                  <c:v>128.32343652744186</c:v>
                </c:pt>
                <c:pt idx="133">
                  <c:v>126.62220298939606</c:v>
                </c:pt>
                <c:pt idx="134">
                  <c:v>124.51732910275646</c:v>
                </c:pt>
                <c:pt idx="135">
                  <c:v>124.66234594924907</c:v>
                </c:pt>
                <c:pt idx="136">
                  <c:v>122.62873978232183</c:v>
                </c:pt>
                <c:pt idx="137">
                  <c:v>120.65687607965809</c:v>
                </c:pt>
                <c:pt idx="138">
                  <c:v>124.10090232970177</c:v>
                </c:pt>
                <c:pt idx="139">
                  <c:v>125.60841935786115</c:v>
                </c:pt>
                <c:pt idx="140">
                  <c:v>127.81344299948975</c:v>
                </c:pt>
                <c:pt idx="141">
                  <c:v>130.42731516587281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43792"/>
        <c:axId val="464147712"/>
      </c:line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Precio del petróleo</c:v>
                </c:pt>
              </c:strCache>
            </c:strRef>
          </c:tx>
          <c:marker>
            <c:symbol val="none"/>
          </c:marker>
          <c:dLbls>
            <c:dLbl>
              <c:idx val="141"/>
              <c:layout>
                <c:manualLayout>
                  <c:x val="-6.1465721040189124E-2"/>
                  <c:y val="0.12444444444444444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1"/>
                      <a:t>$ 61,37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Hoja1!$A$2:$A$143</c:f>
              <c:numCache>
                <c:formatCode>mmm\-yy</c:formatCode>
                <c:ptCount val="14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</c:numCache>
            </c:numRef>
          </c:cat>
          <c:val>
            <c:numRef>
              <c:f>Hoja1!$C$2:$C$143</c:f>
              <c:numCache>
                <c:formatCode>0.00</c:formatCode>
                <c:ptCount val="142"/>
                <c:pt idx="0">
                  <c:v>65.989999999999995</c:v>
                </c:pt>
                <c:pt idx="1">
                  <c:v>61.76</c:v>
                </c:pt>
                <c:pt idx="2">
                  <c:v>65.91</c:v>
                </c:pt>
                <c:pt idx="3">
                  <c:v>72.02</c:v>
                </c:pt>
                <c:pt idx="4">
                  <c:v>70.41</c:v>
                </c:pt>
                <c:pt idx="5">
                  <c:v>73.510000000000005</c:v>
                </c:pt>
                <c:pt idx="6">
                  <c:v>75.150000000000006</c:v>
                </c:pt>
                <c:pt idx="7">
                  <c:v>70.25</c:v>
                </c:pt>
                <c:pt idx="8">
                  <c:v>62.48</c:v>
                </c:pt>
                <c:pt idx="9">
                  <c:v>59.03</c:v>
                </c:pt>
                <c:pt idx="10">
                  <c:v>64.260000000000005</c:v>
                </c:pt>
                <c:pt idx="11">
                  <c:v>60.86</c:v>
                </c:pt>
                <c:pt idx="12">
                  <c:v>57.4</c:v>
                </c:pt>
                <c:pt idx="13">
                  <c:v>61.89</c:v>
                </c:pt>
                <c:pt idx="14">
                  <c:v>68.099999999999994</c:v>
                </c:pt>
                <c:pt idx="15">
                  <c:v>67.650000000000006</c:v>
                </c:pt>
                <c:pt idx="16">
                  <c:v>68.040000000000006</c:v>
                </c:pt>
                <c:pt idx="17">
                  <c:v>71.41</c:v>
                </c:pt>
                <c:pt idx="18">
                  <c:v>77.05</c:v>
                </c:pt>
                <c:pt idx="19">
                  <c:v>72.69</c:v>
                </c:pt>
                <c:pt idx="20">
                  <c:v>79.17</c:v>
                </c:pt>
                <c:pt idx="21">
                  <c:v>90.63</c:v>
                </c:pt>
                <c:pt idx="22">
                  <c:v>88.26</c:v>
                </c:pt>
                <c:pt idx="23">
                  <c:v>93.85</c:v>
                </c:pt>
                <c:pt idx="24">
                  <c:v>92.21</c:v>
                </c:pt>
                <c:pt idx="25">
                  <c:v>100.1</c:v>
                </c:pt>
                <c:pt idx="26">
                  <c:v>100.3</c:v>
                </c:pt>
                <c:pt idx="27">
                  <c:v>111.36</c:v>
                </c:pt>
                <c:pt idx="28">
                  <c:v>127.78</c:v>
                </c:pt>
                <c:pt idx="29">
                  <c:v>139.83000000000001</c:v>
                </c:pt>
                <c:pt idx="30">
                  <c:v>123.98</c:v>
                </c:pt>
                <c:pt idx="31">
                  <c:v>114.05</c:v>
                </c:pt>
                <c:pt idx="32">
                  <c:v>98.17</c:v>
                </c:pt>
                <c:pt idx="33">
                  <c:v>65.319999999999993</c:v>
                </c:pt>
                <c:pt idx="34">
                  <c:v>53.49</c:v>
                </c:pt>
                <c:pt idx="35">
                  <c:v>45.59</c:v>
                </c:pt>
                <c:pt idx="36">
                  <c:v>45.88</c:v>
                </c:pt>
                <c:pt idx="37">
                  <c:v>46.35</c:v>
                </c:pt>
                <c:pt idx="38">
                  <c:v>49.23</c:v>
                </c:pt>
                <c:pt idx="39">
                  <c:v>50.8</c:v>
                </c:pt>
                <c:pt idx="40">
                  <c:v>65.52</c:v>
                </c:pt>
                <c:pt idx="41">
                  <c:v>69.3</c:v>
                </c:pt>
                <c:pt idx="42">
                  <c:v>71.7</c:v>
                </c:pt>
                <c:pt idx="43">
                  <c:v>69.650000000000006</c:v>
                </c:pt>
                <c:pt idx="44">
                  <c:v>69.069999999999993</c:v>
                </c:pt>
                <c:pt idx="45">
                  <c:v>75.2</c:v>
                </c:pt>
                <c:pt idx="46">
                  <c:v>78.47</c:v>
                </c:pt>
                <c:pt idx="47">
                  <c:v>77.930000000000007</c:v>
                </c:pt>
                <c:pt idx="48">
                  <c:v>71.459999999999994</c:v>
                </c:pt>
                <c:pt idx="49">
                  <c:v>77.59</c:v>
                </c:pt>
                <c:pt idx="50">
                  <c:v>82.7</c:v>
                </c:pt>
                <c:pt idx="51">
                  <c:v>87.44</c:v>
                </c:pt>
                <c:pt idx="52">
                  <c:v>74.650000000000006</c:v>
                </c:pt>
                <c:pt idx="53">
                  <c:v>75.010000000000005</c:v>
                </c:pt>
                <c:pt idx="54">
                  <c:v>78.180000000000007</c:v>
                </c:pt>
                <c:pt idx="55">
                  <c:v>74.64</c:v>
                </c:pt>
                <c:pt idx="56">
                  <c:v>82.31</c:v>
                </c:pt>
                <c:pt idx="57">
                  <c:v>83.15</c:v>
                </c:pt>
                <c:pt idx="58">
                  <c:v>85.92</c:v>
                </c:pt>
                <c:pt idx="59">
                  <c:v>94.75</c:v>
                </c:pt>
                <c:pt idx="60">
                  <c:v>101.01</c:v>
                </c:pt>
                <c:pt idx="61">
                  <c:v>111.8</c:v>
                </c:pt>
                <c:pt idx="62">
                  <c:v>117.36</c:v>
                </c:pt>
                <c:pt idx="63">
                  <c:v>125.89</c:v>
                </c:pt>
                <c:pt idx="64">
                  <c:v>116.73</c:v>
                </c:pt>
                <c:pt idx="65">
                  <c:v>112.48</c:v>
                </c:pt>
                <c:pt idx="66">
                  <c:v>116.74</c:v>
                </c:pt>
                <c:pt idx="67">
                  <c:v>114.85</c:v>
                </c:pt>
                <c:pt idx="68">
                  <c:v>102.76</c:v>
                </c:pt>
                <c:pt idx="69">
                  <c:v>109.56</c:v>
                </c:pt>
                <c:pt idx="70">
                  <c:v>110.52</c:v>
                </c:pt>
                <c:pt idx="71">
                  <c:v>107.38</c:v>
                </c:pt>
                <c:pt idx="72">
                  <c:v>110.98</c:v>
                </c:pt>
                <c:pt idx="73">
                  <c:v>122.66</c:v>
                </c:pt>
                <c:pt idx="74">
                  <c:v>122.88</c:v>
                </c:pt>
                <c:pt idx="75">
                  <c:v>119.47</c:v>
                </c:pt>
                <c:pt idx="76">
                  <c:v>101.87</c:v>
                </c:pt>
                <c:pt idx="77">
                  <c:v>97.8</c:v>
                </c:pt>
                <c:pt idx="78">
                  <c:v>104.92</c:v>
                </c:pt>
                <c:pt idx="79">
                  <c:v>114.57</c:v>
                </c:pt>
                <c:pt idx="80">
                  <c:v>112.39</c:v>
                </c:pt>
                <c:pt idx="81">
                  <c:v>108.7</c:v>
                </c:pt>
                <c:pt idx="82">
                  <c:v>111.23</c:v>
                </c:pt>
                <c:pt idx="83">
                  <c:v>111.11</c:v>
                </c:pt>
                <c:pt idx="84">
                  <c:v>115.55</c:v>
                </c:pt>
                <c:pt idx="85">
                  <c:v>111.38</c:v>
                </c:pt>
                <c:pt idx="86">
                  <c:v>110.02</c:v>
                </c:pt>
                <c:pt idx="87">
                  <c:v>102.37</c:v>
                </c:pt>
                <c:pt idx="88">
                  <c:v>100.39</c:v>
                </c:pt>
                <c:pt idx="89">
                  <c:v>102.16</c:v>
                </c:pt>
                <c:pt idx="90">
                  <c:v>107.7</c:v>
                </c:pt>
                <c:pt idx="91">
                  <c:v>114.01</c:v>
                </c:pt>
                <c:pt idx="92">
                  <c:v>108.37</c:v>
                </c:pt>
                <c:pt idx="93">
                  <c:v>108.84</c:v>
                </c:pt>
                <c:pt idx="94">
                  <c:v>109.69</c:v>
                </c:pt>
                <c:pt idx="95">
                  <c:v>110.8</c:v>
                </c:pt>
                <c:pt idx="96">
                  <c:v>106.4</c:v>
                </c:pt>
                <c:pt idx="97">
                  <c:v>109.07</c:v>
                </c:pt>
                <c:pt idx="98">
                  <c:v>107.76</c:v>
                </c:pt>
                <c:pt idx="99">
                  <c:v>108.07</c:v>
                </c:pt>
                <c:pt idx="100">
                  <c:v>109.41</c:v>
                </c:pt>
                <c:pt idx="101">
                  <c:v>112.36</c:v>
                </c:pt>
                <c:pt idx="102">
                  <c:v>106.02</c:v>
                </c:pt>
                <c:pt idx="103">
                  <c:v>103.19</c:v>
                </c:pt>
                <c:pt idx="104">
                  <c:v>94.67</c:v>
                </c:pt>
                <c:pt idx="105">
                  <c:v>85.86</c:v>
                </c:pt>
                <c:pt idx="106">
                  <c:v>70.150000000000006</c:v>
                </c:pt>
                <c:pt idx="107">
                  <c:v>57.33</c:v>
                </c:pt>
                <c:pt idx="108">
                  <c:v>52.99</c:v>
                </c:pt>
                <c:pt idx="109">
                  <c:v>62.58</c:v>
                </c:pt>
                <c:pt idx="110">
                  <c:v>55.11</c:v>
                </c:pt>
                <c:pt idx="111">
                  <c:v>66.78</c:v>
                </c:pt>
                <c:pt idx="112">
                  <c:v>65.56</c:v>
                </c:pt>
                <c:pt idx="113">
                  <c:v>63.59</c:v>
                </c:pt>
                <c:pt idx="114">
                  <c:v>52.21</c:v>
                </c:pt>
                <c:pt idx="115">
                  <c:v>54.15</c:v>
                </c:pt>
                <c:pt idx="116">
                  <c:v>48.37</c:v>
                </c:pt>
                <c:pt idx="117">
                  <c:v>49.56</c:v>
                </c:pt>
                <c:pt idx="118">
                  <c:v>44.61</c:v>
                </c:pt>
                <c:pt idx="119">
                  <c:v>37.28</c:v>
                </c:pt>
                <c:pt idx="120">
                  <c:v>34.74</c:v>
                </c:pt>
                <c:pt idx="121">
                  <c:v>35.97</c:v>
                </c:pt>
                <c:pt idx="122">
                  <c:v>39.6</c:v>
                </c:pt>
                <c:pt idx="123">
                  <c:v>48.13</c:v>
                </c:pt>
                <c:pt idx="124">
                  <c:v>49.69</c:v>
                </c:pt>
                <c:pt idx="125">
                  <c:v>49.68</c:v>
                </c:pt>
                <c:pt idx="126">
                  <c:v>42.46</c:v>
                </c:pt>
                <c:pt idx="127">
                  <c:v>47.04</c:v>
                </c:pt>
                <c:pt idx="128">
                  <c:v>49.06</c:v>
                </c:pt>
                <c:pt idx="129">
                  <c:v>48.3</c:v>
                </c:pt>
                <c:pt idx="130">
                  <c:v>50.47</c:v>
                </c:pt>
                <c:pt idx="131">
                  <c:v>56.82</c:v>
                </c:pt>
                <c:pt idx="132">
                  <c:v>55.7</c:v>
                </c:pt>
                <c:pt idx="133">
                  <c:v>55.59</c:v>
                </c:pt>
                <c:pt idx="134">
                  <c:v>52.83</c:v>
                </c:pt>
                <c:pt idx="135">
                  <c:v>51.73</c:v>
                </c:pt>
                <c:pt idx="136">
                  <c:v>50.31</c:v>
                </c:pt>
                <c:pt idx="137">
                  <c:v>47.92</c:v>
                </c:pt>
                <c:pt idx="138">
                  <c:v>52.65</c:v>
                </c:pt>
                <c:pt idx="139">
                  <c:v>52.38</c:v>
                </c:pt>
                <c:pt idx="140">
                  <c:v>57.54</c:v>
                </c:pt>
                <c:pt idx="141">
                  <c:v>61.37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39480"/>
        <c:axId val="464148496"/>
      </c:lineChart>
      <c:dateAx>
        <c:axId val="464143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464147712"/>
        <c:crosses val="autoZero"/>
        <c:auto val="1"/>
        <c:lblOffset val="100"/>
        <c:baseTimeUnit val="months"/>
      </c:dateAx>
      <c:valAx>
        <c:axId val="464147712"/>
        <c:scaling>
          <c:orientation val="minMax"/>
          <c:max val="180"/>
          <c:min val="9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s-CO" sz="900"/>
                  <a:t>Índice de Términos de Intercambio</a:t>
                </a:r>
              </a:p>
            </c:rich>
          </c:tx>
          <c:layout/>
          <c:overlay val="0"/>
        </c:title>
        <c:numFmt formatCode="_(* #,##0_);_(* \(#,##0\);_(* &quot;-&quot;_);_(@_)" sourceLinked="0"/>
        <c:majorTickMark val="out"/>
        <c:minorTickMark val="none"/>
        <c:tickLblPos val="nextTo"/>
        <c:crossAx val="464143792"/>
        <c:crosses val="autoZero"/>
        <c:crossBetween val="between"/>
      </c:valAx>
      <c:valAx>
        <c:axId val="4641484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s-CO" sz="900"/>
                  <a:t>Precio USD petróleo BRENT </a:t>
                </a:r>
              </a:p>
            </c:rich>
          </c:tx>
          <c:layout/>
          <c:overlay val="0"/>
        </c:title>
        <c:numFmt formatCode="[$$-409]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CO"/>
          </a:p>
        </c:txPr>
        <c:crossAx val="464139480"/>
        <c:crosses val="max"/>
        <c:crossBetween val="between"/>
      </c:valAx>
      <c:dateAx>
        <c:axId val="4641394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64148496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0.29636206896551726"/>
          <c:y val="0.75802150537634405"/>
          <c:w val="0.47646099082812376"/>
          <c:h val="6.725288410765747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'[Proyecciones crecimiento.xls]Hoja1'!$B$2</c:f>
              <c:strCache>
                <c:ptCount val="1"/>
                <c:pt idx="0">
                  <c:v>Colombia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2.3832967491808882E-2"/>
                  <c:y val="9.552001119163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'[Proyecciones crecimiento.xls]Hoja1'!$A$3:$A$15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'[Proyecciones crecimiento.xls]Hoja1'!$B$3:$B$15</c:f>
              <c:numCache>
                <c:formatCode>0.00%</c:formatCode>
                <c:ptCount val="13"/>
                <c:pt idx="0">
                  <c:v>6.900000000000002E-2</c:v>
                </c:pt>
                <c:pt idx="1">
                  <c:v>3.500000000000001E-2</c:v>
                </c:pt>
                <c:pt idx="2">
                  <c:v>1.7000000000000001E-2</c:v>
                </c:pt>
                <c:pt idx="3" formatCode="0%">
                  <c:v>4.0000000000000008E-2</c:v>
                </c:pt>
                <c:pt idx="4">
                  <c:v>6.6000000000000003E-2</c:v>
                </c:pt>
                <c:pt idx="5" formatCode="0%">
                  <c:v>4.0000000000000008E-2</c:v>
                </c:pt>
                <c:pt idx="6">
                  <c:v>4.9000000000000009E-2</c:v>
                </c:pt>
                <c:pt idx="7">
                  <c:v>4.3999999999999997E-2</c:v>
                </c:pt>
                <c:pt idx="8">
                  <c:v>3.1000000000000003E-2</c:v>
                </c:pt>
                <c:pt idx="9" formatCode="0%">
                  <c:v>2.0000000000000004E-2</c:v>
                </c:pt>
                <c:pt idx="10">
                  <c:v>1.7000000000000001E-2</c:v>
                </c:pt>
                <c:pt idx="11">
                  <c:v>2.8000000000000001E-2</c:v>
                </c:pt>
                <c:pt idx="12">
                  <c:v>3.500000000000001E-2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4139872"/>
        <c:axId val="464143400"/>
      </c:barChart>
      <c:lineChart>
        <c:grouping val="stacked"/>
        <c:varyColors val="0"/>
        <c:ser>
          <c:idx val="1"/>
          <c:order val="1"/>
          <c:tx>
            <c:strRef>
              <c:f>'[Proyecciones crecimiento.xls]Hoja1'!$D$2</c:f>
              <c:strCache>
                <c:ptCount val="1"/>
                <c:pt idx="0">
                  <c:v>Latinoamérica</c:v>
                </c:pt>
              </c:strCache>
            </c:strRef>
          </c:tx>
          <c:marker>
            <c:symbol val="none"/>
          </c:marker>
          <c:dPt>
            <c:idx val="11"/>
            <c:bubble3D val="0"/>
            <c:spPr>
              <a:ln>
                <a:solidFill>
                  <a:srgbClr val="00B0F0"/>
                </a:solidFill>
                <a:prstDash val="sysDash"/>
              </a:ln>
            </c:spPr>
          </c:dPt>
          <c:dPt>
            <c:idx val="12"/>
            <c:bubble3D val="0"/>
            <c:spPr>
              <a:ln>
                <a:solidFill>
                  <a:srgbClr val="00B0F0"/>
                </a:solidFill>
                <a:prstDash val="sysDash"/>
              </a:ln>
            </c:spPr>
          </c:dPt>
          <c:dLbls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'[Proyecciones crecimiento.xls]Hoja1'!$A$3:$A$15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'[Proyecciones crecimiento.xls]Hoja1'!$D$3:$D$15</c:f>
              <c:numCache>
                <c:formatCode>0%</c:formatCode>
                <c:ptCount val="13"/>
                <c:pt idx="0" formatCode="0.00%">
                  <c:v>5.8000000000000003E-2</c:v>
                </c:pt>
                <c:pt idx="1">
                  <c:v>4.0000000000000008E-2</c:v>
                </c:pt>
                <c:pt idx="2" formatCode="0.00%">
                  <c:v>-1.7999999999999999E-2</c:v>
                </c:pt>
                <c:pt idx="3" formatCode="0.00%">
                  <c:v>6.1000000000000006E-2</c:v>
                </c:pt>
                <c:pt idx="4" formatCode="0.00%">
                  <c:v>4.7000000000000007E-2</c:v>
                </c:pt>
                <c:pt idx="5">
                  <c:v>3.0000000000000002E-2</c:v>
                </c:pt>
                <c:pt idx="6" formatCode="0.00%">
                  <c:v>2.9000000000000001E-2</c:v>
                </c:pt>
                <c:pt idx="7" formatCode="0.00%">
                  <c:v>1.2E-2</c:v>
                </c:pt>
                <c:pt idx="8" formatCode="0.00%">
                  <c:v>1.0000000000000002E-3</c:v>
                </c:pt>
                <c:pt idx="9" formatCode="0.00%">
                  <c:v>-9.0000000000000028E-3</c:v>
                </c:pt>
                <c:pt idx="10" formatCode="0.00%">
                  <c:v>1.2E-2</c:v>
                </c:pt>
                <c:pt idx="11" formatCode="0.00%">
                  <c:v>1.9000000000000003E-2</c:v>
                </c:pt>
                <c:pt idx="12" formatCode="0.00%">
                  <c:v>2.4E-2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7775856"/>
        <c:axId val="464144184"/>
      </c:lineChart>
      <c:catAx>
        <c:axId val="4641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4143400"/>
        <c:crosses val="autoZero"/>
        <c:auto val="1"/>
        <c:lblAlgn val="ctr"/>
        <c:lblOffset val="100"/>
        <c:noMultiLvlLbl val="0"/>
      </c:catAx>
      <c:valAx>
        <c:axId val="464143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Crecimiento (%)</a:t>
                </a:r>
              </a:p>
            </c:rich>
          </c:tx>
          <c:layout/>
          <c:overlay val="0"/>
          <c:spPr>
            <a:ln>
              <a:solidFill>
                <a:schemeClr val="accent1"/>
              </a:solidFill>
            </a:ln>
          </c:spPr>
        </c:title>
        <c:numFmt formatCode="0%" sourceLinked="0"/>
        <c:majorTickMark val="out"/>
        <c:minorTickMark val="none"/>
        <c:tickLblPos val="nextTo"/>
        <c:spPr>
          <a:ln w="9525">
            <a:noFill/>
          </a:ln>
        </c:spPr>
        <c:crossAx val="464139872"/>
        <c:crosses val="autoZero"/>
        <c:crossBetween val="between"/>
      </c:valAx>
      <c:valAx>
        <c:axId val="464144184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one"/>
        <c:crossAx val="417775856"/>
        <c:crosses val="max"/>
        <c:crossBetween val="between"/>
      </c:valAx>
      <c:catAx>
        <c:axId val="41777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41441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i="1"/>
            </a:pPr>
            <a:endParaRPr lang="es-CO"/>
          </a:p>
        </c:txPr>
      </c:legendEntry>
      <c:layout>
        <c:manualLayout>
          <c:xMode val="edge"/>
          <c:yMode val="edge"/>
          <c:x val="0.37208050115643726"/>
          <c:y val="0.89086859688195985"/>
          <c:w val="0.3434130657199021"/>
          <c:h val="5.2831079856666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01940232242008E-2"/>
          <c:y val="3.8333664464435264E-2"/>
          <c:w val="0.90210969675935704"/>
          <c:h val="0.9006207827260457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Inversión Extranjera Directa Neta - Total (USD millones)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Hoja1!$A$15:$A$25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Hoja1!$B$15:$B$25</c:f>
              <c:numCache>
                <c:formatCode>#,##0</c:formatCode>
                <c:ptCount val="11"/>
                <c:pt idx="0">
                  <c:v>8885.7675396729283</c:v>
                </c:pt>
                <c:pt idx="1">
                  <c:v>10564.672090762737</c:v>
                </c:pt>
                <c:pt idx="2">
                  <c:v>8035.5947796395203</c:v>
                </c:pt>
                <c:pt idx="3">
                  <c:v>6429.9430912600992</c:v>
                </c:pt>
                <c:pt idx="4">
                  <c:v>14647.755353755401</c:v>
                </c:pt>
                <c:pt idx="5">
                  <c:v>15039.372277453504</c:v>
                </c:pt>
                <c:pt idx="6">
                  <c:v>16209.92235210668</c:v>
                </c:pt>
                <c:pt idx="7">
                  <c:v>16165.201839635129</c:v>
                </c:pt>
                <c:pt idx="8">
                  <c:v>11632.170497754843</c:v>
                </c:pt>
                <c:pt idx="9">
                  <c:v>13742.697059335056</c:v>
                </c:pt>
                <c:pt idx="10">
                  <c:v>10202.112252797704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Inversión Extranjera Directa Neta - sin hidrocarburos (USD millones)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Hoja1!$A$15:$A$25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Hoja1!$C$15:$C$25</c:f>
              <c:numCache>
                <c:formatCode>#,##0</c:formatCode>
                <c:ptCount val="11"/>
                <c:pt idx="0">
                  <c:v>5552.5828556530432</c:v>
                </c:pt>
                <c:pt idx="1">
                  <c:v>7215.1998397571524</c:v>
                </c:pt>
                <c:pt idx="2">
                  <c:v>5398.1762153472355</c:v>
                </c:pt>
                <c:pt idx="3">
                  <c:v>3350.1685171286972</c:v>
                </c:pt>
                <c:pt idx="4">
                  <c:v>9947.8966099617064</c:v>
                </c:pt>
                <c:pt idx="5">
                  <c:v>9568.4350023544848</c:v>
                </c:pt>
                <c:pt idx="6">
                  <c:v>11098.418493906987</c:v>
                </c:pt>
                <c:pt idx="7">
                  <c:v>11433.378549603078</c:v>
                </c:pt>
                <c:pt idx="8">
                  <c:v>9117.9899880444391</c:v>
                </c:pt>
                <c:pt idx="9">
                  <c:v>11357.682599409625</c:v>
                </c:pt>
                <c:pt idx="10">
                  <c:v>8089.1756908168718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Inversión Extranjera Directa Neta - sin sector financiero (USD millones)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Hoja1!$A$15:$A$25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Hoja1!$D$15:$D$25</c:f>
              <c:numCache>
                <c:formatCode>#,##0</c:formatCode>
                <c:ptCount val="11"/>
                <c:pt idx="0">
                  <c:v>7526.4120971956145</c:v>
                </c:pt>
                <c:pt idx="1">
                  <c:v>9481.7845961855874</c:v>
                </c:pt>
                <c:pt idx="2">
                  <c:v>7324.8092777237989</c:v>
                </c:pt>
                <c:pt idx="3">
                  <c:v>5513.7548828804111</c:v>
                </c:pt>
                <c:pt idx="4">
                  <c:v>13487.775422872801</c:v>
                </c:pt>
                <c:pt idx="5">
                  <c:v>13962.022934787896</c:v>
                </c:pt>
                <c:pt idx="6">
                  <c:v>14604.351721759067</c:v>
                </c:pt>
                <c:pt idx="7">
                  <c:v>13686.866668567638</c:v>
                </c:pt>
                <c:pt idx="8">
                  <c:v>9529.0906223161946</c:v>
                </c:pt>
                <c:pt idx="9">
                  <c:v>11209.275933555802</c:v>
                </c:pt>
                <c:pt idx="10">
                  <c:v>9355.3813376046437</c:v>
                </c:pt>
              </c:numCache>
            </c:numRef>
          </c:val>
          <c:smooth val="1"/>
        </c:ser>
        <c:ser>
          <c:idx val="3"/>
          <c:order val="3"/>
          <c:marker>
            <c:symbol val="none"/>
          </c:marker>
          <c:cat>
            <c:strRef>
              <c:f>Hoja1!$A$15:$A$25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Hoja1!$B$25</c:f>
              <c:numCache>
                <c:formatCode>#,##0</c:formatCode>
                <c:ptCount val="1"/>
                <c:pt idx="0">
                  <c:v>10202.112252797704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637512"/>
        <c:axId val="476635944"/>
      </c:lineChart>
      <c:catAx>
        <c:axId val="476637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6635944"/>
        <c:crosses val="autoZero"/>
        <c:auto val="1"/>
        <c:lblAlgn val="ctr"/>
        <c:lblOffset val="100"/>
        <c:noMultiLvlLbl val="0"/>
      </c:catAx>
      <c:valAx>
        <c:axId val="476635944"/>
        <c:scaling>
          <c:orientation val="minMax"/>
          <c:max val="17000"/>
          <c:min val="7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USD millones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476637512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2381446968153807"/>
          <c:y val="2.7380005325345533E-3"/>
          <c:w val="0.3010855074073896"/>
          <c:h val="0.23232060753933323"/>
        </c:manualLayout>
      </c:layout>
      <c:overlay val="0"/>
      <c:txPr>
        <a:bodyPr/>
        <a:lstStyle/>
        <a:p>
          <a:pPr>
            <a:defRPr sz="70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Compras de Forwards, incluyendo SWAP (COP-USD)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Forward!$B$1</c:f>
              <c:strCache>
                <c:ptCount val="1"/>
                <c:pt idx="0">
                  <c:v>Sector Real</c:v>
                </c:pt>
              </c:strCache>
            </c:strRef>
          </c:tx>
          <c:invertIfNegative val="0"/>
          <c:cat>
            <c:strRef>
              <c:f>Forward!$A$2:$A$163</c:f>
              <c:strCache>
                <c:ptCount val="162"/>
                <c:pt idx="0">
                  <c:v>2004/06</c:v>
                </c:pt>
                <c:pt idx="1">
                  <c:v>2004/07</c:v>
                </c:pt>
                <c:pt idx="2">
                  <c:v>2004/08</c:v>
                </c:pt>
                <c:pt idx="3">
                  <c:v>2004/09</c:v>
                </c:pt>
                <c:pt idx="4">
                  <c:v>2004/10</c:v>
                </c:pt>
                <c:pt idx="5">
                  <c:v>2004/11</c:v>
                </c:pt>
                <c:pt idx="6">
                  <c:v>2004/12</c:v>
                </c:pt>
                <c:pt idx="7">
                  <c:v>2005/01</c:v>
                </c:pt>
                <c:pt idx="8">
                  <c:v>2005/02</c:v>
                </c:pt>
                <c:pt idx="9">
                  <c:v>2005/03</c:v>
                </c:pt>
                <c:pt idx="10">
                  <c:v>2005/04</c:v>
                </c:pt>
                <c:pt idx="11">
                  <c:v>2005/05</c:v>
                </c:pt>
                <c:pt idx="12">
                  <c:v>2005/06</c:v>
                </c:pt>
                <c:pt idx="13">
                  <c:v>2005/07</c:v>
                </c:pt>
                <c:pt idx="14">
                  <c:v>2005/08</c:v>
                </c:pt>
                <c:pt idx="15">
                  <c:v>2005/09</c:v>
                </c:pt>
                <c:pt idx="16">
                  <c:v>2005/10</c:v>
                </c:pt>
                <c:pt idx="17">
                  <c:v>2005/11</c:v>
                </c:pt>
                <c:pt idx="18">
                  <c:v>2005/12</c:v>
                </c:pt>
                <c:pt idx="19">
                  <c:v>2006/01</c:v>
                </c:pt>
                <c:pt idx="20">
                  <c:v>2006/02</c:v>
                </c:pt>
                <c:pt idx="21">
                  <c:v>2006/03</c:v>
                </c:pt>
                <c:pt idx="22">
                  <c:v>2006/04</c:v>
                </c:pt>
                <c:pt idx="23">
                  <c:v>2006/05</c:v>
                </c:pt>
                <c:pt idx="24">
                  <c:v>2006/06</c:v>
                </c:pt>
                <c:pt idx="25">
                  <c:v>2006/07</c:v>
                </c:pt>
                <c:pt idx="26">
                  <c:v>2006/08</c:v>
                </c:pt>
                <c:pt idx="27">
                  <c:v>2006/09</c:v>
                </c:pt>
                <c:pt idx="28">
                  <c:v>2006/10</c:v>
                </c:pt>
                <c:pt idx="29">
                  <c:v>2006/11</c:v>
                </c:pt>
                <c:pt idx="30">
                  <c:v>2006/12</c:v>
                </c:pt>
                <c:pt idx="31">
                  <c:v>2007/01</c:v>
                </c:pt>
                <c:pt idx="32">
                  <c:v>2007/02</c:v>
                </c:pt>
                <c:pt idx="33">
                  <c:v>2007/03</c:v>
                </c:pt>
                <c:pt idx="34">
                  <c:v>2007/04</c:v>
                </c:pt>
                <c:pt idx="35">
                  <c:v>2007/05</c:v>
                </c:pt>
                <c:pt idx="36">
                  <c:v>2007/06</c:v>
                </c:pt>
                <c:pt idx="37">
                  <c:v>2007/07</c:v>
                </c:pt>
                <c:pt idx="38">
                  <c:v>2007/08</c:v>
                </c:pt>
                <c:pt idx="39">
                  <c:v>2007/09</c:v>
                </c:pt>
                <c:pt idx="40">
                  <c:v>2007/10</c:v>
                </c:pt>
                <c:pt idx="41">
                  <c:v>2007/11</c:v>
                </c:pt>
                <c:pt idx="42">
                  <c:v>2007/12</c:v>
                </c:pt>
                <c:pt idx="43">
                  <c:v>2008/01</c:v>
                </c:pt>
                <c:pt idx="44">
                  <c:v>2008/02</c:v>
                </c:pt>
                <c:pt idx="45">
                  <c:v>2008/03</c:v>
                </c:pt>
                <c:pt idx="46">
                  <c:v>2008/04</c:v>
                </c:pt>
                <c:pt idx="47">
                  <c:v>2008/05</c:v>
                </c:pt>
                <c:pt idx="48">
                  <c:v>2008/06</c:v>
                </c:pt>
                <c:pt idx="49">
                  <c:v>2008/07</c:v>
                </c:pt>
                <c:pt idx="50">
                  <c:v>2008/08</c:v>
                </c:pt>
                <c:pt idx="51">
                  <c:v>2008/09</c:v>
                </c:pt>
                <c:pt idx="52">
                  <c:v>2008/10</c:v>
                </c:pt>
                <c:pt idx="53">
                  <c:v>2008/11</c:v>
                </c:pt>
                <c:pt idx="54">
                  <c:v>2008/12</c:v>
                </c:pt>
                <c:pt idx="55">
                  <c:v>2009/01</c:v>
                </c:pt>
                <c:pt idx="56">
                  <c:v>2009/02</c:v>
                </c:pt>
                <c:pt idx="57">
                  <c:v>2009/03</c:v>
                </c:pt>
                <c:pt idx="58">
                  <c:v>2009/04</c:v>
                </c:pt>
                <c:pt idx="59">
                  <c:v>2009/05</c:v>
                </c:pt>
                <c:pt idx="60">
                  <c:v>2009/06</c:v>
                </c:pt>
                <c:pt idx="61">
                  <c:v>2009/07</c:v>
                </c:pt>
                <c:pt idx="62">
                  <c:v>2009/08</c:v>
                </c:pt>
                <c:pt idx="63">
                  <c:v>2009/09</c:v>
                </c:pt>
                <c:pt idx="64">
                  <c:v>2009/10</c:v>
                </c:pt>
                <c:pt idx="65">
                  <c:v>2009/11</c:v>
                </c:pt>
                <c:pt idx="66">
                  <c:v>2009/12</c:v>
                </c:pt>
                <c:pt idx="67">
                  <c:v>2010/01</c:v>
                </c:pt>
                <c:pt idx="68">
                  <c:v>2010/02</c:v>
                </c:pt>
                <c:pt idx="69">
                  <c:v>2010/03</c:v>
                </c:pt>
                <c:pt idx="70">
                  <c:v>2010/04</c:v>
                </c:pt>
                <c:pt idx="71">
                  <c:v>2010/05</c:v>
                </c:pt>
                <c:pt idx="72">
                  <c:v>2010/06</c:v>
                </c:pt>
                <c:pt idx="73">
                  <c:v>2010/07</c:v>
                </c:pt>
                <c:pt idx="74">
                  <c:v>2010/08</c:v>
                </c:pt>
                <c:pt idx="75">
                  <c:v>2010/09</c:v>
                </c:pt>
                <c:pt idx="76">
                  <c:v>2010/10</c:v>
                </c:pt>
                <c:pt idx="77">
                  <c:v>2010/11</c:v>
                </c:pt>
                <c:pt idx="78">
                  <c:v>2010/12</c:v>
                </c:pt>
                <c:pt idx="79">
                  <c:v>2011/01</c:v>
                </c:pt>
                <c:pt idx="80">
                  <c:v>2011/02</c:v>
                </c:pt>
                <c:pt idx="81">
                  <c:v>2011/03</c:v>
                </c:pt>
                <c:pt idx="82">
                  <c:v>2011/04</c:v>
                </c:pt>
                <c:pt idx="83">
                  <c:v>2011/05</c:v>
                </c:pt>
                <c:pt idx="84">
                  <c:v>2011/06</c:v>
                </c:pt>
                <c:pt idx="85">
                  <c:v>2011/07</c:v>
                </c:pt>
                <c:pt idx="86">
                  <c:v>2011/08</c:v>
                </c:pt>
                <c:pt idx="87">
                  <c:v>2011/09</c:v>
                </c:pt>
                <c:pt idx="88">
                  <c:v>2011/10</c:v>
                </c:pt>
                <c:pt idx="89">
                  <c:v>2011/11</c:v>
                </c:pt>
                <c:pt idx="90">
                  <c:v>2011/12</c:v>
                </c:pt>
                <c:pt idx="91">
                  <c:v>2012/01</c:v>
                </c:pt>
                <c:pt idx="92">
                  <c:v>2012/02</c:v>
                </c:pt>
                <c:pt idx="93">
                  <c:v>2012/03</c:v>
                </c:pt>
                <c:pt idx="94">
                  <c:v>2012/04</c:v>
                </c:pt>
                <c:pt idx="95">
                  <c:v>2012/05</c:v>
                </c:pt>
                <c:pt idx="96">
                  <c:v>2012/06</c:v>
                </c:pt>
                <c:pt idx="97">
                  <c:v>2012/07</c:v>
                </c:pt>
                <c:pt idx="98">
                  <c:v>2012/08</c:v>
                </c:pt>
                <c:pt idx="99">
                  <c:v>2012/09</c:v>
                </c:pt>
                <c:pt idx="100">
                  <c:v>2012/10</c:v>
                </c:pt>
                <c:pt idx="101">
                  <c:v>2012/11</c:v>
                </c:pt>
                <c:pt idx="102">
                  <c:v>2012/12</c:v>
                </c:pt>
                <c:pt idx="103">
                  <c:v>2013/01</c:v>
                </c:pt>
                <c:pt idx="104">
                  <c:v>2013/02</c:v>
                </c:pt>
                <c:pt idx="105">
                  <c:v>2013/03</c:v>
                </c:pt>
                <c:pt idx="106">
                  <c:v>2013/04</c:v>
                </c:pt>
                <c:pt idx="107">
                  <c:v>2013/05</c:v>
                </c:pt>
                <c:pt idx="108">
                  <c:v>2013/06</c:v>
                </c:pt>
                <c:pt idx="109">
                  <c:v>2013/07</c:v>
                </c:pt>
                <c:pt idx="110">
                  <c:v>2013/08</c:v>
                </c:pt>
                <c:pt idx="111">
                  <c:v>2013/09</c:v>
                </c:pt>
                <c:pt idx="112">
                  <c:v>2013/10</c:v>
                </c:pt>
                <c:pt idx="113">
                  <c:v>2013/11</c:v>
                </c:pt>
                <c:pt idx="114">
                  <c:v>2013/12</c:v>
                </c:pt>
                <c:pt idx="115">
                  <c:v>2014/01</c:v>
                </c:pt>
                <c:pt idx="116">
                  <c:v>2014/02</c:v>
                </c:pt>
                <c:pt idx="117">
                  <c:v>2014/03</c:v>
                </c:pt>
                <c:pt idx="118">
                  <c:v>2014/04</c:v>
                </c:pt>
                <c:pt idx="119">
                  <c:v>2014/05</c:v>
                </c:pt>
                <c:pt idx="120">
                  <c:v>2014/06</c:v>
                </c:pt>
                <c:pt idx="121">
                  <c:v>2014/07</c:v>
                </c:pt>
                <c:pt idx="122">
                  <c:v>2014/08</c:v>
                </c:pt>
                <c:pt idx="123">
                  <c:v>2014/09</c:v>
                </c:pt>
                <c:pt idx="124">
                  <c:v>2014/10</c:v>
                </c:pt>
                <c:pt idx="125">
                  <c:v>2014/11</c:v>
                </c:pt>
                <c:pt idx="126">
                  <c:v>2014/12</c:v>
                </c:pt>
                <c:pt idx="127">
                  <c:v>2015/01</c:v>
                </c:pt>
                <c:pt idx="128">
                  <c:v>2015/02</c:v>
                </c:pt>
                <c:pt idx="129">
                  <c:v>2015/03</c:v>
                </c:pt>
                <c:pt idx="130">
                  <c:v>2015/04</c:v>
                </c:pt>
                <c:pt idx="131">
                  <c:v>2015/05</c:v>
                </c:pt>
                <c:pt idx="132">
                  <c:v>2015/06</c:v>
                </c:pt>
                <c:pt idx="133">
                  <c:v>2015/07</c:v>
                </c:pt>
                <c:pt idx="134">
                  <c:v>2015/08</c:v>
                </c:pt>
                <c:pt idx="135">
                  <c:v>2015/09</c:v>
                </c:pt>
                <c:pt idx="136">
                  <c:v>2015/10</c:v>
                </c:pt>
                <c:pt idx="137">
                  <c:v>2015/11</c:v>
                </c:pt>
                <c:pt idx="138">
                  <c:v>2015/12</c:v>
                </c:pt>
                <c:pt idx="139">
                  <c:v>2016/01</c:v>
                </c:pt>
                <c:pt idx="140">
                  <c:v>2016/02</c:v>
                </c:pt>
                <c:pt idx="141">
                  <c:v>2016/03</c:v>
                </c:pt>
                <c:pt idx="142">
                  <c:v>2016/04</c:v>
                </c:pt>
                <c:pt idx="143">
                  <c:v>2016/05</c:v>
                </c:pt>
                <c:pt idx="144">
                  <c:v>2016/06</c:v>
                </c:pt>
                <c:pt idx="145">
                  <c:v>2016/07</c:v>
                </c:pt>
                <c:pt idx="146">
                  <c:v>2016/08</c:v>
                </c:pt>
                <c:pt idx="147">
                  <c:v>2016/09</c:v>
                </c:pt>
                <c:pt idx="148">
                  <c:v>2016/10</c:v>
                </c:pt>
                <c:pt idx="149">
                  <c:v>2016/11</c:v>
                </c:pt>
                <c:pt idx="150">
                  <c:v>2016/12</c:v>
                </c:pt>
                <c:pt idx="151">
                  <c:v>2017/01</c:v>
                </c:pt>
                <c:pt idx="152">
                  <c:v>2017/02</c:v>
                </c:pt>
                <c:pt idx="153">
                  <c:v>2017/03</c:v>
                </c:pt>
                <c:pt idx="154">
                  <c:v>2017/04</c:v>
                </c:pt>
                <c:pt idx="155">
                  <c:v>2017/05</c:v>
                </c:pt>
                <c:pt idx="156">
                  <c:v>2017/06</c:v>
                </c:pt>
                <c:pt idx="157">
                  <c:v>2017/07</c:v>
                </c:pt>
                <c:pt idx="158">
                  <c:v>2017/08</c:v>
                </c:pt>
                <c:pt idx="159">
                  <c:v>2017/09</c:v>
                </c:pt>
                <c:pt idx="160">
                  <c:v>2017/10</c:v>
                </c:pt>
                <c:pt idx="161">
                  <c:v>2017/11</c:v>
                </c:pt>
              </c:strCache>
            </c:strRef>
          </c:cat>
          <c:val>
            <c:numRef>
              <c:f>Forward!$B$2:$B$163</c:f>
              <c:numCache>
                <c:formatCode>#,##0.00</c:formatCode>
                <c:ptCount val="162"/>
                <c:pt idx="0">
                  <c:v>534.10136810999984</c:v>
                </c:pt>
                <c:pt idx="1">
                  <c:v>714.59092743999997</c:v>
                </c:pt>
                <c:pt idx="2">
                  <c:v>750.79096441000024</c:v>
                </c:pt>
                <c:pt idx="3">
                  <c:v>713.02637850000019</c:v>
                </c:pt>
                <c:pt idx="4">
                  <c:v>916.20995247999974</c:v>
                </c:pt>
                <c:pt idx="5">
                  <c:v>672.06081881999989</c:v>
                </c:pt>
                <c:pt idx="6">
                  <c:v>756.9769225399998</c:v>
                </c:pt>
                <c:pt idx="7" formatCode="0.00">
                  <c:v>946.86921779000011</c:v>
                </c:pt>
                <c:pt idx="8" formatCode="0.00">
                  <c:v>1316.8334269700001</c:v>
                </c:pt>
                <c:pt idx="9" formatCode="0.00">
                  <c:v>1186.18377332</c:v>
                </c:pt>
                <c:pt idx="10" formatCode="0.00">
                  <c:v>769.39195478000011</c:v>
                </c:pt>
                <c:pt idx="11" formatCode="0.00">
                  <c:v>708.48796740000012</c:v>
                </c:pt>
                <c:pt idx="12" formatCode="0.00">
                  <c:v>1086.6108510499994</c:v>
                </c:pt>
                <c:pt idx="13" formatCode="0.00">
                  <c:v>924.1240351099998</c:v>
                </c:pt>
                <c:pt idx="14" formatCode="0.00">
                  <c:v>1126.7148896899994</c:v>
                </c:pt>
                <c:pt idx="15" formatCode="0.00">
                  <c:v>1070.8947955500003</c:v>
                </c:pt>
                <c:pt idx="16" formatCode="0.00">
                  <c:v>779.84690837000028</c:v>
                </c:pt>
                <c:pt idx="17" formatCode="0.00">
                  <c:v>1002.5296619500003</c:v>
                </c:pt>
                <c:pt idx="18" formatCode="0.00">
                  <c:v>1241.3366323800001</c:v>
                </c:pt>
                <c:pt idx="19" formatCode="0.00">
                  <c:v>933.70565294999949</c:v>
                </c:pt>
                <c:pt idx="20" formatCode="0.00">
                  <c:v>1468.3628130400002</c:v>
                </c:pt>
                <c:pt idx="21" formatCode="0.00">
                  <c:v>1206.3167557999998</c:v>
                </c:pt>
                <c:pt idx="22" formatCode="0.00">
                  <c:v>904.2154690599998</c:v>
                </c:pt>
                <c:pt idx="23" formatCode="0.00">
                  <c:v>1038.4155775599995</c:v>
                </c:pt>
                <c:pt idx="24" formatCode="0.00">
                  <c:v>548.29996768000046</c:v>
                </c:pt>
                <c:pt idx="25" formatCode="0.00">
                  <c:v>819.64999696999939</c:v>
                </c:pt>
                <c:pt idx="26" formatCode="0.00">
                  <c:v>714.3549083599994</c:v>
                </c:pt>
                <c:pt idx="27" formatCode="0.00">
                  <c:v>770.28422187999956</c:v>
                </c:pt>
                <c:pt idx="28" formatCode="0.00">
                  <c:v>1133.8717329800002</c:v>
                </c:pt>
                <c:pt idx="29" formatCode="0.00">
                  <c:v>653.47315051999954</c:v>
                </c:pt>
                <c:pt idx="30" formatCode="0.00">
                  <c:v>730.01077646000033</c:v>
                </c:pt>
                <c:pt idx="31" formatCode="0.00">
                  <c:v>828.0660904000008</c:v>
                </c:pt>
                <c:pt idx="32" formatCode="0.00">
                  <c:v>850.71396029000073</c:v>
                </c:pt>
                <c:pt idx="33" formatCode="0.00">
                  <c:v>1237.4665734500009</c:v>
                </c:pt>
                <c:pt idx="34" formatCode="0.00">
                  <c:v>986.81681942000046</c:v>
                </c:pt>
                <c:pt idx="35" formatCode="0.00">
                  <c:v>1112.382938969999</c:v>
                </c:pt>
                <c:pt idx="36" formatCode="0.00">
                  <c:v>747.46134542999948</c:v>
                </c:pt>
                <c:pt idx="37" formatCode="0.00">
                  <c:v>721.32302803000164</c:v>
                </c:pt>
                <c:pt idx="38" formatCode="0.00">
                  <c:v>847.23304486999928</c:v>
                </c:pt>
                <c:pt idx="39" formatCode="0.00">
                  <c:v>982.67056892000107</c:v>
                </c:pt>
                <c:pt idx="40" formatCode="0.00">
                  <c:v>706.97074281999949</c:v>
                </c:pt>
                <c:pt idx="41" formatCode="0.00">
                  <c:v>461.33728014999951</c:v>
                </c:pt>
                <c:pt idx="42" formatCode="0.00">
                  <c:v>758.83721948999982</c:v>
                </c:pt>
                <c:pt idx="43" formatCode="0.00">
                  <c:v>1037.5943433300004</c:v>
                </c:pt>
                <c:pt idx="44" formatCode="0.00">
                  <c:v>1038.1738029400008</c:v>
                </c:pt>
                <c:pt idx="45" formatCode="0.00">
                  <c:v>793.39621485000021</c:v>
                </c:pt>
                <c:pt idx="46" formatCode="0.00">
                  <c:v>1090.1558932800024</c:v>
                </c:pt>
                <c:pt idx="47" formatCode="0.00">
                  <c:v>637.82543377999912</c:v>
                </c:pt>
                <c:pt idx="48" formatCode="0.00">
                  <c:v>574.1732599799991</c:v>
                </c:pt>
                <c:pt idx="49" formatCode="0.00">
                  <c:v>719.52181156999859</c:v>
                </c:pt>
                <c:pt idx="50" formatCode="0.00">
                  <c:v>625.33866867000052</c:v>
                </c:pt>
                <c:pt idx="51" formatCode="0.00">
                  <c:v>861.46748239999908</c:v>
                </c:pt>
                <c:pt idx="52" formatCode="0.00">
                  <c:v>875.7122245000013</c:v>
                </c:pt>
                <c:pt idx="53" formatCode="0.00">
                  <c:v>825.08309990999805</c:v>
                </c:pt>
                <c:pt idx="54" formatCode="0.00">
                  <c:v>1030.0781121000016</c:v>
                </c:pt>
                <c:pt idx="55" formatCode="0.00">
                  <c:v>765.79515178999998</c:v>
                </c:pt>
                <c:pt idx="56" formatCode="0.00">
                  <c:v>626.83061595999948</c:v>
                </c:pt>
                <c:pt idx="57" formatCode="0.00">
                  <c:v>1046.2237532999989</c:v>
                </c:pt>
                <c:pt idx="58" formatCode="0.00">
                  <c:v>1108.8357813000002</c:v>
                </c:pt>
                <c:pt idx="59" formatCode="0.00">
                  <c:v>1043.4918951399973</c:v>
                </c:pt>
                <c:pt idx="60" formatCode="0.00">
                  <c:v>734.94575965000138</c:v>
                </c:pt>
                <c:pt idx="61" formatCode="0.00">
                  <c:v>1123.6690552399989</c:v>
                </c:pt>
                <c:pt idx="62" formatCode="0.00">
                  <c:v>823.58521295999981</c:v>
                </c:pt>
                <c:pt idx="63" formatCode="0.00">
                  <c:v>1379.4026935799986</c:v>
                </c:pt>
                <c:pt idx="64" formatCode="0.00">
                  <c:v>1139.9472105500001</c:v>
                </c:pt>
                <c:pt idx="65" formatCode="0.00">
                  <c:v>636.70405726999979</c:v>
                </c:pt>
                <c:pt idx="66" formatCode="0.00">
                  <c:v>785.26920048000011</c:v>
                </c:pt>
                <c:pt idx="67" formatCode="0.00">
                  <c:v>1535.093762580002</c:v>
                </c:pt>
                <c:pt idx="68" formatCode="0.00">
                  <c:v>1864.2011801999993</c:v>
                </c:pt>
                <c:pt idx="69" formatCode="0.00">
                  <c:v>1426.3984581300006</c:v>
                </c:pt>
                <c:pt idx="70" formatCode="0.00">
                  <c:v>1062.5097117200016</c:v>
                </c:pt>
                <c:pt idx="71" formatCode="0.00">
                  <c:v>1422.6083095800013</c:v>
                </c:pt>
                <c:pt idx="72" formatCode="0.00">
                  <c:v>1966.1016502199991</c:v>
                </c:pt>
                <c:pt idx="73" formatCode="0.00">
                  <c:v>1979.2840739200024</c:v>
                </c:pt>
                <c:pt idx="74" formatCode="0.00">
                  <c:v>2223.8734775999992</c:v>
                </c:pt>
                <c:pt idx="75" formatCode="0.00">
                  <c:v>2603.9807943200021</c:v>
                </c:pt>
                <c:pt idx="76" formatCode="0.00">
                  <c:v>1776.0824748500013</c:v>
                </c:pt>
                <c:pt idx="77" formatCode="0.00">
                  <c:v>1797.6861085700016</c:v>
                </c:pt>
                <c:pt idx="78" formatCode="0.00">
                  <c:v>1492.3160250499998</c:v>
                </c:pt>
                <c:pt idx="79" formatCode="0.00">
                  <c:v>2539.4411556899991</c:v>
                </c:pt>
                <c:pt idx="80" formatCode="0.00">
                  <c:v>2465.2451825399994</c:v>
                </c:pt>
                <c:pt idx="81" formatCode="0.00">
                  <c:v>3754.4079344800002</c:v>
                </c:pt>
                <c:pt idx="82" formatCode="0.00">
                  <c:v>3049.4049292600025</c:v>
                </c:pt>
                <c:pt idx="83" formatCode="0.00">
                  <c:v>2511.5931240800037</c:v>
                </c:pt>
                <c:pt idx="84" formatCode="0.00">
                  <c:v>2208.4831842800018</c:v>
                </c:pt>
                <c:pt idx="85" formatCode="0.00">
                  <c:v>2334.470886789999</c:v>
                </c:pt>
                <c:pt idx="86" formatCode="0.00">
                  <c:v>2100.5956131699991</c:v>
                </c:pt>
                <c:pt idx="87" formatCode="0.00">
                  <c:v>1894.1907614199995</c:v>
                </c:pt>
                <c:pt idx="88" formatCode="0.00">
                  <c:v>2080.2575641600019</c:v>
                </c:pt>
                <c:pt idx="89" formatCode="0.00">
                  <c:v>2028.7765682799977</c:v>
                </c:pt>
                <c:pt idx="90" formatCode="0.00">
                  <c:v>1874.5712373299998</c:v>
                </c:pt>
                <c:pt idx="91" formatCode="0.00">
                  <c:v>3082.5192846500008</c:v>
                </c:pt>
                <c:pt idx="92" formatCode="0.00">
                  <c:v>2708.256353499999</c:v>
                </c:pt>
                <c:pt idx="93" formatCode="0.00">
                  <c:v>2402.620092039997</c:v>
                </c:pt>
                <c:pt idx="94" formatCode="0.00">
                  <c:v>1628.7128393900009</c:v>
                </c:pt>
                <c:pt idx="95" formatCode="0.00">
                  <c:v>1955.0952209799971</c:v>
                </c:pt>
                <c:pt idx="96" formatCode="0.00">
                  <c:v>1864.097836320002</c:v>
                </c:pt>
                <c:pt idx="97" formatCode="0.00">
                  <c:v>1535.8651540100004</c:v>
                </c:pt>
                <c:pt idx="98" formatCode="0.00">
                  <c:v>1480.2558395799992</c:v>
                </c:pt>
                <c:pt idx="99" formatCode="0.00">
                  <c:v>2450.6388999699993</c:v>
                </c:pt>
                <c:pt idx="100" formatCode="0.00">
                  <c:v>1567.7420771299994</c:v>
                </c:pt>
                <c:pt idx="101" formatCode="0.00">
                  <c:v>1941.3804023200005</c:v>
                </c:pt>
                <c:pt idx="102" formatCode="0.00">
                  <c:v>2877</c:v>
                </c:pt>
                <c:pt idx="103" formatCode="0.00">
                  <c:v>2265</c:v>
                </c:pt>
                <c:pt idx="104" formatCode="0.00">
                  <c:v>1536</c:v>
                </c:pt>
                <c:pt idx="105" formatCode="0.00">
                  <c:v>1539</c:v>
                </c:pt>
                <c:pt idx="106" formatCode="0.00">
                  <c:v>2313</c:v>
                </c:pt>
                <c:pt idx="107" formatCode="0.00">
                  <c:v>1671</c:v>
                </c:pt>
                <c:pt idx="108" formatCode="0.00">
                  <c:v>2041</c:v>
                </c:pt>
                <c:pt idx="109" formatCode="0.00">
                  <c:v>1693</c:v>
                </c:pt>
                <c:pt idx="110" formatCode="0.00">
                  <c:v>1770</c:v>
                </c:pt>
                <c:pt idx="111" formatCode="0.00">
                  <c:v>2031</c:v>
                </c:pt>
                <c:pt idx="112" formatCode="0.00">
                  <c:v>2087</c:v>
                </c:pt>
                <c:pt idx="113" formatCode="0.00">
                  <c:v>1291</c:v>
                </c:pt>
                <c:pt idx="114" formatCode="0.00">
                  <c:v>3537.6371449599992</c:v>
                </c:pt>
                <c:pt idx="115" formatCode="0.00">
                  <c:v>1695</c:v>
                </c:pt>
                <c:pt idx="116" formatCode="0.00">
                  <c:v>2293.1450416200023</c:v>
                </c:pt>
                <c:pt idx="117" formatCode="0.00">
                  <c:v>3184</c:v>
                </c:pt>
                <c:pt idx="118" formatCode="0.00">
                  <c:v>1996</c:v>
                </c:pt>
                <c:pt idx="119" formatCode="0.00">
                  <c:v>2270.8901367899998</c:v>
                </c:pt>
                <c:pt idx="120" formatCode="0.00">
                  <c:v>1759.4035101399982</c:v>
                </c:pt>
                <c:pt idx="121" formatCode="0.00">
                  <c:v>2491.9810292899965</c:v>
                </c:pt>
                <c:pt idx="122" formatCode="0.00">
                  <c:v>1915.4271405099985</c:v>
                </c:pt>
                <c:pt idx="123" formatCode="0.00">
                  <c:v>1822.7362116800009</c:v>
                </c:pt>
                <c:pt idx="124" formatCode="0.00">
                  <c:v>1909.4320100900034</c:v>
                </c:pt>
                <c:pt idx="125" formatCode="0.00">
                  <c:v>1628.5987293400001</c:v>
                </c:pt>
                <c:pt idx="126" formatCode="0.00">
                  <c:v>2193.0793348099928</c:v>
                </c:pt>
                <c:pt idx="127" formatCode="0.00">
                  <c:v>1866.3726707800022</c:v>
                </c:pt>
                <c:pt idx="128" formatCode="0.00">
                  <c:v>1557.5450749799986</c:v>
                </c:pt>
                <c:pt idx="129" formatCode="0.00">
                  <c:v>2434.6134175900061</c:v>
                </c:pt>
                <c:pt idx="130" formatCode="0.00">
                  <c:v>2575.0447505800012</c:v>
                </c:pt>
                <c:pt idx="131" formatCode="0.00">
                  <c:v>1801.6023856700001</c:v>
                </c:pt>
                <c:pt idx="132" formatCode="0.00">
                  <c:v>1705.9731528599955</c:v>
                </c:pt>
                <c:pt idx="133" formatCode="0.00">
                  <c:v>3118.6185047899985</c:v>
                </c:pt>
                <c:pt idx="134" formatCode="0.00">
                  <c:v>3144.2256225799902</c:v>
                </c:pt>
                <c:pt idx="135" formatCode="0.00">
                  <c:v>2431.9571618199939</c:v>
                </c:pt>
                <c:pt idx="136" formatCode="0.00">
                  <c:v>2835.1290735600028</c:v>
                </c:pt>
                <c:pt idx="137" formatCode="0.00">
                  <c:v>2064.8955293300005</c:v>
                </c:pt>
                <c:pt idx="138" formatCode="0.00">
                  <c:v>1699.56513946</c:v>
                </c:pt>
                <c:pt idx="139" formatCode="0.00">
                  <c:v>1857.6201741399989</c:v>
                </c:pt>
                <c:pt idx="140" formatCode="0.00">
                  <c:v>2280.5317929200014</c:v>
                </c:pt>
                <c:pt idx="141" formatCode="0.00">
                  <c:v>3311.1282039999969</c:v>
                </c:pt>
                <c:pt idx="142" formatCode="0.00">
                  <c:v>2845.6908664899934</c:v>
                </c:pt>
                <c:pt idx="143" formatCode="0.00">
                  <c:v>2059.4280583899949</c:v>
                </c:pt>
                <c:pt idx="144" formatCode="0.00">
                  <c:v>2693.0705872699955</c:v>
                </c:pt>
                <c:pt idx="145" formatCode="0.00">
                  <c:v>1728.5235805600025</c:v>
                </c:pt>
                <c:pt idx="146" formatCode="0.00">
                  <c:v>2755.5417575100041</c:v>
                </c:pt>
                <c:pt idx="147" formatCode="0.00">
                  <c:v>2298.9537790000004</c:v>
                </c:pt>
                <c:pt idx="148" formatCode="0.00">
                  <c:v>1485.6215840799998</c:v>
                </c:pt>
                <c:pt idx="149" formatCode="0.00">
                  <c:v>2116.6827430500002</c:v>
                </c:pt>
                <c:pt idx="150" formatCode="0.00">
                  <c:v>2438.547527250008</c:v>
                </c:pt>
                <c:pt idx="151" formatCode="0.00">
                  <c:v>2262.1565209500018</c:v>
                </c:pt>
                <c:pt idx="152" formatCode="0.00">
                  <c:v>2341.5469888099983</c:v>
                </c:pt>
                <c:pt idx="153" formatCode="0.00">
                  <c:v>3710.4605967000048</c:v>
                </c:pt>
                <c:pt idx="154" formatCode="0.00">
                  <c:v>2240.1768278800027</c:v>
                </c:pt>
                <c:pt idx="155" formatCode="0.00">
                  <c:v>2444.125580209999</c:v>
                </c:pt>
                <c:pt idx="156" formatCode="0.00">
                  <c:v>2715.2079093400034</c:v>
                </c:pt>
                <c:pt idx="157" formatCode="0.00">
                  <c:v>2008.72</c:v>
                </c:pt>
                <c:pt idx="158" formatCode="0.00">
                  <c:v>2859.7663572599949</c:v>
                </c:pt>
                <c:pt idx="159" formatCode="0.00">
                  <c:v>2346.4340786299986</c:v>
                </c:pt>
                <c:pt idx="160" formatCode="0.00">
                  <c:v>2121.8630307000008</c:v>
                </c:pt>
                <c:pt idx="161" formatCode="0.00">
                  <c:v>2471.694385249994</c:v>
                </c:pt>
              </c:numCache>
            </c:numRef>
          </c:val>
        </c:ser>
        <c:ser>
          <c:idx val="1"/>
          <c:order val="1"/>
          <c:tx>
            <c:strRef>
              <c:f>Forward!$C$1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Forward!$A$2:$A$163</c:f>
              <c:strCache>
                <c:ptCount val="162"/>
                <c:pt idx="0">
                  <c:v>2004/06</c:v>
                </c:pt>
                <c:pt idx="1">
                  <c:v>2004/07</c:v>
                </c:pt>
                <c:pt idx="2">
                  <c:v>2004/08</c:v>
                </c:pt>
                <c:pt idx="3">
                  <c:v>2004/09</c:v>
                </c:pt>
                <c:pt idx="4">
                  <c:v>2004/10</c:v>
                </c:pt>
                <c:pt idx="5">
                  <c:v>2004/11</c:v>
                </c:pt>
                <c:pt idx="6">
                  <c:v>2004/12</c:v>
                </c:pt>
                <c:pt idx="7">
                  <c:v>2005/01</c:v>
                </c:pt>
                <c:pt idx="8">
                  <c:v>2005/02</c:v>
                </c:pt>
                <c:pt idx="9">
                  <c:v>2005/03</c:v>
                </c:pt>
                <c:pt idx="10">
                  <c:v>2005/04</c:v>
                </c:pt>
                <c:pt idx="11">
                  <c:v>2005/05</c:v>
                </c:pt>
                <c:pt idx="12">
                  <c:v>2005/06</c:v>
                </c:pt>
                <c:pt idx="13">
                  <c:v>2005/07</c:v>
                </c:pt>
                <c:pt idx="14">
                  <c:v>2005/08</c:v>
                </c:pt>
                <c:pt idx="15">
                  <c:v>2005/09</c:v>
                </c:pt>
                <c:pt idx="16">
                  <c:v>2005/10</c:v>
                </c:pt>
                <c:pt idx="17">
                  <c:v>2005/11</c:v>
                </c:pt>
                <c:pt idx="18">
                  <c:v>2005/12</c:v>
                </c:pt>
                <c:pt idx="19">
                  <c:v>2006/01</c:v>
                </c:pt>
                <c:pt idx="20">
                  <c:v>2006/02</c:v>
                </c:pt>
                <c:pt idx="21">
                  <c:v>2006/03</c:v>
                </c:pt>
                <c:pt idx="22">
                  <c:v>2006/04</c:v>
                </c:pt>
                <c:pt idx="23">
                  <c:v>2006/05</c:v>
                </c:pt>
                <c:pt idx="24">
                  <c:v>2006/06</c:v>
                </c:pt>
                <c:pt idx="25">
                  <c:v>2006/07</c:v>
                </c:pt>
                <c:pt idx="26">
                  <c:v>2006/08</c:v>
                </c:pt>
                <c:pt idx="27">
                  <c:v>2006/09</c:v>
                </c:pt>
                <c:pt idx="28">
                  <c:v>2006/10</c:v>
                </c:pt>
                <c:pt idx="29">
                  <c:v>2006/11</c:v>
                </c:pt>
                <c:pt idx="30">
                  <c:v>2006/12</c:v>
                </c:pt>
                <c:pt idx="31">
                  <c:v>2007/01</c:v>
                </c:pt>
                <c:pt idx="32">
                  <c:v>2007/02</c:v>
                </c:pt>
                <c:pt idx="33">
                  <c:v>2007/03</c:v>
                </c:pt>
                <c:pt idx="34">
                  <c:v>2007/04</c:v>
                </c:pt>
                <c:pt idx="35">
                  <c:v>2007/05</c:v>
                </c:pt>
                <c:pt idx="36">
                  <c:v>2007/06</c:v>
                </c:pt>
                <c:pt idx="37">
                  <c:v>2007/07</c:v>
                </c:pt>
                <c:pt idx="38">
                  <c:v>2007/08</c:v>
                </c:pt>
                <c:pt idx="39">
                  <c:v>2007/09</c:v>
                </c:pt>
                <c:pt idx="40">
                  <c:v>2007/10</c:v>
                </c:pt>
                <c:pt idx="41">
                  <c:v>2007/11</c:v>
                </c:pt>
                <c:pt idx="42">
                  <c:v>2007/12</c:v>
                </c:pt>
                <c:pt idx="43">
                  <c:v>2008/01</c:v>
                </c:pt>
                <c:pt idx="44">
                  <c:v>2008/02</c:v>
                </c:pt>
                <c:pt idx="45">
                  <c:v>2008/03</c:v>
                </c:pt>
                <c:pt idx="46">
                  <c:v>2008/04</c:v>
                </c:pt>
                <c:pt idx="47">
                  <c:v>2008/05</c:v>
                </c:pt>
                <c:pt idx="48">
                  <c:v>2008/06</c:v>
                </c:pt>
                <c:pt idx="49">
                  <c:v>2008/07</c:v>
                </c:pt>
                <c:pt idx="50">
                  <c:v>2008/08</c:v>
                </c:pt>
                <c:pt idx="51">
                  <c:v>2008/09</c:v>
                </c:pt>
                <c:pt idx="52">
                  <c:v>2008/10</c:v>
                </c:pt>
                <c:pt idx="53">
                  <c:v>2008/11</c:v>
                </c:pt>
                <c:pt idx="54">
                  <c:v>2008/12</c:v>
                </c:pt>
                <c:pt idx="55">
                  <c:v>2009/01</c:v>
                </c:pt>
                <c:pt idx="56">
                  <c:v>2009/02</c:v>
                </c:pt>
                <c:pt idx="57">
                  <c:v>2009/03</c:v>
                </c:pt>
                <c:pt idx="58">
                  <c:v>2009/04</c:v>
                </c:pt>
                <c:pt idx="59">
                  <c:v>2009/05</c:v>
                </c:pt>
                <c:pt idx="60">
                  <c:v>2009/06</c:v>
                </c:pt>
                <c:pt idx="61">
                  <c:v>2009/07</c:v>
                </c:pt>
                <c:pt idx="62">
                  <c:v>2009/08</c:v>
                </c:pt>
                <c:pt idx="63">
                  <c:v>2009/09</c:v>
                </c:pt>
                <c:pt idx="64">
                  <c:v>2009/10</c:v>
                </c:pt>
                <c:pt idx="65">
                  <c:v>2009/11</c:v>
                </c:pt>
                <c:pt idx="66">
                  <c:v>2009/12</c:v>
                </c:pt>
                <c:pt idx="67">
                  <c:v>2010/01</c:v>
                </c:pt>
                <c:pt idx="68">
                  <c:v>2010/02</c:v>
                </c:pt>
                <c:pt idx="69">
                  <c:v>2010/03</c:v>
                </c:pt>
                <c:pt idx="70">
                  <c:v>2010/04</c:v>
                </c:pt>
                <c:pt idx="71">
                  <c:v>2010/05</c:v>
                </c:pt>
                <c:pt idx="72">
                  <c:v>2010/06</c:v>
                </c:pt>
                <c:pt idx="73">
                  <c:v>2010/07</c:v>
                </c:pt>
                <c:pt idx="74">
                  <c:v>2010/08</c:v>
                </c:pt>
                <c:pt idx="75">
                  <c:v>2010/09</c:v>
                </c:pt>
                <c:pt idx="76">
                  <c:v>2010/10</c:v>
                </c:pt>
                <c:pt idx="77">
                  <c:v>2010/11</c:v>
                </c:pt>
                <c:pt idx="78">
                  <c:v>2010/12</c:v>
                </c:pt>
                <c:pt idx="79">
                  <c:v>2011/01</c:v>
                </c:pt>
                <c:pt idx="80">
                  <c:v>2011/02</c:v>
                </c:pt>
                <c:pt idx="81">
                  <c:v>2011/03</c:v>
                </c:pt>
                <c:pt idx="82">
                  <c:v>2011/04</c:v>
                </c:pt>
                <c:pt idx="83">
                  <c:v>2011/05</c:v>
                </c:pt>
                <c:pt idx="84">
                  <c:v>2011/06</c:v>
                </c:pt>
                <c:pt idx="85">
                  <c:v>2011/07</c:v>
                </c:pt>
                <c:pt idx="86">
                  <c:v>2011/08</c:v>
                </c:pt>
                <c:pt idx="87">
                  <c:v>2011/09</c:v>
                </c:pt>
                <c:pt idx="88">
                  <c:v>2011/10</c:v>
                </c:pt>
                <c:pt idx="89">
                  <c:v>2011/11</c:v>
                </c:pt>
                <c:pt idx="90">
                  <c:v>2011/12</c:v>
                </c:pt>
                <c:pt idx="91">
                  <c:v>2012/01</c:v>
                </c:pt>
                <c:pt idx="92">
                  <c:v>2012/02</c:v>
                </c:pt>
                <c:pt idx="93">
                  <c:v>2012/03</c:v>
                </c:pt>
                <c:pt idx="94">
                  <c:v>2012/04</c:v>
                </c:pt>
                <c:pt idx="95">
                  <c:v>2012/05</c:v>
                </c:pt>
                <c:pt idx="96">
                  <c:v>2012/06</c:v>
                </c:pt>
                <c:pt idx="97">
                  <c:v>2012/07</c:v>
                </c:pt>
                <c:pt idx="98">
                  <c:v>2012/08</c:v>
                </c:pt>
                <c:pt idx="99">
                  <c:v>2012/09</c:v>
                </c:pt>
                <c:pt idx="100">
                  <c:v>2012/10</c:v>
                </c:pt>
                <c:pt idx="101">
                  <c:v>2012/11</c:v>
                </c:pt>
                <c:pt idx="102">
                  <c:v>2012/12</c:v>
                </c:pt>
                <c:pt idx="103">
                  <c:v>2013/01</c:v>
                </c:pt>
                <c:pt idx="104">
                  <c:v>2013/02</c:v>
                </c:pt>
                <c:pt idx="105">
                  <c:v>2013/03</c:v>
                </c:pt>
                <c:pt idx="106">
                  <c:v>2013/04</c:v>
                </c:pt>
                <c:pt idx="107">
                  <c:v>2013/05</c:v>
                </c:pt>
                <c:pt idx="108">
                  <c:v>2013/06</c:v>
                </c:pt>
                <c:pt idx="109">
                  <c:v>2013/07</c:v>
                </c:pt>
                <c:pt idx="110">
                  <c:v>2013/08</c:v>
                </c:pt>
                <c:pt idx="111">
                  <c:v>2013/09</c:v>
                </c:pt>
                <c:pt idx="112">
                  <c:v>2013/10</c:v>
                </c:pt>
                <c:pt idx="113">
                  <c:v>2013/11</c:v>
                </c:pt>
                <c:pt idx="114">
                  <c:v>2013/12</c:v>
                </c:pt>
                <c:pt idx="115">
                  <c:v>2014/01</c:v>
                </c:pt>
                <c:pt idx="116">
                  <c:v>2014/02</c:v>
                </c:pt>
                <c:pt idx="117">
                  <c:v>2014/03</c:v>
                </c:pt>
                <c:pt idx="118">
                  <c:v>2014/04</c:v>
                </c:pt>
                <c:pt idx="119">
                  <c:v>2014/05</c:v>
                </c:pt>
                <c:pt idx="120">
                  <c:v>2014/06</c:v>
                </c:pt>
                <c:pt idx="121">
                  <c:v>2014/07</c:v>
                </c:pt>
                <c:pt idx="122">
                  <c:v>2014/08</c:v>
                </c:pt>
                <c:pt idx="123">
                  <c:v>2014/09</c:v>
                </c:pt>
                <c:pt idx="124">
                  <c:v>2014/10</c:v>
                </c:pt>
                <c:pt idx="125">
                  <c:v>2014/11</c:v>
                </c:pt>
                <c:pt idx="126">
                  <c:v>2014/12</c:v>
                </c:pt>
                <c:pt idx="127">
                  <c:v>2015/01</c:v>
                </c:pt>
                <c:pt idx="128">
                  <c:v>2015/02</c:v>
                </c:pt>
                <c:pt idx="129">
                  <c:v>2015/03</c:v>
                </c:pt>
                <c:pt idx="130">
                  <c:v>2015/04</c:v>
                </c:pt>
                <c:pt idx="131">
                  <c:v>2015/05</c:v>
                </c:pt>
                <c:pt idx="132">
                  <c:v>2015/06</c:v>
                </c:pt>
                <c:pt idx="133">
                  <c:v>2015/07</c:v>
                </c:pt>
                <c:pt idx="134">
                  <c:v>2015/08</c:v>
                </c:pt>
                <c:pt idx="135">
                  <c:v>2015/09</c:v>
                </c:pt>
                <c:pt idx="136">
                  <c:v>2015/10</c:v>
                </c:pt>
                <c:pt idx="137">
                  <c:v>2015/11</c:v>
                </c:pt>
                <c:pt idx="138">
                  <c:v>2015/12</c:v>
                </c:pt>
                <c:pt idx="139">
                  <c:v>2016/01</c:v>
                </c:pt>
                <c:pt idx="140">
                  <c:v>2016/02</c:v>
                </c:pt>
                <c:pt idx="141">
                  <c:v>2016/03</c:v>
                </c:pt>
                <c:pt idx="142">
                  <c:v>2016/04</c:v>
                </c:pt>
                <c:pt idx="143">
                  <c:v>2016/05</c:v>
                </c:pt>
                <c:pt idx="144">
                  <c:v>2016/06</c:v>
                </c:pt>
                <c:pt idx="145">
                  <c:v>2016/07</c:v>
                </c:pt>
                <c:pt idx="146">
                  <c:v>2016/08</c:v>
                </c:pt>
                <c:pt idx="147">
                  <c:v>2016/09</c:v>
                </c:pt>
                <c:pt idx="148">
                  <c:v>2016/10</c:v>
                </c:pt>
                <c:pt idx="149">
                  <c:v>2016/11</c:v>
                </c:pt>
                <c:pt idx="150">
                  <c:v>2016/12</c:v>
                </c:pt>
                <c:pt idx="151">
                  <c:v>2017/01</c:v>
                </c:pt>
                <c:pt idx="152">
                  <c:v>2017/02</c:v>
                </c:pt>
                <c:pt idx="153">
                  <c:v>2017/03</c:v>
                </c:pt>
                <c:pt idx="154">
                  <c:v>2017/04</c:v>
                </c:pt>
                <c:pt idx="155">
                  <c:v>2017/05</c:v>
                </c:pt>
                <c:pt idx="156">
                  <c:v>2017/06</c:v>
                </c:pt>
                <c:pt idx="157">
                  <c:v>2017/07</c:v>
                </c:pt>
                <c:pt idx="158">
                  <c:v>2017/08</c:v>
                </c:pt>
                <c:pt idx="159">
                  <c:v>2017/09</c:v>
                </c:pt>
                <c:pt idx="160">
                  <c:v>2017/10</c:v>
                </c:pt>
                <c:pt idx="161">
                  <c:v>2017/11</c:v>
                </c:pt>
              </c:strCache>
            </c:strRef>
          </c:cat>
          <c:val>
            <c:numRef>
              <c:f>Forward!$C$2:$C$163</c:f>
              <c:numCache>
                <c:formatCode>#,##0.00</c:formatCode>
                <c:ptCount val="162"/>
                <c:pt idx="0">
                  <c:v>2748.1151364500001</c:v>
                </c:pt>
                <c:pt idx="1">
                  <c:v>3254.3312615100003</c:v>
                </c:pt>
                <c:pt idx="2">
                  <c:v>3592.8382374600001</c:v>
                </c:pt>
                <c:pt idx="3">
                  <c:v>5393.3696520600006</c:v>
                </c:pt>
                <c:pt idx="4">
                  <c:v>5302.6066550899995</c:v>
                </c:pt>
                <c:pt idx="5">
                  <c:v>4925.1727379399999</c:v>
                </c:pt>
                <c:pt idx="6">
                  <c:v>5570.2843763299998</c:v>
                </c:pt>
                <c:pt idx="7" formatCode="0.00">
                  <c:v>5574.4983854000002</c:v>
                </c:pt>
                <c:pt idx="8" formatCode="0.00">
                  <c:v>5953.5833334299996</c:v>
                </c:pt>
                <c:pt idx="9" formatCode="0.00">
                  <c:v>6360.8050385099996</c:v>
                </c:pt>
                <c:pt idx="10" formatCode="0.00">
                  <c:v>5682.5379093400006</c:v>
                </c:pt>
                <c:pt idx="11" formatCode="0.00">
                  <c:v>5886.3069821000008</c:v>
                </c:pt>
                <c:pt idx="12" formatCode="0.00">
                  <c:v>7343.3437018799996</c:v>
                </c:pt>
                <c:pt idx="13" formatCode="0.00">
                  <c:v>5697.9246037499997</c:v>
                </c:pt>
                <c:pt idx="14" formatCode="0.00">
                  <c:v>5373.3604806699996</c:v>
                </c:pt>
                <c:pt idx="15" formatCode="0.00">
                  <c:v>5572.9208223900005</c:v>
                </c:pt>
                <c:pt idx="16" formatCode="0.00">
                  <c:v>6254.42999151</c:v>
                </c:pt>
                <c:pt idx="17" formatCode="0.00">
                  <c:v>6274.68962035</c:v>
                </c:pt>
                <c:pt idx="18" formatCode="0.00">
                  <c:v>5853.3738659400005</c:v>
                </c:pt>
                <c:pt idx="19" formatCode="0.00">
                  <c:v>6494.2565500399987</c:v>
                </c:pt>
                <c:pt idx="20" formatCode="0.00">
                  <c:v>5568.3901247400008</c:v>
                </c:pt>
                <c:pt idx="21" formatCode="0.00">
                  <c:v>6256.5274566499993</c:v>
                </c:pt>
                <c:pt idx="22" formatCode="0.00">
                  <c:v>7399.6539957699997</c:v>
                </c:pt>
                <c:pt idx="23" formatCode="0.00">
                  <c:v>9906.2132307499996</c:v>
                </c:pt>
                <c:pt idx="24" formatCode="0.00">
                  <c:v>7065.0105238000006</c:v>
                </c:pt>
                <c:pt idx="25" formatCode="0.00">
                  <c:v>7633.9002045999987</c:v>
                </c:pt>
                <c:pt idx="26" formatCode="0.00">
                  <c:v>9706.0369370200006</c:v>
                </c:pt>
                <c:pt idx="27" formatCode="0.00">
                  <c:v>8714.9729178800008</c:v>
                </c:pt>
                <c:pt idx="28" formatCode="0.00">
                  <c:v>8463.3523206499995</c:v>
                </c:pt>
                <c:pt idx="29" formatCode="0.00">
                  <c:v>8556.2017166200003</c:v>
                </c:pt>
                <c:pt idx="30" formatCode="0.00">
                  <c:v>8750.5750362899998</c:v>
                </c:pt>
                <c:pt idx="31" formatCode="0.00">
                  <c:v>9924.6486037799987</c:v>
                </c:pt>
                <c:pt idx="32" formatCode="0.00">
                  <c:v>9880.0197042399996</c:v>
                </c:pt>
                <c:pt idx="33" formatCode="0.00">
                  <c:v>12205.805026860002</c:v>
                </c:pt>
                <c:pt idx="34" formatCode="0.00">
                  <c:v>8934.8656659999997</c:v>
                </c:pt>
                <c:pt idx="35" formatCode="0.00">
                  <c:v>10522.121073000002</c:v>
                </c:pt>
                <c:pt idx="36" formatCode="0.00">
                  <c:v>10744.282621989998</c:v>
                </c:pt>
                <c:pt idx="37" formatCode="0.00">
                  <c:v>12543.438661740001</c:v>
                </c:pt>
                <c:pt idx="38" formatCode="0.00">
                  <c:v>13295.816624539999</c:v>
                </c:pt>
                <c:pt idx="39" formatCode="0.00">
                  <c:v>12854.935432830001</c:v>
                </c:pt>
                <c:pt idx="40" formatCode="0.00">
                  <c:v>12258.759364189998</c:v>
                </c:pt>
                <c:pt idx="41" formatCode="0.00">
                  <c:v>12692.45768946</c:v>
                </c:pt>
                <c:pt idx="42" formatCode="0.00">
                  <c:v>12974.95838269</c:v>
                </c:pt>
                <c:pt idx="43" formatCode="0.00">
                  <c:v>19017.35172246</c:v>
                </c:pt>
                <c:pt idx="44" formatCode="0.00">
                  <c:v>17015.67837768</c:v>
                </c:pt>
                <c:pt idx="45" formatCode="0.00">
                  <c:v>17054.026380339998</c:v>
                </c:pt>
                <c:pt idx="46" formatCode="0.00">
                  <c:v>22897.33888191</c:v>
                </c:pt>
                <c:pt idx="47" formatCode="0.00">
                  <c:v>18671.310775890001</c:v>
                </c:pt>
                <c:pt idx="48" formatCode="0.00">
                  <c:v>22663.654928249998</c:v>
                </c:pt>
                <c:pt idx="49" formatCode="0.00">
                  <c:v>21512.357439810003</c:v>
                </c:pt>
                <c:pt idx="50" formatCode="0.00">
                  <c:v>16649.402187080002</c:v>
                </c:pt>
                <c:pt idx="51" formatCode="0.00">
                  <c:v>19312.221398729998</c:v>
                </c:pt>
                <c:pt idx="52" formatCode="0.00">
                  <c:v>14835.926284690002</c:v>
                </c:pt>
                <c:pt idx="53" formatCode="0.00">
                  <c:v>11423.973983060001</c:v>
                </c:pt>
                <c:pt idx="54" formatCode="0.00">
                  <c:v>11715.694540140001</c:v>
                </c:pt>
                <c:pt idx="55" formatCode="0.00">
                  <c:v>13256.650275929998</c:v>
                </c:pt>
                <c:pt idx="56" formatCode="0.00">
                  <c:v>12910.741899300003</c:v>
                </c:pt>
                <c:pt idx="57" formatCode="0.00">
                  <c:v>17086.842983620001</c:v>
                </c:pt>
                <c:pt idx="58" formatCode="0.00">
                  <c:v>15641.83322058</c:v>
                </c:pt>
                <c:pt idx="59" formatCode="0.00">
                  <c:v>13511.32619089</c:v>
                </c:pt>
                <c:pt idx="60" formatCode="0.00">
                  <c:v>17495.696799359997</c:v>
                </c:pt>
                <c:pt idx="61" formatCode="0.00">
                  <c:v>19553.85097494</c:v>
                </c:pt>
                <c:pt idx="62" formatCode="0.00">
                  <c:v>17102.462963719998</c:v>
                </c:pt>
                <c:pt idx="63" formatCode="0.00">
                  <c:v>20277.773611839999</c:v>
                </c:pt>
                <c:pt idx="64" formatCode="0.00">
                  <c:v>21895.525693299998</c:v>
                </c:pt>
                <c:pt idx="65" formatCode="0.00">
                  <c:v>16818.34270646</c:v>
                </c:pt>
                <c:pt idx="66" formatCode="0.00">
                  <c:v>13986.073924079999</c:v>
                </c:pt>
                <c:pt idx="67" formatCode="0.00">
                  <c:v>18595.317541250002</c:v>
                </c:pt>
                <c:pt idx="68" formatCode="0.00">
                  <c:v>19662.803450920001</c:v>
                </c:pt>
                <c:pt idx="69" formatCode="0.00">
                  <c:v>20352.389648490003</c:v>
                </c:pt>
                <c:pt idx="70" formatCode="0.00">
                  <c:v>17869.712482620002</c:v>
                </c:pt>
                <c:pt idx="71" formatCode="0.00">
                  <c:v>19174.51444282</c:v>
                </c:pt>
                <c:pt idx="72" formatCode="0.00">
                  <c:v>17519.266128440002</c:v>
                </c:pt>
                <c:pt idx="73" formatCode="0.00">
                  <c:v>17401.190368620002</c:v>
                </c:pt>
                <c:pt idx="74" formatCode="0.00">
                  <c:v>19706.470334139998</c:v>
                </c:pt>
                <c:pt idx="75" formatCode="0.00">
                  <c:v>20818.612149820001</c:v>
                </c:pt>
                <c:pt idx="76" formatCode="0.00">
                  <c:v>19392.542593819999</c:v>
                </c:pt>
                <c:pt idx="77" formatCode="0.00">
                  <c:v>20090.013664620001</c:v>
                </c:pt>
                <c:pt idx="78" formatCode="0.00">
                  <c:v>15829.970573199997</c:v>
                </c:pt>
                <c:pt idx="79" formatCode="0.00">
                  <c:v>21187.598013039998</c:v>
                </c:pt>
                <c:pt idx="80" formatCode="0.00">
                  <c:v>20516.354698199997</c:v>
                </c:pt>
                <c:pt idx="81" formatCode="0.00">
                  <c:v>26499.119008069996</c:v>
                </c:pt>
                <c:pt idx="82" formatCode="0.00">
                  <c:v>20563.854133349996</c:v>
                </c:pt>
                <c:pt idx="83" formatCode="0.00">
                  <c:v>25957.46293039</c:v>
                </c:pt>
                <c:pt idx="84" formatCode="0.00">
                  <c:v>22721.354572130003</c:v>
                </c:pt>
                <c:pt idx="85" formatCode="0.00">
                  <c:v>20717.23898478</c:v>
                </c:pt>
                <c:pt idx="86" formatCode="0.00">
                  <c:v>27196.272944440003</c:v>
                </c:pt>
                <c:pt idx="87" formatCode="0.00">
                  <c:v>28928.880386609999</c:v>
                </c:pt>
                <c:pt idx="88" formatCode="0.00">
                  <c:v>24744.290247480007</c:v>
                </c:pt>
                <c:pt idx="89" formatCode="0.00">
                  <c:v>24810.471056699997</c:v>
                </c:pt>
                <c:pt idx="90" formatCode="0.00">
                  <c:v>15438.29847870001</c:v>
                </c:pt>
                <c:pt idx="91" formatCode="0.00">
                  <c:v>23518.020787389993</c:v>
                </c:pt>
                <c:pt idx="92" formatCode="0.00">
                  <c:v>29093.656723339998</c:v>
                </c:pt>
                <c:pt idx="93" formatCode="0.00">
                  <c:v>26403.385229150001</c:v>
                </c:pt>
                <c:pt idx="94" formatCode="0.00">
                  <c:v>21405.865209950003</c:v>
                </c:pt>
                <c:pt idx="95" formatCode="0.00">
                  <c:v>32079.753164670008</c:v>
                </c:pt>
                <c:pt idx="96" formatCode="0.00">
                  <c:v>29224.404156119996</c:v>
                </c:pt>
                <c:pt idx="97" formatCode="0.00">
                  <c:v>26428.348740720005</c:v>
                </c:pt>
                <c:pt idx="98" formatCode="0.00">
                  <c:v>30038.23093537</c:v>
                </c:pt>
                <c:pt idx="99" formatCode="0.00">
                  <c:v>25482.73130028</c:v>
                </c:pt>
                <c:pt idx="100" formatCode="0.00">
                  <c:v>29909.250576029997</c:v>
                </c:pt>
                <c:pt idx="101" formatCode="0.00">
                  <c:v>26836.313739960002</c:v>
                </c:pt>
                <c:pt idx="102" formatCode="0.00">
                  <c:v>22097.1</c:v>
                </c:pt>
                <c:pt idx="103" formatCode="0.00">
                  <c:v>26637.7</c:v>
                </c:pt>
                <c:pt idx="104" formatCode="0.00">
                  <c:v>26372</c:v>
                </c:pt>
                <c:pt idx="105" formatCode="0.00">
                  <c:v>23331.972893089998</c:v>
                </c:pt>
                <c:pt idx="106" formatCode="0.00">
                  <c:v>34186.022291089997</c:v>
                </c:pt>
                <c:pt idx="107" formatCode="0.00">
                  <c:v>30630.295883030005</c:v>
                </c:pt>
                <c:pt idx="108" formatCode="0.00">
                  <c:v>28403.945747509999</c:v>
                </c:pt>
                <c:pt idx="109" formatCode="0.00">
                  <c:v>27461.535648609999</c:v>
                </c:pt>
                <c:pt idx="110" formatCode="0.00">
                  <c:v>30117.05661689</c:v>
                </c:pt>
                <c:pt idx="111" formatCode="0.00">
                  <c:v>29883.059310330005</c:v>
                </c:pt>
                <c:pt idx="112" formatCode="0.00">
                  <c:v>31484.692997390001</c:v>
                </c:pt>
                <c:pt idx="113" formatCode="0.00">
                  <c:v>27866.29076566</c:v>
                </c:pt>
                <c:pt idx="114" formatCode="0.00">
                  <c:v>29729.370916129999</c:v>
                </c:pt>
                <c:pt idx="115" formatCode="0.00">
                  <c:v>28115.748654709998</c:v>
                </c:pt>
                <c:pt idx="116" formatCode="0.00">
                  <c:v>31552.446445109999</c:v>
                </c:pt>
                <c:pt idx="117" formatCode="0.00">
                  <c:v>33638.513991950007</c:v>
                </c:pt>
                <c:pt idx="118" formatCode="0.00">
                  <c:v>25606.660369780002</c:v>
                </c:pt>
                <c:pt idx="119" formatCode="0.00">
                  <c:v>27556.545022729995</c:v>
                </c:pt>
                <c:pt idx="120" formatCode="0.00">
                  <c:v>19581.200042659999</c:v>
                </c:pt>
                <c:pt idx="121" formatCode="0.00">
                  <c:v>28720.197363479998</c:v>
                </c:pt>
                <c:pt idx="122" formatCode="0.00">
                  <c:v>28505.368630459998</c:v>
                </c:pt>
                <c:pt idx="123" formatCode="0.00">
                  <c:v>32270.827471809993</c:v>
                </c:pt>
                <c:pt idx="124" formatCode="0.00">
                  <c:v>33029.525819390001</c:v>
                </c:pt>
                <c:pt idx="125" formatCode="0.00">
                  <c:v>26966.701990839996</c:v>
                </c:pt>
                <c:pt idx="126" formatCode="0.00">
                  <c:v>23305.562088909996</c:v>
                </c:pt>
                <c:pt idx="127" formatCode="0.00">
                  <c:v>25536.221185490005</c:v>
                </c:pt>
                <c:pt idx="128" formatCode="0.00">
                  <c:v>28027.361103050003</c:v>
                </c:pt>
                <c:pt idx="129" formatCode="0.00">
                  <c:v>32910.803649650006</c:v>
                </c:pt>
                <c:pt idx="130" formatCode="0.00">
                  <c:v>29547.957500519999</c:v>
                </c:pt>
                <c:pt idx="131" formatCode="0.00">
                  <c:v>28381.498759100003</c:v>
                </c:pt>
                <c:pt idx="132" formatCode="0.00">
                  <c:v>32255.20294232</c:v>
                </c:pt>
                <c:pt idx="133" formatCode="0.00">
                  <c:v>36810.403972489999</c:v>
                </c:pt>
                <c:pt idx="134" formatCode="0.00">
                  <c:v>31450.800497589997</c:v>
                </c:pt>
                <c:pt idx="135" formatCode="0.00">
                  <c:v>32100.571882509998</c:v>
                </c:pt>
                <c:pt idx="136" formatCode="0.00">
                  <c:v>32866.528613010007</c:v>
                </c:pt>
                <c:pt idx="137" formatCode="0.00">
                  <c:v>25254.296643070003</c:v>
                </c:pt>
                <c:pt idx="138" formatCode="0.00">
                  <c:v>18898.304278250002</c:v>
                </c:pt>
                <c:pt idx="139" formatCode="0.00">
                  <c:v>23451.879080949999</c:v>
                </c:pt>
                <c:pt idx="140" formatCode="0.00">
                  <c:v>28668.475377549999</c:v>
                </c:pt>
                <c:pt idx="141" formatCode="0.00">
                  <c:v>30406.443698749994</c:v>
                </c:pt>
                <c:pt idx="142" formatCode="0.00">
                  <c:v>30818.435348899991</c:v>
                </c:pt>
                <c:pt idx="143" formatCode="0.00">
                  <c:v>28084.74944399</c:v>
                </c:pt>
                <c:pt idx="144" formatCode="0.00">
                  <c:v>33065.665876419996</c:v>
                </c:pt>
                <c:pt idx="145" formatCode="0.00">
                  <c:v>28792.559665350003</c:v>
                </c:pt>
                <c:pt idx="146" formatCode="0.00">
                  <c:v>34044.787344100005</c:v>
                </c:pt>
                <c:pt idx="147" formatCode="0.00">
                  <c:v>34986.820227470002</c:v>
                </c:pt>
                <c:pt idx="148" formatCode="0.00">
                  <c:v>27722.990421730003</c:v>
                </c:pt>
                <c:pt idx="149" formatCode="0.00">
                  <c:v>30043.869885070002</c:v>
                </c:pt>
                <c:pt idx="150" formatCode="0.00">
                  <c:v>22443.546772040012</c:v>
                </c:pt>
                <c:pt idx="151" formatCode="0.00">
                  <c:v>24563.03476396</c:v>
                </c:pt>
                <c:pt idx="152" formatCode="0.00">
                  <c:v>28526.09909227</c:v>
                </c:pt>
                <c:pt idx="153" formatCode="0.00">
                  <c:v>33795.820233510007</c:v>
                </c:pt>
                <c:pt idx="154" formatCode="0.00">
                  <c:v>24405.981179129994</c:v>
                </c:pt>
                <c:pt idx="155" formatCode="0.00">
                  <c:v>29988.66489652</c:v>
                </c:pt>
                <c:pt idx="156" formatCode="0.00">
                  <c:v>33940.941574060002</c:v>
                </c:pt>
                <c:pt idx="157" formatCode="0.00">
                  <c:v>31545.119999999999</c:v>
                </c:pt>
                <c:pt idx="158" formatCode="0.00">
                  <c:v>36339.961313399996</c:v>
                </c:pt>
                <c:pt idx="159" formatCode="0.00">
                  <c:v>37437.124396769999</c:v>
                </c:pt>
                <c:pt idx="160" formatCode="0.00">
                  <c:v>40658.991248519989</c:v>
                </c:pt>
                <c:pt idx="161" formatCode="0.00">
                  <c:v>38752.679110089994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7769584"/>
        <c:axId val="417769976"/>
      </c:barChart>
      <c:catAx>
        <c:axId val="41776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7769976"/>
        <c:crosses val="autoZero"/>
        <c:auto val="1"/>
        <c:lblAlgn val="ctr"/>
        <c:lblOffset val="100"/>
        <c:tickLblSkip val="20"/>
        <c:tickMarkSkip val="100"/>
        <c:noMultiLvlLbl val="0"/>
      </c:catAx>
      <c:valAx>
        <c:axId val="417769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USD millones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41776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951220044876308"/>
          <c:y val="9.3871514276191489E-2"/>
          <c:w val="0.14403337900727078"/>
          <c:h val="5.041080826410234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</cdr:x>
      <cdr:y>0.26721</cdr:y>
    </cdr:from>
    <cdr:to>
      <cdr:x>0.99157</cdr:x>
      <cdr:y>0.49798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153401" y="1257300"/>
          <a:ext cx="809625" cy="108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0.89357</cdr:x>
      <cdr:y>0.27126</cdr:y>
    </cdr:from>
    <cdr:to>
      <cdr:x>0.9863</cdr:x>
      <cdr:y>0.50607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077201" y="1276350"/>
          <a:ext cx="838200" cy="1104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0.90472</cdr:x>
      <cdr:y>0.32692</cdr:y>
    </cdr:from>
    <cdr:to>
      <cdr:x>1</cdr:x>
      <cdr:y>0.62495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5761077" y="998191"/>
          <a:ext cx="606751" cy="909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600" dirty="0">
            <a:latin typeface="Century Gothic" panose="020B0502020202020204" pitchFamily="34" charset="0"/>
          </a:endParaRPr>
        </a:p>
        <a:p xmlns:a="http://schemas.openxmlformats.org/drawingml/2006/main">
          <a:r>
            <a:rPr lang="es-CO" sz="700" dirty="0">
              <a:latin typeface="Century Gothic" panose="020B0502020202020204" pitchFamily="34" charset="0"/>
            </a:rPr>
            <a:t>10.202</a:t>
          </a:r>
          <a:br>
            <a:rPr lang="es-CO" sz="700" dirty="0">
              <a:latin typeface="Century Gothic" panose="020B0502020202020204" pitchFamily="34" charset="0"/>
            </a:rPr>
          </a:br>
          <a:endParaRPr lang="es-CO" sz="700" dirty="0">
            <a:latin typeface="Century Gothic" panose="020B0502020202020204" pitchFamily="34" charset="0"/>
          </a:endParaRPr>
        </a:p>
        <a:p xmlns:a="http://schemas.openxmlformats.org/drawingml/2006/main">
          <a:r>
            <a:rPr lang="es-CO" sz="700" dirty="0" smtClean="0">
              <a:latin typeface="Century Gothic" panose="020B0502020202020204" pitchFamily="34" charset="0"/>
            </a:rPr>
            <a:t>9.355</a:t>
          </a:r>
          <a:endParaRPr lang="es-CO" sz="700" dirty="0">
            <a:latin typeface="Century Gothic" panose="020B0502020202020204" pitchFamily="34" charset="0"/>
          </a:endParaRPr>
        </a:p>
        <a:p xmlns:a="http://schemas.openxmlformats.org/drawingml/2006/main">
          <a:endParaRPr lang="es-CO" sz="700" dirty="0">
            <a:latin typeface="Century Gothic" panose="020B0502020202020204" pitchFamily="34" charset="0"/>
          </a:endParaRPr>
        </a:p>
        <a:p xmlns:a="http://schemas.openxmlformats.org/drawingml/2006/main">
          <a:r>
            <a:rPr lang="es-CO" sz="700" dirty="0" smtClean="0">
              <a:latin typeface="Century Gothic" panose="020B0502020202020204" pitchFamily="34" charset="0"/>
            </a:rPr>
            <a:t>8.089</a:t>
          </a:r>
          <a:endParaRPr lang="es-CO" sz="700" dirty="0">
            <a:latin typeface="Century Gothic" panose="020B0502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82E5-84D4-4F7D-8D22-52D969A19CA6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4EC65-23E2-4AFA-A09D-EFF358E265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063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8924-3868-4539-A842-3047BD76EDEC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C2EA-B4A0-4DDD-A22D-4E919F30E6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21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2EA-B4A0-4DDD-A22D-4E919F30E6E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3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2EA-B4A0-4DDD-A22D-4E919F30E6E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34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71012" y="1538586"/>
            <a:ext cx="3272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/>
                <a:cs typeface="Arial"/>
              </a:rPr>
              <a:t>IMPACTO DE LA DEVALUACIÓN DEL PESO EN EL SECTOR REAL</a:t>
            </a:r>
            <a:endParaRPr lang="es-E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uadroTexto 3"/>
          <p:cNvSpPr txBox="1"/>
          <p:nvPr/>
        </p:nvSpPr>
        <p:spPr>
          <a:xfrm>
            <a:off x="5758249" y="3394681"/>
            <a:ext cx="3385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Javier Díaz Molina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Presidente Ejecutivo ANALDEX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   @JavierDiazMo</a:t>
            </a:r>
            <a:endParaRPr lang="es-E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6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09" y="3986966"/>
            <a:ext cx="230282" cy="1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93" y="3700214"/>
            <a:ext cx="1583214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" y="4438530"/>
            <a:ext cx="1000104" cy="704969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 rot="16200000">
            <a:off x="8054401" y="2673391"/>
            <a:ext cx="1638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67" y="57150"/>
            <a:ext cx="7489533" cy="4833039"/>
          </a:xfrm>
          <a:prstGeom prst="rect">
            <a:avLst/>
          </a:prstGeom>
        </p:spPr>
      </p:pic>
      <p:sp>
        <p:nvSpPr>
          <p:cNvPr id="7" name="5 Rectángulo"/>
          <p:cNvSpPr/>
          <p:nvPr/>
        </p:nvSpPr>
        <p:spPr>
          <a:xfrm>
            <a:off x="1589778" y="2976385"/>
            <a:ext cx="364196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ha dado un leve ajuste en la cuenta corriente. Se deben reactivar las exportaciones para estabilizar la balanza de pagos. </a:t>
            </a:r>
            <a:endParaRPr lang="es-ES" sz="1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2191" y="334477"/>
            <a:ext cx="726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Crecimiento del PIB de Colombia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86" y="0"/>
            <a:ext cx="1583214" cy="1116000"/>
          </a:xfrm>
          <a:prstGeom prst="rect">
            <a:avLst/>
          </a:prstGeom>
        </p:spPr>
      </p:pic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864625"/>
              </p:ext>
            </p:extLst>
          </p:nvPr>
        </p:nvGraphicFramePr>
        <p:xfrm>
          <a:off x="1638436" y="1086347"/>
          <a:ext cx="6588000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642919" y="1260388"/>
            <a:ext cx="240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Colombia ha tenido un desempeño positivo en el PIB </a:t>
            </a:r>
            <a:b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 inicio de la desaceleración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3 CuadroTexto"/>
          <p:cNvSpPr txBox="1"/>
          <p:nvPr/>
        </p:nvSpPr>
        <p:spPr>
          <a:xfrm rot="16200000">
            <a:off x="6466680" y="2406869"/>
            <a:ext cx="5067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del DANE y FMI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" y="3700214"/>
            <a:ext cx="1583214" cy="1116000"/>
          </a:xfrm>
          <a:prstGeom prst="rect">
            <a:avLst/>
          </a:prstGeom>
        </p:spPr>
      </p:pic>
      <p:sp>
        <p:nvSpPr>
          <p:cNvPr id="5" name="CuadroTexto 1"/>
          <p:cNvSpPr txBox="1"/>
          <p:nvPr/>
        </p:nvSpPr>
        <p:spPr>
          <a:xfrm>
            <a:off x="2440468" y="201616"/>
            <a:ext cx="42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	Impacto </a:t>
            </a:r>
            <a:r>
              <a:rPr lang="es-ES" sz="2400" dirty="0">
                <a:solidFill>
                  <a:srgbClr val="FF6600"/>
                </a:solidFill>
                <a:latin typeface="Arial"/>
                <a:cs typeface="Arial"/>
              </a:rPr>
              <a:t>sobre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política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34" y="1143000"/>
            <a:ext cx="4505325" cy="301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32648" y="1116000"/>
            <a:ext cx="1919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impacto de la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depreciación y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choque petrolero se agudizó por una política </a:t>
            </a:r>
            <a:r>
              <a:rPr lang="es-C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procíclica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participación de la inversión pública en el PIB es la víctima</a:t>
            </a:r>
          </a:p>
        </p:txBody>
      </p:sp>
      <p:sp>
        <p:nvSpPr>
          <p:cNvPr id="8" name="3 CuadroTexto"/>
          <p:cNvSpPr txBox="1"/>
          <p:nvPr/>
        </p:nvSpPr>
        <p:spPr>
          <a:xfrm rot="16200000">
            <a:off x="6428758" y="2444791"/>
            <a:ext cx="51435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del BanRep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764" y="883138"/>
            <a:ext cx="4674776" cy="17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86" y="-37264"/>
            <a:ext cx="1583214" cy="1116000"/>
          </a:xfrm>
          <a:prstGeom prst="rect">
            <a:avLst/>
          </a:prstGeom>
        </p:spPr>
      </p:pic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94516"/>
              </p:ext>
            </p:extLst>
          </p:nvPr>
        </p:nvGraphicFramePr>
        <p:xfrm>
          <a:off x="1504951" y="844942"/>
          <a:ext cx="7365584" cy="389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3 CuadroTexto"/>
          <p:cNvSpPr txBox="1"/>
          <p:nvPr/>
        </p:nvSpPr>
        <p:spPr>
          <a:xfrm rot="16200000">
            <a:off x="6466680" y="2406869"/>
            <a:ext cx="5067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del BanRep y </a:t>
            </a:r>
            <a:r>
              <a:rPr lang="es-CO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Corficololbiana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52827" y="107798"/>
            <a:ext cx="726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lang="es-CO" sz="2400" dirty="0" smtClean="0">
                <a:solidFill>
                  <a:srgbClr val="FF6600"/>
                </a:solidFill>
                <a:latin typeface="Arial"/>
                <a:cs typeface="Arial"/>
              </a:rPr>
              <a:t>La Inversión Extranjera se ha resentido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86" y="0"/>
            <a:ext cx="1583214" cy="1116000"/>
          </a:xfrm>
          <a:prstGeom prst="rect">
            <a:avLst/>
          </a:prstGeom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91966"/>
              </p:ext>
            </p:extLst>
          </p:nvPr>
        </p:nvGraphicFramePr>
        <p:xfrm>
          <a:off x="1951582" y="1116000"/>
          <a:ext cx="6599828" cy="31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3 CuadroTexto"/>
          <p:cNvSpPr txBox="1"/>
          <p:nvPr/>
        </p:nvSpPr>
        <p:spPr>
          <a:xfrm rot="16200000">
            <a:off x="6428758" y="2444791"/>
            <a:ext cx="51435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del BanRep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38314" y="187794"/>
            <a:ext cx="726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lang="es-CO" sz="2400" dirty="0">
                <a:solidFill>
                  <a:srgbClr val="FF6600"/>
                </a:solidFill>
                <a:latin typeface="Arial"/>
                <a:cs typeface="Arial"/>
              </a:rPr>
              <a:t> Descalce cambiario: ¿están expuestas </a:t>
            </a:r>
            <a:r>
              <a:rPr lang="es-CO" sz="2400" dirty="0" smtClean="0">
                <a:solidFill>
                  <a:srgbClr val="FF6600"/>
                </a:solidFill>
                <a:latin typeface="Arial"/>
                <a:cs typeface="Arial"/>
              </a:rPr>
              <a:t>las </a:t>
            </a:r>
            <a:r>
              <a:rPr lang="es-CO" sz="2400" dirty="0">
                <a:solidFill>
                  <a:srgbClr val="FF6600"/>
                </a:solidFill>
                <a:latin typeface="Arial"/>
                <a:cs typeface="Arial"/>
              </a:rPr>
              <a:t>empresas no financieras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5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71012" y="1538586"/>
            <a:ext cx="3272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/>
                <a:cs typeface="Arial"/>
              </a:rPr>
              <a:t>IMPACTO DE LA DEVALUACIÓN DEL PESO EN EL SECTOR REAL</a:t>
            </a:r>
            <a:endParaRPr lang="es-E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uadroTexto 3"/>
          <p:cNvSpPr txBox="1"/>
          <p:nvPr/>
        </p:nvSpPr>
        <p:spPr>
          <a:xfrm>
            <a:off x="5758249" y="3394681"/>
            <a:ext cx="3385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Javier Díaz Molina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Presidente Ejecutivo ANALDEX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   @JavierDiazMo</a:t>
            </a:r>
            <a:endParaRPr lang="es-E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6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09" y="3986966"/>
            <a:ext cx="230282" cy="1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500"/>
            <a:ext cx="1583214" cy="1116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43934" y="0"/>
            <a:ext cx="761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Tasa de Cambio (TRM)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" name="3 CuadroTexto"/>
          <p:cNvSpPr txBox="1"/>
          <p:nvPr/>
        </p:nvSpPr>
        <p:spPr>
          <a:xfrm rot="16200000">
            <a:off x="6392120" y="2440945"/>
            <a:ext cx="514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</a:t>
            </a:r>
            <a:r>
              <a:rPr lang="es-CO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42" y="502582"/>
            <a:ext cx="7307603" cy="4418365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6021642" y="2704437"/>
            <a:ext cx="217669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Recientemente el peso colombiano se ha apreciado con respecto al dólar, en correlación con el comportamiento del precio del petróleo </a:t>
            </a:r>
            <a:endParaRPr lang="es-ES" sz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500"/>
            <a:ext cx="1583214" cy="1116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06878" y="189578"/>
            <a:ext cx="761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Tasas de Cambio – Alianza del Pacífico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" name="3 CuadroTexto"/>
          <p:cNvSpPr txBox="1"/>
          <p:nvPr/>
        </p:nvSpPr>
        <p:spPr>
          <a:xfrm rot="16200000">
            <a:off x="6392120" y="2440945"/>
            <a:ext cx="514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</a:t>
            </a:r>
            <a:r>
              <a:rPr lang="es-CO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996"/>
            <a:ext cx="8833065" cy="3253320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3007753" y="4383075"/>
            <a:ext cx="489800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moneda colombiana ha sido la más depreciada en los últimos años, a pesar de la reciente apreciación. </a:t>
            </a:r>
            <a:endParaRPr lang="es-ES" sz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9546" y="201616"/>
            <a:ext cx="577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Caída en los Términos de Intercambio desde el 2014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986729"/>
              </p:ext>
            </p:extLst>
          </p:nvPr>
        </p:nvGraphicFramePr>
        <p:xfrm>
          <a:off x="1916172" y="882868"/>
          <a:ext cx="6438119" cy="335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86" y="0"/>
            <a:ext cx="1583214" cy="1116000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 rot="16200000">
            <a:off x="7284061" y="2431872"/>
            <a:ext cx="3359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de BanRep.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" y="4027500"/>
            <a:ext cx="1583214" cy="1116000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 rot="16200000">
            <a:off x="7231077" y="2522316"/>
            <a:ext cx="3538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del DANE hasta Noviembre.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" y="697398"/>
            <a:ext cx="8496509" cy="40729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07226" y="176748"/>
            <a:ext cx="690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Comercio Exterior de Colombia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6911737" y="600595"/>
            <a:ext cx="1806732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pesar de la depreciación de los últimos años, las exportaciones se redujeron a la mitad de lo que se vendía en 2012. </a:t>
            </a:r>
            <a:endParaRPr lang="es-ES" sz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" y="4027500"/>
            <a:ext cx="1583214" cy="1116000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 rot="16200000">
            <a:off x="6944880" y="2808513"/>
            <a:ext cx="41112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del DANE. 2017  hasta Noviembre.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05508" y="199461"/>
            <a:ext cx="690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Exportaciones No Minero - Energéticas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3429"/>
          <a:stretch/>
        </p:blipFill>
        <p:spPr>
          <a:xfrm>
            <a:off x="284096" y="934684"/>
            <a:ext cx="8352244" cy="3810571"/>
          </a:xfrm>
          <a:prstGeom prst="rect">
            <a:avLst/>
          </a:prstGeom>
        </p:spPr>
      </p:pic>
      <p:sp>
        <p:nvSpPr>
          <p:cNvPr id="7" name="5 Rectángulo"/>
          <p:cNvSpPr/>
          <p:nvPr/>
        </p:nvSpPr>
        <p:spPr>
          <a:xfrm>
            <a:off x="1330086" y="934684"/>
            <a:ext cx="3641964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meta de exportaciones no minero-energéticas de bienes para el año 2018 se encontraba en USD 21 mil millones. En 2017 apenas se alcanzarán los USD 15 mil millones. </a:t>
            </a:r>
            <a:endParaRPr lang="es-ES" sz="1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" y="4027500"/>
            <a:ext cx="1583214" cy="1116000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 rot="16200000">
            <a:off x="7431081" y="2889115"/>
            <a:ext cx="3138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</a:t>
            </a:r>
            <a:r>
              <a:rPr lang="es-CO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294" y="168201"/>
            <a:ext cx="89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Exportaciones Totales (Mensuales) vs. Tasa de Cambio (TRM)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91" y="709910"/>
            <a:ext cx="8920441" cy="38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" y="4027500"/>
            <a:ext cx="1583214" cy="1116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8154" y="98182"/>
            <a:ext cx="879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Exportaciones Minero-Energéticas vs. Tasa de Cambio (TRM)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" y="559847"/>
            <a:ext cx="8868146" cy="4214341"/>
          </a:xfrm>
          <a:prstGeom prst="rect">
            <a:avLst/>
          </a:prstGeom>
        </p:spPr>
      </p:pic>
      <p:sp>
        <p:nvSpPr>
          <p:cNvPr id="7" name="3 CuadroTexto"/>
          <p:cNvSpPr txBox="1"/>
          <p:nvPr/>
        </p:nvSpPr>
        <p:spPr>
          <a:xfrm rot="16200000">
            <a:off x="7431081" y="2889115"/>
            <a:ext cx="3138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</a:t>
            </a:r>
            <a:r>
              <a:rPr lang="es-CO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" y="4027500"/>
            <a:ext cx="1583214" cy="1116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8154" y="105997"/>
            <a:ext cx="8795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6600"/>
                </a:solidFill>
                <a:latin typeface="Arial"/>
                <a:cs typeface="Arial"/>
              </a:rPr>
              <a:t>Exportaciones No Minero-Energéticas vs. Tasa de Cambio (TRM)</a:t>
            </a:r>
            <a:endParaRPr lang="es-ES" sz="20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" name="3 CuadroTexto"/>
          <p:cNvSpPr txBox="1"/>
          <p:nvPr/>
        </p:nvSpPr>
        <p:spPr>
          <a:xfrm rot="16200000">
            <a:off x="7431081" y="2889115"/>
            <a:ext cx="3138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Analdex, con datos </a:t>
            </a:r>
            <a:r>
              <a:rPr lang="es-CO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BanREP</a:t>
            </a:r>
            <a:r>
              <a:rPr lang="es-C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" y="599899"/>
            <a:ext cx="8868146" cy="4193793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589082" y="650412"/>
            <a:ext cx="759362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evolución de las exportaciones no minero-energéticas corresponde más al comportamiento económico de los principales socios comerciales del país, que a una relación con la tasa de cambio. </a:t>
            </a:r>
            <a:endParaRPr lang="es-ES" sz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1504</TotalTime>
  <Words>439</Words>
  <Application>Microsoft Office PowerPoint</Application>
  <PresentationFormat>Presentación en pantalla (16:9)</PresentationFormat>
  <Paragraphs>60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Giovanni Andrés Gómez Camelo</cp:lastModifiedBy>
  <cp:revision>78</cp:revision>
  <cp:lastPrinted>2018-01-22T23:27:59Z</cp:lastPrinted>
  <dcterms:created xsi:type="dcterms:W3CDTF">2010-04-12T23:12:02Z</dcterms:created>
  <dcterms:modified xsi:type="dcterms:W3CDTF">2018-01-31T16:12:41Z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