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5" r:id="rId2"/>
    <p:sldId id="328" r:id="rId3"/>
    <p:sldId id="319" r:id="rId4"/>
    <p:sldId id="368" r:id="rId5"/>
    <p:sldId id="367" r:id="rId6"/>
    <p:sldId id="323" r:id="rId7"/>
    <p:sldId id="347" r:id="rId8"/>
    <p:sldId id="406" r:id="rId9"/>
    <p:sldId id="407" r:id="rId10"/>
    <p:sldId id="302" r:id="rId11"/>
    <p:sldId id="310" r:id="rId12"/>
    <p:sldId id="363" r:id="rId13"/>
    <p:sldId id="304" r:id="rId14"/>
    <p:sldId id="381" r:id="rId15"/>
    <p:sldId id="305" r:id="rId16"/>
    <p:sldId id="358" r:id="rId17"/>
    <p:sldId id="384" r:id="rId18"/>
    <p:sldId id="392" r:id="rId19"/>
    <p:sldId id="393" r:id="rId20"/>
    <p:sldId id="385" r:id="rId21"/>
    <p:sldId id="386" r:id="rId22"/>
    <p:sldId id="387" r:id="rId23"/>
    <p:sldId id="388" r:id="rId24"/>
    <p:sldId id="389" r:id="rId25"/>
    <p:sldId id="409" r:id="rId26"/>
    <p:sldId id="390" r:id="rId27"/>
    <p:sldId id="391" r:id="rId28"/>
    <p:sldId id="405" r:id="rId29"/>
  </p:sldIdLst>
  <p:sldSz cx="9144000" cy="5143500" type="screen16x9"/>
  <p:notesSz cx="6980238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D1E"/>
    <a:srgbClr val="2BABE3"/>
    <a:srgbClr val="C00048"/>
    <a:srgbClr val="910255"/>
    <a:srgbClr val="8C0240"/>
    <a:srgbClr val="850240"/>
    <a:srgbClr val="B6004B"/>
    <a:srgbClr val="B600D9"/>
    <a:srgbClr val="9B0237"/>
    <a:srgbClr val="F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829" autoAdjust="0"/>
  </p:normalViewPr>
  <p:slideViewPr>
    <p:cSldViewPr>
      <p:cViewPr varScale="1">
        <p:scale>
          <a:sx n="143" d="100"/>
          <a:sy n="143" d="100"/>
        </p:scale>
        <p:origin x="1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92" y="-120"/>
      </p:cViewPr>
      <p:guideLst>
        <p:guide orient="horz" pos="2880"/>
        <p:guide pos="21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rubianof\Downloads\anexo_ipc_dic17%20(1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acastrot\Jovanna\2.%20%20%20M%20E%20N%20S%20U%20A%20L\ISE%20-%202017\11-NOVIEMBRE%202017\3.%20Difusi&#243;n\Resultados%20ISE\Bolet&#237;n%20autom&#225;tico\Bolet&#237;n%20ISE_noviembre%20no%20tomar%20este%20por%20favo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acastrot\Jovanna\1.%20%20%20P%20.%20I%20.%20B\PIB%202017-3%20BASE%202005\6.%20Difusi&#243;n\Resultados%20PIB\Rueda%20de%20prensa\Copia%20de%20Gr&#225;ficos%20Rueda%20de%20prensa%20y%20difusi&#243;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cacastrot\Jovanna\1.%20%20%20P%20.%20I%20.%20B\PIB%202017-3%20BASE%202005\6.%20Difusi&#243;n\Resultados%20PIB\Rueda%20de%20prensa\Copia%20de%20Gr&#225;ficos%20Rueda%20de%20prensa%20y%20difusi&#243;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cacastrot\Jovanna\1.%20%20%20P%20.%20I%20.%20B\PIB%202017-3%20BASE%202005\6.%20Difusi&#243;n\Resultados%20PIB\Rueda%20de%20prensa\Copia%20de%20Gr&#225;ficos%20Rueda%20de%20prensa%20y%20difusi&#243;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cacastrot\Jovanna\1.%20%20%20P%20.%20I%20.%20B\PIB%202017-4%20BASE%202005\6.%20Difusi&#243;n\Resultados%20PIB\Rueda%20de%20prensa\Gr&#225;ficos%20Rueda%20de%20prensa%20y%20difusi&#243;n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cacastrot\Jovanna\1.%20%20%20P%20.%20I%20.%20B\PIB%202017-4%20BASE%202005\6.%20Difusi&#243;n\Resultados%20PIB\Rueda%20de%20prensa\Gr&#225;ficos%20Rueda%20de%20prensa%20y%20difusi&#243;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castrot\Jovanna\1.%20%20%20P%20.%20I%20.%20B\PIB%202017-4%20BASE%202005\6.%20Difusi&#243;n\Resultados%20PIB\Rueda%20de%20prensa\Gr&#225;ficos%20Rueda%20de%20prensa%20y%20difus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'[anexo_ipc_dic17 (1).xls]Anexo1'!$N$12</c:f>
              <c:strCache>
                <c:ptCount val="1"/>
                <c:pt idx="0">
                  <c:v>IPC total </c:v>
                </c:pt>
              </c:strCache>
            </c:strRef>
          </c:tx>
          <c:spPr>
            <a:solidFill>
              <a:srgbClr val="2BABE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9418973765724E-3"/>
                  <c:y val="0.195014947834078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FD-4675-BD50-F7ABD1E1A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'[anexo_ipc_dic17 (1).xls]Anexo1'!$M$13:$M$21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'[anexo_ipc_dic17 (1).xls]Anexo1'!$N$13:$N$21</c:f>
              <c:numCache>
                <c:formatCode>0.00</c:formatCode>
                <c:ptCount val="9"/>
                <c:pt idx="0">
                  <c:v>2</c:v>
                </c:pt>
                <c:pt idx="1">
                  <c:v>3.17</c:v>
                </c:pt>
                <c:pt idx="2">
                  <c:v>3.73</c:v>
                </c:pt>
                <c:pt idx="3">
                  <c:v>2.44</c:v>
                </c:pt>
                <c:pt idx="4">
                  <c:v>1.94</c:v>
                </c:pt>
                <c:pt idx="5">
                  <c:v>3.66</c:v>
                </c:pt>
                <c:pt idx="6">
                  <c:v>6.77</c:v>
                </c:pt>
                <c:pt idx="7">
                  <c:v>5.75</c:v>
                </c:pt>
                <c:pt idx="8">
                  <c:v>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FD-4675-BD50-F7ABD1E1A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41967704"/>
        <c:axId val="2041964200"/>
      </c:barChart>
      <c:lineChart>
        <c:grouping val="standard"/>
        <c:varyColors val="0"/>
        <c:ser>
          <c:idx val="1"/>
          <c:order val="1"/>
          <c:tx>
            <c:strRef>
              <c:f>'[anexo_ipc_dic17 (1).xls]Anexo1'!$O$12</c:f>
              <c:strCache>
                <c:ptCount val="1"/>
                <c:pt idx="0">
                  <c:v>IPC alimentos </c:v>
                </c:pt>
              </c:strCache>
            </c:strRef>
          </c:tx>
          <c:spPr>
            <a:ln w="28575" cap="rnd">
              <a:solidFill>
                <a:srgbClr val="98BD1E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rgbClr val="98BD1E"/>
              </a:solidFill>
              <a:ln w="9525">
                <a:solidFill>
                  <a:srgbClr val="98BD1E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090404385788598E-2"/>
                  <c:y val="8.06633858864152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FD-4675-BD50-F7ABD1E1A928}"/>
                </c:ext>
              </c:extLst>
            </c:dLbl>
            <c:dLbl>
              <c:idx val="5"/>
              <c:layout>
                <c:manualLayout>
                  <c:x val="-4.1448897403163099E-2"/>
                  <c:y val="-3.5662373492892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CFD-4675-BD50-F7ABD1E1A928}"/>
                </c:ext>
              </c:extLst>
            </c:dLbl>
            <c:dLbl>
              <c:idx val="7"/>
              <c:layout>
                <c:manualLayout>
                  <c:x val="-3.0150753768844199E-2"/>
                  <c:y val="-7.4278215223097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FD-4675-BD50-F7ABD1E1A928}"/>
                </c:ext>
              </c:extLst>
            </c:dLbl>
            <c:dLbl>
              <c:idx val="8"/>
              <c:layout>
                <c:manualLayout>
                  <c:x val="-3.68509212730318E-2"/>
                  <c:y val="4.0371466305565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FD-4675-BD50-F7ABD1E1A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'[anexo_ipc_dic17 (1).xls]Anexo1'!$M$13:$M$21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'[anexo_ipc_dic17 (1).xls]Anexo1'!$O$13:$O$21</c:f>
              <c:numCache>
                <c:formatCode>General</c:formatCode>
                <c:ptCount val="9"/>
                <c:pt idx="0">
                  <c:v>-0.32</c:v>
                </c:pt>
                <c:pt idx="1">
                  <c:v>4.09</c:v>
                </c:pt>
                <c:pt idx="2">
                  <c:v>5.27</c:v>
                </c:pt>
                <c:pt idx="3">
                  <c:v>2.52</c:v>
                </c:pt>
                <c:pt idx="4">
                  <c:v>0.86</c:v>
                </c:pt>
                <c:pt idx="5">
                  <c:v>4.6899999999999986</c:v>
                </c:pt>
                <c:pt idx="6">
                  <c:v>10.85</c:v>
                </c:pt>
                <c:pt idx="7">
                  <c:v>7.22</c:v>
                </c:pt>
                <c:pt idx="8">
                  <c:v>1.92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CFD-4675-BD50-F7ABD1E1A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1951096"/>
        <c:axId val="2041957208"/>
      </c:lineChart>
      <c:catAx>
        <c:axId val="204196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041964200"/>
        <c:crosses val="autoZero"/>
        <c:auto val="1"/>
        <c:lblAlgn val="ctr"/>
        <c:lblOffset val="100"/>
        <c:noMultiLvlLbl val="0"/>
      </c:catAx>
      <c:valAx>
        <c:axId val="20419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 dirty="0"/>
                  <a:t>Variación anual IPC Total (%) </a:t>
                </a:r>
              </a:p>
            </c:rich>
          </c:tx>
          <c:layout>
            <c:manualLayout>
              <c:xMode val="edge"/>
              <c:yMode val="edge"/>
              <c:x val="1.4769632364127301E-2"/>
              <c:y val="0.1280703659189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041967704"/>
        <c:crosses val="autoZero"/>
        <c:crossBetween val="between"/>
      </c:valAx>
      <c:valAx>
        <c:axId val="20419572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/>
                  <a:t>Variación anual IPC Alimentos (%)</a:t>
                </a:r>
              </a:p>
            </c:rich>
          </c:tx>
          <c:layout>
            <c:manualLayout>
              <c:xMode val="edge"/>
              <c:yMode val="edge"/>
              <c:x val="0.94755260996746904"/>
              <c:y val="6.759401071838580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041951096"/>
        <c:crosses val="max"/>
        <c:crossBetween val="between"/>
      </c:valAx>
      <c:catAx>
        <c:axId val="2041951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1957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latin typeface="Arial"/>
          <a:cs typeface="Arial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22277029933993E-2"/>
          <c:y val="7.4074074074074098E-2"/>
          <c:w val="0.88224342185946203"/>
          <c:h val="0.741219743365412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EA-41F3-B6D0-044C47C19C64}"/>
              </c:ext>
            </c:extLst>
          </c:dPt>
          <c:dPt>
            <c:idx val="10"/>
            <c:invertIfNegative val="0"/>
            <c:bubble3D val="0"/>
            <c:spPr>
              <a:pattFill prst="ltUpDiag">
                <a:fgClr>
                  <a:srgbClr val="5B9BD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DEA-41F3-B6D0-044C47C19C6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EA-41F3-B6D0-044C47C19C64}"/>
              </c:ext>
            </c:extLst>
          </c:dPt>
          <c:dPt>
            <c:idx val="22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EA-41F3-B6D0-044C47C19C64}"/>
              </c:ext>
            </c:extLst>
          </c:dPt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EA-41F3-B6D0-044C47C19C64}"/>
                </c:ext>
              </c:extLst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EA-41F3-B6D0-044C47C19C6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'Hoja trabajo'!$S$319:$AO$320</c:f>
              <c:multiLvlStrCache>
                <c:ptCount val="23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</c:lvl>
              </c:multiLvlStrCache>
            </c:multiLvlStrRef>
          </c:cat>
          <c:val>
            <c:numRef>
              <c:f>'Hoja trabajo'!$S$321:$AO$321</c:f>
              <c:numCache>
                <c:formatCode>General</c:formatCode>
                <c:ptCount val="23"/>
                <c:pt idx="0">
                  <c:v>2.7</c:v>
                </c:pt>
                <c:pt idx="1">
                  <c:v>3.2</c:v>
                </c:pt>
                <c:pt idx="2">
                  <c:v>2.6</c:v>
                </c:pt>
                <c:pt idx="3">
                  <c:v>2.6</c:v>
                </c:pt>
                <c:pt idx="4">
                  <c:v>2.4</c:v>
                </c:pt>
                <c:pt idx="5">
                  <c:v>2.4</c:v>
                </c:pt>
                <c:pt idx="6">
                  <c:v>2</c:v>
                </c:pt>
                <c:pt idx="7">
                  <c:v>2.1</c:v>
                </c:pt>
                <c:pt idx="8">
                  <c:v>2</c:v>
                </c:pt>
                <c:pt idx="9">
                  <c:v>1.9</c:v>
                </c:pt>
                <c:pt idx="10">
                  <c:v>1.9</c:v>
                </c:pt>
                <c:pt idx="11">
                  <c:v>1.9</c:v>
                </c:pt>
                <c:pt idx="12">
                  <c:v>1.5</c:v>
                </c:pt>
                <c:pt idx="13">
                  <c:v>1</c:v>
                </c:pt>
                <c:pt idx="14">
                  <c:v>1.2</c:v>
                </c:pt>
                <c:pt idx="15">
                  <c:v>0.8</c:v>
                </c:pt>
                <c:pt idx="16">
                  <c:v>0.9</c:v>
                </c:pt>
                <c:pt idx="17">
                  <c:v>1.1000000000000001</c:v>
                </c:pt>
                <c:pt idx="18">
                  <c:v>1.4</c:v>
                </c:pt>
                <c:pt idx="19">
                  <c:v>1.4</c:v>
                </c:pt>
                <c:pt idx="20">
                  <c:v>1.3</c:v>
                </c:pt>
                <c:pt idx="21" formatCode="0.0">
                  <c:v>1.3</c:v>
                </c:pt>
                <c:pt idx="22" formatCode="0.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EA-41F3-B6D0-044C47C19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21"/>
        <c:axId val="2138701832"/>
        <c:axId val="2138705224"/>
      </c:barChart>
      <c:catAx>
        <c:axId val="213870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38705224"/>
        <c:crosses val="autoZero"/>
        <c:auto val="1"/>
        <c:lblAlgn val="ctr"/>
        <c:lblOffset val="100"/>
        <c:noMultiLvlLbl val="0"/>
      </c:catAx>
      <c:valAx>
        <c:axId val="2138705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1387018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72230907959595E-2"/>
          <c:y val="5.6183575473080297E-2"/>
          <c:w val="0.92021777471779598"/>
          <c:h val="0.7347384515304660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2BABE3"/>
            </a:solidFill>
            <a:ln>
              <a:noFill/>
            </a:ln>
            <a:effectLst>
              <a:outerShdw blurRad="40005" dist="22860" dir="5400000" algn="ctr" rotWithShape="0">
                <a:schemeClr val="bg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08-4E7F-A658-F6861046E85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408-4E7F-A658-F6861046E85D}"/>
              </c:ext>
            </c:extLst>
          </c:dPt>
          <c:dPt>
            <c:idx val="2"/>
            <c:invertIfNegative val="0"/>
            <c:bubble3D val="0"/>
            <c:spPr>
              <a:solidFill>
                <a:srgbClr val="98BD1E"/>
              </a:solidFill>
              <a:ln>
                <a:solidFill>
                  <a:srgbClr val="77933C"/>
                </a:solidFill>
              </a:ln>
              <a:effectLst>
                <a:outerShdw blurRad="40005" dist="22860" dir="5400000" algn="ctr" rotWithShape="0">
                  <a:schemeClr val="bg1">
                    <a:alpha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C408-4E7F-A658-F6861046E85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408-4E7F-A658-F6861046E85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408-4E7F-A658-F6861046E85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408-4E7F-A658-F6861046E85D}"/>
              </c:ext>
            </c:extLst>
          </c:dPt>
          <c:dPt>
            <c:idx val="6"/>
            <c:invertIfNegative val="0"/>
            <c:bubble3D val="0"/>
            <c:spPr>
              <a:solidFill>
                <a:srgbClr val="98BD1E"/>
              </a:solidFill>
              <a:ln>
                <a:solidFill>
                  <a:srgbClr val="77933C"/>
                </a:solidFill>
              </a:ln>
              <a:effectLst>
                <a:outerShdw blurRad="40005" dist="22860" dir="5400000" algn="ctr" rotWithShape="0">
                  <a:schemeClr val="bg1">
                    <a:alpha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C408-4E7F-A658-F6861046E85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408-4E7F-A658-F6861046E85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C408-4E7F-A658-F6861046E85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C408-4E7F-A658-F6861046E85D}"/>
              </c:ext>
            </c:extLst>
          </c:dPt>
          <c:dPt>
            <c:idx val="10"/>
            <c:invertIfNegative val="0"/>
            <c:bubble3D val="0"/>
            <c:spPr>
              <a:solidFill>
                <a:srgbClr val="98BD1E"/>
              </a:solidFill>
              <a:ln>
                <a:solidFill>
                  <a:srgbClr val="77933C"/>
                </a:solidFill>
              </a:ln>
              <a:effectLst>
                <a:outerShdw blurRad="40005" dist="22860" dir="5400000" algn="ctr" rotWithShape="0">
                  <a:schemeClr val="bg1">
                    <a:alpha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C408-4E7F-A658-F6861046E85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C408-4E7F-A658-F6861046E85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C408-4E7F-A658-F6861046E85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C408-4E7F-A658-F6861046E85D}"/>
              </c:ext>
            </c:extLst>
          </c:dPt>
          <c:dPt>
            <c:idx val="14"/>
            <c:invertIfNegative val="0"/>
            <c:bubble3D val="0"/>
            <c:spPr>
              <a:solidFill>
                <a:srgbClr val="98BD1E"/>
              </a:solidFill>
              <a:ln>
                <a:solidFill>
                  <a:srgbClr val="77933C"/>
                </a:solidFill>
              </a:ln>
              <a:effectLst>
                <a:outerShdw blurRad="40005" dist="22860" dir="5400000" algn="ctr" rotWithShape="0">
                  <a:schemeClr val="bg1">
                    <a:alpha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C408-4E7F-A658-F6861046E85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C408-4E7F-A658-F6861046E85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C408-4E7F-A658-F6861046E85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C408-4E7F-A658-F6861046E85D}"/>
              </c:ext>
            </c:extLst>
          </c:dPt>
          <c:dPt>
            <c:idx val="18"/>
            <c:invertIfNegative val="0"/>
            <c:bubble3D val="0"/>
            <c:spPr>
              <a:solidFill>
                <a:srgbClr val="98BD1E"/>
              </a:solidFill>
              <a:ln>
                <a:solidFill>
                  <a:srgbClr val="77933C"/>
                </a:solidFill>
              </a:ln>
              <a:effectLst>
                <a:outerShdw blurRad="40005" dist="22860" dir="5400000" algn="ctr" rotWithShape="0">
                  <a:schemeClr val="bg1">
                    <a:alpha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C408-4E7F-A658-F6861046E85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C408-4E7F-A658-F6861046E85D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C408-4E7F-A658-F6861046E85D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C408-4E7F-A658-F6861046E85D}"/>
              </c:ext>
            </c:extLst>
          </c:dPt>
          <c:dPt>
            <c:idx val="22"/>
            <c:invertIfNegative val="0"/>
            <c:bubble3D val="0"/>
            <c:spPr>
              <a:solidFill>
                <a:srgbClr val="98BD1E"/>
              </a:solidFill>
              <a:ln>
                <a:solidFill>
                  <a:srgbClr val="77933C"/>
                </a:solidFill>
              </a:ln>
              <a:effectLst>
                <a:outerShdw blurRad="40005" dist="22860" dir="5400000" algn="ctr" rotWithShape="0">
                  <a:schemeClr val="bg1">
                    <a:alpha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D-C408-4E7F-A658-F6861046E85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C408-4E7F-A658-F6861046E85D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C408-4E7F-A658-F6861046E85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3-C408-4E7F-A658-F6861046E85D}"/>
              </c:ext>
            </c:extLst>
          </c:dPt>
          <c:dPt>
            <c:idx val="26"/>
            <c:invertIfNegative val="0"/>
            <c:bubble3D val="0"/>
            <c:spPr>
              <a:solidFill>
                <a:srgbClr val="98BD1E"/>
              </a:solidFill>
              <a:ln>
                <a:solidFill>
                  <a:srgbClr val="77933C"/>
                </a:solidFill>
              </a:ln>
              <a:effectLst>
                <a:outerShdw blurRad="40005" dist="22860" dir="5400000" algn="ctr" rotWithShape="0">
                  <a:schemeClr val="bg1">
                    <a:alpha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35-C408-4E7F-A658-F6861046E85D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7-C408-4E7F-A658-F6861046E85D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58C6-4567-B3A7-4AC6A41730DF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58C6-4567-B3A7-4AC6A41730DF}"/>
              </c:ext>
            </c:extLst>
          </c:dPt>
          <c:dPt>
            <c:idx val="30"/>
            <c:invertIfNegative val="0"/>
            <c:bubble3D val="0"/>
            <c:spPr>
              <a:solidFill>
                <a:srgbClr val="98BD1E"/>
              </a:solidFill>
              <a:ln>
                <a:solidFill>
                  <a:srgbClr val="77933C"/>
                </a:solidFill>
              </a:ln>
              <a:effectLst>
                <a:outerShdw blurRad="40005" dist="22860" dir="5400000" algn="ctr" rotWithShape="0">
                  <a:schemeClr val="bg1">
                    <a:alpha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6-58C6-4567-B3A7-4AC6A41730DF}"/>
              </c:ext>
            </c:extLst>
          </c:dPt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08-4E7F-A658-F6861046E85D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408-4E7F-A658-F6861046E85D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C408-4E7F-A658-F6861046E85D}"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C408-4E7F-A658-F6861046E85D}"/>
                </c:ext>
              </c:extLst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C408-4E7F-A658-F6861046E85D}"/>
                </c:ext>
              </c:extLst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C408-4E7F-A658-F6861046E85D}"/>
                </c:ext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C408-4E7F-A658-F6861046E85D}"/>
                </c:ext>
              </c:extLst>
            </c:dLbl>
            <c:dLbl>
              <c:idx val="30"/>
              <c:layout>
                <c:manualLayout>
                  <c:x val="-6.0581718059362398E-3"/>
                  <c:y val="1.247385728335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58C6-4567-B3A7-4AC6A41730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'VALOR AGREGADO ARIMA'!$AR$2:$BV$3</c:f>
              <c:multiLvlStrCache>
                <c:ptCount val="31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2015p</c:v>
                  </c:pt>
                  <c:pt idx="24">
                    <c:v>2016pr</c:v>
                  </c:pt>
                  <c:pt idx="28">
                    <c:v>2017pr</c:v>
                  </c:pt>
                </c:lvl>
              </c:multiLvlStrCache>
            </c:multiLvlStrRef>
          </c:cat>
          <c:val>
            <c:numRef>
              <c:f>'VALOR AGREGADO ARIMA'!$AR$165:$BV$165</c:f>
              <c:numCache>
                <c:formatCode>_(* #,##0.0_);_(* \(#,##0.0\);_(* "-"??_);_(@_)</c:formatCode>
                <c:ptCount val="31"/>
                <c:pt idx="0">
                  <c:v>3.6098683623161212</c:v>
                </c:pt>
                <c:pt idx="1">
                  <c:v>3.5339542560716808</c:v>
                </c:pt>
                <c:pt idx="2">
                  <c:v>3.4174696680060919</c:v>
                </c:pt>
                <c:pt idx="3">
                  <c:v>5.3071976446889266</c:v>
                </c:pt>
                <c:pt idx="4">
                  <c:v>5.6593837964115323</c:v>
                </c:pt>
                <c:pt idx="5">
                  <c:v>6.4005845456011876</c:v>
                </c:pt>
                <c:pt idx="6">
                  <c:v>7.925610170130895</c:v>
                </c:pt>
                <c:pt idx="7">
                  <c:v>6.3631180105944596</c:v>
                </c:pt>
                <c:pt idx="8">
                  <c:v>5.7839557073860393</c:v>
                </c:pt>
                <c:pt idx="9">
                  <c:v>4.9836790753259814</c:v>
                </c:pt>
                <c:pt idx="10">
                  <c:v>2.6109751835022621</c:v>
                </c:pt>
                <c:pt idx="11">
                  <c:v>2.8904932774199068</c:v>
                </c:pt>
                <c:pt idx="12">
                  <c:v>2.9304437210895871</c:v>
                </c:pt>
                <c:pt idx="13">
                  <c:v>4.713967752348907</c:v>
                </c:pt>
                <c:pt idx="14">
                  <c:v>6.0820247300473476</c:v>
                </c:pt>
                <c:pt idx="15">
                  <c:v>5.7471554143767207</c:v>
                </c:pt>
                <c:pt idx="16">
                  <c:v>6.4596666139596</c:v>
                </c:pt>
                <c:pt idx="17">
                  <c:v>4.0247276149371771</c:v>
                </c:pt>
                <c:pt idx="18">
                  <c:v>3.949586577827731</c:v>
                </c:pt>
                <c:pt idx="19">
                  <c:v>3.2216279790522582</c:v>
                </c:pt>
                <c:pt idx="20">
                  <c:v>2.563260711521778</c:v>
                </c:pt>
                <c:pt idx="21">
                  <c:v>2.9690229598203071</c:v>
                </c:pt>
                <c:pt idx="22">
                  <c:v>3.2573943933894611</c:v>
                </c:pt>
                <c:pt idx="23">
                  <c:v>3.410551924305762</c:v>
                </c:pt>
                <c:pt idx="24">
                  <c:v>2.4931022392951259</c:v>
                </c:pt>
                <c:pt idx="25">
                  <c:v>2.4615431224485032</c:v>
                </c:pt>
                <c:pt idx="26">
                  <c:v>1.245998743530691</c:v>
                </c:pt>
                <c:pt idx="27">
                  <c:v>1.6572241123874949</c:v>
                </c:pt>
                <c:pt idx="28">
                  <c:v>1.285016322979331</c:v>
                </c:pt>
                <c:pt idx="29">
                  <c:v>1.2233794841847609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C408-4E7F-A658-F6861046E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"/>
        <c:axId val="2138831624"/>
        <c:axId val="2138834824"/>
      </c:barChart>
      <c:catAx>
        <c:axId val="2138831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800"/>
            </a:pPr>
            <a:endParaRPr lang="es-CO"/>
          </a:p>
        </c:txPr>
        <c:crossAx val="2138834824"/>
        <c:crossesAt val="0"/>
        <c:auto val="0"/>
        <c:lblAlgn val="ctr"/>
        <c:lblOffset val="200"/>
        <c:noMultiLvlLbl val="0"/>
      </c:catAx>
      <c:valAx>
        <c:axId val="2138834824"/>
        <c:scaling>
          <c:orientation val="minMax"/>
          <c:max val="9"/>
          <c:min val="0"/>
        </c:scaling>
        <c:delete val="0"/>
        <c:axPos val="l"/>
        <c:majorGridlines>
          <c:spPr>
            <a:ln w="6350"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Tasa de crecimiento</a:t>
                </a:r>
              </a:p>
            </c:rich>
          </c:tx>
          <c:layout>
            <c:manualLayout>
              <c:xMode val="edge"/>
              <c:yMode val="edge"/>
              <c:x val="9.0385146209413202E-3"/>
              <c:y val="0.21018578580576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2138831624"/>
        <c:crosses val="autoZero"/>
        <c:crossBetween val="between"/>
        <c:majorUnit val="2"/>
      </c:valAx>
      <c:spPr>
        <a:noFill/>
        <a:ln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0061391687088"/>
          <c:y val="1.10483464845334E-2"/>
          <c:w val="0.49461660194321799"/>
          <c:h val="0.851512364767759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8BD1E"/>
            </a:solidFill>
            <a:ln w="12700">
              <a:noFill/>
            </a:ln>
            <a:effectLst>
              <a:outerShdw sx="1000" sy="1000" algn="ctr" rotWithShape="0">
                <a:schemeClr val="bg1"/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2BABE3"/>
              </a:solidFill>
              <a:ln w="12700">
                <a:noFill/>
              </a:ln>
              <a:effectLst>
                <a:outerShdw sx="1000" sy="1000" algn="ctr" rotWithShape="0">
                  <a:schemeClr val="bg1"/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87CB-4662-90AB-25EBA1B7829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7CB-4662-90AB-25EBA1B7829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7CB-4662-90AB-25EBA1B7829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7CB-4662-90AB-25EBA1B7829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7CB-4662-90AB-25EBA1B7829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7CB-4662-90AB-25EBA1B7829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7CB-4662-90AB-25EBA1B782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7CB-4662-90AB-25EBA1B7829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7CB-4662-90AB-25EBA1B7829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7CB-4662-90AB-25EBA1B7829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7CB-4662-90AB-25EBA1B7829E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CB-4662-90AB-25EBA1B7829E}"/>
                </c:ext>
              </c:extLst>
            </c:dLbl>
            <c:dLbl>
              <c:idx val="1"/>
              <c:layout>
                <c:manualLayout>
                  <c:x val="-3.1861071129549701E-3"/>
                  <c:y val="-1.3284870686629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CB-4662-90AB-25EBA1B7829E}"/>
                </c:ext>
              </c:extLst>
            </c:dLbl>
            <c:dLbl>
              <c:idx val="2"/>
              <c:layout>
                <c:manualLayout>
                  <c:x val="-4.92794303489841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CB-4662-90AB-25EBA1B7829E}"/>
                </c:ext>
              </c:extLst>
            </c:dLbl>
            <c:dLbl>
              <c:idx val="3"/>
              <c:layout>
                <c:manualLayout>
                  <c:x val="-5.0111883137115001E-3"/>
                  <c:y val="-3.966170941570969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CB-4662-90AB-25EBA1B7829E}"/>
                </c:ext>
              </c:extLst>
            </c:dLbl>
            <c:dLbl>
              <c:idx val="4"/>
              <c:layout>
                <c:manualLayout>
                  <c:x val="2.8809409703917E-3"/>
                  <c:y val="3.6232137649460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CB-4662-90AB-25EBA1B7829E}"/>
                </c:ext>
              </c:extLst>
            </c:dLbl>
            <c:dLbl>
              <c:idx val="5"/>
              <c:layout>
                <c:manualLayout>
                  <c:x val="-4.7789725209080097E-3"/>
                  <c:y val="-3.6232202818223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7CB-4662-90AB-25EBA1B7829E}"/>
                </c:ext>
              </c:extLst>
            </c:dLbl>
            <c:dLbl>
              <c:idx val="6"/>
              <c:layout>
                <c:manualLayout>
                  <c:x val="-3.1859816806053399E-3"/>
                  <c:y val="3.6229270223903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7CB-4662-90AB-25EBA1B7829E}"/>
                </c:ext>
              </c:extLst>
            </c:dLbl>
            <c:dLbl>
              <c:idx val="7"/>
              <c:layout>
                <c:manualLayout>
                  <c:x val="-3.18598168060533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7CB-4662-90AB-25EBA1B7829E}"/>
                </c:ext>
              </c:extLst>
            </c:dLbl>
            <c:dLbl>
              <c:idx val="8"/>
              <c:layout>
                <c:manualLayout>
                  <c:x val="-6.2656818764031299E-4"/>
                  <c:y val="-3.7244328226822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7CB-4662-90AB-25EBA1B7829E}"/>
                </c:ext>
              </c:extLst>
            </c:dLbl>
            <c:dLbl>
              <c:idx val="9"/>
              <c:layout>
                <c:manualLayout>
                  <c:x val="3.97157238901738E-4"/>
                  <c:y val="-8.79778295860906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7CB-4662-90AB-25EBA1B7829E}"/>
                </c:ext>
              </c:extLst>
            </c:dLbl>
            <c:dLbl>
              <c:idx val="10"/>
              <c:layout>
                <c:manualLayout>
                  <c:x val="2.50220118833047E-3"/>
                  <c:y val="-1.98308547078547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7CB-4662-90AB-25EBA1B78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'VALOR AGREGADO ARIMA'!$BW$150:$BW$160</c:f>
              <c:strCache>
                <c:ptCount val="11"/>
                <c:pt idx="0">
                  <c:v>PIB</c:v>
                </c:pt>
                <c:pt idx="1">
                  <c:v>Valor Agregado</c:v>
                </c:pt>
                <c:pt idx="2">
                  <c:v>Construcción</c:v>
                </c:pt>
                <c:pt idx="3">
                  <c:v>Explotación de minas y canteras</c:v>
                </c:pt>
                <c:pt idx="4">
                  <c:v>Industria manufacturera</c:v>
                </c:pt>
                <c:pt idx="5">
                  <c:v>Transporte, almacenamiento y comunicaciones</c:v>
                </c:pt>
                <c:pt idx="6">
                  <c:v>Comercio, reparación, restaurantes y hoteles</c:v>
                </c:pt>
                <c:pt idx="7">
                  <c:v>Suministro de electricidad, gas y agua</c:v>
                </c:pt>
                <c:pt idx="8">
                  <c:v>Servicios sociales, comunales y personales</c:v>
                </c:pt>
                <c:pt idx="9">
                  <c:v>Establecimientos financieros y seguros</c:v>
                </c:pt>
                <c:pt idx="10">
                  <c:v>Agricultura, ganadería, caza, silvicultura y pesca</c:v>
                </c:pt>
              </c:strCache>
            </c:strRef>
          </c:cat>
          <c:val>
            <c:numRef>
              <c:f>'VALOR AGREGADO ARIMA'!$BX$150:$BX$160</c:f>
              <c:numCache>
                <c:formatCode>0.0</c:formatCode>
                <c:ptCount val="11"/>
                <c:pt idx="0">
                  <c:v>2</c:v>
                </c:pt>
                <c:pt idx="1">
                  <c:v>1.6</c:v>
                </c:pt>
                <c:pt idx="2">
                  <c:v>-2.142228308715644</c:v>
                </c:pt>
                <c:pt idx="3">
                  <c:v>-2.1237089474295061</c:v>
                </c:pt>
                <c:pt idx="4">
                  <c:v>-0.64362019773074097</c:v>
                </c:pt>
                <c:pt idx="5">
                  <c:v>0.2</c:v>
                </c:pt>
                <c:pt idx="6">
                  <c:v>1.42450142450143</c:v>
                </c:pt>
                <c:pt idx="7">
                  <c:v>1.8550851156700079</c:v>
                </c:pt>
                <c:pt idx="8">
                  <c:v>3.1720970288502879</c:v>
                </c:pt>
                <c:pt idx="9">
                  <c:v>3.1848254504504472</c:v>
                </c:pt>
                <c:pt idx="10">
                  <c:v>7.1280107592615254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7CB-4662-90AB-25EBA1B78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38915688"/>
        <c:axId val="2138918760"/>
      </c:barChart>
      <c:catAx>
        <c:axId val="2138915688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low"/>
        <c:txPr>
          <a:bodyPr rot="0" vert="horz"/>
          <a:lstStyle/>
          <a:p>
            <a:pPr>
              <a:defRPr/>
            </a:pPr>
            <a:endParaRPr lang="es-CO"/>
          </a:p>
        </c:txPr>
        <c:crossAx val="2138918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8918760"/>
        <c:scaling>
          <c:orientation val="minMax"/>
          <c:max val="8"/>
          <c:min val="-4"/>
        </c:scaling>
        <c:delete val="0"/>
        <c:axPos val="b"/>
        <c:majorGridlines>
          <c:spPr>
            <a:ln>
              <a:noFill/>
            </a:ln>
          </c:spPr>
        </c:majorGridlines>
        <c:minorGridlines/>
        <c:numFmt formatCode="0" sourceLinked="0"/>
        <c:majorTickMark val="out"/>
        <c:minorTickMark val="out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2138915688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00653149596295E-2"/>
          <c:y val="5.0216821959877901E-2"/>
          <c:w val="0.88024430422931799"/>
          <c:h val="0.7427108496585159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98BD1E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60-4EDB-9DD4-8BDE637DF84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0A-41D8-86DF-1CE2907B40BD}"/>
              </c:ext>
            </c:extLst>
          </c:dPt>
          <c:dPt>
            <c:idx val="2"/>
            <c:invertIfNegative val="0"/>
            <c:bubble3D val="0"/>
            <c:spPr>
              <a:solidFill>
                <a:srgbClr val="2BABE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120A-41D8-86DF-1CE2907B40B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20A-41D8-86DF-1CE2907B40B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20A-41D8-86DF-1CE2907B40B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20A-41D8-86DF-1CE2907B40BD}"/>
              </c:ext>
            </c:extLst>
          </c:dPt>
          <c:dPt>
            <c:idx val="6"/>
            <c:invertIfNegative val="0"/>
            <c:bubble3D val="0"/>
            <c:spPr>
              <a:solidFill>
                <a:srgbClr val="2BABE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120A-41D8-86DF-1CE2907B40B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20A-41D8-86DF-1CE2907B40B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20A-41D8-86DF-1CE2907B40B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20A-41D8-86DF-1CE2907B40BD}"/>
              </c:ext>
            </c:extLst>
          </c:dPt>
          <c:dPt>
            <c:idx val="10"/>
            <c:invertIfNegative val="0"/>
            <c:bubble3D val="0"/>
            <c:spPr>
              <a:solidFill>
                <a:srgbClr val="2BABE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120A-41D8-86DF-1CE2907B40B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20A-41D8-86DF-1CE2907B40B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120A-41D8-86DF-1CE2907B40B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20A-41D8-86DF-1CE2907B40BD}"/>
              </c:ext>
            </c:extLst>
          </c:dPt>
          <c:dPt>
            <c:idx val="14"/>
            <c:invertIfNegative val="0"/>
            <c:bubble3D val="0"/>
            <c:spPr>
              <a:solidFill>
                <a:srgbClr val="2BABE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120A-41D8-86DF-1CE2907B40B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120A-41D8-86DF-1CE2907B40B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120A-41D8-86DF-1CE2907B40B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120A-41D8-86DF-1CE2907B40BD}"/>
              </c:ext>
            </c:extLst>
          </c:dPt>
          <c:dPt>
            <c:idx val="18"/>
            <c:invertIfNegative val="0"/>
            <c:bubble3D val="0"/>
            <c:spPr>
              <a:solidFill>
                <a:srgbClr val="2BABE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120A-41D8-86DF-1CE2907B40B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120A-41D8-86DF-1CE2907B40BD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0660-4EDB-9DD4-8BDE637DF845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120A-41D8-86DF-1CE2907B40BD}"/>
              </c:ext>
            </c:extLst>
          </c:dPt>
          <c:dPt>
            <c:idx val="22"/>
            <c:invertIfNegative val="0"/>
            <c:bubble3D val="0"/>
            <c:spPr>
              <a:solidFill>
                <a:srgbClr val="2BABE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120A-41D8-86DF-1CE2907B40B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120A-41D8-86DF-1CE2907B40BD}"/>
              </c:ext>
            </c:extLst>
          </c:dPt>
          <c:dPt>
            <c:idx val="24"/>
            <c:invertIfNegative val="0"/>
            <c:bubble3D val="0"/>
            <c:spPr>
              <a:solidFill>
                <a:srgbClr val="98BD1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120A-41D8-86DF-1CE2907B40B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120A-41D8-86DF-1CE2907B40BD}"/>
              </c:ext>
            </c:extLst>
          </c:dPt>
          <c:dPt>
            <c:idx val="26"/>
            <c:invertIfNegative val="0"/>
            <c:bubble3D val="0"/>
            <c:spPr>
              <a:solidFill>
                <a:srgbClr val="2BABE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D-120A-41D8-86DF-1CE2907B40BD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120A-41D8-86DF-1CE2907B40BD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9-0660-4EDB-9DD4-8BDE637DF845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B-0660-4EDB-9DD4-8BDE637DF845}"/>
              </c:ext>
            </c:extLst>
          </c:dPt>
          <c:dPt>
            <c:idx val="30"/>
            <c:invertIfNegative val="0"/>
            <c:bubble3D val="0"/>
            <c:spPr>
              <a:solidFill>
                <a:srgbClr val="2BABE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3D-0660-4EDB-9DD4-8BDE637DF845}"/>
              </c:ext>
            </c:extLst>
          </c:dPt>
          <c:dLbls>
            <c:dLbl>
              <c:idx val="2"/>
              <c:layout>
                <c:manualLayout>
                  <c:x val="-1.3749847379895501E-7"/>
                  <c:y val="0.1151157802460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0A-41D8-86DF-1CE2907B40BD}"/>
                </c:ext>
              </c:extLst>
            </c:dLbl>
            <c:dLbl>
              <c:idx val="6"/>
              <c:layout>
                <c:manualLayout>
                  <c:x val="0"/>
                  <c:y val="0.1616463889312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20A-41D8-86DF-1CE2907B40BD}"/>
                </c:ext>
              </c:extLst>
            </c:dLbl>
            <c:dLbl>
              <c:idx val="10"/>
              <c:layout>
                <c:manualLayout>
                  <c:x val="-1.9137037578883501E-3"/>
                  <c:y val="0.1864787377615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20A-41D8-86DF-1CE2907B40BD}"/>
                </c:ext>
              </c:extLst>
            </c:dLbl>
            <c:dLbl>
              <c:idx val="14"/>
              <c:layout>
                <c:manualLayout>
                  <c:x val="1.91360897098198E-3"/>
                  <c:y val="0.16230949495597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20A-41D8-86DF-1CE2907B40BD}"/>
                </c:ext>
              </c:extLst>
            </c:dLbl>
            <c:dLbl>
              <c:idx val="18"/>
              <c:layout>
                <c:manualLayout>
                  <c:x val="-4.5206921119347502E-7"/>
                  <c:y val="0.160468314032031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120A-41D8-86DF-1CE2907B40BD}"/>
                </c:ext>
              </c:extLst>
            </c:dLbl>
            <c:dLbl>
              <c:idx val="22"/>
              <c:layout>
                <c:manualLayout>
                  <c:x val="0"/>
                  <c:y val="0.130740230973572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120A-41D8-86DF-1CE2907B40BD}"/>
                </c:ext>
              </c:extLst>
            </c:dLbl>
            <c:dLbl>
              <c:idx val="26"/>
              <c:layout>
                <c:manualLayout>
                  <c:x val="0"/>
                  <c:y val="0.1089918256130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120A-41D8-86DF-1CE2907B40BD}"/>
                </c:ext>
              </c:extLst>
            </c:dLbl>
            <c:dLbl>
              <c:idx val="30"/>
              <c:layout>
                <c:manualLayout>
                  <c:x val="-1.10372051887411E-16"/>
                  <c:y val="7.992733878292460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0660-4EDB-9DD4-8BDE637DF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>
                    <a:solidFill>
                      <a:sysClr val="windowText" lastClr="0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'VALOR AGREGADO ARIMA'!$AR$2:$BV$3</c:f>
              <c:multiLvlStrCache>
                <c:ptCount val="31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2015p</c:v>
                  </c:pt>
                  <c:pt idx="24">
                    <c:v>2016pr</c:v>
                  </c:pt>
                  <c:pt idx="28">
                    <c:v>2017pr</c:v>
                  </c:pt>
                </c:lvl>
              </c:multiLvlStrCache>
            </c:multiLvlStrRef>
          </c:cat>
          <c:val>
            <c:numRef>
              <c:f>'VALOR AGREGADO ARIMA'!$AR$82:$BV$82</c:f>
              <c:numCache>
                <c:formatCode>_(* #,##0.0_);_(* \(#,##0.0\);_(* "-"??_);_(@_)</c:formatCode>
                <c:ptCount val="31"/>
                <c:pt idx="0">
                  <c:v>104.446</c:v>
                </c:pt>
                <c:pt idx="1">
                  <c:v>105.381</c:v>
                </c:pt>
                <c:pt idx="2">
                  <c:v>106.036</c:v>
                </c:pt>
                <c:pt idx="3">
                  <c:v>108.736</c:v>
                </c:pt>
                <c:pt idx="4">
                  <c:v>110.357</c:v>
                </c:pt>
                <c:pt idx="5">
                  <c:v>112.126</c:v>
                </c:pt>
                <c:pt idx="6">
                  <c:v>114.44</c:v>
                </c:pt>
                <c:pt idx="7">
                  <c:v>115.655</c:v>
                </c:pt>
                <c:pt idx="8">
                  <c:v>116.74</c:v>
                </c:pt>
                <c:pt idx="9">
                  <c:v>117.714</c:v>
                </c:pt>
                <c:pt idx="10">
                  <c:v>117.428</c:v>
                </c:pt>
                <c:pt idx="11">
                  <c:v>118.998</c:v>
                </c:pt>
                <c:pt idx="12">
                  <c:v>120.161</c:v>
                </c:pt>
                <c:pt idx="13">
                  <c:v>123.26300000000001</c:v>
                </c:pt>
                <c:pt idx="14">
                  <c:v>124.57</c:v>
                </c:pt>
                <c:pt idx="15">
                  <c:v>125.837</c:v>
                </c:pt>
                <c:pt idx="16">
                  <c:v>127.923</c:v>
                </c:pt>
                <c:pt idx="17">
                  <c:v>128.22399999999999</c:v>
                </c:pt>
                <c:pt idx="18">
                  <c:v>129.49</c:v>
                </c:pt>
                <c:pt idx="19">
                  <c:v>129.89099999999999</c:v>
                </c:pt>
                <c:pt idx="20">
                  <c:v>131.202</c:v>
                </c:pt>
                <c:pt idx="21">
                  <c:v>132.03100000000001</c:v>
                </c:pt>
                <c:pt idx="22">
                  <c:v>133.708</c:v>
                </c:pt>
                <c:pt idx="23">
                  <c:v>134.321</c:v>
                </c:pt>
                <c:pt idx="24">
                  <c:v>134.47300000000001</c:v>
                </c:pt>
                <c:pt idx="25">
                  <c:v>135.28100000000001</c:v>
                </c:pt>
                <c:pt idx="26">
                  <c:v>135.374</c:v>
                </c:pt>
                <c:pt idx="27">
                  <c:v>136.547</c:v>
                </c:pt>
                <c:pt idx="28">
                  <c:v>136.20099999999999</c:v>
                </c:pt>
                <c:pt idx="29">
                  <c:v>136.93600000000001</c:v>
                </c:pt>
                <c:pt idx="30">
                  <c:v>138.02099999999999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20A-41D8-86DF-1CE2907B4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139077368"/>
        <c:axId val="2138537576"/>
      </c:barChart>
      <c:catAx>
        <c:axId val="2139077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2138537576"/>
        <c:crossesAt val="0"/>
        <c:auto val="0"/>
        <c:lblAlgn val="ctr"/>
        <c:lblOffset val="200"/>
        <c:noMultiLvlLbl val="0"/>
      </c:catAx>
      <c:valAx>
        <c:axId val="2138537576"/>
        <c:scaling>
          <c:orientation val="minMax"/>
          <c:max val="138"/>
          <c:min val="10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2139077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49372384937199"/>
          <c:y val="3.2716101327028797E-2"/>
          <c:w val="0.70316072342289604"/>
          <c:h val="0.814908136482940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BABE3"/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8BD1E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35D7-476C-9B95-85AFD82900D5}"/>
              </c:ext>
            </c:extLst>
          </c:dPt>
          <c:dPt>
            <c:idx val="1"/>
            <c:invertIfNegative val="0"/>
            <c:bubble3D val="0"/>
            <c:spPr>
              <a:solidFill>
                <a:srgbClr val="98BD1E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35D7-476C-9B95-85AFD82900D5}"/>
              </c:ext>
            </c:extLst>
          </c:dPt>
          <c:dPt>
            <c:idx val="2"/>
            <c:invertIfNegative val="0"/>
            <c:bubble3D val="0"/>
            <c:spPr>
              <a:solidFill>
                <a:srgbClr val="98BD1E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35D7-476C-9B95-85AFD82900D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5D7-476C-9B95-85AFD82900D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5D7-476C-9B95-85AFD82900D5}"/>
              </c:ext>
            </c:extLst>
          </c:dPt>
          <c:dLbls>
            <c:dLbl>
              <c:idx val="0"/>
              <c:layout>
                <c:manualLayout>
                  <c:x val="-1.1036745406824101E-3"/>
                  <c:y val="-7.7877208969056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D7-476C-9B95-85AFD82900D5}"/>
                </c:ext>
              </c:extLst>
            </c:dLbl>
            <c:dLbl>
              <c:idx val="1"/>
              <c:layout>
                <c:manualLayout>
                  <c:x val="1.3872324536838799E-3"/>
                  <c:y val="-5.2824694623095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D7-476C-9B95-85AFD82900D5}"/>
                </c:ext>
              </c:extLst>
            </c:dLbl>
            <c:dLbl>
              <c:idx val="2"/>
              <c:layout>
                <c:manualLayout>
                  <c:x val="4.1361589969556798E-4"/>
                  <c:y val="-6.2182138211951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D7-476C-9B95-85AFD82900D5}"/>
                </c:ext>
              </c:extLst>
            </c:dLbl>
            <c:dLbl>
              <c:idx val="3"/>
              <c:layout>
                <c:manualLayout>
                  <c:x val="-3.0393481149584298E-3"/>
                  <c:y val="-7.264664436029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5D7-476C-9B95-85AFD82900D5}"/>
                </c:ext>
              </c:extLst>
            </c:dLbl>
            <c:dLbl>
              <c:idx val="4"/>
              <c:layout>
                <c:manualLayout>
                  <c:x val="4.9916354597948304E-4"/>
                  <c:y val="-4.6482739275911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D7-476C-9B95-85AFD82900D5}"/>
                </c:ext>
              </c:extLst>
            </c:dLbl>
            <c:dLbl>
              <c:idx val="5"/>
              <c:layout>
                <c:manualLayout>
                  <c:x val="5.2363366937368096E-3"/>
                  <c:y val="1.7422824583686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7-476C-9B95-85AFD82900D5}"/>
                </c:ext>
              </c:extLst>
            </c:dLbl>
            <c:dLbl>
              <c:idx val="6"/>
              <c:layout>
                <c:manualLayout>
                  <c:x val="-1.77135839634089E-3"/>
                  <c:y val="-3.0783394143339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7-476C-9B95-85AFD82900D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'PIBDEM -Arima (FINAL)'!$CN$31:$CN$35</c:f>
              <c:strCache>
                <c:ptCount val="5"/>
                <c:pt idx="0">
                  <c:v>Formación Bruta de Capital</c:v>
                </c:pt>
                <c:pt idx="1">
                  <c:v>Consumo Final</c:v>
                </c:pt>
                <c:pt idx="2">
                  <c:v>Exportaciones Totales</c:v>
                </c:pt>
                <c:pt idx="3">
                  <c:v>Importaciones Totales</c:v>
                </c:pt>
                <c:pt idx="4">
                  <c:v>PIB</c:v>
                </c:pt>
              </c:strCache>
            </c:strRef>
          </c:cat>
          <c:val>
            <c:numRef>
              <c:f>'PIBDEM -Arima (FINAL)'!$CO$31:$CO$35</c:f>
              <c:numCache>
                <c:formatCode>_(* #,##0.0_);_(* \(#,##0.0\);_(* "-"??_);_(@_)</c:formatCode>
                <c:ptCount val="5"/>
                <c:pt idx="0">
                  <c:v>0.16788973435511401</c:v>
                </c:pt>
                <c:pt idx="1">
                  <c:v>2.123588541245597</c:v>
                </c:pt>
                <c:pt idx="2">
                  <c:v>4.4572498029944834</c:v>
                </c:pt>
                <c:pt idx="3">
                  <c:v>2.4613885784692968</c:v>
                </c:pt>
                <c:pt idx="4">
                  <c:v>1.9553237697046619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D7-476C-9B95-85AFD8290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138484824"/>
        <c:axId val="2138480968"/>
      </c:barChart>
      <c:catAx>
        <c:axId val="2138484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b="1"/>
            </a:pPr>
            <a:endParaRPr lang="es-CO"/>
          </a:p>
        </c:txPr>
        <c:crossAx val="2138480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848096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Variación porcentual</a:t>
                </a:r>
              </a:p>
            </c:rich>
          </c:tx>
          <c:layout>
            <c:manualLayout>
              <c:xMode val="edge"/>
              <c:yMode val="edge"/>
              <c:x val="0.48552522601341502"/>
              <c:y val="0.93867469206331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2138484824"/>
        <c:crosses val="autoZero"/>
        <c:crossBetween val="between"/>
        <c:majorUnit val="1"/>
        <c:minorUnit val="1"/>
      </c:valAx>
      <c:spPr>
        <a:noFill/>
        <a:ln w="952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1943340774278"/>
          <c:y val="2.1039559321387801E-2"/>
          <c:w val="0.40410953970031799"/>
          <c:h val="0.708729613926464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BABE3"/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D0-49F2-ABA3-4C17F1E8EB28}"/>
              </c:ext>
            </c:extLst>
          </c:dPt>
          <c:dPt>
            <c:idx val="1"/>
            <c:invertIfNegative val="0"/>
            <c:bubble3D val="0"/>
            <c:spPr>
              <a:solidFill>
                <a:srgbClr val="98BD1E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B8D0-49F2-ABA3-4C17F1E8EB28}"/>
              </c:ext>
            </c:extLst>
          </c:dPt>
          <c:dPt>
            <c:idx val="2"/>
            <c:invertIfNegative val="0"/>
            <c:bubble3D val="0"/>
            <c:spPr>
              <a:solidFill>
                <a:srgbClr val="98BD1E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4-B8D0-49F2-ABA3-4C17F1E8EB28}"/>
              </c:ext>
            </c:extLst>
          </c:dPt>
          <c:dLbls>
            <c:dLbl>
              <c:idx val="0"/>
              <c:layout>
                <c:manualLayout>
                  <c:x val="-2.4734057775488301E-3"/>
                  <c:y val="2.0198757206631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8D0-49F2-ABA3-4C17F1E8EB28}"/>
                </c:ext>
              </c:extLst>
            </c:dLbl>
            <c:dLbl>
              <c:idx val="1"/>
              <c:layout>
                <c:manualLayout>
                  <c:x val="9.1495572399244505E-4"/>
                  <c:y val="1.226910738721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8D0-49F2-ABA3-4C17F1E8EB28}"/>
                </c:ext>
              </c:extLst>
            </c:dLbl>
            <c:dLbl>
              <c:idx val="2"/>
              <c:layout>
                <c:manualLayout>
                  <c:x val="9.0743329980944802E-4"/>
                  <c:y val="1.8187854723287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8D0-49F2-ABA3-4C17F1E8EB28}"/>
                </c:ext>
              </c:extLst>
            </c:dLbl>
            <c:dLbl>
              <c:idx val="3"/>
              <c:layout>
                <c:manualLayout>
                  <c:x val="4.0035285035636501E-3"/>
                  <c:y val="-5.69071279171958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D0-49F2-ABA3-4C17F1E8EB28}"/>
                </c:ext>
              </c:extLst>
            </c:dLbl>
            <c:dLbl>
              <c:idx val="4"/>
              <c:layout>
                <c:manualLayout>
                  <c:x val="1.56107045843967E-3"/>
                  <c:y val="5.20650593010103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D0-49F2-ABA3-4C17F1E8EB28}"/>
                </c:ext>
              </c:extLst>
            </c:dLbl>
            <c:dLbl>
              <c:idx val="5"/>
              <c:layout>
                <c:manualLayout>
                  <c:x val="4.9761704927560595E-4"/>
                  <c:y val="1.550940221118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D0-49F2-ABA3-4C17F1E8EB28}"/>
                </c:ext>
              </c:extLst>
            </c:dLbl>
            <c:dLbl>
              <c:idx val="6"/>
              <c:layout>
                <c:manualLayout>
                  <c:x val="-6.8160246274664505E-4"/>
                  <c:y val="2.2853357122320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D0-49F2-ABA3-4C17F1E8EB28}"/>
                </c:ext>
              </c:extLst>
            </c:dLbl>
            <c:dLbl>
              <c:idx val="7"/>
              <c:layout>
                <c:manualLayout>
                  <c:x val="1.1796624945586999E-3"/>
                  <c:y val="2.12339038929326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D0-49F2-ABA3-4C17F1E8EB28}"/>
                </c:ext>
              </c:extLst>
            </c:dLbl>
            <c:dLbl>
              <c:idx val="8"/>
              <c:layout>
                <c:manualLayout>
                  <c:x val="7.0301328534159004E-4"/>
                  <c:y val="1.2176671245262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D0-49F2-ABA3-4C17F1E8EB28}"/>
                </c:ext>
              </c:extLst>
            </c:dLbl>
            <c:dLbl>
              <c:idx val="9"/>
              <c:layout>
                <c:manualLayout>
                  <c:x val="1.8435456558474901E-3"/>
                  <c:y val="1.9364352540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D0-49F2-ABA3-4C17F1E8EB28}"/>
                </c:ext>
              </c:extLst>
            </c:dLbl>
            <c:dLbl>
              <c:idx val="10"/>
              <c:layout>
                <c:manualLayout>
                  <c:x val="1.81106026984134E-3"/>
                  <c:y val="1.54291535973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D0-49F2-ABA3-4C17F1E8EB28}"/>
                </c:ext>
              </c:extLst>
            </c:dLbl>
            <c:dLbl>
              <c:idx val="11"/>
              <c:layout>
                <c:manualLayout>
                  <c:x val="1.45103805811644E-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D0-49F2-ABA3-4C17F1E8EB2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'PIBDEM -Arima (FINAL)'!$CN$37:$CN$39</c:f>
              <c:strCache>
                <c:ptCount val="3"/>
                <c:pt idx="0">
                  <c:v>Gasto de Consumo Final</c:v>
                </c:pt>
                <c:pt idx="1">
                  <c:v>Gasto de consumo final del gobierno</c:v>
                </c:pt>
                <c:pt idx="2">
                  <c:v>Gasto de consumo final de los hogares</c:v>
                </c:pt>
              </c:strCache>
            </c:strRef>
          </c:cat>
          <c:val>
            <c:numRef>
              <c:f>'PIBDEM -Arima (FINAL)'!$CO$37:$CO$39</c:f>
              <c:numCache>
                <c:formatCode>_(* #,##0.0_);_(* \(#,##0.0\);_(* "-"??_);_(@_)</c:formatCode>
                <c:ptCount val="3"/>
                <c:pt idx="0">
                  <c:v>2.123588541245597</c:v>
                </c:pt>
                <c:pt idx="1">
                  <c:v>3.9132644418092331</c:v>
                </c:pt>
                <c:pt idx="2">
                  <c:v>1.721398607793162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D0-49F2-ABA3-4C17F1E8E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8401336"/>
        <c:axId val="2138397448"/>
      </c:barChart>
      <c:catAx>
        <c:axId val="21384013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CO"/>
          </a:p>
        </c:txPr>
        <c:crossAx val="2138397448"/>
        <c:crosses val="autoZero"/>
        <c:auto val="1"/>
        <c:lblAlgn val="ctr"/>
        <c:lblOffset val="20"/>
        <c:noMultiLvlLbl val="0"/>
      </c:catAx>
      <c:valAx>
        <c:axId val="21383974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CO">
                    <a:latin typeface="Arial" panose="020B0604020202020204" pitchFamily="34" charset="0"/>
                    <a:cs typeface="Arial" panose="020B0604020202020204" pitchFamily="34" charset="0"/>
                  </a:rPr>
                  <a:t>Variación</a:t>
                </a:r>
                <a:r>
                  <a:rPr lang="es-CO" baseline="0">
                    <a:latin typeface="Arial" panose="020B0604020202020204" pitchFamily="34" charset="0"/>
                    <a:cs typeface="Arial" panose="020B0604020202020204" pitchFamily="34" charset="0"/>
                  </a:rPr>
                  <a:t> porcentual</a:t>
                </a:r>
                <a:endParaRPr lang="es-CO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56206696436418402"/>
              <c:y val="0.83488794669897104"/>
            </c:manualLayout>
          </c:layout>
          <c:overlay val="0"/>
        </c:title>
        <c:numFmt formatCode="0" sourceLinked="0"/>
        <c:majorTickMark val="out"/>
        <c:minorTickMark val="none"/>
        <c:tickLblPos val="high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CO"/>
          </a:p>
        </c:txPr>
        <c:crossAx val="2138401336"/>
        <c:crosses val="max"/>
        <c:crossBetween val="between"/>
        <c:majorUnit val="1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514442249026001"/>
          <c:y val="2.46892642693168E-2"/>
          <c:w val="0.61382418957929896"/>
          <c:h val="0.811082964763269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BABE3"/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8E5-42A7-9E53-FEB249066D6F}"/>
              </c:ext>
            </c:extLst>
          </c:dPt>
          <c:dPt>
            <c:idx val="1"/>
            <c:invertIfNegative val="0"/>
            <c:bubble3D val="0"/>
            <c:spPr>
              <a:solidFill>
                <a:srgbClr val="98BD1E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98E5-42A7-9E53-FEB249066D6F}"/>
              </c:ext>
            </c:extLst>
          </c:dPt>
          <c:dPt>
            <c:idx val="2"/>
            <c:invertIfNegative val="0"/>
            <c:bubble3D val="0"/>
            <c:spPr>
              <a:solidFill>
                <a:srgbClr val="98BD1E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98E5-42A7-9E53-FEB249066D6F}"/>
              </c:ext>
            </c:extLst>
          </c:dPt>
          <c:dPt>
            <c:idx val="3"/>
            <c:invertIfNegative val="0"/>
            <c:bubble3D val="0"/>
            <c:spPr>
              <a:solidFill>
                <a:srgbClr val="98BD1E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4-98E5-42A7-9E53-FEB249066D6F}"/>
              </c:ext>
            </c:extLst>
          </c:dPt>
          <c:dPt>
            <c:idx val="4"/>
            <c:invertIfNegative val="0"/>
            <c:bubble3D val="0"/>
            <c:spPr>
              <a:solidFill>
                <a:srgbClr val="98BD1E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98E5-42A7-9E53-FEB249066D6F}"/>
              </c:ext>
            </c:extLst>
          </c:dPt>
          <c:dPt>
            <c:idx val="5"/>
            <c:invertIfNegative val="0"/>
            <c:bubble3D val="0"/>
            <c:spPr>
              <a:solidFill>
                <a:srgbClr val="98BD1E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6-98E5-42A7-9E53-FEB249066D6F}"/>
              </c:ext>
            </c:extLst>
          </c:dPt>
          <c:dPt>
            <c:idx val="6"/>
            <c:invertIfNegative val="0"/>
            <c:bubble3D val="0"/>
            <c:spPr>
              <a:solidFill>
                <a:srgbClr val="98BD1E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98E5-42A7-9E53-FEB249066D6F}"/>
              </c:ext>
            </c:extLst>
          </c:dPt>
          <c:dLbls>
            <c:dLbl>
              <c:idx val="0"/>
              <c:layout>
                <c:manualLayout>
                  <c:x val="-2.4731552750661499E-3"/>
                  <c:y val="-3.6713185787838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E5-42A7-9E53-FEB249066D6F}"/>
                </c:ext>
              </c:extLst>
            </c:dLbl>
            <c:dLbl>
              <c:idx val="1"/>
              <c:layout>
                <c:manualLayout>
                  <c:x val="-5.7432146824343598E-3"/>
                  <c:y val="2.0401829428195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E5-42A7-9E53-FEB249066D6F}"/>
                </c:ext>
              </c:extLst>
            </c:dLbl>
            <c:dLbl>
              <c:idx val="2"/>
              <c:layout>
                <c:manualLayout>
                  <c:x val="9.07789148079336E-4"/>
                  <c:y val="1.1382081076182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E5-42A7-9E53-FEB249066D6F}"/>
                </c:ext>
              </c:extLst>
            </c:dLbl>
            <c:dLbl>
              <c:idx val="3"/>
              <c:layout>
                <c:manualLayout>
                  <c:x val="-9.9010095648156392E-4"/>
                  <c:y val="1.12961583126917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8E5-42A7-9E53-FEB249066D6F}"/>
                </c:ext>
              </c:extLst>
            </c:dLbl>
            <c:dLbl>
              <c:idx val="4"/>
              <c:layout>
                <c:manualLayout>
                  <c:x val="-6.7616267067740097E-3"/>
                  <c:y val="5.20665095891147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E5-42A7-9E53-FEB249066D6F}"/>
                </c:ext>
              </c:extLst>
            </c:dLbl>
            <c:dLbl>
              <c:idx val="5"/>
              <c:layout>
                <c:manualLayout>
                  <c:x val="1.0485449618423201E-2"/>
                  <c:y val="-1.540165535574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8E5-42A7-9E53-FEB249066D6F}"/>
                </c:ext>
              </c:extLst>
            </c:dLbl>
            <c:dLbl>
              <c:idx val="6"/>
              <c:layout>
                <c:manualLayout>
                  <c:x val="9.8315425927564303E-4"/>
                  <c:y val="-4.4258278456880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8E5-42A7-9E53-FEB249066D6F}"/>
                </c:ext>
              </c:extLst>
            </c:dLbl>
            <c:dLbl>
              <c:idx val="7"/>
              <c:layout>
                <c:manualLayout>
                  <c:x val="1.1796624945586999E-3"/>
                  <c:y val="2.12339038929326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E5-42A7-9E53-FEB249066D6F}"/>
                </c:ext>
              </c:extLst>
            </c:dLbl>
            <c:dLbl>
              <c:idx val="8"/>
              <c:layout>
                <c:manualLayout>
                  <c:x val="7.0301328534159004E-4"/>
                  <c:y val="1.2176671245262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E5-42A7-9E53-FEB249066D6F}"/>
                </c:ext>
              </c:extLst>
            </c:dLbl>
            <c:dLbl>
              <c:idx val="9"/>
              <c:layout>
                <c:manualLayout>
                  <c:x val="1.8435456558474901E-3"/>
                  <c:y val="1.9364352540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E5-42A7-9E53-FEB249066D6F}"/>
                </c:ext>
              </c:extLst>
            </c:dLbl>
            <c:dLbl>
              <c:idx val="10"/>
              <c:layout>
                <c:manualLayout>
                  <c:x val="1.81106026984134E-3"/>
                  <c:y val="1.54291535973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E5-42A7-9E53-FEB249066D6F}"/>
                </c:ext>
              </c:extLst>
            </c:dLbl>
            <c:dLbl>
              <c:idx val="11"/>
              <c:layout>
                <c:manualLayout>
                  <c:x val="1.45103805811644E-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E5-42A7-9E53-FEB249066D6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'PIBDEM -Arima (FINAL)'!$CN$42:$CN$48</c:f>
              <c:strCache>
                <c:ptCount val="7"/>
                <c:pt idx="0">
                  <c:v>Formación Bruta de Capital Fijo</c:v>
                </c:pt>
                <c:pt idx="1">
                  <c:v>Obras civiles</c:v>
                </c:pt>
                <c:pt idx="2">
                  <c:v>Maquinaria y equipo</c:v>
                </c:pt>
                <c:pt idx="3">
                  <c:v>Agropecuario,silvicultura,caza y pesca</c:v>
                </c:pt>
                <c:pt idx="4">
                  <c:v>Servicios</c:v>
                </c:pt>
                <c:pt idx="5">
                  <c:v>Equipo de transporte</c:v>
                </c:pt>
                <c:pt idx="6">
                  <c:v>Construcción de edificaciones</c:v>
                </c:pt>
              </c:strCache>
            </c:strRef>
          </c:cat>
          <c:val>
            <c:numRef>
              <c:f>'PIBDEM -Arima (FINAL)'!$CO$42:$CO$48</c:f>
              <c:numCache>
                <c:formatCode>0.0</c:formatCode>
                <c:ptCount val="7"/>
                <c:pt idx="0">
                  <c:v>0.192437999728966</c:v>
                </c:pt>
                <c:pt idx="1">
                  <c:v>8.8839178716944947</c:v>
                </c:pt>
                <c:pt idx="2">
                  <c:v>6.4448847637918316</c:v>
                </c:pt>
                <c:pt idx="3">
                  <c:v>-0.50761421319796796</c:v>
                </c:pt>
                <c:pt idx="4">
                  <c:v>-0.96463022508038399</c:v>
                </c:pt>
                <c:pt idx="5">
                  <c:v>-4.9831300285491826</c:v>
                </c:pt>
                <c:pt idx="6">
                  <c:v>-15.81938417028312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8E5-42A7-9E53-FEB249066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2138323736"/>
        <c:axId val="2138319848"/>
      </c:barChart>
      <c:catAx>
        <c:axId val="2138323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CO"/>
          </a:p>
        </c:txPr>
        <c:crossAx val="2138319848"/>
        <c:crosses val="autoZero"/>
        <c:auto val="1"/>
        <c:lblAlgn val="ctr"/>
        <c:lblOffset val="20"/>
        <c:noMultiLvlLbl val="0"/>
      </c:catAx>
      <c:valAx>
        <c:axId val="2138319848"/>
        <c:scaling>
          <c:orientation val="minMax"/>
          <c:max val="16"/>
          <c:min val="-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>
                    <a:latin typeface="Arial" panose="020B0604020202020204" pitchFamily="34" charset="0"/>
                    <a:cs typeface="Arial" panose="020B0604020202020204" pitchFamily="34" charset="0"/>
                  </a:rPr>
                  <a:t>Variación porcentual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high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CO"/>
          </a:p>
        </c:txPr>
        <c:crossAx val="2138323736"/>
        <c:crosses val="max"/>
        <c:crossBetween val="between"/>
        <c:majorUnit val="4"/>
      </c:valAx>
      <c:spPr>
        <a:noFill/>
        <a:ln>
          <a:noFill/>
        </a:ln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C1D55-3457-4027-8018-18436763E355}" type="doc">
      <dgm:prSet loTypeId="urn:microsoft.com/office/officeart/2005/8/layout/hList2" loCatId="list" qsTypeId="urn:microsoft.com/office/officeart/2005/8/quickstyle/simple1" qsCatId="simple" csTypeId="urn:microsoft.com/office/officeart/2005/8/colors/colorful4" csCatId="colorful" phldr="1"/>
      <dgm:spPr/>
    </dgm:pt>
    <dgm:pt modelId="{5D7F978C-6BE2-455D-A4DC-C4FE53EA6126}">
      <dgm:prSet phldrT="[Texto]"/>
      <dgm:spPr/>
      <dgm:t>
        <a:bodyPr/>
        <a:lstStyle/>
        <a:p>
          <a:r>
            <a:rPr lang="es-ES" dirty="0" smtClean="0"/>
            <a:t>Industria Manufacturera</a:t>
          </a:r>
          <a:endParaRPr lang="es-ES" dirty="0"/>
        </a:p>
      </dgm:t>
    </dgm:pt>
    <dgm:pt modelId="{32AE44FF-EB17-49DC-BC25-3AA95461EB8D}" type="sibTrans" cxnId="{13F1B2A9-A8A1-46C3-BABC-D263397AD4C0}">
      <dgm:prSet/>
      <dgm:spPr/>
      <dgm:t>
        <a:bodyPr/>
        <a:lstStyle/>
        <a:p>
          <a:endParaRPr lang="es-ES"/>
        </a:p>
      </dgm:t>
    </dgm:pt>
    <dgm:pt modelId="{032340D5-6C99-45D0-A164-9979DE3BA13C}" type="parTrans" cxnId="{13F1B2A9-A8A1-46C3-BABC-D263397AD4C0}">
      <dgm:prSet/>
      <dgm:spPr/>
      <dgm:t>
        <a:bodyPr/>
        <a:lstStyle/>
        <a:p>
          <a:endParaRPr lang="es-ES"/>
        </a:p>
      </dgm:t>
    </dgm:pt>
    <dgm:pt modelId="{C2F73B20-7EC8-432B-9AB1-3EC1B17C6C9B}">
      <dgm:prSet phldrT="[Texto]"/>
      <dgm:spPr/>
      <dgm:t>
        <a:bodyPr/>
        <a:lstStyle/>
        <a:p>
          <a:r>
            <a:rPr lang="es-ES" smtClean="0"/>
            <a:t>Comercio minorista </a:t>
          </a:r>
          <a:endParaRPr lang="es-ES" dirty="0"/>
        </a:p>
      </dgm:t>
    </dgm:pt>
    <dgm:pt modelId="{3CD377A7-C90A-45F7-8237-5FA944910DF5}" type="sibTrans" cxnId="{0BB40127-7CDB-4EA4-8590-2572B12233DD}">
      <dgm:prSet/>
      <dgm:spPr/>
      <dgm:t>
        <a:bodyPr/>
        <a:lstStyle/>
        <a:p>
          <a:endParaRPr lang="es-ES"/>
        </a:p>
      </dgm:t>
    </dgm:pt>
    <dgm:pt modelId="{B42D2FAB-2237-400F-B0F3-1918F6EC6B32}" type="parTrans" cxnId="{0BB40127-7CDB-4EA4-8590-2572B12233DD}">
      <dgm:prSet/>
      <dgm:spPr/>
      <dgm:t>
        <a:bodyPr/>
        <a:lstStyle/>
        <a:p>
          <a:endParaRPr lang="es-ES"/>
        </a:p>
      </dgm:t>
    </dgm:pt>
    <dgm:pt modelId="{E779BE93-5587-47F4-B17C-7CCE0F90E20F}">
      <dgm:prSet phldrT="[Texto]"/>
      <dgm:spPr/>
      <dgm:t>
        <a:bodyPr/>
        <a:lstStyle/>
        <a:p>
          <a:r>
            <a:rPr lang="es-CO" altLang="es-CO" smtClean="0"/>
            <a:t>La producción real de la industria manufacturera se registró un incremento de las actividades de Coquización, refinación de petróleo y Fabricación de papeles y cartón debido al incremento en la demanda tanto del mercado interno como externo.</a:t>
          </a:r>
          <a:endParaRPr lang="es-ES" dirty="0"/>
        </a:p>
      </dgm:t>
    </dgm:pt>
    <dgm:pt modelId="{D08D8D94-7448-4C5C-BF47-5C9699FC85E9}" type="parTrans" cxnId="{E24049C6-BF55-44E5-82B2-535D533EF1B3}">
      <dgm:prSet/>
      <dgm:spPr/>
      <dgm:t>
        <a:bodyPr/>
        <a:lstStyle/>
        <a:p>
          <a:endParaRPr lang="es-ES"/>
        </a:p>
      </dgm:t>
    </dgm:pt>
    <dgm:pt modelId="{C49B4079-7673-4DD4-B4B7-7F8FC637F18C}" type="sibTrans" cxnId="{E24049C6-BF55-44E5-82B2-535D533EF1B3}">
      <dgm:prSet/>
      <dgm:spPr/>
      <dgm:t>
        <a:bodyPr/>
        <a:lstStyle/>
        <a:p>
          <a:endParaRPr lang="es-ES"/>
        </a:p>
      </dgm:t>
    </dgm:pt>
    <dgm:pt modelId="{10835CB0-E542-4914-9889-004B8BE4B984}">
      <dgm:prSet phldrT="[Texto]" custT="1"/>
      <dgm:spPr/>
      <dgm:t>
        <a:bodyPr/>
        <a:lstStyle/>
        <a:p>
          <a:r>
            <a:rPr lang="es-CO" altLang="es-CO" sz="900" smtClean="0"/>
            <a:t>Las ventas reales del comercio minorista se registró un incremento de las líneas de Alimentos y Electrodomésticos, debido a la apertura de establecimientos y a la realización de mayores ofertas. </a:t>
          </a:r>
          <a:endParaRPr lang="es-ES" sz="900" dirty="0"/>
        </a:p>
      </dgm:t>
    </dgm:pt>
    <dgm:pt modelId="{F7F04DCF-B292-468C-B80E-59B18D298FBE}" type="parTrans" cxnId="{62DE7BD5-389C-4793-B349-1D8B282F8B6F}">
      <dgm:prSet/>
      <dgm:spPr/>
      <dgm:t>
        <a:bodyPr/>
        <a:lstStyle/>
        <a:p>
          <a:endParaRPr lang="es-ES"/>
        </a:p>
      </dgm:t>
    </dgm:pt>
    <dgm:pt modelId="{F13DDA81-33F2-43F6-9711-A3DBED6F5377}" type="sibTrans" cxnId="{62DE7BD5-389C-4793-B349-1D8B282F8B6F}">
      <dgm:prSet/>
      <dgm:spPr/>
      <dgm:t>
        <a:bodyPr/>
        <a:lstStyle/>
        <a:p>
          <a:endParaRPr lang="es-ES"/>
        </a:p>
      </dgm:t>
    </dgm:pt>
    <dgm:pt modelId="{34E2A4E1-4FCB-4282-B696-7B821DBDC4B9}">
      <dgm:prSet phldrT="[Texto]" custT="1"/>
      <dgm:spPr/>
      <dgm:t>
        <a:bodyPr/>
        <a:lstStyle/>
        <a:p>
          <a:r>
            <a:rPr lang="es-CO" altLang="es-CO" sz="900" smtClean="0"/>
            <a:t>Las líneas de Repuestos y Vehículos registraron disminución debido a la menor disponibilidad de inventarios y un menor número de eventos promocionales realizados. </a:t>
          </a:r>
          <a:endParaRPr lang="es-ES" sz="900" dirty="0"/>
        </a:p>
      </dgm:t>
    </dgm:pt>
    <dgm:pt modelId="{BC838F2B-D0B3-4F91-98BF-9A9E6E8D64F4}" type="parTrans" cxnId="{B33186B0-2215-44AD-8CF2-31785D0B63EA}">
      <dgm:prSet/>
      <dgm:spPr/>
      <dgm:t>
        <a:bodyPr/>
        <a:lstStyle/>
        <a:p>
          <a:endParaRPr lang="es-ES"/>
        </a:p>
      </dgm:t>
    </dgm:pt>
    <dgm:pt modelId="{D0DE5288-8547-4B29-B600-389D57092659}" type="sibTrans" cxnId="{B33186B0-2215-44AD-8CF2-31785D0B63EA}">
      <dgm:prSet/>
      <dgm:spPr/>
      <dgm:t>
        <a:bodyPr/>
        <a:lstStyle/>
        <a:p>
          <a:endParaRPr lang="es-ES"/>
        </a:p>
      </dgm:t>
    </dgm:pt>
    <dgm:pt modelId="{635ABF71-BD2E-48B1-BD35-8AF60886F534}">
      <dgm:prSet phldrT="[Texto]" custT="1"/>
      <dgm:spPr/>
      <dgm:t>
        <a:bodyPr/>
        <a:lstStyle/>
        <a:p>
          <a:endParaRPr lang="es-ES" sz="900" dirty="0">
            <a:solidFill>
              <a:schemeClr val="bg1"/>
            </a:solidFill>
          </a:endParaRPr>
        </a:p>
      </dgm:t>
    </dgm:pt>
    <dgm:pt modelId="{6C024AD9-17EE-437E-8EC7-EB91A1E6EFFB}" type="parTrans" cxnId="{A232EEDF-6D29-4B43-9EED-34F9DCB271FF}">
      <dgm:prSet/>
      <dgm:spPr/>
      <dgm:t>
        <a:bodyPr/>
        <a:lstStyle/>
        <a:p>
          <a:endParaRPr lang="es-ES"/>
        </a:p>
      </dgm:t>
    </dgm:pt>
    <dgm:pt modelId="{1AC371DF-A8AF-4E65-B932-EDB4F766E071}" type="sibTrans" cxnId="{A232EEDF-6D29-4B43-9EED-34F9DCB271FF}">
      <dgm:prSet/>
      <dgm:spPr/>
      <dgm:t>
        <a:bodyPr/>
        <a:lstStyle/>
        <a:p>
          <a:endParaRPr lang="es-ES"/>
        </a:p>
      </dgm:t>
    </dgm:pt>
    <dgm:pt modelId="{FF34781F-281E-4884-99B2-236862138953}">
      <dgm:prSet phldrT="[Texto]"/>
      <dgm:spPr/>
      <dgm:t>
        <a:bodyPr/>
        <a:lstStyle/>
        <a:p>
          <a:r>
            <a:rPr lang="es-CO" altLang="es-CO" smtClean="0"/>
            <a:t>Las industria de elaboración de bebidas y Confecciones registró disminución en los despachos tanto del mercado interno como externo y competencia de bajos precios de otros productos. </a:t>
          </a:r>
          <a:endParaRPr lang="es-ES" dirty="0"/>
        </a:p>
      </dgm:t>
    </dgm:pt>
    <dgm:pt modelId="{DA343E30-B66C-4148-8B67-54978033FB83}" type="parTrans" cxnId="{4C628453-129F-4180-9C02-B76F6314D9E8}">
      <dgm:prSet/>
      <dgm:spPr/>
      <dgm:t>
        <a:bodyPr/>
        <a:lstStyle/>
        <a:p>
          <a:endParaRPr lang="es-ES"/>
        </a:p>
      </dgm:t>
    </dgm:pt>
    <dgm:pt modelId="{37C3DADA-C92A-4C85-AE73-3D27DB4AC73A}" type="sibTrans" cxnId="{4C628453-129F-4180-9C02-B76F6314D9E8}">
      <dgm:prSet/>
      <dgm:spPr/>
      <dgm:t>
        <a:bodyPr/>
        <a:lstStyle/>
        <a:p>
          <a:endParaRPr lang="es-ES"/>
        </a:p>
      </dgm:t>
    </dgm:pt>
    <dgm:pt modelId="{2E3EFBF6-EA81-464B-ACBF-813747650996}">
      <dgm:prSet phldrT="[Texto]" custT="1"/>
      <dgm:spPr/>
      <dgm:t>
        <a:bodyPr/>
        <a:lstStyle/>
        <a:p>
          <a:r>
            <a:rPr lang="es-ES" sz="900" smtClean="0"/>
            <a:t>Las tiendas de “descuento duro” registran una participación importante en las ventas reales del comercio minorista, debido a la mayor presencia en el territorio nacional y la aceptación por parte del consumidor final.</a:t>
          </a:r>
          <a:endParaRPr lang="es-ES" sz="900" dirty="0"/>
        </a:p>
      </dgm:t>
    </dgm:pt>
    <dgm:pt modelId="{738BB1E3-C61C-466C-A561-D7255B8BB37F}" type="parTrans" cxnId="{96DD61B8-C4BC-406A-AFDF-819081A9366C}">
      <dgm:prSet/>
      <dgm:spPr/>
      <dgm:t>
        <a:bodyPr/>
        <a:lstStyle/>
        <a:p>
          <a:endParaRPr lang="es-ES"/>
        </a:p>
      </dgm:t>
    </dgm:pt>
    <dgm:pt modelId="{2680BF43-DFA3-4404-9DF4-0FB073064F7B}" type="sibTrans" cxnId="{96DD61B8-C4BC-406A-AFDF-819081A9366C}">
      <dgm:prSet/>
      <dgm:spPr/>
      <dgm:t>
        <a:bodyPr/>
        <a:lstStyle/>
        <a:p>
          <a:endParaRPr lang="es-ES"/>
        </a:p>
      </dgm:t>
    </dgm:pt>
    <dgm:pt modelId="{4B2448A1-FDA1-486B-8286-BA0CB2430FA3}">
      <dgm:prSet custT="1"/>
      <dgm:spPr/>
      <dgm:t>
        <a:bodyPr/>
        <a:lstStyle/>
        <a:p>
          <a:endParaRPr lang="es-ES" sz="900" dirty="0" smtClean="0">
            <a:solidFill>
              <a:schemeClr val="bg1"/>
            </a:solidFill>
          </a:endParaRPr>
        </a:p>
      </dgm:t>
    </dgm:pt>
    <dgm:pt modelId="{9018FA94-4F9D-4666-8277-984A96F0BE12}" type="parTrans" cxnId="{F0C16BA0-D516-420D-9581-FE046A704A6A}">
      <dgm:prSet/>
      <dgm:spPr/>
      <dgm:t>
        <a:bodyPr/>
        <a:lstStyle/>
        <a:p>
          <a:endParaRPr lang="es-ES"/>
        </a:p>
      </dgm:t>
    </dgm:pt>
    <dgm:pt modelId="{16C9804C-701A-40F3-B0EE-6CEC45236318}" type="sibTrans" cxnId="{F0C16BA0-D516-420D-9581-FE046A704A6A}">
      <dgm:prSet/>
      <dgm:spPr/>
      <dgm:t>
        <a:bodyPr/>
        <a:lstStyle/>
        <a:p>
          <a:endParaRPr lang="es-ES"/>
        </a:p>
      </dgm:t>
    </dgm:pt>
    <dgm:pt modelId="{11A08132-E436-4779-9F1F-C8FB4A6AEDB3}">
      <dgm:prSet phldrT="[Texto]" custT="1"/>
      <dgm:spPr/>
      <dgm:t>
        <a:bodyPr/>
        <a:lstStyle/>
        <a:p>
          <a:endParaRPr lang="es-ES" sz="900" dirty="0">
            <a:solidFill>
              <a:schemeClr val="bg1"/>
            </a:solidFill>
          </a:endParaRPr>
        </a:p>
      </dgm:t>
    </dgm:pt>
    <dgm:pt modelId="{B56D9C0E-D056-457A-A3FB-70F3CEEF723C}" type="parTrans" cxnId="{68DB6205-03B9-48EC-8BE8-4720D62CC06B}">
      <dgm:prSet/>
      <dgm:spPr/>
      <dgm:t>
        <a:bodyPr/>
        <a:lstStyle/>
        <a:p>
          <a:endParaRPr lang="es-ES"/>
        </a:p>
      </dgm:t>
    </dgm:pt>
    <dgm:pt modelId="{B530111F-C203-415D-BDB2-DAFA2AA639E9}" type="sibTrans" cxnId="{68DB6205-03B9-48EC-8BE8-4720D62CC06B}">
      <dgm:prSet/>
      <dgm:spPr/>
      <dgm:t>
        <a:bodyPr/>
        <a:lstStyle/>
        <a:p>
          <a:endParaRPr lang="es-ES"/>
        </a:p>
      </dgm:t>
    </dgm:pt>
    <dgm:pt modelId="{F345109A-A6DF-42FB-AFAD-4F36C22A4CF3}">
      <dgm:prSet phldrT="[Texto]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37541B9F-851E-4ED6-8072-BD586BF32AAB}" type="parTrans" cxnId="{0C287D54-1404-4CF3-96AE-CE504513308E}">
      <dgm:prSet/>
      <dgm:spPr/>
      <dgm:t>
        <a:bodyPr/>
        <a:lstStyle/>
        <a:p>
          <a:endParaRPr lang="es-ES"/>
        </a:p>
      </dgm:t>
    </dgm:pt>
    <dgm:pt modelId="{F1199FF7-9B72-4757-9D80-6CD40BF1367C}" type="sibTrans" cxnId="{0C287D54-1404-4CF3-96AE-CE504513308E}">
      <dgm:prSet/>
      <dgm:spPr/>
      <dgm:t>
        <a:bodyPr/>
        <a:lstStyle/>
        <a:p>
          <a:endParaRPr lang="es-ES"/>
        </a:p>
      </dgm:t>
    </dgm:pt>
    <dgm:pt modelId="{BFCA13BC-4894-467B-B2AF-98B142133340}">
      <dgm:prSet phldrT="[Texto]" custT="1"/>
      <dgm:spPr/>
      <dgm:t>
        <a:bodyPr/>
        <a:lstStyle/>
        <a:p>
          <a:r>
            <a:rPr lang="es-ES" sz="900" smtClean="0"/>
            <a:t>Las ventas y el personal ocupado de los grandes almacenes e hipermercados registran crecimientos sostenidos. </a:t>
          </a:r>
          <a:endParaRPr lang="es-ES" sz="900" dirty="0"/>
        </a:p>
      </dgm:t>
    </dgm:pt>
    <dgm:pt modelId="{CB949BBE-1216-490A-926C-5FD9587091EE}" type="parTrans" cxnId="{3A3B9251-0248-4514-8FAB-F303360AD95E}">
      <dgm:prSet/>
      <dgm:spPr/>
      <dgm:t>
        <a:bodyPr/>
        <a:lstStyle/>
        <a:p>
          <a:endParaRPr lang="es-ES"/>
        </a:p>
      </dgm:t>
    </dgm:pt>
    <dgm:pt modelId="{91DA61DF-ADEC-46D4-A3B7-449547B30AF0}" type="sibTrans" cxnId="{3A3B9251-0248-4514-8FAB-F303360AD95E}">
      <dgm:prSet/>
      <dgm:spPr/>
      <dgm:t>
        <a:bodyPr/>
        <a:lstStyle/>
        <a:p>
          <a:endParaRPr lang="es-ES"/>
        </a:p>
      </dgm:t>
    </dgm:pt>
    <dgm:pt modelId="{4F99F2FE-36F7-42B2-9F87-E0ABA88A6342}">
      <dgm:prSet phldrT="[Texto]" custT="1"/>
      <dgm:spPr/>
      <dgm:t>
        <a:bodyPr/>
        <a:lstStyle/>
        <a:p>
          <a:endParaRPr lang="es-ES" sz="900" dirty="0">
            <a:solidFill>
              <a:schemeClr val="bg1"/>
            </a:solidFill>
          </a:endParaRPr>
        </a:p>
      </dgm:t>
    </dgm:pt>
    <dgm:pt modelId="{0940AFBB-FD92-4798-8C76-7237D820F185}" type="parTrans" cxnId="{F780FC74-BD13-429E-A1C9-794BA84F86CF}">
      <dgm:prSet/>
      <dgm:spPr/>
      <dgm:t>
        <a:bodyPr/>
        <a:lstStyle/>
        <a:p>
          <a:endParaRPr lang="es-ES"/>
        </a:p>
      </dgm:t>
    </dgm:pt>
    <dgm:pt modelId="{C79D7176-B673-457D-9297-DD04E39F31B6}" type="sibTrans" cxnId="{F780FC74-BD13-429E-A1C9-794BA84F86CF}">
      <dgm:prSet/>
      <dgm:spPr/>
      <dgm:t>
        <a:bodyPr/>
        <a:lstStyle/>
        <a:p>
          <a:endParaRPr lang="es-ES"/>
        </a:p>
      </dgm:t>
    </dgm:pt>
    <dgm:pt modelId="{3C8324C3-8F09-451B-859B-E3EC2B16CAA1}" type="pres">
      <dgm:prSet presAssocID="{400C1D55-3457-4027-8018-18436763E355}" presName="linearFlow" presStyleCnt="0">
        <dgm:presLayoutVars>
          <dgm:dir/>
          <dgm:animLvl val="lvl"/>
          <dgm:resizeHandles/>
        </dgm:presLayoutVars>
      </dgm:prSet>
      <dgm:spPr/>
    </dgm:pt>
    <dgm:pt modelId="{AC6FD959-DB1B-4682-B0D8-2FDB2362E24A}" type="pres">
      <dgm:prSet presAssocID="{5D7F978C-6BE2-455D-A4DC-C4FE53EA6126}" presName="compositeNode" presStyleCnt="0">
        <dgm:presLayoutVars>
          <dgm:bulletEnabled val="1"/>
        </dgm:presLayoutVars>
      </dgm:prSet>
      <dgm:spPr/>
    </dgm:pt>
    <dgm:pt modelId="{50BDEF39-339C-479D-9578-C81478021ACA}" type="pres">
      <dgm:prSet presAssocID="{5D7F978C-6BE2-455D-A4DC-C4FE53EA6126}" presName="imag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F957DC-37EC-46E9-A975-DEA40A1BA61B}" type="pres">
      <dgm:prSet presAssocID="{5D7F978C-6BE2-455D-A4DC-C4FE53EA6126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BB42BB-7E35-49DD-ADC7-9B5500D4783A}" type="pres">
      <dgm:prSet presAssocID="{5D7F978C-6BE2-455D-A4DC-C4FE53EA6126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F25A26-D2CB-4D75-A1E6-0C84FB268041}" type="pres">
      <dgm:prSet presAssocID="{32AE44FF-EB17-49DC-BC25-3AA95461EB8D}" presName="sibTrans" presStyleCnt="0"/>
      <dgm:spPr/>
    </dgm:pt>
    <dgm:pt modelId="{A01C926A-0400-4BA4-A45E-0D12C8478B4D}" type="pres">
      <dgm:prSet presAssocID="{C2F73B20-7EC8-432B-9AB1-3EC1B17C6C9B}" presName="compositeNode" presStyleCnt="0">
        <dgm:presLayoutVars>
          <dgm:bulletEnabled val="1"/>
        </dgm:presLayoutVars>
      </dgm:prSet>
      <dgm:spPr/>
    </dgm:pt>
    <dgm:pt modelId="{E65F345D-BFF1-4260-9BEC-2796110B63D5}" type="pres">
      <dgm:prSet presAssocID="{C2F73B20-7EC8-432B-9AB1-3EC1B17C6C9B}" presName="imag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C63B155-2A22-47BE-8BA8-BED84E59BC7A}" type="pres">
      <dgm:prSet presAssocID="{C2F73B20-7EC8-432B-9AB1-3EC1B17C6C9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5E2D10-7197-402C-8441-190FAE876FD4}" type="pres">
      <dgm:prSet presAssocID="{C2F73B20-7EC8-432B-9AB1-3EC1B17C6C9B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C16BA0-D516-420D-9581-FE046A704A6A}" srcId="{C2F73B20-7EC8-432B-9AB1-3EC1B17C6C9B}" destId="{4B2448A1-FDA1-486B-8286-BA0CB2430FA3}" srcOrd="7" destOrd="0" parTransId="{9018FA94-4F9D-4666-8277-984A96F0BE12}" sibTransId="{16C9804C-701A-40F3-B0EE-6CEC45236318}"/>
    <dgm:cxn modelId="{FAD47C71-AE5A-4606-BC34-FB6A7C9613B3}" type="presOf" srcId="{FF34781F-281E-4884-99B2-236862138953}" destId="{CFF957DC-37EC-46E9-A975-DEA40A1BA61B}" srcOrd="0" destOrd="2" presId="urn:microsoft.com/office/officeart/2005/8/layout/hList2"/>
    <dgm:cxn modelId="{4DA5D1CE-2E46-4C63-B981-ABCF75415D39}" type="presOf" srcId="{F345109A-A6DF-42FB-AFAD-4F36C22A4CF3}" destId="{CFF957DC-37EC-46E9-A975-DEA40A1BA61B}" srcOrd="0" destOrd="1" presId="urn:microsoft.com/office/officeart/2005/8/layout/hList2"/>
    <dgm:cxn modelId="{E24049C6-BF55-44E5-82B2-535D533EF1B3}" srcId="{5D7F978C-6BE2-455D-A4DC-C4FE53EA6126}" destId="{E779BE93-5587-47F4-B17C-7CCE0F90E20F}" srcOrd="0" destOrd="0" parTransId="{D08D8D94-7448-4C5C-BF47-5C9699FC85E9}" sibTransId="{C49B4079-7673-4DD4-B4B7-7F8FC637F18C}"/>
    <dgm:cxn modelId="{B33186B0-2215-44AD-8CF2-31785D0B63EA}" srcId="{C2F73B20-7EC8-432B-9AB1-3EC1B17C6C9B}" destId="{34E2A4E1-4FCB-4282-B696-7B821DBDC4B9}" srcOrd="2" destOrd="0" parTransId="{BC838F2B-D0B3-4F91-98BF-9A9E6E8D64F4}" sibTransId="{D0DE5288-8547-4B29-B600-389D57092659}"/>
    <dgm:cxn modelId="{C8901934-9F91-4F9D-BCE6-343C65B37549}" type="presOf" srcId="{5D7F978C-6BE2-455D-A4DC-C4FE53EA6126}" destId="{60BB42BB-7E35-49DD-ADC7-9B5500D4783A}" srcOrd="0" destOrd="0" presId="urn:microsoft.com/office/officeart/2005/8/layout/hList2"/>
    <dgm:cxn modelId="{8803C91B-C6F7-4540-A7AE-3E1EAFC6F649}" type="presOf" srcId="{C2F73B20-7EC8-432B-9AB1-3EC1B17C6C9B}" destId="{FA5E2D10-7197-402C-8441-190FAE876FD4}" srcOrd="0" destOrd="0" presId="urn:microsoft.com/office/officeart/2005/8/layout/hList2"/>
    <dgm:cxn modelId="{B03C33D0-7933-4A72-B583-C18C1AAC94DA}" type="presOf" srcId="{11A08132-E436-4779-9F1F-C8FB4A6AEDB3}" destId="{CC63B155-2A22-47BE-8BA8-BED84E59BC7A}" srcOrd="0" destOrd="3" presId="urn:microsoft.com/office/officeart/2005/8/layout/hList2"/>
    <dgm:cxn modelId="{E7546FCA-5915-4511-B81B-285D814FA1C8}" type="presOf" srcId="{10835CB0-E542-4914-9889-004B8BE4B984}" destId="{CC63B155-2A22-47BE-8BA8-BED84E59BC7A}" srcOrd="0" destOrd="0" presId="urn:microsoft.com/office/officeart/2005/8/layout/hList2"/>
    <dgm:cxn modelId="{96DD61B8-C4BC-406A-AFDF-819081A9366C}" srcId="{C2F73B20-7EC8-432B-9AB1-3EC1B17C6C9B}" destId="{2E3EFBF6-EA81-464B-ACBF-813747650996}" srcOrd="4" destOrd="0" parTransId="{738BB1E3-C61C-466C-A561-D7255B8BB37F}" sibTransId="{2680BF43-DFA3-4404-9DF4-0FB073064F7B}"/>
    <dgm:cxn modelId="{BB15AD65-4F18-4795-9A79-B1B99F83E21E}" type="presOf" srcId="{400C1D55-3457-4027-8018-18436763E355}" destId="{3C8324C3-8F09-451B-859B-E3EC2B16CAA1}" srcOrd="0" destOrd="0" presId="urn:microsoft.com/office/officeart/2005/8/layout/hList2"/>
    <dgm:cxn modelId="{A0E4975B-F723-4F68-91AB-C025F79B9D52}" type="presOf" srcId="{4F99F2FE-36F7-42B2-9F87-E0ABA88A6342}" destId="{CC63B155-2A22-47BE-8BA8-BED84E59BC7A}" srcOrd="0" destOrd="5" presId="urn:microsoft.com/office/officeart/2005/8/layout/hList2"/>
    <dgm:cxn modelId="{13F1B2A9-A8A1-46C3-BABC-D263397AD4C0}" srcId="{400C1D55-3457-4027-8018-18436763E355}" destId="{5D7F978C-6BE2-455D-A4DC-C4FE53EA6126}" srcOrd="0" destOrd="0" parTransId="{032340D5-6C99-45D0-A164-9979DE3BA13C}" sibTransId="{32AE44FF-EB17-49DC-BC25-3AA95461EB8D}"/>
    <dgm:cxn modelId="{0BB40127-7CDB-4EA4-8590-2572B12233DD}" srcId="{400C1D55-3457-4027-8018-18436763E355}" destId="{C2F73B20-7EC8-432B-9AB1-3EC1B17C6C9B}" srcOrd="1" destOrd="0" parTransId="{B42D2FAB-2237-400F-B0F3-1918F6EC6B32}" sibTransId="{3CD377A7-C90A-45F7-8237-5FA944910DF5}"/>
    <dgm:cxn modelId="{09E0EF98-F9A7-456C-9AAA-0D4E5F6C5FE0}" type="presOf" srcId="{E779BE93-5587-47F4-B17C-7CCE0F90E20F}" destId="{CFF957DC-37EC-46E9-A975-DEA40A1BA61B}" srcOrd="0" destOrd="0" presId="urn:microsoft.com/office/officeart/2005/8/layout/hList2"/>
    <dgm:cxn modelId="{68DB6205-03B9-48EC-8BE8-4720D62CC06B}" srcId="{C2F73B20-7EC8-432B-9AB1-3EC1B17C6C9B}" destId="{11A08132-E436-4779-9F1F-C8FB4A6AEDB3}" srcOrd="3" destOrd="0" parTransId="{B56D9C0E-D056-457A-A3FB-70F3CEEF723C}" sibTransId="{B530111F-C203-415D-BDB2-DAFA2AA639E9}"/>
    <dgm:cxn modelId="{6C912858-4C5C-46AE-8174-82AAFF7A917A}" type="presOf" srcId="{4B2448A1-FDA1-486B-8286-BA0CB2430FA3}" destId="{CC63B155-2A22-47BE-8BA8-BED84E59BC7A}" srcOrd="0" destOrd="7" presId="urn:microsoft.com/office/officeart/2005/8/layout/hList2"/>
    <dgm:cxn modelId="{0C287D54-1404-4CF3-96AE-CE504513308E}" srcId="{5D7F978C-6BE2-455D-A4DC-C4FE53EA6126}" destId="{F345109A-A6DF-42FB-AFAD-4F36C22A4CF3}" srcOrd="1" destOrd="0" parTransId="{37541B9F-851E-4ED6-8072-BD586BF32AAB}" sibTransId="{F1199FF7-9B72-4757-9D80-6CD40BF1367C}"/>
    <dgm:cxn modelId="{A232EEDF-6D29-4B43-9EED-34F9DCB271FF}" srcId="{C2F73B20-7EC8-432B-9AB1-3EC1B17C6C9B}" destId="{635ABF71-BD2E-48B1-BD35-8AF60886F534}" srcOrd="1" destOrd="0" parTransId="{6C024AD9-17EE-437E-8EC7-EB91A1E6EFFB}" sibTransId="{1AC371DF-A8AF-4E65-B932-EDB4F766E071}"/>
    <dgm:cxn modelId="{6FF65C9E-9487-4166-A13C-88D9F120DD96}" type="presOf" srcId="{BFCA13BC-4894-467B-B2AF-98B142133340}" destId="{CC63B155-2A22-47BE-8BA8-BED84E59BC7A}" srcOrd="0" destOrd="6" presId="urn:microsoft.com/office/officeart/2005/8/layout/hList2"/>
    <dgm:cxn modelId="{62DE7BD5-389C-4793-B349-1D8B282F8B6F}" srcId="{C2F73B20-7EC8-432B-9AB1-3EC1B17C6C9B}" destId="{10835CB0-E542-4914-9889-004B8BE4B984}" srcOrd="0" destOrd="0" parTransId="{F7F04DCF-B292-468C-B80E-59B18D298FBE}" sibTransId="{F13DDA81-33F2-43F6-9711-A3DBED6F5377}"/>
    <dgm:cxn modelId="{1C39C92A-FFE1-4B61-B75D-AFC755CD2408}" type="presOf" srcId="{635ABF71-BD2E-48B1-BD35-8AF60886F534}" destId="{CC63B155-2A22-47BE-8BA8-BED84E59BC7A}" srcOrd="0" destOrd="1" presId="urn:microsoft.com/office/officeart/2005/8/layout/hList2"/>
    <dgm:cxn modelId="{51D400B0-83F6-4FB2-A3FA-6C4D317030B8}" type="presOf" srcId="{34E2A4E1-4FCB-4282-B696-7B821DBDC4B9}" destId="{CC63B155-2A22-47BE-8BA8-BED84E59BC7A}" srcOrd="0" destOrd="2" presId="urn:microsoft.com/office/officeart/2005/8/layout/hList2"/>
    <dgm:cxn modelId="{E6022229-AEBD-481E-B166-B32BFB322469}" type="presOf" srcId="{2E3EFBF6-EA81-464B-ACBF-813747650996}" destId="{CC63B155-2A22-47BE-8BA8-BED84E59BC7A}" srcOrd="0" destOrd="4" presId="urn:microsoft.com/office/officeart/2005/8/layout/hList2"/>
    <dgm:cxn modelId="{4C628453-129F-4180-9C02-B76F6314D9E8}" srcId="{5D7F978C-6BE2-455D-A4DC-C4FE53EA6126}" destId="{FF34781F-281E-4884-99B2-236862138953}" srcOrd="2" destOrd="0" parTransId="{DA343E30-B66C-4148-8B67-54978033FB83}" sibTransId="{37C3DADA-C92A-4C85-AE73-3D27DB4AC73A}"/>
    <dgm:cxn modelId="{3A3B9251-0248-4514-8FAB-F303360AD95E}" srcId="{C2F73B20-7EC8-432B-9AB1-3EC1B17C6C9B}" destId="{BFCA13BC-4894-467B-B2AF-98B142133340}" srcOrd="6" destOrd="0" parTransId="{CB949BBE-1216-490A-926C-5FD9587091EE}" sibTransId="{91DA61DF-ADEC-46D4-A3B7-449547B30AF0}"/>
    <dgm:cxn modelId="{F780FC74-BD13-429E-A1C9-794BA84F86CF}" srcId="{C2F73B20-7EC8-432B-9AB1-3EC1B17C6C9B}" destId="{4F99F2FE-36F7-42B2-9F87-E0ABA88A6342}" srcOrd="5" destOrd="0" parTransId="{0940AFBB-FD92-4798-8C76-7237D820F185}" sibTransId="{C79D7176-B673-457D-9297-DD04E39F31B6}"/>
    <dgm:cxn modelId="{C39BAA7A-1284-41F5-A45B-C675CF4380F6}" type="presParOf" srcId="{3C8324C3-8F09-451B-859B-E3EC2B16CAA1}" destId="{AC6FD959-DB1B-4682-B0D8-2FDB2362E24A}" srcOrd="0" destOrd="0" presId="urn:microsoft.com/office/officeart/2005/8/layout/hList2"/>
    <dgm:cxn modelId="{1ABCAD98-1E2E-4223-892E-27BE91D2545B}" type="presParOf" srcId="{AC6FD959-DB1B-4682-B0D8-2FDB2362E24A}" destId="{50BDEF39-339C-479D-9578-C81478021ACA}" srcOrd="0" destOrd="0" presId="urn:microsoft.com/office/officeart/2005/8/layout/hList2"/>
    <dgm:cxn modelId="{FC6885E9-9149-4448-A5B9-1C81817A5B78}" type="presParOf" srcId="{AC6FD959-DB1B-4682-B0D8-2FDB2362E24A}" destId="{CFF957DC-37EC-46E9-A975-DEA40A1BA61B}" srcOrd="1" destOrd="0" presId="urn:microsoft.com/office/officeart/2005/8/layout/hList2"/>
    <dgm:cxn modelId="{5806AC02-B1A9-44B4-8640-55AFDD7744DC}" type="presParOf" srcId="{AC6FD959-DB1B-4682-B0D8-2FDB2362E24A}" destId="{60BB42BB-7E35-49DD-ADC7-9B5500D4783A}" srcOrd="2" destOrd="0" presId="urn:microsoft.com/office/officeart/2005/8/layout/hList2"/>
    <dgm:cxn modelId="{DE788BC9-37EA-4406-B75E-28425F9E244A}" type="presParOf" srcId="{3C8324C3-8F09-451B-859B-E3EC2B16CAA1}" destId="{BEF25A26-D2CB-4D75-A1E6-0C84FB268041}" srcOrd="1" destOrd="0" presId="urn:microsoft.com/office/officeart/2005/8/layout/hList2"/>
    <dgm:cxn modelId="{93520E83-332A-4810-BFEB-9FA04670009F}" type="presParOf" srcId="{3C8324C3-8F09-451B-859B-E3EC2B16CAA1}" destId="{A01C926A-0400-4BA4-A45E-0D12C8478B4D}" srcOrd="2" destOrd="0" presId="urn:microsoft.com/office/officeart/2005/8/layout/hList2"/>
    <dgm:cxn modelId="{4240031E-DC45-43F0-AC99-62F7ED0576F3}" type="presParOf" srcId="{A01C926A-0400-4BA4-A45E-0D12C8478B4D}" destId="{E65F345D-BFF1-4260-9BEC-2796110B63D5}" srcOrd="0" destOrd="0" presId="urn:microsoft.com/office/officeart/2005/8/layout/hList2"/>
    <dgm:cxn modelId="{436F2965-3063-4BAE-8862-AD517EEAB7B4}" type="presParOf" srcId="{A01C926A-0400-4BA4-A45E-0D12C8478B4D}" destId="{CC63B155-2A22-47BE-8BA8-BED84E59BC7A}" srcOrd="1" destOrd="0" presId="urn:microsoft.com/office/officeart/2005/8/layout/hList2"/>
    <dgm:cxn modelId="{4E226FC8-620F-414A-A4C7-A29D4180D3E6}" type="presParOf" srcId="{A01C926A-0400-4BA4-A45E-0D12C8478B4D}" destId="{FA5E2D10-7197-402C-8441-190FAE876FD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B42BB-7E35-49DD-ADC7-9B5500D4783A}">
      <dsp:nvSpPr>
        <dsp:cNvPr id="0" name=""/>
        <dsp:cNvSpPr/>
      </dsp:nvSpPr>
      <dsp:spPr>
        <a:xfrm rot="16200000">
          <a:off x="-1230045" y="2097795"/>
          <a:ext cx="3129289" cy="57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623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Industria Manufacturera</a:t>
          </a:r>
          <a:endParaRPr lang="es-ES" sz="2000" kern="1200" dirty="0"/>
        </a:p>
      </dsp:txBody>
      <dsp:txXfrm>
        <a:off x="-1230045" y="2097795"/>
        <a:ext cx="3129289" cy="574000"/>
      </dsp:txXfrm>
    </dsp:sp>
    <dsp:sp modelId="{CFF957DC-37EC-46E9-A975-DEA40A1BA61B}">
      <dsp:nvSpPr>
        <dsp:cNvPr id="0" name=""/>
        <dsp:cNvSpPr/>
      </dsp:nvSpPr>
      <dsp:spPr>
        <a:xfrm>
          <a:off x="621599" y="820150"/>
          <a:ext cx="2859129" cy="3129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506236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altLang="es-CO" sz="1200" kern="1200" smtClean="0"/>
            <a:t>La producción real de la industria manufacturera se registró un incremento de las actividades de Coquización, refinación de petróleo y Fabricación de papeles y cartón debido al incremento en la demanda tanto del mercado interno como externo.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altLang="es-CO" sz="1200" kern="1200" smtClean="0"/>
            <a:t>Las industria de elaboración de bebidas y Confecciones registró disminución en los despachos tanto del mercado interno como externo y competencia de bajos precios de otros productos. </a:t>
          </a:r>
          <a:endParaRPr lang="es-ES" sz="1200" kern="1200" dirty="0"/>
        </a:p>
      </dsp:txBody>
      <dsp:txXfrm>
        <a:off x="621599" y="820150"/>
        <a:ext cx="2859129" cy="3129289"/>
      </dsp:txXfrm>
    </dsp:sp>
    <dsp:sp modelId="{50BDEF39-339C-479D-9578-C81478021ACA}">
      <dsp:nvSpPr>
        <dsp:cNvPr id="0" name=""/>
        <dsp:cNvSpPr/>
      </dsp:nvSpPr>
      <dsp:spPr>
        <a:xfrm>
          <a:off x="47599" y="62469"/>
          <a:ext cx="1148000" cy="114800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E2D10-7197-402C-8441-190FAE876FD4}">
      <dsp:nvSpPr>
        <dsp:cNvPr id="0" name=""/>
        <dsp:cNvSpPr/>
      </dsp:nvSpPr>
      <dsp:spPr>
        <a:xfrm rot="16200000">
          <a:off x="2946482" y="2097795"/>
          <a:ext cx="3129289" cy="57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623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Comercio minorista </a:t>
          </a:r>
          <a:endParaRPr lang="es-ES" sz="2000" kern="1200" dirty="0"/>
        </a:p>
      </dsp:txBody>
      <dsp:txXfrm>
        <a:off x="2946482" y="2097795"/>
        <a:ext cx="3129289" cy="574000"/>
      </dsp:txXfrm>
    </dsp:sp>
    <dsp:sp modelId="{CC63B155-2A22-47BE-8BA8-BED84E59BC7A}">
      <dsp:nvSpPr>
        <dsp:cNvPr id="0" name=""/>
        <dsp:cNvSpPr/>
      </dsp:nvSpPr>
      <dsp:spPr>
        <a:xfrm>
          <a:off x="4798127" y="820150"/>
          <a:ext cx="2859129" cy="3129289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506236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altLang="es-CO" sz="900" kern="1200" smtClean="0"/>
            <a:t>Las ventas reales del comercio minorista se registró un incremento de las líneas de Alimentos y Electrodomésticos, debido a la apertura de establecimientos y a la realización de mayores ofertas. 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altLang="es-CO" sz="900" kern="1200" smtClean="0"/>
            <a:t>Las líneas de Repuestos y Vehículos registraron disminución debido a la menor disponibilidad de inventarios y un menor número de eventos promocionales realizados. 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smtClean="0"/>
            <a:t>Las tiendas de “descuento duro” registran una participación importante en las ventas reales del comercio minorista, debido a la mayor presencia en el territorio nacional y la aceptación por parte del consumidor final.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smtClean="0"/>
            <a:t>Las ventas y el personal ocupado de los grandes almacenes e hipermercados registran crecimientos sostenidos. 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 smtClean="0">
            <a:solidFill>
              <a:schemeClr val="bg1"/>
            </a:solidFill>
          </a:endParaRPr>
        </a:p>
      </dsp:txBody>
      <dsp:txXfrm>
        <a:off x="4798127" y="820150"/>
        <a:ext cx="2859129" cy="3129289"/>
      </dsp:txXfrm>
    </dsp:sp>
    <dsp:sp modelId="{E65F345D-BFF1-4260-9BEC-2796110B63D5}">
      <dsp:nvSpPr>
        <dsp:cNvPr id="0" name=""/>
        <dsp:cNvSpPr/>
      </dsp:nvSpPr>
      <dsp:spPr>
        <a:xfrm>
          <a:off x="4224127" y="62469"/>
          <a:ext cx="1148000" cy="114800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0.38994</cdr:y>
    </cdr:from>
    <cdr:to>
      <cdr:x>0.03509</cdr:x>
      <cdr:y>0.48624</cdr:y>
    </cdr:to>
    <cdr:sp macro="" textlink="">
      <cdr:nvSpPr>
        <cdr:cNvPr id="2" name="CuadroTexto 1"/>
        <cdr:cNvSpPr txBox="1"/>
      </cdr:nvSpPr>
      <cdr:spPr>
        <a:xfrm xmlns:a="http://schemas.openxmlformats.org/drawingml/2006/main" rot="16200000">
          <a:off x="-31550" y="1212649"/>
          <a:ext cx="291703" cy="228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90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0.95516</cdr:x>
      <cdr:y>0.55279</cdr:y>
    </cdr:from>
    <cdr:to>
      <cdr:x>0.99334</cdr:x>
      <cdr:y>0.63054</cdr:y>
    </cdr:to>
    <cdr:sp macro="" textlink="">
      <cdr:nvSpPr>
        <cdr:cNvPr id="2" name="21 Elipse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71579" y="1728240"/>
          <a:ext cx="266678" cy="24307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 cmpd="sng">
          <a:solidFill>
            <a:srgbClr val="98BD1E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es-E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es-CO">
            <a:solidFill>
              <a:schemeClr val="lt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0.58006</cdr:x>
      <cdr:y>0.93604</cdr:y>
    </cdr:from>
    <cdr:to>
      <cdr:x>0.84284</cdr:x>
      <cdr:y>1</cdr:y>
    </cdr:to>
    <cdr:sp macro="" textlink="">
      <cdr:nvSpPr>
        <cdr:cNvPr id="130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37581" y="3191317"/>
          <a:ext cx="1738498" cy="218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CO" sz="1000" b="1" i="0" u="none" strike="noStrike" baseline="0" dirty="0">
              <a:solidFill>
                <a:sysClr val="windowText" lastClr="000000"/>
              </a:solidFill>
              <a:latin typeface="Arial"/>
              <a:cs typeface="Arial"/>
            </a:rPr>
            <a:t>Variación porcentual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0.02504</cdr:x>
      <cdr:y>0.14757</cdr:y>
    </cdr:from>
    <cdr:to>
      <cdr:x>0.06956</cdr:x>
      <cdr:y>0.83524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71450" y="476250"/>
          <a:ext cx="304800" cy="2219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</cdr:x>
      <cdr:y>0.07224</cdr:y>
    </cdr:from>
    <cdr:to>
      <cdr:x>0.03478</cdr:x>
      <cdr:y>0.81894</cdr:y>
    </cdr:to>
    <cdr:sp macro="" textlink="">
      <cdr:nvSpPr>
        <cdr:cNvPr id="5" name="4 CuadroTexto"/>
        <cdr:cNvSpPr txBox="1"/>
      </cdr:nvSpPr>
      <cdr:spPr>
        <a:xfrm xmlns:a="http://schemas.openxmlformats.org/drawingml/2006/main" rot="16200000">
          <a:off x="-2191218" y="1219618"/>
          <a:ext cx="2232985" cy="225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000" b="1" i="0" baseline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Billones de pesos </a:t>
          </a:r>
          <a:endParaRPr lang="es-CO" sz="10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s-CO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0.14556</cdr:y>
    </cdr:from>
    <cdr:to>
      <cdr:x>0.03899</cdr:x>
      <cdr:y>0.83323</cdr:y>
    </cdr:to>
    <cdr:sp macro="" textlink="">
      <cdr:nvSpPr>
        <cdr:cNvPr id="2" name="3 CuadroTexto"/>
        <cdr:cNvSpPr txBox="1"/>
      </cdr:nvSpPr>
      <cdr:spPr>
        <a:xfrm xmlns:a="http://schemas.openxmlformats.org/drawingml/2006/main">
          <a:off x="0" y="466744"/>
          <a:ext cx="253140" cy="2205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0.94879</cdr:x>
      <cdr:y>0</cdr:y>
    </cdr:from>
    <cdr:to>
      <cdr:x>0.98332</cdr:x>
      <cdr:y>0.20821</cdr:y>
    </cdr:to>
    <cdr:sp macro="" textlink="">
      <cdr:nvSpPr>
        <cdr:cNvPr id="6" name="5 CuadroTexto"/>
        <cdr:cNvSpPr txBox="1"/>
      </cdr:nvSpPr>
      <cdr:spPr>
        <a:xfrm xmlns:a="http://schemas.openxmlformats.org/drawingml/2006/main" rot="16200000">
          <a:off x="6099544" y="-1222872"/>
          <a:ext cx="622646" cy="229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138,0</a:t>
          </a:r>
          <a:endParaRPr lang="es-CO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0.32775</cdr:x>
      <cdr:y>0.36387</cdr:y>
    </cdr:from>
    <cdr:to>
      <cdr:x>0.74338</cdr:x>
      <cdr:y>0.48092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238375" y="1362076"/>
          <a:ext cx="283845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0.32775</cdr:x>
      <cdr:y>0.36387</cdr:y>
    </cdr:from>
    <cdr:to>
      <cdr:x>0.74338</cdr:x>
      <cdr:y>0.48092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238375" y="1362076"/>
          <a:ext cx="283845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0.32775</cdr:x>
      <cdr:y>0.36387</cdr:y>
    </cdr:from>
    <cdr:to>
      <cdr:x>0.74338</cdr:x>
      <cdr:y>0.48092</cdr:y>
    </cdr:to>
    <cdr:sp macro="" textlink="">
      <cdr:nvSpPr>
        <cdr:cNvPr id="2" name="2 CuadroTexto"/>
        <cdr:cNvSpPr txBox="1"/>
      </cdr:nvSpPr>
      <cdr:spPr>
        <a:xfrm xmlns:a="http://schemas.openxmlformats.org/drawingml/2006/main">
          <a:off x="2238375" y="1362076"/>
          <a:ext cx="283845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D2D7-E5B3-D543-BBC7-25D3A455106D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84F33-4BA7-204E-9538-DE2E2162F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71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F1430-762A-4EFF-9658-D9BC56ECF319}" type="datetimeFigureOut">
              <a:rPr lang="es-CO" smtClean="0"/>
              <a:t>1/02/2018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685800"/>
            <a:ext cx="6097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223B6-2E38-475A-917D-F24FC55C9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183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954464" y="8685213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6" rIns="90710" bIns="45356" anchor="b"/>
          <a:lstStyle>
            <a:lvl1pPr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r" eaLnBrk="1" hangingPunct="1"/>
            <a:fld id="{19B8BBC1-F28F-4935-8F7C-8676E9756828}" type="slidenum">
              <a:rPr lang="es-ES" altLang="es-CO" sz="1200">
                <a:latin typeface="Times New Roman" pitchFamily="18" charset="0"/>
              </a:rPr>
              <a:pPr algn="r" eaLnBrk="1" hangingPunct="1"/>
              <a:t>16</a:t>
            </a:fld>
            <a:endParaRPr lang="es-ES" altLang="es-CO" sz="120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46088" y="685800"/>
            <a:ext cx="6092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1325" y="685800"/>
            <a:ext cx="6097588" cy="3429000"/>
          </a:xfrm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3832199-2013-4E65-BC85-A30C545D0E10}" type="slidenum">
              <a:rPr lang="es-ES" altLang="es-CO" smtClean="0">
                <a:solidFill>
                  <a:srgbClr val="000000"/>
                </a:solidFill>
              </a:rPr>
              <a:pPr/>
              <a:t>17</a:t>
            </a:fld>
            <a:endParaRPr lang="es-ES" altLang="es-CO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23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36675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74595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05527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1325" y="685800"/>
            <a:ext cx="6097588" cy="3429000"/>
          </a:xfrm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3832199-2013-4E65-BC85-A30C545D0E10}" type="slidenum">
              <a:rPr lang="es-ES" altLang="es-CO" smtClean="0">
                <a:solidFill>
                  <a:srgbClr val="000000"/>
                </a:solidFill>
              </a:rPr>
              <a:pPr/>
              <a:t>10</a:t>
            </a:fld>
            <a:endParaRPr lang="es-ES" altLang="es-CO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954464" y="8685213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6" rIns="90710" bIns="45356" anchor="b"/>
          <a:lstStyle>
            <a:lvl1pPr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r" eaLnBrk="1" hangingPunct="1"/>
            <a:fld id="{FCD44F71-FECE-44B2-A906-4764A77A7224}" type="slidenum">
              <a:rPr lang="es-ES" altLang="es-CO" sz="1200">
                <a:latin typeface="Times New Roman" pitchFamily="18" charset="0"/>
              </a:rPr>
              <a:pPr algn="r" eaLnBrk="1" hangingPunct="1"/>
              <a:t>11</a:t>
            </a:fld>
            <a:endParaRPr lang="es-ES" altLang="es-CO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46088" y="685800"/>
            <a:ext cx="6092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954464" y="8685213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6" rIns="90710" bIns="45356" anchor="b"/>
          <a:lstStyle>
            <a:lvl1pPr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r" eaLnBrk="1" hangingPunct="1"/>
            <a:fld id="{FCD44F71-FECE-44B2-A906-4764A77A7224}" type="slidenum">
              <a:rPr lang="es-ES" altLang="es-CO" sz="1200">
                <a:latin typeface="Times New Roman" pitchFamily="18" charset="0"/>
              </a:rPr>
              <a:pPr algn="r" eaLnBrk="1" hangingPunct="1"/>
              <a:t>13</a:t>
            </a:fld>
            <a:endParaRPr lang="es-ES" altLang="es-CO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46088" y="685800"/>
            <a:ext cx="6092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 userDrawn="1"/>
        </p:nvSpPr>
        <p:spPr>
          <a:xfrm>
            <a:off x="0" y="0"/>
            <a:ext cx="9144000" cy="3939902"/>
          </a:xfrm>
          <a:prstGeom prst="rect">
            <a:avLst/>
          </a:prstGeom>
          <a:solidFill>
            <a:srgbClr val="8C0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12 Imagen"/>
          <p:cNvPicPr>
            <a:picLocks noChangeAspect="1"/>
          </p:cNvPicPr>
          <p:nvPr userDrawn="1"/>
        </p:nvPicPr>
        <p:blipFill rotWithShape="1"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1177" b="2609"/>
          <a:stretch/>
        </p:blipFill>
        <p:spPr>
          <a:xfrm>
            <a:off x="0" y="1"/>
            <a:ext cx="9144000" cy="3949700"/>
          </a:xfrm>
          <a:prstGeom prst="rect">
            <a:avLst/>
          </a:prstGeom>
        </p:spPr>
      </p:pic>
      <p:sp>
        <p:nvSpPr>
          <p:cNvPr id="19" name="object 934"/>
          <p:cNvSpPr txBox="1"/>
          <p:nvPr userDrawn="1"/>
        </p:nvSpPr>
        <p:spPr>
          <a:xfrm>
            <a:off x="323528" y="4659982"/>
            <a:ext cx="230084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spc="3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www.dane.gov.co</a:t>
            </a:r>
            <a:endParaRPr sz="12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1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20800" r="1177" b="26324"/>
          <a:stretch/>
        </p:blipFill>
        <p:spPr>
          <a:xfrm>
            <a:off x="0" y="843558"/>
            <a:ext cx="9144000" cy="2144403"/>
          </a:xfrm>
          <a:prstGeom prst="rect">
            <a:avLst/>
          </a:prstGeom>
        </p:spPr>
      </p:pic>
      <p:pic>
        <p:nvPicPr>
          <p:cNvPr id="21" name="1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6878"/>
            <a:ext cx="9144000" cy="141790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10541000" y="999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4" name="Imagen 13" descr="Logotipo_DANE-Gobierno_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36006"/>
            <a:ext cx="56055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7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1710"/>
            <a:ext cx="9144000" cy="141790"/>
          </a:xfrm>
          <a:prstGeom prst="rect">
            <a:avLst/>
          </a:prstGeom>
        </p:spPr>
      </p:pic>
      <p:pic>
        <p:nvPicPr>
          <p:cNvPr id="49" name="12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20800" r="1177" b="26324"/>
          <a:stretch/>
        </p:blipFill>
        <p:spPr>
          <a:xfrm>
            <a:off x="0" y="1419622"/>
            <a:ext cx="9144000" cy="2144403"/>
          </a:xfrm>
          <a:prstGeom prst="rect">
            <a:avLst/>
          </a:prstGeom>
        </p:spPr>
      </p:pic>
      <p:pic>
        <p:nvPicPr>
          <p:cNvPr id="20" name="Imagen 19" descr="Logotipo_DANE-Gobierno_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11910"/>
            <a:ext cx="56055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1710"/>
            <a:ext cx="9144000" cy="141790"/>
          </a:xfrm>
          <a:prstGeom prst="rect">
            <a:avLst/>
          </a:prstGeom>
        </p:spPr>
      </p:pic>
      <p:pic>
        <p:nvPicPr>
          <p:cNvPr id="6" name="8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1" b="56149"/>
          <a:stretch/>
        </p:blipFill>
        <p:spPr>
          <a:xfrm>
            <a:off x="0" y="2"/>
            <a:ext cx="9144000" cy="938212"/>
          </a:xfrm>
          <a:prstGeom prst="rect">
            <a:avLst/>
          </a:prstGeom>
        </p:spPr>
      </p:pic>
      <p:grpSp>
        <p:nvGrpSpPr>
          <p:cNvPr id="2" name="Agrupar 1"/>
          <p:cNvGrpSpPr/>
          <p:nvPr userDrawn="1"/>
        </p:nvGrpSpPr>
        <p:grpSpPr>
          <a:xfrm>
            <a:off x="6585423" y="1"/>
            <a:ext cx="2558577" cy="899999"/>
            <a:chOff x="6477423" y="0"/>
            <a:chExt cx="2666577" cy="967036"/>
          </a:xfrm>
        </p:grpSpPr>
        <p:pic>
          <p:nvPicPr>
            <p:cNvPr id="7" name="9 Imagen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39" r="5369"/>
            <a:stretch/>
          </p:blipFill>
          <p:spPr>
            <a:xfrm>
              <a:off x="6477423" y="0"/>
              <a:ext cx="2666577" cy="967036"/>
            </a:xfrm>
            <a:prstGeom prst="rect">
              <a:avLst/>
            </a:prstGeom>
          </p:spPr>
        </p:pic>
        <p:pic>
          <p:nvPicPr>
            <p:cNvPr id="8" name="Imagen 7" descr="logo-dane.pn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" r="2648"/>
            <a:stretch/>
          </p:blipFill>
          <p:spPr>
            <a:xfrm>
              <a:off x="6851861" y="102940"/>
              <a:ext cx="1917700" cy="5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80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8" b="60210"/>
          <a:stretch/>
        </p:blipFill>
        <p:spPr>
          <a:xfrm>
            <a:off x="0" y="1"/>
            <a:ext cx="9144000" cy="6095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9" b="40215"/>
          <a:stretch/>
        </p:blipFill>
        <p:spPr>
          <a:xfrm>
            <a:off x="0" y="4443959"/>
            <a:ext cx="9144000" cy="699542"/>
          </a:xfrm>
          <a:prstGeom prst="rect">
            <a:avLst/>
          </a:prstGeom>
        </p:spPr>
      </p:pic>
      <p:grpSp>
        <p:nvGrpSpPr>
          <p:cNvPr id="10" name="Agrupar 9"/>
          <p:cNvGrpSpPr>
            <a:grpSpLocks noChangeAspect="1"/>
          </p:cNvGrpSpPr>
          <p:nvPr userDrawn="1"/>
        </p:nvGrpSpPr>
        <p:grpSpPr>
          <a:xfrm>
            <a:off x="1547664" y="3723878"/>
            <a:ext cx="6004333" cy="360000"/>
            <a:chOff x="1117433" y="4155926"/>
            <a:chExt cx="6169252" cy="369888"/>
          </a:xfrm>
        </p:grpSpPr>
        <p:pic>
          <p:nvPicPr>
            <p:cNvPr id="11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1" t="19898" r="82423" b="37769"/>
            <a:stretch/>
          </p:blipFill>
          <p:spPr>
            <a:xfrm>
              <a:off x="1117433" y="4155926"/>
              <a:ext cx="593124" cy="369888"/>
            </a:xfrm>
            <a:prstGeom prst="rect">
              <a:avLst/>
            </a:prstGeom>
          </p:spPr>
        </p:pic>
        <p:pic>
          <p:nvPicPr>
            <p:cNvPr id="12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" t="64603" r="81369" b="10703"/>
            <a:stretch/>
          </p:blipFill>
          <p:spPr>
            <a:xfrm>
              <a:off x="1559575" y="4295742"/>
              <a:ext cx="871892" cy="215768"/>
            </a:xfrm>
            <a:prstGeom prst="rect">
              <a:avLst/>
            </a:prstGeom>
          </p:spPr>
        </p:pic>
        <p:pic>
          <p:nvPicPr>
            <p:cNvPr id="15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4" t="19898" r="62830" b="37769"/>
            <a:stretch/>
          </p:blipFill>
          <p:spPr>
            <a:xfrm>
              <a:off x="2736406" y="4155926"/>
              <a:ext cx="593124" cy="369888"/>
            </a:xfrm>
            <a:prstGeom prst="rect">
              <a:avLst/>
            </a:prstGeom>
          </p:spPr>
        </p:pic>
        <p:pic>
          <p:nvPicPr>
            <p:cNvPr id="19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8" t="65198" r="61559" b="10703"/>
            <a:stretch/>
          </p:blipFill>
          <p:spPr>
            <a:xfrm>
              <a:off x="3178547" y="4300943"/>
              <a:ext cx="907557" cy="210566"/>
            </a:xfrm>
            <a:prstGeom prst="rect">
              <a:avLst/>
            </a:prstGeom>
          </p:spPr>
        </p:pic>
        <p:pic>
          <p:nvPicPr>
            <p:cNvPr id="20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03" t="19898" r="42901" b="37769"/>
            <a:stretch/>
          </p:blipFill>
          <p:spPr>
            <a:xfrm>
              <a:off x="4416152" y="4155926"/>
              <a:ext cx="593124" cy="369888"/>
            </a:xfrm>
            <a:prstGeom prst="rect">
              <a:avLst/>
            </a:prstGeom>
          </p:spPr>
        </p:pic>
        <p:pic>
          <p:nvPicPr>
            <p:cNvPr id="21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4" t="64603" r="41067" b="10703"/>
            <a:stretch/>
          </p:blipFill>
          <p:spPr>
            <a:xfrm>
              <a:off x="4860032" y="4295742"/>
              <a:ext cx="871892" cy="215768"/>
            </a:xfrm>
            <a:prstGeom prst="rect">
              <a:avLst/>
            </a:prstGeom>
          </p:spPr>
        </p:pic>
        <p:pic>
          <p:nvPicPr>
            <p:cNvPr id="22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81" t="19898" r="22823" b="37769"/>
            <a:stretch/>
          </p:blipFill>
          <p:spPr>
            <a:xfrm>
              <a:off x="5970913" y="4155926"/>
              <a:ext cx="593124" cy="369888"/>
            </a:xfrm>
            <a:prstGeom prst="rect">
              <a:avLst/>
            </a:prstGeom>
          </p:spPr>
        </p:pic>
        <p:pic>
          <p:nvPicPr>
            <p:cNvPr id="23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69" t="64603" r="21172" b="10703"/>
            <a:stretch/>
          </p:blipFill>
          <p:spPr>
            <a:xfrm>
              <a:off x="6414793" y="4295742"/>
              <a:ext cx="871892" cy="215768"/>
            </a:xfrm>
            <a:prstGeom prst="rect">
              <a:avLst/>
            </a:prstGeom>
          </p:spPr>
        </p:pic>
      </p:grpSp>
      <p:pic>
        <p:nvPicPr>
          <p:cNvPr id="3" name="Imagen 2" descr="Logotipo_DANE-Gobierno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30" y="1059818"/>
            <a:ext cx="6043398" cy="20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9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79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/>
          </p:cNvPr>
          <p:cNvSpPr/>
          <p:nvPr/>
        </p:nvSpPr>
        <p:spPr>
          <a:xfrm>
            <a:off x="539552" y="3324226"/>
            <a:ext cx="308451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9215" fontAlgn="auto">
              <a:spcBef>
                <a:spcPts val="2940"/>
              </a:spcBef>
              <a:spcAft>
                <a:spcPts val="0"/>
              </a:spcAft>
              <a:defRPr/>
            </a:pPr>
            <a:r>
              <a:rPr lang="es-MX" sz="1400" spc="70" dirty="0" smtClean="0">
                <a:solidFill>
                  <a:prstClr val="white"/>
                </a:solidFill>
                <a:latin typeface="Arial"/>
                <a:cs typeface="Arial"/>
              </a:rPr>
              <a:t>Cartagena, Colombia</a:t>
            </a:r>
            <a:endParaRPr lang="es-MX" sz="14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cxnSp>
        <p:nvCxnSpPr>
          <p:cNvPr id="6" name="5 Conector recto">
            <a:extLst/>
          </p:cNvPr>
          <p:cNvCxnSpPr/>
          <p:nvPr/>
        </p:nvCxnSpPr>
        <p:spPr>
          <a:xfrm>
            <a:off x="684214" y="2211710"/>
            <a:ext cx="79200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7" name="10 Rectángulo"/>
          <p:cNvSpPr>
            <a:spLocks noChangeArrowheads="1"/>
          </p:cNvSpPr>
          <p:nvPr/>
        </p:nvSpPr>
        <p:spPr bwMode="auto">
          <a:xfrm>
            <a:off x="1116012" y="3324226"/>
            <a:ext cx="7560444" cy="28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r"/>
            <a:r>
              <a:rPr lang="es-CO" altLang="es-CO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Febrero 2018</a:t>
            </a:r>
            <a:endParaRPr lang="es-CO" altLang="es-CO" sz="14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67544" y="987574"/>
            <a:ext cx="8207375" cy="221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ctr"/>
            <a:r>
              <a:rPr lang="es-CO" altLang="es-CO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INFORMACIÓN </a:t>
            </a:r>
          </a:p>
          <a:p>
            <a:pPr algn="ctr"/>
            <a:r>
              <a:rPr lang="es-CO" altLang="es-CO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ESTADÍSTICA ESTRATÉGICA </a:t>
            </a:r>
            <a:endParaRPr lang="es-CO" alt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O" altLang="es-CO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altLang="es-CO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s-CO" altLang="es-CO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CO" altLang="es-CO" sz="2000" dirty="0" smtClean="0">
                <a:solidFill>
                  <a:schemeClr val="bg1"/>
                </a:solidFill>
                <a:latin typeface="Arial" charset="0"/>
                <a:sym typeface="Calibri" pitchFamily="34" charset="0"/>
              </a:rPr>
              <a:t> </a:t>
            </a:r>
            <a:endParaRPr lang="es-CO" altLang="es-CO" sz="2000" dirty="0">
              <a:solidFill>
                <a:schemeClr val="bg1"/>
              </a:solidFill>
              <a:latin typeface="Arial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869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115616" y="2139702"/>
            <a:ext cx="79200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6220795" y="2355726"/>
            <a:ext cx="2599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94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Diciembre </a:t>
            </a:r>
            <a:r>
              <a:rPr lang="es-MX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256" y="945881"/>
            <a:ext cx="8784976" cy="58814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/>
            <a:r>
              <a:rPr lang="en-US" sz="3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Mercado laboral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-90267" y="1534021"/>
            <a:ext cx="8893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altLang="es-CO" sz="2400" b="1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alibri" pitchFamily="34" charset="0"/>
              </a:rPr>
              <a:t>Gran Encuesta Integrada de Hogares - GEIH</a:t>
            </a:r>
            <a:endParaRPr lang="es-ES" altLang="es-CO" sz="2400" b="1" dirty="0">
              <a:solidFill>
                <a:srgbClr val="FFFFFF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56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987574"/>
            <a:ext cx="9144000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s-ES" altLang="es-CO" sz="2400">
              <a:solidFill>
                <a:srgbClr val="FF0066"/>
              </a:solidFill>
              <a:latin typeface="Times New Roman" pitchFamily="18" charset="0"/>
              <a:sym typeface="Calibri" pitchFamily="34" charset="0"/>
            </a:endParaRPr>
          </a:p>
        </p:txBody>
      </p:sp>
      <p:sp>
        <p:nvSpPr>
          <p:cNvPr id="39943" name="Text Box 3"/>
          <p:cNvSpPr txBox="1">
            <a:spLocks noChangeArrowheads="1"/>
          </p:cNvSpPr>
          <p:nvPr/>
        </p:nvSpPr>
        <p:spPr bwMode="auto">
          <a:xfrm>
            <a:off x="251520" y="197227"/>
            <a:ext cx="6192688" cy="646331"/>
          </a:xfrm>
          <a:prstGeom prst="rect">
            <a:avLst/>
          </a:prstGeom>
          <a:extLst/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altLang="es-CO" dirty="0">
                <a:sym typeface="Calibri" pitchFamily="34" charset="0"/>
              </a:rPr>
              <a:t>Para el mes de </a:t>
            </a:r>
            <a:r>
              <a:rPr lang="es-CO" altLang="es-CO" dirty="0" smtClean="0">
                <a:sym typeface="Calibri" pitchFamily="34" charset="0"/>
              </a:rPr>
              <a:t>diciembre </a:t>
            </a:r>
            <a:r>
              <a:rPr lang="es-CO" altLang="es-CO" dirty="0">
                <a:sym typeface="Calibri" pitchFamily="34" charset="0"/>
              </a:rPr>
              <a:t>de 2017, la tasa de desempleo fue </a:t>
            </a:r>
            <a:r>
              <a:rPr lang="es-CO" altLang="es-CO" dirty="0" smtClean="0">
                <a:sym typeface="Calibri" pitchFamily="34" charset="0"/>
              </a:rPr>
              <a:t>8,6%. </a:t>
            </a:r>
            <a:r>
              <a:rPr lang="es-ES" altLang="es-CO" dirty="0">
                <a:sym typeface="Calibri" pitchFamily="34" charset="0"/>
              </a:rPr>
              <a:t>Con la tasa </a:t>
            </a:r>
            <a:r>
              <a:rPr lang="es-ES" altLang="es-CO" dirty="0" smtClean="0">
                <a:sym typeface="Calibri" pitchFamily="34" charset="0"/>
              </a:rPr>
              <a:t>de desempleo de diciembre de </a:t>
            </a:r>
            <a:r>
              <a:rPr lang="es-ES" altLang="es-CO" dirty="0">
                <a:sym typeface="Calibri" pitchFamily="34" charset="0"/>
              </a:rPr>
              <a:t>2017 se completan siete periodos consecutivos con tasa de un dígito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25488" y="987574"/>
            <a:ext cx="7693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Tasa global de participación, ocupación y </a:t>
            </a:r>
            <a:r>
              <a:rPr lang="es-ES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desempleo, Total </a:t>
            </a:r>
            <a:r>
              <a:rPr lang="es-CO" altLang="es-CO" sz="12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nacional</a:t>
            </a:r>
            <a:endParaRPr lang="es-ES" altLang="es-CO" sz="1200" b="1" dirty="0">
              <a:solidFill>
                <a:srgbClr val="C00048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algn="ctr" eaLnBrk="1" hangingPunct="1"/>
            <a:r>
              <a:rPr lang="es-CO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Diciembre 2001- 2017</a:t>
            </a:r>
            <a:endParaRPr lang="es-ES" altLang="es-CO" sz="1200" b="1" dirty="0">
              <a:solidFill>
                <a:srgbClr val="C00048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88238" y="4731990"/>
            <a:ext cx="1655762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MX"/>
            </a:defPPr>
            <a:lvl1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</a:t>
            </a:r>
            <a:r>
              <a:rPr lang="es-CO" b="0" dirty="0"/>
              <a:t>DANE - GEIH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80" y="1635646"/>
            <a:ext cx="5977240" cy="31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4587974"/>
            <a:ext cx="9144000" cy="36004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987574"/>
            <a:ext cx="9144000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7504" y="195486"/>
            <a:ext cx="6372200" cy="646331"/>
          </a:xfrm>
          <a:prstGeom prst="rect">
            <a:avLst/>
          </a:prstGeom>
          <a:extLst/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altLang="es-CO" dirty="0">
                <a:sym typeface="Calibri" pitchFamily="34" charset="0"/>
              </a:rPr>
              <a:t>En diciembre de 2017 el nivel de ocupados fue el más alto para un mes de diciembre desde que hay cifras comparables </a:t>
            </a:r>
            <a:r>
              <a:rPr lang="es-ES" altLang="es-CO" dirty="0" smtClean="0">
                <a:sym typeface="Calibri" pitchFamily="34" charset="0"/>
              </a:rPr>
              <a:t>(2001) situándose </a:t>
            </a:r>
            <a:r>
              <a:rPr lang="es-ES" altLang="es-CO" dirty="0">
                <a:sym typeface="Calibri" pitchFamily="34" charset="0"/>
              </a:rPr>
              <a:t>por encima de los 22 millones de personas</a:t>
            </a:r>
          </a:p>
        </p:txBody>
      </p:sp>
      <p:sp>
        <p:nvSpPr>
          <p:cNvPr id="3" name="5 CuadroTexto"/>
          <p:cNvSpPr txBox="1"/>
          <p:nvPr/>
        </p:nvSpPr>
        <p:spPr>
          <a:xfrm>
            <a:off x="179512" y="458797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 smtClean="0">
                <a:latin typeface="Arial"/>
                <a:cs typeface="Arial"/>
              </a:rPr>
              <a:t>Nota: </a:t>
            </a:r>
            <a:r>
              <a:rPr lang="es-CO" sz="900" dirty="0" smtClean="0">
                <a:latin typeface="Arial"/>
                <a:cs typeface="Arial"/>
              </a:rPr>
              <a:t>Resultado en miles de personas. Por efecto de redondeo en miles, los totales pueden diferir ligeramente.</a:t>
            </a:r>
          </a:p>
          <a:p>
            <a:r>
              <a:rPr lang="es-CO" sz="900" dirty="0" smtClean="0">
                <a:latin typeface="Arial"/>
                <a:cs typeface="Arial"/>
              </a:rPr>
              <a:t>Datos expandidos con proyecciones de población elaboradas con base en los resultados del Censo 2005.</a:t>
            </a:r>
            <a:endParaRPr lang="es-CO" sz="900" dirty="0">
              <a:latin typeface="Arial"/>
              <a:cs typeface="Arial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740774" y="4659982"/>
            <a:ext cx="1403226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</a:t>
            </a:r>
            <a:r>
              <a:rPr lang="es-CO" b="0" dirty="0"/>
              <a:t>DANE - GEIH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5536" y="1029965"/>
            <a:ext cx="7693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ctr"/>
            <a:r>
              <a:rPr lang="es-ES" altLang="es-CO" sz="12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Población </a:t>
            </a:r>
            <a:r>
              <a:rPr lang="es-ES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ocupada, Total </a:t>
            </a:r>
            <a:r>
              <a:rPr lang="es-CO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nacional- Mensual</a:t>
            </a:r>
            <a:endParaRPr lang="es-ES" altLang="es-CO" sz="1200" b="1" dirty="0">
              <a:solidFill>
                <a:srgbClr val="C00048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algn="ctr" eaLnBrk="1" hangingPunct="1"/>
            <a:r>
              <a:rPr lang="es-CO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Diciembre 2001- 2017</a:t>
            </a:r>
            <a:endParaRPr lang="es-ES" altLang="es-CO" sz="1200" b="1" dirty="0">
              <a:solidFill>
                <a:srgbClr val="C00048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77" y="1606543"/>
            <a:ext cx="6178435" cy="289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987574"/>
            <a:ext cx="9144000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s-ES" altLang="es-CO" sz="2400">
              <a:solidFill>
                <a:srgbClr val="FF0066"/>
              </a:solidFill>
              <a:latin typeface="Times New Roman" pitchFamily="18" charset="0"/>
              <a:sym typeface="Calibri" pitchFamily="34" charset="0"/>
            </a:endParaRPr>
          </a:p>
        </p:txBody>
      </p:sp>
      <p:sp>
        <p:nvSpPr>
          <p:cNvPr id="39943" name="Text Box 3"/>
          <p:cNvSpPr txBox="1">
            <a:spLocks noChangeArrowheads="1"/>
          </p:cNvSpPr>
          <p:nvPr/>
        </p:nvSpPr>
        <p:spPr bwMode="auto">
          <a:xfrm>
            <a:off x="179512" y="268655"/>
            <a:ext cx="6459171" cy="430887"/>
          </a:xfrm>
          <a:prstGeom prst="rect">
            <a:avLst/>
          </a:prstGeom>
          <a:extLst/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altLang="es-CO" dirty="0">
                <a:sym typeface="Calibri" pitchFamily="34" charset="0"/>
              </a:rPr>
              <a:t>En 2017 se </a:t>
            </a:r>
            <a:r>
              <a:rPr lang="es-ES" altLang="es-CO" dirty="0" smtClean="0">
                <a:sym typeface="Calibri" pitchFamily="34" charset="0"/>
              </a:rPr>
              <a:t>completan 5 </a:t>
            </a:r>
            <a:r>
              <a:rPr lang="es-ES" altLang="es-CO" dirty="0">
                <a:sym typeface="Calibri" pitchFamily="34" charset="0"/>
              </a:rPr>
              <a:t>años consecutivos (enero - diciembre) con tasas de desempleo de un dígito y tasas de participación y ocupación </a:t>
            </a:r>
            <a:r>
              <a:rPr lang="es-ES" altLang="es-CO" dirty="0" smtClean="0">
                <a:sym typeface="Calibri" pitchFamily="34" charset="0"/>
              </a:rPr>
              <a:t>altas y estables.</a:t>
            </a:r>
            <a:endParaRPr lang="es-ES" altLang="es-CO" dirty="0">
              <a:sym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24750" y="4659982"/>
            <a:ext cx="1619250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</a:t>
            </a:r>
            <a:r>
              <a:rPr lang="es-CO" b="0" dirty="0"/>
              <a:t>DANE - GEIH</a:t>
            </a:r>
          </a:p>
        </p:txBody>
      </p:sp>
      <p:sp>
        <p:nvSpPr>
          <p:cNvPr id="7" name="object 898"/>
          <p:cNvSpPr txBox="1">
            <a:spLocks noChangeArrowheads="1"/>
          </p:cNvSpPr>
          <p:nvPr/>
        </p:nvSpPr>
        <p:spPr bwMode="auto">
          <a:xfrm>
            <a:off x="1297806" y="1059582"/>
            <a:ext cx="6548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ctr"/>
            <a:r>
              <a:rPr lang="es-ES" altLang="es-CO" sz="1200" b="1" dirty="0">
                <a:latin typeface="Arial" charset="0"/>
                <a:sym typeface="Calibri" pitchFamily="34" charset="0"/>
              </a:rPr>
              <a:t>Tasa global de participación, ocupación y </a:t>
            </a:r>
            <a:r>
              <a:rPr lang="es-ES" altLang="es-CO" sz="1200" b="1" dirty="0" smtClean="0">
                <a:latin typeface="Arial" charset="0"/>
                <a:sym typeface="Calibri" pitchFamily="34" charset="0"/>
              </a:rPr>
              <a:t>desempleo, Total </a:t>
            </a:r>
            <a:r>
              <a:rPr lang="es-ES" altLang="es-CO" sz="1200" b="1" dirty="0">
                <a:latin typeface="Arial" charset="0"/>
                <a:sym typeface="Calibri" pitchFamily="34" charset="0"/>
              </a:rPr>
              <a:t>nacional - Doce meses</a:t>
            </a:r>
          </a:p>
          <a:p>
            <a:pPr algn="ctr"/>
            <a:r>
              <a:rPr lang="es-ES" altLang="es-CO" sz="1200" b="1" dirty="0">
                <a:latin typeface="Arial" charset="0"/>
                <a:sym typeface="Calibri" pitchFamily="34" charset="0"/>
              </a:rPr>
              <a:t>Enero – diciembre (2001 – 2017)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274" y="1724007"/>
            <a:ext cx="5837453" cy="30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4587974"/>
            <a:ext cx="9144000" cy="36004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972765"/>
            <a:ext cx="9144000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774" y="1512901"/>
            <a:ext cx="5136490" cy="3003065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1520" y="267494"/>
            <a:ext cx="6228184" cy="432048"/>
          </a:xfrm>
          <a:prstGeom prst="rect">
            <a:avLst/>
          </a:prstGeom>
          <a:extLst/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altLang="es-CO" dirty="0" smtClean="0">
                <a:sym typeface="Calibri" pitchFamily="34" charset="0"/>
              </a:rPr>
              <a:t>En el 2017 nivel </a:t>
            </a:r>
            <a:r>
              <a:rPr lang="es-ES" altLang="es-CO" dirty="0">
                <a:sym typeface="Calibri" pitchFamily="34" charset="0"/>
              </a:rPr>
              <a:t>de ocupados fue 22 millones 383 mil personas, el registro más alto desde que hay cifras </a:t>
            </a:r>
            <a:r>
              <a:rPr lang="es-ES" altLang="es-CO" dirty="0" smtClean="0">
                <a:sym typeface="Calibri" pitchFamily="34" charset="0"/>
              </a:rPr>
              <a:t>comparables (2001).</a:t>
            </a:r>
            <a:endParaRPr lang="es-ES" altLang="es-CO" dirty="0">
              <a:sym typeface="Calibri" pitchFamily="34" charset="0"/>
            </a:endParaRPr>
          </a:p>
        </p:txBody>
      </p:sp>
      <p:sp>
        <p:nvSpPr>
          <p:cNvPr id="3" name="5 CuadroTexto"/>
          <p:cNvSpPr txBox="1"/>
          <p:nvPr/>
        </p:nvSpPr>
        <p:spPr>
          <a:xfrm>
            <a:off x="107504" y="458797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 smtClean="0">
                <a:latin typeface="Arial"/>
                <a:cs typeface="Arial"/>
              </a:rPr>
              <a:t>Nota: </a:t>
            </a:r>
            <a:r>
              <a:rPr lang="es-CO" sz="900" dirty="0" smtClean="0">
                <a:latin typeface="Arial"/>
                <a:cs typeface="Arial"/>
              </a:rPr>
              <a:t>Resultado en miles de personas. Por efecto de redondeo en miles, los totales pueden diferir ligeramente.</a:t>
            </a:r>
          </a:p>
          <a:p>
            <a:r>
              <a:rPr lang="es-CO" sz="900" dirty="0" smtClean="0">
                <a:latin typeface="Arial"/>
                <a:cs typeface="Arial"/>
              </a:rPr>
              <a:t>Datos expandidos con proyecciones de población elaboradas con base en los resultados del Censo 2005.</a:t>
            </a:r>
            <a:endParaRPr lang="es-CO" sz="900" dirty="0">
              <a:latin typeface="Arial"/>
              <a:cs typeface="Arial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74937" y="4659982"/>
            <a:ext cx="1655762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</a:t>
            </a:r>
            <a:r>
              <a:rPr lang="es-CO" b="0" dirty="0"/>
              <a:t>DANE - GEIH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5536" y="993961"/>
            <a:ext cx="7693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ctr"/>
            <a:r>
              <a:rPr lang="es-ES" altLang="es-CO" sz="12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Población </a:t>
            </a:r>
            <a:r>
              <a:rPr lang="es-ES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ocupada, Total </a:t>
            </a:r>
            <a:r>
              <a:rPr lang="es-CO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nacional- Mensual</a:t>
            </a:r>
            <a:endParaRPr lang="es-ES" altLang="es-CO" sz="1200" b="1" dirty="0">
              <a:solidFill>
                <a:srgbClr val="C00048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algn="ctr" eaLnBrk="1" hangingPunct="1"/>
            <a:r>
              <a:rPr lang="es-CO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Enero - Diciembre 2001- 2017</a:t>
            </a:r>
            <a:endParaRPr lang="es-ES" altLang="es-CO" sz="1200" b="1" dirty="0">
              <a:solidFill>
                <a:srgbClr val="C00048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33" y="1038386"/>
            <a:ext cx="5724128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123478"/>
            <a:ext cx="6048672" cy="738664"/>
          </a:xfrm>
          <a:prstGeom prst="rect">
            <a:avLst/>
          </a:prstGeom>
          <a:extLst/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altLang="es-CO" sz="1200" dirty="0"/>
              <a:t>Para el </a:t>
            </a:r>
            <a:r>
              <a:rPr lang="es-ES" altLang="es-CO" sz="1200" dirty="0" smtClean="0"/>
              <a:t>trimestre octubre - diciembre </a:t>
            </a:r>
            <a:r>
              <a:rPr lang="es-ES" altLang="es-CO" sz="1200" dirty="0"/>
              <a:t>de </a:t>
            </a:r>
            <a:r>
              <a:rPr lang="es-ES" altLang="es-CO" sz="1200" dirty="0" smtClean="0"/>
              <a:t>2017, once </a:t>
            </a:r>
            <a:r>
              <a:rPr lang="es-ES" altLang="es-CO" sz="1200" dirty="0"/>
              <a:t>de las 23 principales ciudades y áreas metropolitanas presentaron tasa de desempleo de un </a:t>
            </a:r>
            <a:r>
              <a:rPr lang="es-ES" altLang="es-CO" sz="1200" dirty="0" smtClean="0"/>
              <a:t>dígito y nueve </a:t>
            </a:r>
            <a:r>
              <a:rPr lang="es-ES" altLang="es-CO" sz="1200" dirty="0"/>
              <a:t>ciudades presentaron variación negativa en la tasa de </a:t>
            </a:r>
            <a:r>
              <a:rPr lang="es-ES" altLang="es-CO" sz="1200" dirty="0" smtClean="0"/>
              <a:t>desempleo. </a:t>
            </a:r>
            <a:endParaRPr lang="es-ES" altLang="es-CO" sz="1200" dirty="0"/>
          </a:p>
          <a:p>
            <a:endParaRPr lang="es-ES" altLang="es-CO" sz="1200" dirty="0"/>
          </a:p>
        </p:txBody>
      </p:sp>
      <p:sp>
        <p:nvSpPr>
          <p:cNvPr id="54" name="CuadroTexto 62"/>
          <p:cNvSpPr txBox="1"/>
          <p:nvPr/>
        </p:nvSpPr>
        <p:spPr>
          <a:xfrm>
            <a:off x="892980" y="1280460"/>
            <a:ext cx="1174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>
                <a:solidFill>
                  <a:prstClr val="white"/>
                </a:solidFill>
                <a:latin typeface="Arial"/>
                <a:cs typeface="Arial"/>
              </a:rPr>
              <a:t>Ciudad</a:t>
            </a:r>
            <a:endParaRPr lang="es-ES" sz="9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2" name="5 CuadroTexto"/>
          <p:cNvSpPr txBox="1"/>
          <p:nvPr/>
        </p:nvSpPr>
        <p:spPr>
          <a:xfrm>
            <a:off x="6084168" y="2787774"/>
            <a:ext cx="268335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48"/>
              </a:buClr>
            </a:pPr>
            <a:r>
              <a:rPr lang="es-CO" sz="900" b="1" dirty="0" smtClean="0">
                <a:solidFill>
                  <a:srgbClr val="C00048"/>
                </a:solidFill>
                <a:latin typeface="Arial"/>
                <a:cs typeface="Arial"/>
              </a:rPr>
              <a:t>Notas: </a:t>
            </a:r>
          </a:p>
          <a:p>
            <a:pPr marL="171450" indent="-171450">
              <a:buClr>
                <a:srgbClr val="C00048"/>
              </a:buClr>
              <a:buFont typeface="Arial"/>
              <a:buChar char="•"/>
            </a:pPr>
            <a:endParaRPr lang="es-CO" sz="9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80975" indent="-180975" algn="just">
              <a:buClr>
                <a:srgbClr val="C00048"/>
              </a:buClr>
              <a:buFont typeface="Arial"/>
              <a:buChar char="•"/>
            </a:pPr>
            <a:r>
              <a:rPr lang="es-CO" sz="900" dirty="0" smtClean="0">
                <a:solidFill>
                  <a:prstClr val="black"/>
                </a:solidFill>
                <a:latin typeface="Arial"/>
                <a:cs typeface="Arial"/>
              </a:rPr>
              <a:t>Datos expandidos con proyecciones de población elaboradas con base en los resultados del Censo 2005</a:t>
            </a:r>
            <a:r>
              <a:rPr lang="es-CO" sz="9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endParaRPr lang="es-CO" sz="9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71450" indent="-171450">
              <a:buClr>
                <a:srgbClr val="C00048"/>
              </a:buClr>
              <a:buFont typeface="Arial"/>
              <a:buChar char="•"/>
            </a:pPr>
            <a:endParaRPr lang="es-CO" sz="9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80975" indent="-180975" algn="just">
              <a:buClr>
                <a:srgbClr val="C00048"/>
              </a:buClr>
              <a:buFont typeface="Arial"/>
              <a:buChar char="•"/>
            </a:pPr>
            <a:r>
              <a:rPr lang="es-ES" sz="900" dirty="0">
                <a:solidFill>
                  <a:prstClr val="black"/>
                </a:solidFill>
                <a:latin typeface="Arial"/>
                <a:cs typeface="Arial"/>
              </a:rPr>
              <a:t>El total de las 23 ciudades no incluye San Andrés por tener una distribución de la muestra </a:t>
            </a:r>
            <a:r>
              <a:rPr lang="es-ES" sz="900" dirty="0" smtClean="0">
                <a:solidFill>
                  <a:prstClr val="black"/>
                </a:solidFill>
                <a:latin typeface="Arial"/>
                <a:cs typeface="Arial"/>
              </a:rPr>
              <a:t>diferente. Los </a:t>
            </a:r>
            <a:r>
              <a:rPr lang="es-ES" sz="900" dirty="0">
                <a:solidFill>
                  <a:prstClr val="black"/>
                </a:solidFill>
                <a:latin typeface="Arial"/>
                <a:cs typeface="Arial"/>
              </a:rPr>
              <a:t>resultados presentados para San Andrés corresponden al período julio - diciembre 2017.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831" t="28300" r="33856" b="12201"/>
          <a:stretch/>
        </p:blipFill>
        <p:spPr>
          <a:xfrm>
            <a:off x="755576" y="1658558"/>
            <a:ext cx="4104456" cy="3171623"/>
          </a:xfrm>
          <a:prstGeom prst="rect">
            <a:avLst/>
          </a:prstGeom>
        </p:spPr>
      </p:pic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342017" y="1059582"/>
            <a:ext cx="504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ctr"/>
            <a:r>
              <a:rPr lang="es-ES" altLang="es-CO" sz="12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Indicadores de mercado laboral por ciudad</a:t>
            </a:r>
          </a:p>
          <a:p>
            <a:pPr algn="ctr"/>
            <a:r>
              <a:rPr lang="es-ES" altLang="es-CO" sz="12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Trimestre octubre – diciembre 2017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5796136" y="1059582"/>
            <a:ext cx="0" cy="3816424"/>
          </a:xfrm>
          <a:prstGeom prst="line">
            <a:avLst/>
          </a:prstGeom>
          <a:ln w="3175" cmpd="sng">
            <a:solidFill>
              <a:srgbClr val="C000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6 CuadroTexto"/>
          <p:cNvSpPr txBox="1"/>
          <p:nvPr/>
        </p:nvSpPr>
        <p:spPr>
          <a:xfrm>
            <a:off x="7474937" y="4659982"/>
            <a:ext cx="1655762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</a:t>
            </a:r>
            <a:r>
              <a:rPr lang="es-CO" b="0" dirty="0"/>
              <a:t>DANE - GEIH</a:t>
            </a:r>
          </a:p>
        </p:txBody>
      </p:sp>
    </p:spTree>
    <p:extLst>
      <p:ext uri="{BB962C8B-B14F-4D97-AF65-F5344CB8AC3E}">
        <p14:creationId xmlns:p14="http://schemas.microsoft.com/office/powerpoint/2010/main" val="108303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32" y="1012980"/>
            <a:ext cx="9143767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41921" y="196647"/>
            <a:ext cx="6618311" cy="430887"/>
          </a:xfrm>
          <a:prstGeom prst="rect">
            <a:avLst/>
          </a:prstGeom>
          <a:extLst/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altLang="es-CO" dirty="0" smtClean="0">
                <a:sym typeface="Calibri" pitchFamily="34" charset="0"/>
              </a:rPr>
              <a:t>En </a:t>
            </a:r>
            <a:r>
              <a:rPr lang="es-ES" altLang="es-CO" dirty="0">
                <a:sym typeface="Calibri" pitchFamily="34" charset="0"/>
              </a:rPr>
              <a:t>el trimestre octubre – diciembre de 2017 Agricultura, transporte y construcción </a:t>
            </a:r>
            <a:r>
              <a:rPr lang="es-ES" altLang="es-CO" dirty="0" smtClean="0">
                <a:sym typeface="Calibri" pitchFamily="34" charset="0"/>
              </a:rPr>
              <a:t>fueron </a:t>
            </a:r>
            <a:r>
              <a:rPr lang="es-ES" altLang="es-CO" dirty="0">
                <a:sym typeface="Calibri" pitchFamily="34" charset="0"/>
              </a:rPr>
              <a:t>las ramas que presentaron mayor contribución a la </a:t>
            </a:r>
            <a:r>
              <a:rPr lang="es-ES" altLang="es-CO" dirty="0" smtClean="0">
                <a:sym typeface="Calibri" pitchFamily="34" charset="0"/>
              </a:rPr>
              <a:t>ocupación.</a:t>
            </a:r>
            <a:endParaRPr lang="es-ES" altLang="es-CO" dirty="0">
              <a:sym typeface="Calibri" pitchFamily="34" charset="0"/>
            </a:endParaRP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179512" y="4299942"/>
            <a:ext cx="8207696" cy="230832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000" b="1" spc="7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altLang="es-CO" sz="900" dirty="0">
                <a:sym typeface="Calibri" pitchFamily="34" charset="0"/>
              </a:rPr>
              <a:t>*Otras ramas: Explotación de minas y canteras, suministro de electricidad, gas y agua e intermediación financiera.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87639" y="103417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sz="12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Distribución porcentual, variación y contribución a la variación de la población </a:t>
            </a:r>
            <a:r>
              <a:rPr lang="es-ES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ocupada según </a:t>
            </a:r>
            <a:r>
              <a:rPr lang="es-ES" altLang="es-CO" sz="12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ramas de actividad</a:t>
            </a:r>
          </a:p>
          <a:p>
            <a:pPr algn="ctr"/>
            <a:r>
              <a:rPr lang="es-ES" altLang="es-CO" sz="12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Total </a:t>
            </a:r>
            <a:r>
              <a:rPr lang="es-ES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nacional, Trimestre </a:t>
            </a:r>
            <a:r>
              <a:rPr lang="es-ES" altLang="es-CO" sz="12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octubre – diciembre 2017</a:t>
            </a:r>
          </a:p>
        </p:txBody>
      </p:sp>
      <p:sp>
        <p:nvSpPr>
          <p:cNvPr id="9" name="5 Rectángulo"/>
          <p:cNvSpPr>
            <a:spLocks noChangeArrowheads="1"/>
          </p:cNvSpPr>
          <p:nvPr/>
        </p:nvSpPr>
        <p:spPr bwMode="auto">
          <a:xfrm>
            <a:off x="179512" y="4587974"/>
            <a:ext cx="2178868" cy="230832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just"/>
            <a:r>
              <a:rPr lang="es-CO" altLang="es-CO" sz="900" b="1" spc="7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  <a:sym typeface="Calibri" pitchFamily="34" charset="0"/>
              </a:rPr>
              <a:t>(p.p): Puntos porcentuales</a:t>
            </a:r>
            <a:endParaRPr lang="es-CO" altLang="es-CO" sz="900" b="1" spc="7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  <a:sym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899592" y="1707654"/>
            <a:ext cx="7465659" cy="2337356"/>
          </a:xfrm>
          <a:prstGeom prst="rect">
            <a:avLst/>
          </a:prstGeom>
        </p:spPr>
      </p:pic>
      <p:sp>
        <p:nvSpPr>
          <p:cNvPr id="8" name="6 CuadroTexto"/>
          <p:cNvSpPr txBox="1"/>
          <p:nvPr/>
        </p:nvSpPr>
        <p:spPr>
          <a:xfrm>
            <a:off x="7474937" y="4659982"/>
            <a:ext cx="1655762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</a:t>
            </a:r>
            <a:r>
              <a:rPr lang="es-CO" b="0" dirty="0"/>
              <a:t>DANE - GEIH</a:t>
            </a:r>
          </a:p>
        </p:txBody>
      </p:sp>
    </p:spTree>
    <p:extLst>
      <p:ext uri="{BB962C8B-B14F-4D97-AF65-F5344CB8AC3E}">
        <p14:creationId xmlns:p14="http://schemas.microsoft.com/office/powerpoint/2010/main" val="7780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899592" y="2211710"/>
            <a:ext cx="79200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6300192" y="2355726"/>
            <a:ext cx="2599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94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Noviembre 2017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36512" y="915566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Seguimiento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la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Economía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</a:t>
            </a:r>
            <a:endParaRPr lang="es-MX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03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232" y="1012980"/>
            <a:ext cx="9143767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object 898"/>
          <p:cNvSpPr txBox="1"/>
          <p:nvPr/>
        </p:nvSpPr>
        <p:spPr>
          <a:xfrm>
            <a:off x="179512" y="195631"/>
            <a:ext cx="619009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En noviembre de 2017, el Indicador de seguimiento a la economía registró un crecimiento de 1,6% en su serie desestacionalizada y en su serie original. 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93858" y="117733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19687" y="103432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>
                <a:solidFill>
                  <a:srgbClr val="C00048"/>
                </a:solidFill>
              </a:rPr>
              <a:t>Variación anual serie original y desestacionalizada – </a:t>
            </a:r>
            <a:r>
              <a:rPr lang="es-ES" dirty="0" smtClean="0">
                <a:solidFill>
                  <a:srgbClr val="C00048"/>
                </a:solidFill>
              </a:rPr>
              <a:t>ISE</a:t>
            </a:r>
          </a:p>
          <a:p>
            <a:r>
              <a:rPr lang="es-ES" dirty="0">
                <a:solidFill>
                  <a:srgbClr val="C00048"/>
                </a:solidFill>
              </a:rPr>
              <a:t>Noviembre 2015 – Noviembre 2017</a:t>
            </a:r>
            <a:r>
              <a:rPr lang="es-ES" baseline="30000" dirty="0">
                <a:solidFill>
                  <a:srgbClr val="C00048"/>
                </a:solidFill>
              </a:rPr>
              <a:t>Pr</a:t>
            </a:r>
            <a:endParaRPr lang="es-CO" baseline="30000" dirty="0">
              <a:solidFill>
                <a:srgbClr val="C00048"/>
              </a:solidFill>
            </a:endParaRPr>
          </a:p>
          <a:p>
            <a:endParaRPr lang="es-ES" dirty="0">
              <a:solidFill>
                <a:srgbClr val="C00048"/>
              </a:solidFill>
            </a:endParaRPr>
          </a:p>
          <a:p>
            <a:endParaRPr lang="es-ES" dirty="0">
              <a:solidFill>
                <a:srgbClr val="C00048"/>
              </a:solidFill>
            </a:endParaRPr>
          </a:p>
        </p:txBody>
      </p:sp>
      <p:sp>
        <p:nvSpPr>
          <p:cNvPr id="18" name="9 Rectángulo"/>
          <p:cNvSpPr/>
          <p:nvPr/>
        </p:nvSpPr>
        <p:spPr>
          <a:xfrm>
            <a:off x="7403926" y="4500867"/>
            <a:ext cx="1740074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Fuente:</a:t>
            </a: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DANE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7348"/>
            <a:ext cx="8736510" cy="277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95536" y="4493173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Pr: Cifras preliminares</a:t>
            </a:r>
          </a:p>
        </p:txBody>
      </p:sp>
    </p:spTree>
    <p:extLst>
      <p:ext uri="{BB962C8B-B14F-4D97-AF65-F5344CB8AC3E}">
        <p14:creationId xmlns:p14="http://schemas.microsoft.com/office/powerpoint/2010/main" val="1746044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32" y="1012980"/>
            <a:ext cx="9143767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object 898"/>
          <p:cNvSpPr txBox="1"/>
          <p:nvPr/>
        </p:nvSpPr>
        <p:spPr>
          <a:xfrm>
            <a:off x="179512" y="123478"/>
            <a:ext cx="640871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Entre enero y noviembre de 2017, el Indicador de Seguimiento a la Economía ISE aumentó 1,4% en su serie original, respecto a la variación acumulada </a:t>
            </a:r>
            <a:r>
              <a:rPr lang="da-DK" dirty="0" smtClean="0"/>
              <a:t>en el mismo periodo de </a:t>
            </a:r>
            <a:r>
              <a:rPr lang="da-DK" dirty="0"/>
              <a:t>2016.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256" y="1017983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>
                <a:solidFill>
                  <a:srgbClr val="C00048"/>
                </a:solidFill>
              </a:rPr>
              <a:t>Variación año corrido de la serie </a:t>
            </a:r>
            <a:r>
              <a:rPr lang="es-ES" dirty="0" smtClean="0">
                <a:solidFill>
                  <a:srgbClr val="C00048"/>
                </a:solidFill>
              </a:rPr>
              <a:t>original</a:t>
            </a:r>
          </a:p>
          <a:p>
            <a:r>
              <a:rPr lang="es-CO" dirty="0">
                <a:solidFill>
                  <a:srgbClr val="C00048"/>
                </a:solidFill>
              </a:rPr>
              <a:t>Noviembre 2017</a:t>
            </a:r>
            <a:r>
              <a:rPr lang="es-CO" baseline="30000" dirty="0">
                <a:solidFill>
                  <a:srgbClr val="C00048"/>
                </a:solidFill>
              </a:rPr>
              <a:t>Pr</a:t>
            </a:r>
            <a:r>
              <a:rPr lang="es-CO" dirty="0">
                <a:solidFill>
                  <a:srgbClr val="C00048"/>
                </a:solidFill>
              </a:rPr>
              <a:t>/2016</a:t>
            </a:r>
            <a:r>
              <a:rPr lang="es-CO" baseline="30000" dirty="0">
                <a:solidFill>
                  <a:srgbClr val="C00048"/>
                </a:solidFill>
              </a:rPr>
              <a:t>Pr</a:t>
            </a:r>
          </a:p>
          <a:p>
            <a:r>
              <a:rPr lang="es-ES" dirty="0" smtClean="0">
                <a:solidFill>
                  <a:srgbClr val="C00048"/>
                </a:solidFill>
              </a:rPr>
              <a:t> </a:t>
            </a:r>
            <a:endParaRPr lang="es-ES" dirty="0">
              <a:solidFill>
                <a:srgbClr val="C00048"/>
              </a:solidFill>
            </a:endParaRPr>
          </a:p>
        </p:txBody>
      </p:sp>
      <p:graphicFrame>
        <p:nvGraphicFramePr>
          <p:cNvPr id="13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611595"/>
              </p:ext>
            </p:extLst>
          </p:nvPr>
        </p:nvGraphicFramePr>
        <p:xfrm>
          <a:off x="971600" y="1572332"/>
          <a:ext cx="7332426" cy="272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79512" y="4521628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Pr: Cifras preliminares</a:t>
            </a:r>
          </a:p>
        </p:txBody>
      </p:sp>
      <p:sp>
        <p:nvSpPr>
          <p:cNvPr id="16" name="9 Rectángulo"/>
          <p:cNvSpPr/>
          <p:nvPr/>
        </p:nvSpPr>
        <p:spPr>
          <a:xfrm>
            <a:off x="7403926" y="4529322"/>
            <a:ext cx="1740074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Fuente:</a:t>
            </a: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DANE</a:t>
            </a:r>
          </a:p>
        </p:txBody>
      </p:sp>
    </p:spTree>
    <p:extLst>
      <p:ext uri="{BB962C8B-B14F-4D97-AF65-F5344CB8AC3E}">
        <p14:creationId xmlns:p14="http://schemas.microsoft.com/office/powerpoint/2010/main" val="1447488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>
            <a:spLocks noChangeArrowheads="1"/>
          </p:cNvSpPr>
          <p:nvPr/>
        </p:nvSpPr>
        <p:spPr bwMode="auto">
          <a:xfrm>
            <a:off x="323528" y="195486"/>
            <a:ext cx="5904656" cy="49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r>
              <a:rPr lang="es-CO" altLang="es-CO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Contenido </a:t>
            </a:r>
            <a:endParaRPr lang="es-CO" altLang="es-CO" sz="2800" dirty="0">
              <a:solidFill>
                <a:schemeClr val="bg1"/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1635646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rgbClr val="C00048"/>
              </a:buClr>
              <a:buFont typeface="+mj-lt"/>
              <a:buAutoNum type="arabicPeriod"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Hechos estilizados de la economía colombiana en 2017 </a:t>
            </a:r>
          </a:p>
          <a:p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buClr>
                <a:srgbClr val="C00048"/>
              </a:buClr>
              <a:buFont typeface="+mj-lt"/>
              <a:buAutoNum type="romanUcPeriod"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precios al consumidor IPC </a:t>
            </a:r>
          </a:p>
          <a:p>
            <a:pPr marL="857250" lvl="1" indent="-400050">
              <a:buClr>
                <a:srgbClr val="C00048"/>
              </a:buClr>
              <a:buFont typeface="+mj-lt"/>
              <a:buAutoNum type="romanUcPeriod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Comercio externo</a:t>
            </a:r>
          </a:p>
          <a:p>
            <a:pPr marL="857250" lvl="1" indent="-400050">
              <a:buClr>
                <a:srgbClr val="C00048"/>
              </a:buClr>
              <a:buFont typeface="+mj-lt"/>
              <a:buAutoNum type="romanUcPeriod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 y comercio interno</a:t>
            </a:r>
          </a:p>
          <a:p>
            <a:pPr marL="857250" lvl="1" indent="-400050">
              <a:buClr>
                <a:srgbClr val="C00048"/>
              </a:buClr>
              <a:buFont typeface="+mj-lt"/>
              <a:buAutoNum type="romanU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mercado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</a:t>
            </a: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buClr>
                <a:srgbClr val="C00048"/>
              </a:buClr>
              <a:buFont typeface="+mj-lt"/>
              <a:buAutoNum type="romanUcPeriod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seguimiento a la economía ISE</a:t>
            </a:r>
          </a:p>
          <a:p>
            <a:pPr marL="857250" lvl="1" indent="-400050">
              <a:buClr>
                <a:srgbClr val="C00048"/>
              </a:buClr>
              <a:buFont typeface="+mj-lt"/>
              <a:buAutoNum type="romanUcPeriod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nterno Bruto PIB </a:t>
            </a:r>
          </a:p>
        </p:txBody>
      </p:sp>
    </p:spTree>
    <p:extLst>
      <p:ext uri="{BB962C8B-B14F-4D97-AF65-F5344CB8AC3E}">
        <p14:creationId xmlns:p14="http://schemas.microsoft.com/office/powerpoint/2010/main" val="37443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611560" y="2211710"/>
            <a:ext cx="8352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-224008" y="1347614"/>
            <a:ext cx="9217024" cy="557362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Producto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Interno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Bruto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Trimestral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86987" y="2355726"/>
            <a:ext cx="4077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Tercer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trimestre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2017</a:t>
            </a: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6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32" y="1012980"/>
            <a:ext cx="9143767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object 898"/>
          <p:cNvSpPr txBox="1"/>
          <p:nvPr/>
        </p:nvSpPr>
        <p:spPr>
          <a:xfrm>
            <a:off x="107504" y="195486"/>
            <a:ext cx="662473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La economía colombiana creció 2,0% en el tercer trimestre de 2017, comparada con el mismo periodo del año anterior, cuando varió 1,2%.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454238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 Cifras provisionales</a:t>
            </a:r>
          </a:p>
          <a:p>
            <a:r>
              <a:rPr lang="es-CO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Pr: Cifras preliminares</a:t>
            </a:r>
          </a:p>
        </p:txBody>
      </p:sp>
      <p:graphicFrame>
        <p:nvGraphicFramePr>
          <p:cNvPr id="9" name="Char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457423"/>
              </p:ext>
            </p:extLst>
          </p:nvPr>
        </p:nvGraphicFramePr>
        <p:xfrm>
          <a:off x="1043608" y="1694225"/>
          <a:ext cx="6912768" cy="283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496" y="1029965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>
                <a:solidFill>
                  <a:srgbClr val="C00048"/>
                </a:solidFill>
              </a:rPr>
              <a:t>Producto Interno </a:t>
            </a:r>
            <a:r>
              <a:rPr lang="es-ES" dirty="0" smtClean="0">
                <a:solidFill>
                  <a:srgbClr val="C00048"/>
                </a:solidFill>
              </a:rPr>
              <a:t>Bruto, Variación </a:t>
            </a:r>
            <a:r>
              <a:rPr lang="es-ES" dirty="0">
                <a:solidFill>
                  <a:srgbClr val="C00048"/>
                </a:solidFill>
              </a:rPr>
              <a:t>Porcentual anual</a:t>
            </a:r>
          </a:p>
          <a:p>
            <a:r>
              <a:rPr lang="es-ES" dirty="0">
                <a:solidFill>
                  <a:srgbClr val="C00048"/>
                </a:solidFill>
              </a:rPr>
              <a:t>2010 – 2017Pr (III Trimestre)</a:t>
            </a:r>
          </a:p>
        </p:txBody>
      </p:sp>
      <p:sp>
        <p:nvSpPr>
          <p:cNvPr id="14" name="9 Rectángulo"/>
          <p:cNvSpPr/>
          <p:nvPr/>
        </p:nvSpPr>
        <p:spPr>
          <a:xfrm>
            <a:off x="7403926" y="4529322"/>
            <a:ext cx="1740074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Fuente:</a:t>
            </a: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DANE</a:t>
            </a:r>
          </a:p>
        </p:txBody>
      </p:sp>
    </p:spTree>
    <p:extLst>
      <p:ext uri="{BB962C8B-B14F-4D97-AF65-F5344CB8AC3E}">
        <p14:creationId xmlns:p14="http://schemas.microsoft.com/office/powerpoint/2010/main" val="3933194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32" y="1000277"/>
            <a:ext cx="9143767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object 898"/>
          <p:cNvSpPr txBox="1"/>
          <p:nvPr/>
        </p:nvSpPr>
        <p:spPr>
          <a:xfrm>
            <a:off x="251520" y="123478"/>
            <a:ext cx="583264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En el tercer trimestre de 2017 seis de las nueve ramas presentaron crecimiento positivo, tres de ellas por encima del promedio de la economía (2,0%):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7339902" y="4655626"/>
            <a:ext cx="1859818" cy="261610"/>
            <a:chOff x="7344308" y="4542388"/>
            <a:chExt cx="1859818" cy="261610"/>
          </a:xfrm>
        </p:grpSpPr>
        <p:sp>
          <p:nvSpPr>
            <p:cNvPr id="12" name="11 Rectángulo"/>
            <p:cNvSpPr/>
            <p:nvPr/>
          </p:nvSpPr>
          <p:spPr>
            <a:xfrm>
              <a:off x="7344308" y="4542388"/>
              <a:ext cx="1799692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9 Rectángulo"/>
            <p:cNvSpPr/>
            <p:nvPr/>
          </p:nvSpPr>
          <p:spPr>
            <a:xfrm>
              <a:off x="7403926" y="4555599"/>
              <a:ext cx="18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900" b="1" spc="70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Fuente:</a:t>
              </a:r>
              <a:r>
                <a:rPr lang="es-MX" sz="900" b="1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MX" sz="900" spc="70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DANE.</a:t>
              </a:r>
              <a:endParaRPr lang="es-MX" sz="9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aphicFrame>
        <p:nvGraphicFramePr>
          <p:cNvPr id="9" name="Chart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244482"/>
              </p:ext>
            </p:extLst>
          </p:nvPr>
        </p:nvGraphicFramePr>
        <p:xfrm>
          <a:off x="1187624" y="1739449"/>
          <a:ext cx="6480720" cy="291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-1016" y="1021473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>
                <a:solidFill>
                  <a:srgbClr val="C00048"/>
                </a:solidFill>
              </a:rPr>
              <a:t>Producto Interno Bruto </a:t>
            </a:r>
            <a:r>
              <a:rPr lang="es-ES" dirty="0" smtClean="0">
                <a:solidFill>
                  <a:srgbClr val="C00048"/>
                </a:solidFill>
              </a:rPr>
              <a:t>, Variación </a:t>
            </a:r>
            <a:r>
              <a:rPr lang="es-ES" dirty="0">
                <a:solidFill>
                  <a:srgbClr val="C00048"/>
                </a:solidFill>
              </a:rPr>
              <a:t>Porcentual anual - Grandes ramas de actividad económica</a:t>
            </a:r>
          </a:p>
          <a:p>
            <a:r>
              <a:rPr lang="es-ES" dirty="0">
                <a:solidFill>
                  <a:srgbClr val="C00048"/>
                </a:solidFill>
              </a:rPr>
              <a:t>2017</a:t>
            </a:r>
            <a:r>
              <a:rPr lang="es-ES" baseline="30000" dirty="0">
                <a:solidFill>
                  <a:srgbClr val="C00048"/>
                </a:solidFill>
              </a:rPr>
              <a:t>Pr</a:t>
            </a:r>
            <a:r>
              <a:rPr lang="es-ES" dirty="0">
                <a:solidFill>
                  <a:srgbClr val="C00048"/>
                </a:solidFill>
              </a:rPr>
              <a:t>/2016</a:t>
            </a:r>
            <a:r>
              <a:rPr lang="es-ES" baseline="30000" dirty="0">
                <a:solidFill>
                  <a:srgbClr val="C00048"/>
                </a:solidFill>
              </a:rPr>
              <a:t>Pr</a:t>
            </a:r>
            <a:r>
              <a:rPr lang="es-ES" dirty="0">
                <a:solidFill>
                  <a:srgbClr val="C00048"/>
                </a:solidFill>
              </a:rPr>
              <a:t> (III Trimestre)</a:t>
            </a:r>
          </a:p>
        </p:txBody>
      </p:sp>
    </p:spTree>
    <p:extLst>
      <p:ext uri="{BB962C8B-B14F-4D97-AF65-F5344CB8AC3E}">
        <p14:creationId xmlns:p14="http://schemas.microsoft.com/office/powerpoint/2010/main" val="40145975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32" y="1012980"/>
            <a:ext cx="9143767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object 898"/>
          <p:cNvSpPr txBox="1"/>
          <p:nvPr/>
        </p:nvSpPr>
        <p:spPr>
          <a:xfrm>
            <a:off x="251519" y="195486"/>
            <a:ext cx="5400601" cy="504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600" dirty="0"/>
              <a:t>En el tercer trimestre de 2017,  la economía colombiana aumentó su valor y se situó en $138,0 billones</a:t>
            </a:r>
            <a:endParaRPr lang="en-US" sz="1600" dirty="0"/>
          </a:p>
        </p:txBody>
      </p:sp>
      <p:graphicFrame>
        <p:nvGraphicFramePr>
          <p:cNvPr id="7" name="Char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410115"/>
              </p:ext>
            </p:extLst>
          </p:nvPr>
        </p:nvGraphicFramePr>
        <p:xfrm>
          <a:off x="827584" y="1646609"/>
          <a:ext cx="7272808" cy="300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79512" y="454238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 Cifras provisionales</a:t>
            </a:r>
          </a:p>
          <a:p>
            <a:r>
              <a:rPr lang="es-CO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Pr: Cifras preliminares</a:t>
            </a:r>
          </a:p>
        </p:txBody>
      </p:sp>
      <p:sp>
        <p:nvSpPr>
          <p:cNvPr id="11" name="7 CuadroTexto"/>
          <p:cNvSpPr txBox="1"/>
          <p:nvPr/>
        </p:nvSpPr>
        <p:spPr>
          <a:xfrm>
            <a:off x="18396" y="987574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>
                <a:solidFill>
                  <a:srgbClr val="C00048"/>
                </a:solidFill>
              </a:rPr>
              <a:t>Producto Interno </a:t>
            </a:r>
            <a:r>
              <a:rPr lang="es-ES" dirty="0" smtClean="0">
                <a:solidFill>
                  <a:srgbClr val="C00048"/>
                </a:solidFill>
              </a:rPr>
              <a:t>Bruto, Precios </a:t>
            </a:r>
            <a:r>
              <a:rPr lang="es-ES" dirty="0">
                <a:solidFill>
                  <a:srgbClr val="C00048"/>
                </a:solidFill>
              </a:rPr>
              <a:t>constantes de 2005</a:t>
            </a:r>
          </a:p>
          <a:p>
            <a:r>
              <a:rPr lang="es-ES" dirty="0">
                <a:solidFill>
                  <a:srgbClr val="C00048"/>
                </a:solidFill>
              </a:rPr>
              <a:t>2010 – 2017</a:t>
            </a:r>
            <a:r>
              <a:rPr lang="es-ES" baseline="30000" dirty="0">
                <a:solidFill>
                  <a:srgbClr val="C00048"/>
                </a:solidFill>
              </a:rPr>
              <a:t>Pr</a:t>
            </a:r>
            <a:r>
              <a:rPr lang="es-ES" dirty="0">
                <a:solidFill>
                  <a:srgbClr val="C00048"/>
                </a:solidFill>
              </a:rPr>
              <a:t> (III Trimestre)</a:t>
            </a:r>
          </a:p>
        </p:txBody>
      </p:sp>
      <p:grpSp>
        <p:nvGrpSpPr>
          <p:cNvPr id="9" name="9 Grupo"/>
          <p:cNvGrpSpPr/>
          <p:nvPr/>
        </p:nvGrpSpPr>
        <p:grpSpPr>
          <a:xfrm>
            <a:off x="7339902" y="4655626"/>
            <a:ext cx="1859818" cy="261610"/>
            <a:chOff x="7344308" y="4542388"/>
            <a:chExt cx="1859818" cy="261610"/>
          </a:xfrm>
        </p:grpSpPr>
        <p:sp>
          <p:nvSpPr>
            <p:cNvPr id="14" name="11 Rectángulo"/>
            <p:cNvSpPr/>
            <p:nvPr/>
          </p:nvSpPr>
          <p:spPr>
            <a:xfrm>
              <a:off x="7344308" y="4542388"/>
              <a:ext cx="1799692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9 Rectángulo"/>
            <p:cNvSpPr/>
            <p:nvPr/>
          </p:nvSpPr>
          <p:spPr>
            <a:xfrm>
              <a:off x="7403926" y="4555599"/>
              <a:ext cx="18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900" b="1" spc="70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Fuente:</a:t>
              </a:r>
              <a:r>
                <a:rPr lang="es-MX" sz="900" b="1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MX" sz="900" spc="70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DANE.</a:t>
              </a:r>
              <a:endParaRPr lang="es-MX" sz="9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4077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32" y="1000277"/>
            <a:ext cx="9143767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48"/>
              </a:solidFill>
            </a:endParaRPr>
          </a:p>
        </p:txBody>
      </p:sp>
      <p:sp>
        <p:nvSpPr>
          <p:cNvPr id="4" name="object 898"/>
          <p:cNvSpPr txBox="1"/>
          <p:nvPr/>
        </p:nvSpPr>
        <p:spPr>
          <a:xfrm>
            <a:off x="179512" y="125219"/>
            <a:ext cx="62646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Desde la óptica de la demanda, e</a:t>
            </a:r>
            <a:r>
              <a:rPr lang="es-CO" altLang="es-CO" dirty="0"/>
              <a:t>n</a:t>
            </a:r>
            <a:r>
              <a:rPr lang="es-CO" dirty="0"/>
              <a:t> el tercer trimestre de 2017, los componentes del PIB con mayor crecimiento fueron las exportaciones con 4,5%, seguido del gasto de consumo final con 2,1</a:t>
            </a:r>
            <a:r>
              <a:rPr lang="es-CO" dirty="0" smtClean="0"/>
              <a:t>%.</a:t>
            </a:r>
            <a:endParaRPr lang="en-US" dirty="0"/>
          </a:p>
        </p:txBody>
      </p:sp>
      <p:graphicFrame>
        <p:nvGraphicFramePr>
          <p:cNvPr id="9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333644"/>
              </p:ext>
            </p:extLst>
          </p:nvPr>
        </p:nvGraphicFramePr>
        <p:xfrm>
          <a:off x="1115616" y="1779662"/>
          <a:ext cx="6408713" cy="272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-5422" y="1021473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>
                <a:solidFill>
                  <a:srgbClr val="C00048"/>
                </a:solidFill>
              </a:rPr>
              <a:t>Producto Interno </a:t>
            </a:r>
            <a:r>
              <a:rPr lang="es-ES" dirty="0" smtClean="0">
                <a:solidFill>
                  <a:srgbClr val="C00048"/>
                </a:solidFill>
              </a:rPr>
              <a:t>Bruto, Variación </a:t>
            </a:r>
            <a:r>
              <a:rPr lang="es-ES" dirty="0">
                <a:solidFill>
                  <a:srgbClr val="C00048"/>
                </a:solidFill>
              </a:rPr>
              <a:t>Porcentual anual – Componentes de la demanda</a:t>
            </a:r>
          </a:p>
          <a:p>
            <a:r>
              <a:rPr lang="es-ES" dirty="0">
                <a:solidFill>
                  <a:srgbClr val="C00048"/>
                </a:solidFill>
              </a:rPr>
              <a:t>2017</a:t>
            </a:r>
            <a:r>
              <a:rPr lang="es-ES" baseline="30000" dirty="0">
                <a:solidFill>
                  <a:srgbClr val="C00048"/>
                </a:solidFill>
              </a:rPr>
              <a:t>Pr</a:t>
            </a:r>
            <a:r>
              <a:rPr lang="es-ES" dirty="0">
                <a:solidFill>
                  <a:srgbClr val="C00048"/>
                </a:solidFill>
              </a:rPr>
              <a:t>/2016</a:t>
            </a:r>
            <a:r>
              <a:rPr lang="es-ES" baseline="30000" dirty="0">
                <a:solidFill>
                  <a:srgbClr val="C00048"/>
                </a:solidFill>
              </a:rPr>
              <a:t>Pr</a:t>
            </a:r>
            <a:r>
              <a:rPr lang="es-ES" dirty="0">
                <a:solidFill>
                  <a:srgbClr val="C00048"/>
                </a:solidFill>
              </a:rPr>
              <a:t> (III Trimestre)</a:t>
            </a:r>
          </a:p>
        </p:txBody>
      </p:sp>
      <p:grpSp>
        <p:nvGrpSpPr>
          <p:cNvPr id="8" name="9 Grupo"/>
          <p:cNvGrpSpPr/>
          <p:nvPr/>
        </p:nvGrpSpPr>
        <p:grpSpPr>
          <a:xfrm>
            <a:off x="7339902" y="4587974"/>
            <a:ext cx="1859818" cy="261610"/>
            <a:chOff x="7344308" y="4542388"/>
            <a:chExt cx="1859818" cy="261610"/>
          </a:xfrm>
        </p:grpSpPr>
        <p:sp>
          <p:nvSpPr>
            <p:cNvPr id="11" name="11 Rectángulo"/>
            <p:cNvSpPr/>
            <p:nvPr/>
          </p:nvSpPr>
          <p:spPr>
            <a:xfrm>
              <a:off x="7344308" y="4542388"/>
              <a:ext cx="1799692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9 Rectángulo"/>
            <p:cNvSpPr/>
            <p:nvPr/>
          </p:nvSpPr>
          <p:spPr>
            <a:xfrm>
              <a:off x="7403926" y="4555599"/>
              <a:ext cx="18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900" b="1" spc="70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Fuente:</a:t>
              </a:r>
              <a:r>
                <a:rPr lang="es-MX" sz="900" b="1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MX" sz="900" spc="70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DANE.</a:t>
              </a:r>
              <a:endParaRPr lang="es-MX" sz="9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720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987574"/>
            <a:ext cx="4499992" cy="64807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-4883" y="4659982"/>
            <a:ext cx="1800200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MX"/>
            </a:defPPr>
            <a:lvl1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</a:t>
            </a:r>
            <a:r>
              <a:rPr lang="es-CO" b="0" dirty="0"/>
              <a:t>DANE – IMPO-EXPO</a:t>
            </a:r>
          </a:p>
        </p:txBody>
      </p:sp>
      <p:sp>
        <p:nvSpPr>
          <p:cNvPr id="6" name="object 898"/>
          <p:cNvSpPr txBox="1"/>
          <p:nvPr/>
        </p:nvSpPr>
        <p:spPr>
          <a:xfrm>
            <a:off x="179512" y="115348"/>
            <a:ext cx="633670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altLang="es-CO" sz="1100" dirty="0"/>
              <a:t>En lo corrido del año 2017 hasta noviembre, se presentó una reducción en la brecha comercial de Colombia </a:t>
            </a:r>
            <a:r>
              <a:rPr lang="es-ES" altLang="es-CO" sz="1100" dirty="0" smtClean="0"/>
              <a:t>de aproximadamente US$9.000 millones FOB. El comportamiento </a:t>
            </a:r>
            <a:r>
              <a:rPr lang="es-ES" altLang="es-CO" sz="1100" smtClean="0"/>
              <a:t>del 2017 </a:t>
            </a:r>
            <a:r>
              <a:rPr lang="es-ES" altLang="es-CO" sz="1100" dirty="0"/>
              <a:t>se explicó en parte por el aumento en el superávit </a:t>
            </a:r>
            <a:r>
              <a:rPr lang="es-ES" altLang="es-CO" sz="1100" dirty="0" smtClean="0"/>
              <a:t>debido a las mayores ventas </a:t>
            </a:r>
            <a:r>
              <a:rPr lang="es-ES" altLang="es-CO" sz="1100" dirty="0"/>
              <a:t>externas de petróleo crudo</a:t>
            </a:r>
            <a:r>
              <a:rPr lang="es-ES" altLang="es-CO" sz="1100" dirty="0" smtClean="0"/>
              <a:t>, </a:t>
            </a:r>
            <a:r>
              <a:rPr lang="es-ES" altLang="es-CO" sz="1100" dirty="0"/>
              <a:t>otras variedades de hulla y de café sin tostar.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" y="1912076"/>
            <a:ext cx="4572000" cy="1701012"/>
          </a:xfrm>
          <a:prstGeom prst="rect">
            <a:avLst/>
          </a:prstGeom>
        </p:spPr>
      </p:pic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269776" y="1060743"/>
            <a:ext cx="39604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ctr"/>
            <a:r>
              <a:rPr lang="es-MX" altLang="es-CO" sz="11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Comportamiento de la balanza </a:t>
            </a:r>
            <a:r>
              <a:rPr lang="es-MX" altLang="es-CO" sz="11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comercial colombiana Millones de dólares FOB  </a:t>
            </a:r>
            <a:r>
              <a:rPr lang="es-MX" altLang="es-CO" sz="11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2013-2017*</a:t>
            </a:r>
            <a:endParaRPr lang="es-CO" sz="1100" b="1" dirty="0">
              <a:solidFill>
                <a:srgbClr val="C000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6" y="3795886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*Para el 2017 se presentan los datos acumulados a noviembre </a:t>
            </a:r>
            <a:endParaRPr lang="es-CO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9" y="2067694"/>
            <a:ext cx="4392488" cy="219443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644008" y="987574"/>
            <a:ext cx="4499992" cy="64807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/>
          <p:cNvCxnSpPr/>
          <p:nvPr/>
        </p:nvCxnSpPr>
        <p:spPr>
          <a:xfrm>
            <a:off x="4572000" y="987574"/>
            <a:ext cx="0" cy="3672408"/>
          </a:xfrm>
          <a:prstGeom prst="line">
            <a:avLst/>
          </a:prstGeom>
          <a:ln w="3175" cmpd="sng">
            <a:solidFill>
              <a:srgbClr val="C000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697760" y="987574"/>
            <a:ext cx="43924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CO" sz="11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Comportamiento de la balanza comercial colombiana Millones de dólares FOB </a:t>
            </a:r>
            <a:endParaRPr lang="es-MX" altLang="es-CO" sz="1100" b="1" dirty="0">
              <a:solidFill>
                <a:srgbClr val="C00048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algn="ctr" eaLnBrk="1" hangingPunct="1"/>
            <a:r>
              <a:rPr lang="es-MX" altLang="es-CO" sz="11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Enero 2015 </a:t>
            </a:r>
            <a:r>
              <a:rPr lang="es-MX" altLang="es-CO" sz="1100" b="1" dirty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– </a:t>
            </a:r>
            <a:r>
              <a:rPr lang="es-MX" altLang="es-CO" sz="11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noviembre 2017 </a:t>
            </a:r>
            <a:endParaRPr lang="es-CO" sz="1100" b="1" dirty="0">
              <a:solidFill>
                <a:srgbClr val="C0004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73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32" y="1012980"/>
            <a:ext cx="9143767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object 898"/>
          <p:cNvSpPr txBox="1"/>
          <p:nvPr/>
        </p:nvSpPr>
        <p:spPr>
          <a:xfrm>
            <a:off x="251520" y="123478"/>
            <a:ext cx="576064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altLang="es-CO" dirty="0"/>
              <a:t>El aumento del Gasto de Consumo Final en</a:t>
            </a:r>
            <a:r>
              <a:rPr lang="es-CO" dirty="0"/>
              <a:t> el tercer trimestre de 2017</a:t>
            </a:r>
            <a:r>
              <a:rPr lang="es-CO" altLang="es-CO" dirty="0"/>
              <a:t>, se explica por el incremento en el gasto de consumo final del gobierno en 3,9% y de los hogares en 1,7</a:t>
            </a:r>
            <a:r>
              <a:rPr lang="es-CO" altLang="es-CO" dirty="0" smtClean="0"/>
              <a:t>%.</a:t>
            </a:r>
            <a:endParaRPr lang="en-US" altLang="es-CO" dirty="0"/>
          </a:p>
        </p:txBody>
      </p:sp>
      <p:grpSp>
        <p:nvGrpSpPr>
          <p:cNvPr id="10" name="9 Grupo"/>
          <p:cNvGrpSpPr/>
          <p:nvPr/>
        </p:nvGrpSpPr>
        <p:grpSpPr>
          <a:xfrm>
            <a:off x="7339902" y="4655626"/>
            <a:ext cx="1859818" cy="261610"/>
            <a:chOff x="7344308" y="4542388"/>
            <a:chExt cx="1859818" cy="261610"/>
          </a:xfrm>
        </p:grpSpPr>
        <p:sp>
          <p:nvSpPr>
            <p:cNvPr id="12" name="11 Rectángulo"/>
            <p:cNvSpPr/>
            <p:nvPr/>
          </p:nvSpPr>
          <p:spPr>
            <a:xfrm>
              <a:off x="7344308" y="4542388"/>
              <a:ext cx="1799692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9 Rectángulo"/>
            <p:cNvSpPr/>
            <p:nvPr/>
          </p:nvSpPr>
          <p:spPr>
            <a:xfrm>
              <a:off x="7403926" y="4555599"/>
              <a:ext cx="18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900" b="1" spc="70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Fuente:</a:t>
              </a:r>
              <a:r>
                <a:rPr lang="es-MX" sz="900" b="1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MX" sz="900" spc="70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DANE.</a:t>
              </a:r>
              <a:endParaRPr lang="es-MX" sz="9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aphicFrame>
        <p:nvGraphicFramePr>
          <p:cNvPr id="1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418494"/>
              </p:ext>
            </p:extLst>
          </p:nvPr>
        </p:nvGraphicFramePr>
        <p:xfrm>
          <a:off x="1331640" y="1995686"/>
          <a:ext cx="6408712" cy="267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-5422" y="1029965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>
                <a:solidFill>
                  <a:srgbClr val="C00048"/>
                </a:solidFill>
              </a:rPr>
              <a:t>Gasto de Consumo </a:t>
            </a:r>
            <a:r>
              <a:rPr lang="es-ES" dirty="0" smtClean="0">
                <a:solidFill>
                  <a:srgbClr val="C00048"/>
                </a:solidFill>
              </a:rPr>
              <a:t>Final, Variación </a:t>
            </a:r>
            <a:r>
              <a:rPr lang="es-ES" dirty="0">
                <a:solidFill>
                  <a:srgbClr val="C00048"/>
                </a:solidFill>
              </a:rPr>
              <a:t>Porcentual anual</a:t>
            </a:r>
          </a:p>
          <a:p>
            <a:r>
              <a:rPr lang="es-ES" dirty="0">
                <a:solidFill>
                  <a:srgbClr val="C00048"/>
                </a:solidFill>
              </a:rPr>
              <a:t>2017</a:t>
            </a:r>
            <a:r>
              <a:rPr lang="es-ES" baseline="30000" dirty="0">
                <a:solidFill>
                  <a:srgbClr val="C00048"/>
                </a:solidFill>
              </a:rPr>
              <a:t>Pr</a:t>
            </a:r>
            <a:r>
              <a:rPr lang="es-ES" dirty="0">
                <a:solidFill>
                  <a:srgbClr val="C00048"/>
                </a:solidFill>
              </a:rPr>
              <a:t>/2016</a:t>
            </a:r>
            <a:r>
              <a:rPr lang="es-ES" baseline="30000" dirty="0">
                <a:solidFill>
                  <a:srgbClr val="C00048"/>
                </a:solidFill>
              </a:rPr>
              <a:t>Pr</a:t>
            </a:r>
            <a:r>
              <a:rPr lang="es-ES" dirty="0">
                <a:solidFill>
                  <a:srgbClr val="C00048"/>
                </a:solidFill>
              </a:rPr>
              <a:t> (III Trimestre)</a:t>
            </a:r>
          </a:p>
        </p:txBody>
      </p:sp>
    </p:spTree>
    <p:extLst>
      <p:ext uri="{BB962C8B-B14F-4D97-AF65-F5344CB8AC3E}">
        <p14:creationId xmlns:p14="http://schemas.microsoft.com/office/powerpoint/2010/main" val="3732629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32" y="1012980"/>
            <a:ext cx="9143767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object 898"/>
          <p:cNvSpPr txBox="1"/>
          <p:nvPr/>
        </p:nvSpPr>
        <p:spPr>
          <a:xfrm>
            <a:off x="179512" y="123478"/>
            <a:ext cx="604867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altLang="es-CO" dirty="0"/>
              <a:t>La Formación Bruta de capital Fijo aumentó 0,2% </a:t>
            </a:r>
            <a:r>
              <a:rPr lang="es-CO" altLang="es-CO" dirty="0"/>
              <a:t>en el tercer trimestre de 2017, comparado con el mismo periodo del año anterior</a:t>
            </a:r>
            <a:r>
              <a:rPr lang="es-ES" altLang="es-CO" dirty="0"/>
              <a:t>, principalmente por el crecimiento de obras civiles y maquinaria y equipo.</a:t>
            </a:r>
            <a:endParaRPr lang="da-DK" dirty="0"/>
          </a:p>
        </p:txBody>
      </p:sp>
      <p:grpSp>
        <p:nvGrpSpPr>
          <p:cNvPr id="10" name="9 Grupo"/>
          <p:cNvGrpSpPr/>
          <p:nvPr/>
        </p:nvGrpSpPr>
        <p:grpSpPr>
          <a:xfrm>
            <a:off x="7339902" y="4655626"/>
            <a:ext cx="1859818" cy="261610"/>
            <a:chOff x="7344308" y="4542388"/>
            <a:chExt cx="1859818" cy="261610"/>
          </a:xfrm>
        </p:grpSpPr>
        <p:sp>
          <p:nvSpPr>
            <p:cNvPr id="12" name="11 Rectángulo"/>
            <p:cNvSpPr/>
            <p:nvPr/>
          </p:nvSpPr>
          <p:spPr>
            <a:xfrm>
              <a:off x="7344308" y="4542388"/>
              <a:ext cx="1799692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9 Rectángulo"/>
            <p:cNvSpPr/>
            <p:nvPr/>
          </p:nvSpPr>
          <p:spPr>
            <a:xfrm>
              <a:off x="7403926" y="4555599"/>
              <a:ext cx="18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900" b="1" spc="70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Fuente:</a:t>
              </a:r>
              <a:r>
                <a:rPr lang="es-MX" sz="900" b="1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MX" sz="900" spc="70" dirty="0" smtClean="0">
                  <a:solidFill>
                    <a:srgbClr val="414042"/>
                  </a:solidFill>
                  <a:latin typeface="Arial" charset="0"/>
                  <a:ea typeface="Arial" charset="0"/>
                  <a:cs typeface="Arial" charset="0"/>
                </a:rPr>
                <a:t>DANE.</a:t>
              </a:r>
              <a:endParaRPr lang="es-MX" sz="9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aphicFrame>
        <p:nvGraphicFramePr>
          <p:cNvPr id="1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555238"/>
              </p:ext>
            </p:extLst>
          </p:nvPr>
        </p:nvGraphicFramePr>
        <p:xfrm>
          <a:off x="971600" y="1707654"/>
          <a:ext cx="7268148" cy="286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-5422" y="1029965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>
                <a:solidFill>
                  <a:srgbClr val="C00048"/>
                </a:solidFill>
              </a:rPr>
              <a:t>Formación Bruta de </a:t>
            </a:r>
            <a:r>
              <a:rPr lang="es-ES" dirty="0" smtClean="0">
                <a:solidFill>
                  <a:srgbClr val="C00048"/>
                </a:solidFill>
              </a:rPr>
              <a:t>Capital, Variación </a:t>
            </a:r>
            <a:r>
              <a:rPr lang="es-ES" dirty="0">
                <a:solidFill>
                  <a:srgbClr val="C00048"/>
                </a:solidFill>
              </a:rPr>
              <a:t>Porcentual anual</a:t>
            </a:r>
          </a:p>
          <a:p>
            <a:r>
              <a:rPr lang="es-ES" dirty="0">
                <a:solidFill>
                  <a:srgbClr val="C00048"/>
                </a:solidFill>
              </a:rPr>
              <a:t>2017</a:t>
            </a:r>
            <a:r>
              <a:rPr lang="es-ES" baseline="30000" dirty="0">
                <a:solidFill>
                  <a:srgbClr val="C00048"/>
                </a:solidFill>
              </a:rPr>
              <a:t>Pr</a:t>
            </a:r>
            <a:r>
              <a:rPr lang="es-ES" dirty="0">
                <a:solidFill>
                  <a:srgbClr val="C00048"/>
                </a:solidFill>
              </a:rPr>
              <a:t>/2016</a:t>
            </a:r>
            <a:r>
              <a:rPr lang="es-ES" baseline="30000" dirty="0">
                <a:solidFill>
                  <a:srgbClr val="C00048"/>
                </a:solidFill>
              </a:rPr>
              <a:t>Pr </a:t>
            </a:r>
            <a:r>
              <a:rPr lang="es-ES" dirty="0">
                <a:solidFill>
                  <a:srgbClr val="C00048"/>
                </a:solidFill>
              </a:rPr>
              <a:t>(III Trimestre)</a:t>
            </a:r>
          </a:p>
        </p:txBody>
      </p:sp>
    </p:spTree>
    <p:extLst>
      <p:ext uri="{BB962C8B-B14F-4D97-AF65-F5344CB8AC3E}">
        <p14:creationId xmlns:p14="http://schemas.microsoft.com/office/powerpoint/2010/main" val="32454232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0381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>
            <a:extLst/>
          </p:cNvPr>
          <p:cNvCxnSpPr/>
          <p:nvPr/>
        </p:nvCxnSpPr>
        <p:spPr>
          <a:xfrm>
            <a:off x="1115616" y="2355726"/>
            <a:ext cx="79200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6" name="6 Rectángulo"/>
          <p:cNvSpPr>
            <a:spLocks noChangeArrowheads="1"/>
          </p:cNvSpPr>
          <p:nvPr/>
        </p:nvSpPr>
        <p:spPr bwMode="auto">
          <a:xfrm>
            <a:off x="756146" y="1059582"/>
            <a:ext cx="8207375" cy="14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r"/>
            <a:r>
              <a:rPr lang="es-ES" altLang="es-CO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Hechos estilizados </a:t>
            </a:r>
            <a:endParaRPr lang="es-ES" altLang="es-CO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altLang="es-CO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altLang="es-CO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economía c</a:t>
            </a:r>
            <a:r>
              <a:rPr lang="es-ES" altLang="es-CO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olombiana</a:t>
            </a:r>
            <a:endParaRPr lang="es-CO" altLang="es-CO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CO" altLang="es-CO" sz="2400" dirty="0" smtClean="0">
                <a:solidFill>
                  <a:schemeClr val="bg1"/>
                </a:solidFill>
                <a:latin typeface="Arial" charset="0"/>
                <a:sym typeface="Calibri" pitchFamily="34" charset="0"/>
              </a:rPr>
              <a:t> </a:t>
            </a:r>
            <a:endParaRPr lang="es-CO" altLang="es-CO" sz="2400" dirty="0">
              <a:solidFill>
                <a:schemeClr val="bg1"/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5" name="10 Rectángulo"/>
          <p:cNvSpPr>
            <a:spLocks noChangeArrowheads="1"/>
          </p:cNvSpPr>
          <p:nvPr/>
        </p:nvSpPr>
        <p:spPr bwMode="auto">
          <a:xfrm>
            <a:off x="827584" y="2427734"/>
            <a:ext cx="8064500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r"/>
            <a:r>
              <a:rPr lang="es-CO" altLang="es-C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2017</a:t>
            </a:r>
            <a:endParaRPr lang="es-CO" altLang="es-CO" sz="2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674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98"/>
          <p:cNvSpPr txBox="1"/>
          <p:nvPr/>
        </p:nvSpPr>
        <p:spPr>
          <a:xfrm>
            <a:off x="323528" y="195486"/>
            <a:ext cx="547260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 smtClean="0"/>
              <a:t>Durante el 2017 la economía colombiana registró los siguientes acontecimientos</a:t>
            </a:r>
            <a:endParaRPr lang="es-CO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856" y="1347614"/>
            <a:ext cx="2223319" cy="303732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51920" y="255258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Arial Black"/>
                <a:cs typeface="Arial Black"/>
              </a:rPr>
              <a:t>2017</a:t>
            </a:r>
            <a:endParaRPr lang="es-CO" sz="28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4400" y="1563638"/>
            <a:ext cx="2664296" cy="738664"/>
          </a:xfrm>
          <a:prstGeom prst="rect">
            <a:avLst/>
          </a:prstGeom>
          <a:solidFill>
            <a:srgbClr val="C00048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 total 4,09% fue inferior en 1,66p.p. al registrado en 2016 (5,75%)  </a:t>
            </a:r>
            <a:endParaRPr lang="es-C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796136" y="1563638"/>
            <a:ext cx="2880320" cy="1400383"/>
          </a:xfrm>
          <a:prstGeom prst="rect">
            <a:avLst/>
          </a:prstGeom>
          <a:solidFill>
            <a:srgbClr val="C00048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400" dirty="0"/>
              <a:t>Por quinto año consecutivo la tasa de desempleo en el total nacional es de un dígito (9,4%) y se registran niveles de ocupación </a:t>
            </a:r>
            <a:r>
              <a:rPr lang="es-CO" sz="1400" dirty="0" smtClean="0"/>
              <a:t>históricos</a:t>
            </a:r>
          </a:p>
          <a:p>
            <a:r>
              <a:rPr lang="es-CO" sz="1400" dirty="0" smtClean="0"/>
              <a:t> </a:t>
            </a:r>
            <a:r>
              <a:rPr lang="es-CO" sz="1400" dirty="0"/>
              <a:t>(</a:t>
            </a:r>
            <a:r>
              <a:rPr lang="es-ES" sz="1400" dirty="0"/>
              <a:t>22 millones 383 mil personas)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23528" y="3363838"/>
            <a:ext cx="2664296" cy="954107"/>
          </a:xfrm>
          <a:prstGeom prst="rect">
            <a:avLst/>
          </a:prstGeom>
          <a:solidFill>
            <a:srgbClr val="C00048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400" dirty="0"/>
              <a:t>El déficit de la balanza comercial en lo corrido del año a noviembre se redujo en US$4.016,40 millones FOB</a:t>
            </a:r>
            <a:endParaRPr lang="es-ES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796136" y="3579281"/>
            <a:ext cx="2880320" cy="738664"/>
          </a:xfrm>
          <a:prstGeom prst="rect">
            <a:avLst/>
          </a:prstGeom>
          <a:solidFill>
            <a:srgbClr val="C00048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/>
              <a:t>En el acumulado del año al tercer trimestre de 2017 la economía colombiana aumentó su valor.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709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>
            <a:extLst/>
          </p:cNvPr>
          <p:cNvCxnSpPr/>
          <p:nvPr/>
        </p:nvCxnSpPr>
        <p:spPr>
          <a:xfrm>
            <a:off x="1115616" y="2355726"/>
            <a:ext cx="79200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6" name="6 Rectángulo"/>
          <p:cNvSpPr>
            <a:spLocks noChangeArrowheads="1"/>
          </p:cNvSpPr>
          <p:nvPr/>
        </p:nvSpPr>
        <p:spPr bwMode="auto">
          <a:xfrm>
            <a:off x="683568" y="1245930"/>
            <a:ext cx="8207375" cy="14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r"/>
            <a:r>
              <a:rPr lang="es-CO" altLang="es-CO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Índice de Precios al Consumidor</a:t>
            </a:r>
          </a:p>
          <a:p>
            <a:pPr algn="r"/>
            <a:r>
              <a:rPr lang="es-CO" altLang="es-CO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IPC</a:t>
            </a:r>
          </a:p>
          <a:p>
            <a:pPr algn="r" eaLnBrk="1" hangingPunct="1"/>
            <a:r>
              <a:rPr lang="es-CO" altLang="es-CO" sz="2400" dirty="0" smtClean="0">
                <a:solidFill>
                  <a:schemeClr val="bg1"/>
                </a:solidFill>
                <a:latin typeface="Arial" charset="0"/>
                <a:sym typeface="Calibri" pitchFamily="34" charset="0"/>
              </a:rPr>
              <a:t> </a:t>
            </a:r>
            <a:endParaRPr lang="es-CO" altLang="es-CO" sz="2400" dirty="0">
              <a:solidFill>
                <a:schemeClr val="bg1"/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5" name="10 Rectángulo"/>
          <p:cNvSpPr>
            <a:spLocks noChangeArrowheads="1"/>
          </p:cNvSpPr>
          <p:nvPr/>
        </p:nvSpPr>
        <p:spPr bwMode="auto">
          <a:xfrm>
            <a:off x="827584" y="2499742"/>
            <a:ext cx="8064500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r"/>
            <a:r>
              <a:rPr lang="es-CO" altLang="es-C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Diciembre 2017</a:t>
            </a:r>
            <a:endParaRPr lang="es-CO" altLang="es-CO" sz="2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91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987574"/>
            <a:ext cx="9144000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739486"/>
              </p:ext>
            </p:extLst>
          </p:nvPr>
        </p:nvGraphicFramePr>
        <p:xfrm>
          <a:off x="1115616" y="1630002"/>
          <a:ext cx="6552728" cy="3019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898"/>
          <p:cNvSpPr txBox="1"/>
          <p:nvPr/>
        </p:nvSpPr>
        <p:spPr>
          <a:xfrm>
            <a:off x="251520" y="123478"/>
            <a:ext cx="633670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smtClean="0"/>
              <a:t>En el 2017 la </a:t>
            </a:r>
            <a:r>
              <a:rPr lang="es-CO" dirty="0"/>
              <a:t>variación registrada en el IPC </a:t>
            </a:r>
            <a:r>
              <a:rPr lang="es-CO" dirty="0" smtClean="0"/>
              <a:t>(</a:t>
            </a:r>
            <a:r>
              <a:rPr lang="es-CO" dirty="0"/>
              <a:t>4,09%) fue inferior a la registrada en </a:t>
            </a:r>
            <a:r>
              <a:rPr lang="es-CO" dirty="0" smtClean="0"/>
              <a:t>2015 </a:t>
            </a:r>
            <a:r>
              <a:rPr lang="es-CO" dirty="0"/>
              <a:t>y </a:t>
            </a:r>
            <a:r>
              <a:rPr lang="es-CO" dirty="0" smtClean="0"/>
              <a:t>2016. Esta variación se </a:t>
            </a:r>
            <a:r>
              <a:rPr lang="es-CO" dirty="0"/>
              <a:t>explica principalmente por el comportamiento favorable del grupo Alimentos </a:t>
            </a:r>
            <a:r>
              <a:rPr lang="es-CO" dirty="0" smtClean="0"/>
              <a:t>que representa el 28,21% del total del IPC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7480949" y="4731990"/>
            <a:ext cx="1655762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O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Fuente</a:t>
            </a:r>
            <a:r>
              <a:rPr lang="es-C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: DANE - </a:t>
            </a:r>
            <a:r>
              <a:rPr lang="es-CO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IPC</a:t>
            </a:r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259632" y="1008770"/>
            <a:ext cx="6408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Índice de Precios al Consumidor IPC total y Alimentos, </a:t>
            </a:r>
            <a:r>
              <a:rPr lang="es-MX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Variación anual 2009- 2017</a:t>
            </a:r>
          </a:p>
          <a:p>
            <a:pPr algn="ctr" eaLnBrk="1" hangingPunct="1"/>
            <a:r>
              <a:rPr lang="es-MX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Total Nacional</a:t>
            </a:r>
          </a:p>
        </p:txBody>
      </p:sp>
    </p:spTree>
    <p:extLst>
      <p:ext uri="{BB962C8B-B14F-4D97-AF65-F5344CB8AC3E}">
        <p14:creationId xmlns:p14="http://schemas.microsoft.com/office/powerpoint/2010/main" val="7357993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1779662"/>
            <a:ext cx="2267744" cy="266429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0" y="987574"/>
            <a:ext cx="9144000" cy="504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object 898"/>
          <p:cNvSpPr txBox="1"/>
          <p:nvPr/>
        </p:nvSpPr>
        <p:spPr>
          <a:xfrm>
            <a:off x="179512" y="125219"/>
            <a:ext cx="632976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2017 para el IPC total, 5 de los 9 grupos de gasto registraron variaciones anuales inferiores a las presentadas en 2016. La diferencia más importante se registró en el grupo alimentos (-5,30 puntos porcentuales). </a:t>
            </a:r>
            <a:endParaRPr lang="es-CO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6936" r="14536"/>
          <a:stretch/>
        </p:blipFill>
        <p:spPr>
          <a:xfrm>
            <a:off x="2506831" y="1563638"/>
            <a:ext cx="3793361" cy="3210743"/>
          </a:xfrm>
          <a:prstGeom prst="rect">
            <a:avLst/>
          </a:prstGeom>
        </p:spPr>
      </p:pic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1259632" y="987574"/>
            <a:ext cx="5976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Std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CO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Variaciones anuales del Índice de Precios al Consumidor por grupos de gasto</a:t>
            </a:r>
          </a:p>
          <a:p>
            <a:pPr algn="ctr" eaLnBrk="1" hangingPunct="1"/>
            <a:r>
              <a:rPr lang="es-MX" sz="1200" b="1" dirty="0" smtClean="0">
                <a:solidFill>
                  <a:srgbClr val="C00048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Diciembre 2016- 2017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61764" y="2247131"/>
            <a:ext cx="19442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mes de </a:t>
            </a: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 de 2017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registró un comportamiento favorable del </a:t>
            </a: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abastecimiento,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cual se ha mantenido en lo corrido del mes de </a:t>
            </a:r>
            <a:r>
              <a:rPr lang="es-E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</a:t>
            </a:r>
            <a:r>
              <a:rPr lang="es-E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2018.</a:t>
            </a:r>
            <a:endParaRPr lang="es-ES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7480949" y="4731990"/>
            <a:ext cx="1655762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O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Fuente</a:t>
            </a:r>
            <a:r>
              <a:rPr lang="es-C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: DANE - </a:t>
            </a:r>
            <a:r>
              <a:rPr lang="es-CO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IPC</a:t>
            </a:r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876256" y="1779662"/>
            <a:ext cx="2267744" cy="266429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7074024" y="2067694"/>
            <a:ext cx="18722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mes de diciembre </a:t>
            </a: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2017 el grupo diversión presentó la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</a:t>
            </a: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variación, superior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3,64 puntos</a:t>
            </a:r>
          </a:p>
          <a:p>
            <a:pPr algn="ctr"/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porcentuales comparada con la registrada en el </a:t>
            </a: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mismo mes del año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anterior.</a:t>
            </a:r>
            <a:endParaRPr lang="es-ES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20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6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>
            <a:extLst/>
          </p:cNvPr>
          <p:cNvCxnSpPr/>
          <p:nvPr/>
        </p:nvCxnSpPr>
        <p:spPr>
          <a:xfrm>
            <a:off x="1115616" y="2067694"/>
            <a:ext cx="79200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0" name="6 Rectángulo"/>
          <p:cNvSpPr>
            <a:spLocks noChangeArrowheads="1"/>
          </p:cNvSpPr>
          <p:nvPr/>
        </p:nvSpPr>
        <p:spPr bwMode="auto">
          <a:xfrm>
            <a:off x="831975" y="1275606"/>
            <a:ext cx="8207375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r"/>
            <a:r>
              <a:rPr lang="es-CO" altLang="es-CO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Industria y </a:t>
            </a:r>
            <a:r>
              <a:rPr lang="es-CO" altLang="es-CO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comercio interno</a:t>
            </a:r>
            <a:endParaRPr lang="es-CO" altLang="es-CO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372200" y="231565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Noviembre 2017</a:t>
            </a:r>
          </a:p>
        </p:txBody>
      </p:sp>
    </p:spTree>
    <p:extLst>
      <p:ext uri="{BB962C8B-B14F-4D97-AF65-F5344CB8AC3E}">
        <p14:creationId xmlns:p14="http://schemas.microsoft.com/office/powerpoint/2010/main" val="21073969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7504" y="196647"/>
            <a:ext cx="6480720" cy="430887"/>
          </a:xfrm>
          <a:prstGeom prst="rect">
            <a:avLst/>
          </a:prstGeom>
          <a:extLst/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altLang="es-CO" dirty="0" smtClean="0">
                <a:sym typeface="Calibri" pitchFamily="34" charset="0"/>
              </a:rPr>
              <a:t>Para la industria y el comercio el acumulado del año a noviembre de 2017 se caracterizó por la moderación en el ritmo de crecimiento de estos sectores.</a:t>
            </a:r>
            <a:endParaRPr lang="es-ES" altLang="es-CO" dirty="0">
              <a:sym typeface="Calibri" pitchFamily="34" charset="0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827584" y="1152128"/>
          <a:ext cx="7704856" cy="401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483768" y="91556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enero a noviembre de 2017</a:t>
            </a:r>
            <a:endParaRPr lang="es-CO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15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</TotalTime>
  <Words>1646</Words>
  <Application>Microsoft Office PowerPoint</Application>
  <PresentationFormat>Presentación en pantalla (16:9)</PresentationFormat>
  <Paragraphs>207</Paragraphs>
  <Slides>28</Slides>
  <Notes>12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Open Sans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Brandon Steve Rojas Guerra</dc:creator>
  <cp:lastModifiedBy>Carlos Felipe Prada Lombo</cp:lastModifiedBy>
  <cp:revision>378</cp:revision>
  <cp:lastPrinted>2018-01-12T16:07:06Z</cp:lastPrinted>
  <dcterms:created xsi:type="dcterms:W3CDTF">2017-04-24T19:14:11Z</dcterms:created>
  <dcterms:modified xsi:type="dcterms:W3CDTF">2018-02-01T16:16:44Z</dcterms:modified>
</cp:coreProperties>
</file>