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51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12A6-6B0C-48B5-A4A0-D3D6C60D3679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F576-8C6E-4CE7-8198-8EBFDDD0C9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867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F576-8C6E-4CE7-8198-8EBFDDD0C90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50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F576-8C6E-4CE7-8198-8EBFDDD0C90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85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F576-8C6E-4CE7-8198-8EBFDDD0C90E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917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764476" y="355849"/>
            <a:ext cx="32729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bg1"/>
                </a:solidFill>
                <a:latin typeface="Arial"/>
                <a:cs typeface="Arial"/>
              </a:rPr>
              <a:t>Trump</a:t>
            </a:r>
            <a:r>
              <a:rPr lang="es-ES" sz="2800" b="1" dirty="0" smtClean="0">
                <a:solidFill>
                  <a:schemeClr val="bg1"/>
                </a:solidFill>
                <a:latin typeface="Arial"/>
                <a:cs typeface="Arial"/>
              </a:rPr>
              <a:t> y la economía colombiana</a:t>
            </a:r>
            <a:endParaRPr lang="es-ES" sz="24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s-ES" sz="2400" b="1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Arial"/>
                <a:cs typeface="Arial"/>
              </a:rPr>
              <a:t>Juan Pablo Espinosa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Arial"/>
                <a:cs typeface="Arial"/>
              </a:rPr>
              <a:t>Investigaciones Económicas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Arial"/>
                <a:cs typeface="Arial"/>
              </a:rPr>
              <a:t>Grupo Bancolombia</a:t>
            </a:r>
            <a:endParaRPr lang="es-E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Resultado de imagen para trump angel or ev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8" y="956013"/>
            <a:ext cx="5223770" cy="391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6614" y="523498"/>
            <a:ext cx="477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5. Eventual </a:t>
            </a:r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ruptura del Nafta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86356" y="2704233"/>
            <a:ext cx="3825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mediano plazo: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relocalización de las unidades productivas que hoy operan en México podría beneficiar a Colombia</a:t>
            </a:r>
          </a:p>
        </p:txBody>
      </p:sp>
      <p:sp>
        <p:nvSpPr>
          <p:cNvPr id="6" name="Rayo 5"/>
          <p:cNvSpPr/>
          <p:nvPr/>
        </p:nvSpPr>
        <p:spPr>
          <a:xfrm rot="1727485">
            <a:off x="8142209" y="1240718"/>
            <a:ext cx="560848" cy="690106"/>
          </a:xfrm>
          <a:prstGeom prst="lightningBol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86356" y="1075851"/>
            <a:ext cx="3825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corto plazo: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ruptura afectaría los activos mexicanos, y la tendencia podría contagiarse al resto de la región </a:t>
            </a:r>
          </a:p>
        </p:txBody>
      </p:sp>
      <p:sp>
        <p:nvSpPr>
          <p:cNvPr id="9" name="Sol 8"/>
          <p:cNvSpPr/>
          <p:nvPr/>
        </p:nvSpPr>
        <p:spPr>
          <a:xfrm>
            <a:off x="8114259" y="3020885"/>
            <a:ext cx="616749" cy="654424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1" y="1434643"/>
            <a:ext cx="4083728" cy="22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6614" y="523498"/>
            <a:ext cx="655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6. Posible </a:t>
            </a:r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victoria de AMLO en México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86356" y="2704233"/>
            <a:ext cx="3825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mediano plazo: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flujos de inversión de portafolio podrían redirigirse desde México a otros países como Colombia</a:t>
            </a:r>
          </a:p>
        </p:txBody>
      </p:sp>
      <p:sp>
        <p:nvSpPr>
          <p:cNvPr id="6" name="Rayo 5"/>
          <p:cNvSpPr/>
          <p:nvPr/>
        </p:nvSpPr>
        <p:spPr>
          <a:xfrm rot="1727485">
            <a:off x="8142209" y="1240718"/>
            <a:ext cx="560848" cy="690106"/>
          </a:xfrm>
          <a:prstGeom prst="lightningBol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86356" y="1075851"/>
            <a:ext cx="3825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corto plazo: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resultado de la elección generaría una liquidación de activos mexicanos, la cual podría extenderse al resto de América Latina</a:t>
            </a:r>
          </a:p>
        </p:txBody>
      </p:sp>
      <p:sp>
        <p:nvSpPr>
          <p:cNvPr id="9" name="Sol 8"/>
          <p:cNvSpPr/>
          <p:nvPr/>
        </p:nvSpPr>
        <p:spPr>
          <a:xfrm>
            <a:off x="8114259" y="3020885"/>
            <a:ext cx="616749" cy="654424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6" y="1273397"/>
            <a:ext cx="3946748" cy="26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5008" y="199130"/>
            <a:ext cx="8273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“Los </a:t>
            </a:r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chinos utilizan dos pinceladas para escribir la palabra “crisis”. Una pincelada significa “peligro”, la otra “oportunidad”. </a:t>
            </a:r>
            <a:endParaRPr lang="es-CO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crisis toma conciencia del peligro, pero reconoce la oportunidad”. </a:t>
            </a:r>
            <a:endParaRPr lang="es-CO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40" y="1340528"/>
            <a:ext cx="2826623" cy="36076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4" y="1394122"/>
            <a:ext cx="4554313" cy="36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1102" y="63311"/>
            <a:ext cx="40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1. Crecimiento </a:t>
            </a:r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económico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1103" y="520323"/>
            <a:ext cx="5786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corto plazo: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aceleración de la actividad productiva estadounidense favorece a Colombia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31174" y="1219465"/>
            <a:ext cx="4472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Crecimiento adicional del PIB de Colombia</a:t>
            </a:r>
          </a:p>
          <a:p>
            <a:pPr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una aceleración de 1 </a:t>
            </a:r>
            <a:r>
              <a:rPr lang="es-CO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el crecimiento de EE.UU (</a:t>
            </a:r>
            <a:r>
              <a:rPr lang="es-CO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pps</a:t>
            </a:r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8355" y="1174640"/>
            <a:ext cx="4472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Proyecciones de crecimiento de EE.UU para 2018</a:t>
            </a:r>
          </a:p>
          <a:p>
            <a:pPr algn="ctr"/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% anual)</a:t>
            </a:r>
            <a:endParaRPr lang="es-CO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41604" y="4410505"/>
            <a:ext cx="4472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Grupo Bancolombia, </a:t>
            </a:r>
            <a:r>
              <a:rPr lang="es-CO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Bloomberg</a:t>
            </a:r>
            <a:r>
              <a:rPr lang="es-C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DANE.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752" y="1650352"/>
            <a:ext cx="4736493" cy="2422126"/>
          </a:xfrm>
          <a:prstGeom prst="rect">
            <a:avLst/>
          </a:prstGeom>
        </p:spPr>
      </p:pic>
      <p:sp>
        <p:nvSpPr>
          <p:cNvPr id="14" name="Sol 13"/>
          <p:cNvSpPr/>
          <p:nvPr/>
        </p:nvSpPr>
        <p:spPr>
          <a:xfrm>
            <a:off x="7013424" y="419727"/>
            <a:ext cx="616749" cy="654424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18" y="1605527"/>
            <a:ext cx="3721023" cy="28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1102" y="63311"/>
            <a:ext cx="40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1. Crecimiento </a:t>
            </a:r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económico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1102" y="520323"/>
            <a:ext cx="5603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mediano plazo: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ciclo de expansión en EE.UU eventualmente llegará a su fin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5563" y="1232851"/>
            <a:ext cx="3783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de probabilidad de recesión a 12 meses del NY FED basado en tasas del Tesoro (%) </a:t>
            </a:r>
            <a:endParaRPr lang="es-CO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41604" y="4410505"/>
            <a:ext cx="4472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Grupo Bancolombia, </a:t>
            </a:r>
            <a:r>
              <a:rPr lang="es-CO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Bloomberg</a:t>
            </a:r>
            <a:r>
              <a:rPr lang="es-CO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Deutsche Bank.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79575" y="1228209"/>
            <a:ext cx="4482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Gasto adicional en intereses del sector corporativo estadounidense si se cumple el </a:t>
            </a:r>
            <a:r>
              <a:rPr lang="es-CO" sz="11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dot</a:t>
            </a:r>
            <a:r>
              <a:rPr lang="es-CO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chart </a:t>
            </a:r>
            <a:r>
              <a:rPr lang="es-CO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FED (US$ billones)</a:t>
            </a:r>
            <a:endParaRPr lang="es-CO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97" y="1668061"/>
            <a:ext cx="4284677" cy="2191079"/>
          </a:xfrm>
          <a:prstGeom prst="rect">
            <a:avLst/>
          </a:prstGeom>
        </p:spPr>
      </p:pic>
      <p:sp>
        <p:nvSpPr>
          <p:cNvPr id="6" name="Rayo 5"/>
          <p:cNvSpPr/>
          <p:nvPr/>
        </p:nvSpPr>
        <p:spPr>
          <a:xfrm rot="1727485">
            <a:off x="7052270" y="386546"/>
            <a:ext cx="560848" cy="690106"/>
          </a:xfrm>
          <a:prstGeom prst="lightningBol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52" y="1668061"/>
            <a:ext cx="4174438" cy="27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1102" y="63311"/>
            <a:ext cx="453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2. Inflación </a:t>
            </a:r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y tasas de interés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1103" y="520323"/>
            <a:ext cx="535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corto plazo: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difícilmente la inflación subyacente de los hogares repuntará pronto</a:t>
            </a: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36726" y="1228209"/>
            <a:ext cx="4472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Inflación PCE básica en EE.UU</a:t>
            </a:r>
          </a:p>
          <a:p>
            <a:pPr algn="ctr"/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1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% anual)</a:t>
            </a:r>
            <a:endParaRPr lang="es-CO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41604" y="4410505"/>
            <a:ext cx="4472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Grupo Bancolombia, </a:t>
            </a:r>
            <a:r>
              <a:rPr lang="es-CO" sz="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Bloomberg</a:t>
            </a:r>
            <a:r>
              <a:rPr lang="es-CO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Sol 13"/>
          <p:cNvSpPr/>
          <p:nvPr/>
        </p:nvSpPr>
        <p:spPr>
          <a:xfrm>
            <a:off x="7002283" y="437612"/>
            <a:ext cx="616749" cy="654424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723" y="1618130"/>
            <a:ext cx="5928745" cy="28333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442012" y="3363465"/>
            <a:ext cx="2100456" cy="5149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1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1102" y="63311"/>
            <a:ext cx="441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2. Inflación </a:t>
            </a:r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y tasas de interés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1102" y="520323"/>
            <a:ext cx="5603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mediano plazo: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rentabilidades de la deuda pública desarrollada se incrementarán</a:t>
            </a: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278439" y="1223842"/>
            <a:ext cx="4472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de títulos de renta fija en EE.UU</a:t>
            </a:r>
          </a:p>
          <a:p>
            <a:pPr algn="ctr"/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(US$ trillones)</a:t>
            </a:r>
            <a:endParaRPr lang="es-CO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41604" y="4410505"/>
            <a:ext cx="4472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Deutsche Bank, </a:t>
            </a:r>
            <a:r>
              <a:rPr lang="es-CO" sz="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DoubleLine</a:t>
            </a:r>
            <a:r>
              <a:rPr lang="es-CO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79575" y="1228209"/>
            <a:ext cx="4482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 netas de activos por parte del FED y el BCE </a:t>
            </a:r>
            <a:endParaRPr lang="es-CO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billones)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8" y="1698823"/>
            <a:ext cx="4533223" cy="26317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965" y="1654729"/>
            <a:ext cx="4175571" cy="2596144"/>
          </a:xfrm>
          <a:prstGeom prst="rect">
            <a:avLst/>
          </a:prstGeom>
        </p:spPr>
      </p:pic>
      <p:sp>
        <p:nvSpPr>
          <p:cNvPr id="12" name="Rayo 11"/>
          <p:cNvSpPr/>
          <p:nvPr/>
        </p:nvSpPr>
        <p:spPr>
          <a:xfrm rot="1727485">
            <a:off x="7052270" y="348184"/>
            <a:ext cx="560848" cy="690106"/>
          </a:xfrm>
          <a:prstGeom prst="lightningBol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1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1102" y="63311"/>
            <a:ext cx="40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3. Flujos </a:t>
            </a:r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de capitales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1103" y="520323"/>
            <a:ext cx="5786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corto plazo: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primer año de </a:t>
            </a:r>
            <a:r>
              <a:rPr lang="es-CO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Trump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hubo un cambio apreciable en los flujos hacía el país</a:t>
            </a: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4688" y="1174640"/>
            <a:ext cx="8377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Flujos de inversión extranjera según balanza cambiaria (acumulado 12 meses, US$ millones)</a:t>
            </a:r>
            <a:endParaRPr lang="es-CO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41604" y="4410505"/>
            <a:ext cx="4472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Grupo Bancolombia, Banco de la República.</a:t>
            </a:r>
          </a:p>
        </p:txBody>
      </p:sp>
      <p:sp>
        <p:nvSpPr>
          <p:cNvPr id="14" name="Sol 13"/>
          <p:cNvSpPr/>
          <p:nvPr/>
        </p:nvSpPr>
        <p:spPr>
          <a:xfrm>
            <a:off x="7013424" y="419727"/>
            <a:ext cx="616749" cy="654424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79868" y="1769860"/>
            <a:ext cx="2161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elección de </a:t>
            </a:r>
            <a:r>
              <a:rPr lang="es-CO" sz="11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Trump</a:t>
            </a:r>
            <a:r>
              <a:rPr lang="es-CO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O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52" y="1387594"/>
            <a:ext cx="8014245" cy="3032834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 flipV="1">
            <a:off x="5379868" y="2031470"/>
            <a:ext cx="0" cy="1889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5352973" y="1992998"/>
            <a:ext cx="18844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elección de </a:t>
            </a:r>
            <a:r>
              <a:rPr lang="es-CO" sz="11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Trump</a:t>
            </a:r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US$13.719 millones</a:t>
            </a:r>
            <a:endParaRPr lang="es-CO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577462" y="1980954"/>
            <a:ext cx="1530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 2017:</a:t>
            </a:r>
          </a:p>
          <a:p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US$13.887 millones</a:t>
            </a:r>
            <a:endParaRPr lang="es-CO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1102" y="63311"/>
            <a:ext cx="40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3. F</a:t>
            </a:r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lujos </a:t>
            </a:r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de capitales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1102" y="520323"/>
            <a:ext cx="614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mediano plazo: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reforma tributaria de EE.UU puede implicar un </a:t>
            </a:r>
            <a:r>
              <a:rPr lang="es-CO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redireccionamiento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flujos de inversión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4354" y="1232720"/>
            <a:ext cx="4472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impuestos corporativa para los países de la OCDE </a:t>
            </a:r>
            <a:endParaRPr lang="es-CO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es-CO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41604" y="4410505"/>
            <a:ext cx="4472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Grupo Bancolombia, OCDE, </a:t>
            </a:r>
          </a:p>
          <a:p>
            <a:pPr algn="ctr"/>
            <a:r>
              <a:rPr lang="es-CO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la República, Banco Mundial.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79575" y="1228209"/>
            <a:ext cx="44823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estimado de cambio en la tarifa tributaria de las empresas en EE.UU sobre la IED en Colombia</a:t>
            </a:r>
          </a:p>
          <a:p>
            <a:pPr algn="ctr"/>
            <a:r>
              <a:rPr lang="es-CO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(millones de US$ en un año)	</a:t>
            </a:r>
          </a:p>
        </p:txBody>
      </p:sp>
      <p:sp>
        <p:nvSpPr>
          <p:cNvPr id="6" name="Rayo 5"/>
          <p:cNvSpPr/>
          <p:nvPr/>
        </p:nvSpPr>
        <p:spPr>
          <a:xfrm rot="1727485">
            <a:off x="7052270" y="386546"/>
            <a:ext cx="560848" cy="690106"/>
          </a:xfrm>
          <a:prstGeom prst="lightningBol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" y="1668061"/>
            <a:ext cx="4356847" cy="24593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7"/>
          <p:cNvCxnSpPr/>
          <p:nvPr/>
        </p:nvCxnSpPr>
        <p:spPr>
          <a:xfrm flipV="1">
            <a:off x="331694" y="2635624"/>
            <a:ext cx="4007224" cy="1792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87" y="1774068"/>
            <a:ext cx="3766185" cy="2185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1102" y="63311"/>
            <a:ext cx="40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4. Remesas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1103" y="520323"/>
            <a:ext cx="5786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corto plazo: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fortaleza del mercado laboral los flujos de remesas se mantendrán sólidos este año </a:t>
            </a:r>
          </a:p>
          <a:p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54449" y="1225979"/>
            <a:ext cx="6024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Flujos de </a:t>
            </a:r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remesas a Colombia (acumulado </a:t>
            </a:r>
            <a:r>
              <a:rPr lang="es-CO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meses, US$ </a:t>
            </a:r>
            <a:r>
              <a:rPr lang="es-CO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millones)</a:t>
            </a:r>
            <a:endParaRPr lang="es-CO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41604" y="4427499"/>
            <a:ext cx="4472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Bancolombia, </a:t>
            </a:r>
            <a:r>
              <a:rPr lang="es-CO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Bloomberg</a:t>
            </a:r>
            <a:r>
              <a:rPr lang="es-CO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Banco de la República, DANE.</a:t>
            </a:r>
            <a:endParaRPr lang="es-CO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ol 13"/>
          <p:cNvSpPr/>
          <p:nvPr/>
        </p:nvSpPr>
        <p:spPr>
          <a:xfrm>
            <a:off x="7013424" y="419727"/>
            <a:ext cx="616749" cy="654424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792" y="1484313"/>
            <a:ext cx="6509878" cy="294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1102" y="63311"/>
            <a:ext cx="40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6600"/>
                </a:solidFill>
                <a:latin typeface="Arial"/>
                <a:cs typeface="Arial"/>
              </a:rPr>
              <a:t>4. Remesas</a:t>
            </a:r>
            <a:endParaRPr lang="es-E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1102" y="520323"/>
            <a:ext cx="614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mediano plazo: </a:t>
            </a:r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eventual profundización de las medidas anti migratorias afectaría los flujos de remesas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341604" y="4472651"/>
            <a:ext cx="4472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Grupo Bancolombia, </a:t>
            </a:r>
            <a:r>
              <a:rPr lang="es-CO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Bloomberg</a:t>
            </a:r>
            <a:r>
              <a:rPr lang="es-CO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Banco de la República, DANE.</a:t>
            </a:r>
          </a:p>
        </p:txBody>
      </p:sp>
      <p:sp>
        <p:nvSpPr>
          <p:cNvPr id="6" name="Rayo 5"/>
          <p:cNvSpPr/>
          <p:nvPr/>
        </p:nvSpPr>
        <p:spPr>
          <a:xfrm rot="1727485">
            <a:off x="7052270" y="386546"/>
            <a:ext cx="560848" cy="690106"/>
          </a:xfrm>
          <a:prstGeom prst="lightningBol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65420" y="1230696"/>
            <a:ext cx="6024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análisis impulso-respuesta: Reacción de las remesas ante un choque de 1 desviación estándar en el número de migrantes colombianos en EE.UU.</a:t>
            </a:r>
            <a:endParaRPr lang="es-CO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02" y="1658795"/>
            <a:ext cx="4736484" cy="2914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1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1124</TotalTime>
  <Words>617</Words>
  <Application>Microsoft Office PowerPoint</Application>
  <PresentationFormat>Presentación en pantalla (16:9)</PresentationFormat>
  <Paragraphs>65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Juan Pablo Espinosa Arango</cp:lastModifiedBy>
  <cp:revision>74</cp:revision>
  <dcterms:created xsi:type="dcterms:W3CDTF">2010-04-12T23:12:02Z</dcterms:created>
  <dcterms:modified xsi:type="dcterms:W3CDTF">2018-02-01T12:32:20Z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