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1" r:id="rId4"/>
    <p:sldMasterId id="2147483716" r:id="rId5"/>
    <p:sldMasterId id="2147483725" r:id="rId6"/>
  </p:sldMasterIdLst>
  <p:notesMasterIdLst>
    <p:notesMasterId r:id="rId38"/>
  </p:notesMasterIdLst>
  <p:sldIdLst>
    <p:sldId id="293" r:id="rId7"/>
    <p:sldId id="267" r:id="rId8"/>
    <p:sldId id="431" r:id="rId9"/>
    <p:sldId id="384" r:id="rId10"/>
    <p:sldId id="422" r:id="rId11"/>
    <p:sldId id="361" r:id="rId12"/>
    <p:sldId id="391" r:id="rId13"/>
    <p:sldId id="344" r:id="rId14"/>
    <p:sldId id="393" r:id="rId15"/>
    <p:sldId id="386" r:id="rId16"/>
    <p:sldId id="423" r:id="rId17"/>
    <p:sldId id="390" r:id="rId18"/>
    <p:sldId id="433" r:id="rId19"/>
    <p:sldId id="385" r:id="rId20"/>
    <p:sldId id="395" r:id="rId21"/>
    <p:sldId id="389" r:id="rId22"/>
    <p:sldId id="405" r:id="rId23"/>
    <p:sldId id="387" r:id="rId24"/>
    <p:sldId id="396" r:id="rId25"/>
    <p:sldId id="417" r:id="rId26"/>
    <p:sldId id="419" r:id="rId27"/>
    <p:sldId id="388" r:id="rId28"/>
    <p:sldId id="420" r:id="rId29"/>
    <p:sldId id="397" r:id="rId30"/>
    <p:sldId id="425" r:id="rId31"/>
    <p:sldId id="424" r:id="rId32"/>
    <p:sldId id="437" r:id="rId33"/>
    <p:sldId id="436" r:id="rId34"/>
    <p:sldId id="263" r:id="rId35"/>
    <p:sldId id="292" r:id="rId36"/>
    <p:sldId id="256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2880">
          <p15:clr>
            <a:srgbClr val="A4A3A4"/>
          </p15:clr>
        </p15:guide>
        <p15:guide id="5" pos="249">
          <p15:clr>
            <a:srgbClr val="A4A3A4"/>
          </p15:clr>
        </p15:guide>
        <p15:guide id="6" pos="55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99" autoAdjust="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orient="horz" pos="346"/>
        <p:guide orient="horz" pos="3974"/>
        <p:guide pos="2880"/>
        <p:guide pos="249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8-01-26T22:18:30.7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1729 4710,'53'0,"-18"0,18 0,17 0,18 0,-17 0,-18 0,17 0,1 0,-71 0,53 0,-35 0,-1 0,19 0,-36 0,17 0,1 0,-1 0,1 0,17 0,-17 0,17 0,-17 0,0 0,-1-18,1 18,-1 0,1 0,0 0,-1 0,-17-18,36 18,-19 0,1 0,17 0,0-35,-35 35,36 0,-19 0,1 0,17-18,-17 18,-18 0,18 0,17 0,-17 0,34 0,-16-17,-19 17,19 0,-19 0,1 0,0 0,-1 0,1 0,17 0,-17 0,-1 0,19 0,-19 0,1 0,17 0,-17 0,-1 0,19 0,-19 0,1 0,35 0,-53 0,71 0,-71 0,17 0,18 0,-35 0,18 0,0 0,-1 0,1 0,0 0,-1 0,1 0,17 0,-35 0,35 0,1 0,-36 0,53 0,-36 0,19 0,-1 0,-35-18,53 18,-36 0,19 0,-1 0,-17 0,17 0,-17 0,-18 0,35-18,-18 18,1 0,-18 0,35 0,-17 0,-18-17,18 17,17-18,-35 18,53-17,-18-1,-35 18,35-18,-17 18,-18 0,18 0,35 0,-53-17,17 17,1 0,-1 0,1 0,0-18,-18 18,35 0,-17 0,-18 0,17 0,19-18,-19 18,-17 0,18-17,35-1,-53 18,17-18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8-01-26T22:18:34.1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14270 5980,'17'0,"-17"17,36-17,-19 0,-17 0,18 0,17 0,-35 18,18-18,0 0,-1 0,1 0,0 0,-1 0,1 0,-1 0,1 0,-18 0,35 0,-17 0,35 0,-18 0,36 0,-54 0,36 17,-17 1,-1-18,-35 0,17 18,1-18,0 0,-1 0,19 0,-1 0,0 0,18 0,-53 0,53 17,-18-17,1 36,-1-36,-17 0,17 0,-18 0,1 0,0 0,-1 0,1 0,17 0,1 0,16 0,-52 0,36 0,17 17,-53-17,17 0,36 18,-53-18,53 0,-35 0,-1 0,36 0,-17 18,-1-1,0 1,0-18,-35 18,18-18,0 0,-1 0,1 0,0 0,-1 0,19 0,-19 0,1 17,17-17,-17 0,17 0,0 35,-17-35,17 0,-17 0,0 0,17 0,-18 0,19 0,-1 0,-17 0,-1 0,1 0,0 0,-18 0,35 0,-18 0,-17 0,18 0,17 0,-17 18,0-18,17 0,-35 18,18-18,-1 0,18 0,-17 0,0 0,-1 0,1 0,0 0,-18 0,35 0,-17 0,-1 0,-17 0,36 0,-19 0,1 0,35 0,-36 35,1-35,35 0,-53 0,35 0,-17 18,-1-18,19 0,-19 0,19 17,-19-17,19 18,-36 0,35-18,-18 0,-17 0,18 0,0 0,-18 0,17 0,1 0,0 0,-1 0,1 0,0 17,-18-17,35 0,-17 0,-18 0,35 18,-18-18,-17 0,18 0,0 0,-1 0,1 0,0 0,-1 0,1 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8-01-26T22:20:16.8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6350 5874,'0'17,"0"-17,53 0,53 0,-53 0,35 0,18 0,-36 0,-34 0,34 0,-35 0,-17 0,0 0,-1 0,19 0,-19 0,1 0,17 0,-17 0,17 0,0 0,-17 0,17 0,-17-17,-1 17,19 0,-1 0,0 0,-35 0,18 0,17 0,-17 0,17 0,-17 0,-1 0,36-36,-35 36,0-17,35 17,35 0,-53-18,18 18,0 0,-36 0,36-17,-17 17,-19 0,36-18,-35 18,35 0,0 0,17 0,18 0,-17 0,-18 0,-18 0,0 0,-17 0,0 0,17-18,-35 18,53-17,-35 17,17-18,18 18,17 0,-52 0,35 0,-18 0,18 0,-35 0,-1 0,1 0,17 0,1-18,-1 1,-18 17,36-18,-17 18,-1 0,-17 0,-1 0,1 0,0 0,-1 0,18 0,-17 0,17 0,-17 0,0 0,-1 0,-17 0,53 0,-35 0,-18 0,35 0,0 0,1 0,-1 0,-17 0,-1 0,1 0,-1-18,-17 18,36 0,-1-17,-35-1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8-01-26T22:20:19.3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15328 8961,'18'0,"-1"17,-17-17,18 18,53-18,-54 35,19-35,-1 18,35-1,-34 1,-1-18,18 0,-18 35,-17-17,17-18,0 18,-17-18,17 0,-17 0,17 0,-17 0,35 0,-18 17,0 1,-17-18,0 17,17-17,-18 0,1 0,35 0,-35 18,17-18,0 0,18 0,-35 0,-1 0,36 0,-53 0,18 0,17 0,-35 0,36 18,-19-18,1 0,-1 0,1 0,17 0,-17 0,0 0,-1 0,1 0,0 0,-18 0,35 0,-18 0,-17 0,18 0,17 0,-35 0,18 0,0 0,-1 0,1 0,0 0,-1 0,1 0,0 0,-1 17,18-17,-17 0,0 18,-18-18,35 0,-17 0,-1 0,19 0,-19 18,1-18,17 0,-35 0,18 17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8-01-30T16:20:52.0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15822 5980,'0'17,"18"-17,-1 0,36 0,-35 0,17 0,-17 0,17 0,-17 0,-1 0,1 0,-18 0,35 0,-17-17,-18 17,18 0,17 0,-35 0,17 0,1 0,0 0,-1 0,1 0,0 0,-1 0,1 0,0 0,-18 0,35 0,-17 0,-18 0,17 0,18 0,-35 0,18-18,0 18,-1 0,1 0,0 0,-1 0,1 0,0 0,-1 0,-17 0,35 0,-17 0,-18 0,18 0,17 0,-35 0,18 0,-1 0,1 0,0 0,-1-18,-17 18,53 0,-35 0,-18 0,35 0,-17 0,-18 0,17 0,19 0,-36 0,17 0,1 0,0 0,-1 0,1 0,-1 0,1 0,0 0,-1 0,-17 0,36 0,-19 0,-17 0,18 0,17 0,-35 0,18 0,-1 0,1 0,0 0,-1 0,1 0,0 0,-1 0,1 0,-18 0,35 0,-17 0,-18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E02DE-EF25-42A1-B310-F7F6A43DB48D}" type="datetimeFigureOut">
              <a:rPr lang="es-MX" smtClean="0"/>
              <a:t>01/02/2018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949B4-E068-475D-8947-03CCE0BD15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024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49B4-E068-475D-8947-03CCE0BD15D0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268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949B4-E068-475D-8947-03CCE0BD15D0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268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En blanco sin lín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6309321"/>
            <a:ext cx="9180512" cy="5760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9" name="8 Grupo"/>
          <p:cNvGrpSpPr/>
          <p:nvPr/>
        </p:nvGrpSpPr>
        <p:grpSpPr>
          <a:xfrm>
            <a:off x="5292080" y="6341134"/>
            <a:ext cx="3759626" cy="504055"/>
            <a:chOff x="363413" y="4673644"/>
            <a:chExt cx="3384376" cy="453745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13" y="4732785"/>
              <a:ext cx="1428851" cy="319164"/>
            </a:xfrm>
            <a:prstGeom prst="rect">
              <a:avLst/>
            </a:prstGeom>
          </p:spPr>
        </p:pic>
        <p:pic>
          <p:nvPicPr>
            <p:cNvPr id="11" name="Picture 3" descr="C:\Users\nreino\AppData\Local\Temp\wzb67f\BAC Logos 2\PNG\BAC_Credomatic_h_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589" y="4804792"/>
              <a:ext cx="587940" cy="24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11 Conector recto"/>
            <p:cNvCxnSpPr/>
            <p:nvPr/>
          </p:nvCxnSpPr>
          <p:spPr>
            <a:xfrm>
              <a:off x="1875581" y="4762070"/>
              <a:ext cx="0" cy="26059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4" descr="\\bdbemcfs.bancodebogota.net\Gerencia_Comunicaciones\AVAL\logo-aval-blanc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427" y="4673644"/>
              <a:ext cx="1134362" cy="453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13 Conector recto"/>
            <p:cNvCxnSpPr/>
            <p:nvPr/>
          </p:nvCxnSpPr>
          <p:spPr>
            <a:xfrm>
              <a:off x="2667669" y="4781966"/>
              <a:ext cx="0" cy="26059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_Título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149080"/>
            <a:ext cx="7772400" cy="1362075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5517232"/>
            <a:ext cx="7772400" cy="78010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pic>
        <p:nvPicPr>
          <p:cNvPr id="5" name="Picture 2" descr="\\bdbemcfs.bancodebogota.net\Gerencia_Comunicaciones\Mesa Empresas\INTERNACIONAL\fotos\shutterstock_128701334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6" b="14182"/>
          <a:stretch/>
        </p:blipFill>
        <p:spPr bwMode="auto">
          <a:xfrm>
            <a:off x="-28974" y="-109082"/>
            <a:ext cx="9172974" cy="41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95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anco Internac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  <p:grpSp>
        <p:nvGrpSpPr>
          <p:cNvPr id="5" name="4 Grupo"/>
          <p:cNvGrpSpPr/>
          <p:nvPr userDrawn="1"/>
        </p:nvGrpSpPr>
        <p:grpSpPr>
          <a:xfrm>
            <a:off x="-31506" y="-109082"/>
            <a:ext cx="9206622" cy="7066474"/>
            <a:chOff x="-28643" y="-99392"/>
            <a:chExt cx="9206622" cy="7066474"/>
          </a:xfrm>
        </p:grpSpPr>
        <p:pic>
          <p:nvPicPr>
            <p:cNvPr id="6" name="5 Imagen" descr="logos Banco Bogotá.png"/>
            <p:cNvPicPr>
              <a:picLocks noChangeAspect="1"/>
            </p:cNvPicPr>
            <p:nvPr/>
          </p:nvPicPr>
          <p:blipFill rotWithShape="1">
            <a:blip r:embed="rId2"/>
            <a:srcRect l="-1202" t="8465" r="62356" b="87222"/>
            <a:stretch/>
          </p:blipFill>
          <p:spPr>
            <a:xfrm>
              <a:off x="2267744" y="3620415"/>
              <a:ext cx="1209449" cy="240633"/>
            </a:xfrm>
            <a:prstGeom prst="rect">
              <a:avLst/>
            </a:prstGeom>
          </p:spPr>
        </p:pic>
        <p:pic>
          <p:nvPicPr>
            <p:cNvPr id="7" name="Picture 5" descr="C:\Users\ALOPEZ\AppData\Local\Microsoft\Windows\Temporary Internet Files\Content.Outlook\XBKIO09C\TENSO_2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6" b="8531"/>
            <a:stretch/>
          </p:blipFill>
          <p:spPr bwMode="auto">
            <a:xfrm>
              <a:off x="-26110" y="-99392"/>
              <a:ext cx="9179973" cy="632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-28643" y="6247003"/>
              <a:ext cx="9206622" cy="720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9" name="8 Grupo"/>
            <p:cNvGrpSpPr/>
            <p:nvPr/>
          </p:nvGrpSpPr>
          <p:grpSpPr>
            <a:xfrm>
              <a:off x="3006052" y="6335721"/>
              <a:ext cx="3942211" cy="549663"/>
              <a:chOff x="3006052" y="6335721"/>
              <a:chExt cx="3942211" cy="549663"/>
            </a:xfrm>
          </p:grpSpPr>
          <p:grpSp>
            <p:nvGrpSpPr>
              <p:cNvPr id="10" name="9 Grupo"/>
              <p:cNvGrpSpPr/>
              <p:nvPr/>
            </p:nvGrpSpPr>
            <p:grpSpPr>
              <a:xfrm>
                <a:off x="3006052" y="6335721"/>
                <a:ext cx="3942211" cy="549663"/>
                <a:chOff x="1979712" y="6345665"/>
                <a:chExt cx="5626426" cy="784494"/>
              </a:xfrm>
            </p:grpSpPr>
            <p:grpSp>
              <p:nvGrpSpPr>
                <p:cNvPr id="12" name="11 Grupo"/>
                <p:cNvGrpSpPr/>
                <p:nvPr/>
              </p:nvGrpSpPr>
              <p:grpSpPr>
                <a:xfrm>
                  <a:off x="4748562" y="6386898"/>
                  <a:ext cx="2857576" cy="537715"/>
                  <a:chOff x="6017996" y="6191325"/>
                  <a:chExt cx="3416923" cy="642968"/>
                </a:xfrm>
              </p:grpSpPr>
              <p:pic>
                <p:nvPicPr>
                  <p:cNvPr id="14" name="Picture 2" descr="C:\Users\nreino\AppData\Local\Temp\wzd738\BAC Logos 2\PNG\BAC_Credomatic_h_rgb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17996" y="6294804"/>
                    <a:ext cx="1280101" cy="5246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" name="Picture 4" descr="C:\Users\nreino\Documents\LOGOS\bogot_aval_footer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0425"/>
                  <a:stretch/>
                </p:blipFill>
                <p:spPr bwMode="auto">
                  <a:xfrm>
                    <a:off x="7477480" y="6191325"/>
                    <a:ext cx="1957439" cy="6429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" name="12 Imagen" descr="logos Banco Bogotá.png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15246" b="66876"/>
                <a:stretch/>
              </p:blipFill>
              <p:spPr>
                <a:xfrm>
                  <a:off x="1979712" y="6345665"/>
                  <a:ext cx="2448272" cy="784494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4" descr="C:\Users\nreino\Documents\LOGOS\bogot_aval_footer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425" r="33770" b="-24066"/>
              <a:stretch/>
            </p:blipFill>
            <p:spPr bwMode="auto">
              <a:xfrm>
                <a:off x="4788024" y="6363639"/>
                <a:ext cx="168261" cy="467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6" name="Picture 2" descr="\\bdbemcfs.bancodebogota.net\Gerencia_Comunicaciones\Mesa Empresas\INTERNACIONAL\fotos\shutterstock_128701334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6" b="14182"/>
          <a:stretch/>
        </p:blipFill>
        <p:spPr bwMode="auto">
          <a:xfrm>
            <a:off x="-28974" y="-109082"/>
            <a:ext cx="9172974" cy="41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_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 userDrawn="1"/>
        </p:nvSpPr>
        <p:spPr>
          <a:xfrm>
            <a:off x="0" y="6165304"/>
            <a:ext cx="9180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5 Grupo"/>
          <p:cNvGrpSpPr/>
          <p:nvPr userDrawn="1"/>
        </p:nvGrpSpPr>
        <p:grpSpPr>
          <a:xfrm>
            <a:off x="3006052" y="6309320"/>
            <a:ext cx="3942211" cy="549663"/>
            <a:chOff x="3006052" y="6309320"/>
            <a:chExt cx="3942211" cy="549663"/>
          </a:xfrm>
        </p:grpSpPr>
        <p:grpSp>
          <p:nvGrpSpPr>
            <p:cNvPr id="7" name="6 Grupo"/>
            <p:cNvGrpSpPr/>
            <p:nvPr/>
          </p:nvGrpSpPr>
          <p:grpSpPr>
            <a:xfrm>
              <a:off x="3006052" y="6309320"/>
              <a:ext cx="3942211" cy="549663"/>
              <a:chOff x="1979712" y="6307985"/>
              <a:chExt cx="5626426" cy="784494"/>
            </a:xfrm>
          </p:grpSpPr>
          <p:grpSp>
            <p:nvGrpSpPr>
              <p:cNvPr id="9" name="8 Grupo"/>
              <p:cNvGrpSpPr/>
              <p:nvPr/>
            </p:nvGrpSpPr>
            <p:grpSpPr>
              <a:xfrm>
                <a:off x="4748562" y="6386898"/>
                <a:ext cx="2857576" cy="537715"/>
                <a:chOff x="6017996" y="6191325"/>
                <a:chExt cx="3416923" cy="642968"/>
              </a:xfrm>
            </p:grpSpPr>
            <p:pic>
              <p:nvPicPr>
                <p:cNvPr id="11" name="Picture 2" descr="C:\Users\nreino\AppData\Local\Temp\wzd738\BAC Logos 2\PNG\BAC_Credomatic_h_rgb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7996" y="6294804"/>
                  <a:ext cx="1280101" cy="5246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4" descr="C:\Users\nreino\Documents\LOGOS\bogot_aval_foot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25"/>
                <a:stretch/>
              </p:blipFill>
              <p:spPr bwMode="auto">
                <a:xfrm>
                  <a:off x="7477480" y="6191325"/>
                  <a:ext cx="1957439" cy="642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" name="9 Imagen" descr="logos Banco Bogotá.png"/>
              <p:cNvPicPr>
                <a:picLocks noChangeAspect="1"/>
              </p:cNvPicPr>
              <p:nvPr/>
            </p:nvPicPr>
            <p:blipFill rotWithShape="1">
              <a:blip r:embed="rId4"/>
              <a:srcRect t="15246" b="66876"/>
              <a:stretch/>
            </p:blipFill>
            <p:spPr>
              <a:xfrm>
                <a:off x="1979712" y="6307985"/>
                <a:ext cx="2448272" cy="784494"/>
              </a:xfrm>
              <a:prstGeom prst="rect">
                <a:avLst/>
              </a:prstGeom>
            </p:spPr>
          </p:pic>
        </p:grpSp>
        <p:pic>
          <p:nvPicPr>
            <p:cNvPr id="8" name="Picture 4" descr="C:\Users\nreino\Documents\LOGOS\bogot_aval_foot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5" r="33770" b="-24066"/>
            <a:stretch/>
          </p:blipFill>
          <p:spPr bwMode="auto">
            <a:xfrm>
              <a:off x="4788024" y="6363639"/>
              <a:ext cx="168261" cy="46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5173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Premios AI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 userDrawn="1"/>
        </p:nvSpPr>
        <p:spPr>
          <a:xfrm>
            <a:off x="0" y="6165304"/>
            <a:ext cx="9180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5 Grupo"/>
          <p:cNvGrpSpPr/>
          <p:nvPr userDrawn="1"/>
        </p:nvGrpSpPr>
        <p:grpSpPr>
          <a:xfrm>
            <a:off x="3006052" y="6309320"/>
            <a:ext cx="3942211" cy="549663"/>
            <a:chOff x="3006052" y="6309320"/>
            <a:chExt cx="3942211" cy="549663"/>
          </a:xfrm>
        </p:grpSpPr>
        <p:grpSp>
          <p:nvGrpSpPr>
            <p:cNvPr id="7" name="6 Grupo"/>
            <p:cNvGrpSpPr/>
            <p:nvPr/>
          </p:nvGrpSpPr>
          <p:grpSpPr>
            <a:xfrm>
              <a:off x="3006052" y="6309320"/>
              <a:ext cx="3942211" cy="549663"/>
              <a:chOff x="1979712" y="6307985"/>
              <a:chExt cx="5626426" cy="784494"/>
            </a:xfrm>
          </p:grpSpPr>
          <p:grpSp>
            <p:nvGrpSpPr>
              <p:cNvPr id="9" name="8 Grupo"/>
              <p:cNvGrpSpPr/>
              <p:nvPr/>
            </p:nvGrpSpPr>
            <p:grpSpPr>
              <a:xfrm>
                <a:off x="4748562" y="6386898"/>
                <a:ext cx="2857576" cy="537715"/>
                <a:chOff x="6017996" y="6191325"/>
                <a:chExt cx="3416923" cy="642968"/>
              </a:xfrm>
            </p:grpSpPr>
            <p:pic>
              <p:nvPicPr>
                <p:cNvPr id="11" name="Picture 2" descr="C:\Users\nreino\AppData\Local\Temp\wzd738\BAC Logos 2\PNG\BAC_Credomatic_h_rgb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7996" y="6294804"/>
                  <a:ext cx="1280101" cy="5246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4" descr="C:\Users\nreino\Documents\LOGOS\bogot_aval_foot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25"/>
                <a:stretch/>
              </p:blipFill>
              <p:spPr bwMode="auto">
                <a:xfrm>
                  <a:off x="7477480" y="6191325"/>
                  <a:ext cx="1957439" cy="642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" name="9 Imagen" descr="logos Banco Bogotá.png"/>
              <p:cNvPicPr>
                <a:picLocks noChangeAspect="1"/>
              </p:cNvPicPr>
              <p:nvPr/>
            </p:nvPicPr>
            <p:blipFill rotWithShape="1">
              <a:blip r:embed="rId4"/>
              <a:srcRect t="15246" b="66876"/>
              <a:stretch/>
            </p:blipFill>
            <p:spPr>
              <a:xfrm>
                <a:off x="1979712" y="6307985"/>
                <a:ext cx="2448272" cy="784494"/>
              </a:xfrm>
              <a:prstGeom prst="rect">
                <a:avLst/>
              </a:prstGeom>
            </p:spPr>
          </p:pic>
        </p:grpSp>
        <p:pic>
          <p:nvPicPr>
            <p:cNvPr id="8" name="Picture 4" descr="C:\Users\nreino\Documents\LOGOS\bogot_aval_foot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5" r="33770" b="-24066"/>
            <a:stretch/>
          </p:blipFill>
          <p:spPr bwMode="auto">
            <a:xfrm>
              <a:off x="4788024" y="6363639"/>
              <a:ext cx="168261" cy="46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12 CuadroTexto"/>
          <p:cNvSpPr txBox="1"/>
          <p:nvPr userDrawn="1"/>
        </p:nvSpPr>
        <p:spPr>
          <a:xfrm>
            <a:off x="395535" y="2276872"/>
            <a:ext cx="554461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s-CO" sz="1400" b="1" dirty="0" smtClean="0">
                <a:solidFill>
                  <a:schemeClr val="bg1"/>
                </a:solidFill>
              </a:rPr>
              <a:t>Investigaciones Económicas Banco de Bogotá </a:t>
            </a:r>
          </a:p>
          <a:p>
            <a:r>
              <a:rPr lang="es-CO" sz="3600" b="1" dirty="0" smtClean="0">
                <a:solidFill>
                  <a:schemeClr val="bg1"/>
                </a:solidFill>
              </a:rPr>
              <a:t>La Mejor Área de Investigaciones Económicas</a:t>
            </a:r>
          </a:p>
          <a:p>
            <a:r>
              <a:rPr lang="es-CO" sz="1800" b="1" dirty="0" smtClean="0">
                <a:solidFill>
                  <a:schemeClr val="bg1"/>
                </a:solidFill>
              </a:rPr>
              <a:t>Agregados Macroeconómicos</a:t>
            </a:r>
          </a:p>
          <a:p>
            <a:r>
              <a:rPr lang="es-CO" sz="1800" dirty="0" smtClean="0">
                <a:solidFill>
                  <a:schemeClr val="bg1"/>
                </a:solidFill>
              </a:rPr>
              <a:t>Votación </a:t>
            </a:r>
            <a:r>
              <a:rPr lang="es-CO" sz="1800" b="1" dirty="0" smtClean="0">
                <a:solidFill>
                  <a:schemeClr val="bg1"/>
                </a:solidFill>
              </a:rPr>
              <a:t>Sector Real</a:t>
            </a:r>
            <a:endParaRPr lang="es-CO" sz="1800" b="1" dirty="0">
              <a:solidFill>
                <a:schemeClr val="bg1"/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81692"/>
            <a:ext cx="2632893" cy="4679556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11115" r="72488" b="51863"/>
          <a:stretch/>
        </p:blipFill>
        <p:spPr bwMode="auto">
          <a:xfrm>
            <a:off x="611560" y="4365104"/>
            <a:ext cx="875991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19701" r="11107" b="19952"/>
          <a:stretch/>
        </p:blipFill>
        <p:spPr bwMode="auto">
          <a:xfrm>
            <a:off x="1547743" y="4371674"/>
            <a:ext cx="720000" cy="36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5" b="26658"/>
          <a:stretch/>
        </p:blipFill>
        <p:spPr bwMode="auto">
          <a:xfrm>
            <a:off x="1547743" y="4777840"/>
            <a:ext cx="720000" cy="32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6"/>
          <p:cNvSpPr>
            <a:spLocks noChangeShapeType="1"/>
          </p:cNvSpPr>
          <p:nvPr userDrawn="1"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s-MX">
              <a:solidFill>
                <a:srgbClr val="24569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mios AI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 userDrawn="1"/>
        </p:nvSpPr>
        <p:spPr>
          <a:xfrm>
            <a:off x="0" y="6165304"/>
            <a:ext cx="9180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5 Grupo"/>
          <p:cNvGrpSpPr/>
          <p:nvPr userDrawn="1"/>
        </p:nvGrpSpPr>
        <p:grpSpPr>
          <a:xfrm>
            <a:off x="3006052" y="6309320"/>
            <a:ext cx="3942211" cy="549663"/>
            <a:chOff x="3006052" y="6309320"/>
            <a:chExt cx="3942211" cy="549663"/>
          </a:xfrm>
        </p:grpSpPr>
        <p:grpSp>
          <p:nvGrpSpPr>
            <p:cNvPr id="7" name="6 Grupo"/>
            <p:cNvGrpSpPr/>
            <p:nvPr/>
          </p:nvGrpSpPr>
          <p:grpSpPr>
            <a:xfrm>
              <a:off x="3006052" y="6309320"/>
              <a:ext cx="3942211" cy="549663"/>
              <a:chOff x="1979712" y="6307985"/>
              <a:chExt cx="5626426" cy="784494"/>
            </a:xfrm>
          </p:grpSpPr>
          <p:grpSp>
            <p:nvGrpSpPr>
              <p:cNvPr id="9" name="8 Grupo"/>
              <p:cNvGrpSpPr/>
              <p:nvPr/>
            </p:nvGrpSpPr>
            <p:grpSpPr>
              <a:xfrm>
                <a:off x="4748562" y="6386898"/>
                <a:ext cx="2857576" cy="537715"/>
                <a:chOff x="6017996" y="6191325"/>
                <a:chExt cx="3416923" cy="642968"/>
              </a:xfrm>
            </p:grpSpPr>
            <p:pic>
              <p:nvPicPr>
                <p:cNvPr id="11" name="Picture 2" descr="C:\Users\nreino\AppData\Local\Temp\wzd738\BAC Logos 2\PNG\BAC_Credomatic_h_rgb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7996" y="6294804"/>
                  <a:ext cx="1280101" cy="5246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4" descr="C:\Users\nreino\Documents\LOGOS\bogot_aval_foot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25"/>
                <a:stretch/>
              </p:blipFill>
              <p:spPr bwMode="auto">
                <a:xfrm>
                  <a:off x="7477480" y="6191325"/>
                  <a:ext cx="1957439" cy="642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" name="9 Imagen" descr="logos Banco Bogotá.png"/>
              <p:cNvPicPr>
                <a:picLocks noChangeAspect="1"/>
              </p:cNvPicPr>
              <p:nvPr/>
            </p:nvPicPr>
            <p:blipFill rotWithShape="1">
              <a:blip r:embed="rId4"/>
              <a:srcRect t="15246" b="66876"/>
              <a:stretch/>
            </p:blipFill>
            <p:spPr>
              <a:xfrm>
                <a:off x="1979712" y="6307985"/>
                <a:ext cx="2448272" cy="784494"/>
              </a:xfrm>
              <a:prstGeom prst="rect">
                <a:avLst/>
              </a:prstGeom>
            </p:spPr>
          </p:pic>
        </p:grpSp>
        <p:pic>
          <p:nvPicPr>
            <p:cNvPr id="8" name="Picture 4" descr="C:\Users\nreino\Documents\LOGOS\bogot_aval_foot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5" r="33770" b="-24066"/>
            <a:stretch/>
          </p:blipFill>
          <p:spPr bwMode="auto">
            <a:xfrm>
              <a:off x="4788024" y="6363639"/>
              <a:ext cx="168261" cy="46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 userDrawn="1"/>
        </p:nvSpPr>
        <p:spPr bwMode="auto">
          <a:xfrm>
            <a:off x="393700" y="5440139"/>
            <a:ext cx="83280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75000"/>
              </a:spcBef>
              <a:tabLst>
                <a:tab pos="1882775" algn="l"/>
              </a:tabLst>
            </a:pPr>
            <a:r>
              <a:rPr lang="es-ES" sz="800" dirty="0">
                <a:solidFill>
                  <a:srgbClr val="FFFFFF"/>
                </a:solidFill>
              </a:rPr>
              <a:t>Este documento ha sido realizado por los analistas del área de Investigaciones Económicas de la División de Internacional y Tesorería de Banco de Bogotá. La información contenida en el mismo está basada en fuentes consideradas confiables con respecto al comportamiento de la economía y de los mercados financieros. Sin embargo, su precisión no está garantizada y no constituye propuesta o recomendación alguna por parte de Banco de Bogotá para la negociación de sus productos y servicios. De igual forma, las opiniones expresadas no reflejan la opinión de Banco de Bogotá, por lo cual la entidad no se hace responsable de interpretaciones o de distorsiones que del presente </a:t>
            </a:r>
            <a:r>
              <a:rPr lang="es-MX" sz="800" dirty="0">
                <a:solidFill>
                  <a:srgbClr val="FFFFFF"/>
                </a:solidFill>
              </a:rPr>
              <a:t>documento</a:t>
            </a:r>
            <a:r>
              <a:rPr lang="es-ES" sz="800" dirty="0">
                <a:solidFill>
                  <a:srgbClr val="FFFFFF"/>
                </a:solidFill>
              </a:rPr>
              <a:t> hagan terceras personas. El uso de la información y cifras contenidas</a:t>
            </a:r>
            <a:r>
              <a:rPr lang="es-MX" sz="800" dirty="0">
                <a:solidFill>
                  <a:srgbClr val="FFFFFF"/>
                </a:solidFill>
              </a:rPr>
              <a:t> en el mismo</a:t>
            </a:r>
            <a:r>
              <a:rPr lang="es-ES" sz="800" dirty="0">
                <a:solidFill>
                  <a:srgbClr val="FFFFFF"/>
                </a:solidFill>
              </a:rPr>
              <a:t> es exclusiva responsabilidad de cada usuario.</a:t>
            </a:r>
          </a:p>
        </p:txBody>
      </p:sp>
      <p:sp>
        <p:nvSpPr>
          <p:cNvPr id="24" name="Line 5"/>
          <p:cNvSpPr>
            <a:spLocks noChangeShapeType="1"/>
          </p:cNvSpPr>
          <p:nvPr userDrawn="1"/>
        </p:nvSpPr>
        <p:spPr bwMode="auto">
          <a:xfrm flipH="1">
            <a:off x="488950" y="5439295"/>
            <a:ext cx="815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45720" rIns="45720" anchor="ctr">
            <a:spAutoFit/>
          </a:bodyPr>
          <a:lstStyle/>
          <a:p>
            <a:endParaRPr lang="es-MX">
              <a:solidFill>
                <a:srgbClr val="245695"/>
              </a:solidFill>
            </a:endParaRPr>
          </a:p>
        </p:txBody>
      </p:sp>
      <p:sp>
        <p:nvSpPr>
          <p:cNvPr id="26" name="Rectangle 7"/>
          <p:cNvSpPr>
            <a:spLocks noChangeArrowheads="1"/>
          </p:cNvSpPr>
          <p:nvPr userDrawn="1"/>
        </p:nvSpPr>
        <p:spPr bwMode="auto">
          <a:xfrm>
            <a:off x="395536" y="116632"/>
            <a:ext cx="8382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defTabSz="915988"/>
            <a:r>
              <a:rPr lang="es-MX" sz="2600" b="0" dirty="0">
                <a:solidFill>
                  <a:srgbClr val="FFFFFF"/>
                </a:solidFill>
              </a:rPr>
              <a:t>Investigaciones Económicas </a:t>
            </a:r>
            <a:r>
              <a:rPr lang="es-MX" sz="2600" b="0" dirty="0" smtClean="0">
                <a:solidFill>
                  <a:srgbClr val="FFFFFF"/>
                </a:solidFill>
              </a:rPr>
              <a:t>Banco</a:t>
            </a:r>
            <a:r>
              <a:rPr lang="es-MX" sz="2600" b="0" baseline="0" dirty="0" smtClean="0">
                <a:solidFill>
                  <a:srgbClr val="FFFFFF"/>
                </a:solidFill>
              </a:rPr>
              <a:t> de Bogotá</a:t>
            </a:r>
            <a:endParaRPr lang="es-ES" sz="2600" b="0" dirty="0">
              <a:solidFill>
                <a:srgbClr val="FFFFFF"/>
              </a:solidFill>
            </a:endParaRPr>
          </a:p>
        </p:txBody>
      </p:sp>
      <p:graphicFrame>
        <p:nvGraphicFramePr>
          <p:cNvPr id="28" name="Group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98553325"/>
              </p:ext>
            </p:extLst>
          </p:nvPr>
        </p:nvGraphicFramePr>
        <p:xfrm>
          <a:off x="395535" y="3464788"/>
          <a:ext cx="8321428" cy="1661160"/>
        </p:xfrm>
        <a:graphic>
          <a:graphicData uri="http://schemas.openxmlformats.org/drawingml/2006/table">
            <a:tbl>
              <a:tblPr/>
              <a:tblGrid>
                <a:gridCol w="2080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0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8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Dirija sus inquietudes y comentarios a: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18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es-CO" sz="1800" b="1" kern="1200" dirty="0" err="1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IEBancodeBogota</a:t>
                      </a:r>
                      <a:endParaRPr kumimoji="0" lang="es-E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investigaciones@bancodebogota.com.co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3446016 - 17 - 19 - 20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Camilo Pérez-Álvarez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Carolina Díaz-Suárez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Sebastián Díaz-Moscoso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Carlos Gómez-Martínez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Gerente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Analista Colombia</a:t>
                      </a:r>
                      <a:endParaRPr kumimoji="0" lang="es-E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Analista Internacional</a:t>
                      </a:r>
                      <a:endParaRPr kumimoji="0" lang="es-E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Analista Soporte Técnico</a:t>
                      </a:r>
                      <a:endParaRPr kumimoji="0" lang="es-E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cperez3@bancodebogota.com.co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adiaz12@bancodebogota.com.co</a:t>
                      </a:r>
                      <a:endParaRPr kumimoji="0" lang="es-E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sdiaz4@bancodebogota.com.co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cgomez</a:t>
                      </a: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@bancodebogota.com.co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Picture 4" descr="Resultado de imagen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4877" y="3861048"/>
            <a:ext cx="318891" cy="25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6"/>
          <p:cNvSpPr>
            <a:spLocks noChangeShapeType="1"/>
          </p:cNvSpPr>
          <p:nvPr userDrawn="1"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s-MX">
              <a:solidFill>
                <a:srgbClr val="245695"/>
              </a:solidFill>
            </a:endParaRPr>
          </a:p>
        </p:txBody>
      </p:sp>
      <p:cxnSp>
        <p:nvCxnSpPr>
          <p:cNvPr id="33" name="32 Conector recto"/>
          <p:cNvCxnSpPr/>
          <p:nvPr userDrawn="1"/>
        </p:nvCxnSpPr>
        <p:spPr>
          <a:xfrm>
            <a:off x="2483768" y="4653136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 userDrawn="1"/>
        </p:nvCxnSpPr>
        <p:spPr>
          <a:xfrm>
            <a:off x="4572000" y="4653136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 userDrawn="1"/>
        </p:nvCxnSpPr>
        <p:spPr>
          <a:xfrm>
            <a:off x="6660232" y="4653136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49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interme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sz="quarter" idx="11"/>
          </p:nvPr>
        </p:nvSpPr>
        <p:spPr>
          <a:xfrm>
            <a:off x="4214841" y="2000261"/>
            <a:ext cx="4500563" cy="2928937"/>
          </a:xfrm>
        </p:spPr>
        <p:txBody>
          <a:bodyPr lIns="91440" tIns="45720" rIns="91440" bIns="45720" rtlCol="0" anchor="ctr">
            <a:normAutofit/>
          </a:bodyPr>
          <a:lstStyle>
            <a:lvl1pPr algn="r">
              <a:buNone/>
              <a:defRPr lang="es-MX" sz="3200" b="1" kern="1200" noProof="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AE505A-6D7D-48CE-B13E-8F486527100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71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7938" y="1457325"/>
            <a:ext cx="9144000" cy="365125"/>
          </a:xfrm>
          <a:prstGeom prst="rect">
            <a:avLst/>
          </a:prstGeom>
          <a:solidFill>
            <a:srgbClr val="C0C0C0">
              <a:alpha val="50195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CO" altLang="es-MX" smtClean="0">
              <a:solidFill>
                <a:srgbClr val="245695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-3175" y="946150"/>
            <a:ext cx="9144000" cy="460375"/>
          </a:xfrm>
          <a:prstGeom prst="rect">
            <a:avLst/>
          </a:prstGeom>
          <a:solidFill>
            <a:srgbClr val="C0C0C0">
              <a:alpha val="50195"/>
            </a:srgb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CO" altLang="es-MX" smtClean="0">
              <a:solidFill>
                <a:srgbClr val="245695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2629"/>
            <a:ext cx="8229600" cy="5110196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0"/>
            <a:r>
              <a:rPr lang="es-ES" dirty="0" err="1" smtClean="0"/>
              <a:t>AAAAAAA</a:t>
            </a:r>
            <a:endParaRPr lang="es-ES" dirty="0" smtClean="0"/>
          </a:p>
          <a:p>
            <a:pPr lvl="1"/>
            <a:r>
              <a:rPr lang="es-ES" dirty="0" err="1" smtClean="0"/>
              <a:t>aaaaaaa</a:t>
            </a:r>
            <a:endParaRPr lang="es-ES" dirty="0" smtClean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220011-F9BE-4C2A-830D-48B0F27933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D3D3D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Fuente:  XXX.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65587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as 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46115"/>
            <a:ext cx="8229600" cy="5146709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6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3B1FA9-9908-4942-9526-01DE0AD1A0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D3D3D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Fuente:  XXX.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3913087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Gráficos - Dos Texto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1071546"/>
            <a:ext cx="4000528" cy="1714512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11 Marcador de texto"/>
          <p:cNvSpPr>
            <a:spLocks noGrp="1"/>
          </p:cNvSpPr>
          <p:nvPr>
            <p:ph type="body" sz="quarter" idx="18"/>
          </p:nvPr>
        </p:nvSpPr>
        <p:spPr>
          <a:xfrm>
            <a:off x="4786314" y="4000504"/>
            <a:ext cx="4000528" cy="1714512"/>
          </a:xfrm>
        </p:spPr>
        <p:txBody>
          <a:bodyPr anchor="b"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785794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3071810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3643314"/>
            <a:ext cx="4000500" cy="2214562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357298"/>
            <a:ext cx="4000500" cy="2214562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B221C9-64E0-4EBA-B05F-9CCEC39AE33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D3D3D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Fuente:  XXX.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23339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Gráficos - Dos Texto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4232285"/>
            <a:ext cx="3960839" cy="1862163"/>
          </a:xfrm>
        </p:spPr>
        <p:txBody>
          <a:bodyPr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836577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836577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1274733"/>
            <a:ext cx="4000500" cy="2767042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274733"/>
            <a:ext cx="4000500" cy="2767042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10" name="11 Marcador de texto"/>
          <p:cNvSpPr>
            <a:spLocks noGrp="1"/>
          </p:cNvSpPr>
          <p:nvPr>
            <p:ph type="body" sz="quarter" idx="23"/>
          </p:nvPr>
        </p:nvSpPr>
        <p:spPr>
          <a:xfrm>
            <a:off x="4787874" y="4232286"/>
            <a:ext cx="3960839" cy="1862163"/>
          </a:xfrm>
        </p:spPr>
        <p:txBody>
          <a:bodyPr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6F3901-AFFC-46EC-9D26-287B366623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D3D3D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Fuente:  XXX.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220918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7" name="2 Marcador de contenido"/>
          <p:cNvSpPr>
            <a:spLocks noGrp="1"/>
          </p:cNvSpPr>
          <p:nvPr>
            <p:ph sz="half" idx="1"/>
          </p:nvPr>
        </p:nvSpPr>
        <p:spPr>
          <a:xfrm>
            <a:off x="395535" y="764704"/>
            <a:ext cx="8353177" cy="5328591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1950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14375" indent="-171450">
              <a:buClr>
                <a:srgbClr val="002060"/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Clr>
                <a:srgbClr val="002060"/>
              </a:buClr>
              <a:buFont typeface="Wingdings" panose="05000000000000000000" pitchFamily="2" charset="2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12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55049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- Dos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5" y="836577"/>
            <a:ext cx="8320117" cy="896934"/>
          </a:xfrm>
        </p:spPr>
        <p:txBody>
          <a:bodyPr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1847863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1847863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2260584"/>
            <a:ext cx="4000500" cy="3687813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2260584"/>
            <a:ext cx="4000500" cy="3687813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EF71A9-1ADB-4868-8758-2DB84C15A37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D3D3D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Fuente:  XXX.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427331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- U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5" y="836577"/>
            <a:ext cx="8320117" cy="896934"/>
          </a:xfrm>
        </p:spPr>
        <p:txBody>
          <a:bodyPr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2051864" y="1847863"/>
            <a:ext cx="501968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1739916" y="2260584"/>
            <a:ext cx="5643585" cy="3724326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6" name="6 Marcador de número de diapositiva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376AC8-8FF2-4B88-9053-1B3216C658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D3D3D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Fuente:  XXX.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3280457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Der - Dos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1071546"/>
            <a:ext cx="4143404" cy="4840338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699057" y="785794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699057" y="3319461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748213" y="3733835"/>
            <a:ext cx="4000500" cy="2214562"/>
          </a:xfr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201707"/>
            <a:ext cx="4000500" cy="2214562"/>
          </a:xfrm>
        </p:spPr>
        <p:txBody>
          <a:bodyPr/>
          <a:lstStyle/>
          <a:p>
            <a:pPr lvl="0"/>
            <a:endParaRPr lang="es-CO" noProof="0" dirty="0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077283-282C-4792-A781-4FCBB3530D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D3D3D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Fuente:  XXX.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2632593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F90822-61CF-4ABE-871C-274CC5D67D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3D3D3D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Fuente:  XXX.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1153006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68C6F06-61DE-454C-B63F-4686F02ACF5D}" type="slidenum">
              <a:rPr lang="es-E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2456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92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_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 userDrawn="1"/>
        </p:nvSpPr>
        <p:spPr>
          <a:xfrm>
            <a:off x="0" y="6165304"/>
            <a:ext cx="9180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grpSp>
        <p:nvGrpSpPr>
          <p:cNvPr id="6" name="5 Grupo"/>
          <p:cNvGrpSpPr/>
          <p:nvPr userDrawn="1"/>
        </p:nvGrpSpPr>
        <p:grpSpPr>
          <a:xfrm>
            <a:off x="3006052" y="6309320"/>
            <a:ext cx="3942211" cy="549663"/>
            <a:chOff x="3006052" y="6309320"/>
            <a:chExt cx="3942211" cy="549663"/>
          </a:xfrm>
        </p:grpSpPr>
        <p:grpSp>
          <p:nvGrpSpPr>
            <p:cNvPr id="7" name="6 Grupo"/>
            <p:cNvGrpSpPr/>
            <p:nvPr/>
          </p:nvGrpSpPr>
          <p:grpSpPr>
            <a:xfrm>
              <a:off x="3006052" y="6309320"/>
              <a:ext cx="3942211" cy="549663"/>
              <a:chOff x="1979712" y="6307985"/>
              <a:chExt cx="5626426" cy="784494"/>
            </a:xfrm>
          </p:grpSpPr>
          <p:grpSp>
            <p:nvGrpSpPr>
              <p:cNvPr id="9" name="8 Grupo"/>
              <p:cNvGrpSpPr/>
              <p:nvPr/>
            </p:nvGrpSpPr>
            <p:grpSpPr>
              <a:xfrm>
                <a:off x="4748562" y="6386898"/>
                <a:ext cx="2857576" cy="537715"/>
                <a:chOff x="6017996" y="6191325"/>
                <a:chExt cx="3416923" cy="642968"/>
              </a:xfrm>
            </p:grpSpPr>
            <p:pic>
              <p:nvPicPr>
                <p:cNvPr id="11" name="Picture 2" descr="C:\Users\nreino\AppData\Local\Temp\wzd738\BAC Logos 2\PNG\BAC_Credomatic_h_rgb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7996" y="6294804"/>
                  <a:ext cx="1280101" cy="5246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4" descr="C:\Users\nreino\Documents\LOGOS\bogot_aval_foot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25"/>
                <a:stretch/>
              </p:blipFill>
              <p:spPr bwMode="auto">
                <a:xfrm>
                  <a:off x="7477480" y="6191325"/>
                  <a:ext cx="1957439" cy="642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" name="9 Imagen" descr="logos Banco Bogotá.png"/>
              <p:cNvPicPr>
                <a:picLocks noChangeAspect="1"/>
              </p:cNvPicPr>
              <p:nvPr/>
            </p:nvPicPr>
            <p:blipFill rotWithShape="1">
              <a:blip r:embed="rId4"/>
              <a:srcRect t="15246" b="66876"/>
              <a:stretch/>
            </p:blipFill>
            <p:spPr>
              <a:xfrm>
                <a:off x="1979712" y="6307985"/>
                <a:ext cx="2448272" cy="784494"/>
              </a:xfrm>
              <a:prstGeom prst="rect">
                <a:avLst/>
              </a:prstGeom>
            </p:spPr>
          </p:pic>
        </p:grpSp>
        <p:pic>
          <p:nvPicPr>
            <p:cNvPr id="8" name="Picture 4" descr="C:\Users\nreino\Documents\LOGOS\bogot_aval_foot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5" r="33770" b="-24066"/>
            <a:stretch/>
          </p:blipFill>
          <p:spPr bwMode="auto">
            <a:xfrm>
              <a:off x="4788024" y="6363639"/>
              <a:ext cx="168261" cy="46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885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Premios AI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 userDrawn="1"/>
        </p:nvSpPr>
        <p:spPr>
          <a:xfrm>
            <a:off x="0" y="6165304"/>
            <a:ext cx="9180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grpSp>
        <p:nvGrpSpPr>
          <p:cNvPr id="6" name="5 Grupo"/>
          <p:cNvGrpSpPr/>
          <p:nvPr userDrawn="1"/>
        </p:nvGrpSpPr>
        <p:grpSpPr>
          <a:xfrm>
            <a:off x="3006052" y="6309320"/>
            <a:ext cx="3942211" cy="549663"/>
            <a:chOff x="3006052" y="6309320"/>
            <a:chExt cx="3942211" cy="549663"/>
          </a:xfrm>
        </p:grpSpPr>
        <p:grpSp>
          <p:nvGrpSpPr>
            <p:cNvPr id="7" name="6 Grupo"/>
            <p:cNvGrpSpPr/>
            <p:nvPr/>
          </p:nvGrpSpPr>
          <p:grpSpPr>
            <a:xfrm>
              <a:off x="3006052" y="6309320"/>
              <a:ext cx="3942211" cy="549663"/>
              <a:chOff x="1979712" y="6307985"/>
              <a:chExt cx="5626426" cy="784494"/>
            </a:xfrm>
          </p:grpSpPr>
          <p:grpSp>
            <p:nvGrpSpPr>
              <p:cNvPr id="9" name="8 Grupo"/>
              <p:cNvGrpSpPr/>
              <p:nvPr/>
            </p:nvGrpSpPr>
            <p:grpSpPr>
              <a:xfrm>
                <a:off x="4748562" y="6386898"/>
                <a:ext cx="2857576" cy="537715"/>
                <a:chOff x="6017996" y="6191325"/>
                <a:chExt cx="3416923" cy="642968"/>
              </a:xfrm>
            </p:grpSpPr>
            <p:pic>
              <p:nvPicPr>
                <p:cNvPr id="11" name="Picture 2" descr="C:\Users\nreino\AppData\Local\Temp\wzd738\BAC Logos 2\PNG\BAC_Credomatic_h_rgb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7996" y="6294804"/>
                  <a:ext cx="1280101" cy="5246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4" descr="C:\Users\nreino\Documents\LOGOS\bogot_aval_foot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25"/>
                <a:stretch/>
              </p:blipFill>
              <p:spPr bwMode="auto">
                <a:xfrm>
                  <a:off x="7477480" y="6191325"/>
                  <a:ext cx="1957439" cy="642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" name="9 Imagen" descr="logos Banco Bogotá.png"/>
              <p:cNvPicPr>
                <a:picLocks noChangeAspect="1"/>
              </p:cNvPicPr>
              <p:nvPr/>
            </p:nvPicPr>
            <p:blipFill rotWithShape="1">
              <a:blip r:embed="rId4"/>
              <a:srcRect t="15246" b="66876"/>
              <a:stretch/>
            </p:blipFill>
            <p:spPr>
              <a:xfrm>
                <a:off x="1979712" y="6307985"/>
                <a:ext cx="2448272" cy="784494"/>
              </a:xfrm>
              <a:prstGeom prst="rect">
                <a:avLst/>
              </a:prstGeom>
            </p:spPr>
          </p:pic>
        </p:grpSp>
        <p:pic>
          <p:nvPicPr>
            <p:cNvPr id="8" name="Picture 4" descr="C:\Users\nreino\Documents\LOGOS\bogot_aval_foot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5" r="33770" b="-24066"/>
            <a:stretch/>
          </p:blipFill>
          <p:spPr bwMode="auto">
            <a:xfrm>
              <a:off x="4788024" y="6363639"/>
              <a:ext cx="168261" cy="46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Line 6"/>
          <p:cNvSpPr>
            <a:spLocks noChangeShapeType="1"/>
          </p:cNvSpPr>
          <p:nvPr userDrawn="1"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s-MX">
              <a:solidFill>
                <a:srgbClr val="2456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2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mios AI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 userDrawn="1"/>
        </p:nvSpPr>
        <p:spPr>
          <a:xfrm>
            <a:off x="0" y="6165304"/>
            <a:ext cx="91805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grpSp>
        <p:nvGrpSpPr>
          <p:cNvPr id="6" name="5 Grupo"/>
          <p:cNvGrpSpPr/>
          <p:nvPr userDrawn="1"/>
        </p:nvGrpSpPr>
        <p:grpSpPr>
          <a:xfrm>
            <a:off x="3006052" y="6309320"/>
            <a:ext cx="3942211" cy="549663"/>
            <a:chOff x="3006052" y="6309320"/>
            <a:chExt cx="3942211" cy="549663"/>
          </a:xfrm>
        </p:grpSpPr>
        <p:grpSp>
          <p:nvGrpSpPr>
            <p:cNvPr id="7" name="6 Grupo"/>
            <p:cNvGrpSpPr/>
            <p:nvPr/>
          </p:nvGrpSpPr>
          <p:grpSpPr>
            <a:xfrm>
              <a:off x="3006052" y="6309320"/>
              <a:ext cx="3942211" cy="549663"/>
              <a:chOff x="1979712" y="6307985"/>
              <a:chExt cx="5626426" cy="784494"/>
            </a:xfrm>
          </p:grpSpPr>
          <p:grpSp>
            <p:nvGrpSpPr>
              <p:cNvPr id="9" name="8 Grupo"/>
              <p:cNvGrpSpPr/>
              <p:nvPr/>
            </p:nvGrpSpPr>
            <p:grpSpPr>
              <a:xfrm>
                <a:off x="4748562" y="6386898"/>
                <a:ext cx="2857576" cy="537715"/>
                <a:chOff x="6017996" y="6191325"/>
                <a:chExt cx="3416923" cy="642968"/>
              </a:xfrm>
            </p:grpSpPr>
            <p:pic>
              <p:nvPicPr>
                <p:cNvPr id="11" name="Picture 2" descr="C:\Users\nreino\AppData\Local\Temp\wzd738\BAC Logos 2\PNG\BAC_Credomatic_h_rgb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7996" y="6294804"/>
                  <a:ext cx="1280101" cy="5246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4" descr="C:\Users\nreino\Documents\LOGOS\bogot_aval_foot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25"/>
                <a:stretch/>
              </p:blipFill>
              <p:spPr bwMode="auto">
                <a:xfrm>
                  <a:off x="7477480" y="6191325"/>
                  <a:ext cx="1957439" cy="642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" name="9 Imagen" descr="logos Banco Bogotá.png"/>
              <p:cNvPicPr>
                <a:picLocks noChangeAspect="1"/>
              </p:cNvPicPr>
              <p:nvPr/>
            </p:nvPicPr>
            <p:blipFill rotWithShape="1">
              <a:blip r:embed="rId4"/>
              <a:srcRect t="15246" b="66876"/>
              <a:stretch/>
            </p:blipFill>
            <p:spPr>
              <a:xfrm>
                <a:off x="1979712" y="6307985"/>
                <a:ext cx="2448272" cy="784494"/>
              </a:xfrm>
              <a:prstGeom prst="rect">
                <a:avLst/>
              </a:prstGeom>
            </p:spPr>
          </p:pic>
        </p:grpSp>
        <p:pic>
          <p:nvPicPr>
            <p:cNvPr id="8" name="Picture 4" descr="C:\Users\nreino\Documents\LOGOS\bogot_aval_foot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5" r="33770" b="-24066"/>
            <a:stretch/>
          </p:blipFill>
          <p:spPr bwMode="auto">
            <a:xfrm>
              <a:off x="4788024" y="6363639"/>
              <a:ext cx="168261" cy="46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 userDrawn="1"/>
        </p:nvSpPr>
        <p:spPr bwMode="auto">
          <a:xfrm>
            <a:off x="393700" y="5440139"/>
            <a:ext cx="83280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75000"/>
              </a:spcBef>
              <a:tabLst>
                <a:tab pos="1882775" algn="l"/>
              </a:tabLst>
            </a:pPr>
            <a:r>
              <a:rPr lang="es-ES" sz="800" dirty="0">
                <a:solidFill>
                  <a:srgbClr val="FFFFFF"/>
                </a:solidFill>
              </a:rPr>
              <a:t>Este documento ha sido realizado por los analistas del área de Investigaciones Económicas de la División de Internacional y Tesorería de Banco de Bogotá. La información contenida en el mismo está basada en fuentes consideradas confiables con respecto al comportamiento de la economía y de los mercados financieros. Sin embargo, su precisión no está garantizada y no constituye propuesta o recomendación alguna por parte de Banco de Bogotá para la negociación de sus productos y servicios. De igual forma, las opiniones expresadas no reflejan la opinión de Banco de Bogotá, por lo cual la entidad no se hace responsable de interpretaciones o de distorsiones que del presente </a:t>
            </a:r>
            <a:r>
              <a:rPr lang="es-MX" sz="800" dirty="0">
                <a:solidFill>
                  <a:srgbClr val="FFFFFF"/>
                </a:solidFill>
              </a:rPr>
              <a:t>documento</a:t>
            </a:r>
            <a:r>
              <a:rPr lang="es-ES" sz="800" dirty="0">
                <a:solidFill>
                  <a:srgbClr val="FFFFFF"/>
                </a:solidFill>
              </a:rPr>
              <a:t> hagan terceras personas. El uso de la información y cifras contenidas</a:t>
            </a:r>
            <a:r>
              <a:rPr lang="es-MX" sz="800" dirty="0">
                <a:solidFill>
                  <a:srgbClr val="FFFFFF"/>
                </a:solidFill>
              </a:rPr>
              <a:t> en el mismo</a:t>
            </a:r>
            <a:r>
              <a:rPr lang="es-ES" sz="800" dirty="0">
                <a:solidFill>
                  <a:srgbClr val="FFFFFF"/>
                </a:solidFill>
              </a:rPr>
              <a:t> es exclusiva responsabilidad de cada usuario.</a:t>
            </a:r>
          </a:p>
        </p:txBody>
      </p:sp>
      <p:sp>
        <p:nvSpPr>
          <p:cNvPr id="24" name="Line 5"/>
          <p:cNvSpPr>
            <a:spLocks noChangeShapeType="1"/>
          </p:cNvSpPr>
          <p:nvPr userDrawn="1"/>
        </p:nvSpPr>
        <p:spPr bwMode="auto">
          <a:xfrm flipH="1">
            <a:off x="488950" y="5439295"/>
            <a:ext cx="815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45720" rIns="45720" anchor="ctr">
            <a:spAutoFit/>
          </a:bodyPr>
          <a:lstStyle/>
          <a:p>
            <a:endParaRPr lang="es-MX">
              <a:solidFill>
                <a:srgbClr val="245695"/>
              </a:solidFill>
            </a:endParaRPr>
          </a:p>
        </p:txBody>
      </p:sp>
      <p:sp>
        <p:nvSpPr>
          <p:cNvPr id="26" name="Rectangle 7"/>
          <p:cNvSpPr>
            <a:spLocks noChangeArrowheads="1"/>
          </p:cNvSpPr>
          <p:nvPr userDrawn="1"/>
        </p:nvSpPr>
        <p:spPr bwMode="auto">
          <a:xfrm>
            <a:off x="395536" y="116632"/>
            <a:ext cx="8382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defTabSz="915988"/>
            <a:r>
              <a:rPr lang="es-MX" sz="2600" dirty="0">
                <a:solidFill>
                  <a:srgbClr val="FFFFFF"/>
                </a:solidFill>
              </a:rPr>
              <a:t>Investigaciones Económicas </a:t>
            </a:r>
            <a:r>
              <a:rPr lang="es-MX" sz="2600" dirty="0" smtClean="0">
                <a:solidFill>
                  <a:srgbClr val="FFFFFF"/>
                </a:solidFill>
              </a:rPr>
              <a:t>Banco de Bogotá</a:t>
            </a:r>
            <a:endParaRPr lang="es-ES" sz="2600" dirty="0">
              <a:solidFill>
                <a:srgbClr val="FFFFFF"/>
              </a:solidFill>
            </a:endParaRPr>
          </a:p>
        </p:txBody>
      </p:sp>
      <p:graphicFrame>
        <p:nvGraphicFramePr>
          <p:cNvPr id="28" name="Group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26673615"/>
              </p:ext>
            </p:extLst>
          </p:nvPr>
        </p:nvGraphicFramePr>
        <p:xfrm>
          <a:off x="395535" y="3464788"/>
          <a:ext cx="8321428" cy="1874520"/>
        </p:xfrm>
        <a:graphic>
          <a:graphicData uri="http://schemas.openxmlformats.org/drawingml/2006/table">
            <a:tbl>
              <a:tblPr/>
              <a:tblGrid>
                <a:gridCol w="2080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0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89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www.bancodebogota.com              Investigaciones Económicas</a:t>
                      </a: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investigaciones@bancodebogota.com.co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lang="es-CO" sz="1400" b="1" kern="1200" dirty="0" err="1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IEBancodeBogota</a:t>
                      </a:r>
                      <a:endParaRPr lang="es-CO" sz="1400" b="1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3446016 - 17 - 19 – 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Camilo Pérez-Álvarez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Carolina Díaz-Suárez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Sebastián Díaz-Moscoso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Carlos Gómez-Martínez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Gerente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Analista Colombia</a:t>
                      </a:r>
                      <a:endParaRPr kumimoji="0" lang="es-E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Analista Internacional</a:t>
                      </a:r>
                      <a:endParaRPr kumimoji="0" lang="es-E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Analista Soporte Técnico</a:t>
                      </a:r>
                      <a:endParaRPr kumimoji="0" lang="es-E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cperez3@bancodebogota.com.co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adiaz12@bancodebogota.com.co</a:t>
                      </a:r>
                      <a:endParaRPr kumimoji="0" lang="es-E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sdiaz4@bancodebogota.com.co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cgomez</a:t>
                      </a: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@bancodebogota.com.co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Picture 4" descr="Resultado de imagen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912" y="4002678"/>
            <a:ext cx="180000" cy="1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6"/>
          <p:cNvSpPr>
            <a:spLocks noChangeShapeType="1"/>
          </p:cNvSpPr>
          <p:nvPr userDrawn="1"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s-MX">
              <a:solidFill>
                <a:srgbClr val="245695"/>
              </a:solidFill>
            </a:endParaRPr>
          </a:p>
        </p:txBody>
      </p:sp>
      <p:cxnSp>
        <p:nvCxnSpPr>
          <p:cNvPr id="33" name="32 Conector recto"/>
          <p:cNvCxnSpPr/>
          <p:nvPr userDrawn="1"/>
        </p:nvCxnSpPr>
        <p:spPr>
          <a:xfrm>
            <a:off x="2483768" y="4653136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 userDrawn="1"/>
        </p:nvCxnSpPr>
        <p:spPr>
          <a:xfrm>
            <a:off x="4572000" y="4653136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 userDrawn="1"/>
        </p:nvCxnSpPr>
        <p:spPr>
          <a:xfrm>
            <a:off x="6660232" y="4653136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 userDrawn="1"/>
        </p:nvSpPr>
        <p:spPr>
          <a:xfrm>
            <a:off x="395536" y="1195788"/>
            <a:ext cx="5040560" cy="144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/>
            <a:r>
              <a:rPr lang="es-CO" sz="2800" b="1" dirty="0" smtClean="0">
                <a:solidFill>
                  <a:prstClr val="white"/>
                </a:solidFill>
              </a:rPr>
              <a:t>La Mejor Área de </a:t>
            </a:r>
          </a:p>
          <a:p>
            <a:pPr algn="r"/>
            <a:r>
              <a:rPr lang="es-CO" sz="2800" b="1" dirty="0" smtClean="0">
                <a:solidFill>
                  <a:prstClr val="white"/>
                </a:solidFill>
              </a:rPr>
              <a:t>Investigaciones Económicas</a:t>
            </a:r>
          </a:p>
          <a:p>
            <a:pPr algn="r"/>
            <a:r>
              <a:rPr lang="es-CO" sz="1400" b="1" dirty="0" smtClean="0">
                <a:solidFill>
                  <a:prstClr val="white"/>
                </a:solidFill>
              </a:rPr>
              <a:t>Agregados Macroeconómicos</a:t>
            </a:r>
          </a:p>
          <a:p>
            <a:pPr algn="r"/>
            <a:r>
              <a:rPr lang="es-CO" sz="1400" dirty="0" smtClean="0">
                <a:solidFill>
                  <a:prstClr val="white"/>
                </a:solidFill>
              </a:rPr>
              <a:t>Votación </a:t>
            </a:r>
            <a:r>
              <a:rPr lang="es-CO" sz="1400" b="1" dirty="0" smtClean="0">
                <a:solidFill>
                  <a:prstClr val="white"/>
                </a:solidFill>
              </a:rPr>
              <a:t>Sector Real</a:t>
            </a:r>
            <a:endParaRPr lang="es-CO" sz="1400" b="1" dirty="0">
              <a:solidFill>
                <a:prstClr val="white"/>
              </a:solidFill>
            </a:endParaRPr>
          </a:p>
        </p:txBody>
      </p:sp>
      <p:pic>
        <p:nvPicPr>
          <p:cNvPr id="20" name="19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20688"/>
            <a:ext cx="1584176" cy="2815626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11115" r="72488" b="51863"/>
          <a:stretch/>
        </p:blipFill>
        <p:spPr bwMode="auto">
          <a:xfrm>
            <a:off x="4164032" y="2636912"/>
            <a:ext cx="625680" cy="53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19701" r="11107" b="19952"/>
          <a:stretch/>
        </p:blipFill>
        <p:spPr bwMode="auto">
          <a:xfrm>
            <a:off x="4839619" y="2636912"/>
            <a:ext cx="514263" cy="26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5" b="26658"/>
          <a:stretch/>
        </p:blipFill>
        <p:spPr bwMode="auto">
          <a:xfrm>
            <a:off x="4839619" y="2946152"/>
            <a:ext cx="514262" cy="23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s://encrypted-tbn1.gstatic.com/images?q=tbn:ANd9GcS7PdhDpFbdBRikE3SlHOG1RQsEfuESYD8JVK5kRt2j--a1FMHs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85" b="93035" l="9562" r="88845">
                        <a14:foregroundMark x1="61753" y1="62189" x2="61753" y2="62189"/>
                        <a14:foregroundMark x1="24701" y1="48756" x2="39841" y2="89055"/>
                        <a14:foregroundMark x1="24303" y1="49254" x2="24701" y2="40796"/>
                        <a14:foregroundMark x1="25498" y1="40796" x2="36255" y2="46269"/>
                        <a14:foregroundMark x1="36255" y1="46269" x2="36653" y2="7463"/>
                        <a14:foregroundMark x1="46215" y1="28358" x2="46215" y2="28358"/>
                        <a14:foregroundMark x1="51394" y1="49751" x2="51394" y2="49751"/>
                        <a14:foregroundMark x1="52988" y1="68159" x2="52988" y2="68159"/>
                        <a14:foregroundMark x1="38645" y1="76617" x2="38645" y2="76617"/>
                        <a14:foregroundMark x1="38247" y1="55224" x2="47410" y2="82587"/>
                        <a14:foregroundMark x1="56574" y1="83085" x2="67331" y2="67662"/>
                        <a14:foregroundMark x1="49801" y1="53234" x2="64940" y2="54726"/>
                        <a14:foregroundMark x1="71713" y1="65672" x2="70120" y2="35821"/>
                        <a14:foregroundMark x1="40239" y1="14428" x2="41833" y2="48756"/>
                        <a14:backgroundMark x1="25100" y1="40299" x2="21912" y2="39801"/>
                        <a14:backgroundMark x1="25896" y1="40796" x2="27888" y2="40299"/>
                        <a14:backgroundMark x1="32669" y1="44279" x2="34661" y2="44279"/>
                        <a14:backgroundMark x1="28287" y1="58706" x2="28287" y2="58706"/>
                        <a14:backgroundMark x1="26693" y1="57711" x2="28685" y2="57711"/>
                        <a14:backgroundMark x1="28685" y1="57711" x2="28685" y2="61194"/>
                        <a14:backgroundMark x1="29482" y1="66169" x2="31873" y2="65174"/>
                        <a14:backgroundMark x1="31873" y1="65174" x2="31474" y2="70149"/>
                        <a14:backgroundMark x1="32669" y1="74129" x2="35060" y2="74129"/>
                        <a14:backgroundMark x1="35458" y1="74129" x2="34661" y2="79602"/>
                        <a14:backgroundMark x1="36255" y1="82090" x2="38247" y2="82090"/>
                        <a14:backgroundMark x1="38247" y1="81592" x2="38247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3171" y="3464269"/>
            <a:ext cx="354097" cy="2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79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7875" y="1457298"/>
            <a:ext cx="9144000" cy="365130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>
              <a:solidFill>
                <a:srgbClr val="245695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-3175" y="946116"/>
            <a:ext cx="9144000" cy="460375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>
              <a:solidFill>
                <a:srgbClr val="245695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2629"/>
            <a:ext cx="8229600" cy="5110196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0"/>
            <a:r>
              <a:rPr lang="es-ES" dirty="0" err="1" smtClean="0"/>
              <a:t>AAAAAAA</a:t>
            </a:r>
            <a:endParaRPr lang="es-ES" dirty="0" smtClean="0"/>
          </a:p>
          <a:p>
            <a:pPr lvl="1"/>
            <a:r>
              <a:rPr lang="es-ES" dirty="0" err="1" smtClean="0"/>
              <a:t>aaaaaaa</a:t>
            </a:r>
            <a:endParaRPr lang="es-ES" dirty="0" smtClean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F5561-48F2-4C6A-A986-366B3C8F7BF2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as 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46115"/>
            <a:ext cx="8229600" cy="5146709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6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F5561-48F2-4C6A-A986-366B3C8F7BF2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5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_Dos gráficas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7" name="2 Marcador de contenido"/>
          <p:cNvSpPr>
            <a:spLocks noGrp="1"/>
          </p:cNvSpPr>
          <p:nvPr>
            <p:ph sz="half" idx="1"/>
          </p:nvPr>
        </p:nvSpPr>
        <p:spPr>
          <a:xfrm>
            <a:off x="395536" y="764705"/>
            <a:ext cx="4176464" cy="2376264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1950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14375" indent="-171450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Clr>
                <a:srgbClr val="002060"/>
              </a:buClr>
              <a:buFont typeface="Wingdings" panose="05000000000000000000" pitchFamily="2" charset="2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sz="half" idx="10"/>
          </p:nvPr>
        </p:nvSpPr>
        <p:spPr>
          <a:xfrm>
            <a:off x="4572000" y="3645024"/>
            <a:ext cx="4176464" cy="2376264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1950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14375" indent="-171450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Clr>
                <a:srgbClr val="002060"/>
              </a:buClr>
              <a:buFont typeface="Wingdings" panose="05000000000000000000" pitchFamily="2" charset="2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12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3" name="2 Marcador de texto"/>
          <p:cNvSpPr>
            <a:spLocks noGrp="1"/>
          </p:cNvSpPr>
          <p:nvPr>
            <p:ph type="body" idx="13"/>
          </p:nvPr>
        </p:nvSpPr>
        <p:spPr>
          <a:xfrm>
            <a:off x="4564259" y="628998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2 Marcador de texto"/>
          <p:cNvSpPr>
            <a:spLocks noGrp="1"/>
          </p:cNvSpPr>
          <p:nvPr>
            <p:ph type="body" idx="14"/>
          </p:nvPr>
        </p:nvSpPr>
        <p:spPr>
          <a:xfrm>
            <a:off x="387547" y="3429000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Gráficos - Dos Texto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1071546"/>
            <a:ext cx="4000528" cy="1714512"/>
          </a:xfrm>
        </p:spPr>
        <p:txBody>
          <a:bodyPr anchor="t"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11 Marcador de texto"/>
          <p:cNvSpPr>
            <a:spLocks noGrp="1"/>
          </p:cNvSpPr>
          <p:nvPr>
            <p:ph type="body" sz="quarter" idx="18"/>
          </p:nvPr>
        </p:nvSpPr>
        <p:spPr>
          <a:xfrm>
            <a:off x="4786314" y="4000504"/>
            <a:ext cx="4000528" cy="1714512"/>
          </a:xfrm>
        </p:spPr>
        <p:txBody>
          <a:bodyPr anchor="b"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785794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3071810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3643314"/>
            <a:ext cx="4000500" cy="2214562"/>
          </a:xfrm>
        </p:spPr>
        <p:txBody>
          <a:bodyPr/>
          <a:lstStyle/>
          <a:p>
            <a:endParaRPr lang="es-CO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357298"/>
            <a:ext cx="4000500" cy="2214562"/>
          </a:xfrm>
        </p:spPr>
        <p:txBody>
          <a:bodyPr/>
          <a:lstStyle/>
          <a:p>
            <a:endParaRPr lang="es-CO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49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Gráficos - Dos Texto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4232285"/>
            <a:ext cx="3960839" cy="1862163"/>
          </a:xfrm>
        </p:spPr>
        <p:txBody>
          <a:bodyPr anchor="t"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836577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836577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1274733"/>
            <a:ext cx="4000500" cy="2767042"/>
          </a:xfrm>
        </p:spPr>
        <p:txBody>
          <a:bodyPr/>
          <a:lstStyle/>
          <a:p>
            <a:endParaRPr lang="es-CO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274733"/>
            <a:ext cx="4000500" cy="2767042"/>
          </a:xfrm>
        </p:spPr>
        <p:txBody>
          <a:bodyPr/>
          <a:lstStyle/>
          <a:p>
            <a:endParaRPr lang="es-CO"/>
          </a:p>
        </p:txBody>
      </p:sp>
      <p:sp>
        <p:nvSpPr>
          <p:cNvPr id="10" name="11 Marcador de texto"/>
          <p:cNvSpPr>
            <a:spLocks noGrp="1"/>
          </p:cNvSpPr>
          <p:nvPr>
            <p:ph type="body" sz="quarter" idx="23"/>
          </p:nvPr>
        </p:nvSpPr>
        <p:spPr>
          <a:xfrm>
            <a:off x="4787874" y="4232286"/>
            <a:ext cx="3960839" cy="1862163"/>
          </a:xfrm>
        </p:spPr>
        <p:txBody>
          <a:bodyPr anchor="t"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9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- Dos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5" y="836577"/>
            <a:ext cx="8320117" cy="896934"/>
          </a:xfrm>
        </p:spPr>
        <p:txBody>
          <a:bodyPr anchor="t"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1847863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1847863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2260584"/>
            <a:ext cx="4000500" cy="3687813"/>
          </a:xfrm>
        </p:spPr>
        <p:txBody>
          <a:bodyPr/>
          <a:lstStyle/>
          <a:p>
            <a:endParaRPr lang="es-CO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2260584"/>
            <a:ext cx="4000500" cy="3687813"/>
          </a:xfrm>
        </p:spPr>
        <p:txBody>
          <a:bodyPr/>
          <a:lstStyle/>
          <a:p>
            <a:endParaRPr lang="es-CO"/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6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- U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5" y="836577"/>
            <a:ext cx="8320117" cy="896934"/>
          </a:xfrm>
        </p:spPr>
        <p:txBody>
          <a:bodyPr anchor="t"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2051864" y="1847863"/>
            <a:ext cx="501968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1739916" y="2260584"/>
            <a:ext cx="5643585" cy="3724326"/>
          </a:xfrm>
        </p:spPr>
        <p:txBody>
          <a:bodyPr/>
          <a:lstStyle/>
          <a:p>
            <a:endParaRPr lang="es-CO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2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Der - Dos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1071546"/>
            <a:ext cx="4143404" cy="4840338"/>
          </a:xfrm>
        </p:spPr>
        <p:txBody>
          <a:bodyPr anchor="t"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699057" y="785794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699057" y="3319461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748213" y="3733835"/>
            <a:ext cx="4000500" cy="2214562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201707"/>
            <a:ext cx="4000500" cy="2214562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3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F5561-48F2-4C6A-A986-366B3C8F7BF2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1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7875" y="1457298"/>
            <a:ext cx="9144000" cy="365130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>
              <a:solidFill>
                <a:srgbClr val="245695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-3175" y="946116"/>
            <a:ext cx="9144000" cy="460375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>
              <a:solidFill>
                <a:srgbClr val="245695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2629"/>
            <a:ext cx="8229600" cy="5110196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0"/>
            <a:r>
              <a:rPr lang="es-ES" dirty="0" err="1" smtClean="0"/>
              <a:t>AAAAAAA</a:t>
            </a:r>
            <a:endParaRPr lang="es-ES" dirty="0" smtClean="0"/>
          </a:p>
          <a:p>
            <a:pPr lvl="1"/>
            <a:r>
              <a:rPr lang="es-ES" dirty="0" err="1" smtClean="0"/>
              <a:t>aaaaaaa</a:t>
            </a:r>
            <a:endParaRPr lang="es-ES" dirty="0" smtClean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F5561-48F2-4C6A-A986-366B3C8F7BF2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7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as 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46115"/>
            <a:ext cx="8229600" cy="5146709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6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F5561-48F2-4C6A-A986-366B3C8F7BF2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9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Gráficos - Dos Texto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1071546"/>
            <a:ext cx="4000528" cy="1714512"/>
          </a:xfrm>
        </p:spPr>
        <p:txBody>
          <a:bodyPr anchor="t"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11 Marcador de texto"/>
          <p:cNvSpPr>
            <a:spLocks noGrp="1"/>
          </p:cNvSpPr>
          <p:nvPr>
            <p:ph type="body" sz="quarter" idx="18"/>
          </p:nvPr>
        </p:nvSpPr>
        <p:spPr>
          <a:xfrm>
            <a:off x="4786314" y="4000504"/>
            <a:ext cx="4000528" cy="1714512"/>
          </a:xfrm>
        </p:spPr>
        <p:txBody>
          <a:bodyPr anchor="b"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785794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3071810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3643314"/>
            <a:ext cx="4000500" cy="2214562"/>
          </a:xfrm>
        </p:spPr>
        <p:txBody>
          <a:bodyPr/>
          <a:lstStyle/>
          <a:p>
            <a:endParaRPr lang="es-CO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357298"/>
            <a:ext cx="4000500" cy="2214562"/>
          </a:xfrm>
        </p:spPr>
        <p:txBody>
          <a:bodyPr/>
          <a:lstStyle/>
          <a:p>
            <a:endParaRPr lang="es-CO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5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Gráficos - Dos Texto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4232285"/>
            <a:ext cx="3960839" cy="1862163"/>
          </a:xfrm>
        </p:spPr>
        <p:txBody>
          <a:bodyPr anchor="t"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836577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836577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1274733"/>
            <a:ext cx="4000500" cy="2767042"/>
          </a:xfrm>
        </p:spPr>
        <p:txBody>
          <a:bodyPr/>
          <a:lstStyle/>
          <a:p>
            <a:endParaRPr lang="es-CO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274733"/>
            <a:ext cx="4000500" cy="2767042"/>
          </a:xfrm>
        </p:spPr>
        <p:txBody>
          <a:bodyPr/>
          <a:lstStyle/>
          <a:p>
            <a:endParaRPr lang="es-CO"/>
          </a:p>
        </p:txBody>
      </p:sp>
      <p:sp>
        <p:nvSpPr>
          <p:cNvPr id="10" name="11 Marcador de texto"/>
          <p:cNvSpPr>
            <a:spLocks noGrp="1"/>
          </p:cNvSpPr>
          <p:nvPr>
            <p:ph type="body" sz="quarter" idx="23"/>
          </p:nvPr>
        </p:nvSpPr>
        <p:spPr>
          <a:xfrm>
            <a:off x="4787874" y="4232286"/>
            <a:ext cx="3960839" cy="1862163"/>
          </a:xfrm>
        </p:spPr>
        <p:txBody>
          <a:bodyPr anchor="t"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0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_Dos gráficas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7" name="2 Marcador de contenido"/>
          <p:cNvSpPr>
            <a:spLocks noGrp="1"/>
          </p:cNvSpPr>
          <p:nvPr>
            <p:ph sz="half" idx="1"/>
          </p:nvPr>
        </p:nvSpPr>
        <p:spPr>
          <a:xfrm>
            <a:off x="4572000" y="764705"/>
            <a:ext cx="4176464" cy="2376264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1950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14375" indent="-171450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Clr>
                <a:srgbClr val="002060"/>
              </a:buClr>
              <a:buFont typeface="Wingdings" panose="05000000000000000000" pitchFamily="2" charset="2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sz="half" idx="10"/>
          </p:nvPr>
        </p:nvSpPr>
        <p:spPr>
          <a:xfrm>
            <a:off x="395536" y="3645024"/>
            <a:ext cx="4176464" cy="2376264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1950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14375" indent="-171450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Clr>
                <a:srgbClr val="002060"/>
              </a:buClr>
              <a:buFont typeface="Wingdings" panose="05000000000000000000" pitchFamily="2" charset="2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12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3" name="2 Marcador de texto"/>
          <p:cNvSpPr>
            <a:spLocks noGrp="1"/>
          </p:cNvSpPr>
          <p:nvPr>
            <p:ph type="body" idx="13"/>
          </p:nvPr>
        </p:nvSpPr>
        <p:spPr>
          <a:xfrm>
            <a:off x="395536" y="628998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2 Marcador de texto"/>
          <p:cNvSpPr>
            <a:spLocks noGrp="1"/>
          </p:cNvSpPr>
          <p:nvPr>
            <p:ph type="body" idx="14"/>
          </p:nvPr>
        </p:nvSpPr>
        <p:spPr>
          <a:xfrm>
            <a:off x="4564260" y="3429000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73431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- Dos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5" y="836577"/>
            <a:ext cx="8320117" cy="896934"/>
          </a:xfrm>
        </p:spPr>
        <p:txBody>
          <a:bodyPr anchor="t"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714876" y="1847863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28624" y="1847863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28596" y="2260584"/>
            <a:ext cx="4000500" cy="3687813"/>
          </a:xfrm>
        </p:spPr>
        <p:txBody>
          <a:bodyPr/>
          <a:lstStyle/>
          <a:p>
            <a:endParaRPr lang="es-CO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2260584"/>
            <a:ext cx="4000500" cy="3687813"/>
          </a:xfrm>
        </p:spPr>
        <p:txBody>
          <a:bodyPr/>
          <a:lstStyle/>
          <a:p>
            <a:endParaRPr lang="es-CO"/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5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- U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5" y="836577"/>
            <a:ext cx="8320117" cy="896934"/>
          </a:xfrm>
        </p:spPr>
        <p:txBody>
          <a:bodyPr anchor="t"/>
          <a:lstStyle>
            <a:lvl1pPr marL="0" indent="0" algn="just">
              <a:buClr>
                <a:schemeClr val="accent1"/>
              </a:buCl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2051864" y="1847863"/>
            <a:ext cx="501968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1739916" y="2260584"/>
            <a:ext cx="5643585" cy="3724326"/>
          </a:xfrm>
        </p:spPr>
        <p:txBody>
          <a:bodyPr/>
          <a:lstStyle/>
          <a:p>
            <a:endParaRPr lang="es-CO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6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Der - Dos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584EB-3225-4724-9904-E3263ECFEA47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7"/>
          </p:nvPr>
        </p:nvSpPr>
        <p:spPr>
          <a:xfrm>
            <a:off x="428596" y="1071546"/>
            <a:ext cx="4143404" cy="4840338"/>
          </a:xfrm>
        </p:spPr>
        <p:txBody>
          <a:bodyPr anchor="t"/>
          <a:lstStyle>
            <a:lvl1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8" name="17 Título"/>
          <p:cNvSpPr>
            <a:spLocks noGrp="1"/>
          </p:cNvSpPr>
          <p:nvPr>
            <p:ph type="title"/>
          </p:nvPr>
        </p:nvSpPr>
        <p:spPr>
          <a:xfrm>
            <a:off x="373005" y="214313"/>
            <a:ext cx="8375708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19"/>
          </p:nvPr>
        </p:nvSpPr>
        <p:spPr>
          <a:xfrm>
            <a:off x="4699057" y="785794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0"/>
          </p:nvPr>
        </p:nvSpPr>
        <p:spPr>
          <a:xfrm>
            <a:off x="4699057" y="3319461"/>
            <a:ext cx="4071938" cy="500062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3" name="22 Marcador de gráfico"/>
          <p:cNvSpPr>
            <a:spLocks noGrp="1"/>
          </p:cNvSpPr>
          <p:nvPr>
            <p:ph type="chart" sz="quarter" idx="21"/>
          </p:nvPr>
        </p:nvSpPr>
        <p:spPr>
          <a:xfrm>
            <a:off x="4748213" y="3733835"/>
            <a:ext cx="4000500" cy="2214562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24" name="22 Marcador de gráfico"/>
          <p:cNvSpPr>
            <a:spLocks noGrp="1"/>
          </p:cNvSpPr>
          <p:nvPr>
            <p:ph type="chart" sz="quarter" idx="22"/>
          </p:nvPr>
        </p:nvSpPr>
        <p:spPr>
          <a:xfrm>
            <a:off x="4714876" y="1201707"/>
            <a:ext cx="4000500" cy="2214562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5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F5561-48F2-4C6A-A986-366B3C8F7BF2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245695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6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315" y="274638"/>
            <a:ext cx="6192837" cy="4905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908050"/>
            <a:ext cx="4038600" cy="52181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038600" cy="52181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948488" y="651668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976254-DFF5-49F5-9B2E-17CE2899D6E3}" type="slidenum">
              <a:rPr lang="es-ES">
                <a:solidFill>
                  <a:srgbClr val="245695"/>
                </a:solidFill>
              </a:rPr>
              <a:pPr/>
              <a:t>‹Nº›</a:t>
            </a:fld>
            <a:endParaRPr lang="es-ES">
              <a:solidFill>
                <a:srgbClr val="2456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3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Dos gráficas aba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7" name="2 Marcador de contenido"/>
          <p:cNvSpPr>
            <a:spLocks noGrp="1"/>
          </p:cNvSpPr>
          <p:nvPr>
            <p:ph sz="half" idx="1"/>
          </p:nvPr>
        </p:nvSpPr>
        <p:spPr>
          <a:xfrm>
            <a:off x="395536" y="3422550"/>
            <a:ext cx="4176464" cy="2598737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1950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14375" indent="-171450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Clr>
                <a:srgbClr val="002060"/>
              </a:buClr>
              <a:buFont typeface="Wingdings" panose="05000000000000000000" pitchFamily="2" charset="2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sz="half" idx="10"/>
          </p:nvPr>
        </p:nvSpPr>
        <p:spPr>
          <a:xfrm>
            <a:off x="4572000" y="3428999"/>
            <a:ext cx="4176464" cy="2598737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1950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-180975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14375" indent="-171450"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Clr>
                <a:srgbClr val="002060"/>
              </a:buClr>
              <a:buFont typeface="Wingdings" panose="05000000000000000000" pitchFamily="2" charset="2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12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3" name="2 Marcador de texto"/>
          <p:cNvSpPr>
            <a:spLocks noGrp="1"/>
          </p:cNvSpPr>
          <p:nvPr>
            <p:ph type="body" idx="13"/>
          </p:nvPr>
        </p:nvSpPr>
        <p:spPr>
          <a:xfrm>
            <a:off x="4564259" y="628998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2 Marcador de texto"/>
          <p:cNvSpPr>
            <a:spLocks noGrp="1"/>
          </p:cNvSpPr>
          <p:nvPr>
            <p:ph type="body" idx="14"/>
          </p:nvPr>
        </p:nvSpPr>
        <p:spPr>
          <a:xfrm>
            <a:off x="387547" y="620688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92637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atro gráf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12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3" name="2 Marcador de texto"/>
          <p:cNvSpPr>
            <a:spLocks noGrp="1"/>
          </p:cNvSpPr>
          <p:nvPr>
            <p:ph type="body" idx="13"/>
          </p:nvPr>
        </p:nvSpPr>
        <p:spPr>
          <a:xfrm>
            <a:off x="395536" y="628998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2 Marcador de texto"/>
          <p:cNvSpPr>
            <a:spLocks noGrp="1"/>
          </p:cNvSpPr>
          <p:nvPr>
            <p:ph type="body" idx="14"/>
          </p:nvPr>
        </p:nvSpPr>
        <p:spPr>
          <a:xfrm>
            <a:off x="4564260" y="3429000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9" name="2 Marcador de texto"/>
          <p:cNvSpPr>
            <a:spLocks noGrp="1"/>
          </p:cNvSpPr>
          <p:nvPr>
            <p:ph type="body" idx="15"/>
          </p:nvPr>
        </p:nvSpPr>
        <p:spPr>
          <a:xfrm>
            <a:off x="4564260" y="628998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0" name="2 Marcador de texto"/>
          <p:cNvSpPr>
            <a:spLocks noGrp="1"/>
          </p:cNvSpPr>
          <p:nvPr>
            <p:ph type="body" idx="16"/>
          </p:nvPr>
        </p:nvSpPr>
        <p:spPr>
          <a:xfrm>
            <a:off x="387547" y="3429000"/>
            <a:ext cx="4184453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424621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n solo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0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5" name="2 Marcador de texto"/>
          <p:cNvSpPr>
            <a:spLocks noGrp="1"/>
          </p:cNvSpPr>
          <p:nvPr>
            <p:ph type="body" idx="13"/>
          </p:nvPr>
        </p:nvSpPr>
        <p:spPr>
          <a:xfrm>
            <a:off x="395289" y="628998"/>
            <a:ext cx="8353424" cy="2797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00028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0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060848"/>
            <a:ext cx="7772400" cy="1362075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429000"/>
            <a:ext cx="7772400" cy="78010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748712" y="6093296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6309321"/>
            <a:ext cx="9180512" cy="5760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5292080" y="6341134"/>
            <a:ext cx="3759626" cy="504055"/>
            <a:chOff x="363413" y="4673644"/>
            <a:chExt cx="3384376" cy="453745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13" y="4732785"/>
              <a:ext cx="1428851" cy="319164"/>
            </a:xfrm>
            <a:prstGeom prst="rect">
              <a:avLst/>
            </a:prstGeom>
          </p:spPr>
        </p:pic>
        <p:pic>
          <p:nvPicPr>
            <p:cNvPr id="12" name="Picture 3" descr="C:\Users\nreino\AppData\Local\Temp\wzb67f\BAC Logos 2\PNG\BAC_Credomatic_h_w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589" y="4804792"/>
              <a:ext cx="587940" cy="24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12 Conector recto"/>
            <p:cNvCxnSpPr/>
            <p:nvPr/>
          </p:nvCxnSpPr>
          <p:spPr>
            <a:xfrm>
              <a:off x="1875581" y="4762070"/>
              <a:ext cx="0" cy="26059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4" descr="\\bdbemcfs.bancodebogota.net\Gerencia_Comunicaciones\AVAL\logo-aval-blanco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427" y="4673644"/>
              <a:ext cx="1134362" cy="453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14 Conector recto"/>
            <p:cNvCxnSpPr/>
            <p:nvPr/>
          </p:nvCxnSpPr>
          <p:spPr>
            <a:xfrm>
              <a:off x="2667669" y="4781966"/>
              <a:ext cx="0" cy="26059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7544" y="6093296"/>
            <a:ext cx="8208912" cy="2160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 smtClean="0"/>
              <a:t>Fuente: X. Cálculos Investigaciones Económicas Banco de Bogotá.</a:t>
            </a:r>
            <a:endParaRPr lang="es-MX" dirty="0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76456" y="6093296"/>
            <a:ext cx="477416" cy="216024"/>
          </a:xfrm>
          <a:prstGeom prst="rect">
            <a:avLst/>
          </a:prstGeo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76EE5F-DAEE-469A-A7F1-1529B124D669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8" name="17 Conector recto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61" r:id="rId3"/>
    <p:sldLayoutId id="2147483683" r:id="rId4"/>
    <p:sldLayoutId id="2147483681" r:id="rId5"/>
    <p:sldLayoutId id="2147483684" r:id="rId6"/>
    <p:sldLayoutId id="2147483682" r:id="rId7"/>
    <p:sldLayoutId id="2147483666" r:id="rId8"/>
    <p:sldLayoutId id="2147483663" r:id="rId9"/>
    <p:sldLayoutId id="2147483687" r:id="rId10"/>
    <p:sldLayoutId id="214748365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plantillpp1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-171400"/>
            <a:ext cx="9177454" cy="70482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9" r:id="rId2"/>
    <p:sldLayoutId id="2147483686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373063" y="214313"/>
            <a:ext cx="821848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n-US" alt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n-US" altLang="es-MX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10400" y="6429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45695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CDF8F5-9EC2-4724-80EA-6FC0F4DEAE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/>
          </a:p>
        </p:txBody>
      </p:sp>
      <p:cxnSp>
        <p:nvCxnSpPr>
          <p:cNvPr id="7" name="6 Conector recto"/>
          <p:cNvCxnSpPr/>
          <p:nvPr/>
        </p:nvCxnSpPr>
        <p:spPr>
          <a:xfrm rot="10800000">
            <a:off x="468313" y="714375"/>
            <a:ext cx="8675687" cy="158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7988" y="6308725"/>
            <a:ext cx="4967287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200">
                <a:solidFill>
                  <a:srgbClr val="3D3D3D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Fuente: .XXX Cálculos Investigaciones Económicas Banco de Bogotá.</a:t>
            </a:r>
          </a:p>
        </p:txBody>
      </p:sp>
    </p:spTree>
    <p:extLst>
      <p:ext uri="{BB962C8B-B14F-4D97-AF65-F5344CB8AC3E}">
        <p14:creationId xmlns:p14="http://schemas.microsoft.com/office/powerpoint/2010/main" val="195186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pic>
        <p:nvPicPr>
          <p:cNvPr id="8" name="7 Imagen" descr="plantillpp1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-171400"/>
            <a:ext cx="9177454" cy="704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9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373005" y="214313"/>
            <a:ext cx="821848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  <a:endParaRPr lang="en-US" dirty="0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10400" y="6429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8202009-B2DD-4B5C-94A0-FD951216A374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245695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 rot="10800000">
            <a:off x="468313" y="714375"/>
            <a:ext cx="8675687" cy="158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rgbClr val="3D3D3D"/>
                </a:solidFill>
              </a:rPr>
              <a:t>Fuente</a:t>
            </a:r>
            <a:r>
              <a:rPr lang="en-US" dirty="0" smtClean="0">
                <a:solidFill>
                  <a:srgbClr val="3D3D3D"/>
                </a:solidFill>
              </a:rPr>
              <a:t>: XXX.</a:t>
            </a:r>
            <a:endParaRPr lang="en-US" dirty="0">
              <a:solidFill>
                <a:srgbClr val="3D3D3D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963915"/>
              </p:ext>
            </p:extLst>
          </p:nvPr>
        </p:nvGraphicFramePr>
        <p:xfrm>
          <a:off x="3635896" y="6525344"/>
          <a:ext cx="2486243" cy="129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9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860"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Panamá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Nicaragua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Costa</a:t>
                      </a:r>
                      <a:r>
                        <a:rPr lang="es-CO" sz="850" b="1" spc="-1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 Rica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El Salvador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Honduras</a:t>
                      </a:r>
                      <a:endParaRPr lang="es-MX" sz="850" b="1" spc="-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Guatemala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49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373005" y="214313"/>
            <a:ext cx="821848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  <a:endParaRPr lang="en-US" dirty="0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10400" y="6429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8202009-B2DD-4B5C-94A0-FD951216A374}" type="slidenum">
              <a:rPr lang="en-US">
                <a:solidFill>
                  <a:srgbClr val="245695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245695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 rot="10800000">
            <a:off x="468313" y="714375"/>
            <a:ext cx="8675687" cy="158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80007" y="6254452"/>
            <a:ext cx="3083881" cy="342900"/>
          </a:xfrm>
          <a:prstGeom prst="rect">
            <a:avLst/>
          </a:prstGeom>
        </p:spPr>
        <p:txBody>
          <a:bodyPr lIns="72000" tIns="36000" rIns="72000" bIns="36000" anchor="t" anchorCtr="0"/>
          <a:lstStyle>
            <a:lvl1pPr algn="l">
              <a:defRPr sz="1000">
                <a:solidFill>
                  <a:schemeClr val="accent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3D3D3D"/>
                </a:solidFill>
              </a:rPr>
              <a:t>Fuente: XXX.</a:t>
            </a:r>
            <a:endParaRPr lang="en-US" dirty="0">
              <a:solidFill>
                <a:srgbClr val="3D3D3D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5241138"/>
              </p:ext>
            </p:extLst>
          </p:nvPr>
        </p:nvGraphicFramePr>
        <p:xfrm>
          <a:off x="3635896" y="6525344"/>
          <a:ext cx="2486243" cy="129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9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860"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Panamá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Nicaragua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Costa</a:t>
                      </a:r>
                      <a:r>
                        <a:rPr lang="es-CO" sz="850" b="1" spc="-1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 Rica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El Salvador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Honduras</a:t>
                      </a:r>
                      <a:endParaRPr lang="es-MX" sz="850" b="1" spc="-1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r>
                        <a:rPr lang="es-CO" sz="850" b="1" spc="-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Guatemala</a:t>
                      </a:r>
                      <a:endParaRPr lang="es-MX" sz="850" b="1" spc="-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720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93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2.wdp"/><Relationship Id="rId7" Type="http://schemas.openxmlformats.org/officeDocument/2006/relationships/image" Target="../media/image67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.xml"/><Relationship Id="rId11" Type="http://schemas.openxmlformats.org/officeDocument/2006/relationships/image" Target="../media/image71.jpe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4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INFLACIÓN</a:t>
            </a:r>
            <a:br>
              <a:rPr lang="es-CO" cap="none" dirty="0" smtClean="0"/>
            </a:br>
            <a:r>
              <a:rPr lang="es-CO" b="0" cap="none" dirty="0" smtClean="0"/>
              <a:t>ESTUVO AUSENTE</a:t>
            </a:r>
            <a:r>
              <a:rPr lang="es-CO" b="0" cap="none" dirty="0"/>
              <a:t> </a:t>
            </a:r>
            <a:r>
              <a:rPr lang="es-CO" b="0" cap="none" dirty="0" smtClean="0"/>
              <a:t>Y AHORA SE HA NORMALIZADO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10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0" y="5301208"/>
            <a:ext cx="457200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TEMA CLAVE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23731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9145016" cy="432048"/>
          </a:xfrm>
        </p:spPr>
        <p:txBody>
          <a:bodyPr/>
          <a:lstStyle/>
          <a:p>
            <a:r>
              <a:rPr lang="es-CO" dirty="0" smtClean="0"/>
              <a:t>Inflación se ha normalizado, se espera aumento</a:t>
            </a:r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n-US" sz="700" dirty="0" err="1">
                <a:solidFill>
                  <a:srgbClr val="3D3D3D"/>
                </a:solidFill>
              </a:rPr>
              <a:t>Fuente</a:t>
            </a:r>
            <a:r>
              <a:rPr lang="en-US" sz="700" dirty="0">
                <a:solidFill>
                  <a:srgbClr val="3D3D3D"/>
                </a:solidFill>
              </a:rPr>
              <a:t>: </a:t>
            </a:r>
            <a:r>
              <a:rPr lang="en-US" sz="700" dirty="0" smtClean="0">
                <a:solidFill>
                  <a:srgbClr val="3D3D3D"/>
                </a:solidFill>
              </a:rPr>
              <a:t>Bloomberg, </a:t>
            </a:r>
            <a:r>
              <a:rPr lang="en-US" sz="700" dirty="0" err="1" smtClean="0">
                <a:solidFill>
                  <a:srgbClr val="3D3D3D"/>
                </a:solidFill>
              </a:rPr>
              <a:t>FMI</a:t>
            </a:r>
            <a:r>
              <a:rPr lang="en-US" sz="700" dirty="0" smtClean="0">
                <a:solidFill>
                  <a:srgbClr val="3D3D3D"/>
                </a:solidFill>
              </a:rPr>
              <a:t>. </a:t>
            </a:r>
            <a:r>
              <a:rPr lang="en-US" sz="700" dirty="0" err="1">
                <a:solidFill>
                  <a:srgbClr val="3D3D3D"/>
                </a:solidFill>
              </a:rPr>
              <a:t>Cálculos</a:t>
            </a:r>
            <a:r>
              <a:rPr lang="en-US" sz="700" dirty="0">
                <a:solidFill>
                  <a:srgbClr val="3D3D3D"/>
                </a:solidFill>
              </a:rPr>
              <a:t> Investigaciones Economicas Banco de Bogotá. </a:t>
            </a:r>
            <a:r>
              <a:rPr lang="en-US" sz="700" dirty="0" smtClean="0">
                <a:solidFill>
                  <a:srgbClr val="3D3D3D"/>
                </a:solidFill>
              </a:rPr>
              <a:t>* </a:t>
            </a:r>
            <a:r>
              <a:rPr lang="en-US" sz="700" dirty="0">
                <a:solidFill>
                  <a:srgbClr val="3D3D3D"/>
                </a:solidFill>
              </a:rPr>
              <a:t>La </a:t>
            </a:r>
            <a:r>
              <a:rPr lang="en-US" sz="700" dirty="0" err="1">
                <a:solidFill>
                  <a:srgbClr val="3D3D3D"/>
                </a:solidFill>
              </a:rPr>
              <a:t>muestra</a:t>
            </a:r>
            <a:r>
              <a:rPr lang="en-US" sz="700" dirty="0">
                <a:solidFill>
                  <a:srgbClr val="3D3D3D"/>
                </a:solidFill>
              </a:rPr>
              <a:t> </a:t>
            </a:r>
            <a:r>
              <a:rPr lang="en-US" sz="700" dirty="0" err="1">
                <a:solidFill>
                  <a:srgbClr val="3D3D3D"/>
                </a:solidFill>
              </a:rPr>
              <a:t>incluye</a:t>
            </a:r>
            <a:r>
              <a:rPr lang="en-US" sz="700" dirty="0">
                <a:solidFill>
                  <a:srgbClr val="3D3D3D"/>
                </a:solidFill>
              </a:rPr>
              <a:t> 32 </a:t>
            </a:r>
            <a:r>
              <a:rPr lang="en-US" sz="700" dirty="0" err="1">
                <a:solidFill>
                  <a:srgbClr val="3D3D3D"/>
                </a:solidFill>
              </a:rPr>
              <a:t>economías</a:t>
            </a:r>
            <a:r>
              <a:rPr lang="en-US" sz="700" dirty="0">
                <a:solidFill>
                  <a:srgbClr val="3D3D3D"/>
                </a:solidFill>
              </a:rPr>
              <a:t>. </a:t>
            </a:r>
            <a:r>
              <a:rPr lang="en-US" sz="700" dirty="0" smtClean="0">
                <a:solidFill>
                  <a:srgbClr val="3D3D3D"/>
                </a:solidFill>
              </a:rPr>
              <a:t>** </a:t>
            </a:r>
            <a:r>
              <a:rPr lang="en-US" sz="700" dirty="0" err="1" smtClean="0">
                <a:solidFill>
                  <a:srgbClr val="3D3D3D"/>
                </a:solidFill>
              </a:rPr>
              <a:t>Diferencia</a:t>
            </a:r>
            <a:r>
              <a:rPr lang="en-US" sz="700" dirty="0" smtClean="0">
                <a:solidFill>
                  <a:srgbClr val="3D3D3D"/>
                </a:solidFill>
              </a:rPr>
              <a:t> entre </a:t>
            </a:r>
            <a:r>
              <a:rPr lang="en-US" sz="700" dirty="0" err="1" smtClean="0">
                <a:solidFill>
                  <a:srgbClr val="3D3D3D"/>
                </a:solidFill>
              </a:rPr>
              <a:t>bonos</a:t>
            </a:r>
            <a:r>
              <a:rPr lang="en-US" sz="700" dirty="0" smtClean="0">
                <a:solidFill>
                  <a:srgbClr val="3D3D3D"/>
                </a:solidFill>
              </a:rPr>
              <a:t> </a:t>
            </a:r>
            <a:r>
              <a:rPr lang="en-US" sz="700" dirty="0" err="1" smtClean="0">
                <a:solidFill>
                  <a:srgbClr val="3D3D3D"/>
                </a:solidFill>
              </a:rPr>
              <a:t>tasa</a:t>
            </a:r>
            <a:r>
              <a:rPr lang="en-US" sz="700" dirty="0" smtClean="0">
                <a:solidFill>
                  <a:srgbClr val="3D3D3D"/>
                </a:solidFill>
              </a:rPr>
              <a:t> </a:t>
            </a:r>
            <a:r>
              <a:rPr lang="en-US" sz="700" dirty="0" err="1" smtClean="0">
                <a:solidFill>
                  <a:srgbClr val="3D3D3D"/>
                </a:solidFill>
              </a:rPr>
              <a:t>fija</a:t>
            </a:r>
            <a:r>
              <a:rPr lang="en-US" sz="700" dirty="0" smtClean="0">
                <a:solidFill>
                  <a:srgbClr val="3D3D3D"/>
                </a:solidFill>
              </a:rPr>
              <a:t> e </a:t>
            </a:r>
            <a:r>
              <a:rPr lang="en-US" sz="700" dirty="0" err="1" smtClean="0">
                <a:solidFill>
                  <a:srgbClr val="3D3D3D"/>
                </a:solidFill>
              </a:rPr>
              <a:t>indexados</a:t>
            </a:r>
            <a:r>
              <a:rPr lang="en-US" sz="700" dirty="0" smtClean="0">
                <a:solidFill>
                  <a:srgbClr val="3D3D3D"/>
                </a:solidFill>
              </a:rPr>
              <a:t> a la </a:t>
            </a:r>
            <a:r>
              <a:rPr lang="en-US" sz="700" dirty="0" err="1" smtClean="0">
                <a:solidFill>
                  <a:srgbClr val="3D3D3D"/>
                </a:solidFill>
              </a:rPr>
              <a:t>inflación</a:t>
            </a:r>
            <a:r>
              <a:rPr lang="en-US" sz="700" dirty="0" smtClean="0">
                <a:solidFill>
                  <a:srgbClr val="3D3D3D"/>
                </a:solidFill>
              </a:rPr>
              <a:t> a 10 </a:t>
            </a:r>
            <a:r>
              <a:rPr lang="en-US" sz="700" dirty="0" err="1" smtClean="0">
                <a:solidFill>
                  <a:srgbClr val="3D3D3D"/>
                </a:solidFill>
              </a:rPr>
              <a:t>años</a:t>
            </a:r>
            <a:r>
              <a:rPr lang="en-US" sz="700" dirty="0">
                <a:solidFill>
                  <a:srgbClr val="3D3D3D"/>
                </a:solidFill>
              </a:rPr>
              <a:t>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11</a:t>
            </a:fld>
            <a:endParaRPr lang="es-MX"/>
          </a:p>
        </p:txBody>
      </p:sp>
      <p:sp>
        <p:nvSpPr>
          <p:cNvPr id="8" name="7 Marcador de texto"/>
          <p:cNvSpPr>
            <a:spLocks noGrp="1"/>
          </p:cNvSpPr>
          <p:nvPr>
            <p:ph type="body" idx="16"/>
          </p:nvPr>
        </p:nvSpPr>
        <p:spPr>
          <a:xfrm>
            <a:off x="387547" y="620688"/>
            <a:ext cx="4184453" cy="279722"/>
          </a:xfrm>
        </p:spPr>
        <p:txBody>
          <a:bodyPr anchor="t"/>
          <a:lstStyle/>
          <a:p>
            <a:pPr>
              <a:buClr>
                <a:srgbClr val="245695"/>
              </a:buClr>
              <a:defRPr/>
            </a:pPr>
            <a:r>
              <a:rPr lang="es-CO" dirty="0" smtClean="0"/>
              <a:t>Global: Inflación* </a:t>
            </a:r>
            <a:r>
              <a:rPr lang="es-CO" b="0" dirty="0"/>
              <a:t>(Var.% anual)</a:t>
            </a:r>
            <a:endParaRPr lang="es-ES" b="0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idx="14"/>
          </p:nvPr>
        </p:nvSpPr>
        <p:spPr>
          <a:xfrm>
            <a:off x="4492252" y="3429000"/>
            <a:ext cx="4400228" cy="279722"/>
          </a:xfrm>
        </p:spPr>
        <p:txBody>
          <a:bodyPr/>
          <a:lstStyle/>
          <a:p>
            <a:r>
              <a:rPr lang="es-CO" dirty="0" smtClean="0"/>
              <a:t>Global: Inflación implícita en el mercado de bonos** </a:t>
            </a:r>
            <a:r>
              <a:rPr lang="es-CO" b="0" dirty="0" smtClean="0"/>
              <a:t>(%)</a:t>
            </a:r>
            <a:endParaRPr lang="es-CO" dirty="0"/>
          </a:p>
        </p:txBody>
      </p:sp>
      <p:sp>
        <p:nvSpPr>
          <p:cNvPr id="9" name="6 Marcador de texto"/>
          <p:cNvSpPr txBox="1">
            <a:spLocks/>
          </p:cNvSpPr>
          <p:nvPr/>
        </p:nvSpPr>
        <p:spPr>
          <a:xfrm>
            <a:off x="395536" y="3429000"/>
            <a:ext cx="4176713" cy="432048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EEUU: Inflación PCE núcleo observada y </a:t>
            </a:r>
          </a:p>
          <a:p>
            <a:pPr>
              <a:spcBef>
                <a:spcPts val="0"/>
              </a:spcBef>
            </a:pPr>
            <a:r>
              <a:rPr lang="es-CO" dirty="0" smtClean="0"/>
              <a:t>proyecciones consenso </a:t>
            </a:r>
            <a:r>
              <a:rPr lang="es-CO" b="0" dirty="0" smtClean="0"/>
              <a:t>(Var. % anual)</a:t>
            </a:r>
            <a:endParaRPr lang="es-CO" b="0" dirty="0"/>
          </a:p>
        </p:txBody>
      </p:sp>
      <p:sp>
        <p:nvSpPr>
          <p:cNvPr id="17" name="7 Marcador de texto"/>
          <p:cNvSpPr>
            <a:spLocks noGrp="1"/>
          </p:cNvSpPr>
          <p:nvPr>
            <p:ph type="body" idx="16"/>
          </p:nvPr>
        </p:nvSpPr>
        <p:spPr>
          <a:xfrm>
            <a:off x="4580678" y="628998"/>
            <a:ext cx="4184453" cy="279722"/>
          </a:xfrm>
        </p:spPr>
        <p:txBody>
          <a:bodyPr anchor="t"/>
          <a:lstStyle/>
          <a:p>
            <a:pPr>
              <a:buClr>
                <a:srgbClr val="245695"/>
              </a:buClr>
              <a:defRPr/>
            </a:pPr>
            <a:r>
              <a:rPr lang="es-CO" dirty="0" smtClean="0"/>
              <a:t>Global: Inflación por rangos* </a:t>
            </a:r>
            <a:r>
              <a:rPr lang="es-CO" b="0" dirty="0" smtClean="0"/>
              <a:t>(% del total)</a:t>
            </a:r>
            <a:endParaRPr lang="es-ES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60912"/>
            <a:ext cx="3818384" cy="24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3494926" y="3861048"/>
            <a:ext cx="717034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s-CO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Proyecciones</a:t>
            </a:r>
            <a:endParaRPr lang="es-CO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558226" y="3755103"/>
            <a:ext cx="3888432" cy="2266185"/>
            <a:chOff x="451534" y="3645024"/>
            <a:chExt cx="3976450" cy="2397054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34" y="3645024"/>
              <a:ext cx="3976450" cy="239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12 Elipse"/>
            <p:cNvSpPr/>
            <p:nvPr/>
          </p:nvSpPr>
          <p:spPr>
            <a:xfrm>
              <a:off x="3381071" y="4830404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13 Elipse"/>
            <p:cNvSpPr/>
            <p:nvPr/>
          </p:nvSpPr>
          <p:spPr>
            <a:xfrm>
              <a:off x="4043005" y="4340165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Elipse"/>
            <p:cNvSpPr/>
            <p:nvPr/>
          </p:nvSpPr>
          <p:spPr>
            <a:xfrm>
              <a:off x="2780113" y="5517232"/>
              <a:ext cx="108000" cy="108000"/>
            </a:xfrm>
            <a:prstGeom prst="ellipse">
              <a:avLst/>
            </a:prstGeom>
            <a:solidFill>
              <a:srgbClr val="FFC000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2863129" y="5450753"/>
              <a:ext cx="51794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Fed</a:t>
              </a:r>
              <a:endParaRPr lang="es-MX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2" y="908720"/>
            <a:ext cx="419152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65" y="878738"/>
            <a:ext cx="3890391" cy="247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8388424" y="908720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8388424" y="114118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8388424" y="1700808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8388424" y="256490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3945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SE CIERRAN BRECHAS</a:t>
            </a:r>
            <a:br>
              <a:rPr lang="es-CO" cap="none" dirty="0" smtClean="0"/>
            </a:br>
            <a:r>
              <a:rPr lang="es-CO" b="0" cap="none" dirty="0" smtClean="0"/>
              <a:t>INFLACIÓN SUBIRÍA </a:t>
            </a:r>
            <a:r>
              <a:rPr lang="es-CO" b="0" cap="none" dirty="0"/>
              <a:t>POR MEJOR </a:t>
            </a:r>
            <a:r>
              <a:rPr lang="es-CO" b="0" cap="none" dirty="0" smtClean="0"/>
              <a:t>CRECIMIENTO, AJUSTE DE SALARIOS </a:t>
            </a:r>
            <a:r>
              <a:rPr lang="es-CO" b="0" cap="none" dirty="0"/>
              <a:t>Y PRESIÓN DEL </a:t>
            </a:r>
            <a:r>
              <a:rPr lang="es-CO" b="0" cap="none" dirty="0" smtClean="0"/>
              <a:t>PETRÓLEO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12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36504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RIESGO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42841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9073008" cy="432048"/>
          </a:xfrm>
        </p:spPr>
        <p:txBody>
          <a:bodyPr/>
          <a:lstStyle/>
          <a:p>
            <a:r>
              <a:rPr lang="es-CO" spc="-10" dirty="0" smtClean="0"/>
              <a:t>Inflación repuntaría modestamente con desaparición de choques</a:t>
            </a:r>
            <a:endParaRPr lang="es-CO" spc="-1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13</a:t>
            </a:fld>
            <a:endParaRPr lang="es-MX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62" y="778553"/>
            <a:ext cx="3960690" cy="243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6 Marcador de texto"/>
          <p:cNvSpPr txBox="1">
            <a:spLocks/>
          </p:cNvSpPr>
          <p:nvPr/>
        </p:nvSpPr>
        <p:spPr>
          <a:xfrm>
            <a:off x="4571751" y="616564"/>
            <a:ext cx="4176713" cy="27972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/>
              <a:t>EEUU: Desempleo y salario nominal </a:t>
            </a:r>
            <a:r>
              <a:rPr lang="es-CO" b="0" dirty="0" smtClean="0"/>
              <a:t>(%, Var.% anual)</a:t>
            </a:r>
            <a:endParaRPr lang="es-CO" b="0" dirty="0"/>
          </a:p>
        </p:txBody>
      </p:sp>
      <p:sp>
        <p:nvSpPr>
          <p:cNvPr id="27" name="6 Marcador de texto"/>
          <p:cNvSpPr txBox="1">
            <a:spLocks/>
          </p:cNvSpPr>
          <p:nvPr/>
        </p:nvSpPr>
        <p:spPr>
          <a:xfrm>
            <a:off x="251520" y="620688"/>
            <a:ext cx="4392736" cy="27972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EEUU: Brecha PIB vs. cambio tasa Fed** </a:t>
            </a:r>
            <a:r>
              <a:rPr lang="es-CO" b="0" dirty="0" smtClean="0"/>
              <a:t>(%, </a:t>
            </a:r>
            <a:r>
              <a:rPr lang="es-CO" b="0" dirty="0" err="1" smtClean="0"/>
              <a:t>acum</a:t>
            </a:r>
            <a:r>
              <a:rPr lang="es-CO" b="0" dirty="0" smtClean="0"/>
              <a:t>. </a:t>
            </a:r>
            <a:r>
              <a:rPr lang="es-CO" b="0" dirty="0" err="1" smtClean="0"/>
              <a:t>12M</a:t>
            </a:r>
            <a:r>
              <a:rPr lang="es-CO" b="0" dirty="0" smtClean="0"/>
              <a:t>)</a:t>
            </a:r>
            <a:endParaRPr lang="es-CO" b="0" dirty="0"/>
          </a:p>
        </p:txBody>
      </p:sp>
      <p:grpSp>
        <p:nvGrpSpPr>
          <p:cNvPr id="28" name="27 Grupo"/>
          <p:cNvGrpSpPr/>
          <p:nvPr/>
        </p:nvGrpSpPr>
        <p:grpSpPr>
          <a:xfrm>
            <a:off x="611560" y="913926"/>
            <a:ext cx="3728814" cy="2381376"/>
            <a:chOff x="4769296" y="3645024"/>
            <a:chExt cx="3835152" cy="2443066"/>
          </a:xfrm>
        </p:grpSpPr>
        <p:pic>
          <p:nvPicPr>
            <p:cNvPr id="29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296" y="3645024"/>
              <a:ext cx="3835152" cy="2443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30 Rectángulo"/>
            <p:cNvSpPr/>
            <p:nvPr/>
          </p:nvSpPr>
          <p:spPr>
            <a:xfrm>
              <a:off x="5778000" y="5958000"/>
              <a:ext cx="126000" cy="68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2" name="6 Marcador de texto"/>
          <p:cNvSpPr txBox="1">
            <a:spLocks/>
          </p:cNvSpPr>
          <p:nvPr/>
        </p:nvSpPr>
        <p:spPr>
          <a:xfrm>
            <a:off x="382783" y="3429000"/>
            <a:ext cx="4184455" cy="28387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EEUU: Causas temporales de baja inflación* </a:t>
            </a:r>
            <a:r>
              <a:rPr lang="es-CO" b="0" dirty="0" smtClean="0"/>
              <a:t>(</a:t>
            </a:r>
            <a:r>
              <a:rPr lang="es-CO" b="0" dirty="0" err="1" smtClean="0"/>
              <a:t>pp</a:t>
            </a:r>
            <a:r>
              <a:rPr lang="es-CO" b="0" dirty="0" smtClean="0"/>
              <a:t>)</a:t>
            </a:r>
            <a:endParaRPr lang="es-CO" b="0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942898" cy="238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87437"/>
          </a:xfrm>
        </p:spPr>
        <p:txBody>
          <a:bodyPr/>
          <a:lstStyle/>
          <a:p>
            <a:r>
              <a:rPr lang="es-MX" sz="700" dirty="0" smtClean="0">
                <a:solidFill>
                  <a:prstClr val="black"/>
                </a:solidFill>
              </a:rPr>
              <a:t>Fuente: Bloomberg, </a:t>
            </a:r>
            <a:r>
              <a:rPr lang="es-MX" sz="700" dirty="0" err="1" smtClean="0">
                <a:solidFill>
                  <a:prstClr val="black"/>
                </a:solidFill>
              </a:rPr>
              <a:t>CBO</a:t>
            </a:r>
            <a:r>
              <a:rPr lang="es-MX" sz="700" dirty="0" smtClean="0">
                <a:solidFill>
                  <a:prstClr val="black"/>
                </a:solidFill>
              </a:rPr>
              <a:t>, Reserva Federal, FAO. Cálculos Investigaciones Económicas Banco de Bogotá.</a:t>
            </a:r>
            <a:r>
              <a:rPr lang="es-MX" sz="700" dirty="0">
                <a:solidFill>
                  <a:prstClr val="black"/>
                </a:solidFill>
              </a:rPr>
              <a:t> </a:t>
            </a:r>
            <a:r>
              <a:rPr lang="es-MX" sz="700" dirty="0" smtClean="0">
                <a:solidFill>
                  <a:prstClr val="black"/>
                </a:solidFill>
              </a:rPr>
              <a:t>* Basado </a:t>
            </a:r>
            <a:r>
              <a:rPr lang="es-MX" sz="700" dirty="0">
                <a:solidFill>
                  <a:prstClr val="black"/>
                </a:solidFill>
              </a:rPr>
              <a:t>en </a:t>
            </a:r>
            <a:r>
              <a:rPr lang="es-MX" sz="700" dirty="0" smtClean="0">
                <a:solidFill>
                  <a:prstClr val="black"/>
                </a:solidFill>
              </a:rPr>
              <a:t>análisis de </a:t>
            </a:r>
            <a:r>
              <a:rPr lang="es-MX" sz="700" dirty="0">
                <a:solidFill>
                  <a:prstClr val="black"/>
                </a:solidFill>
              </a:rPr>
              <a:t>la </a:t>
            </a:r>
            <a:r>
              <a:rPr lang="es-MX" sz="700" dirty="0" smtClean="0">
                <a:solidFill>
                  <a:prstClr val="black"/>
                </a:solidFill>
              </a:rPr>
              <a:t>Reserva Federal que toma como referencia la inflación PCE</a:t>
            </a:r>
            <a:endParaRPr lang="es-MX" sz="700" dirty="0">
              <a:solidFill>
                <a:prstClr val="black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96" y="3647529"/>
            <a:ext cx="3735752" cy="237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5 Marcador de texto"/>
          <p:cNvSpPr>
            <a:spLocks noGrp="1"/>
          </p:cNvSpPr>
          <p:nvPr>
            <p:ph type="body" idx="14"/>
          </p:nvPr>
        </p:nvSpPr>
        <p:spPr>
          <a:xfrm>
            <a:off x="4564260" y="3431505"/>
            <a:ext cx="4184453" cy="279722"/>
          </a:xfrm>
        </p:spPr>
        <p:txBody>
          <a:bodyPr anchor="t"/>
          <a:lstStyle/>
          <a:p>
            <a:pPr>
              <a:buClr>
                <a:srgbClr val="245695"/>
              </a:buClr>
              <a:defRPr/>
            </a:pPr>
            <a:r>
              <a:rPr lang="es-MX" dirty="0"/>
              <a:t>Inflación global vs. Indicador de </a:t>
            </a:r>
            <a:r>
              <a:rPr lang="es-MX" i="1" dirty="0"/>
              <a:t>commodities</a:t>
            </a:r>
          </a:p>
          <a:p>
            <a:pPr>
              <a:buClr>
                <a:srgbClr val="245695"/>
              </a:buClr>
              <a:defRPr/>
            </a:pPr>
            <a:r>
              <a:rPr lang="es-MX" b="0" dirty="0"/>
              <a:t>(Var.% anual</a:t>
            </a:r>
            <a:r>
              <a:rPr lang="es-MX" b="0" dirty="0" smtClean="0"/>
              <a:t>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74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CO" sz="595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PETRÓLEO</a:t>
            </a:r>
            <a:br>
              <a:rPr lang="es-CO" cap="none" dirty="0" smtClean="0"/>
            </a:br>
            <a:r>
              <a:rPr lang="es-CO" b="0" cap="none" dirty="0" smtClean="0"/>
              <a:t>MERCADO MÁS EQUILIBRADO Y CON SÍNTOMAS DE SOBRE DEMANDA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14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680520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TEMA CLAVE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18219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7884369" y="3691235"/>
            <a:ext cx="629816" cy="20882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s-CO" sz="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Proyecciones</a:t>
            </a:r>
            <a:endParaRPr lang="es-CO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9145016" cy="432048"/>
          </a:xfrm>
        </p:spPr>
        <p:txBody>
          <a:bodyPr/>
          <a:lstStyle/>
          <a:p>
            <a:r>
              <a:rPr lang="es-CO" dirty="0"/>
              <a:t>Petróleo cerca de equilibrio, </a:t>
            </a:r>
            <a:r>
              <a:rPr lang="es-CO" dirty="0" smtClean="0"/>
              <a:t>acuerdo OPEP cumpliría objetivo</a:t>
            </a:r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532441" cy="215430"/>
          </a:xfrm>
        </p:spPr>
        <p:txBody>
          <a:bodyPr/>
          <a:lstStyle/>
          <a:p>
            <a:r>
              <a:rPr lang="en-US" sz="700" dirty="0" err="1">
                <a:solidFill>
                  <a:srgbClr val="3D3D3D"/>
                </a:solidFill>
              </a:rPr>
              <a:t>Fuente</a:t>
            </a:r>
            <a:r>
              <a:rPr lang="en-US" sz="700" dirty="0">
                <a:solidFill>
                  <a:srgbClr val="3D3D3D"/>
                </a:solidFill>
              </a:rPr>
              <a:t>: </a:t>
            </a:r>
            <a:r>
              <a:rPr lang="en-US" sz="700" dirty="0" smtClean="0">
                <a:solidFill>
                  <a:srgbClr val="3D3D3D"/>
                </a:solidFill>
              </a:rPr>
              <a:t>Bloomberg, </a:t>
            </a:r>
            <a:r>
              <a:rPr lang="en-US" sz="700" dirty="0" err="1" smtClean="0">
                <a:solidFill>
                  <a:srgbClr val="3D3D3D"/>
                </a:solidFill>
              </a:rPr>
              <a:t>AIE</a:t>
            </a:r>
            <a:r>
              <a:rPr lang="en-US" sz="700" dirty="0" smtClean="0">
                <a:solidFill>
                  <a:srgbClr val="3D3D3D"/>
                </a:solidFill>
              </a:rPr>
              <a:t>, </a:t>
            </a:r>
            <a:r>
              <a:rPr lang="en-US" sz="700" dirty="0" err="1" smtClean="0">
                <a:solidFill>
                  <a:srgbClr val="3D3D3D"/>
                </a:solidFill>
              </a:rPr>
              <a:t>IEA</a:t>
            </a:r>
            <a:r>
              <a:rPr lang="en-US" sz="700" dirty="0" smtClean="0">
                <a:solidFill>
                  <a:srgbClr val="3D3D3D"/>
                </a:solidFill>
              </a:rPr>
              <a:t>, </a:t>
            </a:r>
            <a:r>
              <a:rPr lang="en-US" sz="700" dirty="0" err="1" smtClean="0">
                <a:solidFill>
                  <a:srgbClr val="3D3D3D"/>
                </a:solidFill>
              </a:rPr>
              <a:t>OCDE</a:t>
            </a:r>
            <a:r>
              <a:rPr lang="en-US" sz="700" dirty="0" smtClean="0">
                <a:solidFill>
                  <a:srgbClr val="3D3D3D"/>
                </a:solidFill>
              </a:rPr>
              <a:t>. </a:t>
            </a:r>
            <a:r>
              <a:rPr lang="en-US" sz="700" dirty="0" err="1">
                <a:solidFill>
                  <a:srgbClr val="3D3D3D"/>
                </a:solidFill>
              </a:rPr>
              <a:t>Cálculos</a:t>
            </a:r>
            <a:r>
              <a:rPr lang="en-US" sz="700" dirty="0">
                <a:solidFill>
                  <a:srgbClr val="3D3D3D"/>
                </a:solidFill>
              </a:rPr>
              <a:t> Investigaciones Economicas Banco de Bogotá. </a:t>
            </a:r>
            <a:r>
              <a:rPr lang="en-US" sz="700" dirty="0" smtClean="0">
                <a:solidFill>
                  <a:srgbClr val="3D3D3D"/>
                </a:solidFill>
              </a:rPr>
              <a:t>* </a:t>
            </a:r>
            <a:r>
              <a:rPr lang="en-US" sz="700" dirty="0" err="1" smtClean="0">
                <a:solidFill>
                  <a:srgbClr val="3D3D3D"/>
                </a:solidFill>
              </a:rPr>
              <a:t>Diciembre</a:t>
            </a:r>
            <a:r>
              <a:rPr lang="en-US" sz="700" dirty="0" smtClean="0">
                <a:solidFill>
                  <a:srgbClr val="3D3D3D"/>
                </a:solidFill>
              </a:rPr>
              <a:t> de 2017, </a:t>
            </a:r>
            <a:r>
              <a:rPr lang="en-US" sz="700" dirty="0" err="1" smtClean="0">
                <a:solidFill>
                  <a:srgbClr val="3D3D3D"/>
                </a:solidFill>
              </a:rPr>
              <a:t>sondeo</a:t>
            </a:r>
            <a:r>
              <a:rPr lang="en-US" sz="700" dirty="0" smtClean="0">
                <a:solidFill>
                  <a:srgbClr val="3D3D3D"/>
                </a:solidFill>
              </a:rPr>
              <a:t> </a:t>
            </a:r>
            <a:r>
              <a:rPr lang="en-US" sz="700" dirty="0">
                <a:solidFill>
                  <a:srgbClr val="3D3D3D"/>
                </a:solidFill>
              </a:rPr>
              <a:t>Bloomberg. ** </a:t>
            </a:r>
            <a:r>
              <a:rPr lang="en-US" sz="700" dirty="0" err="1">
                <a:solidFill>
                  <a:srgbClr val="3D3D3D"/>
                </a:solidFill>
              </a:rPr>
              <a:t>Estimaciones</a:t>
            </a:r>
            <a:r>
              <a:rPr lang="en-US" sz="700" dirty="0">
                <a:solidFill>
                  <a:srgbClr val="3D3D3D"/>
                </a:solidFill>
              </a:rPr>
              <a:t> </a:t>
            </a:r>
            <a:r>
              <a:rPr lang="en-US" sz="700" dirty="0" err="1">
                <a:solidFill>
                  <a:srgbClr val="3D3D3D"/>
                </a:solidFill>
              </a:rPr>
              <a:t>consenso</a:t>
            </a:r>
            <a:r>
              <a:rPr lang="en-US" sz="700" dirty="0">
                <a:solidFill>
                  <a:srgbClr val="3D3D3D"/>
                </a:solidFill>
              </a:rPr>
              <a:t> </a:t>
            </a:r>
            <a:r>
              <a:rPr lang="en-US" sz="700" dirty="0" err="1">
                <a:solidFill>
                  <a:srgbClr val="3D3D3D"/>
                </a:solidFill>
              </a:rPr>
              <a:t>BNP</a:t>
            </a:r>
            <a:r>
              <a:rPr lang="en-US" sz="700" dirty="0">
                <a:solidFill>
                  <a:srgbClr val="3D3D3D"/>
                </a:solidFill>
              </a:rPr>
              <a:t>, </a:t>
            </a:r>
            <a:r>
              <a:rPr lang="en-US" sz="700" dirty="0" err="1">
                <a:solidFill>
                  <a:srgbClr val="3D3D3D"/>
                </a:solidFill>
              </a:rPr>
              <a:t>BofA</a:t>
            </a:r>
            <a:r>
              <a:rPr lang="en-US" sz="700" dirty="0">
                <a:solidFill>
                  <a:srgbClr val="3D3D3D"/>
                </a:solidFill>
              </a:rPr>
              <a:t>, Citi, Goldman Sachs y JPMorgan</a:t>
            </a:r>
            <a:r>
              <a:rPr lang="en-US" sz="700" dirty="0" smtClean="0">
                <a:solidFill>
                  <a:srgbClr val="3D3D3D"/>
                </a:solidFill>
              </a:rPr>
              <a:t>.</a:t>
            </a:r>
            <a:endParaRPr lang="en-US" sz="700" dirty="0">
              <a:solidFill>
                <a:srgbClr val="3D3D3D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15</a:t>
            </a:fld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idx="13"/>
          </p:nvPr>
        </p:nvSpPr>
        <p:spPr>
          <a:xfrm>
            <a:off x="4553744" y="3411513"/>
            <a:ext cx="4184453" cy="279722"/>
          </a:xfrm>
        </p:spPr>
        <p:txBody>
          <a:bodyPr/>
          <a:lstStyle/>
          <a:p>
            <a:r>
              <a:rPr lang="es-CO" dirty="0"/>
              <a:t>Oferta y demanda de </a:t>
            </a:r>
            <a:r>
              <a:rPr lang="es-CO" dirty="0" smtClean="0"/>
              <a:t>petróleo** </a:t>
            </a:r>
            <a:r>
              <a:rPr lang="es-CO" b="0" dirty="0"/>
              <a:t>(</a:t>
            </a:r>
            <a:r>
              <a:rPr lang="es-CO" b="0" dirty="0" err="1"/>
              <a:t>mbd</a:t>
            </a:r>
            <a:r>
              <a:rPr lang="es-CO" b="0" dirty="0" smtClean="0"/>
              <a:t>)</a:t>
            </a:r>
            <a:endParaRPr lang="es-CO" b="0" dirty="0"/>
          </a:p>
        </p:txBody>
      </p:sp>
      <p:sp>
        <p:nvSpPr>
          <p:cNvPr id="11" name="6 Marcador de texto"/>
          <p:cNvSpPr txBox="1">
            <a:spLocks/>
          </p:cNvSpPr>
          <p:nvPr/>
        </p:nvSpPr>
        <p:spPr>
          <a:xfrm>
            <a:off x="4559420" y="620688"/>
            <a:ext cx="4184455" cy="279722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/>
              <a:t>OCDE: Inventarios de crudo </a:t>
            </a:r>
            <a:r>
              <a:rPr lang="es-CO" b="0" smtClean="0"/>
              <a:t>(</a:t>
            </a:r>
            <a:r>
              <a:rPr lang="es-CO" b="0" dirty="0" err="1" smtClean="0"/>
              <a:t>mb</a:t>
            </a:r>
            <a:r>
              <a:rPr lang="es-CO" b="0" dirty="0" smtClean="0"/>
              <a:t>)</a:t>
            </a:r>
            <a:endParaRPr lang="es-CO" b="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96" y="972417"/>
            <a:ext cx="3659828" cy="236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6 Marcador de texto"/>
          <p:cNvSpPr txBox="1">
            <a:spLocks/>
          </p:cNvSpPr>
          <p:nvPr/>
        </p:nvSpPr>
        <p:spPr>
          <a:xfrm>
            <a:off x="388609" y="620688"/>
            <a:ext cx="4184455" cy="35173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Producción de petróleo OPEP vs. EEUU </a:t>
            </a:r>
            <a:r>
              <a:rPr lang="es-CO" b="0" dirty="0" smtClean="0"/>
              <a:t>(</a:t>
            </a:r>
            <a:r>
              <a:rPr lang="es-CO" b="0" dirty="0" err="1" smtClean="0"/>
              <a:t>mbd</a:t>
            </a:r>
            <a:r>
              <a:rPr lang="es-CO" b="0" dirty="0" smtClean="0"/>
              <a:t>)</a:t>
            </a:r>
            <a:endParaRPr lang="es-CO" dirty="0" smtClean="0"/>
          </a:p>
        </p:txBody>
      </p:sp>
      <p:sp>
        <p:nvSpPr>
          <p:cNvPr id="17" name="6 Marcador de texto"/>
          <p:cNvSpPr txBox="1">
            <a:spLocks/>
          </p:cNvSpPr>
          <p:nvPr/>
        </p:nvSpPr>
        <p:spPr>
          <a:xfrm>
            <a:off x="251520" y="3429509"/>
            <a:ext cx="4392487" cy="27972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Ajuste producción países OPEP+ desde acuerdo* </a:t>
            </a:r>
            <a:r>
              <a:rPr lang="es-CO" b="0" dirty="0" smtClean="0"/>
              <a:t>(</a:t>
            </a:r>
            <a:r>
              <a:rPr lang="es-CO" b="0" dirty="0" err="1" smtClean="0"/>
              <a:t>mbd</a:t>
            </a:r>
            <a:r>
              <a:rPr lang="es-CO" b="0" dirty="0" smtClean="0"/>
              <a:t>)</a:t>
            </a:r>
            <a:endParaRPr lang="es-CO" b="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067944" y="4005439"/>
            <a:ext cx="53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CO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0.8mbd</a:t>
            </a:r>
            <a:endParaRPr lang="es-CO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655764" y="207090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OPEP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8722"/>
            <a:ext cx="3708920" cy="235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36712"/>
            <a:ext cx="4090742" cy="245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4067944" y="4708313"/>
            <a:ext cx="53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-1.3 </a:t>
            </a:r>
            <a:r>
              <a:rPr lang="es-CO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mbd</a:t>
            </a:r>
            <a:endParaRPr lang="es-CO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91703"/>
            <a:ext cx="3888432" cy="24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13 Conector recto de flecha"/>
          <p:cNvCxnSpPr/>
          <p:nvPr/>
        </p:nvCxnSpPr>
        <p:spPr>
          <a:xfrm>
            <a:off x="8316416" y="1844824"/>
            <a:ext cx="0" cy="246924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8316416" y="1381876"/>
            <a:ext cx="0" cy="246924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6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PETRÓLEO</a:t>
            </a:r>
            <a:br>
              <a:rPr lang="es-CO" cap="none" dirty="0" smtClean="0"/>
            </a:br>
            <a:r>
              <a:rPr lang="es-CO" b="0" cap="none" dirty="0" smtClean="0"/>
              <a:t>ALTOS PRECIOS INCENTIVAN INVERSIÓN Y MAYOR PRODUCCIÓN DE PETRÓLEO DE ESQUISTO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16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99992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RIESGO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33776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965" y="980728"/>
            <a:ext cx="373370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1" y="943340"/>
            <a:ext cx="3640945" cy="234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748464" cy="432048"/>
          </a:xfrm>
        </p:spPr>
        <p:txBody>
          <a:bodyPr/>
          <a:lstStyle/>
          <a:p>
            <a:r>
              <a:rPr lang="es-CO" dirty="0" smtClean="0"/>
              <a:t>Producción petróleo estadounidense es factor bajista de precios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>
                <a:solidFill>
                  <a:prstClr val="black"/>
                </a:solidFill>
              </a:rPr>
              <a:t>Fuente: Bloomberg, </a:t>
            </a:r>
            <a:r>
              <a:rPr lang="es-MX" dirty="0" err="1" smtClean="0">
                <a:solidFill>
                  <a:prstClr val="black"/>
                </a:solidFill>
              </a:rPr>
              <a:t>EIA</a:t>
            </a:r>
            <a:r>
              <a:rPr lang="es-MX" dirty="0" smtClean="0">
                <a:solidFill>
                  <a:prstClr val="black"/>
                </a:solidFill>
              </a:rPr>
              <a:t>, </a:t>
            </a:r>
            <a:r>
              <a:rPr lang="es-MX" dirty="0" err="1" smtClean="0">
                <a:solidFill>
                  <a:prstClr val="black"/>
                </a:solidFill>
              </a:rPr>
              <a:t>AIE</a:t>
            </a:r>
            <a:r>
              <a:rPr lang="es-MX" dirty="0" smtClean="0">
                <a:solidFill>
                  <a:prstClr val="black"/>
                </a:solidFill>
              </a:rPr>
              <a:t>, </a:t>
            </a:r>
            <a:r>
              <a:rPr lang="es-MX" dirty="0" err="1" smtClean="0">
                <a:solidFill>
                  <a:prstClr val="black"/>
                </a:solidFill>
              </a:rPr>
              <a:t>Rystad</a:t>
            </a:r>
            <a:r>
              <a:rPr lang="es-MX" dirty="0" smtClean="0">
                <a:solidFill>
                  <a:prstClr val="black"/>
                </a:solidFill>
              </a:rPr>
              <a:t>. Cálculos Investigaciones Económicas Banco de Bogotá.* Proyecciones </a:t>
            </a:r>
            <a:r>
              <a:rPr lang="es-MX" dirty="0" err="1" smtClean="0">
                <a:solidFill>
                  <a:prstClr val="black"/>
                </a:solidFill>
              </a:rPr>
              <a:t>AIE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>
                <a:solidFill>
                  <a:prstClr val="black"/>
                </a:solidFill>
              </a:rPr>
              <a:pPr/>
              <a:t>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9" name="6 Marcador de texto"/>
          <p:cNvSpPr txBox="1">
            <a:spLocks/>
          </p:cNvSpPr>
          <p:nvPr/>
        </p:nvSpPr>
        <p:spPr>
          <a:xfrm>
            <a:off x="371835" y="3443242"/>
            <a:ext cx="4184455" cy="27972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/>
              <a:t>EEUU: Producción de petróleo </a:t>
            </a:r>
            <a:r>
              <a:rPr lang="es-CO" b="0" dirty="0" smtClean="0"/>
              <a:t>(</a:t>
            </a:r>
            <a:r>
              <a:rPr lang="es-CO" b="0" dirty="0" err="1" smtClean="0"/>
              <a:t>mbd</a:t>
            </a:r>
            <a:r>
              <a:rPr lang="es-CO" b="0" dirty="0" smtClean="0"/>
              <a:t>, % esquisto)</a:t>
            </a:r>
            <a:endParaRPr lang="es-CO" b="0" dirty="0"/>
          </a:p>
        </p:txBody>
      </p:sp>
      <p:sp>
        <p:nvSpPr>
          <p:cNvPr id="10" name="6 Marcador de texto"/>
          <p:cNvSpPr txBox="1">
            <a:spLocks/>
          </p:cNvSpPr>
          <p:nvPr/>
        </p:nvSpPr>
        <p:spPr>
          <a:xfrm>
            <a:off x="4562132" y="3434938"/>
            <a:ext cx="4176713" cy="42611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/>
              <a:t>Global: Producción petróleo equivalente por país y proyecciones* </a:t>
            </a:r>
            <a:r>
              <a:rPr lang="es-CO" b="0" dirty="0" smtClean="0"/>
              <a:t>(mbd)</a:t>
            </a:r>
            <a:endParaRPr lang="es-CO" b="0" dirty="0"/>
          </a:p>
        </p:txBody>
      </p:sp>
      <p:grpSp>
        <p:nvGrpSpPr>
          <p:cNvPr id="15" name="14 Grupo"/>
          <p:cNvGrpSpPr/>
          <p:nvPr/>
        </p:nvGrpSpPr>
        <p:grpSpPr>
          <a:xfrm>
            <a:off x="4706398" y="3933056"/>
            <a:ext cx="3826042" cy="2102167"/>
            <a:chOff x="4706398" y="3959478"/>
            <a:chExt cx="3754034" cy="1989802"/>
          </a:xfrm>
        </p:grpSpPr>
        <p:pic>
          <p:nvPicPr>
            <p:cNvPr id="11" name="10 Imagen"/>
            <p:cNvPicPr/>
            <p:nvPr/>
          </p:nvPicPr>
          <p:blipFill rotWithShape="1">
            <a:blip r:embed="rId4"/>
            <a:srcRect t="13888" b="14031"/>
            <a:stretch/>
          </p:blipFill>
          <p:spPr>
            <a:xfrm>
              <a:off x="4706398" y="3961631"/>
              <a:ext cx="3754034" cy="1987649"/>
            </a:xfrm>
            <a:prstGeom prst="rect">
              <a:avLst/>
            </a:prstGeom>
          </p:spPr>
        </p:pic>
        <p:sp>
          <p:nvSpPr>
            <p:cNvPr id="7" name="6 CuadroTexto"/>
            <p:cNvSpPr txBox="1"/>
            <p:nvPr/>
          </p:nvSpPr>
          <p:spPr>
            <a:xfrm>
              <a:off x="6794630" y="4607550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EEUU</a:t>
              </a:r>
              <a:endParaRPr lang="es-CO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5407456" y="4653136"/>
              <a:ext cx="7920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Arabia Saudita</a:t>
              </a:r>
              <a:endParaRPr lang="es-CO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578606" y="3959478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Rusia</a:t>
              </a:r>
              <a:endParaRPr lang="es-CO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6 Marcador de texto"/>
          <p:cNvSpPr txBox="1">
            <a:spLocks/>
          </p:cNvSpPr>
          <p:nvPr/>
        </p:nvSpPr>
        <p:spPr>
          <a:xfrm>
            <a:off x="4568754" y="628998"/>
            <a:ext cx="4184455" cy="279722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/>
              <a:t>EEUU: Taladros petróleo de esquisto vs. precio WTI </a:t>
            </a:r>
            <a:r>
              <a:rPr lang="es-CO" b="0" dirty="0" smtClean="0"/>
              <a:t>(unidades, USD por barril)</a:t>
            </a:r>
            <a:endParaRPr lang="es-CO" b="0" dirty="0"/>
          </a:p>
        </p:txBody>
      </p:sp>
      <p:sp>
        <p:nvSpPr>
          <p:cNvPr id="19" name="6 Marcador de texto"/>
          <p:cNvSpPr txBox="1">
            <a:spLocks/>
          </p:cNvSpPr>
          <p:nvPr/>
        </p:nvSpPr>
        <p:spPr>
          <a:xfrm>
            <a:off x="373489" y="628998"/>
            <a:ext cx="4184455" cy="279722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/>
              <a:t>EEUU: Costo producción esquisto vs. precio WTI</a:t>
            </a:r>
          </a:p>
          <a:p>
            <a:r>
              <a:rPr lang="es-CO" b="0" dirty="0" smtClean="0"/>
              <a:t>(USD por barril)</a:t>
            </a:r>
            <a:endParaRPr lang="es-CO" b="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6" y="3636675"/>
            <a:ext cx="4032696" cy="249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4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TASAS DE INTERÉS</a:t>
            </a:r>
            <a:br>
              <a:rPr lang="es-CO" cap="none" dirty="0" smtClean="0"/>
            </a:br>
            <a:r>
              <a:rPr lang="es-CO" b="0" cap="none" dirty="0" smtClean="0"/>
              <a:t>VAN A SUBIR Y LA EXPANSIÓN DE LIQUIDEZ SE MODERARÁ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18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364088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TEMA CLAVE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266532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9001000" cy="432048"/>
          </a:xfrm>
        </p:spPr>
        <p:txBody>
          <a:bodyPr/>
          <a:lstStyle/>
          <a:p>
            <a:r>
              <a:rPr lang="es-CO" dirty="0"/>
              <a:t>Global: </a:t>
            </a:r>
            <a:r>
              <a:rPr lang="es-CO" dirty="0" smtClean="0"/>
              <a:t>Lento repliegue de liquidez, tasas </a:t>
            </a:r>
            <a:r>
              <a:rPr lang="es-CO" dirty="0"/>
              <a:t>subirían poco en </a:t>
            </a:r>
            <a:r>
              <a:rPr lang="es-CO" dirty="0" smtClean="0"/>
              <a:t>EEUU</a:t>
            </a:r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21288"/>
            <a:ext cx="8353177" cy="216025"/>
          </a:xfrm>
        </p:spPr>
        <p:txBody>
          <a:bodyPr/>
          <a:lstStyle/>
          <a:p>
            <a:r>
              <a:rPr lang="en-US" sz="700" dirty="0" err="1">
                <a:solidFill>
                  <a:srgbClr val="3D3D3D"/>
                </a:solidFill>
              </a:rPr>
              <a:t>Fuente</a:t>
            </a:r>
            <a:r>
              <a:rPr lang="en-US" sz="700" dirty="0">
                <a:solidFill>
                  <a:srgbClr val="3D3D3D"/>
                </a:solidFill>
              </a:rPr>
              <a:t>: </a:t>
            </a:r>
            <a:r>
              <a:rPr lang="en-US" sz="700" dirty="0" smtClean="0">
                <a:solidFill>
                  <a:srgbClr val="3D3D3D"/>
                </a:solidFill>
              </a:rPr>
              <a:t>Bloomberg, </a:t>
            </a:r>
            <a:r>
              <a:rPr lang="en-US" sz="700" dirty="0" err="1" smtClean="0">
                <a:solidFill>
                  <a:srgbClr val="3D3D3D"/>
                </a:solidFill>
              </a:rPr>
              <a:t>Reserva</a:t>
            </a:r>
            <a:r>
              <a:rPr lang="en-US" sz="700" dirty="0" smtClean="0">
                <a:solidFill>
                  <a:srgbClr val="3D3D3D"/>
                </a:solidFill>
              </a:rPr>
              <a:t> Federal. </a:t>
            </a:r>
            <a:r>
              <a:rPr lang="en-US" sz="700" dirty="0" err="1" smtClean="0">
                <a:solidFill>
                  <a:srgbClr val="3D3D3D"/>
                </a:solidFill>
              </a:rPr>
              <a:t>Cálculos</a:t>
            </a:r>
            <a:r>
              <a:rPr lang="en-US" sz="700" dirty="0" smtClean="0">
                <a:solidFill>
                  <a:srgbClr val="3D3D3D"/>
                </a:solidFill>
              </a:rPr>
              <a:t> Investigaciones Económicas Banco de Bogotá. </a:t>
            </a:r>
            <a:r>
              <a:rPr lang="es-MX" sz="700" dirty="0"/>
              <a:t>* Reserva Federal (Fed), Banco Central Europeo (BCE), Banco de Japón (</a:t>
            </a:r>
            <a:r>
              <a:rPr lang="es-MX" sz="700" dirty="0" err="1"/>
              <a:t>BoJ</a:t>
            </a:r>
            <a:r>
              <a:rPr lang="es-MX" sz="700" dirty="0"/>
              <a:t>), Banco de Inglaterra (</a:t>
            </a:r>
            <a:r>
              <a:rPr lang="es-MX" sz="700" dirty="0" err="1"/>
              <a:t>BoE</a:t>
            </a:r>
            <a:r>
              <a:rPr lang="es-MX" sz="700" dirty="0"/>
              <a:t>).</a:t>
            </a:r>
          </a:p>
          <a:p>
            <a:r>
              <a:rPr lang="en-US" sz="700" dirty="0" smtClean="0">
                <a:solidFill>
                  <a:srgbClr val="3D3D3D"/>
                </a:solidFill>
              </a:rPr>
              <a:t>** Con </a:t>
            </a:r>
            <a:r>
              <a:rPr lang="en-US" sz="700" dirty="0" err="1" smtClean="0">
                <a:solidFill>
                  <a:srgbClr val="3D3D3D"/>
                </a:solidFill>
              </a:rPr>
              <a:t>escenario</a:t>
            </a:r>
            <a:r>
              <a:rPr lang="en-US" sz="700" dirty="0" smtClean="0">
                <a:solidFill>
                  <a:srgbClr val="3D3D3D"/>
                </a:solidFill>
              </a:rPr>
              <a:t> central Investigaciones </a:t>
            </a:r>
            <a:r>
              <a:rPr lang="en-US" sz="700" dirty="0">
                <a:solidFill>
                  <a:srgbClr val="3D3D3D"/>
                </a:solidFill>
              </a:rPr>
              <a:t>Económicas Banco de Bogotá </a:t>
            </a:r>
            <a:r>
              <a:rPr lang="en-US" sz="700" dirty="0" err="1">
                <a:solidFill>
                  <a:srgbClr val="3D3D3D"/>
                </a:solidFill>
              </a:rPr>
              <a:t>excepto</a:t>
            </a:r>
            <a:r>
              <a:rPr lang="en-US" sz="700" dirty="0">
                <a:solidFill>
                  <a:srgbClr val="3D3D3D"/>
                </a:solidFill>
              </a:rPr>
              <a:t> para el Reino </a:t>
            </a:r>
            <a:r>
              <a:rPr lang="en-US" sz="700" dirty="0" err="1">
                <a:solidFill>
                  <a:srgbClr val="3D3D3D"/>
                </a:solidFill>
              </a:rPr>
              <a:t>Unido</a:t>
            </a:r>
            <a:r>
              <a:rPr lang="en-US" sz="700" dirty="0">
                <a:solidFill>
                  <a:srgbClr val="3D3D3D"/>
                </a:solidFill>
              </a:rPr>
              <a:t> </a:t>
            </a:r>
            <a:r>
              <a:rPr lang="en-US" sz="700" dirty="0" err="1">
                <a:solidFill>
                  <a:srgbClr val="3D3D3D"/>
                </a:solidFill>
              </a:rPr>
              <a:t>donde</a:t>
            </a:r>
            <a:r>
              <a:rPr lang="en-US" sz="700" dirty="0">
                <a:solidFill>
                  <a:srgbClr val="3D3D3D"/>
                </a:solidFill>
              </a:rPr>
              <a:t> se </a:t>
            </a:r>
            <a:r>
              <a:rPr lang="en-US" sz="700" dirty="0" err="1">
                <a:solidFill>
                  <a:srgbClr val="3D3D3D"/>
                </a:solidFill>
              </a:rPr>
              <a:t>usa</a:t>
            </a:r>
            <a:r>
              <a:rPr lang="en-US" sz="700" dirty="0">
                <a:solidFill>
                  <a:srgbClr val="3D3D3D"/>
                </a:solidFill>
              </a:rPr>
              <a:t> el </a:t>
            </a:r>
            <a:r>
              <a:rPr lang="en-US" sz="700" dirty="0" err="1">
                <a:solidFill>
                  <a:srgbClr val="3D3D3D"/>
                </a:solidFill>
              </a:rPr>
              <a:t>escenario</a:t>
            </a:r>
            <a:r>
              <a:rPr lang="en-US" sz="700" dirty="0">
                <a:solidFill>
                  <a:srgbClr val="3D3D3D"/>
                </a:solidFill>
              </a:rPr>
              <a:t> central del </a:t>
            </a:r>
            <a:r>
              <a:rPr lang="en-US" sz="700" dirty="0" err="1">
                <a:solidFill>
                  <a:srgbClr val="3D3D3D"/>
                </a:solidFill>
              </a:rPr>
              <a:t>mercado</a:t>
            </a:r>
            <a:r>
              <a:rPr lang="en-US" sz="700" dirty="0" smtClean="0">
                <a:solidFill>
                  <a:srgbClr val="3D3D3D"/>
                </a:solidFill>
              </a:rPr>
              <a:t>. </a:t>
            </a:r>
            <a:endParaRPr lang="en-US" sz="700" dirty="0">
              <a:solidFill>
                <a:srgbClr val="3D3D3D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19</a:t>
            </a:fld>
            <a:endParaRPr lang="es-MX"/>
          </a:p>
        </p:txBody>
      </p:sp>
      <p:sp>
        <p:nvSpPr>
          <p:cNvPr id="7" name="6 Marcador de texto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s-CO" dirty="0"/>
              <a:t>Cambio en </a:t>
            </a:r>
            <a:r>
              <a:rPr lang="es-CO" dirty="0" smtClean="0"/>
              <a:t>liquidez** </a:t>
            </a:r>
            <a:r>
              <a:rPr lang="es-CO" b="0" dirty="0"/>
              <a:t>(USD MM, Var. mensual</a:t>
            </a:r>
            <a:r>
              <a:rPr lang="es-CO" b="0" dirty="0" smtClean="0"/>
              <a:t>)</a:t>
            </a:r>
            <a:endParaRPr lang="es-CO" b="0" dirty="0"/>
          </a:p>
        </p:txBody>
      </p:sp>
      <p:sp>
        <p:nvSpPr>
          <p:cNvPr id="10" name="9 Rectángulo"/>
          <p:cNvSpPr/>
          <p:nvPr/>
        </p:nvSpPr>
        <p:spPr>
          <a:xfrm>
            <a:off x="7956376" y="969298"/>
            <a:ext cx="504056" cy="20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855947" cy="245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7 Marcador de texto"/>
          <p:cNvSpPr>
            <a:spLocks noGrp="1"/>
          </p:cNvSpPr>
          <p:nvPr>
            <p:ph type="body" idx="16"/>
          </p:nvPr>
        </p:nvSpPr>
        <p:spPr>
          <a:xfrm>
            <a:off x="4564011" y="3429000"/>
            <a:ext cx="4184453" cy="279722"/>
          </a:xfrm>
        </p:spPr>
        <p:txBody>
          <a:bodyPr/>
          <a:lstStyle/>
          <a:p>
            <a:pPr>
              <a:buClr>
                <a:srgbClr val="245695"/>
              </a:buClr>
              <a:defRPr/>
            </a:pPr>
            <a:r>
              <a:rPr lang="es-CO" dirty="0" smtClean="0"/>
              <a:t>Balance Fed</a:t>
            </a:r>
            <a:r>
              <a:rPr lang="es-CO" dirty="0"/>
              <a:t>: Activos vs. Reservas </a:t>
            </a:r>
            <a:r>
              <a:rPr lang="es-CO" b="0" dirty="0"/>
              <a:t>(USD B)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820906" cy="233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6 Marcador de texto"/>
          <p:cNvSpPr>
            <a:spLocks noGrp="1"/>
          </p:cNvSpPr>
          <p:nvPr>
            <p:ph type="body" idx="15"/>
          </p:nvPr>
        </p:nvSpPr>
        <p:spPr>
          <a:xfrm>
            <a:off x="367753" y="628998"/>
            <a:ext cx="4184453" cy="279722"/>
          </a:xfrm>
        </p:spPr>
        <p:txBody>
          <a:bodyPr anchor="t"/>
          <a:lstStyle/>
          <a:p>
            <a:r>
              <a:rPr lang="es-CO" dirty="0" smtClean="0"/>
              <a:t>Liquidez total principales bancos centrales* </a:t>
            </a:r>
            <a:r>
              <a:rPr lang="es-CO" b="0" dirty="0" smtClean="0"/>
              <a:t>(USD B)</a:t>
            </a:r>
            <a:endParaRPr lang="es-CO" b="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56679"/>
            <a:ext cx="3938587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3923928" y="972000"/>
            <a:ext cx="288112" cy="21600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8904"/>
            <a:ext cx="3818384" cy="24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6 Marcador de texto"/>
          <p:cNvSpPr>
            <a:spLocks noGrp="1"/>
          </p:cNvSpPr>
          <p:nvPr>
            <p:ph type="body" idx="15"/>
          </p:nvPr>
        </p:nvSpPr>
        <p:spPr>
          <a:xfrm>
            <a:off x="367753" y="3427118"/>
            <a:ext cx="4184453" cy="279722"/>
          </a:xfrm>
        </p:spPr>
        <p:txBody>
          <a:bodyPr anchor="t"/>
          <a:lstStyle/>
          <a:p>
            <a:r>
              <a:rPr lang="es-CO" dirty="0" smtClean="0"/>
              <a:t>Tasa Fed: Aumentos previstos por año </a:t>
            </a:r>
            <a:r>
              <a:rPr lang="es-CO" b="0" dirty="0" smtClean="0"/>
              <a:t>(</a:t>
            </a:r>
            <a:r>
              <a:rPr lang="es-CO" b="0" dirty="0" err="1" smtClean="0"/>
              <a:t>pb</a:t>
            </a:r>
            <a:r>
              <a:rPr lang="es-CO" b="0" dirty="0" smtClean="0"/>
              <a:t>)</a:t>
            </a:r>
            <a:endParaRPr lang="es-CO" b="0" dirty="0"/>
          </a:p>
        </p:txBody>
      </p:sp>
    </p:spTree>
    <p:extLst>
      <p:ext uri="{BB962C8B-B14F-4D97-AF65-F5344CB8AC3E}">
        <p14:creationId xmlns:p14="http://schemas.microsoft.com/office/powerpoint/2010/main" val="41811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4221088"/>
            <a:ext cx="8353425" cy="1512168"/>
          </a:xfrm>
        </p:spPr>
        <p:txBody>
          <a:bodyPr/>
          <a:lstStyle/>
          <a:p>
            <a:pPr>
              <a:defRPr/>
            </a:pPr>
            <a:r>
              <a:rPr lang="es-MX" sz="2800" dirty="0"/>
              <a:t>Panorama Internacional: </a:t>
            </a:r>
            <a:r>
              <a:rPr lang="es-MX" sz="2800" dirty="0" smtClean="0"/>
              <a:t>5 TEMAS CLAVE Y 5 RIESGOS EN 2018 </a:t>
            </a:r>
            <a:br>
              <a:rPr lang="es-MX" sz="2800" dirty="0" smtClean="0"/>
            </a:br>
            <a:r>
              <a:rPr lang="es-MX" sz="1600" b="0" dirty="0" smtClean="0"/>
              <a:t>PANEL: Primer </a:t>
            </a:r>
            <a:r>
              <a:rPr lang="es-MX" sz="1600" b="0" dirty="0"/>
              <a:t>año Gobierno Trump y perspectivas a mediano </a:t>
            </a:r>
            <a:r>
              <a:rPr lang="es-MX" sz="1600" b="0" dirty="0" smtClean="0"/>
              <a:t>plazo</a:t>
            </a:r>
            <a:r>
              <a:rPr lang="es-CO" sz="600" b="0" cap="none" dirty="0" smtClean="0"/>
              <a:t/>
            </a:r>
            <a:br>
              <a:rPr lang="es-CO" sz="600" b="0" cap="none" dirty="0" smtClean="0"/>
            </a:br>
            <a:r>
              <a:rPr lang="es-CO" sz="1000" cap="none" dirty="0" smtClean="0"/>
              <a:t/>
            </a:r>
            <a:br>
              <a:rPr lang="es-CO" sz="1000" cap="none" dirty="0" smtClean="0"/>
            </a:br>
            <a:r>
              <a:rPr lang="es-CO" sz="1800" cap="none" dirty="0" smtClean="0"/>
              <a:t>CAMILO PÉREZ ÁLVAREZ, INVESTIGACIONES ECONÓMICAS</a:t>
            </a:r>
            <a:endParaRPr lang="es-CO" sz="1800" cap="non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5288" y="5877272"/>
            <a:ext cx="8353425" cy="432048"/>
          </a:xfrm>
        </p:spPr>
        <p:txBody>
          <a:bodyPr/>
          <a:lstStyle/>
          <a:p>
            <a:r>
              <a:rPr lang="es-CO" sz="1800" dirty="0" smtClean="0"/>
              <a:t>Congreso de Tesorería Asobancaria, Cartagena, febrero 1 de 2018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2797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CO" sz="5950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VALORACIÓN DE ACTIVOS</a:t>
            </a:r>
            <a:br>
              <a:rPr lang="es-CO" cap="none" dirty="0" smtClean="0"/>
            </a:br>
            <a:r>
              <a:rPr lang="es-CO" b="0" cap="none" dirty="0" smtClean="0"/>
              <a:t>ALTOS PRECIOS INDICAN COMPLACENCIA, PODRÍA DURAR UN TIEMPO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20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328592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RIESGO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17681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6482"/>
            <a:ext cx="3746376" cy="238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9001000" cy="432048"/>
          </a:xfrm>
        </p:spPr>
        <p:txBody>
          <a:bodyPr/>
          <a:lstStyle/>
          <a:p>
            <a:r>
              <a:rPr lang="es-CO" dirty="0" smtClean="0"/>
              <a:t>EEUU: Condiciones financieras extendidas, amplia complacencia</a:t>
            </a:r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n-US" sz="700" dirty="0" err="1">
                <a:solidFill>
                  <a:srgbClr val="3D3D3D"/>
                </a:solidFill>
              </a:rPr>
              <a:t>Fuente</a:t>
            </a:r>
            <a:r>
              <a:rPr lang="en-US" sz="700" dirty="0">
                <a:solidFill>
                  <a:srgbClr val="3D3D3D"/>
                </a:solidFill>
              </a:rPr>
              <a:t>: </a:t>
            </a:r>
            <a:r>
              <a:rPr lang="en-US" sz="700" dirty="0" smtClean="0">
                <a:solidFill>
                  <a:srgbClr val="3D3D3D"/>
                </a:solidFill>
              </a:rPr>
              <a:t>Bloomberg, </a:t>
            </a:r>
            <a:r>
              <a:rPr lang="en-US" sz="700" dirty="0" err="1" smtClean="0">
                <a:solidFill>
                  <a:srgbClr val="3D3D3D"/>
                </a:solidFill>
              </a:rPr>
              <a:t>Quandl</a:t>
            </a:r>
            <a:r>
              <a:rPr lang="en-US" sz="700" dirty="0">
                <a:solidFill>
                  <a:srgbClr val="3D3D3D"/>
                </a:solidFill>
              </a:rPr>
              <a:t>, </a:t>
            </a:r>
            <a:r>
              <a:rPr lang="en-US" sz="700" dirty="0" err="1">
                <a:solidFill>
                  <a:srgbClr val="3D3D3D"/>
                </a:solidFill>
              </a:rPr>
              <a:t>Trackalytics</a:t>
            </a:r>
            <a:r>
              <a:rPr lang="en-US" sz="700" dirty="0">
                <a:solidFill>
                  <a:srgbClr val="3D3D3D"/>
                </a:solidFill>
              </a:rPr>
              <a:t>. </a:t>
            </a:r>
            <a:r>
              <a:rPr lang="en-US" sz="700" dirty="0" err="1" smtClean="0">
                <a:solidFill>
                  <a:srgbClr val="3D3D3D"/>
                </a:solidFill>
              </a:rPr>
              <a:t>Cálculos</a:t>
            </a:r>
            <a:r>
              <a:rPr lang="en-US" sz="700" dirty="0" smtClean="0">
                <a:solidFill>
                  <a:srgbClr val="3D3D3D"/>
                </a:solidFill>
              </a:rPr>
              <a:t> Investigaciones Económicas Banco de Bogotá.* CAPE </a:t>
            </a:r>
            <a:r>
              <a:rPr lang="en-US" sz="700" dirty="0" err="1" smtClean="0">
                <a:solidFill>
                  <a:srgbClr val="3D3D3D"/>
                </a:solidFill>
              </a:rPr>
              <a:t>es</a:t>
            </a:r>
            <a:r>
              <a:rPr lang="en-US" sz="700" dirty="0" smtClean="0">
                <a:solidFill>
                  <a:srgbClr val="3D3D3D"/>
                </a:solidFill>
              </a:rPr>
              <a:t> </a:t>
            </a:r>
            <a:r>
              <a:rPr lang="en-US" sz="700" dirty="0" err="1" smtClean="0">
                <a:solidFill>
                  <a:srgbClr val="3D3D3D"/>
                </a:solidFill>
              </a:rPr>
              <a:t>una</a:t>
            </a:r>
            <a:r>
              <a:rPr lang="en-US" sz="700" dirty="0" smtClean="0">
                <a:solidFill>
                  <a:srgbClr val="3D3D3D"/>
                </a:solidFill>
              </a:rPr>
              <a:t> </a:t>
            </a:r>
            <a:r>
              <a:rPr lang="en-US" sz="700" dirty="0" err="1" smtClean="0">
                <a:solidFill>
                  <a:srgbClr val="3D3D3D"/>
                </a:solidFill>
              </a:rPr>
              <a:t>medida</a:t>
            </a:r>
            <a:r>
              <a:rPr lang="en-US" sz="700" dirty="0" smtClean="0">
                <a:solidFill>
                  <a:srgbClr val="3D3D3D"/>
                </a:solidFill>
              </a:rPr>
              <a:t> </a:t>
            </a:r>
            <a:r>
              <a:rPr lang="en-US" sz="700" dirty="0" err="1" smtClean="0">
                <a:solidFill>
                  <a:srgbClr val="3D3D3D"/>
                </a:solidFill>
              </a:rPr>
              <a:t>propuesta</a:t>
            </a:r>
            <a:r>
              <a:rPr lang="en-US" sz="700" dirty="0" smtClean="0">
                <a:solidFill>
                  <a:srgbClr val="3D3D3D"/>
                </a:solidFill>
              </a:rPr>
              <a:t> </a:t>
            </a:r>
            <a:r>
              <a:rPr lang="en-US" sz="700" dirty="0" err="1" smtClean="0">
                <a:solidFill>
                  <a:srgbClr val="3D3D3D"/>
                </a:solidFill>
              </a:rPr>
              <a:t>por</a:t>
            </a:r>
            <a:r>
              <a:rPr lang="en-US" sz="700" dirty="0" smtClean="0">
                <a:solidFill>
                  <a:srgbClr val="3D3D3D"/>
                </a:solidFill>
              </a:rPr>
              <a:t> R. </a:t>
            </a:r>
            <a:r>
              <a:rPr lang="en-US" sz="700" dirty="0" err="1" smtClean="0">
                <a:solidFill>
                  <a:srgbClr val="3D3D3D"/>
                </a:solidFill>
              </a:rPr>
              <a:t>Shiller</a:t>
            </a:r>
            <a:r>
              <a:rPr lang="en-US" sz="700" dirty="0" smtClean="0">
                <a:solidFill>
                  <a:srgbClr val="3D3D3D"/>
                </a:solidFill>
              </a:rPr>
              <a:t>.</a:t>
            </a:r>
            <a:endParaRPr lang="en-US" sz="700" dirty="0">
              <a:solidFill>
                <a:srgbClr val="3D3D3D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21</a:t>
            </a:fld>
            <a:endParaRPr lang="es-MX"/>
          </a:p>
        </p:txBody>
      </p:sp>
      <p:sp>
        <p:nvSpPr>
          <p:cNvPr id="7" name="6 Marcador de texto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s-CO" dirty="0" smtClean="0"/>
              <a:t>Relación precio/ganancia ajustada cíclicamente* </a:t>
            </a:r>
            <a:r>
              <a:rPr lang="es-CO" b="0" dirty="0" smtClean="0"/>
              <a:t>(x)</a:t>
            </a:r>
            <a:endParaRPr lang="es-CO" b="0" dirty="0"/>
          </a:p>
        </p:txBody>
      </p:sp>
      <p:sp>
        <p:nvSpPr>
          <p:cNvPr id="17" name="4 Marcador de texto"/>
          <p:cNvSpPr>
            <a:spLocks noGrp="1"/>
          </p:cNvSpPr>
          <p:nvPr>
            <p:ph type="body" idx="13"/>
          </p:nvPr>
        </p:nvSpPr>
        <p:spPr>
          <a:xfrm>
            <a:off x="395536" y="3429000"/>
            <a:ext cx="4184453" cy="279722"/>
          </a:xfrm>
        </p:spPr>
        <p:txBody>
          <a:bodyPr/>
          <a:lstStyle/>
          <a:p>
            <a:r>
              <a:rPr lang="es-CO" dirty="0" smtClean="0"/>
              <a:t>Tasa del Tesoro a 10 años </a:t>
            </a:r>
            <a:r>
              <a:rPr lang="es-CO" b="0" dirty="0" smtClean="0"/>
              <a:t>(%)</a:t>
            </a:r>
            <a:endParaRPr lang="es-CO" b="0" dirty="0"/>
          </a:p>
        </p:txBody>
      </p:sp>
      <p:sp>
        <p:nvSpPr>
          <p:cNvPr id="21" name="6 Marcador de texto"/>
          <p:cNvSpPr>
            <a:spLocks noGrp="1"/>
          </p:cNvSpPr>
          <p:nvPr>
            <p:ph type="body" idx="15"/>
          </p:nvPr>
        </p:nvSpPr>
        <p:spPr>
          <a:xfrm>
            <a:off x="367753" y="628998"/>
            <a:ext cx="4184453" cy="279722"/>
          </a:xfrm>
        </p:spPr>
        <p:txBody>
          <a:bodyPr anchor="t"/>
          <a:lstStyle/>
          <a:p>
            <a:r>
              <a:rPr lang="es-CO" dirty="0" smtClean="0"/>
              <a:t>Seguidores de Trump en Twitter vs. </a:t>
            </a:r>
            <a:r>
              <a:rPr lang="es-CO" dirty="0" err="1" smtClean="0"/>
              <a:t>S&amp;P500</a:t>
            </a:r>
            <a:endParaRPr lang="es-CO" dirty="0"/>
          </a:p>
          <a:p>
            <a:r>
              <a:rPr lang="es-CO" b="0" dirty="0" smtClean="0"/>
              <a:t>(Millones, Índice)</a:t>
            </a:r>
            <a:endParaRPr lang="es-CO" b="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11225"/>
            <a:ext cx="39624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7 Marcador de texto"/>
          <p:cNvSpPr>
            <a:spLocks noGrp="1"/>
          </p:cNvSpPr>
          <p:nvPr>
            <p:ph type="body" idx="16"/>
          </p:nvPr>
        </p:nvSpPr>
        <p:spPr>
          <a:xfrm>
            <a:off x="4572000" y="3437310"/>
            <a:ext cx="4184453" cy="279722"/>
          </a:xfrm>
        </p:spPr>
        <p:txBody>
          <a:bodyPr anchor="t"/>
          <a:lstStyle/>
          <a:p>
            <a:pPr>
              <a:buClr>
                <a:srgbClr val="245695"/>
              </a:buClr>
              <a:defRPr/>
            </a:pPr>
            <a:r>
              <a:rPr lang="es-CO" dirty="0" smtClean="0"/>
              <a:t>Volatilidad del mercado - </a:t>
            </a:r>
            <a:r>
              <a:rPr lang="es-CO" dirty="0" err="1" smtClean="0"/>
              <a:t>VIX</a:t>
            </a:r>
            <a:r>
              <a:rPr lang="es-CO" dirty="0" smtClean="0"/>
              <a:t> </a:t>
            </a:r>
            <a:r>
              <a:rPr lang="es-CO" b="0" dirty="0" smtClean="0"/>
              <a:t>(índice)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" y="3573016"/>
            <a:ext cx="39624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839393" cy="24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059832" y="21328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2016-2018</a:t>
            </a:r>
          </a:p>
          <a:p>
            <a:pPr algn="ctr"/>
            <a:r>
              <a:rPr lang="es-CO" sz="1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1.4x</a:t>
            </a:r>
            <a:endParaRPr lang="es-CO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699792" y="140348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2016-2018</a:t>
            </a:r>
          </a:p>
          <a:p>
            <a:pPr algn="ctr"/>
            <a:r>
              <a:rPr lang="es-CO" sz="1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8.6x</a:t>
            </a:r>
            <a:endParaRPr lang="es-CO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595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GEOPOLÍTICA</a:t>
            </a:r>
            <a:br>
              <a:rPr lang="es-CO" cap="none" dirty="0" smtClean="0"/>
            </a:br>
            <a:r>
              <a:rPr lang="es-CO" b="0" cap="none" dirty="0" smtClean="0"/>
              <a:t>ELECCIONES </a:t>
            </a:r>
            <a:r>
              <a:rPr lang="es-CO" b="0" cap="none" dirty="0"/>
              <a:t>EN </a:t>
            </a:r>
            <a:r>
              <a:rPr lang="es-CO" b="0" cap="none" dirty="0" smtClean="0"/>
              <a:t>LATINOAMÉRICA, FOCO CAMBIA DE POCOS PAÍSES GRANDES A MUCHOS PAÍSES PEQUEÑOS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22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0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TEMA CLAVE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11198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928992" cy="432048"/>
          </a:xfrm>
        </p:spPr>
        <p:txBody>
          <a:bodyPr/>
          <a:lstStyle/>
          <a:p>
            <a:r>
              <a:rPr lang="es-CO" dirty="0"/>
              <a:t>Global: Riesgos políticos en </a:t>
            </a:r>
            <a:r>
              <a:rPr lang="es-CO" dirty="0" smtClean="0"/>
              <a:t>2018 se mueven hacia emergentes</a:t>
            </a:r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891"/>
            <a:ext cx="8353177" cy="287437"/>
          </a:xfrm>
        </p:spPr>
        <p:txBody>
          <a:bodyPr/>
          <a:lstStyle/>
          <a:p>
            <a:r>
              <a:rPr lang="es-MX" sz="750" dirty="0"/>
              <a:t>Fuente: </a:t>
            </a:r>
            <a:r>
              <a:rPr lang="es-MX" sz="750" dirty="0" smtClean="0"/>
              <a:t>Eurasia, </a:t>
            </a:r>
            <a:r>
              <a:rPr lang="es-MX" sz="750" dirty="0" err="1" smtClean="0"/>
              <a:t>ElectionGuide</a:t>
            </a:r>
            <a:r>
              <a:rPr lang="es-MX" sz="750" dirty="0" smtClean="0"/>
              <a:t>, FocusEconomics, </a:t>
            </a:r>
            <a:r>
              <a:rPr lang="es-MX" sz="750" dirty="0" err="1" smtClean="0"/>
              <a:t>Economic</a:t>
            </a:r>
            <a:r>
              <a:rPr lang="es-MX" sz="750" dirty="0" smtClean="0"/>
              <a:t> </a:t>
            </a:r>
            <a:r>
              <a:rPr lang="es-MX" sz="750" dirty="0" err="1" smtClean="0"/>
              <a:t>Policy</a:t>
            </a:r>
            <a:r>
              <a:rPr lang="es-MX" sz="750" dirty="0" smtClean="0"/>
              <a:t> </a:t>
            </a:r>
            <a:r>
              <a:rPr lang="es-MX" sz="750" dirty="0" err="1" smtClean="0"/>
              <a:t>Uncertainty</a:t>
            </a:r>
            <a:r>
              <a:rPr lang="es-MX" sz="750" dirty="0" smtClean="0"/>
              <a:t>. Cálculos y elaboración Investigaciones </a:t>
            </a:r>
            <a:r>
              <a:rPr lang="es-MX" sz="750" dirty="0"/>
              <a:t>Económicas Banco de Bogotá.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48712" y="6093295"/>
            <a:ext cx="405159" cy="215429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23</a:t>
            </a:fld>
            <a:endParaRPr lang="es-MX"/>
          </a:p>
        </p:txBody>
      </p:sp>
      <p:sp>
        <p:nvSpPr>
          <p:cNvPr id="12" name="3 Marcador de texto"/>
          <p:cNvSpPr txBox="1">
            <a:spLocks/>
          </p:cNvSpPr>
          <p:nvPr/>
        </p:nvSpPr>
        <p:spPr>
          <a:xfrm>
            <a:off x="468313" y="908720"/>
            <a:ext cx="4067683" cy="25202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245695"/>
              </a:buClr>
              <a:buFont typeface="Wingdings" pitchFamily="2" charset="2"/>
              <a:buNone/>
            </a:pPr>
            <a:endParaRPr lang="es-MX" sz="1400" dirty="0">
              <a:solidFill>
                <a:srgbClr val="3D3D3D"/>
              </a:solidFill>
            </a:endParaRPr>
          </a:p>
        </p:txBody>
      </p:sp>
      <p:sp>
        <p:nvSpPr>
          <p:cNvPr id="21" name="3 Marcador de texto"/>
          <p:cNvSpPr txBox="1">
            <a:spLocks/>
          </p:cNvSpPr>
          <p:nvPr/>
        </p:nvSpPr>
        <p:spPr>
          <a:xfrm>
            <a:off x="468313" y="620689"/>
            <a:ext cx="4067683" cy="25202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245695"/>
              </a:buClr>
              <a:buFont typeface="Wingdings" pitchFamily="2" charset="2"/>
              <a:buNone/>
            </a:pPr>
            <a:endParaRPr lang="es-MX" sz="1400" dirty="0">
              <a:solidFill>
                <a:srgbClr val="3D3D3D"/>
              </a:solidFill>
            </a:endParaRPr>
          </a:p>
        </p:txBody>
      </p:sp>
      <p:sp>
        <p:nvSpPr>
          <p:cNvPr id="23" name="10 Rectángulo"/>
          <p:cNvSpPr/>
          <p:nvPr/>
        </p:nvSpPr>
        <p:spPr>
          <a:xfrm>
            <a:off x="395536" y="625254"/>
            <a:ext cx="4474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245695"/>
              </a:buClr>
              <a:defRPr/>
            </a:pPr>
            <a:r>
              <a:rPr lang="es-CO" sz="1400" b="1" dirty="0">
                <a:solidFill>
                  <a:srgbClr val="002060"/>
                </a:solidFill>
              </a:rPr>
              <a:t>Principales focos de riesgo en 2017 según Eurasia Group</a:t>
            </a: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73036"/>
            <a:ext cx="4397755" cy="2575709"/>
          </a:xfrm>
          <a:prstGeom prst="rect">
            <a:avLst/>
          </a:prstGeom>
        </p:spPr>
      </p:pic>
      <p:sp>
        <p:nvSpPr>
          <p:cNvPr id="40" name="10 Rectángulo"/>
          <p:cNvSpPr/>
          <p:nvPr/>
        </p:nvSpPr>
        <p:spPr>
          <a:xfrm>
            <a:off x="4860032" y="620688"/>
            <a:ext cx="4122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0" hangingPunct="0">
              <a:buClr>
                <a:srgbClr val="245695"/>
              </a:buClr>
              <a:defRPr/>
            </a:pPr>
            <a:r>
              <a:rPr lang="es-CO" sz="1400" b="1" dirty="0">
                <a:solidFill>
                  <a:srgbClr val="002060"/>
                </a:solidFill>
              </a:rPr>
              <a:t>Elecciones en América </a:t>
            </a:r>
            <a:r>
              <a:rPr lang="es-CO" sz="1400" b="1" dirty="0" smtClean="0">
                <a:solidFill>
                  <a:srgbClr val="002060"/>
                </a:solidFill>
              </a:rPr>
              <a:t>Latina </a:t>
            </a:r>
            <a:r>
              <a:rPr lang="es-CO" sz="1400" smtClean="0">
                <a:solidFill>
                  <a:srgbClr val="002060"/>
                </a:solidFill>
              </a:rPr>
              <a:t>(fecha)</a:t>
            </a:r>
            <a:endParaRPr lang="es-ES" sz="1400" b="1" dirty="0">
              <a:solidFill>
                <a:srgbClr val="002060"/>
              </a:solidFill>
            </a:endParaRPr>
          </a:p>
        </p:txBody>
      </p:sp>
      <p:pic>
        <p:nvPicPr>
          <p:cNvPr id="41" name="4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33176"/>
          <a:stretch/>
        </p:blipFill>
        <p:spPr>
          <a:xfrm>
            <a:off x="4932040" y="1075474"/>
            <a:ext cx="3698026" cy="4582780"/>
          </a:xfrm>
          <a:prstGeom prst="rect">
            <a:avLst/>
          </a:prstGeom>
        </p:spPr>
      </p:pic>
      <p:sp>
        <p:nvSpPr>
          <p:cNvPr id="42" name="41 Rectángulo"/>
          <p:cNvSpPr/>
          <p:nvPr/>
        </p:nvSpPr>
        <p:spPr>
          <a:xfrm>
            <a:off x="7796631" y="5445224"/>
            <a:ext cx="88971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FF"/>
              </a:solidFill>
            </a:endParaRPr>
          </a:p>
        </p:txBody>
      </p:sp>
      <p:sp>
        <p:nvSpPr>
          <p:cNvPr id="43" name="1 CuadroTexto"/>
          <p:cNvSpPr txBox="1"/>
          <p:nvPr/>
        </p:nvSpPr>
        <p:spPr>
          <a:xfrm>
            <a:off x="7380312" y="4800219"/>
            <a:ext cx="1095849" cy="2849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AR: </a:t>
            </a:r>
            <a:r>
              <a:rPr lang="es-MX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2017</a:t>
            </a:r>
            <a:endParaRPr lang="es-MX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1 CuadroTexto"/>
          <p:cNvSpPr txBox="1"/>
          <p:nvPr/>
        </p:nvSpPr>
        <p:spPr>
          <a:xfrm>
            <a:off x="5940152" y="4653136"/>
            <a:ext cx="1095849" cy="2849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CL: </a:t>
            </a:r>
            <a:r>
              <a:rPr lang="es-MX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 2017</a:t>
            </a:r>
            <a:endParaRPr lang="es-MX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1 CuadroTexto"/>
          <p:cNvSpPr txBox="1"/>
          <p:nvPr/>
        </p:nvSpPr>
        <p:spPr>
          <a:xfrm>
            <a:off x="7740352" y="4221088"/>
            <a:ext cx="1095849" cy="2849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 2018</a:t>
            </a:r>
            <a:endParaRPr lang="es-MX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1 CuadroTexto"/>
          <p:cNvSpPr txBox="1"/>
          <p:nvPr/>
        </p:nvSpPr>
        <p:spPr>
          <a:xfrm>
            <a:off x="7796631" y="2492896"/>
            <a:ext cx="1095849" cy="2849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Oct 2018</a:t>
            </a:r>
            <a:endParaRPr lang="es-MX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7092227" y="1075474"/>
            <a:ext cx="889714" cy="109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FF"/>
              </a:solidFill>
            </a:endParaRPr>
          </a:p>
        </p:txBody>
      </p:sp>
      <p:sp>
        <p:nvSpPr>
          <p:cNvPr id="48" name="1 CuadroTexto"/>
          <p:cNvSpPr txBox="1"/>
          <p:nvPr/>
        </p:nvSpPr>
        <p:spPr>
          <a:xfrm>
            <a:off x="7148559" y="2063915"/>
            <a:ext cx="1095849" cy="2849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2018</a:t>
            </a:r>
            <a:endParaRPr lang="es-MX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1 CuadroTexto"/>
          <p:cNvSpPr txBox="1"/>
          <p:nvPr/>
        </p:nvSpPr>
        <p:spPr>
          <a:xfrm>
            <a:off x="5492375" y="2420888"/>
            <a:ext cx="1095849" cy="2849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CO: </a:t>
            </a:r>
            <a:r>
              <a:rPr lang="es-MX" sz="10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s-MX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1 CuadroTexto"/>
          <p:cNvSpPr txBox="1"/>
          <p:nvPr/>
        </p:nvSpPr>
        <p:spPr>
          <a:xfrm>
            <a:off x="4499992" y="1847891"/>
            <a:ext cx="1095849" cy="2849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MX: </a:t>
            </a:r>
            <a:r>
              <a:rPr lang="es-MX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2018</a:t>
            </a:r>
            <a:endParaRPr lang="es-MX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1 CuadroTexto"/>
          <p:cNvSpPr txBox="1"/>
          <p:nvPr/>
        </p:nvSpPr>
        <p:spPr>
          <a:xfrm>
            <a:off x="5147976" y="2195976"/>
            <a:ext cx="1095849" cy="2849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CR: Feb 2018</a:t>
            </a:r>
            <a:endParaRPr lang="es-MX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51 Llamada rectangular"/>
          <p:cNvSpPr/>
          <p:nvPr/>
        </p:nvSpPr>
        <p:spPr>
          <a:xfrm>
            <a:off x="5365628" y="5085183"/>
            <a:ext cx="1199401" cy="262168"/>
          </a:xfrm>
          <a:prstGeom prst="wedgeRectCallout">
            <a:avLst>
              <a:gd name="adj1" fmla="val -20833"/>
              <a:gd name="adj2" fmla="val 46675"/>
            </a:avLst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5695"/>
              </a:buClr>
            </a:pPr>
            <a:r>
              <a:rPr lang="es-CO" sz="1100" b="1" dirty="0">
                <a:solidFill>
                  <a:srgbClr val="FF9900"/>
                </a:solidFill>
              </a:rPr>
              <a:t>Sólo legislativas</a:t>
            </a:r>
          </a:p>
        </p:txBody>
      </p:sp>
      <p:sp>
        <p:nvSpPr>
          <p:cNvPr id="53" name="52 Llamada rectangular"/>
          <p:cNvSpPr/>
          <p:nvPr/>
        </p:nvSpPr>
        <p:spPr>
          <a:xfrm>
            <a:off x="5364088" y="5419358"/>
            <a:ext cx="1199401" cy="262168"/>
          </a:xfrm>
          <a:prstGeom prst="wedgeRectCallout">
            <a:avLst>
              <a:gd name="adj1" fmla="val -16517"/>
              <a:gd name="adj2" fmla="val 42718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5695"/>
              </a:buClr>
            </a:pPr>
            <a:r>
              <a:rPr lang="es-CO" sz="1100" b="1" dirty="0">
                <a:solidFill>
                  <a:srgbClr val="C00000"/>
                </a:solidFill>
              </a:rPr>
              <a:t>Presidenciales</a:t>
            </a:r>
          </a:p>
        </p:txBody>
      </p:sp>
      <p:sp>
        <p:nvSpPr>
          <p:cNvPr id="64" name="63 Rectángulo"/>
          <p:cNvSpPr/>
          <p:nvPr/>
        </p:nvSpPr>
        <p:spPr>
          <a:xfrm>
            <a:off x="342720" y="2011106"/>
            <a:ext cx="556872" cy="55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FF"/>
              </a:solidFill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3947513" y="3052705"/>
            <a:ext cx="556872" cy="55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FF"/>
              </a:solidFill>
            </a:endParaRPr>
          </a:p>
        </p:txBody>
      </p:sp>
      <p:sp>
        <p:nvSpPr>
          <p:cNvPr id="66" name="10 Rectángulo"/>
          <p:cNvSpPr/>
          <p:nvPr/>
        </p:nvSpPr>
        <p:spPr>
          <a:xfrm>
            <a:off x="395537" y="3429000"/>
            <a:ext cx="4176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0" hangingPunct="0">
              <a:buClr>
                <a:srgbClr val="245695"/>
              </a:buClr>
              <a:defRPr/>
            </a:pPr>
            <a:r>
              <a:rPr lang="es-CO" sz="1400" b="1" dirty="0" smtClean="0">
                <a:solidFill>
                  <a:srgbClr val="002060"/>
                </a:solidFill>
              </a:rPr>
              <a:t>Global: Incertidumbre de política económica* </a:t>
            </a:r>
            <a:r>
              <a:rPr lang="es-CO" sz="1400" dirty="0" smtClean="0">
                <a:solidFill>
                  <a:srgbClr val="002060"/>
                </a:solidFill>
              </a:rPr>
              <a:t>(Índice)</a:t>
            </a:r>
            <a:endParaRPr lang="es-CO" sz="14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90342"/>
            <a:ext cx="3799786" cy="242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3275856" y="3774232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Brexit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3923928" y="3713257"/>
            <a:ext cx="800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Elecciones EEUU y otros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68 CuadroTexto"/>
          <p:cNvSpPr txBox="1"/>
          <p:nvPr/>
        </p:nvSpPr>
        <p:spPr>
          <a:xfrm>
            <a:off x="899592" y="3929281"/>
            <a:ext cx="800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Financiera Global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69 CuadroTexto"/>
          <p:cNvSpPr txBox="1"/>
          <p:nvPr/>
        </p:nvSpPr>
        <p:spPr>
          <a:xfrm>
            <a:off x="1979712" y="3919334"/>
            <a:ext cx="800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Deuda Europa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4139952" y="4365104"/>
            <a:ext cx="80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Elecciones Alemania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73" y="980728"/>
            <a:ext cx="1593307" cy="95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68" y="3556218"/>
            <a:ext cx="1593307" cy="95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10 Rectángulo"/>
          <p:cNvSpPr/>
          <p:nvPr/>
        </p:nvSpPr>
        <p:spPr>
          <a:xfrm>
            <a:off x="4860031" y="3599438"/>
            <a:ext cx="1881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0" hangingPunct="0">
              <a:buClr>
                <a:srgbClr val="245695"/>
              </a:buClr>
              <a:defRPr/>
            </a:pPr>
            <a:r>
              <a:rPr lang="es-CO" sz="1100" b="1" dirty="0" smtClean="0">
                <a:solidFill>
                  <a:srgbClr val="002060"/>
                </a:solidFill>
              </a:rPr>
              <a:t>Incertidumbre Brasil</a:t>
            </a:r>
            <a:endParaRPr lang="es-CO" sz="1100" b="1" dirty="0">
              <a:solidFill>
                <a:srgbClr val="002060"/>
              </a:solidFill>
            </a:endParaRPr>
          </a:p>
        </p:txBody>
      </p:sp>
      <p:sp>
        <p:nvSpPr>
          <p:cNvPr id="73" name="10 Rectángulo"/>
          <p:cNvSpPr/>
          <p:nvPr/>
        </p:nvSpPr>
        <p:spPr>
          <a:xfrm>
            <a:off x="7092228" y="998146"/>
            <a:ext cx="18904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0" hangingPunct="0">
              <a:buClr>
                <a:srgbClr val="245695"/>
              </a:buClr>
              <a:defRPr/>
            </a:pPr>
            <a:r>
              <a:rPr lang="es-CO" sz="1100" b="1" dirty="0" smtClean="0">
                <a:solidFill>
                  <a:srgbClr val="002060"/>
                </a:solidFill>
              </a:rPr>
              <a:t>Incertidumbre México</a:t>
            </a:r>
            <a:endParaRPr lang="es-CO" sz="1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TRUMP</a:t>
            </a:r>
            <a:br>
              <a:rPr lang="es-CO" cap="none" dirty="0" smtClean="0"/>
            </a:br>
            <a:r>
              <a:rPr lang="es-CO" b="0" cap="none" dirty="0" smtClean="0"/>
              <a:t>TENSIONES EN VARIOS FRENTES… QUE GIRAN EN TORNO A EEUU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24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0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RIESGO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26470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9001000" cy="432048"/>
          </a:xfrm>
        </p:spPr>
        <p:txBody>
          <a:bodyPr/>
          <a:lstStyle/>
          <a:p>
            <a:r>
              <a:rPr lang="es-CO" dirty="0" smtClean="0"/>
              <a:t>EEUU: Contradicciones, cambios de parecer, engaños y mentiras</a:t>
            </a:r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165303"/>
            <a:ext cx="8353177" cy="216025"/>
          </a:xfrm>
        </p:spPr>
        <p:txBody>
          <a:bodyPr/>
          <a:lstStyle/>
          <a:p>
            <a:r>
              <a:rPr lang="en-US" sz="700" dirty="0" err="1">
                <a:solidFill>
                  <a:srgbClr val="3D3D3D"/>
                </a:solidFill>
              </a:rPr>
              <a:t>Fuente</a:t>
            </a:r>
            <a:r>
              <a:rPr lang="en-US" sz="700" dirty="0">
                <a:solidFill>
                  <a:srgbClr val="3D3D3D"/>
                </a:solidFill>
              </a:rPr>
              <a:t>: </a:t>
            </a:r>
            <a:r>
              <a:rPr lang="en-US" sz="700" dirty="0" err="1" smtClean="0">
                <a:solidFill>
                  <a:srgbClr val="3D3D3D"/>
                </a:solidFill>
              </a:rPr>
              <a:t>PolitiFact</a:t>
            </a:r>
            <a:r>
              <a:rPr lang="en-US" sz="700" dirty="0" smtClean="0">
                <a:solidFill>
                  <a:srgbClr val="3D3D3D"/>
                </a:solidFill>
              </a:rPr>
              <a:t>, Fact Checker Washington Post. </a:t>
            </a:r>
            <a:r>
              <a:rPr lang="en-US" sz="700" dirty="0" err="1" smtClean="0">
                <a:solidFill>
                  <a:srgbClr val="3D3D3D"/>
                </a:solidFill>
              </a:rPr>
              <a:t>Cálculos</a:t>
            </a:r>
            <a:r>
              <a:rPr lang="en-US" sz="700" dirty="0" smtClean="0">
                <a:solidFill>
                  <a:srgbClr val="3D3D3D"/>
                </a:solidFill>
              </a:rPr>
              <a:t> Investigaciones Económicas Banco de Bogotá.</a:t>
            </a:r>
            <a:endParaRPr lang="en-US" sz="700" dirty="0">
              <a:solidFill>
                <a:srgbClr val="3D3D3D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25</a:t>
            </a:fld>
            <a:endParaRPr lang="es-MX"/>
          </a:p>
        </p:txBody>
      </p:sp>
      <p:sp>
        <p:nvSpPr>
          <p:cNvPr id="13" name="7 Marcador de texto"/>
          <p:cNvSpPr>
            <a:spLocks noGrp="1"/>
          </p:cNvSpPr>
          <p:nvPr>
            <p:ph type="body" idx="16"/>
          </p:nvPr>
        </p:nvSpPr>
        <p:spPr>
          <a:xfrm>
            <a:off x="4564011" y="3429000"/>
            <a:ext cx="4184453" cy="279722"/>
          </a:xfrm>
        </p:spPr>
        <p:txBody>
          <a:bodyPr/>
          <a:lstStyle/>
          <a:p>
            <a:pPr>
              <a:buClr>
                <a:srgbClr val="245695"/>
              </a:buClr>
              <a:defRPr/>
            </a:pPr>
            <a:r>
              <a:rPr lang="es-CO" dirty="0" smtClean="0"/>
              <a:t>Distribución de verdades y mentiras </a:t>
            </a:r>
            <a:r>
              <a:rPr lang="es-CO" b="0" dirty="0" smtClean="0"/>
              <a:t>(%)</a:t>
            </a:r>
            <a:endParaRPr lang="es-CO" b="0" dirty="0"/>
          </a:p>
        </p:txBody>
      </p:sp>
      <p:pic>
        <p:nvPicPr>
          <p:cNvPr id="11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566" t="33113" r="16758" b="36772"/>
          <a:stretch/>
        </p:blipFill>
        <p:spPr>
          <a:xfrm>
            <a:off x="395288" y="3717031"/>
            <a:ext cx="4136923" cy="2232249"/>
          </a:xfrm>
          <a:prstGeom prst="rect">
            <a:avLst/>
          </a:prstGeom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36749"/>
              </p:ext>
            </p:extLst>
          </p:nvPr>
        </p:nvGraphicFramePr>
        <p:xfrm>
          <a:off x="467543" y="5949280"/>
          <a:ext cx="4104460" cy="144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  <a:endParaRPr lang="es-CO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</a:t>
                      </a:r>
                      <a:endParaRPr lang="es-CO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</a:t>
                      </a:r>
                      <a:endParaRPr lang="es-CO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</a:t>
                      </a:r>
                      <a:endParaRPr lang="es-CO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  <a:endParaRPr lang="es-CO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</a:t>
                      </a:r>
                      <a:endParaRPr lang="es-CO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CO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818384" cy="24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4 Marcador de texto"/>
          <p:cNvSpPr>
            <a:spLocks noGrp="1"/>
          </p:cNvSpPr>
          <p:nvPr>
            <p:ph type="body" idx="13"/>
          </p:nvPr>
        </p:nvSpPr>
        <p:spPr>
          <a:xfrm>
            <a:off x="4466553" y="620688"/>
            <a:ext cx="4184453" cy="279722"/>
          </a:xfrm>
        </p:spPr>
        <p:txBody>
          <a:bodyPr/>
          <a:lstStyle/>
          <a:p>
            <a:r>
              <a:rPr lang="es-CO" dirty="0" smtClean="0"/>
              <a:t>Días en los que D. Trump jugó golf </a:t>
            </a:r>
            <a:r>
              <a:rPr lang="es-CO" b="0" dirty="0" smtClean="0"/>
              <a:t>(% por mes)</a:t>
            </a:r>
            <a:endParaRPr lang="es-CO" b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31973"/>
            <a:ext cx="3816424" cy="242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9 Entrada de lápiz"/>
              <p14:cNvContentPartPr/>
              <p14:nvPr/>
            </p14:nvContentPartPr>
            <p14:xfrm>
              <a:off x="5695920" y="2139840"/>
              <a:ext cx="584640" cy="1944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80080" y="2076480"/>
                <a:ext cx="616320" cy="1465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11 CuadroTexto"/>
          <p:cNvSpPr txBox="1"/>
          <p:nvPr/>
        </p:nvSpPr>
        <p:spPr>
          <a:xfrm>
            <a:off x="6156176" y="245282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Obama 29 vs. Trump 96</a:t>
            </a:r>
          </a:p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                 26%</a:t>
            </a:r>
            <a:endParaRPr lang="es-CO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Llamada rectangular"/>
          <p:cNvSpPr/>
          <p:nvPr/>
        </p:nvSpPr>
        <p:spPr>
          <a:xfrm>
            <a:off x="1567251" y="1108598"/>
            <a:ext cx="2644709" cy="448194"/>
          </a:xfrm>
          <a:prstGeom prst="wedgeRectCallout">
            <a:avLst>
              <a:gd name="adj1" fmla="val -57456"/>
              <a:gd name="adj2" fmla="val -280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weaker dollar is good for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trade”</a:t>
            </a:r>
            <a:endParaRPr lang="es-CO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Resultado de imagen para funny tru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61" y="2348880"/>
            <a:ext cx="1256131" cy="784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Resultado de imagen para mnuchin finger  dow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r="14113" b="12491"/>
          <a:stretch/>
        </p:blipFill>
        <p:spPr bwMode="auto">
          <a:xfrm>
            <a:off x="395536" y="1132299"/>
            <a:ext cx="1008360" cy="7845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Llamada rectangular"/>
          <p:cNvSpPr/>
          <p:nvPr/>
        </p:nvSpPr>
        <p:spPr>
          <a:xfrm>
            <a:off x="395536" y="2285900"/>
            <a:ext cx="2736676" cy="783060"/>
          </a:xfrm>
          <a:prstGeom prst="wedgeRectCallout">
            <a:avLst>
              <a:gd name="adj1" fmla="val 56656"/>
              <a:gd name="adj2" fmla="val 5007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“…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Dollar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ultimately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dollar</a:t>
            </a:r>
            <a:r>
              <a:rPr lang="es-C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28" name="1 CuadroTexto"/>
          <p:cNvSpPr txBox="1"/>
          <p:nvPr/>
        </p:nvSpPr>
        <p:spPr>
          <a:xfrm>
            <a:off x="1535651" y="1575328"/>
            <a:ext cx="2676309" cy="413512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000" dirty="0" smtClean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Mnuchin, Secretario del Tesoro, enero 24</a:t>
            </a:r>
            <a:endParaRPr lang="es-MX" sz="1000" dirty="0">
              <a:solidFill>
                <a:srgbClr val="3D3D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1 CuadroTexto"/>
          <p:cNvSpPr txBox="1"/>
          <p:nvPr/>
        </p:nvSpPr>
        <p:spPr>
          <a:xfrm>
            <a:off x="425719" y="3015488"/>
            <a:ext cx="2676309" cy="413512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000" dirty="0" smtClean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Trump, Presidente, enero 25</a:t>
            </a:r>
            <a:endParaRPr lang="es-MX" sz="1000" dirty="0">
              <a:solidFill>
                <a:srgbClr val="3D3D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6 Marcador de texto"/>
          <p:cNvSpPr txBox="1">
            <a:spLocks/>
          </p:cNvSpPr>
          <p:nvPr/>
        </p:nvSpPr>
        <p:spPr>
          <a:xfrm>
            <a:off x="367753" y="628998"/>
            <a:ext cx="4184453" cy="279722"/>
          </a:xfrm>
          <a:prstGeom prst="rect">
            <a:avLst/>
          </a:prstGeom>
        </p:spPr>
        <p:txBody>
          <a:bodyPr anchor="t"/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400" b="1">
                <a:solidFill>
                  <a:srgbClr val="002060"/>
                </a:solidFill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600" b="1"/>
            </a:lvl9pPr>
          </a:lstStyle>
          <a:p>
            <a:r>
              <a:rPr lang="es-CO" dirty="0" smtClean="0"/>
              <a:t>Comentarios en </a:t>
            </a:r>
            <a:r>
              <a:rPr lang="es-CO" dirty="0" err="1" smtClean="0"/>
              <a:t>Davos</a:t>
            </a:r>
            <a:endParaRPr lang="es-CO" dirty="0"/>
          </a:p>
        </p:txBody>
      </p:sp>
      <p:sp>
        <p:nvSpPr>
          <p:cNvPr id="32" name="4 Marcador de texto"/>
          <p:cNvSpPr>
            <a:spLocks noGrp="1"/>
          </p:cNvSpPr>
          <p:nvPr>
            <p:ph type="body" idx="13"/>
          </p:nvPr>
        </p:nvSpPr>
        <p:spPr>
          <a:xfrm>
            <a:off x="395536" y="3429000"/>
            <a:ext cx="4184453" cy="279722"/>
          </a:xfrm>
        </p:spPr>
        <p:txBody>
          <a:bodyPr anchor="t"/>
          <a:lstStyle/>
          <a:p>
            <a:r>
              <a:rPr lang="es-CO" dirty="0" smtClean="0"/>
              <a:t>Premisas falsas o erróneas del presidente D. Trump </a:t>
            </a:r>
            <a:r>
              <a:rPr lang="es-CO" b="0" dirty="0" smtClean="0"/>
              <a:t>(número)</a:t>
            </a:r>
            <a:endParaRPr lang="es-CO" b="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1195032" y="390667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2,140 en un año</a:t>
            </a:r>
          </a:p>
          <a:p>
            <a:r>
              <a:rPr lang="es-CO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diarias</a:t>
            </a:r>
            <a:endParaRPr lang="es-CO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2" descr="Image result for FACT CHECKER PINOCCHI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1" y="3778609"/>
            <a:ext cx="603058" cy="58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7740352" y="4221088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CO" dirty="0">
                <a:solidFill>
                  <a:srgbClr val="C00000"/>
                </a:solidFill>
              </a:rPr>
              <a:t>30/70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5796136" y="402623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CO" dirty="0" smtClean="0">
                <a:solidFill>
                  <a:srgbClr val="00B0F0"/>
                </a:solidFill>
              </a:rPr>
              <a:t>60/40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5948536" y="4550931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75/25</a:t>
            </a:r>
            <a:endParaRPr lang="es-C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AutoShape 6" descr="Resultado de imagen para pants on fi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461" y="5085184"/>
            <a:ext cx="462995" cy="41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4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9001000" cy="432048"/>
          </a:xfrm>
        </p:spPr>
        <p:txBody>
          <a:bodyPr/>
          <a:lstStyle/>
          <a:p>
            <a:r>
              <a:rPr lang="es-CO" spc="-20" dirty="0" smtClean="0"/>
              <a:t>EEUU: Baja popularidad, </a:t>
            </a:r>
            <a:r>
              <a:rPr lang="es-CO" i="1" spc="-20" dirty="0" smtClean="0"/>
              <a:t>poder blando, </a:t>
            </a:r>
            <a:r>
              <a:rPr lang="es-CO" spc="-20" dirty="0" smtClean="0"/>
              <a:t>el clima y el fin del mundo</a:t>
            </a:r>
            <a:endParaRPr lang="es-CO" spc="-20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n-US" sz="700" dirty="0" err="1">
                <a:solidFill>
                  <a:srgbClr val="3D3D3D"/>
                </a:solidFill>
              </a:rPr>
              <a:t>Fuente</a:t>
            </a:r>
            <a:r>
              <a:rPr lang="en-US" sz="700" dirty="0" smtClean="0">
                <a:solidFill>
                  <a:srgbClr val="3D3D3D"/>
                </a:solidFill>
              </a:rPr>
              <a:t>: Bloomberg, Portland </a:t>
            </a:r>
            <a:r>
              <a:rPr lang="en-US" sz="700" dirty="0" err="1" smtClean="0">
                <a:solidFill>
                  <a:srgbClr val="3D3D3D"/>
                </a:solidFill>
              </a:rPr>
              <a:t>SoftPower</a:t>
            </a:r>
            <a:r>
              <a:rPr lang="en-US" sz="700" dirty="0" smtClean="0">
                <a:solidFill>
                  <a:srgbClr val="3D3D3D"/>
                </a:solidFill>
              </a:rPr>
              <a:t> 30, NASA</a:t>
            </a:r>
            <a:r>
              <a:rPr lang="en-US" sz="700" dirty="0">
                <a:solidFill>
                  <a:srgbClr val="3D3D3D"/>
                </a:solidFill>
              </a:rPr>
              <a:t>, BBC, Bulletin of Atomic </a:t>
            </a:r>
            <a:r>
              <a:rPr lang="en-US" sz="700" dirty="0" smtClean="0">
                <a:solidFill>
                  <a:srgbClr val="3D3D3D"/>
                </a:solidFill>
              </a:rPr>
              <a:t>Scientists. </a:t>
            </a:r>
            <a:r>
              <a:rPr lang="en-US" sz="700" dirty="0" err="1" smtClean="0">
                <a:solidFill>
                  <a:srgbClr val="3D3D3D"/>
                </a:solidFill>
              </a:rPr>
              <a:t>Cálculos</a:t>
            </a:r>
            <a:r>
              <a:rPr lang="en-US" sz="700" dirty="0" smtClean="0">
                <a:solidFill>
                  <a:srgbClr val="3D3D3D"/>
                </a:solidFill>
              </a:rPr>
              <a:t> Investigaciones Económicas Banco de Bogotá. * </a:t>
            </a:r>
            <a:r>
              <a:rPr lang="en-US" sz="700" dirty="0" err="1" smtClean="0">
                <a:solidFill>
                  <a:srgbClr val="3D3D3D"/>
                </a:solidFill>
              </a:rPr>
              <a:t>Desviación</a:t>
            </a:r>
            <a:r>
              <a:rPr lang="en-US" sz="700" dirty="0" smtClean="0">
                <a:solidFill>
                  <a:srgbClr val="3D3D3D"/>
                </a:solidFill>
              </a:rPr>
              <a:t> </a:t>
            </a:r>
            <a:r>
              <a:rPr lang="en-US" sz="700" dirty="0" err="1" smtClean="0">
                <a:solidFill>
                  <a:srgbClr val="3D3D3D"/>
                </a:solidFill>
              </a:rPr>
              <a:t>frente</a:t>
            </a:r>
            <a:r>
              <a:rPr lang="en-US" sz="700" dirty="0" smtClean="0">
                <a:solidFill>
                  <a:srgbClr val="3D3D3D"/>
                </a:solidFill>
              </a:rPr>
              <a:t> a </a:t>
            </a:r>
            <a:r>
              <a:rPr lang="en-US" sz="700" dirty="0" err="1" smtClean="0">
                <a:solidFill>
                  <a:srgbClr val="3D3D3D"/>
                </a:solidFill>
              </a:rPr>
              <a:t>promedio</a:t>
            </a:r>
            <a:r>
              <a:rPr lang="en-US" sz="700" dirty="0" smtClean="0">
                <a:solidFill>
                  <a:srgbClr val="3D3D3D"/>
                </a:solidFill>
              </a:rPr>
              <a:t> entre 1951 y 1980.</a:t>
            </a:r>
            <a:endParaRPr lang="en-US" sz="700" dirty="0">
              <a:solidFill>
                <a:srgbClr val="3D3D3D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26</a:t>
            </a:fld>
            <a:endParaRPr lang="es-MX"/>
          </a:p>
        </p:txBody>
      </p:sp>
      <p:sp>
        <p:nvSpPr>
          <p:cNvPr id="21" name="6 Marcador de texto"/>
          <p:cNvSpPr>
            <a:spLocks noGrp="1"/>
          </p:cNvSpPr>
          <p:nvPr>
            <p:ph type="body" idx="15"/>
          </p:nvPr>
        </p:nvSpPr>
        <p:spPr>
          <a:xfrm>
            <a:off x="4575304" y="628998"/>
            <a:ext cx="4184453" cy="279722"/>
          </a:xfrm>
        </p:spPr>
        <p:txBody>
          <a:bodyPr anchor="t"/>
          <a:lstStyle/>
          <a:p>
            <a:r>
              <a:rPr lang="es-MX" dirty="0" smtClean="0"/>
              <a:t>Indicador de </a:t>
            </a:r>
            <a:r>
              <a:rPr lang="es-MX" i="1" dirty="0" err="1" smtClean="0"/>
              <a:t>Soft</a:t>
            </a:r>
            <a:r>
              <a:rPr lang="es-MX" i="1" dirty="0" smtClean="0"/>
              <a:t> </a:t>
            </a:r>
            <a:r>
              <a:rPr lang="es-MX" i="1" dirty="0" err="1" smtClean="0"/>
              <a:t>Power</a:t>
            </a:r>
            <a:r>
              <a:rPr lang="es-MX" i="1" dirty="0" smtClean="0"/>
              <a:t> </a:t>
            </a:r>
            <a:r>
              <a:rPr lang="es-CO" b="0" dirty="0" smtClean="0"/>
              <a:t>(índice)</a:t>
            </a:r>
            <a:endParaRPr lang="es-CO" b="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56" y="904875"/>
            <a:ext cx="39624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6 Marcador de texto"/>
          <p:cNvSpPr>
            <a:spLocks noGrp="1"/>
          </p:cNvSpPr>
          <p:nvPr>
            <p:ph type="body" idx="15"/>
          </p:nvPr>
        </p:nvSpPr>
        <p:spPr>
          <a:xfrm>
            <a:off x="359692" y="3429000"/>
            <a:ext cx="4184453" cy="279722"/>
          </a:xfrm>
        </p:spPr>
        <p:txBody>
          <a:bodyPr anchor="t"/>
          <a:lstStyle/>
          <a:p>
            <a:r>
              <a:rPr lang="es-MX" dirty="0" smtClean="0"/>
              <a:t>Temperatura global* </a:t>
            </a:r>
            <a:r>
              <a:rPr lang="es-CO" b="0" dirty="0" smtClean="0"/>
              <a:t>(desviación °C)</a:t>
            </a:r>
            <a:endParaRPr lang="es-CO" b="0" dirty="0"/>
          </a:p>
        </p:txBody>
      </p:sp>
      <p:sp>
        <p:nvSpPr>
          <p:cNvPr id="11" name="6 Marcador de texto"/>
          <p:cNvSpPr>
            <a:spLocks noGrp="1"/>
          </p:cNvSpPr>
          <p:nvPr>
            <p:ph type="body" idx="15"/>
          </p:nvPr>
        </p:nvSpPr>
        <p:spPr>
          <a:xfrm>
            <a:off x="4575304" y="3429000"/>
            <a:ext cx="4184453" cy="279722"/>
          </a:xfrm>
        </p:spPr>
        <p:txBody>
          <a:bodyPr anchor="t"/>
          <a:lstStyle/>
          <a:p>
            <a:r>
              <a:rPr lang="es-CO" dirty="0" smtClean="0"/>
              <a:t>Reloj del fin del mundo</a:t>
            </a:r>
            <a:endParaRPr lang="es-CO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1180"/>
            <a:ext cx="3818384" cy="24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5256366" y="3699454"/>
            <a:ext cx="3492098" cy="2321834"/>
            <a:chOff x="5004048" y="3699454"/>
            <a:chExt cx="3600400" cy="2393842"/>
          </a:xfrm>
        </p:grpSpPr>
        <p:pic>
          <p:nvPicPr>
            <p:cNvPr id="12" name="Picture 2" descr="Chart showing adjustments to Doomsday Clock since 1947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17"/>
            <a:stretch/>
          </p:blipFill>
          <p:spPr bwMode="auto">
            <a:xfrm>
              <a:off x="5148064" y="3735842"/>
              <a:ext cx="3456384" cy="2357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5 Rectángulo"/>
            <p:cNvSpPr/>
            <p:nvPr/>
          </p:nvSpPr>
          <p:spPr>
            <a:xfrm>
              <a:off x="5004048" y="3699454"/>
              <a:ext cx="2304256" cy="23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7300824" y="5949280"/>
              <a:ext cx="122413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5184000" y="3867975"/>
              <a:ext cx="1296144" cy="902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500587"/>
              </p:ext>
            </p:extLst>
          </p:nvPr>
        </p:nvGraphicFramePr>
        <p:xfrm>
          <a:off x="4572000" y="3789042"/>
          <a:ext cx="1615320" cy="216023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9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696">
                <a:tc gridSpan="2">
                  <a:txBody>
                    <a:bodyPr/>
                    <a:lstStyle/>
                    <a:p>
                      <a:pPr algn="ctr"/>
                      <a:r>
                        <a:rPr lang="es-CO" sz="8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Tres minutos</a:t>
                      </a:r>
                      <a:r>
                        <a:rPr lang="es-CO" sz="8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menos</a:t>
                      </a:r>
                      <a:endParaRPr lang="es-CO" sz="8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979">
                <a:tc>
                  <a:txBody>
                    <a:bodyPr/>
                    <a:lstStyle/>
                    <a:p>
                      <a:pPr algn="ctr"/>
                      <a:r>
                        <a:rPr lang="es-CO" sz="8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1949</a:t>
                      </a:r>
                      <a:endParaRPr lang="es-CO" sz="8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Primera prueba nuclear soviética</a:t>
                      </a:r>
                      <a:endParaRPr lang="es-CO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979">
                <a:tc>
                  <a:txBody>
                    <a:bodyPr/>
                    <a:lstStyle/>
                    <a:p>
                      <a:pPr algn="ctr"/>
                      <a:r>
                        <a:rPr lang="es-CO" sz="8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1953</a:t>
                      </a:r>
                      <a:endParaRPr lang="es-CO" sz="8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EEUU</a:t>
                      </a:r>
                      <a:r>
                        <a:rPr lang="es-CO" sz="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prueba la bomba de hidrogeno</a:t>
                      </a:r>
                      <a:endParaRPr lang="es-CO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979">
                <a:tc>
                  <a:txBody>
                    <a:bodyPr/>
                    <a:lstStyle/>
                    <a:p>
                      <a:pPr algn="ctr"/>
                      <a:r>
                        <a:rPr lang="es-CO" sz="8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1984</a:t>
                      </a:r>
                      <a:endParaRPr lang="es-CO" sz="8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Momento bajo en las relaciones Rusia-EEUU</a:t>
                      </a:r>
                      <a:endParaRPr lang="es-CO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979">
                <a:tc>
                  <a:txBody>
                    <a:bodyPr/>
                    <a:lstStyle/>
                    <a:p>
                      <a:pPr algn="ctr"/>
                      <a:r>
                        <a:rPr lang="es-CO" sz="8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CO" sz="8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Preocupaciones climáticas</a:t>
                      </a:r>
                      <a:r>
                        <a:rPr lang="es-CO" sz="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nucleares</a:t>
                      </a:r>
                      <a:endParaRPr lang="es-CO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626">
                <a:tc>
                  <a:txBody>
                    <a:bodyPr/>
                    <a:lstStyle/>
                    <a:p>
                      <a:pPr algn="ctr"/>
                      <a:r>
                        <a:rPr lang="es-CO" sz="8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CO" sz="8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Tensiones Corea del Norte-EEUU, pérdida de liderazgo mundial, desinformación</a:t>
                      </a:r>
                      <a:endParaRPr lang="es-CO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9" t="21245" r="37857" b="18242"/>
          <a:stretch/>
        </p:blipFill>
        <p:spPr bwMode="auto">
          <a:xfrm rot="20733713">
            <a:off x="6169244" y="3787827"/>
            <a:ext cx="570091" cy="7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6 Marcador de texto"/>
          <p:cNvSpPr>
            <a:spLocks noGrp="1"/>
          </p:cNvSpPr>
          <p:nvPr>
            <p:ph type="body" idx="15"/>
          </p:nvPr>
        </p:nvSpPr>
        <p:spPr>
          <a:xfrm>
            <a:off x="395536" y="628998"/>
            <a:ext cx="4184453" cy="279722"/>
          </a:xfrm>
        </p:spPr>
        <p:txBody>
          <a:bodyPr anchor="t"/>
          <a:lstStyle/>
          <a:p>
            <a:r>
              <a:rPr lang="es-CO" dirty="0" smtClean="0"/>
              <a:t>Aprobación presidente primer año vs. crecimiento PIB </a:t>
            </a:r>
          </a:p>
          <a:p>
            <a:r>
              <a:rPr lang="es-CO" b="0" dirty="0" smtClean="0"/>
              <a:t>(%, </a:t>
            </a:r>
            <a:r>
              <a:rPr lang="es-CO" b="0" dirty="0"/>
              <a:t>Var. </a:t>
            </a:r>
            <a:r>
              <a:rPr lang="es-CO" b="0" dirty="0" smtClean="0"/>
              <a:t>anual)</a:t>
            </a:r>
            <a:endParaRPr lang="es-CO" b="0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" y="1112837"/>
            <a:ext cx="396240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33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dirty="0" smtClean="0"/>
              <a:t>Fuente: Gallup, </a:t>
            </a:r>
            <a:r>
              <a:rPr lang="es-MX" dirty="0" err="1" smtClean="0"/>
              <a:t>The</a:t>
            </a:r>
            <a:r>
              <a:rPr lang="es-MX" dirty="0" smtClean="0"/>
              <a:t> Economist. Cálculos y elaboración Investigaciones Económicas Banco de Bogotá.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748712" y="6093295"/>
            <a:ext cx="405159" cy="1800000"/>
          </a:xfrm>
        </p:spPr>
        <p:txBody>
          <a:bodyPr/>
          <a:lstStyle/>
          <a:p>
            <a:fld id="{C276EE5F-DAEE-469A-A7F1-1529B124D669}" type="slidenum">
              <a:rPr lang="es-MX" smtClean="0"/>
              <a:pPr/>
              <a:t>27</a:t>
            </a:fld>
            <a:endParaRPr lang="es-MX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/>
              <a:t>¿El G-0 (G cero) o un cambio estructural de liderazgo?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33" y="883038"/>
            <a:ext cx="3895727" cy="247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6 Marcador de texto"/>
          <p:cNvSpPr txBox="1">
            <a:spLocks/>
          </p:cNvSpPr>
          <p:nvPr/>
        </p:nvSpPr>
        <p:spPr>
          <a:xfrm>
            <a:off x="2483768" y="628998"/>
            <a:ext cx="4184453" cy="279722"/>
          </a:xfrm>
          <a:prstGeom prst="rect">
            <a:avLst/>
          </a:prstGeom>
        </p:spPr>
        <p:txBody>
          <a:bodyPr anchor="t"/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400" b="1">
                <a:solidFill>
                  <a:srgbClr val="002060"/>
                </a:solidFill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600" b="1"/>
            </a:lvl9pPr>
          </a:lstStyle>
          <a:p>
            <a:r>
              <a:rPr lang="es-MX" dirty="0"/>
              <a:t>Aprobación de liderazgo global </a:t>
            </a:r>
            <a:r>
              <a:rPr lang="es-CO" b="0" dirty="0"/>
              <a:t>(%)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r="11979"/>
          <a:stretch/>
        </p:blipFill>
        <p:spPr bwMode="auto">
          <a:xfrm>
            <a:off x="1043608" y="764904"/>
            <a:ext cx="138489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2260"/>
          <a:stretch/>
        </p:blipFill>
        <p:spPr bwMode="auto">
          <a:xfrm>
            <a:off x="107504" y="1966200"/>
            <a:ext cx="136657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r="15232"/>
          <a:stretch/>
        </p:blipFill>
        <p:spPr bwMode="auto">
          <a:xfrm>
            <a:off x="525824" y="3573016"/>
            <a:ext cx="130987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1253"/>
          <a:stretch/>
        </p:blipFill>
        <p:spPr bwMode="auto">
          <a:xfrm>
            <a:off x="1763688" y="4149280"/>
            <a:ext cx="136657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r="10387"/>
          <a:stretch/>
        </p:blipFill>
        <p:spPr bwMode="auto">
          <a:xfrm>
            <a:off x="3059832" y="3573216"/>
            <a:ext cx="138056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r="11990"/>
          <a:stretch/>
        </p:blipFill>
        <p:spPr bwMode="auto">
          <a:xfrm>
            <a:off x="4355976" y="4149080"/>
            <a:ext cx="133911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2961"/>
          <a:stretch/>
        </p:blipFill>
        <p:spPr bwMode="auto">
          <a:xfrm>
            <a:off x="5678080" y="3933056"/>
            <a:ext cx="134219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r="12839"/>
          <a:stretch/>
        </p:blipFill>
        <p:spPr bwMode="auto">
          <a:xfrm>
            <a:off x="6804248" y="3429000"/>
            <a:ext cx="134648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611"/>
          <a:stretch/>
        </p:blipFill>
        <p:spPr bwMode="auto">
          <a:xfrm>
            <a:off x="7611176" y="2204864"/>
            <a:ext cx="135331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2239"/>
          <a:stretch/>
        </p:blipFill>
        <p:spPr bwMode="auto">
          <a:xfrm>
            <a:off x="6734888" y="692896"/>
            <a:ext cx="136550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95288" y="2636912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10 Rectángulo"/>
          <p:cNvSpPr/>
          <p:nvPr/>
        </p:nvSpPr>
        <p:spPr>
          <a:xfrm>
            <a:off x="395288" y="3453341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Rectángulo"/>
          <p:cNvSpPr/>
          <p:nvPr/>
        </p:nvSpPr>
        <p:spPr>
          <a:xfrm>
            <a:off x="395288" y="4293096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2 Rectángulo"/>
          <p:cNvSpPr/>
          <p:nvPr/>
        </p:nvSpPr>
        <p:spPr>
          <a:xfrm>
            <a:off x="395288" y="5157192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395288" y="1772816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CuadroTexto"/>
          <p:cNvSpPr txBox="1"/>
          <p:nvPr/>
        </p:nvSpPr>
        <p:spPr>
          <a:xfrm>
            <a:off x="107504" y="-1190849"/>
            <a:ext cx="4459416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595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3" y="1700808"/>
            <a:ext cx="4032448" cy="4535909"/>
          </a:xfrm>
        </p:spPr>
        <p:txBody>
          <a:bodyPr anchor="t"/>
          <a:lstStyle/>
          <a:p>
            <a:r>
              <a:rPr lang="es-CO" sz="1200" cap="none" dirty="0"/>
              <a:t>CRECIMIENTO GLOBAL</a:t>
            </a:r>
            <a:br>
              <a:rPr lang="es-CO" sz="1200" cap="none" dirty="0"/>
            </a:br>
            <a:r>
              <a:rPr lang="es-CO" sz="1200" b="0" cap="none" dirty="0"/>
              <a:t>BUENA DINÁMICA EN LOS DESARROLLADOS, EMERGENTES DEJAN ATRÁS LO PEOR</a:t>
            </a:r>
            <a:r>
              <a:rPr lang="es-CO" sz="1200" b="0" cap="none" dirty="0" smtClean="0"/>
              <a:t/>
            </a:r>
            <a:br>
              <a:rPr lang="es-CO" sz="1200" b="0" cap="none" dirty="0" smtClean="0"/>
            </a:br>
            <a:r>
              <a:rPr lang="es-CO" sz="2400" b="0" cap="none" dirty="0" smtClean="0"/>
              <a:t/>
            </a:r>
            <a:br>
              <a:rPr lang="es-CO" sz="2400" b="0" cap="none" dirty="0" smtClean="0"/>
            </a:br>
            <a:r>
              <a:rPr lang="es-CO" sz="1200" cap="none" dirty="0" smtClean="0"/>
              <a:t>INFLACIÓN </a:t>
            </a:r>
            <a:r>
              <a:rPr lang="es-CO" sz="1200" b="0" cap="none" dirty="0" smtClean="0"/>
              <a:t/>
            </a:r>
            <a:br>
              <a:rPr lang="es-CO" sz="1200" b="0" cap="none" dirty="0" smtClean="0"/>
            </a:br>
            <a:r>
              <a:rPr lang="es-CO" sz="1200" b="0" cap="none" dirty="0" smtClean="0"/>
              <a:t>ESTUVO </a:t>
            </a:r>
            <a:r>
              <a:rPr lang="es-CO" sz="1200" b="0" cap="none" dirty="0"/>
              <a:t>AUSENTE Y AHORA SE HA NORMALIZADO</a:t>
            </a:r>
            <a:r>
              <a:rPr lang="es-CO" sz="1200" b="0" cap="none" dirty="0" smtClean="0"/>
              <a:t/>
            </a:r>
            <a:br>
              <a:rPr lang="es-CO" sz="1200" b="0" cap="none" dirty="0" smtClean="0"/>
            </a:br>
            <a:r>
              <a:rPr lang="es-CO" sz="1200" b="0" cap="none" dirty="0" smtClean="0"/>
              <a:t/>
            </a:r>
            <a:br>
              <a:rPr lang="es-CO" sz="1200" b="0" cap="none" dirty="0" smtClean="0"/>
            </a:br>
            <a:r>
              <a:rPr lang="es-CO" sz="1400" b="0" cap="none" dirty="0" smtClean="0"/>
              <a:t/>
            </a:r>
            <a:br>
              <a:rPr lang="es-CO" sz="1400" b="0" cap="none" dirty="0" smtClean="0"/>
            </a:br>
            <a:r>
              <a:rPr lang="es-CO" sz="1200" cap="none" dirty="0"/>
              <a:t>PETRÓLEO</a:t>
            </a:r>
            <a:br>
              <a:rPr lang="es-CO" sz="1200" cap="none" dirty="0"/>
            </a:br>
            <a:r>
              <a:rPr lang="es-CO" sz="1200" b="0" cap="none" dirty="0"/>
              <a:t>MERCADO MÁS EQUILIBRADO Y CON SÍNTOMAS DE SOBRE DEMANDA</a:t>
            </a:r>
            <a:r>
              <a:rPr lang="es-CO" sz="1200" b="0" cap="none" dirty="0" smtClean="0"/>
              <a:t/>
            </a:r>
            <a:br>
              <a:rPr lang="es-CO" sz="1200" b="0" cap="none" dirty="0" smtClean="0"/>
            </a:br>
            <a:r>
              <a:rPr lang="es-CO" sz="2400" b="0" cap="none" dirty="0" smtClean="0"/>
              <a:t/>
            </a:r>
            <a:br>
              <a:rPr lang="es-CO" sz="2400" b="0" cap="none" dirty="0" smtClean="0"/>
            </a:br>
            <a:r>
              <a:rPr lang="es-CO" sz="1200" cap="none" dirty="0" smtClean="0"/>
              <a:t>TASAS </a:t>
            </a:r>
            <a:r>
              <a:rPr lang="es-CO" sz="1200" cap="none" dirty="0"/>
              <a:t>DE INTERÉS</a:t>
            </a:r>
            <a:br>
              <a:rPr lang="es-CO" sz="1200" cap="none" dirty="0"/>
            </a:br>
            <a:r>
              <a:rPr lang="es-CO" sz="1200" b="0" cap="none" dirty="0"/>
              <a:t>VAN A SUBIR Y LA EXPANSIÓN DE LIQUIDEZ SE </a:t>
            </a:r>
            <a:r>
              <a:rPr lang="es-CO" sz="1200" b="0" cap="none" dirty="0" smtClean="0"/>
              <a:t>MODERARÁ</a:t>
            </a:r>
            <a:br>
              <a:rPr lang="es-CO" sz="1200" b="0" cap="none" dirty="0" smtClean="0"/>
            </a:br>
            <a:r>
              <a:rPr lang="es-CO" sz="2800" b="0" cap="none" dirty="0" smtClean="0"/>
              <a:t/>
            </a:r>
            <a:br>
              <a:rPr lang="es-CO" sz="2800" b="0" cap="none" dirty="0" smtClean="0"/>
            </a:br>
            <a:r>
              <a:rPr lang="es-CO" sz="1200" cap="none" dirty="0" smtClean="0"/>
              <a:t>GEOPOLÍTICA</a:t>
            </a:r>
            <a:r>
              <a:rPr lang="es-CO" sz="1200" cap="none" dirty="0"/>
              <a:t/>
            </a:r>
            <a:br>
              <a:rPr lang="es-CO" sz="1200" cap="none" dirty="0"/>
            </a:br>
            <a:r>
              <a:rPr lang="es-CO" sz="1200" b="0" cap="none" dirty="0"/>
              <a:t>ELECCIONES EN LATINOAMÉRICA, FOCO CAMBIA DE POCOS PAÍSES GRANDES A MUCHOS PAÍSES PEQUEÑOS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28</a:t>
            </a:fld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5950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27984" y="1700808"/>
            <a:ext cx="3960440" cy="453590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1200" cap="none" dirty="0"/>
              <a:t>¿SE ACERCA UNA CRISIS?</a:t>
            </a:r>
            <a:br>
              <a:rPr lang="es-CO" sz="1200" cap="none" dirty="0"/>
            </a:br>
            <a:r>
              <a:rPr lang="es-CO" sz="1200" b="0" cap="none" dirty="0"/>
              <a:t>EL MUNDO CRECE POR ENCIMA DE SU POTENCIAL, ENDEUDAMIENTO ES ELEVADO</a:t>
            </a:r>
            <a:endParaRPr lang="es-CO" sz="1200" b="0" cap="none" dirty="0" smtClean="0"/>
          </a:p>
          <a:p>
            <a:pPr algn="r"/>
            <a:endParaRPr lang="es-CO" sz="2000" b="0" cap="none" dirty="0" smtClean="0"/>
          </a:p>
          <a:p>
            <a:pPr algn="r"/>
            <a:r>
              <a:rPr lang="es-CO" sz="1200" cap="none" dirty="0" smtClean="0"/>
              <a:t>SE CIERRAN BRECHAS</a:t>
            </a:r>
          </a:p>
          <a:p>
            <a:pPr algn="r"/>
            <a:r>
              <a:rPr lang="es-CO" sz="1200" b="0" cap="none" dirty="0" smtClean="0"/>
              <a:t>INFLACIÓN SUBIRÍA </a:t>
            </a:r>
            <a:r>
              <a:rPr lang="es-CO" sz="1200" b="0" cap="none" dirty="0"/>
              <a:t>POR MEJOR CRECIMIENTO, AJUSTE DE SALARIOS Y PRESIÓN DEL </a:t>
            </a:r>
            <a:r>
              <a:rPr lang="es-CO" sz="1200" b="0" cap="none" dirty="0" smtClean="0"/>
              <a:t>PETRÓLEO</a:t>
            </a:r>
          </a:p>
          <a:p>
            <a:pPr algn="r"/>
            <a:endParaRPr lang="es-CO" sz="2000" b="0" cap="none" dirty="0" smtClean="0"/>
          </a:p>
          <a:p>
            <a:pPr algn="r"/>
            <a:r>
              <a:rPr lang="es-CO" sz="1200" cap="none" dirty="0" smtClean="0"/>
              <a:t>FRÁGIL EQUILIBRIO</a:t>
            </a:r>
          </a:p>
          <a:p>
            <a:pPr algn="r"/>
            <a:r>
              <a:rPr lang="es-CO" sz="1200" b="0" cap="none" dirty="0" smtClean="0"/>
              <a:t>ALTOS </a:t>
            </a:r>
            <a:r>
              <a:rPr lang="es-CO" sz="1200" b="0" cap="none" dirty="0"/>
              <a:t>PRECIOS INCENTIVAN INVERSIÓN Y </a:t>
            </a:r>
            <a:r>
              <a:rPr lang="es-CO" sz="1200" b="0" cap="none" dirty="0" smtClean="0"/>
              <a:t>MAYOR PRODUCCIÓN </a:t>
            </a:r>
            <a:r>
              <a:rPr lang="es-CO" sz="1200" b="0" cap="none" dirty="0"/>
              <a:t>DE </a:t>
            </a:r>
            <a:r>
              <a:rPr lang="es-CO" sz="1200" b="0" cap="none" dirty="0" smtClean="0"/>
              <a:t>PETRÓLEO DE ESQUISTO</a:t>
            </a:r>
          </a:p>
          <a:p>
            <a:pPr algn="r"/>
            <a:endParaRPr lang="es-CO" sz="2000" b="0" cap="none" dirty="0" smtClean="0"/>
          </a:p>
          <a:p>
            <a:pPr algn="r"/>
            <a:r>
              <a:rPr lang="es-CO" sz="1200" cap="none" dirty="0" smtClean="0"/>
              <a:t>VALORACIÓN DE ACTIVOS</a:t>
            </a:r>
            <a:r>
              <a:rPr lang="es-CO" sz="1200" cap="none" dirty="0"/>
              <a:t/>
            </a:r>
            <a:br>
              <a:rPr lang="es-CO" sz="1200" cap="none" dirty="0"/>
            </a:br>
            <a:r>
              <a:rPr lang="es-CO" sz="1200" b="0" cap="none" dirty="0"/>
              <a:t>ELEVADAS VALORIZACIONES EN LOS MERCADOS INDICAN COMPLACENCIA, PODRÍA DURAR UN </a:t>
            </a:r>
            <a:r>
              <a:rPr lang="es-CO" sz="1200" b="0" cap="none" dirty="0" smtClean="0"/>
              <a:t>TIEMPO</a:t>
            </a:r>
          </a:p>
          <a:p>
            <a:pPr algn="r"/>
            <a:endParaRPr lang="es-CO" sz="2000" b="0" cap="none" dirty="0" smtClean="0"/>
          </a:p>
          <a:p>
            <a:pPr algn="r"/>
            <a:r>
              <a:rPr lang="es-CO" sz="1200" cap="none" dirty="0" smtClean="0"/>
              <a:t>TRUMP</a:t>
            </a:r>
            <a:endParaRPr lang="es-CO" sz="1200" cap="none" dirty="0"/>
          </a:p>
          <a:p>
            <a:pPr algn="r"/>
            <a:r>
              <a:rPr lang="es-CO" sz="1200" b="0" cap="none" dirty="0" smtClean="0"/>
              <a:t>TENSIONES </a:t>
            </a:r>
            <a:r>
              <a:rPr lang="es-CO" sz="1200" b="0" cap="none" dirty="0"/>
              <a:t>EN VARIOS FRENTES… </a:t>
            </a:r>
            <a:endParaRPr lang="es-CO" sz="1200" b="0" cap="none" dirty="0" smtClean="0"/>
          </a:p>
          <a:p>
            <a:pPr algn="r"/>
            <a:r>
              <a:rPr lang="es-CO" sz="1200" b="0" cap="none" dirty="0" smtClean="0"/>
              <a:t>QUE </a:t>
            </a:r>
            <a:r>
              <a:rPr lang="es-CO" sz="1200" b="0" cap="none" dirty="0"/>
              <a:t>GIRAN </a:t>
            </a:r>
            <a:r>
              <a:rPr lang="es-CO" sz="1200" b="0" cap="none" dirty="0" smtClean="0"/>
              <a:t>EN TORNO </a:t>
            </a:r>
            <a:r>
              <a:rPr lang="es-CO" sz="1200" b="0" cap="none" dirty="0"/>
              <a:t>A EEUU</a:t>
            </a:r>
            <a:endParaRPr lang="es-CO" sz="1200" b="0" cap="none" dirty="0" smtClean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95289" y="548680"/>
            <a:ext cx="4176712" cy="13620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cap="none" dirty="0" smtClean="0"/>
              <a:t>TEMAS CLAVE</a:t>
            </a:r>
            <a:endParaRPr lang="es-CO" sz="2800" b="0" cap="none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66920" y="548680"/>
            <a:ext cx="4176712" cy="13620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cap="none" dirty="0" smtClean="0"/>
              <a:t>RIESGOS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6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/>
              <a:t>Conclusiones: 5 Temas Clave y 5 Riesgos en 2018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087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2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 dirty="0" smtClean="0"/>
              <a:t>Fuente: Reuters, BBC. Elaboración Investigaciones Económicas Banco de Bogotá.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3</a:t>
            </a:fld>
            <a:endParaRPr lang="es-MX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¿El G-0 (G cero</a:t>
            </a:r>
            <a:r>
              <a:rPr lang="es-CO" dirty="0"/>
              <a:t>) </a:t>
            </a:r>
            <a:r>
              <a:rPr lang="es-CO" dirty="0" smtClean="0"/>
              <a:t>o un </a:t>
            </a:r>
            <a:r>
              <a:rPr lang="es-CO" dirty="0"/>
              <a:t>cambio estructural de </a:t>
            </a:r>
            <a:r>
              <a:rPr lang="es-CO" dirty="0" smtClean="0"/>
              <a:t>liderazgo?</a:t>
            </a:r>
            <a:endParaRPr lang="es-CO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319">
            <a:off x="4798030" y="1540880"/>
            <a:ext cx="3767893" cy="443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879">
            <a:off x="539552" y="642825"/>
            <a:ext cx="3840781" cy="392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9 Entrada de lápiz"/>
              <p14:cNvContentPartPr/>
              <p14:nvPr/>
            </p14:nvContentPartPr>
            <p14:xfrm>
              <a:off x="622440" y="1574640"/>
              <a:ext cx="1181160" cy="12132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6600" y="1511280"/>
                <a:ext cx="12132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10 Entrada de lápiz"/>
              <p14:cNvContentPartPr/>
              <p14:nvPr/>
            </p14:nvContentPartPr>
            <p14:xfrm>
              <a:off x="5137200" y="2152800"/>
              <a:ext cx="1283040" cy="18432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21360" y="2089080"/>
                <a:ext cx="13147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12 Entrada de lápiz"/>
              <p14:cNvContentPartPr/>
              <p14:nvPr/>
            </p14:nvContentPartPr>
            <p14:xfrm>
              <a:off x="2286000" y="2019240"/>
              <a:ext cx="1283040" cy="10188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0160" y="1955880"/>
                <a:ext cx="131472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13 Entrada de lápiz"/>
              <p14:cNvContentPartPr/>
              <p14:nvPr/>
            </p14:nvContentPartPr>
            <p14:xfrm>
              <a:off x="5518080" y="3225960"/>
              <a:ext cx="711720" cy="12708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02240" y="3162240"/>
                <a:ext cx="743400" cy="25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135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8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95288" y="2636912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10 Rectángulo"/>
          <p:cNvSpPr/>
          <p:nvPr/>
        </p:nvSpPr>
        <p:spPr>
          <a:xfrm>
            <a:off x="395288" y="3453341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Rectángulo"/>
          <p:cNvSpPr/>
          <p:nvPr/>
        </p:nvSpPr>
        <p:spPr>
          <a:xfrm>
            <a:off x="395288" y="4293096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2 Rectángulo"/>
          <p:cNvSpPr/>
          <p:nvPr/>
        </p:nvSpPr>
        <p:spPr>
          <a:xfrm>
            <a:off x="395288" y="5157192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395288" y="1772816"/>
            <a:ext cx="8348344" cy="50405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CuadroTexto"/>
          <p:cNvSpPr txBox="1"/>
          <p:nvPr/>
        </p:nvSpPr>
        <p:spPr>
          <a:xfrm>
            <a:off x="107504" y="-1190849"/>
            <a:ext cx="4459416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595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3" y="1772816"/>
            <a:ext cx="4032448" cy="4535909"/>
          </a:xfrm>
        </p:spPr>
        <p:txBody>
          <a:bodyPr anchor="t"/>
          <a:lstStyle/>
          <a:p>
            <a:r>
              <a:rPr lang="es-CO" sz="2800" b="0" cap="none" dirty="0" smtClean="0"/>
              <a:t>BUEN CRECIMIENTO</a:t>
            </a:r>
            <a:br>
              <a:rPr lang="es-CO" sz="2800" b="0" cap="none" dirty="0" smtClean="0"/>
            </a:br>
            <a:r>
              <a:rPr lang="es-CO" sz="2800" b="0" cap="none" dirty="0" smtClean="0"/>
              <a:t/>
            </a:r>
            <a:br>
              <a:rPr lang="es-CO" sz="2800" b="0" cap="none" dirty="0" smtClean="0"/>
            </a:br>
            <a:r>
              <a:rPr lang="es-CO" sz="2800" b="0" cap="none" dirty="0" smtClean="0"/>
              <a:t>INFLACIÓN CONTROLADA</a:t>
            </a:r>
            <a:br>
              <a:rPr lang="es-CO" sz="2800" b="0" cap="none" dirty="0" smtClean="0"/>
            </a:br>
            <a:r>
              <a:rPr lang="es-CO" sz="2800" b="0" cap="none" dirty="0" smtClean="0"/>
              <a:t/>
            </a:r>
            <a:br>
              <a:rPr lang="es-CO" sz="2800" b="0" cap="none" dirty="0" smtClean="0"/>
            </a:br>
            <a:r>
              <a:rPr lang="es-CO" sz="2800" b="0" cap="none" dirty="0" smtClean="0"/>
              <a:t>PETRÓLEO AL ALZA</a:t>
            </a:r>
            <a:br>
              <a:rPr lang="es-CO" sz="2800" b="0" cap="none" dirty="0" smtClean="0"/>
            </a:br>
            <a:r>
              <a:rPr lang="es-CO" sz="2800" b="0" cap="none" dirty="0" smtClean="0"/>
              <a:t/>
            </a:r>
            <a:br>
              <a:rPr lang="es-CO" sz="2800" b="0" cap="none" dirty="0" smtClean="0"/>
            </a:br>
            <a:r>
              <a:rPr lang="es-CO" sz="2800" b="0" cap="none" dirty="0" smtClean="0"/>
              <a:t>TASAS SUBEN</a:t>
            </a:r>
            <a:br>
              <a:rPr lang="es-CO" sz="2800" b="0" cap="none" dirty="0" smtClean="0"/>
            </a:br>
            <a:r>
              <a:rPr lang="es-CO" sz="2800" b="0" cap="none" dirty="0" smtClean="0"/>
              <a:t/>
            </a:r>
            <a:br>
              <a:rPr lang="es-CO" sz="2800" b="0" cap="none" dirty="0" smtClean="0"/>
            </a:br>
            <a:r>
              <a:rPr lang="es-CO" sz="2800" b="0" cap="none" dirty="0" smtClean="0"/>
              <a:t>GEOPOLÍTICA</a:t>
            </a:r>
            <a:endParaRPr lang="es-CO" sz="2800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4</a:t>
            </a:fld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5950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27984" y="1772816"/>
            <a:ext cx="3960440" cy="453590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800" b="0" cap="none" dirty="0" smtClean="0"/>
              <a:t>¿SE ACERCA UNA CRISIS?</a:t>
            </a:r>
          </a:p>
          <a:p>
            <a:pPr algn="r"/>
            <a:endParaRPr lang="es-CO" sz="2800" b="0" cap="none" dirty="0" smtClean="0"/>
          </a:p>
          <a:p>
            <a:pPr algn="r"/>
            <a:r>
              <a:rPr lang="es-CO" sz="2800" b="0" cap="none" dirty="0" smtClean="0"/>
              <a:t>SE CIERRAN BRECHAS</a:t>
            </a:r>
            <a:endParaRPr lang="es-CO" sz="2800" b="0" cap="none" dirty="0"/>
          </a:p>
          <a:p>
            <a:pPr algn="r"/>
            <a:endParaRPr lang="es-CO" sz="2800" b="0" cap="none" dirty="0" smtClean="0"/>
          </a:p>
          <a:p>
            <a:pPr algn="r"/>
            <a:r>
              <a:rPr lang="es-CO" sz="2800" b="0" cap="none" dirty="0" smtClean="0"/>
              <a:t>FRÁGIL EQUILIBRIO</a:t>
            </a:r>
            <a:endParaRPr lang="es-CO" sz="2800" b="0" cap="none" dirty="0"/>
          </a:p>
          <a:p>
            <a:pPr algn="r"/>
            <a:endParaRPr lang="es-CO" sz="2800" b="0" cap="none" dirty="0"/>
          </a:p>
          <a:p>
            <a:pPr algn="r"/>
            <a:r>
              <a:rPr lang="es-CO" sz="2800" b="0" cap="none" dirty="0" smtClean="0"/>
              <a:t>VALORACIÓN DE ACTIVOS</a:t>
            </a:r>
          </a:p>
          <a:p>
            <a:pPr algn="r"/>
            <a:endParaRPr lang="es-CO" sz="2800" b="0" cap="none" dirty="0" smtClean="0"/>
          </a:p>
          <a:p>
            <a:pPr algn="r"/>
            <a:r>
              <a:rPr lang="es-CO" sz="2800" b="0" cap="none" dirty="0" smtClean="0"/>
              <a:t>TRUMP</a:t>
            </a:r>
          </a:p>
          <a:p>
            <a:pPr algn="r"/>
            <a:endParaRPr lang="es-CO" sz="2800" b="0" cap="none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95289" y="548680"/>
            <a:ext cx="4176712" cy="13620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cap="none" dirty="0" smtClean="0"/>
              <a:t>TEMAS CLAVE</a:t>
            </a:r>
            <a:endParaRPr lang="es-CO" sz="2800" b="0" cap="none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66920" y="548680"/>
            <a:ext cx="4176712" cy="13620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cap="none" dirty="0" smtClean="0"/>
              <a:t>RIESGOS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95536" y="116633"/>
            <a:ext cx="8353177" cy="432048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6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mtClean="0"/>
              <a:t>Agenda: </a:t>
            </a:r>
            <a:r>
              <a:rPr lang="es-CO" dirty="0" smtClean="0"/>
              <a:t>5 Temas Clave y 5 Riesgos en 2018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54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CO" sz="595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CRECIMIENTO GLOBAL</a:t>
            </a:r>
            <a:br>
              <a:rPr lang="es-CO" cap="none" dirty="0" smtClean="0"/>
            </a:br>
            <a:r>
              <a:rPr lang="es-CO" b="0" cap="none" dirty="0" smtClean="0"/>
              <a:t>BUENA DINÁMICA EN LOS DESARROLLADOS, EMERGENTES DEJAN ATRÁS LO PEOR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5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932040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TEMA CLAVE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11488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9145016" cy="432048"/>
          </a:xfrm>
        </p:spPr>
        <p:txBody>
          <a:bodyPr/>
          <a:lstStyle/>
          <a:p>
            <a:r>
              <a:rPr lang="es-CO" dirty="0" smtClean="0"/>
              <a:t>Buena dinámica de actividad global, avance sincronizado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dirty="0" smtClean="0"/>
              <a:t>Fuente: Bloomberg, FMI. Cálculos Investigaciones Económicas Banco de Bogotá.</a:t>
            </a:r>
            <a:r>
              <a:rPr lang="en-US" dirty="0">
                <a:solidFill>
                  <a:srgbClr val="3D3D3D"/>
                </a:solidFill>
              </a:rPr>
              <a:t> * </a:t>
            </a:r>
            <a:r>
              <a:rPr lang="en-US" dirty="0" err="1">
                <a:solidFill>
                  <a:srgbClr val="3D3D3D"/>
                </a:solidFill>
              </a:rPr>
              <a:t>Agrega</a:t>
            </a:r>
            <a:r>
              <a:rPr lang="en-US" dirty="0">
                <a:solidFill>
                  <a:srgbClr val="3D3D3D"/>
                </a:solidFill>
              </a:rPr>
              <a:t> </a:t>
            </a:r>
            <a:r>
              <a:rPr lang="en-US" dirty="0" err="1">
                <a:solidFill>
                  <a:srgbClr val="3D3D3D"/>
                </a:solidFill>
              </a:rPr>
              <a:t>economías</a:t>
            </a:r>
            <a:r>
              <a:rPr lang="en-US" dirty="0">
                <a:solidFill>
                  <a:srgbClr val="3D3D3D"/>
                </a:solidFill>
              </a:rPr>
              <a:t> </a:t>
            </a:r>
            <a:r>
              <a:rPr lang="en-US" dirty="0" err="1">
                <a:solidFill>
                  <a:srgbClr val="3D3D3D"/>
                </a:solidFill>
              </a:rPr>
              <a:t>que</a:t>
            </a:r>
            <a:r>
              <a:rPr lang="en-US" dirty="0">
                <a:solidFill>
                  <a:srgbClr val="3D3D3D"/>
                </a:solidFill>
              </a:rPr>
              <a:t> </a:t>
            </a:r>
            <a:r>
              <a:rPr lang="en-US" dirty="0" err="1">
                <a:solidFill>
                  <a:srgbClr val="3D3D3D"/>
                </a:solidFill>
              </a:rPr>
              <a:t>representan</a:t>
            </a:r>
            <a:r>
              <a:rPr lang="en-US" dirty="0">
                <a:solidFill>
                  <a:srgbClr val="3D3D3D"/>
                </a:solidFill>
              </a:rPr>
              <a:t> 80% del </a:t>
            </a:r>
            <a:r>
              <a:rPr lang="en-US" dirty="0" err="1">
                <a:solidFill>
                  <a:srgbClr val="3D3D3D"/>
                </a:solidFill>
              </a:rPr>
              <a:t>PIB</a:t>
            </a:r>
            <a:r>
              <a:rPr lang="en-US" dirty="0">
                <a:solidFill>
                  <a:srgbClr val="3D3D3D"/>
                </a:solidFill>
              </a:rPr>
              <a:t> global</a:t>
            </a:r>
            <a:r>
              <a:rPr lang="en-US" dirty="0" smtClean="0">
                <a:solidFill>
                  <a:srgbClr val="3D3D3D"/>
                </a:solidFill>
              </a:rPr>
              <a:t>.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6</a:t>
            </a:fld>
            <a:endParaRPr lang="es-MX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52" y="3789040"/>
            <a:ext cx="361724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5 Marcador de texto"/>
          <p:cNvSpPr>
            <a:spLocks noGrp="1"/>
          </p:cNvSpPr>
          <p:nvPr>
            <p:ph type="body" idx="14"/>
          </p:nvPr>
        </p:nvSpPr>
        <p:spPr>
          <a:xfrm>
            <a:off x="4572000" y="3429000"/>
            <a:ext cx="4184453" cy="279722"/>
          </a:xfrm>
        </p:spPr>
        <p:txBody>
          <a:bodyPr anchor="t"/>
          <a:lstStyle/>
          <a:p>
            <a:pPr>
              <a:spcBef>
                <a:spcPts val="0"/>
              </a:spcBef>
              <a:buClr>
                <a:srgbClr val="245695"/>
              </a:buClr>
              <a:defRPr/>
            </a:pPr>
            <a:r>
              <a:rPr lang="es-CO" dirty="0" smtClean="0"/>
              <a:t>Global: </a:t>
            </a:r>
            <a:r>
              <a:rPr lang="es-CO" dirty="0" err="1" smtClean="0"/>
              <a:t>PMI</a:t>
            </a:r>
            <a:r>
              <a:rPr lang="es-CO" dirty="0" smtClean="0"/>
              <a:t> manufacturero*</a:t>
            </a:r>
            <a:endParaRPr lang="es-CO" dirty="0"/>
          </a:p>
          <a:p>
            <a:pPr>
              <a:spcBef>
                <a:spcPts val="0"/>
              </a:spcBef>
              <a:buClr>
                <a:srgbClr val="245695"/>
              </a:buClr>
              <a:defRPr/>
            </a:pPr>
            <a:r>
              <a:rPr lang="es-CO" b="0" dirty="0"/>
              <a:t>(balance de respuestas, nivel neutral=50</a:t>
            </a:r>
            <a:r>
              <a:rPr lang="es-CO" b="0" dirty="0" smtClean="0"/>
              <a:t>)</a:t>
            </a:r>
            <a:endParaRPr lang="es-CO" dirty="0"/>
          </a:p>
        </p:txBody>
      </p:sp>
      <p:sp>
        <p:nvSpPr>
          <p:cNvPr id="13" name="6 Marcador de texto"/>
          <p:cNvSpPr txBox="1">
            <a:spLocks/>
          </p:cNvSpPr>
          <p:nvPr/>
        </p:nvSpPr>
        <p:spPr>
          <a:xfrm>
            <a:off x="432048" y="620688"/>
            <a:ext cx="4139952" cy="27972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Global: PIB </a:t>
            </a:r>
            <a:r>
              <a:rPr lang="es-CO" b="0" dirty="0" smtClean="0"/>
              <a:t>(Var.% anual)</a:t>
            </a:r>
            <a:endParaRPr lang="es-CO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7" y="836712"/>
            <a:ext cx="385286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123575"/>
              </p:ext>
            </p:extLst>
          </p:nvPr>
        </p:nvGraphicFramePr>
        <p:xfrm>
          <a:off x="3900264" y="1293128"/>
          <a:ext cx="599728" cy="112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9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8023">
                <a:tc>
                  <a:txBody>
                    <a:bodyPr/>
                    <a:lstStyle/>
                    <a:p>
                      <a:pPr algn="ctr"/>
                      <a:r>
                        <a:rPr lang="es-CO" sz="1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FMI 2018</a:t>
                      </a:r>
                      <a:endParaRPr lang="es-CO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688">
                <a:tc>
                  <a:txBody>
                    <a:bodyPr/>
                    <a:lstStyle/>
                    <a:p>
                      <a:pPr algn="ctr"/>
                      <a:r>
                        <a:rPr lang="es-CO" sz="1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5.1%</a:t>
                      </a:r>
                      <a:endParaRPr lang="es-CO" sz="1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88">
                <a:tc>
                  <a:txBody>
                    <a:bodyPr/>
                    <a:lstStyle/>
                    <a:p>
                      <a:pPr algn="ctr"/>
                      <a:r>
                        <a:rPr lang="es-CO" sz="10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  <a:endParaRPr lang="es-CO" sz="1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688">
                <a:tc>
                  <a:txBody>
                    <a:bodyPr/>
                    <a:lstStyle/>
                    <a:p>
                      <a:pPr algn="ctr"/>
                      <a:r>
                        <a:rPr lang="es-CO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2.3%</a:t>
                      </a:r>
                      <a:endParaRPr lang="es-CO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6 Marcador de texto"/>
          <p:cNvSpPr txBox="1">
            <a:spLocks/>
          </p:cNvSpPr>
          <p:nvPr/>
        </p:nvSpPr>
        <p:spPr>
          <a:xfrm>
            <a:off x="7639687" y="1196751"/>
            <a:ext cx="1152376" cy="172819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PIB global observado y proyecciones FMI</a:t>
            </a:r>
          </a:p>
          <a:p>
            <a:pPr>
              <a:spcBef>
                <a:spcPts val="0"/>
              </a:spcBef>
            </a:pPr>
            <a:r>
              <a:rPr lang="es-CO" b="0" dirty="0" smtClean="0"/>
              <a:t>(Var.% anual)</a:t>
            </a:r>
            <a:endParaRPr lang="es-CO" b="0" dirty="0"/>
          </a:p>
        </p:txBody>
      </p:sp>
      <p:sp>
        <p:nvSpPr>
          <p:cNvPr id="19" name="5 Marcador de texto"/>
          <p:cNvSpPr>
            <a:spLocks noGrp="1"/>
          </p:cNvSpPr>
          <p:nvPr>
            <p:ph type="body" idx="14"/>
          </p:nvPr>
        </p:nvSpPr>
        <p:spPr>
          <a:xfrm>
            <a:off x="251520" y="3437310"/>
            <a:ext cx="4472485" cy="279722"/>
          </a:xfrm>
        </p:spPr>
        <p:txBody>
          <a:bodyPr anchor="t"/>
          <a:lstStyle/>
          <a:p>
            <a:pPr>
              <a:buClr>
                <a:srgbClr val="245695"/>
              </a:buClr>
              <a:defRPr/>
            </a:pPr>
            <a:r>
              <a:rPr lang="es-CO" dirty="0" smtClean="0"/>
              <a:t>20 economías más grandes: expansión vs. contracción </a:t>
            </a:r>
            <a:r>
              <a:rPr lang="es-CO" b="0" dirty="0" smtClean="0"/>
              <a:t>(%)</a:t>
            </a:r>
            <a:endParaRPr lang="es-CO" b="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3067935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539552" y="3645025"/>
            <a:ext cx="3773450" cy="2459358"/>
            <a:chOff x="539552" y="3645025"/>
            <a:chExt cx="3773450" cy="245935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645025"/>
              <a:ext cx="3773450" cy="2459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ángulo 7"/>
            <p:cNvSpPr/>
            <p:nvPr/>
          </p:nvSpPr>
          <p:spPr>
            <a:xfrm>
              <a:off x="2555776" y="5265216"/>
              <a:ext cx="108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2664000" y="5400000"/>
              <a:ext cx="108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2592000" y="5544000"/>
              <a:ext cx="108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3599904" y="5661248"/>
              <a:ext cx="108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3600000" y="5544000"/>
              <a:ext cx="108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3635896" y="5409232"/>
              <a:ext cx="108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3672000" y="5256000"/>
              <a:ext cx="108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5321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0" y="-1190849"/>
            <a:ext cx="4176713" cy="915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595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CO" sz="5950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498973"/>
            <a:ext cx="8026400" cy="1362075"/>
          </a:xfrm>
        </p:spPr>
        <p:txBody>
          <a:bodyPr/>
          <a:lstStyle/>
          <a:p>
            <a:r>
              <a:rPr lang="es-CO" cap="none" dirty="0" smtClean="0"/>
              <a:t>¿SE ACERCA UNA CRISIS?</a:t>
            </a:r>
            <a:br>
              <a:rPr lang="es-CO" cap="none" dirty="0" smtClean="0"/>
            </a:br>
            <a:r>
              <a:rPr lang="es-CO" b="0" cap="none" dirty="0" smtClean="0"/>
              <a:t>EL MUNDO CRECE POR ENCIMA DE SU POTENCIAL, ENDEUDAMIENTO ES ELEVADO</a:t>
            </a:r>
            <a:endParaRPr lang="es-CO" b="0" cap="non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7</a:t>
            </a:fld>
            <a:endParaRPr 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932040" y="5301208"/>
            <a:ext cx="4211960" cy="8580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cap="none" dirty="0" smtClean="0"/>
              <a:t>RIESGO</a:t>
            </a:r>
            <a:endParaRPr lang="es-CO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8737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Actividad supera potencial, largo periodo de expansión</a:t>
            </a:r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93296"/>
            <a:ext cx="8353177" cy="216025"/>
          </a:xfrm>
        </p:spPr>
        <p:txBody>
          <a:bodyPr/>
          <a:lstStyle/>
          <a:p>
            <a:r>
              <a:rPr lang="es-MX" sz="700" dirty="0" smtClean="0"/>
              <a:t>Fuente: </a:t>
            </a:r>
            <a:r>
              <a:rPr lang="en-US" sz="700" dirty="0" smtClean="0">
                <a:solidFill>
                  <a:srgbClr val="3D3D3D"/>
                </a:solidFill>
              </a:rPr>
              <a:t>Netherlands </a:t>
            </a:r>
            <a:r>
              <a:rPr lang="en-US" sz="700" dirty="0">
                <a:solidFill>
                  <a:srgbClr val="3D3D3D"/>
                </a:solidFill>
              </a:rPr>
              <a:t>Bureau of Economic Policy Analysis, </a:t>
            </a:r>
            <a:r>
              <a:rPr lang="es-MX" sz="700" dirty="0">
                <a:solidFill>
                  <a:prstClr val="black"/>
                </a:solidFill>
              </a:rPr>
              <a:t>Banco </a:t>
            </a:r>
            <a:r>
              <a:rPr lang="es-MX" sz="700" dirty="0" smtClean="0">
                <a:solidFill>
                  <a:prstClr val="black"/>
                </a:solidFill>
              </a:rPr>
              <a:t>Mundial, </a:t>
            </a:r>
            <a:r>
              <a:rPr lang="es-MX" sz="700" dirty="0" err="1" smtClean="0"/>
              <a:t>CBO</a:t>
            </a:r>
            <a:r>
              <a:rPr lang="es-MX" sz="700" dirty="0" smtClean="0"/>
              <a:t>, </a:t>
            </a:r>
            <a:r>
              <a:rPr lang="en-US" sz="700" dirty="0" smtClean="0">
                <a:solidFill>
                  <a:srgbClr val="3D3D3D"/>
                </a:solidFill>
              </a:rPr>
              <a:t>Bloomberg</a:t>
            </a:r>
            <a:r>
              <a:rPr lang="en-US" sz="700" dirty="0">
                <a:solidFill>
                  <a:srgbClr val="3D3D3D"/>
                </a:solidFill>
              </a:rPr>
              <a:t>. </a:t>
            </a:r>
            <a:r>
              <a:rPr lang="en-US" sz="700" dirty="0" err="1">
                <a:solidFill>
                  <a:srgbClr val="3D3D3D"/>
                </a:solidFill>
              </a:rPr>
              <a:t>Cálculos</a:t>
            </a:r>
            <a:r>
              <a:rPr lang="en-US" sz="700" dirty="0">
                <a:solidFill>
                  <a:srgbClr val="3D3D3D"/>
                </a:solidFill>
              </a:rPr>
              <a:t> Investigaciones Economicas Banco de </a:t>
            </a:r>
            <a:r>
              <a:rPr lang="en-US" sz="700" dirty="0" smtClean="0">
                <a:solidFill>
                  <a:srgbClr val="3D3D3D"/>
                </a:solidFill>
              </a:rPr>
              <a:t>Bogotá. * </a:t>
            </a:r>
            <a:r>
              <a:rPr lang="en-US" sz="700" dirty="0" err="1" smtClean="0">
                <a:solidFill>
                  <a:srgbClr val="3D3D3D"/>
                </a:solidFill>
              </a:rPr>
              <a:t>Acumulado</a:t>
            </a:r>
            <a:r>
              <a:rPr lang="en-US" sz="700" dirty="0" smtClean="0">
                <a:solidFill>
                  <a:srgbClr val="3D3D3D"/>
                </a:solidFill>
              </a:rPr>
              <a:t> 12 </a:t>
            </a:r>
            <a:r>
              <a:rPr lang="en-US" sz="700" dirty="0" err="1" smtClean="0">
                <a:solidFill>
                  <a:srgbClr val="3D3D3D"/>
                </a:solidFill>
              </a:rPr>
              <a:t>meses</a:t>
            </a:r>
            <a:r>
              <a:rPr lang="en-US" sz="700" dirty="0" smtClean="0">
                <a:solidFill>
                  <a:srgbClr val="3D3D3D"/>
                </a:solidFill>
              </a:rPr>
              <a:t>.</a:t>
            </a:r>
            <a:endParaRPr lang="en-US" sz="700" dirty="0">
              <a:solidFill>
                <a:srgbClr val="3D3D3D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8</a:t>
            </a:fld>
            <a:endParaRPr lang="es-MX"/>
          </a:p>
        </p:txBody>
      </p:sp>
      <p:sp>
        <p:nvSpPr>
          <p:cNvPr id="8" name="7 Marcador de texto"/>
          <p:cNvSpPr>
            <a:spLocks noGrp="1"/>
          </p:cNvSpPr>
          <p:nvPr>
            <p:ph type="body" idx="16"/>
          </p:nvPr>
        </p:nvSpPr>
        <p:spPr>
          <a:xfrm>
            <a:off x="296866" y="3429366"/>
            <a:ext cx="4333992" cy="279722"/>
          </a:xfrm>
        </p:spPr>
        <p:txBody>
          <a:bodyPr anchor="t"/>
          <a:lstStyle/>
          <a:p>
            <a:r>
              <a:rPr lang="es-CO" dirty="0" smtClean="0"/>
              <a:t>EEUU: Ciclos económicos </a:t>
            </a:r>
            <a:r>
              <a:rPr lang="es-CO" b="0" dirty="0" smtClean="0"/>
              <a:t>(trimestres, Var.% acumulada)</a:t>
            </a:r>
            <a:endParaRPr lang="es-CO" b="0" dirty="0"/>
          </a:p>
        </p:txBody>
      </p:sp>
      <p:sp>
        <p:nvSpPr>
          <p:cNvPr id="15" name="6 Marcador de texto"/>
          <p:cNvSpPr txBox="1">
            <a:spLocks/>
          </p:cNvSpPr>
          <p:nvPr/>
        </p:nvSpPr>
        <p:spPr>
          <a:xfrm>
            <a:off x="4552381" y="620688"/>
            <a:ext cx="4184455" cy="27972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/>
              <a:t>Global: Brecha de producto </a:t>
            </a:r>
            <a:r>
              <a:rPr lang="es-CO" b="0" dirty="0" smtClean="0"/>
              <a:t>(% del PIB)</a:t>
            </a:r>
            <a:endParaRPr lang="es-CO" b="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61" y="836712"/>
            <a:ext cx="3846487" cy="244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6 Marcador de texto"/>
          <p:cNvSpPr txBox="1">
            <a:spLocks/>
          </p:cNvSpPr>
          <p:nvPr/>
        </p:nvSpPr>
        <p:spPr>
          <a:xfrm>
            <a:off x="427757" y="634204"/>
            <a:ext cx="4176713" cy="27972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EEUU: PIB observado vs. potencial </a:t>
            </a:r>
            <a:r>
              <a:rPr lang="es-CO" b="0" dirty="0" smtClean="0"/>
              <a:t>(USD B)</a:t>
            </a:r>
            <a:endParaRPr lang="es-CO" b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7" y="863941"/>
            <a:ext cx="3779449" cy="25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16 Conector recto de flecha"/>
          <p:cNvCxnSpPr/>
          <p:nvPr/>
        </p:nvCxnSpPr>
        <p:spPr>
          <a:xfrm flipV="1">
            <a:off x="1947114" y="2492896"/>
            <a:ext cx="0" cy="432048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1907704" y="2550096"/>
            <a:ext cx="543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6.1%</a:t>
            </a:r>
            <a:endParaRPr lang="es-CO" sz="9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5"/>
            <a:ext cx="3763883" cy="239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3177186" y="4070208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38, 139%</a:t>
            </a:r>
            <a:endParaRPr lang="es-CO" sz="9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894758" y="3724976"/>
            <a:ext cx="714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33, 168%</a:t>
            </a:r>
            <a:endParaRPr lang="es-CO" sz="9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889154" y="4934304"/>
            <a:ext cx="714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33, 69%</a:t>
            </a:r>
            <a:endParaRPr lang="es-CO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537520" y="4214224"/>
            <a:ext cx="714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29, 128%</a:t>
            </a:r>
            <a:endParaRPr lang="es-CO" sz="9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7 Marcador de texto"/>
          <p:cNvSpPr>
            <a:spLocks noGrp="1"/>
          </p:cNvSpPr>
          <p:nvPr>
            <p:ph type="body" idx="16"/>
          </p:nvPr>
        </p:nvSpPr>
        <p:spPr>
          <a:xfrm>
            <a:off x="4558488" y="3429366"/>
            <a:ext cx="4184453" cy="279722"/>
          </a:xfrm>
        </p:spPr>
        <p:txBody>
          <a:bodyPr anchor="t"/>
          <a:lstStyle/>
          <a:p>
            <a:r>
              <a:rPr lang="es-CO" dirty="0" smtClean="0"/>
              <a:t>Global: Comercio internacional </a:t>
            </a:r>
            <a:r>
              <a:rPr lang="es-CO" b="0" dirty="0" smtClean="0"/>
              <a:t>(Var</a:t>
            </a:r>
            <a:r>
              <a:rPr lang="es-CO" b="0" dirty="0"/>
              <a:t>. % anual, </a:t>
            </a:r>
            <a:r>
              <a:rPr lang="es-CO" b="0" dirty="0" err="1" smtClean="0"/>
              <a:t>M3</a:t>
            </a:r>
            <a:r>
              <a:rPr lang="es-CO" b="0" dirty="0" smtClean="0"/>
              <a:t>)</a:t>
            </a:r>
            <a:endParaRPr lang="es-CO" b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19" y="3645024"/>
            <a:ext cx="4048237" cy="244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78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331640" y="3861048"/>
            <a:ext cx="864096" cy="1944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Impulso fiscal</a:t>
            </a:r>
          </a:p>
          <a:p>
            <a:pPr algn="ctr"/>
            <a:r>
              <a:rPr lang="es-CO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+31% del PIB</a:t>
            </a:r>
            <a:endParaRPr lang="es-CO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14052"/>
            <a:ext cx="3888680" cy="24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748464" cy="432048"/>
          </a:xfrm>
        </p:spPr>
        <p:txBody>
          <a:bodyPr/>
          <a:lstStyle/>
          <a:p>
            <a:r>
              <a:rPr lang="es-CO" dirty="0" smtClean="0"/>
              <a:t>¿Señales de recesión en EEUU?, alto endeudamiento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6021883"/>
            <a:ext cx="8353177" cy="359445"/>
          </a:xfrm>
        </p:spPr>
        <p:txBody>
          <a:bodyPr/>
          <a:lstStyle/>
          <a:p>
            <a:r>
              <a:rPr lang="es-MX" sz="700" dirty="0" smtClean="0"/>
              <a:t>Fuente: Bloomberg, Reserva Federal de Nueva York. Cálculos Investigaciones Económicas Banco de Bogotá. * Anticipa recesión con un año o dos de </a:t>
            </a:r>
            <a:r>
              <a:rPr lang="es-MX" sz="700" dirty="0" err="1" smtClean="0"/>
              <a:t>anteriorirdad</a:t>
            </a:r>
            <a:r>
              <a:rPr lang="es-MX" sz="700" dirty="0" smtClean="0"/>
              <a:t>. ** Varias metodologías: 1) pendiente de la curva de Tesoros; 2) encuesta de percepción de analistas; y 3) variables de actividad económica.</a:t>
            </a:r>
            <a:endParaRPr lang="es-MX" sz="7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EE5F-DAEE-469A-A7F1-1529B124D669}" type="slidenum">
              <a:rPr lang="es-MX" smtClean="0"/>
              <a:pPr/>
              <a:t>9</a:t>
            </a:fld>
            <a:endParaRPr lang="es-MX"/>
          </a:p>
        </p:txBody>
      </p:sp>
      <p:sp>
        <p:nvSpPr>
          <p:cNvPr id="15" name="6 Marcador de texto"/>
          <p:cNvSpPr txBox="1">
            <a:spLocks/>
          </p:cNvSpPr>
          <p:nvPr/>
        </p:nvSpPr>
        <p:spPr>
          <a:xfrm>
            <a:off x="395536" y="620688"/>
            <a:ext cx="4184455" cy="35173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EEUU: Tesoros </a:t>
            </a:r>
            <a:r>
              <a:rPr lang="es-CO" dirty="0" err="1" smtClean="0"/>
              <a:t>10a</a:t>
            </a:r>
            <a:r>
              <a:rPr lang="es-CO" dirty="0" smtClean="0"/>
              <a:t> – </a:t>
            </a:r>
            <a:r>
              <a:rPr lang="es-CO" dirty="0" err="1" smtClean="0"/>
              <a:t>2a</a:t>
            </a:r>
            <a:r>
              <a:rPr lang="es-CO" dirty="0" smtClean="0"/>
              <a:t> vs. recesiones* </a:t>
            </a:r>
            <a:r>
              <a:rPr lang="es-CO" b="0" dirty="0" smtClean="0"/>
              <a:t>(%)</a:t>
            </a:r>
            <a:endParaRPr lang="es-CO" dirty="0" smtClean="0"/>
          </a:p>
        </p:txBody>
      </p:sp>
      <p:sp>
        <p:nvSpPr>
          <p:cNvPr id="27" name="6 Marcador de texto"/>
          <p:cNvSpPr txBox="1">
            <a:spLocks/>
          </p:cNvSpPr>
          <p:nvPr/>
        </p:nvSpPr>
        <p:spPr>
          <a:xfrm>
            <a:off x="4572000" y="620688"/>
            <a:ext cx="4184455" cy="35173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EEUU: Probabilidad de recesión según varios modelos** </a:t>
            </a:r>
            <a:r>
              <a:rPr lang="es-CO" b="0" dirty="0" smtClean="0"/>
              <a:t>(%)</a:t>
            </a:r>
            <a:endParaRPr lang="es-CO" dirty="0" smtClean="0"/>
          </a:p>
        </p:txBody>
      </p:sp>
      <p:sp>
        <p:nvSpPr>
          <p:cNvPr id="16" name="6 Marcador de texto"/>
          <p:cNvSpPr txBox="1">
            <a:spLocks/>
          </p:cNvSpPr>
          <p:nvPr/>
        </p:nvSpPr>
        <p:spPr>
          <a:xfrm>
            <a:off x="4564009" y="3437310"/>
            <a:ext cx="4184455" cy="35173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China: Endeudamiento total </a:t>
            </a:r>
            <a:r>
              <a:rPr lang="es-CO" b="0" dirty="0" smtClean="0"/>
              <a:t>(% del PIB)</a:t>
            </a:r>
            <a:endParaRPr lang="es-CO" dirty="0" smtClean="0"/>
          </a:p>
        </p:txBody>
      </p:sp>
      <p:sp>
        <p:nvSpPr>
          <p:cNvPr id="17" name="6 Marcador de texto"/>
          <p:cNvSpPr txBox="1">
            <a:spLocks/>
          </p:cNvSpPr>
          <p:nvPr/>
        </p:nvSpPr>
        <p:spPr>
          <a:xfrm>
            <a:off x="251520" y="3429000"/>
            <a:ext cx="4464496" cy="35173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dirty="0" smtClean="0"/>
              <a:t>EEUU: Deuda </a:t>
            </a:r>
            <a:r>
              <a:rPr lang="es-CO" dirty="0"/>
              <a:t>p</a:t>
            </a:r>
            <a:r>
              <a:rPr lang="es-CO" dirty="0" smtClean="0"/>
              <a:t>ública </a:t>
            </a:r>
            <a:r>
              <a:rPr lang="es-CO" dirty="0"/>
              <a:t>sin </a:t>
            </a:r>
            <a:r>
              <a:rPr lang="es-CO" dirty="0" smtClean="0"/>
              <a:t>y </a:t>
            </a:r>
            <a:r>
              <a:rPr lang="es-CO" dirty="0"/>
              <a:t>con reforma </a:t>
            </a:r>
            <a:r>
              <a:rPr lang="es-CO" dirty="0" smtClean="0"/>
              <a:t>tributaria </a:t>
            </a:r>
            <a:r>
              <a:rPr lang="es-CO" b="0" dirty="0" smtClean="0"/>
              <a:t>(% PIB)</a:t>
            </a:r>
            <a:endParaRPr lang="es-CO" dirty="0" smtClean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31224"/>
            <a:ext cx="3888430" cy="22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2804398" y="1850970"/>
            <a:ext cx="54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-5pb</a:t>
            </a:r>
          </a:p>
          <a:p>
            <a:r>
              <a:rPr lang="es-CO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(-)</a:t>
            </a:r>
            <a:r>
              <a:rPr lang="es-CO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13M</a:t>
            </a:r>
            <a:endParaRPr lang="es-CO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380462" y="1628800"/>
            <a:ext cx="54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CO" sz="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31pb</a:t>
            </a:r>
            <a:endParaRPr lang="es-CO" sz="9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(-)</a:t>
            </a:r>
            <a:r>
              <a:rPr lang="es-CO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24M</a:t>
            </a:r>
            <a:endParaRPr lang="es-CO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835696" y="1850970"/>
            <a:ext cx="54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+9pb</a:t>
            </a:r>
          </a:p>
          <a:p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(-)</a:t>
            </a:r>
            <a:r>
              <a:rPr lang="es-CO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18M</a:t>
            </a:r>
            <a:endParaRPr lang="es-CO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067944" y="1644238"/>
            <a:ext cx="543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CO" sz="9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54pb</a:t>
            </a:r>
            <a:endParaRPr lang="es-CO" sz="9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339752" y="23488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un año antes</a:t>
            </a:r>
          </a:p>
          <a:p>
            <a:pPr algn="r"/>
            <a:r>
              <a:rPr lang="es-CO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Meses con que anticipa recesión</a:t>
            </a:r>
            <a:endParaRPr lang="es-CO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35" y="3717032"/>
            <a:ext cx="3705397" cy="236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27764"/>
            <a:ext cx="3600400" cy="229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6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ido IE">
  <a:themeElements>
    <a:clrScheme name="Colores IE">
      <a:dk1>
        <a:srgbClr val="245695"/>
      </a:dk1>
      <a:lt1>
        <a:srgbClr val="FFFFFF"/>
      </a:lt1>
      <a:dk2>
        <a:srgbClr val="245695"/>
      </a:dk2>
      <a:lt2>
        <a:srgbClr val="FFFFFF"/>
      </a:lt2>
      <a:accent1>
        <a:srgbClr val="245695"/>
      </a:accent1>
      <a:accent2>
        <a:srgbClr val="508BD4"/>
      </a:accent2>
      <a:accent3>
        <a:srgbClr val="A7C5E9"/>
      </a:accent3>
      <a:accent4>
        <a:srgbClr val="C00000"/>
      </a:accent4>
      <a:accent5>
        <a:srgbClr val="AFAFAF"/>
      </a:accent5>
      <a:accent6>
        <a:srgbClr val="3D3D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tenido IE">
  <a:themeElements>
    <a:clrScheme name="Colores IE">
      <a:dk1>
        <a:srgbClr val="245695"/>
      </a:dk1>
      <a:lt1>
        <a:srgbClr val="FFFFFF"/>
      </a:lt1>
      <a:dk2>
        <a:srgbClr val="245695"/>
      </a:dk2>
      <a:lt2>
        <a:srgbClr val="FFFFFF"/>
      </a:lt2>
      <a:accent1>
        <a:srgbClr val="245695"/>
      </a:accent1>
      <a:accent2>
        <a:srgbClr val="508BD4"/>
      </a:accent2>
      <a:accent3>
        <a:srgbClr val="A7C5E9"/>
      </a:accent3>
      <a:accent4>
        <a:srgbClr val="C00000"/>
      </a:accent4>
      <a:accent5>
        <a:srgbClr val="AFAFAF"/>
      </a:accent5>
      <a:accent6>
        <a:srgbClr val="3D3D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Contenido IE">
  <a:themeElements>
    <a:clrScheme name="Colores IE">
      <a:dk1>
        <a:srgbClr val="245695"/>
      </a:dk1>
      <a:lt1>
        <a:srgbClr val="FFFFFF"/>
      </a:lt1>
      <a:dk2>
        <a:srgbClr val="245695"/>
      </a:dk2>
      <a:lt2>
        <a:srgbClr val="FFFFFF"/>
      </a:lt2>
      <a:accent1>
        <a:srgbClr val="245695"/>
      </a:accent1>
      <a:accent2>
        <a:srgbClr val="508BD4"/>
      </a:accent2>
      <a:accent3>
        <a:srgbClr val="A7C5E9"/>
      </a:accent3>
      <a:accent4>
        <a:srgbClr val="C00000"/>
      </a:accent4>
      <a:accent5>
        <a:srgbClr val="AFAFAF"/>
      </a:accent5>
      <a:accent6>
        <a:srgbClr val="3D3D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17861</TotalTime>
  <Words>1452</Words>
  <Application>Microsoft Office PowerPoint</Application>
  <PresentationFormat>Presentación en pantalla (4:3)</PresentationFormat>
  <Paragraphs>273</Paragraphs>
  <Slides>31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Arial</vt:lpstr>
      <vt:lpstr>Calibri</vt:lpstr>
      <vt:lpstr>Wingdings</vt:lpstr>
      <vt:lpstr>1_Tema de Office</vt:lpstr>
      <vt:lpstr>2_Tema de Office</vt:lpstr>
      <vt:lpstr>Contenido IE</vt:lpstr>
      <vt:lpstr>3_Tema de Office</vt:lpstr>
      <vt:lpstr>4_Contenido IE</vt:lpstr>
      <vt:lpstr>8_Contenido IE</vt:lpstr>
      <vt:lpstr>Presentación de PowerPoint</vt:lpstr>
      <vt:lpstr>Panorama Internacional: 5 TEMAS CLAVE Y 5 RIESGOS EN 2018  PANEL: Primer año Gobierno Trump y perspectivas a mediano plazo  CAMILO PÉREZ ÁLVAREZ, INVESTIGACIONES ECONÓMICAS</vt:lpstr>
      <vt:lpstr>¿El G-0 (G cero) o un cambio estructural de liderazgo?</vt:lpstr>
      <vt:lpstr>BUEN CRECIMIENTO  INFLACIÓN CONTROLADA  PETRÓLEO AL ALZA  TASAS SUBEN  GEOPOLÍTICA</vt:lpstr>
      <vt:lpstr>CRECIMIENTO GLOBAL BUENA DINÁMICA EN LOS DESARROLLADOS, EMERGENTES DEJAN ATRÁS LO PEOR</vt:lpstr>
      <vt:lpstr>Buena dinámica de actividad global, avance sincronizado</vt:lpstr>
      <vt:lpstr>¿SE ACERCA UNA CRISIS? EL MUNDO CRECE POR ENCIMA DE SU POTENCIAL, ENDEUDAMIENTO ES ELEVADO</vt:lpstr>
      <vt:lpstr>Actividad supera potencial, largo periodo de expansión</vt:lpstr>
      <vt:lpstr>¿Señales de recesión en EEUU?, alto endeudamiento</vt:lpstr>
      <vt:lpstr>INFLACIÓN ESTUVO AUSENTE Y AHORA SE HA NORMALIZADO</vt:lpstr>
      <vt:lpstr>Inflación se ha normalizado, se espera aumento</vt:lpstr>
      <vt:lpstr>SE CIERRAN BRECHAS INFLACIÓN SUBIRÍA POR MEJOR CRECIMIENTO, AJUSTE DE SALARIOS Y PRESIÓN DEL PETRÓLEO</vt:lpstr>
      <vt:lpstr>Inflación repuntaría modestamente con desaparición de choques</vt:lpstr>
      <vt:lpstr>PETRÓLEO MERCADO MÁS EQUILIBRADO Y CON SÍNTOMAS DE SOBRE DEMANDA</vt:lpstr>
      <vt:lpstr>Petróleo cerca de equilibrio, acuerdo OPEP cumpliría objetivo</vt:lpstr>
      <vt:lpstr>PETRÓLEO ALTOS PRECIOS INCENTIVAN INVERSIÓN Y MAYOR PRODUCCIÓN DE PETRÓLEO DE ESQUISTO</vt:lpstr>
      <vt:lpstr>Producción petróleo estadounidense es factor bajista de precios</vt:lpstr>
      <vt:lpstr>TASAS DE INTERÉS VAN A SUBIR Y LA EXPANSIÓN DE LIQUIDEZ SE MODERARÁ</vt:lpstr>
      <vt:lpstr>Global: Lento repliegue de liquidez, tasas subirían poco en EEUU</vt:lpstr>
      <vt:lpstr>VALORACIÓN DE ACTIVOS ALTOS PRECIOS INDICAN COMPLACENCIA, PODRÍA DURAR UN TIEMPO</vt:lpstr>
      <vt:lpstr>EEUU: Condiciones financieras extendidas, amplia complacencia</vt:lpstr>
      <vt:lpstr>GEOPOLÍTICA ELECCIONES EN LATINOAMÉRICA, FOCO CAMBIA DE POCOS PAÍSES GRANDES A MUCHOS PAÍSES PEQUEÑOS</vt:lpstr>
      <vt:lpstr>Global: Riesgos políticos en 2018 se mueven hacia emergentes</vt:lpstr>
      <vt:lpstr>TRUMP TENSIONES EN VARIOS FRENTES… QUE GIRAN EN TORNO A EEUU</vt:lpstr>
      <vt:lpstr>EEUU: Contradicciones, cambios de parecer, engaños y mentiras</vt:lpstr>
      <vt:lpstr>EEUU: Baja popularidad, poder blando, el clima y el fin del mundo</vt:lpstr>
      <vt:lpstr>¿El G-0 (G cero) o un cambio estructural de liderazgo?</vt:lpstr>
      <vt:lpstr>CRECIMIENTO GLOBAL BUENA DINÁMICA EN LOS DESARROLLADOS, EMERGENTES DEJAN ATRÁS LO PEOR  INFLACIÓN  ESTUVO AUSENTE Y AHORA SE HA NORMALIZADO   PETRÓLEO MERCADO MÁS EQUILIBRADO Y CON SÍNTOMAS DE SOBRE DEMANDA  TASAS DE INTERÉS VAN A SUBIR Y LA EXPANSIÓN DE LIQUIDEZ SE MODERARÁ  GEOPOLÍTICA ELECCIONES EN LATINOAMÉRICA, FOCO CAMBIA DE POCOS PAÍSES GRANDES A MUCHOS PAÍSES PEQUEÑOS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SYUSUNG</dc:creator>
  <cp:lastModifiedBy>Salma Hoyos Villamil</cp:lastModifiedBy>
  <cp:revision>340</cp:revision>
  <dcterms:created xsi:type="dcterms:W3CDTF">2014-04-10T16:02:08Z</dcterms:created>
  <dcterms:modified xsi:type="dcterms:W3CDTF">2018-02-01T12:06:43Z</dcterms:modified>
</cp:coreProperties>
</file>