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9" r:id="rId3"/>
    <p:sldId id="257" r:id="rId4"/>
    <p:sldId id="300" r:id="rId5"/>
    <p:sldId id="301" r:id="rId6"/>
    <p:sldId id="302" r:id="rId7"/>
    <p:sldId id="298" r:id="rId8"/>
    <p:sldId id="259" r:id="rId9"/>
    <p:sldId id="258" r:id="rId10"/>
    <p:sldId id="263" r:id="rId11"/>
    <p:sldId id="264" r:id="rId12"/>
    <p:sldId id="265" r:id="rId13"/>
    <p:sldId id="262" r:id="rId14"/>
    <p:sldId id="296" r:id="rId15"/>
    <p:sldId id="269" r:id="rId16"/>
    <p:sldId id="270" r:id="rId17"/>
    <p:sldId id="275" r:id="rId18"/>
    <p:sldId id="278" r:id="rId19"/>
    <p:sldId id="279" r:id="rId20"/>
    <p:sldId id="280" r:id="rId21"/>
    <p:sldId id="295" r:id="rId22"/>
    <p:sldId id="297" r:id="rId23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889"/>
    <a:srgbClr val="1D4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0F72C-7F9E-41A2-BBFF-928539E029FE}" type="datetimeFigureOut">
              <a:rPr lang="es-AR" smtClean="0"/>
              <a:t>31/01/2018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F3E64-C56F-4CC9-AF87-B7DDE10165E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810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BB9D5-9A9A-4755-89F1-2A2EDAEA7CA6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6069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4591" y="5748374"/>
            <a:ext cx="5243022" cy="54501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88" tIns="48395" rIns="96788" bIns="48395"/>
          <a:lstStyle/>
          <a:p>
            <a:pPr eaLnBrk="1" hangingPunct="1"/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4176040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4591" y="5748374"/>
            <a:ext cx="5243022" cy="54501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88" tIns="48395" rIns="96788" bIns="48395"/>
          <a:lstStyle/>
          <a:p>
            <a:pPr eaLnBrk="1" hangingPunct="1"/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836081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0B61-5799-405F-91BF-339152BA9863}" type="datetimeFigureOut">
              <a:rPr lang="es-AR" smtClean="0"/>
              <a:t>31/01/2018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AA94-B717-40FB-BB89-5C2B7F1C4E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52565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0B61-5799-405F-91BF-339152BA9863}" type="datetimeFigureOut">
              <a:rPr lang="es-AR" smtClean="0"/>
              <a:t>31/01/2018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AA94-B717-40FB-BB89-5C2B7F1C4E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2222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0B61-5799-405F-91BF-339152BA9863}" type="datetimeFigureOut">
              <a:rPr lang="es-AR" smtClean="0"/>
              <a:t>31/01/2018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AA94-B717-40FB-BB89-5C2B7F1C4E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17829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36648"/>
            <a:ext cx="12192000" cy="110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2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0B61-5799-405F-91BF-339152BA9863}" type="datetimeFigureOut">
              <a:rPr lang="es-AR" smtClean="0"/>
              <a:t>31/01/2018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AA94-B717-40FB-BB89-5C2B7F1C4E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49078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0B61-5799-405F-91BF-339152BA9863}" type="datetimeFigureOut">
              <a:rPr lang="es-AR" smtClean="0"/>
              <a:t>31/01/2018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AA94-B717-40FB-BB89-5C2B7F1C4E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66086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0B61-5799-405F-91BF-339152BA9863}" type="datetimeFigureOut">
              <a:rPr lang="es-AR" smtClean="0"/>
              <a:t>31/01/2018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AA94-B717-40FB-BB89-5C2B7F1C4E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349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0B61-5799-405F-91BF-339152BA9863}" type="datetimeFigureOut">
              <a:rPr lang="es-AR" smtClean="0"/>
              <a:t>31/01/2018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AA94-B717-40FB-BB89-5C2B7F1C4E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664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0B61-5799-405F-91BF-339152BA9863}" type="datetimeFigureOut">
              <a:rPr lang="es-AR" smtClean="0"/>
              <a:t>31/01/2018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AA94-B717-40FB-BB89-5C2B7F1C4E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677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0B61-5799-405F-91BF-339152BA9863}" type="datetimeFigureOut">
              <a:rPr lang="es-AR" smtClean="0"/>
              <a:t>31/01/2018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AA94-B717-40FB-BB89-5C2B7F1C4E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1715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0B61-5799-405F-91BF-339152BA9863}" type="datetimeFigureOut">
              <a:rPr lang="es-AR" smtClean="0"/>
              <a:t>31/01/2018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AA94-B717-40FB-BB89-5C2B7F1C4E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269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0B61-5799-405F-91BF-339152BA9863}" type="datetimeFigureOut">
              <a:rPr lang="es-AR" smtClean="0"/>
              <a:t>31/01/2018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AA94-B717-40FB-BB89-5C2B7F1C4E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48235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50B61-5799-405F-91BF-339152BA9863}" type="datetimeFigureOut">
              <a:rPr lang="es-AR" smtClean="0"/>
              <a:t>31/01/2018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7AA94-B717-40FB-BB89-5C2B7F1C4E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913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39091" r="710" b="41666"/>
          <a:stretch/>
        </p:blipFill>
        <p:spPr>
          <a:xfrm>
            <a:off x="0" y="1288473"/>
            <a:ext cx="12192000" cy="131964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322617" y="3359028"/>
            <a:ext cx="76165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rgbClr val="235889"/>
                </a:solidFill>
              </a:rPr>
              <a:t>PRIMER AÑO DEL GOBIERNO TRUMP Y PERSPECTIVAS A MEDIANO PLAZO PARA LATINOAMÉRICA</a:t>
            </a:r>
          </a:p>
          <a:p>
            <a:endParaRPr lang="es-AR" sz="2800" dirty="0">
              <a:solidFill>
                <a:srgbClr val="235889"/>
              </a:solidFill>
            </a:endParaRPr>
          </a:p>
          <a:p>
            <a:r>
              <a:rPr lang="es-AR" sz="2800" dirty="0">
                <a:solidFill>
                  <a:srgbClr val="235889"/>
                </a:solidFill>
              </a:rPr>
              <a:t>Cartagena</a:t>
            </a:r>
          </a:p>
          <a:p>
            <a:r>
              <a:rPr lang="es-AR" sz="2800" dirty="0">
                <a:solidFill>
                  <a:srgbClr val="235889"/>
                </a:solidFill>
              </a:rPr>
              <a:t>31 de Enero de 2018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56213" r="710" b="41666"/>
          <a:stretch/>
        </p:blipFill>
        <p:spPr>
          <a:xfrm>
            <a:off x="-20782" y="6619009"/>
            <a:ext cx="12192000" cy="23899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64" y="2984435"/>
            <a:ext cx="1996428" cy="342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39091" r="710" b="41666"/>
          <a:stretch/>
        </p:blipFill>
        <p:spPr>
          <a:xfrm>
            <a:off x="7007999" y="0"/>
            <a:ext cx="5184001" cy="55071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t="56213" r="710" b="41666"/>
          <a:stretch/>
        </p:blipFill>
        <p:spPr>
          <a:xfrm>
            <a:off x="-20782" y="6619009"/>
            <a:ext cx="12192000" cy="23899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t="56213" r="1866" b="41666"/>
          <a:stretch/>
        </p:blipFill>
        <p:spPr>
          <a:xfrm>
            <a:off x="-20783" y="-1"/>
            <a:ext cx="7055428" cy="55071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088574" y="1177425"/>
            <a:ext cx="98609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400" b="1" i="1" u="sng" dirty="0" smtClean="0"/>
              <a:t>Principales logros:</a:t>
            </a:r>
            <a:endParaRPr lang="es-AR" sz="2400" b="1" i="1" u="sng" dirty="0"/>
          </a:p>
          <a:p>
            <a:pPr algn="just"/>
            <a:endParaRPr lang="es-A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rgbClr val="C00000"/>
                </a:solidFill>
              </a:rPr>
              <a:t>Impuestos: </a:t>
            </a:r>
            <a:r>
              <a:rPr lang="es-AR" sz="2400" b="1" dirty="0"/>
              <a:t>mayor reducción impositiva desde 1984.</a:t>
            </a:r>
          </a:p>
          <a:p>
            <a:pPr lvl="1" algn="just"/>
            <a:endParaRPr lang="es-AR" sz="2400" b="1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rgbClr val="C00000"/>
                </a:solidFill>
              </a:rPr>
              <a:t>Burocracia: </a:t>
            </a:r>
            <a:r>
              <a:rPr lang="es-AR" sz="2400" b="1" dirty="0"/>
              <a:t>por cada nueva regla o regulación, el Gobierno ha eliminado 22.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AR" sz="2400" b="1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rgbClr val="C00000"/>
                </a:solidFill>
              </a:rPr>
              <a:t>Sistema Judicial: </a:t>
            </a:r>
            <a:r>
              <a:rPr lang="es-AR" sz="2400" b="1" dirty="0"/>
              <a:t>93 decisiones y/o leyes que modernizan las cortes norteamericanas para combatir el delito -&gt; 4.000 delitos por cada 100.000 habitantes (-2,1% </a:t>
            </a:r>
            <a:r>
              <a:rPr lang="es-AR" sz="2400" b="1" dirty="0" err="1"/>
              <a:t>YoY</a:t>
            </a:r>
            <a:r>
              <a:rPr lang="es-AR" sz="2400" b="1" dirty="0"/>
              <a:t>).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AR" sz="2400" b="1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rgbClr val="C00000"/>
                </a:solidFill>
              </a:rPr>
              <a:t>Inmigración: </a:t>
            </a:r>
            <a:r>
              <a:rPr lang="es-AR" sz="2400" b="1" dirty="0"/>
              <a:t>156 decisiones y/o leyes diseñadas para reducir inmigración ilegal -&gt; niveles más bajos en 45 años.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-1" y="578217"/>
            <a:ext cx="7258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 primer año </a:t>
            </a:r>
            <a:r>
              <a:rPr lang="es-AR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Trump</a:t>
            </a:r>
            <a:endParaRPr lang="es-AR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695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39091" r="710" b="41666"/>
          <a:stretch/>
        </p:blipFill>
        <p:spPr>
          <a:xfrm>
            <a:off x="7007999" y="0"/>
            <a:ext cx="5184001" cy="55071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t="56213" r="710" b="41666"/>
          <a:stretch/>
        </p:blipFill>
        <p:spPr>
          <a:xfrm>
            <a:off x="-20782" y="6619009"/>
            <a:ext cx="12192000" cy="23899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t="56213" r="1866" b="41666"/>
          <a:stretch/>
        </p:blipFill>
        <p:spPr>
          <a:xfrm>
            <a:off x="-20783" y="-1"/>
            <a:ext cx="7055428" cy="55071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088574" y="1177425"/>
            <a:ext cx="98609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400" b="1" i="1" u="sng" dirty="0"/>
              <a:t>Principales logros (</a:t>
            </a:r>
            <a:r>
              <a:rPr lang="es-AR" sz="2400" b="1" i="1" u="sng" dirty="0" err="1"/>
              <a:t>cont</a:t>
            </a:r>
            <a:r>
              <a:rPr lang="es-AR" sz="2400" b="1" i="1" u="sng" dirty="0"/>
              <a:t>):</a:t>
            </a:r>
          </a:p>
          <a:p>
            <a:pPr algn="just"/>
            <a:endParaRPr lang="es-AR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rgbClr val="C00000"/>
                </a:solidFill>
              </a:rPr>
              <a:t>Educación: </a:t>
            </a:r>
            <a:r>
              <a:rPr lang="es-AR" sz="2400" b="1" dirty="0"/>
              <a:t>reducción de influencia del Gobierno Federal en sistema educativo -&gt; derivación de decisiones sobre educación a los estados.</a:t>
            </a:r>
          </a:p>
          <a:p>
            <a:pPr lvl="1" algn="just"/>
            <a:endParaRPr lang="es-AR" sz="2400" b="1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rgbClr val="C00000"/>
                </a:solidFill>
              </a:rPr>
              <a:t>Energía: </a:t>
            </a:r>
            <a:r>
              <a:rPr lang="es-AR" sz="2400" b="1" dirty="0"/>
              <a:t>47 decisiones y/o leyes diseñadas para cambiar rumbo de política energética -&gt; liberación de producción de petróleo, carbón. Nuevos gaseoductos.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AR" sz="2400" b="1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rgbClr val="C00000"/>
                </a:solidFill>
              </a:rPr>
              <a:t>Empleo: </a:t>
            </a:r>
            <a:r>
              <a:rPr lang="es-AR" sz="2400" b="1" dirty="0"/>
              <a:t>17 decisiones y/o leyes que flexibilizan leyes laborales -&gt; tasa de desempleo 4,1% (más baja desde 2000).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AR" sz="2400" b="1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rgbClr val="C00000"/>
                </a:solidFill>
              </a:rPr>
              <a:t>Seguridad Nacional: </a:t>
            </a:r>
            <a:r>
              <a:rPr lang="es-AR" sz="2400" b="1" dirty="0"/>
              <a:t>75 decisiones y/o leyes diseñadas para reforzar la protección de las fronteras nacionales.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-1" y="578217"/>
            <a:ext cx="7258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 primer año </a:t>
            </a:r>
            <a:r>
              <a:rPr lang="es-AR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Trump</a:t>
            </a:r>
            <a:endParaRPr lang="es-AR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045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39091" r="710" b="41666"/>
          <a:stretch/>
        </p:blipFill>
        <p:spPr>
          <a:xfrm>
            <a:off x="7007999" y="0"/>
            <a:ext cx="5184001" cy="55071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t="56213" r="710" b="41666"/>
          <a:stretch/>
        </p:blipFill>
        <p:spPr>
          <a:xfrm>
            <a:off x="-20782" y="6619009"/>
            <a:ext cx="12192000" cy="23899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t="56213" r="1866" b="41666"/>
          <a:stretch/>
        </p:blipFill>
        <p:spPr>
          <a:xfrm>
            <a:off x="-20783" y="-1"/>
            <a:ext cx="7055428" cy="55071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-1" y="578217"/>
            <a:ext cx="7258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Trump</a:t>
            </a:r>
            <a:r>
              <a:rPr lang="es-A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 Latinoamérica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639626" y="1331177"/>
            <a:ext cx="923684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AR" sz="2400" b="1" dirty="0"/>
              <a:t>La indiferencia habla por sí sola: LATAM no es prioridad para el presidente norteamericano.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AR" sz="2400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AR" sz="2400" b="1" dirty="0"/>
              <a:t>Excepto ejemplos puntuales, EE.UU. no ha diseñado su política internacional pensando en LATAM.</a:t>
            </a:r>
          </a:p>
          <a:p>
            <a:pPr algn="just"/>
            <a:endParaRPr lang="es-AR" sz="2400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AR" sz="2400" b="1" dirty="0"/>
              <a:t>El abandono del TPP no debería ser visto como una decisión equivocada de </a:t>
            </a:r>
            <a:r>
              <a:rPr lang="es-AR" sz="2400" b="1" dirty="0" err="1"/>
              <a:t>Trump</a:t>
            </a:r>
            <a:r>
              <a:rPr lang="es-AR" sz="2400" b="1" dirty="0"/>
              <a:t>: Hillary Clinton iba a anunciar lo mismo.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AR" sz="2400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AR" sz="2400" b="1" dirty="0"/>
              <a:t>México, comprensiblemente, es el país que siempre sufre más los eventos políticos y económicos de su vecino: TLCAN.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AR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02" y="2002479"/>
            <a:ext cx="2532153" cy="299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47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39091" r="710" b="41666"/>
          <a:stretch/>
        </p:blipFill>
        <p:spPr>
          <a:xfrm>
            <a:off x="7007999" y="0"/>
            <a:ext cx="5184001" cy="55071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-1" y="578217"/>
            <a:ext cx="7258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Escenario macro y de inversiones </a:t>
            </a:r>
            <a:r>
              <a:rPr lang="es-A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globales </a:t>
            </a:r>
            <a:endParaRPr lang="es-AR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t="56213" r="710" b="41666"/>
          <a:stretch/>
        </p:blipFill>
        <p:spPr>
          <a:xfrm>
            <a:off x="-20782" y="6619009"/>
            <a:ext cx="12192000" cy="23899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t="56213" r="1866" b="41666"/>
          <a:stretch/>
        </p:blipFill>
        <p:spPr>
          <a:xfrm>
            <a:off x="-20783" y="-1"/>
            <a:ext cx="7055428" cy="55071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6E280B58-3506-41FD-A603-BE547968305D}"/>
              </a:ext>
            </a:extLst>
          </p:cNvPr>
          <p:cNvSpPr txBox="1"/>
          <p:nvPr/>
        </p:nvSpPr>
        <p:spPr>
          <a:xfrm>
            <a:off x="498594" y="1197955"/>
            <a:ext cx="1144035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AR" sz="2400" b="1" dirty="0"/>
              <a:t>El mundo acelera su crecimiento. Los países desarrollados lo mantienen y los emergentes lo </a:t>
            </a:r>
            <a:r>
              <a:rPr lang="es-AR" sz="2400" b="1" dirty="0" smtClean="0"/>
              <a:t>recuperan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AR" sz="1400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rgbClr val="C00000"/>
                </a:solidFill>
              </a:rPr>
              <a:t>EE.UU: </a:t>
            </a:r>
            <a:r>
              <a:rPr lang="es-AR" sz="2400" b="1" dirty="0"/>
              <a:t>crecería 2,6% este año de la mano de la aprobación de la reforma fiscal y la buena marcha de los indicadores macro y resultados corporativos</a:t>
            </a:r>
            <a:r>
              <a:rPr lang="es-AR" sz="2400" b="1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AR" sz="1400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rgbClr val="C00000"/>
                </a:solidFill>
              </a:rPr>
              <a:t>Europa: </a:t>
            </a:r>
            <a:r>
              <a:rPr lang="es-AR" sz="2400" b="1" dirty="0"/>
              <a:t>el mejor crecimiento en 7 años y con el BCE removiendo de a poco los incentivos monetarios</a:t>
            </a:r>
            <a:r>
              <a:rPr lang="es-AR" sz="2400" b="1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AR" sz="1400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rgbClr val="C00000"/>
                </a:solidFill>
              </a:rPr>
              <a:t>Japón: </a:t>
            </a:r>
            <a:r>
              <a:rPr lang="es-AR" sz="2400" b="1" dirty="0"/>
              <a:t>encontraría dificultado para crecer el año que viene como lo hizo este año</a:t>
            </a:r>
            <a:r>
              <a:rPr lang="es-AR" sz="2400" b="1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AR" sz="1400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rgbClr val="C00000"/>
                </a:solidFill>
              </a:rPr>
              <a:t>Emergentes: </a:t>
            </a:r>
            <a:r>
              <a:rPr lang="es-AR" sz="2400" b="1" dirty="0"/>
              <a:t>se van recuperando de la mano de la reversión del ciclo bajista que operó hasta 2015 y ahora empujados por el repunte de los Commodities y la mejor marcha de la economía y el comercio mundial</a:t>
            </a:r>
            <a:r>
              <a:rPr lang="es-AR" sz="2400" b="1" dirty="0"/>
              <a:t>. Esto se mantiene mientras la tasa de 10 </a:t>
            </a:r>
            <a:r>
              <a:rPr lang="es-AR" sz="2400" b="1" dirty="0" smtClean="0"/>
              <a:t>USA </a:t>
            </a:r>
            <a:r>
              <a:rPr lang="es-AR" sz="2400" b="1" dirty="0"/>
              <a:t>este por debajo de 2;80%. Que es el </a:t>
            </a:r>
            <a:r>
              <a:rPr lang="es-AR" sz="2400" b="1" i="1" dirty="0" err="1"/>
              <a:t>forecast</a:t>
            </a:r>
            <a:r>
              <a:rPr lang="es-AR" sz="2400" b="1" i="1" dirty="0"/>
              <a:t> </a:t>
            </a:r>
            <a:r>
              <a:rPr lang="es-AR" sz="2400" b="1" dirty="0"/>
              <a:t>de consenso.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945557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39091" r="710" b="41666"/>
          <a:stretch/>
        </p:blipFill>
        <p:spPr>
          <a:xfrm>
            <a:off x="7007999" y="0"/>
            <a:ext cx="5184001" cy="55071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t="56213" r="1866" b="41666"/>
          <a:stretch/>
        </p:blipFill>
        <p:spPr>
          <a:xfrm>
            <a:off x="-20783" y="-1"/>
            <a:ext cx="7055428" cy="55071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45473" y="578216"/>
            <a:ext cx="11741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Latinoamérica afianzándose después de dos años complicados, en un entorno de precios de Commodities en recuperación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682FE711-12B2-4C12-8244-ACC9B2C57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117" y="1532324"/>
            <a:ext cx="7652551" cy="4822201"/>
          </a:xfrm>
          <a:prstGeom prst="rect">
            <a:avLst/>
          </a:prstGeom>
        </p:spPr>
      </p:pic>
      <p:sp>
        <p:nvSpPr>
          <p:cNvPr id="11" name="Rectángulo 2">
            <a:extLst>
              <a:ext uri="{FF2B5EF4-FFF2-40B4-BE49-F238E27FC236}">
                <a16:creationId xmlns="" xmlns:a16="http://schemas.microsoft.com/office/drawing/2014/main" id="{DFBB0628-CB4C-4D8F-B0F4-A5685099037E}"/>
              </a:ext>
            </a:extLst>
          </p:cNvPr>
          <p:cNvSpPr/>
          <p:nvPr/>
        </p:nvSpPr>
        <p:spPr>
          <a:xfrm>
            <a:off x="10605533" y="6002784"/>
            <a:ext cx="111761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5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</a:p>
          <a:p>
            <a:pPr algn="ctr"/>
            <a:r>
              <a:rPr lang="es-ES" sz="15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Bloomberg</a:t>
            </a:r>
            <a:endParaRPr lang="es-AR" sz="15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t="56213" r="710" b="41666"/>
          <a:stretch/>
        </p:blipFill>
        <p:spPr>
          <a:xfrm>
            <a:off x="-20782" y="6619009"/>
            <a:ext cx="12192000" cy="23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74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="" xmlns:a16="http://schemas.microsoft.com/office/drawing/2014/main" id="{41A01F9D-59AE-4D5F-99CE-8D4AA583B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20" y="585351"/>
            <a:ext cx="11833934" cy="1384995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pPr algn="just"/>
            <a:r>
              <a:rPr lang="es-AR" altLang="ja-JP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Fed realizó tres subas de tasas en 2017 y la expectativa </a:t>
            </a:r>
            <a:r>
              <a:rPr lang="es-AR" altLang="ja-JP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 </a:t>
            </a:r>
            <a:r>
              <a:rPr lang="es-AR" altLang="ja-JP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que siga incrementándola, presionando sobre las curvas largas para que no se aplane aún más la curva de Treasuries</a:t>
            </a:r>
            <a:endParaRPr lang="en-US" altLang="ja-JP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5231" y="4790914"/>
            <a:ext cx="1177962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>
              <a:lnSpc>
                <a:spcPct val="125000"/>
              </a:lnSpc>
              <a:buClr>
                <a:srgbClr val="0070C0"/>
              </a:buClr>
              <a:buSzPct val="80000"/>
              <a:buFontTx/>
              <a:buChar char="•"/>
            </a:pPr>
            <a:r>
              <a:rPr lang="es-AR" altLang="ja-JP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Para el 2018 la Fed prevé realizar tres subas de tasas. </a:t>
            </a:r>
          </a:p>
          <a:p>
            <a:pPr marL="285750" indent="-285750">
              <a:lnSpc>
                <a:spcPct val="125000"/>
              </a:lnSpc>
              <a:buClr>
                <a:srgbClr val="0070C0"/>
              </a:buClr>
              <a:buSzPct val="80000"/>
              <a:buFontTx/>
              <a:buChar char="•"/>
            </a:pPr>
            <a:r>
              <a:rPr lang="es-AR" altLang="ja-JP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Este año el mercado espera tres subas (marzo y septiembre y la última en diciembre).</a:t>
            </a:r>
          </a:p>
          <a:p>
            <a:pPr marL="285750" indent="-285750">
              <a:lnSpc>
                <a:spcPct val="125000"/>
              </a:lnSpc>
              <a:buClr>
                <a:srgbClr val="0070C0"/>
              </a:buClr>
              <a:buSzPct val="80000"/>
              <a:buFontTx/>
              <a:buChar char="•"/>
            </a:pPr>
            <a:r>
              <a:rPr lang="es-AR" altLang="ja-JP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Además, la Fed reducirá de a poco su hoja de balance reinvirtiendo menos de lo que vaya venciendo de Treasuries. Proyección de $4.5B a $3.5B en 2020 en los activos de la Fed</a:t>
            </a:r>
            <a:r>
              <a:rPr lang="es-AR" altLang="ja-JP" sz="20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</a:t>
            </a:r>
            <a:endParaRPr lang="es-AR" altLang="ja-JP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8F9F8FC3-BB55-4078-B8FF-59184EAF2A17}"/>
              </a:ext>
            </a:extLst>
          </p:cNvPr>
          <p:cNvSpPr/>
          <p:nvPr/>
        </p:nvSpPr>
        <p:spPr>
          <a:xfrm>
            <a:off x="4893224" y="4467749"/>
            <a:ext cx="182293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5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Bloomberg</a:t>
            </a:r>
            <a:endParaRPr lang="es-AR" sz="15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31" y="2004980"/>
            <a:ext cx="11779623" cy="234415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t="56213" r="710" b="41666"/>
          <a:stretch/>
        </p:blipFill>
        <p:spPr>
          <a:xfrm>
            <a:off x="-20782" y="6619009"/>
            <a:ext cx="12192000" cy="23899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t="39091" r="710" b="41666"/>
          <a:stretch/>
        </p:blipFill>
        <p:spPr>
          <a:xfrm>
            <a:off x="7007999" y="0"/>
            <a:ext cx="5184001" cy="55071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t="56213" r="1866" b="41666"/>
          <a:stretch/>
        </p:blipFill>
        <p:spPr>
          <a:xfrm>
            <a:off x="-20783" y="-1"/>
            <a:ext cx="7055428" cy="55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07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47" y="2097273"/>
            <a:ext cx="11422506" cy="4040353"/>
          </a:xfrm>
          <a:prstGeom prst="rect">
            <a:avLst/>
          </a:prstGeom>
        </p:spPr>
      </p:pic>
      <p:sp>
        <p:nvSpPr>
          <p:cNvPr id="2" name="Rectángulo 18">
            <a:extLst>
              <a:ext uri="{FF2B5EF4-FFF2-40B4-BE49-F238E27FC236}">
                <a16:creationId xmlns="" xmlns:a16="http://schemas.microsoft.com/office/drawing/2014/main" id="{7BA3B9A2-05C2-480E-8951-3EFE2C92BBBD}"/>
              </a:ext>
            </a:extLst>
          </p:cNvPr>
          <p:cNvSpPr/>
          <p:nvPr/>
        </p:nvSpPr>
        <p:spPr>
          <a:xfrm>
            <a:off x="1812655" y="1618839"/>
            <a:ext cx="8347241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s-AR" altLang="ja-JP" sz="2400" b="1" dirty="0">
                <a:solidFill>
                  <a:srgbClr val="1FA7D1"/>
                </a:solidFill>
                <a:cs typeface="Arial" panose="020B0604020202020204" pitchFamily="34" charset="0"/>
              </a:rPr>
              <a:t>Rendimiento a 10Y, últimos 5 años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10713" y="573810"/>
            <a:ext cx="11596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altLang="ja-JP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 gran riesgo para los países emergentes: la suba de tasas cortas empuja a las  tasa largas</a:t>
            </a:r>
            <a:endParaRPr lang="en-US" altLang="ja-JP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8F9F8FC3-BB55-4078-B8FF-59184EAF2A17}"/>
              </a:ext>
            </a:extLst>
          </p:cNvPr>
          <p:cNvSpPr/>
          <p:nvPr/>
        </p:nvSpPr>
        <p:spPr>
          <a:xfrm>
            <a:off x="603959" y="4749288"/>
            <a:ext cx="241739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5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Thomson Reuters</a:t>
            </a:r>
            <a:endParaRPr lang="es-AR" sz="15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t="56213" r="710" b="41666"/>
          <a:stretch/>
        </p:blipFill>
        <p:spPr>
          <a:xfrm>
            <a:off x="0" y="6619009"/>
            <a:ext cx="12192000" cy="23899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t="39091" r="710" b="41666"/>
          <a:stretch/>
        </p:blipFill>
        <p:spPr>
          <a:xfrm>
            <a:off x="7007999" y="0"/>
            <a:ext cx="5184001" cy="55071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t="56213" r="1866" b="41666"/>
          <a:stretch/>
        </p:blipFill>
        <p:spPr>
          <a:xfrm>
            <a:off x="-20783" y="-1"/>
            <a:ext cx="7055428" cy="55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00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025" y="1107489"/>
            <a:ext cx="5319681" cy="2696078"/>
          </a:xfrm>
          <a:prstGeom prst="rect">
            <a:avLst/>
          </a:prstGeom>
        </p:spPr>
      </p:pic>
      <p:sp>
        <p:nvSpPr>
          <p:cNvPr id="2" name="Rectangle 5">
            <a:extLst>
              <a:ext uri="{FF2B5EF4-FFF2-40B4-BE49-F238E27FC236}">
                <a16:creationId xmlns="" xmlns:a16="http://schemas.microsoft.com/office/drawing/2014/main" id="{41A01F9D-59AE-4D5F-99CE-8D4AA583B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20" y="178209"/>
            <a:ext cx="11833934" cy="35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AR" altLang="ja-JP" sz="3000" b="1" dirty="0">
                <a:solidFill>
                  <a:srgbClr val="1FA7D1"/>
                </a:solidFill>
                <a:cs typeface="Arial" panose="020B0604020202020204" pitchFamily="34" charset="0"/>
              </a:rPr>
              <a:t>El año de los </a:t>
            </a:r>
            <a:r>
              <a:rPr lang="es-AR" altLang="ja-JP" sz="3000" b="1" dirty="0" err="1">
                <a:solidFill>
                  <a:srgbClr val="1FA7D1"/>
                </a:solidFill>
                <a:cs typeface="Arial" panose="020B0604020202020204" pitchFamily="34" charset="0"/>
              </a:rPr>
              <a:t>commodites</a:t>
            </a:r>
            <a:r>
              <a:rPr lang="es-AR" altLang="ja-JP" sz="3000" b="1" dirty="0">
                <a:solidFill>
                  <a:srgbClr val="1FA7D1"/>
                </a:solidFill>
                <a:cs typeface="Arial" panose="020B0604020202020204" pitchFamily="34" charset="0"/>
              </a:rPr>
              <a:t>?</a:t>
            </a:r>
            <a:endParaRPr lang="en-US" altLang="ja-JP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8F9F8FC3-BB55-4078-B8FF-59184EAF2A17}"/>
              </a:ext>
            </a:extLst>
          </p:cNvPr>
          <p:cNvSpPr/>
          <p:nvPr/>
        </p:nvSpPr>
        <p:spPr>
          <a:xfrm>
            <a:off x="8236397" y="5147424"/>
            <a:ext cx="182293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5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Bloomberg</a:t>
            </a:r>
            <a:endParaRPr lang="es-AR" sz="1500" dirty="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38A78CE-CD51-4C82-8607-5249211BB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88" y="3803567"/>
            <a:ext cx="5954512" cy="238076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C9EE2D0-7871-404E-97CE-402CB9C77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207" y="1135948"/>
            <a:ext cx="5820793" cy="209000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2E5EAF38-D2D2-4EB7-A6B4-1E703A411244}"/>
              </a:ext>
            </a:extLst>
          </p:cNvPr>
          <p:cNvSpPr/>
          <p:nvPr/>
        </p:nvSpPr>
        <p:spPr>
          <a:xfrm>
            <a:off x="1247557" y="655817"/>
            <a:ext cx="3742371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AR" altLang="ja-JP" b="1" dirty="0">
                <a:solidFill>
                  <a:srgbClr val="1FA7D1"/>
                </a:solidFill>
                <a:cs typeface="Arial" panose="020B0604020202020204" pitchFamily="34" charset="0"/>
              </a:rPr>
              <a:t>Petróleo: tendencia a la recuperación</a:t>
            </a:r>
            <a:endParaRPr lang="en-US" altLang="ja-JP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3535854C-B039-4B45-9647-A7B7E3A0EDFB}"/>
              </a:ext>
            </a:extLst>
          </p:cNvPr>
          <p:cNvSpPr/>
          <p:nvPr/>
        </p:nvSpPr>
        <p:spPr>
          <a:xfrm>
            <a:off x="837574" y="3313846"/>
            <a:ext cx="4562338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AR" altLang="ja-JP" b="1" dirty="0">
                <a:solidFill>
                  <a:srgbClr val="1FA7D1"/>
                </a:solidFill>
                <a:cs typeface="Arial" panose="020B0604020202020204" pitchFamily="34" charset="0"/>
              </a:rPr>
              <a:t>Oro: errático pero recuperando a corto plazo</a:t>
            </a:r>
            <a:endParaRPr lang="en-US" altLang="ja-JP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FA3D7144-9916-449F-B59A-6E5912B55054}"/>
              </a:ext>
            </a:extLst>
          </p:cNvPr>
          <p:cNvSpPr/>
          <p:nvPr/>
        </p:nvSpPr>
        <p:spPr>
          <a:xfrm>
            <a:off x="6545038" y="671462"/>
            <a:ext cx="4721101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AR" altLang="ja-JP" b="1" dirty="0">
                <a:solidFill>
                  <a:srgbClr val="1FA7D1"/>
                </a:solidFill>
                <a:cs typeface="Arial" panose="020B0604020202020204" pitchFamily="34" charset="0"/>
              </a:rPr>
              <a:t>Metales básicos: en los mejores niveles en años</a:t>
            </a:r>
            <a:endParaRPr lang="en-US" altLang="ja-JP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Rectángulo 18">
            <a:extLst>
              <a:ext uri="{FF2B5EF4-FFF2-40B4-BE49-F238E27FC236}">
                <a16:creationId xmlns="" xmlns:a16="http://schemas.microsoft.com/office/drawing/2014/main" id="{E3296F6E-DA36-46AB-AD46-273D7DD29B02}"/>
              </a:ext>
            </a:extLst>
          </p:cNvPr>
          <p:cNvSpPr/>
          <p:nvPr/>
        </p:nvSpPr>
        <p:spPr>
          <a:xfrm>
            <a:off x="1925687" y="3526568"/>
            <a:ext cx="23861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s-AR" altLang="ja-JP" sz="1500" dirty="0">
                <a:solidFill>
                  <a:srgbClr val="1FA7D1"/>
                </a:solidFill>
                <a:cs typeface="Arial" panose="020B0604020202020204" pitchFamily="34" charset="0"/>
              </a:rPr>
              <a:t>En USD por Onza </a:t>
            </a:r>
          </a:p>
        </p:txBody>
      </p:sp>
      <p:sp>
        <p:nvSpPr>
          <p:cNvPr id="13" name="Rectángulo 18">
            <a:extLst>
              <a:ext uri="{FF2B5EF4-FFF2-40B4-BE49-F238E27FC236}">
                <a16:creationId xmlns="" xmlns:a16="http://schemas.microsoft.com/office/drawing/2014/main" id="{375E5396-5A6E-4525-8B13-6653114F26C6}"/>
              </a:ext>
            </a:extLst>
          </p:cNvPr>
          <p:cNvSpPr/>
          <p:nvPr/>
        </p:nvSpPr>
        <p:spPr>
          <a:xfrm>
            <a:off x="1992546" y="880752"/>
            <a:ext cx="23861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s-AR" altLang="ja-JP" sz="1500" dirty="0">
                <a:solidFill>
                  <a:srgbClr val="1FA7D1"/>
                </a:solidFill>
                <a:cs typeface="Arial" panose="020B0604020202020204" pitchFamily="34" charset="0"/>
              </a:rPr>
              <a:t>En USD por barril de WTI 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/>
          <a:srcRect t="56213" r="710" b="41666"/>
          <a:stretch/>
        </p:blipFill>
        <p:spPr>
          <a:xfrm>
            <a:off x="0" y="6619009"/>
            <a:ext cx="12192000" cy="23899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/>
          <a:srcRect t="39091" r="710" b="41666"/>
          <a:stretch/>
        </p:blipFill>
        <p:spPr>
          <a:xfrm>
            <a:off x="7007999" y="0"/>
            <a:ext cx="5184001" cy="55071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/>
          <a:srcRect t="56213" r="1866" b="41666"/>
          <a:stretch/>
        </p:blipFill>
        <p:spPr>
          <a:xfrm>
            <a:off x="-20783" y="-1"/>
            <a:ext cx="7055428" cy="55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49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01" y="1506172"/>
            <a:ext cx="10930597" cy="491379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11264" y="573610"/>
            <a:ext cx="10960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altLang="ja-JP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caída del dólar debería detenerse</a:t>
            </a:r>
          </a:p>
        </p:txBody>
      </p:sp>
      <p:sp>
        <p:nvSpPr>
          <p:cNvPr id="9" name="Rectángulo 18">
            <a:extLst>
              <a:ext uri="{FF2B5EF4-FFF2-40B4-BE49-F238E27FC236}">
                <a16:creationId xmlns="" xmlns:a16="http://schemas.microsoft.com/office/drawing/2014/main" id="{7BA3B9A2-05C2-480E-8951-3EFE2C92BBBD}"/>
              </a:ext>
            </a:extLst>
          </p:cNvPr>
          <p:cNvSpPr/>
          <p:nvPr/>
        </p:nvSpPr>
        <p:spPr>
          <a:xfrm>
            <a:off x="-101423" y="1023996"/>
            <a:ext cx="4406285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s-AR" altLang="ja-JP" sz="2000" dirty="0">
                <a:solidFill>
                  <a:srgbClr val="1FA7D1"/>
                </a:solidFill>
                <a:cs typeface="Arial" panose="020B0604020202020204" pitchFamily="34" charset="0"/>
              </a:rPr>
              <a:t>Índice DXY: últimos 12 meses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56213" r="710" b="41666"/>
          <a:stretch/>
        </p:blipFill>
        <p:spPr>
          <a:xfrm>
            <a:off x="0" y="6619009"/>
            <a:ext cx="12192000" cy="23899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t="39091" r="710" b="41666"/>
          <a:stretch/>
        </p:blipFill>
        <p:spPr>
          <a:xfrm>
            <a:off x="7007999" y="0"/>
            <a:ext cx="5184001" cy="55071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t="56213" r="1866" b="41666"/>
          <a:stretch/>
        </p:blipFill>
        <p:spPr>
          <a:xfrm>
            <a:off x="0" y="-2"/>
            <a:ext cx="7055428" cy="55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37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-14652"/>
            <a:ext cx="90725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s-ES_tradnl" altLang="ja-JP" sz="23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6329" y="1196103"/>
            <a:ext cx="11805799" cy="5262979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AR" altLang="ja-JP" sz="2400" b="1" dirty="0"/>
              <a:t>Ha sido un año extraordinario de rendimientos bursátiles, tanto en desarrollados emergentes. 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AR" altLang="ja-JP" sz="2400" dirty="0"/>
              <a:t>En el año, los principales índices norteamericanos han obtenido importantes ganancias de entre 19% y 28%, encaminándose a registrar su mejor desempeño de los últimos cuatro años alimentados por la buena marcha de su economía y la aprobación de la reforma tributaria más grande desde 1986 que potencia las ganancias futuras de las empresas, a pesar de nuevos incrementos en las tasas de interés de referencia.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AR" altLang="ja-JP" sz="2400" b="1" dirty="0"/>
              <a:t>Las bolsas emergentes se han apreciado casi 30% y los desarrollados un 15%.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AR" altLang="ja-JP" sz="2400" dirty="0"/>
              <a:t>Finalizando el cuarto trimestre del año, se espera que las compañías reporten un crecimiento de las ganancias de 11,9% interanual, liderado por el sector Energía.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AR" altLang="ja-JP" sz="2400" b="1" dirty="0"/>
              <a:t>La valuación del mercado accionario medido por el Price-</a:t>
            </a:r>
            <a:r>
              <a:rPr lang="es-AR" altLang="ja-JP" sz="2400" b="1" dirty="0" err="1"/>
              <a:t>to</a:t>
            </a:r>
            <a:r>
              <a:rPr lang="es-AR" altLang="ja-JP" sz="2400" b="1" dirty="0"/>
              <a:t>-</a:t>
            </a:r>
            <a:r>
              <a:rPr lang="es-AR" altLang="ja-JP" sz="2400" b="1" dirty="0" err="1"/>
              <a:t>Earnings</a:t>
            </a:r>
            <a:r>
              <a:rPr lang="es-AR" altLang="ja-JP" sz="2400" b="1" dirty="0"/>
              <a:t> se encuentra por encima de la media de 5 años y de 10 años. Para el 2018, se prevé que el crecimiento de las ganancias se mantenga en doble dígito, con un incremento promedio para todo el año de 13,8%, mientras que los ingresos aumentarían alrededor de 5,5%.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="" xmlns:a16="http://schemas.microsoft.com/office/drawing/2014/main" id="{49502942-5501-4FC6-8679-546C51E9C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29" y="672883"/>
            <a:ext cx="11704981" cy="523220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pPr algn="just"/>
            <a:r>
              <a:rPr lang="es-AR" altLang="ja-JP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 año de grandes retornos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56213" r="710" b="41666"/>
          <a:stretch/>
        </p:blipFill>
        <p:spPr>
          <a:xfrm>
            <a:off x="0" y="6619009"/>
            <a:ext cx="12192000" cy="23899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t="56213" r="1866" b="41666"/>
          <a:stretch/>
        </p:blipFill>
        <p:spPr>
          <a:xfrm>
            <a:off x="0" y="-2"/>
            <a:ext cx="7055428" cy="55071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t="39091" r="710" b="41666"/>
          <a:stretch/>
        </p:blipFill>
        <p:spPr>
          <a:xfrm>
            <a:off x="7007999" y="0"/>
            <a:ext cx="5184001" cy="55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81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39091" r="710" b="41666"/>
          <a:stretch/>
        </p:blipFill>
        <p:spPr>
          <a:xfrm>
            <a:off x="7007999" y="0"/>
            <a:ext cx="5184001" cy="55071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92677" y="2240762"/>
            <a:ext cx="115650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es-AR" sz="32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Trump</a:t>
            </a:r>
            <a:r>
              <a:rPr lang="es-AR" sz="3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traerá el </a:t>
            </a:r>
            <a:r>
              <a:rPr lang="es-AR" sz="3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colapso de la economía americana y el de los mercados </a:t>
            </a:r>
            <a:r>
              <a:rPr lang="es-AR" sz="3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financieros”</a:t>
            </a:r>
          </a:p>
          <a:p>
            <a:pPr algn="ctr"/>
            <a:endParaRPr lang="es-AR" sz="32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s-AR" sz="2800" b="1" dirty="0" smtClean="0"/>
              <a:t>Premio </a:t>
            </a:r>
            <a:r>
              <a:rPr lang="es-AR" sz="2800" b="1" dirty="0"/>
              <a:t>Nobel </a:t>
            </a:r>
            <a:r>
              <a:rPr lang="es-AR" sz="2800" b="1" dirty="0" smtClean="0"/>
              <a:t>de Economía Paul </a:t>
            </a:r>
            <a:r>
              <a:rPr lang="es-AR" sz="2800" b="1" dirty="0" err="1" smtClean="0"/>
              <a:t>Krugman</a:t>
            </a:r>
            <a:r>
              <a:rPr lang="es-AR" sz="2800" b="1" dirty="0" smtClean="0"/>
              <a:t>, noviembre 2016</a:t>
            </a:r>
            <a:endParaRPr lang="es-AR" sz="28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t="56213" r="710" b="41666"/>
          <a:stretch/>
        </p:blipFill>
        <p:spPr>
          <a:xfrm>
            <a:off x="-20782" y="6619009"/>
            <a:ext cx="12192000" cy="23899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t="56213" r="1866" b="41666"/>
          <a:stretch/>
        </p:blipFill>
        <p:spPr>
          <a:xfrm>
            <a:off x="-20783" y="-1"/>
            <a:ext cx="7055428" cy="55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9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41A01F9D-59AE-4D5F-99CE-8D4AA583B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596" y="525218"/>
            <a:ext cx="11833934" cy="954107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pPr algn="just"/>
            <a:r>
              <a:rPr lang="es-AR" altLang="ja-JP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 año extraordinario en materia de rendimientos: </a:t>
            </a:r>
            <a:r>
              <a:rPr lang="es-AR" altLang="ja-JP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¿</a:t>
            </a:r>
            <a:r>
              <a:rPr lang="es-AR" altLang="ja-JP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seguirán subiendo los mercados? </a:t>
            </a:r>
            <a:endParaRPr lang="en-US" altLang="ja-JP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AB72849-CA8C-4136-A805-02D88B449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23" y="2097541"/>
            <a:ext cx="11472507" cy="4355284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2902A42-455B-40D0-AA36-95424449D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33" y="1481195"/>
            <a:ext cx="11683687" cy="3555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9569" tIns="49785" rIns="99569" bIns="49785"/>
          <a:lstStyle/>
          <a:p>
            <a:pPr defTabSz="498475">
              <a:lnSpc>
                <a:spcPct val="80000"/>
              </a:lnSpc>
            </a:pPr>
            <a:r>
              <a:rPr lang="es-AR" altLang="ja-JP" sz="2000" b="1" dirty="0">
                <a:solidFill>
                  <a:srgbClr val="10A5E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Acciones de MERCADOS EMERGENTES, un claro </a:t>
            </a:r>
            <a:r>
              <a:rPr lang="es-AR" altLang="ja-JP" sz="2000" b="1" i="1" dirty="0" err="1">
                <a:solidFill>
                  <a:srgbClr val="10A5E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outperformance</a:t>
            </a:r>
            <a:r>
              <a:rPr lang="es-AR" altLang="ja-JP" sz="2000" b="1" dirty="0">
                <a:solidFill>
                  <a:srgbClr val="10A5E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este año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39D741E3-2E12-44F4-A41E-A96177FD9E96}"/>
              </a:ext>
            </a:extLst>
          </p:cNvPr>
          <p:cNvSpPr/>
          <p:nvPr/>
        </p:nvSpPr>
        <p:spPr>
          <a:xfrm>
            <a:off x="386851" y="1832273"/>
            <a:ext cx="3580511" cy="243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s-AR" altLang="ja-JP" sz="1200" dirty="0">
                <a:cs typeface="Arial" charset="0"/>
              </a:rPr>
              <a:t>30 diciembre 2016 = 100 (en USD)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DF0CD66E-E2DC-4104-92EF-543CE985F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8178" y="5802051"/>
            <a:ext cx="185420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AR" altLang="es-ES" sz="1400" dirty="0"/>
              <a:t>Fuente: Bloomberg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t="56213" r="710" b="41666"/>
          <a:stretch/>
        </p:blipFill>
        <p:spPr>
          <a:xfrm>
            <a:off x="0" y="6619009"/>
            <a:ext cx="12192000" cy="23899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t="56213" r="1866" b="41666"/>
          <a:stretch/>
        </p:blipFill>
        <p:spPr>
          <a:xfrm>
            <a:off x="0" y="-2"/>
            <a:ext cx="7055428" cy="55071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t="39091" r="710" b="41666"/>
          <a:stretch/>
        </p:blipFill>
        <p:spPr>
          <a:xfrm>
            <a:off x="7007999" y="0"/>
            <a:ext cx="5184001" cy="55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52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1875572" y="978389"/>
            <a:ext cx="90122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s-ES_tradnl" altLang="ja-JP" sz="2300" b="1" i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1841" y="659896"/>
            <a:ext cx="6177555" cy="954107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pPr algn="just"/>
            <a:r>
              <a:rPr lang="es-AR" altLang="ja-JP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Toda la Región redujo mucho su spread de </a:t>
            </a:r>
            <a:r>
              <a:rPr lang="es-AR" altLang="ja-JP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riesgo en </a:t>
            </a:r>
            <a:r>
              <a:rPr lang="es-AR" altLang="ja-JP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los últimos años</a:t>
            </a:r>
            <a:endParaRPr lang="es-ES_tradnl" altLang="ja-JP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9A5C7A70-330E-42C5-9636-64D707A2E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4328" y="6254672"/>
            <a:ext cx="18542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AR" altLang="es-ES" sz="1400" dirty="0"/>
              <a:t>Fuente: Bloomberg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41" y="2140526"/>
            <a:ext cx="6177555" cy="4014295"/>
          </a:xfrm>
          <a:prstGeom prst="rect">
            <a:avLst/>
          </a:prstGeom>
        </p:spPr>
      </p:pic>
      <p:sp>
        <p:nvSpPr>
          <p:cNvPr id="6" name="Rectángulo 2">
            <a:extLst>
              <a:ext uri="{FF2B5EF4-FFF2-40B4-BE49-F238E27FC236}">
                <a16:creationId xmlns="" xmlns:a16="http://schemas.microsoft.com/office/drawing/2014/main" id="{A893D5D6-98D0-4E3A-9F4D-6A1AC8249B95}"/>
              </a:ext>
            </a:extLst>
          </p:cNvPr>
          <p:cNvSpPr/>
          <p:nvPr/>
        </p:nvSpPr>
        <p:spPr>
          <a:xfrm>
            <a:off x="8358501" y="6254870"/>
            <a:ext cx="27091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Thompson Reuters</a:t>
            </a:r>
            <a:endParaRPr lang="es-AR" sz="1400" dirty="0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FF14CA4D-BD38-4113-BD4E-55C028079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7544" y="659896"/>
            <a:ext cx="4671045" cy="1815882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pPr algn="just"/>
            <a:r>
              <a:rPr lang="es-AR" altLang="ja-JP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Fuerte cantidad de emisiones soberanas en los </a:t>
            </a:r>
            <a:r>
              <a:rPr lang="es-AR" altLang="ja-JP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mercados emergentes </a:t>
            </a:r>
            <a:r>
              <a:rPr lang="es-AR" altLang="ja-JP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por bajas tasas de fondeo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E854F6FB-59E4-4AC5-8EEF-E58D931A6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3939" y="2445618"/>
            <a:ext cx="3512119" cy="383941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t="56213" r="710" b="41666"/>
          <a:stretch/>
        </p:blipFill>
        <p:spPr>
          <a:xfrm>
            <a:off x="0" y="6619009"/>
            <a:ext cx="12192000" cy="23899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t="56213" r="1866" b="41666"/>
          <a:stretch/>
        </p:blipFill>
        <p:spPr>
          <a:xfrm>
            <a:off x="0" y="-2"/>
            <a:ext cx="7055428" cy="55071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t="39091" r="710" b="41666"/>
          <a:stretch/>
        </p:blipFill>
        <p:spPr>
          <a:xfrm>
            <a:off x="7007999" y="0"/>
            <a:ext cx="5184001" cy="55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56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25F0BA6-5415-4226-B23D-DFB1065CE032}"/>
              </a:ext>
            </a:extLst>
          </p:cNvPr>
          <p:cNvSpPr txBox="1"/>
          <p:nvPr/>
        </p:nvSpPr>
        <p:spPr>
          <a:xfrm>
            <a:off x="-1" y="578217"/>
            <a:ext cx="12508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¿</a:t>
            </a:r>
            <a:r>
              <a:rPr lang="es-A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Qué </a:t>
            </a:r>
            <a:r>
              <a:rPr lang="es-A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esperar en materia de inversiones para el 2018?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9608B433-4F9D-4A13-B0F4-A9813AD842D9}"/>
              </a:ext>
            </a:extLst>
          </p:cNvPr>
          <p:cNvSpPr txBox="1"/>
          <p:nvPr/>
        </p:nvSpPr>
        <p:spPr>
          <a:xfrm>
            <a:off x="508985" y="1415038"/>
            <a:ext cx="1144035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AR" sz="2400" b="1" dirty="0"/>
              <a:t>Renta Variable (Bolsas): la expectativa es que el mercado alcista siga este año, aunque a un ritmo más moderado (el inversor no debería esperar los mismos rendimientos).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AR" sz="2400" dirty="0"/>
              <a:t>Nos gustan los emergentes y los sectores cíclicos.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AR" sz="2400" b="1" dirty="0"/>
              <a:t>En los países desarrollados la bolsa de Europa se encuentra más barata que en EE.UU., pero estas últimas merecen un premio.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AR" sz="2400" dirty="0"/>
              <a:t>Renta Fija: el spread de riesgo entre bonos </a:t>
            </a:r>
            <a:r>
              <a:rPr lang="es-AR" sz="2400" i="1" dirty="0" err="1"/>
              <a:t>high</a:t>
            </a:r>
            <a:r>
              <a:rPr lang="es-AR" sz="2400" i="1" dirty="0"/>
              <a:t> </a:t>
            </a:r>
            <a:r>
              <a:rPr lang="es-AR" sz="2400" i="1" dirty="0" err="1"/>
              <a:t>yield</a:t>
            </a:r>
            <a:r>
              <a:rPr lang="es-AR" sz="2400" i="1" dirty="0"/>
              <a:t> </a:t>
            </a:r>
            <a:r>
              <a:rPr lang="es-AR" sz="2400" dirty="0"/>
              <a:t>y los de mayor calificación crediticia se ha reducido a un mínimo. Prestar especial cuidado a aquellas emisiones más largas y a las emisiones de menor rating. Será un año para gradualmente ir recortando </a:t>
            </a:r>
            <a:r>
              <a:rPr lang="es-AR" sz="2400" dirty="0" err="1"/>
              <a:t>duration</a:t>
            </a:r>
            <a:r>
              <a:rPr lang="es-AR" sz="2400" dirty="0"/>
              <a:t> y riesgo.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AR" sz="2400" b="1" dirty="0"/>
              <a:t>Las monedas dependerá de la suerte del dólar, que deberán recuperar terreno. Priorizamos una cartera dolarizada y con monedas de países emergentes para dinamizar el portafolio y aprovechar las altas tasas de interés de algunos países.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AR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AR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t="56213" r="710" b="41666"/>
          <a:stretch/>
        </p:blipFill>
        <p:spPr>
          <a:xfrm>
            <a:off x="0" y="6619009"/>
            <a:ext cx="12192000" cy="2389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56213" r="1866" b="41666"/>
          <a:stretch/>
        </p:blipFill>
        <p:spPr>
          <a:xfrm>
            <a:off x="0" y="-2"/>
            <a:ext cx="7055428" cy="5507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39091" r="710" b="41666"/>
          <a:stretch/>
        </p:blipFill>
        <p:spPr>
          <a:xfrm>
            <a:off x="7007999" y="0"/>
            <a:ext cx="5184001" cy="55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2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39091" r="710" b="41666"/>
          <a:stretch/>
        </p:blipFill>
        <p:spPr>
          <a:xfrm>
            <a:off x="7007999" y="0"/>
            <a:ext cx="5184001" cy="55071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92677" y="1554962"/>
            <a:ext cx="115650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i="1" dirty="0" smtClean="0"/>
              <a:t>“Soy un creyente que los africanos son los responsables por [el estado crítico] de África”</a:t>
            </a:r>
          </a:p>
          <a:p>
            <a:pPr algn="ctr"/>
            <a:endParaRPr lang="es-AR" sz="2800" b="1" i="1" dirty="0"/>
          </a:p>
          <a:p>
            <a:pPr marL="514350" indent="-514350" algn="ctr">
              <a:buAutoNum type="alphaUcPeriod"/>
            </a:pPr>
            <a:r>
              <a:rPr lang="es-AR" sz="2800" b="1" dirty="0" err="1" smtClean="0"/>
              <a:t>Trump</a:t>
            </a:r>
            <a:endParaRPr lang="es-AR" sz="2800" b="1" dirty="0" smtClean="0"/>
          </a:p>
          <a:p>
            <a:pPr marL="514350" indent="-514350" algn="ctr">
              <a:buAutoNum type="alphaUcPeriod"/>
            </a:pPr>
            <a:r>
              <a:rPr lang="es-AR" sz="2800" b="1" dirty="0" smtClean="0"/>
              <a:t>Obama</a:t>
            </a:r>
          </a:p>
          <a:p>
            <a:pPr marL="514350" indent="-514350" algn="ctr">
              <a:buAutoNum type="alphaUcPeriod"/>
            </a:pPr>
            <a:r>
              <a:rPr lang="es-AR" sz="2800" b="1" dirty="0" smtClean="0"/>
              <a:t>Bill Clinton</a:t>
            </a:r>
          </a:p>
          <a:p>
            <a:pPr marL="514350" indent="-514350" algn="ctr">
              <a:buAutoNum type="alphaUcPeriod"/>
            </a:pPr>
            <a:r>
              <a:rPr lang="es-AR" sz="2800" b="1" dirty="0" smtClean="0"/>
              <a:t>Bush</a:t>
            </a:r>
            <a:endParaRPr lang="es-AR" sz="28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t="56213" r="710" b="41666"/>
          <a:stretch/>
        </p:blipFill>
        <p:spPr>
          <a:xfrm>
            <a:off x="-20782" y="6619009"/>
            <a:ext cx="12192000" cy="23899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t="56213" r="1866" b="41666"/>
          <a:stretch/>
        </p:blipFill>
        <p:spPr>
          <a:xfrm>
            <a:off x="-20783" y="-1"/>
            <a:ext cx="7055428" cy="55071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-1" y="578217"/>
            <a:ext cx="7258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¿Quién dijo?</a:t>
            </a:r>
            <a:endParaRPr lang="es-AR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39091" r="710" b="41666"/>
          <a:stretch/>
        </p:blipFill>
        <p:spPr>
          <a:xfrm>
            <a:off x="7007999" y="0"/>
            <a:ext cx="5184001" cy="55071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92677" y="1554962"/>
            <a:ext cx="115650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i="1" dirty="0" smtClean="0"/>
              <a:t>“La mitad de sus seguidores son americanos deplorables”</a:t>
            </a:r>
          </a:p>
          <a:p>
            <a:pPr algn="ctr"/>
            <a:endParaRPr lang="es-AR" sz="2800" b="1" i="1" dirty="0"/>
          </a:p>
          <a:p>
            <a:pPr marL="514350" indent="-514350" algn="ctr">
              <a:buAutoNum type="alphaUcPeriod"/>
            </a:pPr>
            <a:r>
              <a:rPr lang="es-AR" sz="2800" b="1" dirty="0" err="1" smtClean="0"/>
              <a:t>Trump</a:t>
            </a:r>
            <a:endParaRPr lang="es-AR" sz="2800" b="1" dirty="0" smtClean="0"/>
          </a:p>
          <a:p>
            <a:pPr marL="514350" indent="-514350" algn="ctr">
              <a:buAutoNum type="alphaUcPeriod"/>
            </a:pPr>
            <a:r>
              <a:rPr lang="es-AR" sz="2800" b="1" dirty="0" smtClean="0"/>
              <a:t>Obama</a:t>
            </a:r>
          </a:p>
          <a:p>
            <a:pPr marL="514350" indent="-514350" algn="ctr">
              <a:buAutoNum type="alphaUcPeriod"/>
            </a:pPr>
            <a:r>
              <a:rPr lang="es-AR" sz="2800" b="1" dirty="0" smtClean="0"/>
              <a:t>Hillary Clinton</a:t>
            </a:r>
          </a:p>
          <a:p>
            <a:pPr marL="514350" indent="-514350" algn="ctr">
              <a:buAutoNum type="alphaUcPeriod"/>
            </a:pPr>
            <a:r>
              <a:rPr lang="es-AR" sz="2800" b="1" dirty="0" smtClean="0"/>
              <a:t>Bush</a:t>
            </a:r>
            <a:endParaRPr lang="es-AR" sz="28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t="56213" r="710" b="41666"/>
          <a:stretch/>
        </p:blipFill>
        <p:spPr>
          <a:xfrm>
            <a:off x="-20782" y="6619009"/>
            <a:ext cx="12192000" cy="23899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t="56213" r="1866" b="41666"/>
          <a:stretch/>
        </p:blipFill>
        <p:spPr>
          <a:xfrm>
            <a:off x="-20783" y="-1"/>
            <a:ext cx="7055428" cy="55071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-1" y="578217"/>
            <a:ext cx="7258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¿Quién dijo?</a:t>
            </a:r>
            <a:endParaRPr lang="es-AR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39091" r="710" b="41666"/>
          <a:stretch/>
        </p:blipFill>
        <p:spPr>
          <a:xfrm>
            <a:off x="7007999" y="0"/>
            <a:ext cx="5184001" cy="55071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92677" y="1554962"/>
            <a:ext cx="115650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/>
              <a:t>En 2006, el Senado de los EE.UU. </a:t>
            </a:r>
            <a:r>
              <a:rPr lang="es-AR" sz="2800" b="1" dirty="0"/>
              <a:t>a</a:t>
            </a:r>
            <a:r>
              <a:rPr lang="es-AR" sz="2800" b="1" dirty="0" smtClean="0"/>
              <a:t>probó el proyecto de ley 109-367 conocido como “</a:t>
            </a:r>
            <a:r>
              <a:rPr lang="es-AR" sz="2800" b="1" dirty="0" err="1" smtClean="0"/>
              <a:t>Secure</a:t>
            </a:r>
            <a:r>
              <a:rPr lang="es-AR" sz="2800" b="1" dirty="0" smtClean="0"/>
              <a:t> </a:t>
            </a:r>
            <a:r>
              <a:rPr lang="es-AR" sz="2800" b="1" dirty="0" err="1" smtClean="0"/>
              <a:t>the</a:t>
            </a:r>
            <a:r>
              <a:rPr lang="es-AR" sz="2800" b="1" dirty="0" smtClean="0"/>
              <a:t> </a:t>
            </a:r>
            <a:r>
              <a:rPr lang="es-AR" sz="2800" b="1" dirty="0" err="1" smtClean="0"/>
              <a:t>Fence</a:t>
            </a:r>
            <a:r>
              <a:rPr lang="es-AR" sz="2800" b="1" dirty="0" smtClean="0"/>
              <a:t> </a:t>
            </a:r>
            <a:r>
              <a:rPr lang="es-AR" sz="2800" b="1" dirty="0" err="1" smtClean="0"/>
              <a:t>Act</a:t>
            </a:r>
            <a:r>
              <a:rPr lang="es-AR" sz="2800" b="1" dirty="0" smtClean="0"/>
              <a:t>”. Esta Ley llama a </a:t>
            </a:r>
            <a:r>
              <a:rPr lang="es-AR" sz="2800" b="1" dirty="0" smtClean="0">
                <a:solidFill>
                  <a:srgbClr val="C00000"/>
                </a:solidFill>
              </a:rPr>
              <a:t>construir una división física </a:t>
            </a:r>
            <a:r>
              <a:rPr lang="es-AR" sz="2800" b="1" dirty="0" smtClean="0"/>
              <a:t>de 3.201 KM entre MEXICO y EE.UU. </a:t>
            </a:r>
          </a:p>
          <a:p>
            <a:pPr algn="ctr"/>
            <a:endParaRPr lang="es-AR" sz="2800" b="1" dirty="0"/>
          </a:p>
          <a:p>
            <a:pPr algn="ctr"/>
            <a:r>
              <a:rPr lang="es-AR" sz="2800" b="1" dirty="0" smtClean="0">
                <a:solidFill>
                  <a:schemeClr val="bg1">
                    <a:lumMod val="50000"/>
                  </a:schemeClr>
                </a:solidFill>
              </a:rPr>
              <a:t>¿Cuáles de los siguientes políticos votaron a favor de la construcción del muro?</a:t>
            </a:r>
          </a:p>
          <a:p>
            <a:pPr algn="ctr"/>
            <a:endParaRPr lang="es-AR" sz="2800" b="1" dirty="0"/>
          </a:p>
          <a:p>
            <a:pPr marL="514350" indent="-514350" algn="ctr">
              <a:buAutoNum type="alphaUcPeriod"/>
            </a:pPr>
            <a:r>
              <a:rPr lang="es-AR" sz="2800" b="1" dirty="0" smtClean="0"/>
              <a:t>Obama</a:t>
            </a:r>
          </a:p>
          <a:p>
            <a:pPr marL="514350" indent="-514350" algn="ctr">
              <a:buAutoNum type="alphaUcPeriod"/>
            </a:pPr>
            <a:r>
              <a:rPr lang="es-AR" sz="2800" b="1" dirty="0" smtClean="0"/>
              <a:t>Hillary Clinton</a:t>
            </a:r>
          </a:p>
          <a:p>
            <a:pPr marL="514350" indent="-514350" algn="ctr">
              <a:buAutoNum type="alphaUcPeriod"/>
            </a:pPr>
            <a:r>
              <a:rPr lang="es-AR" sz="2800" b="1" dirty="0" smtClean="0"/>
              <a:t>John McCain</a:t>
            </a:r>
          </a:p>
          <a:p>
            <a:pPr marL="514350" indent="-514350" algn="ctr">
              <a:buAutoNum type="alphaUcPeriod"/>
            </a:pPr>
            <a:r>
              <a:rPr lang="es-AR" sz="2800" b="1" dirty="0" smtClean="0"/>
              <a:t>George W. Bush</a:t>
            </a:r>
          </a:p>
          <a:p>
            <a:pPr marL="514350" indent="-514350" algn="ctr">
              <a:buAutoNum type="alphaUcPeriod"/>
            </a:pPr>
            <a:endParaRPr lang="es-AR" sz="28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t="56213" r="710" b="41666"/>
          <a:stretch/>
        </p:blipFill>
        <p:spPr>
          <a:xfrm>
            <a:off x="-20782" y="6619009"/>
            <a:ext cx="12192000" cy="23899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t="56213" r="1866" b="41666"/>
          <a:stretch/>
        </p:blipFill>
        <p:spPr>
          <a:xfrm>
            <a:off x="-20783" y="-1"/>
            <a:ext cx="7055428" cy="55071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-1" y="578217"/>
            <a:ext cx="7258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“muro”</a:t>
            </a:r>
            <a:endParaRPr lang="es-AR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2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39091" r="710" b="41666"/>
          <a:stretch/>
        </p:blipFill>
        <p:spPr>
          <a:xfrm>
            <a:off x="7007999" y="0"/>
            <a:ext cx="5184001" cy="55071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t="56213" r="710" b="41666"/>
          <a:stretch/>
        </p:blipFill>
        <p:spPr>
          <a:xfrm>
            <a:off x="-20782" y="6619009"/>
            <a:ext cx="12192000" cy="23899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t="56213" r="1866" b="41666"/>
          <a:stretch/>
        </p:blipFill>
        <p:spPr>
          <a:xfrm>
            <a:off x="-20783" y="-1"/>
            <a:ext cx="7055428" cy="55071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-1" y="578217"/>
            <a:ext cx="7258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Yo no fui</a:t>
            </a:r>
            <a:endParaRPr lang="es-AR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1482728"/>
            <a:ext cx="6538191" cy="4524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721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39091" r="710" b="41666"/>
          <a:stretch/>
        </p:blipFill>
        <p:spPr>
          <a:xfrm>
            <a:off x="7007999" y="0"/>
            <a:ext cx="5184001" cy="55071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-1" y="578217"/>
            <a:ext cx="7258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 primer año </a:t>
            </a:r>
            <a:r>
              <a:rPr lang="es-AR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Trump</a:t>
            </a:r>
            <a:endParaRPr lang="es-AR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t="56213" r="710" b="41666"/>
          <a:stretch/>
        </p:blipFill>
        <p:spPr>
          <a:xfrm>
            <a:off x="-20782" y="6619009"/>
            <a:ext cx="12192000" cy="23899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t="56213" r="1866" b="41666"/>
          <a:stretch/>
        </p:blipFill>
        <p:spPr>
          <a:xfrm>
            <a:off x="-20783" y="-1"/>
            <a:ext cx="7055428" cy="55071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683326" y="1312507"/>
            <a:ext cx="1007052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A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 </a:t>
            </a:r>
            <a:r>
              <a:rPr lang="es-A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presidente norteamericano gobierna y gobernará “fuera de libreto</a:t>
            </a:r>
            <a:r>
              <a:rPr lang="es-A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”.</a:t>
            </a:r>
          </a:p>
          <a:p>
            <a:pPr algn="just"/>
            <a:endParaRPr lang="es-A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AR" sz="2400" b="1" dirty="0"/>
              <a:t>Pero su manera de </a:t>
            </a:r>
            <a:r>
              <a:rPr lang="es-AR" sz="2400" b="1" dirty="0" smtClean="0"/>
              <a:t>gobernar – </a:t>
            </a:r>
            <a:r>
              <a:rPr lang="es-AR" sz="2400" b="1" dirty="0"/>
              <a:t>al menos en el ámbito económico - está dando buenos resultados.</a:t>
            </a:r>
          </a:p>
          <a:p>
            <a:pPr algn="just"/>
            <a:endParaRPr lang="es-A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 Apocalipsis que muchos anticiparon, no ocurrió.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A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 colapso de la economía mundial como consecuencia de las políticas nacionalistas del presidente norteamericano, deberá esperar.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A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 desempleo cae, la economía crece, las empresas invierten, los impuestos bajan y Wall Street muestra su aprobación operando a niveles récord.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A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¿La presidencia </a:t>
            </a:r>
            <a:r>
              <a:rPr lang="es-AR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Trump</a:t>
            </a:r>
            <a:r>
              <a:rPr lang="es-A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será siempre así o las predicciones catastróficas pronto comenzarán a concretarse</a:t>
            </a:r>
            <a:r>
              <a:rPr lang="es-A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s-AR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33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39091" r="710" b="41666"/>
          <a:stretch/>
        </p:blipFill>
        <p:spPr>
          <a:xfrm>
            <a:off x="7007999" y="0"/>
            <a:ext cx="5184001" cy="55071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-1" y="578217"/>
            <a:ext cx="7258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 Apocalipsis que no fue…por ahora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21" y="1190490"/>
            <a:ext cx="6890193" cy="52035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t="56213" r="710" b="41666"/>
          <a:stretch/>
        </p:blipFill>
        <p:spPr>
          <a:xfrm>
            <a:off x="-20782" y="6619009"/>
            <a:ext cx="12192000" cy="23899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t="56213" r="1866" b="41666"/>
          <a:stretch/>
        </p:blipFill>
        <p:spPr>
          <a:xfrm>
            <a:off x="-20783" y="-1"/>
            <a:ext cx="7055428" cy="55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22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39091" r="710" b="41666"/>
          <a:stretch/>
        </p:blipFill>
        <p:spPr>
          <a:xfrm>
            <a:off x="7007999" y="1"/>
            <a:ext cx="5184001" cy="55071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-1" y="578217"/>
            <a:ext cx="8446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 Apocalipsis que no fue…por ahora (</a:t>
            </a:r>
            <a:r>
              <a:rPr lang="es-AR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cont</a:t>
            </a:r>
            <a:r>
              <a:rPr lang="es-A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t="56213" r="710" b="41666"/>
          <a:stretch/>
        </p:blipFill>
        <p:spPr>
          <a:xfrm>
            <a:off x="-20782" y="6619009"/>
            <a:ext cx="12192000" cy="23899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t="56213" r="1866" b="41666"/>
          <a:stretch/>
        </p:blipFill>
        <p:spPr>
          <a:xfrm>
            <a:off x="-20783" y="-1"/>
            <a:ext cx="7055428" cy="55071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962" y="1162992"/>
            <a:ext cx="6726511" cy="525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843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2741</TotalTime>
  <Words>1315</Words>
  <Application>Microsoft Office PowerPoint</Application>
  <PresentationFormat>Panorámica</PresentationFormat>
  <Paragraphs>124</Paragraphs>
  <Slides>22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MS PGothic</vt:lpstr>
      <vt:lpstr>MS PGothic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60</cp:revision>
  <dcterms:created xsi:type="dcterms:W3CDTF">2018-01-11T11:35:41Z</dcterms:created>
  <dcterms:modified xsi:type="dcterms:W3CDTF">2018-01-31T11:47:57Z</dcterms:modified>
</cp:coreProperties>
</file>