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7" r:id="rId1"/>
    <p:sldMasterId id="2147484283" r:id="rId2"/>
    <p:sldMasterId id="2147484314" r:id="rId3"/>
    <p:sldMasterId id="2147484346" r:id="rId4"/>
  </p:sldMasterIdLst>
  <p:notesMasterIdLst>
    <p:notesMasterId r:id="rId20"/>
  </p:notesMasterIdLst>
  <p:handoutMasterIdLst>
    <p:handoutMasterId r:id="rId21"/>
  </p:handoutMasterIdLst>
  <p:sldIdLst>
    <p:sldId id="1589" r:id="rId5"/>
    <p:sldId id="1623" r:id="rId6"/>
    <p:sldId id="1562" r:id="rId7"/>
    <p:sldId id="1622" r:id="rId8"/>
    <p:sldId id="1650" r:id="rId9"/>
    <p:sldId id="1639" r:id="rId10"/>
    <p:sldId id="1640" r:id="rId11"/>
    <p:sldId id="1659" r:id="rId12"/>
    <p:sldId id="1651" r:id="rId13"/>
    <p:sldId id="1648" r:id="rId14"/>
    <p:sldId id="1652" r:id="rId15"/>
    <p:sldId id="1653" r:id="rId16"/>
    <p:sldId id="1662" r:id="rId17"/>
    <p:sldId id="1661" r:id="rId18"/>
    <p:sldId id="1534" r:id="rId19"/>
  </p:sldIdLst>
  <p:sldSz cx="12190413" cy="6858000"/>
  <p:notesSz cx="9296400" cy="70104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C6E995B-44D9-BC42-8090-329F923E731A}">
          <p14:sldIdLst>
            <p14:sldId id="1589"/>
            <p14:sldId id="1623"/>
            <p14:sldId id="1562"/>
            <p14:sldId id="1622"/>
            <p14:sldId id="1650"/>
            <p14:sldId id="1639"/>
            <p14:sldId id="1640"/>
            <p14:sldId id="1659"/>
            <p14:sldId id="1651"/>
            <p14:sldId id="1648"/>
            <p14:sldId id="1652"/>
            <p14:sldId id="1653"/>
            <p14:sldId id="1662"/>
            <p14:sldId id="1661"/>
            <p14:sldId id="1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  <p15:guide id="3" pos="37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Andrea Martinez Beltran" initials="CAMB" lastIdx="1" clrIdx="0"/>
  <p:cmAuthor id="1" name="presentacion" initials="p" lastIdx="1" clrIdx="1"/>
  <p:cmAuthor id="2" name="Superintendencia Financiera" initials="SFC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2B6CA7"/>
    <a:srgbClr val="D09E00"/>
    <a:srgbClr val="5D4163"/>
    <a:srgbClr val="D3801B"/>
    <a:srgbClr val="1D8164"/>
    <a:srgbClr val="747F35"/>
    <a:srgbClr val="0F547B"/>
    <a:srgbClr val="008F92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5250" autoAdjust="0"/>
  </p:normalViewPr>
  <p:slideViewPr>
    <p:cSldViewPr snapToObjects="1">
      <p:cViewPr varScale="1">
        <p:scale>
          <a:sx n="107" d="100"/>
          <a:sy n="107" d="100"/>
        </p:scale>
        <p:origin x="858" y="108"/>
      </p:cViewPr>
      <p:guideLst>
        <p:guide orient="horz" pos="2160"/>
        <p:guide pos="2789"/>
        <p:guide pos="37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110" d="100"/>
          <a:sy n="110" d="100"/>
        </p:scale>
        <p:origin x="2424" y="102"/>
      </p:cViewPr>
      <p:guideLst>
        <p:guide orient="horz" pos="2928"/>
        <p:guide pos="2208"/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iaz" userId="dd2f2b6b25345f1c" providerId="LiveId" clId="{0FD87CB9-7430-4B04-ABF0-9191285CE73E}"/>
    <pc:docChg chg="custSel modSld">
      <pc:chgData name="Carlos Diaz" userId="dd2f2b6b25345f1c" providerId="LiveId" clId="{0FD87CB9-7430-4B04-ABF0-9191285CE73E}" dt="2017-10-25T04:13:06.433" v="644" actId="20577"/>
      <pc:docMkLst>
        <pc:docMk/>
      </pc:docMkLst>
      <pc:sldChg chg="delSp modSp">
        <pc:chgData name="Carlos Diaz" userId="dd2f2b6b25345f1c" providerId="LiveId" clId="{0FD87CB9-7430-4B04-ABF0-9191285CE73E}" dt="2017-10-25T04:09:13.597" v="458" actId="14100"/>
        <pc:sldMkLst>
          <pc:docMk/>
          <pc:sldMk cId="3858391836" sldId="1546"/>
        </pc:sldMkLst>
        <pc:spChg chg="mod">
          <ac:chgData name="Carlos Diaz" userId="dd2f2b6b25345f1c" providerId="LiveId" clId="{0FD87CB9-7430-4B04-ABF0-9191285CE73E}" dt="2017-10-25T03:56:23.602" v="351" actId="20577"/>
          <ac:spMkLst>
            <pc:docMk/>
            <pc:sldMk cId="3858391836" sldId="1546"/>
            <ac:spMk id="7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56:42.289" v="380" actId="20577"/>
          <ac:spMkLst>
            <pc:docMk/>
            <pc:sldMk cId="3858391836" sldId="1546"/>
            <ac:spMk id="8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59:25.832" v="420" actId="20577"/>
          <ac:spMkLst>
            <pc:docMk/>
            <pc:sldMk cId="3858391836" sldId="1546"/>
            <ac:spMk id="10" creationId="{00000000-0000-0000-0000-000000000000}"/>
          </ac:spMkLst>
        </pc:spChg>
        <pc:spChg chg="mod">
          <ac:chgData name="Carlos Diaz" userId="dd2f2b6b25345f1c" providerId="LiveId" clId="{0FD87CB9-7430-4B04-ABF0-9191285CE73E}" dt="2017-10-25T04:07:33.296" v="455" actId="20577"/>
          <ac:spMkLst>
            <pc:docMk/>
            <pc:sldMk cId="3858391836" sldId="1546"/>
            <ac:spMk id="11" creationId="{00000000-0000-0000-0000-000000000000}"/>
          </ac:spMkLst>
        </pc:spChg>
        <pc:picChg chg="mod">
          <ac:chgData name="Carlos Diaz" userId="dd2f2b6b25345f1c" providerId="LiveId" clId="{0FD87CB9-7430-4B04-ABF0-9191285CE73E}" dt="2017-10-25T03:51:09.960" v="347" actId="1076"/>
          <ac:picMkLst>
            <pc:docMk/>
            <pc:sldMk cId="3858391836" sldId="1546"/>
            <ac:picMk id="2" creationId="{D22E1740-31A9-4195-9680-7597CCEF3E97}"/>
          </ac:picMkLst>
        </pc:picChg>
        <pc:picChg chg="del">
          <ac:chgData name="Carlos Diaz" userId="dd2f2b6b25345f1c" providerId="LiveId" clId="{0FD87CB9-7430-4B04-ABF0-9191285CE73E}" dt="2017-10-25T03:50:25.977" v="298" actId="478"/>
          <ac:picMkLst>
            <pc:docMk/>
            <pc:sldMk cId="3858391836" sldId="1546"/>
            <ac:picMk id="3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3:58:33.737" v="381" actId="478"/>
          <ac:picMkLst>
            <pc:docMk/>
            <pc:sldMk cId="3858391836" sldId="1546"/>
            <ac:picMk id="4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3:59:52.903" v="422" actId="478"/>
          <ac:picMkLst>
            <pc:docMk/>
            <pc:sldMk cId="3858391836" sldId="1546"/>
            <ac:picMk id="5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3:56:03.805" v="348" actId="478"/>
          <ac:picMkLst>
            <pc:docMk/>
            <pc:sldMk cId="3858391836" sldId="1546"/>
            <ac:picMk id="6" creationId="{00000000-0000-0000-0000-000000000000}"/>
          </ac:picMkLst>
        </pc:picChg>
        <pc:picChg chg="mod">
          <ac:chgData name="Carlos Diaz" userId="dd2f2b6b25345f1c" providerId="LiveId" clId="{0FD87CB9-7430-4B04-ABF0-9191285CE73E}" dt="2017-10-25T03:56:18.805" v="350" actId="14100"/>
          <ac:picMkLst>
            <pc:docMk/>
            <pc:sldMk cId="3858391836" sldId="1546"/>
            <ac:picMk id="12" creationId="{16EE2F50-8379-46F2-95D7-8A3E701DD416}"/>
          </ac:picMkLst>
        </pc:picChg>
        <pc:picChg chg="mod">
          <ac:chgData name="Carlos Diaz" userId="dd2f2b6b25345f1c" providerId="LiveId" clId="{0FD87CB9-7430-4B04-ABF0-9191285CE73E}" dt="2017-10-25T03:59:02.207" v="385" actId="14100"/>
          <ac:picMkLst>
            <pc:docMk/>
            <pc:sldMk cId="3858391836" sldId="1546"/>
            <ac:picMk id="13" creationId="{D8C76989-176B-4A78-83B5-E6B8902D57CB}"/>
          </ac:picMkLst>
        </pc:picChg>
        <pc:picChg chg="del mod">
          <ac:chgData name="Carlos Diaz" userId="dd2f2b6b25345f1c" providerId="LiveId" clId="{0FD87CB9-7430-4B04-ABF0-9191285CE73E}" dt="2017-10-25T04:08:55.185" v="456" actId="478"/>
          <ac:picMkLst>
            <pc:docMk/>
            <pc:sldMk cId="3858391836" sldId="1546"/>
            <ac:picMk id="14" creationId="{72A2BF3F-9421-4A89-9D2B-E126A60A3418}"/>
          </ac:picMkLst>
        </pc:picChg>
        <pc:picChg chg="mod">
          <ac:chgData name="Carlos Diaz" userId="dd2f2b6b25345f1c" providerId="LiveId" clId="{0FD87CB9-7430-4B04-ABF0-9191285CE73E}" dt="2017-10-25T04:09:13.597" v="458" actId="14100"/>
          <ac:picMkLst>
            <pc:docMk/>
            <pc:sldMk cId="3858391836" sldId="1546"/>
            <ac:picMk id="15" creationId="{08F16379-B97B-4588-B061-D322BEB09DFF}"/>
          </ac:picMkLst>
        </pc:picChg>
      </pc:sldChg>
      <pc:sldChg chg="modSp">
        <pc:chgData name="Carlos Diaz" userId="dd2f2b6b25345f1c" providerId="LiveId" clId="{0FD87CB9-7430-4B04-ABF0-9191285CE73E}" dt="2017-10-25T04:13:06.433" v="644" actId="20577"/>
        <pc:sldMkLst>
          <pc:docMk/>
          <pc:sldMk cId="2815978251" sldId="1550"/>
        </pc:sldMkLst>
        <pc:spChg chg="mod">
          <ac:chgData name="Carlos Diaz" userId="dd2f2b6b25345f1c" providerId="LiveId" clId="{0FD87CB9-7430-4B04-ABF0-9191285CE73E}" dt="2017-10-25T04:13:06.433" v="644" actId="20577"/>
          <ac:spMkLst>
            <pc:docMk/>
            <pc:sldMk cId="2815978251" sldId="1550"/>
            <ac:spMk id="2" creationId="{00000000-0000-0000-0000-000000000000}"/>
          </ac:spMkLst>
        </pc:spChg>
        <pc:spChg chg="mod">
          <ac:chgData name="Carlos Diaz" userId="dd2f2b6b25345f1c" providerId="LiveId" clId="{0FD87CB9-7430-4B04-ABF0-9191285CE73E}" dt="2017-10-25T04:10:23.012" v="467" actId="1076"/>
          <ac:spMkLst>
            <pc:docMk/>
            <pc:sldMk cId="2815978251" sldId="1550"/>
            <ac:spMk id="3" creationId="{00000000-0000-0000-0000-000000000000}"/>
          </ac:spMkLst>
        </pc:spChg>
        <pc:spChg chg="mod">
          <ac:chgData name="Carlos Diaz" userId="dd2f2b6b25345f1c" providerId="LiveId" clId="{0FD87CB9-7430-4B04-ABF0-9191285CE73E}" dt="2017-10-25T04:09:40.914" v="460" actId="1076"/>
          <ac:spMkLst>
            <pc:docMk/>
            <pc:sldMk cId="2815978251" sldId="1550"/>
            <ac:spMk id="4" creationId="{00000000-0000-0000-0000-000000000000}"/>
          </ac:spMkLst>
        </pc:spChg>
        <pc:spChg chg="mod">
          <ac:chgData name="Carlos Diaz" userId="dd2f2b6b25345f1c" providerId="LiveId" clId="{0FD87CB9-7430-4B04-ABF0-9191285CE73E}" dt="2017-10-25T04:10:05.301" v="464" actId="1076"/>
          <ac:spMkLst>
            <pc:docMk/>
            <pc:sldMk cId="2815978251" sldId="1550"/>
            <ac:spMk id="5" creationId="{00000000-0000-0000-0000-000000000000}"/>
          </ac:spMkLst>
        </pc:spChg>
        <pc:picChg chg="mod">
          <ac:chgData name="Carlos Diaz" userId="dd2f2b6b25345f1c" providerId="LiveId" clId="{0FD87CB9-7430-4B04-ABF0-9191285CE73E}" dt="2017-10-25T04:10:16.334" v="466" actId="1076"/>
          <ac:picMkLst>
            <pc:docMk/>
            <pc:sldMk cId="2815978251" sldId="1550"/>
            <ac:picMk id="6" creationId="{00000000-0000-0000-0000-000000000000}"/>
          </ac:picMkLst>
        </pc:picChg>
        <pc:picChg chg="mod">
          <ac:chgData name="Carlos Diaz" userId="dd2f2b6b25345f1c" providerId="LiveId" clId="{0FD87CB9-7430-4B04-ABF0-9191285CE73E}" dt="2017-10-25T04:09:52.270" v="463" actId="1076"/>
          <ac:picMkLst>
            <pc:docMk/>
            <pc:sldMk cId="2815978251" sldId="1550"/>
            <ac:picMk id="7" creationId="{00000000-0000-0000-0000-000000000000}"/>
          </ac:picMkLst>
        </pc:picChg>
        <pc:picChg chg="mod">
          <ac:chgData name="Carlos Diaz" userId="dd2f2b6b25345f1c" providerId="LiveId" clId="{0FD87CB9-7430-4B04-ABF0-9191285CE73E}" dt="2017-10-25T04:09:48.629" v="462" actId="1076"/>
          <ac:picMkLst>
            <pc:docMk/>
            <pc:sldMk cId="2815978251" sldId="1550"/>
            <ac:picMk id="8" creationId="{00000000-0000-0000-0000-000000000000}"/>
          </ac:picMkLst>
        </pc:picChg>
      </pc:sldChg>
      <pc:sldChg chg="delSp modSp">
        <pc:chgData name="Carlos Diaz" userId="dd2f2b6b25345f1c" providerId="LiveId" clId="{0FD87CB9-7430-4B04-ABF0-9191285CE73E}" dt="2017-10-25T03:28:29.736" v="297" actId="20577"/>
        <pc:sldMkLst>
          <pc:docMk/>
          <pc:sldMk cId="1715149687" sldId="1555"/>
        </pc:sldMkLst>
        <pc:spChg chg="mod">
          <ac:chgData name="Carlos Diaz" userId="dd2f2b6b25345f1c" providerId="LiveId" clId="{0FD87CB9-7430-4B04-ABF0-9191285CE73E}" dt="2017-10-25T03:28:29.736" v="297" actId="20577"/>
          <ac:spMkLst>
            <pc:docMk/>
            <pc:sldMk cId="1715149687" sldId="1555"/>
            <ac:spMk id="9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07:58.158" v="39" actId="1076"/>
          <ac:spMkLst>
            <pc:docMk/>
            <pc:sldMk cId="1715149687" sldId="1555"/>
            <ac:spMk id="10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08:02.149" v="40" actId="1076"/>
          <ac:spMkLst>
            <pc:docMk/>
            <pc:sldMk cId="1715149687" sldId="1555"/>
            <ac:spMk id="11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07:21.376" v="37" actId="1076"/>
          <ac:spMkLst>
            <pc:docMk/>
            <pc:sldMk cId="1715149687" sldId="1555"/>
            <ac:spMk id="18" creationId="{00000000-0000-0000-0000-000000000000}"/>
          </ac:spMkLst>
        </pc:spChg>
        <pc:spChg chg="mod">
          <ac:chgData name="Carlos Diaz" userId="dd2f2b6b25345f1c" providerId="LiveId" clId="{0FD87CB9-7430-4B04-ABF0-9191285CE73E}" dt="2017-10-25T03:10:44.276" v="47" actId="1076"/>
          <ac:spMkLst>
            <pc:docMk/>
            <pc:sldMk cId="1715149687" sldId="1555"/>
            <ac:spMk id="25" creationId="{00000000-0000-0000-0000-000000000000}"/>
          </ac:spMkLst>
        </pc:spChg>
        <pc:picChg chg="del mod">
          <ac:chgData name="Carlos Diaz" userId="dd2f2b6b25345f1c" providerId="LiveId" clId="{0FD87CB9-7430-4B04-ABF0-9191285CE73E}" dt="2017-10-25T02:41:16.733" v="7" actId="478"/>
          <ac:picMkLst>
            <pc:docMk/>
            <pc:sldMk cId="1715149687" sldId="1555"/>
            <ac:picMk id="2" creationId="{809A5183-C1AE-4930-B519-5A093C3B7DA6}"/>
          </ac:picMkLst>
        </pc:picChg>
        <pc:picChg chg="del mod">
          <ac:chgData name="Carlos Diaz" userId="dd2f2b6b25345f1c" providerId="LiveId" clId="{0FD87CB9-7430-4B04-ABF0-9191285CE73E}" dt="2017-10-25T03:02:01.673" v="12" actId="478"/>
          <ac:picMkLst>
            <pc:docMk/>
            <pc:sldMk cId="1715149687" sldId="1555"/>
            <ac:picMk id="3" creationId="{75ED6B02-1A9D-4C35-A03C-8CFCCD695E74}"/>
          </ac:picMkLst>
        </pc:picChg>
        <pc:picChg chg="del">
          <ac:chgData name="Carlos Diaz" userId="dd2f2b6b25345f1c" providerId="LiveId" clId="{0FD87CB9-7430-4B04-ABF0-9191285CE73E}" dt="2017-10-25T03:05:42.340" v="24" actId="478"/>
          <ac:picMkLst>
            <pc:docMk/>
            <pc:sldMk cId="1715149687" sldId="1555"/>
            <ac:picMk id="5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2:40:26.450" v="0" actId="478"/>
          <ac:picMkLst>
            <pc:docMk/>
            <pc:sldMk cId="1715149687" sldId="1555"/>
            <ac:picMk id="6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3:02:28.586" v="18" actId="478"/>
          <ac:picMkLst>
            <pc:docMk/>
            <pc:sldMk cId="1715149687" sldId="1555"/>
            <ac:picMk id="7" creationId="{00000000-0000-0000-0000-000000000000}"/>
          </ac:picMkLst>
        </pc:picChg>
        <pc:picChg chg="del">
          <ac:chgData name="Carlos Diaz" userId="dd2f2b6b25345f1c" providerId="LiveId" clId="{0FD87CB9-7430-4B04-ABF0-9191285CE73E}" dt="2017-10-25T03:08:06.350" v="41" actId="478"/>
          <ac:picMkLst>
            <pc:docMk/>
            <pc:sldMk cId="1715149687" sldId="1555"/>
            <ac:picMk id="8" creationId="{00000000-0000-0000-0000-000000000000}"/>
          </ac:picMkLst>
        </pc:picChg>
        <pc:picChg chg="mod">
          <ac:chgData name="Carlos Diaz" userId="dd2f2b6b25345f1c" providerId="LiveId" clId="{0FD87CB9-7430-4B04-ABF0-9191285CE73E}" dt="2017-10-25T03:06:29.904" v="33" actId="14100"/>
          <ac:picMkLst>
            <pc:docMk/>
            <pc:sldMk cId="1715149687" sldId="1555"/>
            <ac:picMk id="12" creationId="{170B5231-7243-46D7-8FF4-4EABC4CEE821}"/>
          </ac:picMkLst>
        </pc:picChg>
        <pc:picChg chg="del mod">
          <ac:chgData name="Carlos Diaz" userId="dd2f2b6b25345f1c" providerId="LiveId" clId="{0FD87CB9-7430-4B04-ABF0-9191285CE73E}" dt="2017-10-25T03:19:36.874" v="49" actId="478"/>
          <ac:picMkLst>
            <pc:docMk/>
            <pc:sldMk cId="1715149687" sldId="1555"/>
            <ac:picMk id="13" creationId="{44993E2B-268E-49ED-9CC2-BCFB822C3B83}"/>
          </ac:picMkLst>
        </pc:picChg>
        <pc:picChg chg="del mod">
          <ac:chgData name="Carlos Diaz" userId="dd2f2b6b25345f1c" providerId="LiveId" clId="{0FD87CB9-7430-4B04-ABF0-9191285CE73E}" dt="2017-10-25T03:21:02.899" v="54" actId="478"/>
          <ac:picMkLst>
            <pc:docMk/>
            <pc:sldMk cId="1715149687" sldId="1555"/>
            <ac:picMk id="14" creationId="{2A4BFB1F-EACE-4581-A61A-37A7C715E559}"/>
          </ac:picMkLst>
        </pc:picChg>
        <pc:picChg chg="del mod">
          <ac:chgData name="Carlos Diaz" userId="dd2f2b6b25345f1c" providerId="LiveId" clId="{0FD87CB9-7430-4B04-ABF0-9191285CE73E}" dt="2017-10-25T03:23:29.934" v="74" actId="478"/>
          <ac:picMkLst>
            <pc:docMk/>
            <pc:sldMk cId="1715149687" sldId="1555"/>
            <ac:picMk id="15" creationId="{52615E11-2C28-4A30-8266-386D6A057FCA}"/>
          </ac:picMkLst>
        </pc:picChg>
        <pc:picChg chg="mod">
          <ac:chgData name="Carlos Diaz" userId="dd2f2b6b25345f1c" providerId="LiveId" clId="{0FD87CB9-7430-4B04-ABF0-9191285CE73E}" dt="2017-10-25T03:19:55.673" v="53" actId="14100"/>
          <ac:picMkLst>
            <pc:docMk/>
            <pc:sldMk cId="1715149687" sldId="1555"/>
            <ac:picMk id="16" creationId="{7A636BC0-BEA6-4786-9B8E-283F96BDD7CE}"/>
          </ac:picMkLst>
        </pc:picChg>
        <pc:picChg chg="del mod">
          <ac:chgData name="Carlos Diaz" userId="dd2f2b6b25345f1c" providerId="LiveId" clId="{0FD87CB9-7430-4B04-ABF0-9191285CE73E}" dt="2017-10-25T03:21:56.162" v="62" actId="478"/>
          <ac:picMkLst>
            <pc:docMk/>
            <pc:sldMk cId="1715149687" sldId="1555"/>
            <ac:picMk id="19" creationId="{D696614C-1A6D-4A5F-AD49-ECB512CEEBE4}"/>
          </ac:picMkLst>
        </pc:picChg>
        <pc:picChg chg="del mod">
          <ac:chgData name="Carlos Diaz" userId="dd2f2b6b25345f1c" providerId="LiveId" clId="{0FD87CB9-7430-4B04-ABF0-9191285CE73E}" dt="2017-10-25T03:23:04.047" v="67" actId="478"/>
          <ac:picMkLst>
            <pc:docMk/>
            <pc:sldMk cId="1715149687" sldId="1555"/>
            <ac:picMk id="20" creationId="{794B2F75-0B96-4BB0-A741-EFF232AD4286}"/>
          </ac:picMkLst>
        </pc:picChg>
        <pc:picChg chg="mod">
          <ac:chgData name="Carlos Diaz" userId="dd2f2b6b25345f1c" providerId="LiveId" clId="{0FD87CB9-7430-4B04-ABF0-9191285CE73E}" dt="2017-10-25T03:23:26.225" v="73" actId="14100"/>
          <ac:picMkLst>
            <pc:docMk/>
            <pc:sldMk cId="1715149687" sldId="1555"/>
            <ac:picMk id="21" creationId="{38B9AA58-8A25-44BE-BA3F-710BF18D57A0}"/>
          </ac:picMkLst>
        </pc:picChg>
        <pc:picChg chg="del mod">
          <ac:chgData name="Carlos Diaz" userId="dd2f2b6b25345f1c" providerId="LiveId" clId="{0FD87CB9-7430-4B04-ABF0-9191285CE73E}" dt="2017-10-25T03:24:30.700" v="77" actId="478"/>
          <ac:picMkLst>
            <pc:docMk/>
            <pc:sldMk cId="1715149687" sldId="1555"/>
            <ac:picMk id="22" creationId="{B549E90C-075E-4F69-A77D-76AD95A0DABA}"/>
          </ac:picMkLst>
        </pc:picChg>
        <pc:picChg chg="mod">
          <ac:chgData name="Carlos Diaz" userId="dd2f2b6b25345f1c" providerId="LiveId" clId="{0FD87CB9-7430-4B04-ABF0-9191285CE73E}" dt="2017-10-25T03:24:49.631" v="80" actId="14100"/>
          <ac:picMkLst>
            <pc:docMk/>
            <pc:sldMk cId="1715149687" sldId="1555"/>
            <ac:picMk id="23" creationId="{49B6B619-2EEA-43A6-A3FF-8A07E4D86CD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D447D-464B-4742-99B5-4E768CBFF22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52497B5-3919-4672-A6CC-54777AD4C479}">
      <dgm:prSet phldrT="[Texto]" custT="1"/>
      <dgm:spPr>
        <a:solidFill>
          <a:srgbClr val="008197"/>
        </a:solidFill>
      </dgm:spPr>
      <dgm:t>
        <a:bodyPr/>
        <a:lstStyle/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Crecimiento del PIB              2,7% - 3,0%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C7D392-8AF5-47FA-AEC6-32DEAEA878A7}" type="parTrans" cxnId="{38DBF58F-EF3E-472D-B124-D04083948767}">
      <dgm:prSet custT="1"/>
      <dgm:spPr>
        <a:ln>
          <a:solidFill>
            <a:srgbClr val="4D4D4D"/>
          </a:solidFill>
        </a:ln>
      </dgm:spPr>
      <dgm:t>
        <a:bodyPr/>
        <a:lstStyle/>
        <a:p>
          <a:endParaRPr lang="es-ES" sz="1400">
            <a:latin typeface="Arial Narrow" panose="020B0606020202030204" pitchFamily="34" charset="0"/>
          </a:endParaRPr>
        </a:p>
      </dgm:t>
    </dgm:pt>
    <dgm:pt modelId="{E43E670A-CEFC-4362-A68F-78C70F0D4B43}" type="sibTrans" cxnId="{38DBF58F-EF3E-472D-B124-D04083948767}">
      <dgm:prSet/>
      <dgm:spPr/>
      <dgm:t>
        <a:bodyPr/>
        <a:lstStyle/>
        <a:p>
          <a:endParaRPr lang="es-ES" sz="1400">
            <a:latin typeface="Arial Narrow" panose="020B0606020202030204" pitchFamily="34" charset="0"/>
          </a:endParaRPr>
        </a:p>
      </dgm:t>
    </dgm:pt>
    <dgm:pt modelId="{28B95CF2-88B3-4C6A-97D5-985560327164}">
      <dgm:prSet phldrT="[Texto]" custT="1"/>
      <dgm:spPr>
        <a:solidFill>
          <a:srgbClr val="0F547B"/>
        </a:solidFill>
      </dgm:spPr>
      <dgm:t>
        <a:bodyPr/>
        <a:lstStyle/>
        <a:p>
          <a:r>
            <a:rPr lang="es-ES" sz="1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Colombia 2018</a:t>
          </a:r>
        </a:p>
      </dgm:t>
    </dgm:pt>
    <dgm:pt modelId="{698120BA-D1B5-4EF5-93A0-32F8BE12F7AA}" type="sibTrans" cxnId="{F60AF01F-D53D-42B8-9CC9-2847C0BA4A15}">
      <dgm:prSet/>
      <dgm:spPr/>
      <dgm:t>
        <a:bodyPr/>
        <a:lstStyle/>
        <a:p>
          <a:endParaRPr lang="es-ES" sz="1400">
            <a:latin typeface="Arial Narrow" panose="020B0606020202030204" pitchFamily="34" charset="0"/>
          </a:endParaRPr>
        </a:p>
      </dgm:t>
    </dgm:pt>
    <dgm:pt modelId="{958EB2C3-B532-4645-A4C9-70E72D41EBC1}" type="parTrans" cxnId="{F60AF01F-D53D-42B8-9CC9-2847C0BA4A15}">
      <dgm:prSet/>
      <dgm:spPr/>
      <dgm:t>
        <a:bodyPr/>
        <a:lstStyle/>
        <a:p>
          <a:endParaRPr lang="es-ES" sz="1400">
            <a:latin typeface="Arial Narrow" panose="020B0606020202030204" pitchFamily="34" charset="0"/>
          </a:endParaRPr>
        </a:p>
      </dgm:t>
    </dgm:pt>
    <dgm:pt modelId="{A277FE9A-8368-4056-83F4-634F459517A2}">
      <dgm:prSet phldrT="[Texto]" custT="1"/>
      <dgm:spPr>
        <a:solidFill>
          <a:srgbClr val="4D4D4D"/>
        </a:solidFill>
      </dgm:spPr>
      <dgm:t>
        <a:bodyPr/>
        <a:lstStyle/>
        <a:p>
          <a:r>
            <a:rPr lang="es-ES" sz="13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Crecimiento       Cartera Sistema Financiero** 5,13% - 6,2%</a:t>
          </a:r>
          <a:endParaRPr lang="es-ES" sz="13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A5D66-1AD1-40DE-A034-2105DF5EA509}" type="parTrans" cxnId="{3804B37D-5586-4E75-B2FE-305FC48C14CB}">
      <dgm:prSet custT="1"/>
      <dgm:spPr>
        <a:ln>
          <a:solidFill>
            <a:srgbClr val="4D4D4D"/>
          </a:solidFill>
        </a:ln>
      </dgm:spPr>
      <dgm:t>
        <a:bodyPr/>
        <a:lstStyle/>
        <a:p>
          <a:endParaRPr lang="es-ES" sz="1400"/>
        </a:p>
      </dgm:t>
    </dgm:pt>
    <dgm:pt modelId="{B22C6164-0C77-428E-BA05-22D4E1609E5F}" type="sibTrans" cxnId="{3804B37D-5586-4E75-B2FE-305FC48C14CB}">
      <dgm:prSet/>
      <dgm:spPr/>
      <dgm:t>
        <a:bodyPr/>
        <a:lstStyle/>
        <a:p>
          <a:endParaRPr lang="es-ES" sz="1400"/>
        </a:p>
      </dgm:t>
    </dgm:pt>
    <dgm:pt modelId="{4B22412D-C3F6-44AA-BD38-DD9698154901}">
      <dgm:prSet phldrT="[Texto]" custT="1"/>
      <dgm:spPr>
        <a:solidFill>
          <a:srgbClr val="747F35"/>
        </a:solidFill>
      </dgm:spPr>
      <dgm:t>
        <a:bodyPr/>
        <a:lstStyle/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Inflación:    3,47% (Encuesta BR)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046B8B-6626-4B50-BE67-08AAC1D33ED6}" type="parTrans" cxnId="{B4DD7F78-E667-4072-86CF-BF812FB260FB}">
      <dgm:prSet custT="1"/>
      <dgm:spPr>
        <a:ln>
          <a:solidFill>
            <a:srgbClr val="4D4D4D"/>
          </a:solidFill>
        </a:ln>
      </dgm:spPr>
      <dgm:t>
        <a:bodyPr/>
        <a:lstStyle/>
        <a:p>
          <a:endParaRPr lang="es-ES" sz="1400"/>
        </a:p>
      </dgm:t>
    </dgm:pt>
    <dgm:pt modelId="{FF8BB9B0-4D4C-4E9C-9B49-80C0340927C9}" type="sibTrans" cxnId="{B4DD7F78-E667-4072-86CF-BF812FB260FB}">
      <dgm:prSet/>
      <dgm:spPr/>
      <dgm:t>
        <a:bodyPr/>
        <a:lstStyle/>
        <a:p>
          <a:endParaRPr lang="es-ES" sz="1400"/>
        </a:p>
      </dgm:t>
    </dgm:pt>
    <dgm:pt modelId="{2039B7EE-92A4-4219-ABAA-8677E7797547}">
      <dgm:prSet phldrT="[Texto]" custT="1"/>
      <dgm:spPr>
        <a:solidFill>
          <a:srgbClr val="5C642A"/>
        </a:solidFill>
      </dgm:spPr>
      <dgm:t>
        <a:bodyPr/>
        <a:lstStyle/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Consumo hogares </a:t>
          </a:r>
        </a:p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2,7%</a:t>
          </a:r>
        </a:p>
      </dgm:t>
    </dgm:pt>
    <dgm:pt modelId="{4641E732-7505-4F68-9707-9360DD80F0BB}" type="parTrans" cxnId="{A146F57A-60A6-4DF3-A9CE-9EF6F52E6DFE}">
      <dgm:prSet custT="1"/>
      <dgm:spPr>
        <a:ln>
          <a:solidFill>
            <a:srgbClr val="4D4D4D"/>
          </a:solidFill>
        </a:ln>
      </dgm:spPr>
      <dgm:t>
        <a:bodyPr/>
        <a:lstStyle/>
        <a:p>
          <a:endParaRPr lang="es-ES" sz="1400"/>
        </a:p>
      </dgm:t>
    </dgm:pt>
    <dgm:pt modelId="{3F5E8711-7F05-4B70-9ACC-7CE871F7E5DA}" type="sibTrans" cxnId="{A146F57A-60A6-4DF3-A9CE-9EF6F52E6DFE}">
      <dgm:prSet/>
      <dgm:spPr/>
      <dgm:t>
        <a:bodyPr/>
        <a:lstStyle/>
        <a:p>
          <a:endParaRPr lang="es-ES" sz="1400"/>
        </a:p>
      </dgm:t>
    </dgm:pt>
    <dgm:pt modelId="{45C14826-BF06-4BC5-8087-C5CFF79338CF}">
      <dgm:prSet phldrT="[Texto]" custT="1"/>
      <dgm:spPr>
        <a:solidFill>
          <a:srgbClr val="7D8838"/>
        </a:solidFill>
      </dgm:spPr>
      <dgm:t>
        <a:bodyPr/>
        <a:lstStyle/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Inversión fija </a:t>
          </a:r>
        </a:p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3,4% 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3E664-CBAD-45E6-99E1-FACC2F4E2CF0}" type="parTrans" cxnId="{B8CDA2EF-018F-4A04-9B4E-35B1C6C413EC}">
      <dgm:prSet custT="1"/>
      <dgm:spPr>
        <a:ln>
          <a:solidFill>
            <a:srgbClr val="4D4D4D"/>
          </a:solidFill>
        </a:ln>
      </dgm:spPr>
      <dgm:t>
        <a:bodyPr/>
        <a:lstStyle/>
        <a:p>
          <a:endParaRPr lang="es-ES" sz="1400"/>
        </a:p>
      </dgm:t>
    </dgm:pt>
    <dgm:pt modelId="{8F03604E-A27F-4801-8505-E1E286B3823A}" type="sibTrans" cxnId="{B8CDA2EF-018F-4A04-9B4E-35B1C6C413EC}">
      <dgm:prSet/>
      <dgm:spPr/>
      <dgm:t>
        <a:bodyPr/>
        <a:lstStyle/>
        <a:p>
          <a:endParaRPr lang="es-ES" sz="1400"/>
        </a:p>
      </dgm:t>
    </dgm:pt>
    <dgm:pt modelId="{A92150C4-4EEC-48F3-AB4A-F871577F07E6}">
      <dgm:prSet phldrT="[Texto]" custT="1"/>
      <dgm:spPr>
        <a:solidFill>
          <a:srgbClr val="2D9EAD"/>
        </a:solidFill>
      </dgm:spPr>
      <dgm:t>
        <a:bodyPr/>
        <a:lstStyle/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Tasa de cambio:   $2.800-$3.056*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5496E-68EE-4D06-A01F-62BF2C70AD72}" type="parTrans" cxnId="{34039548-55CA-40E0-ACC0-9A217B8236A9}">
      <dgm:prSet/>
      <dgm:spPr>
        <a:ln>
          <a:solidFill>
            <a:srgbClr val="4D4D4D"/>
          </a:solidFill>
        </a:ln>
      </dgm:spPr>
      <dgm:t>
        <a:bodyPr/>
        <a:lstStyle/>
        <a:p>
          <a:endParaRPr lang="es-ES"/>
        </a:p>
      </dgm:t>
    </dgm:pt>
    <dgm:pt modelId="{09D1A625-B897-4E75-B46A-B8514D56E723}" type="sibTrans" cxnId="{34039548-55CA-40E0-ACC0-9A217B8236A9}">
      <dgm:prSet/>
      <dgm:spPr/>
      <dgm:t>
        <a:bodyPr/>
        <a:lstStyle/>
        <a:p>
          <a:endParaRPr lang="es-ES"/>
        </a:p>
      </dgm:t>
    </dgm:pt>
    <dgm:pt modelId="{AC4D5151-3ECE-482C-89D8-50D412FC4788}" type="pres">
      <dgm:prSet presAssocID="{CC0D447D-464B-4742-99B5-4E768CBFF2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0DC6A2-46B3-4561-94E9-783A52177F5D}" type="pres">
      <dgm:prSet presAssocID="{28B95CF2-88B3-4C6A-97D5-985560327164}" presName="centerShape" presStyleLbl="node0" presStyleIdx="0" presStyleCnt="1"/>
      <dgm:spPr/>
      <dgm:t>
        <a:bodyPr/>
        <a:lstStyle/>
        <a:p>
          <a:endParaRPr lang="es-ES"/>
        </a:p>
      </dgm:t>
    </dgm:pt>
    <dgm:pt modelId="{A99F3584-FA37-41DB-B338-7E1BFF0985D2}" type="pres">
      <dgm:prSet presAssocID="{0CC7D392-8AF5-47FA-AEC6-32DEAEA878A7}" presName="Name9" presStyleLbl="parChTrans1D2" presStyleIdx="0" presStyleCnt="6"/>
      <dgm:spPr/>
      <dgm:t>
        <a:bodyPr/>
        <a:lstStyle/>
        <a:p>
          <a:endParaRPr lang="es-ES"/>
        </a:p>
      </dgm:t>
    </dgm:pt>
    <dgm:pt modelId="{0A1B6D2E-58CC-4567-A3CB-39B070F38167}" type="pres">
      <dgm:prSet presAssocID="{0CC7D392-8AF5-47FA-AEC6-32DEAEA878A7}" presName="connTx" presStyleLbl="parChTrans1D2" presStyleIdx="0" presStyleCnt="6"/>
      <dgm:spPr/>
      <dgm:t>
        <a:bodyPr/>
        <a:lstStyle/>
        <a:p>
          <a:endParaRPr lang="es-ES"/>
        </a:p>
      </dgm:t>
    </dgm:pt>
    <dgm:pt modelId="{D1AF8456-5142-4755-AD3A-3A796CA14102}" type="pres">
      <dgm:prSet presAssocID="{452497B5-3919-4672-A6CC-54777AD4C479}" presName="node" presStyleLbl="node1" presStyleIdx="0" presStyleCnt="6" custScaleX="102167" custScaleY="1086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F24AF4-4929-4D91-B328-7AD65CFE2049}" type="pres">
      <dgm:prSet presAssocID="{4641E732-7505-4F68-9707-9360DD80F0BB}" presName="Name9" presStyleLbl="parChTrans1D2" presStyleIdx="1" presStyleCnt="6"/>
      <dgm:spPr/>
      <dgm:t>
        <a:bodyPr/>
        <a:lstStyle/>
        <a:p>
          <a:endParaRPr lang="es-ES"/>
        </a:p>
      </dgm:t>
    </dgm:pt>
    <dgm:pt modelId="{541845C0-8ACD-4120-A8F2-885328F0A172}" type="pres">
      <dgm:prSet presAssocID="{4641E732-7505-4F68-9707-9360DD80F0BB}" presName="connTx" presStyleLbl="parChTrans1D2" presStyleIdx="1" presStyleCnt="6"/>
      <dgm:spPr/>
      <dgm:t>
        <a:bodyPr/>
        <a:lstStyle/>
        <a:p>
          <a:endParaRPr lang="es-ES"/>
        </a:p>
      </dgm:t>
    </dgm:pt>
    <dgm:pt modelId="{9D8B5DFD-B68E-4FAE-B9E6-5C6B4C995CC6}" type="pres">
      <dgm:prSet presAssocID="{2039B7EE-92A4-4219-ABAA-8677E779754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9C29CC-CC85-4FCF-B7A5-9F9CE98E5141}" type="pres">
      <dgm:prSet presAssocID="{4013E664-CBAD-45E6-99E1-FACC2F4E2CF0}" presName="Name9" presStyleLbl="parChTrans1D2" presStyleIdx="2" presStyleCnt="6"/>
      <dgm:spPr/>
      <dgm:t>
        <a:bodyPr/>
        <a:lstStyle/>
        <a:p>
          <a:endParaRPr lang="es-ES"/>
        </a:p>
      </dgm:t>
    </dgm:pt>
    <dgm:pt modelId="{5F80D913-583C-41A6-A47B-7C6EE8FEDE13}" type="pres">
      <dgm:prSet presAssocID="{4013E664-CBAD-45E6-99E1-FACC2F4E2CF0}" presName="connTx" presStyleLbl="parChTrans1D2" presStyleIdx="2" presStyleCnt="6"/>
      <dgm:spPr/>
      <dgm:t>
        <a:bodyPr/>
        <a:lstStyle/>
        <a:p>
          <a:endParaRPr lang="es-ES"/>
        </a:p>
      </dgm:t>
    </dgm:pt>
    <dgm:pt modelId="{52B3FD6E-82D2-4EF0-A59D-DE78C041FDCE}" type="pres">
      <dgm:prSet presAssocID="{45C14826-BF06-4BC5-8087-C5CFF79338C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77E31B-BB70-4DE7-96A9-8BFD2E9E4122}" type="pres">
      <dgm:prSet presAssocID="{3E3A5D66-1AD1-40DE-A034-2105DF5EA509}" presName="Name9" presStyleLbl="parChTrans1D2" presStyleIdx="3" presStyleCnt="6"/>
      <dgm:spPr/>
      <dgm:t>
        <a:bodyPr/>
        <a:lstStyle/>
        <a:p>
          <a:endParaRPr lang="es-ES"/>
        </a:p>
      </dgm:t>
    </dgm:pt>
    <dgm:pt modelId="{B41C37AA-9FDA-4DB2-B081-96C6B4AC8401}" type="pres">
      <dgm:prSet presAssocID="{3E3A5D66-1AD1-40DE-A034-2105DF5EA509}" presName="connTx" presStyleLbl="parChTrans1D2" presStyleIdx="3" presStyleCnt="6"/>
      <dgm:spPr/>
      <dgm:t>
        <a:bodyPr/>
        <a:lstStyle/>
        <a:p>
          <a:endParaRPr lang="es-ES"/>
        </a:p>
      </dgm:t>
    </dgm:pt>
    <dgm:pt modelId="{1B56C3E6-E73C-4967-8938-DC02DD9AF914}" type="pres">
      <dgm:prSet presAssocID="{A277FE9A-8368-4056-83F4-634F459517A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885039-929F-4BE4-BD2F-8E0B0DAFA3C2}" type="pres">
      <dgm:prSet presAssocID="{1C046B8B-6626-4B50-BE67-08AAC1D33ED6}" presName="Name9" presStyleLbl="parChTrans1D2" presStyleIdx="4" presStyleCnt="6"/>
      <dgm:spPr/>
      <dgm:t>
        <a:bodyPr/>
        <a:lstStyle/>
        <a:p>
          <a:endParaRPr lang="es-ES"/>
        </a:p>
      </dgm:t>
    </dgm:pt>
    <dgm:pt modelId="{24E119B4-0EA3-4EA3-BA61-345EE2EF0D44}" type="pres">
      <dgm:prSet presAssocID="{1C046B8B-6626-4B50-BE67-08AAC1D33ED6}" presName="connTx" presStyleLbl="parChTrans1D2" presStyleIdx="4" presStyleCnt="6"/>
      <dgm:spPr/>
      <dgm:t>
        <a:bodyPr/>
        <a:lstStyle/>
        <a:p>
          <a:endParaRPr lang="es-ES"/>
        </a:p>
      </dgm:t>
    </dgm:pt>
    <dgm:pt modelId="{A20EA15C-B809-46CC-A155-10822B9B709E}" type="pres">
      <dgm:prSet presAssocID="{4B22412D-C3F6-44AA-BD38-DD969815490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028562-F210-4667-A5E4-57375975103E}" type="pres">
      <dgm:prSet presAssocID="{FE15496E-68EE-4D06-A01F-62BF2C70AD72}" presName="Name9" presStyleLbl="parChTrans1D2" presStyleIdx="5" presStyleCnt="6"/>
      <dgm:spPr/>
      <dgm:t>
        <a:bodyPr/>
        <a:lstStyle/>
        <a:p>
          <a:endParaRPr lang="es-CO"/>
        </a:p>
      </dgm:t>
    </dgm:pt>
    <dgm:pt modelId="{CD6233C5-1C9B-4FD9-8D76-72E072CDE660}" type="pres">
      <dgm:prSet presAssocID="{FE15496E-68EE-4D06-A01F-62BF2C70AD72}" presName="connTx" presStyleLbl="parChTrans1D2" presStyleIdx="5" presStyleCnt="6"/>
      <dgm:spPr/>
      <dgm:t>
        <a:bodyPr/>
        <a:lstStyle/>
        <a:p>
          <a:endParaRPr lang="es-CO"/>
        </a:p>
      </dgm:t>
    </dgm:pt>
    <dgm:pt modelId="{AF1E077D-5905-43F6-9A49-2004DF33DA7B}" type="pres">
      <dgm:prSet presAssocID="{A92150C4-4EEC-48F3-AB4A-F871577F07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DD7F78-E667-4072-86CF-BF812FB260FB}" srcId="{28B95CF2-88B3-4C6A-97D5-985560327164}" destId="{4B22412D-C3F6-44AA-BD38-DD9698154901}" srcOrd="4" destOrd="0" parTransId="{1C046B8B-6626-4B50-BE67-08AAC1D33ED6}" sibTransId="{FF8BB9B0-4D4C-4E9C-9B49-80C0340927C9}"/>
    <dgm:cxn modelId="{17C74F3F-B7FD-45CA-9A54-3DE9E111249A}" type="presOf" srcId="{3E3A5D66-1AD1-40DE-A034-2105DF5EA509}" destId="{B41C37AA-9FDA-4DB2-B081-96C6B4AC8401}" srcOrd="1" destOrd="0" presId="urn:microsoft.com/office/officeart/2005/8/layout/radial1"/>
    <dgm:cxn modelId="{70BEBC27-94AC-4C45-82D2-D8F3402399EA}" type="presOf" srcId="{1C046B8B-6626-4B50-BE67-08AAC1D33ED6}" destId="{24E119B4-0EA3-4EA3-BA61-345EE2EF0D44}" srcOrd="1" destOrd="0" presId="urn:microsoft.com/office/officeart/2005/8/layout/radial1"/>
    <dgm:cxn modelId="{B8CDA2EF-018F-4A04-9B4E-35B1C6C413EC}" srcId="{28B95CF2-88B3-4C6A-97D5-985560327164}" destId="{45C14826-BF06-4BC5-8087-C5CFF79338CF}" srcOrd="2" destOrd="0" parTransId="{4013E664-CBAD-45E6-99E1-FACC2F4E2CF0}" sibTransId="{8F03604E-A27F-4801-8505-E1E286B3823A}"/>
    <dgm:cxn modelId="{F60AF01F-D53D-42B8-9CC9-2847C0BA4A15}" srcId="{CC0D447D-464B-4742-99B5-4E768CBFF221}" destId="{28B95CF2-88B3-4C6A-97D5-985560327164}" srcOrd="0" destOrd="0" parTransId="{958EB2C3-B532-4645-A4C9-70E72D41EBC1}" sibTransId="{698120BA-D1B5-4EF5-93A0-32F8BE12F7AA}"/>
    <dgm:cxn modelId="{34039548-55CA-40E0-ACC0-9A217B8236A9}" srcId="{28B95CF2-88B3-4C6A-97D5-985560327164}" destId="{A92150C4-4EEC-48F3-AB4A-F871577F07E6}" srcOrd="5" destOrd="0" parTransId="{FE15496E-68EE-4D06-A01F-62BF2C70AD72}" sibTransId="{09D1A625-B897-4E75-B46A-B8514D56E723}"/>
    <dgm:cxn modelId="{8D4945A3-5631-4A0C-8E3F-1FD734DAD488}" type="presOf" srcId="{A92150C4-4EEC-48F3-AB4A-F871577F07E6}" destId="{AF1E077D-5905-43F6-9A49-2004DF33DA7B}" srcOrd="0" destOrd="0" presId="urn:microsoft.com/office/officeart/2005/8/layout/radial1"/>
    <dgm:cxn modelId="{7698AA91-E89F-4E6D-B294-653C828A5535}" type="presOf" srcId="{4B22412D-C3F6-44AA-BD38-DD9698154901}" destId="{A20EA15C-B809-46CC-A155-10822B9B709E}" srcOrd="0" destOrd="0" presId="urn:microsoft.com/office/officeart/2005/8/layout/radial1"/>
    <dgm:cxn modelId="{AF914A57-86F9-45AF-BFB4-1148FD51EE71}" type="presOf" srcId="{4013E664-CBAD-45E6-99E1-FACC2F4E2CF0}" destId="{5F80D913-583C-41A6-A47B-7C6EE8FEDE13}" srcOrd="1" destOrd="0" presId="urn:microsoft.com/office/officeart/2005/8/layout/radial1"/>
    <dgm:cxn modelId="{B0155429-76ED-4283-B7EA-CAEFA9C40E09}" type="presOf" srcId="{FE15496E-68EE-4D06-A01F-62BF2C70AD72}" destId="{CD6233C5-1C9B-4FD9-8D76-72E072CDE660}" srcOrd="1" destOrd="0" presId="urn:microsoft.com/office/officeart/2005/8/layout/radial1"/>
    <dgm:cxn modelId="{9A7F1EB5-775E-425F-AFB9-5E31F347B733}" type="presOf" srcId="{4013E664-CBAD-45E6-99E1-FACC2F4E2CF0}" destId="{429C29CC-CC85-4FCF-B7A5-9F9CE98E5141}" srcOrd="0" destOrd="0" presId="urn:microsoft.com/office/officeart/2005/8/layout/radial1"/>
    <dgm:cxn modelId="{E5055A82-939A-4517-9414-88B14DDA6428}" type="presOf" srcId="{4641E732-7505-4F68-9707-9360DD80F0BB}" destId="{541845C0-8ACD-4120-A8F2-885328F0A172}" srcOrd="1" destOrd="0" presId="urn:microsoft.com/office/officeart/2005/8/layout/radial1"/>
    <dgm:cxn modelId="{38DBF58F-EF3E-472D-B124-D04083948767}" srcId="{28B95CF2-88B3-4C6A-97D5-985560327164}" destId="{452497B5-3919-4672-A6CC-54777AD4C479}" srcOrd="0" destOrd="0" parTransId="{0CC7D392-8AF5-47FA-AEC6-32DEAEA878A7}" sibTransId="{E43E670A-CEFC-4362-A68F-78C70F0D4B43}"/>
    <dgm:cxn modelId="{F4CC7E6A-7188-4A30-A56F-AAA985CFA34C}" type="presOf" srcId="{28B95CF2-88B3-4C6A-97D5-985560327164}" destId="{5D0DC6A2-46B3-4561-94E9-783A52177F5D}" srcOrd="0" destOrd="0" presId="urn:microsoft.com/office/officeart/2005/8/layout/radial1"/>
    <dgm:cxn modelId="{9F361D56-8975-44E2-B742-30696C22E1E7}" type="presOf" srcId="{FE15496E-68EE-4D06-A01F-62BF2C70AD72}" destId="{25028562-F210-4667-A5E4-57375975103E}" srcOrd="0" destOrd="0" presId="urn:microsoft.com/office/officeart/2005/8/layout/radial1"/>
    <dgm:cxn modelId="{F242AA05-B2E7-4F63-ABED-90F2AD22B669}" type="presOf" srcId="{0CC7D392-8AF5-47FA-AEC6-32DEAEA878A7}" destId="{A99F3584-FA37-41DB-B338-7E1BFF0985D2}" srcOrd="0" destOrd="0" presId="urn:microsoft.com/office/officeart/2005/8/layout/radial1"/>
    <dgm:cxn modelId="{4EF93D04-7856-4D55-A743-C66C21FCD4BF}" type="presOf" srcId="{1C046B8B-6626-4B50-BE67-08AAC1D33ED6}" destId="{7C885039-929F-4BE4-BD2F-8E0B0DAFA3C2}" srcOrd="0" destOrd="0" presId="urn:microsoft.com/office/officeart/2005/8/layout/radial1"/>
    <dgm:cxn modelId="{1C6B6C8F-53A0-4467-AF28-D0DCF7B7B18A}" type="presOf" srcId="{4641E732-7505-4F68-9707-9360DD80F0BB}" destId="{D7F24AF4-4929-4D91-B328-7AD65CFE2049}" srcOrd="0" destOrd="0" presId="urn:microsoft.com/office/officeart/2005/8/layout/radial1"/>
    <dgm:cxn modelId="{A146F57A-60A6-4DF3-A9CE-9EF6F52E6DFE}" srcId="{28B95CF2-88B3-4C6A-97D5-985560327164}" destId="{2039B7EE-92A4-4219-ABAA-8677E7797547}" srcOrd="1" destOrd="0" parTransId="{4641E732-7505-4F68-9707-9360DD80F0BB}" sibTransId="{3F5E8711-7F05-4B70-9ACC-7CE871F7E5DA}"/>
    <dgm:cxn modelId="{D8347AF9-C0D8-401E-89C4-9182BDFEB7FB}" type="presOf" srcId="{45C14826-BF06-4BC5-8087-C5CFF79338CF}" destId="{52B3FD6E-82D2-4EF0-A59D-DE78C041FDCE}" srcOrd="0" destOrd="0" presId="urn:microsoft.com/office/officeart/2005/8/layout/radial1"/>
    <dgm:cxn modelId="{D1130594-017E-4376-9240-3882E006E831}" type="presOf" srcId="{A277FE9A-8368-4056-83F4-634F459517A2}" destId="{1B56C3E6-E73C-4967-8938-DC02DD9AF914}" srcOrd="0" destOrd="0" presId="urn:microsoft.com/office/officeart/2005/8/layout/radial1"/>
    <dgm:cxn modelId="{D8971154-D513-48E9-BD5E-F613F4184636}" type="presOf" srcId="{2039B7EE-92A4-4219-ABAA-8677E7797547}" destId="{9D8B5DFD-B68E-4FAE-B9E6-5C6B4C995CC6}" srcOrd="0" destOrd="0" presId="urn:microsoft.com/office/officeart/2005/8/layout/radial1"/>
    <dgm:cxn modelId="{09A03F13-E67B-40FF-88B5-AEFEEA08256D}" type="presOf" srcId="{3E3A5D66-1AD1-40DE-A034-2105DF5EA509}" destId="{1C77E31B-BB70-4DE7-96A9-8BFD2E9E4122}" srcOrd="0" destOrd="0" presId="urn:microsoft.com/office/officeart/2005/8/layout/radial1"/>
    <dgm:cxn modelId="{63245351-DB24-49C4-A2E9-5C77645CC667}" type="presOf" srcId="{452497B5-3919-4672-A6CC-54777AD4C479}" destId="{D1AF8456-5142-4755-AD3A-3A796CA14102}" srcOrd="0" destOrd="0" presId="urn:microsoft.com/office/officeart/2005/8/layout/radial1"/>
    <dgm:cxn modelId="{4A4DB939-3B78-4477-B9A8-892988A3FECD}" type="presOf" srcId="{CC0D447D-464B-4742-99B5-4E768CBFF221}" destId="{AC4D5151-3ECE-482C-89D8-50D412FC4788}" srcOrd="0" destOrd="0" presId="urn:microsoft.com/office/officeart/2005/8/layout/radial1"/>
    <dgm:cxn modelId="{4BEFCDDF-A48B-450D-92F3-7FBED6DD77A2}" type="presOf" srcId="{0CC7D392-8AF5-47FA-AEC6-32DEAEA878A7}" destId="{0A1B6D2E-58CC-4567-A3CB-39B070F38167}" srcOrd="1" destOrd="0" presId="urn:microsoft.com/office/officeart/2005/8/layout/radial1"/>
    <dgm:cxn modelId="{3804B37D-5586-4E75-B2FE-305FC48C14CB}" srcId="{28B95CF2-88B3-4C6A-97D5-985560327164}" destId="{A277FE9A-8368-4056-83F4-634F459517A2}" srcOrd="3" destOrd="0" parTransId="{3E3A5D66-1AD1-40DE-A034-2105DF5EA509}" sibTransId="{B22C6164-0C77-428E-BA05-22D4E1609E5F}"/>
    <dgm:cxn modelId="{C765F72D-F795-4BD6-A10F-FBF57F48238E}" type="presParOf" srcId="{AC4D5151-3ECE-482C-89D8-50D412FC4788}" destId="{5D0DC6A2-46B3-4561-94E9-783A52177F5D}" srcOrd="0" destOrd="0" presId="urn:microsoft.com/office/officeart/2005/8/layout/radial1"/>
    <dgm:cxn modelId="{878C09D1-DFC5-49F2-97D9-D7A70A3A7F92}" type="presParOf" srcId="{AC4D5151-3ECE-482C-89D8-50D412FC4788}" destId="{A99F3584-FA37-41DB-B338-7E1BFF0985D2}" srcOrd="1" destOrd="0" presId="urn:microsoft.com/office/officeart/2005/8/layout/radial1"/>
    <dgm:cxn modelId="{66EB0477-618D-448E-8352-1EA3695D0693}" type="presParOf" srcId="{A99F3584-FA37-41DB-B338-7E1BFF0985D2}" destId="{0A1B6D2E-58CC-4567-A3CB-39B070F38167}" srcOrd="0" destOrd="0" presId="urn:microsoft.com/office/officeart/2005/8/layout/radial1"/>
    <dgm:cxn modelId="{E21E43F5-6270-4596-8A2A-9418BA11727A}" type="presParOf" srcId="{AC4D5151-3ECE-482C-89D8-50D412FC4788}" destId="{D1AF8456-5142-4755-AD3A-3A796CA14102}" srcOrd="2" destOrd="0" presId="urn:microsoft.com/office/officeart/2005/8/layout/radial1"/>
    <dgm:cxn modelId="{3A92029C-5911-4B79-9E9C-C3BA0A267934}" type="presParOf" srcId="{AC4D5151-3ECE-482C-89D8-50D412FC4788}" destId="{D7F24AF4-4929-4D91-B328-7AD65CFE2049}" srcOrd="3" destOrd="0" presId="urn:microsoft.com/office/officeart/2005/8/layout/radial1"/>
    <dgm:cxn modelId="{6481F256-9DA4-4AF4-87C4-D2C9DDA5DC75}" type="presParOf" srcId="{D7F24AF4-4929-4D91-B328-7AD65CFE2049}" destId="{541845C0-8ACD-4120-A8F2-885328F0A172}" srcOrd="0" destOrd="0" presId="urn:microsoft.com/office/officeart/2005/8/layout/radial1"/>
    <dgm:cxn modelId="{E25D177C-AF00-489A-A455-B95E2D482158}" type="presParOf" srcId="{AC4D5151-3ECE-482C-89D8-50D412FC4788}" destId="{9D8B5DFD-B68E-4FAE-B9E6-5C6B4C995CC6}" srcOrd="4" destOrd="0" presId="urn:microsoft.com/office/officeart/2005/8/layout/radial1"/>
    <dgm:cxn modelId="{88B31A2F-8EA8-4A66-A6B8-C960B18727AA}" type="presParOf" srcId="{AC4D5151-3ECE-482C-89D8-50D412FC4788}" destId="{429C29CC-CC85-4FCF-B7A5-9F9CE98E5141}" srcOrd="5" destOrd="0" presId="urn:microsoft.com/office/officeart/2005/8/layout/radial1"/>
    <dgm:cxn modelId="{28B18102-D31A-463D-BB1C-9573FBB2BCA1}" type="presParOf" srcId="{429C29CC-CC85-4FCF-B7A5-9F9CE98E5141}" destId="{5F80D913-583C-41A6-A47B-7C6EE8FEDE13}" srcOrd="0" destOrd="0" presId="urn:microsoft.com/office/officeart/2005/8/layout/radial1"/>
    <dgm:cxn modelId="{429708C7-1F0C-4BA2-ACBD-523B5C33E5A5}" type="presParOf" srcId="{AC4D5151-3ECE-482C-89D8-50D412FC4788}" destId="{52B3FD6E-82D2-4EF0-A59D-DE78C041FDCE}" srcOrd="6" destOrd="0" presId="urn:microsoft.com/office/officeart/2005/8/layout/radial1"/>
    <dgm:cxn modelId="{F8C2CEAC-E18E-4C77-87A8-F8828CDA3EB6}" type="presParOf" srcId="{AC4D5151-3ECE-482C-89D8-50D412FC4788}" destId="{1C77E31B-BB70-4DE7-96A9-8BFD2E9E4122}" srcOrd="7" destOrd="0" presId="urn:microsoft.com/office/officeart/2005/8/layout/radial1"/>
    <dgm:cxn modelId="{715AAB86-737F-4515-944A-E54015155F19}" type="presParOf" srcId="{1C77E31B-BB70-4DE7-96A9-8BFD2E9E4122}" destId="{B41C37AA-9FDA-4DB2-B081-96C6B4AC8401}" srcOrd="0" destOrd="0" presId="urn:microsoft.com/office/officeart/2005/8/layout/radial1"/>
    <dgm:cxn modelId="{71B023B0-11EA-4435-A4E5-A1AB4124BEB4}" type="presParOf" srcId="{AC4D5151-3ECE-482C-89D8-50D412FC4788}" destId="{1B56C3E6-E73C-4967-8938-DC02DD9AF914}" srcOrd="8" destOrd="0" presId="urn:microsoft.com/office/officeart/2005/8/layout/radial1"/>
    <dgm:cxn modelId="{25BB88D5-16E4-4FA0-8C93-06C0DAAED588}" type="presParOf" srcId="{AC4D5151-3ECE-482C-89D8-50D412FC4788}" destId="{7C885039-929F-4BE4-BD2F-8E0B0DAFA3C2}" srcOrd="9" destOrd="0" presId="urn:microsoft.com/office/officeart/2005/8/layout/radial1"/>
    <dgm:cxn modelId="{A146F8FE-28A9-4023-BFB3-C263429A4410}" type="presParOf" srcId="{7C885039-929F-4BE4-BD2F-8E0B0DAFA3C2}" destId="{24E119B4-0EA3-4EA3-BA61-345EE2EF0D44}" srcOrd="0" destOrd="0" presId="urn:microsoft.com/office/officeart/2005/8/layout/radial1"/>
    <dgm:cxn modelId="{E449BBDA-97CB-4449-B74E-E33692AD5949}" type="presParOf" srcId="{AC4D5151-3ECE-482C-89D8-50D412FC4788}" destId="{A20EA15C-B809-46CC-A155-10822B9B709E}" srcOrd="10" destOrd="0" presId="urn:microsoft.com/office/officeart/2005/8/layout/radial1"/>
    <dgm:cxn modelId="{82B5FF60-F2B0-4D83-915E-208B27AF82AA}" type="presParOf" srcId="{AC4D5151-3ECE-482C-89D8-50D412FC4788}" destId="{25028562-F210-4667-A5E4-57375975103E}" srcOrd="11" destOrd="0" presId="urn:microsoft.com/office/officeart/2005/8/layout/radial1"/>
    <dgm:cxn modelId="{11E7F90B-AB06-404E-A015-D457A028088D}" type="presParOf" srcId="{25028562-F210-4667-A5E4-57375975103E}" destId="{CD6233C5-1C9B-4FD9-8D76-72E072CDE660}" srcOrd="0" destOrd="0" presId="urn:microsoft.com/office/officeart/2005/8/layout/radial1"/>
    <dgm:cxn modelId="{0F0112F8-25D8-4C2E-8F5F-9C4F8FCC2973}" type="presParOf" srcId="{AC4D5151-3ECE-482C-89D8-50D412FC4788}" destId="{AF1E077D-5905-43F6-9A49-2004DF33DA7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DC6A2-46B3-4561-94E9-783A52177F5D}">
      <dsp:nvSpPr>
        <dsp:cNvPr id="0" name=""/>
        <dsp:cNvSpPr/>
      </dsp:nvSpPr>
      <dsp:spPr>
        <a:xfrm>
          <a:off x="3277980" y="1933787"/>
          <a:ext cx="1459924" cy="1459924"/>
        </a:xfrm>
        <a:prstGeom prst="ellipse">
          <a:avLst/>
        </a:prstGeom>
        <a:solidFill>
          <a:srgbClr val="0F54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Colombia 2018</a:t>
          </a:r>
        </a:p>
      </dsp:txBody>
      <dsp:txXfrm>
        <a:off x="3491781" y="2147588"/>
        <a:ext cx="1032322" cy="1032322"/>
      </dsp:txXfrm>
    </dsp:sp>
    <dsp:sp modelId="{A99F3584-FA37-41DB-B338-7E1BFF0985D2}">
      <dsp:nvSpPr>
        <dsp:cNvPr id="0" name=""/>
        <dsp:cNvSpPr/>
      </dsp:nvSpPr>
      <dsp:spPr>
        <a:xfrm rot="16200000">
          <a:off x="3820392" y="1729846"/>
          <a:ext cx="375099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375099" y="16391"/>
              </a:lnTo>
            </a:path>
          </a:pathLst>
        </a:custGeom>
        <a:noFill/>
        <a:ln w="25400" cap="flat" cmpd="sng" algn="ctr">
          <a:solidFill>
            <a:srgbClr val="4D4D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 Narrow" panose="020B0606020202030204" pitchFamily="34" charset="0"/>
          </a:endParaRPr>
        </a:p>
      </dsp:txBody>
      <dsp:txXfrm>
        <a:off x="3998565" y="1736860"/>
        <a:ext cx="18754" cy="18754"/>
      </dsp:txXfrm>
    </dsp:sp>
    <dsp:sp modelId="{D1AF8456-5142-4755-AD3A-3A796CA14102}">
      <dsp:nvSpPr>
        <dsp:cNvPr id="0" name=""/>
        <dsp:cNvSpPr/>
      </dsp:nvSpPr>
      <dsp:spPr>
        <a:xfrm>
          <a:off x="3262162" y="-27315"/>
          <a:ext cx="1491560" cy="1586003"/>
        </a:xfrm>
        <a:prstGeom prst="ellipse">
          <a:avLst/>
        </a:prstGeom>
        <a:solidFill>
          <a:srgbClr val="008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Crecimiento del PIB              2,7% - 3,0%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0596" y="204950"/>
        <a:ext cx="1054692" cy="1121473"/>
      </dsp:txXfrm>
    </dsp:sp>
    <dsp:sp modelId="{D7F24AF4-4929-4D91-B328-7AD65CFE2049}">
      <dsp:nvSpPr>
        <dsp:cNvPr id="0" name=""/>
        <dsp:cNvSpPr/>
      </dsp:nvSpPr>
      <dsp:spPr>
        <a:xfrm rot="19800000">
          <a:off x="4610758" y="2172842"/>
          <a:ext cx="438139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438139" y="16391"/>
              </a:lnTo>
            </a:path>
          </a:pathLst>
        </a:custGeom>
        <a:noFill/>
        <a:ln w="25400" cap="flat" cmpd="sng" algn="ctr">
          <a:solidFill>
            <a:srgbClr val="4D4D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818874" y="2178280"/>
        <a:ext cx="21906" cy="21906"/>
      </dsp:txXfrm>
    </dsp:sp>
    <dsp:sp modelId="{9D8B5DFD-B68E-4FAE-B9E6-5C6B4C995CC6}">
      <dsp:nvSpPr>
        <dsp:cNvPr id="0" name=""/>
        <dsp:cNvSpPr/>
      </dsp:nvSpPr>
      <dsp:spPr>
        <a:xfrm>
          <a:off x="4921751" y="984755"/>
          <a:ext cx="1459924" cy="1459924"/>
        </a:xfrm>
        <a:prstGeom prst="ellipse">
          <a:avLst/>
        </a:prstGeom>
        <a:solidFill>
          <a:srgbClr val="5C64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Consumo hogares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2,7%</a:t>
          </a:r>
        </a:p>
      </dsp:txBody>
      <dsp:txXfrm>
        <a:off x="5135552" y="1198556"/>
        <a:ext cx="1032322" cy="1032322"/>
      </dsp:txXfrm>
    </dsp:sp>
    <dsp:sp modelId="{429C29CC-CC85-4FCF-B7A5-9F9CE98E5141}">
      <dsp:nvSpPr>
        <dsp:cNvPr id="0" name=""/>
        <dsp:cNvSpPr/>
      </dsp:nvSpPr>
      <dsp:spPr>
        <a:xfrm rot="1800000">
          <a:off x="4610758" y="3121874"/>
          <a:ext cx="438139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438139" y="16391"/>
              </a:lnTo>
            </a:path>
          </a:pathLst>
        </a:custGeom>
        <a:noFill/>
        <a:ln w="25400" cap="flat" cmpd="sng" algn="ctr">
          <a:solidFill>
            <a:srgbClr val="4D4D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818874" y="3127312"/>
        <a:ext cx="21906" cy="21906"/>
      </dsp:txXfrm>
    </dsp:sp>
    <dsp:sp modelId="{52B3FD6E-82D2-4EF0-A59D-DE78C041FDCE}">
      <dsp:nvSpPr>
        <dsp:cNvPr id="0" name=""/>
        <dsp:cNvSpPr/>
      </dsp:nvSpPr>
      <dsp:spPr>
        <a:xfrm>
          <a:off x="4921751" y="2882819"/>
          <a:ext cx="1459924" cy="1459924"/>
        </a:xfrm>
        <a:prstGeom prst="ellipse">
          <a:avLst/>
        </a:prstGeom>
        <a:solidFill>
          <a:srgbClr val="7D88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Inversión fija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3,4% 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35552" y="3096620"/>
        <a:ext cx="1032322" cy="1032322"/>
      </dsp:txXfrm>
    </dsp:sp>
    <dsp:sp modelId="{1C77E31B-BB70-4DE7-96A9-8BFD2E9E4122}">
      <dsp:nvSpPr>
        <dsp:cNvPr id="0" name=""/>
        <dsp:cNvSpPr/>
      </dsp:nvSpPr>
      <dsp:spPr>
        <a:xfrm rot="5400000">
          <a:off x="3788872" y="3596390"/>
          <a:ext cx="438139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438139" y="16391"/>
              </a:lnTo>
            </a:path>
          </a:pathLst>
        </a:custGeom>
        <a:noFill/>
        <a:ln w="25400" cap="flat" cmpd="sng" algn="ctr">
          <a:solidFill>
            <a:srgbClr val="4D4D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996989" y="3601828"/>
        <a:ext cx="21906" cy="21906"/>
      </dsp:txXfrm>
    </dsp:sp>
    <dsp:sp modelId="{1B56C3E6-E73C-4967-8938-DC02DD9AF914}">
      <dsp:nvSpPr>
        <dsp:cNvPr id="0" name=""/>
        <dsp:cNvSpPr/>
      </dsp:nvSpPr>
      <dsp:spPr>
        <a:xfrm>
          <a:off x="3277980" y="3831851"/>
          <a:ext cx="1459924" cy="1459924"/>
        </a:xfrm>
        <a:prstGeom prst="ellipse">
          <a:avLst/>
        </a:prstGeom>
        <a:solidFill>
          <a:srgbClr val="4D4D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Crecimiento       Cartera Sistema Financiero** 5,13% - 6,2%</a:t>
          </a:r>
          <a:endParaRPr lang="es-ES" sz="13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1781" y="4045652"/>
        <a:ext cx="1032322" cy="1032322"/>
      </dsp:txXfrm>
    </dsp:sp>
    <dsp:sp modelId="{7C885039-929F-4BE4-BD2F-8E0B0DAFA3C2}">
      <dsp:nvSpPr>
        <dsp:cNvPr id="0" name=""/>
        <dsp:cNvSpPr/>
      </dsp:nvSpPr>
      <dsp:spPr>
        <a:xfrm rot="9000000">
          <a:off x="2966987" y="3121874"/>
          <a:ext cx="438139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438139" y="16391"/>
              </a:lnTo>
            </a:path>
          </a:pathLst>
        </a:custGeom>
        <a:noFill/>
        <a:ln w="25400" cap="flat" cmpd="sng" algn="ctr">
          <a:solidFill>
            <a:srgbClr val="4D4D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3175103" y="3127312"/>
        <a:ext cx="21906" cy="21906"/>
      </dsp:txXfrm>
    </dsp:sp>
    <dsp:sp modelId="{A20EA15C-B809-46CC-A155-10822B9B709E}">
      <dsp:nvSpPr>
        <dsp:cNvPr id="0" name=""/>
        <dsp:cNvSpPr/>
      </dsp:nvSpPr>
      <dsp:spPr>
        <a:xfrm>
          <a:off x="1634208" y="2882819"/>
          <a:ext cx="1459924" cy="1459924"/>
        </a:xfrm>
        <a:prstGeom prst="ellipse">
          <a:avLst/>
        </a:prstGeom>
        <a:solidFill>
          <a:srgbClr val="747F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Inflación:    3,47% (Encuesta BR)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8009" y="3096620"/>
        <a:ext cx="1032322" cy="1032322"/>
      </dsp:txXfrm>
    </dsp:sp>
    <dsp:sp modelId="{25028562-F210-4667-A5E4-57375975103E}">
      <dsp:nvSpPr>
        <dsp:cNvPr id="0" name=""/>
        <dsp:cNvSpPr/>
      </dsp:nvSpPr>
      <dsp:spPr>
        <a:xfrm rot="12600000">
          <a:off x="2966987" y="2172842"/>
          <a:ext cx="438139" cy="32783"/>
        </a:xfrm>
        <a:custGeom>
          <a:avLst/>
          <a:gdLst/>
          <a:ahLst/>
          <a:cxnLst/>
          <a:rect l="0" t="0" r="0" b="0"/>
          <a:pathLst>
            <a:path>
              <a:moveTo>
                <a:pt x="0" y="16391"/>
              </a:moveTo>
              <a:lnTo>
                <a:pt x="438139" y="16391"/>
              </a:lnTo>
            </a:path>
          </a:pathLst>
        </a:custGeom>
        <a:noFill/>
        <a:ln w="25400" cap="flat" cmpd="sng" algn="ctr">
          <a:solidFill>
            <a:srgbClr val="4D4D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175103" y="2178280"/>
        <a:ext cx="21906" cy="21906"/>
      </dsp:txXfrm>
    </dsp:sp>
    <dsp:sp modelId="{AF1E077D-5905-43F6-9A49-2004DF33DA7B}">
      <dsp:nvSpPr>
        <dsp:cNvPr id="0" name=""/>
        <dsp:cNvSpPr/>
      </dsp:nvSpPr>
      <dsp:spPr>
        <a:xfrm>
          <a:off x="1634208" y="984755"/>
          <a:ext cx="1459924" cy="1459924"/>
        </a:xfrm>
        <a:prstGeom prst="ellipse">
          <a:avLst/>
        </a:prstGeom>
        <a:solidFill>
          <a:srgbClr val="2D9E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Tasa de cambio:   $2.800-$3.056*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8009" y="1198556"/>
        <a:ext cx="1032322" cy="1032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9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544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05F097-69D3-4439-A6B4-451DE41E2EF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3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1800" y="711200"/>
            <a:ext cx="6323013" cy="3557588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2961" y="4490161"/>
            <a:ext cx="5623685" cy="3673769"/>
          </a:xfrm>
          <a:prstGeom prst="rect">
            <a:avLst/>
          </a:prstGeom>
        </p:spPr>
        <p:txBody>
          <a:bodyPr lIns="91723" tIns="45862" rIns="91723" bIns="45862"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981817" y="8862077"/>
            <a:ext cx="3046163" cy="468129"/>
          </a:xfrm>
          <a:prstGeom prst="rect">
            <a:avLst/>
          </a:prstGeom>
        </p:spPr>
        <p:txBody>
          <a:bodyPr lIns="91723" tIns="45862" rIns="91723" bIns="45862"/>
          <a:lstStyle/>
          <a:p>
            <a:pPr>
              <a:defRPr/>
            </a:pPr>
            <a:fld id="{7805F097-69D3-4439-A6B4-451DE41E2EF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3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1800" y="711200"/>
            <a:ext cx="6323013" cy="3557588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2961" y="4490161"/>
            <a:ext cx="5623685" cy="3673769"/>
          </a:xfrm>
          <a:prstGeom prst="rect">
            <a:avLst/>
          </a:prstGeom>
        </p:spPr>
        <p:txBody>
          <a:bodyPr lIns="91723" tIns="45862" rIns="91723" bIns="45862"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981817" y="8862077"/>
            <a:ext cx="3046163" cy="468129"/>
          </a:xfrm>
          <a:prstGeom prst="rect">
            <a:avLst/>
          </a:prstGeom>
        </p:spPr>
        <p:txBody>
          <a:bodyPr lIns="91723" tIns="45862" rIns="91723" bIns="45862"/>
          <a:lstStyle/>
          <a:p>
            <a:pPr>
              <a:defRPr/>
            </a:pPr>
            <a:fld id="{7805F097-69D3-4439-A6B4-451DE41E2EF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5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676" y="4416430"/>
            <a:ext cx="5607050" cy="418147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5F097-69D3-4439-A6B4-451DE41E2EF5}" type="slidenum">
              <a:rPr lang="es-E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0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6563" y="709613"/>
            <a:ext cx="6318250" cy="3554412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676" y="4416430"/>
            <a:ext cx="5607050" cy="418147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5F097-69D3-4439-A6B4-451DE41E2EF5}" type="slidenum">
              <a:rPr lang="es-E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3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3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>
            <a:off x="-7151" y="-11959"/>
            <a:ext cx="6223378" cy="2792887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2"/>
          <p:cNvSpPr/>
          <p:nvPr userDrawn="1"/>
        </p:nvSpPr>
        <p:spPr>
          <a:xfrm>
            <a:off x="6207760" y="-16934"/>
            <a:ext cx="5984240" cy="316360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27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5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3674" y="5636956"/>
            <a:ext cx="1866776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300" b="1" dirty="0"/>
          </a:p>
        </p:txBody>
      </p:sp>
      <p:sp>
        <p:nvSpPr>
          <p:cNvPr id="19" name="Shape 523"/>
          <p:cNvSpPr/>
          <p:nvPr userDrawn="1"/>
        </p:nvSpPr>
        <p:spPr>
          <a:xfrm>
            <a:off x="7729893" y="5761001"/>
            <a:ext cx="2020840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120" y="2982745"/>
            <a:ext cx="2469154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041" y="4118278"/>
            <a:ext cx="283888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/>
          </a:p>
        </p:txBody>
      </p:sp>
      <p:sp>
        <p:nvSpPr>
          <p:cNvPr id="22" name="Shape 511"/>
          <p:cNvSpPr/>
          <p:nvPr userDrawn="1"/>
        </p:nvSpPr>
        <p:spPr>
          <a:xfrm>
            <a:off x="2115120" y="5225122"/>
            <a:ext cx="1893000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sp>
        <p:nvSpPr>
          <p:cNvPr id="23" name="Rectángulo 28"/>
          <p:cNvSpPr/>
          <p:nvPr userDrawn="1"/>
        </p:nvSpPr>
        <p:spPr>
          <a:xfrm>
            <a:off x="0" y="-15046"/>
            <a:ext cx="12192000" cy="1076439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0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3674" y="5636956"/>
            <a:ext cx="1866776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300" b="1" dirty="0"/>
          </a:p>
        </p:txBody>
      </p:sp>
      <p:sp>
        <p:nvSpPr>
          <p:cNvPr id="19" name="Shape 523"/>
          <p:cNvSpPr/>
          <p:nvPr userDrawn="1"/>
        </p:nvSpPr>
        <p:spPr>
          <a:xfrm>
            <a:off x="7729893" y="5761001"/>
            <a:ext cx="2020840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120" y="2982745"/>
            <a:ext cx="2469154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041" y="4118278"/>
            <a:ext cx="283888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/>
          </a:p>
        </p:txBody>
      </p:sp>
      <p:sp>
        <p:nvSpPr>
          <p:cNvPr id="22" name="Shape 511"/>
          <p:cNvSpPr/>
          <p:nvPr userDrawn="1"/>
        </p:nvSpPr>
        <p:spPr>
          <a:xfrm>
            <a:off x="2115120" y="5225122"/>
            <a:ext cx="1893000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sp>
        <p:nvSpPr>
          <p:cNvPr id="23" name="Rectángulo 28"/>
          <p:cNvSpPr/>
          <p:nvPr userDrawn="1"/>
        </p:nvSpPr>
        <p:spPr>
          <a:xfrm>
            <a:off x="0" y="-15046"/>
            <a:ext cx="12192000" cy="1076439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27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8"/>
          <p:cNvSpPr/>
          <p:nvPr userDrawn="1"/>
        </p:nvSpPr>
        <p:spPr>
          <a:xfrm>
            <a:off x="0" y="-15046"/>
            <a:ext cx="12192000" cy="1076439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5879942" y="-7304"/>
            <a:ext cx="6310472" cy="3018718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5879942" y="-7304"/>
            <a:ext cx="6310472" cy="271622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68853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Marcador de número de diapositiva 1"/>
          <p:cNvSpPr>
            <a:spLocks noGrp="1"/>
          </p:cNvSpPr>
          <p:nvPr userDrawn="1">
            <p:ph type="sldNum" sz="quarter" idx="4294967295"/>
          </p:nvPr>
        </p:nvSpPr>
        <p:spPr>
          <a:xfrm>
            <a:off x="9191543" y="651986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C3C15C-5867-487F-81C8-161F80AB4E14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  <p:sp>
        <p:nvSpPr>
          <p:cNvPr id="10" name="Rectángulo 2"/>
          <p:cNvSpPr/>
          <p:nvPr userDrawn="1"/>
        </p:nvSpPr>
        <p:spPr>
          <a:xfrm flipH="1">
            <a:off x="6888088" y="0"/>
            <a:ext cx="5303912" cy="6858000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1" name="Objeto 3"/>
          <p:cNvGraphicFramePr>
            <a:graphicFrameLocks noChangeAspect="1"/>
          </p:cNvGraphicFramePr>
          <p:nvPr userDrawn="1">
            <p:extLst/>
          </p:nvPr>
        </p:nvGraphicFramePr>
        <p:xfrm>
          <a:off x="512670" y="1257123"/>
          <a:ext cx="651531" cy="65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orelDRAW" r:id="rId3" imgW="620640" imgH="620640" progId="">
                  <p:embed/>
                </p:oleObj>
              </mc:Choice>
              <mc:Fallback>
                <p:oleObj name="CorelDRAW" r:id="rId3" imgW="620640" imgH="620640" progId="">
                  <p:embed/>
                  <p:pic>
                    <p:nvPicPr>
                      <p:cNvPr id="11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70" y="1257123"/>
                        <a:ext cx="651531" cy="651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4"/>
          <p:cNvGraphicFramePr>
            <a:graphicFrameLocks noChangeAspect="1"/>
          </p:cNvGraphicFramePr>
          <p:nvPr userDrawn="1">
            <p:extLst/>
          </p:nvPr>
        </p:nvGraphicFramePr>
        <p:xfrm>
          <a:off x="512670" y="2572710"/>
          <a:ext cx="651531" cy="65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orelDRAW" r:id="rId5" imgW="620640" imgH="620640" progId="">
                  <p:embed/>
                </p:oleObj>
              </mc:Choice>
              <mc:Fallback>
                <p:oleObj name="CorelDRAW" r:id="rId5" imgW="620640" imgH="620640" progId="">
                  <p:embed/>
                  <p:pic>
                    <p:nvPicPr>
                      <p:cNvPr id="12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70" y="2572710"/>
                        <a:ext cx="651531" cy="651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5"/>
          <p:cNvGraphicFramePr>
            <a:graphicFrameLocks noChangeAspect="1"/>
          </p:cNvGraphicFramePr>
          <p:nvPr userDrawn="1">
            <p:extLst/>
          </p:nvPr>
        </p:nvGraphicFramePr>
        <p:xfrm>
          <a:off x="499933" y="3885118"/>
          <a:ext cx="677005" cy="67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orelDRAW" r:id="rId7" imgW="620640" imgH="620640" progId="">
                  <p:embed/>
                </p:oleObj>
              </mc:Choice>
              <mc:Fallback>
                <p:oleObj name="CorelDRAW" r:id="rId7" imgW="620640" imgH="620640" progId="">
                  <p:embed/>
                  <p:pic>
                    <p:nvPicPr>
                      <p:cNvPr id="13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33" y="3885118"/>
                        <a:ext cx="677005" cy="677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6"/>
          <p:cNvGraphicFramePr>
            <a:graphicFrameLocks noChangeAspect="1"/>
          </p:cNvGraphicFramePr>
          <p:nvPr userDrawn="1">
            <p:extLst/>
          </p:nvPr>
        </p:nvGraphicFramePr>
        <p:xfrm>
          <a:off x="479376" y="5324795"/>
          <a:ext cx="718119" cy="71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orelDRAW" r:id="rId9" imgW="620640" imgH="620640" progId="">
                  <p:embed/>
                </p:oleObj>
              </mc:Choice>
              <mc:Fallback>
                <p:oleObj name="CorelDRAW" r:id="rId9" imgW="620640" imgH="620640" progId="">
                  <p:embed/>
                  <p:pic>
                    <p:nvPicPr>
                      <p:cNvPr id="14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5324795"/>
                        <a:ext cx="718119" cy="718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ángulo 7"/>
          <p:cNvSpPr/>
          <p:nvPr userDrawn="1"/>
        </p:nvSpPr>
        <p:spPr>
          <a:xfrm>
            <a:off x="1379984" y="1372378"/>
            <a:ext cx="4572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superintendencia.financiera</a:t>
            </a:r>
          </a:p>
          <a:p>
            <a:endParaRPr lang="es-CO" sz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ángulo 8"/>
          <p:cNvSpPr/>
          <p:nvPr userDrawn="1"/>
        </p:nvSpPr>
        <p:spPr>
          <a:xfrm>
            <a:off x="1379984" y="39663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+Superfinanciera     </a:t>
            </a:r>
          </a:p>
        </p:txBody>
      </p:sp>
      <p:sp>
        <p:nvSpPr>
          <p:cNvPr id="17" name="CuadroTexto 9"/>
          <p:cNvSpPr txBox="1"/>
          <p:nvPr userDrawn="1"/>
        </p:nvSpPr>
        <p:spPr>
          <a:xfrm>
            <a:off x="1379984" y="5436894"/>
            <a:ext cx="3783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/superfinancieracol</a:t>
            </a:r>
          </a:p>
          <a:p>
            <a:endParaRPr lang="es-CO" dirty="0"/>
          </a:p>
        </p:txBody>
      </p:sp>
      <p:sp>
        <p:nvSpPr>
          <p:cNvPr id="18" name="CuadroTexto 10"/>
          <p:cNvSpPr txBox="1"/>
          <p:nvPr userDrawn="1"/>
        </p:nvSpPr>
        <p:spPr>
          <a:xfrm>
            <a:off x="1379984" y="2614745"/>
            <a:ext cx="4086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@SFCsupervisor</a:t>
            </a:r>
          </a:p>
          <a:p>
            <a:endParaRPr lang="es-CO" dirty="0"/>
          </a:p>
        </p:txBody>
      </p:sp>
      <p:sp>
        <p:nvSpPr>
          <p:cNvPr id="19" name="Rectangle 3"/>
          <p:cNvSpPr txBox="1">
            <a:spLocks noChangeArrowheads="1"/>
          </p:cNvSpPr>
          <p:nvPr userDrawn="1"/>
        </p:nvSpPr>
        <p:spPr bwMode="auto">
          <a:xfrm>
            <a:off x="7072423" y="2553580"/>
            <a:ext cx="5000241" cy="122394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  <a:extLst/>
        </p:spPr>
        <p:txBody>
          <a:bodyPr rtlCol="0" anchor="t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/>
            <a:r>
              <a:rPr lang="es-CO" altLang="es-CO" sz="8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20" name="CuadroTexto 13"/>
          <p:cNvSpPr txBox="1"/>
          <p:nvPr userDrawn="1"/>
        </p:nvSpPr>
        <p:spPr>
          <a:xfrm>
            <a:off x="7745516" y="5459036"/>
            <a:ext cx="365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super@superfinanciera.gov.co</a:t>
            </a:r>
          </a:p>
        </p:txBody>
      </p:sp>
      <p:sp>
        <p:nvSpPr>
          <p:cNvPr id="21" name="CuadroTexto 14"/>
          <p:cNvSpPr txBox="1"/>
          <p:nvPr userDrawn="1"/>
        </p:nvSpPr>
        <p:spPr>
          <a:xfrm>
            <a:off x="7787425" y="5877645"/>
            <a:ext cx="357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www.superfinanciera.gov.co</a:t>
            </a:r>
          </a:p>
        </p:txBody>
      </p:sp>
      <p:pic>
        <p:nvPicPr>
          <p:cNvPr id="22" name="Imagen 1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5527" r="9623" b="9945"/>
          <a:stretch/>
        </p:blipFill>
        <p:spPr>
          <a:xfrm>
            <a:off x="5399261" y="1032431"/>
            <a:ext cx="1241415" cy="1241416"/>
          </a:xfrm>
          <a:prstGeom prst="rect">
            <a:avLst/>
          </a:prstGeom>
        </p:spPr>
      </p:pic>
      <p:pic>
        <p:nvPicPr>
          <p:cNvPr id="23" name="Imagen 2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0357" r="10104" b="6907"/>
          <a:stretch/>
        </p:blipFill>
        <p:spPr>
          <a:xfrm>
            <a:off x="5405304" y="5202435"/>
            <a:ext cx="1152129" cy="1075320"/>
          </a:xfrm>
          <a:prstGeom prst="rect">
            <a:avLst/>
          </a:prstGeom>
        </p:spPr>
      </p:pic>
      <p:pic>
        <p:nvPicPr>
          <p:cNvPr id="24" name="Imagen 2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7003" r="9308" b="6311"/>
          <a:stretch/>
        </p:blipFill>
        <p:spPr>
          <a:xfrm>
            <a:off x="5439883" y="3732962"/>
            <a:ext cx="1160173" cy="1237519"/>
          </a:xfrm>
          <a:prstGeom prst="rect">
            <a:avLst/>
          </a:prstGeom>
        </p:spPr>
      </p:pic>
      <p:pic>
        <p:nvPicPr>
          <p:cNvPr id="25" name="Imagen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4" y="2347084"/>
            <a:ext cx="1267992" cy="12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50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54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46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0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2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901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0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904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0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2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1916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1233" y="2"/>
            <a:ext cx="7439181" cy="7507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5"/>
            <a:ext cx="538621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4" y="1535115"/>
            <a:ext cx="5388332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4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333275" y="6520262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2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41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56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26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2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0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" y="6394205"/>
            <a:ext cx="1295975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79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2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0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2171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94057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1599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24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7"/>
          <p:cNvSpPr/>
          <p:nvPr userDrawn="1"/>
        </p:nvSpPr>
        <p:spPr>
          <a:xfrm flipH="1" flipV="1">
            <a:off x="3358901" y="1176030"/>
            <a:ext cx="8831510" cy="1060164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Título 4"/>
          <p:cNvSpPr txBox="1">
            <a:spLocks/>
          </p:cNvSpPr>
          <p:nvPr userDrawn="1"/>
        </p:nvSpPr>
        <p:spPr>
          <a:xfrm>
            <a:off x="2304076" y="1330755"/>
            <a:ext cx="47999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x-none" sz="1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4"/>
          <p:cNvSpPr txBox="1">
            <a:spLocks/>
          </p:cNvSpPr>
          <p:nvPr userDrawn="1"/>
        </p:nvSpPr>
        <p:spPr>
          <a:xfrm>
            <a:off x="2304077" y="3650576"/>
            <a:ext cx="479991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1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ángulo 10"/>
          <p:cNvSpPr/>
          <p:nvPr userDrawn="1"/>
        </p:nvSpPr>
        <p:spPr>
          <a:xfrm flipH="1" flipV="1">
            <a:off x="3358901" y="3495851"/>
            <a:ext cx="8831510" cy="1060164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94205"/>
            <a:ext cx="1296144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23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4128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4723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7441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8636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2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2"/>
            <a:ext cx="68147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2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4738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9366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1019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40"/>
            <a:ext cx="8025355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9232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181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7"/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06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4758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7063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98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55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40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4" y="4"/>
            <a:ext cx="7439181" cy="75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4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09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2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3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8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" y="6394205"/>
            <a:ext cx="1295975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04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0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0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96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7"/>
          <p:cNvSpPr/>
          <p:nvPr userDrawn="1"/>
        </p:nvSpPr>
        <p:spPr>
          <a:xfrm flipH="1" flipV="1">
            <a:off x="3358901" y="429777"/>
            <a:ext cx="8831510" cy="1060164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0" name="Título 4"/>
          <p:cNvSpPr txBox="1">
            <a:spLocks/>
          </p:cNvSpPr>
          <p:nvPr userDrawn="1"/>
        </p:nvSpPr>
        <p:spPr>
          <a:xfrm>
            <a:off x="2350790" y="584502"/>
            <a:ext cx="47999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x-none" sz="1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4"/>
          <p:cNvSpPr txBox="1">
            <a:spLocks/>
          </p:cNvSpPr>
          <p:nvPr userDrawn="1"/>
        </p:nvSpPr>
        <p:spPr>
          <a:xfrm>
            <a:off x="2304077" y="2507515"/>
            <a:ext cx="479991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1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ángulo 10"/>
          <p:cNvSpPr/>
          <p:nvPr userDrawn="1"/>
        </p:nvSpPr>
        <p:spPr>
          <a:xfrm flipH="1" flipV="1">
            <a:off x="3358901" y="2352790"/>
            <a:ext cx="8831510" cy="1060164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3" name="Rectángulo 11"/>
          <p:cNvSpPr/>
          <p:nvPr userDrawn="1"/>
        </p:nvSpPr>
        <p:spPr>
          <a:xfrm flipH="1" flipV="1">
            <a:off x="3358903" y="4275803"/>
            <a:ext cx="8831510" cy="1060164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7" name="Título 4"/>
          <p:cNvSpPr txBox="1">
            <a:spLocks/>
          </p:cNvSpPr>
          <p:nvPr userDrawn="1"/>
        </p:nvSpPr>
        <p:spPr>
          <a:xfrm>
            <a:off x="2278782" y="4430528"/>
            <a:ext cx="479991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x-none" sz="1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6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 flipH="1">
            <a:off x="-1" y="-27384"/>
            <a:ext cx="4006974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269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7"/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09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 flipH="1">
            <a:off x="-1" y="-27384"/>
            <a:ext cx="4006974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20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/>
          <p:cNvSpPr/>
          <p:nvPr userDrawn="1"/>
        </p:nvSpPr>
        <p:spPr>
          <a:xfrm flipH="1">
            <a:off x="8501149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8927765" y="2023734"/>
            <a:ext cx="3264236" cy="3456384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s-ES" altLang="es-CO" sz="4200" dirty="0" err="1">
                <a:solidFill>
                  <a:prstClr val="white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xxxxxxx</a:t>
            </a:r>
            <a:r>
              <a:rPr lang="es-ES" sz="2600" dirty="0">
                <a:solidFill>
                  <a:prstClr val="white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)</a:t>
            </a:r>
          </a:p>
          <a:p>
            <a:endParaRPr lang="es-ES" altLang="es-CO" sz="4200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  <a:p>
            <a:endParaRPr lang="es-ES" altLang="es-CO" sz="3600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Rectángulo 1"/>
          <p:cNvSpPr/>
          <p:nvPr userDrawn="1"/>
        </p:nvSpPr>
        <p:spPr>
          <a:xfrm flipH="1">
            <a:off x="8111430" y="-27384"/>
            <a:ext cx="4080570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903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 userDrawn="1"/>
        </p:nvSpPr>
        <p:spPr>
          <a:xfrm flipH="1">
            <a:off x="0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64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 userDrawn="1"/>
        </p:nvSpPr>
        <p:spPr>
          <a:xfrm flipH="1">
            <a:off x="0" y="-27384"/>
            <a:ext cx="2926854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1" y="6394205"/>
            <a:ext cx="1296144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4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"/>
          <p:cNvSpPr/>
          <p:nvPr userDrawn="1"/>
        </p:nvSpPr>
        <p:spPr>
          <a:xfrm flipH="1">
            <a:off x="8501149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096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 userDrawn="1"/>
        </p:nvSpPr>
        <p:spPr>
          <a:xfrm>
            <a:off x="-7151" y="-11959"/>
            <a:ext cx="6223378" cy="2792887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1" name="Rectángulo 12"/>
          <p:cNvSpPr/>
          <p:nvPr userDrawn="1"/>
        </p:nvSpPr>
        <p:spPr>
          <a:xfrm>
            <a:off x="6207760" y="-16934"/>
            <a:ext cx="5984240" cy="316360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13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3674" y="5636956"/>
            <a:ext cx="1866776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sz="1300" b="1" dirty="0">
              <a:solidFill>
                <a:srgbClr val="000000"/>
              </a:solidFill>
            </a:endParaRPr>
          </a:p>
        </p:txBody>
      </p:sp>
      <p:sp>
        <p:nvSpPr>
          <p:cNvPr id="19" name="Shape 523"/>
          <p:cNvSpPr/>
          <p:nvPr userDrawn="1"/>
        </p:nvSpPr>
        <p:spPr>
          <a:xfrm>
            <a:off x="7729893" y="5761001"/>
            <a:ext cx="2020840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120" y="2982745"/>
            <a:ext cx="2469154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041" y="4118278"/>
            <a:ext cx="283888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>
              <a:solidFill>
                <a:srgbClr val="000000"/>
              </a:solidFill>
            </a:endParaRPr>
          </a:p>
        </p:txBody>
      </p:sp>
      <p:sp>
        <p:nvSpPr>
          <p:cNvPr id="22" name="Shape 511"/>
          <p:cNvSpPr/>
          <p:nvPr userDrawn="1"/>
        </p:nvSpPr>
        <p:spPr>
          <a:xfrm>
            <a:off x="2115120" y="5225122"/>
            <a:ext cx="1893000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sp>
        <p:nvSpPr>
          <p:cNvPr id="23" name="Rectángulo 28"/>
          <p:cNvSpPr/>
          <p:nvPr userDrawn="1"/>
        </p:nvSpPr>
        <p:spPr>
          <a:xfrm>
            <a:off x="0" y="-15046"/>
            <a:ext cx="12192000" cy="1076439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4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18"/>
          <p:cNvSpPr/>
          <p:nvPr userDrawn="1"/>
        </p:nvSpPr>
        <p:spPr>
          <a:xfrm>
            <a:off x="3253674" y="5636956"/>
            <a:ext cx="1866776" cy="23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sz="1300" b="1" dirty="0">
              <a:solidFill>
                <a:srgbClr val="000000"/>
              </a:solidFill>
            </a:endParaRPr>
          </a:p>
        </p:txBody>
      </p:sp>
      <p:sp>
        <p:nvSpPr>
          <p:cNvPr id="19" name="Shape 523"/>
          <p:cNvSpPr/>
          <p:nvPr userDrawn="1"/>
        </p:nvSpPr>
        <p:spPr>
          <a:xfrm>
            <a:off x="7729893" y="5761001"/>
            <a:ext cx="2020840" cy="81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>
              <a:defRPr sz="1900"/>
            </a:lvl1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sz="1100" b="1" dirty="0">
              <a:solidFill>
                <a:srgbClr val="000000"/>
              </a:solidFill>
            </a:endParaRPr>
          </a:p>
        </p:txBody>
      </p:sp>
      <p:sp>
        <p:nvSpPr>
          <p:cNvPr id="20" name="Shape 511"/>
          <p:cNvSpPr/>
          <p:nvPr userDrawn="1"/>
        </p:nvSpPr>
        <p:spPr>
          <a:xfrm>
            <a:off x="2115120" y="2982745"/>
            <a:ext cx="2469154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s-ES" sz="1300" dirty="0">
              <a:solidFill>
                <a:srgbClr val="000000"/>
              </a:solidFill>
            </a:endParaRPr>
          </a:p>
        </p:txBody>
      </p:sp>
      <p:sp>
        <p:nvSpPr>
          <p:cNvPr id="21" name="Shape 511"/>
          <p:cNvSpPr/>
          <p:nvPr userDrawn="1"/>
        </p:nvSpPr>
        <p:spPr>
          <a:xfrm>
            <a:off x="2125041" y="4118278"/>
            <a:ext cx="2838882" cy="2000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28575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1300" dirty="0">
              <a:solidFill>
                <a:srgbClr val="000000"/>
              </a:solidFill>
            </a:endParaRPr>
          </a:p>
        </p:txBody>
      </p:sp>
      <p:sp>
        <p:nvSpPr>
          <p:cNvPr id="22" name="Shape 511"/>
          <p:cNvSpPr/>
          <p:nvPr userDrawn="1"/>
        </p:nvSpPr>
        <p:spPr>
          <a:xfrm>
            <a:off x="2115120" y="5225122"/>
            <a:ext cx="1893000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900"/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CO" sz="1200" i="1" dirty="0">
              <a:solidFill>
                <a:prstClr val="black"/>
              </a:solidFill>
            </a:endParaRPr>
          </a:p>
        </p:txBody>
      </p:sp>
      <p:sp>
        <p:nvSpPr>
          <p:cNvPr id="23" name="Rectángulo 28"/>
          <p:cNvSpPr/>
          <p:nvPr userDrawn="1"/>
        </p:nvSpPr>
        <p:spPr>
          <a:xfrm>
            <a:off x="0" y="-15046"/>
            <a:ext cx="12192000" cy="1076439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80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5879942" y="-7304"/>
            <a:ext cx="6310472" cy="3018718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4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/>
          <p:cNvSpPr/>
          <p:nvPr userDrawn="1"/>
        </p:nvSpPr>
        <p:spPr>
          <a:xfrm flipH="1">
            <a:off x="8501149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8927765" y="2023734"/>
            <a:ext cx="3264236" cy="3456384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s-ES" altLang="es-CO" sz="4200" dirty="0" err="1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xxxxxxx</a:t>
            </a: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 lvl="0"/>
            <a:endParaRPr lang="es-ES" altLang="es-CO" sz="4200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  <a:p>
            <a:pPr lvl="0"/>
            <a:endParaRPr lang="es-ES" altLang="es-CO" sz="3600" dirty="0">
              <a:solidFill>
                <a:prstClr val="white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Rectángulo 1"/>
          <p:cNvSpPr/>
          <p:nvPr userDrawn="1"/>
        </p:nvSpPr>
        <p:spPr>
          <a:xfrm flipH="1">
            <a:off x="8111430" y="-27384"/>
            <a:ext cx="4080570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9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5879942" y="-7304"/>
            <a:ext cx="6310472" cy="271622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37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68853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O" altLang="es-CO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Marcador de número de diapositiva 1"/>
          <p:cNvSpPr>
            <a:spLocks noGrp="1"/>
          </p:cNvSpPr>
          <p:nvPr userDrawn="1">
            <p:ph type="sldNum" sz="quarter" idx="4294967295"/>
          </p:nvPr>
        </p:nvSpPr>
        <p:spPr>
          <a:xfrm>
            <a:off x="9191543" y="651986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C3C15C-5867-487F-81C8-161F80AB4E14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Rectángulo 2"/>
          <p:cNvSpPr/>
          <p:nvPr userDrawn="1"/>
        </p:nvSpPr>
        <p:spPr>
          <a:xfrm flipH="1">
            <a:off x="6888088" y="0"/>
            <a:ext cx="5303912" cy="6858000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aphicFrame>
        <p:nvGraphicFramePr>
          <p:cNvPr id="11" name="Objeto 3"/>
          <p:cNvGraphicFramePr>
            <a:graphicFrameLocks noChangeAspect="1"/>
          </p:cNvGraphicFramePr>
          <p:nvPr userDrawn="1">
            <p:extLst/>
          </p:nvPr>
        </p:nvGraphicFramePr>
        <p:xfrm>
          <a:off x="512670" y="1257123"/>
          <a:ext cx="651531" cy="65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" name="CorelDRAW" r:id="rId3" imgW="620640" imgH="620640" progId="">
                  <p:embed/>
                </p:oleObj>
              </mc:Choice>
              <mc:Fallback>
                <p:oleObj name="CorelDRAW" r:id="rId3" imgW="620640" imgH="62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70" y="1257123"/>
                        <a:ext cx="651531" cy="651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4"/>
          <p:cNvGraphicFramePr>
            <a:graphicFrameLocks noChangeAspect="1"/>
          </p:cNvGraphicFramePr>
          <p:nvPr userDrawn="1">
            <p:extLst/>
          </p:nvPr>
        </p:nvGraphicFramePr>
        <p:xfrm>
          <a:off x="512670" y="2572710"/>
          <a:ext cx="651531" cy="65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" name="CorelDRAW" r:id="rId5" imgW="620640" imgH="620640" progId="">
                  <p:embed/>
                </p:oleObj>
              </mc:Choice>
              <mc:Fallback>
                <p:oleObj name="CorelDRAW" r:id="rId5" imgW="620640" imgH="62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70" y="2572710"/>
                        <a:ext cx="651531" cy="651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5"/>
          <p:cNvGraphicFramePr>
            <a:graphicFrameLocks noChangeAspect="1"/>
          </p:cNvGraphicFramePr>
          <p:nvPr userDrawn="1">
            <p:extLst/>
          </p:nvPr>
        </p:nvGraphicFramePr>
        <p:xfrm>
          <a:off x="499933" y="3885118"/>
          <a:ext cx="677005" cy="67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" name="CorelDRAW" r:id="rId7" imgW="620640" imgH="620640" progId="">
                  <p:embed/>
                </p:oleObj>
              </mc:Choice>
              <mc:Fallback>
                <p:oleObj name="CorelDRAW" r:id="rId7" imgW="620640" imgH="62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33" y="3885118"/>
                        <a:ext cx="677005" cy="677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6"/>
          <p:cNvGraphicFramePr>
            <a:graphicFrameLocks noChangeAspect="1"/>
          </p:cNvGraphicFramePr>
          <p:nvPr userDrawn="1">
            <p:extLst/>
          </p:nvPr>
        </p:nvGraphicFramePr>
        <p:xfrm>
          <a:off x="479376" y="5324795"/>
          <a:ext cx="718119" cy="71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" name="CorelDRAW" r:id="rId9" imgW="620640" imgH="620640" progId="">
                  <p:embed/>
                </p:oleObj>
              </mc:Choice>
              <mc:Fallback>
                <p:oleObj name="CorelDRAW" r:id="rId9" imgW="620640" imgH="62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5324795"/>
                        <a:ext cx="718119" cy="718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ángulo 7"/>
          <p:cNvSpPr/>
          <p:nvPr userDrawn="1"/>
        </p:nvSpPr>
        <p:spPr>
          <a:xfrm>
            <a:off x="1379984" y="1372378"/>
            <a:ext cx="4572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superintendencia.financiera</a:t>
            </a:r>
          </a:p>
          <a:p>
            <a:endParaRPr lang="es-CO" sz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Light" panose="02000000000000000000" pitchFamily="2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Light" panose="02000000000000000000" pitchFamily="2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Light" panose="02000000000000000000" pitchFamily="2" charset="0"/>
            </a:endParaRPr>
          </a:p>
          <a:p>
            <a:endParaRPr lang="es-CO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Light" panose="02000000000000000000" pitchFamily="2" charset="0"/>
            </a:endParaRPr>
          </a:p>
        </p:txBody>
      </p:sp>
      <p:sp>
        <p:nvSpPr>
          <p:cNvPr id="16" name="Rectángulo 8"/>
          <p:cNvSpPr/>
          <p:nvPr userDrawn="1"/>
        </p:nvSpPr>
        <p:spPr>
          <a:xfrm>
            <a:off x="1379984" y="396632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+Superfinanciera     </a:t>
            </a:r>
          </a:p>
        </p:txBody>
      </p:sp>
      <p:sp>
        <p:nvSpPr>
          <p:cNvPr id="17" name="CuadroTexto 9"/>
          <p:cNvSpPr txBox="1"/>
          <p:nvPr userDrawn="1"/>
        </p:nvSpPr>
        <p:spPr>
          <a:xfrm>
            <a:off x="1379984" y="5436894"/>
            <a:ext cx="3783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/superfinancieracol</a:t>
            </a:r>
          </a:p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8" name="CuadroTexto 10"/>
          <p:cNvSpPr txBox="1"/>
          <p:nvPr userDrawn="1"/>
        </p:nvSpPr>
        <p:spPr>
          <a:xfrm>
            <a:off x="1379984" y="2614745"/>
            <a:ext cx="4086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</a:rPr>
              <a:t>@SFCsupervisor</a:t>
            </a:r>
          </a:p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 userDrawn="1"/>
        </p:nvSpPr>
        <p:spPr bwMode="auto">
          <a:xfrm>
            <a:off x="7072423" y="2553580"/>
            <a:ext cx="5000241" cy="1223948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88900" dist="25400" algn="ctr" rotWithShape="0">
              <a:srgbClr val="000000">
                <a:alpha val="40000"/>
              </a:srgbClr>
            </a:outerShdw>
          </a:effectLst>
          <a:extLst/>
        </p:spPr>
        <p:txBody>
          <a:bodyPr rtlCol="0" anchor="t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/>
            <a:r>
              <a:rPr lang="es-CO" altLang="es-CO" sz="88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20" name="CuadroTexto 13"/>
          <p:cNvSpPr txBox="1"/>
          <p:nvPr userDrawn="1"/>
        </p:nvSpPr>
        <p:spPr>
          <a:xfrm>
            <a:off x="7745516" y="5459036"/>
            <a:ext cx="365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prstClr val="white"/>
                </a:solidFill>
                <a:ea typeface="Roboto Light" panose="02000000000000000000" pitchFamily="2" charset="0"/>
              </a:rPr>
              <a:t>super@superfinanciera.gov.co</a:t>
            </a:r>
          </a:p>
        </p:txBody>
      </p:sp>
      <p:sp>
        <p:nvSpPr>
          <p:cNvPr id="21" name="CuadroTexto 14"/>
          <p:cNvSpPr txBox="1"/>
          <p:nvPr userDrawn="1"/>
        </p:nvSpPr>
        <p:spPr>
          <a:xfrm>
            <a:off x="7787425" y="5877645"/>
            <a:ext cx="357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dirty="0">
                <a:solidFill>
                  <a:prstClr val="black">
                    <a:lumMod val="75000"/>
                    <a:lumOff val="25000"/>
                  </a:prstClr>
                </a:solidFill>
                <a:ea typeface="Roboto Light" panose="02000000000000000000" pitchFamily="2" charset="0"/>
              </a:rPr>
              <a:t>   </a:t>
            </a:r>
            <a:r>
              <a:rPr lang="es-CO" sz="2000" dirty="0">
                <a:solidFill>
                  <a:prstClr val="white"/>
                </a:solidFill>
                <a:ea typeface="Roboto Light" panose="02000000000000000000" pitchFamily="2" charset="0"/>
              </a:rPr>
              <a:t>www.superfinanciera.gov.co</a:t>
            </a:r>
          </a:p>
        </p:txBody>
      </p:sp>
      <p:pic>
        <p:nvPicPr>
          <p:cNvPr id="22" name="Imagen 1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5527" r="9623" b="9945"/>
          <a:stretch/>
        </p:blipFill>
        <p:spPr>
          <a:xfrm>
            <a:off x="5399261" y="1032431"/>
            <a:ext cx="1241415" cy="1241416"/>
          </a:xfrm>
          <a:prstGeom prst="rect">
            <a:avLst/>
          </a:prstGeom>
        </p:spPr>
      </p:pic>
      <p:pic>
        <p:nvPicPr>
          <p:cNvPr id="23" name="Imagen 2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0357" r="10104" b="6907"/>
          <a:stretch/>
        </p:blipFill>
        <p:spPr>
          <a:xfrm>
            <a:off x="5405304" y="5202435"/>
            <a:ext cx="1152129" cy="1075320"/>
          </a:xfrm>
          <a:prstGeom prst="rect">
            <a:avLst/>
          </a:prstGeom>
        </p:spPr>
      </p:pic>
      <p:pic>
        <p:nvPicPr>
          <p:cNvPr id="24" name="Imagen 2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7003" r="9308" b="6311"/>
          <a:stretch/>
        </p:blipFill>
        <p:spPr>
          <a:xfrm>
            <a:off x="5439883" y="3732962"/>
            <a:ext cx="1160173" cy="1237519"/>
          </a:xfrm>
          <a:prstGeom prst="rect">
            <a:avLst/>
          </a:prstGeom>
        </p:spPr>
      </p:pic>
      <p:pic>
        <p:nvPicPr>
          <p:cNvPr id="25" name="Imagen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4" y="2347084"/>
            <a:ext cx="1267992" cy="12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56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498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0523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18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155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0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2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7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0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2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1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1233" y="2"/>
            <a:ext cx="7439181" cy="7507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5"/>
            <a:ext cx="5386216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4" y="1535115"/>
            <a:ext cx="5388332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4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333275" y="6520262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7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0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 userDrawn="1"/>
        </p:nvSpPr>
        <p:spPr>
          <a:xfrm flipH="1">
            <a:off x="0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27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78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61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157" y="44624"/>
            <a:ext cx="7685173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68"/>
            <a:ext cx="10971372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637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09521" y="1340770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631912" y="85998"/>
            <a:ext cx="7439181" cy="750714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251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47591" y="142875"/>
            <a:ext cx="6647585" cy="207340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pic>
        <p:nvPicPr>
          <p:cNvPr id="4" name="Picture 3" descr="FONDOPR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-1352" r="3031" b="1352"/>
          <a:stretch/>
        </p:blipFill>
        <p:spPr bwMode="auto">
          <a:xfrm>
            <a:off x="67236" y="947550"/>
            <a:ext cx="5082070" cy="50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8888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flipH="1">
            <a:off x="2927267" y="621162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" name="Título 4"/>
          <p:cNvSpPr txBox="1">
            <a:spLocks/>
          </p:cNvSpPr>
          <p:nvPr userDrawn="1"/>
        </p:nvSpPr>
        <p:spPr>
          <a:xfrm>
            <a:off x="999301" y="959859"/>
            <a:ext cx="359993" cy="75071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4399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4399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4"/>
          <p:cNvSpPr txBox="1">
            <a:spLocks/>
          </p:cNvSpPr>
          <p:nvPr userDrawn="1"/>
        </p:nvSpPr>
        <p:spPr>
          <a:xfrm>
            <a:off x="1151944" y="2850118"/>
            <a:ext cx="407349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13999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ítulo 4"/>
          <p:cNvSpPr txBox="1">
            <a:spLocks/>
          </p:cNvSpPr>
          <p:nvPr userDrawn="1"/>
        </p:nvSpPr>
        <p:spPr>
          <a:xfrm>
            <a:off x="1104325" y="4914673"/>
            <a:ext cx="359993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x-none" sz="13999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13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 flipH="1">
            <a:off x="2927267" y="2575679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0" name="Rectángulo 19"/>
          <p:cNvSpPr/>
          <p:nvPr userDrawn="1"/>
        </p:nvSpPr>
        <p:spPr>
          <a:xfrm flipH="1">
            <a:off x="2927267" y="4575976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1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84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110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09521" y="1340768"/>
            <a:ext cx="10971372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/>
              <a:t>Haga clic para agregar texto</a:t>
            </a:r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05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47591" y="142875"/>
            <a:ext cx="6647585" cy="2073405"/>
          </a:xfrm>
        </p:spPr>
        <p:txBody>
          <a:bodyPr anchor="b">
            <a:noAutofit/>
          </a:bodyPr>
          <a:lstStyle>
            <a:lvl1pPr algn="ctr">
              <a:defRPr sz="3600" b="1" baseline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pic>
        <p:nvPicPr>
          <p:cNvPr id="11" name="Picture 3" descr="FONDOPR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-1352" r="3031" b="1352"/>
          <a:stretch/>
        </p:blipFill>
        <p:spPr bwMode="auto">
          <a:xfrm>
            <a:off x="67227" y="947550"/>
            <a:ext cx="5081408" cy="50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11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333275" y="6519866"/>
            <a:ext cx="761901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C15A58-CB72-4FD8-9F50-5A6ACB9B1954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  <p:sp>
        <p:nvSpPr>
          <p:cNvPr id="13" name="Rectángulo 12"/>
          <p:cNvSpPr/>
          <p:nvPr userDrawn="1"/>
        </p:nvSpPr>
        <p:spPr>
          <a:xfrm flipH="1">
            <a:off x="2927648" y="3578748"/>
            <a:ext cx="9264352" cy="2606896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 userDrawn="1"/>
        </p:nvSpPr>
        <p:spPr>
          <a:xfrm flipH="1">
            <a:off x="2927648" y="548680"/>
            <a:ext cx="9264352" cy="2606896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5" name="Título 4"/>
          <p:cNvSpPr txBox="1">
            <a:spLocks/>
          </p:cNvSpPr>
          <p:nvPr userDrawn="1"/>
        </p:nvSpPr>
        <p:spPr>
          <a:xfrm>
            <a:off x="983432" y="1340768"/>
            <a:ext cx="360040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x-none" sz="16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6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4"/>
          <p:cNvSpPr txBox="1">
            <a:spLocks/>
          </p:cNvSpPr>
          <p:nvPr userDrawn="1"/>
        </p:nvSpPr>
        <p:spPr>
          <a:xfrm>
            <a:off x="983432" y="4478486"/>
            <a:ext cx="360040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16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678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 userDrawn="1"/>
        </p:nvSpPr>
        <p:spPr>
          <a:xfrm flipH="1">
            <a:off x="0" y="-27384"/>
            <a:ext cx="2926854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27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35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flipH="1">
            <a:off x="2927267" y="621162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" name="Título 4"/>
          <p:cNvSpPr txBox="1">
            <a:spLocks/>
          </p:cNvSpPr>
          <p:nvPr userDrawn="1"/>
        </p:nvSpPr>
        <p:spPr>
          <a:xfrm>
            <a:off x="999301" y="959859"/>
            <a:ext cx="359993" cy="75071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x-none" sz="14399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14399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4"/>
          <p:cNvSpPr txBox="1">
            <a:spLocks/>
          </p:cNvSpPr>
          <p:nvPr userDrawn="1"/>
        </p:nvSpPr>
        <p:spPr>
          <a:xfrm>
            <a:off x="1151944" y="2850118"/>
            <a:ext cx="407349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13999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ítulo 4"/>
          <p:cNvSpPr txBox="1">
            <a:spLocks/>
          </p:cNvSpPr>
          <p:nvPr userDrawn="1"/>
        </p:nvSpPr>
        <p:spPr>
          <a:xfrm>
            <a:off x="1104325" y="4914673"/>
            <a:ext cx="359993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x-none" sz="13999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13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 flipH="1">
            <a:off x="2927267" y="2575679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0" name="Rectángulo 19"/>
          <p:cNvSpPr/>
          <p:nvPr userDrawn="1"/>
        </p:nvSpPr>
        <p:spPr>
          <a:xfrm flipH="1">
            <a:off x="2927267" y="4575976"/>
            <a:ext cx="9263146" cy="142810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3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 flipH="1">
            <a:off x="2927267" y="245622"/>
            <a:ext cx="9263146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1" name="Título 4"/>
          <p:cNvSpPr txBox="1">
            <a:spLocks/>
          </p:cNvSpPr>
          <p:nvPr userDrawn="1"/>
        </p:nvSpPr>
        <p:spPr>
          <a:xfrm>
            <a:off x="999301" y="426459"/>
            <a:ext cx="359993" cy="750714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x-none" sz="9999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9999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4"/>
          <p:cNvSpPr txBox="1">
            <a:spLocks/>
          </p:cNvSpPr>
          <p:nvPr userDrawn="1"/>
        </p:nvSpPr>
        <p:spPr>
          <a:xfrm>
            <a:off x="1151944" y="1859518"/>
            <a:ext cx="407349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9799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ítulo 4"/>
          <p:cNvSpPr txBox="1">
            <a:spLocks/>
          </p:cNvSpPr>
          <p:nvPr userDrawn="1"/>
        </p:nvSpPr>
        <p:spPr>
          <a:xfrm>
            <a:off x="1104325" y="3362098"/>
            <a:ext cx="359993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x-none" sz="9799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4"/>
          <p:cNvSpPr txBox="1">
            <a:spLocks/>
          </p:cNvSpPr>
          <p:nvPr userDrawn="1"/>
        </p:nvSpPr>
        <p:spPr>
          <a:xfrm>
            <a:off x="1104325" y="4876573"/>
            <a:ext cx="359993" cy="750714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5pPr>
            <a:lvl6pPr marL="457206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6pPr>
            <a:lvl7pPr marL="914411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7pPr>
            <a:lvl8pPr marL="1371617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8pPr>
            <a:lvl9pPr marL="1828823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Arial Narrow" pitchFamily="34" charset="0"/>
              </a:defRPr>
            </a:lvl9pPr>
          </a:lstStyle>
          <a:p>
            <a:r>
              <a:rPr lang="es-CO" sz="9799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 userDrawn="1"/>
        </p:nvSpPr>
        <p:spPr>
          <a:xfrm flipH="1">
            <a:off x="2927267" y="1678681"/>
            <a:ext cx="9263146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2" name="Rectángulo 21"/>
          <p:cNvSpPr/>
          <p:nvPr userDrawn="1"/>
        </p:nvSpPr>
        <p:spPr>
          <a:xfrm flipH="1">
            <a:off x="2927267" y="3181261"/>
            <a:ext cx="9263146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3" name="Rectángulo 22"/>
          <p:cNvSpPr/>
          <p:nvPr userDrawn="1"/>
        </p:nvSpPr>
        <p:spPr>
          <a:xfrm flipH="1">
            <a:off x="2927267" y="4695736"/>
            <a:ext cx="9263146" cy="1112388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0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flipH="1">
            <a:off x="6095206" y="0"/>
            <a:ext cx="6095207" cy="6858000"/>
          </a:xfrm>
          <a:prstGeom prst="rect">
            <a:avLst/>
          </a:prstGeom>
          <a:solidFill>
            <a:srgbClr val="A3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9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flipH="1">
            <a:off x="0" y="-27384"/>
            <a:ext cx="5015227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18" y="6394205"/>
            <a:ext cx="1295975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9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flipH="1">
            <a:off x="6959190" y="-27384"/>
            <a:ext cx="5231223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2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18" y="6394205"/>
            <a:ext cx="1295975" cy="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3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8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3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0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"/>
          <p:cNvSpPr/>
          <p:nvPr userDrawn="1"/>
        </p:nvSpPr>
        <p:spPr>
          <a:xfrm flipH="1">
            <a:off x="8501149" y="-27384"/>
            <a:ext cx="3690851" cy="6885384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04109"/>
            <a:ext cx="875335" cy="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851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379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292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01/02/2018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image" Target="../media/image12.jpe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44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20" r:id="rId2"/>
    <p:sldLayoutId id="2147484225" r:id="rId3"/>
    <p:sldLayoutId id="2147484222" r:id="rId4"/>
    <p:sldLayoutId id="2147484219" r:id="rId5"/>
    <p:sldLayoutId id="2147484223" r:id="rId6"/>
    <p:sldLayoutId id="2147484224" r:id="rId7"/>
    <p:sldLayoutId id="2147484238" r:id="rId8"/>
    <p:sldLayoutId id="2147484226" r:id="rId9"/>
    <p:sldLayoutId id="2147484227" r:id="rId10"/>
    <p:sldLayoutId id="2147484229" r:id="rId11"/>
    <p:sldLayoutId id="2147484237" r:id="rId12"/>
    <p:sldLayoutId id="2147484232" r:id="rId13"/>
    <p:sldLayoutId id="2147484231" r:id="rId14"/>
    <p:sldLayoutId id="2147484236" r:id="rId15"/>
    <p:sldLayoutId id="2147484230" r:id="rId16"/>
    <p:sldLayoutId id="2147484233" r:id="rId17"/>
    <p:sldLayoutId id="2147484235" r:id="rId18"/>
    <p:sldLayoutId id="2147484241" r:id="rId19"/>
    <p:sldLayoutId id="2147484242" r:id="rId20"/>
    <p:sldLayoutId id="2147484259" r:id="rId21"/>
    <p:sldLayoutId id="2147484260" r:id="rId22"/>
    <p:sldLayoutId id="2147484261" r:id="rId23"/>
    <p:sldLayoutId id="2147484262" r:id="rId24"/>
    <p:sldLayoutId id="2147484307" r:id="rId25"/>
    <p:sldLayoutId id="2147484313" r:id="rId2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ü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9951" r="3954" b="10534"/>
          <a:stretch/>
        </p:blipFill>
        <p:spPr>
          <a:xfrm>
            <a:off x="81975" y="154463"/>
            <a:ext cx="2151927" cy="44922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751233" y="0"/>
            <a:ext cx="7439181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agregar título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33275" y="6520261"/>
            <a:ext cx="76190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10" name="3 Imagen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5271" y="116632"/>
            <a:ext cx="1535971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335317" y="764704"/>
            <a:ext cx="11519780" cy="0"/>
          </a:xfrm>
          <a:prstGeom prst="line">
            <a:avLst/>
          </a:prstGeom>
          <a:ln w="25400">
            <a:gradFill>
              <a:gsLst>
                <a:gs pos="1000">
                  <a:schemeClr val="bg1"/>
                </a:gs>
                <a:gs pos="50000">
                  <a:srgbClr val="990000"/>
                </a:gs>
                <a:gs pos="100000">
                  <a:schemeClr val="bg1"/>
                </a:gs>
              </a:gsLst>
              <a:lin ang="21594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8 Conector recto"/>
          <p:cNvCxnSpPr/>
          <p:nvPr/>
        </p:nvCxnSpPr>
        <p:spPr>
          <a:xfrm>
            <a:off x="11519781" y="6453336"/>
            <a:ext cx="52731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317500" stA="0" endPos="55000" dist="5842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8 Conector recto"/>
          <p:cNvCxnSpPr/>
          <p:nvPr/>
        </p:nvCxnSpPr>
        <p:spPr>
          <a:xfrm>
            <a:off x="11508199" y="6453338"/>
            <a:ext cx="0" cy="348051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3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  <p:sldLayoutId id="2147484301" r:id="rId18"/>
    <p:sldLayoutId id="2147484302" r:id="rId19"/>
    <p:sldLayoutId id="2147484303" r:id="rId20"/>
  </p:sldLayoutIdLst>
  <p:hf hdr="0" ftr="0" dt="0"/>
  <p:txStyles>
    <p:titleStyle>
      <a:lvl1pPr algn="r" defTabSz="914309" rtl="0" eaLnBrk="1" latinLnBrk="0" hangingPunct="1">
        <a:spcBef>
          <a:spcPct val="0"/>
        </a:spcBef>
        <a:buNone/>
        <a:defRPr sz="3200" b="1" kern="120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876" indent="-285721" algn="l" defTabSz="914309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886" indent="-228577" algn="l" defTabSz="914309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ü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040" indent="-228577" algn="l" defTabSz="914309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30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  <p:sldLayoutId id="2147484332" r:id="rId18"/>
    <p:sldLayoutId id="2147484333" r:id="rId19"/>
    <p:sldLayoutId id="2147484334" r:id="rId20"/>
    <p:sldLayoutId id="2147484335" r:id="rId21"/>
    <p:sldLayoutId id="2147484336" r:id="rId22"/>
    <p:sldLayoutId id="2147484337" r:id="rId23"/>
    <p:sldLayoutId id="2147484338" r:id="rId24"/>
    <p:sldLayoutId id="2147484339" r:id="rId25"/>
    <p:sldLayoutId id="2147484340" r:id="rId26"/>
    <p:sldLayoutId id="2147484341" r:id="rId27"/>
    <p:sldLayoutId id="2147484342" r:id="rId28"/>
    <p:sldLayoutId id="2147484343" r:id="rId29"/>
    <p:sldLayoutId id="2147484344" r:id="rId30"/>
    <p:sldLayoutId id="2147484345" r:id="rId3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ü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048C74-CEFA-47EA-A519-2E4425BF311F}" type="datetimeFigureOut">
              <a:rPr lang="es-CO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01/02/2018</a:t>
            </a:fld>
            <a:endParaRPr lang="es-CO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AF3D2-2C81-4A1C-B028-84974BF7F33F}" type="slidenum">
              <a:rPr lang="es-CO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  <p:sldLayoutId id="2147484359" r:id="rId13"/>
    <p:sldLayoutId id="2147484360" r:id="rId14"/>
    <p:sldLayoutId id="2147484361" r:id="rId15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ctrTitle"/>
          </p:nvPr>
        </p:nvSpPr>
        <p:spPr>
          <a:xfrm>
            <a:off x="5015086" y="620688"/>
            <a:ext cx="7154027" cy="1296144"/>
          </a:xfrm>
        </p:spPr>
        <p:txBody>
          <a:bodyPr/>
          <a:lstStyle/>
          <a:p>
            <a:pPr>
              <a:defRPr/>
            </a:pPr>
            <a:r>
              <a:rPr lang="es-CO" sz="3100" dirty="0" smtClean="0">
                <a:solidFill>
                  <a:srgbClr val="990000"/>
                </a:solidFill>
              </a:rPr>
              <a:t>Gestión de riesgos de la tesorería en un entorno más difícil de predecir</a:t>
            </a:r>
            <a:endParaRPr lang="es-CO" sz="3100" dirty="0">
              <a:solidFill>
                <a:srgbClr val="99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73002" y="4332005"/>
            <a:ext cx="72961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20° Congreso de Tesorería</a:t>
            </a:r>
          </a:p>
          <a:p>
            <a:pPr algn="ctr"/>
            <a:r>
              <a:rPr lang="es-CO" alt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“Coyuntura internacional, desafíos y oportunidades locales”</a:t>
            </a:r>
            <a:endParaRPr lang="es-CO" alt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alt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Asobancaria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663158" y="5661248"/>
            <a:ext cx="5602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smtClean="0"/>
              <a:t>Cartagena de Indias, </a:t>
            </a:r>
            <a:r>
              <a:rPr lang="es-CO" altLang="es-CO" sz="1600" dirty="0"/>
              <a:t>F</a:t>
            </a:r>
            <a:r>
              <a:rPr lang="es-CO" altLang="es-CO" sz="1600" dirty="0" smtClean="0"/>
              <a:t>ebrero 1 de 2018</a:t>
            </a:r>
            <a:endParaRPr lang="es-CO" sz="1600" dirty="0"/>
          </a:p>
        </p:txBody>
      </p:sp>
      <p:sp>
        <p:nvSpPr>
          <p:cNvPr id="8" name="Rectángulo 7"/>
          <p:cNvSpPr/>
          <p:nvPr/>
        </p:nvSpPr>
        <p:spPr>
          <a:xfrm>
            <a:off x="5448300" y="2564904"/>
            <a:ext cx="6648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Castaño Gutiérrez</a:t>
            </a:r>
            <a:endParaRPr lang="x-none" altLang="es-CO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Superintendente Financiero de Colombia</a:t>
            </a:r>
          </a:p>
        </p:txBody>
      </p:sp>
    </p:spTree>
    <p:extLst>
      <p:ext uri="{BB962C8B-B14F-4D97-AF65-F5344CB8AC3E}">
        <p14:creationId xmlns:p14="http://schemas.microsoft.com/office/powerpoint/2010/main" val="41222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076" y="4005064"/>
            <a:ext cx="4041634" cy="27925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167" t="1983" r="4167" b="4194"/>
          <a:stretch/>
        </p:blipFill>
        <p:spPr>
          <a:xfrm>
            <a:off x="6959301" y="1623848"/>
            <a:ext cx="3168353" cy="19491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6374" t="5990" r="1801" b="4145"/>
          <a:stretch/>
        </p:blipFill>
        <p:spPr>
          <a:xfrm>
            <a:off x="262558" y="1700808"/>
            <a:ext cx="3672408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0" y="91003"/>
            <a:ext cx="12190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CO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mercados globales, persiste la dificultad de predecir los riesgos emergentes y determinar el apetito al riesgo consecuente</a:t>
            </a:r>
            <a:endParaRPr lang="es-CO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4566" y="1196752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/>
              <a:t>Aunque la asignación de los fondos a nivel global sigue los motivos tradicionales*:</a:t>
            </a:r>
            <a:endParaRPr lang="es-CO" sz="11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0927" y="6315357"/>
            <a:ext cx="8420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900" dirty="0" smtClean="0"/>
              <a:t>Fuente: TD Bank </a:t>
            </a:r>
            <a:r>
              <a:rPr lang="es-CO" sz="900" dirty="0" err="1" smtClean="0"/>
              <a:t>Treasury</a:t>
            </a:r>
            <a:r>
              <a:rPr lang="es-CO" sz="900" dirty="0" smtClean="0"/>
              <a:t> Management </a:t>
            </a:r>
            <a:r>
              <a:rPr lang="es-CO" sz="900" dirty="0" err="1" smtClean="0"/>
              <a:t>Survey</a:t>
            </a:r>
            <a:r>
              <a:rPr lang="es-CO" sz="900" dirty="0" smtClean="0"/>
              <a:t> y </a:t>
            </a:r>
            <a:r>
              <a:rPr lang="es-CO" sz="900" dirty="0" err="1" smtClean="0"/>
              <a:t>Risk</a:t>
            </a:r>
            <a:r>
              <a:rPr lang="es-CO" sz="900" dirty="0" smtClean="0"/>
              <a:t> </a:t>
            </a:r>
            <a:r>
              <a:rPr lang="es-CO" sz="900" dirty="0" err="1" smtClean="0"/>
              <a:t>Survey</a:t>
            </a:r>
            <a:r>
              <a:rPr lang="es-CO" sz="900" dirty="0" smtClean="0"/>
              <a:t> </a:t>
            </a:r>
            <a:r>
              <a:rPr lang="es-CO" sz="900" dirty="0" err="1" smtClean="0"/>
              <a:t>Report</a:t>
            </a:r>
            <a:r>
              <a:rPr lang="es-CO" sz="900" dirty="0" smtClean="0"/>
              <a:t>, </a:t>
            </a:r>
            <a:r>
              <a:rPr lang="es-CO" sz="900" dirty="0" err="1" smtClean="0"/>
              <a:t>Association</a:t>
            </a:r>
            <a:r>
              <a:rPr lang="es-CO" sz="900" dirty="0" smtClean="0"/>
              <a:t> </a:t>
            </a:r>
            <a:r>
              <a:rPr lang="es-CO" sz="900" dirty="0" err="1" smtClean="0"/>
              <a:t>for</a:t>
            </a:r>
            <a:r>
              <a:rPr lang="es-CO" sz="900" dirty="0" smtClean="0"/>
              <a:t> </a:t>
            </a:r>
            <a:r>
              <a:rPr lang="es-CO" sz="900" dirty="0" err="1" smtClean="0"/>
              <a:t>Financial</a:t>
            </a:r>
            <a:r>
              <a:rPr lang="es-CO" sz="900" dirty="0" smtClean="0"/>
              <a:t> </a:t>
            </a:r>
            <a:r>
              <a:rPr lang="es-CO" sz="900" dirty="0" err="1" smtClean="0"/>
              <a:t>Professionals</a:t>
            </a:r>
            <a:r>
              <a:rPr lang="es-CO" sz="900" dirty="0" smtClean="0"/>
              <a:t> (AFP)</a:t>
            </a:r>
          </a:p>
          <a:p>
            <a:pPr algn="just"/>
            <a:r>
              <a:rPr lang="es-CO" sz="900" dirty="0" smtClean="0"/>
              <a:t>AFP entrevistó a 614 profesionales de áreas de Tesorería, Riesgos, Auditoría ,Legal, Operaciones y Estrategia alrededor del Mundo.</a:t>
            </a:r>
          </a:p>
          <a:p>
            <a:pPr algn="just"/>
            <a:r>
              <a:rPr lang="es-CO" sz="900" dirty="0" smtClean="0"/>
              <a:t>*Otros Motivos: Adquisiciones, Tecnologías de la Información  </a:t>
            </a:r>
            <a:endParaRPr lang="es-CO" sz="9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239222" y="1151759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Dificultad que reside en la ausencia o desarrollo preliminar de metodologías para fijar el apetito al riesgo… </a:t>
            </a:r>
            <a:endParaRPr lang="es-CO" sz="11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54546" y="5014337"/>
            <a:ext cx="3363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/>
              <a:t>Considera que hoy en día es mucho más difícil predecir los riesgos que hace tres años </a:t>
            </a:r>
            <a:endParaRPr lang="es-CO" sz="11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219381" y="3661002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…Así como en la prevalencia de métodos tradicionales para cuantificar el riesgo</a:t>
            </a:r>
            <a:endParaRPr lang="es-CO" sz="11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0734" t="5577" r="29581" b="8190"/>
          <a:stretch/>
        </p:blipFill>
        <p:spPr>
          <a:xfrm>
            <a:off x="3589664" y="4311579"/>
            <a:ext cx="2217510" cy="19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2558" y="2309011"/>
            <a:ext cx="3570986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indent="-173038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2000" dirty="0" smtClean="0"/>
              <a:t>¿Cuál es nuestra capacidad financiera para proyectar riesgos en diferentes escenarios de mercado?</a:t>
            </a:r>
          </a:p>
          <a:p>
            <a:pPr marL="173038" indent="-173038">
              <a:buClr>
                <a:srgbClr val="0F547B"/>
              </a:buClr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173038" indent="-173038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2000" dirty="0"/>
              <a:t>¿Cuánto riesgo adicional podemos asumir</a:t>
            </a:r>
            <a:r>
              <a:rPr lang="es-CO" sz="2000" dirty="0" smtClean="0"/>
              <a:t>?</a:t>
            </a:r>
          </a:p>
          <a:p>
            <a:pPr marL="173038" indent="-173038">
              <a:buClr>
                <a:srgbClr val="0F547B"/>
              </a:buClr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173038" indent="-173038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2000" dirty="0"/>
              <a:t>¿Cuál es el costo-beneficio de reducir o ampliar el riesgo</a:t>
            </a:r>
            <a:r>
              <a:rPr lang="es-CO" sz="2000" dirty="0" smtClean="0"/>
              <a:t>?</a:t>
            </a:r>
            <a:endParaRPr lang="es-CO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" y="77723"/>
            <a:ext cx="1219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 la multiplicidad de prácticas para definir el apetito al riesgo es importante definir un esquema que articule las herramientas cuantitativas con el gobierno de la organización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7369" y="1700808"/>
            <a:ext cx="3447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2"/>
                </a:solidFill>
              </a:rPr>
              <a:t>Herramientas financieras</a:t>
            </a:r>
            <a:endParaRPr lang="es-CO" sz="2000" b="1" dirty="0">
              <a:solidFill>
                <a:schemeClr val="accent2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183438" y="1685177"/>
            <a:ext cx="3744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2"/>
                </a:solidFill>
              </a:rPr>
              <a:t>Gobierno de la organización</a:t>
            </a:r>
            <a:endParaRPr lang="es-CO" sz="2000" b="1" dirty="0">
              <a:solidFill>
                <a:schemeClr val="accent2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90550" y="6453336"/>
            <a:ext cx="1000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</a:t>
            </a:r>
            <a:r>
              <a:rPr lang="es-CO" sz="800" dirty="0" err="1" smtClean="0"/>
              <a:t>Risk</a:t>
            </a:r>
            <a:r>
              <a:rPr lang="es-CO" sz="800" dirty="0" smtClean="0"/>
              <a:t> </a:t>
            </a:r>
            <a:r>
              <a:rPr lang="es-CO" sz="800" dirty="0" err="1" smtClean="0"/>
              <a:t>Survey</a:t>
            </a:r>
            <a:r>
              <a:rPr lang="es-CO" sz="800" dirty="0" smtClean="0"/>
              <a:t> </a:t>
            </a:r>
            <a:r>
              <a:rPr lang="es-CO" sz="800" dirty="0" err="1" smtClean="0"/>
              <a:t>Report</a:t>
            </a:r>
            <a:r>
              <a:rPr lang="es-CO" sz="800" dirty="0" smtClean="0"/>
              <a:t>, </a:t>
            </a:r>
            <a:r>
              <a:rPr lang="es-CO" sz="800" dirty="0" err="1" smtClean="0"/>
              <a:t>Association</a:t>
            </a:r>
            <a:r>
              <a:rPr lang="es-CO" sz="800" dirty="0" smtClean="0"/>
              <a:t> </a:t>
            </a:r>
            <a:r>
              <a:rPr lang="es-CO" sz="800" dirty="0" err="1" smtClean="0"/>
              <a:t>for</a:t>
            </a:r>
            <a:r>
              <a:rPr lang="es-CO" sz="800" dirty="0" smtClean="0"/>
              <a:t> </a:t>
            </a:r>
            <a:r>
              <a:rPr lang="es-CO" sz="800" dirty="0" err="1" smtClean="0"/>
              <a:t>Financial</a:t>
            </a:r>
            <a:r>
              <a:rPr lang="es-CO" sz="800" dirty="0" smtClean="0"/>
              <a:t> </a:t>
            </a:r>
            <a:r>
              <a:rPr lang="es-CO" sz="800" dirty="0" err="1" smtClean="0"/>
              <a:t>Professionals</a:t>
            </a:r>
            <a:r>
              <a:rPr lang="es-CO" sz="800" dirty="0" smtClean="0"/>
              <a:t>, </a:t>
            </a:r>
            <a:r>
              <a:rPr lang="en-US" sz="800" dirty="0"/>
              <a:t>Defining Your Risk Appetite. The Importance of Taking a Quantitative and Qualitative Approach, AFP and Oliver Wyman 2012</a:t>
            </a:r>
            <a:endParaRPr lang="es-CO" sz="8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62" y="2420888"/>
            <a:ext cx="3838325" cy="27888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8183438" y="2308265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2000" dirty="0"/>
              <a:t>¿Qué tanta variación de las ganancias podemos aceptar en un trimestre o en un año?</a:t>
            </a:r>
          </a:p>
          <a:p>
            <a:pPr marL="173038" indent="-173038">
              <a:buClr>
                <a:srgbClr val="0F547B"/>
              </a:buClr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173038" indent="-173038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2000" dirty="0"/>
              <a:t>¿Qué riesgos queremos asumir y cuáles no estamos dispuestos a aceptar?</a:t>
            </a:r>
          </a:p>
          <a:p>
            <a:pPr marL="173038" indent="-173038">
              <a:buClr>
                <a:srgbClr val="0F547B"/>
              </a:buClr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173038" indent="-173038">
              <a:buClr>
                <a:srgbClr val="0F547B"/>
              </a:buClr>
              <a:buFont typeface="Arial" panose="020B0604020202020204" pitchFamily="34" charset="0"/>
              <a:buChar char="•"/>
            </a:pPr>
            <a:r>
              <a:rPr lang="es-CO" sz="2000" dirty="0"/>
              <a:t>¿Cuál es nuestra apuesta en términos de inversión de capital?</a:t>
            </a:r>
          </a:p>
        </p:txBody>
      </p:sp>
    </p:spTree>
    <p:extLst>
      <p:ext uri="{BB962C8B-B14F-4D97-AF65-F5344CB8AC3E}">
        <p14:creationId xmlns:p14="http://schemas.microsoft.com/office/powerpoint/2010/main" val="23898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2190" t="7369" r="20553" b="7369"/>
          <a:stretch/>
        </p:blipFill>
        <p:spPr>
          <a:xfrm>
            <a:off x="7357054" y="3957562"/>
            <a:ext cx="1584589" cy="15393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2381" t="4766" r="20756" b="7278"/>
          <a:stretch/>
        </p:blipFill>
        <p:spPr>
          <a:xfrm>
            <a:off x="9479582" y="3933056"/>
            <a:ext cx="1561297" cy="15612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2381" t="7369" r="20756" b="7369"/>
          <a:stretch/>
        </p:blipFill>
        <p:spPr>
          <a:xfrm>
            <a:off x="9458092" y="2236881"/>
            <a:ext cx="1554837" cy="15104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3826" t="17400" r="23825" b="4861"/>
          <a:stretch/>
        </p:blipFill>
        <p:spPr>
          <a:xfrm>
            <a:off x="7336338" y="2276872"/>
            <a:ext cx="1588495" cy="15388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87" y="2116261"/>
            <a:ext cx="6076543" cy="39995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1" y="-27384"/>
            <a:ext cx="12187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s-C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 las nuevas tecnologías para elevar la eficiencia de la gestión de riesgo en las tesorerías 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0460" y="1412776"/>
            <a:ext cx="5672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L</a:t>
            </a:r>
            <a:r>
              <a:rPr lang="es-CO" sz="1400" b="1" dirty="0" smtClean="0"/>
              <a:t>a mayoría de los encuestados considera que el uso de las nuevas tecnologías ofrecería incrementos en la gestión de riesgos de las tesorerías.</a:t>
            </a:r>
            <a:endParaRPr lang="es-CO" sz="1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887294" y="1412776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Sin embargo, la utilización de estas nuevas tecnologías no está exenta de riesgos, los cuales deberán ser comprendidos y mitigados</a:t>
            </a:r>
            <a:endParaRPr lang="es-CO" sz="1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720765" y="45490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/>
              <a:t>Inteligencia artificial</a:t>
            </a:r>
            <a:endParaRPr lang="es-CO" sz="9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591387" y="2852936"/>
            <a:ext cx="106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/>
              <a:t>Automatización de procesos</a:t>
            </a:r>
            <a:endParaRPr lang="es-CO" sz="9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770493" y="280742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/>
              <a:t>Ingeniería de datos</a:t>
            </a:r>
            <a:endParaRPr lang="es-CO" sz="9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803462" y="454255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/>
              <a:t>Análisis predictivos</a:t>
            </a:r>
            <a:endParaRPr lang="es-CO" sz="9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4194" t="2353" r="2559" b="87616"/>
          <a:stretch/>
        </p:blipFill>
        <p:spPr>
          <a:xfrm>
            <a:off x="6942799" y="5750343"/>
            <a:ext cx="4565828" cy="32040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0416" y="6317881"/>
            <a:ext cx="7034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Fuente: TD Bank </a:t>
            </a:r>
            <a:r>
              <a:rPr lang="es-CO" sz="800" dirty="0" err="1"/>
              <a:t>Treasury</a:t>
            </a:r>
            <a:r>
              <a:rPr lang="es-CO" sz="800" dirty="0"/>
              <a:t> Management </a:t>
            </a:r>
            <a:r>
              <a:rPr lang="es-CO" sz="800" dirty="0" err="1"/>
              <a:t>Survey</a:t>
            </a:r>
            <a:r>
              <a:rPr lang="es-CO" sz="800" dirty="0"/>
              <a:t> y </a:t>
            </a:r>
            <a:r>
              <a:rPr lang="es-CO" sz="800" dirty="0" err="1"/>
              <a:t>Risk</a:t>
            </a:r>
            <a:r>
              <a:rPr lang="es-CO" sz="800" dirty="0"/>
              <a:t> </a:t>
            </a:r>
            <a:r>
              <a:rPr lang="es-CO" sz="800" dirty="0" err="1"/>
              <a:t>Survey</a:t>
            </a:r>
            <a:r>
              <a:rPr lang="es-CO" sz="800" dirty="0"/>
              <a:t> </a:t>
            </a:r>
            <a:r>
              <a:rPr lang="es-CO" sz="800" dirty="0" err="1"/>
              <a:t>Report</a:t>
            </a:r>
            <a:r>
              <a:rPr lang="es-CO" sz="800" dirty="0"/>
              <a:t>, </a:t>
            </a:r>
            <a:r>
              <a:rPr lang="es-CO" sz="800" dirty="0" err="1"/>
              <a:t>Association</a:t>
            </a:r>
            <a:r>
              <a:rPr lang="es-CO" sz="800" dirty="0"/>
              <a:t> </a:t>
            </a:r>
            <a:r>
              <a:rPr lang="es-CO" sz="800" dirty="0" err="1"/>
              <a:t>for</a:t>
            </a:r>
            <a:r>
              <a:rPr lang="es-CO" sz="800" dirty="0"/>
              <a:t> </a:t>
            </a:r>
            <a:r>
              <a:rPr lang="es-CO" sz="800" dirty="0" err="1"/>
              <a:t>Financial</a:t>
            </a:r>
            <a:r>
              <a:rPr lang="es-CO" sz="800" dirty="0"/>
              <a:t> </a:t>
            </a:r>
            <a:r>
              <a:rPr lang="es-CO" sz="800" dirty="0" err="1"/>
              <a:t>Professionals</a:t>
            </a:r>
            <a:r>
              <a:rPr lang="es-CO" sz="800" dirty="0"/>
              <a:t> (AFP)</a:t>
            </a:r>
          </a:p>
          <a:p>
            <a:pPr algn="just"/>
            <a:r>
              <a:rPr lang="es-CO" sz="800" dirty="0"/>
              <a:t>AFP entrevistó a 614 profesionales de áreas de Tesorería, Riesgos, Auditoría ,Legal, Operaciones y Estrategia alrededor del Mundo.</a:t>
            </a:r>
          </a:p>
        </p:txBody>
      </p:sp>
    </p:spTree>
    <p:extLst>
      <p:ext uri="{BB962C8B-B14F-4D97-AF65-F5344CB8AC3E}">
        <p14:creationId xmlns:p14="http://schemas.microsoft.com/office/powerpoint/2010/main" val="13544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587" y="112697"/>
            <a:ext cx="12187239" cy="796681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articulación entre la gestión de la tesorería y la definición del marco de apetito al riesgo requiere del desarrollo de…</a:t>
            </a:r>
            <a:endParaRPr lang="es-CO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hape 300"/>
          <p:cNvSpPr/>
          <p:nvPr/>
        </p:nvSpPr>
        <p:spPr>
          <a:xfrm>
            <a:off x="5689780" y="1949146"/>
            <a:ext cx="45719" cy="90379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2700">
                <a:solidFill>
                  <a:srgbClr val="F6F6F6"/>
                </a:solidFill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hape 302"/>
          <p:cNvSpPr/>
          <p:nvPr/>
        </p:nvSpPr>
        <p:spPr>
          <a:xfrm>
            <a:off x="5782438" y="1844824"/>
            <a:ext cx="6073408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de resistencia (jun-18 y sep-18)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Anticipación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y evaluar si su grado de afectación ante los choques está acorde con su marco de apetito al riesgo.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305"/>
          <p:cNvSpPr/>
          <p:nvPr/>
        </p:nvSpPr>
        <p:spPr>
          <a:xfrm>
            <a:off x="294267" y="1988840"/>
            <a:ext cx="4288771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sz="1600" b="1" dirty="0" smtClean="0">
                <a:solidFill>
                  <a:srgbClr val="2B6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del marco de apetito al riesgo (2S18)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el apetito al riesgo de la entidad de acuerdo a su estrategia, la interacción de los riesgos inherentes al negocio y la respuesta a escenarios de estrés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303"/>
          <p:cNvSpPr/>
          <p:nvPr/>
        </p:nvSpPr>
        <p:spPr>
          <a:xfrm>
            <a:off x="190550" y="2091744"/>
            <a:ext cx="50421" cy="1626048"/>
          </a:xfrm>
          <a:prstGeom prst="rect">
            <a:avLst/>
          </a:prstGeom>
          <a:solidFill>
            <a:srgbClr val="2B6CA7"/>
          </a:solidFill>
          <a:ln w="12700">
            <a:solidFill>
              <a:srgbClr val="2B6CA7"/>
            </a:solidFill>
            <a:miter lim="400000"/>
          </a:ln>
        </p:spPr>
        <p:txBody>
          <a:bodyPr lIns="0" tIns="0" rIns="0" bIns="0" anchor="ctr"/>
          <a:lstStyle/>
          <a:p>
            <a:pPr lvl="0" algn="just">
              <a:defRPr sz="2700">
                <a:solidFill>
                  <a:srgbClr val="F6F6F6"/>
                </a:solidFill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300"/>
          <p:cNvSpPr/>
          <p:nvPr/>
        </p:nvSpPr>
        <p:spPr>
          <a:xfrm rot="16200000" flipH="1" flipV="1">
            <a:off x="5209014" y="5708267"/>
            <a:ext cx="1414222" cy="45722"/>
          </a:xfrm>
          <a:prstGeom prst="rect">
            <a:avLst/>
          </a:prstGeom>
          <a:solidFill>
            <a:srgbClr val="D09E00"/>
          </a:solidFill>
          <a:ln w="12700">
            <a:solidFill>
              <a:srgbClr val="D09E00"/>
            </a:solidFill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2700">
                <a:solidFill>
                  <a:srgbClr val="F6F6F6"/>
                </a:solidFill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308"/>
          <p:cNvSpPr/>
          <p:nvPr/>
        </p:nvSpPr>
        <p:spPr>
          <a:xfrm>
            <a:off x="6023198" y="4941168"/>
            <a:ext cx="475252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sz="1600" b="1" dirty="0" smtClean="0">
                <a:solidFill>
                  <a:srgbClr val="D0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Asignación estratégica de activos (1S18)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Profesionalizar el proceso de AEA y garantizar un mejor perfilamiento de los fondos existentes. Definición de medidas de riesgo retorno que garanticen comparabilidad entre fondos. </a:t>
            </a:r>
            <a:endParaRPr lang="es-CO" sz="1600" b="1" dirty="0" smtClean="0">
              <a:solidFill>
                <a:srgbClr val="D0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309"/>
          <p:cNvSpPr/>
          <p:nvPr/>
        </p:nvSpPr>
        <p:spPr>
          <a:xfrm rot="16200000" flipV="1">
            <a:off x="-114476" y="5107143"/>
            <a:ext cx="1638554" cy="45719"/>
          </a:xfrm>
          <a:prstGeom prst="rect">
            <a:avLst/>
          </a:prstGeom>
          <a:solidFill>
            <a:srgbClr val="D3801B"/>
          </a:solidFill>
          <a:ln w="12700">
            <a:solidFill>
              <a:srgbClr val="D3801B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2700">
                <a:solidFill>
                  <a:srgbClr val="F6F6F6"/>
                </a:solidFill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hape 311"/>
          <p:cNvSpPr/>
          <p:nvPr/>
        </p:nvSpPr>
        <p:spPr>
          <a:xfrm>
            <a:off x="813886" y="4653137"/>
            <a:ext cx="4345216" cy="94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r"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sz="1600" b="1" dirty="0" smtClean="0">
                <a:solidFill>
                  <a:srgbClr val="D380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autoevaluación de suficiencia de capital (2S18)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s-CO" sz="1600" b="1" dirty="0" smtClean="0">
              <a:solidFill>
                <a:srgbClr val="D380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entidades deben evaluar de manera integral sus diferentes líneas de negocios para determinar la asignación de capital conforme a diversos escenarios de estrés. 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308"/>
          <p:cNvSpPr/>
          <p:nvPr/>
        </p:nvSpPr>
        <p:spPr>
          <a:xfrm>
            <a:off x="6790550" y="3356992"/>
            <a:ext cx="4345216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sz="1600" b="1" dirty="0" smtClean="0">
                <a:solidFill>
                  <a:srgbClr val="5D41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Conglomerados Financieros (1T18) 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s-CO" sz="1600" b="1" dirty="0">
              <a:solidFill>
                <a:srgbClr val="5D41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integral del marco de apetito al riesgo de las entidades que pertenecen al CF.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306"/>
          <p:cNvSpPr/>
          <p:nvPr/>
        </p:nvSpPr>
        <p:spPr>
          <a:xfrm rot="16200000" flipV="1">
            <a:off x="6244593" y="3895016"/>
            <a:ext cx="902178" cy="45719"/>
          </a:xfrm>
          <a:prstGeom prst="rect">
            <a:avLst/>
          </a:prstGeom>
          <a:solidFill>
            <a:srgbClr val="5D4163"/>
          </a:solidFill>
          <a:ln w="12700">
            <a:solidFill>
              <a:srgbClr val="5D4163"/>
            </a:solidFill>
            <a:miter lim="400000"/>
          </a:ln>
        </p:spPr>
        <p:txBody>
          <a:bodyPr lIns="0" tIns="0" rIns="0" bIns="0" anchor="ctr"/>
          <a:lstStyle/>
          <a:p>
            <a:pPr lvl="0" algn="just">
              <a:defRPr sz="2700">
                <a:solidFill>
                  <a:srgbClr val="F6F6F6"/>
                </a:solidFill>
              </a:defRPr>
            </a:pP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302"/>
          <p:cNvSpPr/>
          <p:nvPr/>
        </p:nvSpPr>
        <p:spPr>
          <a:xfrm>
            <a:off x="0" y="1146423"/>
            <a:ext cx="1218882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s-CO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…proyectos que promuevan al interior de las entidades una cultura de gestión integral de riesgos</a:t>
            </a:r>
            <a:endParaRPr lang="es-CO" sz="20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587" y="112697"/>
            <a:ext cx="12187239" cy="796681"/>
          </a:xfrm>
          <a:prstGeom prst="rect">
            <a:avLst/>
          </a:prstGeom>
          <a:solidFill>
            <a:srgbClr val="A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adecuarse conforme a los retos que supone la actualización normativa y la convergencia a estándares internacionales</a:t>
            </a:r>
            <a:endParaRPr lang="es-CO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hape 303"/>
          <p:cNvSpPr/>
          <p:nvPr/>
        </p:nvSpPr>
        <p:spPr>
          <a:xfrm>
            <a:off x="478582" y="1556792"/>
            <a:ext cx="45719" cy="1800200"/>
          </a:xfrm>
          <a:prstGeom prst="rect">
            <a:avLst/>
          </a:prstGeom>
          <a:solidFill>
            <a:srgbClr val="990000"/>
          </a:solidFill>
          <a:ln w="12700">
            <a:solidFill>
              <a:srgbClr val="990000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2700">
                <a:solidFill>
                  <a:srgbClr val="F6F6F6"/>
                </a:solidFill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hape 305"/>
          <p:cNvSpPr/>
          <p:nvPr/>
        </p:nvSpPr>
        <p:spPr>
          <a:xfrm>
            <a:off x="568555" y="1416308"/>
            <a:ext cx="4806571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Convergencia IFRS 9 -Individual (2018-19) </a:t>
            </a:r>
            <a:r>
              <a:rPr lang="es-CO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Valor razonable (IFRS 13)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s-CO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en la asignación de recursos de liquidez y capital por cambios en la valoración de títulos participativos* y limitaciones en la reclasificación de inversiones.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hape 306"/>
          <p:cNvSpPr/>
          <p:nvPr/>
        </p:nvSpPr>
        <p:spPr>
          <a:xfrm>
            <a:off x="910630" y="4216560"/>
            <a:ext cx="54323" cy="1234898"/>
          </a:xfrm>
          <a:prstGeom prst="rect">
            <a:avLst/>
          </a:prstGeom>
          <a:solidFill>
            <a:srgbClr val="2B6CA7"/>
          </a:solidFill>
          <a:ln w="12700">
            <a:solidFill>
              <a:srgbClr val="2B6CA7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2700">
                <a:solidFill>
                  <a:srgbClr val="F6F6F6"/>
                </a:solidFill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hape 308"/>
          <p:cNvSpPr/>
          <p:nvPr/>
        </p:nvSpPr>
        <p:spPr>
          <a:xfrm>
            <a:off x="1007374" y="4101653"/>
            <a:ext cx="453650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b="1" dirty="0" smtClean="0">
                <a:solidFill>
                  <a:srgbClr val="2B6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de Liquidez 2018 y mercado 2019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s-CO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 a las mejores prácticas de RM y RL  con su consecuente efecto en la gestión de riesgos en las tesorerías.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hape 312"/>
          <p:cNvSpPr/>
          <p:nvPr/>
        </p:nvSpPr>
        <p:spPr>
          <a:xfrm>
            <a:off x="6383238" y="1917411"/>
            <a:ext cx="45719" cy="1537143"/>
          </a:xfrm>
          <a:prstGeom prst="rect">
            <a:avLst/>
          </a:prstGeom>
          <a:solidFill>
            <a:srgbClr val="D09E00"/>
          </a:solidFill>
          <a:ln w="12700">
            <a:solidFill>
              <a:srgbClr val="D09E00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2700">
                <a:solidFill>
                  <a:srgbClr val="F6F6F6"/>
                </a:solidFill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hape 314"/>
          <p:cNvSpPr/>
          <p:nvPr/>
        </p:nvSpPr>
        <p:spPr>
          <a:xfrm>
            <a:off x="6500965" y="1808430"/>
            <a:ext cx="453650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b="1" dirty="0" smtClean="0">
                <a:solidFill>
                  <a:srgbClr val="D0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Garantías en operaciones con derivados (3T18)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s-CO" b="1" dirty="0" smtClean="0">
              <a:solidFill>
                <a:srgbClr val="D0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de garantías 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operaciones con derivados para efectos del cálculo de la exposición crediticia.</a:t>
            </a:r>
          </a:p>
        </p:txBody>
      </p:sp>
      <p:sp>
        <p:nvSpPr>
          <p:cNvPr id="56" name="Shape 315"/>
          <p:cNvSpPr/>
          <p:nvPr/>
        </p:nvSpPr>
        <p:spPr>
          <a:xfrm>
            <a:off x="6671270" y="4414057"/>
            <a:ext cx="45719" cy="1771091"/>
          </a:xfrm>
          <a:prstGeom prst="rect">
            <a:avLst/>
          </a:prstGeom>
          <a:solidFill>
            <a:srgbClr val="008F92"/>
          </a:solidFill>
          <a:ln w="12700">
            <a:solidFill>
              <a:srgbClr val="008F92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2700">
                <a:solidFill>
                  <a:srgbClr val="F6F6F6"/>
                </a:solidFill>
              </a:defRPr>
            </a:pP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hape 317"/>
          <p:cNvSpPr/>
          <p:nvPr/>
        </p:nvSpPr>
        <p:spPr>
          <a:xfrm>
            <a:off x="6759410" y="4293096"/>
            <a:ext cx="4952420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s-CO" b="1" dirty="0" smtClean="0">
                <a:solidFill>
                  <a:srgbClr val="008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Directiva MIFID-II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es-CO" b="1" dirty="0" smtClean="0">
              <a:solidFill>
                <a:srgbClr val="008F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 cuenta con los estándares suficientes para ser reconocido como un mercado equivalente, en todo caso estaremos atentos a las observaciones de ESMA dentro del proceso de evaluación.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98662" y="6567155"/>
            <a:ext cx="9865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* acciones, </a:t>
            </a:r>
            <a:r>
              <a:rPr lang="es-CO" sz="1000" dirty="0" err="1" smtClean="0"/>
              <a:t>FICs</a:t>
            </a:r>
            <a:r>
              <a:rPr lang="es-CO" sz="1000" dirty="0" smtClean="0"/>
              <a:t>, Fiducia Inmobiliaria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63760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0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76174" y="705204"/>
            <a:ext cx="8923763" cy="2291747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5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Entorno económico</a:t>
            </a:r>
            <a:endParaRPr lang="es-CO" altLang="es-CO" sz="5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76174" y="3861048"/>
            <a:ext cx="8923763" cy="2016224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Retos de la industria y el supervisor</a:t>
            </a:r>
          </a:p>
        </p:txBody>
      </p:sp>
    </p:spTree>
    <p:extLst>
      <p:ext uri="{BB962C8B-B14F-4D97-AF65-F5344CB8AC3E}">
        <p14:creationId xmlns:p14="http://schemas.microsoft.com/office/powerpoint/2010/main" val="8357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77667" y="609967"/>
            <a:ext cx="4535913" cy="56571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Entorno económico</a:t>
            </a:r>
            <a:endParaRPr lang="es-CO" altLang="es-CO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Shape 103"/>
          <p:cNvSpPr/>
          <p:nvPr/>
        </p:nvSpPr>
        <p:spPr>
          <a:xfrm>
            <a:off x="246183" y="640599"/>
            <a:ext cx="5623033" cy="554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/>
          </a:lstStyle>
          <a:p>
            <a:r>
              <a:rPr lang="es-CO" sz="35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1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" y="17336"/>
            <a:ext cx="12190412" cy="928886"/>
          </a:xfrm>
          <a:prstGeom prst="rect">
            <a:avLst/>
          </a:prstGeom>
          <a:solidFill>
            <a:srgbClr val="AD333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consolidación de la recuperación económica a nivel global continúa</a:t>
            </a:r>
            <a:endParaRPr lang="es-CO" alt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829" y="2054005"/>
            <a:ext cx="6004796" cy="38431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1943286"/>
            <a:ext cx="5472608" cy="406458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4681" y="6248925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 smtClean="0"/>
              <a:t>Fuente: FMI, Data </a:t>
            </a:r>
            <a:r>
              <a:rPr lang="es-CO" sz="900" dirty="0" err="1" smtClean="0"/>
              <a:t>Mapper</a:t>
            </a:r>
            <a:r>
              <a:rPr lang="es-CO" sz="900" dirty="0" smtClean="0"/>
              <a:t> 2018</a:t>
            </a:r>
            <a:endParaRPr lang="es-CO" sz="9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997714" y="138838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dirty="0" smtClean="0"/>
          </a:p>
          <a:p>
            <a:pPr algn="ctr"/>
            <a:r>
              <a:rPr lang="es-CO" b="1" dirty="0" smtClean="0"/>
              <a:t>2009</a:t>
            </a:r>
          </a:p>
          <a:p>
            <a:pPr algn="ctr"/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8572518" y="147320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dirty="0" smtClean="0"/>
          </a:p>
          <a:p>
            <a:pPr algn="ctr"/>
            <a:r>
              <a:rPr lang="es-CO" b="1" dirty="0" smtClean="0"/>
              <a:t>2018</a:t>
            </a:r>
          </a:p>
          <a:p>
            <a:pPr algn="ctr"/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3070870" y="1202849"/>
            <a:ext cx="60486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/>
              <a:t>Crecimiento  del PIB Real</a:t>
            </a:r>
            <a:r>
              <a:rPr lang="es-CO" sz="1700" b="1" dirty="0"/>
              <a:t> </a:t>
            </a:r>
            <a:r>
              <a:rPr lang="es-CO" sz="1700" b="1" dirty="0" smtClean="0"/>
              <a:t>  (% anual)</a:t>
            </a:r>
            <a:endParaRPr lang="es-CO" sz="17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175326" y="592576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just">
              <a:buClr>
                <a:srgbClr val="5C642A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Favorables condiciones financieras.</a:t>
            </a:r>
          </a:p>
          <a:p>
            <a:pPr marL="173038" indent="-173038" algn="just">
              <a:buClr>
                <a:srgbClr val="5C642A"/>
              </a:buClr>
              <a:buFont typeface="Arial" panose="020B0604020202020204" pitchFamily="34" charset="0"/>
              <a:buChar char="•"/>
            </a:pPr>
            <a:r>
              <a:rPr lang="es-CO" sz="1100" dirty="0" smtClean="0"/>
              <a:t>Emergentes: reciente incremento de los precios de los </a:t>
            </a:r>
            <a:r>
              <a:rPr lang="es-CO" sz="1100" i="1" dirty="0" smtClean="0"/>
              <a:t>commodities</a:t>
            </a:r>
            <a:endParaRPr lang="es-CO" sz="1400" dirty="0" smtClean="0"/>
          </a:p>
          <a:p>
            <a:pPr marL="285750" indent="-285750">
              <a:buClr>
                <a:srgbClr val="5C642A"/>
              </a:buClr>
              <a:buFont typeface="Arial" panose="020B0604020202020204" pitchFamily="34" charset="0"/>
              <a:buChar char="•"/>
            </a:pP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9149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t="62576" r="61516" b="21117"/>
          <a:stretch/>
        </p:blipFill>
        <p:spPr>
          <a:xfrm>
            <a:off x="6722112" y="5862051"/>
            <a:ext cx="469172" cy="4325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-27384"/>
            <a:ext cx="12189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Colombia el panorama de 2018 da cuenta de un optimismo moderado</a:t>
            </a:r>
            <a:endParaRPr lang="es-CO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1752" y="1557037"/>
            <a:ext cx="2582192" cy="132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600" b="1" dirty="0">
                <a:solidFill>
                  <a:prstClr val="white"/>
                </a:solidFill>
              </a:rPr>
              <a:t>PIB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600" b="1" dirty="0">
                <a:solidFill>
                  <a:prstClr val="white"/>
                </a:solidFill>
              </a:rPr>
              <a:t>Para el 2018 un mayor crecimiento económico: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600" b="1" dirty="0">
                <a:solidFill>
                  <a:prstClr val="white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1600" b="1" dirty="0">
                <a:solidFill>
                  <a:prstClr val="white"/>
                </a:solidFill>
              </a:rPr>
              <a:t>3.0% vs 2.0% para 2017*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-30664" y="6583569"/>
            <a:ext cx="8790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prstClr val="black"/>
                </a:solidFill>
              </a:rPr>
              <a:t>Fuente: Bloomberg, Estimaciones FMI, BBVA Research, </a:t>
            </a:r>
            <a:r>
              <a:rPr lang="es-CO" sz="1000" dirty="0" err="1" smtClean="0">
                <a:solidFill>
                  <a:prstClr val="black"/>
                </a:solidFill>
              </a:rPr>
              <a:t>Banrep</a:t>
            </a:r>
            <a:r>
              <a:rPr lang="es-CO" sz="1000" dirty="0" smtClean="0">
                <a:solidFill>
                  <a:prstClr val="black"/>
                </a:solidFill>
              </a:rPr>
              <a:t> y Encuesta a Tesoreros </a:t>
            </a:r>
            <a:r>
              <a:rPr lang="es-CO" sz="1000" dirty="0">
                <a:solidFill>
                  <a:prstClr val="black"/>
                </a:solidFill>
              </a:rPr>
              <a:t>SFC, </a:t>
            </a:r>
            <a:r>
              <a:rPr lang="es-CO" sz="1000" dirty="0" smtClean="0">
                <a:solidFill>
                  <a:prstClr val="black"/>
                </a:solidFill>
              </a:rPr>
              <a:t>*Actualización del Plan Financiero 2018 ,**DRC-SFC</a:t>
            </a:r>
            <a:endParaRPr lang="es-CO" sz="1000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784955697"/>
              </p:ext>
            </p:extLst>
          </p:nvPr>
        </p:nvGraphicFramePr>
        <p:xfrm>
          <a:off x="-706819" y="1093521"/>
          <a:ext cx="8015885" cy="526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171805" y="1196752"/>
            <a:ext cx="48280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accent2"/>
                </a:solidFill>
              </a:rPr>
              <a:t>Expectativas de los tesoreros para 2018</a:t>
            </a:r>
            <a:endParaRPr lang="es-CO" sz="1700" b="1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31582" y="2738922"/>
            <a:ext cx="424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No esperan cambios en la calificación soberana (pérdida del grado de inversión), ni salidas del offshore.</a:t>
            </a:r>
            <a:endParaRPr lang="es-CO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555282" y="1721418"/>
            <a:ext cx="422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Estabilidad en la política monetaria en las economías desarrolladas, predictibilidad en la comunicación.</a:t>
            </a:r>
            <a:endParaRPr lang="es-CO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531582" y="3688006"/>
            <a:ext cx="41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Poco espacio para valorización de </a:t>
            </a:r>
            <a:r>
              <a:rPr lang="es-CO" sz="1600" dirty="0"/>
              <a:t>d</a:t>
            </a:r>
            <a:r>
              <a:rPr lang="es-CO" sz="1600" dirty="0" smtClean="0"/>
              <a:t>euda pública.</a:t>
            </a:r>
            <a:endParaRPr lang="es-CO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502391" y="4420551"/>
            <a:ext cx="4010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Tasa de cambio entre ($2.800-$3.000).</a:t>
            </a:r>
            <a:endParaRPr lang="es-CO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531582" y="4978609"/>
            <a:ext cx="399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Tasas de interés e inflación</a:t>
            </a:r>
          </a:p>
          <a:p>
            <a:pPr algn="just"/>
            <a:r>
              <a:rPr lang="es-CO" sz="1200" dirty="0" smtClean="0"/>
              <a:t>(espacio para dos reducciones adicionales en el año de la tasa del </a:t>
            </a:r>
            <a:r>
              <a:rPr lang="es-CO" sz="1200" dirty="0" err="1" smtClean="0"/>
              <a:t>BanRep</a:t>
            </a:r>
            <a:r>
              <a:rPr lang="es-CO" sz="1200" dirty="0" smtClean="0"/>
              <a:t> e inflación dentro del rango meta).</a:t>
            </a:r>
            <a:endParaRPr lang="es-CO" sz="12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508451" y="5816701"/>
            <a:ext cx="411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Repunte de la Cartera Comercial        </a:t>
            </a:r>
            <a:r>
              <a:rPr lang="es-CO" sz="1200" dirty="0" smtClean="0"/>
              <a:t>(comercio, servicios, pymes e infraestructura).</a:t>
            </a:r>
            <a:endParaRPr lang="es-CO" sz="12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t="23616" r="85181" b="61808"/>
          <a:stretch/>
        </p:blipFill>
        <p:spPr>
          <a:xfrm>
            <a:off x="6815704" y="1801713"/>
            <a:ext cx="352928" cy="3636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6941" y="2762227"/>
            <a:ext cx="410870" cy="3921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2119" y="3694638"/>
            <a:ext cx="383953" cy="39268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6994" y="4437112"/>
            <a:ext cx="421589" cy="32144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9629" y="5054345"/>
            <a:ext cx="472169" cy="3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255" y="1545956"/>
            <a:ext cx="4968552" cy="33588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0" y="1633551"/>
            <a:ext cx="4335336" cy="3234567"/>
          </a:xfrm>
          <a:prstGeom prst="rect">
            <a:avLst/>
          </a:prstGeom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44624"/>
            <a:ext cx="12190413" cy="928886"/>
          </a:xfrm>
          <a:prstGeom prst="rect">
            <a:avLst/>
          </a:prstGeom>
          <a:solidFill>
            <a:srgbClr val="AD333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Uno de los mayores riesgos para los precios de los activos sería si todos los bancos centrales de países avanzados redujeran su estímulo monetario simultáneamente…</a:t>
            </a:r>
            <a:endParaRPr lang="es-CO" alt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9095" y="1124744"/>
            <a:ext cx="490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…Sin embargo, los bancos centrales del G-10 enfrentan trayectorias divergentes en su política monetaria</a:t>
            </a:r>
          </a:p>
        </p:txBody>
      </p:sp>
      <p:sp>
        <p:nvSpPr>
          <p:cNvPr id="12" name="12 CuadroTexto"/>
          <p:cNvSpPr txBox="1"/>
          <p:nvPr/>
        </p:nvSpPr>
        <p:spPr>
          <a:xfrm>
            <a:off x="6711871" y="1124744"/>
            <a:ext cx="47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…Y la reducción en las compras de activos está siendo anunciada al mercado en forma gradual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8989" y="4797732"/>
            <a:ext cx="5497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Goldman Sachs, Global </a:t>
            </a:r>
            <a:r>
              <a:rPr lang="es-CO" sz="800" dirty="0" err="1"/>
              <a:t>Economics</a:t>
            </a:r>
            <a:r>
              <a:rPr lang="es-CO" sz="800" dirty="0"/>
              <a:t> </a:t>
            </a:r>
            <a:r>
              <a:rPr lang="es-CO" sz="800" dirty="0" err="1"/>
              <a:t>Analyst</a:t>
            </a:r>
            <a:endParaRPr lang="es-CO" sz="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87467" y="5171708"/>
            <a:ext cx="547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just">
              <a:buClr>
                <a:srgbClr val="5C642A"/>
              </a:buClr>
              <a:buFont typeface="Arial" panose="020B0604020202020204" pitchFamily="34" charset="0"/>
              <a:buChar char="•"/>
            </a:pPr>
            <a:r>
              <a:rPr lang="es-CO" sz="1200" dirty="0" smtClean="0"/>
              <a:t>Algunos están enfrentando “</a:t>
            </a:r>
            <a:r>
              <a:rPr lang="es-CO" sz="1200" dirty="0" err="1" smtClean="0"/>
              <a:t>overheating</a:t>
            </a:r>
            <a:r>
              <a:rPr lang="es-CO" sz="1200" dirty="0" smtClean="0"/>
              <a:t>” en sus mercados laborales (</a:t>
            </a:r>
            <a:r>
              <a:rPr lang="es-CO" sz="1200" dirty="0" err="1" smtClean="0"/>
              <a:t>Fed</a:t>
            </a:r>
            <a:r>
              <a:rPr lang="es-CO" sz="1200" dirty="0" smtClean="0"/>
              <a:t>, </a:t>
            </a:r>
            <a:r>
              <a:rPr lang="es-CO" sz="1200" dirty="0" err="1" smtClean="0"/>
              <a:t>BoE</a:t>
            </a:r>
            <a:r>
              <a:rPr lang="es-CO" sz="1200" dirty="0" smtClean="0"/>
              <a:t>, </a:t>
            </a:r>
            <a:r>
              <a:rPr lang="es-CO" sz="1200" dirty="0" err="1" smtClean="0"/>
              <a:t>Riksbank</a:t>
            </a:r>
            <a:r>
              <a:rPr lang="es-CO" sz="1200" dirty="0" smtClean="0"/>
              <a:t> y RBNZ) y es posible que continúen elevando tasas.</a:t>
            </a:r>
          </a:p>
          <a:p>
            <a:pPr marL="173038" indent="-173038" algn="just">
              <a:buClr>
                <a:srgbClr val="5C642A"/>
              </a:buClr>
              <a:buFont typeface="Arial" panose="020B0604020202020204" pitchFamily="34" charset="0"/>
              <a:buChar char="•"/>
            </a:pPr>
            <a:endParaRPr lang="es-CO" sz="1200" dirty="0" smtClean="0"/>
          </a:p>
          <a:p>
            <a:pPr marL="173038" indent="-173038" algn="just">
              <a:buClr>
                <a:srgbClr val="5C642A"/>
              </a:buClr>
              <a:buFont typeface="Arial" panose="020B0604020202020204" pitchFamily="34" charset="0"/>
              <a:buChar char="•"/>
            </a:pPr>
            <a:r>
              <a:rPr lang="es-CO" sz="1200" dirty="0" smtClean="0"/>
              <a:t>Otros están lejos del pleno empleo y estabilidad de precios (ECB </a:t>
            </a:r>
            <a:r>
              <a:rPr lang="es-CO" sz="1200" dirty="0"/>
              <a:t>y </a:t>
            </a:r>
            <a:r>
              <a:rPr lang="es-CO" sz="1200" dirty="0" err="1" smtClean="0"/>
              <a:t>BoJ</a:t>
            </a:r>
            <a:r>
              <a:rPr lang="es-CO" sz="1200" dirty="0" smtClean="0"/>
              <a:t>). </a:t>
            </a:r>
          </a:p>
          <a:p>
            <a:pPr marL="173038" indent="-173038" algn="just">
              <a:buClr>
                <a:srgbClr val="5C642A"/>
              </a:buClr>
              <a:buFont typeface="Arial" panose="020B0604020202020204" pitchFamily="34" charset="0"/>
              <a:buChar char="•"/>
            </a:pPr>
            <a:endParaRPr lang="es-CO" sz="1200" dirty="0"/>
          </a:p>
          <a:p>
            <a:pPr marL="173038" indent="-173038" algn="just">
              <a:buClr>
                <a:srgbClr val="5C642A"/>
              </a:buClr>
              <a:buFont typeface="Arial" panose="020B0604020202020204" pitchFamily="34" charset="0"/>
              <a:buChar char="•"/>
            </a:pPr>
            <a:r>
              <a:rPr lang="es-CO" sz="1200" dirty="0" smtClean="0"/>
              <a:t>Aunque la brecha con el PIB potencial se está cerrando la inflación núcleo continúa muy baja. Se espera que el </a:t>
            </a:r>
            <a:r>
              <a:rPr lang="es-CO" sz="1200" i="1" dirty="0" err="1" smtClean="0"/>
              <a:t>pass-through</a:t>
            </a:r>
            <a:r>
              <a:rPr lang="es-CO" sz="1200" dirty="0" smtClean="0"/>
              <a:t> derivado del periodo de precios de </a:t>
            </a:r>
            <a:r>
              <a:rPr lang="es-CO" sz="1200" i="1" dirty="0" err="1" smtClean="0"/>
              <a:t>commodities</a:t>
            </a:r>
            <a:r>
              <a:rPr lang="es-CO" sz="1200" dirty="0" smtClean="0"/>
              <a:t> relativamente altos se reduzca.</a:t>
            </a:r>
            <a:endParaRPr lang="es-CO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311231" y="4869160"/>
            <a:ext cx="5497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Bloomberg, Cálculos SFC.</a:t>
            </a:r>
            <a:endParaRPr lang="es-CO" sz="8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129135" y="5182160"/>
            <a:ext cx="57987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just">
              <a:buClr>
                <a:srgbClr val="5C642A"/>
              </a:buClr>
              <a:buFont typeface="Arial" panose="020B0604020202020204" pitchFamily="34" charset="0"/>
              <a:buChar char="•"/>
            </a:pPr>
            <a:r>
              <a:rPr lang="es-CO" sz="1200" dirty="0" smtClean="0"/>
              <a:t>Ante los anuncios, los administradores de portafolio pueden anticipar cambios en la liquidez global.</a:t>
            </a:r>
          </a:p>
          <a:p>
            <a:pPr marL="173038" indent="-173038" algn="just">
              <a:buClr>
                <a:srgbClr val="5C642A"/>
              </a:buClr>
              <a:buFont typeface="Arial" panose="020B0604020202020204" pitchFamily="34" charset="0"/>
              <a:buChar char="•"/>
            </a:pPr>
            <a:endParaRPr lang="es-CO" sz="1200" dirty="0" smtClean="0"/>
          </a:p>
          <a:p>
            <a:pPr marL="173038" indent="-173038" algn="just">
              <a:buClr>
                <a:srgbClr val="5C642A"/>
              </a:buClr>
              <a:buFont typeface="Arial" panose="020B0604020202020204" pitchFamily="34" charset="0"/>
              <a:buChar char="•"/>
            </a:pPr>
            <a:r>
              <a:rPr lang="es-CO" sz="1200" dirty="0" smtClean="0"/>
              <a:t>ECB redujo a la mitad su programa de compras (EUR 30 b), medida que operará desde ene-18 hasta sep-18. FED inició su disminución en ene-18 y cada tres meses anunciará las menores recompras. </a:t>
            </a:r>
            <a:r>
              <a:rPr lang="es-CO" sz="1200" dirty="0" err="1" smtClean="0"/>
              <a:t>BoJ</a:t>
            </a:r>
            <a:r>
              <a:rPr lang="es-CO" sz="1200" dirty="0" smtClean="0"/>
              <a:t> continúa aumentando su programa de compras.</a:t>
            </a:r>
          </a:p>
          <a:p>
            <a:pPr marL="285750" indent="-285750" algn="just">
              <a:buClr>
                <a:srgbClr val="006600"/>
              </a:buClr>
              <a:buFont typeface="Wingdings" panose="05000000000000000000" pitchFamily="2" charset="2"/>
              <a:buChar char="ü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8864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825" r="7225"/>
          <a:stretch/>
        </p:blipFill>
        <p:spPr>
          <a:xfrm>
            <a:off x="6959301" y="2322651"/>
            <a:ext cx="5184577" cy="3194581"/>
          </a:xfrm>
          <a:prstGeom prst="rect">
            <a:avLst/>
          </a:prstGeom>
        </p:spPr>
      </p:pic>
      <p:sp>
        <p:nvSpPr>
          <p:cNvPr id="2" name="15 CuadroTexto"/>
          <p:cNvSpPr txBox="1"/>
          <p:nvPr/>
        </p:nvSpPr>
        <p:spPr>
          <a:xfrm>
            <a:off x="-25474" y="1417019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990000"/>
                </a:solidFill>
              </a:rPr>
              <a:t>Incertidumbre de la política económica global vs. Índice VIX</a:t>
            </a:r>
            <a:endParaRPr lang="es-ES" sz="1600" b="1" dirty="0">
              <a:solidFill>
                <a:srgbClr val="99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2" y="2060848"/>
            <a:ext cx="6543730" cy="3988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" y="92092"/>
            <a:ext cx="12190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Antes la incertidumbre y la volatilidad en los mercados eran la constante, ahora las principales vulnerabilidades están asociadas al mayor apetito por riesgo</a:t>
            </a:r>
            <a:endParaRPr lang="es-CO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0" name="15 CuadroTexto"/>
          <p:cNvSpPr txBox="1"/>
          <p:nvPr/>
        </p:nvSpPr>
        <p:spPr>
          <a:xfrm>
            <a:off x="7463358" y="1417019"/>
            <a:ext cx="417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990000"/>
                </a:solidFill>
              </a:rPr>
              <a:t>Mapa de la Estabilidad Financiera Global</a:t>
            </a:r>
            <a:endParaRPr lang="es-ES" sz="1600" b="1" dirty="0">
              <a:solidFill>
                <a:srgbClr val="99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8542" y="6093296"/>
            <a:ext cx="59771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Fuente: </a:t>
            </a:r>
            <a:r>
              <a:rPr lang="es-CO" sz="1000" dirty="0" smtClean="0"/>
              <a:t>Baker</a:t>
            </a:r>
            <a:r>
              <a:rPr lang="es-CO" sz="1000" dirty="0"/>
              <a:t>, Bloom y Davis (2017</a:t>
            </a:r>
            <a:r>
              <a:rPr lang="es-CO" sz="1000" dirty="0" smtClean="0"/>
              <a:t>), </a:t>
            </a:r>
            <a:r>
              <a:rPr lang="es-CO" sz="1000" dirty="0"/>
              <a:t>Índice de Incertidumbre de la política económica global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743278" y="6100991"/>
            <a:ext cx="609282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dirty="0"/>
              <a:t>Fuente: Reporte de estabilidad Financiera Global, Octubre de 2017</a:t>
            </a:r>
          </a:p>
        </p:txBody>
      </p:sp>
    </p:spTree>
    <p:extLst>
      <p:ext uri="{BB962C8B-B14F-4D97-AF65-F5344CB8AC3E}">
        <p14:creationId xmlns:p14="http://schemas.microsoft.com/office/powerpoint/2010/main" val="2936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616" y="4365104"/>
            <a:ext cx="4611598" cy="2239413"/>
          </a:xfrm>
          <a:prstGeom prst="rect">
            <a:avLst/>
          </a:prstGeom>
        </p:spPr>
      </p:pic>
      <p:grpSp>
        <p:nvGrpSpPr>
          <p:cNvPr id="35" name="Grupo 34"/>
          <p:cNvGrpSpPr/>
          <p:nvPr/>
        </p:nvGrpSpPr>
        <p:grpSpPr>
          <a:xfrm>
            <a:off x="450106" y="4046571"/>
            <a:ext cx="5915228" cy="2622789"/>
            <a:chOff x="1994087" y="5640635"/>
            <a:chExt cx="6462320" cy="2865368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4087" y="5640635"/>
              <a:ext cx="6462320" cy="2865368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4"/>
            <a:srcRect l="7294" t="72105" b="15621"/>
            <a:stretch/>
          </p:blipFill>
          <p:spPr>
            <a:xfrm>
              <a:off x="2484000" y="7707558"/>
              <a:ext cx="5955754" cy="327273"/>
            </a:xfrm>
            <a:prstGeom prst="rect">
              <a:avLst/>
            </a:prstGeom>
          </p:spPr>
        </p:pic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069" y="1394591"/>
            <a:ext cx="4524998" cy="26104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95" y="1296635"/>
            <a:ext cx="5346049" cy="265965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-1" y="91003"/>
            <a:ext cx="12190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mayor apetito por riesgo ha estado exacerbado por  la amplia liquidez global y la búsqueda de mayores retornos en economías emergentes</a:t>
            </a:r>
            <a:endParaRPr lang="es-CO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9227" y="6594350"/>
            <a:ext cx="2844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Fuente: </a:t>
            </a:r>
            <a:r>
              <a:rPr lang="es-CO" sz="800" dirty="0" smtClean="0"/>
              <a:t>Bloomberg</a:t>
            </a:r>
            <a:endParaRPr lang="es-CO" sz="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010035" y="4142210"/>
            <a:ext cx="4394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rgbClr val="990000"/>
                </a:solidFill>
              </a:rPr>
              <a:t>Y la percepción de riesgo soberano continúa mejorando </a:t>
            </a:r>
            <a:endParaRPr lang="es-CO" sz="1100" b="1" dirty="0">
              <a:solidFill>
                <a:srgbClr val="99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7769" y="4129856"/>
            <a:ext cx="6007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rgbClr val="990000"/>
                </a:solidFill>
              </a:rPr>
              <a:t>Aunque la brecha se ha ido reduciendo, continúa habiendo un exceso de retorno frente a los Tesoros a 10 años</a:t>
            </a:r>
            <a:endParaRPr lang="es-CO" sz="1100" b="1" dirty="0">
              <a:solidFill>
                <a:srgbClr val="99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034249" y="6597932"/>
            <a:ext cx="28443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Fuente: </a:t>
            </a:r>
            <a:r>
              <a:rPr lang="es-CO" sz="800" dirty="0" smtClean="0"/>
              <a:t>Bloomberg</a:t>
            </a:r>
            <a:endParaRPr lang="es-CO" sz="8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132705" y="1138816"/>
            <a:ext cx="4031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rgbClr val="990000"/>
                </a:solidFill>
              </a:rPr>
              <a:t>Factores que impulsan el mayor apetito al riesgo </a:t>
            </a:r>
            <a:endParaRPr lang="es-CO" sz="1600" dirty="0">
              <a:solidFill>
                <a:srgbClr val="99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8542" y="3881709"/>
            <a:ext cx="4583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FMI, Reporte de estabilidad Financiera Global, Octubre de 2017</a:t>
            </a:r>
            <a:endParaRPr lang="es-CO" sz="800" dirty="0"/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953034" y="1665274"/>
            <a:ext cx="0" cy="7200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 flipH="1">
            <a:off x="628107" y="1124744"/>
            <a:ext cx="323165" cy="1277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sz="900" dirty="0" smtClean="0"/>
              <a:t>Mayor riesgo</a:t>
            </a:r>
            <a:endParaRPr lang="es-CO" sz="900" dirty="0"/>
          </a:p>
        </p:txBody>
      </p:sp>
      <p:cxnSp>
        <p:nvCxnSpPr>
          <p:cNvPr id="26" name="Conector recto de flecha 25"/>
          <p:cNvCxnSpPr/>
          <p:nvPr/>
        </p:nvCxnSpPr>
        <p:spPr>
          <a:xfrm flipH="1">
            <a:off x="953033" y="2680248"/>
            <a:ext cx="1" cy="71675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 flipH="1">
            <a:off x="622598" y="2661378"/>
            <a:ext cx="323165" cy="127727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s-CO" sz="900" dirty="0" smtClean="0"/>
              <a:t>Menor riesgo</a:t>
            </a:r>
            <a:endParaRPr lang="es-CO" sz="9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743278" y="1124744"/>
            <a:ext cx="5105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rgbClr val="990000"/>
                </a:solidFill>
              </a:rPr>
              <a:t>El mayor apetito al riesgo ha impulsado el flujo de recursos a emergentes</a:t>
            </a:r>
            <a:endParaRPr lang="es-CO" sz="1600" dirty="0">
              <a:solidFill>
                <a:srgbClr val="990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969732" y="3881709"/>
            <a:ext cx="4583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FMI, Reporte de estabilidad Financiera Global, Octubre de 2017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16484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27254" y="609967"/>
            <a:ext cx="5184575" cy="56571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  <a:extLst/>
        </p:spPr>
        <p:txBody>
          <a:bodyPr rtlCol="0" anchor="ctr"/>
          <a:lstStyle>
            <a:defPPr>
              <a:defRPr lang="es-CO"/>
            </a:defPPr>
            <a:lvl1pPr>
              <a:defRPr sz="1650" ker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altLang="es-CO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Retos de la industria y el supervisor</a:t>
            </a:r>
            <a:endParaRPr lang="es-CO" altLang="es-CO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Shape 103"/>
          <p:cNvSpPr/>
          <p:nvPr/>
        </p:nvSpPr>
        <p:spPr>
          <a:xfrm>
            <a:off x="246183" y="640599"/>
            <a:ext cx="5623033" cy="554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/>
          </a:lstStyle>
          <a:p>
            <a:r>
              <a:rPr lang="es-CO" sz="357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2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Tema de Office">
  <a:themeElements>
    <a:clrScheme name="Pla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66"/>
      </a:accent1>
      <a:accent2>
        <a:srgbClr val="990000"/>
      </a:accent2>
      <a:accent3>
        <a:srgbClr val="CC6600"/>
      </a:accent3>
      <a:accent4>
        <a:srgbClr val="663300"/>
      </a:accent4>
      <a:accent5>
        <a:srgbClr val="66A3A3"/>
      </a:accent5>
      <a:accent6>
        <a:srgbClr val="74744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Tema de Office">
  <a:themeElements>
    <a:clrScheme name="Pla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66"/>
      </a:accent1>
      <a:accent2>
        <a:srgbClr val="990000"/>
      </a:accent2>
      <a:accent3>
        <a:srgbClr val="CC6600"/>
      </a:accent3>
      <a:accent4>
        <a:srgbClr val="663300"/>
      </a:accent4>
      <a:accent5>
        <a:srgbClr val="66A3A3"/>
      </a:accent5>
      <a:accent6>
        <a:srgbClr val="74744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Tema de Office">
  <a:themeElements>
    <a:clrScheme name="Pla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66"/>
      </a:accent1>
      <a:accent2>
        <a:srgbClr val="990000"/>
      </a:accent2>
      <a:accent3>
        <a:srgbClr val="CC6600"/>
      </a:accent3>
      <a:accent4>
        <a:srgbClr val="663300"/>
      </a:accent4>
      <a:accent5>
        <a:srgbClr val="66A3A3"/>
      </a:accent5>
      <a:accent6>
        <a:srgbClr val="74744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56267</TotalTime>
  <Words>1432</Words>
  <Application>Microsoft Office PowerPoint</Application>
  <PresentationFormat>Personalizado</PresentationFormat>
  <Paragraphs>142</Paragraphs>
  <Slides>15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Gill Sans</vt:lpstr>
      <vt:lpstr>Roboto Light</vt:lpstr>
      <vt:lpstr>Roboto Thin</vt:lpstr>
      <vt:lpstr>Wingdings</vt:lpstr>
      <vt:lpstr>9_Tema de Office</vt:lpstr>
      <vt:lpstr>10_Tema de Office</vt:lpstr>
      <vt:lpstr>11_Tema de Office</vt:lpstr>
      <vt:lpstr>Tema de Office</vt:lpstr>
      <vt:lpstr>CorelDRAW</vt:lpstr>
      <vt:lpstr>Gestión de riesgos de la tesorería en un entorno más difícil de predecir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superfinanciera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dapineda</dc:creator>
  <cp:lastModifiedBy>Ingrid Juliana Lagos Camargo</cp:lastModifiedBy>
  <cp:revision>1857</cp:revision>
  <cp:lastPrinted>2018-01-31T21:22:59Z</cp:lastPrinted>
  <dcterms:created xsi:type="dcterms:W3CDTF">2012-01-06T14:14:15Z</dcterms:created>
  <dcterms:modified xsi:type="dcterms:W3CDTF">2018-02-01T12:49:10Z</dcterms:modified>
</cp:coreProperties>
</file>