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5" r:id="rId28"/>
    <p:sldId id="284" r:id="rId2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72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DBA5-4A84-442C-8872-770CFBE38FA4}" type="datetimeFigureOut">
              <a:rPr lang="es-CO" smtClean="0"/>
              <a:t>7/27/17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3DF1-F89E-4363-859D-7CDEFB29AF0F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0545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DBA5-4A84-442C-8872-770CFBE38FA4}" type="datetimeFigureOut">
              <a:rPr lang="es-CO" smtClean="0"/>
              <a:t>7/27/17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3DF1-F89E-4363-859D-7CDEFB29AF0F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361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DBA5-4A84-442C-8872-770CFBE38FA4}" type="datetimeFigureOut">
              <a:rPr lang="es-CO" smtClean="0"/>
              <a:t>7/27/17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3DF1-F89E-4363-859D-7CDEFB29AF0F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0011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DBA5-4A84-442C-8872-770CFBE38FA4}" type="datetimeFigureOut">
              <a:rPr lang="es-CO" smtClean="0"/>
              <a:t>7/27/17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3DF1-F89E-4363-859D-7CDEFB29AF0F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389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DBA5-4A84-442C-8872-770CFBE38FA4}" type="datetimeFigureOut">
              <a:rPr lang="es-CO" smtClean="0"/>
              <a:t>7/27/17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3DF1-F89E-4363-859D-7CDEFB29AF0F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7426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DBA5-4A84-442C-8872-770CFBE38FA4}" type="datetimeFigureOut">
              <a:rPr lang="es-CO" smtClean="0"/>
              <a:t>7/27/17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3DF1-F89E-4363-859D-7CDEFB29AF0F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6825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DBA5-4A84-442C-8872-770CFBE38FA4}" type="datetimeFigureOut">
              <a:rPr lang="es-CO" smtClean="0"/>
              <a:t>7/27/17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3DF1-F89E-4363-859D-7CDEFB29AF0F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4015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DBA5-4A84-442C-8872-770CFBE38FA4}" type="datetimeFigureOut">
              <a:rPr lang="es-CO" smtClean="0"/>
              <a:t>7/27/17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3DF1-F89E-4363-859D-7CDEFB29AF0F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6358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DBA5-4A84-442C-8872-770CFBE38FA4}" type="datetimeFigureOut">
              <a:rPr lang="es-CO" smtClean="0"/>
              <a:t>7/27/17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3DF1-F89E-4363-859D-7CDEFB29AF0F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227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DBA5-4A84-442C-8872-770CFBE38FA4}" type="datetimeFigureOut">
              <a:rPr lang="es-CO" smtClean="0"/>
              <a:t>7/27/17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3DF1-F89E-4363-859D-7CDEFB29AF0F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075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DBA5-4A84-442C-8872-770CFBE38FA4}" type="datetimeFigureOut">
              <a:rPr lang="es-CO" smtClean="0"/>
              <a:t>7/27/17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13DF1-F89E-4363-859D-7CDEFB29AF0F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0329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6DBA5-4A84-442C-8872-770CFBE38FA4}" type="datetimeFigureOut">
              <a:rPr lang="es-CO" smtClean="0"/>
              <a:t>7/27/17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13DF1-F89E-4363-859D-7CDEFB29AF0F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0406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VI Encuentro Tributario -</a:t>
            </a:r>
            <a:br>
              <a:rPr lang="es-CO" dirty="0" smtClean="0"/>
            </a:br>
            <a:r>
              <a:rPr lang="es-CO" dirty="0" err="1" smtClean="0"/>
              <a:t>Asobancaria</a:t>
            </a:r>
            <a:r>
              <a:rPr lang="es-CO" dirty="0" smtClean="0"/>
              <a:t> Colombia</a:t>
            </a:r>
            <a:endParaRPr lang="es-CO" dirty="0"/>
          </a:p>
        </p:txBody>
      </p:sp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>
          <a:xfrm>
            <a:off x="1411560" y="4869160"/>
            <a:ext cx="6400800" cy="1752600"/>
          </a:xfrm>
        </p:spPr>
        <p:txBody>
          <a:bodyPr/>
          <a:lstStyle/>
          <a:p>
            <a:r>
              <a:rPr lang="es-CO" dirty="0" smtClean="0"/>
              <a:t>Mauricio A. Plazas Vega</a:t>
            </a:r>
          </a:p>
          <a:p>
            <a:r>
              <a:rPr lang="es-CO" sz="2000" dirty="0" smtClean="0"/>
              <a:t>Bogotá, Colombia. Julio 27 de 2017.</a:t>
            </a: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4106578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IVA en servicios prestados </a:t>
            </a:r>
            <a:r>
              <a:rPr lang="es-CO" b="1" i="1" dirty="0" smtClean="0"/>
              <a:t>desde </a:t>
            </a:r>
            <a:r>
              <a:rPr lang="es-CO" b="1" dirty="0" smtClean="0"/>
              <a:t>el exterior – La ficción de la localización en Colombia.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O" dirty="0" smtClean="0"/>
              <a:t>Cambio en el hecho generador para “</a:t>
            </a:r>
            <a:r>
              <a:rPr lang="es-CO" i="1" dirty="0" smtClean="0"/>
              <a:t>servicios prestados desde el exterior</a:t>
            </a:r>
            <a:r>
              <a:rPr lang="es-CO" dirty="0" smtClean="0"/>
              <a:t>”: Ahora son todos los no exceptuados, no los expresamente señalados.</a:t>
            </a:r>
          </a:p>
          <a:p>
            <a:pPr algn="just"/>
            <a:r>
              <a:rPr lang="es-CO" dirty="0" smtClean="0"/>
              <a:t>Para efectos del IVA no interesa si el servicio prestado “</a:t>
            </a:r>
            <a:r>
              <a:rPr lang="es-CO" i="1" dirty="0" smtClean="0"/>
              <a:t>desde el exterior</a:t>
            </a:r>
            <a:r>
              <a:rPr lang="es-CO" dirty="0" smtClean="0"/>
              <a:t>” es un “</a:t>
            </a:r>
            <a:r>
              <a:rPr lang="es-CO" i="1" dirty="0" smtClean="0"/>
              <a:t>servicio técnico</a:t>
            </a:r>
            <a:r>
              <a:rPr lang="es-CO" dirty="0" smtClean="0"/>
              <a:t>” o de “</a:t>
            </a:r>
            <a:r>
              <a:rPr lang="es-CO" i="1" dirty="0" smtClean="0"/>
              <a:t>asistencia técnica</a:t>
            </a:r>
            <a:r>
              <a:rPr lang="es-CO" dirty="0" smtClean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4049581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Los aportes obligatorios a los Fondos Obligatorios Pensionales.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O" dirty="0" smtClean="0"/>
              <a:t>Representan “</a:t>
            </a:r>
            <a:r>
              <a:rPr lang="es-CO" i="1" dirty="0" smtClean="0"/>
              <a:t>ingresos no constitutivos de renta ni ganancia ocasional</a:t>
            </a:r>
            <a:r>
              <a:rPr lang="es-CO" dirty="0" smtClean="0"/>
              <a:t>” y, por tanto, no están sometidos al tope el 40% de la renta cedular de trabajo a que alude el artículo 336 del ET.</a:t>
            </a:r>
          </a:p>
          <a:p>
            <a:pPr algn="just"/>
            <a:r>
              <a:rPr lang="es-CO" dirty="0" smtClean="0"/>
              <a:t>Así se desprende, claramente, de lo dispuesto por el artículo 55 del ET, según el texto que le asignó el artículo 13 de la ley 1819 de 2016.</a:t>
            </a:r>
          </a:p>
        </p:txBody>
      </p:sp>
    </p:spTree>
    <p:extLst>
      <p:ext uri="{BB962C8B-B14F-4D97-AF65-F5344CB8AC3E}">
        <p14:creationId xmlns:p14="http://schemas.microsoft.com/office/powerpoint/2010/main" val="3580311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Los aportes obligatorios a los Fondos Obligatorios Pensionales.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824536"/>
          </a:xfrm>
        </p:spPr>
        <p:txBody>
          <a:bodyPr>
            <a:normAutofit/>
          </a:bodyPr>
          <a:lstStyle/>
          <a:p>
            <a:pPr algn="just"/>
            <a:r>
              <a:rPr lang="es-CO" dirty="0" smtClean="0"/>
              <a:t>El artículo 12 de la ley 1819 de 2016, al subrogar el parágrafo 1° del artículo 135 de la ley 100 de 1993 (de seguridad social), fue enfático al advertir que los aportes voluntarios a los fondos del Sistema Obligatorio Pensional se rigen por lo previsto en el artículo 55 del ET.</a:t>
            </a:r>
          </a:p>
        </p:txBody>
      </p:sp>
    </p:spTree>
    <p:extLst>
      <p:ext uri="{BB962C8B-B14F-4D97-AF65-F5344CB8AC3E}">
        <p14:creationId xmlns:p14="http://schemas.microsoft.com/office/powerpoint/2010/main" val="401025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Los aportes obligatorios a los Fondos Obligatorios Pensionales.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824536"/>
          </a:xfrm>
        </p:spPr>
        <p:txBody>
          <a:bodyPr>
            <a:normAutofit/>
          </a:bodyPr>
          <a:lstStyle/>
          <a:p>
            <a:pPr algn="just"/>
            <a:r>
              <a:rPr lang="es-CO" dirty="0" smtClean="0"/>
              <a:t>El retiro de los aportes constituyen renta gravada en el año en que tenga lugar y estará sometido a una retención del 15% si no se emplean para:</a:t>
            </a:r>
          </a:p>
          <a:p>
            <a:pPr lvl="1" algn="just"/>
            <a:r>
              <a:rPr lang="es-CO" dirty="0"/>
              <a:t>L</a:t>
            </a:r>
            <a:r>
              <a:rPr lang="es-CO" dirty="0" smtClean="0"/>
              <a:t>a obtención de una mayor pensión; o </a:t>
            </a:r>
          </a:p>
          <a:p>
            <a:pPr lvl="1" algn="just"/>
            <a:r>
              <a:rPr lang="es-CO" dirty="0"/>
              <a:t>U</a:t>
            </a:r>
            <a:r>
              <a:rPr lang="es-CO" dirty="0" smtClean="0"/>
              <a:t>n retiro anticipado.</a:t>
            </a:r>
          </a:p>
        </p:txBody>
      </p:sp>
    </p:spTree>
    <p:extLst>
      <p:ext uri="{BB962C8B-B14F-4D97-AF65-F5344CB8AC3E}">
        <p14:creationId xmlns:p14="http://schemas.microsoft.com/office/powerpoint/2010/main" val="3434013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La deducción por pagos en el exterior relacionados con rentas de fuente extranjera.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39"/>
            <a:ext cx="8229600" cy="4608513"/>
          </a:xfrm>
        </p:spPr>
        <p:txBody>
          <a:bodyPr>
            <a:normAutofit/>
          </a:bodyPr>
          <a:lstStyle/>
          <a:p>
            <a:pPr algn="just"/>
            <a:r>
              <a:rPr lang="es-CO" dirty="0" smtClean="0"/>
              <a:t>El verdadero sentido de los artículos 121 y 122 del ET sobre la </a:t>
            </a:r>
            <a:r>
              <a:rPr lang="es-CO" i="1" u="sng" dirty="0" smtClean="0"/>
              <a:t>deducibilidad de los pagos en el exterior relacionados con “rentas de fuente dentro del país”</a:t>
            </a:r>
            <a:r>
              <a:rPr lang="es-CO" dirty="0" smtClean="0"/>
              <a:t> - La retención en la fuente o el límite del 15%</a:t>
            </a:r>
          </a:p>
        </p:txBody>
      </p:sp>
    </p:spTree>
    <p:extLst>
      <p:ext uri="{BB962C8B-B14F-4D97-AF65-F5344CB8AC3E}">
        <p14:creationId xmlns:p14="http://schemas.microsoft.com/office/powerpoint/2010/main" val="4006421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La deducción por pagos en el exterior relacionados con rentas de fuente extranjera.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39"/>
            <a:ext cx="8229600" cy="460851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O" dirty="0" smtClean="0"/>
              <a:t>La exposición de motivos  del artículo 71 de la ley 1819 de 2016 (hoy texto del art 122  del ET) fue enfática al precisar: </a:t>
            </a:r>
          </a:p>
          <a:p>
            <a:pPr lvl="1" algn="just"/>
            <a:r>
              <a:rPr lang="es-CO" sz="3200" i="1" u="sng" dirty="0" smtClean="0"/>
              <a:t>“Los costos y gastos por expensas en el exterior proceden para efectos fiscales sin limitación alguna, siempre que cumplan con los demás requisitos previstos en el Estatuto Tributario, siempre que se encuentren asociados o se haya incurrido en ellos para la obtención de rentas de fuente extranjera.”</a:t>
            </a:r>
          </a:p>
        </p:txBody>
      </p:sp>
    </p:spTree>
    <p:extLst>
      <p:ext uri="{BB962C8B-B14F-4D97-AF65-F5344CB8AC3E}">
        <p14:creationId xmlns:p14="http://schemas.microsoft.com/office/powerpoint/2010/main" val="4145934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La deducción por pagos en el exterior relacionados con rentas de fuente extranjera.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39"/>
            <a:ext cx="8229600" cy="4608513"/>
          </a:xfrm>
        </p:spPr>
        <p:txBody>
          <a:bodyPr>
            <a:normAutofit/>
          </a:bodyPr>
          <a:lstStyle/>
          <a:p>
            <a:pPr algn="just"/>
            <a:r>
              <a:rPr lang="es-CO" sz="3600" dirty="0" smtClean="0"/>
              <a:t>Claro contraste con el planteamiento de la exposición de motivos:</a:t>
            </a:r>
          </a:p>
          <a:p>
            <a:pPr lvl="1" algn="just"/>
            <a:r>
              <a:rPr lang="es-CO" sz="3200" dirty="0" smtClean="0"/>
              <a:t>Sentencia de la Sección Cuarta del Consejo de Estado, proferida el 29 de abril de 2010, expediente 16883, C.P.: Hugo Fernando  Bastidas - Caso de </a:t>
            </a:r>
            <a:r>
              <a:rPr lang="es-CO" sz="3200" i="1" dirty="0" smtClean="0"/>
              <a:t>Hewlett Packard</a:t>
            </a:r>
            <a:r>
              <a:rPr lang="es-CO" sz="3200" dirty="0" smtClean="0"/>
              <a:t>.</a:t>
            </a:r>
            <a:endParaRPr lang="es-CO" sz="3200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2117531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Diferencia en cambio – Efectos ingreso, costo o gasto.</a:t>
            </a:r>
            <a:endParaRPr lang="es-CO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896544"/>
          </a:xfrm>
        </p:spPr>
        <p:txBody>
          <a:bodyPr>
            <a:normAutofit/>
          </a:bodyPr>
          <a:lstStyle/>
          <a:p>
            <a:pPr lvl="0" algn="just"/>
            <a:r>
              <a:rPr lang="es-CO" sz="3600" b="1" dirty="0" smtClean="0"/>
              <a:t>Artículo 288 del ET</a:t>
            </a:r>
            <a:r>
              <a:rPr lang="es-CO" sz="3600" b="1" dirty="0"/>
              <a:t>: </a:t>
            </a:r>
            <a:r>
              <a:rPr lang="es-CO" sz="3600" dirty="0" smtClean="0"/>
              <a:t>“El </a:t>
            </a:r>
            <a:r>
              <a:rPr lang="es-CO" sz="3600" dirty="0"/>
              <a:t>efecto positivo o negativo de la diferencia en cambio se cuantifica en función de comparar la tasa de cambio del momento del abono o pago con la tasa de cambio del reconocimiento </a:t>
            </a:r>
            <a:r>
              <a:rPr lang="es-CO" sz="3600" dirty="0" smtClean="0"/>
              <a:t>inicial”.</a:t>
            </a:r>
            <a:endParaRPr lang="es-CO" sz="3200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2301702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Diferencia en cambio – Efectos ingreso, costo o gasto.</a:t>
            </a:r>
            <a:endParaRPr lang="es-CO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896544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es-CO" sz="3600" dirty="0" smtClean="0"/>
              <a:t>Imposibilidad práctica de la aplicación del artículo 288 de ET:</a:t>
            </a:r>
          </a:p>
          <a:p>
            <a:pPr lvl="1" algn="just"/>
            <a:r>
              <a:rPr lang="es-CO" dirty="0" smtClean="0"/>
              <a:t>La diferencia entre “</a:t>
            </a:r>
            <a:r>
              <a:rPr lang="es-CO" i="1" u="sng" dirty="0" smtClean="0"/>
              <a:t>valoración</a:t>
            </a:r>
            <a:r>
              <a:rPr lang="es-CO" dirty="0" smtClean="0"/>
              <a:t>” y “</a:t>
            </a:r>
            <a:r>
              <a:rPr lang="es-CO" i="1" u="sng" dirty="0" smtClean="0"/>
              <a:t>reexpresión</a:t>
            </a:r>
            <a:r>
              <a:rPr lang="es-CO" dirty="0" smtClean="0"/>
              <a:t>”.</a:t>
            </a:r>
          </a:p>
          <a:p>
            <a:pPr lvl="1" algn="just"/>
            <a:r>
              <a:rPr lang="es-CO" dirty="0" smtClean="0"/>
              <a:t>Los títulos de participación sometidos al “</a:t>
            </a:r>
            <a:r>
              <a:rPr lang="es-CO" i="1" dirty="0" smtClean="0"/>
              <a:t>método de participación</a:t>
            </a:r>
            <a:r>
              <a:rPr lang="es-CO" dirty="0" smtClean="0"/>
              <a:t>” y la contabilidad de cobertura:</a:t>
            </a:r>
          </a:p>
          <a:p>
            <a:pPr lvl="2" algn="just"/>
            <a:r>
              <a:rPr lang="es-CO" dirty="0" smtClean="0"/>
              <a:t>Inversión en acciones y cobertura con bonos o títulos de deuda.</a:t>
            </a:r>
          </a:p>
          <a:p>
            <a:pPr lvl="2" algn="just"/>
            <a:r>
              <a:rPr lang="es-CO" dirty="0" smtClean="0"/>
              <a:t>Efectos positivos y negativos de la diferencia en cambio se reflejan en </a:t>
            </a:r>
            <a:r>
              <a:rPr lang="es-CO" i="1" dirty="0" smtClean="0"/>
              <a:t>patrimonio</a:t>
            </a:r>
            <a:r>
              <a:rPr lang="es-CO" dirty="0" smtClean="0"/>
              <a:t>, no en </a:t>
            </a:r>
            <a:r>
              <a:rPr lang="es-CO" i="1" dirty="0" smtClean="0"/>
              <a:t>estado de resultados</a:t>
            </a:r>
            <a:r>
              <a:rPr lang="es-CO" dirty="0" smtClean="0"/>
              <a:t>.</a:t>
            </a:r>
          </a:p>
          <a:p>
            <a:pPr lvl="2" algn="just"/>
            <a:r>
              <a:rPr lang="es-CO" dirty="0" smtClean="0"/>
              <a:t>Cuando se realice la inversión se causa la diferencia en cambio atribuible a ésta y a los títulos de deuda.</a:t>
            </a:r>
          </a:p>
          <a:p>
            <a:pPr lvl="2" algn="just"/>
            <a:r>
              <a:rPr lang="es-CO" dirty="0" smtClean="0"/>
              <a:t>La oportunidad contable para que se refleje el efecto por diferencia en cambio en </a:t>
            </a:r>
            <a:r>
              <a:rPr lang="es-CO" i="1" dirty="0" smtClean="0"/>
              <a:t>estado de pérdidas y ganancias </a:t>
            </a:r>
            <a:r>
              <a:rPr lang="es-CO" dirty="0" smtClean="0"/>
              <a:t>coincide con lo previsto por el artículo 288 del ET para efectos tributarios.</a:t>
            </a:r>
            <a:endParaRPr lang="es-CO" sz="2400" dirty="0" smtClean="0"/>
          </a:p>
        </p:txBody>
      </p:sp>
    </p:spTree>
    <p:extLst>
      <p:ext uri="{BB962C8B-B14F-4D97-AF65-F5344CB8AC3E}">
        <p14:creationId xmlns:p14="http://schemas.microsoft.com/office/powerpoint/2010/main" val="4051051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Diferencia en cambio – Efectos ingreso, costo o gasto.</a:t>
            </a:r>
            <a:endParaRPr lang="es-CO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896544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es-CO" sz="3600" dirty="0" smtClean="0"/>
              <a:t>Imposibilidad práctica de la aplicación del artículo 288 de ET:</a:t>
            </a:r>
          </a:p>
          <a:p>
            <a:pPr lvl="1" algn="just"/>
            <a:r>
              <a:rPr lang="es-CO" dirty="0" smtClean="0"/>
              <a:t>Los títulos sometidos a “</a:t>
            </a:r>
            <a:r>
              <a:rPr lang="es-CO" i="1" dirty="0" smtClean="0"/>
              <a:t>reexpresión diaria</a:t>
            </a:r>
            <a:r>
              <a:rPr lang="es-CO" dirty="0" smtClean="0"/>
              <a:t>” (fundamentalmente “títulos de deuda” en posición activa o pasiva):</a:t>
            </a:r>
          </a:p>
          <a:p>
            <a:pPr lvl="2" algn="just"/>
            <a:r>
              <a:rPr lang="es-CO" dirty="0" smtClean="0"/>
              <a:t>Dada la reexpresión diaria, al finalizar el período gravable el efecto de la diferencia en cambio atribuible a las operaciones realizadas se refleja </a:t>
            </a:r>
            <a:r>
              <a:rPr lang="es-CO" u="sng" dirty="0" smtClean="0"/>
              <a:t>directamente</a:t>
            </a:r>
            <a:r>
              <a:rPr lang="es-CO" dirty="0" smtClean="0"/>
              <a:t> en el </a:t>
            </a:r>
            <a:r>
              <a:rPr lang="es-CO" i="1" dirty="0" smtClean="0"/>
              <a:t>estado de ganancias y pérdidas </a:t>
            </a:r>
            <a:r>
              <a:rPr lang="es-CO" dirty="0" smtClean="0"/>
              <a:t>como parte del total de la diferencia en cambio.</a:t>
            </a:r>
          </a:p>
          <a:p>
            <a:pPr lvl="2" algn="just"/>
            <a:r>
              <a:rPr lang="es-CO" dirty="0" smtClean="0"/>
              <a:t>De esa manera, el efecto tributario pretendido por el artículo 288 se logra si para su aplicación se acude al marco técnico contable a que están sometidas.</a:t>
            </a:r>
          </a:p>
        </p:txBody>
      </p:sp>
    </p:spTree>
    <p:extLst>
      <p:ext uri="{BB962C8B-B14F-4D97-AF65-F5344CB8AC3E}">
        <p14:creationId xmlns:p14="http://schemas.microsoft.com/office/powerpoint/2010/main" val="1469348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9776"/>
            <a:ext cx="8229600" cy="1143000"/>
          </a:xfrm>
        </p:spPr>
        <p:txBody>
          <a:bodyPr/>
          <a:lstStyle/>
          <a:p>
            <a:r>
              <a:rPr lang="es-CO" b="1" dirty="0" smtClean="0"/>
              <a:t>Índice</a:t>
            </a:r>
            <a:endParaRPr lang="es-CO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3949899"/>
          </a:xfrm>
        </p:spPr>
        <p:txBody>
          <a:bodyPr>
            <a:noAutofit/>
          </a:bodyPr>
          <a:lstStyle/>
          <a:p>
            <a:pPr algn="just"/>
            <a:r>
              <a:rPr lang="es-CO" dirty="0" smtClean="0"/>
              <a:t>Régimen de las Entidades Controladas del Exterior (ECE) – Libro VII del Estatuto Tributario.</a:t>
            </a:r>
          </a:p>
          <a:p>
            <a:pPr algn="just"/>
            <a:r>
              <a:rPr lang="es-CO" dirty="0" smtClean="0"/>
              <a:t>IVA en servicios prestados </a:t>
            </a:r>
            <a:r>
              <a:rPr lang="es-CO" i="1" dirty="0" smtClean="0"/>
              <a:t>desde </a:t>
            </a:r>
            <a:r>
              <a:rPr lang="es-CO" dirty="0" smtClean="0"/>
              <a:t>el exterior – la ficción de la localización en Colombia.</a:t>
            </a:r>
          </a:p>
          <a:p>
            <a:pPr algn="just"/>
            <a:r>
              <a:rPr lang="es-CO" dirty="0" smtClean="0"/>
              <a:t>Los aportes obligatorios a los Fondos Obligatorios Pensionales.</a:t>
            </a:r>
          </a:p>
        </p:txBody>
      </p:sp>
    </p:spTree>
    <p:extLst>
      <p:ext uri="{BB962C8B-B14F-4D97-AF65-F5344CB8AC3E}">
        <p14:creationId xmlns:p14="http://schemas.microsoft.com/office/powerpoint/2010/main" val="90754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Diferencia en cambio – Efectos ingreso, costo o gasto.</a:t>
            </a:r>
            <a:endParaRPr lang="es-CO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896544"/>
          </a:xfrm>
        </p:spPr>
        <p:txBody>
          <a:bodyPr>
            <a:normAutofit/>
          </a:bodyPr>
          <a:lstStyle/>
          <a:p>
            <a:pPr lvl="0" algn="just"/>
            <a:r>
              <a:rPr lang="es-CO" sz="4100" dirty="0" smtClean="0"/>
              <a:t>La imposibilidad de aplicar el artículo 288 del ET y la imperiosa necesidad de la reglamentación han sido expresamente reconocidas por el Gobierno Nacional.</a:t>
            </a:r>
          </a:p>
        </p:txBody>
      </p:sp>
    </p:spTree>
    <p:extLst>
      <p:ext uri="{BB962C8B-B14F-4D97-AF65-F5344CB8AC3E}">
        <p14:creationId xmlns:p14="http://schemas.microsoft.com/office/powerpoint/2010/main" val="427325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Diferencia en cambio – Efectos ingreso, costo o gasto.</a:t>
            </a:r>
            <a:endParaRPr lang="es-CO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896544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es-CO" sz="4100" dirty="0" smtClean="0"/>
              <a:t>El texto del último de los considerandos del proyecto de decreto reglamentario sobre la materia indica:</a:t>
            </a:r>
          </a:p>
          <a:p>
            <a:pPr lvl="1" algn="just"/>
            <a:r>
              <a:rPr lang="es-CO" sz="3400" i="1" dirty="0" smtClean="0"/>
              <a:t>“Que en atención a lo anterior, es necesario reglamentar los conceptos de liquidación y enajenación para el caso de las entidades sometidas a la inspección y vigilancia de la Superintendencia Financiera de Colombia ya que en ausencia de este reglamento, las obligaciones previstas en la Ley respecto a la diferencia en cambio para estas entidades, se tornan de imposible cumplimiento.”</a:t>
            </a:r>
          </a:p>
        </p:txBody>
      </p:sp>
    </p:spTree>
    <p:extLst>
      <p:ext uri="{BB962C8B-B14F-4D97-AF65-F5344CB8AC3E}">
        <p14:creationId xmlns:p14="http://schemas.microsoft.com/office/powerpoint/2010/main" val="4083529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Diferencia en cambio – Efectos ingreso, costo o gasto.</a:t>
            </a:r>
            <a:endParaRPr lang="es-CO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896544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s-CO" dirty="0" smtClean="0"/>
              <a:t>La jurisprudencia y la doctrina han precisado que el titular de la potestad reglamentaria ha de velar porque lo que ha pretendido y dispuesto el Legislador sea susceptible de aplicar en la práctica:</a:t>
            </a:r>
          </a:p>
          <a:p>
            <a:pPr lvl="1" algn="just"/>
            <a:r>
              <a:rPr lang="es-CO" dirty="0" smtClean="0"/>
              <a:t>Sentencia de la Corte Constitucional C-557 de 1992, M.P.: Ciro Angarita y Alejandro Martínez.</a:t>
            </a:r>
          </a:p>
          <a:p>
            <a:pPr lvl="1" algn="just"/>
            <a:r>
              <a:rPr lang="es-CO" dirty="0" smtClean="0"/>
              <a:t>Sentencia de la Corte Constitucional C-1005 de 2008, M.P.: </a:t>
            </a:r>
          </a:p>
          <a:p>
            <a:pPr lvl="1" algn="just"/>
            <a:r>
              <a:rPr lang="es-CO" dirty="0" smtClean="0"/>
              <a:t>Libardo Rodriguez R. </a:t>
            </a:r>
            <a:r>
              <a:rPr lang="es-CO" i="1" dirty="0" smtClean="0"/>
              <a:t>Derecho Administrativo General y Colombiano</a:t>
            </a:r>
            <a:r>
              <a:rPr lang="es-CO" dirty="0" smtClean="0"/>
              <a:t>. Bogotá: Temis 2011, p 92.</a:t>
            </a:r>
          </a:p>
        </p:txBody>
      </p:sp>
    </p:spTree>
    <p:extLst>
      <p:ext uri="{BB962C8B-B14F-4D97-AF65-F5344CB8AC3E}">
        <p14:creationId xmlns:p14="http://schemas.microsoft.com/office/powerpoint/2010/main" val="2162815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Diferencia en cambio – Efectos ingreso, costo o gasto.</a:t>
            </a:r>
            <a:endParaRPr lang="es-CO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896544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s-CO" b="1" dirty="0" smtClean="0"/>
              <a:t>Sentencia de la Corte Constitucional C-557 de 1992, M.P.: Ciro Angarita y Alejandro Martínez</a:t>
            </a:r>
          </a:p>
          <a:p>
            <a:pPr lvl="1" algn="just"/>
            <a:r>
              <a:rPr lang="es-CO" i="1" dirty="0" smtClean="0"/>
              <a:t>“Ahora bien, la labor de indagación que realiza el poder reglamentario, a fin de asegurar la cumplida ejecución de las leyes, es, como lo ha sostenido la jurisprudencia nacional un complemento de éstas </a:t>
            </a:r>
            <a:r>
              <a:rPr lang="es-CO" i="1" u="sng" dirty="0" smtClean="0"/>
              <a:t>en la medida en que las actualiza y las acomoda a las necesidades que las circunstancias le impongan para su eficaz ejecución</a:t>
            </a:r>
            <a:r>
              <a:rPr lang="es-CO" i="1" dirty="0" smtClean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4116910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Diferencia en cambio – Efectos ingreso, costo o gasto.</a:t>
            </a:r>
            <a:endParaRPr lang="es-CO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896544"/>
          </a:xfrm>
        </p:spPr>
        <p:txBody>
          <a:bodyPr>
            <a:normAutofit/>
          </a:bodyPr>
          <a:lstStyle/>
          <a:p>
            <a:pPr lvl="0" algn="just"/>
            <a:r>
              <a:rPr lang="es-CO" b="1" dirty="0" smtClean="0"/>
              <a:t>Sentencia de la Corte Constitucional C-1005 de 2008, M.P.: Humberto Sierra Porto: </a:t>
            </a:r>
          </a:p>
          <a:p>
            <a:pPr lvl="1" algn="just"/>
            <a:r>
              <a:rPr lang="es-CO" i="1" dirty="0" smtClean="0"/>
              <a:t>“[H]a de resaltarse el énfasis marcado por la jurisprudencia constitucional en el sentido en que, en este último evento, la competencia reglamentaria se dirige a la producción de actos administrativos </a:t>
            </a:r>
            <a:r>
              <a:rPr lang="es-CO" i="1" u="sng" dirty="0" smtClean="0"/>
              <a:t>por medio de los cuales lo que se busca es convertir en realidad ‘el enunciado abstracto de la ley… [para] encauzarla hacia la operatividad efectiva en el plano de lo real</a:t>
            </a:r>
            <a:r>
              <a:rPr lang="es-CO" i="1" dirty="0" smtClean="0"/>
              <a:t>’ ….</a:t>
            </a:r>
          </a:p>
        </p:txBody>
      </p:sp>
    </p:spTree>
    <p:extLst>
      <p:ext uri="{BB962C8B-B14F-4D97-AF65-F5344CB8AC3E}">
        <p14:creationId xmlns:p14="http://schemas.microsoft.com/office/powerpoint/2010/main" val="3917293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Diferencia en cambio – Efectos ingreso, costo o gasto.</a:t>
            </a:r>
            <a:endParaRPr lang="es-CO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896544"/>
          </a:xfrm>
        </p:spPr>
        <p:txBody>
          <a:bodyPr>
            <a:normAutofit/>
          </a:bodyPr>
          <a:lstStyle/>
          <a:p>
            <a:pPr lvl="0" algn="just"/>
            <a:r>
              <a:rPr lang="es-CO" b="1" dirty="0" smtClean="0"/>
              <a:t>Sentencia de la Corte Constitucional C-1005 de 2008, M.P.: Humberto Sierra Porto: </a:t>
            </a:r>
          </a:p>
          <a:p>
            <a:pPr lvl="1" algn="just"/>
            <a:r>
              <a:rPr lang="es-CO" i="1" dirty="0" smtClean="0"/>
              <a:t>(…) se </a:t>
            </a:r>
            <a:r>
              <a:rPr lang="es-CO" i="1" dirty="0"/>
              <a:t>tiene que una de las finalidades prioritarias de la función de reglamentación – si no la más destacada - es </a:t>
            </a:r>
            <a:r>
              <a:rPr lang="es-CO" i="1" u="sng" dirty="0" smtClean="0"/>
              <a:t>‘resolver </a:t>
            </a:r>
            <a:r>
              <a:rPr lang="es-CO" i="1" u="sng" dirty="0"/>
              <a:t>en el terreno práctico los cometidos fijados por las reglas del legislador, pues dada la generalidad de estas últimas es poco probable que su implementación pueda lograrse por sí </a:t>
            </a:r>
            <a:r>
              <a:rPr lang="es-CO" i="1" u="sng" dirty="0" smtClean="0"/>
              <a:t>misma’</a:t>
            </a:r>
            <a:r>
              <a:rPr lang="es-CO" i="1" dirty="0" smtClean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3997214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Diferencia en cambio – Efectos ingreso, costo o gasto.</a:t>
            </a:r>
            <a:endParaRPr lang="es-CO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896544"/>
          </a:xfrm>
        </p:spPr>
        <p:txBody>
          <a:bodyPr>
            <a:normAutofit/>
          </a:bodyPr>
          <a:lstStyle/>
          <a:p>
            <a:pPr lvl="0" algn="just"/>
            <a:r>
              <a:rPr lang="es-CO" b="1" dirty="0" smtClean="0"/>
              <a:t>Libardo Rodriguez R. Derecho Administrativo General y Colombiano. Bogotá: Temis 2011, p 92.:</a:t>
            </a:r>
          </a:p>
          <a:p>
            <a:pPr lvl="1" algn="just"/>
            <a:r>
              <a:rPr lang="es-CO" i="1" dirty="0"/>
              <a:t>“(…) el presidente de la república, al encontrarse ante una ley, puede dictar normas también generales como la ley, respetando esta última, pero que </a:t>
            </a:r>
            <a:r>
              <a:rPr lang="es-CO" i="1" u="sng" dirty="0"/>
              <a:t>concreten más su contenido con el fin de facilitar o hacer posible su aplicación práctica</a:t>
            </a:r>
            <a:r>
              <a:rPr lang="es-CO" i="1" dirty="0"/>
              <a:t>. En el derecho colombiano estas normas reciben el nombre de decretos reglamentarios</a:t>
            </a:r>
            <a:r>
              <a:rPr lang="es-CO" i="1" dirty="0" smtClean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144837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02024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s-CO" b="1" dirty="0" smtClean="0"/>
              <a:t>Un posible texto para reglamentar la materia:</a:t>
            </a:r>
          </a:p>
        </p:txBody>
      </p:sp>
    </p:spTree>
    <p:extLst>
      <p:ext uri="{BB962C8B-B14F-4D97-AF65-F5344CB8AC3E}">
        <p14:creationId xmlns:p14="http://schemas.microsoft.com/office/powerpoint/2010/main" val="828312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597353"/>
          </a:xfrm>
        </p:spPr>
        <p:txBody>
          <a:bodyPr>
            <a:normAutofit fontScale="70000" lnSpcReduction="20000"/>
          </a:bodyPr>
          <a:lstStyle/>
          <a:p>
            <a:pPr lvl="0" algn="just"/>
            <a:endParaRPr lang="es-CO" b="1" dirty="0" smtClean="0"/>
          </a:p>
          <a:p>
            <a:pPr lvl="0" algn="just"/>
            <a:r>
              <a:rPr lang="es-CO" b="1" dirty="0" smtClean="0"/>
              <a:t>“ARTÍCULO 1. </a:t>
            </a:r>
            <a:r>
              <a:rPr lang="es-CO" dirty="0" smtClean="0"/>
              <a:t>Adiciónese el siguiente artículo 1.1.3.1 al Decreto 1625 de 2016 el cual quedará así:</a:t>
            </a:r>
          </a:p>
          <a:p>
            <a:pPr marL="457200" lvl="1" indent="0" algn="just">
              <a:buNone/>
            </a:pPr>
            <a:endParaRPr lang="es-CO" dirty="0"/>
          </a:p>
          <a:p>
            <a:pPr marL="457200" lvl="1" indent="0" algn="just">
              <a:buNone/>
            </a:pPr>
            <a:r>
              <a:rPr lang="es-CO" dirty="0" smtClean="0"/>
              <a:t>“</a:t>
            </a:r>
            <a:r>
              <a:rPr lang="es-CO" b="1" dirty="0"/>
              <a:t>ARTÍCULO 1.1.3.1. Diferencia en cambio en entidades vigiladas por la Superintendencia Financiera de Colombia. </a:t>
            </a:r>
            <a:r>
              <a:rPr lang="es-CO" dirty="0"/>
              <a:t>Para efectos de lo dispuesto en el artículo 288 del Estatuto Tributario, las entidades sometidas a la inspección y vigilancia de la Superintendencia Financiera de Colombia observarán las siguientes reglas</a:t>
            </a:r>
            <a:r>
              <a:rPr lang="es-CO" dirty="0" smtClean="0"/>
              <a:t>:</a:t>
            </a:r>
          </a:p>
          <a:p>
            <a:pPr lvl="1" algn="just"/>
            <a:r>
              <a:rPr lang="es-CO" dirty="0" err="1"/>
              <a:t>Reexpresarán</a:t>
            </a:r>
            <a:r>
              <a:rPr lang="es-CO" dirty="0"/>
              <a:t> los activos y pasivos en moneda extranjera de conformidad con lo previsto en los marcos técnicos normativos vigentes que las rijan.</a:t>
            </a:r>
          </a:p>
          <a:p>
            <a:pPr lvl="1" algn="just"/>
            <a:r>
              <a:rPr lang="es-CO" dirty="0"/>
              <a:t>La diferencia en cambio correspondiente a las operaciones en moneda extranjera que efectúen durante el año o periodo gravable será el resultado positivo o negativo de su reexpresión en moneda nacional colombiana, tal como se refleje en su contabilidad y con sujeción al marco técnico normativo que les sea aplicable.</a:t>
            </a:r>
          </a:p>
          <a:p>
            <a:pPr lvl="1" algn="just"/>
            <a:r>
              <a:rPr lang="es-CO" dirty="0"/>
              <a:t>La diferencia en cambio correspondiente a los títulos participativos y a su cobertura tendrá efectos en el impuesto sobre la renta en el momento de su realización o enajenación,  de acuerdo con lo previsto en el marco técnico contable que les sea aplicable.  </a:t>
            </a:r>
          </a:p>
          <a:p>
            <a:pPr lvl="1" algn="just"/>
            <a:r>
              <a:rPr lang="es-CO" dirty="0"/>
              <a:t>En ningún caso habrá lugar a criterios ni oportunidades diferentes para la determinación de la diferencia en cambio constitutiva de ingreso, costo o deducción.” </a:t>
            </a:r>
          </a:p>
          <a:p>
            <a:pPr lvl="2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47924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/>
          <a:p>
            <a:r>
              <a:rPr lang="es-CO" b="1" dirty="0" smtClean="0"/>
              <a:t>Índice</a:t>
            </a:r>
            <a:endParaRPr lang="es-CO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s-CO" dirty="0" smtClean="0"/>
              <a:t>La deducción por pagos en el exterior relacionados con rentas de fuente extranjera.</a:t>
            </a:r>
          </a:p>
          <a:p>
            <a:pPr algn="just"/>
            <a:r>
              <a:rPr lang="es-CO" dirty="0" smtClean="0"/>
              <a:t>Diferencia en cambio – Efectos ingreso, costo o gasto.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36683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Régimen de las Entidades Controladas del Exterior (ECE)</a:t>
            </a:r>
            <a:endParaRPr lang="es-CO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O" dirty="0" smtClean="0"/>
              <a:t>Régimen consagrado en el Libro VII del Estatuto Tributario (artículos 882 y siguientes) .</a:t>
            </a:r>
          </a:p>
          <a:p>
            <a:pPr algn="just"/>
            <a:r>
              <a:rPr lang="es-CO" dirty="0" smtClean="0"/>
              <a:t>Se debió incorporar como Título VII del Libro I.</a:t>
            </a:r>
          </a:p>
          <a:p>
            <a:pPr algn="just"/>
            <a:r>
              <a:rPr lang="es-CO" dirty="0" smtClean="0"/>
              <a:t>Para que se configure la ECE, y con ella la transparencia fiscal sobre rentas pasivas, se debe estar ante una </a:t>
            </a:r>
            <a:r>
              <a:rPr lang="es-CO" b="1" u="sng" dirty="0" smtClean="0"/>
              <a:t>entidad extranjera</a:t>
            </a:r>
            <a:r>
              <a:rPr lang="es-CO" dirty="0" smtClean="0"/>
              <a:t>.</a:t>
            </a:r>
          </a:p>
          <a:p>
            <a:pPr lvl="1" algn="just"/>
            <a:r>
              <a:rPr lang="es-CO" dirty="0" smtClean="0"/>
              <a:t>Si se está ante </a:t>
            </a:r>
            <a:r>
              <a:rPr lang="es-CO" i="1" dirty="0" smtClean="0"/>
              <a:t>sociedades nacionales </a:t>
            </a:r>
            <a:r>
              <a:rPr lang="es-CO" dirty="0" smtClean="0"/>
              <a:t>(artículo 12-1 del ET) </a:t>
            </a:r>
            <a:r>
              <a:rPr lang="es-CO" b="1" u="sng" dirty="0" smtClean="0"/>
              <a:t>no</a:t>
            </a:r>
            <a:r>
              <a:rPr lang="es-CO" b="1" dirty="0" smtClean="0"/>
              <a:t> </a:t>
            </a:r>
            <a:r>
              <a:rPr lang="es-CO" dirty="0" smtClean="0"/>
              <a:t>hay tributación por transparencia sino simplemente tributación de la sociedad como “</a:t>
            </a:r>
            <a:r>
              <a:rPr lang="es-CO" i="1" dirty="0" smtClean="0"/>
              <a:t>contribuyente nacional</a:t>
            </a:r>
            <a:r>
              <a:rPr lang="es-CO" dirty="0" smtClean="0"/>
              <a:t>”.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7428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Régimen de las Entidades Controladas del Exterior (ECE)</a:t>
            </a:r>
            <a:endParaRPr lang="es-CO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CO" dirty="0" smtClean="0"/>
              <a:t>Los dividendos percibidos por la ECE pueden ser rentas activas, no originarias de transparencia, si se cumple lo previsto en el numeral i) del literal a) del numeral 1° del artículo 884 ET.</a:t>
            </a:r>
          </a:p>
          <a:p>
            <a:pPr algn="just"/>
            <a:r>
              <a:rPr lang="es-CO" dirty="0" smtClean="0"/>
              <a:t>Los intereses y rendimientos financieros no son rentas pasivas si: </a:t>
            </a:r>
          </a:p>
          <a:p>
            <a:pPr lvl="1" algn="just"/>
            <a:r>
              <a:rPr lang="es-CO" dirty="0" smtClean="0"/>
              <a:t>Los obtiene una ECE controlada por una sociedad nacional sometida a la inspección y vigilancia de la Superintendencia </a:t>
            </a:r>
            <a:r>
              <a:rPr lang="es-CO" dirty="0"/>
              <a:t>F</a:t>
            </a:r>
            <a:r>
              <a:rPr lang="es-CO" dirty="0" smtClean="0"/>
              <a:t>inanciera </a:t>
            </a:r>
          </a:p>
          <a:p>
            <a:pPr lvl="1" algn="just"/>
            <a:r>
              <a:rPr lang="es-CO" dirty="0" smtClean="0"/>
              <a:t>Es una entidad financiera del exterior (numeral 2° artículo 884 del ET).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5694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Régimen de las Entidades Controladas del Exterior (ECE)</a:t>
            </a:r>
            <a:endParaRPr lang="es-CO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O" dirty="0" smtClean="0"/>
              <a:t>Así se configure la ECE, el residente fiscal colombiano que tenga directa o indirectamente una participación inferior al 10% del capital o de los resultados de la ECE </a:t>
            </a:r>
            <a:r>
              <a:rPr lang="es-CO" b="1" i="1" u="sng" dirty="0" smtClean="0"/>
              <a:t>no tributa sobre las rentas pasivas de la ECE </a:t>
            </a:r>
            <a:r>
              <a:rPr lang="es-CO" dirty="0" smtClean="0"/>
              <a:t>(art 883 del ET).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40921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IVA en servicios prestados </a:t>
            </a:r>
            <a:r>
              <a:rPr lang="es-CO" b="1" i="1" dirty="0" smtClean="0"/>
              <a:t>desde </a:t>
            </a:r>
            <a:r>
              <a:rPr lang="es-CO" b="1" dirty="0" smtClean="0"/>
              <a:t>el exterior – La ficción de la localización en Colombia.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s-CO" dirty="0" smtClean="0"/>
              <a:t>La ficción opera respecto de servicios prestados e intangibles adquiridos o licenciados “</a:t>
            </a:r>
            <a:r>
              <a:rPr lang="es-CO" b="1" i="1" u="sng" dirty="0" smtClean="0"/>
              <a:t>desde</a:t>
            </a:r>
            <a:r>
              <a:rPr lang="es-CO" dirty="0" smtClean="0"/>
              <a:t> el exterior” – no “</a:t>
            </a:r>
            <a:r>
              <a:rPr lang="es-CO" b="1" i="1" u="sng" dirty="0" smtClean="0"/>
              <a:t>en</a:t>
            </a:r>
            <a:r>
              <a:rPr lang="es-CO" b="1" i="1" dirty="0" smtClean="0"/>
              <a:t> </a:t>
            </a:r>
            <a:r>
              <a:rPr lang="es-CO" dirty="0" smtClean="0"/>
              <a:t>el exterior”.</a:t>
            </a:r>
          </a:p>
          <a:p>
            <a:pPr algn="just"/>
            <a:r>
              <a:rPr lang="es-CO" dirty="0" smtClean="0"/>
              <a:t>Para que el servicio se considere </a:t>
            </a:r>
            <a:r>
              <a:rPr lang="es-CO" i="1" u="sng" dirty="0" smtClean="0"/>
              <a:t>localizado</a:t>
            </a:r>
            <a:r>
              <a:rPr lang="es-CO" i="1" dirty="0" smtClean="0"/>
              <a:t> </a:t>
            </a:r>
            <a:r>
              <a:rPr lang="es-CO" dirty="0" smtClean="0"/>
              <a:t>en Colombia su usuario directo o destinatario </a:t>
            </a:r>
            <a:r>
              <a:rPr lang="es-CO" u="sng" dirty="0" smtClean="0"/>
              <a:t>debe tener su residencia fiscal, domicilio, establecimiento permanente o la sede de su actividad económica en el territorio nacional</a:t>
            </a:r>
            <a:r>
              <a:rPr lang="es-CO" dirty="0" smtClean="0"/>
              <a:t>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14137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IVA en servicios prestados </a:t>
            </a:r>
            <a:r>
              <a:rPr lang="es-CO" b="1" i="1" dirty="0" smtClean="0"/>
              <a:t>desde </a:t>
            </a:r>
            <a:r>
              <a:rPr lang="es-CO" b="1" dirty="0" smtClean="0"/>
              <a:t>el exterior – La ficción de la localización en Colombia.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O" i="1" u="sng" dirty="0" smtClean="0"/>
              <a:t>Sin embargo, es necesario que el servicio se disfrute en Colombia, que su aprovechamiento tenga lugar en Colombia</a:t>
            </a:r>
            <a:r>
              <a:rPr lang="es-CO" i="1" dirty="0" smtClean="0"/>
              <a:t> </a:t>
            </a:r>
          </a:p>
          <a:p>
            <a:pPr lvl="1" algn="just"/>
            <a:r>
              <a:rPr lang="es-CO" dirty="0" smtClean="0"/>
              <a:t>No basta con que el destinatario o usuario resida en Colombia. </a:t>
            </a:r>
          </a:p>
          <a:p>
            <a:pPr lvl="1" algn="just"/>
            <a:r>
              <a:rPr lang="es-CO" dirty="0" smtClean="0"/>
              <a:t>Tampoco se puede interpretar la preposición “</a:t>
            </a:r>
            <a:r>
              <a:rPr lang="es-CO" i="1" dirty="0" smtClean="0"/>
              <a:t>desde</a:t>
            </a:r>
            <a:r>
              <a:rPr lang="es-CO" dirty="0" smtClean="0"/>
              <a:t>”, en este caso, como alusiva a un “</a:t>
            </a:r>
            <a:r>
              <a:rPr lang="es-CO" i="1" dirty="0" smtClean="0"/>
              <a:t>punto de partida</a:t>
            </a:r>
            <a:r>
              <a:rPr lang="es-CO" dirty="0" smtClean="0"/>
              <a:t>” y de “</a:t>
            </a:r>
            <a:r>
              <a:rPr lang="es-CO" i="1" dirty="0" smtClean="0"/>
              <a:t>culminación</a:t>
            </a:r>
            <a:r>
              <a:rPr lang="es-CO" dirty="0" smtClean="0"/>
              <a:t>” en Colombia.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12770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IVA en servicios prestados </a:t>
            </a:r>
            <a:r>
              <a:rPr lang="es-CO" b="1" i="1" dirty="0" smtClean="0"/>
              <a:t>desde </a:t>
            </a:r>
            <a:r>
              <a:rPr lang="es-CO" b="1" dirty="0" smtClean="0"/>
              <a:t>el exterior – La ficción de la localización en Colombia.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O" dirty="0" smtClean="0"/>
              <a:t>Por eso puede haber servicios prestados “</a:t>
            </a:r>
            <a:r>
              <a:rPr lang="es-CO" i="1" dirty="0" smtClean="0"/>
              <a:t>en</a:t>
            </a:r>
            <a:r>
              <a:rPr lang="es-CO" dirty="0" smtClean="0"/>
              <a:t>” el exterior que, sin embargo, para efectos del IVA, se consideran prestados “</a:t>
            </a:r>
            <a:r>
              <a:rPr lang="es-CO" i="1" dirty="0" smtClean="0"/>
              <a:t>desde</a:t>
            </a:r>
            <a:r>
              <a:rPr lang="es-CO" dirty="0" smtClean="0"/>
              <a:t> el exterior” porque son </a:t>
            </a:r>
            <a:r>
              <a:rPr lang="es-CO" u="sng" dirty="0" smtClean="0"/>
              <a:t>disfrutados</a:t>
            </a:r>
            <a:r>
              <a:rPr lang="es-CO" dirty="0" smtClean="0"/>
              <a:t> en Colombia.</a:t>
            </a:r>
          </a:p>
          <a:p>
            <a:pPr lvl="1" algn="just"/>
            <a:r>
              <a:rPr lang="es-CO" dirty="0" smtClean="0"/>
              <a:t> V.gr. </a:t>
            </a:r>
            <a:r>
              <a:rPr lang="es-CO" dirty="0"/>
              <a:t>L</a:t>
            </a:r>
            <a:r>
              <a:rPr lang="es-CO" dirty="0" smtClean="0"/>
              <a:t>a reparación de naves o aeronaves (par 4° art 420 del ET).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90673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2160</Words>
  <Application>Microsoft Macintosh PowerPoint</Application>
  <PresentationFormat>Presentación en pantalla (4:3)</PresentationFormat>
  <Paragraphs>98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Tema de Office</vt:lpstr>
      <vt:lpstr>VI Encuentro Tributario - Asobancaria Colombia</vt:lpstr>
      <vt:lpstr>Índice</vt:lpstr>
      <vt:lpstr>Índice</vt:lpstr>
      <vt:lpstr>Régimen de las Entidades Controladas del Exterior (ECE)</vt:lpstr>
      <vt:lpstr>Régimen de las Entidades Controladas del Exterior (ECE)</vt:lpstr>
      <vt:lpstr>Régimen de las Entidades Controladas del Exterior (ECE)</vt:lpstr>
      <vt:lpstr>IVA en servicios prestados desde el exterior – La ficción de la localización en Colombia.</vt:lpstr>
      <vt:lpstr>IVA en servicios prestados desde el exterior – La ficción de la localización en Colombia.</vt:lpstr>
      <vt:lpstr>IVA en servicios prestados desde el exterior – La ficción de la localización en Colombia.</vt:lpstr>
      <vt:lpstr>IVA en servicios prestados desde el exterior – La ficción de la localización en Colombia.</vt:lpstr>
      <vt:lpstr>Los aportes obligatorios a los Fondos Obligatorios Pensionales.</vt:lpstr>
      <vt:lpstr>Los aportes obligatorios a los Fondos Obligatorios Pensionales.</vt:lpstr>
      <vt:lpstr>Los aportes obligatorios a los Fondos Obligatorios Pensionales.</vt:lpstr>
      <vt:lpstr>La deducción por pagos en el exterior relacionados con rentas de fuente extranjera.</vt:lpstr>
      <vt:lpstr>La deducción por pagos en el exterior relacionados con rentas de fuente extranjera.</vt:lpstr>
      <vt:lpstr>La deducción por pagos en el exterior relacionados con rentas de fuente extranjera.</vt:lpstr>
      <vt:lpstr>Diferencia en cambio – Efectos ingreso, costo o gasto.</vt:lpstr>
      <vt:lpstr>Diferencia en cambio – Efectos ingreso, costo o gasto.</vt:lpstr>
      <vt:lpstr>Diferencia en cambio – Efectos ingreso, costo o gasto.</vt:lpstr>
      <vt:lpstr>Diferencia en cambio – Efectos ingreso, costo o gasto.</vt:lpstr>
      <vt:lpstr>Diferencia en cambio – Efectos ingreso, costo o gasto.</vt:lpstr>
      <vt:lpstr>Diferencia en cambio – Efectos ingreso, costo o gasto.</vt:lpstr>
      <vt:lpstr>Diferencia en cambio – Efectos ingreso, costo o gasto.</vt:lpstr>
      <vt:lpstr>Diferencia en cambio – Efectos ingreso, costo o gasto.</vt:lpstr>
      <vt:lpstr>Diferencia en cambio – Efectos ingreso, costo o gasto.</vt:lpstr>
      <vt:lpstr>Diferencia en cambio – Efectos ingreso, costo o gasto.</vt:lpstr>
      <vt:lpstr>Un posible texto para reglamentar la materia: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 Encuentro Tributario - Asobancaria Colombia</dc:title>
  <dc:creator>MPV</dc:creator>
  <cp:lastModifiedBy>Mateo Vargas</cp:lastModifiedBy>
  <cp:revision>8</cp:revision>
  <dcterms:created xsi:type="dcterms:W3CDTF">2017-07-26T22:25:46Z</dcterms:created>
  <dcterms:modified xsi:type="dcterms:W3CDTF">2017-07-27T13:00:49Z</dcterms:modified>
</cp:coreProperties>
</file>