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49"/>
  </p:notesMasterIdLst>
  <p:sldIdLst>
    <p:sldId id="269" r:id="rId5"/>
    <p:sldId id="284" r:id="rId6"/>
    <p:sldId id="310" r:id="rId7"/>
    <p:sldId id="285" r:id="rId8"/>
    <p:sldId id="286" r:id="rId9"/>
    <p:sldId id="287" r:id="rId10"/>
    <p:sldId id="288" r:id="rId11"/>
    <p:sldId id="289" r:id="rId12"/>
    <p:sldId id="290" r:id="rId13"/>
    <p:sldId id="291" r:id="rId14"/>
    <p:sldId id="292" r:id="rId15"/>
    <p:sldId id="293" r:id="rId16"/>
    <p:sldId id="311" r:id="rId17"/>
    <p:sldId id="315" r:id="rId18"/>
    <p:sldId id="312" r:id="rId19"/>
    <p:sldId id="313" r:id="rId20"/>
    <p:sldId id="314" r:id="rId21"/>
    <p:sldId id="318" r:id="rId22"/>
    <p:sldId id="316" r:id="rId23"/>
    <p:sldId id="317" r:id="rId24"/>
    <p:sldId id="309" r:id="rId25"/>
    <p:sldId id="278" r:id="rId26"/>
    <p:sldId id="279" r:id="rId27"/>
    <p:sldId id="280" r:id="rId28"/>
    <p:sldId id="281" r:id="rId29"/>
    <p:sldId id="282" r:id="rId30"/>
    <p:sldId id="283" r:id="rId31"/>
    <p:sldId id="273"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274" r:id="rId46"/>
    <p:sldId id="319" r:id="rId47"/>
    <p:sldId id="275" r:id="rId4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045"/>
    <a:srgbClr val="CF4B2D"/>
    <a:srgbClr val="FD2E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589" autoAdjust="0"/>
    <p:restoredTop sz="94660"/>
  </p:normalViewPr>
  <p:slideViewPr>
    <p:cSldViewPr snapToGrid="0" snapToObjects="1">
      <p:cViewPr varScale="1">
        <p:scale>
          <a:sx n="155" d="100"/>
          <a:sy n="155" d="100"/>
        </p:scale>
        <p:origin x="-354" y="-78"/>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924612454511401E-2"/>
          <c:y val="0.15964756138717101"/>
          <c:w val="0.85954068241469805"/>
          <c:h val="0.63445452515497502"/>
        </c:manualLayout>
      </c:layout>
      <c:barChart>
        <c:barDir val="col"/>
        <c:grouping val="stacked"/>
        <c:varyColors val="0"/>
        <c:ser>
          <c:idx val="0"/>
          <c:order val="0"/>
          <c:tx>
            <c:strRef>
              <c:f>'D:\GOE\Híbridos\[Copia de Cuadros presentación JHA GAP.xlsx]Implementación COLOMBIA (2)'!$A$2</c:f>
              <c:strCache>
                <c:ptCount val="1"/>
                <c:pt idx="0">
                  <c:v>PBO / CET1</c:v>
                </c:pt>
              </c:strCache>
            </c:strRef>
          </c:tx>
          <c:spPr>
            <a:solidFill>
              <a:srgbClr val="002060"/>
            </a:solidFill>
            <a:ln>
              <a:solidFill>
                <a:schemeClr val="accent1"/>
              </a:solidFill>
            </a:ln>
          </c:spPr>
          <c:invertIfNegative val="0"/>
          <c:dLbls>
            <c:dLbl>
              <c:idx val="0"/>
              <c:layout/>
              <c:tx>
                <c:rich>
                  <a:bodyPr/>
                  <a:lstStyle/>
                  <a:p>
                    <a:fld id="{2621A8F5-05E7-4E67-A45F-C4F99209D710}" type="VALUE">
                      <a:rPr lang="en-US" smtClean="0"/>
                      <a:pPr/>
                      <a:t>[VALOR]</a:t>
                    </a:fld>
                    <a:r>
                      <a:rPr lang="en-US" smtClean="0"/>
                      <a:t>%</a:t>
                    </a:r>
                  </a:p>
                  <a:p>
                    <a:endParaRPr lang="es-CO"/>
                  </a:p>
                </c:rich>
              </c:tx>
              <c:showLegendKey val="0"/>
              <c:showVal val="1"/>
              <c:showCatName val="0"/>
              <c:showSerName val="0"/>
              <c:showPercent val="0"/>
              <c:showBubbleSize val="0"/>
              <c:extLst>
                <c:ext xmlns:c15="http://schemas.microsoft.com/office/drawing/2012/chart" uri="{CE6537A1-D6FC-4f65-9D91-7224C49458BB}">
                  <c15:layout>
                    <c:manualLayout>
                      <c:w val="0.1434671779135295"/>
                      <c:h val="7.1206168958595759E-2"/>
                    </c:manualLayout>
                  </c15:layout>
                  <c15:dlblFieldTable/>
                  <c15:showDataLabelsRange val="0"/>
                </c:ext>
              </c:extLst>
            </c:dLbl>
            <c:dLbl>
              <c:idx val="4"/>
              <c:delete val="1"/>
              <c:extLst>
                <c:ext xmlns:c15="http://schemas.microsoft.com/office/drawing/2012/chart" uri="{CE6537A1-D6FC-4f65-9D91-7224C49458BB}"/>
              </c:extLst>
            </c:dLbl>
            <c:dLbl>
              <c:idx val="5"/>
              <c:layout>
                <c:manualLayout>
                  <c:x val="0"/>
                  <c:y val="-6.3538937292953998E-2"/>
                </c:manualLayout>
              </c:layout>
              <c:tx>
                <c:rich>
                  <a:bodyPr/>
                  <a:lstStyle/>
                  <a:p>
                    <a:r>
                      <a:rPr lang="en-US"/>
                      <a:t>4.5</a:t>
                    </a:r>
                  </a:p>
                </c:rich>
              </c:tx>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'[1]Implementación COLOMBIA (2)'!$B$1:$E$1</c:f>
              <c:strCache>
                <c:ptCount val="1"/>
                <c:pt idx="0">
                  <c:v>Regulación Colombiana</c:v>
                </c:pt>
              </c:strCache>
              <c:extLst/>
            </c:strRef>
          </c:cat>
          <c:val>
            <c:numRef>
              <c:f>'[1]Implementación COLOMBIA (2)'!$B$2:$E$2</c:f>
              <c:numCache>
                <c:formatCode>General</c:formatCode>
                <c:ptCount val="1"/>
                <c:pt idx="0">
                  <c:v>4.5</c:v>
                </c:pt>
              </c:numCache>
              <c:extLst/>
            </c:numRef>
          </c:val>
        </c:ser>
        <c:ser>
          <c:idx val="2"/>
          <c:order val="1"/>
          <c:tx>
            <c:strRef>
              <c:f>'D:\GOE\Híbridos\[Copia de Cuadros presentación JHA GAP.xlsx]Implementación COLOMBIA (2)'!$A$4</c:f>
              <c:strCache>
                <c:ptCount val="1"/>
                <c:pt idx="0">
                  <c:v>PBA / AT1</c:v>
                </c:pt>
              </c:strCache>
            </c:strRef>
          </c:tx>
          <c:spPr>
            <a:solidFill>
              <a:srgbClr val="FFC000"/>
            </a:solidFill>
            <a:ln>
              <a:solidFill>
                <a:srgbClr val="FFC000"/>
              </a:solidFill>
            </a:ln>
          </c:spPr>
          <c:invertIfNegative val="0"/>
          <c:dLbls>
            <c:dLbl>
              <c:idx val="0"/>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'[1]Implementación COLOMBIA (2)'!$B$1:$E$1</c:f>
              <c:strCache>
                <c:ptCount val="1"/>
                <c:pt idx="0">
                  <c:v>Regulación Colombiana</c:v>
                </c:pt>
              </c:strCache>
              <c:extLst/>
            </c:strRef>
          </c:cat>
          <c:val>
            <c:numRef>
              <c:f>'[1]Implementación COLOMBIA (2)'!$B$4:$E$4</c:f>
              <c:numCache>
                <c:formatCode>General</c:formatCode>
                <c:ptCount val="1"/>
                <c:pt idx="0">
                  <c:v>1.5</c:v>
                </c:pt>
              </c:numCache>
              <c:extLst/>
            </c:numRef>
          </c:val>
          <c:extLst/>
        </c:ser>
        <c:ser>
          <c:idx val="3"/>
          <c:order val="2"/>
          <c:tx>
            <c:strRef>
              <c:f>'D:\GOE\Híbridos\[Copia de Cuadros presentación JHA GAP.xlsx]Implementación COLOMBIA (2)'!$A$5</c:f>
              <c:strCache>
                <c:ptCount val="1"/>
                <c:pt idx="0">
                  <c:v>PA / Tier II</c:v>
                </c:pt>
              </c:strCache>
            </c:strRef>
          </c:tx>
          <c:spPr>
            <a:solidFill>
              <a:srgbClr val="0070C0"/>
            </a:solidFill>
            <a:ln>
              <a:noFill/>
            </a:ln>
          </c:spPr>
          <c:invertIfNegative val="0"/>
          <c:cat>
            <c:strRef>
              <c:f>'[1]Implementación COLOMBIA (2)'!$B$1:$E$1</c:f>
              <c:strCache>
                <c:ptCount val="1"/>
                <c:pt idx="0">
                  <c:v>Regulación Colombiana</c:v>
                </c:pt>
              </c:strCache>
              <c:extLst/>
            </c:strRef>
          </c:cat>
          <c:val>
            <c:numRef>
              <c:f>'[1]Implementación COLOMBIA (2)'!$B$5:$E$5</c:f>
              <c:numCache>
                <c:formatCode>General</c:formatCode>
                <c:ptCount val="1"/>
                <c:pt idx="0">
                  <c:v>3</c:v>
                </c:pt>
              </c:numCache>
              <c:extLst/>
            </c:numRef>
          </c:val>
        </c:ser>
        <c:ser>
          <c:idx val="1"/>
          <c:order val="3"/>
          <c:tx>
            <c:strRef>
              <c:f>'D:\GOE\Híbridos\[Copia de Cuadros presentación JHA GAP.xlsx]Implementación COLOMBIA (2)'!$A$3</c:f>
              <c:strCache>
                <c:ptCount val="1"/>
                <c:pt idx="0">
                  <c:v>Capital Conservation Buffer</c:v>
                </c:pt>
              </c:strCache>
            </c:strRef>
          </c:tx>
          <c:spPr>
            <a:solidFill>
              <a:schemeClr val="tx2"/>
            </a:solidFill>
            <a:ln>
              <a:solidFill>
                <a:schemeClr val="tx2"/>
              </a:solidFill>
            </a:ln>
          </c:spPr>
          <c:invertIfNegative val="0"/>
          <c:dLbls>
            <c:spPr>
              <a:noFill/>
              <a:ln>
                <a:noFill/>
              </a:ln>
              <a:effectLst/>
            </c:spPr>
            <c:txPr>
              <a:bodyPr/>
              <a:lstStyle/>
              <a:p>
                <a:pPr>
                  <a:defRPr b="1">
                    <a:solidFill>
                      <a:schemeClr val="bg1"/>
                    </a:solidFill>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'[1]Implementación COLOMBIA (2)'!$B$1:$E$1</c:f>
              <c:strCache>
                <c:ptCount val="1"/>
                <c:pt idx="0">
                  <c:v>Regulación Colombiana</c:v>
                </c:pt>
              </c:strCache>
              <c:extLst/>
            </c:strRef>
          </c:cat>
          <c:val>
            <c:numRef>
              <c:f>'[1]Implementación COLOMBIA (2)'!$B$3:$E$3</c:f>
              <c:numCache>
                <c:formatCode>General</c:formatCode>
                <c:ptCount val="1"/>
              </c:numCache>
              <c:extLst/>
            </c:numRef>
          </c:val>
          <c:extLst/>
        </c:ser>
        <c:ser>
          <c:idx val="4"/>
          <c:order val="4"/>
          <c:tx>
            <c:strRef>
              <c:f>'D:\GOE\Híbridos\[Copia de Cuadros presentación JHA GAP.xlsx]Implementación COLOMBIA (2)'!$A$6</c:f>
              <c:strCache>
                <c:ptCount val="1"/>
              </c:strCache>
            </c:strRef>
          </c:tx>
          <c:spPr>
            <a:solidFill>
              <a:schemeClr val="bg1">
                <a:lumMod val="65000"/>
              </a:schemeClr>
            </a:solidFill>
            <a:ln>
              <a:solidFill>
                <a:schemeClr val="bg1">
                  <a:lumMod val="65000"/>
                </a:schemeClr>
              </a:solidFill>
            </a:ln>
          </c:spPr>
          <c:invertIfNegative val="0"/>
          <c:dLbls>
            <c:spPr>
              <a:noFill/>
              <a:ln>
                <a:noFill/>
              </a:ln>
              <a:effectLst/>
            </c:spPr>
            <c:txPr>
              <a:bodyPr/>
              <a:lstStyle/>
              <a:p>
                <a:pPr>
                  <a:defRPr b="1"/>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'[1]Implementación COLOMBIA (2)'!$B$1:$E$1</c:f>
              <c:strCache>
                <c:ptCount val="1"/>
                <c:pt idx="0">
                  <c:v>Regulación Colombiana</c:v>
                </c:pt>
              </c:strCache>
              <c:extLst/>
            </c:strRef>
          </c:cat>
          <c:val>
            <c:numRef>
              <c:f>'[1]Implementación COLOMBIA (2)'!$B$6:$E$6</c:f>
              <c:numCache>
                <c:formatCode>General</c:formatCode>
                <c:ptCount val="1"/>
              </c:numCache>
              <c:extLst/>
            </c:numRef>
          </c:val>
        </c:ser>
        <c:ser>
          <c:idx val="5"/>
          <c:order val="5"/>
          <c:tx>
            <c:strRef>
              <c:f>'D:\GOE\Híbridos\[Copia de Cuadros presentación JHA GAP.xlsx]Implementación COLOMBIA (2)'!$A$7</c:f>
              <c:strCache>
                <c:ptCount val="1"/>
                <c:pt idx="0">
                  <c:v>Countercyclical Buffer</c:v>
                </c:pt>
              </c:strCache>
            </c:strRef>
          </c:tx>
          <c:spPr>
            <a:solidFill>
              <a:schemeClr val="accent6">
                <a:alpha val="10000"/>
              </a:schemeClr>
            </a:solidFill>
            <a:ln>
              <a:solidFill>
                <a:schemeClr val="accent6"/>
              </a:solidFill>
              <a:prstDash val="sysDash"/>
            </a:ln>
          </c:spPr>
          <c:invertIfNegative val="0"/>
          <c:dPt>
            <c:idx val="4"/>
            <c:invertIfNegative val="0"/>
            <c:bubble3D val="0"/>
          </c:dPt>
          <c:dPt>
            <c:idx val="5"/>
            <c:invertIfNegative val="0"/>
            <c:bubble3D val="0"/>
          </c:dPt>
          <c:dLbls>
            <c:dLbl>
              <c:idx val="5"/>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wrap="square" lIns="38100" tIns="19050" rIns="38100" bIns="19050" anchor="ctr">
                <a:spAutoFit/>
              </a:bodyPr>
              <a:lstStyle/>
              <a:p>
                <a:pPr>
                  <a:defRPr b="1">
                    <a:solidFill>
                      <a:schemeClr val="bg1"/>
                    </a:solidFill>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'[1]Implementación COLOMBIA (2)'!$B$1:$E$1</c:f>
              <c:strCache>
                <c:ptCount val="1"/>
                <c:pt idx="0">
                  <c:v>Regulación Colombiana</c:v>
                </c:pt>
              </c:strCache>
              <c:extLst/>
            </c:strRef>
          </c:cat>
          <c:val>
            <c:numRef>
              <c:f>'[1]Implementación COLOMBIA (2)'!$B$7:$E$7</c:f>
              <c:numCache>
                <c:formatCode>General</c:formatCode>
                <c:ptCount val="1"/>
              </c:numCache>
              <c:extLst/>
            </c:numRef>
          </c:val>
          <c:extLst/>
        </c:ser>
        <c:ser>
          <c:idx val="6"/>
          <c:order val="6"/>
          <c:tx>
            <c:strRef>
              <c:f>'D:\GOE\Híbridos\[Copia de Cuadros presentación JHA GAP.xlsx]Implementación COLOMBIA (2)'!$A$8</c:f>
              <c:strCache>
                <c:ptCount val="1"/>
                <c:pt idx="0">
                  <c:v>Domestic Systemic Important Bank</c:v>
                </c:pt>
              </c:strCache>
            </c:strRef>
          </c:tx>
          <c:spPr>
            <a:solidFill>
              <a:srgbClr val="C00000">
                <a:alpha val="10000"/>
              </a:srgbClr>
            </a:solidFill>
            <a:ln>
              <a:solidFill>
                <a:srgbClr val="C00000"/>
              </a:solidFill>
              <a:prstDash val="sysDash"/>
            </a:ln>
          </c:spPr>
          <c:invertIfNegative val="0"/>
          <c:cat>
            <c:strRef>
              <c:f>'[1]Implementación COLOMBIA (2)'!$B$1:$E$1</c:f>
              <c:strCache>
                <c:ptCount val="1"/>
                <c:pt idx="0">
                  <c:v>Regulación Colombiana</c:v>
                </c:pt>
              </c:strCache>
              <c:extLst/>
            </c:strRef>
          </c:cat>
          <c:val>
            <c:numRef>
              <c:f>'[1]Implementación COLOMBIA (2)'!$B$8:$E$8</c:f>
              <c:numCache>
                <c:formatCode>General</c:formatCode>
                <c:ptCount val="1"/>
              </c:numCache>
              <c:extLst/>
            </c:numRef>
          </c:val>
          <c:extLst/>
        </c:ser>
        <c:dLbls>
          <c:showLegendKey val="0"/>
          <c:showVal val="0"/>
          <c:showCatName val="0"/>
          <c:showSerName val="0"/>
          <c:showPercent val="0"/>
          <c:showBubbleSize val="0"/>
        </c:dLbls>
        <c:gapWidth val="98"/>
        <c:overlap val="100"/>
        <c:axId val="69114112"/>
        <c:axId val="69132288"/>
      </c:barChart>
      <c:catAx>
        <c:axId val="69114112"/>
        <c:scaling>
          <c:orientation val="minMax"/>
        </c:scaling>
        <c:delete val="1"/>
        <c:axPos val="b"/>
        <c:numFmt formatCode="General" sourceLinked="0"/>
        <c:majorTickMark val="out"/>
        <c:minorTickMark val="none"/>
        <c:tickLblPos val="nextTo"/>
        <c:crossAx val="69132288"/>
        <c:crosses val="autoZero"/>
        <c:auto val="1"/>
        <c:lblAlgn val="ctr"/>
        <c:lblOffset val="100"/>
        <c:noMultiLvlLbl val="0"/>
      </c:catAx>
      <c:valAx>
        <c:axId val="69132288"/>
        <c:scaling>
          <c:orientation val="minMax"/>
          <c:max val="9"/>
          <c:min val="0"/>
        </c:scaling>
        <c:delete val="0"/>
        <c:axPos val="l"/>
        <c:numFmt formatCode="General" sourceLinked="1"/>
        <c:majorTickMark val="out"/>
        <c:minorTickMark val="none"/>
        <c:tickLblPos val="nextTo"/>
        <c:crossAx val="69114112"/>
        <c:crosses val="autoZero"/>
        <c:crossBetween val="between"/>
      </c:valAx>
      <c:spPr>
        <a:noFill/>
      </c:spPr>
    </c:plotArea>
    <c:legend>
      <c:legendPos val="b"/>
      <c:legendEntry>
        <c:idx val="3"/>
        <c:delete val="1"/>
      </c:legendEntry>
      <c:legendEntry>
        <c:idx val="4"/>
        <c:delete val="1"/>
      </c:legendEntry>
      <c:legendEntry>
        <c:idx val="5"/>
        <c:delete val="1"/>
      </c:legendEntry>
      <c:legendEntry>
        <c:idx val="6"/>
        <c:delete val="1"/>
      </c:legendEntry>
      <c:layout>
        <c:manualLayout>
          <c:xMode val="edge"/>
          <c:yMode val="edge"/>
          <c:x val="2.4631952129314998E-2"/>
          <c:y val="0.87536926908705304"/>
          <c:w val="0.96276375750686505"/>
          <c:h val="0.12463069227059"/>
        </c:manualLayout>
      </c:layout>
      <c:overlay val="0"/>
    </c:legend>
    <c:plotVisOnly val="1"/>
    <c:dispBlanksAs val="gap"/>
    <c:showDLblsOverMax val="0"/>
  </c:chart>
  <c:spPr>
    <a:noFill/>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cdr:x>
      <cdr:y>3.11488E-7</cdr:y>
    </cdr:from>
    <cdr:to>
      <cdr:x>0.22764</cdr:x>
      <cdr:y>0.16102</cdr:y>
    </cdr:to>
    <cdr:sp macro="" textlink="">
      <cdr:nvSpPr>
        <cdr:cNvPr id="2" name="CuadroTexto 1"/>
        <cdr:cNvSpPr txBox="1"/>
      </cdr:nvSpPr>
      <cdr:spPr>
        <a:xfrm xmlns:a="http://schemas.openxmlformats.org/drawingml/2006/main">
          <a:off x="0" y="1"/>
          <a:ext cx="721216" cy="5169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s-CO" sz="800" dirty="0">
              <a:solidFill>
                <a:sysClr val="windowText" lastClr="000000"/>
              </a:solidFill>
            </a:rPr>
            <a:t>Nivel de solvencia (%)</a:t>
          </a:r>
        </a:p>
      </cdr:txBody>
    </cdr:sp>
  </cdr:relSizeAnchor>
  <cdr:relSizeAnchor xmlns:cdr="http://schemas.openxmlformats.org/drawingml/2006/chartDrawing">
    <cdr:from>
      <cdr:x>0.74325</cdr:x>
      <cdr:y>0.3742</cdr:y>
    </cdr:from>
    <cdr:to>
      <cdr:x>0.75416</cdr:x>
      <cdr:y>0.787</cdr:y>
    </cdr:to>
    <cdr:sp macro="" textlink="">
      <cdr:nvSpPr>
        <cdr:cNvPr id="20" name="11 Cerrar llave"/>
        <cdr:cNvSpPr/>
      </cdr:nvSpPr>
      <cdr:spPr>
        <a:xfrm xmlns:a="http://schemas.openxmlformats.org/drawingml/2006/main">
          <a:off x="3114956" y="1589637"/>
          <a:ext cx="45719" cy="1753638"/>
        </a:xfrm>
        <a:prstGeom xmlns:a="http://schemas.openxmlformats.org/drawingml/2006/main" prst="rightBrace">
          <a:avLst/>
        </a:prstGeom>
        <a:noFill xmlns:a="http://schemas.openxmlformats.org/drawingml/2006/main"/>
        <a:ln xmlns:a="http://schemas.openxmlformats.org/drawingml/2006/main" w="9525" cap="flat" cmpd="sng" algn="ctr">
          <a:solidFill>
            <a:srgbClr val="FF0000"/>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s-CO" sz="1100"/>
        </a:p>
      </cdr:txBody>
    </cdr:sp>
  </cdr:relSizeAnchor>
  <cdr:relSizeAnchor xmlns:cdr="http://schemas.openxmlformats.org/drawingml/2006/chartDrawing">
    <cdr:from>
      <cdr:x>0.74113</cdr:x>
      <cdr:y>0.16044</cdr:y>
    </cdr:from>
    <cdr:to>
      <cdr:x>0.75227</cdr:x>
      <cdr:y>0.36996</cdr:y>
    </cdr:to>
    <cdr:sp macro="" textlink="">
      <cdr:nvSpPr>
        <cdr:cNvPr id="21" name="11 Cerrar llave"/>
        <cdr:cNvSpPr/>
      </cdr:nvSpPr>
      <cdr:spPr>
        <a:xfrm xmlns:a="http://schemas.openxmlformats.org/drawingml/2006/main">
          <a:off x="3106060" y="681560"/>
          <a:ext cx="46713" cy="890065"/>
        </a:xfrm>
        <a:prstGeom xmlns:a="http://schemas.openxmlformats.org/drawingml/2006/main" prst="rightBrace">
          <a:avLst/>
        </a:prstGeom>
        <a:noFill xmlns:a="http://schemas.openxmlformats.org/drawingml/2006/main"/>
        <a:ln xmlns:a="http://schemas.openxmlformats.org/drawingml/2006/main" w="9525" cap="flat" cmpd="sng" algn="ctr">
          <a:solidFill>
            <a:srgbClr val="1F497D"/>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rtlCol="0" anchor="ctr"/>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pPr algn="ctr"/>
          <a:endParaRPr lang="es-CO" sz="1100"/>
        </a:p>
      </cdr:txBody>
    </cdr:sp>
  </cdr:relSizeAnchor>
  <cdr:relSizeAnchor xmlns:cdr="http://schemas.openxmlformats.org/drawingml/2006/chartDrawing">
    <cdr:from>
      <cdr:x>0.76136</cdr:x>
      <cdr:y>0.23227</cdr:y>
    </cdr:from>
    <cdr:to>
      <cdr:x>0.99318</cdr:x>
      <cdr:y>0.29269</cdr:y>
    </cdr:to>
    <cdr:sp macro="" textlink="">
      <cdr:nvSpPr>
        <cdr:cNvPr id="24" name="12 CuadroTexto"/>
        <cdr:cNvSpPr txBox="1"/>
      </cdr:nvSpPr>
      <cdr:spPr>
        <a:xfrm xmlns:a="http://schemas.openxmlformats.org/drawingml/2006/main">
          <a:off x="3190874" y="986699"/>
          <a:ext cx="971551" cy="25667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O" sz="800" b="1" i="1" dirty="0" smtClean="0"/>
            <a:t>TIER</a:t>
          </a:r>
          <a:r>
            <a:rPr lang="es-CO" sz="800" b="1" i="1" baseline="0" dirty="0" smtClean="0"/>
            <a:t> </a:t>
          </a:r>
          <a:r>
            <a:rPr lang="es-CO" sz="800" b="1" i="1" baseline="0" dirty="0"/>
            <a:t>2</a:t>
          </a:r>
          <a:endParaRPr lang="es-CO" sz="800" b="1" i="1" dirty="0"/>
        </a:p>
      </cdr:txBody>
    </cdr:sp>
  </cdr:relSizeAnchor>
  <cdr:relSizeAnchor xmlns:cdr="http://schemas.openxmlformats.org/drawingml/2006/chartDrawing">
    <cdr:from>
      <cdr:x>0.76818</cdr:x>
      <cdr:y>0.54783</cdr:y>
    </cdr:from>
    <cdr:to>
      <cdr:x>1</cdr:x>
      <cdr:y>0.60825</cdr:y>
    </cdr:to>
    <cdr:sp macro="" textlink="">
      <cdr:nvSpPr>
        <cdr:cNvPr id="29" name="12 CuadroTexto"/>
        <cdr:cNvSpPr txBox="1"/>
      </cdr:nvSpPr>
      <cdr:spPr>
        <a:xfrm xmlns:a="http://schemas.openxmlformats.org/drawingml/2006/main">
          <a:off x="3219449" y="2327275"/>
          <a:ext cx="971551" cy="256673"/>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s-CO" sz="800" b="1" i="1" dirty="0" smtClean="0"/>
            <a:t>TIER</a:t>
          </a:r>
          <a:r>
            <a:rPr lang="es-CO" sz="800" b="1" i="1" baseline="0" dirty="0" smtClean="0"/>
            <a:t> </a:t>
          </a:r>
          <a:r>
            <a:rPr lang="es-CO" sz="800" b="1" i="1" baseline="0" dirty="0"/>
            <a:t>1</a:t>
          </a:r>
          <a:endParaRPr lang="es-CO" sz="800" b="1" i="1" dirty="0"/>
        </a:p>
      </cdr:txBody>
    </cdr:sp>
  </cdr:relSizeAnchor>
  <cdr:relSizeAnchor xmlns:cdr="http://schemas.openxmlformats.org/drawingml/2006/chartDrawing">
    <cdr:from>
      <cdr:x>0.39086</cdr:x>
      <cdr:y>0.06713</cdr:y>
    </cdr:from>
    <cdr:to>
      <cdr:x>0.62134</cdr:x>
      <cdr:y>0.19445</cdr:y>
    </cdr:to>
    <cdr:sp macro="" textlink="">
      <cdr:nvSpPr>
        <cdr:cNvPr id="3" name="CuadroTexto 2"/>
        <cdr:cNvSpPr txBox="1"/>
      </cdr:nvSpPr>
      <cdr:spPr>
        <a:xfrm xmlns:a="http://schemas.openxmlformats.org/drawingml/2006/main">
          <a:off x="1638105" y="285160"/>
          <a:ext cx="965916" cy="5409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1200" b="1" dirty="0" err="1" smtClean="0"/>
            <a:t>Mín</a:t>
          </a:r>
          <a:r>
            <a:rPr lang="es-CO" sz="1200" b="1" dirty="0" smtClean="0"/>
            <a:t> 9%</a:t>
          </a:r>
          <a:endParaRPr lang="es-CO" sz="1200" b="1" dirty="0"/>
        </a:p>
      </cdr:txBody>
    </cdr:sp>
  </cdr:relSizeAnchor>
  <cdr:relSizeAnchor xmlns:cdr="http://schemas.openxmlformats.org/drawingml/2006/chartDrawing">
    <cdr:from>
      <cdr:x>0.20732</cdr:x>
      <cdr:y>0.4826</cdr:y>
    </cdr:from>
    <cdr:to>
      <cdr:x>0.79472</cdr:x>
      <cdr:y>0.48661</cdr:y>
    </cdr:to>
    <cdr:cxnSp macro="">
      <cdr:nvCxnSpPr>
        <cdr:cNvPr id="5" name="Conector recto 4"/>
        <cdr:cNvCxnSpPr/>
      </cdr:nvCxnSpPr>
      <cdr:spPr>
        <a:xfrm xmlns:a="http://schemas.openxmlformats.org/drawingml/2006/main">
          <a:off x="656822" y="1549338"/>
          <a:ext cx="1860997" cy="12879"/>
        </a:xfrm>
        <a:prstGeom xmlns:a="http://schemas.openxmlformats.org/drawingml/2006/main" prst="line">
          <a:avLst/>
        </a:prstGeom>
        <a:ln xmlns:a="http://schemas.openxmlformats.org/drawingml/2006/main" w="28575">
          <a:solidFill>
            <a:srgbClr val="FF0000"/>
          </a:solidFill>
          <a:prstDash val="sys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0.75745</cdr:x>
      <cdr:y>0.43939</cdr:y>
    </cdr:from>
    <cdr:to>
      <cdr:x>1</cdr:x>
      <cdr:y>0.58188</cdr:y>
    </cdr:to>
    <cdr:sp macro="" textlink="">
      <cdr:nvSpPr>
        <cdr:cNvPr id="9" name="CuadroTexto 8"/>
        <cdr:cNvSpPr txBox="1"/>
      </cdr:nvSpPr>
      <cdr:spPr>
        <a:xfrm xmlns:a="http://schemas.openxmlformats.org/drawingml/2006/main">
          <a:off x="2399745" y="1410610"/>
          <a:ext cx="768457" cy="4574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CO" sz="900" b="1" dirty="0"/>
            <a:t>S</a:t>
          </a:r>
          <a:r>
            <a:rPr lang="es-CO" sz="900" b="1" dirty="0" smtClean="0"/>
            <a:t>olvencia básica </a:t>
          </a:r>
          <a:endParaRPr lang="es-CO" sz="9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8006E1-42BE-49B3-97DF-13406604AEFB}" type="datetimeFigureOut">
              <a:rPr lang="es-CO" smtClean="0"/>
              <a:t>25/07/2017</a:t>
            </a:fld>
            <a:endParaRPr lang="es-CO"/>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O"/>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CD2E0C-5CC6-442B-94FC-83894581170A}" type="slidenum">
              <a:rPr lang="es-CO" smtClean="0"/>
              <a:t>‹#›</a:t>
            </a:fld>
            <a:endParaRPr lang="es-CO"/>
          </a:p>
        </p:txBody>
      </p:sp>
    </p:spTree>
    <p:extLst>
      <p:ext uri="{BB962C8B-B14F-4D97-AF65-F5344CB8AC3E}">
        <p14:creationId xmlns:p14="http://schemas.microsoft.com/office/powerpoint/2010/main" val="1957658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pPr marL="168861" indent="-168861">
              <a:buFontTx/>
              <a:buChar char="-"/>
            </a:pPr>
            <a:endParaRPr lang="es-CO" dirty="0"/>
          </a:p>
        </p:txBody>
      </p:sp>
      <p:sp>
        <p:nvSpPr>
          <p:cNvPr id="4" name="3 Marcador de número de diapositiva"/>
          <p:cNvSpPr>
            <a:spLocks noGrp="1"/>
          </p:cNvSpPr>
          <p:nvPr>
            <p:ph type="sldNum" sz="quarter" idx="10"/>
          </p:nvPr>
        </p:nvSpPr>
        <p:spPr/>
        <p:txBody>
          <a:bodyPr/>
          <a:lstStyle/>
          <a:p>
            <a:pPr>
              <a:defRPr/>
            </a:pPr>
            <a:fld id="{6B205E4A-C6C2-4C24-9C41-5763F1AC46AD}" type="slidenum">
              <a:rPr lang="es-ES" smtClean="0"/>
              <a:pPr>
                <a:defRPr/>
              </a:pPr>
              <a:t>35</a:t>
            </a:fld>
            <a:endParaRPr lang="es-ES" dirty="0"/>
          </a:p>
        </p:txBody>
      </p:sp>
    </p:spTree>
    <p:extLst>
      <p:ext uri="{BB962C8B-B14F-4D97-AF65-F5344CB8AC3E}">
        <p14:creationId xmlns:p14="http://schemas.microsoft.com/office/powerpoint/2010/main" val="1557829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pPr>
              <a:defRPr/>
            </a:pPr>
            <a:fld id="{6B205E4A-C6C2-4C24-9C41-5763F1AC46AD}" type="slidenum">
              <a:rPr lang="es-ES" smtClean="0"/>
              <a:pPr>
                <a:defRPr/>
              </a:pPr>
              <a:t>36</a:t>
            </a:fld>
            <a:endParaRPr lang="es-ES" dirty="0"/>
          </a:p>
        </p:txBody>
      </p:sp>
    </p:spTree>
    <p:extLst>
      <p:ext uri="{BB962C8B-B14F-4D97-AF65-F5344CB8AC3E}">
        <p14:creationId xmlns:p14="http://schemas.microsoft.com/office/powerpoint/2010/main" val="350976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381000" y="685800"/>
            <a:ext cx="6096000" cy="3429000"/>
          </a:xfrm>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pPr>
              <a:defRPr/>
            </a:pPr>
            <a:fld id="{6B205E4A-C6C2-4C24-9C41-5763F1AC46AD}" type="slidenum">
              <a:rPr lang="es-ES" smtClean="0"/>
              <a:pPr>
                <a:defRPr/>
              </a:pPr>
              <a:t>39</a:t>
            </a:fld>
            <a:endParaRPr lang="es-ES" dirty="0"/>
          </a:p>
        </p:txBody>
      </p:sp>
    </p:spTree>
    <p:extLst>
      <p:ext uri="{BB962C8B-B14F-4D97-AF65-F5344CB8AC3E}">
        <p14:creationId xmlns:p14="http://schemas.microsoft.com/office/powerpoint/2010/main" val="2810262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38187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ACDB3CC-F982-40F9-8DD6-BCC9AFBF44BD}" type="datetime1">
              <a:rPr lang="en-US" smtClean="0"/>
              <a:pPr/>
              <a:t>7/25/2017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723317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17996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oja en blanco">
    <p:spTree>
      <p:nvGrpSpPr>
        <p:cNvPr id="1" name=""/>
        <p:cNvGrpSpPr/>
        <p:nvPr/>
      </p:nvGrpSpPr>
      <p:grpSpPr>
        <a:xfrm>
          <a:off x="0" y="0"/>
          <a:ext cx="0" cy="0"/>
          <a:chOff x="0" y="0"/>
          <a:chExt cx="0" cy="0"/>
        </a:xfrm>
      </p:grpSpPr>
      <p:sp>
        <p:nvSpPr>
          <p:cNvPr id="10" name="Marcador de texto 9"/>
          <p:cNvSpPr>
            <a:spLocks noGrp="1"/>
          </p:cNvSpPr>
          <p:nvPr>
            <p:ph type="body" sz="quarter" idx="10"/>
          </p:nvPr>
        </p:nvSpPr>
        <p:spPr>
          <a:xfrm>
            <a:off x="457200" y="1022787"/>
            <a:ext cx="8229600" cy="3298488"/>
          </a:xfrm>
        </p:spPr>
        <p:txBody>
          <a:bodyPr/>
          <a:lstStyle/>
          <a:p>
            <a:pPr lvl="0"/>
            <a:r>
              <a:rPr lang="es-ES_tradnl" smtClean="0"/>
              <a:t>Haga clic para modificar el estilo de texto del patrón</a:t>
            </a:r>
          </a:p>
        </p:txBody>
      </p:sp>
      <p:sp>
        <p:nvSpPr>
          <p:cNvPr id="13" name="Marcador de título 1"/>
          <p:cNvSpPr>
            <a:spLocks noGrp="1"/>
          </p:cNvSpPr>
          <p:nvPr>
            <p:ph type="title"/>
          </p:nvPr>
        </p:nvSpPr>
        <p:spPr>
          <a:xfrm>
            <a:off x="457200" y="274874"/>
            <a:ext cx="8229600" cy="607280"/>
          </a:xfrm>
          <a:prstGeom prst="rect">
            <a:avLst/>
          </a:prstGeom>
        </p:spPr>
        <p:txBody>
          <a:bodyPr rtlCol="0">
            <a:normAutofit/>
          </a:bodyPr>
          <a:lstStyle/>
          <a:p>
            <a:r>
              <a:rPr lang="es-ES_tradnl" dirty="0" smtClean="0"/>
              <a:t>Títulos en rojo</a:t>
            </a:r>
            <a:endParaRPr lang="es-ES" dirty="0"/>
          </a:p>
        </p:txBody>
      </p:sp>
    </p:spTree>
    <p:extLst>
      <p:ext uri="{BB962C8B-B14F-4D97-AF65-F5344CB8AC3E}">
        <p14:creationId xmlns:p14="http://schemas.microsoft.com/office/powerpoint/2010/main" val="4205199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C2560D-EC28-3B41-86E8-18F1CE0113B4}" type="datetimeFigureOut">
              <a:rPr lang="en-US" smtClean="0"/>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220382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7/25/2017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11223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C2560D-EC28-3B41-86E8-18F1CE0113B4}"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60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C2560D-EC28-3B41-86E8-18F1CE0113B4}" type="datetimeFigureOut">
              <a:rPr lang="en-US" smtClean="0"/>
              <a:t>7/25/2017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486824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C2560D-EC28-3B41-86E8-18F1CE0113B4}" type="datetimeFigureOut">
              <a:rPr lang="en-US" smtClean="0"/>
              <a:t>7/25/2017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08471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7/25/2017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249224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eaLnBrk="1" latinLnBrk="0" hangingPunct="1"/>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121822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7/25/2017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361598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C2560D-EC28-3B41-86E8-18F1CE0113B4}" type="datetimeFigureOut">
              <a:rPr lang="en-US" smtClean="0"/>
              <a:t>7/25/2017</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57" r:id="rId2"/>
    <p:sldLayoutId id="2147493458" r:id="rId3"/>
    <p:sldLayoutId id="2147493459" r:id="rId4"/>
    <p:sldLayoutId id="2147493460" r:id="rId5"/>
    <p:sldLayoutId id="2147493461" r:id="rId6"/>
    <p:sldLayoutId id="2147493462" r:id="rId7"/>
    <p:sldLayoutId id="2147493463" r:id="rId8"/>
    <p:sldLayoutId id="2147493464" r:id="rId9"/>
    <p:sldLayoutId id="2147493465" r:id="rId10"/>
    <p:sldLayoutId id="2147493466" r:id="rId11"/>
    <p:sldLayoutId id="2147493468"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slide" Target="slide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896306" y="4148553"/>
            <a:ext cx="5623591" cy="954107"/>
          </a:xfrm>
          <a:prstGeom prst="rect">
            <a:avLst/>
          </a:prstGeom>
          <a:noFill/>
        </p:spPr>
        <p:txBody>
          <a:bodyPr wrap="none" rtlCol="0">
            <a:spAutoFit/>
          </a:bodyPr>
          <a:lstStyle/>
          <a:p>
            <a:r>
              <a:rPr lang="es-ES" sz="2800" b="1" dirty="0">
                <a:solidFill>
                  <a:srgbClr val="FF7045"/>
                </a:solidFill>
                <a:latin typeface="Helvetica Neue"/>
                <a:cs typeface="Helvetica Neue"/>
              </a:rPr>
              <a:t>INSTRUMENTOS FINANCIEROS</a:t>
            </a:r>
          </a:p>
          <a:p>
            <a:endParaRPr lang="es-CO" sz="2800" dirty="0"/>
          </a:p>
        </p:txBody>
      </p:sp>
    </p:spTree>
    <p:extLst>
      <p:ext uri="{BB962C8B-B14F-4D97-AF65-F5344CB8AC3E}">
        <p14:creationId xmlns:p14="http://schemas.microsoft.com/office/powerpoint/2010/main" val="2235319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10</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868598" y="377407"/>
            <a:ext cx="7729053" cy="4493538"/>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CO" sz="1200" dirty="0" smtClean="0"/>
          </a:p>
          <a:p>
            <a:r>
              <a:rPr lang="es-CO" sz="1800" b="1" u="sng" dirty="0" smtClean="0">
                <a:solidFill>
                  <a:schemeClr val="accent6"/>
                </a:solidFill>
                <a:latin typeface="Segoe UI" pitchFamily="34" charset="0"/>
                <a:ea typeface="Segoe UI" panose="020B0502040204020203" pitchFamily="34" charset="0"/>
                <a:cs typeface="Segoe UI" pitchFamily="34" charset="0"/>
              </a:rPr>
              <a:t>DETERMINACION DE LA BASE FISCAL</a:t>
            </a: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n-US"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r>
              <a:rPr lang="es-CO" sz="1200" b="1" dirty="0" smtClean="0">
                <a:solidFill>
                  <a:schemeClr val="tx2"/>
                </a:solidFill>
                <a:latin typeface="Segoe UI" pitchFamily="34" charset="0"/>
                <a:ea typeface="Segoe UI" panose="020B0502040204020203" pitchFamily="34" charset="0"/>
                <a:cs typeface="Segoe UI" pitchFamily="34" charset="0"/>
              </a:rPr>
              <a:t>Nota: </a:t>
            </a:r>
            <a:r>
              <a:rPr lang="es-CO" sz="800" b="1" u="sng" dirty="0">
                <a:solidFill>
                  <a:schemeClr val="tx2"/>
                </a:solidFill>
              </a:rPr>
              <a:t>Costo Fiscal de Acciones y </a:t>
            </a:r>
            <a:r>
              <a:rPr lang="es-CO" sz="800" b="1" u="sng" dirty="0" smtClean="0">
                <a:solidFill>
                  <a:schemeClr val="tx2"/>
                </a:solidFill>
              </a:rPr>
              <a:t>Títulos </a:t>
            </a:r>
            <a:r>
              <a:rPr lang="es-CO" sz="800" b="1" u="sng" dirty="0">
                <a:solidFill>
                  <a:schemeClr val="tx2"/>
                </a:solidFill>
              </a:rPr>
              <a:t>de </a:t>
            </a:r>
            <a:r>
              <a:rPr lang="es-CO" sz="800" b="1" u="sng" dirty="0" smtClean="0">
                <a:solidFill>
                  <a:schemeClr val="tx2"/>
                </a:solidFill>
              </a:rPr>
              <a:t>Deuda:</a:t>
            </a:r>
            <a:r>
              <a:rPr lang="en-US" sz="800" dirty="0">
                <a:solidFill>
                  <a:schemeClr val="tx2"/>
                </a:solidFill>
              </a:rPr>
              <a:t> </a:t>
            </a:r>
            <a:endParaRPr lang="en-US" sz="800" dirty="0" smtClean="0">
              <a:solidFill>
                <a:schemeClr val="tx2"/>
              </a:solidFill>
            </a:endParaRPr>
          </a:p>
          <a:p>
            <a:pPr algn="l"/>
            <a:endParaRPr lang="es-CO" sz="800" dirty="0" smtClean="0">
              <a:solidFill>
                <a:schemeClr val="tx2"/>
              </a:solidFill>
            </a:endParaRPr>
          </a:p>
          <a:p>
            <a:pPr algn="l"/>
            <a:r>
              <a:rPr lang="es-CO" sz="800" dirty="0" smtClean="0">
                <a:solidFill>
                  <a:schemeClr val="tx2"/>
                </a:solidFill>
              </a:rPr>
              <a:t>El </a:t>
            </a:r>
            <a:r>
              <a:rPr lang="es-CO" sz="800" dirty="0">
                <a:solidFill>
                  <a:schemeClr val="tx2"/>
                </a:solidFill>
              </a:rPr>
              <a:t>articulo 54 de la Ley 1819 de 2016, que adicionó el articulo 74-1 al Estatuto Tributario (Costo Fiscal de las Inversiones), </a:t>
            </a:r>
            <a:r>
              <a:rPr lang="es-CO" sz="800" dirty="0" smtClean="0">
                <a:solidFill>
                  <a:schemeClr val="tx2"/>
                </a:solidFill>
              </a:rPr>
              <a:t>estableció </a:t>
            </a:r>
            <a:r>
              <a:rPr lang="es-CO" sz="800" dirty="0">
                <a:solidFill>
                  <a:schemeClr val="tx2"/>
                </a:solidFill>
              </a:rPr>
              <a:t>el costo fiscal como sigue:</a:t>
            </a:r>
            <a:endParaRPr lang="en-US" sz="800" dirty="0">
              <a:solidFill>
                <a:schemeClr val="tx2"/>
              </a:solidFill>
            </a:endParaRPr>
          </a:p>
          <a:p>
            <a:pPr lvl="0" algn="l"/>
            <a:r>
              <a:rPr lang="es-CO" sz="800" dirty="0">
                <a:solidFill>
                  <a:schemeClr val="tx2"/>
                </a:solidFill>
              </a:rPr>
              <a:t>Acciones: el costo fiscal es el costo de adquisición.</a:t>
            </a:r>
            <a:endParaRPr lang="en-US" sz="800" dirty="0">
              <a:solidFill>
                <a:schemeClr val="tx2"/>
              </a:solidFill>
            </a:endParaRPr>
          </a:p>
          <a:p>
            <a:pPr lvl="0" algn="l"/>
            <a:r>
              <a:rPr lang="es-CO" sz="800" dirty="0">
                <a:solidFill>
                  <a:schemeClr val="tx2"/>
                </a:solidFill>
              </a:rPr>
              <a:t>Títulos de Deuda: el costo fiscal es el valor de compra mas los intereses lineales y no pagados, calculados desde la fecha de adquisición o la última fecha de pago hasta la fecha de enajenación</a:t>
            </a:r>
            <a:r>
              <a:rPr lang="es-CO" sz="800" dirty="0" smtClean="0">
                <a:solidFill>
                  <a:schemeClr val="tx2"/>
                </a:solidFill>
              </a:rPr>
              <a:t>.</a:t>
            </a:r>
            <a:endParaRPr lang="en-US" sz="800" dirty="0">
              <a:solidFill>
                <a:schemeClr val="tx2"/>
              </a:solidFill>
            </a:endParaRPr>
          </a:p>
        </p:txBody>
      </p:sp>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1780444" y="16834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1713036" y="151197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103188" algn="l"/>
              </a:tabLst>
              <a:defRPr>
                <a:solidFill>
                  <a:schemeClr val="tx1"/>
                </a:solidFill>
                <a:latin typeface="Arial" pitchFamily="34" charset="0"/>
                <a:cs typeface="Arial" pitchFamily="34" charset="0"/>
              </a:defRPr>
            </a:lvl1pPr>
            <a:lvl2pPr algn="l">
              <a:tabLst>
                <a:tab pos="103188" algn="l"/>
              </a:tabLst>
              <a:defRPr>
                <a:solidFill>
                  <a:schemeClr val="tx1"/>
                </a:solidFill>
                <a:latin typeface="Arial" pitchFamily="34" charset="0"/>
                <a:cs typeface="Arial" pitchFamily="34" charset="0"/>
              </a:defRPr>
            </a:lvl2pPr>
            <a:lvl3pPr algn="l">
              <a:tabLst>
                <a:tab pos="103188" algn="l"/>
              </a:tabLst>
              <a:defRPr>
                <a:solidFill>
                  <a:schemeClr val="tx1"/>
                </a:solidFill>
                <a:latin typeface="Arial" pitchFamily="34" charset="0"/>
                <a:cs typeface="Arial" pitchFamily="34" charset="0"/>
              </a:defRPr>
            </a:lvl3pPr>
            <a:lvl4pPr algn="l">
              <a:tabLst>
                <a:tab pos="103188" algn="l"/>
              </a:tabLst>
              <a:defRPr>
                <a:solidFill>
                  <a:schemeClr val="tx1"/>
                </a:solidFill>
                <a:latin typeface="Arial" pitchFamily="34" charset="0"/>
                <a:cs typeface="Arial" pitchFamily="34" charset="0"/>
              </a:defRPr>
            </a:lvl4pPr>
            <a:lvl5pPr algn="l">
              <a:tabLst>
                <a:tab pos="103188" algn="l"/>
              </a:tabLst>
              <a:defRPr>
                <a:solidFill>
                  <a:schemeClr val="tx1"/>
                </a:solidFill>
                <a:latin typeface="Arial" pitchFamily="34" charset="0"/>
                <a:cs typeface="Arial" pitchFamily="34" charset="0"/>
              </a:defRPr>
            </a:lvl5pPr>
            <a:lvl6pPr fontAlgn="base">
              <a:spcBef>
                <a:spcPct val="0"/>
              </a:spcBef>
              <a:spcAft>
                <a:spcPct val="0"/>
              </a:spcAft>
              <a:tabLst>
                <a:tab pos="103188" algn="l"/>
              </a:tabLst>
              <a:defRPr>
                <a:solidFill>
                  <a:schemeClr val="tx1"/>
                </a:solidFill>
                <a:latin typeface="Arial" pitchFamily="34" charset="0"/>
                <a:cs typeface="Arial" pitchFamily="34" charset="0"/>
              </a:defRPr>
            </a:lvl6pPr>
            <a:lvl7pPr fontAlgn="base">
              <a:spcBef>
                <a:spcPct val="0"/>
              </a:spcBef>
              <a:spcAft>
                <a:spcPct val="0"/>
              </a:spcAft>
              <a:tabLst>
                <a:tab pos="103188" algn="l"/>
              </a:tabLst>
              <a:defRPr>
                <a:solidFill>
                  <a:schemeClr val="tx1"/>
                </a:solidFill>
                <a:latin typeface="Arial" pitchFamily="34" charset="0"/>
                <a:cs typeface="Arial" pitchFamily="34" charset="0"/>
              </a:defRPr>
            </a:lvl7pPr>
            <a:lvl8pPr fontAlgn="base">
              <a:spcBef>
                <a:spcPct val="0"/>
              </a:spcBef>
              <a:spcAft>
                <a:spcPct val="0"/>
              </a:spcAft>
              <a:tabLst>
                <a:tab pos="103188" algn="l"/>
              </a:tabLst>
              <a:defRPr>
                <a:solidFill>
                  <a:schemeClr val="tx1"/>
                </a:solidFill>
                <a:latin typeface="Arial" pitchFamily="34" charset="0"/>
                <a:cs typeface="Arial" pitchFamily="34" charset="0"/>
              </a:defRPr>
            </a:lvl8pPr>
            <a:lvl9pPr fontAlgn="base">
              <a:spcBef>
                <a:spcPct val="0"/>
              </a:spcBef>
              <a:spcAft>
                <a:spcPct val="0"/>
              </a:spcAft>
              <a:tabLst>
                <a:tab pos="1031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031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390241544"/>
              </p:ext>
            </p:extLst>
          </p:nvPr>
        </p:nvGraphicFramePr>
        <p:xfrm>
          <a:off x="1125416" y="1018583"/>
          <a:ext cx="7315199" cy="2890630"/>
        </p:xfrm>
        <a:graphic>
          <a:graphicData uri="http://schemas.openxmlformats.org/drawingml/2006/table">
            <a:tbl>
              <a:tblPr firstRow="1" firstCol="1" bandRow="1"/>
              <a:tblGrid>
                <a:gridCol w="1534464"/>
                <a:gridCol w="5780735"/>
              </a:tblGrid>
              <a:tr h="935610">
                <a:tc>
                  <a:txBody>
                    <a:bodyPr/>
                    <a:lstStyle/>
                    <a:p>
                      <a:pPr marL="0" marR="0" algn="ctr">
                        <a:lnSpc>
                          <a:spcPct val="115000"/>
                        </a:lnSpc>
                        <a:spcBef>
                          <a:spcPts val="0"/>
                        </a:spcBef>
                        <a:spcAft>
                          <a:spcPts val="0"/>
                        </a:spcAft>
                      </a:pPr>
                      <a:r>
                        <a:rPr lang="es-CO" sz="700" b="1" dirty="0">
                          <a:solidFill>
                            <a:schemeClr val="tx1"/>
                          </a:solidFill>
                          <a:effectLst/>
                          <a:latin typeface="Arial"/>
                          <a:ea typeface="Calibri"/>
                          <a:cs typeface="Times New Roman"/>
                        </a:rPr>
                        <a:t> </a:t>
                      </a:r>
                      <a:endParaRPr lang="en-US" sz="700"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tx1"/>
                          </a:solidFill>
                          <a:effectLst/>
                          <a:latin typeface="Arial"/>
                          <a:ea typeface="Calibri"/>
                          <a:cs typeface="Times New Roman"/>
                        </a:rPr>
                        <a:t> </a:t>
                      </a:r>
                      <a:endParaRPr lang="en-US" sz="700"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tx1"/>
                          </a:solidFill>
                          <a:effectLst/>
                          <a:latin typeface="Arial"/>
                          <a:ea typeface="Calibri"/>
                          <a:cs typeface="Times New Roman"/>
                        </a:rPr>
                        <a:t> </a:t>
                      </a:r>
                      <a:endParaRPr lang="en-US" sz="700"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accent6"/>
                          </a:solidFill>
                          <a:effectLst/>
                          <a:latin typeface="Arial"/>
                          <a:ea typeface="Calibri"/>
                          <a:cs typeface="Times New Roman"/>
                        </a:rPr>
                        <a:t>TITULOS DE DEUDA</a:t>
                      </a:r>
                      <a:endParaRPr lang="en-US" sz="700" dirty="0">
                        <a:solidFill>
                          <a:schemeClr val="accent6"/>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accent6"/>
                          </a:solidFill>
                          <a:effectLst/>
                          <a:latin typeface="Arial"/>
                          <a:ea typeface="Calibri"/>
                          <a:cs typeface="Times New Roman"/>
                        </a:rPr>
                        <a:t>(Bonos, </a:t>
                      </a:r>
                      <a:r>
                        <a:rPr lang="es-CO" sz="700" b="1" dirty="0" err="1">
                          <a:solidFill>
                            <a:schemeClr val="accent6"/>
                          </a:solidFill>
                          <a:effectLst/>
                          <a:latin typeface="Arial"/>
                          <a:ea typeface="Calibri"/>
                          <a:cs typeface="Times New Roman"/>
                        </a:rPr>
                        <a:t>CDTs</a:t>
                      </a:r>
                      <a:r>
                        <a:rPr lang="es-CO" sz="700" b="1" dirty="0">
                          <a:solidFill>
                            <a:schemeClr val="accent6"/>
                          </a:solidFill>
                          <a:effectLst/>
                          <a:latin typeface="Arial"/>
                          <a:ea typeface="Calibri"/>
                          <a:cs typeface="Times New Roman"/>
                        </a:rPr>
                        <a:t>, TES)</a:t>
                      </a:r>
                      <a:endParaRPr lang="en-US" sz="700" dirty="0">
                        <a:solidFill>
                          <a:schemeClr val="accent6"/>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Arial"/>
                          <a:ea typeface="Calibri"/>
                          <a:cs typeface="Times New Roman"/>
                        </a:rPr>
                        <a:t>El ingreso por rendimientos financieros se realiza de manera lineal, teniendo en cuenta las características propias del título, tales como valor nominal, tasa facial, plazo convenido y tiempo de tenencia en el año o período gravable del título.</a:t>
                      </a:r>
                      <a:endParaRPr lang="en-US" sz="800" dirty="0">
                        <a:solidFill>
                          <a:schemeClr val="tx2"/>
                        </a:solidFill>
                        <a:effectLst/>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Arial"/>
                          <a:ea typeface="Calibri"/>
                          <a:cs typeface="Times New Roman"/>
                        </a:rPr>
                        <a:t>Esta previsión del método lineal no había sido contemplada por la legislación vigente hasta 2016, ya que simplemente se concluía a raíz de la interpretación armónica del Decreto 700 de 1997 en conjunto con los artículos 27 (Realización del Ingreso) y 271 (Valor patrimonial de los títulos, bonos y seguros de vida) del Estatuto Tributario.</a:t>
                      </a:r>
                      <a:endParaRPr lang="en-US" sz="800" dirty="0">
                        <a:solidFill>
                          <a:schemeClr val="tx2"/>
                        </a:solidFill>
                        <a:effectLst/>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Arial"/>
                          <a:ea typeface="Calibri"/>
                          <a:cs typeface="Times New Roman"/>
                        </a:rPr>
                        <a:t>La valoración contable registrada debe excluirse al momento de preparar la declaración de renta, para declarar el ingreso proveniente del método lineal.</a:t>
                      </a:r>
                      <a:endParaRPr lang="en-US" sz="8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1708">
                <a:tc>
                  <a:txBody>
                    <a:bodyPr/>
                    <a:lstStyle/>
                    <a:p>
                      <a:pPr marL="0" marR="0" algn="ctr">
                        <a:lnSpc>
                          <a:spcPct val="115000"/>
                        </a:lnSpc>
                        <a:spcBef>
                          <a:spcPts val="0"/>
                        </a:spcBef>
                        <a:spcAft>
                          <a:spcPts val="0"/>
                        </a:spcAft>
                      </a:pPr>
                      <a:r>
                        <a:rPr lang="es-CO" sz="700" b="1" dirty="0">
                          <a:solidFill>
                            <a:schemeClr val="tx1"/>
                          </a:solidFill>
                          <a:effectLst/>
                          <a:latin typeface="Arial"/>
                          <a:ea typeface="Calibri"/>
                          <a:cs typeface="Times New Roman"/>
                        </a:rPr>
                        <a:t> </a:t>
                      </a:r>
                      <a:endParaRPr lang="en-US" sz="700"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tx1"/>
                          </a:solidFill>
                          <a:effectLst/>
                          <a:latin typeface="Arial"/>
                          <a:ea typeface="Calibri"/>
                          <a:cs typeface="Times New Roman"/>
                        </a:rPr>
                        <a:t> </a:t>
                      </a:r>
                      <a:endParaRPr lang="en-US" sz="700"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accent6"/>
                          </a:solidFill>
                          <a:effectLst/>
                          <a:latin typeface="Arial"/>
                          <a:ea typeface="Calibri"/>
                          <a:cs typeface="Times New Roman"/>
                        </a:rPr>
                        <a:t>ACCIONES</a:t>
                      </a:r>
                      <a:endParaRPr lang="en-US" sz="700" dirty="0">
                        <a:solidFill>
                          <a:schemeClr val="accent6"/>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Arial"/>
                          <a:ea typeface="Calibri"/>
                          <a:cs typeface="Times New Roman"/>
                        </a:rPr>
                        <a:t>El ingreso por valoración no </a:t>
                      </a:r>
                      <a:r>
                        <a:rPr lang="es-CO" sz="600" dirty="0" smtClean="0">
                          <a:solidFill>
                            <a:schemeClr val="tx2"/>
                          </a:solidFill>
                          <a:effectLst/>
                          <a:latin typeface="Arial"/>
                          <a:ea typeface="Calibri"/>
                          <a:cs typeface="Times New Roman"/>
                        </a:rPr>
                        <a:t>tiene </a:t>
                      </a:r>
                      <a:r>
                        <a:rPr lang="es-CO" sz="600" dirty="0">
                          <a:solidFill>
                            <a:schemeClr val="tx2"/>
                          </a:solidFill>
                          <a:effectLst/>
                          <a:latin typeface="Arial"/>
                          <a:ea typeface="Calibri"/>
                          <a:cs typeface="Times New Roman"/>
                        </a:rPr>
                        <a:t>ningún efecto fiscal, dado que el ingreso fiscal ocurre cuando se vende la acción o se liquida la inversión. Así, aún en el evento en que en la contabilidad se utilicen los métodos de reconocimiento al valor razonable de las acciones, como puede ser el método de participación patrimonial, no se tienen en cuenta fiscalmente.</a:t>
                      </a:r>
                      <a:endParaRPr lang="en-US" sz="800" dirty="0">
                        <a:solidFill>
                          <a:schemeClr val="tx2"/>
                        </a:solidFill>
                        <a:effectLst/>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Arial"/>
                          <a:ea typeface="Calibri"/>
                          <a:cs typeface="Times New Roman"/>
                        </a:rPr>
                        <a:t>Lo anterior, sin perjuicio de los dividendos para los cuales el ingreso se sigue realizando cuando sean abonados en calidad de exigibles.</a:t>
                      </a:r>
                      <a:endParaRPr lang="en-US" sz="8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53312">
                <a:tc>
                  <a:txBody>
                    <a:bodyPr/>
                    <a:lstStyle/>
                    <a:p>
                      <a:pPr marL="0" marR="0" algn="ctr">
                        <a:lnSpc>
                          <a:spcPct val="115000"/>
                        </a:lnSpc>
                        <a:spcBef>
                          <a:spcPts val="0"/>
                        </a:spcBef>
                        <a:spcAft>
                          <a:spcPts val="0"/>
                        </a:spcAft>
                      </a:pPr>
                      <a:r>
                        <a:rPr lang="es-CO" sz="700" b="1" dirty="0">
                          <a:solidFill>
                            <a:schemeClr val="tx1"/>
                          </a:solidFill>
                          <a:effectLst/>
                          <a:latin typeface="Arial"/>
                          <a:ea typeface="Calibri"/>
                          <a:cs typeface="Times New Roman"/>
                        </a:rPr>
                        <a:t> </a:t>
                      </a:r>
                      <a:endParaRPr lang="en-US" sz="700"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tx1"/>
                          </a:solidFill>
                          <a:effectLst/>
                          <a:latin typeface="Arial"/>
                          <a:ea typeface="Calibri"/>
                          <a:cs typeface="Times New Roman"/>
                        </a:rPr>
                        <a:t> </a:t>
                      </a:r>
                      <a:endParaRPr lang="en-US" sz="700"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tx1"/>
                          </a:solidFill>
                          <a:effectLst/>
                          <a:latin typeface="Arial"/>
                          <a:ea typeface="Calibri"/>
                          <a:cs typeface="Times New Roman"/>
                        </a:rPr>
                        <a:t> </a:t>
                      </a:r>
                      <a:endParaRPr lang="en-US" sz="700"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tx1"/>
                          </a:solidFill>
                          <a:effectLst/>
                          <a:latin typeface="Arial"/>
                          <a:ea typeface="Calibri"/>
                          <a:cs typeface="Times New Roman"/>
                        </a:rPr>
                        <a:t> </a:t>
                      </a:r>
                      <a:endParaRPr lang="en-US" sz="700"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tx1"/>
                          </a:solidFill>
                          <a:effectLst/>
                          <a:latin typeface="Arial"/>
                          <a:ea typeface="Calibri"/>
                          <a:cs typeface="Times New Roman"/>
                        </a:rPr>
                        <a:t> </a:t>
                      </a:r>
                      <a:endParaRPr lang="en-US" sz="700" dirty="0">
                        <a:solidFill>
                          <a:schemeClr val="tx1"/>
                        </a:solidFill>
                        <a:effectLst/>
                        <a:latin typeface="Calibri"/>
                        <a:ea typeface="Calibri"/>
                        <a:cs typeface="Times New Roman"/>
                      </a:endParaRPr>
                    </a:p>
                    <a:p>
                      <a:pPr marL="0" marR="0" algn="ctr">
                        <a:lnSpc>
                          <a:spcPct val="115000"/>
                        </a:lnSpc>
                        <a:spcBef>
                          <a:spcPts val="0"/>
                        </a:spcBef>
                        <a:spcAft>
                          <a:spcPts val="0"/>
                        </a:spcAft>
                      </a:pPr>
                      <a:r>
                        <a:rPr lang="es-CO" sz="700" b="1" dirty="0">
                          <a:solidFill>
                            <a:schemeClr val="accent6"/>
                          </a:solidFill>
                          <a:effectLst/>
                          <a:latin typeface="Arial"/>
                          <a:ea typeface="Calibri"/>
                          <a:cs typeface="Times New Roman"/>
                        </a:rPr>
                        <a:t>DERIVADOS</a:t>
                      </a:r>
                      <a:endParaRPr lang="en-US" sz="700" dirty="0">
                        <a:solidFill>
                          <a:schemeClr val="accent6"/>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Arial"/>
                          <a:ea typeface="Calibri"/>
                          <a:cs typeface="Times New Roman"/>
                        </a:rPr>
                        <a:t>Tratándose de contratos de derivados o de cobertura, el ingreso fiscal de estos</a:t>
                      </a:r>
                      <a:r>
                        <a:rPr lang="es-CO" sz="800" dirty="0">
                          <a:solidFill>
                            <a:schemeClr val="tx2"/>
                          </a:solidFill>
                          <a:effectLst/>
                          <a:latin typeface="Arial"/>
                          <a:ea typeface="Calibri"/>
                          <a:cs typeface="Times New Roman"/>
                        </a:rPr>
                        <a:t> </a:t>
                      </a:r>
                      <a:r>
                        <a:rPr lang="es-CO" sz="600" dirty="0">
                          <a:solidFill>
                            <a:schemeClr val="tx2"/>
                          </a:solidFill>
                          <a:effectLst/>
                          <a:latin typeface="Arial"/>
                          <a:ea typeface="Calibri"/>
                          <a:cs typeface="Times New Roman"/>
                        </a:rPr>
                        <a:t>instrumentos se produce al momento de su enajenación o liquidación, razón por la cual no tienen ningún efecto hechos como el cierre de posición o el cobro o pago que realiza diariamente la Cámara de Riesgo Central de Contraparte y que corresponde al resultado de la liquidación parcial diaria que realiza la Cámara y que corresponde básicamente a la liquidación de las posiciones abiertas (contratos no cerrados) al precio de cierre de mercado, pero que en ningún caso implica la liquidación definitiva del instrumento financiero.</a:t>
                      </a:r>
                      <a:endParaRPr lang="en-US" sz="800" dirty="0">
                        <a:solidFill>
                          <a:schemeClr val="tx2"/>
                        </a:solidFill>
                        <a:effectLst/>
                        <a:latin typeface="Calibri"/>
                        <a:ea typeface="Calibri"/>
                        <a:cs typeface="Times New Roman"/>
                      </a:endParaRPr>
                    </a:p>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Arial"/>
                          <a:ea typeface="Calibri"/>
                          <a:cs typeface="Times New Roman"/>
                        </a:rPr>
                        <a:t>La medición contable a valor razonable de estos instrumentos no se incluye en el ingreso o gasto. El artículo 121 de la Ley 1819 de 2016 modificó el artículo 286 del Estatuto </a:t>
                      </a:r>
                      <a:r>
                        <a:rPr lang="es-CO" sz="600" dirty="0" smtClean="0">
                          <a:solidFill>
                            <a:schemeClr val="tx2"/>
                          </a:solidFill>
                          <a:effectLst/>
                          <a:latin typeface="Arial"/>
                          <a:ea typeface="Calibri"/>
                          <a:cs typeface="Times New Roman"/>
                        </a:rPr>
                        <a:t>Tributario </a:t>
                      </a:r>
                      <a:r>
                        <a:rPr lang="es-CO" sz="600" dirty="0">
                          <a:solidFill>
                            <a:schemeClr val="tx2"/>
                          </a:solidFill>
                          <a:effectLst/>
                          <a:latin typeface="Arial"/>
                          <a:ea typeface="Calibri"/>
                          <a:cs typeface="Times New Roman"/>
                        </a:rPr>
                        <a:t>(Conceptos que NO tienen el carácter de deudas) con el propósito de aclarar que en los derivados no se considera deuda el pasivo por los ajustes de medición a valor razonable registrado contablemente antes de que se liquide el instrumento.</a:t>
                      </a:r>
                      <a:endParaRPr lang="en-US" sz="8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160303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11</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22795" y="583792"/>
            <a:ext cx="7758497" cy="671979"/>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n-US" sz="1800" b="1" u="sng" dirty="0" smtClean="0">
                <a:solidFill>
                  <a:schemeClr val="accent6"/>
                </a:solidFill>
                <a:latin typeface="Segoe UI" pitchFamily="34" charset="0"/>
                <a:ea typeface="Segoe UI" panose="020B0502040204020203" pitchFamily="34" charset="0"/>
                <a:cs typeface="Segoe UI" pitchFamily="34" charset="0"/>
              </a:rPr>
              <a:t>LEY 1819 DE 2016</a:t>
            </a:r>
          </a:p>
          <a:p>
            <a:pPr defTabSz="909497" eaLnBrk="0" hangingPunct="0">
              <a:spcAft>
                <a:spcPts val="200"/>
              </a:spcAft>
              <a:buClr>
                <a:srgbClr val="DC241F"/>
              </a:buClr>
              <a:buSzPct val="100000"/>
              <a:defRPr/>
            </a:pPr>
            <a:r>
              <a:rPr lang="en-US" sz="1800" b="1" u="sng" dirty="0" smtClean="0">
                <a:solidFill>
                  <a:schemeClr val="accent6"/>
                </a:solidFill>
                <a:latin typeface="Segoe UI" pitchFamily="34" charset="0"/>
                <a:ea typeface="Segoe UI" panose="020B0502040204020203" pitchFamily="34" charset="0"/>
                <a:cs typeface="Segoe UI" pitchFamily="34" charset="0"/>
              </a:rPr>
              <a:t>INSTRUMENTOS FINANCIEROS MEDIDOS A COSTO AMORTIZADO</a:t>
            </a:r>
          </a:p>
        </p:txBody>
      </p:sp>
      <p:sp>
        <p:nvSpPr>
          <p:cNvPr id="10" name="TextBox 9"/>
          <p:cNvSpPr txBox="1"/>
          <p:nvPr/>
        </p:nvSpPr>
        <p:spPr>
          <a:xfrm>
            <a:off x="868598" y="1371600"/>
            <a:ext cx="7729053" cy="3570208"/>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CO" sz="1200" dirty="0"/>
              <a:t> </a:t>
            </a:r>
            <a:endParaRPr lang="en-US" sz="1200" dirty="0"/>
          </a:p>
          <a:p>
            <a:pPr algn="l"/>
            <a:r>
              <a:rPr lang="es-CO" sz="1200" dirty="0" smtClean="0">
                <a:solidFill>
                  <a:schemeClr val="tx2"/>
                </a:solidFill>
              </a:rPr>
              <a:t>El </a:t>
            </a:r>
            <a:r>
              <a:rPr lang="es-CO" sz="1200" dirty="0">
                <a:solidFill>
                  <a:schemeClr val="tx2"/>
                </a:solidFill>
              </a:rPr>
              <a:t>artículo 33 de la Ley 1819 de 2016, Parte II - Impuesto sobre la Renta, adicionó el artículo 33-1 del Estatuto Tributario, como sigue:</a:t>
            </a:r>
            <a:endParaRPr lang="en-US" sz="1200" dirty="0">
              <a:solidFill>
                <a:schemeClr val="tx2"/>
              </a:solidFill>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r>
              <a:rPr lang="es-CO" sz="1200" b="1" dirty="0" smtClean="0">
                <a:solidFill>
                  <a:schemeClr val="tx2"/>
                </a:solidFill>
                <a:latin typeface="Segoe UI" pitchFamily="34" charset="0"/>
                <a:ea typeface="Segoe UI" panose="020B0502040204020203" pitchFamily="34" charset="0"/>
                <a:cs typeface="Segoe UI" pitchFamily="34" charset="0"/>
              </a:rPr>
              <a:t>Nota</a:t>
            </a:r>
            <a:r>
              <a:rPr lang="es-CO" sz="1000" b="1" dirty="0" smtClean="0">
                <a:solidFill>
                  <a:schemeClr val="tx2"/>
                </a:solidFill>
                <a:latin typeface="Segoe UI" pitchFamily="34" charset="0"/>
                <a:ea typeface="Segoe UI" panose="020B0502040204020203" pitchFamily="34" charset="0"/>
                <a:cs typeface="Segoe UI" pitchFamily="34" charset="0"/>
              </a:rPr>
              <a:t>: </a:t>
            </a:r>
            <a:r>
              <a:rPr lang="es-CO" sz="1000" dirty="0">
                <a:solidFill>
                  <a:schemeClr val="tx2"/>
                </a:solidFill>
              </a:rPr>
              <a:t>Los artículos 28, 59 y 105 del Estatuto Tributario fueron igualmente modificados por la Ley 1819 de 2016, como sigue:</a:t>
            </a:r>
            <a:endParaRPr lang="en-US" sz="1000" dirty="0">
              <a:solidFill>
                <a:schemeClr val="tx2"/>
              </a:solidFill>
            </a:endParaRPr>
          </a:p>
          <a:p>
            <a:r>
              <a:rPr lang="es-CO" sz="1000" dirty="0">
                <a:solidFill>
                  <a:schemeClr val="accent1">
                    <a:lumMod val="60000"/>
                    <a:lumOff val="40000"/>
                  </a:schemeClr>
                </a:solidFill>
              </a:rPr>
              <a:t> </a:t>
            </a:r>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p:txBody>
      </p:sp>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1780444" y="16834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9" name="Table 18"/>
          <p:cNvGraphicFramePr>
            <a:graphicFrameLocks noGrp="1"/>
          </p:cNvGraphicFramePr>
          <p:nvPr>
            <p:extLst>
              <p:ext uri="{D42A27DB-BD31-4B8C-83A1-F6EECF244321}">
                <p14:modId xmlns:p14="http://schemas.microsoft.com/office/powerpoint/2010/main" val="3272208770"/>
              </p:ext>
            </p:extLst>
          </p:nvPr>
        </p:nvGraphicFramePr>
        <p:xfrm>
          <a:off x="1266093" y="2000250"/>
          <a:ext cx="6963507" cy="893826"/>
        </p:xfrm>
        <a:graphic>
          <a:graphicData uri="http://schemas.openxmlformats.org/drawingml/2006/table">
            <a:tbl>
              <a:tblPr firstRow="1" firstCol="1" bandRow="1"/>
              <a:tblGrid>
                <a:gridCol w="1970252"/>
                <a:gridCol w="4993255"/>
              </a:tblGrid>
              <a:tr h="893826">
                <a:tc>
                  <a:txBody>
                    <a:bodyPr/>
                    <a:lstStyle/>
                    <a:p>
                      <a:pPr marL="0" marR="0">
                        <a:lnSpc>
                          <a:spcPct val="115000"/>
                        </a:lnSpc>
                        <a:spcBef>
                          <a:spcPts val="0"/>
                        </a:spcBef>
                        <a:spcAft>
                          <a:spcPts val="0"/>
                        </a:spcAft>
                      </a:pPr>
                      <a:r>
                        <a:rPr lang="es-CO" sz="600" dirty="0">
                          <a:solidFill>
                            <a:schemeClr val="tx1"/>
                          </a:solidFill>
                          <a:effectLst/>
                          <a:latin typeface="Arial"/>
                          <a:ea typeface="Calibri"/>
                          <a:cs typeface="Times New Roman"/>
                        </a:rPr>
                        <a:t> </a:t>
                      </a:r>
                      <a:endParaRPr lang="en-US" sz="900" b="1" dirty="0">
                        <a:solidFill>
                          <a:schemeClr val="tx1"/>
                        </a:solidFill>
                        <a:effectLst/>
                        <a:latin typeface="Calibri"/>
                        <a:ea typeface="Calibri"/>
                        <a:cs typeface="Times New Roman"/>
                      </a:endParaRPr>
                    </a:p>
                    <a:p>
                      <a:pPr marL="0" marR="0">
                        <a:lnSpc>
                          <a:spcPct val="115000"/>
                        </a:lnSpc>
                        <a:spcBef>
                          <a:spcPts val="0"/>
                        </a:spcBef>
                        <a:spcAft>
                          <a:spcPts val="0"/>
                        </a:spcAft>
                      </a:pPr>
                      <a:r>
                        <a:rPr lang="es-CO" sz="900" b="1" dirty="0">
                          <a:solidFill>
                            <a:schemeClr val="accent6"/>
                          </a:solidFill>
                          <a:effectLst/>
                          <a:latin typeface="Arial"/>
                          <a:ea typeface="Calibri"/>
                          <a:cs typeface="Times New Roman"/>
                        </a:rPr>
                        <a:t>Tratamiento Tributario de Instrumentos Financieros </a:t>
                      </a:r>
                      <a:endParaRPr lang="en-US" sz="900" b="1" dirty="0">
                        <a:solidFill>
                          <a:schemeClr val="accent6"/>
                        </a:solidFill>
                        <a:effectLst/>
                        <a:latin typeface="Calibri"/>
                        <a:ea typeface="Calibri"/>
                        <a:cs typeface="Times New Roman"/>
                      </a:endParaRPr>
                    </a:p>
                    <a:p>
                      <a:pPr marL="0" marR="0">
                        <a:lnSpc>
                          <a:spcPct val="115000"/>
                        </a:lnSpc>
                        <a:spcBef>
                          <a:spcPts val="0"/>
                        </a:spcBef>
                        <a:spcAft>
                          <a:spcPts val="0"/>
                        </a:spcAft>
                      </a:pPr>
                      <a:r>
                        <a:rPr lang="es-CO" sz="900" b="1" dirty="0">
                          <a:solidFill>
                            <a:schemeClr val="accent6"/>
                          </a:solidFill>
                          <a:effectLst/>
                          <a:latin typeface="Arial"/>
                          <a:ea typeface="Calibri"/>
                          <a:cs typeface="Times New Roman"/>
                        </a:rPr>
                        <a:t>Medidos a Costo Amortizado</a:t>
                      </a:r>
                      <a:endParaRPr lang="en-US" sz="900" b="1" dirty="0">
                        <a:solidFill>
                          <a:schemeClr val="accent6"/>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lnSpc>
                          <a:spcPct val="115000"/>
                        </a:lnSpc>
                        <a:spcBef>
                          <a:spcPts val="0"/>
                        </a:spcBef>
                        <a:spcAft>
                          <a:spcPts val="0"/>
                        </a:spcAft>
                      </a:pPr>
                      <a:r>
                        <a:rPr lang="es-CO" sz="800" dirty="0">
                          <a:solidFill>
                            <a:schemeClr val="tx2"/>
                          </a:solidFill>
                          <a:effectLst/>
                          <a:latin typeface="Arial"/>
                          <a:ea typeface="Calibri"/>
                          <a:cs typeface="Times New Roman"/>
                        </a:rPr>
                        <a:t>El artículo 33-1 del Estatuto Tributario, a su tenor literal, reza lo siguiente:</a:t>
                      </a:r>
                      <a:endParaRPr lang="en-US" sz="800" dirty="0">
                        <a:solidFill>
                          <a:schemeClr val="tx2"/>
                        </a:solidFill>
                        <a:effectLst/>
                        <a:latin typeface="Calibri"/>
                        <a:ea typeface="Calibri"/>
                        <a:cs typeface="Times New Roman"/>
                      </a:endParaRPr>
                    </a:p>
                    <a:p>
                      <a:pPr marL="0" marR="0" algn="just">
                        <a:lnSpc>
                          <a:spcPct val="115000"/>
                        </a:lnSpc>
                        <a:spcBef>
                          <a:spcPts val="0"/>
                        </a:spcBef>
                        <a:spcAft>
                          <a:spcPts val="0"/>
                        </a:spcAft>
                      </a:pPr>
                      <a:r>
                        <a:rPr lang="es-CO" sz="800" dirty="0">
                          <a:solidFill>
                            <a:schemeClr val="tx2"/>
                          </a:solidFill>
                          <a:effectLst/>
                          <a:latin typeface="Arial"/>
                          <a:ea typeface="Calibri"/>
                          <a:cs typeface="Times New Roman"/>
                        </a:rPr>
                        <a:t> </a:t>
                      </a:r>
                      <a:endParaRPr lang="en-US" sz="800" dirty="0">
                        <a:solidFill>
                          <a:schemeClr val="tx2"/>
                        </a:solidFill>
                        <a:effectLst/>
                        <a:latin typeface="Calibri"/>
                        <a:ea typeface="Calibri"/>
                        <a:cs typeface="Times New Roman"/>
                      </a:endParaRPr>
                    </a:p>
                    <a:p>
                      <a:pPr marL="0" marR="0" algn="just">
                        <a:lnSpc>
                          <a:spcPct val="115000"/>
                        </a:lnSpc>
                        <a:spcBef>
                          <a:spcPts val="0"/>
                        </a:spcBef>
                        <a:spcAft>
                          <a:spcPts val="0"/>
                        </a:spcAft>
                      </a:pPr>
                      <a:r>
                        <a:rPr lang="es-CO" sz="800" b="1" dirty="0">
                          <a:solidFill>
                            <a:schemeClr val="tx2"/>
                          </a:solidFill>
                          <a:effectLst/>
                          <a:latin typeface="Arial"/>
                          <a:ea typeface="Calibri"/>
                          <a:cs typeface="Times New Roman"/>
                        </a:rPr>
                        <a:t>“Los ingresos, costos y gastos provenientes de instrumentos financieros medidos a costo amortizado se entienden realizados de conformidad con lo previsto en el primer inciso del artículo 28, 59, 105 de este Estatuto”.</a:t>
                      </a:r>
                      <a:endParaRPr lang="en-US" sz="8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 name="Rectangle 5"/>
          <p:cNvSpPr>
            <a:spLocks noChangeArrowheads="1"/>
          </p:cNvSpPr>
          <p:nvPr/>
        </p:nvSpPr>
        <p:spPr bwMode="auto">
          <a:xfrm>
            <a:off x="1780444" y="252400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1" name="Table 20"/>
          <p:cNvGraphicFramePr>
            <a:graphicFrameLocks noGrp="1"/>
          </p:cNvGraphicFramePr>
          <p:nvPr>
            <p:extLst>
              <p:ext uri="{D42A27DB-BD31-4B8C-83A1-F6EECF244321}">
                <p14:modId xmlns:p14="http://schemas.microsoft.com/office/powerpoint/2010/main" val="4062285119"/>
              </p:ext>
            </p:extLst>
          </p:nvPr>
        </p:nvGraphicFramePr>
        <p:xfrm>
          <a:off x="1266092" y="3143249"/>
          <a:ext cx="7033846" cy="1445896"/>
        </p:xfrm>
        <a:graphic>
          <a:graphicData uri="http://schemas.openxmlformats.org/drawingml/2006/table">
            <a:tbl>
              <a:tblPr firstRow="1" firstCol="1" bandRow="1"/>
              <a:tblGrid>
                <a:gridCol w="1422575"/>
                <a:gridCol w="5611271"/>
              </a:tblGrid>
              <a:tr h="433769">
                <a:tc>
                  <a:txBody>
                    <a:bodyPr/>
                    <a:lstStyle/>
                    <a:p>
                      <a:pPr marL="0" marR="0" algn="just">
                        <a:lnSpc>
                          <a:spcPct val="115000"/>
                        </a:lnSpc>
                        <a:spcBef>
                          <a:spcPts val="0"/>
                        </a:spcBef>
                        <a:spcAft>
                          <a:spcPts val="0"/>
                        </a:spcAft>
                      </a:pPr>
                      <a:r>
                        <a:rPr lang="es-CO" sz="800" b="1" dirty="0">
                          <a:solidFill>
                            <a:schemeClr val="accent6"/>
                          </a:solidFill>
                          <a:effectLst/>
                          <a:latin typeface="Arial"/>
                          <a:ea typeface="Calibri"/>
                          <a:cs typeface="Times New Roman"/>
                        </a:rPr>
                        <a:t> </a:t>
                      </a:r>
                      <a:endParaRPr lang="en-US" sz="800" dirty="0">
                        <a:solidFill>
                          <a:schemeClr val="accent6"/>
                        </a:solidFill>
                        <a:effectLst/>
                        <a:latin typeface="Calibri"/>
                        <a:ea typeface="Calibri"/>
                        <a:cs typeface="Times New Roman"/>
                      </a:endParaRPr>
                    </a:p>
                    <a:p>
                      <a:pPr marL="0" marR="0" algn="just">
                        <a:lnSpc>
                          <a:spcPct val="115000"/>
                        </a:lnSpc>
                        <a:spcBef>
                          <a:spcPts val="0"/>
                        </a:spcBef>
                        <a:spcAft>
                          <a:spcPts val="0"/>
                        </a:spcAft>
                      </a:pPr>
                      <a:r>
                        <a:rPr lang="es-CO" sz="800" b="1" dirty="0">
                          <a:solidFill>
                            <a:schemeClr val="accent6"/>
                          </a:solidFill>
                          <a:effectLst/>
                          <a:latin typeface="Arial"/>
                          <a:ea typeface="Calibri"/>
                          <a:cs typeface="Times New Roman"/>
                        </a:rPr>
                        <a:t>Articulo 28 ET</a:t>
                      </a:r>
                      <a:endParaRPr lang="en-US" sz="800" dirty="0">
                        <a:solidFill>
                          <a:schemeClr val="accent6"/>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s-CO" sz="800" b="1" u="sng" dirty="0">
                          <a:solidFill>
                            <a:schemeClr val="tx2"/>
                          </a:solidFill>
                          <a:effectLst/>
                          <a:latin typeface="Arial"/>
                          <a:ea typeface="Calibri"/>
                          <a:cs typeface="Times New Roman"/>
                        </a:rPr>
                        <a:t>Realización del Ingreso para Obligados a Llevar Contabilidad.</a:t>
                      </a:r>
                      <a:endParaRPr lang="en-US" sz="800" dirty="0">
                        <a:solidFill>
                          <a:schemeClr val="tx2"/>
                        </a:solidFill>
                        <a:effectLst/>
                        <a:latin typeface="Calibri"/>
                        <a:ea typeface="Calibri"/>
                        <a:cs typeface="Times New Roman"/>
                      </a:endParaRPr>
                    </a:p>
                    <a:p>
                      <a:pPr marL="0" marR="0">
                        <a:lnSpc>
                          <a:spcPct val="115000"/>
                        </a:lnSpc>
                        <a:spcBef>
                          <a:spcPts val="0"/>
                        </a:spcBef>
                        <a:spcAft>
                          <a:spcPts val="0"/>
                        </a:spcAft>
                      </a:pPr>
                      <a:r>
                        <a:rPr lang="es-CO" sz="800" dirty="0">
                          <a:solidFill>
                            <a:schemeClr val="tx2"/>
                          </a:solidFill>
                          <a:effectLst/>
                          <a:latin typeface="Arial"/>
                          <a:ea typeface="Calibri"/>
                          <a:cs typeface="Times New Roman"/>
                        </a:rPr>
                        <a:t>Los </a:t>
                      </a:r>
                      <a:r>
                        <a:rPr lang="es-CO" sz="800" b="1" dirty="0">
                          <a:solidFill>
                            <a:schemeClr val="tx2"/>
                          </a:solidFill>
                          <a:effectLst/>
                          <a:latin typeface="Arial"/>
                          <a:ea typeface="Calibri"/>
                          <a:cs typeface="Times New Roman"/>
                        </a:rPr>
                        <a:t>INGRESOS</a:t>
                      </a:r>
                      <a:r>
                        <a:rPr lang="es-CO" sz="800" dirty="0">
                          <a:solidFill>
                            <a:schemeClr val="tx2"/>
                          </a:solidFill>
                          <a:effectLst/>
                          <a:latin typeface="Arial"/>
                          <a:ea typeface="Calibri"/>
                          <a:cs typeface="Times New Roman"/>
                        </a:rPr>
                        <a:t> realizados fiscalmente son los ingresos devengados contablemente en el año o período gravable.</a:t>
                      </a:r>
                      <a:endParaRPr lang="en-US" sz="8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3769">
                <a:tc>
                  <a:txBody>
                    <a:bodyPr/>
                    <a:lstStyle/>
                    <a:p>
                      <a:pPr marL="0" marR="0" algn="just">
                        <a:lnSpc>
                          <a:spcPct val="115000"/>
                        </a:lnSpc>
                        <a:spcBef>
                          <a:spcPts val="0"/>
                        </a:spcBef>
                        <a:spcAft>
                          <a:spcPts val="0"/>
                        </a:spcAft>
                      </a:pPr>
                      <a:r>
                        <a:rPr lang="es-CO" sz="800" b="1" dirty="0">
                          <a:solidFill>
                            <a:schemeClr val="accent6"/>
                          </a:solidFill>
                          <a:effectLst/>
                          <a:latin typeface="Arial"/>
                          <a:ea typeface="Calibri"/>
                          <a:cs typeface="Times New Roman"/>
                        </a:rPr>
                        <a:t> </a:t>
                      </a:r>
                      <a:endParaRPr lang="en-US" sz="800" dirty="0">
                        <a:solidFill>
                          <a:schemeClr val="accent6"/>
                        </a:solidFill>
                        <a:effectLst/>
                        <a:latin typeface="Calibri"/>
                        <a:ea typeface="Calibri"/>
                        <a:cs typeface="Times New Roman"/>
                      </a:endParaRPr>
                    </a:p>
                    <a:p>
                      <a:pPr marL="0" marR="0" algn="just">
                        <a:lnSpc>
                          <a:spcPct val="115000"/>
                        </a:lnSpc>
                        <a:spcBef>
                          <a:spcPts val="0"/>
                        </a:spcBef>
                        <a:spcAft>
                          <a:spcPts val="0"/>
                        </a:spcAft>
                      </a:pPr>
                      <a:r>
                        <a:rPr lang="es-CO" sz="800" b="1" dirty="0">
                          <a:solidFill>
                            <a:schemeClr val="accent6"/>
                          </a:solidFill>
                          <a:effectLst/>
                          <a:latin typeface="Arial"/>
                          <a:ea typeface="Calibri"/>
                          <a:cs typeface="Times New Roman"/>
                        </a:rPr>
                        <a:t>Articulo 59 ET</a:t>
                      </a:r>
                      <a:endParaRPr lang="en-US" sz="800" dirty="0">
                        <a:solidFill>
                          <a:schemeClr val="accent6"/>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s-CO" sz="800" b="1" u="sng" dirty="0">
                          <a:solidFill>
                            <a:schemeClr val="tx2"/>
                          </a:solidFill>
                          <a:effectLst/>
                          <a:latin typeface="Arial"/>
                          <a:ea typeface="Calibri"/>
                          <a:cs typeface="Times New Roman"/>
                        </a:rPr>
                        <a:t>Realización del Costo para Obligados a Llevar Contabilidad.</a:t>
                      </a:r>
                      <a:endParaRPr lang="en-US" sz="800" dirty="0">
                        <a:solidFill>
                          <a:schemeClr val="tx2"/>
                        </a:solidFill>
                        <a:effectLst/>
                        <a:latin typeface="Calibri"/>
                        <a:ea typeface="Calibri"/>
                        <a:cs typeface="Times New Roman"/>
                      </a:endParaRPr>
                    </a:p>
                    <a:p>
                      <a:pPr marL="0" marR="0">
                        <a:lnSpc>
                          <a:spcPct val="115000"/>
                        </a:lnSpc>
                        <a:spcBef>
                          <a:spcPts val="0"/>
                        </a:spcBef>
                        <a:spcAft>
                          <a:spcPts val="0"/>
                        </a:spcAft>
                      </a:pPr>
                      <a:r>
                        <a:rPr lang="es-CO" sz="800" dirty="0">
                          <a:solidFill>
                            <a:schemeClr val="tx2"/>
                          </a:solidFill>
                          <a:effectLst/>
                          <a:latin typeface="Arial"/>
                          <a:ea typeface="Calibri"/>
                          <a:cs typeface="Times New Roman"/>
                        </a:rPr>
                        <a:t>Los </a:t>
                      </a:r>
                      <a:r>
                        <a:rPr lang="es-CO" sz="800" b="1" dirty="0">
                          <a:solidFill>
                            <a:schemeClr val="tx2"/>
                          </a:solidFill>
                          <a:effectLst/>
                          <a:latin typeface="Arial"/>
                          <a:ea typeface="Calibri"/>
                          <a:cs typeface="Times New Roman"/>
                        </a:rPr>
                        <a:t>COSTOS</a:t>
                      </a:r>
                      <a:r>
                        <a:rPr lang="es-CO" sz="800" dirty="0">
                          <a:solidFill>
                            <a:schemeClr val="tx2"/>
                          </a:solidFill>
                          <a:effectLst/>
                          <a:latin typeface="Arial"/>
                          <a:ea typeface="Calibri"/>
                          <a:cs typeface="Times New Roman"/>
                        </a:rPr>
                        <a:t> realizados fiscalmente son los costos devengados contablemente en el año o período gravable.</a:t>
                      </a:r>
                      <a:endParaRPr lang="en-US" sz="8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8358">
                <a:tc>
                  <a:txBody>
                    <a:bodyPr/>
                    <a:lstStyle/>
                    <a:p>
                      <a:pPr marL="0" marR="0" algn="just">
                        <a:lnSpc>
                          <a:spcPct val="115000"/>
                        </a:lnSpc>
                        <a:spcBef>
                          <a:spcPts val="0"/>
                        </a:spcBef>
                        <a:spcAft>
                          <a:spcPts val="0"/>
                        </a:spcAft>
                      </a:pPr>
                      <a:r>
                        <a:rPr lang="es-CO" sz="800" b="1" dirty="0">
                          <a:solidFill>
                            <a:schemeClr val="accent6"/>
                          </a:solidFill>
                          <a:effectLst/>
                          <a:latin typeface="Arial"/>
                          <a:ea typeface="Calibri"/>
                          <a:cs typeface="Times New Roman"/>
                        </a:rPr>
                        <a:t> </a:t>
                      </a:r>
                      <a:endParaRPr lang="en-US" sz="800" dirty="0">
                        <a:solidFill>
                          <a:schemeClr val="accent6"/>
                        </a:solidFill>
                        <a:effectLst/>
                        <a:latin typeface="Calibri"/>
                        <a:ea typeface="Calibri"/>
                        <a:cs typeface="Times New Roman"/>
                      </a:endParaRPr>
                    </a:p>
                    <a:p>
                      <a:pPr marL="0" marR="0" algn="just">
                        <a:lnSpc>
                          <a:spcPct val="115000"/>
                        </a:lnSpc>
                        <a:spcBef>
                          <a:spcPts val="0"/>
                        </a:spcBef>
                        <a:spcAft>
                          <a:spcPts val="0"/>
                        </a:spcAft>
                      </a:pPr>
                      <a:r>
                        <a:rPr lang="es-CO" sz="800" b="1" dirty="0">
                          <a:solidFill>
                            <a:schemeClr val="accent6"/>
                          </a:solidFill>
                          <a:effectLst/>
                          <a:latin typeface="Arial"/>
                          <a:ea typeface="Calibri"/>
                          <a:cs typeface="Times New Roman"/>
                        </a:rPr>
                        <a:t>Articulo 105 ET</a:t>
                      </a:r>
                      <a:endParaRPr lang="en-US" sz="800" dirty="0">
                        <a:solidFill>
                          <a:schemeClr val="accent6"/>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nSpc>
                          <a:spcPct val="115000"/>
                        </a:lnSpc>
                        <a:spcBef>
                          <a:spcPts val="0"/>
                        </a:spcBef>
                        <a:spcAft>
                          <a:spcPts val="0"/>
                        </a:spcAft>
                      </a:pPr>
                      <a:r>
                        <a:rPr lang="es-CO" sz="800" b="1" u="sng" dirty="0">
                          <a:solidFill>
                            <a:schemeClr val="tx2"/>
                          </a:solidFill>
                          <a:effectLst/>
                          <a:latin typeface="Arial"/>
                          <a:ea typeface="Calibri"/>
                          <a:cs typeface="Times New Roman"/>
                        </a:rPr>
                        <a:t>Realización de la Deducción para Obligados a Llevar Contabilidad.</a:t>
                      </a:r>
                      <a:endParaRPr lang="en-US" sz="800" dirty="0">
                        <a:solidFill>
                          <a:schemeClr val="tx2"/>
                        </a:solidFill>
                        <a:effectLst/>
                        <a:latin typeface="Calibri"/>
                        <a:ea typeface="Calibri"/>
                        <a:cs typeface="Times New Roman"/>
                      </a:endParaRPr>
                    </a:p>
                    <a:p>
                      <a:pPr marL="0" marR="0">
                        <a:lnSpc>
                          <a:spcPct val="115000"/>
                        </a:lnSpc>
                        <a:spcBef>
                          <a:spcPts val="0"/>
                        </a:spcBef>
                        <a:spcAft>
                          <a:spcPts val="0"/>
                        </a:spcAft>
                      </a:pPr>
                      <a:r>
                        <a:rPr lang="es-CO" sz="800" dirty="0">
                          <a:solidFill>
                            <a:schemeClr val="tx2"/>
                          </a:solidFill>
                          <a:effectLst/>
                          <a:latin typeface="Arial"/>
                          <a:ea typeface="Calibri"/>
                          <a:cs typeface="Times New Roman"/>
                        </a:rPr>
                        <a:t>Las </a:t>
                      </a:r>
                      <a:r>
                        <a:rPr lang="es-CO" sz="800" b="1" dirty="0">
                          <a:solidFill>
                            <a:schemeClr val="tx2"/>
                          </a:solidFill>
                          <a:effectLst/>
                          <a:latin typeface="Arial"/>
                          <a:ea typeface="Calibri"/>
                          <a:cs typeface="Times New Roman"/>
                        </a:rPr>
                        <a:t>DEDUCCIONES</a:t>
                      </a:r>
                      <a:r>
                        <a:rPr lang="es-CO" sz="800" dirty="0">
                          <a:solidFill>
                            <a:schemeClr val="tx2"/>
                          </a:solidFill>
                          <a:effectLst/>
                          <a:latin typeface="Arial"/>
                          <a:ea typeface="Calibri"/>
                          <a:cs typeface="Times New Roman"/>
                        </a:rPr>
                        <a:t> realizadas fiscalmente son los gastos devengados contablemente en el año o período gravable que cumplan los requisitos señalados en el Estatuto Tributario.</a:t>
                      </a:r>
                      <a:endParaRPr lang="en-US" sz="8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 name="Rectangle 6"/>
          <p:cNvSpPr>
            <a:spLocks noChangeArrowheads="1"/>
          </p:cNvSpPr>
          <p:nvPr/>
        </p:nvSpPr>
        <p:spPr bwMode="auto">
          <a:xfrm>
            <a:off x="2224455" y="226087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779680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12</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22795" y="246256"/>
            <a:ext cx="7758497" cy="887422"/>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n-US" sz="1800" b="1" u="sng" dirty="0" smtClean="0">
                <a:solidFill>
                  <a:schemeClr val="accent6"/>
                </a:solidFill>
                <a:latin typeface="Segoe UI" pitchFamily="34" charset="0"/>
                <a:ea typeface="Segoe UI" panose="020B0502040204020203" pitchFamily="34" charset="0"/>
                <a:cs typeface="Segoe UI" pitchFamily="34" charset="0"/>
              </a:rPr>
              <a:t>TRATAMIENTO TRIBUTARIO LEY 1819 DE 2016</a:t>
            </a:r>
          </a:p>
          <a:p>
            <a:pPr algn="l" defTabSz="909497" eaLnBrk="0" hangingPunct="0">
              <a:spcAft>
                <a:spcPts val="200"/>
              </a:spcAft>
              <a:buClr>
                <a:srgbClr val="DC241F"/>
              </a:buClr>
              <a:buSzPct val="100000"/>
              <a:defRPr/>
            </a:pPr>
            <a:r>
              <a:rPr lang="es-CO" sz="1600" dirty="0" smtClean="0">
                <a:solidFill>
                  <a:schemeClr val="accent6"/>
                </a:solidFill>
              </a:rPr>
              <a:t>Aplica </a:t>
            </a:r>
            <a:r>
              <a:rPr lang="es-CO" sz="1600" dirty="0">
                <a:solidFill>
                  <a:schemeClr val="accent6"/>
                </a:solidFill>
              </a:rPr>
              <a:t>desde </a:t>
            </a:r>
            <a:r>
              <a:rPr lang="es-CO" sz="1600" dirty="0" smtClean="0">
                <a:solidFill>
                  <a:schemeClr val="accent6"/>
                </a:solidFill>
              </a:rPr>
              <a:t>01/01/2017 a </a:t>
            </a:r>
            <a:r>
              <a:rPr lang="es-CO" sz="1600" u="sng" dirty="0">
                <a:solidFill>
                  <a:schemeClr val="accent6"/>
                </a:solidFill>
              </a:rPr>
              <a:t>Instrumentos Financieros medidos a Valor Razonable </a:t>
            </a:r>
            <a:r>
              <a:rPr lang="es-CO" sz="1600" u="sng" dirty="0" smtClean="0">
                <a:solidFill>
                  <a:schemeClr val="accent6"/>
                </a:solidFill>
              </a:rPr>
              <a:t>y </a:t>
            </a:r>
            <a:r>
              <a:rPr lang="es-CO" sz="1600" u="sng" dirty="0">
                <a:solidFill>
                  <a:schemeClr val="accent6"/>
                </a:solidFill>
              </a:rPr>
              <a:t>a Costo Amortizado</a:t>
            </a:r>
            <a:r>
              <a:rPr lang="es-CO" sz="1600" dirty="0">
                <a:solidFill>
                  <a:schemeClr val="accent6"/>
                </a:solidFill>
              </a:rPr>
              <a:t>, de cara a las disposiciones </a:t>
            </a:r>
            <a:r>
              <a:rPr lang="es-CO" sz="1600" dirty="0" smtClean="0">
                <a:solidFill>
                  <a:schemeClr val="accent6"/>
                </a:solidFill>
              </a:rPr>
              <a:t>NIIF, </a:t>
            </a:r>
            <a:r>
              <a:rPr lang="es-CO" sz="1600" dirty="0">
                <a:solidFill>
                  <a:schemeClr val="accent6"/>
                </a:solidFill>
              </a:rPr>
              <a:t>en concordancia con </a:t>
            </a:r>
            <a:r>
              <a:rPr lang="es-CO" sz="1600" dirty="0" smtClean="0">
                <a:solidFill>
                  <a:schemeClr val="accent6"/>
                </a:solidFill>
              </a:rPr>
              <a:t>la Ley </a:t>
            </a:r>
            <a:r>
              <a:rPr lang="es-CO" sz="1600" dirty="0">
                <a:solidFill>
                  <a:schemeClr val="accent6"/>
                </a:solidFill>
              </a:rPr>
              <a:t>1819 de 2016</a:t>
            </a:r>
            <a:r>
              <a:rPr lang="es-CO" sz="1600" dirty="0" smtClean="0">
                <a:solidFill>
                  <a:schemeClr val="accent6"/>
                </a:solidFill>
              </a:rPr>
              <a:t>.</a:t>
            </a:r>
            <a:endParaRPr lang="en-US" sz="1600" dirty="0">
              <a:solidFill>
                <a:schemeClr val="accent6"/>
              </a:solidFill>
            </a:endParaRPr>
          </a:p>
        </p:txBody>
      </p:sp>
      <p:sp>
        <p:nvSpPr>
          <p:cNvPr id="10" name="TextBox 9"/>
          <p:cNvSpPr txBox="1"/>
          <p:nvPr/>
        </p:nvSpPr>
        <p:spPr>
          <a:xfrm>
            <a:off x="868598" y="1371600"/>
            <a:ext cx="7729053" cy="3329116"/>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CO" sz="1600" b="1" u="sng" dirty="0" smtClean="0">
                <a:solidFill>
                  <a:srgbClr val="FF9900"/>
                </a:solidFill>
                <a:latin typeface="Segoe UI" pitchFamily="34" charset="0"/>
                <a:ea typeface="Segoe UI" panose="020B0502040204020203" pitchFamily="34" charset="0"/>
                <a:cs typeface="Segoe UI" pitchFamily="34" charset="0"/>
              </a:rPr>
              <a:t>NUEVO CRITERIO DE DEVENGO</a:t>
            </a:r>
            <a:endParaRPr lang="es-CO" sz="1400" dirty="0">
              <a:solidFill>
                <a:schemeClr val="accent1">
                  <a:lumMod val="60000"/>
                  <a:lumOff val="40000"/>
                </a:schemeClr>
              </a:solidFill>
            </a:endParaRPr>
          </a:p>
          <a:p>
            <a:pPr algn="l"/>
            <a:r>
              <a:rPr lang="es-CO" sz="1000" dirty="0">
                <a:solidFill>
                  <a:schemeClr val="tx2"/>
                </a:solidFill>
              </a:rPr>
              <a:t>Para efectos del Impuesto de Renta los activos, pasivos, patrimonio, ingresos, costos y gastos se deben reconocer de acuerdo con las definiciones y criterios previstos para tales elementos, de conformidad con los marcos técnicos normativos contables que apliquen a los obligados a llevar contabilidad, cuando las disposiciones legales en materia impositiva remitan expresamente a ellas y en los casos en que ellas no regulen la materia</a:t>
            </a:r>
            <a:r>
              <a:rPr lang="es-CO" sz="1100" dirty="0" smtClean="0">
                <a:solidFill>
                  <a:schemeClr val="tx2"/>
                </a:solidFill>
              </a:rPr>
              <a:t>.</a:t>
            </a:r>
          </a:p>
          <a:p>
            <a:pPr algn="l"/>
            <a:endParaRPr lang="es-CO" sz="1400" dirty="0">
              <a:solidFill>
                <a:schemeClr val="accent1">
                  <a:lumMod val="60000"/>
                  <a:lumOff val="40000"/>
                </a:schemeClr>
              </a:solidFill>
            </a:endParaRPr>
          </a:p>
          <a:p>
            <a:pPr algn="l"/>
            <a:endParaRPr lang="es-CO" sz="1400" dirty="0" smtClean="0">
              <a:solidFill>
                <a:schemeClr val="accent1">
                  <a:lumMod val="60000"/>
                  <a:lumOff val="40000"/>
                </a:schemeClr>
              </a:solidFill>
            </a:endParaRPr>
          </a:p>
          <a:p>
            <a:pPr algn="l"/>
            <a:endParaRPr lang="es-CO" sz="1400" dirty="0">
              <a:solidFill>
                <a:schemeClr val="accent1">
                  <a:lumMod val="60000"/>
                  <a:lumOff val="40000"/>
                </a:schemeClr>
              </a:solidFill>
            </a:endParaRPr>
          </a:p>
          <a:p>
            <a:pPr algn="l"/>
            <a:endParaRPr lang="en-US" sz="1400" dirty="0">
              <a:solidFill>
                <a:schemeClr val="accent1">
                  <a:lumMod val="60000"/>
                  <a:lumOff val="40000"/>
                </a:schemeClr>
              </a:solidFill>
            </a:endParaRPr>
          </a:p>
          <a:p>
            <a:pPr algn="l"/>
            <a:r>
              <a:rPr lang="es-CO" sz="1400" dirty="0">
                <a:solidFill>
                  <a:schemeClr val="accent1">
                    <a:lumMod val="60000"/>
                    <a:lumOff val="40000"/>
                  </a:schemeClr>
                </a:solidFill>
              </a:rPr>
              <a:t> </a:t>
            </a:r>
            <a:endParaRPr lang="en-US" sz="1400" dirty="0">
              <a:solidFill>
                <a:schemeClr val="accent1">
                  <a:lumMod val="60000"/>
                  <a:lumOff val="40000"/>
                </a:schemeClr>
              </a:solidFill>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r>
              <a:rPr lang="es-CO" sz="1100" b="1" dirty="0" smtClean="0">
                <a:solidFill>
                  <a:schemeClr val="tx2"/>
                </a:solidFill>
                <a:latin typeface="Segoe UI" pitchFamily="34" charset="0"/>
                <a:ea typeface="Segoe UI" panose="020B0502040204020203" pitchFamily="34" charset="0"/>
                <a:cs typeface="Segoe UI" pitchFamily="34" charset="0"/>
              </a:rPr>
              <a:t>      Nota</a:t>
            </a:r>
            <a:r>
              <a:rPr lang="es-CO" sz="1100" b="1" dirty="0" smtClean="0">
                <a:solidFill>
                  <a:schemeClr val="tx2"/>
                </a:solidFill>
                <a:latin typeface="Segoe UI" pitchFamily="34" charset="0"/>
                <a:ea typeface="Segoe UI" panose="020B0502040204020203" pitchFamily="34" charset="0"/>
                <a:cs typeface="Segoe UI" pitchFamily="34" charset="0"/>
              </a:rPr>
              <a:t>: </a:t>
            </a:r>
            <a:r>
              <a:rPr lang="es-CO" sz="1100" dirty="0" smtClean="0">
                <a:solidFill>
                  <a:schemeClr val="tx2"/>
                </a:solidFill>
              </a:rPr>
              <a:t>La </a:t>
            </a:r>
            <a:r>
              <a:rPr lang="es-CO" sz="1100" dirty="0">
                <a:solidFill>
                  <a:schemeClr val="tx2"/>
                </a:solidFill>
              </a:rPr>
              <a:t>regla de causación fiscal basada en el criterio de </a:t>
            </a:r>
            <a:r>
              <a:rPr lang="es-CO" sz="1100" dirty="0" smtClean="0">
                <a:solidFill>
                  <a:schemeClr val="tx2"/>
                </a:solidFill>
              </a:rPr>
              <a:t>exigibilidad </a:t>
            </a:r>
            <a:r>
              <a:rPr lang="es-CO" sz="1100" dirty="0">
                <a:solidFill>
                  <a:schemeClr val="tx2"/>
                </a:solidFill>
              </a:rPr>
              <a:t>fue eliminada</a:t>
            </a:r>
            <a:r>
              <a:rPr lang="es-CO" sz="1100" dirty="0">
                <a:solidFill>
                  <a:schemeClr val="tx1"/>
                </a:solidFill>
              </a:rPr>
              <a:t>.</a:t>
            </a:r>
            <a:endParaRPr lang="es-CO" sz="1100" b="1" dirty="0" smtClean="0">
              <a:solidFill>
                <a:schemeClr val="tx1"/>
              </a:solidFill>
              <a:latin typeface="Segoe UI" pitchFamily="34" charset="0"/>
              <a:ea typeface="Segoe UI" panose="020B0502040204020203" pitchFamily="34" charset="0"/>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53312985"/>
              </p:ext>
            </p:extLst>
          </p:nvPr>
        </p:nvGraphicFramePr>
        <p:xfrm>
          <a:off x="1055077" y="2400302"/>
          <a:ext cx="7385538" cy="2346960"/>
        </p:xfrm>
        <a:graphic>
          <a:graphicData uri="http://schemas.openxmlformats.org/drawingml/2006/table">
            <a:tbl>
              <a:tblPr firstRow="1" firstCol="1" bandRow="1"/>
              <a:tblGrid>
                <a:gridCol w="7385538"/>
              </a:tblGrid>
              <a:tr h="552069">
                <a:tc>
                  <a:txBody>
                    <a:bodyPr/>
                    <a:lstStyle/>
                    <a:p>
                      <a:pPr marL="0" marR="0" algn="just">
                        <a:lnSpc>
                          <a:spcPct val="115000"/>
                        </a:lnSpc>
                        <a:spcBef>
                          <a:spcPts val="0"/>
                        </a:spcBef>
                        <a:spcAft>
                          <a:spcPts val="0"/>
                        </a:spcAft>
                      </a:pPr>
                      <a:r>
                        <a:rPr lang="es-CO" sz="1000" dirty="0">
                          <a:solidFill>
                            <a:schemeClr val="tx2"/>
                          </a:solidFill>
                          <a:effectLst/>
                          <a:latin typeface="Arial"/>
                          <a:ea typeface="Calibri"/>
                          <a:cs typeface="Times New Roman"/>
                        </a:rPr>
                        <a:t> </a:t>
                      </a:r>
                      <a:r>
                        <a:rPr lang="es-CO" sz="1000" dirty="0" smtClean="0">
                          <a:solidFill>
                            <a:schemeClr val="tx2"/>
                          </a:solidFill>
                          <a:effectLst/>
                          <a:latin typeface="Arial"/>
                          <a:ea typeface="Calibri"/>
                          <a:cs typeface="Times New Roman"/>
                        </a:rPr>
                        <a:t>Un </a:t>
                      </a:r>
                      <a:r>
                        <a:rPr lang="es-CO" sz="1000" b="1" u="sng" dirty="0">
                          <a:solidFill>
                            <a:schemeClr val="tx2"/>
                          </a:solidFill>
                          <a:effectLst/>
                          <a:latin typeface="Arial"/>
                          <a:ea typeface="Calibri"/>
                          <a:cs typeface="Times New Roman"/>
                        </a:rPr>
                        <a:t>activo</a:t>
                      </a:r>
                      <a:r>
                        <a:rPr lang="es-CO" sz="1000" dirty="0">
                          <a:solidFill>
                            <a:schemeClr val="tx2"/>
                          </a:solidFill>
                          <a:effectLst/>
                          <a:latin typeface="Arial"/>
                          <a:ea typeface="Calibri"/>
                          <a:cs typeface="Times New Roman"/>
                        </a:rPr>
                        <a:t> solo se reconoce cuando es probable que de él se obtengan beneficios económicos futuros para la entidad, y además el costo o valor del activo puede ser medido con fiabilidad</a:t>
                      </a:r>
                      <a:r>
                        <a:rPr lang="es-CO" sz="1000" dirty="0" smtClean="0">
                          <a:solidFill>
                            <a:schemeClr val="tx2"/>
                          </a:solidFill>
                          <a:effectLst/>
                          <a:latin typeface="Arial"/>
                          <a:ea typeface="Calibri"/>
                          <a:cs typeface="Times New Roman"/>
                        </a:rPr>
                        <a:t>.</a:t>
                      </a:r>
                      <a:endParaRPr lang="en-US" sz="10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9">
                <a:tc>
                  <a:txBody>
                    <a:bodyPr/>
                    <a:lstStyle/>
                    <a:p>
                      <a:pPr marL="0" marR="0" algn="just">
                        <a:lnSpc>
                          <a:spcPct val="115000"/>
                        </a:lnSpc>
                        <a:spcBef>
                          <a:spcPts val="0"/>
                        </a:spcBef>
                        <a:spcAft>
                          <a:spcPts val="0"/>
                        </a:spcAft>
                      </a:pPr>
                      <a:r>
                        <a:rPr lang="es-CO" sz="1000" dirty="0">
                          <a:solidFill>
                            <a:schemeClr val="tx2"/>
                          </a:solidFill>
                          <a:effectLst/>
                          <a:latin typeface="Arial"/>
                          <a:ea typeface="Calibri"/>
                          <a:cs typeface="Times New Roman"/>
                        </a:rPr>
                        <a:t> </a:t>
                      </a:r>
                      <a:r>
                        <a:rPr lang="es-CO" sz="1000" dirty="0" smtClean="0">
                          <a:solidFill>
                            <a:schemeClr val="tx2"/>
                          </a:solidFill>
                          <a:effectLst/>
                          <a:latin typeface="Arial"/>
                          <a:ea typeface="Calibri"/>
                          <a:cs typeface="Times New Roman"/>
                        </a:rPr>
                        <a:t>Un </a:t>
                      </a:r>
                      <a:r>
                        <a:rPr lang="es-CO" sz="1000" b="1" u="sng" dirty="0">
                          <a:solidFill>
                            <a:schemeClr val="tx2"/>
                          </a:solidFill>
                          <a:effectLst/>
                          <a:latin typeface="Arial"/>
                          <a:ea typeface="Calibri"/>
                          <a:cs typeface="Times New Roman"/>
                        </a:rPr>
                        <a:t>pasivo</a:t>
                      </a:r>
                      <a:r>
                        <a:rPr lang="es-CO" sz="1000" dirty="0">
                          <a:solidFill>
                            <a:schemeClr val="tx2"/>
                          </a:solidFill>
                          <a:effectLst/>
                          <a:latin typeface="Arial"/>
                          <a:ea typeface="Calibri"/>
                          <a:cs typeface="Times New Roman"/>
                        </a:rPr>
                        <a:t> solo se reconoce cuando es probable que, del pago de esa </a:t>
                      </a:r>
                      <a:r>
                        <a:rPr lang="es-CO" sz="1000" dirty="0" smtClean="0">
                          <a:solidFill>
                            <a:schemeClr val="tx2"/>
                          </a:solidFill>
                          <a:effectLst/>
                          <a:latin typeface="Arial"/>
                          <a:ea typeface="Calibri"/>
                          <a:cs typeface="Times New Roman"/>
                        </a:rPr>
                        <a:t>obligación </a:t>
                      </a:r>
                      <a:r>
                        <a:rPr lang="es-CO" sz="1000" dirty="0">
                          <a:solidFill>
                            <a:schemeClr val="tx2"/>
                          </a:solidFill>
                          <a:effectLst/>
                          <a:latin typeface="Arial"/>
                          <a:ea typeface="Calibri"/>
                          <a:cs typeface="Times New Roman"/>
                        </a:rPr>
                        <a:t>presente se derive la salida de recursos económicos, y que el valor del desembolso pueda ser evaluado con fiabilidad</a:t>
                      </a:r>
                      <a:r>
                        <a:rPr lang="es-CO" sz="1000" dirty="0" smtClean="0">
                          <a:solidFill>
                            <a:schemeClr val="tx2"/>
                          </a:solidFill>
                          <a:effectLst/>
                          <a:latin typeface="Arial"/>
                          <a:ea typeface="Calibri"/>
                          <a:cs typeface="Times New Roman"/>
                        </a:rPr>
                        <a:t>.</a:t>
                      </a:r>
                      <a:endParaRPr lang="en-US" sz="10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9">
                <a:tc>
                  <a:txBody>
                    <a:bodyPr/>
                    <a:lstStyle/>
                    <a:p>
                      <a:pPr marL="0" marR="0" algn="just">
                        <a:lnSpc>
                          <a:spcPct val="115000"/>
                        </a:lnSpc>
                        <a:spcBef>
                          <a:spcPts val="0"/>
                        </a:spcBef>
                        <a:spcAft>
                          <a:spcPts val="0"/>
                        </a:spcAft>
                      </a:pPr>
                      <a:r>
                        <a:rPr lang="es-CO" sz="1000" dirty="0">
                          <a:solidFill>
                            <a:schemeClr val="tx2"/>
                          </a:solidFill>
                          <a:effectLst/>
                          <a:latin typeface="Arial"/>
                          <a:ea typeface="Calibri"/>
                          <a:cs typeface="Times New Roman"/>
                        </a:rPr>
                        <a:t> </a:t>
                      </a:r>
                      <a:r>
                        <a:rPr lang="es-CO" sz="1000" dirty="0" smtClean="0">
                          <a:solidFill>
                            <a:schemeClr val="tx2"/>
                          </a:solidFill>
                          <a:effectLst/>
                          <a:latin typeface="Arial"/>
                          <a:ea typeface="Calibri"/>
                          <a:cs typeface="Times New Roman"/>
                        </a:rPr>
                        <a:t>Un </a:t>
                      </a:r>
                      <a:r>
                        <a:rPr lang="es-CO" sz="1000" b="1" u="sng" dirty="0">
                          <a:solidFill>
                            <a:schemeClr val="tx2"/>
                          </a:solidFill>
                          <a:effectLst/>
                          <a:latin typeface="Arial"/>
                          <a:ea typeface="Calibri"/>
                          <a:cs typeface="Times New Roman"/>
                        </a:rPr>
                        <a:t>ingreso</a:t>
                      </a:r>
                      <a:r>
                        <a:rPr lang="es-CO" sz="1000" dirty="0">
                          <a:solidFill>
                            <a:schemeClr val="tx2"/>
                          </a:solidFill>
                          <a:effectLst/>
                          <a:latin typeface="Arial"/>
                          <a:ea typeface="Calibri"/>
                          <a:cs typeface="Times New Roman"/>
                        </a:rPr>
                        <a:t> re reconoce cuando ha surgido un incremento en los beneficios económicos futuros, relacionado con un incremento en los activos o un decremento en los pasivos, y el importe del ingreso puede medirse con fiabilidad</a:t>
                      </a:r>
                      <a:r>
                        <a:rPr lang="es-CO" sz="1000" dirty="0" smtClean="0">
                          <a:solidFill>
                            <a:schemeClr val="tx2"/>
                          </a:solidFill>
                          <a:effectLst/>
                          <a:latin typeface="Arial"/>
                          <a:ea typeface="Calibri"/>
                          <a:cs typeface="Times New Roman"/>
                        </a:rPr>
                        <a:t>.</a:t>
                      </a:r>
                      <a:endParaRPr lang="en-US" sz="10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9">
                <a:tc>
                  <a:txBody>
                    <a:bodyPr/>
                    <a:lstStyle/>
                    <a:p>
                      <a:pPr marL="0" marR="0" algn="just">
                        <a:lnSpc>
                          <a:spcPct val="115000"/>
                        </a:lnSpc>
                        <a:spcBef>
                          <a:spcPts val="0"/>
                        </a:spcBef>
                        <a:spcAft>
                          <a:spcPts val="0"/>
                        </a:spcAft>
                      </a:pPr>
                      <a:r>
                        <a:rPr lang="es-CO" sz="1000" dirty="0">
                          <a:solidFill>
                            <a:schemeClr val="tx2"/>
                          </a:solidFill>
                          <a:effectLst/>
                          <a:latin typeface="Arial"/>
                          <a:ea typeface="Calibri"/>
                          <a:cs typeface="Times New Roman"/>
                        </a:rPr>
                        <a:t> </a:t>
                      </a:r>
                      <a:r>
                        <a:rPr lang="es-CO" sz="1000" dirty="0" smtClean="0">
                          <a:solidFill>
                            <a:schemeClr val="tx2"/>
                          </a:solidFill>
                          <a:effectLst/>
                          <a:latin typeface="Arial"/>
                          <a:ea typeface="Calibri"/>
                          <a:cs typeface="Times New Roman"/>
                        </a:rPr>
                        <a:t>Un </a:t>
                      </a:r>
                      <a:r>
                        <a:rPr lang="es-CO" sz="1000" b="1" u="sng" dirty="0">
                          <a:solidFill>
                            <a:schemeClr val="tx2"/>
                          </a:solidFill>
                          <a:effectLst/>
                          <a:latin typeface="Arial"/>
                          <a:ea typeface="Calibri"/>
                          <a:cs typeface="Times New Roman"/>
                        </a:rPr>
                        <a:t>gasto</a:t>
                      </a:r>
                      <a:r>
                        <a:rPr lang="es-CO" sz="1000" dirty="0">
                          <a:solidFill>
                            <a:schemeClr val="tx2"/>
                          </a:solidFill>
                          <a:effectLst/>
                          <a:latin typeface="Arial"/>
                          <a:ea typeface="Calibri"/>
                          <a:cs typeface="Times New Roman"/>
                        </a:rPr>
                        <a:t> se reconoce cuando ha surgido un decremento en los beneficios económicos futuros, relacionado con un decremento en los activos o un incremento en los pasivos, y el gasto puede medirse con fiabilidad</a:t>
                      </a:r>
                      <a:r>
                        <a:rPr lang="es-CO" sz="1000" dirty="0" smtClean="0">
                          <a:solidFill>
                            <a:schemeClr val="tx2"/>
                          </a:solidFill>
                          <a:effectLst/>
                          <a:latin typeface="Arial"/>
                          <a:ea typeface="Calibri"/>
                          <a:cs typeface="Times New Roman"/>
                        </a:rPr>
                        <a:t>.</a:t>
                      </a:r>
                    </a:p>
                    <a:p>
                      <a:pPr marL="0" marR="0" algn="just">
                        <a:lnSpc>
                          <a:spcPct val="115000"/>
                        </a:lnSpc>
                        <a:spcBef>
                          <a:spcPts val="0"/>
                        </a:spcBef>
                        <a:spcAft>
                          <a:spcPts val="0"/>
                        </a:spcAft>
                      </a:pPr>
                      <a:endParaRPr lang="en-US" sz="1000" dirty="0" smtClean="0">
                        <a:solidFill>
                          <a:schemeClr val="tx2"/>
                        </a:solidFill>
                        <a:effectLst/>
                        <a:latin typeface="Arial"/>
                        <a:ea typeface="Calibri"/>
                        <a:cs typeface="Times New Roman"/>
                      </a:endParaRPr>
                    </a:p>
                    <a:p>
                      <a:pPr marL="0" marR="0" algn="just">
                        <a:lnSpc>
                          <a:spcPct val="115000"/>
                        </a:lnSpc>
                        <a:spcBef>
                          <a:spcPts val="0"/>
                        </a:spcBef>
                        <a:spcAft>
                          <a:spcPts val="0"/>
                        </a:spcAft>
                      </a:pPr>
                      <a:endParaRPr lang="en-US" sz="10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512787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_Tributario-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84" y="-52914"/>
            <a:ext cx="8763216" cy="5196414"/>
          </a:xfrm>
          <a:prstGeom prst="rect">
            <a:avLst/>
          </a:prstGeom>
        </p:spPr>
      </p:pic>
      <p:sp>
        <p:nvSpPr>
          <p:cNvPr id="2" name="CuadroTexto 1"/>
          <p:cNvSpPr txBox="1"/>
          <p:nvPr/>
        </p:nvSpPr>
        <p:spPr>
          <a:xfrm>
            <a:off x="177970" y="710468"/>
            <a:ext cx="3583958" cy="1815882"/>
          </a:xfrm>
          <a:prstGeom prst="rect">
            <a:avLst/>
          </a:prstGeom>
          <a:noFill/>
          <a:ln>
            <a:solidFill>
              <a:schemeClr val="accent1"/>
            </a:solidFill>
          </a:ln>
        </p:spPr>
        <p:txBody>
          <a:bodyPr wrap="square" rtlCol="0">
            <a:spAutoFit/>
          </a:bodyPr>
          <a:lstStyle/>
          <a:p>
            <a:r>
              <a:rPr lang="es-ES" sz="2800" b="1" dirty="0" smtClean="0">
                <a:solidFill>
                  <a:schemeClr val="accent6"/>
                </a:solidFill>
                <a:latin typeface="Helvetica Neue"/>
                <a:cs typeface="Helvetica Neue"/>
              </a:rPr>
              <a:t>CAMBIOS EN LA </a:t>
            </a:r>
            <a:r>
              <a:rPr lang="es-ES" sz="2800" b="1" dirty="0" smtClean="0">
                <a:solidFill>
                  <a:schemeClr val="accent6"/>
                </a:solidFill>
                <a:cs typeface="Helvetica Neue"/>
              </a:rPr>
              <a:t>REGULACIÓN</a:t>
            </a:r>
            <a:r>
              <a:rPr lang="es-ES" sz="2800" b="1" dirty="0" smtClean="0">
                <a:solidFill>
                  <a:schemeClr val="accent6"/>
                </a:solidFill>
                <a:latin typeface="Helvetica Neue"/>
                <a:cs typeface="Helvetica Neue"/>
              </a:rPr>
              <a:t> Y PERSPECTIVAS DE REGLAMENTACIÓN</a:t>
            </a:r>
            <a:endParaRPr lang="es-ES" sz="2800" b="1" dirty="0">
              <a:solidFill>
                <a:schemeClr val="accent6"/>
              </a:solidFill>
              <a:latin typeface="Helvetica Neue"/>
              <a:cs typeface="Helvetica Neue"/>
            </a:endParaRPr>
          </a:p>
        </p:txBody>
      </p:sp>
      <p:sp>
        <p:nvSpPr>
          <p:cNvPr id="5" name="Rectángulo 4"/>
          <p:cNvSpPr/>
          <p:nvPr/>
        </p:nvSpPr>
        <p:spPr>
          <a:xfrm>
            <a:off x="7075974" y="0"/>
            <a:ext cx="2068026" cy="5143500"/>
          </a:xfrm>
          <a:prstGeom prst="rect">
            <a:avLst/>
          </a:prstGeom>
          <a:solidFill>
            <a:srgbClr val="FD2E36">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FD2E36"/>
              </a:solidFill>
            </a:endParaRPr>
          </a:p>
        </p:txBody>
      </p:sp>
    </p:spTree>
    <p:extLst>
      <p:ext uri="{BB962C8B-B14F-4D97-AF65-F5344CB8AC3E}">
        <p14:creationId xmlns:p14="http://schemas.microsoft.com/office/powerpoint/2010/main" val="1139157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14</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34600" y="526045"/>
            <a:ext cx="7758497" cy="338554"/>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ES_tradnl" sz="1600" b="1" u="sng" dirty="0" smtClean="0">
                <a:solidFill>
                  <a:schemeClr val="accent6"/>
                </a:solidFill>
                <a:latin typeface="Segoe UI" pitchFamily="34" charset="0"/>
                <a:ea typeface="Segoe UI" panose="020B0502040204020203" pitchFamily="34" charset="0"/>
                <a:cs typeface="Segoe UI" pitchFamily="34" charset="0"/>
              </a:rPr>
              <a:t>ALCANCE DE LA NUEVA NORMATIVA</a:t>
            </a:r>
            <a:endParaRPr lang="en-US" sz="1400" dirty="0">
              <a:solidFill>
                <a:schemeClr val="accent6"/>
              </a:solidFill>
            </a:endParaRPr>
          </a:p>
        </p:txBody>
      </p:sp>
      <p:sp>
        <p:nvSpPr>
          <p:cNvPr id="10" name="TextBox 9"/>
          <p:cNvSpPr txBox="1"/>
          <p:nvPr/>
        </p:nvSpPr>
        <p:spPr>
          <a:xfrm>
            <a:off x="807367" y="1031440"/>
            <a:ext cx="7729053" cy="3524042"/>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CO" sz="1600" b="1" dirty="0" smtClean="0">
                <a:solidFill>
                  <a:srgbClr val="FF9900"/>
                </a:solidFill>
                <a:ea typeface="Segoe UI" panose="020B0502040204020203" pitchFamily="34" charset="0"/>
                <a:cs typeface="Segoe UI" pitchFamily="34" charset="0"/>
              </a:rPr>
              <a:t>ART. 33. “tratamiento tributario de los instrumentos financieros medidos a valor razonable” </a:t>
            </a:r>
          </a:p>
          <a:p>
            <a:pPr defTabSz="909497" eaLnBrk="0" hangingPunct="0">
              <a:spcAft>
                <a:spcPts val="200"/>
              </a:spcAft>
              <a:buClr>
                <a:srgbClr val="DC241F"/>
              </a:buClr>
              <a:buSzPct val="100000"/>
              <a:defRPr/>
            </a:pPr>
            <a:endParaRPr lang="es-CO" sz="1600" b="1" dirty="0" smtClean="0">
              <a:solidFill>
                <a:srgbClr val="FF9900"/>
              </a:solidFill>
              <a:ea typeface="Segoe UI" panose="020B0502040204020203" pitchFamily="34" charset="0"/>
              <a:cs typeface="Segoe UI" pitchFamily="34" charset="0"/>
            </a:endParaRPr>
          </a:p>
          <a:p>
            <a:pPr defTabSz="909497" eaLnBrk="0" hangingPunct="0">
              <a:spcAft>
                <a:spcPts val="200"/>
              </a:spcAft>
              <a:buClr>
                <a:srgbClr val="DC241F"/>
              </a:buClr>
              <a:buSzPct val="100000"/>
              <a:defRPr/>
            </a:pPr>
            <a:r>
              <a:rPr lang="es-CO" sz="1600" dirty="0" smtClean="0">
                <a:solidFill>
                  <a:schemeClr val="tx2"/>
                </a:solidFill>
                <a:ea typeface="Segoe UI" panose="020B0502040204020203" pitchFamily="34" charset="0"/>
                <a:cs typeface="Segoe UI" pitchFamily="34" charset="0"/>
              </a:rPr>
              <a:t>Difiere de tratamiento contable</a:t>
            </a:r>
          </a:p>
          <a:p>
            <a:pPr defTabSz="909497" eaLnBrk="0" hangingPunct="0">
              <a:spcAft>
                <a:spcPts val="200"/>
              </a:spcAft>
              <a:buClr>
                <a:srgbClr val="DC241F"/>
              </a:buClr>
              <a:buSzPct val="100000"/>
              <a:defRPr/>
            </a:pPr>
            <a:endParaRPr lang="es-CO" sz="1600" dirty="0">
              <a:solidFill>
                <a:srgbClr val="000000"/>
              </a:solidFill>
              <a:ea typeface="Segoe UI" panose="020B0502040204020203" pitchFamily="34" charset="0"/>
              <a:cs typeface="Segoe UI" pitchFamily="34" charset="0"/>
            </a:endParaRPr>
          </a:p>
          <a:p>
            <a:pPr defTabSz="909497" eaLnBrk="0" hangingPunct="0">
              <a:spcAft>
                <a:spcPts val="200"/>
              </a:spcAft>
              <a:buClr>
                <a:srgbClr val="DC241F"/>
              </a:buClr>
              <a:buSzPct val="100000"/>
              <a:defRPr/>
            </a:pPr>
            <a:r>
              <a:rPr lang="es-CO" sz="1600" b="1" dirty="0" smtClean="0">
                <a:solidFill>
                  <a:srgbClr val="FF9900"/>
                </a:solidFill>
                <a:ea typeface="Segoe UI" panose="020B0502040204020203" pitchFamily="34" charset="0"/>
                <a:cs typeface="Segoe UI" pitchFamily="34" charset="0"/>
              </a:rPr>
              <a:t>ART. 34. “tratamiento tributario de los instrumentos financieros medidos a costo amortizado” </a:t>
            </a:r>
            <a:endParaRPr lang="es-CO" sz="1600" b="1" dirty="0">
              <a:solidFill>
                <a:srgbClr val="FF9900"/>
              </a:solidFill>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u="sng" dirty="0" smtClean="0">
              <a:solidFill>
                <a:srgbClr val="FF9900"/>
              </a:solidFill>
              <a:ea typeface="Segoe UI" panose="020B0502040204020203" pitchFamily="34" charset="0"/>
              <a:cs typeface="Segoe UI" pitchFamily="34" charset="0"/>
            </a:endParaRPr>
          </a:p>
          <a:p>
            <a:pPr defTabSz="909497" eaLnBrk="0" hangingPunct="0">
              <a:spcAft>
                <a:spcPts val="200"/>
              </a:spcAft>
              <a:buClr>
                <a:srgbClr val="DC241F"/>
              </a:buClr>
              <a:buSzPct val="100000"/>
              <a:defRPr/>
            </a:pPr>
            <a:r>
              <a:rPr lang="es-CO" sz="1600" dirty="0" smtClean="0">
                <a:solidFill>
                  <a:schemeClr val="tx2"/>
                </a:solidFill>
                <a:ea typeface="Segoe UI" panose="020B0502040204020203" pitchFamily="34" charset="0"/>
                <a:cs typeface="Segoe UI" pitchFamily="34" charset="0"/>
              </a:rPr>
              <a:t>Remite a la técnica </a:t>
            </a:r>
            <a:r>
              <a:rPr lang="es-CO" sz="1600" dirty="0" smtClean="0">
                <a:solidFill>
                  <a:schemeClr val="tx2"/>
                </a:solidFill>
                <a:ea typeface="Segoe UI" panose="020B0502040204020203" pitchFamily="34" charset="0"/>
                <a:cs typeface="Segoe UI" pitchFamily="34" charset="0"/>
              </a:rPr>
              <a:t>contable.</a:t>
            </a:r>
            <a:endParaRPr lang="es-CO" sz="1600" dirty="0" smtClean="0">
              <a:solidFill>
                <a:schemeClr val="tx2"/>
              </a:solidFill>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dirty="0" smtClean="0">
              <a:solidFill>
                <a:schemeClr val="tx2"/>
              </a:solidFill>
              <a:ea typeface="Segoe UI" panose="020B0502040204020203" pitchFamily="34" charset="0"/>
              <a:cs typeface="Segoe UI" pitchFamily="34" charset="0"/>
            </a:endParaRPr>
          </a:p>
          <a:p>
            <a:pPr defTabSz="909497" eaLnBrk="0" hangingPunct="0">
              <a:spcAft>
                <a:spcPts val="200"/>
              </a:spcAft>
              <a:buClr>
                <a:srgbClr val="DC241F"/>
              </a:buClr>
              <a:buSzPct val="100000"/>
              <a:defRPr/>
            </a:pPr>
            <a:r>
              <a:rPr lang="es-CO" sz="1600" dirty="0">
                <a:solidFill>
                  <a:schemeClr val="tx2"/>
                </a:solidFill>
                <a:ea typeface="Segoe UI" panose="020B0502040204020203" pitchFamily="34" charset="0"/>
                <a:cs typeface="Segoe UI" pitchFamily="34" charset="0"/>
              </a:rPr>
              <a:t>R</a:t>
            </a:r>
            <a:r>
              <a:rPr lang="es-CO" sz="1600" dirty="0" smtClean="0">
                <a:solidFill>
                  <a:schemeClr val="tx2"/>
                </a:solidFill>
                <a:ea typeface="Segoe UI" panose="020B0502040204020203" pitchFamily="34" charset="0"/>
                <a:cs typeface="Segoe UI" pitchFamily="34" charset="0"/>
              </a:rPr>
              <a:t>ealmente son normas de </a:t>
            </a:r>
            <a:r>
              <a:rPr lang="es-CO" sz="1600" i="1" dirty="0" smtClean="0">
                <a:solidFill>
                  <a:schemeClr val="tx2"/>
                </a:solidFill>
                <a:ea typeface="Segoe UI" panose="020B0502040204020203" pitchFamily="34" charset="0"/>
                <a:cs typeface="Segoe UI" pitchFamily="34" charset="0"/>
              </a:rPr>
              <a:t>devengo</a:t>
            </a:r>
            <a:r>
              <a:rPr lang="es-CO" sz="1600" dirty="0">
                <a:solidFill>
                  <a:schemeClr val="tx2"/>
                </a:solidFill>
                <a:ea typeface="Segoe UI" panose="020B0502040204020203" pitchFamily="34" charset="0"/>
                <a:cs typeface="Segoe UI" pitchFamily="34" charset="0"/>
              </a:rPr>
              <a:t> </a:t>
            </a:r>
            <a:r>
              <a:rPr lang="es-CO" sz="1600" dirty="0" smtClean="0">
                <a:solidFill>
                  <a:schemeClr val="tx2"/>
                </a:solidFill>
                <a:ea typeface="Segoe UI" panose="020B0502040204020203" pitchFamily="34" charset="0"/>
                <a:cs typeface="Segoe UI" pitchFamily="34" charset="0"/>
              </a:rPr>
              <a:t>y, por ello, subsisten tratamientos especiales previstos en la legislación </a:t>
            </a:r>
            <a:r>
              <a:rPr lang="es-CO" sz="1600" dirty="0" smtClean="0">
                <a:solidFill>
                  <a:schemeClr val="tx2"/>
                </a:solidFill>
                <a:ea typeface="Segoe UI" panose="020B0502040204020203" pitchFamily="34" charset="0"/>
                <a:cs typeface="Segoe UI" pitchFamily="34" charset="0"/>
              </a:rPr>
              <a:t>anterior.</a:t>
            </a:r>
            <a:endParaRPr lang="es-CO" sz="1600" b="1" dirty="0">
              <a:solidFill>
                <a:schemeClr val="tx2"/>
              </a:solidFill>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ea typeface="Segoe UI" panose="020B0502040204020203" pitchFamily="34" charset="0"/>
              <a:cs typeface="Segoe UI" pitchFamily="34" charset="0"/>
            </a:endParaRPr>
          </a:p>
        </p:txBody>
      </p:sp>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503941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15</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68598" y="1002268"/>
            <a:ext cx="7758497" cy="369332"/>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ES_tradnl" b="1" u="sng" dirty="0" smtClean="0">
                <a:solidFill>
                  <a:schemeClr val="accent6"/>
                </a:solidFill>
                <a:ea typeface="Segoe UI" panose="020B0502040204020203" pitchFamily="34" charset="0"/>
                <a:cs typeface="Segoe UI" pitchFamily="34" charset="0"/>
              </a:rPr>
              <a:t>RENTA FIJA</a:t>
            </a:r>
            <a:endParaRPr lang="en-US" sz="1600" dirty="0">
              <a:solidFill>
                <a:schemeClr val="accent6"/>
              </a:solidFill>
            </a:endParaRPr>
          </a:p>
        </p:txBody>
      </p:sp>
      <p:sp>
        <p:nvSpPr>
          <p:cNvPr id="10" name="TextBox 9"/>
          <p:cNvSpPr txBox="1"/>
          <p:nvPr/>
        </p:nvSpPr>
        <p:spPr>
          <a:xfrm>
            <a:off x="868598" y="1371600"/>
            <a:ext cx="7729053" cy="3021340"/>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CO" sz="1600" b="1" u="sng" dirty="0" smtClean="0">
                <a:solidFill>
                  <a:srgbClr val="FF9900"/>
                </a:solidFill>
                <a:latin typeface="Segoe UI" pitchFamily="34" charset="0"/>
                <a:ea typeface="Segoe UI" panose="020B0502040204020203" pitchFamily="34" charset="0"/>
                <a:cs typeface="Segoe UI" pitchFamily="34" charset="0"/>
              </a:rPr>
              <a:t>ART. 33. “tratamiento tributario de los instrumentos financieros medidos a valor razonable” (realmente es una norma de </a:t>
            </a:r>
            <a:r>
              <a:rPr lang="es-CO" sz="1600" b="1" i="1" u="sng" dirty="0" smtClean="0">
                <a:solidFill>
                  <a:srgbClr val="FF9900"/>
                </a:solidFill>
                <a:latin typeface="Segoe UI" pitchFamily="34" charset="0"/>
                <a:ea typeface="Segoe UI" panose="020B0502040204020203" pitchFamily="34" charset="0"/>
                <a:cs typeface="Segoe UI" pitchFamily="34" charset="0"/>
              </a:rPr>
              <a:t>devengo)</a:t>
            </a:r>
            <a:endParaRPr lang="es-CO" sz="1600" b="1" u="sng"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u="sng" dirty="0" smtClean="0">
              <a:solidFill>
                <a:srgbClr val="FF9900"/>
              </a:solidFill>
              <a:latin typeface="Segoe UI" pitchFamily="34" charset="0"/>
              <a:ea typeface="Segoe UI" panose="020B0502040204020203" pitchFamily="34" charset="0"/>
              <a:cs typeface="Segoe UI" pitchFamily="34" charset="0"/>
            </a:endParaRPr>
          </a:p>
          <a:p>
            <a:pPr algn="l"/>
            <a:endParaRPr lang="es-CO" sz="1400" dirty="0">
              <a:solidFill>
                <a:schemeClr val="accent1">
                  <a:lumMod val="60000"/>
                  <a:lumOff val="40000"/>
                </a:schemeClr>
              </a:solidFill>
            </a:endParaRPr>
          </a:p>
          <a:p>
            <a:pPr algn="l"/>
            <a:endParaRPr lang="es-CO" sz="1400" dirty="0" smtClean="0">
              <a:solidFill>
                <a:schemeClr val="accent1">
                  <a:lumMod val="60000"/>
                  <a:lumOff val="40000"/>
                </a:schemeClr>
              </a:solidFill>
            </a:endParaRPr>
          </a:p>
          <a:p>
            <a:pPr algn="l"/>
            <a:endParaRPr lang="es-CO" sz="1400" dirty="0">
              <a:solidFill>
                <a:schemeClr val="accent1">
                  <a:lumMod val="60000"/>
                  <a:lumOff val="40000"/>
                </a:schemeClr>
              </a:solidFill>
            </a:endParaRPr>
          </a:p>
          <a:p>
            <a:pPr algn="l"/>
            <a:endParaRPr lang="en-US" sz="1400" dirty="0">
              <a:solidFill>
                <a:schemeClr val="accent1">
                  <a:lumMod val="60000"/>
                  <a:lumOff val="40000"/>
                </a:schemeClr>
              </a:solidFill>
            </a:endParaRPr>
          </a:p>
          <a:p>
            <a:pPr algn="l"/>
            <a:r>
              <a:rPr lang="es-CO" sz="1400" dirty="0">
                <a:solidFill>
                  <a:schemeClr val="accent1">
                    <a:lumMod val="60000"/>
                    <a:lumOff val="40000"/>
                  </a:schemeClr>
                </a:solidFill>
              </a:rPr>
              <a:t> </a:t>
            </a:r>
            <a:endParaRPr lang="en-US" sz="1400" dirty="0">
              <a:solidFill>
                <a:schemeClr val="accent1">
                  <a:lumMod val="60000"/>
                  <a:lumOff val="40000"/>
                </a:schemeClr>
              </a:solidFill>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209675331"/>
              </p:ext>
            </p:extLst>
          </p:nvPr>
        </p:nvGraphicFramePr>
        <p:xfrm>
          <a:off x="986548" y="2446854"/>
          <a:ext cx="7363350" cy="1265564"/>
        </p:xfrm>
        <a:graphic>
          <a:graphicData uri="http://schemas.openxmlformats.org/drawingml/2006/table">
            <a:tbl>
              <a:tblPr firstRow="1" firstCol="1" bandRow="1"/>
              <a:tblGrid>
                <a:gridCol w="7363350"/>
              </a:tblGrid>
              <a:tr h="413189">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-Ingresos</a:t>
                      </a:r>
                      <a:r>
                        <a:rPr lang="es-CO" sz="1200" baseline="0" dirty="0" smtClean="0">
                          <a:solidFill>
                            <a:schemeClr val="tx2"/>
                          </a:solidFill>
                          <a:effectLst/>
                          <a:latin typeface="Arial"/>
                          <a:ea typeface="Calibri"/>
                          <a:cs typeface="Times New Roman"/>
                        </a:rPr>
                        <a:t> por intereses y rendimientos financieros se realiza de manera lineal, teniendo en cuenta valor nominal, tasa facial, plazo convenido y tiempo de tenencia</a:t>
                      </a:r>
                    </a:p>
                    <a:p>
                      <a:pPr marL="0" marR="0" algn="just">
                        <a:lnSpc>
                          <a:spcPct val="115000"/>
                        </a:lnSpc>
                        <a:spcBef>
                          <a:spcPts val="0"/>
                        </a:spcBef>
                        <a:spcAft>
                          <a:spcPts val="0"/>
                        </a:spcAft>
                      </a:pPr>
                      <a:endParaRPr lang="en-US" sz="10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 Ingresos</a:t>
                      </a:r>
                      <a:r>
                        <a:rPr lang="es-CO" sz="1200" baseline="0" dirty="0" smtClean="0">
                          <a:solidFill>
                            <a:schemeClr val="tx2"/>
                          </a:solidFill>
                          <a:effectLst/>
                          <a:latin typeface="Arial"/>
                          <a:ea typeface="Calibri"/>
                          <a:cs typeface="Times New Roman"/>
                        </a:rPr>
                        <a:t> por enajenación en el momento en que ocurra la misma por la diferencia entre precio y costo</a:t>
                      </a:r>
                      <a:endParaRPr lang="en-US" sz="12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a:t>
                      </a:r>
                      <a:r>
                        <a:rPr lang="es-CO" sz="1200" baseline="0" dirty="0" smtClean="0">
                          <a:solidFill>
                            <a:schemeClr val="tx2"/>
                          </a:solidFill>
                          <a:effectLst/>
                          <a:latin typeface="Arial"/>
                          <a:ea typeface="Calibri"/>
                          <a:cs typeface="Times New Roman"/>
                        </a:rPr>
                        <a:t> Regulación del D. 700 parecería estar acorde con estos principios</a:t>
                      </a:r>
                      <a:endParaRPr lang="en-US" sz="12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114505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16</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53480" y="982696"/>
            <a:ext cx="7758497" cy="369332"/>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ES_tradnl" b="1" u="sng" dirty="0" smtClean="0">
                <a:solidFill>
                  <a:schemeClr val="accent6"/>
                </a:solidFill>
                <a:latin typeface="Segoe UI" pitchFamily="34" charset="0"/>
                <a:ea typeface="Segoe UI" panose="020B0502040204020203" pitchFamily="34" charset="0"/>
                <a:cs typeface="Segoe UI" pitchFamily="34" charset="0"/>
              </a:rPr>
              <a:t>RENTA VARIABLE</a:t>
            </a:r>
            <a:endParaRPr lang="en-US" sz="1600" dirty="0">
              <a:solidFill>
                <a:schemeClr val="accent6"/>
              </a:solidFill>
            </a:endParaRPr>
          </a:p>
        </p:txBody>
      </p:sp>
      <p:sp>
        <p:nvSpPr>
          <p:cNvPr id="10" name="TextBox 9"/>
          <p:cNvSpPr txBox="1"/>
          <p:nvPr/>
        </p:nvSpPr>
        <p:spPr>
          <a:xfrm>
            <a:off x="868598" y="1371600"/>
            <a:ext cx="7729053" cy="2775119"/>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CO" sz="1600" b="1" u="sng" dirty="0" smtClean="0">
                <a:solidFill>
                  <a:srgbClr val="FF9900"/>
                </a:solidFill>
                <a:latin typeface="Segoe UI" pitchFamily="34" charset="0"/>
                <a:ea typeface="Segoe UI" panose="020B0502040204020203" pitchFamily="34" charset="0"/>
                <a:cs typeface="Segoe UI" pitchFamily="34" charset="0"/>
              </a:rPr>
              <a:t>ART. 33. </a:t>
            </a:r>
          </a:p>
          <a:p>
            <a:pPr defTabSz="909497" eaLnBrk="0" hangingPunct="0">
              <a:spcAft>
                <a:spcPts val="200"/>
              </a:spcAft>
              <a:buClr>
                <a:srgbClr val="DC241F"/>
              </a:buClr>
              <a:buSzPct val="100000"/>
              <a:defRPr/>
            </a:pPr>
            <a:endParaRPr lang="es-CO" sz="1600" b="1" u="sng" dirty="0" smtClean="0">
              <a:solidFill>
                <a:srgbClr val="FF9900"/>
              </a:solidFill>
              <a:latin typeface="Segoe UI" pitchFamily="34" charset="0"/>
              <a:ea typeface="Segoe UI" panose="020B0502040204020203" pitchFamily="34" charset="0"/>
              <a:cs typeface="Segoe UI" pitchFamily="34" charset="0"/>
            </a:endParaRPr>
          </a:p>
          <a:p>
            <a:pPr algn="l"/>
            <a:endParaRPr lang="es-CO" sz="1400" dirty="0">
              <a:solidFill>
                <a:schemeClr val="accent1">
                  <a:lumMod val="60000"/>
                  <a:lumOff val="40000"/>
                </a:schemeClr>
              </a:solidFill>
            </a:endParaRPr>
          </a:p>
          <a:p>
            <a:pPr algn="l"/>
            <a:endParaRPr lang="es-CO" sz="1400" dirty="0" smtClean="0">
              <a:solidFill>
                <a:schemeClr val="accent1">
                  <a:lumMod val="60000"/>
                  <a:lumOff val="40000"/>
                </a:schemeClr>
              </a:solidFill>
            </a:endParaRPr>
          </a:p>
          <a:p>
            <a:pPr algn="l"/>
            <a:endParaRPr lang="es-CO" sz="1400" dirty="0">
              <a:solidFill>
                <a:schemeClr val="accent1">
                  <a:lumMod val="60000"/>
                  <a:lumOff val="40000"/>
                </a:schemeClr>
              </a:solidFill>
            </a:endParaRPr>
          </a:p>
          <a:p>
            <a:pPr algn="l"/>
            <a:endParaRPr lang="en-US" sz="1400" dirty="0">
              <a:solidFill>
                <a:schemeClr val="accent1">
                  <a:lumMod val="60000"/>
                  <a:lumOff val="40000"/>
                </a:schemeClr>
              </a:solidFill>
            </a:endParaRPr>
          </a:p>
          <a:p>
            <a:pPr algn="l"/>
            <a:r>
              <a:rPr lang="es-CO" sz="1400" dirty="0">
                <a:solidFill>
                  <a:schemeClr val="accent1">
                    <a:lumMod val="60000"/>
                    <a:lumOff val="40000"/>
                  </a:schemeClr>
                </a:solidFill>
              </a:rPr>
              <a:t> </a:t>
            </a:r>
            <a:endParaRPr lang="en-US" sz="1400" dirty="0">
              <a:solidFill>
                <a:schemeClr val="accent1">
                  <a:lumMod val="60000"/>
                  <a:lumOff val="40000"/>
                </a:schemeClr>
              </a:solidFill>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181551926"/>
              </p:ext>
            </p:extLst>
          </p:nvPr>
        </p:nvGraphicFramePr>
        <p:xfrm>
          <a:off x="964360" y="1779792"/>
          <a:ext cx="7385538" cy="1590117"/>
        </p:xfrm>
        <a:graphic>
          <a:graphicData uri="http://schemas.openxmlformats.org/drawingml/2006/table">
            <a:tbl>
              <a:tblPr firstRow="1" firstCol="1" bandRow="1"/>
              <a:tblGrid>
                <a:gridCol w="7385538"/>
              </a:tblGrid>
              <a:tr h="413189">
                <a:tc>
                  <a:txBody>
                    <a:bodyPr/>
                    <a:lstStyle/>
                    <a:p>
                      <a:pPr marL="0" marR="0" algn="just">
                        <a:lnSpc>
                          <a:spcPct val="115000"/>
                        </a:lnSpc>
                        <a:spcBef>
                          <a:spcPts val="0"/>
                        </a:spcBef>
                        <a:spcAft>
                          <a:spcPts val="0"/>
                        </a:spcAft>
                      </a:pPr>
                      <a:r>
                        <a:rPr lang="es-CO" sz="1200" dirty="0">
                          <a:solidFill>
                            <a:schemeClr val="tx2"/>
                          </a:solidFill>
                          <a:effectLst/>
                          <a:latin typeface="+mn-lt"/>
                          <a:ea typeface="Calibri"/>
                          <a:cs typeface="Times New Roman"/>
                        </a:rPr>
                        <a:t> </a:t>
                      </a:r>
                      <a:r>
                        <a:rPr lang="es-CO" sz="1200" dirty="0" smtClean="0">
                          <a:solidFill>
                            <a:schemeClr val="tx2"/>
                          </a:solidFill>
                          <a:effectLst/>
                          <a:latin typeface="+mn-lt"/>
                          <a:ea typeface="Calibri"/>
                          <a:cs typeface="Times New Roman"/>
                        </a:rPr>
                        <a:t>-Ingresos</a:t>
                      </a:r>
                      <a:r>
                        <a:rPr lang="es-CO" sz="1200" baseline="0" dirty="0" smtClean="0">
                          <a:solidFill>
                            <a:schemeClr val="tx2"/>
                          </a:solidFill>
                          <a:effectLst/>
                          <a:latin typeface="+mn-lt"/>
                          <a:ea typeface="Calibri"/>
                          <a:cs typeface="Times New Roman"/>
                        </a:rPr>
                        <a:t> en el momento de enajenación o </a:t>
                      </a:r>
                      <a:r>
                        <a:rPr lang="es-CO" sz="1200" i="1" baseline="0" dirty="0" smtClean="0">
                          <a:solidFill>
                            <a:schemeClr val="tx2"/>
                          </a:solidFill>
                          <a:effectLst/>
                          <a:latin typeface="+mn-lt"/>
                          <a:ea typeface="Calibri"/>
                          <a:cs typeface="Times New Roman"/>
                        </a:rPr>
                        <a:t>liquidación</a:t>
                      </a:r>
                      <a:r>
                        <a:rPr lang="es-CO" sz="1200" baseline="0" dirty="0" smtClean="0">
                          <a:solidFill>
                            <a:schemeClr val="tx2"/>
                          </a:solidFill>
                          <a:effectLst/>
                          <a:latin typeface="+mn-lt"/>
                          <a:ea typeface="Calibri"/>
                          <a:cs typeface="Times New Roman"/>
                        </a:rPr>
                        <a:t>, lo que suceda primero (derogatoria del inciso primero del artículo 36-1 sobre utilidad no gravada)</a:t>
                      </a:r>
                    </a:p>
                    <a:p>
                      <a:pPr marL="0" marR="0" algn="just">
                        <a:lnSpc>
                          <a:spcPct val="115000"/>
                        </a:lnSpc>
                        <a:spcBef>
                          <a:spcPts val="0"/>
                        </a:spcBef>
                        <a:spcAft>
                          <a:spcPts val="0"/>
                        </a:spcAft>
                      </a:pPr>
                      <a:endParaRPr lang="en-US" sz="1000" dirty="0">
                        <a:solidFill>
                          <a:schemeClr val="tx2"/>
                        </a:solidFill>
                        <a:effectLst/>
                        <a:latin typeface="+mn-lt"/>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dirty="0">
                          <a:solidFill>
                            <a:schemeClr val="tx2"/>
                          </a:solidFill>
                          <a:effectLst/>
                          <a:latin typeface="+mn-lt"/>
                          <a:ea typeface="Calibri"/>
                          <a:cs typeface="Times New Roman"/>
                        </a:rPr>
                        <a:t> </a:t>
                      </a:r>
                      <a:r>
                        <a:rPr lang="es-CO" sz="1200" dirty="0" smtClean="0">
                          <a:solidFill>
                            <a:schemeClr val="tx2"/>
                          </a:solidFill>
                          <a:effectLst/>
                          <a:latin typeface="+mn-lt"/>
                          <a:ea typeface="Calibri"/>
                          <a:cs typeface="Times New Roman"/>
                        </a:rPr>
                        <a:t>- Ingresos</a:t>
                      </a:r>
                      <a:r>
                        <a:rPr lang="es-CO" sz="1200" baseline="0" dirty="0" smtClean="0">
                          <a:solidFill>
                            <a:schemeClr val="tx2"/>
                          </a:solidFill>
                          <a:effectLst/>
                          <a:latin typeface="+mn-lt"/>
                          <a:ea typeface="Calibri"/>
                          <a:cs typeface="Times New Roman"/>
                        </a:rPr>
                        <a:t> por dividendos (nuevas reglas)</a:t>
                      </a:r>
                      <a:endParaRPr lang="en-US" sz="1200" dirty="0">
                        <a:solidFill>
                          <a:schemeClr val="tx2"/>
                        </a:solidFill>
                        <a:effectLst/>
                        <a:latin typeface="+mn-lt"/>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dirty="0">
                          <a:solidFill>
                            <a:schemeClr val="tx2"/>
                          </a:solidFill>
                          <a:effectLst/>
                          <a:latin typeface="+mn-lt"/>
                          <a:ea typeface="Calibri"/>
                          <a:cs typeface="Times New Roman"/>
                        </a:rPr>
                        <a:t> </a:t>
                      </a:r>
                      <a:r>
                        <a:rPr lang="es-CO" sz="1200" dirty="0" smtClean="0">
                          <a:solidFill>
                            <a:schemeClr val="tx2"/>
                          </a:solidFill>
                          <a:effectLst/>
                          <a:latin typeface="+mn-lt"/>
                          <a:ea typeface="Calibri"/>
                          <a:cs typeface="Times New Roman"/>
                        </a:rPr>
                        <a:t>-</a:t>
                      </a:r>
                      <a:r>
                        <a:rPr lang="es-CO" sz="1200" baseline="0" dirty="0" smtClean="0">
                          <a:solidFill>
                            <a:schemeClr val="tx2"/>
                          </a:solidFill>
                          <a:effectLst/>
                          <a:latin typeface="+mn-lt"/>
                          <a:ea typeface="Calibri"/>
                          <a:cs typeface="Times New Roman"/>
                        </a:rPr>
                        <a:t> Regulaciones actuales parecerían estar acorde con estos principios</a:t>
                      </a:r>
                      <a:endParaRPr lang="en-US" sz="1200" dirty="0">
                        <a:solidFill>
                          <a:schemeClr val="tx2"/>
                        </a:solidFill>
                        <a:effectLst/>
                        <a:latin typeface="+mn-lt"/>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dirty="0">
                          <a:solidFill>
                            <a:schemeClr val="tx2"/>
                          </a:solidFill>
                          <a:effectLst/>
                          <a:latin typeface="+mn-lt"/>
                          <a:ea typeface="Calibri"/>
                          <a:cs typeface="Times New Roman"/>
                        </a:rPr>
                        <a:t> </a:t>
                      </a:r>
                      <a:r>
                        <a:rPr lang="es-CO" sz="1200" dirty="0" smtClean="0">
                          <a:solidFill>
                            <a:schemeClr val="tx2"/>
                          </a:solidFill>
                          <a:effectLst/>
                          <a:latin typeface="+mn-lt"/>
                          <a:ea typeface="Calibri"/>
                          <a:cs typeface="Times New Roman"/>
                        </a:rPr>
                        <a:t>- Reglas especiales para</a:t>
                      </a:r>
                      <a:r>
                        <a:rPr lang="es-CO" sz="1200" baseline="0" dirty="0" smtClean="0">
                          <a:solidFill>
                            <a:schemeClr val="tx2"/>
                          </a:solidFill>
                          <a:effectLst/>
                          <a:latin typeface="+mn-lt"/>
                          <a:ea typeface="Calibri"/>
                          <a:cs typeface="Times New Roman"/>
                        </a:rPr>
                        <a:t> acciones preferentes (instrumentos híbridos)- Art. 33-3</a:t>
                      </a:r>
                      <a:endParaRPr lang="en-US" sz="1200" dirty="0">
                        <a:solidFill>
                          <a:schemeClr val="tx2"/>
                        </a:solidFill>
                        <a:effectLst/>
                        <a:latin typeface="+mn-lt"/>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319076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17</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47343" y="988833"/>
            <a:ext cx="7758497" cy="369332"/>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ES_tradnl" b="1" u="sng" dirty="0" smtClean="0">
                <a:solidFill>
                  <a:schemeClr val="accent6"/>
                </a:solidFill>
                <a:latin typeface="Segoe UI" pitchFamily="34" charset="0"/>
                <a:ea typeface="Segoe UI" panose="020B0502040204020203" pitchFamily="34" charset="0"/>
                <a:cs typeface="Segoe UI" pitchFamily="34" charset="0"/>
              </a:rPr>
              <a:t>DERIVADOS</a:t>
            </a:r>
            <a:endParaRPr lang="en-US" sz="1600" dirty="0">
              <a:solidFill>
                <a:schemeClr val="accent6"/>
              </a:solidFill>
            </a:endParaRPr>
          </a:p>
        </p:txBody>
      </p:sp>
      <p:sp>
        <p:nvSpPr>
          <p:cNvPr id="10" name="TextBox 9"/>
          <p:cNvSpPr txBox="1"/>
          <p:nvPr/>
        </p:nvSpPr>
        <p:spPr>
          <a:xfrm>
            <a:off x="868598" y="1371600"/>
            <a:ext cx="7729053" cy="2775119"/>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CO" sz="1600" b="1" u="sng" dirty="0" smtClean="0">
                <a:solidFill>
                  <a:srgbClr val="FF9900"/>
                </a:solidFill>
                <a:latin typeface="Segoe UI" pitchFamily="34" charset="0"/>
                <a:ea typeface="Segoe UI" panose="020B0502040204020203" pitchFamily="34" charset="0"/>
                <a:cs typeface="Segoe UI" pitchFamily="34" charset="0"/>
              </a:rPr>
              <a:t>ART. 33. </a:t>
            </a:r>
          </a:p>
          <a:p>
            <a:pPr defTabSz="909497" eaLnBrk="0" hangingPunct="0">
              <a:spcAft>
                <a:spcPts val="200"/>
              </a:spcAft>
              <a:buClr>
                <a:srgbClr val="DC241F"/>
              </a:buClr>
              <a:buSzPct val="100000"/>
              <a:defRPr/>
            </a:pPr>
            <a:endParaRPr lang="es-CO" sz="1600" b="1" u="sng" dirty="0" smtClean="0">
              <a:solidFill>
                <a:srgbClr val="FF9900"/>
              </a:solidFill>
              <a:latin typeface="Segoe UI" pitchFamily="34" charset="0"/>
              <a:ea typeface="Segoe UI" panose="020B0502040204020203" pitchFamily="34" charset="0"/>
              <a:cs typeface="Segoe UI" pitchFamily="34" charset="0"/>
            </a:endParaRPr>
          </a:p>
          <a:p>
            <a:pPr algn="l"/>
            <a:endParaRPr lang="es-CO" sz="1400" dirty="0">
              <a:solidFill>
                <a:schemeClr val="accent1">
                  <a:lumMod val="60000"/>
                  <a:lumOff val="40000"/>
                </a:schemeClr>
              </a:solidFill>
            </a:endParaRPr>
          </a:p>
          <a:p>
            <a:pPr algn="l"/>
            <a:endParaRPr lang="es-CO" sz="1400" dirty="0" smtClean="0">
              <a:solidFill>
                <a:schemeClr val="accent1">
                  <a:lumMod val="60000"/>
                  <a:lumOff val="40000"/>
                </a:schemeClr>
              </a:solidFill>
            </a:endParaRPr>
          </a:p>
          <a:p>
            <a:pPr algn="l"/>
            <a:endParaRPr lang="es-CO" sz="1400" dirty="0">
              <a:solidFill>
                <a:schemeClr val="accent1">
                  <a:lumMod val="60000"/>
                  <a:lumOff val="40000"/>
                </a:schemeClr>
              </a:solidFill>
            </a:endParaRPr>
          </a:p>
          <a:p>
            <a:pPr algn="l"/>
            <a:endParaRPr lang="en-US" sz="1400" dirty="0">
              <a:solidFill>
                <a:schemeClr val="accent1">
                  <a:lumMod val="60000"/>
                  <a:lumOff val="40000"/>
                </a:schemeClr>
              </a:solidFill>
            </a:endParaRPr>
          </a:p>
          <a:p>
            <a:pPr algn="l"/>
            <a:r>
              <a:rPr lang="es-CO" sz="1400" dirty="0">
                <a:solidFill>
                  <a:schemeClr val="accent1">
                    <a:lumMod val="60000"/>
                    <a:lumOff val="40000"/>
                  </a:schemeClr>
                </a:solidFill>
              </a:rPr>
              <a:t> </a:t>
            </a:r>
            <a:endParaRPr lang="en-US" sz="1400" dirty="0">
              <a:solidFill>
                <a:schemeClr val="accent1">
                  <a:lumMod val="60000"/>
                  <a:lumOff val="40000"/>
                </a:schemeClr>
              </a:solidFill>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393267334"/>
              </p:ext>
            </p:extLst>
          </p:nvPr>
        </p:nvGraphicFramePr>
        <p:xfrm>
          <a:off x="964360" y="1779792"/>
          <a:ext cx="7385538" cy="2369960"/>
        </p:xfrm>
        <a:graphic>
          <a:graphicData uri="http://schemas.openxmlformats.org/drawingml/2006/table">
            <a:tbl>
              <a:tblPr firstRow="1" firstCol="1" bandRow="1"/>
              <a:tblGrid>
                <a:gridCol w="7385538"/>
              </a:tblGrid>
              <a:tr h="413189">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-Ingresos</a:t>
                      </a:r>
                      <a:r>
                        <a:rPr lang="es-CO" sz="1200" baseline="0" dirty="0" smtClean="0">
                          <a:solidFill>
                            <a:schemeClr val="tx2"/>
                          </a:solidFill>
                          <a:effectLst/>
                          <a:latin typeface="Arial"/>
                          <a:ea typeface="Calibri"/>
                          <a:cs typeface="Times New Roman"/>
                        </a:rPr>
                        <a:t> en el momento de enajenación o </a:t>
                      </a:r>
                      <a:r>
                        <a:rPr lang="es-CO" sz="1200" i="1" baseline="0" dirty="0" smtClean="0">
                          <a:solidFill>
                            <a:schemeClr val="tx2"/>
                          </a:solidFill>
                          <a:effectLst/>
                          <a:latin typeface="Arial"/>
                          <a:ea typeface="Calibri"/>
                          <a:cs typeface="Times New Roman"/>
                        </a:rPr>
                        <a:t>liquidación</a:t>
                      </a:r>
                      <a:r>
                        <a:rPr lang="es-CO" sz="1200" baseline="0" dirty="0" smtClean="0">
                          <a:solidFill>
                            <a:schemeClr val="tx2"/>
                          </a:solidFill>
                          <a:effectLst/>
                          <a:latin typeface="Arial"/>
                          <a:ea typeface="Calibri"/>
                          <a:cs typeface="Times New Roman"/>
                        </a:rPr>
                        <a:t>, lo que suceda primero</a:t>
                      </a:r>
                    </a:p>
                    <a:p>
                      <a:pPr marL="0" marR="0" algn="just">
                        <a:lnSpc>
                          <a:spcPct val="115000"/>
                        </a:lnSpc>
                        <a:spcBef>
                          <a:spcPts val="0"/>
                        </a:spcBef>
                        <a:spcAft>
                          <a:spcPts val="0"/>
                        </a:spcAft>
                      </a:pPr>
                      <a:endParaRPr lang="en-US" sz="10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 Regulación anterior estaba incluida en decretos reglamentarios que siempre partían del “vencimiento” con la única excepción del régimen de inversiones</a:t>
                      </a:r>
                      <a:r>
                        <a:rPr lang="es-CO" sz="1200" baseline="0" dirty="0" smtClean="0">
                          <a:solidFill>
                            <a:schemeClr val="tx2"/>
                          </a:solidFill>
                          <a:effectLst/>
                          <a:latin typeface="Arial"/>
                          <a:ea typeface="Calibri"/>
                          <a:cs typeface="Times New Roman"/>
                        </a:rPr>
                        <a:t> extranjeras de portafolio. Particular duda en el caso de los swaps. Normas del impuesto vs Normas de retención</a:t>
                      </a:r>
                      <a:endParaRPr lang="en-US" sz="12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n-US" sz="1200" dirty="0" smtClean="0">
                          <a:solidFill>
                            <a:schemeClr val="tx2"/>
                          </a:solidFill>
                          <a:effectLst/>
                          <a:latin typeface="Calibri"/>
                          <a:ea typeface="Calibri"/>
                          <a:cs typeface="Times New Roman"/>
                        </a:rPr>
                        <a:t>- </a:t>
                      </a:r>
                      <a:r>
                        <a:rPr lang="en-US" sz="1200" dirty="0" err="1" smtClean="0">
                          <a:solidFill>
                            <a:schemeClr val="tx2"/>
                          </a:solidFill>
                          <a:effectLst/>
                          <a:latin typeface="Calibri"/>
                          <a:ea typeface="Calibri"/>
                          <a:cs typeface="Times New Roman"/>
                        </a:rPr>
                        <a:t>Derivados</a:t>
                      </a:r>
                      <a:r>
                        <a:rPr lang="en-US" sz="1200" baseline="0" dirty="0" smtClean="0">
                          <a:solidFill>
                            <a:schemeClr val="tx2"/>
                          </a:solidFill>
                          <a:effectLst/>
                          <a:latin typeface="Calibri"/>
                          <a:ea typeface="Calibri"/>
                          <a:cs typeface="Times New Roman"/>
                        </a:rPr>
                        <a:t> </a:t>
                      </a:r>
                      <a:r>
                        <a:rPr lang="en-US" sz="1200" i="1" baseline="0" dirty="0" smtClean="0">
                          <a:solidFill>
                            <a:schemeClr val="tx2"/>
                          </a:solidFill>
                          <a:effectLst/>
                          <a:latin typeface="Calibri"/>
                          <a:ea typeface="Calibri"/>
                          <a:cs typeface="Times New Roman"/>
                        </a:rPr>
                        <a:t>delivery y non-delivery, </a:t>
                      </a:r>
                      <a:r>
                        <a:rPr lang="en-US" sz="1200" i="0" baseline="0" dirty="0" err="1" smtClean="0">
                          <a:solidFill>
                            <a:schemeClr val="tx2"/>
                          </a:solidFill>
                          <a:effectLst/>
                          <a:latin typeface="Calibri"/>
                          <a:ea typeface="Calibri"/>
                          <a:cs typeface="Times New Roman"/>
                        </a:rPr>
                        <a:t>derivados</a:t>
                      </a:r>
                      <a:r>
                        <a:rPr lang="en-US" sz="1200" i="0" baseline="0" dirty="0" smtClean="0">
                          <a:solidFill>
                            <a:schemeClr val="tx2"/>
                          </a:solidFill>
                          <a:effectLst/>
                          <a:latin typeface="Calibri"/>
                          <a:ea typeface="Calibri"/>
                          <a:cs typeface="Times New Roman"/>
                        </a:rPr>
                        <a:t> </a:t>
                      </a:r>
                      <a:r>
                        <a:rPr lang="en-US" sz="1200" i="0" baseline="0" dirty="0" err="1" smtClean="0">
                          <a:solidFill>
                            <a:schemeClr val="tx2"/>
                          </a:solidFill>
                          <a:effectLst/>
                          <a:latin typeface="Calibri"/>
                          <a:ea typeface="Calibri"/>
                          <a:cs typeface="Times New Roman"/>
                        </a:rPr>
                        <a:t>sobre</a:t>
                      </a:r>
                      <a:r>
                        <a:rPr lang="en-US" sz="1200" i="0" baseline="0" dirty="0" smtClean="0">
                          <a:solidFill>
                            <a:schemeClr val="tx2"/>
                          </a:solidFill>
                          <a:effectLst/>
                          <a:latin typeface="Calibri"/>
                          <a:ea typeface="Calibri"/>
                          <a:cs typeface="Times New Roman"/>
                        </a:rPr>
                        <a:t> </a:t>
                      </a:r>
                      <a:r>
                        <a:rPr lang="en-US" sz="1200" i="0" baseline="0" dirty="0" err="1" smtClean="0">
                          <a:solidFill>
                            <a:schemeClr val="tx2"/>
                          </a:solidFill>
                          <a:effectLst/>
                          <a:latin typeface="Calibri"/>
                          <a:ea typeface="Calibri"/>
                          <a:cs typeface="Times New Roman"/>
                        </a:rPr>
                        <a:t>acciones</a:t>
                      </a:r>
                      <a:r>
                        <a:rPr lang="en-US" sz="1200" i="0" baseline="0" dirty="0" smtClean="0">
                          <a:solidFill>
                            <a:schemeClr val="tx2"/>
                          </a:solidFill>
                          <a:effectLst/>
                          <a:latin typeface="Calibri"/>
                          <a:ea typeface="Calibri"/>
                          <a:cs typeface="Times New Roman"/>
                        </a:rPr>
                        <a:t> o </a:t>
                      </a:r>
                      <a:r>
                        <a:rPr lang="en-US" sz="1200" i="0" baseline="0" dirty="0" err="1" smtClean="0">
                          <a:solidFill>
                            <a:schemeClr val="tx2"/>
                          </a:solidFill>
                          <a:effectLst/>
                          <a:latin typeface="Calibri"/>
                          <a:ea typeface="Calibri"/>
                          <a:cs typeface="Times New Roman"/>
                        </a:rPr>
                        <a:t>fondos</a:t>
                      </a:r>
                      <a:r>
                        <a:rPr lang="en-US" sz="1200" i="0" baseline="0" dirty="0" smtClean="0">
                          <a:solidFill>
                            <a:schemeClr val="tx2"/>
                          </a:solidFill>
                          <a:effectLst/>
                          <a:latin typeface="Calibri"/>
                          <a:ea typeface="Calibri"/>
                          <a:cs typeface="Times New Roman"/>
                        </a:rPr>
                        <a:t> o </a:t>
                      </a:r>
                      <a:r>
                        <a:rPr lang="en-US" sz="1200" i="0" baseline="0" dirty="0" err="1" smtClean="0">
                          <a:solidFill>
                            <a:schemeClr val="tx2"/>
                          </a:solidFill>
                          <a:effectLst/>
                          <a:latin typeface="Calibri"/>
                          <a:ea typeface="Calibri"/>
                          <a:cs typeface="Times New Roman"/>
                        </a:rPr>
                        <a:t>índices</a:t>
                      </a:r>
                      <a:r>
                        <a:rPr lang="en-US" sz="1200" i="0" baseline="0" dirty="0" smtClean="0">
                          <a:solidFill>
                            <a:schemeClr val="tx2"/>
                          </a:solidFill>
                          <a:effectLst/>
                          <a:latin typeface="Calibri"/>
                          <a:ea typeface="Calibri"/>
                          <a:cs typeface="Times New Roman"/>
                        </a:rPr>
                        <a:t> </a:t>
                      </a:r>
                      <a:r>
                        <a:rPr lang="en-US" sz="1200" i="0" baseline="0" dirty="0" err="1" smtClean="0">
                          <a:solidFill>
                            <a:schemeClr val="tx2"/>
                          </a:solidFill>
                          <a:effectLst/>
                          <a:latin typeface="Calibri"/>
                          <a:ea typeface="Calibri"/>
                          <a:cs typeface="Times New Roman"/>
                        </a:rPr>
                        <a:t>que</a:t>
                      </a:r>
                      <a:r>
                        <a:rPr lang="en-US" sz="1200" i="0" baseline="0" dirty="0" smtClean="0">
                          <a:solidFill>
                            <a:schemeClr val="tx2"/>
                          </a:solidFill>
                          <a:effectLst/>
                          <a:latin typeface="Calibri"/>
                          <a:ea typeface="Calibri"/>
                          <a:cs typeface="Times New Roman"/>
                        </a:rPr>
                        <a:t> </a:t>
                      </a:r>
                      <a:r>
                        <a:rPr lang="en-US" sz="1200" i="0" baseline="0" dirty="0" err="1" smtClean="0">
                          <a:solidFill>
                            <a:schemeClr val="tx2"/>
                          </a:solidFill>
                          <a:effectLst/>
                          <a:latin typeface="Calibri"/>
                          <a:ea typeface="Calibri"/>
                          <a:cs typeface="Times New Roman"/>
                        </a:rPr>
                        <a:t>representan</a:t>
                      </a:r>
                      <a:r>
                        <a:rPr lang="en-US" sz="1200" i="0" baseline="0" dirty="0" smtClean="0">
                          <a:solidFill>
                            <a:schemeClr val="tx2"/>
                          </a:solidFill>
                          <a:effectLst/>
                          <a:latin typeface="Calibri"/>
                          <a:ea typeface="Calibri"/>
                          <a:cs typeface="Times New Roman"/>
                        </a:rPr>
                        <a:t> </a:t>
                      </a:r>
                      <a:r>
                        <a:rPr lang="en-US" sz="1200" i="0" baseline="0" dirty="0" err="1" smtClean="0">
                          <a:solidFill>
                            <a:schemeClr val="tx2"/>
                          </a:solidFill>
                          <a:effectLst/>
                          <a:latin typeface="Calibri"/>
                          <a:ea typeface="Calibri"/>
                          <a:cs typeface="Times New Roman"/>
                        </a:rPr>
                        <a:t>dichas</a:t>
                      </a:r>
                      <a:r>
                        <a:rPr lang="en-US" sz="1200" i="0" baseline="0" dirty="0" smtClean="0">
                          <a:solidFill>
                            <a:schemeClr val="tx2"/>
                          </a:solidFill>
                          <a:effectLst/>
                          <a:latin typeface="Calibri"/>
                          <a:ea typeface="Calibri"/>
                          <a:cs typeface="Times New Roman"/>
                        </a:rPr>
                        <a:t> </a:t>
                      </a:r>
                      <a:r>
                        <a:rPr lang="en-US" sz="1200" i="0" baseline="0" dirty="0" err="1" smtClean="0">
                          <a:solidFill>
                            <a:schemeClr val="tx2"/>
                          </a:solidFill>
                          <a:effectLst/>
                          <a:latin typeface="Calibri"/>
                          <a:ea typeface="Calibri"/>
                          <a:cs typeface="Times New Roman"/>
                        </a:rPr>
                        <a:t>acciones</a:t>
                      </a:r>
                      <a:r>
                        <a:rPr lang="en-US" sz="1200" i="0" baseline="0" dirty="0" smtClean="0">
                          <a:solidFill>
                            <a:schemeClr val="tx2"/>
                          </a:solidFill>
                          <a:effectLst/>
                          <a:latin typeface="Calibri"/>
                          <a:ea typeface="Calibri"/>
                          <a:cs typeface="Times New Roman"/>
                        </a:rPr>
                        <a:t>.</a:t>
                      </a:r>
                      <a:endParaRPr lang="en-US" sz="1200" i="1"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n-US" sz="1200" i="1" dirty="0" smtClean="0">
                          <a:solidFill>
                            <a:schemeClr val="tx2"/>
                          </a:solidFill>
                          <a:effectLst/>
                          <a:latin typeface="Calibri"/>
                          <a:ea typeface="Calibri"/>
                          <a:cs typeface="Times New Roman"/>
                        </a:rPr>
                        <a:t>- </a:t>
                      </a:r>
                      <a:r>
                        <a:rPr lang="en-US" sz="1200" i="0" dirty="0" err="1" smtClean="0">
                          <a:solidFill>
                            <a:schemeClr val="tx2"/>
                          </a:solidFill>
                          <a:effectLst/>
                          <a:latin typeface="Calibri"/>
                          <a:ea typeface="Calibri"/>
                          <a:cs typeface="Times New Roman"/>
                        </a:rPr>
                        <a:t>Retenciones</a:t>
                      </a:r>
                      <a:r>
                        <a:rPr lang="en-US" sz="1200" i="0" dirty="0" smtClean="0">
                          <a:solidFill>
                            <a:schemeClr val="tx2"/>
                          </a:solidFill>
                          <a:effectLst/>
                          <a:latin typeface="Calibri"/>
                          <a:ea typeface="Calibri"/>
                          <a:cs typeface="Times New Roman"/>
                        </a:rPr>
                        <a:t> en la </a:t>
                      </a:r>
                      <a:r>
                        <a:rPr lang="en-US" sz="1200" i="0" dirty="0" err="1" smtClean="0">
                          <a:solidFill>
                            <a:schemeClr val="tx2"/>
                          </a:solidFill>
                          <a:effectLst/>
                          <a:latin typeface="Calibri"/>
                          <a:ea typeface="Calibri"/>
                          <a:cs typeface="Times New Roman"/>
                        </a:rPr>
                        <a:t>fuente</a:t>
                      </a:r>
                      <a:r>
                        <a:rPr lang="en-US" sz="1200" i="0" dirty="0" smtClean="0">
                          <a:solidFill>
                            <a:schemeClr val="tx2"/>
                          </a:solidFill>
                          <a:effectLst/>
                          <a:latin typeface="Calibri"/>
                          <a:ea typeface="Calibri"/>
                          <a:cs typeface="Times New Roman"/>
                        </a:rPr>
                        <a:t> (vs. </a:t>
                      </a:r>
                      <a:r>
                        <a:rPr lang="en-US" sz="1200" i="0" dirty="0" err="1" smtClean="0">
                          <a:solidFill>
                            <a:schemeClr val="tx2"/>
                          </a:solidFill>
                          <a:effectLst/>
                          <a:latin typeface="Calibri"/>
                          <a:ea typeface="Calibri"/>
                          <a:cs typeface="Times New Roman"/>
                        </a:rPr>
                        <a:t>causación</a:t>
                      </a:r>
                      <a:r>
                        <a:rPr lang="en-US" sz="1200" i="0" dirty="0" smtClean="0">
                          <a:solidFill>
                            <a:schemeClr val="tx2"/>
                          </a:solidFill>
                          <a:effectLst/>
                          <a:latin typeface="Calibri"/>
                          <a:ea typeface="Calibri"/>
                          <a:cs typeface="Times New Roman"/>
                        </a:rPr>
                        <a:t> del </a:t>
                      </a:r>
                      <a:r>
                        <a:rPr lang="en-US" sz="1200" i="0" dirty="0" err="1" smtClean="0">
                          <a:solidFill>
                            <a:schemeClr val="tx2"/>
                          </a:solidFill>
                          <a:effectLst/>
                          <a:latin typeface="Calibri"/>
                          <a:ea typeface="Calibri"/>
                          <a:cs typeface="Times New Roman"/>
                        </a:rPr>
                        <a:t>ingreso</a:t>
                      </a:r>
                      <a:r>
                        <a:rPr lang="en-US" sz="1200" i="0" dirty="0" smtClean="0">
                          <a:solidFill>
                            <a:schemeClr val="tx2"/>
                          </a:solidFill>
                          <a:effectLst/>
                          <a:latin typeface="Calibri"/>
                          <a:ea typeface="Calibri"/>
                          <a:cs typeface="Times New Roman"/>
                        </a:rPr>
                        <a:t>),</a:t>
                      </a:r>
                      <a:r>
                        <a:rPr lang="en-US" sz="1200" i="0" baseline="0" dirty="0" smtClean="0">
                          <a:solidFill>
                            <a:schemeClr val="tx2"/>
                          </a:solidFill>
                          <a:effectLst/>
                          <a:latin typeface="Calibri"/>
                          <a:ea typeface="Calibri"/>
                          <a:cs typeface="Times New Roman"/>
                        </a:rPr>
                        <a:t> base de </a:t>
                      </a:r>
                      <a:r>
                        <a:rPr lang="en-US" sz="1200" i="0" baseline="0" dirty="0" err="1" smtClean="0">
                          <a:solidFill>
                            <a:schemeClr val="tx2"/>
                          </a:solidFill>
                          <a:effectLst/>
                          <a:latin typeface="Calibri"/>
                          <a:ea typeface="Calibri"/>
                          <a:cs typeface="Times New Roman"/>
                        </a:rPr>
                        <a:t>retención</a:t>
                      </a:r>
                      <a:r>
                        <a:rPr lang="en-US" sz="1200" i="0" baseline="0" dirty="0" smtClean="0">
                          <a:solidFill>
                            <a:schemeClr val="tx2"/>
                          </a:solidFill>
                          <a:effectLst/>
                          <a:latin typeface="Calibri"/>
                          <a:ea typeface="Calibri"/>
                          <a:cs typeface="Times New Roman"/>
                        </a:rPr>
                        <a:t>, </a:t>
                      </a:r>
                      <a:endParaRPr lang="en-US" sz="1200" i="1"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 Derivados internacionales estandarizados</a:t>
                      </a:r>
                      <a:r>
                        <a:rPr lang="es-CO" sz="1200" baseline="0" dirty="0" smtClean="0">
                          <a:solidFill>
                            <a:schemeClr val="tx2"/>
                          </a:solidFill>
                          <a:effectLst/>
                          <a:latin typeface="Arial"/>
                          <a:ea typeface="Calibri"/>
                          <a:cs typeface="Times New Roman"/>
                        </a:rPr>
                        <a:t> (art- 18-1)</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baseline="0" dirty="0" smtClean="0">
                          <a:solidFill>
                            <a:schemeClr val="tx2"/>
                          </a:solidFill>
                          <a:effectLst/>
                          <a:latin typeface="Arial"/>
                          <a:ea typeface="Calibri"/>
                          <a:cs typeface="Times New Roman"/>
                        </a:rPr>
                        <a:t>- Derivados OTC internacionales (delivery y non-delivery): fuente del ingreso? Deducibilidad del gasto?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96614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18</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65754" y="982696"/>
            <a:ext cx="7758497" cy="369332"/>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ES_tradnl" b="1" u="sng" dirty="0" smtClean="0">
                <a:solidFill>
                  <a:schemeClr val="accent6"/>
                </a:solidFill>
                <a:latin typeface="Segoe UI" pitchFamily="34" charset="0"/>
                <a:ea typeface="Segoe UI" panose="020B0502040204020203" pitchFamily="34" charset="0"/>
                <a:cs typeface="Segoe UI" pitchFamily="34" charset="0"/>
              </a:rPr>
              <a:t>“OTROS” INSTRUMENTOS FINANCIEROS</a:t>
            </a:r>
            <a:endParaRPr lang="en-US" sz="1600" dirty="0">
              <a:solidFill>
                <a:schemeClr val="accent6"/>
              </a:solidFill>
            </a:endParaRPr>
          </a:p>
        </p:txBody>
      </p:sp>
      <p:sp>
        <p:nvSpPr>
          <p:cNvPr id="10" name="TextBox 9"/>
          <p:cNvSpPr txBox="1"/>
          <p:nvPr/>
        </p:nvSpPr>
        <p:spPr>
          <a:xfrm>
            <a:off x="868598" y="1371600"/>
            <a:ext cx="7729053" cy="2775119"/>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CO" sz="1600" b="1" u="sng" dirty="0" smtClean="0">
                <a:solidFill>
                  <a:srgbClr val="FF9900"/>
                </a:solidFill>
                <a:latin typeface="Segoe UI" pitchFamily="34" charset="0"/>
                <a:ea typeface="Segoe UI" panose="020B0502040204020203" pitchFamily="34" charset="0"/>
                <a:cs typeface="Segoe UI" pitchFamily="34" charset="0"/>
              </a:rPr>
              <a:t>ART. 33. </a:t>
            </a:r>
          </a:p>
          <a:p>
            <a:pPr defTabSz="909497" eaLnBrk="0" hangingPunct="0">
              <a:spcAft>
                <a:spcPts val="200"/>
              </a:spcAft>
              <a:buClr>
                <a:srgbClr val="DC241F"/>
              </a:buClr>
              <a:buSzPct val="100000"/>
              <a:defRPr/>
            </a:pPr>
            <a:endParaRPr lang="es-CO" sz="1600" b="1" u="sng" dirty="0" smtClean="0">
              <a:solidFill>
                <a:srgbClr val="FF9900"/>
              </a:solidFill>
              <a:latin typeface="Segoe UI" pitchFamily="34" charset="0"/>
              <a:ea typeface="Segoe UI" panose="020B0502040204020203" pitchFamily="34" charset="0"/>
              <a:cs typeface="Segoe UI" pitchFamily="34" charset="0"/>
            </a:endParaRPr>
          </a:p>
          <a:p>
            <a:pPr algn="l"/>
            <a:endParaRPr lang="es-CO" sz="1400" dirty="0">
              <a:solidFill>
                <a:schemeClr val="accent1">
                  <a:lumMod val="60000"/>
                  <a:lumOff val="40000"/>
                </a:schemeClr>
              </a:solidFill>
            </a:endParaRPr>
          </a:p>
          <a:p>
            <a:pPr algn="l"/>
            <a:endParaRPr lang="es-CO" sz="1400" dirty="0" smtClean="0">
              <a:solidFill>
                <a:schemeClr val="accent1">
                  <a:lumMod val="60000"/>
                  <a:lumOff val="40000"/>
                </a:schemeClr>
              </a:solidFill>
            </a:endParaRPr>
          </a:p>
          <a:p>
            <a:pPr algn="l"/>
            <a:endParaRPr lang="es-CO" sz="1400" dirty="0">
              <a:solidFill>
                <a:schemeClr val="accent1">
                  <a:lumMod val="60000"/>
                  <a:lumOff val="40000"/>
                </a:schemeClr>
              </a:solidFill>
            </a:endParaRPr>
          </a:p>
          <a:p>
            <a:pPr algn="l"/>
            <a:endParaRPr lang="en-US" sz="1400" dirty="0">
              <a:solidFill>
                <a:schemeClr val="accent1">
                  <a:lumMod val="60000"/>
                  <a:lumOff val="40000"/>
                </a:schemeClr>
              </a:solidFill>
            </a:endParaRPr>
          </a:p>
          <a:p>
            <a:pPr algn="l"/>
            <a:r>
              <a:rPr lang="es-CO" sz="1400" dirty="0">
                <a:solidFill>
                  <a:schemeClr val="accent1">
                    <a:lumMod val="60000"/>
                    <a:lumOff val="40000"/>
                  </a:schemeClr>
                </a:solidFill>
              </a:rPr>
              <a:t> </a:t>
            </a:r>
            <a:endParaRPr lang="en-US" sz="1400" dirty="0">
              <a:solidFill>
                <a:schemeClr val="accent1">
                  <a:lumMod val="60000"/>
                  <a:lumOff val="40000"/>
                </a:schemeClr>
              </a:solidFill>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926327848"/>
              </p:ext>
            </p:extLst>
          </p:nvPr>
        </p:nvGraphicFramePr>
        <p:xfrm>
          <a:off x="964360" y="1779792"/>
          <a:ext cx="7385538" cy="1961966"/>
        </p:xfrm>
        <a:graphic>
          <a:graphicData uri="http://schemas.openxmlformats.org/drawingml/2006/table">
            <a:tbl>
              <a:tblPr firstRow="1" firstCol="1" bandRow="1"/>
              <a:tblGrid>
                <a:gridCol w="7385538"/>
              </a:tblGrid>
              <a:tr h="1961966">
                <a:tc>
                  <a:txBody>
                    <a:bodyPr/>
                    <a:lstStyle/>
                    <a:p>
                      <a:pPr marL="0" marR="0" algn="just">
                        <a:lnSpc>
                          <a:spcPct val="115000"/>
                        </a:lnSpc>
                        <a:spcBef>
                          <a:spcPts val="0"/>
                        </a:spcBef>
                        <a:spcAft>
                          <a:spcPts val="0"/>
                        </a:spcAft>
                      </a:pPr>
                      <a:r>
                        <a:rPr lang="es-CO" sz="1200" dirty="0">
                          <a:solidFill>
                            <a:schemeClr val="tx1"/>
                          </a:solidFill>
                          <a:effectLst/>
                          <a:latin typeface="Arial"/>
                          <a:ea typeface="Calibri"/>
                          <a:cs typeface="Times New Roman"/>
                        </a:rPr>
                        <a:t> </a:t>
                      </a:r>
                      <a:r>
                        <a:rPr lang="es-CO" sz="1200" dirty="0" smtClean="0">
                          <a:solidFill>
                            <a:schemeClr val="tx2"/>
                          </a:solidFill>
                          <a:effectLst/>
                          <a:latin typeface="Arial"/>
                          <a:ea typeface="Calibri"/>
                          <a:cs typeface="Times New Roman"/>
                        </a:rPr>
                        <a:t>- Los</a:t>
                      </a:r>
                      <a:r>
                        <a:rPr lang="es-CO" sz="1200" baseline="0" dirty="0" smtClean="0">
                          <a:solidFill>
                            <a:schemeClr val="tx2"/>
                          </a:solidFill>
                          <a:effectLst/>
                          <a:latin typeface="Arial"/>
                          <a:ea typeface="Calibri"/>
                          <a:cs typeface="Times New Roman"/>
                        </a:rPr>
                        <a:t> ingresos, costos y gastos generados por la medición de pasivos financieros a valor razonable con cambios en resultados, no serán objeto del ISR sino en lo correspondiente al gasto financiero que se hubiese generado aplicando el modelo del costo amortizado, de acuerdo con la técnica </a:t>
                      </a:r>
                      <a:r>
                        <a:rPr lang="es-CO" sz="1200" baseline="0" dirty="0" smtClean="0">
                          <a:solidFill>
                            <a:schemeClr val="tx2"/>
                          </a:solidFill>
                          <a:effectLst/>
                          <a:latin typeface="Arial"/>
                          <a:ea typeface="Calibri"/>
                          <a:cs typeface="Times New Roman"/>
                        </a:rPr>
                        <a:t>contable.</a:t>
                      </a:r>
                      <a:endParaRPr lang="en-US" sz="10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8892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19</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59617" y="988833"/>
            <a:ext cx="7758497" cy="369332"/>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ES_tradnl" b="1" u="sng" dirty="0" smtClean="0">
                <a:solidFill>
                  <a:schemeClr val="accent6"/>
                </a:solidFill>
                <a:latin typeface="Segoe UI" pitchFamily="34" charset="0"/>
                <a:ea typeface="Segoe UI" panose="020B0502040204020203" pitchFamily="34" charset="0"/>
                <a:cs typeface="Segoe UI" pitchFamily="34" charset="0"/>
              </a:rPr>
              <a:t>REPOS, SIMULTÁNEAS, TTV’S</a:t>
            </a:r>
            <a:endParaRPr lang="en-US" sz="1600" dirty="0">
              <a:solidFill>
                <a:schemeClr val="accent6"/>
              </a:solidFill>
            </a:endParaRPr>
          </a:p>
        </p:txBody>
      </p:sp>
      <p:sp>
        <p:nvSpPr>
          <p:cNvPr id="10" name="TextBox 9"/>
          <p:cNvSpPr txBox="1"/>
          <p:nvPr/>
        </p:nvSpPr>
        <p:spPr>
          <a:xfrm>
            <a:off x="868598" y="1371600"/>
            <a:ext cx="7729053" cy="2775119"/>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CO" sz="1600" b="1" u="sng" dirty="0" smtClean="0">
                <a:solidFill>
                  <a:srgbClr val="FF9900"/>
                </a:solidFill>
                <a:latin typeface="Segoe UI" pitchFamily="34" charset="0"/>
                <a:ea typeface="Segoe UI" panose="020B0502040204020203" pitchFamily="34" charset="0"/>
                <a:cs typeface="Segoe UI" pitchFamily="34" charset="0"/>
              </a:rPr>
              <a:t>ART. 33-4. </a:t>
            </a:r>
          </a:p>
          <a:p>
            <a:pPr defTabSz="909497" eaLnBrk="0" hangingPunct="0">
              <a:spcAft>
                <a:spcPts val="200"/>
              </a:spcAft>
              <a:buClr>
                <a:srgbClr val="DC241F"/>
              </a:buClr>
              <a:buSzPct val="100000"/>
              <a:defRPr/>
            </a:pPr>
            <a:endParaRPr lang="es-CO" sz="1600" b="1" u="sng" dirty="0" smtClean="0">
              <a:solidFill>
                <a:srgbClr val="FF9900"/>
              </a:solidFill>
              <a:latin typeface="Segoe UI" pitchFamily="34" charset="0"/>
              <a:ea typeface="Segoe UI" panose="020B0502040204020203" pitchFamily="34" charset="0"/>
              <a:cs typeface="Segoe UI" pitchFamily="34" charset="0"/>
            </a:endParaRPr>
          </a:p>
          <a:p>
            <a:pPr algn="l"/>
            <a:endParaRPr lang="es-CO" sz="1400" dirty="0">
              <a:solidFill>
                <a:schemeClr val="accent1">
                  <a:lumMod val="60000"/>
                  <a:lumOff val="40000"/>
                </a:schemeClr>
              </a:solidFill>
            </a:endParaRPr>
          </a:p>
          <a:p>
            <a:pPr algn="l"/>
            <a:endParaRPr lang="es-CO" sz="1400" dirty="0" smtClean="0">
              <a:solidFill>
                <a:schemeClr val="accent1">
                  <a:lumMod val="60000"/>
                  <a:lumOff val="40000"/>
                </a:schemeClr>
              </a:solidFill>
            </a:endParaRPr>
          </a:p>
          <a:p>
            <a:pPr algn="l"/>
            <a:endParaRPr lang="es-CO" sz="1400" dirty="0">
              <a:solidFill>
                <a:schemeClr val="accent1">
                  <a:lumMod val="60000"/>
                  <a:lumOff val="40000"/>
                </a:schemeClr>
              </a:solidFill>
            </a:endParaRPr>
          </a:p>
          <a:p>
            <a:pPr algn="l"/>
            <a:endParaRPr lang="en-US" sz="1400" dirty="0">
              <a:solidFill>
                <a:schemeClr val="accent1">
                  <a:lumMod val="60000"/>
                  <a:lumOff val="40000"/>
                </a:schemeClr>
              </a:solidFill>
            </a:endParaRPr>
          </a:p>
          <a:p>
            <a:pPr algn="l"/>
            <a:r>
              <a:rPr lang="es-CO" sz="1400" dirty="0">
                <a:solidFill>
                  <a:schemeClr val="accent1">
                    <a:lumMod val="60000"/>
                    <a:lumOff val="40000"/>
                  </a:schemeClr>
                </a:solidFill>
              </a:rPr>
              <a:t> </a:t>
            </a:r>
            <a:endParaRPr lang="en-US" sz="1400" dirty="0">
              <a:solidFill>
                <a:schemeClr val="accent1">
                  <a:lumMod val="60000"/>
                  <a:lumOff val="40000"/>
                </a:schemeClr>
              </a:solidFill>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712349082"/>
              </p:ext>
            </p:extLst>
          </p:nvPr>
        </p:nvGraphicFramePr>
        <p:xfrm>
          <a:off x="964360" y="1779792"/>
          <a:ext cx="7385538" cy="1820490"/>
        </p:xfrm>
        <a:graphic>
          <a:graphicData uri="http://schemas.openxmlformats.org/drawingml/2006/table">
            <a:tbl>
              <a:tblPr firstRow="1" firstCol="1" bandRow="1"/>
              <a:tblGrid>
                <a:gridCol w="7385538"/>
              </a:tblGrid>
              <a:tr h="413189">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-Habla</a:t>
                      </a:r>
                      <a:r>
                        <a:rPr lang="es-CO" sz="1200" baseline="0" dirty="0" smtClean="0">
                          <a:solidFill>
                            <a:schemeClr val="tx2"/>
                          </a:solidFill>
                          <a:effectLst/>
                          <a:latin typeface="Arial"/>
                          <a:ea typeface="Calibri"/>
                          <a:cs typeface="Times New Roman"/>
                        </a:rPr>
                        <a:t> del “valor neto” de la operación que será:</a:t>
                      </a:r>
                      <a:endParaRPr lang="en-US" sz="10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 Ingreso a favor del adquirente inicial u originador en el caso</a:t>
                      </a:r>
                      <a:r>
                        <a:rPr lang="es-CO" sz="1200" baseline="0" dirty="0" smtClean="0">
                          <a:solidFill>
                            <a:schemeClr val="tx2"/>
                          </a:solidFill>
                          <a:effectLst/>
                          <a:latin typeface="Arial"/>
                          <a:ea typeface="Calibri"/>
                          <a:cs typeface="Times New Roman"/>
                        </a:rPr>
                        <a:t> de TTV’s</a:t>
                      </a:r>
                      <a:endParaRPr lang="en-US" sz="12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n-US" sz="1400" dirty="0" smtClean="0">
                          <a:solidFill>
                            <a:schemeClr val="tx2"/>
                          </a:solidFill>
                          <a:effectLst/>
                          <a:latin typeface="Calibri"/>
                          <a:ea typeface="Calibri"/>
                          <a:cs typeface="Times New Roman"/>
                        </a:rPr>
                        <a:t>- </a:t>
                      </a:r>
                      <a:r>
                        <a:rPr lang="en-US" sz="1400" dirty="0" err="1" smtClean="0">
                          <a:solidFill>
                            <a:schemeClr val="tx2"/>
                          </a:solidFill>
                          <a:effectLst/>
                          <a:latin typeface="Calibri"/>
                          <a:ea typeface="Calibri"/>
                          <a:cs typeface="Times New Roman"/>
                        </a:rPr>
                        <a:t>Costo</a:t>
                      </a:r>
                      <a:r>
                        <a:rPr lang="en-US" sz="1400" dirty="0" smtClean="0">
                          <a:solidFill>
                            <a:schemeClr val="tx2"/>
                          </a:solidFill>
                          <a:effectLst/>
                          <a:latin typeface="Calibri"/>
                          <a:ea typeface="Calibri"/>
                          <a:cs typeface="Times New Roman"/>
                        </a:rPr>
                        <a:t> o </a:t>
                      </a:r>
                      <a:r>
                        <a:rPr lang="en-US" sz="1400" dirty="0" err="1" smtClean="0">
                          <a:solidFill>
                            <a:schemeClr val="tx2"/>
                          </a:solidFill>
                          <a:effectLst/>
                          <a:latin typeface="Calibri"/>
                          <a:ea typeface="Calibri"/>
                          <a:cs typeface="Times New Roman"/>
                        </a:rPr>
                        <a:t>gasto</a:t>
                      </a:r>
                      <a:r>
                        <a:rPr lang="en-US" sz="1400" dirty="0" smtClean="0">
                          <a:solidFill>
                            <a:schemeClr val="tx2"/>
                          </a:solidFill>
                          <a:effectLst/>
                          <a:latin typeface="Calibri"/>
                          <a:ea typeface="Calibri"/>
                          <a:cs typeface="Times New Roman"/>
                        </a:rPr>
                        <a:t> </a:t>
                      </a:r>
                      <a:r>
                        <a:rPr lang="en-US" sz="1400" dirty="0" err="1" smtClean="0">
                          <a:solidFill>
                            <a:schemeClr val="tx2"/>
                          </a:solidFill>
                          <a:effectLst/>
                          <a:latin typeface="Calibri"/>
                          <a:ea typeface="Calibri"/>
                          <a:cs typeface="Times New Roman"/>
                        </a:rPr>
                        <a:t>para</a:t>
                      </a:r>
                      <a:r>
                        <a:rPr lang="en-US" sz="1400" dirty="0" smtClean="0">
                          <a:solidFill>
                            <a:schemeClr val="tx2"/>
                          </a:solidFill>
                          <a:effectLst/>
                          <a:latin typeface="Calibri"/>
                          <a:ea typeface="Calibri"/>
                          <a:cs typeface="Times New Roman"/>
                        </a:rPr>
                        <a:t> el </a:t>
                      </a:r>
                      <a:r>
                        <a:rPr lang="en-US" sz="1400" dirty="0" err="1" smtClean="0">
                          <a:solidFill>
                            <a:schemeClr val="tx2"/>
                          </a:solidFill>
                          <a:effectLst/>
                          <a:latin typeface="Calibri"/>
                          <a:ea typeface="Calibri"/>
                          <a:cs typeface="Times New Roman"/>
                        </a:rPr>
                        <a:t>enajenante</a:t>
                      </a:r>
                      <a:r>
                        <a:rPr lang="en-US" sz="1400" dirty="0" smtClean="0">
                          <a:solidFill>
                            <a:schemeClr val="tx2"/>
                          </a:solidFill>
                          <a:effectLst/>
                          <a:latin typeface="Calibri"/>
                          <a:ea typeface="Calibri"/>
                          <a:cs typeface="Times New Roman"/>
                        </a:rPr>
                        <a:t> o </a:t>
                      </a:r>
                      <a:r>
                        <a:rPr lang="en-US" sz="1400" dirty="0" err="1" smtClean="0">
                          <a:solidFill>
                            <a:schemeClr val="tx2"/>
                          </a:solidFill>
                          <a:effectLst/>
                          <a:latin typeface="Calibri"/>
                          <a:ea typeface="Calibri"/>
                          <a:cs typeface="Times New Roman"/>
                        </a:rPr>
                        <a:t>para</a:t>
                      </a:r>
                      <a:r>
                        <a:rPr lang="en-US" sz="1400" dirty="0" smtClean="0">
                          <a:solidFill>
                            <a:schemeClr val="tx2"/>
                          </a:solidFill>
                          <a:effectLst/>
                          <a:latin typeface="Calibri"/>
                          <a:ea typeface="Calibri"/>
                          <a:cs typeface="Times New Roman"/>
                        </a:rPr>
                        <a:t> el receptor en </a:t>
                      </a:r>
                      <a:r>
                        <a:rPr lang="en-US" sz="1400" dirty="0" err="1" smtClean="0">
                          <a:solidFill>
                            <a:schemeClr val="tx2"/>
                          </a:solidFill>
                          <a:effectLst/>
                          <a:latin typeface="Calibri"/>
                          <a:ea typeface="Calibri"/>
                          <a:cs typeface="Times New Roman"/>
                        </a:rPr>
                        <a:t>las</a:t>
                      </a:r>
                      <a:r>
                        <a:rPr lang="en-US" sz="1400" dirty="0" smtClean="0">
                          <a:solidFill>
                            <a:schemeClr val="tx2"/>
                          </a:solidFill>
                          <a:effectLst/>
                          <a:latin typeface="Calibri"/>
                          <a:ea typeface="Calibri"/>
                          <a:cs typeface="Times New Roman"/>
                        </a:rPr>
                        <a:t> TTV’S</a:t>
                      </a:r>
                      <a:endParaRPr lang="en-US" sz="14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 Ingresos</a:t>
                      </a:r>
                      <a:r>
                        <a:rPr lang="es-CO" sz="1200" baseline="0" dirty="0" smtClean="0">
                          <a:solidFill>
                            <a:schemeClr val="tx2"/>
                          </a:solidFill>
                          <a:effectLst/>
                          <a:latin typeface="Arial"/>
                          <a:ea typeface="Calibri"/>
                          <a:cs typeface="Times New Roman"/>
                        </a:rPr>
                        <a:t>, costos y gastos se entienden realizados al momento de la liquidación y el valor neto se considera un rendimiento financiero o interés</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baseline="0" dirty="0" smtClean="0">
                          <a:solidFill>
                            <a:schemeClr val="tx2"/>
                          </a:solidFill>
                          <a:effectLst/>
                          <a:latin typeface="Arial"/>
                          <a:ea typeface="Calibri"/>
                          <a:cs typeface="Times New Roman"/>
                        </a:rPr>
                        <a:t>- No retefuente si la operación se realiza a través de la BVC.</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404861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_Tributario-16.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4" y="0"/>
            <a:ext cx="9135896" cy="5143500"/>
          </a:xfrm>
          <a:prstGeom prst="rect">
            <a:avLst/>
          </a:prstGeom>
        </p:spPr>
      </p:pic>
      <p:sp>
        <p:nvSpPr>
          <p:cNvPr id="2" name="CuadroTexto 1"/>
          <p:cNvSpPr txBox="1"/>
          <p:nvPr/>
        </p:nvSpPr>
        <p:spPr>
          <a:xfrm>
            <a:off x="244951" y="284435"/>
            <a:ext cx="4400691" cy="1077218"/>
          </a:xfrm>
          <a:prstGeom prst="rect">
            <a:avLst/>
          </a:prstGeom>
          <a:noFill/>
        </p:spPr>
        <p:txBody>
          <a:bodyPr wrap="square" rtlCol="0">
            <a:spAutoFit/>
          </a:bodyPr>
          <a:lstStyle/>
          <a:p>
            <a:r>
              <a:rPr lang="es-ES" sz="3200" b="1" dirty="0" smtClean="0">
                <a:solidFill>
                  <a:schemeClr val="accent6"/>
                </a:solidFill>
                <a:latin typeface="Helvetica Neue"/>
                <a:cs typeface="Helvetica Neue"/>
              </a:rPr>
              <a:t>INSTRUMENTOS FINANCIEROS</a:t>
            </a:r>
            <a:endParaRPr lang="es-ES" sz="3200" b="1" dirty="0">
              <a:solidFill>
                <a:schemeClr val="accent6"/>
              </a:solidFill>
              <a:latin typeface="Helvetica Neue"/>
              <a:cs typeface="Helvetica Neue"/>
            </a:endParaRPr>
          </a:p>
        </p:txBody>
      </p:sp>
      <p:sp>
        <p:nvSpPr>
          <p:cNvPr id="6" name="TextBox 5"/>
          <p:cNvSpPr txBox="1"/>
          <p:nvPr/>
        </p:nvSpPr>
        <p:spPr>
          <a:xfrm>
            <a:off x="659199" y="2436363"/>
            <a:ext cx="2376100" cy="1754326"/>
          </a:xfrm>
          <a:prstGeom prst="rect">
            <a:avLst/>
          </a:prstGeom>
          <a:noFill/>
          <a:ln>
            <a:solidFill>
              <a:schemeClr val="accent1"/>
            </a:solidFill>
          </a:ln>
        </p:spPr>
        <p:txBody>
          <a:bodyPr wrap="none" rtlCol="0">
            <a:spAutoFit/>
          </a:bodyPr>
          <a:lstStyle/>
          <a:p>
            <a:r>
              <a:rPr lang="en-US" dirty="0" err="1">
                <a:solidFill>
                  <a:schemeClr val="accent6"/>
                </a:solidFill>
                <a:latin typeface="+mj-lt"/>
                <a:cs typeface="Helvetica Neue"/>
              </a:rPr>
              <a:t>Conferencistas</a:t>
            </a:r>
            <a:r>
              <a:rPr lang="en-US" dirty="0">
                <a:solidFill>
                  <a:schemeClr val="accent6"/>
                </a:solidFill>
                <a:latin typeface="+mj-lt"/>
                <a:cs typeface="Helvetica Neue"/>
              </a:rPr>
              <a:t>:</a:t>
            </a:r>
          </a:p>
          <a:p>
            <a:endParaRPr lang="en-US" dirty="0"/>
          </a:p>
          <a:p>
            <a:r>
              <a:rPr lang="en-US" dirty="0" smtClean="0">
                <a:solidFill>
                  <a:schemeClr val="tx2"/>
                </a:solidFill>
                <a:latin typeface="+mj-lt"/>
              </a:rPr>
              <a:t>Catalina Hoyos Jimenez</a:t>
            </a:r>
          </a:p>
          <a:p>
            <a:r>
              <a:rPr lang="en-US" dirty="0" smtClean="0">
                <a:solidFill>
                  <a:schemeClr val="tx2"/>
                </a:solidFill>
                <a:latin typeface="+mj-lt"/>
              </a:rPr>
              <a:t>William Clavijo Leon</a:t>
            </a:r>
          </a:p>
          <a:p>
            <a:r>
              <a:rPr lang="en-US" dirty="0" smtClean="0">
                <a:solidFill>
                  <a:schemeClr val="tx2"/>
                </a:solidFill>
                <a:latin typeface="+mj-lt"/>
              </a:rPr>
              <a:t>Carlos Raad Baene</a:t>
            </a:r>
          </a:p>
          <a:p>
            <a:r>
              <a:rPr lang="en-US" dirty="0" smtClean="0">
                <a:solidFill>
                  <a:schemeClr val="tx2"/>
                </a:solidFill>
                <a:latin typeface="+mj-lt"/>
              </a:rPr>
              <a:t>Luis Enrique </a:t>
            </a:r>
            <a:r>
              <a:rPr lang="en-US" dirty="0">
                <a:solidFill>
                  <a:schemeClr val="tx2"/>
                </a:solidFill>
                <a:latin typeface="+mj-lt"/>
              </a:rPr>
              <a:t>T</a:t>
            </a:r>
            <a:r>
              <a:rPr lang="en-US" dirty="0" smtClean="0">
                <a:solidFill>
                  <a:schemeClr val="tx2"/>
                </a:solidFill>
                <a:latin typeface="+mj-lt"/>
              </a:rPr>
              <a:t>ellez P.</a:t>
            </a:r>
            <a:endParaRPr lang="es-CO" dirty="0">
              <a:solidFill>
                <a:schemeClr val="tx2"/>
              </a:solidFill>
              <a:latin typeface="+mj-lt"/>
            </a:endParaRPr>
          </a:p>
        </p:txBody>
      </p:sp>
    </p:spTree>
    <p:extLst>
      <p:ext uri="{BB962C8B-B14F-4D97-AF65-F5344CB8AC3E}">
        <p14:creationId xmlns:p14="http://schemas.microsoft.com/office/powerpoint/2010/main" val="33077317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20</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41206" y="994970"/>
            <a:ext cx="7758497" cy="369332"/>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ES_tradnl" b="1" u="sng" dirty="0" smtClean="0">
                <a:solidFill>
                  <a:schemeClr val="accent6"/>
                </a:solidFill>
                <a:latin typeface="Segoe UI" pitchFamily="34" charset="0"/>
                <a:ea typeface="Segoe UI" panose="020B0502040204020203" pitchFamily="34" charset="0"/>
                <a:cs typeface="Segoe UI" pitchFamily="34" charset="0"/>
              </a:rPr>
              <a:t>FONDOS DE INVERSIÓN COLECTIVA</a:t>
            </a:r>
            <a:endParaRPr lang="en-US" sz="1600" dirty="0">
              <a:solidFill>
                <a:schemeClr val="accent6"/>
              </a:solidFill>
            </a:endParaRPr>
          </a:p>
        </p:txBody>
      </p:sp>
      <p:sp>
        <p:nvSpPr>
          <p:cNvPr id="10" name="TextBox 9"/>
          <p:cNvSpPr txBox="1"/>
          <p:nvPr/>
        </p:nvSpPr>
        <p:spPr>
          <a:xfrm>
            <a:off x="868598" y="1371600"/>
            <a:ext cx="7729053" cy="2775119"/>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CO" sz="1600" b="1" u="sng" dirty="0" smtClean="0">
                <a:solidFill>
                  <a:srgbClr val="FF9900"/>
                </a:solidFill>
                <a:latin typeface="Segoe UI" pitchFamily="34" charset="0"/>
                <a:ea typeface="Segoe UI" panose="020B0502040204020203" pitchFamily="34" charset="0"/>
                <a:cs typeface="Segoe UI" pitchFamily="34" charset="0"/>
              </a:rPr>
              <a:t>Se mantienen reglas anteriores del art. 23-1 y 368-1 </a:t>
            </a:r>
          </a:p>
          <a:p>
            <a:pPr defTabSz="909497" eaLnBrk="0" hangingPunct="0">
              <a:spcAft>
                <a:spcPts val="200"/>
              </a:spcAft>
              <a:buClr>
                <a:srgbClr val="DC241F"/>
              </a:buClr>
              <a:buSzPct val="100000"/>
              <a:defRPr/>
            </a:pPr>
            <a:endParaRPr lang="es-CO" sz="1600" b="1" u="sng" dirty="0" smtClean="0">
              <a:solidFill>
                <a:srgbClr val="FF9900"/>
              </a:solidFill>
              <a:latin typeface="Segoe UI" pitchFamily="34" charset="0"/>
              <a:ea typeface="Segoe UI" panose="020B0502040204020203" pitchFamily="34" charset="0"/>
              <a:cs typeface="Segoe UI" pitchFamily="34" charset="0"/>
            </a:endParaRPr>
          </a:p>
          <a:p>
            <a:pPr algn="l"/>
            <a:endParaRPr lang="es-CO" sz="1400" dirty="0">
              <a:solidFill>
                <a:schemeClr val="accent1">
                  <a:lumMod val="60000"/>
                  <a:lumOff val="40000"/>
                </a:schemeClr>
              </a:solidFill>
            </a:endParaRPr>
          </a:p>
          <a:p>
            <a:pPr algn="l"/>
            <a:endParaRPr lang="es-CO" sz="1400" dirty="0" smtClean="0">
              <a:solidFill>
                <a:schemeClr val="accent1">
                  <a:lumMod val="60000"/>
                  <a:lumOff val="40000"/>
                </a:schemeClr>
              </a:solidFill>
            </a:endParaRPr>
          </a:p>
          <a:p>
            <a:pPr algn="l"/>
            <a:endParaRPr lang="es-CO" sz="1400" dirty="0">
              <a:solidFill>
                <a:schemeClr val="accent1">
                  <a:lumMod val="60000"/>
                  <a:lumOff val="40000"/>
                </a:schemeClr>
              </a:solidFill>
            </a:endParaRPr>
          </a:p>
          <a:p>
            <a:pPr algn="l"/>
            <a:endParaRPr lang="en-US" sz="1400" dirty="0">
              <a:solidFill>
                <a:schemeClr val="accent1">
                  <a:lumMod val="60000"/>
                  <a:lumOff val="40000"/>
                </a:schemeClr>
              </a:solidFill>
            </a:endParaRPr>
          </a:p>
          <a:p>
            <a:pPr algn="l"/>
            <a:r>
              <a:rPr lang="es-CO" sz="1400" dirty="0">
                <a:solidFill>
                  <a:schemeClr val="accent1">
                    <a:lumMod val="60000"/>
                    <a:lumOff val="40000"/>
                  </a:schemeClr>
                </a:solidFill>
              </a:rPr>
              <a:t> </a:t>
            </a:r>
            <a:endParaRPr lang="en-US" sz="1400" dirty="0">
              <a:solidFill>
                <a:schemeClr val="accent1">
                  <a:lumMod val="60000"/>
                  <a:lumOff val="40000"/>
                </a:schemeClr>
              </a:solidFill>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600" b="1" dirty="0" smtClean="0">
              <a:solidFill>
                <a:srgbClr val="FF9900"/>
              </a:solidFill>
              <a:latin typeface="Segoe UI" pitchFamily="34" charset="0"/>
              <a:ea typeface="Segoe UI" panose="020B0502040204020203" pitchFamily="34" charset="0"/>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665373078"/>
              </p:ext>
            </p:extLst>
          </p:nvPr>
        </p:nvGraphicFramePr>
        <p:xfrm>
          <a:off x="964360" y="1779792"/>
          <a:ext cx="7385538" cy="1417709"/>
        </p:xfrm>
        <a:graphic>
          <a:graphicData uri="http://schemas.openxmlformats.org/drawingml/2006/table">
            <a:tbl>
              <a:tblPr firstRow="1" firstCol="1" bandRow="1"/>
              <a:tblGrid>
                <a:gridCol w="7385538"/>
              </a:tblGrid>
              <a:tr h="413189">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 Principio</a:t>
                      </a:r>
                      <a:r>
                        <a:rPr lang="es-CO" sz="1200" baseline="0" dirty="0" smtClean="0">
                          <a:solidFill>
                            <a:schemeClr val="tx2"/>
                          </a:solidFill>
                          <a:effectLst/>
                          <a:latin typeface="Arial"/>
                          <a:ea typeface="Calibri"/>
                          <a:cs typeface="Times New Roman"/>
                        </a:rPr>
                        <a:t> de transparencia “relativo”</a:t>
                      </a:r>
                      <a:endParaRPr lang="en-US" sz="10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s-CO" sz="1200" dirty="0">
                          <a:solidFill>
                            <a:schemeClr val="tx2"/>
                          </a:solidFill>
                          <a:effectLst/>
                          <a:latin typeface="Arial"/>
                          <a:ea typeface="Calibri"/>
                          <a:cs typeface="Times New Roman"/>
                        </a:rPr>
                        <a:t> </a:t>
                      </a:r>
                      <a:r>
                        <a:rPr lang="es-CO" sz="1200" dirty="0" smtClean="0">
                          <a:solidFill>
                            <a:schemeClr val="tx2"/>
                          </a:solidFill>
                          <a:effectLst/>
                          <a:latin typeface="Arial"/>
                          <a:ea typeface="Calibri"/>
                          <a:cs typeface="Times New Roman"/>
                        </a:rPr>
                        <a:t>-</a:t>
                      </a:r>
                      <a:r>
                        <a:rPr lang="es-CO" sz="1200" baseline="0" dirty="0" smtClean="0">
                          <a:solidFill>
                            <a:schemeClr val="tx2"/>
                          </a:solidFill>
                          <a:effectLst/>
                          <a:latin typeface="Arial"/>
                          <a:ea typeface="Calibri"/>
                          <a:cs typeface="Times New Roman"/>
                        </a:rPr>
                        <a:t> Confusión generada por la alusión, en la reforma, a los “dividendos” percibidos por los fondos</a:t>
                      </a:r>
                      <a:endParaRPr lang="en-US" sz="12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n-US" sz="1400" dirty="0" smtClean="0">
                          <a:solidFill>
                            <a:schemeClr val="tx2"/>
                          </a:solidFill>
                          <a:effectLst/>
                          <a:latin typeface="Calibri"/>
                          <a:ea typeface="Calibri"/>
                          <a:cs typeface="Times New Roman"/>
                        </a:rPr>
                        <a:t>- Art. 18-1 en </a:t>
                      </a:r>
                      <a:r>
                        <a:rPr lang="en-US" sz="1400" dirty="0" err="1" smtClean="0">
                          <a:solidFill>
                            <a:schemeClr val="tx2"/>
                          </a:solidFill>
                          <a:effectLst/>
                          <a:latin typeface="Calibri"/>
                          <a:ea typeface="Calibri"/>
                          <a:cs typeface="Times New Roman"/>
                        </a:rPr>
                        <a:t>inversiones</a:t>
                      </a:r>
                      <a:r>
                        <a:rPr lang="en-US" sz="1400" dirty="0" smtClean="0">
                          <a:solidFill>
                            <a:schemeClr val="tx2"/>
                          </a:solidFill>
                          <a:effectLst/>
                          <a:latin typeface="Calibri"/>
                          <a:ea typeface="Calibri"/>
                          <a:cs typeface="Times New Roman"/>
                        </a:rPr>
                        <a:t> </a:t>
                      </a:r>
                      <a:r>
                        <a:rPr lang="en-US" sz="1400" dirty="0" err="1" smtClean="0">
                          <a:solidFill>
                            <a:schemeClr val="tx2"/>
                          </a:solidFill>
                          <a:effectLst/>
                          <a:latin typeface="Calibri"/>
                          <a:ea typeface="Calibri"/>
                          <a:cs typeface="Times New Roman"/>
                        </a:rPr>
                        <a:t>extranjeras</a:t>
                      </a:r>
                      <a:r>
                        <a:rPr lang="en-US" sz="1400" dirty="0" smtClean="0">
                          <a:solidFill>
                            <a:schemeClr val="tx2"/>
                          </a:solidFill>
                          <a:effectLst/>
                          <a:latin typeface="Calibri"/>
                          <a:ea typeface="Calibri"/>
                          <a:cs typeface="Times New Roman"/>
                        </a:rPr>
                        <a:t> de </a:t>
                      </a:r>
                      <a:r>
                        <a:rPr lang="en-US" sz="1400" dirty="0" err="1" smtClean="0">
                          <a:solidFill>
                            <a:schemeClr val="tx2"/>
                          </a:solidFill>
                          <a:effectLst/>
                          <a:latin typeface="Calibri"/>
                          <a:ea typeface="Calibri"/>
                          <a:cs typeface="Times New Roman"/>
                        </a:rPr>
                        <a:t>portafolio</a:t>
                      </a:r>
                      <a:r>
                        <a:rPr lang="en-US" sz="1400" dirty="0" smtClean="0">
                          <a:solidFill>
                            <a:schemeClr val="tx2"/>
                          </a:solidFill>
                          <a:effectLst/>
                          <a:latin typeface="Calibri"/>
                          <a:ea typeface="Calibri"/>
                          <a:cs typeface="Times New Roman"/>
                        </a:rPr>
                        <a:t> (</a:t>
                      </a:r>
                      <a:r>
                        <a:rPr lang="en-US" sz="1400" dirty="0" err="1" smtClean="0">
                          <a:solidFill>
                            <a:schemeClr val="tx2"/>
                          </a:solidFill>
                          <a:effectLst/>
                          <a:latin typeface="Calibri"/>
                          <a:ea typeface="Calibri"/>
                          <a:cs typeface="Times New Roman"/>
                        </a:rPr>
                        <a:t>vs</a:t>
                      </a:r>
                      <a:r>
                        <a:rPr lang="en-US" sz="1400" dirty="0" smtClean="0">
                          <a:solidFill>
                            <a:schemeClr val="tx2"/>
                          </a:solidFill>
                          <a:effectLst/>
                          <a:latin typeface="Calibri"/>
                          <a:ea typeface="Calibri"/>
                          <a:cs typeface="Times New Roman"/>
                        </a:rPr>
                        <a:t> art. 23-1)</a:t>
                      </a:r>
                      <a:endParaRPr lang="en-US" sz="14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4840">
                <a:tc>
                  <a:txBody>
                    <a:bodyPr/>
                    <a:lstStyle/>
                    <a:p>
                      <a:pPr marL="0" marR="0" algn="just">
                        <a:lnSpc>
                          <a:spcPct val="115000"/>
                        </a:lnSpc>
                        <a:spcBef>
                          <a:spcPts val="0"/>
                        </a:spcBef>
                        <a:spcAft>
                          <a:spcPts val="0"/>
                        </a:spcAft>
                      </a:pPr>
                      <a:r>
                        <a:rPr lang="en-US" sz="1400" dirty="0" smtClean="0">
                          <a:solidFill>
                            <a:schemeClr val="tx2"/>
                          </a:solidFill>
                          <a:effectLst/>
                          <a:latin typeface="Calibri"/>
                          <a:ea typeface="Calibri"/>
                          <a:cs typeface="Times New Roman"/>
                        </a:rPr>
                        <a:t>- </a:t>
                      </a:r>
                      <a:r>
                        <a:rPr lang="en-US" sz="1400" dirty="0" err="1" smtClean="0">
                          <a:solidFill>
                            <a:schemeClr val="tx2"/>
                          </a:solidFill>
                          <a:effectLst/>
                          <a:latin typeface="Calibri"/>
                          <a:ea typeface="Calibri"/>
                          <a:cs typeface="Times New Roman"/>
                        </a:rPr>
                        <a:t>Retención</a:t>
                      </a:r>
                      <a:r>
                        <a:rPr lang="en-US" sz="1400" dirty="0" smtClean="0">
                          <a:solidFill>
                            <a:schemeClr val="tx2"/>
                          </a:solidFill>
                          <a:effectLst/>
                          <a:latin typeface="Calibri"/>
                          <a:ea typeface="Calibri"/>
                          <a:cs typeface="Times New Roman"/>
                        </a:rPr>
                        <a:t> en la </a:t>
                      </a:r>
                      <a:r>
                        <a:rPr lang="en-US" sz="1400" dirty="0" err="1" smtClean="0">
                          <a:solidFill>
                            <a:schemeClr val="tx2"/>
                          </a:solidFill>
                          <a:effectLst/>
                          <a:latin typeface="Calibri"/>
                          <a:ea typeface="Calibri"/>
                          <a:cs typeface="Times New Roman"/>
                        </a:rPr>
                        <a:t>fuente</a:t>
                      </a:r>
                      <a:r>
                        <a:rPr lang="en-US" sz="1400" dirty="0" smtClean="0">
                          <a:solidFill>
                            <a:schemeClr val="tx2"/>
                          </a:solidFill>
                          <a:effectLst/>
                          <a:latin typeface="Calibri"/>
                          <a:ea typeface="Calibri"/>
                          <a:cs typeface="Times New Roman"/>
                        </a:rPr>
                        <a:t> al </a:t>
                      </a:r>
                      <a:r>
                        <a:rPr lang="en-US" sz="1400" dirty="0" err="1" smtClean="0">
                          <a:solidFill>
                            <a:schemeClr val="tx2"/>
                          </a:solidFill>
                          <a:effectLst/>
                          <a:latin typeface="Calibri"/>
                          <a:ea typeface="Calibri"/>
                          <a:cs typeface="Times New Roman"/>
                        </a:rPr>
                        <a:t>momento</a:t>
                      </a:r>
                      <a:r>
                        <a:rPr lang="en-US" sz="1400" dirty="0" smtClean="0">
                          <a:solidFill>
                            <a:schemeClr val="tx2"/>
                          </a:solidFill>
                          <a:effectLst/>
                          <a:latin typeface="Calibri"/>
                          <a:ea typeface="Calibri"/>
                          <a:cs typeface="Times New Roman"/>
                        </a:rPr>
                        <a:t> del </a:t>
                      </a:r>
                      <a:r>
                        <a:rPr lang="en-US" sz="1400" dirty="0" err="1" smtClean="0">
                          <a:solidFill>
                            <a:schemeClr val="tx2"/>
                          </a:solidFill>
                          <a:effectLst/>
                          <a:latin typeface="Calibri"/>
                          <a:ea typeface="Calibri"/>
                          <a:cs typeface="Times New Roman"/>
                        </a:rPr>
                        <a:t>pago</a:t>
                      </a:r>
                      <a:endParaRPr lang="en-US" sz="14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8032134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_Tributario-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84" y="-33072"/>
            <a:ext cx="8763216" cy="5196414"/>
          </a:xfrm>
          <a:prstGeom prst="rect">
            <a:avLst/>
          </a:prstGeom>
        </p:spPr>
      </p:pic>
      <p:sp>
        <p:nvSpPr>
          <p:cNvPr id="2" name="CuadroTexto 1"/>
          <p:cNvSpPr txBox="1"/>
          <p:nvPr/>
        </p:nvSpPr>
        <p:spPr>
          <a:xfrm>
            <a:off x="177970" y="710468"/>
            <a:ext cx="1926991" cy="1384995"/>
          </a:xfrm>
          <a:prstGeom prst="rect">
            <a:avLst/>
          </a:prstGeom>
          <a:noFill/>
          <a:ln>
            <a:solidFill>
              <a:schemeClr val="accent1"/>
            </a:solidFill>
          </a:ln>
        </p:spPr>
        <p:txBody>
          <a:bodyPr wrap="square" rtlCol="0">
            <a:spAutoFit/>
          </a:bodyPr>
          <a:lstStyle/>
          <a:p>
            <a:pPr algn="ctr"/>
            <a:r>
              <a:rPr lang="es-ES" sz="2800" b="1" dirty="0" smtClean="0">
                <a:solidFill>
                  <a:schemeClr val="accent6"/>
                </a:solidFill>
                <a:cs typeface="Helvetica Neue"/>
              </a:rPr>
              <a:t>NIIF 9 </a:t>
            </a:r>
          </a:p>
          <a:p>
            <a:pPr algn="ctr"/>
            <a:r>
              <a:rPr lang="es-ES" sz="2800" b="1" dirty="0" smtClean="0">
                <a:solidFill>
                  <a:schemeClr val="accent6"/>
                </a:solidFill>
                <a:cs typeface="Helvetica Neue"/>
              </a:rPr>
              <a:t>VERSUS </a:t>
            </a:r>
          </a:p>
          <a:p>
            <a:pPr algn="ctr"/>
            <a:r>
              <a:rPr lang="es-ES" sz="2800" b="1" dirty="0" smtClean="0">
                <a:solidFill>
                  <a:schemeClr val="accent6"/>
                </a:solidFill>
                <a:cs typeface="Helvetica Neue"/>
              </a:rPr>
              <a:t>NIC 39</a:t>
            </a:r>
            <a:endParaRPr lang="es-ES" sz="2800" b="1" dirty="0">
              <a:solidFill>
                <a:schemeClr val="accent6"/>
              </a:solidFill>
              <a:cs typeface="Helvetica Neue"/>
            </a:endParaRPr>
          </a:p>
        </p:txBody>
      </p:sp>
      <p:sp>
        <p:nvSpPr>
          <p:cNvPr id="5" name="Rectángulo 4"/>
          <p:cNvSpPr/>
          <p:nvPr/>
        </p:nvSpPr>
        <p:spPr>
          <a:xfrm>
            <a:off x="7075974" y="0"/>
            <a:ext cx="2068026" cy="5143500"/>
          </a:xfrm>
          <a:prstGeom prst="rect">
            <a:avLst/>
          </a:prstGeom>
          <a:solidFill>
            <a:srgbClr val="FD2E36">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FD2E36"/>
              </a:solidFill>
            </a:endParaRPr>
          </a:p>
        </p:txBody>
      </p:sp>
    </p:spTree>
    <p:extLst>
      <p:ext uri="{BB962C8B-B14F-4D97-AF65-F5344CB8AC3E}">
        <p14:creationId xmlns:p14="http://schemas.microsoft.com/office/powerpoint/2010/main" val="2111342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CO" sz="3600" dirty="0" smtClean="0">
                <a:solidFill>
                  <a:schemeClr val="accent6"/>
                </a:solidFill>
              </a:rPr>
              <a:t>Visión general NIIF 9</a:t>
            </a:r>
            <a:endParaRPr lang="es-CO" sz="3600" dirty="0">
              <a:solidFill>
                <a:schemeClr val="accent6"/>
              </a:solidFill>
            </a:endParaRPr>
          </a:p>
        </p:txBody>
      </p:sp>
      <p:sp>
        <p:nvSpPr>
          <p:cNvPr id="4" name="3 Rectángulo"/>
          <p:cNvSpPr/>
          <p:nvPr/>
        </p:nvSpPr>
        <p:spPr>
          <a:xfrm>
            <a:off x="913803" y="1227653"/>
            <a:ext cx="180753" cy="2860158"/>
          </a:xfrm>
          <a:prstGeom prst="rect">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 name="4 Elipse"/>
          <p:cNvSpPr/>
          <p:nvPr/>
        </p:nvSpPr>
        <p:spPr>
          <a:xfrm>
            <a:off x="818109" y="1440302"/>
            <a:ext cx="372140" cy="340242"/>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7" name="6 CuadroTexto"/>
          <p:cNvSpPr txBox="1"/>
          <p:nvPr/>
        </p:nvSpPr>
        <p:spPr>
          <a:xfrm>
            <a:off x="1483764" y="1379589"/>
            <a:ext cx="2442269" cy="461665"/>
          </a:xfrm>
          <a:prstGeom prst="rect">
            <a:avLst/>
          </a:prstGeom>
          <a:noFill/>
        </p:spPr>
        <p:txBody>
          <a:bodyPr wrap="square" rtlCol="0">
            <a:spAutoFit/>
          </a:bodyPr>
          <a:lstStyle/>
          <a:p>
            <a:r>
              <a:rPr lang="es-CO" sz="1200" dirty="0" smtClean="0">
                <a:solidFill>
                  <a:schemeClr val="tx2"/>
                </a:solidFill>
                <a:latin typeface="+mj-lt"/>
              </a:rPr>
              <a:t>Fase I: Clasificación </a:t>
            </a:r>
            <a:r>
              <a:rPr lang="es-CO" sz="1200" dirty="0">
                <a:solidFill>
                  <a:schemeClr val="tx2"/>
                </a:solidFill>
                <a:latin typeface="+mj-lt"/>
              </a:rPr>
              <a:t>y medición de los activos </a:t>
            </a:r>
            <a:r>
              <a:rPr lang="es-CO" sz="1200" dirty="0" smtClean="0">
                <a:solidFill>
                  <a:schemeClr val="tx2"/>
                </a:solidFill>
                <a:latin typeface="+mj-lt"/>
              </a:rPr>
              <a:t>financieros</a:t>
            </a:r>
          </a:p>
        </p:txBody>
      </p:sp>
      <p:sp>
        <p:nvSpPr>
          <p:cNvPr id="8" name="7 CuadroTexto"/>
          <p:cNvSpPr txBox="1"/>
          <p:nvPr/>
        </p:nvSpPr>
        <p:spPr>
          <a:xfrm>
            <a:off x="780067" y="1502700"/>
            <a:ext cx="415498" cy="215444"/>
          </a:xfrm>
          <a:prstGeom prst="rect">
            <a:avLst/>
          </a:prstGeom>
          <a:noFill/>
        </p:spPr>
        <p:txBody>
          <a:bodyPr wrap="none" rtlCol="0">
            <a:spAutoFit/>
          </a:bodyPr>
          <a:lstStyle/>
          <a:p>
            <a:pPr algn="ctr"/>
            <a:r>
              <a:rPr lang="es-CO" sz="800" b="1" dirty="0" smtClean="0">
                <a:latin typeface="+mj-lt"/>
              </a:rPr>
              <a:t>2009</a:t>
            </a:r>
          </a:p>
        </p:txBody>
      </p:sp>
      <p:sp>
        <p:nvSpPr>
          <p:cNvPr id="9" name="8 CuadroTexto"/>
          <p:cNvSpPr txBox="1"/>
          <p:nvPr/>
        </p:nvSpPr>
        <p:spPr>
          <a:xfrm>
            <a:off x="1385364" y="2811613"/>
            <a:ext cx="2530171" cy="276999"/>
          </a:xfrm>
          <a:prstGeom prst="rect">
            <a:avLst/>
          </a:prstGeom>
          <a:noFill/>
        </p:spPr>
        <p:txBody>
          <a:bodyPr wrap="square" rtlCol="0">
            <a:spAutoFit/>
          </a:bodyPr>
          <a:lstStyle/>
          <a:p>
            <a:r>
              <a:rPr lang="es-CO" sz="1200" dirty="0" smtClean="0">
                <a:solidFill>
                  <a:schemeClr val="tx2"/>
                </a:solidFill>
                <a:latin typeface="+mj-lt"/>
              </a:rPr>
              <a:t>Fase III: Contabilidad de coberturas</a:t>
            </a:r>
            <a:endParaRPr lang="es-CO" sz="1200" dirty="0">
              <a:solidFill>
                <a:schemeClr val="tx2"/>
              </a:solidFill>
              <a:latin typeface="+mj-lt"/>
            </a:endParaRPr>
          </a:p>
        </p:txBody>
      </p:sp>
      <p:sp>
        <p:nvSpPr>
          <p:cNvPr id="10" name="9 CuadroTexto"/>
          <p:cNvSpPr txBox="1"/>
          <p:nvPr/>
        </p:nvSpPr>
        <p:spPr>
          <a:xfrm>
            <a:off x="1395862" y="3526616"/>
            <a:ext cx="2574122" cy="461665"/>
          </a:xfrm>
          <a:prstGeom prst="rect">
            <a:avLst/>
          </a:prstGeom>
          <a:noFill/>
        </p:spPr>
        <p:txBody>
          <a:bodyPr wrap="square" rtlCol="0">
            <a:spAutoFit/>
          </a:bodyPr>
          <a:lstStyle/>
          <a:p>
            <a:r>
              <a:rPr lang="es-CO" sz="1200" dirty="0" smtClean="0">
                <a:solidFill>
                  <a:schemeClr val="tx2"/>
                </a:solidFill>
                <a:latin typeface="+mj-lt"/>
              </a:rPr>
              <a:t>Fase II: Metodología de deterioro de valor</a:t>
            </a:r>
            <a:endParaRPr lang="es-CO" sz="1200" dirty="0">
              <a:solidFill>
                <a:schemeClr val="tx2"/>
              </a:solidFill>
              <a:latin typeface="+mj-lt"/>
            </a:endParaRPr>
          </a:p>
        </p:txBody>
      </p:sp>
      <p:sp>
        <p:nvSpPr>
          <p:cNvPr id="11" name="10 CuadroTexto"/>
          <p:cNvSpPr txBox="1"/>
          <p:nvPr/>
        </p:nvSpPr>
        <p:spPr>
          <a:xfrm>
            <a:off x="1439813" y="2103720"/>
            <a:ext cx="2530171" cy="461665"/>
          </a:xfrm>
          <a:prstGeom prst="rect">
            <a:avLst/>
          </a:prstGeom>
          <a:noFill/>
        </p:spPr>
        <p:txBody>
          <a:bodyPr wrap="square" rtlCol="0">
            <a:spAutoFit/>
          </a:bodyPr>
          <a:lstStyle/>
          <a:p>
            <a:r>
              <a:rPr lang="es-CO" sz="1200" dirty="0" smtClean="0">
                <a:solidFill>
                  <a:schemeClr val="tx2"/>
                </a:solidFill>
                <a:latin typeface="+mj-lt"/>
              </a:rPr>
              <a:t>Fase I: Clasificación </a:t>
            </a:r>
            <a:r>
              <a:rPr lang="es-CO" sz="1200" dirty="0">
                <a:solidFill>
                  <a:schemeClr val="tx2"/>
                </a:solidFill>
                <a:latin typeface="+mj-lt"/>
              </a:rPr>
              <a:t>y medición de los </a:t>
            </a:r>
            <a:r>
              <a:rPr lang="es-CO" sz="1200" dirty="0" smtClean="0">
                <a:solidFill>
                  <a:schemeClr val="tx2"/>
                </a:solidFill>
                <a:latin typeface="+mj-lt"/>
              </a:rPr>
              <a:t>pasivos financieros</a:t>
            </a:r>
          </a:p>
        </p:txBody>
      </p:sp>
      <p:sp>
        <p:nvSpPr>
          <p:cNvPr id="12" name="11 Elipse"/>
          <p:cNvSpPr/>
          <p:nvPr/>
        </p:nvSpPr>
        <p:spPr>
          <a:xfrm>
            <a:off x="818109" y="2164432"/>
            <a:ext cx="372140" cy="340242"/>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4" name="13 Elipse"/>
          <p:cNvSpPr/>
          <p:nvPr/>
        </p:nvSpPr>
        <p:spPr>
          <a:xfrm>
            <a:off x="818109" y="2872324"/>
            <a:ext cx="372140" cy="340242"/>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5" name="14 Elipse"/>
          <p:cNvSpPr/>
          <p:nvPr/>
        </p:nvSpPr>
        <p:spPr>
          <a:xfrm>
            <a:off x="818108" y="3587327"/>
            <a:ext cx="372140" cy="340242"/>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6" name="15 CuadroTexto"/>
          <p:cNvSpPr txBox="1"/>
          <p:nvPr/>
        </p:nvSpPr>
        <p:spPr>
          <a:xfrm>
            <a:off x="796430" y="2226831"/>
            <a:ext cx="415499" cy="215444"/>
          </a:xfrm>
          <a:prstGeom prst="rect">
            <a:avLst/>
          </a:prstGeom>
          <a:noFill/>
        </p:spPr>
        <p:txBody>
          <a:bodyPr wrap="none" rtlCol="0">
            <a:spAutoFit/>
          </a:bodyPr>
          <a:lstStyle/>
          <a:p>
            <a:pPr algn="ctr"/>
            <a:r>
              <a:rPr lang="es-CO" sz="800" b="1" dirty="0" smtClean="0">
                <a:latin typeface="+mj-lt"/>
              </a:rPr>
              <a:t>2010</a:t>
            </a:r>
          </a:p>
        </p:txBody>
      </p:sp>
      <p:sp>
        <p:nvSpPr>
          <p:cNvPr id="17" name="16 CuadroTexto"/>
          <p:cNvSpPr txBox="1"/>
          <p:nvPr/>
        </p:nvSpPr>
        <p:spPr>
          <a:xfrm>
            <a:off x="780895" y="2934723"/>
            <a:ext cx="415499" cy="215444"/>
          </a:xfrm>
          <a:prstGeom prst="rect">
            <a:avLst/>
          </a:prstGeom>
          <a:noFill/>
        </p:spPr>
        <p:txBody>
          <a:bodyPr wrap="none" rtlCol="0">
            <a:spAutoFit/>
          </a:bodyPr>
          <a:lstStyle/>
          <a:p>
            <a:pPr algn="ctr"/>
            <a:r>
              <a:rPr lang="es-CO" sz="800" b="1" dirty="0" smtClean="0">
                <a:latin typeface="+mj-lt"/>
              </a:rPr>
              <a:t>2013</a:t>
            </a:r>
          </a:p>
        </p:txBody>
      </p:sp>
      <p:sp>
        <p:nvSpPr>
          <p:cNvPr id="18" name="17 CuadroTexto"/>
          <p:cNvSpPr txBox="1"/>
          <p:nvPr/>
        </p:nvSpPr>
        <p:spPr>
          <a:xfrm>
            <a:off x="780895" y="3649726"/>
            <a:ext cx="415499" cy="215444"/>
          </a:xfrm>
          <a:prstGeom prst="rect">
            <a:avLst/>
          </a:prstGeom>
          <a:noFill/>
        </p:spPr>
        <p:txBody>
          <a:bodyPr wrap="none" rtlCol="0">
            <a:spAutoFit/>
          </a:bodyPr>
          <a:lstStyle/>
          <a:p>
            <a:pPr algn="ctr"/>
            <a:r>
              <a:rPr lang="es-CO" sz="800" b="1" dirty="0" smtClean="0">
                <a:latin typeface="+mj-lt"/>
              </a:rPr>
              <a:t>2014</a:t>
            </a:r>
          </a:p>
        </p:txBody>
      </p:sp>
      <p:sp>
        <p:nvSpPr>
          <p:cNvPr id="2" name="1 Triángulo isósceles"/>
          <p:cNvSpPr/>
          <p:nvPr/>
        </p:nvSpPr>
        <p:spPr>
          <a:xfrm rot="5400000">
            <a:off x="1188913" y="1552713"/>
            <a:ext cx="215443" cy="115421"/>
          </a:xfrm>
          <a:prstGeom prst="triangl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19" name="18 Triángulo isósceles"/>
          <p:cNvSpPr/>
          <p:nvPr/>
        </p:nvSpPr>
        <p:spPr>
          <a:xfrm rot="5400000">
            <a:off x="1188912" y="2276842"/>
            <a:ext cx="215443" cy="115421"/>
          </a:xfrm>
          <a:prstGeom prst="triangl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0" name="19 Triángulo isósceles"/>
          <p:cNvSpPr/>
          <p:nvPr/>
        </p:nvSpPr>
        <p:spPr>
          <a:xfrm rot="5400000">
            <a:off x="1178638" y="2984734"/>
            <a:ext cx="215443" cy="115421"/>
          </a:xfrm>
          <a:prstGeom prst="triangl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21" name="20 Triángulo isósceles"/>
          <p:cNvSpPr/>
          <p:nvPr/>
        </p:nvSpPr>
        <p:spPr>
          <a:xfrm rot="5400000">
            <a:off x="1188913" y="3699738"/>
            <a:ext cx="215443" cy="115421"/>
          </a:xfrm>
          <a:prstGeom prst="triangle">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6" name="5 CuadroTexto"/>
          <p:cNvSpPr txBox="1"/>
          <p:nvPr/>
        </p:nvSpPr>
        <p:spPr>
          <a:xfrm>
            <a:off x="764944" y="936107"/>
            <a:ext cx="1692964" cy="276999"/>
          </a:xfrm>
          <a:prstGeom prst="rect">
            <a:avLst/>
          </a:prstGeom>
          <a:noFill/>
        </p:spPr>
        <p:txBody>
          <a:bodyPr wrap="none" rtlCol="0">
            <a:spAutoFit/>
          </a:bodyPr>
          <a:lstStyle/>
          <a:p>
            <a:r>
              <a:rPr lang="es-CO" sz="1200" b="1" dirty="0" smtClean="0">
                <a:solidFill>
                  <a:schemeClr val="tx2"/>
                </a:solidFill>
                <a:latin typeface="+mj-lt"/>
              </a:rPr>
              <a:t>Sustitución de la NIC 39</a:t>
            </a:r>
            <a:endParaRPr lang="es-CO" sz="1200" b="1" dirty="0">
              <a:solidFill>
                <a:schemeClr val="tx2"/>
              </a:solidFill>
              <a:latin typeface="+mj-lt"/>
            </a:endParaRPr>
          </a:p>
        </p:txBody>
      </p:sp>
      <p:sp>
        <p:nvSpPr>
          <p:cNvPr id="23" name="22 Flecha abajo"/>
          <p:cNvSpPr/>
          <p:nvPr/>
        </p:nvSpPr>
        <p:spPr>
          <a:xfrm>
            <a:off x="4657032" y="1213106"/>
            <a:ext cx="318977" cy="3682773"/>
          </a:xfrm>
          <a:prstGeom prst="downArrow">
            <a:avLst/>
          </a:prstGeom>
          <a:solidFill>
            <a:schemeClr val="bg1">
              <a:lumMod val="8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cxnSp>
        <p:nvCxnSpPr>
          <p:cNvPr id="28" name="27 Conector recto"/>
          <p:cNvCxnSpPr/>
          <p:nvPr/>
        </p:nvCxnSpPr>
        <p:spPr>
          <a:xfrm>
            <a:off x="4860798" y="1511944"/>
            <a:ext cx="159489"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29" name="28 Conector recto"/>
          <p:cNvCxnSpPr/>
          <p:nvPr/>
        </p:nvCxnSpPr>
        <p:spPr>
          <a:xfrm>
            <a:off x="4858985" y="2164432"/>
            <a:ext cx="159489"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0" name="29 Conector recto"/>
          <p:cNvCxnSpPr/>
          <p:nvPr/>
        </p:nvCxnSpPr>
        <p:spPr>
          <a:xfrm>
            <a:off x="4860798" y="2902317"/>
            <a:ext cx="159489"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31" name="30 Conector recto"/>
          <p:cNvCxnSpPr/>
          <p:nvPr/>
        </p:nvCxnSpPr>
        <p:spPr>
          <a:xfrm>
            <a:off x="4853709" y="3610745"/>
            <a:ext cx="159489"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4" name="33 CuadroTexto"/>
          <p:cNvSpPr txBox="1"/>
          <p:nvPr/>
        </p:nvSpPr>
        <p:spPr>
          <a:xfrm>
            <a:off x="4786367" y="1333342"/>
            <a:ext cx="415499" cy="215444"/>
          </a:xfrm>
          <a:prstGeom prst="rect">
            <a:avLst/>
          </a:prstGeom>
          <a:noFill/>
        </p:spPr>
        <p:txBody>
          <a:bodyPr wrap="none" rtlCol="0">
            <a:spAutoFit/>
          </a:bodyPr>
          <a:lstStyle/>
          <a:p>
            <a:pPr algn="ctr"/>
            <a:r>
              <a:rPr lang="es-CO" sz="800" b="1" dirty="0" smtClean="0">
                <a:latin typeface="+mj-lt"/>
              </a:rPr>
              <a:t>2014</a:t>
            </a:r>
          </a:p>
        </p:txBody>
      </p:sp>
      <p:sp>
        <p:nvSpPr>
          <p:cNvPr id="35" name="34 CuadroTexto"/>
          <p:cNvSpPr txBox="1"/>
          <p:nvPr/>
        </p:nvSpPr>
        <p:spPr>
          <a:xfrm>
            <a:off x="4786367" y="1988730"/>
            <a:ext cx="415499" cy="215444"/>
          </a:xfrm>
          <a:prstGeom prst="rect">
            <a:avLst/>
          </a:prstGeom>
          <a:noFill/>
        </p:spPr>
        <p:txBody>
          <a:bodyPr wrap="none" rtlCol="0">
            <a:spAutoFit/>
          </a:bodyPr>
          <a:lstStyle/>
          <a:p>
            <a:pPr algn="ctr"/>
            <a:r>
              <a:rPr lang="es-CO" sz="800" b="1" dirty="0" smtClean="0">
                <a:latin typeface="+mj-lt"/>
              </a:rPr>
              <a:t>2015</a:t>
            </a:r>
          </a:p>
        </p:txBody>
      </p:sp>
      <p:cxnSp>
        <p:nvCxnSpPr>
          <p:cNvPr id="36" name="35 Conector recto"/>
          <p:cNvCxnSpPr/>
          <p:nvPr/>
        </p:nvCxnSpPr>
        <p:spPr>
          <a:xfrm>
            <a:off x="4860798" y="4341519"/>
            <a:ext cx="159489" cy="0"/>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7" name="36 CuadroTexto"/>
          <p:cNvSpPr txBox="1"/>
          <p:nvPr/>
        </p:nvSpPr>
        <p:spPr>
          <a:xfrm>
            <a:off x="4786367" y="2729405"/>
            <a:ext cx="415499" cy="215444"/>
          </a:xfrm>
          <a:prstGeom prst="rect">
            <a:avLst/>
          </a:prstGeom>
          <a:noFill/>
        </p:spPr>
        <p:txBody>
          <a:bodyPr wrap="none" rtlCol="0">
            <a:spAutoFit/>
          </a:bodyPr>
          <a:lstStyle/>
          <a:p>
            <a:pPr algn="ctr"/>
            <a:r>
              <a:rPr lang="es-CO" sz="800" b="1" dirty="0" smtClean="0">
                <a:latin typeface="+mj-lt"/>
              </a:rPr>
              <a:t>2016</a:t>
            </a:r>
          </a:p>
        </p:txBody>
      </p:sp>
      <p:sp>
        <p:nvSpPr>
          <p:cNvPr id="38" name="37 CuadroTexto"/>
          <p:cNvSpPr txBox="1"/>
          <p:nvPr/>
        </p:nvSpPr>
        <p:spPr>
          <a:xfrm>
            <a:off x="4786366" y="3438500"/>
            <a:ext cx="415499" cy="215444"/>
          </a:xfrm>
          <a:prstGeom prst="rect">
            <a:avLst/>
          </a:prstGeom>
          <a:noFill/>
        </p:spPr>
        <p:txBody>
          <a:bodyPr wrap="none" rtlCol="0">
            <a:spAutoFit/>
          </a:bodyPr>
          <a:lstStyle/>
          <a:p>
            <a:pPr algn="ctr"/>
            <a:r>
              <a:rPr lang="es-CO" sz="800" b="1" dirty="0" smtClean="0">
                <a:latin typeface="+mj-lt"/>
              </a:rPr>
              <a:t>2017</a:t>
            </a:r>
          </a:p>
        </p:txBody>
      </p:sp>
      <p:sp>
        <p:nvSpPr>
          <p:cNvPr id="39" name="38 CuadroTexto"/>
          <p:cNvSpPr txBox="1"/>
          <p:nvPr/>
        </p:nvSpPr>
        <p:spPr>
          <a:xfrm>
            <a:off x="4786365" y="4164119"/>
            <a:ext cx="415499" cy="215444"/>
          </a:xfrm>
          <a:prstGeom prst="rect">
            <a:avLst/>
          </a:prstGeom>
          <a:noFill/>
        </p:spPr>
        <p:txBody>
          <a:bodyPr wrap="none" rtlCol="0">
            <a:spAutoFit/>
          </a:bodyPr>
          <a:lstStyle/>
          <a:p>
            <a:pPr algn="ctr"/>
            <a:r>
              <a:rPr lang="es-CO" sz="800" b="1" dirty="0" smtClean="0">
                <a:latin typeface="+mj-lt"/>
              </a:rPr>
              <a:t>2018</a:t>
            </a:r>
          </a:p>
        </p:txBody>
      </p:sp>
      <p:sp>
        <p:nvSpPr>
          <p:cNvPr id="40" name="39 CuadroTexto"/>
          <p:cNvSpPr txBox="1"/>
          <p:nvPr/>
        </p:nvSpPr>
        <p:spPr>
          <a:xfrm>
            <a:off x="5413771" y="1290810"/>
            <a:ext cx="1635594" cy="415498"/>
          </a:xfrm>
          <a:prstGeom prst="rect">
            <a:avLst/>
          </a:prstGeom>
          <a:noFill/>
        </p:spPr>
        <p:txBody>
          <a:bodyPr wrap="square" rtlCol="0">
            <a:spAutoFit/>
          </a:bodyPr>
          <a:lstStyle/>
          <a:p>
            <a:r>
              <a:rPr lang="es-CO" sz="1050" b="1" dirty="0" smtClean="0">
                <a:solidFill>
                  <a:schemeClr val="tx2"/>
                </a:solidFill>
                <a:latin typeface="+mj-lt"/>
              </a:rPr>
              <a:t>Emisión NIIF 9</a:t>
            </a:r>
            <a:endParaRPr lang="es-CO" sz="1050" dirty="0" smtClean="0">
              <a:solidFill>
                <a:schemeClr val="tx2"/>
              </a:solidFill>
              <a:latin typeface="+mj-lt"/>
            </a:endParaRPr>
          </a:p>
          <a:p>
            <a:r>
              <a:rPr lang="es-CO" sz="1050" dirty="0" smtClean="0">
                <a:solidFill>
                  <a:schemeClr val="tx2"/>
                </a:solidFill>
                <a:latin typeface="+mj-lt"/>
              </a:rPr>
              <a:t>Julio 24 de 2014</a:t>
            </a:r>
          </a:p>
        </p:txBody>
      </p:sp>
      <p:cxnSp>
        <p:nvCxnSpPr>
          <p:cNvPr id="44" name="43 Conector recto"/>
          <p:cNvCxnSpPr/>
          <p:nvPr/>
        </p:nvCxnSpPr>
        <p:spPr>
          <a:xfrm flipH="1">
            <a:off x="5159306" y="1510559"/>
            <a:ext cx="211904"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47" name="46 Cerrar llave"/>
          <p:cNvSpPr/>
          <p:nvPr/>
        </p:nvSpPr>
        <p:spPr>
          <a:xfrm>
            <a:off x="5201863" y="1686702"/>
            <a:ext cx="211907" cy="1839914"/>
          </a:xfrm>
          <a:prstGeom prst="rightBrace">
            <a:avLst>
              <a:gd name="adj1" fmla="val 30724"/>
              <a:gd name="adj2" fmla="val 50000"/>
            </a:avLst>
          </a:prstGeom>
          <a:ln w="31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48" name="47 CuadroTexto"/>
          <p:cNvSpPr txBox="1"/>
          <p:nvPr/>
        </p:nvSpPr>
        <p:spPr>
          <a:xfrm>
            <a:off x="5413771" y="2334553"/>
            <a:ext cx="1635594" cy="415498"/>
          </a:xfrm>
          <a:prstGeom prst="rect">
            <a:avLst/>
          </a:prstGeom>
          <a:noFill/>
        </p:spPr>
        <p:txBody>
          <a:bodyPr wrap="square" rtlCol="0">
            <a:spAutoFit/>
          </a:bodyPr>
          <a:lstStyle/>
          <a:p>
            <a:r>
              <a:rPr lang="es-CO" sz="1050" b="1" dirty="0" smtClean="0">
                <a:solidFill>
                  <a:schemeClr val="tx2"/>
                </a:solidFill>
                <a:latin typeface="+mj-lt"/>
              </a:rPr>
              <a:t>Adopción </a:t>
            </a:r>
          </a:p>
          <a:p>
            <a:r>
              <a:rPr lang="es-CO" sz="1050" b="1" dirty="0" smtClean="0">
                <a:solidFill>
                  <a:schemeClr val="tx2"/>
                </a:solidFill>
                <a:latin typeface="+mj-lt"/>
              </a:rPr>
              <a:t>anticipada</a:t>
            </a:r>
            <a:endParaRPr lang="es-CO" sz="1050" dirty="0" smtClean="0">
              <a:solidFill>
                <a:schemeClr val="tx2"/>
              </a:solidFill>
              <a:latin typeface="+mj-lt"/>
            </a:endParaRPr>
          </a:p>
        </p:txBody>
      </p:sp>
      <p:sp>
        <p:nvSpPr>
          <p:cNvPr id="49" name="48 CuadroTexto"/>
          <p:cNvSpPr txBox="1"/>
          <p:nvPr/>
        </p:nvSpPr>
        <p:spPr>
          <a:xfrm>
            <a:off x="5417658" y="3402996"/>
            <a:ext cx="1635594" cy="415498"/>
          </a:xfrm>
          <a:prstGeom prst="rect">
            <a:avLst/>
          </a:prstGeom>
          <a:noFill/>
        </p:spPr>
        <p:txBody>
          <a:bodyPr wrap="square" rtlCol="0">
            <a:spAutoFit/>
          </a:bodyPr>
          <a:lstStyle/>
          <a:p>
            <a:r>
              <a:rPr lang="es-CO" sz="1050" b="1" dirty="0" smtClean="0">
                <a:solidFill>
                  <a:schemeClr val="tx2"/>
                </a:solidFill>
                <a:latin typeface="+mj-lt"/>
              </a:rPr>
              <a:t>Fecha efectiva NIIF 9</a:t>
            </a:r>
            <a:endParaRPr lang="es-CO" sz="1050" dirty="0" smtClean="0">
              <a:solidFill>
                <a:schemeClr val="tx2"/>
              </a:solidFill>
              <a:latin typeface="+mj-lt"/>
            </a:endParaRPr>
          </a:p>
          <a:p>
            <a:r>
              <a:rPr lang="es-CO" sz="1050" dirty="0" smtClean="0">
                <a:solidFill>
                  <a:schemeClr val="tx2"/>
                </a:solidFill>
                <a:latin typeface="+mj-lt"/>
              </a:rPr>
              <a:t>01 de enero de 2018</a:t>
            </a:r>
          </a:p>
        </p:txBody>
      </p:sp>
      <p:cxnSp>
        <p:nvCxnSpPr>
          <p:cNvPr id="50" name="49 Conector recto"/>
          <p:cNvCxnSpPr/>
          <p:nvPr/>
        </p:nvCxnSpPr>
        <p:spPr>
          <a:xfrm flipH="1">
            <a:off x="5163193" y="3622745"/>
            <a:ext cx="211904" cy="0"/>
          </a:xfrm>
          <a:prstGeom prst="line">
            <a:avLst/>
          </a:prstGeom>
          <a:ln w="3175"/>
        </p:spPr>
        <p:style>
          <a:lnRef idx="2">
            <a:schemeClr val="accent1"/>
          </a:lnRef>
          <a:fillRef idx="0">
            <a:schemeClr val="accent1"/>
          </a:fillRef>
          <a:effectRef idx="1">
            <a:schemeClr val="accent1"/>
          </a:effectRef>
          <a:fontRef idx="minor">
            <a:schemeClr val="tx1"/>
          </a:fontRef>
        </p:style>
      </p:cxnSp>
      <p:sp>
        <p:nvSpPr>
          <p:cNvPr id="53" name="52 Cerrar llave"/>
          <p:cNvSpPr/>
          <p:nvPr/>
        </p:nvSpPr>
        <p:spPr>
          <a:xfrm>
            <a:off x="5222147" y="3679016"/>
            <a:ext cx="149064" cy="700547"/>
          </a:xfrm>
          <a:prstGeom prst="rightBrace">
            <a:avLst>
              <a:gd name="adj1" fmla="val 30724"/>
              <a:gd name="adj2" fmla="val 50000"/>
            </a:avLst>
          </a:prstGeom>
          <a:ln w="3175"/>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O"/>
          </a:p>
        </p:txBody>
      </p:sp>
      <p:sp>
        <p:nvSpPr>
          <p:cNvPr id="54" name="53 CuadroTexto"/>
          <p:cNvSpPr txBox="1"/>
          <p:nvPr/>
        </p:nvSpPr>
        <p:spPr>
          <a:xfrm>
            <a:off x="5417658" y="3833271"/>
            <a:ext cx="1635594" cy="577081"/>
          </a:xfrm>
          <a:prstGeom prst="rect">
            <a:avLst/>
          </a:prstGeom>
          <a:noFill/>
        </p:spPr>
        <p:txBody>
          <a:bodyPr wrap="square" rtlCol="0">
            <a:spAutoFit/>
          </a:bodyPr>
          <a:lstStyle/>
          <a:p>
            <a:r>
              <a:rPr lang="es-CO" sz="1050" b="1" dirty="0" smtClean="0">
                <a:solidFill>
                  <a:schemeClr val="tx2"/>
                </a:solidFill>
                <a:latin typeface="+mj-lt"/>
              </a:rPr>
              <a:t>Reportes trimestrales.</a:t>
            </a:r>
          </a:p>
          <a:p>
            <a:r>
              <a:rPr lang="es-CO" sz="1050" b="1" dirty="0" smtClean="0">
                <a:solidFill>
                  <a:schemeClr val="tx2"/>
                </a:solidFill>
                <a:latin typeface="+mj-lt"/>
              </a:rPr>
              <a:t>Reporte anual </a:t>
            </a:r>
            <a:r>
              <a:rPr lang="es-CO" sz="1050" dirty="0" smtClean="0">
                <a:solidFill>
                  <a:schemeClr val="tx2"/>
                </a:solidFill>
                <a:latin typeface="+mj-lt"/>
              </a:rPr>
              <a:t>31 de diciembre de 2018</a:t>
            </a:r>
          </a:p>
        </p:txBody>
      </p:sp>
      <p:sp>
        <p:nvSpPr>
          <p:cNvPr id="55" name="54 CuadroTexto"/>
          <p:cNvSpPr txBox="1"/>
          <p:nvPr/>
        </p:nvSpPr>
        <p:spPr>
          <a:xfrm>
            <a:off x="4550702" y="935191"/>
            <a:ext cx="1961178" cy="276999"/>
          </a:xfrm>
          <a:prstGeom prst="rect">
            <a:avLst/>
          </a:prstGeom>
          <a:noFill/>
        </p:spPr>
        <p:txBody>
          <a:bodyPr wrap="none" rtlCol="0">
            <a:spAutoFit/>
          </a:bodyPr>
          <a:lstStyle/>
          <a:p>
            <a:r>
              <a:rPr lang="es-CO" sz="1200" b="1" dirty="0" smtClean="0">
                <a:solidFill>
                  <a:schemeClr val="tx2"/>
                </a:solidFill>
                <a:latin typeface="+mj-lt"/>
              </a:rPr>
              <a:t>Fecha efectiva de aplicación</a:t>
            </a:r>
            <a:endParaRPr lang="es-CO" sz="1200" b="1" dirty="0">
              <a:solidFill>
                <a:schemeClr val="tx2"/>
              </a:solidFill>
              <a:latin typeface="+mj-lt"/>
            </a:endParaRPr>
          </a:p>
        </p:txBody>
      </p:sp>
      <p:sp>
        <p:nvSpPr>
          <p:cNvPr id="56" name="55 CuadroTexto"/>
          <p:cNvSpPr txBox="1"/>
          <p:nvPr/>
        </p:nvSpPr>
        <p:spPr>
          <a:xfrm>
            <a:off x="7180844" y="1920419"/>
            <a:ext cx="1601650" cy="1954381"/>
          </a:xfrm>
          <a:prstGeom prst="rect">
            <a:avLst/>
          </a:prstGeom>
          <a:ln w="3175"/>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100" b="1" dirty="0" smtClean="0">
                <a:solidFill>
                  <a:schemeClr val="tx2"/>
                </a:solidFill>
                <a:latin typeface="+mj-lt"/>
              </a:rPr>
              <a:t>Decreto 2496 de 2015</a:t>
            </a:r>
            <a:r>
              <a:rPr lang="es-CO" sz="1100" dirty="0" smtClean="0">
                <a:solidFill>
                  <a:schemeClr val="tx2"/>
                </a:solidFill>
                <a:latin typeface="+mj-lt"/>
              </a:rPr>
              <a:t>: Incorpora al MTN la NIIF 9 versión 2014. Fecha de aplicación definida 01 de enero de 2017.</a:t>
            </a:r>
          </a:p>
          <a:p>
            <a:pPr algn="just"/>
            <a:endParaRPr lang="es-CO" sz="1100" dirty="0">
              <a:solidFill>
                <a:schemeClr val="tx2"/>
              </a:solidFill>
              <a:latin typeface="+mj-lt"/>
            </a:endParaRPr>
          </a:p>
          <a:p>
            <a:pPr algn="just"/>
            <a:r>
              <a:rPr lang="es-CO" sz="1100" b="1" dirty="0" smtClean="0">
                <a:solidFill>
                  <a:schemeClr val="tx2"/>
                </a:solidFill>
                <a:latin typeface="+mj-lt"/>
              </a:rPr>
              <a:t>Decreto 2131 de 2016: </a:t>
            </a:r>
            <a:r>
              <a:rPr lang="es-CO" sz="1100" dirty="0" smtClean="0">
                <a:solidFill>
                  <a:schemeClr val="tx2"/>
                </a:solidFill>
                <a:latin typeface="+mj-lt"/>
              </a:rPr>
              <a:t>Modifica fecha de aplicación de la NIIF 9 versión 2014 al 01 de enero de 2018.</a:t>
            </a:r>
            <a:endParaRPr lang="es-CO" sz="1100" b="1" dirty="0">
              <a:solidFill>
                <a:schemeClr val="tx2"/>
              </a:solidFill>
              <a:latin typeface="+mj-lt"/>
            </a:endParaRPr>
          </a:p>
        </p:txBody>
      </p:sp>
      <p:sp>
        <p:nvSpPr>
          <p:cNvPr id="58" name="57 CuadroTexto"/>
          <p:cNvSpPr txBox="1"/>
          <p:nvPr/>
        </p:nvSpPr>
        <p:spPr>
          <a:xfrm>
            <a:off x="818108" y="4314373"/>
            <a:ext cx="3413648" cy="769441"/>
          </a:xfrm>
          <a:prstGeom prst="rect">
            <a:avLst/>
          </a:prstGeom>
          <a:ln w="3175"/>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s-CO" sz="1100" b="1" dirty="0" smtClean="0">
                <a:solidFill>
                  <a:schemeClr val="tx2"/>
                </a:solidFill>
                <a:latin typeface="+mj-lt"/>
              </a:rPr>
              <a:t>Versión 2014:</a:t>
            </a:r>
            <a:r>
              <a:rPr lang="es-CO" sz="1100" dirty="0" smtClean="0">
                <a:solidFill>
                  <a:schemeClr val="tx2"/>
                </a:solidFill>
                <a:latin typeface="+mj-lt"/>
              </a:rPr>
              <a:t> versión completa de la NIIF 9 que reemplazaría la NIC 39.</a:t>
            </a:r>
            <a:r>
              <a:rPr lang="es-CO" sz="1100" b="1" dirty="0" smtClean="0">
                <a:solidFill>
                  <a:schemeClr val="tx2"/>
                </a:solidFill>
                <a:latin typeface="+mj-lt"/>
              </a:rPr>
              <a:t> </a:t>
            </a:r>
            <a:r>
              <a:rPr lang="es-CO" sz="1100" dirty="0" smtClean="0">
                <a:solidFill>
                  <a:schemeClr val="tx2"/>
                </a:solidFill>
                <a:latin typeface="+mj-lt"/>
              </a:rPr>
              <a:t>En la NIC 39 continúan los criterios de Contabilidad de Coberturas, como opción de aplicación de la NIIF 9.</a:t>
            </a:r>
          </a:p>
        </p:txBody>
      </p:sp>
      <p:sp>
        <p:nvSpPr>
          <p:cNvPr id="59" name="58 CuadroTexto"/>
          <p:cNvSpPr txBox="1"/>
          <p:nvPr/>
        </p:nvSpPr>
        <p:spPr>
          <a:xfrm>
            <a:off x="733042" y="4112346"/>
            <a:ext cx="545342" cy="261610"/>
          </a:xfrm>
          <a:prstGeom prst="rect">
            <a:avLst/>
          </a:prstGeom>
          <a:noFill/>
        </p:spPr>
        <p:txBody>
          <a:bodyPr wrap="none" rtlCol="0">
            <a:spAutoFit/>
          </a:bodyPr>
          <a:lstStyle/>
          <a:p>
            <a:r>
              <a:rPr lang="es-CO" sz="1050" b="1" dirty="0" smtClean="0">
                <a:latin typeface="+mj-lt"/>
              </a:rPr>
              <a:t>Nota:</a:t>
            </a:r>
            <a:endParaRPr lang="es-CO" sz="1050" b="1" dirty="0">
              <a:latin typeface="+mj-lt"/>
            </a:endParaRPr>
          </a:p>
        </p:txBody>
      </p:sp>
      <p:sp>
        <p:nvSpPr>
          <p:cNvPr id="60" name="59 CuadroTexto"/>
          <p:cNvSpPr txBox="1"/>
          <p:nvPr/>
        </p:nvSpPr>
        <p:spPr>
          <a:xfrm>
            <a:off x="7095780" y="1695675"/>
            <a:ext cx="545342" cy="261610"/>
          </a:xfrm>
          <a:prstGeom prst="rect">
            <a:avLst/>
          </a:prstGeom>
          <a:noFill/>
        </p:spPr>
        <p:txBody>
          <a:bodyPr wrap="none" rtlCol="0">
            <a:spAutoFit/>
          </a:bodyPr>
          <a:lstStyle/>
          <a:p>
            <a:r>
              <a:rPr lang="es-CO" sz="1050" b="1" dirty="0" smtClean="0">
                <a:latin typeface="+mj-lt"/>
              </a:rPr>
              <a:t>Nota:</a:t>
            </a:r>
            <a:endParaRPr lang="es-CO" sz="1050" b="1" dirty="0">
              <a:latin typeface="+mj-lt"/>
            </a:endParaRPr>
          </a:p>
        </p:txBody>
      </p:sp>
      <p:sp>
        <p:nvSpPr>
          <p:cNvPr id="61" name="60 CuadroTexto"/>
          <p:cNvSpPr txBox="1"/>
          <p:nvPr/>
        </p:nvSpPr>
        <p:spPr>
          <a:xfrm>
            <a:off x="5413770" y="4894537"/>
            <a:ext cx="1519968" cy="215444"/>
          </a:xfrm>
          <a:prstGeom prst="rect">
            <a:avLst/>
          </a:prstGeom>
          <a:noFill/>
        </p:spPr>
        <p:txBody>
          <a:bodyPr wrap="none" rtlCol="0">
            <a:spAutoFit/>
          </a:bodyPr>
          <a:lstStyle/>
          <a:p>
            <a:r>
              <a:rPr lang="es-CO" sz="800" dirty="0" smtClean="0">
                <a:solidFill>
                  <a:schemeClr val="tx2"/>
                </a:solidFill>
                <a:latin typeface="+mj-lt"/>
              </a:rPr>
              <a:t>MTN: Marco Técnico Normativo</a:t>
            </a:r>
            <a:endParaRPr lang="es-CO" sz="800" dirty="0">
              <a:solidFill>
                <a:schemeClr val="tx2"/>
              </a:solidFill>
              <a:latin typeface="+mj-lt"/>
            </a:endParaRPr>
          </a:p>
        </p:txBody>
      </p:sp>
      <p:sp>
        <p:nvSpPr>
          <p:cNvPr id="46" name="Marcador de número de diapositiva 3"/>
          <p:cNvSpPr txBox="1">
            <a:spLocks/>
          </p:cNvSpPr>
          <p:nvPr/>
        </p:nvSpPr>
        <p:spPr>
          <a:xfrm>
            <a:off x="6553200" y="476726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E4303CB-3DAC-4F49-9BF1-E56EEDA94FFC}" type="slidenum">
              <a:rPr lang="es-ES"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rPr>
              <a:pPr algn="r">
                <a:defRPr/>
              </a:pPr>
              <a:t>22</a:t>
            </a:fld>
            <a:endParaRPr lang="es-ES" sz="1000" dirty="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75024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CO" sz="3600" dirty="0" smtClean="0">
                <a:solidFill>
                  <a:schemeClr val="accent6"/>
                </a:solidFill>
              </a:rPr>
              <a:t>Principales </a:t>
            </a:r>
            <a:r>
              <a:rPr lang="es-CO" sz="3600" dirty="0" smtClean="0">
                <a:solidFill>
                  <a:schemeClr val="accent6"/>
                </a:solidFill>
              </a:rPr>
              <a:t>Modificaciones</a:t>
            </a:r>
            <a:endParaRPr lang="es-CO" sz="3600" dirty="0">
              <a:solidFill>
                <a:schemeClr val="accent6"/>
              </a:solidFill>
            </a:endParaRPr>
          </a:p>
        </p:txBody>
      </p:sp>
      <p:graphicFrame>
        <p:nvGraphicFramePr>
          <p:cNvPr id="13" name="12 Tabla"/>
          <p:cNvGraphicFramePr>
            <a:graphicFrameLocks noGrp="1"/>
          </p:cNvGraphicFramePr>
          <p:nvPr>
            <p:extLst>
              <p:ext uri="{D42A27DB-BD31-4B8C-83A1-F6EECF244321}">
                <p14:modId xmlns:p14="http://schemas.microsoft.com/office/powerpoint/2010/main" val="697275363"/>
              </p:ext>
            </p:extLst>
          </p:nvPr>
        </p:nvGraphicFramePr>
        <p:xfrm>
          <a:off x="598967" y="1309164"/>
          <a:ext cx="7832652" cy="2754128"/>
        </p:xfrm>
        <a:graphic>
          <a:graphicData uri="http://schemas.openxmlformats.org/drawingml/2006/table">
            <a:tbl>
              <a:tblPr firstRow="1" bandRow="1">
                <a:tableStyleId>{5940675A-B579-460E-94D1-54222C63F5DA}</a:tableStyleId>
              </a:tblPr>
              <a:tblGrid>
                <a:gridCol w="2091070"/>
                <a:gridCol w="5741582"/>
              </a:tblGrid>
              <a:tr h="275088">
                <a:tc>
                  <a:txBody>
                    <a:bodyPr/>
                    <a:lstStyle/>
                    <a:p>
                      <a:pPr algn="ctr"/>
                      <a:endParaRPr lang="es-CO" sz="1200" b="1"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s-CO" sz="1200" b="1" dirty="0" smtClean="0">
                          <a:solidFill>
                            <a:schemeClr val="bg1"/>
                          </a:solidFill>
                        </a:rPr>
                        <a:t>Comparación con NIC 39</a:t>
                      </a:r>
                      <a:endParaRPr lang="es-CO" sz="1200" b="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02060"/>
                    </a:solidFill>
                  </a:tcPr>
                </a:tc>
              </a:tr>
              <a:tr h="370840">
                <a:tc>
                  <a:txBody>
                    <a:bodyPr/>
                    <a:lstStyle/>
                    <a:p>
                      <a:pPr algn="l"/>
                      <a:r>
                        <a:rPr lang="es-CO" sz="1200" b="1" dirty="0" smtClean="0">
                          <a:solidFill>
                            <a:schemeClr val="accent6"/>
                          </a:solidFill>
                        </a:rPr>
                        <a:t>Clasificación</a:t>
                      </a:r>
                      <a:r>
                        <a:rPr lang="es-CO" sz="1200" b="1" baseline="0" dirty="0" smtClean="0">
                          <a:solidFill>
                            <a:schemeClr val="accent6"/>
                          </a:solidFill>
                        </a:rPr>
                        <a:t> y medición de activos financieros</a:t>
                      </a:r>
                      <a:endParaRPr lang="es-CO" sz="1200" b="1" dirty="0">
                        <a:solidFill>
                          <a:schemeClr val="accent6"/>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CO" sz="1200" dirty="0" smtClean="0">
                          <a:solidFill>
                            <a:schemeClr val="tx2"/>
                          </a:solidFill>
                        </a:rPr>
                        <a:t>Modelo</a:t>
                      </a:r>
                      <a:r>
                        <a:rPr lang="es-CO" sz="1200" baseline="0" dirty="0" smtClean="0">
                          <a:solidFill>
                            <a:schemeClr val="tx2"/>
                          </a:solidFill>
                        </a:rPr>
                        <a:t> de clasificación basado en:</a:t>
                      </a:r>
                    </a:p>
                    <a:p>
                      <a:pPr marL="171450" indent="-171450" algn="just">
                        <a:buFont typeface="Arial" pitchFamily="34" charset="0"/>
                        <a:buChar char="•"/>
                      </a:pPr>
                      <a:r>
                        <a:rPr lang="es-CO" sz="1200" baseline="0" dirty="0" smtClean="0">
                          <a:solidFill>
                            <a:schemeClr val="tx2"/>
                          </a:solidFill>
                        </a:rPr>
                        <a:t>Modelo de negocio.</a:t>
                      </a:r>
                    </a:p>
                    <a:p>
                      <a:pPr marL="171450" indent="-171450" algn="just">
                        <a:buFont typeface="Arial" pitchFamily="34" charset="0"/>
                        <a:buChar char="•"/>
                      </a:pPr>
                      <a:r>
                        <a:rPr lang="es-CO" sz="1200" baseline="0" dirty="0" smtClean="0">
                          <a:solidFill>
                            <a:schemeClr val="tx2"/>
                          </a:solidFill>
                        </a:rPr>
                        <a:t>Características contractuales de los flujos de efectivo.</a:t>
                      </a:r>
                      <a:endParaRPr lang="es-CO" sz="1200" dirty="0">
                        <a:solidFill>
                          <a:schemeClr val="tx2"/>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mpd="sng">
                      <a:noFill/>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a:r>
                        <a:rPr lang="es-CO" sz="1200" b="1" dirty="0" smtClean="0">
                          <a:solidFill>
                            <a:schemeClr val="accent6"/>
                          </a:solidFill>
                        </a:rPr>
                        <a:t>Clasificación</a:t>
                      </a:r>
                      <a:r>
                        <a:rPr lang="es-CO" sz="1200" b="1" baseline="0" dirty="0" smtClean="0">
                          <a:solidFill>
                            <a:schemeClr val="accent6"/>
                          </a:solidFill>
                        </a:rPr>
                        <a:t> y medición de pasivos financieros</a:t>
                      </a:r>
                      <a:endParaRPr lang="es-CO" sz="1200" b="1" dirty="0">
                        <a:solidFill>
                          <a:schemeClr val="accent6"/>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CO" sz="1200" dirty="0" smtClean="0">
                          <a:solidFill>
                            <a:schemeClr val="tx2"/>
                          </a:solidFill>
                        </a:rPr>
                        <a:t>No hay modificaciones</a:t>
                      </a:r>
                      <a:r>
                        <a:rPr lang="es-CO" sz="1200" baseline="0" dirty="0" smtClean="0">
                          <a:solidFill>
                            <a:schemeClr val="tx2"/>
                          </a:solidFill>
                        </a:rPr>
                        <a:t>.</a:t>
                      </a:r>
                      <a:endParaRPr lang="es-CO" sz="1200" dirty="0">
                        <a:solidFill>
                          <a:schemeClr val="tx2"/>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a:r>
                        <a:rPr lang="es-CO" sz="1200" b="1" dirty="0" smtClean="0">
                          <a:solidFill>
                            <a:schemeClr val="accent6"/>
                          </a:solidFill>
                        </a:rPr>
                        <a:t>Costo amortizado</a:t>
                      </a:r>
                      <a:endParaRPr lang="es-CO" sz="1200" b="1" dirty="0">
                        <a:solidFill>
                          <a:schemeClr val="accent6"/>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CO" sz="1200" dirty="0" smtClean="0">
                          <a:solidFill>
                            <a:schemeClr val="tx2"/>
                          </a:solidFill>
                        </a:rPr>
                        <a:t>No hay modificaciones.</a:t>
                      </a:r>
                      <a:endParaRPr lang="es-CO" sz="1200" dirty="0">
                        <a:solidFill>
                          <a:schemeClr val="tx2"/>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a:r>
                        <a:rPr lang="es-CO" sz="1200" b="1" dirty="0" smtClean="0">
                          <a:solidFill>
                            <a:schemeClr val="accent6"/>
                          </a:solidFill>
                        </a:rPr>
                        <a:t>Deterioro</a:t>
                      </a:r>
                      <a:endParaRPr lang="es-CO" sz="1200" b="1" dirty="0">
                        <a:solidFill>
                          <a:schemeClr val="accent6"/>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s-CO" sz="1200" dirty="0" smtClean="0">
                          <a:solidFill>
                            <a:schemeClr val="tx2"/>
                          </a:solidFill>
                        </a:rPr>
                        <a:t>Cambio de modelo: de pérdida</a:t>
                      </a:r>
                      <a:r>
                        <a:rPr lang="es-CO" sz="1200" baseline="0" dirty="0" smtClean="0">
                          <a:solidFill>
                            <a:schemeClr val="tx2"/>
                          </a:solidFill>
                        </a:rPr>
                        <a:t> incurrida a pérdida esperada.</a:t>
                      </a:r>
                      <a:endParaRPr lang="es-CO" sz="1200" dirty="0">
                        <a:solidFill>
                          <a:schemeClr val="tx2"/>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algn="l"/>
                      <a:r>
                        <a:rPr lang="es-CO" sz="1200" b="1" dirty="0" smtClean="0">
                          <a:solidFill>
                            <a:schemeClr val="accent6"/>
                          </a:solidFill>
                        </a:rPr>
                        <a:t>Contabilidad de coberturas</a:t>
                      </a:r>
                      <a:endParaRPr lang="es-CO" sz="1200" b="1" dirty="0">
                        <a:solidFill>
                          <a:schemeClr val="accent6"/>
                        </a:solidFill>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just"/>
                      <a:r>
                        <a:rPr lang="es-CO" sz="1200" dirty="0" smtClean="0">
                          <a:solidFill>
                            <a:schemeClr val="tx2"/>
                          </a:solidFill>
                        </a:rPr>
                        <a:t>Se tiene opción de continuar aplicando</a:t>
                      </a:r>
                      <a:r>
                        <a:rPr lang="es-CO" sz="1200" baseline="0" dirty="0" smtClean="0">
                          <a:solidFill>
                            <a:schemeClr val="tx2"/>
                          </a:solidFill>
                        </a:rPr>
                        <a:t> los requerimientos de contabilidad de coberturas de la NIC 39.</a:t>
                      </a:r>
                    </a:p>
                    <a:p>
                      <a:pPr algn="just"/>
                      <a:r>
                        <a:rPr lang="es-CO" sz="1200" baseline="0" dirty="0" smtClean="0">
                          <a:solidFill>
                            <a:schemeClr val="tx2"/>
                          </a:solidFill>
                        </a:rPr>
                        <a:t>Como proyecto independiente, está pendiente incluir Macro Coberturas.</a:t>
                      </a:r>
                      <a:endParaRPr lang="es-CO" sz="1200" dirty="0">
                        <a:solidFill>
                          <a:schemeClr val="tx2"/>
                        </a:solidFill>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bl>
          </a:graphicData>
        </a:graphic>
      </p:graphicFrame>
      <p:sp>
        <p:nvSpPr>
          <p:cNvPr id="4" name="Marcador de número de diapositiva 3"/>
          <p:cNvSpPr txBox="1">
            <a:spLocks/>
          </p:cNvSpPr>
          <p:nvPr/>
        </p:nvSpPr>
        <p:spPr>
          <a:xfrm>
            <a:off x="6553200" y="476726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E4303CB-3DAC-4F49-9BF1-E56EEDA94FFC}" type="slidenum">
              <a:rPr lang="es-ES"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rPr>
              <a:pPr algn="r">
                <a:defRPr/>
              </a:pPr>
              <a:t>23</a:t>
            </a:fld>
            <a:endParaRPr lang="es-ES" sz="1000" dirty="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9107719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rmAutofit fontScale="90000"/>
          </a:bodyPr>
          <a:lstStyle/>
          <a:p>
            <a:r>
              <a:rPr lang="es-CO" dirty="0" smtClean="0">
                <a:solidFill>
                  <a:schemeClr val="accent6"/>
                </a:solidFill>
              </a:rPr>
              <a:t>Principales </a:t>
            </a:r>
            <a:r>
              <a:rPr lang="es-CO" dirty="0" smtClean="0">
                <a:solidFill>
                  <a:schemeClr val="accent6"/>
                </a:solidFill>
              </a:rPr>
              <a:t>Modificaciones</a:t>
            </a:r>
            <a:endParaRPr lang="es-CO" dirty="0">
              <a:solidFill>
                <a:schemeClr val="accent6"/>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41086784"/>
              </p:ext>
            </p:extLst>
          </p:nvPr>
        </p:nvGraphicFramePr>
        <p:xfrm>
          <a:off x="603055" y="967562"/>
          <a:ext cx="7934885" cy="3910673"/>
        </p:xfrm>
        <a:graphic>
          <a:graphicData uri="http://schemas.openxmlformats.org/drawingml/2006/table">
            <a:tbl>
              <a:tblPr firstRow="1" bandRow="1"/>
              <a:tblGrid>
                <a:gridCol w="1161945"/>
                <a:gridCol w="1212112"/>
                <a:gridCol w="2856495"/>
                <a:gridCol w="2704333"/>
              </a:tblGrid>
              <a:tr h="242616">
                <a:tc gridSpan="2">
                  <a:txBody>
                    <a:bodyPr/>
                    <a:lstStyle/>
                    <a:p>
                      <a:pPr algn="ctr" rtl="0" fontAlgn="ctr"/>
                      <a:r>
                        <a:rPr lang="es-ES" sz="1100" b="0" i="0" u="none" strike="noStrike" dirty="0">
                          <a:solidFill>
                            <a:srgbClr val="FFFFFF"/>
                          </a:solidFill>
                          <a:effectLst/>
                          <a:latin typeface="+mj-lt"/>
                        </a:rPr>
                        <a:t>Tema</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hMerge="1">
                  <a:txBody>
                    <a:bodyPr/>
                    <a:lstStyle/>
                    <a:p>
                      <a:endParaRPr lang="es-ES"/>
                    </a:p>
                  </a:txBody>
                  <a:tcPr/>
                </a:tc>
                <a:tc>
                  <a:txBody>
                    <a:bodyPr/>
                    <a:lstStyle/>
                    <a:p>
                      <a:pPr algn="ctr" rtl="0" fontAlgn="ctr"/>
                      <a:r>
                        <a:rPr lang="es-ES" sz="1100" b="0" i="0" u="none" strike="noStrike" dirty="0" smtClean="0">
                          <a:solidFill>
                            <a:srgbClr val="FFFFFF"/>
                          </a:solidFill>
                          <a:effectLst/>
                          <a:latin typeface="+mj-lt"/>
                        </a:rPr>
                        <a:t>Versión</a:t>
                      </a:r>
                      <a:r>
                        <a:rPr lang="es-ES" sz="1100" b="0" i="0" u="none" strike="noStrike" baseline="0" dirty="0" smtClean="0">
                          <a:solidFill>
                            <a:srgbClr val="FFFFFF"/>
                          </a:solidFill>
                          <a:effectLst/>
                          <a:latin typeface="+mj-lt"/>
                        </a:rPr>
                        <a:t> previa IFRS 9</a:t>
                      </a:r>
                      <a:endParaRPr lang="es-ES" sz="1100" b="0" i="0" u="none" strike="noStrike" dirty="0" smtClean="0">
                        <a:solidFill>
                          <a:srgbClr val="FFFFFF"/>
                        </a:solidFill>
                        <a:effectLst/>
                        <a:latin typeface="+mj-lt"/>
                      </a:endParaRP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rtl="0" fontAlgn="ctr"/>
                      <a:r>
                        <a:rPr lang="es-ES" sz="1100" b="0" i="0" u="none" strike="noStrike" dirty="0" smtClean="0">
                          <a:solidFill>
                            <a:srgbClr val="FFFFFF"/>
                          </a:solidFill>
                          <a:effectLst/>
                          <a:latin typeface="+mj-lt"/>
                        </a:rPr>
                        <a:t>IFRS 9</a:t>
                      </a:r>
                      <a:r>
                        <a:rPr lang="es-ES" sz="1100" b="0" i="0" u="none" strike="noStrike" baseline="0" dirty="0" smtClean="0">
                          <a:solidFill>
                            <a:srgbClr val="FFFFFF"/>
                          </a:solidFill>
                          <a:effectLst/>
                          <a:latin typeface="+mj-lt"/>
                        </a:rPr>
                        <a:t> (2018)</a:t>
                      </a:r>
                      <a:endParaRPr lang="es-ES" sz="1100" b="0" i="0" u="none" strike="noStrike" dirty="0">
                        <a:solidFill>
                          <a:srgbClr val="FFFFFF"/>
                        </a:solidFill>
                        <a:effectLst/>
                        <a:latin typeface="+mj-lt"/>
                      </a:endParaRP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663050">
                <a:tc rowSpan="2">
                  <a:txBody>
                    <a:bodyPr/>
                    <a:lstStyle/>
                    <a:p>
                      <a:pPr algn="ctr" rtl="0" fontAlgn="ctr"/>
                      <a:r>
                        <a:rPr lang="es-ES" sz="1100" b="1" i="0" u="none" strike="noStrike" dirty="0">
                          <a:solidFill>
                            <a:schemeClr val="tx2"/>
                          </a:solidFill>
                          <a:effectLst/>
                          <a:latin typeface="+mj-lt"/>
                        </a:rPr>
                        <a:t>Inversiones</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ES" sz="1100" b="0" i="0" u="none" strike="noStrike" dirty="0">
                          <a:solidFill>
                            <a:schemeClr val="tx2"/>
                          </a:solidFill>
                          <a:effectLst/>
                          <a:latin typeface="+mj-lt"/>
                        </a:rPr>
                        <a:t>Clasificación y medición</a:t>
                      </a:r>
                    </a:p>
                  </a:txBody>
                  <a:tcPr marL="78028"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S" sz="1100" b="0" i="0" u="none" strike="noStrike" dirty="0" smtClean="0">
                          <a:solidFill>
                            <a:srgbClr val="000000"/>
                          </a:solidFill>
                          <a:effectLst/>
                          <a:latin typeface="+mj-lt"/>
                        </a:rPr>
                        <a:t> -</a:t>
                      </a:r>
                      <a:r>
                        <a:rPr lang="es-ES" sz="1100" b="0" i="0" u="none" strike="noStrike" dirty="0">
                          <a:solidFill>
                            <a:schemeClr val="tx2"/>
                          </a:solidFill>
                          <a:effectLst/>
                          <a:latin typeface="+mj-lt"/>
                        </a:rPr>
                        <a:t>CA → resultados</a:t>
                      </a:r>
                      <a:br>
                        <a:rPr lang="es-ES" sz="1100" b="0" i="0" u="none" strike="noStrike" dirty="0">
                          <a:solidFill>
                            <a:schemeClr val="tx2"/>
                          </a:solidFill>
                          <a:effectLst/>
                          <a:latin typeface="+mj-lt"/>
                        </a:rPr>
                      </a:br>
                      <a:r>
                        <a:rPr lang="es-ES" sz="1100" b="0" i="0" u="none" strike="noStrike" dirty="0" smtClean="0">
                          <a:solidFill>
                            <a:schemeClr val="tx2"/>
                          </a:solidFill>
                          <a:effectLst/>
                          <a:latin typeface="+mj-lt"/>
                        </a:rPr>
                        <a:t> -</a:t>
                      </a:r>
                      <a:r>
                        <a:rPr lang="es-ES" sz="1100" b="0" i="0" u="none" strike="noStrike" dirty="0">
                          <a:solidFill>
                            <a:schemeClr val="tx2"/>
                          </a:solidFill>
                          <a:effectLst/>
                          <a:latin typeface="+mj-lt"/>
                        </a:rPr>
                        <a:t>VR → resultados</a:t>
                      </a:r>
                      <a:br>
                        <a:rPr lang="es-ES" sz="1100" b="0" i="0" u="none" strike="noStrike" dirty="0">
                          <a:solidFill>
                            <a:schemeClr val="tx2"/>
                          </a:solidFill>
                          <a:effectLst/>
                          <a:latin typeface="+mj-lt"/>
                        </a:rPr>
                      </a:br>
                      <a:r>
                        <a:rPr lang="es-ES" sz="1100" b="0" i="0" u="none" strike="noStrike" dirty="0" smtClean="0">
                          <a:solidFill>
                            <a:schemeClr val="tx2"/>
                          </a:solidFill>
                          <a:effectLst/>
                          <a:latin typeface="+mj-lt"/>
                        </a:rPr>
                        <a:t> -</a:t>
                      </a:r>
                      <a:r>
                        <a:rPr lang="es-ES" sz="1100" b="0" i="0" u="none" strike="noStrike" dirty="0">
                          <a:solidFill>
                            <a:schemeClr val="tx2"/>
                          </a:solidFill>
                          <a:effectLst/>
                          <a:latin typeface="+mj-lt"/>
                        </a:rPr>
                        <a:t>VR → ORI Inst. </a:t>
                      </a:r>
                      <a:r>
                        <a:rPr lang="es-ES" sz="1100" b="0" i="0" u="none" strike="noStrike" dirty="0">
                          <a:solidFill>
                            <a:schemeClr val="accent6"/>
                          </a:solidFill>
                          <a:effectLst/>
                          <a:latin typeface="+mj-lt"/>
                        </a:rPr>
                        <a:t>Patrimonio.</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642882" rtl="0" eaLnBrk="1" fontAlgn="t" latinLnBrk="0" hangingPunct="1">
                        <a:lnSpc>
                          <a:spcPct val="100000"/>
                        </a:lnSpc>
                        <a:spcBef>
                          <a:spcPts val="0"/>
                        </a:spcBef>
                        <a:spcAft>
                          <a:spcPts val="0"/>
                        </a:spcAft>
                        <a:buClrTx/>
                        <a:buSzTx/>
                        <a:buFontTx/>
                        <a:buNone/>
                        <a:tabLst/>
                        <a:defRPr/>
                      </a:pPr>
                      <a:r>
                        <a:rPr lang="es-ES" sz="1100" b="0" i="0" u="none" strike="noStrike" dirty="0">
                          <a:solidFill>
                            <a:schemeClr val="tx2"/>
                          </a:solidFill>
                          <a:effectLst/>
                          <a:latin typeface="+mj-lt"/>
                        </a:rPr>
                        <a:t> </a:t>
                      </a:r>
                      <a:r>
                        <a:rPr lang="es-ES" sz="1100" b="0" i="0" u="none" strike="noStrike" dirty="0" smtClean="0">
                          <a:solidFill>
                            <a:schemeClr val="tx2"/>
                          </a:solidFill>
                          <a:effectLst/>
                          <a:latin typeface="+mj-lt"/>
                        </a:rPr>
                        <a:t>-CA → resultados</a:t>
                      </a:r>
                      <a:br>
                        <a:rPr lang="es-ES" sz="1100" b="0" i="0" u="none" strike="noStrike" dirty="0" smtClean="0">
                          <a:solidFill>
                            <a:schemeClr val="tx2"/>
                          </a:solidFill>
                          <a:effectLst/>
                          <a:latin typeface="+mj-lt"/>
                        </a:rPr>
                      </a:br>
                      <a:r>
                        <a:rPr lang="es-ES" sz="1100" b="0" i="0" u="none" strike="noStrike" dirty="0" smtClean="0">
                          <a:solidFill>
                            <a:schemeClr val="tx2"/>
                          </a:solidFill>
                          <a:effectLst/>
                          <a:latin typeface="+mj-lt"/>
                        </a:rPr>
                        <a:t> -VR → resultados</a:t>
                      </a:r>
                      <a:br>
                        <a:rPr lang="es-ES" sz="1100" b="0" i="0" u="none" strike="noStrike" dirty="0" smtClean="0">
                          <a:solidFill>
                            <a:schemeClr val="tx2"/>
                          </a:solidFill>
                          <a:effectLst/>
                          <a:latin typeface="+mj-lt"/>
                        </a:rPr>
                      </a:br>
                      <a:r>
                        <a:rPr lang="es-ES" sz="1100" b="0" i="0" u="none" strike="noStrike" dirty="0" smtClean="0">
                          <a:solidFill>
                            <a:schemeClr val="tx2"/>
                          </a:solidFill>
                          <a:effectLst/>
                          <a:latin typeface="+mj-lt"/>
                        </a:rPr>
                        <a:t> -VR → ORI Inst.</a:t>
                      </a:r>
                      <a:r>
                        <a:rPr lang="es-ES" sz="1100" b="0" i="0" u="none" strike="noStrike" baseline="0" dirty="0" smtClean="0">
                          <a:solidFill>
                            <a:schemeClr val="tx2"/>
                          </a:solidFill>
                          <a:effectLst/>
                          <a:latin typeface="+mj-lt"/>
                        </a:rPr>
                        <a:t> patrimonio </a:t>
                      </a:r>
                      <a:r>
                        <a:rPr lang="es-ES" sz="1100" b="0" i="0" u="none" strike="noStrike" baseline="0" dirty="0" smtClean="0">
                          <a:solidFill>
                            <a:schemeClr val="accent6"/>
                          </a:solidFill>
                          <a:effectLst/>
                          <a:latin typeface="+mj-lt"/>
                        </a:rPr>
                        <a:t>(Inst. </a:t>
                      </a:r>
                      <a:r>
                        <a:rPr lang="es-ES" sz="1100" b="0" i="0" u="none" strike="noStrike" dirty="0" smtClean="0">
                          <a:solidFill>
                            <a:schemeClr val="accent6"/>
                          </a:solidFill>
                          <a:effectLst/>
                          <a:latin typeface="+mj-lt"/>
                        </a:rPr>
                        <a:t>Deuda NIIF9  vers.</a:t>
                      </a:r>
                      <a:r>
                        <a:rPr lang="es-ES" sz="1100" b="0" i="0" u="none" strike="noStrike" baseline="0" dirty="0" smtClean="0">
                          <a:solidFill>
                            <a:schemeClr val="accent6"/>
                          </a:solidFill>
                          <a:effectLst/>
                          <a:latin typeface="+mj-lt"/>
                        </a:rPr>
                        <a:t> 24 jul 14)</a:t>
                      </a:r>
                      <a:endParaRPr lang="es-ES" sz="1100" b="0" i="0" u="none" strike="noStrike" dirty="0" smtClean="0">
                        <a:solidFill>
                          <a:schemeClr val="accent6"/>
                        </a:solidFill>
                        <a:effectLst/>
                        <a:latin typeface="+mj-lt"/>
                      </a:endParaRP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63278">
                <a:tc vMerge="1">
                  <a:txBody>
                    <a:bodyPr/>
                    <a:lstStyle/>
                    <a:p>
                      <a:endParaRPr lang="es-CO"/>
                    </a:p>
                  </a:txBody>
                  <a:tcPr/>
                </a:tc>
                <a:tc>
                  <a:txBody>
                    <a:bodyPr/>
                    <a:lstStyle/>
                    <a:p>
                      <a:pPr algn="l" rtl="0" fontAlgn="ctr"/>
                      <a:r>
                        <a:rPr lang="es-ES" sz="1100" b="0" i="0" u="none" strike="noStrike" dirty="0">
                          <a:solidFill>
                            <a:schemeClr val="tx2"/>
                          </a:solidFill>
                          <a:effectLst/>
                          <a:latin typeface="+mj-lt"/>
                        </a:rPr>
                        <a:t>Deterioro</a:t>
                      </a:r>
                    </a:p>
                  </a:txBody>
                  <a:tcPr marL="78028"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s-ES" sz="1100" b="0" i="0" u="none" strike="noStrike" dirty="0">
                          <a:solidFill>
                            <a:schemeClr val="accent6"/>
                          </a:solidFill>
                          <a:effectLst/>
                          <a:latin typeface="+mj-lt"/>
                        </a:rPr>
                        <a:t>Pérdida </a:t>
                      </a:r>
                      <a:r>
                        <a:rPr lang="es-ES" sz="1100" b="0" i="0" u="none" strike="noStrike" dirty="0" smtClean="0">
                          <a:solidFill>
                            <a:schemeClr val="accent6"/>
                          </a:solidFill>
                          <a:effectLst/>
                          <a:latin typeface="+mj-lt"/>
                        </a:rPr>
                        <a:t>incurrida</a:t>
                      </a:r>
                      <a:endParaRPr lang="es-ES" sz="1100" b="0" i="0" u="none" strike="noStrike" dirty="0">
                        <a:solidFill>
                          <a:schemeClr val="accent6"/>
                        </a:solidFill>
                        <a:effectLst/>
                        <a:latin typeface="+mj-lt"/>
                      </a:endParaRP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indent="0" algn="ctr" defTabSz="642882" rtl="0" eaLnBrk="1" fontAlgn="t" latinLnBrk="0" hangingPunct="1">
                        <a:lnSpc>
                          <a:spcPct val="100000"/>
                        </a:lnSpc>
                        <a:spcBef>
                          <a:spcPts val="0"/>
                        </a:spcBef>
                        <a:spcAft>
                          <a:spcPts val="0"/>
                        </a:spcAft>
                        <a:buClrTx/>
                        <a:buSzTx/>
                        <a:buFontTx/>
                        <a:buNone/>
                        <a:tabLst/>
                        <a:defRPr/>
                      </a:pPr>
                      <a:r>
                        <a:rPr lang="es-ES" sz="1100" b="0" i="0" u="none" strike="noStrike" dirty="0" smtClean="0">
                          <a:solidFill>
                            <a:schemeClr val="accent6"/>
                          </a:solidFill>
                          <a:effectLst/>
                          <a:latin typeface="+mj-lt"/>
                        </a:rPr>
                        <a:t>Pérdida</a:t>
                      </a:r>
                      <a:r>
                        <a:rPr lang="es-ES" sz="1100" b="0" i="0" u="none" strike="noStrike" baseline="0" dirty="0" smtClean="0">
                          <a:solidFill>
                            <a:schemeClr val="accent6"/>
                          </a:solidFill>
                          <a:effectLst/>
                          <a:latin typeface="+mj-lt"/>
                        </a:rPr>
                        <a:t> Esperada</a:t>
                      </a:r>
                      <a:endParaRPr lang="es-ES" sz="1100" b="0" i="0" u="none" strike="noStrike" dirty="0" smtClean="0">
                        <a:solidFill>
                          <a:schemeClr val="accent6"/>
                        </a:solidFill>
                        <a:effectLst/>
                        <a:latin typeface="+mj-lt"/>
                      </a:endParaRP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r h="335757">
                <a:tc rowSpan="2">
                  <a:txBody>
                    <a:bodyPr/>
                    <a:lstStyle/>
                    <a:p>
                      <a:pPr algn="ctr" fontAlgn="ctr"/>
                      <a:r>
                        <a:rPr lang="es-ES" sz="1100" b="1" i="0" u="none" strike="noStrike" dirty="0">
                          <a:solidFill>
                            <a:schemeClr val="tx2"/>
                          </a:solidFill>
                          <a:effectLst/>
                          <a:latin typeface="+mj-lt"/>
                        </a:rPr>
                        <a:t>Cartera</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l" rtl="0" fontAlgn="ctr"/>
                      <a:r>
                        <a:rPr lang="es-ES" sz="1100" b="0" i="0" u="none" strike="noStrike" dirty="0">
                          <a:solidFill>
                            <a:schemeClr val="tx2"/>
                          </a:solidFill>
                          <a:effectLst/>
                          <a:latin typeface="+mj-lt"/>
                        </a:rPr>
                        <a:t>Clasificación y medición</a:t>
                      </a:r>
                    </a:p>
                  </a:txBody>
                  <a:tcPr marL="78028"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s-ES" sz="1100" b="0" i="0" u="none" strike="noStrike" dirty="0" smtClean="0">
                          <a:solidFill>
                            <a:schemeClr val="tx2"/>
                          </a:solidFill>
                          <a:effectLst/>
                          <a:latin typeface="+mj-lt"/>
                        </a:rPr>
                        <a:t> -</a:t>
                      </a:r>
                      <a:r>
                        <a:rPr lang="es-ES" sz="1100" b="0" i="0" u="none" strike="noStrike" dirty="0">
                          <a:solidFill>
                            <a:schemeClr val="tx2"/>
                          </a:solidFill>
                          <a:effectLst/>
                          <a:latin typeface="+mj-lt"/>
                        </a:rPr>
                        <a:t>CA → resultados</a:t>
                      </a:r>
                      <a:br>
                        <a:rPr lang="es-ES" sz="1100" b="0" i="0" u="none" strike="noStrike" dirty="0">
                          <a:solidFill>
                            <a:schemeClr val="tx2"/>
                          </a:solidFill>
                          <a:effectLst/>
                          <a:latin typeface="+mj-lt"/>
                        </a:rPr>
                      </a:br>
                      <a:r>
                        <a:rPr lang="es-ES" sz="1100" b="0" i="0" u="none" strike="noStrike" dirty="0" smtClean="0">
                          <a:solidFill>
                            <a:schemeClr val="tx2"/>
                          </a:solidFill>
                          <a:effectLst/>
                          <a:latin typeface="+mj-lt"/>
                        </a:rPr>
                        <a:t> -</a:t>
                      </a:r>
                      <a:r>
                        <a:rPr lang="es-ES" sz="1100" b="0" i="0" u="none" strike="noStrike" dirty="0">
                          <a:solidFill>
                            <a:schemeClr val="tx2"/>
                          </a:solidFill>
                          <a:effectLst/>
                          <a:latin typeface="+mj-lt"/>
                        </a:rPr>
                        <a:t>VR → resultados</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defTabSz="642882" rtl="0" eaLnBrk="1" fontAlgn="t" latinLnBrk="0" hangingPunct="1">
                        <a:lnSpc>
                          <a:spcPct val="100000"/>
                        </a:lnSpc>
                        <a:spcBef>
                          <a:spcPts val="0"/>
                        </a:spcBef>
                        <a:spcAft>
                          <a:spcPts val="0"/>
                        </a:spcAft>
                        <a:buClrTx/>
                        <a:buSzTx/>
                        <a:buFontTx/>
                        <a:buNone/>
                        <a:tabLst/>
                        <a:defRPr/>
                      </a:pPr>
                      <a:r>
                        <a:rPr lang="es-ES" sz="1100" b="0" i="0" u="none" strike="noStrike" dirty="0" smtClean="0">
                          <a:solidFill>
                            <a:schemeClr val="tx2"/>
                          </a:solidFill>
                          <a:effectLst/>
                          <a:latin typeface="+mj-lt"/>
                        </a:rPr>
                        <a:t>-CA → resultados</a:t>
                      </a:r>
                      <a:br>
                        <a:rPr lang="es-ES" sz="1100" b="0" i="0" u="none" strike="noStrike" dirty="0" smtClean="0">
                          <a:solidFill>
                            <a:schemeClr val="tx2"/>
                          </a:solidFill>
                          <a:effectLst/>
                          <a:latin typeface="+mj-lt"/>
                        </a:rPr>
                      </a:br>
                      <a:r>
                        <a:rPr lang="es-ES" sz="1100" b="0" i="0" u="none" strike="noStrike" dirty="0" smtClean="0">
                          <a:solidFill>
                            <a:schemeClr val="tx2"/>
                          </a:solidFill>
                          <a:effectLst/>
                          <a:latin typeface="+mj-lt"/>
                        </a:rPr>
                        <a:t> -VR → resultados</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428889">
                <a:tc vMerge="1">
                  <a:txBody>
                    <a:bodyPr/>
                    <a:lstStyle/>
                    <a:p>
                      <a:endParaRPr lang="es-ES"/>
                    </a:p>
                  </a:txBody>
                  <a:tcPr/>
                </a:tc>
                <a:tc>
                  <a:txBody>
                    <a:bodyPr/>
                    <a:lstStyle/>
                    <a:p>
                      <a:pPr algn="l" rtl="0" fontAlgn="ctr"/>
                      <a:r>
                        <a:rPr lang="es-ES" sz="1100" b="0" i="0" u="none" strike="noStrike" dirty="0">
                          <a:solidFill>
                            <a:schemeClr val="tx2"/>
                          </a:solidFill>
                          <a:effectLst/>
                          <a:latin typeface="+mj-lt"/>
                        </a:rPr>
                        <a:t>Deterioro</a:t>
                      </a:r>
                    </a:p>
                  </a:txBody>
                  <a:tcPr marL="78028"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rtl="0" fontAlgn="ctr"/>
                      <a:r>
                        <a:rPr lang="es-ES" sz="1100" b="0" i="0" u="none" strike="noStrike" dirty="0">
                          <a:solidFill>
                            <a:schemeClr val="accent6"/>
                          </a:solidFill>
                          <a:effectLst/>
                          <a:latin typeface="+mj-lt"/>
                        </a:rPr>
                        <a:t>Pérdida incurrida </a:t>
                      </a:r>
                      <a:endParaRPr lang="es-ES" sz="1100" b="0" i="0" u="none" strike="noStrike" dirty="0" smtClean="0">
                        <a:solidFill>
                          <a:schemeClr val="accent6"/>
                        </a:solidFill>
                        <a:effectLst/>
                        <a:latin typeface="+mj-lt"/>
                      </a:endParaRPr>
                    </a:p>
                    <a:p>
                      <a:pPr algn="ctr" rtl="0" fontAlgn="ctr"/>
                      <a:r>
                        <a:rPr lang="es-ES" sz="1100" b="0" i="0" u="none" strike="noStrike" dirty="0" smtClean="0">
                          <a:solidFill>
                            <a:schemeClr val="tx2"/>
                          </a:solidFill>
                          <a:effectLst/>
                          <a:latin typeface="+mj-lt"/>
                        </a:rPr>
                        <a:t>Aplica Costo Amortizado</a:t>
                      </a:r>
                      <a:endParaRPr lang="es-ES" sz="1100" b="0" i="0" u="none" strike="noStrike" dirty="0">
                        <a:solidFill>
                          <a:schemeClr val="tx2"/>
                        </a:solidFill>
                        <a:effectLst/>
                        <a:latin typeface="+mj-lt"/>
                      </a:endParaRP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indent="0" algn="ctr" defTabSz="642882" rtl="0" eaLnBrk="1" fontAlgn="t" latinLnBrk="0" hangingPunct="1">
                        <a:lnSpc>
                          <a:spcPct val="100000"/>
                        </a:lnSpc>
                        <a:spcBef>
                          <a:spcPts val="0"/>
                        </a:spcBef>
                        <a:spcAft>
                          <a:spcPts val="0"/>
                        </a:spcAft>
                        <a:buClrTx/>
                        <a:buSzTx/>
                        <a:buFontTx/>
                        <a:buNone/>
                        <a:tabLst/>
                        <a:defRPr/>
                      </a:pPr>
                      <a:r>
                        <a:rPr lang="es-ES" sz="1100" b="0" i="0" u="none" strike="noStrike" dirty="0" smtClean="0">
                          <a:solidFill>
                            <a:schemeClr val="accent6"/>
                          </a:solidFill>
                          <a:effectLst/>
                          <a:latin typeface="+mj-lt"/>
                        </a:rPr>
                        <a:t>Pérdida Esperada</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r>
              <a:tr h="1808575">
                <a:tc>
                  <a:txBody>
                    <a:bodyPr/>
                    <a:lstStyle/>
                    <a:p>
                      <a:pPr algn="ctr" fontAlgn="ctr"/>
                      <a:r>
                        <a:rPr lang="es-ES" sz="1100" b="1" i="0" u="none" strike="noStrike" dirty="0">
                          <a:solidFill>
                            <a:schemeClr val="tx2"/>
                          </a:solidFill>
                          <a:effectLst/>
                          <a:latin typeface="+mj-lt"/>
                        </a:rPr>
                        <a:t>Derivados y contabilidad de coberturas</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ES" sz="1100" b="0" i="0" u="none" strike="noStrike" dirty="0" smtClean="0">
                          <a:solidFill>
                            <a:schemeClr val="tx2"/>
                          </a:solidFill>
                          <a:effectLst/>
                          <a:latin typeface="+mj-lt"/>
                        </a:rPr>
                        <a:t>Clasificación y medición</a:t>
                      </a:r>
                      <a:endParaRPr lang="es-ES" sz="1100" b="0" i="0" u="none" strike="noStrike" dirty="0">
                        <a:solidFill>
                          <a:schemeClr val="tx2"/>
                        </a:solidFill>
                        <a:effectLst/>
                        <a:latin typeface="+mj-lt"/>
                      </a:endParaRPr>
                    </a:p>
                  </a:txBody>
                  <a:tcPr marL="78028"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1100" b="0" i="0" u="none" strike="noStrike" dirty="0" smtClean="0">
                          <a:solidFill>
                            <a:schemeClr val="tx2"/>
                          </a:solidFill>
                          <a:effectLst/>
                          <a:latin typeface="+mj-lt"/>
                        </a:rPr>
                        <a:t>- No cobertura (especulación)</a:t>
                      </a:r>
                      <a:endParaRPr lang="es-ES" sz="1100" b="0" i="0" u="none" strike="noStrike" dirty="0" smtClean="0">
                        <a:solidFill>
                          <a:schemeClr val="tx2"/>
                        </a:solidFill>
                        <a:effectLst/>
                        <a:latin typeface="+mj-lt"/>
                      </a:endParaRPr>
                    </a:p>
                    <a:p>
                      <a:pPr lvl="0" algn="l" rtl="0" fontAlgn="ctr"/>
                      <a:r>
                        <a:rPr lang="es-ES" sz="1100" b="0" i="0" u="none" strike="noStrike" dirty="0" smtClean="0">
                          <a:solidFill>
                            <a:schemeClr val="tx2"/>
                          </a:solidFill>
                          <a:effectLst/>
                          <a:latin typeface="+mj-lt"/>
                        </a:rPr>
                        <a:t>      VR → resultados </a:t>
                      </a:r>
                    </a:p>
                    <a:p>
                      <a:pPr algn="l" rtl="0" fontAlgn="ctr"/>
                      <a:r>
                        <a:rPr lang="es-CO" sz="1100" b="0" i="0" u="none" strike="noStrike" dirty="0" smtClean="0">
                          <a:solidFill>
                            <a:schemeClr val="tx2"/>
                          </a:solidFill>
                          <a:effectLst/>
                          <a:latin typeface="+mj-lt"/>
                        </a:rPr>
                        <a:t>- Cobertura (requiere documentación formal)</a:t>
                      </a:r>
                    </a:p>
                    <a:p>
                      <a:pPr marL="185738" lvl="1" indent="-50800" algn="l" rtl="0" fontAlgn="ctr">
                        <a:buFont typeface="Arial" pitchFamily="34" charset="0"/>
                        <a:buChar char="•"/>
                      </a:pPr>
                      <a:r>
                        <a:rPr lang="es-CO" sz="1100" b="0" i="0" u="none" strike="noStrike" dirty="0" smtClean="0">
                          <a:solidFill>
                            <a:schemeClr val="tx2"/>
                          </a:solidFill>
                          <a:effectLst/>
                          <a:latin typeface="+mj-lt"/>
                        </a:rPr>
                        <a:t> Valor razonable</a:t>
                      </a:r>
                    </a:p>
                    <a:p>
                      <a:pPr marL="134938" lvl="1" indent="0" algn="l" rtl="0" fontAlgn="ctr">
                        <a:buFont typeface="Arial" pitchFamily="34" charset="0"/>
                        <a:buNone/>
                      </a:pPr>
                      <a:r>
                        <a:rPr lang="es-ES" sz="1100" b="0" i="0" u="none" strike="noStrike" dirty="0" smtClean="0">
                          <a:solidFill>
                            <a:schemeClr val="tx2"/>
                          </a:solidFill>
                          <a:effectLst/>
                          <a:latin typeface="+mj-lt"/>
                        </a:rPr>
                        <a:t>   VR → resultados </a:t>
                      </a:r>
                    </a:p>
                    <a:p>
                      <a:pPr marL="185738" lvl="1" indent="-50800" algn="l" rtl="0" fontAlgn="ctr">
                        <a:buFont typeface="Arial" pitchFamily="34" charset="0"/>
                        <a:buChar char="•"/>
                      </a:pPr>
                      <a:r>
                        <a:rPr lang="es-CO" sz="1100" b="0" i="0" u="none" strike="noStrike" dirty="0" smtClean="0">
                          <a:solidFill>
                            <a:schemeClr val="tx2"/>
                          </a:solidFill>
                          <a:effectLst/>
                          <a:latin typeface="+mj-lt"/>
                        </a:rPr>
                        <a:t> Flujo</a:t>
                      </a:r>
                      <a:r>
                        <a:rPr lang="es-CO" sz="1100" b="0" i="0" u="none" strike="noStrike" baseline="0" dirty="0" smtClean="0">
                          <a:solidFill>
                            <a:schemeClr val="tx2"/>
                          </a:solidFill>
                          <a:effectLst/>
                          <a:latin typeface="+mj-lt"/>
                        </a:rPr>
                        <a:t> efectivo</a:t>
                      </a:r>
                    </a:p>
                    <a:p>
                      <a:pPr marL="134938" lvl="1" indent="0" algn="l" rtl="0" fontAlgn="ctr">
                        <a:buFont typeface="Arial" pitchFamily="34" charset="0"/>
                        <a:buNone/>
                      </a:pPr>
                      <a:r>
                        <a:rPr lang="es-CO" sz="1100" b="0" i="0" u="none" strike="noStrike" baseline="0" dirty="0" smtClean="0">
                          <a:solidFill>
                            <a:schemeClr val="tx2"/>
                          </a:solidFill>
                          <a:effectLst/>
                          <a:latin typeface="+mj-lt"/>
                        </a:rPr>
                        <a:t>   Eficaz 80%-125%- </a:t>
                      </a:r>
                      <a:r>
                        <a:rPr lang="es-ES" sz="1100" b="0" i="0" u="none" strike="noStrike" dirty="0" smtClean="0">
                          <a:solidFill>
                            <a:schemeClr val="tx2"/>
                          </a:solidFill>
                          <a:effectLst/>
                          <a:latin typeface="+mj-lt"/>
                        </a:rPr>
                        <a:t>VR → </a:t>
                      </a:r>
                      <a:r>
                        <a:rPr lang="es-CO" sz="1100" b="0" i="0" u="none" strike="noStrike" dirty="0" smtClean="0">
                          <a:solidFill>
                            <a:schemeClr val="tx2"/>
                          </a:solidFill>
                          <a:effectLst/>
                          <a:latin typeface="+mj-lt"/>
                        </a:rPr>
                        <a:t>ORI</a:t>
                      </a:r>
                    </a:p>
                    <a:p>
                      <a:pPr marL="134938" lvl="1" indent="0" algn="l" rtl="0" fontAlgn="ctr">
                        <a:buFont typeface="Arial" pitchFamily="34" charset="0"/>
                        <a:buNone/>
                      </a:pPr>
                      <a:r>
                        <a:rPr lang="es-CO" sz="1100" b="0" i="0" u="none" strike="noStrike" baseline="0" dirty="0" smtClean="0">
                          <a:solidFill>
                            <a:schemeClr val="tx2"/>
                          </a:solidFill>
                          <a:effectLst/>
                          <a:latin typeface="+mj-lt"/>
                        </a:rPr>
                        <a:t>   Ineficaz - VR  </a:t>
                      </a:r>
                      <a:r>
                        <a:rPr lang="es-ES" sz="1100" b="0" i="0" u="none" strike="noStrike" dirty="0" smtClean="0">
                          <a:solidFill>
                            <a:schemeClr val="tx2"/>
                          </a:solidFill>
                          <a:effectLst/>
                          <a:latin typeface="+mj-lt"/>
                        </a:rPr>
                        <a:t>→ resultados</a:t>
                      </a:r>
                      <a:endParaRPr lang="es-CO" sz="1100" b="0" i="0" u="none" strike="noStrike" baseline="0" dirty="0" smtClean="0">
                        <a:solidFill>
                          <a:schemeClr val="tx2"/>
                        </a:solidFill>
                        <a:effectLst/>
                        <a:latin typeface="+mj-lt"/>
                      </a:endParaRPr>
                    </a:p>
                    <a:p>
                      <a:pPr marL="185738" lvl="1" indent="-50800" algn="l" rtl="0" fontAlgn="ctr">
                        <a:buFont typeface="Arial" pitchFamily="34" charset="0"/>
                        <a:buChar char="•"/>
                      </a:pPr>
                      <a:r>
                        <a:rPr lang="es-CO" sz="1100" b="0" i="0" u="none" strike="noStrike" baseline="0" dirty="0" smtClean="0">
                          <a:solidFill>
                            <a:schemeClr val="tx2"/>
                          </a:solidFill>
                          <a:effectLst/>
                          <a:latin typeface="+mj-lt"/>
                        </a:rPr>
                        <a:t> Inversión Neta</a:t>
                      </a:r>
                    </a:p>
                    <a:p>
                      <a:pPr marL="134938" lvl="1" indent="0" algn="l" rtl="0" fontAlgn="ctr">
                        <a:buFont typeface="Arial" pitchFamily="34" charset="0"/>
                        <a:buNone/>
                      </a:pPr>
                      <a:r>
                        <a:rPr lang="es-CO" sz="1100" b="0" i="0" u="none" strike="noStrike" baseline="0" dirty="0" smtClean="0">
                          <a:solidFill>
                            <a:schemeClr val="tx2"/>
                          </a:solidFill>
                          <a:effectLst/>
                          <a:latin typeface="+mj-lt"/>
                        </a:rPr>
                        <a:t>   Eficaz  80%-125% - </a:t>
                      </a:r>
                      <a:r>
                        <a:rPr lang="es-ES" sz="1100" b="0" i="0" u="none" strike="noStrike" dirty="0" smtClean="0">
                          <a:solidFill>
                            <a:schemeClr val="tx2"/>
                          </a:solidFill>
                          <a:effectLst/>
                          <a:latin typeface="+mj-lt"/>
                        </a:rPr>
                        <a:t>VR → </a:t>
                      </a:r>
                      <a:r>
                        <a:rPr lang="es-CO" sz="1100" b="0" i="0" u="none" strike="noStrike" dirty="0" smtClean="0">
                          <a:solidFill>
                            <a:schemeClr val="tx2"/>
                          </a:solidFill>
                          <a:effectLst/>
                          <a:latin typeface="+mj-lt"/>
                        </a:rPr>
                        <a:t>ORI</a:t>
                      </a:r>
                    </a:p>
                    <a:p>
                      <a:pPr marL="134938" lvl="1" indent="0" algn="l" rtl="0" fontAlgn="ctr">
                        <a:buFont typeface="Arial" pitchFamily="34" charset="0"/>
                        <a:buNone/>
                      </a:pPr>
                      <a:r>
                        <a:rPr lang="es-CO" sz="1100" b="0" i="0" u="none" strike="noStrike" baseline="0" dirty="0" smtClean="0">
                          <a:solidFill>
                            <a:schemeClr val="tx2"/>
                          </a:solidFill>
                          <a:effectLst/>
                          <a:latin typeface="+mj-lt"/>
                        </a:rPr>
                        <a:t>   Ineficaz - VR  </a:t>
                      </a:r>
                      <a:r>
                        <a:rPr lang="es-ES" sz="1100" b="0" i="0" u="none" strike="noStrike" dirty="0" smtClean="0">
                          <a:solidFill>
                            <a:schemeClr val="tx2"/>
                          </a:solidFill>
                          <a:effectLst/>
                          <a:latin typeface="+mj-lt"/>
                        </a:rPr>
                        <a:t>→ resultados</a:t>
                      </a: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rtl="0" fontAlgn="ctr"/>
                      <a:r>
                        <a:rPr lang="es-CO" sz="1100" b="0" i="0" u="none" strike="noStrike" dirty="0" smtClean="0">
                          <a:solidFill>
                            <a:schemeClr val="tx2"/>
                          </a:solidFill>
                          <a:effectLst/>
                          <a:latin typeface="+mj-lt"/>
                        </a:rPr>
                        <a:t>- No cobertura (especulación)</a:t>
                      </a:r>
                      <a:endParaRPr lang="es-ES" sz="1100" b="0" i="0" u="none" strike="noStrike" dirty="0" smtClean="0">
                        <a:solidFill>
                          <a:schemeClr val="tx2"/>
                        </a:solidFill>
                        <a:effectLst/>
                        <a:latin typeface="+mj-lt"/>
                      </a:endParaRPr>
                    </a:p>
                    <a:p>
                      <a:pPr lvl="0" algn="l" rtl="0" fontAlgn="ctr"/>
                      <a:r>
                        <a:rPr lang="es-ES" sz="1100" b="0" i="0" u="none" strike="noStrike" dirty="0" smtClean="0">
                          <a:solidFill>
                            <a:schemeClr val="tx2"/>
                          </a:solidFill>
                          <a:effectLst/>
                          <a:latin typeface="+mj-lt"/>
                        </a:rPr>
                        <a:t>      VR → resultados </a:t>
                      </a:r>
                    </a:p>
                    <a:p>
                      <a:pPr algn="l" rtl="0" fontAlgn="ctr"/>
                      <a:r>
                        <a:rPr lang="es-CO" sz="1100" b="0" i="0" u="none" strike="noStrike" dirty="0" smtClean="0">
                          <a:solidFill>
                            <a:schemeClr val="tx2"/>
                          </a:solidFill>
                          <a:effectLst/>
                          <a:latin typeface="+mj-lt"/>
                        </a:rPr>
                        <a:t>- Cobertura (requiere documentación formal)</a:t>
                      </a:r>
                    </a:p>
                    <a:p>
                      <a:pPr marL="185738" lvl="1" indent="-50800" algn="l" rtl="0" fontAlgn="ctr">
                        <a:buFont typeface="Arial" pitchFamily="34" charset="0"/>
                        <a:buChar char="•"/>
                      </a:pPr>
                      <a:r>
                        <a:rPr lang="es-CO" sz="1100" b="0" i="0" u="none" strike="noStrike" dirty="0" smtClean="0">
                          <a:solidFill>
                            <a:schemeClr val="tx2"/>
                          </a:solidFill>
                          <a:effectLst/>
                          <a:latin typeface="+mj-lt"/>
                        </a:rPr>
                        <a:t> Valor razonable</a:t>
                      </a:r>
                    </a:p>
                    <a:p>
                      <a:pPr marL="185738" lvl="1" indent="-50800" algn="l" rtl="0" fontAlgn="ctr">
                        <a:buFont typeface="Arial" pitchFamily="34" charset="0"/>
                        <a:buChar char="•"/>
                      </a:pPr>
                      <a:r>
                        <a:rPr lang="es-CO" sz="1100" b="0" i="0" u="none" strike="noStrike" dirty="0" smtClean="0">
                          <a:solidFill>
                            <a:schemeClr val="tx2"/>
                          </a:solidFill>
                          <a:effectLst/>
                          <a:latin typeface="+mj-lt"/>
                        </a:rPr>
                        <a:t> Flujo</a:t>
                      </a:r>
                      <a:r>
                        <a:rPr lang="es-CO" sz="1100" b="0" i="0" u="none" strike="noStrike" baseline="0" dirty="0" smtClean="0">
                          <a:solidFill>
                            <a:schemeClr val="tx2"/>
                          </a:solidFill>
                          <a:effectLst/>
                          <a:latin typeface="+mj-lt"/>
                        </a:rPr>
                        <a:t> efectivo</a:t>
                      </a:r>
                    </a:p>
                    <a:p>
                      <a:pPr marL="185738" lvl="1" indent="-50800" algn="l" rtl="0" fontAlgn="ctr">
                        <a:buFont typeface="Arial" pitchFamily="34" charset="0"/>
                        <a:buChar char="•"/>
                      </a:pPr>
                      <a:r>
                        <a:rPr lang="es-CO" sz="1100" b="0" i="0" u="none" strike="noStrike" baseline="0" dirty="0" smtClean="0">
                          <a:solidFill>
                            <a:schemeClr val="tx2"/>
                          </a:solidFill>
                          <a:effectLst/>
                          <a:latin typeface="+mj-lt"/>
                        </a:rPr>
                        <a:t> Inversión Neta</a:t>
                      </a:r>
                    </a:p>
                    <a:p>
                      <a:pPr marL="0" marR="0" lvl="0" indent="-322262" algn="l" defTabSz="457200" rtl="0" eaLnBrk="1" fontAlgn="ctr" latinLnBrk="0" hangingPunct="1">
                        <a:lnSpc>
                          <a:spcPct val="100000"/>
                        </a:lnSpc>
                        <a:spcBef>
                          <a:spcPts val="0"/>
                        </a:spcBef>
                        <a:spcAft>
                          <a:spcPts val="0"/>
                        </a:spcAft>
                        <a:buClrTx/>
                        <a:buSzTx/>
                        <a:buFont typeface="Arial" pitchFamily="34" charset="0"/>
                        <a:buNone/>
                        <a:tabLst/>
                        <a:defRPr/>
                      </a:pPr>
                      <a:r>
                        <a:rPr lang="es-CO" sz="1100" b="0" i="0" u="none" strike="noStrike" dirty="0" smtClean="0">
                          <a:solidFill>
                            <a:schemeClr val="tx2"/>
                          </a:solidFill>
                          <a:effectLst/>
                          <a:latin typeface="+mj-lt"/>
                        </a:rPr>
                        <a:t>- Ya</a:t>
                      </a:r>
                      <a:r>
                        <a:rPr lang="es-CO" sz="1100" b="0" i="0" u="none" strike="noStrike" baseline="0" dirty="0" smtClean="0">
                          <a:solidFill>
                            <a:schemeClr val="tx2"/>
                          </a:solidFill>
                          <a:effectLst/>
                          <a:latin typeface="+mj-lt"/>
                        </a:rPr>
                        <a:t> no está definido el rango para medir la efectividad</a:t>
                      </a:r>
                    </a:p>
                    <a:p>
                      <a:pPr marL="0" marR="0" lvl="0" indent="-322262" algn="l" defTabSz="457200" rtl="0" eaLnBrk="1" fontAlgn="ctr" latinLnBrk="0" hangingPunct="1">
                        <a:lnSpc>
                          <a:spcPct val="100000"/>
                        </a:lnSpc>
                        <a:spcBef>
                          <a:spcPts val="0"/>
                        </a:spcBef>
                        <a:spcAft>
                          <a:spcPts val="0"/>
                        </a:spcAft>
                        <a:buClrTx/>
                        <a:buSzTx/>
                        <a:buFont typeface="Arial" pitchFamily="34" charset="0"/>
                        <a:buNone/>
                        <a:tabLst/>
                        <a:defRPr/>
                      </a:pPr>
                      <a:r>
                        <a:rPr lang="es-CO" sz="1100" b="0" i="0" u="none" strike="noStrike" dirty="0" smtClean="0">
                          <a:solidFill>
                            <a:schemeClr val="tx2"/>
                          </a:solidFill>
                          <a:effectLst/>
                          <a:latin typeface="+mj-lt"/>
                        </a:rPr>
                        <a:t>- Rebalanceo</a:t>
                      </a:r>
                      <a:endParaRPr lang="es-CO" sz="1100" b="0" i="0" u="none" strike="noStrike" baseline="0" dirty="0" smtClean="0">
                        <a:solidFill>
                          <a:schemeClr val="tx2"/>
                        </a:solidFill>
                        <a:effectLst/>
                        <a:latin typeface="+mj-lt"/>
                      </a:endParaRPr>
                    </a:p>
                  </a:txBody>
                  <a:tcPr marL="8670" marR="8670" marT="867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1851632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CO" sz="3600" dirty="0" smtClean="0">
                <a:solidFill>
                  <a:schemeClr val="accent6"/>
                </a:solidFill>
              </a:rPr>
              <a:t>Clasificación de los </a:t>
            </a:r>
            <a:r>
              <a:rPr lang="es-CO" sz="3600" dirty="0" smtClean="0">
                <a:solidFill>
                  <a:schemeClr val="accent6"/>
                </a:solidFill>
              </a:rPr>
              <a:t>Activos </a:t>
            </a:r>
            <a:r>
              <a:rPr lang="es-CO" sz="3600" dirty="0">
                <a:solidFill>
                  <a:schemeClr val="accent6"/>
                </a:solidFill>
              </a:rPr>
              <a:t>F</a:t>
            </a:r>
            <a:r>
              <a:rPr lang="es-CO" sz="3600" dirty="0" smtClean="0">
                <a:solidFill>
                  <a:schemeClr val="accent6"/>
                </a:solidFill>
              </a:rPr>
              <a:t>inancieros</a:t>
            </a:r>
            <a:endParaRPr lang="es-CO" sz="3600" dirty="0">
              <a:solidFill>
                <a:schemeClr val="accent6"/>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1169316557"/>
              </p:ext>
            </p:extLst>
          </p:nvPr>
        </p:nvGraphicFramePr>
        <p:xfrm>
          <a:off x="1371600" y="922518"/>
          <a:ext cx="6390168" cy="1539240"/>
        </p:xfrm>
        <a:graphic>
          <a:graphicData uri="http://schemas.openxmlformats.org/drawingml/2006/table">
            <a:tbl>
              <a:tblPr firstRow="1" bandRow="1">
                <a:tableStyleId>{2D5ABB26-0587-4C30-8999-92F81FD0307C}</a:tableStyleId>
              </a:tblPr>
              <a:tblGrid>
                <a:gridCol w="3195084"/>
                <a:gridCol w="3195084"/>
              </a:tblGrid>
              <a:tr h="215161">
                <a:tc>
                  <a:txBody>
                    <a:bodyPr/>
                    <a:lstStyle/>
                    <a:p>
                      <a:pPr algn="ctr"/>
                      <a:r>
                        <a:rPr lang="es-CO" sz="1200" dirty="0" smtClean="0">
                          <a:solidFill>
                            <a:schemeClr val="bg1"/>
                          </a:solidFill>
                        </a:rPr>
                        <a:t>NIC 39</a:t>
                      </a:r>
                      <a:endParaRPr lang="es-CO" sz="1200" dirty="0">
                        <a:solidFill>
                          <a:schemeClr val="bg1"/>
                        </a:solidFill>
                      </a:endParaRPr>
                    </a:p>
                  </a:txBody>
                  <a:tcPr anchor="ctr">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rgbClr val="002060"/>
                    </a:solidFill>
                  </a:tcPr>
                </a:tc>
                <a:tc>
                  <a:txBody>
                    <a:bodyPr/>
                    <a:lstStyle/>
                    <a:p>
                      <a:pPr algn="ctr"/>
                      <a:r>
                        <a:rPr lang="es-CO" sz="1200" dirty="0" smtClean="0">
                          <a:solidFill>
                            <a:schemeClr val="bg1"/>
                          </a:solidFill>
                        </a:rPr>
                        <a:t>NIIF 9</a:t>
                      </a:r>
                      <a:endParaRPr lang="es-CO" sz="1200" dirty="0">
                        <a:solidFill>
                          <a:schemeClr val="bg1"/>
                        </a:solidFill>
                      </a:endParaRPr>
                    </a:p>
                  </a:txBody>
                  <a:tcPr anchor="ctr">
                    <a:lnL w="12700" cap="flat" cmpd="sng" algn="ctr">
                      <a:solidFill>
                        <a:schemeClr val="bg1">
                          <a:lumMod val="75000"/>
                        </a:schemeClr>
                      </a:solidFill>
                      <a:prstDash val="solid"/>
                      <a:round/>
                      <a:headEnd type="none" w="med" len="med"/>
                      <a:tailEnd type="none" w="med" len="med"/>
                    </a:lnL>
                    <a:lnB w="12700" cap="flat" cmpd="sng" algn="ctr">
                      <a:solidFill>
                        <a:schemeClr val="bg1">
                          <a:lumMod val="75000"/>
                        </a:schemeClr>
                      </a:solidFill>
                      <a:prstDash val="solid"/>
                      <a:round/>
                      <a:headEnd type="none" w="med" len="med"/>
                      <a:tailEnd type="none" w="med" len="med"/>
                    </a:lnB>
                    <a:solidFill>
                      <a:srgbClr val="002060"/>
                    </a:solidFill>
                  </a:tcPr>
                </a:tc>
              </a:tr>
              <a:tr h="370840">
                <a:tc>
                  <a:txBody>
                    <a:bodyPr/>
                    <a:lstStyle/>
                    <a:p>
                      <a:pPr marL="342900" indent="-342900" algn="just">
                        <a:buAutoNum type="arabicParenR"/>
                      </a:pPr>
                      <a:r>
                        <a:rPr lang="es-CO" sz="1100" baseline="0" dirty="0" smtClean="0">
                          <a:solidFill>
                            <a:schemeClr val="tx2"/>
                          </a:solidFill>
                        </a:rPr>
                        <a:t>Activos financieros a valor razonable (VR Resultados);</a:t>
                      </a:r>
                    </a:p>
                    <a:p>
                      <a:pPr marL="342900" indent="-342900" algn="just">
                        <a:buAutoNum type="arabicParenR"/>
                      </a:pPr>
                      <a:r>
                        <a:rPr lang="es-CO" sz="1100" baseline="0" dirty="0" smtClean="0">
                          <a:solidFill>
                            <a:schemeClr val="tx2"/>
                          </a:solidFill>
                        </a:rPr>
                        <a:t>Inversiones mantenidas hasta el vencimiento (CA);</a:t>
                      </a:r>
                    </a:p>
                    <a:p>
                      <a:pPr marL="342900" indent="-342900" algn="just">
                        <a:buAutoNum type="arabicParenR"/>
                      </a:pPr>
                      <a:r>
                        <a:rPr lang="es-CO" sz="1100" baseline="0" dirty="0" smtClean="0">
                          <a:solidFill>
                            <a:schemeClr val="tx2"/>
                          </a:solidFill>
                        </a:rPr>
                        <a:t>Préstamos y partidas por cobrar (CA);</a:t>
                      </a:r>
                    </a:p>
                    <a:p>
                      <a:pPr marL="342900" indent="-342900" algn="just">
                        <a:buAutoNum type="arabicParenR"/>
                      </a:pPr>
                      <a:r>
                        <a:rPr lang="es-CO" sz="1100" baseline="0" dirty="0" smtClean="0">
                          <a:solidFill>
                            <a:schemeClr val="tx2"/>
                          </a:solidFill>
                        </a:rPr>
                        <a:t>Activos financieros mantenidos para la venta (VR cambios ORI)</a:t>
                      </a:r>
                    </a:p>
                  </a:txBody>
                  <a:tcPr anchor="ctr">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tcPr>
                </a:tc>
                <a:tc>
                  <a:txBody>
                    <a:bodyPr/>
                    <a:lstStyle/>
                    <a:p>
                      <a:pPr marL="342900" indent="-342900" algn="just">
                        <a:buAutoNum type="arabicParenR"/>
                      </a:pPr>
                      <a:r>
                        <a:rPr lang="es-CO" sz="1100" baseline="0" dirty="0" smtClean="0">
                          <a:solidFill>
                            <a:schemeClr val="tx2"/>
                          </a:solidFill>
                        </a:rPr>
                        <a:t>Costo amortizado;</a:t>
                      </a:r>
                    </a:p>
                    <a:p>
                      <a:pPr marL="342900" indent="-342900" algn="just">
                        <a:buAutoNum type="arabicParenR"/>
                      </a:pPr>
                      <a:r>
                        <a:rPr lang="es-CO" sz="1100" baseline="0" dirty="0" smtClean="0">
                          <a:solidFill>
                            <a:schemeClr val="tx2"/>
                          </a:solidFill>
                        </a:rPr>
                        <a:t>Valor razonable con cambios en ORI;</a:t>
                      </a:r>
                    </a:p>
                    <a:p>
                      <a:pPr marL="342900" indent="-342900" algn="just">
                        <a:buAutoNum type="arabicParenR"/>
                      </a:pPr>
                      <a:r>
                        <a:rPr lang="es-CO" sz="1100" baseline="0" dirty="0" smtClean="0">
                          <a:solidFill>
                            <a:schemeClr val="tx2"/>
                          </a:solidFill>
                        </a:rPr>
                        <a:t>Valor razonable con cambios en resultados</a:t>
                      </a:r>
                      <a:endParaRPr lang="es-CO" sz="1100" dirty="0">
                        <a:solidFill>
                          <a:schemeClr val="tx2"/>
                        </a:solidFill>
                      </a:endParaRPr>
                    </a:p>
                  </a:txBody>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tcPr>
                </a:tc>
              </a:tr>
            </a:tbl>
          </a:graphicData>
        </a:graphic>
      </p:graphicFrame>
      <p:sp>
        <p:nvSpPr>
          <p:cNvPr id="5" name="4 CuadroTexto"/>
          <p:cNvSpPr txBox="1"/>
          <p:nvPr/>
        </p:nvSpPr>
        <p:spPr>
          <a:xfrm>
            <a:off x="904020" y="2603648"/>
            <a:ext cx="7335959" cy="2292935"/>
          </a:xfrm>
          <a:prstGeom prst="rect">
            <a:avLst/>
          </a:prstGeom>
          <a:solidFill>
            <a:schemeClr val="bg1"/>
          </a:solidFill>
        </p:spPr>
        <p:txBody>
          <a:bodyPr wrap="square" rtlCol="0">
            <a:spAutoFit/>
          </a:bodyPr>
          <a:lstStyle/>
          <a:p>
            <a:pPr marL="285750" indent="-285750" algn="just">
              <a:buFont typeface="Wingdings" pitchFamily="2" charset="2"/>
              <a:buChar char="q"/>
            </a:pPr>
            <a:r>
              <a:rPr lang="es-CO" sz="1100" dirty="0" smtClean="0">
                <a:solidFill>
                  <a:schemeClr val="tx2"/>
                </a:solidFill>
                <a:latin typeface="+mj-lt"/>
              </a:rPr>
              <a:t>Colombia no adoptó la versión de la NIC 39 que incluía la clasificación indicada, esto significa que los cambios en clasificación no se deben a el reemplazo del a NIC 39 por la NIIF 9, sino por la actualización de una versión previa de la NIIF 9.</a:t>
            </a:r>
          </a:p>
          <a:p>
            <a:pPr algn="just"/>
            <a:endParaRPr lang="es-CO" sz="1100" dirty="0" smtClean="0">
              <a:solidFill>
                <a:schemeClr val="tx2"/>
              </a:solidFill>
              <a:latin typeface="+mj-lt"/>
            </a:endParaRPr>
          </a:p>
          <a:p>
            <a:pPr marL="285750" indent="-285750" algn="just">
              <a:buFont typeface="Wingdings" pitchFamily="2" charset="2"/>
              <a:buChar char="q"/>
            </a:pPr>
            <a:r>
              <a:rPr lang="es-CO" sz="1100" dirty="0" smtClean="0">
                <a:solidFill>
                  <a:schemeClr val="tx2"/>
                </a:solidFill>
                <a:latin typeface="+mj-lt"/>
              </a:rPr>
              <a:t>Conforme la NIIF 9, un activo financiero se clasificará en cualquiera de esas tres formas en función de:</a:t>
            </a:r>
          </a:p>
          <a:p>
            <a:pPr marL="742950" lvl="1" indent="-285750" algn="just">
              <a:buFont typeface="Arial" pitchFamily="34" charset="0"/>
              <a:buChar char="•"/>
            </a:pPr>
            <a:r>
              <a:rPr lang="es-CO" sz="1100" dirty="0" smtClean="0">
                <a:solidFill>
                  <a:schemeClr val="tx2"/>
                </a:solidFill>
                <a:latin typeface="+mj-lt"/>
              </a:rPr>
              <a:t>Modelo </a:t>
            </a:r>
            <a:r>
              <a:rPr lang="es-CO" sz="1100" dirty="0">
                <a:solidFill>
                  <a:schemeClr val="tx2"/>
                </a:solidFill>
                <a:latin typeface="+mj-lt"/>
              </a:rPr>
              <a:t>de negocio de la entidad para gestionar los </a:t>
            </a:r>
            <a:r>
              <a:rPr lang="es-CO" sz="1100" dirty="0" smtClean="0">
                <a:solidFill>
                  <a:schemeClr val="tx2"/>
                </a:solidFill>
                <a:latin typeface="+mj-lt"/>
              </a:rPr>
              <a:t>activos financieros y</a:t>
            </a:r>
          </a:p>
          <a:p>
            <a:pPr marL="742950" lvl="1" indent="-285750" algn="just">
              <a:buFont typeface="Arial" pitchFamily="34" charset="0"/>
              <a:buChar char="•"/>
            </a:pPr>
            <a:r>
              <a:rPr lang="es-CO" sz="1100" dirty="0" smtClean="0">
                <a:solidFill>
                  <a:schemeClr val="tx2"/>
                </a:solidFill>
                <a:latin typeface="+mj-lt"/>
              </a:rPr>
              <a:t>Las </a:t>
            </a:r>
            <a:r>
              <a:rPr lang="es-CO" sz="1100" dirty="0">
                <a:solidFill>
                  <a:schemeClr val="tx2"/>
                </a:solidFill>
                <a:latin typeface="+mj-lt"/>
              </a:rPr>
              <a:t>características de los flujos de efectivo contractuales </a:t>
            </a:r>
            <a:r>
              <a:rPr lang="es-CO" sz="1100" dirty="0" smtClean="0">
                <a:solidFill>
                  <a:schemeClr val="tx2"/>
                </a:solidFill>
                <a:latin typeface="+mj-lt"/>
              </a:rPr>
              <a:t>del activo </a:t>
            </a:r>
            <a:r>
              <a:rPr lang="es-CO" sz="1100" dirty="0">
                <a:solidFill>
                  <a:schemeClr val="tx2"/>
                </a:solidFill>
                <a:latin typeface="+mj-lt"/>
              </a:rPr>
              <a:t>financiero</a:t>
            </a:r>
            <a:r>
              <a:rPr lang="es-CO" sz="1100" dirty="0" smtClean="0">
                <a:solidFill>
                  <a:schemeClr val="tx2"/>
                </a:solidFill>
                <a:latin typeface="+mj-lt"/>
              </a:rPr>
              <a:t>.</a:t>
            </a:r>
          </a:p>
          <a:p>
            <a:pPr marL="742950" lvl="1" indent="-285750" algn="just">
              <a:buFont typeface="Arial" pitchFamily="34" charset="0"/>
              <a:buChar char="•"/>
            </a:pPr>
            <a:endParaRPr lang="es-CO" sz="1100" dirty="0">
              <a:solidFill>
                <a:schemeClr val="tx2"/>
              </a:solidFill>
              <a:latin typeface="+mj-lt"/>
            </a:endParaRPr>
          </a:p>
          <a:p>
            <a:pPr marL="285750" indent="-285750" algn="just">
              <a:buFont typeface="Wingdings" pitchFamily="2" charset="2"/>
              <a:buChar char="q"/>
            </a:pPr>
            <a:r>
              <a:rPr lang="es-CO" sz="1100" dirty="0" smtClean="0">
                <a:solidFill>
                  <a:schemeClr val="tx2"/>
                </a:solidFill>
                <a:latin typeface="+mj-lt"/>
              </a:rPr>
              <a:t>La clasificación entre versiones de la NIIF 9 (versión 2014 vs versión 2009) parece similar, pero de fondo la decisión de la clasificación cambia.</a:t>
            </a:r>
          </a:p>
          <a:p>
            <a:pPr marL="285750" indent="-285750" algn="just">
              <a:buFont typeface="Wingdings" pitchFamily="2" charset="2"/>
              <a:buChar char="q"/>
            </a:pPr>
            <a:endParaRPr lang="es-CO" sz="1100" dirty="0">
              <a:solidFill>
                <a:schemeClr val="tx2"/>
              </a:solidFill>
              <a:latin typeface="+mj-lt"/>
            </a:endParaRPr>
          </a:p>
          <a:p>
            <a:pPr marL="285750" indent="-285750" algn="just">
              <a:buFont typeface="Wingdings" pitchFamily="2" charset="2"/>
              <a:buChar char="q"/>
            </a:pPr>
            <a:r>
              <a:rPr lang="es-CO" sz="1100" dirty="0" smtClean="0">
                <a:solidFill>
                  <a:schemeClr val="tx2"/>
                </a:solidFill>
                <a:latin typeface="+mj-lt"/>
              </a:rPr>
              <a:t>En versión previa solo se podían clasificar instrumentos de patrimonio como a Valor Razonable con cambios en ORI, con la versión actualizada de la NIIF 9 es posible clasificar de esta manera instrumentos de deuda.</a:t>
            </a:r>
            <a:endParaRPr lang="es-CO" sz="1100" dirty="0">
              <a:solidFill>
                <a:schemeClr val="tx2"/>
              </a:solidFill>
              <a:latin typeface="+mj-lt"/>
            </a:endParaRPr>
          </a:p>
        </p:txBody>
      </p:sp>
      <p:sp>
        <p:nvSpPr>
          <p:cNvPr id="6" name="Marcador de número de diapositiva 3"/>
          <p:cNvSpPr txBox="1">
            <a:spLocks/>
          </p:cNvSpPr>
          <p:nvPr/>
        </p:nvSpPr>
        <p:spPr>
          <a:xfrm>
            <a:off x="6553200" y="476726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E4303CB-3DAC-4F49-9BF1-E56EEDA94FFC}" type="slidenum">
              <a:rPr lang="es-ES"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rPr>
              <a:pPr algn="r">
                <a:defRPr/>
              </a:pPr>
              <a:t>25</a:t>
            </a:fld>
            <a:endParaRPr lang="es-ES" sz="1000" dirty="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794159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CO" sz="3600" dirty="0" smtClean="0">
                <a:solidFill>
                  <a:schemeClr val="accent6"/>
                </a:solidFill>
              </a:rPr>
              <a:t>Clasificación de los </a:t>
            </a:r>
            <a:r>
              <a:rPr lang="es-CO" sz="3600" dirty="0" smtClean="0">
                <a:solidFill>
                  <a:schemeClr val="accent6"/>
                </a:solidFill>
              </a:rPr>
              <a:t>Activos </a:t>
            </a:r>
            <a:r>
              <a:rPr lang="es-CO" sz="3600" dirty="0">
                <a:solidFill>
                  <a:schemeClr val="accent6"/>
                </a:solidFill>
              </a:rPr>
              <a:t>F</a:t>
            </a:r>
            <a:r>
              <a:rPr lang="es-CO" sz="3600" dirty="0" smtClean="0">
                <a:solidFill>
                  <a:schemeClr val="accent6"/>
                </a:solidFill>
              </a:rPr>
              <a:t>inancieros</a:t>
            </a:r>
            <a:endParaRPr lang="es-CO" sz="3600" dirty="0">
              <a:solidFill>
                <a:schemeClr val="accent6"/>
              </a:solidFill>
            </a:endParaRPr>
          </a:p>
        </p:txBody>
      </p:sp>
      <p:sp>
        <p:nvSpPr>
          <p:cNvPr id="4" name="3 CuadroTexto"/>
          <p:cNvSpPr txBox="1"/>
          <p:nvPr/>
        </p:nvSpPr>
        <p:spPr>
          <a:xfrm>
            <a:off x="6794204" y="751349"/>
            <a:ext cx="1460656" cy="261610"/>
          </a:xfrm>
          <a:prstGeom prst="rect">
            <a:avLst/>
          </a:prstGeom>
          <a:noFill/>
        </p:spPr>
        <p:txBody>
          <a:bodyPr wrap="none" rtlCol="0">
            <a:spAutoFit/>
          </a:bodyPr>
          <a:lstStyle/>
          <a:p>
            <a:r>
              <a:rPr lang="es-CO" sz="1100" b="1" i="1" dirty="0" smtClean="0">
                <a:latin typeface="+mj-lt"/>
              </a:rPr>
              <a:t>NIIF 9 versión 2014</a:t>
            </a:r>
            <a:endParaRPr lang="es-CO" sz="1100" b="1" i="1" dirty="0">
              <a:latin typeface="+mj-lt"/>
            </a:endParaRPr>
          </a:p>
        </p:txBody>
      </p:sp>
      <p:sp>
        <p:nvSpPr>
          <p:cNvPr id="5" name="4 Rectángulo"/>
          <p:cNvSpPr/>
          <p:nvPr/>
        </p:nvSpPr>
        <p:spPr>
          <a:xfrm>
            <a:off x="5749100" y="1481245"/>
            <a:ext cx="2041451" cy="616689"/>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es-CO" dirty="0" smtClean="0"/>
              <a:t>Costo Amortizado</a:t>
            </a:r>
            <a:endParaRPr lang="es-CO" dirty="0"/>
          </a:p>
        </p:txBody>
      </p:sp>
      <p:sp>
        <p:nvSpPr>
          <p:cNvPr id="6" name="5 Rectángulo"/>
          <p:cNvSpPr/>
          <p:nvPr/>
        </p:nvSpPr>
        <p:spPr>
          <a:xfrm>
            <a:off x="5749097" y="3113145"/>
            <a:ext cx="2041451" cy="61668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O" dirty="0" smtClean="0"/>
              <a:t>VR Resultados</a:t>
            </a:r>
            <a:endParaRPr lang="es-CO" dirty="0"/>
          </a:p>
        </p:txBody>
      </p:sp>
      <p:sp>
        <p:nvSpPr>
          <p:cNvPr id="7" name="6 Rectángulo"/>
          <p:cNvSpPr/>
          <p:nvPr/>
        </p:nvSpPr>
        <p:spPr>
          <a:xfrm>
            <a:off x="5749099" y="2281616"/>
            <a:ext cx="2041451" cy="616689"/>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s-CO" dirty="0" smtClean="0"/>
              <a:t>VR ORI</a:t>
            </a:r>
            <a:endParaRPr lang="es-CO" dirty="0"/>
          </a:p>
        </p:txBody>
      </p:sp>
      <p:sp>
        <p:nvSpPr>
          <p:cNvPr id="8" name="7 Rectángulo"/>
          <p:cNvSpPr/>
          <p:nvPr/>
        </p:nvSpPr>
        <p:spPr>
          <a:xfrm>
            <a:off x="400218" y="1012960"/>
            <a:ext cx="648586" cy="1518238"/>
          </a:xfrm>
          <a:prstGeom prst="rect">
            <a:avLst/>
          </a:prstGeom>
        </p:spPr>
        <p:style>
          <a:lnRef idx="2">
            <a:schemeClr val="accent1"/>
          </a:lnRef>
          <a:fillRef idx="1">
            <a:schemeClr val="lt1"/>
          </a:fillRef>
          <a:effectRef idx="0">
            <a:schemeClr val="accent1"/>
          </a:effectRef>
          <a:fontRef idx="minor">
            <a:schemeClr val="dk1"/>
          </a:fontRef>
        </p:style>
        <p:txBody>
          <a:bodyPr vert="vert270" rtlCol="0" anchor="ctr"/>
          <a:lstStyle/>
          <a:p>
            <a:pPr algn="ctr"/>
            <a:r>
              <a:rPr lang="es-CO" sz="1400" b="1" dirty="0" smtClean="0">
                <a:solidFill>
                  <a:schemeClr val="accent6"/>
                </a:solidFill>
              </a:rPr>
              <a:t>Modelo de Negocio</a:t>
            </a:r>
            <a:endParaRPr lang="es-CO" sz="1400" b="1" dirty="0">
              <a:solidFill>
                <a:schemeClr val="accent6"/>
              </a:solidFill>
            </a:endParaRPr>
          </a:p>
        </p:txBody>
      </p:sp>
      <p:sp>
        <p:nvSpPr>
          <p:cNvPr id="9" name="8 Rectángulo"/>
          <p:cNvSpPr/>
          <p:nvPr/>
        </p:nvSpPr>
        <p:spPr>
          <a:xfrm>
            <a:off x="1133895" y="1012960"/>
            <a:ext cx="3434297" cy="691568"/>
          </a:xfrm>
          <a:prstGeom prst="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r>
              <a:rPr lang="es-CO" sz="1200" dirty="0" smtClean="0">
                <a:solidFill>
                  <a:schemeClr val="tx2"/>
                </a:solidFill>
              </a:rPr>
              <a:t>Objetivo </a:t>
            </a:r>
            <a:r>
              <a:rPr lang="es-CO" sz="1200" dirty="0">
                <a:solidFill>
                  <a:schemeClr val="tx2"/>
                </a:solidFill>
              </a:rPr>
              <a:t>es mantener los activos financieros para obtener </a:t>
            </a:r>
            <a:r>
              <a:rPr lang="es-CO" sz="1200" dirty="0" smtClean="0">
                <a:solidFill>
                  <a:schemeClr val="tx2"/>
                </a:solidFill>
              </a:rPr>
              <a:t>los flujos </a:t>
            </a:r>
            <a:r>
              <a:rPr lang="es-CO" sz="1200" dirty="0">
                <a:solidFill>
                  <a:schemeClr val="tx2"/>
                </a:solidFill>
              </a:rPr>
              <a:t>de efectivo contractuales</a:t>
            </a:r>
          </a:p>
        </p:txBody>
      </p:sp>
      <p:sp>
        <p:nvSpPr>
          <p:cNvPr id="10" name="9 Rectángulo"/>
          <p:cNvSpPr/>
          <p:nvPr/>
        </p:nvSpPr>
        <p:spPr>
          <a:xfrm>
            <a:off x="1133897" y="1789590"/>
            <a:ext cx="3434297" cy="715288"/>
          </a:xfrm>
          <a:prstGeom prst="rect">
            <a:avLst/>
          </a:prstGeom>
          <a:ln w="3175"/>
        </p:spPr>
        <p:style>
          <a:lnRef idx="2">
            <a:schemeClr val="accent1"/>
          </a:lnRef>
          <a:fillRef idx="1">
            <a:schemeClr val="lt1"/>
          </a:fillRef>
          <a:effectRef idx="0">
            <a:schemeClr val="accent1"/>
          </a:effectRef>
          <a:fontRef idx="minor">
            <a:schemeClr val="dk1"/>
          </a:fontRef>
        </p:style>
        <p:txBody>
          <a:bodyPr rtlCol="0" anchor="ctr"/>
          <a:lstStyle/>
          <a:p>
            <a:pPr algn="ctr"/>
            <a:r>
              <a:rPr lang="es-CO" sz="1200" dirty="0" smtClean="0">
                <a:solidFill>
                  <a:schemeClr val="tx2"/>
                </a:solidFill>
              </a:rPr>
              <a:t>Objetivo se </a:t>
            </a:r>
            <a:r>
              <a:rPr lang="es-CO" sz="1200" dirty="0">
                <a:solidFill>
                  <a:schemeClr val="tx2"/>
                </a:solidFill>
              </a:rPr>
              <a:t>logra obteniendo flujos de efectivo contractuales </a:t>
            </a:r>
            <a:r>
              <a:rPr lang="es-CO" sz="1200" dirty="0" smtClean="0">
                <a:solidFill>
                  <a:schemeClr val="tx2"/>
                </a:solidFill>
              </a:rPr>
              <a:t>y vendiendo </a:t>
            </a:r>
            <a:r>
              <a:rPr lang="es-CO" sz="1200" dirty="0">
                <a:solidFill>
                  <a:schemeClr val="tx2"/>
                </a:solidFill>
              </a:rPr>
              <a:t>activos </a:t>
            </a:r>
            <a:r>
              <a:rPr lang="es-CO" sz="1200" dirty="0" smtClean="0">
                <a:solidFill>
                  <a:schemeClr val="tx2"/>
                </a:solidFill>
              </a:rPr>
              <a:t>financieros</a:t>
            </a:r>
            <a:endParaRPr lang="es-CO" sz="1200" dirty="0">
              <a:solidFill>
                <a:schemeClr val="tx2"/>
              </a:solidFill>
            </a:endParaRPr>
          </a:p>
        </p:txBody>
      </p:sp>
      <p:sp>
        <p:nvSpPr>
          <p:cNvPr id="12" name="11 Rectángulo"/>
          <p:cNvSpPr/>
          <p:nvPr/>
        </p:nvSpPr>
        <p:spPr>
          <a:xfrm>
            <a:off x="400218" y="2651266"/>
            <a:ext cx="648586" cy="630871"/>
          </a:xfrm>
          <a:prstGeom prst="rect">
            <a:avLst/>
          </a:prstGeom>
        </p:spPr>
        <p:style>
          <a:lnRef idx="2">
            <a:schemeClr val="accent3"/>
          </a:lnRef>
          <a:fillRef idx="1">
            <a:schemeClr val="lt1"/>
          </a:fillRef>
          <a:effectRef idx="0">
            <a:schemeClr val="accent3"/>
          </a:effectRef>
          <a:fontRef idx="minor">
            <a:schemeClr val="dk1"/>
          </a:fontRef>
        </p:style>
        <p:txBody>
          <a:bodyPr vert="vert270" rtlCol="0" anchor="ctr"/>
          <a:lstStyle/>
          <a:p>
            <a:pPr algn="ctr"/>
            <a:r>
              <a:rPr lang="es-CO" sz="1100" b="1" dirty="0" smtClean="0">
                <a:solidFill>
                  <a:schemeClr val="accent6"/>
                </a:solidFill>
              </a:rPr>
              <a:t>Flujos de efectivo</a:t>
            </a:r>
            <a:endParaRPr lang="es-CO" sz="1100" b="1" dirty="0">
              <a:solidFill>
                <a:schemeClr val="accent6"/>
              </a:solidFill>
            </a:endParaRPr>
          </a:p>
        </p:txBody>
      </p:sp>
      <p:sp>
        <p:nvSpPr>
          <p:cNvPr id="13" name="12 Rectángulo"/>
          <p:cNvSpPr/>
          <p:nvPr/>
        </p:nvSpPr>
        <p:spPr>
          <a:xfrm>
            <a:off x="1133894" y="2651266"/>
            <a:ext cx="3434297" cy="630871"/>
          </a:xfrm>
          <a:prstGeom prst="rect">
            <a:avLst/>
          </a:prstGeom>
          <a:ln w="3175"/>
        </p:spPr>
        <p:style>
          <a:lnRef idx="2">
            <a:schemeClr val="accent3"/>
          </a:lnRef>
          <a:fillRef idx="1">
            <a:schemeClr val="lt1"/>
          </a:fillRef>
          <a:effectRef idx="0">
            <a:schemeClr val="accent3"/>
          </a:effectRef>
          <a:fontRef idx="minor">
            <a:schemeClr val="dk1"/>
          </a:fontRef>
        </p:style>
        <p:txBody>
          <a:bodyPr rtlCol="0" anchor="ctr"/>
          <a:lstStyle/>
          <a:p>
            <a:pPr algn="ctr"/>
            <a:r>
              <a:rPr lang="es-CO" sz="1200" dirty="0" smtClean="0">
                <a:solidFill>
                  <a:schemeClr val="tx2"/>
                </a:solidFill>
              </a:rPr>
              <a:t>Solo pago de principal e intereses</a:t>
            </a:r>
            <a:endParaRPr lang="es-CO" sz="1200" dirty="0">
              <a:solidFill>
                <a:schemeClr val="tx2"/>
              </a:solidFill>
            </a:endParaRPr>
          </a:p>
        </p:txBody>
      </p:sp>
      <p:sp>
        <p:nvSpPr>
          <p:cNvPr id="15" name="14 Rectángulo"/>
          <p:cNvSpPr/>
          <p:nvPr/>
        </p:nvSpPr>
        <p:spPr>
          <a:xfrm>
            <a:off x="1133896" y="3432122"/>
            <a:ext cx="3434298" cy="583689"/>
          </a:xfrm>
          <a:prstGeom prst="rect">
            <a:avLst/>
          </a:prstGeom>
          <a:ln w="3175"/>
        </p:spPr>
        <p:style>
          <a:lnRef idx="2">
            <a:schemeClr val="accent2"/>
          </a:lnRef>
          <a:fillRef idx="1">
            <a:schemeClr val="lt1"/>
          </a:fillRef>
          <a:effectRef idx="0">
            <a:schemeClr val="accent2"/>
          </a:effectRef>
          <a:fontRef idx="minor">
            <a:schemeClr val="dk1"/>
          </a:fontRef>
        </p:style>
        <p:txBody>
          <a:bodyPr rtlCol="0" anchor="ctr"/>
          <a:lstStyle/>
          <a:p>
            <a:pPr algn="ctr"/>
            <a:r>
              <a:rPr lang="es-CO" sz="1200" dirty="0" smtClean="0">
                <a:solidFill>
                  <a:schemeClr val="tx2"/>
                </a:solidFill>
              </a:rPr>
              <a:t>Elección irrevocable de designar un activo financiero a Valor Razonable con cambios en resultados</a:t>
            </a:r>
            <a:endParaRPr lang="es-CO" sz="1200" dirty="0">
              <a:solidFill>
                <a:schemeClr val="tx2"/>
              </a:solidFill>
            </a:endParaRPr>
          </a:p>
        </p:txBody>
      </p:sp>
      <p:cxnSp>
        <p:nvCxnSpPr>
          <p:cNvPr id="19" name="18 Conector angular"/>
          <p:cNvCxnSpPr>
            <a:stCxn id="9" idx="3"/>
            <a:endCxn id="5" idx="1"/>
          </p:cNvCxnSpPr>
          <p:nvPr/>
        </p:nvCxnSpPr>
        <p:spPr>
          <a:xfrm>
            <a:off x="4568192" y="1358744"/>
            <a:ext cx="1180908" cy="430846"/>
          </a:xfrm>
          <a:prstGeom prst="bentConnector3">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21" name="20 Conector angular"/>
          <p:cNvCxnSpPr>
            <a:stCxn id="13" idx="3"/>
            <a:endCxn id="5" idx="1"/>
          </p:cNvCxnSpPr>
          <p:nvPr/>
        </p:nvCxnSpPr>
        <p:spPr>
          <a:xfrm flipV="1">
            <a:off x="4568191" y="1789590"/>
            <a:ext cx="1180909" cy="1177112"/>
          </a:xfrm>
          <a:prstGeom prst="bentConnector3">
            <a:avLst/>
          </a:prstGeom>
          <a:ln w="3175">
            <a:tailEnd type="arrow"/>
          </a:ln>
        </p:spPr>
        <p:style>
          <a:lnRef idx="2">
            <a:schemeClr val="accent1"/>
          </a:lnRef>
          <a:fillRef idx="0">
            <a:schemeClr val="accent1"/>
          </a:fillRef>
          <a:effectRef idx="1">
            <a:schemeClr val="accent1"/>
          </a:effectRef>
          <a:fontRef idx="minor">
            <a:schemeClr val="tx1"/>
          </a:fontRef>
        </p:style>
      </p:cxnSp>
      <p:cxnSp>
        <p:nvCxnSpPr>
          <p:cNvPr id="23" name="22 Conector angular"/>
          <p:cNvCxnSpPr>
            <a:stCxn id="10" idx="3"/>
            <a:endCxn id="7" idx="1"/>
          </p:cNvCxnSpPr>
          <p:nvPr/>
        </p:nvCxnSpPr>
        <p:spPr>
          <a:xfrm>
            <a:off x="4568194" y="2147234"/>
            <a:ext cx="1180905" cy="442727"/>
          </a:xfrm>
          <a:prstGeom prst="bentConnector3">
            <a:avLst>
              <a:gd name="adj1" fmla="val 50000"/>
            </a:avLst>
          </a:prstGeom>
          <a:ln w="3175">
            <a:tailEnd type="arrow"/>
          </a:ln>
        </p:spPr>
        <p:style>
          <a:lnRef idx="2">
            <a:schemeClr val="accent3"/>
          </a:lnRef>
          <a:fillRef idx="0">
            <a:schemeClr val="accent3"/>
          </a:fillRef>
          <a:effectRef idx="1">
            <a:schemeClr val="accent3"/>
          </a:effectRef>
          <a:fontRef idx="minor">
            <a:schemeClr val="tx1"/>
          </a:fontRef>
        </p:style>
      </p:cxnSp>
      <p:cxnSp>
        <p:nvCxnSpPr>
          <p:cNvPr id="25" name="24 Conector angular"/>
          <p:cNvCxnSpPr>
            <a:endCxn id="7" idx="1"/>
          </p:cNvCxnSpPr>
          <p:nvPr/>
        </p:nvCxnSpPr>
        <p:spPr>
          <a:xfrm flipV="1">
            <a:off x="4568191" y="2589961"/>
            <a:ext cx="1180908" cy="308344"/>
          </a:xfrm>
          <a:prstGeom prst="bentConnector3">
            <a:avLst>
              <a:gd name="adj1" fmla="val 32893"/>
            </a:avLst>
          </a:prstGeom>
          <a:ln w="3175">
            <a:tailEnd type="arrow"/>
          </a:ln>
        </p:spPr>
        <p:style>
          <a:lnRef idx="2">
            <a:schemeClr val="accent3"/>
          </a:lnRef>
          <a:fillRef idx="0">
            <a:schemeClr val="accent3"/>
          </a:fillRef>
          <a:effectRef idx="1">
            <a:schemeClr val="accent3"/>
          </a:effectRef>
          <a:fontRef idx="minor">
            <a:schemeClr val="tx1"/>
          </a:fontRef>
        </p:style>
      </p:cxnSp>
      <p:cxnSp>
        <p:nvCxnSpPr>
          <p:cNvPr id="37" name="36 Conector angular"/>
          <p:cNvCxnSpPr>
            <a:stCxn id="15" idx="3"/>
            <a:endCxn id="6" idx="1"/>
          </p:cNvCxnSpPr>
          <p:nvPr/>
        </p:nvCxnSpPr>
        <p:spPr>
          <a:xfrm flipV="1">
            <a:off x="4568194" y="3421490"/>
            <a:ext cx="1180903" cy="302477"/>
          </a:xfrm>
          <a:prstGeom prst="bentConnector3">
            <a:avLst/>
          </a:prstGeom>
          <a:ln w="3175">
            <a:tailEnd type="arrow"/>
          </a:ln>
        </p:spPr>
        <p:style>
          <a:lnRef idx="2">
            <a:schemeClr val="accent2"/>
          </a:lnRef>
          <a:fillRef idx="0">
            <a:schemeClr val="accent2"/>
          </a:fillRef>
          <a:effectRef idx="1">
            <a:schemeClr val="accent2"/>
          </a:effectRef>
          <a:fontRef idx="minor">
            <a:schemeClr val="tx1"/>
          </a:fontRef>
        </p:style>
      </p:cxnSp>
      <p:sp>
        <p:nvSpPr>
          <p:cNvPr id="40" name="39 CuadroTexto"/>
          <p:cNvSpPr txBox="1"/>
          <p:nvPr/>
        </p:nvSpPr>
        <p:spPr>
          <a:xfrm>
            <a:off x="1133895" y="4098085"/>
            <a:ext cx="6656653" cy="830997"/>
          </a:xfrm>
          <a:prstGeom prst="rect">
            <a:avLst/>
          </a:prstGeom>
          <a:noFill/>
        </p:spPr>
        <p:txBody>
          <a:bodyPr wrap="square" rtlCol="0">
            <a:spAutoFit/>
          </a:bodyPr>
          <a:lstStyle/>
          <a:p>
            <a:pPr algn="just"/>
            <a:r>
              <a:rPr lang="es-CO" sz="1200" dirty="0" smtClean="0">
                <a:solidFill>
                  <a:schemeClr val="tx2"/>
                </a:solidFill>
                <a:latin typeface="+mn-lt"/>
              </a:rPr>
              <a:t>Si el activo financiero no cumple alguna de estas condiciones se medirá al Valor Razonable con cambios en Resultados, por ejemplo si el modelo de negocio se logra obteniendo los flujos de efectivo del activo por su venta, o si los flujos de efectivo no son solo pago de principal e intereses (SPPI Test</a:t>
            </a:r>
            <a:r>
              <a:rPr lang="es-CO" sz="1200" dirty="0">
                <a:solidFill>
                  <a:schemeClr val="tx2"/>
                </a:solidFill>
                <a:latin typeface="+mn-lt"/>
              </a:rPr>
              <a:t>: </a:t>
            </a:r>
            <a:r>
              <a:rPr lang="es-CO" sz="1200" dirty="0" err="1" smtClean="0">
                <a:solidFill>
                  <a:schemeClr val="tx2"/>
                </a:solidFill>
                <a:latin typeface="+mn-lt"/>
              </a:rPr>
              <a:t>Solely</a:t>
            </a:r>
            <a:r>
              <a:rPr lang="es-CO" sz="1200" dirty="0" smtClean="0">
                <a:solidFill>
                  <a:schemeClr val="tx2"/>
                </a:solidFill>
                <a:latin typeface="+mn-lt"/>
              </a:rPr>
              <a:t> </a:t>
            </a:r>
            <a:r>
              <a:rPr lang="es-CO" sz="1200" dirty="0" err="1" smtClean="0">
                <a:solidFill>
                  <a:schemeClr val="tx2"/>
                </a:solidFill>
                <a:latin typeface="+mn-lt"/>
              </a:rPr>
              <a:t>Payments</a:t>
            </a:r>
            <a:r>
              <a:rPr lang="es-CO" sz="1200" dirty="0" smtClean="0">
                <a:solidFill>
                  <a:schemeClr val="tx2"/>
                </a:solidFill>
                <a:latin typeface="+mn-lt"/>
              </a:rPr>
              <a:t> </a:t>
            </a:r>
            <a:r>
              <a:rPr lang="es-CO" sz="1200" dirty="0">
                <a:solidFill>
                  <a:schemeClr val="tx2"/>
                </a:solidFill>
                <a:latin typeface="+mn-lt"/>
              </a:rPr>
              <a:t>of </a:t>
            </a:r>
            <a:r>
              <a:rPr lang="es-CO" sz="1200" dirty="0" smtClean="0">
                <a:solidFill>
                  <a:schemeClr val="tx2"/>
                </a:solidFill>
                <a:latin typeface="+mn-lt"/>
              </a:rPr>
              <a:t>Principal </a:t>
            </a:r>
            <a:r>
              <a:rPr lang="es-CO" sz="1200" dirty="0">
                <a:solidFill>
                  <a:schemeClr val="tx2"/>
                </a:solidFill>
                <a:latin typeface="+mn-lt"/>
              </a:rPr>
              <a:t>and </a:t>
            </a:r>
            <a:r>
              <a:rPr lang="es-CO" sz="1200" dirty="0" err="1" smtClean="0">
                <a:solidFill>
                  <a:schemeClr val="tx2"/>
                </a:solidFill>
                <a:latin typeface="+mn-lt"/>
              </a:rPr>
              <a:t>Interest</a:t>
            </a:r>
            <a:r>
              <a:rPr lang="es-CO" sz="1200" dirty="0" smtClean="0">
                <a:solidFill>
                  <a:schemeClr val="tx2"/>
                </a:solidFill>
                <a:latin typeface="+mn-lt"/>
              </a:rPr>
              <a:t> </a:t>
            </a:r>
            <a:r>
              <a:rPr lang="es-CO" sz="1200" dirty="0">
                <a:solidFill>
                  <a:schemeClr val="tx2"/>
                </a:solidFill>
                <a:latin typeface="+mn-lt"/>
              </a:rPr>
              <a:t>)</a:t>
            </a:r>
          </a:p>
        </p:txBody>
      </p:sp>
      <p:sp>
        <p:nvSpPr>
          <p:cNvPr id="20" name="Marcador de número de diapositiva 3"/>
          <p:cNvSpPr txBox="1">
            <a:spLocks/>
          </p:cNvSpPr>
          <p:nvPr/>
        </p:nvSpPr>
        <p:spPr>
          <a:xfrm>
            <a:off x="6553200" y="476726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E4303CB-3DAC-4F49-9BF1-E56EEDA94FFC}" type="slidenum">
              <a:rPr lang="es-ES"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rPr>
              <a:pPr algn="r">
                <a:defRPr/>
              </a:pPr>
              <a:t>26</a:t>
            </a:fld>
            <a:endParaRPr lang="es-ES" sz="1000" dirty="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924850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noAutofit/>
          </a:bodyPr>
          <a:lstStyle/>
          <a:p>
            <a:r>
              <a:rPr lang="es-CO" sz="3600" dirty="0" smtClean="0">
                <a:solidFill>
                  <a:schemeClr val="accent6"/>
                </a:solidFill>
              </a:rPr>
              <a:t>Modelo de </a:t>
            </a:r>
            <a:r>
              <a:rPr lang="es-CO" sz="3600" dirty="0" smtClean="0">
                <a:solidFill>
                  <a:schemeClr val="accent6"/>
                </a:solidFill>
              </a:rPr>
              <a:t>Pérdida </a:t>
            </a:r>
            <a:r>
              <a:rPr lang="es-CO" sz="3600" dirty="0">
                <a:solidFill>
                  <a:schemeClr val="accent6"/>
                </a:solidFill>
              </a:rPr>
              <a:t>E</a:t>
            </a:r>
            <a:r>
              <a:rPr lang="es-CO" sz="3600" dirty="0" smtClean="0">
                <a:solidFill>
                  <a:schemeClr val="accent6"/>
                </a:solidFill>
              </a:rPr>
              <a:t>sperada</a:t>
            </a:r>
            <a:endParaRPr lang="es-CO" sz="3600" dirty="0">
              <a:solidFill>
                <a:schemeClr val="accent6"/>
              </a:solidFill>
            </a:endParaRPr>
          </a:p>
        </p:txBody>
      </p:sp>
      <p:sp>
        <p:nvSpPr>
          <p:cNvPr id="14" name="13 Forma libre"/>
          <p:cNvSpPr/>
          <p:nvPr/>
        </p:nvSpPr>
        <p:spPr>
          <a:xfrm>
            <a:off x="1631988" y="1658859"/>
            <a:ext cx="1869079" cy="754558"/>
          </a:xfrm>
          <a:custGeom>
            <a:avLst/>
            <a:gdLst>
              <a:gd name="connsiteX0" fmla="*/ 0 w 1869079"/>
              <a:gd name="connsiteY0" fmla="*/ 0 h 754558"/>
              <a:gd name="connsiteX1" fmla="*/ 1869079 w 1869079"/>
              <a:gd name="connsiteY1" fmla="*/ 0 h 754558"/>
              <a:gd name="connsiteX2" fmla="*/ 1869079 w 1869079"/>
              <a:gd name="connsiteY2" fmla="*/ 754558 h 754558"/>
              <a:gd name="connsiteX3" fmla="*/ 0 w 1869079"/>
              <a:gd name="connsiteY3" fmla="*/ 754558 h 754558"/>
              <a:gd name="connsiteX4" fmla="*/ 0 w 1869079"/>
              <a:gd name="connsiteY4" fmla="*/ 0 h 75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79" h="754558">
                <a:moveTo>
                  <a:pt x="0" y="0"/>
                </a:moveTo>
                <a:lnTo>
                  <a:pt x="1869079" y="0"/>
                </a:lnTo>
                <a:lnTo>
                  <a:pt x="1869079" y="754558"/>
                </a:lnTo>
                <a:lnTo>
                  <a:pt x="0" y="754558"/>
                </a:lnTo>
                <a:lnTo>
                  <a:pt x="0" y="0"/>
                </a:lnTo>
                <a:close/>
              </a:path>
            </a:pathLst>
          </a:custGeom>
        </p:spPr>
        <p:style>
          <a:lnRef idx="1">
            <a:schemeClr val="accent1"/>
          </a:lnRef>
          <a:fillRef idx="2">
            <a:schemeClr val="accent1"/>
          </a:fillRef>
          <a:effectRef idx="1">
            <a:schemeClr val="accent1"/>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Etapa/Bucket 1</a:t>
            </a:r>
            <a:endParaRPr lang="es-CO" sz="1800" kern="1200" dirty="0"/>
          </a:p>
        </p:txBody>
      </p:sp>
      <p:sp>
        <p:nvSpPr>
          <p:cNvPr id="16" name="15 Forma libre"/>
          <p:cNvSpPr/>
          <p:nvPr/>
        </p:nvSpPr>
        <p:spPr>
          <a:xfrm>
            <a:off x="3626827" y="1658859"/>
            <a:ext cx="1869079" cy="754558"/>
          </a:xfrm>
          <a:custGeom>
            <a:avLst/>
            <a:gdLst>
              <a:gd name="connsiteX0" fmla="*/ 0 w 1869079"/>
              <a:gd name="connsiteY0" fmla="*/ 0 h 754558"/>
              <a:gd name="connsiteX1" fmla="*/ 1869079 w 1869079"/>
              <a:gd name="connsiteY1" fmla="*/ 0 h 754558"/>
              <a:gd name="connsiteX2" fmla="*/ 1869079 w 1869079"/>
              <a:gd name="connsiteY2" fmla="*/ 754558 h 754558"/>
              <a:gd name="connsiteX3" fmla="*/ 0 w 1869079"/>
              <a:gd name="connsiteY3" fmla="*/ 754558 h 754558"/>
              <a:gd name="connsiteX4" fmla="*/ 0 w 1869079"/>
              <a:gd name="connsiteY4" fmla="*/ 0 h 75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79" h="754558">
                <a:moveTo>
                  <a:pt x="0" y="0"/>
                </a:moveTo>
                <a:lnTo>
                  <a:pt x="1869079" y="0"/>
                </a:lnTo>
                <a:lnTo>
                  <a:pt x="1869079" y="754558"/>
                </a:lnTo>
                <a:lnTo>
                  <a:pt x="0" y="754558"/>
                </a:lnTo>
                <a:lnTo>
                  <a:pt x="0" y="0"/>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Etapa/Bucket 2</a:t>
            </a:r>
            <a:endParaRPr lang="es-CO" sz="1800" kern="1200" dirty="0"/>
          </a:p>
        </p:txBody>
      </p:sp>
      <p:sp>
        <p:nvSpPr>
          <p:cNvPr id="17" name="16 Forma libre"/>
          <p:cNvSpPr/>
          <p:nvPr/>
        </p:nvSpPr>
        <p:spPr>
          <a:xfrm>
            <a:off x="5621666" y="1658859"/>
            <a:ext cx="1869079" cy="754558"/>
          </a:xfrm>
          <a:custGeom>
            <a:avLst/>
            <a:gdLst>
              <a:gd name="connsiteX0" fmla="*/ 0 w 1869079"/>
              <a:gd name="connsiteY0" fmla="*/ 0 h 754558"/>
              <a:gd name="connsiteX1" fmla="*/ 1869079 w 1869079"/>
              <a:gd name="connsiteY1" fmla="*/ 0 h 754558"/>
              <a:gd name="connsiteX2" fmla="*/ 1869079 w 1869079"/>
              <a:gd name="connsiteY2" fmla="*/ 754558 h 754558"/>
              <a:gd name="connsiteX3" fmla="*/ 0 w 1869079"/>
              <a:gd name="connsiteY3" fmla="*/ 754558 h 754558"/>
              <a:gd name="connsiteX4" fmla="*/ 0 w 1869079"/>
              <a:gd name="connsiteY4" fmla="*/ 0 h 754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9079" h="754558">
                <a:moveTo>
                  <a:pt x="0" y="0"/>
                </a:moveTo>
                <a:lnTo>
                  <a:pt x="1869079" y="0"/>
                </a:lnTo>
                <a:lnTo>
                  <a:pt x="1869079" y="754558"/>
                </a:lnTo>
                <a:lnTo>
                  <a:pt x="0" y="754558"/>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CO" sz="1800" kern="1200" dirty="0" smtClean="0"/>
              <a:t>Etapa/Bucket 3</a:t>
            </a:r>
            <a:endParaRPr lang="es-CO" sz="1800" kern="1200" dirty="0"/>
          </a:p>
        </p:txBody>
      </p:sp>
      <p:sp>
        <p:nvSpPr>
          <p:cNvPr id="47" name="46 Flecha curvada hacia abajo"/>
          <p:cNvSpPr/>
          <p:nvPr/>
        </p:nvSpPr>
        <p:spPr>
          <a:xfrm rot="10800000">
            <a:off x="4958314" y="2413595"/>
            <a:ext cx="1881963" cy="404037"/>
          </a:xfrm>
          <a:prstGeom prst="curved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solidFill>
                <a:schemeClr val="tx1"/>
              </a:solidFill>
            </a:endParaRPr>
          </a:p>
        </p:txBody>
      </p:sp>
      <p:sp>
        <p:nvSpPr>
          <p:cNvPr id="48" name="47 Flecha curvada hacia abajo"/>
          <p:cNvSpPr/>
          <p:nvPr/>
        </p:nvSpPr>
        <p:spPr>
          <a:xfrm rot="10800000">
            <a:off x="2307256" y="2413595"/>
            <a:ext cx="1881963" cy="404037"/>
          </a:xfrm>
          <a:prstGeom prst="curvedDown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dirty="0">
              <a:solidFill>
                <a:schemeClr val="tx1"/>
              </a:solidFill>
            </a:endParaRPr>
          </a:p>
        </p:txBody>
      </p:sp>
      <p:sp>
        <p:nvSpPr>
          <p:cNvPr id="49" name="48 Rectángulo"/>
          <p:cNvSpPr/>
          <p:nvPr/>
        </p:nvSpPr>
        <p:spPr>
          <a:xfrm>
            <a:off x="2605851" y="1030523"/>
            <a:ext cx="3923424" cy="292395"/>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ctr"/>
          <a:lstStyle/>
          <a:p>
            <a:pPr algn="ctr"/>
            <a:r>
              <a:rPr lang="es-CO" sz="1050" b="1" dirty="0" smtClean="0"/>
              <a:t>Crecimiento significativo en el riesgo de crédito</a:t>
            </a:r>
            <a:endParaRPr lang="es-CO" sz="1050" b="1" dirty="0"/>
          </a:p>
        </p:txBody>
      </p:sp>
      <p:sp>
        <p:nvSpPr>
          <p:cNvPr id="51" name="50 CuadroTexto"/>
          <p:cNvSpPr txBox="1"/>
          <p:nvPr/>
        </p:nvSpPr>
        <p:spPr>
          <a:xfrm>
            <a:off x="1605515" y="3068902"/>
            <a:ext cx="1775638" cy="430887"/>
          </a:xfrm>
          <a:prstGeom prst="rect">
            <a:avLst/>
          </a:prstGeom>
          <a:noFill/>
        </p:spPr>
        <p:txBody>
          <a:bodyPr wrap="square" rtlCol="0">
            <a:spAutoFit/>
          </a:bodyPr>
          <a:lstStyle/>
          <a:p>
            <a:pPr algn="ctr"/>
            <a:r>
              <a:rPr lang="es-CO" sz="1100" dirty="0" smtClean="0">
                <a:solidFill>
                  <a:schemeClr val="tx2"/>
                </a:solidFill>
                <a:latin typeface="+mj-lt"/>
              </a:rPr>
              <a:t>12 meses de pérdida de crédito esperada</a:t>
            </a:r>
            <a:endParaRPr lang="es-CO" sz="1100" dirty="0">
              <a:solidFill>
                <a:schemeClr val="tx2"/>
              </a:solidFill>
              <a:latin typeface="+mj-lt"/>
            </a:endParaRPr>
          </a:p>
        </p:txBody>
      </p:sp>
      <p:sp>
        <p:nvSpPr>
          <p:cNvPr id="52" name="51 CuadroTexto"/>
          <p:cNvSpPr txBox="1"/>
          <p:nvPr/>
        </p:nvSpPr>
        <p:spPr>
          <a:xfrm>
            <a:off x="3756836" y="3068902"/>
            <a:ext cx="1775638" cy="430887"/>
          </a:xfrm>
          <a:prstGeom prst="rect">
            <a:avLst/>
          </a:prstGeom>
          <a:noFill/>
        </p:spPr>
        <p:txBody>
          <a:bodyPr wrap="square" rtlCol="0">
            <a:spAutoFit/>
          </a:bodyPr>
          <a:lstStyle/>
          <a:p>
            <a:pPr algn="ctr"/>
            <a:r>
              <a:rPr lang="es-CO" sz="1100" dirty="0" smtClean="0">
                <a:solidFill>
                  <a:schemeClr val="tx2"/>
                </a:solidFill>
                <a:latin typeface="+mj-lt"/>
              </a:rPr>
              <a:t>Vida útil de pérdidas de crédito esperadas</a:t>
            </a:r>
            <a:endParaRPr lang="es-CO" sz="1100" dirty="0">
              <a:solidFill>
                <a:schemeClr val="tx2"/>
              </a:solidFill>
              <a:latin typeface="+mj-lt"/>
            </a:endParaRPr>
          </a:p>
        </p:txBody>
      </p:sp>
      <p:sp>
        <p:nvSpPr>
          <p:cNvPr id="53" name="52 CuadroTexto"/>
          <p:cNvSpPr txBox="1"/>
          <p:nvPr/>
        </p:nvSpPr>
        <p:spPr>
          <a:xfrm>
            <a:off x="5767271" y="3075644"/>
            <a:ext cx="1775638" cy="430887"/>
          </a:xfrm>
          <a:prstGeom prst="rect">
            <a:avLst/>
          </a:prstGeom>
          <a:noFill/>
        </p:spPr>
        <p:txBody>
          <a:bodyPr wrap="square" rtlCol="0">
            <a:spAutoFit/>
          </a:bodyPr>
          <a:lstStyle/>
          <a:p>
            <a:pPr algn="ctr"/>
            <a:r>
              <a:rPr lang="es-CO" sz="1100" dirty="0" smtClean="0">
                <a:solidFill>
                  <a:schemeClr val="tx2"/>
                </a:solidFill>
                <a:latin typeface="+mj-lt"/>
              </a:rPr>
              <a:t>Vida útil de pérdidas de crédito esperadas</a:t>
            </a:r>
            <a:endParaRPr lang="es-CO" sz="1100" dirty="0">
              <a:solidFill>
                <a:schemeClr val="tx2"/>
              </a:solidFill>
              <a:latin typeface="+mj-lt"/>
            </a:endParaRPr>
          </a:p>
        </p:txBody>
      </p:sp>
      <p:sp>
        <p:nvSpPr>
          <p:cNvPr id="54" name="53 Rectángulo"/>
          <p:cNvSpPr/>
          <p:nvPr/>
        </p:nvSpPr>
        <p:spPr>
          <a:xfrm>
            <a:off x="1671973" y="3625709"/>
            <a:ext cx="1642722" cy="43593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O" sz="1400" dirty="0" smtClean="0">
                <a:solidFill>
                  <a:schemeClr val="tx2"/>
                </a:solidFill>
              </a:rPr>
              <a:t>Valor en libros bruto</a:t>
            </a:r>
            <a:endParaRPr lang="es-CO" sz="1400" dirty="0">
              <a:solidFill>
                <a:schemeClr val="tx2"/>
              </a:solidFill>
            </a:endParaRPr>
          </a:p>
        </p:txBody>
      </p:sp>
      <p:sp>
        <p:nvSpPr>
          <p:cNvPr id="55" name="54 Rectángulo"/>
          <p:cNvSpPr/>
          <p:nvPr/>
        </p:nvSpPr>
        <p:spPr>
          <a:xfrm>
            <a:off x="3823294" y="3625708"/>
            <a:ext cx="1642722" cy="43593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s-CO" sz="1400" dirty="0" smtClean="0">
                <a:solidFill>
                  <a:schemeClr val="tx2"/>
                </a:solidFill>
              </a:rPr>
              <a:t>Valor en libros bruto</a:t>
            </a:r>
            <a:endParaRPr lang="es-CO" sz="1400" dirty="0">
              <a:solidFill>
                <a:schemeClr val="tx2"/>
              </a:solidFill>
            </a:endParaRPr>
          </a:p>
        </p:txBody>
      </p:sp>
      <p:sp>
        <p:nvSpPr>
          <p:cNvPr id="56" name="55 Rectángulo"/>
          <p:cNvSpPr/>
          <p:nvPr/>
        </p:nvSpPr>
        <p:spPr>
          <a:xfrm>
            <a:off x="5833729" y="3625707"/>
            <a:ext cx="1642722" cy="43593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s-CO" sz="1400" dirty="0" smtClean="0">
                <a:solidFill>
                  <a:schemeClr val="tx2"/>
                </a:solidFill>
              </a:rPr>
              <a:t>Valor en libros neto</a:t>
            </a:r>
            <a:endParaRPr lang="es-CO" sz="1400" dirty="0">
              <a:solidFill>
                <a:schemeClr val="tx2"/>
              </a:solidFill>
            </a:endParaRPr>
          </a:p>
        </p:txBody>
      </p:sp>
      <p:sp>
        <p:nvSpPr>
          <p:cNvPr id="57" name="56 CuadroTexto"/>
          <p:cNvSpPr txBox="1"/>
          <p:nvPr/>
        </p:nvSpPr>
        <p:spPr>
          <a:xfrm>
            <a:off x="1977808" y="4093532"/>
            <a:ext cx="1031052" cy="584775"/>
          </a:xfrm>
          <a:prstGeom prst="rect">
            <a:avLst/>
          </a:prstGeom>
          <a:noFill/>
        </p:spPr>
        <p:txBody>
          <a:bodyPr wrap="none" rtlCol="0">
            <a:spAutoFit/>
          </a:bodyPr>
          <a:lstStyle/>
          <a:p>
            <a:pPr algn="ctr"/>
            <a:r>
              <a:rPr lang="es-CO" sz="1600" dirty="0">
                <a:solidFill>
                  <a:schemeClr val="tx2"/>
                </a:solidFill>
              </a:rPr>
              <a:t>NIC 39 </a:t>
            </a:r>
            <a:r>
              <a:rPr lang="es-CO" sz="1600" dirty="0" smtClean="0">
                <a:solidFill>
                  <a:schemeClr val="tx2"/>
                </a:solidFill>
              </a:rPr>
              <a:t> </a:t>
            </a:r>
            <a:r>
              <a:rPr lang="es-CO" sz="1600" dirty="0" smtClean="0">
                <a:solidFill>
                  <a:srgbClr val="C00000"/>
                </a:solidFill>
              </a:rPr>
              <a:t>✘</a:t>
            </a:r>
            <a:endParaRPr lang="es-CO" sz="1600" dirty="0">
              <a:solidFill>
                <a:srgbClr val="C00000"/>
              </a:solidFill>
            </a:endParaRPr>
          </a:p>
          <a:p>
            <a:pPr algn="ctr"/>
            <a:r>
              <a:rPr lang="es-CO" sz="1600" dirty="0" smtClean="0">
                <a:solidFill>
                  <a:schemeClr val="tx2"/>
                </a:solidFill>
              </a:rPr>
              <a:t>NIIF 9</a:t>
            </a:r>
            <a:r>
              <a:rPr lang="es-CO" sz="1600" dirty="0" smtClean="0"/>
              <a:t>   </a:t>
            </a:r>
            <a:r>
              <a:rPr lang="es-CO" sz="1600" dirty="0" smtClean="0">
                <a:solidFill>
                  <a:srgbClr val="00B050"/>
                </a:solidFill>
              </a:rPr>
              <a:t>✔</a:t>
            </a:r>
            <a:endParaRPr lang="es-CO" sz="1600" dirty="0">
              <a:solidFill>
                <a:srgbClr val="00B050"/>
              </a:solidFill>
            </a:endParaRPr>
          </a:p>
        </p:txBody>
      </p:sp>
      <p:sp>
        <p:nvSpPr>
          <p:cNvPr id="58" name="57 CuadroTexto"/>
          <p:cNvSpPr txBox="1"/>
          <p:nvPr/>
        </p:nvSpPr>
        <p:spPr>
          <a:xfrm>
            <a:off x="4129129" y="4093531"/>
            <a:ext cx="1031052" cy="584775"/>
          </a:xfrm>
          <a:prstGeom prst="rect">
            <a:avLst/>
          </a:prstGeom>
          <a:noFill/>
        </p:spPr>
        <p:txBody>
          <a:bodyPr wrap="none" rtlCol="0">
            <a:spAutoFit/>
          </a:bodyPr>
          <a:lstStyle/>
          <a:p>
            <a:pPr algn="ctr"/>
            <a:r>
              <a:rPr lang="es-CO" sz="1600" dirty="0">
                <a:solidFill>
                  <a:schemeClr val="tx2"/>
                </a:solidFill>
              </a:rPr>
              <a:t>NIC 39 </a:t>
            </a:r>
            <a:r>
              <a:rPr lang="es-CO" sz="1600" dirty="0" smtClean="0">
                <a:solidFill>
                  <a:schemeClr val="tx2"/>
                </a:solidFill>
              </a:rPr>
              <a:t> </a:t>
            </a:r>
            <a:r>
              <a:rPr lang="es-CO" sz="1600" dirty="0" smtClean="0">
                <a:solidFill>
                  <a:srgbClr val="C00000"/>
                </a:solidFill>
              </a:rPr>
              <a:t>✘</a:t>
            </a:r>
            <a:endParaRPr lang="es-CO" sz="1600" dirty="0">
              <a:solidFill>
                <a:srgbClr val="C00000"/>
              </a:solidFill>
            </a:endParaRPr>
          </a:p>
          <a:p>
            <a:pPr algn="ctr"/>
            <a:r>
              <a:rPr lang="es-CO" sz="1600" dirty="0" smtClean="0">
                <a:solidFill>
                  <a:schemeClr val="tx2"/>
                </a:solidFill>
              </a:rPr>
              <a:t>NIIF 9</a:t>
            </a:r>
            <a:r>
              <a:rPr lang="es-CO" sz="1600" dirty="0" smtClean="0"/>
              <a:t>   </a:t>
            </a:r>
            <a:r>
              <a:rPr lang="es-CO" sz="1600" dirty="0" smtClean="0">
                <a:solidFill>
                  <a:srgbClr val="00B050"/>
                </a:solidFill>
              </a:rPr>
              <a:t>✔</a:t>
            </a:r>
            <a:endParaRPr lang="es-CO" sz="1600" dirty="0">
              <a:solidFill>
                <a:srgbClr val="00B050"/>
              </a:solidFill>
            </a:endParaRPr>
          </a:p>
        </p:txBody>
      </p:sp>
      <p:sp>
        <p:nvSpPr>
          <p:cNvPr id="59" name="58 CuadroTexto"/>
          <p:cNvSpPr txBox="1"/>
          <p:nvPr/>
        </p:nvSpPr>
        <p:spPr>
          <a:xfrm>
            <a:off x="6139564" y="4093572"/>
            <a:ext cx="1031052" cy="584775"/>
          </a:xfrm>
          <a:prstGeom prst="rect">
            <a:avLst/>
          </a:prstGeom>
          <a:noFill/>
        </p:spPr>
        <p:txBody>
          <a:bodyPr wrap="none" rtlCol="0">
            <a:spAutoFit/>
          </a:bodyPr>
          <a:lstStyle/>
          <a:p>
            <a:pPr algn="ctr"/>
            <a:r>
              <a:rPr lang="es-CO" sz="1600" dirty="0">
                <a:solidFill>
                  <a:schemeClr val="tx2"/>
                </a:solidFill>
              </a:rPr>
              <a:t>NIC </a:t>
            </a:r>
            <a:r>
              <a:rPr lang="es-CO" sz="1600" dirty="0" smtClean="0">
                <a:solidFill>
                  <a:schemeClr val="tx2"/>
                </a:solidFill>
              </a:rPr>
              <a:t>39  </a:t>
            </a:r>
            <a:r>
              <a:rPr lang="es-CO" sz="1600" dirty="0">
                <a:solidFill>
                  <a:srgbClr val="00B050"/>
                </a:solidFill>
              </a:rPr>
              <a:t>✔</a:t>
            </a:r>
          </a:p>
          <a:p>
            <a:pPr algn="ctr"/>
            <a:r>
              <a:rPr lang="es-CO" sz="1600" dirty="0" smtClean="0">
                <a:solidFill>
                  <a:schemeClr val="tx2"/>
                </a:solidFill>
              </a:rPr>
              <a:t>NIIF 9</a:t>
            </a:r>
            <a:r>
              <a:rPr lang="es-CO" sz="1600" dirty="0" smtClean="0"/>
              <a:t>   </a:t>
            </a:r>
            <a:r>
              <a:rPr lang="es-CO" sz="1600" dirty="0" smtClean="0">
                <a:solidFill>
                  <a:srgbClr val="00B050"/>
                </a:solidFill>
              </a:rPr>
              <a:t>✔</a:t>
            </a:r>
            <a:endParaRPr lang="es-CO" sz="1600" dirty="0">
              <a:solidFill>
                <a:srgbClr val="00B050"/>
              </a:solidFill>
            </a:endParaRPr>
          </a:p>
        </p:txBody>
      </p:sp>
      <p:sp>
        <p:nvSpPr>
          <p:cNvPr id="61" name="60 CuadroTexto"/>
          <p:cNvSpPr txBox="1"/>
          <p:nvPr/>
        </p:nvSpPr>
        <p:spPr>
          <a:xfrm>
            <a:off x="1561828" y="2860165"/>
            <a:ext cx="1631088" cy="276999"/>
          </a:xfrm>
          <a:prstGeom prst="rect">
            <a:avLst/>
          </a:prstGeom>
          <a:noFill/>
        </p:spPr>
        <p:txBody>
          <a:bodyPr wrap="none" rtlCol="0">
            <a:spAutoFit/>
          </a:bodyPr>
          <a:lstStyle/>
          <a:p>
            <a:r>
              <a:rPr lang="es-CO" sz="1200" b="1" u="sng" dirty="0" smtClean="0">
                <a:solidFill>
                  <a:schemeClr val="tx2"/>
                </a:solidFill>
                <a:latin typeface="+mj-lt"/>
              </a:rPr>
              <a:t>Reconocimiento inicial</a:t>
            </a:r>
            <a:endParaRPr lang="es-CO" sz="1200" b="1" u="sng" dirty="0">
              <a:solidFill>
                <a:schemeClr val="tx2"/>
              </a:solidFill>
              <a:latin typeface="+mj-lt"/>
            </a:endParaRPr>
          </a:p>
        </p:txBody>
      </p:sp>
      <p:sp>
        <p:nvSpPr>
          <p:cNvPr id="2" name="1 Flecha derecha"/>
          <p:cNvSpPr/>
          <p:nvPr/>
        </p:nvSpPr>
        <p:spPr>
          <a:xfrm>
            <a:off x="1733106" y="1297165"/>
            <a:ext cx="5711446" cy="28626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O"/>
          </a:p>
        </p:txBody>
      </p:sp>
      <p:sp>
        <p:nvSpPr>
          <p:cNvPr id="50" name="49 Rectángulo"/>
          <p:cNvSpPr/>
          <p:nvPr/>
        </p:nvSpPr>
        <p:spPr>
          <a:xfrm>
            <a:off x="6552292" y="908651"/>
            <a:ext cx="1508061" cy="415505"/>
          </a:xfrm>
          <a:prstGeom prst="rect">
            <a:avLst/>
          </a:prstGeom>
          <a:noFill/>
          <a:ln w="3175">
            <a:noFill/>
          </a:ln>
        </p:spPr>
        <p:style>
          <a:lnRef idx="2">
            <a:schemeClr val="dk1"/>
          </a:lnRef>
          <a:fillRef idx="1">
            <a:schemeClr val="lt1"/>
          </a:fillRef>
          <a:effectRef idx="0">
            <a:schemeClr val="dk1"/>
          </a:effectRef>
          <a:fontRef idx="minor">
            <a:schemeClr val="dk1"/>
          </a:fontRef>
        </p:style>
        <p:txBody>
          <a:bodyPr rtlCol="0" anchor="ctr"/>
          <a:lstStyle/>
          <a:p>
            <a:pPr algn="ctr"/>
            <a:r>
              <a:rPr lang="es-CO" sz="1050" i="1" dirty="0" smtClean="0"/>
              <a:t>Evidencia objetiva de deterioro</a:t>
            </a:r>
            <a:endParaRPr lang="es-CO" sz="1050" i="1" dirty="0"/>
          </a:p>
        </p:txBody>
      </p:sp>
      <p:sp>
        <p:nvSpPr>
          <p:cNvPr id="21" name="Marcador de número de diapositiva 3"/>
          <p:cNvSpPr txBox="1">
            <a:spLocks/>
          </p:cNvSpPr>
          <p:nvPr/>
        </p:nvSpPr>
        <p:spPr>
          <a:xfrm>
            <a:off x="6553200" y="476726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E4303CB-3DAC-4F49-9BF1-E56EEDA94FFC}" type="slidenum">
              <a:rPr lang="es-ES"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rPr>
              <a:pPr algn="r">
                <a:defRPr/>
              </a:pPr>
              <a:t>27</a:t>
            </a:fld>
            <a:endParaRPr lang="es-ES" sz="1000" dirty="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1591561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4" name="Imagen 3" descr="PPT_Tributario-17.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784" y="-33072"/>
            <a:ext cx="8763216" cy="5196414"/>
          </a:xfrm>
          <a:prstGeom prst="rect">
            <a:avLst/>
          </a:prstGeom>
        </p:spPr>
      </p:pic>
      <p:sp>
        <p:nvSpPr>
          <p:cNvPr id="3" name="CuadroTexto 2"/>
          <p:cNvSpPr txBox="1"/>
          <p:nvPr/>
        </p:nvSpPr>
        <p:spPr>
          <a:xfrm>
            <a:off x="224894" y="1418190"/>
            <a:ext cx="3274284" cy="2117503"/>
          </a:xfrm>
          <a:prstGeom prst="rect">
            <a:avLst/>
          </a:prstGeom>
          <a:noFill/>
          <a:ln>
            <a:solidFill>
              <a:schemeClr val="accent1"/>
            </a:solidFill>
          </a:ln>
        </p:spPr>
        <p:txBody>
          <a:bodyPr wrap="square" rtlCol="0">
            <a:spAutoFit/>
          </a:bodyPr>
          <a:lstStyle/>
          <a:p>
            <a:pPr indent="-342900" algn="ctr">
              <a:spcBef>
                <a:spcPct val="20000"/>
              </a:spcBef>
              <a:buClr>
                <a:srgbClr val="003399"/>
              </a:buClr>
              <a:buSzPct val="80000"/>
            </a:pPr>
            <a:r>
              <a:rPr lang="es-CO" sz="2800" b="1" dirty="0">
                <a:solidFill>
                  <a:srgbClr val="FF7045"/>
                </a:solidFill>
                <a:cs typeface="Helvetica Neue"/>
              </a:rPr>
              <a:t>Marco General de Capital Basilea III </a:t>
            </a:r>
          </a:p>
          <a:p>
            <a:pPr indent="-342900" algn="ctr">
              <a:spcBef>
                <a:spcPct val="20000"/>
              </a:spcBef>
              <a:buClr>
                <a:srgbClr val="003399"/>
              </a:buClr>
              <a:buSzPct val="80000"/>
            </a:pPr>
            <a:r>
              <a:rPr lang="es-CO" sz="2800" b="1" dirty="0">
                <a:solidFill>
                  <a:srgbClr val="FF7045"/>
                </a:solidFill>
                <a:cs typeface="Helvetica Neue"/>
              </a:rPr>
              <a:t>e Instrumentos Híbridos</a:t>
            </a:r>
          </a:p>
          <a:p>
            <a:endParaRPr lang="es-ES" sz="1400" dirty="0">
              <a:solidFill>
                <a:srgbClr val="000000"/>
              </a:solidFill>
              <a:latin typeface="Helvetica Neue"/>
              <a:cs typeface="Helvetica Neue"/>
            </a:endParaRPr>
          </a:p>
        </p:txBody>
      </p:sp>
      <p:sp>
        <p:nvSpPr>
          <p:cNvPr id="5" name="Rectángulo 4"/>
          <p:cNvSpPr/>
          <p:nvPr/>
        </p:nvSpPr>
        <p:spPr>
          <a:xfrm>
            <a:off x="7075974" y="0"/>
            <a:ext cx="2068026" cy="5143500"/>
          </a:xfrm>
          <a:prstGeom prst="rect">
            <a:avLst/>
          </a:prstGeom>
          <a:solidFill>
            <a:srgbClr val="FD2E36">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FD2E36"/>
              </a:solidFill>
            </a:endParaRPr>
          </a:p>
        </p:txBody>
      </p:sp>
    </p:spTree>
    <p:extLst>
      <p:ext uri="{BB962C8B-B14F-4D97-AF65-F5344CB8AC3E}">
        <p14:creationId xmlns:p14="http://schemas.microsoft.com/office/powerpoint/2010/main" val="4151955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3370" y="-103082"/>
            <a:ext cx="8229600" cy="857250"/>
          </a:xfrm>
        </p:spPr>
        <p:txBody>
          <a:bodyPr/>
          <a:lstStyle/>
          <a:p>
            <a:pPr algn="l"/>
            <a:r>
              <a:rPr lang="es-CO" sz="2400" b="1" dirty="0">
                <a:solidFill>
                  <a:schemeClr val="accent6"/>
                </a:solidFill>
                <a:latin typeface="Calibri" pitchFamily="34" charset="0"/>
                <a:ea typeface="+mn-ea"/>
                <a:cs typeface="+mn-cs"/>
              </a:rPr>
              <a:t>Agenda</a:t>
            </a:r>
          </a:p>
        </p:txBody>
      </p:sp>
      <p:sp>
        <p:nvSpPr>
          <p:cNvPr id="3" name="Marcador de contenido 2"/>
          <p:cNvSpPr>
            <a:spLocks noGrp="1"/>
          </p:cNvSpPr>
          <p:nvPr>
            <p:ph idx="1"/>
          </p:nvPr>
        </p:nvSpPr>
        <p:spPr>
          <a:xfrm>
            <a:off x="343370" y="667237"/>
            <a:ext cx="8390586" cy="3394472"/>
          </a:xfrm>
        </p:spPr>
        <p:txBody>
          <a:bodyPr>
            <a:normAutofit fontScale="70000" lnSpcReduction="20000"/>
          </a:bodyPr>
          <a:lstStyle/>
          <a:p>
            <a:pPr marL="0" indent="0">
              <a:buNone/>
            </a:pPr>
            <a:r>
              <a:rPr lang="es-CO" sz="2400" dirty="0" smtClean="0">
                <a:solidFill>
                  <a:schemeClr val="accent6"/>
                </a:solidFill>
                <a:latin typeface="Calibri" pitchFamily="34" charset="0"/>
              </a:rPr>
              <a:t>1. </a:t>
            </a:r>
            <a:r>
              <a:rPr lang="es-CO" sz="2000" b="1" dirty="0" smtClean="0">
                <a:solidFill>
                  <a:schemeClr val="accent6"/>
                </a:solidFill>
                <a:latin typeface="Calibri" pitchFamily="34" charset="0"/>
              </a:rPr>
              <a:t>Antecedentes Basilea III</a:t>
            </a:r>
          </a:p>
          <a:p>
            <a:pPr marL="0" lvl="1" indent="0">
              <a:buNone/>
            </a:pPr>
            <a:r>
              <a:rPr lang="es-CO" sz="1800" dirty="0" smtClean="0">
                <a:solidFill>
                  <a:srgbClr val="002060"/>
                </a:solidFill>
                <a:latin typeface="Calibri" pitchFamily="34" charset="0"/>
              </a:rPr>
              <a:t>	</a:t>
            </a:r>
            <a:r>
              <a:rPr lang="es-CO" sz="2000" dirty="0">
                <a:solidFill>
                  <a:srgbClr val="002060"/>
                </a:solidFill>
                <a:latin typeface="Calibri" pitchFamily="34" charset="0"/>
                <a:ea typeface="+mn-ea"/>
                <a:cs typeface="+mn-cs"/>
              </a:rPr>
              <a:t>1.1 Marco General de Capital Basilea III.</a:t>
            </a:r>
          </a:p>
          <a:p>
            <a:pPr marL="0" lvl="1" indent="0">
              <a:buNone/>
            </a:pPr>
            <a:r>
              <a:rPr lang="es-CO" sz="2000" dirty="0">
                <a:solidFill>
                  <a:srgbClr val="002060"/>
                </a:solidFill>
                <a:latin typeface="Calibri" pitchFamily="34" charset="0"/>
                <a:ea typeface="+mn-ea"/>
                <a:cs typeface="+mn-cs"/>
              </a:rPr>
              <a:t>	1.2 Avances en la </a:t>
            </a:r>
            <a:r>
              <a:rPr lang="es-CO" sz="2000" dirty="0" smtClean="0">
                <a:solidFill>
                  <a:srgbClr val="002060"/>
                </a:solidFill>
                <a:latin typeface="Calibri" pitchFamily="34" charset="0"/>
                <a:ea typeface="+mn-ea"/>
                <a:cs typeface="+mn-cs"/>
              </a:rPr>
              <a:t>implementación.</a:t>
            </a:r>
            <a:endParaRPr lang="es-CO" sz="2000" dirty="0">
              <a:solidFill>
                <a:srgbClr val="002060"/>
              </a:solidFill>
              <a:latin typeface="Calibri" pitchFamily="34" charset="0"/>
              <a:ea typeface="+mn-ea"/>
              <a:cs typeface="+mn-cs"/>
            </a:endParaRPr>
          </a:p>
          <a:p>
            <a:pPr marL="400050" lvl="1" indent="0">
              <a:buNone/>
            </a:pPr>
            <a:endParaRPr lang="es-CO" sz="1800" dirty="0" smtClean="0">
              <a:solidFill>
                <a:srgbClr val="002060"/>
              </a:solidFill>
              <a:latin typeface="Calibri" pitchFamily="34" charset="0"/>
            </a:endParaRPr>
          </a:p>
          <a:p>
            <a:pPr marL="0" indent="0">
              <a:buNone/>
            </a:pPr>
            <a:r>
              <a:rPr lang="es-CO" sz="2000" b="1" dirty="0">
                <a:solidFill>
                  <a:schemeClr val="accent6"/>
                </a:solidFill>
                <a:latin typeface="Calibri" pitchFamily="34" charset="0"/>
              </a:rPr>
              <a:t>2. Regulación de Capital en Colombia</a:t>
            </a:r>
          </a:p>
          <a:p>
            <a:pPr marL="0" indent="0">
              <a:buNone/>
            </a:pPr>
            <a:r>
              <a:rPr lang="es-CO" sz="2000" dirty="0">
                <a:solidFill>
                  <a:srgbClr val="002060"/>
                </a:solidFill>
                <a:latin typeface="Calibri" pitchFamily="34" charset="0"/>
              </a:rPr>
              <a:t>	</a:t>
            </a:r>
            <a:r>
              <a:rPr lang="es-CO" sz="2000" dirty="0" smtClean="0">
                <a:solidFill>
                  <a:srgbClr val="002060"/>
                </a:solidFill>
                <a:latin typeface="Calibri" pitchFamily="34" charset="0"/>
              </a:rPr>
              <a:t>2.1. Obligaciones Subordinadas.</a:t>
            </a:r>
          </a:p>
          <a:p>
            <a:pPr marL="0" indent="0">
              <a:buNone/>
            </a:pPr>
            <a:r>
              <a:rPr lang="es-CO" sz="2000" dirty="0">
                <a:solidFill>
                  <a:srgbClr val="002060"/>
                </a:solidFill>
                <a:latin typeface="Calibri" pitchFamily="34" charset="0"/>
              </a:rPr>
              <a:t>	</a:t>
            </a:r>
            <a:r>
              <a:rPr lang="es-CO" sz="2000" dirty="0" smtClean="0">
                <a:solidFill>
                  <a:srgbClr val="002060"/>
                </a:solidFill>
                <a:latin typeface="Calibri" pitchFamily="34" charset="0"/>
              </a:rPr>
              <a:t>2.2. Generalidades Instrumentos Híbridos.</a:t>
            </a:r>
          </a:p>
          <a:p>
            <a:pPr marL="0" indent="0">
              <a:buNone/>
            </a:pPr>
            <a:r>
              <a:rPr lang="es-CO" sz="2000" dirty="0" smtClean="0">
                <a:solidFill>
                  <a:srgbClr val="002060"/>
                </a:solidFill>
                <a:latin typeface="Calibri" pitchFamily="34" charset="0"/>
              </a:rPr>
              <a:t>	2.3. ¿Cómo funcionan los Instrumentos Híbridos AT1 y T2?</a:t>
            </a:r>
          </a:p>
          <a:p>
            <a:pPr marL="0" indent="0">
              <a:buNone/>
            </a:pPr>
            <a:endParaRPr lang="es-CO" sz="2000" dirty="0" smtClean="0">
              <a:solidFill>
                <a:srgbClr val="002060"/>
              </a:solidFill>
              <a:latin typeface="Calibri" pitchFamily="34" charset="0"/>
            </a:endParaRPr>
          </a:p>
          <a:p>
            <a:pPr marL="0" indent="0">
              <a:buNone/>
            </a:pPr>
            <a:r>
              <a:rPr lang="es-CO" sz="2000" b="1" dirty="0" smtClean="0">
                <a:solidFill>
                  <a:schemeClr val="accent6"/>
                </a:solidFill>
                <a:latin typeface="Calibri" pitchFamily="34" charset="0"/>
              </a:rPr>
              <a:t>3. Metodología </a:t>
            </a:r>
            <a:r>
              <a:rPr lang="es-CO" sz="2000" b="1" dirty="0">
                <a:solidFill>
                  <a:schemeClr val="accent6"/>
                </a:solidFill>
                <a:latin typeface="Calibri" pitchFamily="34" charset="0"/>
              </a:rPr>
              <a:t>Calificadoras para Instrumentos Híbridos.</a:t>
            </a:r>
          </a:p>
          <a:p>
            <a:pPr marL="457200" indent="-457200">
              <a:buAutoNum type="arabicPeriod" startAt="3"/>
            </a:pPr>
            <a:endParaRPr lang="es-CO" sz="2000" dirty="0" smtClean="0">
              <a:solidFill>
                <a:srgbClr val="002060"/>
              </a:solidFill>
              <a:latin typeface="Calibri" pitchFamily="34" charset="0"/>
            </a:endParaRPr>
          </a:p>
          <a:p>
            <a:pPr marL="0" indent="0">
              <a:buNone/>
            </a:pPr>
            <a:r>
              <a:rPr lang="es-CO" sz="2000" b="1" dirty="0" smtClean="0">
                <a:solidFill>
                  <a:schemeClr val="accent6"/>
                </a:solidFill>
                <a:latin typeface="Calibri" pitchFamily="34" charset="0"/>
              </a:rPr>
              <a:t>4. Tratamiento Contable</a:t>
            </a:r>
            <a:endParaRPr lang="es-CO" sz="2000" b="1" dirty="0">
              <a:solidFill>
                <a:schemeClr val="accent6"/>
              </a:solidFill>
              <a:latin typeface="Calibri" pitchFamily="34" charset="0"/>
            </a:endParaRPr>
          </a:p>
          <a:p>
            <a:pPr marL="0" indent="0">
              <a:buNone/>
            </a:pPr>
            <a:endParaRPr lang="es-CO" sz="2000" dirty="0">
              <a:solidFill>
                <a:srgbClr val="002060"/>
              </a:solidFill>
              <a:latin typeface="Calibri" pitchFamily="34" charset="0"/>
            </a:endParaRPr>
          </a:p>
          <a:p>
            <a:pPr marL="0" indent="0">
              <a:buNone/>
            </a:pPr>
            <a:r>
              <a:rPr lang="es-CO" sz="2000" b="1" dirty="0" smtClean="0">
                <a:solidFill>
                  <a:schemeClr val="accent6"/>
                </a:solidFill>
                <a:latin typeface="Calibri" pitchFamily="34" charset="0"/>
              </a:rPr>
              <a:t>5.</a:t>
            </a:r>
            <a:r>
              <a:rPr lang="es-CO" sz="2000" dirty="0" smtClean="0">
                <a:solidFill>
                  <a:schemeClr val="accent6"/>
                </a:solidFill>
                <a:latin typeface="Calibri" pitchFamily="34" charset="0"/>
              </a:rPr>
              <a:t> ¿</a:t>
            </a:r>
            <a:r>
              <a:rPr lang="es-CO" sz="2000" b="1" dirty="0" smtClean="0">
                <a:solidFill>
                  <a:schemeClr val="accent6"/>
                </a:solidFill>
                <a:latin typeface="Calibri" pitchFamily="34" charset="0"/>
              </a:rPr>
              <a:t>Futura Regulación de Capital en Colombia</a:t>
            </a:r>
            <a:r>
              <a:rPr lang="es-CO" sz="2000" dirty="0" smtClean="0">
                <a:solidFill>
                  <a:schemeClr val="accent6"/>
                </a:solidFill>
                <a:latin typeface="Calibri" pitchFamily="34" charset="0"/>
              </a:rPr>
              <a:t>?</a:t>
            </a:r>
          </a:p>
          <a:p>
            <a:pPr marL="0" indent="0">
              <a:buNone/>
            </a:pPr>
            <a:endParaRPr lang="es-CO" sz="2000" b="1" dirty="0" smtClean="0">
              <a:solidFill>
                <a:srgbClr val="002060"/>
              </a:solidFill>
              <a:latin typeface="Calibri" pitchFamily="34" charset="0"/>
            </a:endParaRPr>
          </a:p>
        </p:txBody>
      </p:sp>
      <p:sp>
        <p:nvSpPr>
          <p:cNvPr id="4" name="Marcador de número de diapositiva 3"/>
          <p:cNvSpPr>
            <a:spLocks noGrp="1"/>
          </p:cNvSpPr>
          <p:nvPr>
            <p:ph type="sldNum" sz="quarter" idx="12"/>
          </p:nvPr>
        </p:nvSpPr>
        <p:spPr/>
        <p:txBody>
          <a:bodyPr/>
          <a:lstStyle/>
          <a:p>
            <a:pPr>
              <a:defRPr/>
            </a:pPr>
            <a:fld id="{3E4303CB-3DAC-4F49-9BF1-E56EEDA94FFC}" type="slidenum">
              <a:rPr lang="es-ES" smtClean="0"/>
              <a:pPr>
                <a:defRPr/>
              </a:pPr>
              <a:t>29</a:t>
            </a:fld>
            <a:endParaRPr lang="es-ES" dirty="0"/>
          </a:p>
        </p:txBody>
      </p:sp>
    </p:spTree>
    <p:extLst>
      <p:ext uri="{BB962C8B-B14F-4D97-AF65-F5344CB8AC3E}">
        <p14:creationId xmlns:p14="http://schemas.microsoft.com/office/powerpoint/2010/main" val="3377471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PPT_Tributario-17.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784" y="-33072"/>
            <a:ext cx="8763216" cy="5196414"/>
          </a:xfrm>
          <a:prstGeom prst="rect">
            <a:avLst/>
          </a:prstGeom>
        </p:spPr>
      </p:pic>
      <p:sp>
        <p:nvSpPr>
          <p:cNvPr id="3" name="CuadroTexto 2"/>
          <p:cNvSpPr txBox="1"/>
          <p:nvPr/>
        </p:nvSpPr>
        <p:spPr>
          <a:xfrm>
            <a:off x="224894" y="1418190"/>
            <a:ext cx="3274284" cy="1600438"/>
          </a:xfrm>
          <a:prstGeom prst="rect">
            <a:avLst/>
          </a:prstGeom>
          <a:noFill/>
          <a:ln>
            <a:solidFill>
              <a:schemeClr val="accent1"/>
            </a:solidFill>
          </a:ln>
        </p:spPr>
        <p:txBody>
          <a:bodyPr wrap="square" rtlCol="0">
            <a:spAutoFit/>
          </a:bodyPr>
          <a:lstStyle/>
          <a:p>
            <a:pPr indent="-342900" algn="ctr">
              <a:spcBef>
                <a:spcPct val="20000"/>
              </a:spcBef>
              <a:buClr>
                <a:srgbClr val="003399"/>
              </a:buClr>
              <a:buSzPct val="80000"/>
            </a:pPr>
            <a:r>
              <a:rPr lang="en-US" sz="2800" b="1" dirty="0" smtClean="0">
                <a:solidFill>
                  <a:schemeClr val="accent6"/>
                </a:solidFill>
                <a:latin typeface="Helvetica Neue"/>
                <a:cs typeface="Helvetica Neue"/>
              </a:rPr>
              <a:t>Generalidades a partir de la </a:t>
            </a:r>
            <a:r>
              <a:rPr lang="en-US" sz="2800" b="1" dirty="0" smtClean="0">
                <a:solidFill>
                  <a:schemeClr val="accent6"/>
                </a:solidFill>
                <a:latin typeface="Helvetica Neue"/>
                <a:cs typeface="Helvetica Neue"/>
              </a:rPr>
              <a:t>Ley </a:t>
            </a:r>
            <a:r>
              <a:rPr lang="en-US" sz="2800" b="1" dirty="0" smtClean="0">
                <a:solidFill>
                  <a:schemeClr val="accent6"/>
                </a:solidFill>
                <a:latin typeface="Helvetica Neue"/>
                <a:cs typeface="Helvetica Neue"/>
              </a:rPr>
              <a:t>1819 de 2016</a:t>
            </a:r>
            <a:endParaRPr lang="es-CO" sz="2800" b="1" dirty="0">
              <a:solidFill>
                <a:schemeClr val="accent6"/>
              </a:solidFill>
              <a:latin typeface="Helvetica Neue"/>
              <a:cs typeface="Helvetica Neue"/>
            </a:endParaRPr>
          </a:p>
          <a:p>
            <a:endParaRPr lang="es-ES" sz="1400" dirty="0">
              <a:solidFill>
                <a:srgbClr val="000000"/>
              </a:solidFill>
              <a:latin typeface="Helvetica Neue"/>
              <a:cs typeface="Helvetica Neue"/>
            </a:endParaRPr>
          </a:p>
        </p:txBody>
      </p:sp>
      <p:sp>
        <p:nvSpPr>
          <p:cNvPr id="5" name="Rectángulo 4"/>
          <p:cNvSpPr/>
          <p:nvPr/>
        </p:nvSpPr>
        <p:spPr>
          <a:xfrm>
            <a:off x="7075974" y="0"/>
            <a:ext cx="2068026" cy="5143500"/>
          </a:xfrm>
          <a:prstGeom prst="rect">
            <a:avLst/>
          </a:prstGeom>
          <a:solidFill>
            <a:srgbClr val="FD2E36">
              <a:alpha val="38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solidFill>
                <a:srgbClr val="FD2E36"/>
              </a:solidFill>
            </a:endParaRPr>
          </a:p>
        </p:txBody>
      </p:sp>
    </p:spTree>
    <p:extLst>
      <p:ext uri="{BB962C8B-B14F-4D97-AF65-F5344CB8AC3E}">
        <p14:creationId xmlns:p14="http://schemas.microsoft.com/office/powerpoint/2010/main" val="29992403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711" y="88263"/>
            <a:ext cx="8229600" cy="857250"/>
          </a:xfrm>
        </p:spPr>
        <p:txBody>
          <a:bodyPr/>
          <a:lstStyle/>
          <a:p>
            <a:pPr algn="l"/>
            <a:r>
              <a:rPr lang="es-CO" sz="2500" b="1" kern="1200" dirty="0">
                <a:solidFill>
                  <a:schemeClr val="accent6"/>
                </a:solidFill>
                <a:latin typeface="Calibri" pitchFamily="34" charset="0"/>
                <a:ea typeface="+mn-ea"/>
                <a:cs typeface="Arial" charset="0"/>
              </a:rPr>
              <a:t>1</a:t>
            </a:r>
            <a:r>
              <a:rPr lang="es-CO" sz="2500" b="1" kern="1200" dirty="0" smtClean="0">
                <a:solidFill>
                  <a:schemeClr val="accent6"/>
                </a:solidFill>
                <a:latin typeface="Calibri" pitchFamily="34" charset="0"/>
                <a:ea typeface="+mn-ea"/>
                <a:cs typeface="Arial" charset="0"/>
              </a:rPr>
              <a:t>. Antecedentes Basilea III</a:t>
            </a:r>
            <a:endParaRPr lang="es-CO" dirty="0">
              <a:solidFill>
                <a:schemeClr val="accent6"/>
              </a:solidFill>
            </a:endParaRPr>
          </a:p>
        </p:txBody>
      </p:sp>
      <p:sp>
        <p:nvSpPr>
          <p:cNvPr id="3" name="Marcador de contenido 2"/>
          <p:cNvSpPr>
            <a:spLocks noGrp="1"/>
          </p:cNvSpPr>
          <p:nvPr>
            <p:ph idx="1"/>
          </p:nvPr>
        </p:nvSpPr>
        <p:spPr>
          <a:xfrm>
            <a:off x="485775" y="848227"/>
            <a:ext cx="8229600" cy="3394472"/>
          </a:xfrm>
        </p:spPr>
        <p:txBody>
          <a:bodyPr>
            <a:normAutofit fontScale="77500" lnSpcReduction="20000"/>
          </a:bodyPr>
          <a:lstStyle/>
          <a:p>
            <a:pPr algn="just">
              <a:buFontTx/>
              <a:buChar char="-"/>
            </a:pPr>
            <a:r>
              <a:rPr lang="es-CO" sz="1800" dirty="0">
                <a:solidFill>
                  <a:srgbClr val="002060"/>
                </a:solidFill>
                <a:latin typeface="Calibri" pitchFamily="34" charset="0"/>
              </a:rPr>
              <a:t>Basilea III: Iniciativa global liderada por el </a:t>
            </a:r>
            <a:r>
              <a:rPr lang="es-CO" sz="1800" dirty="0" err="1">
                <a:solidFill>
                  <a:srgbClr val="002060"/>
                </a:solidFill>
                <a:latin typeface="Calibri" pitchFamily="34" charset="0"/>
              </a:rPr>
              <a:t>Financial</a:t>
            </a:r>
            <a:r>
              <a:rPr lang="es-CO" sz="1800" dirty="0">
                <a:solidFill>
                  <a:srgbClr val="002060"/>
                </a:solidFill>
                <a:latin typeface="Calibri" pitchFamily="34" charset="0"/>
              </a:rPr>
              <a:t> </a:t>
            </a:r>
            <a:r>
              <a:rPr lang="es-CO" sz="1800" dirty="0" err="1">
                <a:solidFill>
                  <a:srgbClr val="002060"/>
                </a:solidFill>
                <a:latin typeface="Calibri" pitchFamily="34" charset="0"/>
              </a:rPr>
              <a:t>Stability</a:t>
            </a:r>
            <a:r>
              <a:rPr lang="es-CO" sz="1800" dirty="0">
                <a:solidFill>
                  <a:srgbClr val="002060"/>
                </a:solidFill>
                <a:latin typeface="Calibri" pitchFamily="34" charset="0"/>
              </a:rPr>
              <a:t> </a:t>
            </a:r>
            <a:r>
              <a:rPr lang="es-CO" sz="1800" dirty="0" err="1">
                <a:solidFill>
                  <a:srgbClr val="002060"/>
                </a:solidFill>
                <a:latin typeface="Calibri" pitchFamily="34" charset="0"/>
              </a:rPr>
              <a:t>Board</a:t>
            </a:r>
            <a:r>
              <a:rPr lang="es-CO" sz="1800" dirty="0">
                <a:solidFill>
                  <a:srgbClr val="002060"/>
                </a:solidFill>
                <a:latin typeface="Calibri" pitchFamily="34" charset="0"/>
              </a:rPr>
              <a:t> (FSB) que </a:t>
            </a:r>
            <a:r>
              <a:rPr lang="es-CO" sz="1800" dirty="0" smtClean="0">
                <a:solidFill>
                  <a:srgbClr val="002060"/>
                </a:solidFill>
                <a:latin typeface="Calibri" pitchFamily="34" charset="0"/>
              </a:rPr>
              <a:t>estableció un </a:t>
            </a:r>
            <a:r>
              <a:rPr lang="es-CO" sz="1800" dirty="0">
                <a:solidFill>
                  <a:srgbClr val="002060"/>
                </a:solidFill>
                <a:latin typeface="Calibri" pitchFamily="34" charset="0"/>
              </a:rPr>
              <a:t>conjunto de propuestas de reforma </a:t>
            </a:r>
            <a:r>
              <a:rPr lang="es-CO" sz="1800" dirty="0" smtClean="0">
                <a:solidFill>
                  <a:srgbClr val="002060"/>
                </a:solidFill>
                <a:latin typeface="Calibri" pitchFamily="34" charset="0"/>
              </a:rPr>
              <a:t>a la </a:t>
            </a:r>
            <a:r>
              <a:rPr lang="es-CO" sz="1800" dirty="0">
                <a:solidFill>
                  <a:srgbClr val="002060"/>
                </a:solidFill>
                <a:latin typeface="Calibri" pitchFamily="34" charset="0"/>
              </a:rPr>
              <a:t>regulación bancaria </a:t>
            </a:r>
            <a:r>
              <a:rPr lang="es-CO" sz="1800" dirty="0" smtClean="0">
                <a:solidFill>
                  <a:srgbClr val="002060"/>
                </a:solidFill>
                <a:latin typeface="Calibri" pitchFamily="34" charset="0"/>
              </a:rPr>
              <a:t>para:</a:t>
            </a:r>
          </a:p>
          <a:p>
            <a:pPr marL="0" indent="0" algn="just">
              <a:buNone/>
            </a:pPr>
            <a:endParaRPr lang="es-CO" sz="1800" dirty="0" smtClean="0">
              <a:solidFill>
                <a:srgbClr val="002060"/>
              </a:solidFill>
              <a:latin typeface="Calibri" pitchFamily="34" charset="0"/>
            </a:endParaRPr>
          </a:p>
          <a:p>
            <a:pPr lvl="1" algn="just">
              <a:buFontTx/>
              <a:buChar char="-"/>
            </a:pPr>
            <a:r>
              <a:rPr lang="es-CO" sz="1600" i="1" dirty="0" smtClean="0">
                <a:solidFill>
                  <a:srgbClr val="002060"/>
                </a:solidFill>
                <a:latin typeface="Calibri" pitchFamily="34" charset="0"/>
              </a:rPr>
              <a:t>i)  </a:t>
            </a:r>
            <a:r>
              <a:rPr lang="es-CO" sz="1600" i="1" dirty="0">
                <a:solidFill>
                  <a:srgbClr val="002060"/>
                </a:solidFill>
                <a:latin typeface="Calibri" pitchFamily="34" charset="0"/>
              </a:rPr>
              <a:t>F</a:t>
            </a:r>
            <a:r>
              <a:rPr lang="es-CO" sz="1600" i="1" dirty="0" smtClean="0">
                <a:solidFill>
                  <a:srgbClr val="002060"/>
                </a:solidFill>
                <a:latin typeface="Calibri" pitchFamily="34" charset="0"/>
              </a:rPr>
              <a:t>ortalecer y mejorar la calidad del capital,</a:t>
            </a:r>
          </a:p>
          <a:p>
            <a:pPr lvl="1" algn="just">
              <a:buFontTx/>
              <a:buChar char="-"/>
            </a:pPr>
            <a:r>
              <a:rPr lang="es-CO" sz="1600" i="1" dirty="0">
                <a:solidFill>
                  <a:srgbClr val="002060"/>
                </a:solidFill>
                <a:latin typeface="Calibri" pitchFamily="34" charset="0"/>
              </a:rPr>
              <a:t>i</a:t>
            </a:r>
            <a:r>
              <a:rPr lang="es-CO" sz="1600" i="1" dirty="0" smtClean="0">
                <a:solidFill>
                  <a:srgbClr val="002060"/>
                </a:solidFill>
                <a:latin typeface="Calibri" pitchFamily="34" charset="0"/>
              </a:rPr>
              <a:t>i) </a:t>
            </a:r>
            <a:r>
              <a:rPr lang="es-CO" sz="1600" i="1" dirty="0">
                <a:solidFill>
                  <a:srgbClr val="002060"/>
                </a:solidFill>
                <a:latin typeface="Calibri" pitchFamily="34" charset="0"/>
              </a:rPr>
              <a:t>I</a:t>
            </a:r>
            <a:r>
              <a:rPr lang="es-CO" sz="1600" i="1" dirty="0" smtClean="0">
                <a:solidFill>
                  <a:srgbClr val="002060"/>
                </a:solidFill>
                <a:latin typeface="Calibri" pitchFamily="34" charset="0"/>
              </a:rPr>
              <a:t>ncrementar la liquidez, y </a:t>
            </a:r>
          </a:p>
          <a:p>
            <a:pPr lvl="1" algn="just">
              <a:buFontTx/>
              <a:buChar char="-"/>
            </a:pPr>
            <a:r>
              <a:rPr lang="es-CO" sz="1600" i="1" dirty="0" smtClean="0">
                <a:solidFill>
                  <a:srgbClr val="002060"/>
                </a:solidFill>
                <a:latin typeface="Calibri" pitchFamily="34" charset="0"/>
              </a:rPr>
              <a:t>iii) </a:t>
            </a:r>
            <a:r>
              <a:rPr lang="es-CO" sz="1600" i="1" dirty="0">
                <a:solidFill>
                  <a:srgbClr val="002060"/>
                </a:solidFill>
                <a:latin typeface="Calibri" pitchFamily="34" charset="0"/>
              </a:rPr>
              <a:t>D</a:t>
            </a:r>
            <a:r>
              <a:rPr lang="es-CO" sz="1600" i="1" dirty="0" smtClean="0">
                <a:solidFill>
                  <a:srgbClr val="002060"/>
                </a:solidFill>
                <a:latin typeface="Calibri" pitchFamily="34" charset="0"/>
              </a:rPr>
              <a:t>isminuir el nivel de apalancamiento. </a:t>
            </a:r>
          </a:p>
          <a:p>
            <a:pPr algn="just">
              <a:buFontTx/>
              <a:buChar char="-"/>
            </a:pPr>
            <a:endParaRPr lang="es-CO" sz="1800" dirty="0">
              <a:solidFill>
                <a:srgbClr val="002060"/>
              </a:solidFill>
              <a:latin typeface="Calibri" pitchFamily="34" charset="0"/>
            </a:endParaRPr>
          </a:p>
          <a:p>
            <a:pPr algn="just">
              <a:buFontTx/>
              <a:buChar char="-"/>
            </a:pPr>
            <a:r>
              <a:rPr lang="es-CO" sz="1800" dirty="0" smtClean="0">
                <a:solidFill>
                  <a:srgbClr val="002060"/>
                </a:solidFill>
                <a:latin typeface="Calibri" pitchFamily="34" charset="0"/>
              </a:rPr>
              <a:t>El marco general del acuerdo de Basilea III fue publicado </a:t>
            </a:r>
            <a:r>
              <a:rPr lang="es-CO" sz="1800" dirty="0">
                <a:solidFill>
                  <a:srgbClr val="002060"/>
                </a:solidFill>
                <a:latin typeface="Calibri" pitchFamily="34" charset="0"/>
              </a:rPr>
              <a:t>en Dic 2010 </a:t>
            </a:r>
            <a:r>
              <a:rPr lang="es-CO" sz="1800" dirty="0" smtClean="0">
                <a:solidFill>
                  <a:srgbClr val="002060"/>
                </a:solidFill>
                <a:latin typeface="Calibri" pitchFamily="34" charset="0"/>
              </a:rPr>
              <a:t>y después de sucesivas modificaciones el plazo para su implementación es Marzo 2019. </a:t>
            </a:r>
          </a:p>
          <a:p>
            <a:pPr marL="0" indent="0" algn="just">
              <a:buNone/>
            </a:pPr>
            <a:endParaRPr lang="es-CO" sz="1800" dirty="0">
              <a:solidFill>
                <a:srgbClr val="002060"/>
              </a:solidFill>
              <a:latin typeface="Calibri" pitchFamily="34" charset="0"/>
            </a:endParaRPr>
          </a:p>
          <a:p>
            <a:pPr algn="just">
              <a:buFontTx/>
              <a:buChar char="-"/>
            </a:pPr>
            <a:r>
              <a:rPr lang="es-CO" sz="1800" dirty="0" smtClean="0">
                <a:solidFill>
                  <a:srgbClr val="002060"/>
                </a:solidFill>
                <a:latin typeface="Calibri" pitchFamily="34" charset="0"/>
              </a:rPr>
              <a:t>El acuerdo es un marco general y cada regulador debe adaptar </a:t>
            </a:r>
            <a:r>
              <a:rPr lang="es-CO" sz="1800" dirty="0">
                <a:solidFill>
                  <a:srgbClr val="002060"/>
                </a:solidFill>
                <a:latin typeface="Calibri" pitchFamily="34" charset="0"/>
              </a:rPr>
              <a:t>las reglas a su respectiva jurisdicción. </a:t>
            </a:r>
            <a:endParaRPr lang="es-CO" sz="1800" dirty="0" smtClean="0">
              <a:solidFill>
                <a:srgbClr val="002060"/>
              </a:solidFill>
              <a:latin typeface="Calibri" pitchFamily="34" charset="0"/>
            </a:endParaRPr>
          </a:p>
          <a:p>
            <a:pPr algn="just">
              <a:buFontTx/>
              <a:buChar char="-"/>
            </a:pPr>
            <a:endParaRPr lang="es-CO" sz="1800" dirty="0">
              <a:solidFill>
                <a:srgbClr val="002060"/>
              </a:solidFill>
              <a:latin typeface="Calibri" pitchFamily="34" charset="0"/>
            </a:endParaRPr>
          </a:p>
          <a:p>
            <a:pPr algn="just">
              <a:buFontTx/>
              <a:buChar char="-"/>
            </a:pPr>
            <a:r>
              <a:rPr lang="es-CO" sz="1800" dirty="0" smtClean="0">
                <a:solidFill>
                  <a:srgbClr val="002060"/>
                </a:solidFill>
                <a:latin typeface="Calibri" pitchFamily="34" charset="0"/>
              </a:rPr>
              <a:t>EEUU y EU empezaron su proceso de implementación con enfoques diferentes pero poco a poco han empezado a converger. </a:t>
            </a:r>
          </a:p>
          <a:p>
            <a:pPr algn="just">
              <a:buFontTx/>
              <a:buChar char="-"/>
            </a:pPr>
            <a:endParaRPr lang="es-CO" sz="1800" dirty="0">
              <a:solidFill>
                <a:srgbClr val="002060"/>
              </a:solidFill>
              <a:latin typeface="Calibri" pitchFamily="34" charset="0"/>
            </a:endParaRPr>
          </a:p>
          <a:p>
            <a:pPr algn="just">
              <a:buFontTx/>
              <a:buChar char="-"/>
            </a:pPr>
            <a:r>
              <a:rPr lang="es-CO" sz="1800" dirty="0" smtClean="0">
                <a:solidFill>
                  <a:srgbClr val="002060"/>
                </a:solidFill>
                <a:latin typeface="Calibri" pitchFamily="34" charset="0"/>
              </a:rPr>
              <a:t>Los </a:t>
            </a:r>
            <a:r>
              <a:rPr lang="es-CO" sz="1800" dirty="0">
                <a:solidFill>
                  <a:srgbClr val="002060"/>
                </a:solidFill>
                <a:latin typeface="Calibri" pitchFamily="34" charset="0"/>
              </a:rPr>
              <a:t>países en </a:t>
            </a:r>
            <a:r>
              <a:rPr lang="es-CO" sz="1800" dirty="0" err="1">
                <a:solidFill>
                  <a:srgbClr val="002060"/>
                </a:solidFill>
                <a:latin typeface="Calibri" pitchFamily="34" charset="0"/>
              </a:rPr>
              <a:t>Latam</a:t>
            </a:r>
            <a:r>
              <a:rPr lang="es-CO" sz="1800" dirty="0">
                <a:solidFill>
                  <a:srgbClr val="002060"/>
                </a:solidFill>
                <a:latin typeface="Calibri" pitchFamily="34" charset="0"/>
              </a:rPr>
              <a:t> están en diferentes etapas de </a:t>
            </a:r>
            <a:r>
              <a:rPr lang="es-CO" sz="1800" dirty="0" smtClean="0">
                <a:solidFill>
                  <a:srgbClr val="002060"/>
                </a:solidFill>
                <a:latin typeface="Calibri" pitchFamily="34" charset="0"/>
              </a:rPr>
              <a:t>implementación.</a:t>
            </a:r>
            <a:endParaRPr lang="es-CO" sz="1800" dirty="0">
              <a:solidFill>
                <a:srgbClr val="002060"/>
              </a:solidFill>
              <a:latin typeface="Calibri" pitchFamily="34" charset="0"/>
            </a:endParaRPr>
          </a:p>
          <a:p>
            <a:pPr>
              <a:buFontTx/>
              <a:buChar char="-"/>
            </a:pPr>
            <a:endParaRPr lang="es-CO" sz="4000" dirty="0"/>
          </a:p>
        </p:txBody>
      </p:sp>
      <p:sp>
        <p:nvSpPr>
          <p:cNvPr id="4" name="Marcador de número de diapositiva 3"/>
          <p:cNvSpPr>
            <a:spLocks noGrp="1"/>
          </p:cNvSpPr>
          <p:nvPr>
            <p:ph type="sldNum" sz="quarter" idx="12"/>
          </p:nvPr>
        </p:nvSpPr>
        <p:spPr/>
        <p:txBody>
          <a:bodyPr/>
          <a:lstStyle/>
          <a:p>
            <a:pPr>
              <a:defRPr/>
            </a:pPr>
            <a:fld id="{3E4303CB-3DAC-4F49-9BF1-E56EEDA94FFC}" type="slidenum">
              <a:rPr lang="es-ES" smtClean="0"/>
              <a:pPr>
                <a:defRPr/>
              </a:pPr>
              <a:t>30</a:t>
            </a:fld>
            <a:endParaRPr lang="es-ES" dirty="0"/>
          </a:p>
        </p:txBody>
      </p:sp>
    </p:spTree>
    <p:extLst>
      <p:ext uri="{BB962C8B-B14F-4D97-AF65-F5344CB8AC3E}">
        <p14:creationId xmlns:p14="http://schemas.microsoft.com/office/powerpoint/2010/main" val="13602747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412" y="109388"/>
            <a:ext cx="8229600" cy="857250"/>
          </a:xfrm>
        </p:spPr>
        <p:txBody>
          <a:bodyPr/>
          <a:lstStyle/>
          <a:p>
            <a:pPr algn="l"/>
            <a:r>
              <a:rPr lang="es-CO" sz="2500" b="1" kern="1200" dirty="0" smtClean="0">
                <a:solidFill>
                  <a:schemeClr val="accent6"/>
                </a:solidFill>
                <a:latin typeface="Calibri" pitchFamily="34" charset="0"/>
                <a:ea typeface="+mn-ea"/>
                <a:cs typeface="Arial" charset="0"/>
              </a:rPr>
              <a:t>1.1 Marco </a:t>
            </a:r>
            <a:r>
              <a:rPr lang="es-CO" sz="2500" b="1" kern="1200" dirty="0">
                <a:solidFill>
                  <a:schemeClr val="accent6"/>
                </a:solidFill>
                <a:latin typeface="Calibri" pitchFamily="34" charset="0"/>
                <a:ea typeface="+mn-ea"/>
                <a:cs typeface="Arial" charset="0"/>
              </a:rPr>
              <a:t>General de </a:t>
            </a:r>
            <a:r>
              <a:rPr lang="es-CO" sz="2500" b="1" kern="1200" dirty="0" smtClean="0">
                <a:solidFill>
                  <a:schemeClr val="accent6"/>
                </a:solidFill>
                <a:latin typeface="Calibri" pitchFamily="34" charset="0"/>
                <a:ea typeface="+mn-ea"/>
                <a:cs typeface="Arial" charset="0"/>
              </a:rPr>
              <a:t>Capital Basilea </a:t>
            </a:r>
            <a:r>
              <a:rPr lang="es-CO" sz="2500" b="1" kern="1200" dirty="0">
                <a:solidFill>
                  <a:schemeClr val="accent6"/>
                </a:solidFill>
                <a:latin typeface="Calibri" pitchFamily="34" charset="0"/>
                <a:ea typeface="+mn-ea"/>
                <a:cs typeface="Arial" charset="0"/>
              </a:rPr>
              <a:t>III</a:t>
            </a:r>
          </a:p>
        </p:txBody>
      </p:sp>
      <p:sp>
        <p:nvSpPr>
          <p:cNvPr id="3" name="Marcador de contenido 2"/>
          <p:cNvSpPr>
            <a:spLocks noGrp="1"/>
          </p:cNvSpPr>
          <p:nvPr>
            <p:ph idx="1"/>
          </p:nvPr>
        </p:nvSpPr>
        <p:spPr>
          <a:xfrm>
            <a:off x="154882" y="701145"/>
            <a:ext cx="4024312" cy="4295909"/>
          </a:xfrm>
        </p:spPr>
        <p:txBody>
          <a:bodyPr>
            <a:normAutofit fontScale="92500" lnSpcReduction="10000"/>
          </a:bodyPr>
          <a:lstStyle/>
          <a:p>
            <a:pPr marL="0" indent="0">
              <a:buNone/>
            </a:pPr>
            <a:endParaRPr lang="es-CO" sz="1400" kern="1200" dirty="0" smtClean="0">
              <a:solidFill>
                <a:srgbClr val="1C2873"/>
              </a:solidFill>
              <a:latin typeface="Calibri" pitchFamily="34" charset="0"/>
              <a:cs typeface="Arial" charset="0"/>
            </a:endParaRPr>
          </a:p>
          <a:p>
            <a:pPr marL="0" indent="0">
              <a:buNone/>
            </a:pPr>
            <a:r>
              <a:rPr lang="es-CO" sz="1800" kern="1200" dirty="0" smtClean="0">
                <a:solidFill>
                  <a:srgbClr val="1C2873"/>
                </a:solidFill>
                <a:latin typeface="Calibri" pitchFamily="34" charset="0"/>
                <a:cs typeface="Arial" charset="0"/>
              </a:rPr>
              <a:t>Introduce 4 elementos nuevos: </a:t>
            </a:r>
          </a:p>
          <a:p>
            <a:pPr>
              <a:buFontTx/>
              <a:buChar char="-"/>
            </a:pPr>
            <a:endParaRPr lang="es-CO" sz="1400" kern="1200" dirty="0" smtClean="0">
              <a:solidFill>
                <a:srgbClr val="1C2873"/>
              </a:solidFill>
              <a:latin typeface="Calibri" pitchFamily="34" charset="0"/>
              <a:cs typeface="Arial" charset="0"/>
            </a:endParaRPr>
          </a:p>
          <a:p>
            <a:pPr>
              <a:buAutoNum type="arabicPeriod"/>
            </a:pPr>
            <a:r>
              <a:rPr lang="es-CO" sz="1400" kern="1200" dirty="0" smtClean="0">
                <a:solidFill>
                  <a:srgbClr val="1C2873"/>
                </a:solidFill>
                <a:latin typeface="Calibri" pitchFamily="34" charset="0"/>
                <a:cs typeface="Arial" charset="0"/>
              </a:rPr>
              <a:t>Global </a:t>
            </a:r>
            <a:r>
              <a:rPr lang="es-CO" sz="1400" kern="1200" dirty="0" err="1">
                <a:solidFill>
                  <a:srgbClr val="1C2873"/>
                </a:solidFill>
                <a:latin typeface="Calibri" pitchFamily="34" charset="0"/>
                <a:cs typeface="Arial" charset="0"/>
              </a:rPr>
              <a:t>Systemic</a:t>
            </a:r>
            <a:r>
              <a:rPr lang="es-CO" sz="1400" kern="1200" dirty="0">
                <a:solidFill>
                  <a:srgbClr val="1C2873"/>
                </a:solidFill>
                <a:latin typeface="Calibri" pitchFamily="34" charset="0"/>
                <a:cs typeface="Arial" charset="0"/>
              </a:rPr>
              <a:t> </a:t>
            </a:r>
            <a:r>
              <a:rPr lang="es-CO" sz="1400" kern="1200" dirty="0" err="1">
                <a:solidFill>
                  <a:srgbClr val="1C2873"/>
                </a:solidFill>
                <a:latin typeface="Calibri" pitchFamily="34" charset="0"/>
                <a:cs typeface="Arial" charset="0"/>
              </a:rPr>
              <a:t>Important</a:t>
            </a:r>
            <a:r>
              <a:rPr lang="es-CO" sz="1400" kern="1200" dirty="0">
                <a:solidFill>
                  <a:srgbClr val="1C2873"/>
                </a:solidFill>
                <a:latin typeface="Calibri" pitchFamily="34" charset="0"/>
                <a:cs typeface="Arial" charset="0"/>
              </a:rPr>
              <a:t> Bank (G-SIB); </a:t>
            </a:r>
            <a:r>
              <a:rPr lang="es-CO" sz="1400" kern="1200" dirty="0" err="1">
                <a:solidFill>
                  <a:srgbClr val="1C2873"/>
                </a:solidFill>
                <a:latin typeface="Calibri" pitchFamily="34" charset="0"/>
                <a:cs typeface="Arial" charset="0"/>
              </a:rPr>
              <a:t>Domestic</a:t>
            </a:r>
            <a:r>
              <a:rPr lang="es-CO" sz="1400" kern="1200" dirty="0">
                <a:solidFill>
                  <a:srgbClr val="1C2873"/>
                </a:solidFill>
                <a:latin typeface="Calibri" pitchFamily="34" charset="0"/>
                <a:cs typeface="Arial" charset="0"/>
              </a:rPr>
              <a:t> </a:t>
            </a:r>
            <a:r>
              <a:rPr lang="es-CO" sz="1400" kern="1200" dirty="0" err="1">
                <a:solidFill>
                  <a:srgbClr val="1C2873"/>
                </a:solidFill>
                <a:latin typeface="Calibri" pitchFamily="34" charset="0"/>
                <a:cs typeface="Arial" charset="0"/>
              </a:rPr>
              <a:t>Systemic</a:t>
            </a:r>
            <a:r>
              <a:rPr lang="es-CO" sz="1400" kern="1200" dirty="0">
                <a:solidFill>
                  <a:srgbClr val="1C2873"/>
                </a:solidFill>
                <a:latin typeface="Calibri" pitchFamily="34" charset="0"/>
                <a:cs typeface="Arial" charset="0"/>
              </a:rPr>
              <a:t> </a:t>
            </a:r>
            <a:r>
              <a:rPr lang="es-CO" sz="1400" kern="1200" dirty="0" err="1">
                <a:solidFill>
                  <a:srgbClr val="1C2873"/>
                </a:solidFill>
                <a:latin typeface="Calibri" pitchFamily="34" charset="0"/>
                <a:cs typeface="Arial" charset="0"/>
              </a:rPr>
              <a:t>Important</a:t>
            </a:r>
            <a:r>
              <a:rPr lang="es-CO" sz="1400" kern="1200" dirty="0">
                <a:solidFill>
                  <a:srgbClr val="1C2873"/>
                </a:solidFill>
                <a:latin typeface="Calibri" pitchFamily="34" charset="0"/>
                <a:cs typeface="Arial" charset="0"/>
              </a:rPr>
              <a:t> Bank (D-SIB)- TLAC (EU). </a:t>
            </a:r>
            <a:endParaRPr lang="es-CO" sz="1400" kern="1200" dirty="0" smtClean="0">
              <a:solidFill>
                <a:srgbClr val="1C2873"/>
              </a:solidFill>
              <a:latin typeface="Calibri" pitchFamily="34" charset="0"/>
              <a:cs typeface="Arial" charset="0"/>
            </a:endParaRPr>
          </a:p>
          <a:p>
            <a:pPr>
              <a:buAutoNum type="arabicPeriod"/>
            </a:pPr>
            <a:endParaRPr lang="es-CO" sz="1400" kern="1200" dirty="0">
              <a:solidFill>
                <a:srgbClr val="1C2873"/>
              </a:solidFill>
              <a:latin typeface="Calibri" pitchFamily="34" charset="0"/>
              <a:cs typeface="Arial" charset="0"/>
            </a:endParaRPr>
          </a:p>
          <a:p>
            <a:pPr>
              <a:buAutoNum type="arabicPeriod"/>
            </a:pPr>
            <a:r>
              <a:rPr lang="es-CO" sz="1400" kern="1200" dirty="0" smtClean="0">
                <a:solidFill>
                  <a:srgbClr val="1C2873"/>
                </a:solidFill>
                <a:latin typeface="Calibri" pitchFamily="34" charset="0"/>
                <a:cs typeface="Arial" charset="0"/>
              </a:rPr>
              <a:t>Capital </a:t>
            </a:r>
            <a:r>
              <a:rPr lang="es-CO" sz="1400" kern="1200" dirty="0" err="1">
                <a:solidFill>
                  <a:srgbClr val="1C2873"/>
                </a:solidFill>
                <a:latin typeface="Calibri" pitchFamily="34" charset="0"/>
                <a:cs typeface="Arial" charset="0"/>
              </a:rPr>
              <a:t>Conservation</a:t>
            </a:r>
            <a:r>
              <a:rPr lang="es-CO" sz="1400" kern="1200" dirty="0">
                <a:solidFill>
                  <a:srgbClr val="1C2873"/>
                </a:solidFill>
                <a:latin typeface="Calibri" pitchFamily="34" charset="0"/>
                <a:cs typeface="Arial" charset="0"/>
              </a:rPr>
              <a:t> Buffer: colchón de capital adicional que se construye en períodos de</a:t>
            </a:r>
            <a:r>
              <a:rPr lang="es-CO" sz="1400" i="1" kern="1200" dirty="0">
                <a:solidFill>
                  <a:srgbClr val="1C2873"/>
                </a:solidFill>
                <a:latin typeface="Calibri" pitchFamily="34" charset="0"/>
                <a:cs typeface="Arial" charset="0"/>
              </a:rPr>
              <a:t> no stress</a:t>
            </a:r>
            <a:r>
              <a:rPr lang="es-CO" sz="1400" kern="1200" dirty="0">
                <a:solidFill>
                  <a:srgbClr val="1C2873"/>
                </a:solidFill>
                <a:latin typeface="Calibri" pitchFamily="34" charset="0"/>
                <a:cs typeface="Arial" charset="0"/>
              </a:rPr>
              <a:t> financiero. </a:t>
            </a:r>
            <a:endParaRPr lang="es-CO" sz="1400" kern="1200" dirty="0" smtClean="0">
              <a:solidFill>
                <a:srgbClr val="1C2873"/>
              </a:solidFill>
              <a:latin typeface="Calibri" pitchFamily="34" charset="0"/>
              <a:cs typeface="Arial" charset="0"/>
            </a:endParaRPr>
          </a:p>
          <a:p>
            <a:pPr>
              <a:buAutoNum type="arabicPeriod"/>
            </a:pPr>
            <a:endParaRPr lang="es-CO" sz="1400" kern="1200" dirty="0">
              <a:solidFill>
                <a:srgbClr val="1C2873"/>
              </a:solidFill>
              <a:latin typeface="Calibri" pitchFamily="34" charset="0"/>
              <a:cs typeface="Arial" charset="0"/>
            </a:endParaRPr>
          </a:p>
          <a:p>
            <a:pPr>
              <a:buAutoNum type="arabicPeriod"/>
            </a:pPr>
            <a:r>
              <a:rPr lang="es-CO" sz="1400" kern="1200" dirty="0" err="1" smtClean="0">
                <a:solidFill>
                  <a:srgbClr val="1C2873"/>
                </a:solidFill>
                <a:latin typeface="Calibri" pitchFamily="34" charset="0"/>
                <a:cs typeface="Arial" charset="0"/>
              </a:rPr>
              <a:t>Countercyclical</a:t>
            </a:r>
            <a:r>
              <a:rPr lang="es-CO" sz="1400" kern="1200" dirty="0" smtClean="0">
                <a:solidFill>
                  <a:srgbClr val="1C2873"/>
                </a:solidFill>
                <a:latin typeface="Calibri" pitchFamily="34" charset="0"/>
                <a:cs typeface="Arial" charset="0"/>
              </a:rPr>
              <a:t> </a:t>
            </a:r>
            <a:r>
              <a:rPr lang="es-CO" sz="1400" kern="1200" dirty="0">
                <a:solidFill>
                  <a:srgbClr val="1C2873"/>
                </a:solidFill>
                <a:latin typeface="Calibri" pitchFamily="34" charset="0"/>
                <a:cs typeface="Arial" charset="0"/>
              </a:rPr>
              <a:t>Buffer: colchón de capital adicional para procurar que el sector financiero como un todo tenga el capital suficiente para mantener la oferta de crédito después de un periodo de crecimiento acelerado, limitando así los efectos negativos sobre la economía que puedan resultar en mayores pérdidas por cartera vencida. </a:t>
            </a:r>
          </a:p>
          <a:p>
            <a:pPr>
              <a:buAutoNum type="arabicPeriod"/>
            </a:pPr>
            <a:endParaRPr lang="es-CO" sz="1400" kern="1200" dirty="0" smtClean="0">
              <a:solidFill>
                <a:srgbClr val="1C2873"/>
              </a:solidFill>
              <a:latin typeface="Calibri" pitchFamily="34" charset="0"/>
              <a:cs typeface="Arial" charset="0"/>
            </a:endParaRPr>
          </a:p>
          <a:p>
            <a:pPr>
              <a:buAutoNum type="arabicPeriod"/>
            </a:pPr>
            <a:r>
              <a:rPr lang="es-CO" sz="1400" kern="1200" dirty="0" err="1" smtClean="0">
                <a:solidFill>
                  <a:srgbClr val="1C2873"/>
                </a:solidFill>
                <a:latin typeface="Calibri" pitchFamily="34" charset="0"/>
                <a:cs typeface="Arial" charset="0"/>
              </a:rPr>
              <a:t>Adittional</a:t>
            </a:r>
            <a:r>
              <a:rPr lang="es-CO" sz="1400" kern="1200" dirty="0" smtClean="0">
                <a:solidFill>
                  <a:srgbClr val="1C2873"/>
                </a:solidFill>
                <a:latin typeface="Calibri" pitchFamily="34" charset="0"/>
                <a:cs typeface="Arial" charset="0"/>
              </a:rPr>
              <a:t> </a:t>
            </a:r>
            <a:r>
              <a:rPr lang="es-CO" sz="1400" kern="1200" dirty="0" err="1">
                <a:solidFill>
                  <a:srgbClr val="1C2873"/>
                </a:solidFill>
                <a:latin typeface="Calibri" pitchFamily="34" charset="0"/>
                <a:cs typeface="Arial" charset="0"/>
              </a:rPr>
              <a:t>Tier</a:t>
            </a:r>
            <a:r>
              <a:rPr lang="es-CO" sz="1400" kern="1200" dirty="0">
                <a:solidFill>
                  <a:srgbClr val="1C2873"/>
                </a:solidFill>
                <a:latin typeface="Calibri" pitchFamily="34" charset="0"/>
                <a:cs typeface="Arial" charset="0"/>
              </a:rPr>
              <a:t> 1 ( AT1):  Aquí se clasifican algunos de los formatos de Instrumentos Híbridos. </a:t>
            </a:r>
          </a:p>
          <a:p>
            <a:pPr algn="just">
              <a:buFontTx/>
              <a:buChar char="-"/>
            </a:pPr>
            <a:endParaRPr lang="es-CO" sz="1400" kern="1200" dirty="0">
              <a:solidFill>
                <a:srgbClr val="1C2873"/>
              </a:solidFill>
              <a:latin typeface="Calibri" pitchFamily="34" charset="0"/>
              <a:cs typeface="Arial" charset="0"/>
            </a:endParaRPr>
          </a:p>
          <a:p>
            <a:pPr marL="0" indent="0">
              <a:buNone/>
            </a:pPr>
            <a:endParaRPr lang="es-CO" dirty="0"/>
          </a:p>
        </p:txBody>
      </p:sp>
      <p:sp>
        <p:nvSpPr>
          <p:cNvPr id="4" name="Marcador de número de diapositiva 3"/>
          <p:cNvSpPr>
            <a:spLocks noGrp="1"/>
          </p:cNvSpPr>
          <p:nvPr>
            <p:ph type="sldNum" sz="quarter" idx="12"/>
          </p:nvPr>
        </p:nvSpPr>
        <p:spPr/>
        <p:txBody>
          <a:bodyPr/>
          <a:lstStyle/>
          <a:p>
            <a:pPr>
              <a:defRPr/>
            </a:pPr>
            <a:fld id="{3E4303CB-3DAC-4F49-9BF1-E56EEDA94FFC}" type="slidenum">
              <a:rPr lang="es-ES" smtClean="0"/>
              <a:pPr>
                <a:defRPr/>
              </a:pPr>
              <a:t>31</a:t>
            </a:fld>
            <a:endParaRPr lang="es-ES" dirty="0"/>
          </a:p>
        </p:txBody>
      </p:sp>
      <p:pic>
        <p:nvPicPr>
          <p:cNvPr id="8" name="Imagen 7"/>
          <p:cNvPicPr>
            <a:picLocks noChangeAspect="1"/>
          </p:cNvPicPr>
          <p:nvPr/>
        </p:nvPicPr>
        <p:blipFill>
          <a:blip r:embed="rId2"/>
          <a:stretch>
            <a:fillRect/>
          </a:stretch>
        </p:blipFill>
        <p:spPr>
          <a:xfrm>
            <a:off x="4755570" y="966638"/>
            <a:ext cx="3694496" cy="3191533"/>
          </a:xfrm>
          <a:prstGeom prst="rect">
            <a:avLst/>
          </a:prstGeom>
        </p:spPr>
      </p:pic>
    </p:spTree>
    <p:extLst>
      <p:ext uri="{BB962C8B-B14F-4D97-AF65-F5344CB8AC3E}">
        <p14:creationId xmlns:p14="http://schemas.microsoft.com/office/powerpoint/2010/main" val="15689635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89775" y="97686"/>
            <a:ext cx="8229600" cy="857250"/>
          </a:xfrm>
        </p:spPr>
        <p:txBody>
          <a:bodyPr/>
          <a:lstStyle/>
          <a:p>
            <a:pPr algn="l"/>
            <a:r>
              <a:rPr lang="es-CO" sz="2500" b="1" kern="1200" dirty="0" smtClean="0">
                <a:solidFill>
                  <a:schemeClr val="accent6"/>
                </a:solidFill>
                <a:latin typeface="Calibri" pitchFamily="34" charset="0"/>
                <a:ea typeface="+mn-ea"/>
                <a:cs typeface="Arial" charset="0"/>
              </a:rPr>
              <a:t>1.2. Avances en la </a:t>
            </a:r>
            <a:r>
              <a:rPr lang="es-CO" sz="2500" b="1" kern="1200" dirty="0">
                <a:solidFill>
                  <a:schemeClr val="accent6"/>
                </a:solidFill>
                <a:latin typeface="Calibri" pitchFamily="34" charset="0"/>
                <a:ea typeface="+mn-ea"/>
                <a:cs typeface="Arial" charset="0"/>
              </a:rPr>
              <a:t>I</a:t>
            </a:r>
            <a:r>
              <a:rPr lang="es-CO" sz="2500" b="1" kern="1200" dirty="0" smtClean="0">
                <a:solidFill>
                  <a:schemeClr val="accent6"/>
                </a:solidFill>
                <a:latin typeface="Calibri" pitchFamily="34" charset="0"/>
                <a:ea typeface="+mn-ea"/>
                <a:cs typeface="Arial" charset="0"/>
              </a:rPr>
              <a:t>mplementación</a:t>
            </a:r>
            <a:endParaRPr lang="es-CO" sz="2500" b="1" kern="1200" dirty="0">
              <a:solidFill>
                <a:schemeClr val="accent6"/>
              </a:solidFill>
              <a:latin typeface="Calibri" pitchFamily="34" charset="0"/>
              <a:ea typeface="+mn-ea"/>
              <a:cs typeface="Arial" charset="0"/>
            </a:endParaRPr>
          </a:p>
        </p:txBody>
      </p:sp>
      <p:sp>
        <p:nvSpPr>
          <p:cNvPr id="4" name="Marcador de número de diapositiva 3"/>
          <p:cNvSpPr>
            <a:spLocks noGrp="1"/>
          </p:cNvSpPr>
          <p:nvPr>
            <p:ph type="sldNum" sz="quarter" idx="12"/>
          </p:nvPr>
        </p:nvSpPr>
        <p:spPr/>
        <p:txBody>
          <a:bodyPr/>
          <a:lstStyle/>
          <a:p>
            <a:pPr>
              <a:defRPr/>
            </a:pPr>
            <a:fld id="{3E4303CB-3DAC-4F49-9BF1-E56EEDA94FFC}" type="slidenum">
              <a:rPr lang="es-ES" smtClean="0"/>
              <a:pPr>
                <a:defRPr/>
              </a:pPr>
              <a:t>32</a:t>
            </a:fld>
            <a:endParaRPr lang="es-ES" dirty="0"/>
          </a:p>
        </p:txBody>
      </p:sp>
      <p:pic>
        <p:nvPicPr>
          <p:cNvPr id="3" name="Imagen 2"/>
          <p:cNvPicPr>
            <a:picLocks noChangeAspect="1"/>
          </p:cNvPicPr>
          <p:nvPr/>
        </p:nvPicPr>
        <p:blipFill>
          <a:blip r:embed="rId2"/>
          <a:stretch>
            <a:fillRect/>
          </a:stretch>
        </p:blipFill>
        <p:spPr>
          <a:xfrm>
            <a:off x="128544" y="1319268"/>
            <a:ext cx="9067887" cy="2386799"/>
          </a:xfrm>
          <a:prstGeom prst="rect">
            <a:avLst/>
          </a:prstGeom>
        </p:spPr>
      </p:pic>
      <p:sp>
        <p:nvSpPr>
          <p:cNvPr id="7" name="Llamada rectangular 6"/>
          <p:cNvSpPr/>
          <p:nvPr/>
        </p:nvSpPr>
        <p:spPr>
          <a:xfrm>
            <a:off x="1868488" y="1432895"/>
            <a:ext cx="866775" cy="364331"/>
          </a:xfrm>
          <a:prstGeom prst="wedgeRectCallout">
            <a:avLst>
              <a:gd name="adj1" fmla="val -22731"/>
              <a:gd name="adj2" fmla="val 47299"/>
            </a:avLst>
          </a:prstGeom>
          <a:noFill/>
          <a:ln w="3175" cap="flat" cmpd="sng" algn="ctr">
            <a:solidFill>
              <a:srgbClr val="002060"/>
            </a:solidFill>
            <a:prstDash val="sysDash"/>
          </a:ln>
          <a:effectLst/>
        </p:spPr>
        <p:txBody>
          <a:bodyPr rtlCol="0" anchor="t"/>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s-CO" sz="700" b="0" i="0" u="none" strike="noStrike" kern="0" cap="none" spc="0" normalizeH="0" baseline="0" noProof="0" dirty="0">
                <a:ln>
                  <a:noFill/>
                </a:ln>
                <a:solidFill>
                  <a:sysClr val="windowText" lastClr="000000"/>
                </a:solidFill>
                <a:effectLst/>
                <a:uLnTx/>
                <a:uFillTx/>
                <a:latin typeface="Calibri" panose="020F0502020204030204"/>
                <a:ea typeface="+mn-ea"/>
                <a:cs typeface="+mn-cs"/>
              </a:rPr>
              <a:t>Buffer de Riesgo Sistémico por definir</a:t>
            </a:r>
          </a:p>
        </p:txBody>
      </p:sp>
      <p:sp>
        <p:nvSpPr>
          <p:cNvPr id="8" name="Llamada rectangular 7"/>
          <p:cNvSpPr/>
          <p:nvPr/>
        </p:nvSpPr>
        <p:spPr>
          <a:xfrm>
            <a:off x="3913401" y="1556609"/>
            <a:ext cx="982349" cy="356394"/>
          </a:xfrm>
          <a:prstGeom prst="wedgeRectCallout">
            <a:avLst>
              <a:gd name="adj1" fmla="val -22731"/>
              <a:gd name="adj2" fmla="val 47299"/>
            </a:avLst>
          </a:prstGeom>
          <a:noFill/>
          <a:ln w="3175">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s-CO" sz="700" b="0" dirty="0">
                <a:solidFill>
                  <a:sysClr val="windowText" lastClr="000000"/>
                </a:solidFill>
              </a:rPr>
              <a:t>Buffer de Riesgo Sistémico no vigente</a:t>
            </a:r>
          </a:p>
        </p:txBody>
      </p:sp>
    </p:spTree>
    <p:extLst>
      <p:ext uri="{BB962C8B-B14F-4D97-AF65-F5344CB8AC3E}">
        <p14:creationId xmlns:p14="http://schemas.microsoft.com/office/powerpoint/2010/main" val="1655966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64017" y="97048"/>
            <a:ext cx="8229600" cy="857250"/>
          </a:xfrm>
        </p:spPr>
        <p:txBody>
          <a:bodyPr/>
          <a:lstStyle/>
          <a:p>
            <a:pPr algn="l"/>
            <a:r>
              <a:rPr lang="es-CO" sz="2400" b="1" kern="1200" dirty="0" smtClean="0">
                <a:solidFill>
                  <a:srgbClr val="002060"/>
                </a:solidFill>
                <a:latin typeface="Calibri" pitchFamily="34" charset="0"/>
                <a:ea typeface="+mn-ea"/>
                <a:cs typeface="Arial" charset="0"/>
              </a:rPr>
              <a:t> </a:t>
            </a:r>
            <a:r>
              <a:rPr lang="es-CO" sz="2400" b="1" kern="1200" dirty="0">
                <a:solidFill>
                  <a:schemeClr val="accent6"/>
                </a:solidFill>
                <a:latin typeface="Calibri" pitchFamily="34" charset="0"/>
                <a:ea typeface="+mn-ea"/>
                <a:cs typeface="Arial" charset="0"/>
              </a:rPr>
              <a:t>2</a:t>
            </a:r>
            <a:r>
              <a:rPr lang="es-CO" sz="2400" b="1" kern="1200" dirty="0" smtClean="0">
                <a:solidFill>
                  <a:schemeClr val="accent6"/>
                </a:solidFill>
                <a:latin typeface="Calibri" pitchFamily="34" charset="0"/>
                <a:ea typeface="+mn-ea"/>
                <a:cs typeface="Arial" charset="0"/>
              </a:rPr>
              <a:t>. Regulación de Capital en Colombia</a:t>
            </a:r>
            <a:endParaRPr lang="es-CO" sz="2400" b="1" kern="1200" dirty="0">
              <a:solidFill>
                <a:schemeClr val="accent6"/>
              </a:solidFill>
              <a:latin typeface="Calibri" pitchFamily="34" charset="0"/>
              <a:ea typeface="+mn-ea"/>
              <a:cs typeface="Arial" charset="0"/>
            </a:endParaRPr>
          </a:p>
        </p:txBody>
      </p:sp>
      <p:sp>
        <p:nvSpPr>
          <p:cNvPr id="3" name="2 Marcador de contenido"/>
          <p:cNvSpPr>
            <a:spLocks noGrp="1"/>
          </p:cNvSpPr>
          <p:nvPr>
            <p:ph idx="1"/>
          </p:nvPr>
        </p:nvSpPr>
        <p:spPr>
          <a:xfrm>
            <a:off x="457200" y="777713"/>
            <a:ext cx="8686800" cy="3394472"/>
          </a:xfrm>
        </p:spPr>
        <p:txBody>
          <a:bodyPr/>
          <a:lstStyle/>
          <a:p>
            <a:pPr marL="0" indent="0" algn="just">
              <a:buNone/>
            </a:pPr>
            <a:endParaRPr lang="es-CO" sz="1400" kern="1200" dirty="0" smtClean="0">
              <a:solidFill>
                <a:srgbClr val="1C2873"/>
              </a:solidFill>
              <a:latin typeface="Calibri" pitchFamily="34" charset="0"/>
              <a:cs typeface="Arial" charset="0"/>
            </a:endParaRPr>
          </a:p>
          <a:p>
            <a:pPr marL="0" indent="0" algn="just">
              <a:buNone/>
            </a:pPr>
            <a:endParaRPr lang="es-CO" sz="1400" kern="1200" dirty="0">
              <a:solidFill>
                <a:srgbClr val="1C2873"/>
              </a:solidFill>
              <a:latin typeface="Calibri" pitchFamily="34" charset="0"/>
              <a:cs typeface="Arial" charset="0"/>
            </a:endParaRPr>
          </a:p>
        </p:txBody>
      </p:sp>
      <p:sp>
        <p:nvSpPr>
          <p:cNvPr id="4" name="3 Marcador de número de diapositiva"/>
          <p:cNvSpPr>
            <a:spLocks noGrp="1"/>
          </p:cNvSpPr>
          <p:nvPr>
            <p:ph type="sldNum" sz="quarter" idx="12"/>
          </p:nvPr>
        </p:nvSpPr>
        <p:spPr/>
        <p:txBody>
          <a:bodyPr/>
          <a:lstStyle/>
          <a:p>
            <a:pPr>
              <a:defRPr/>
            </a:pPr>
            <a:fld id="{3E4303CB-3DAC-4F49-9BF1-E56EEDA94FFC}" type="slidenum">
              <a:rPr lang="es-ES" smtClean="0"/>
              <a:pPr>
                <a:defRPr/>
              </a:pPr>
              <a:t>33</a:t>
            </a:fld>
            <a:endParaRPr lang="es-ES" dirty="0"/>
          </a:p>
        </p:txBody>
      </p:sp>
      <p:sp>
        <p:nvSpPr>
          <p:cNvPr id="5" name="4 Marcador de número de diapositiva"/>
          <p:cNvSpPr>
            <a:spLocks noGrp="1"/>
          </p:cNvSpPr>
          <p:nvPr>
            <p:ph type="sldNum" sz="quarter" idx="4294967295"/>
          </p:nvPr>
        </p:nvSpPr>
        <p:spPr>
          <a:xfrm>
            <a:off x="4538664" y="4905375"/>
            <a:ext cx="123825" cy="91679"/>
          </a:xfrm>
          <a:prstGeom prst="rect">
            <a:avLst/>
          </a:prstGeom>
        </p:spPr>
        <p:txBody>
          <a:bodyPr/>
          <a:lstStyle/>
          <a:p>
            <a:pPr>
              <a:defRPr/>
            </a:pPr>
            <a:fld id="{7CB75191-389F-424C-897B-00C5AE3468B7}" type="slidenum">
              <a:rPr lang="es-ES" smtClean="0"/>
              <a:pPr>
                <a:defRPr/>
              </a:pPr>
              <a:t>33</a:t>
            </a:fld>
            <a:endParaRPr lang="es-ES" dirty="0"/>
          </a:p>
        </p:txBody>
      </p:sp>
      <p:pic>
        <p:nvPicPr>
          <p:cNvPr id="205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941" y="2657326"/>
            <a:ext cx="5204989" cy="95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420989" y="3107412"/>
            <a:ext cx="8482998" cy="2505301"/>
          </a:xfrm>
          <a:prstGeom prst="rect">
            <a:avLst/>
          </a:prstGeom>
          <a:noFill/>
        </p:spPr>
        <p:txBody>
          <a:bodyPr wrap="square" rtlCol="0">
            <a:spAutoFit/>
          </a:bodyPr>
          <a:lstStyle/>
          <a:p>
            <a:pPr algn="just"/>
            <a:endParaRPr lang="es-CO" sz="1200" b="0" dirty="0" smtClean="0">
              <a:solidFill>
                <a:srgbClr val="FF0000"/>
              </a:solidFill>
            </a:endParaRPr>
          </a:p>
          <a:p>
            <a:pPr algn="just"/>
            <a:endParaRPr lang="es-CO" sz="1200" b="0" dirty="0">
              <a:solidFill>
                <a:srgbClr val="FF0000"/>
              </a:solidFill>
            </a:endParaRPr>
          </a:p>
          <a:p>
            <a:pPr algn="just"/>
            <a:endParaRPr lang="es-CO" sz="1200" b="0" dirty="0" smtClean="0">
              <a:solidFill>
                <a:srgbClr val="FF0000"/>
              </a:solidFill>
            </a:endParaRPr>
          </a:p>
          <a:p>
            <a:pPr algn="just"/>
            <a:endParaRPr lang="es-CO" sz="1200" b="0" dirty="0" smtClean="0">
              <a:solidFill>
                <a:srgbClr val="FF0000"/>
              </a:solidFill>
            </a:endParaRPr>
          </a:p>
          <a:p>
            <a:pPr algn="just"/>
            <a:endParaRPr lang="es-CO" sz="1200" b="0" dirty="0">
              <a:solidFill>
                <a:srgbClr val="FF0000"/>
              </a:solidFill>
            </a:endParaRPr>
          </a:p>
          <a:p>
            <a:pPr marL="342900" indent="-342900" algn="just" eaLnBrk="0" hangingPunct="0">
              <a:spcBef>
                <a:spcPct val="20000"/>
              </a:spcBef>
              <a:buFontTx/>
              <a:buChar char="-"/>
            </a:pPr>
            <a:r>
              <a:rPr lang="es-CO" sz="1050" b="0" dirty="0">
                <a:solidFill>
                  <a:srgbClr val="1C2873"/>
                </a:solidFill>
                <a:cs typeface="Arial" charset="0"/>
              </a:rPr>
              <a:t>En Septiembre de </a:t>
            </a:r>
            <a:r>
              <a:rPr lang="es-CO" sz="1050" b="0" dirty="0" smtClean="0">
                <a:solidFill>
                  <a:srgbClr val="1C2873"/>
                </a:solidFill>
                <a:cs typeface="Arial" charset="0"/>
              </a:rPr>
              <a:t>2014 y posteriormente en Diciembre de 2015, se emiten dos nuevos decretos y se  incluyen los Instrumentos Híbridos como parte del Patrimonio Técnico. </a:t>
            </a:r>
          </a:p>
          <a:p>
            <a:pPr marL="742950" lvl="1" indent="-285750" algn="just" eaLnBrk="0" hangingPunct="0">
              <a:buFont typeface="Arial" panose="020B0604020202020204" pitchFamily="34" charset="0"/>
              <a:buChar char="•"/>
            </a:pPr>
            <a:endParaRPr lang="es-CO" sz="1050" b="0" i="1" dirty="0">
              <a:solidFill>
                <a:srgbClr val="1C2873"/>
              </a:solidFill>
              <a:cs typeface="Arial" charset="0"/>
            </a:endParaRPr>
          </a:p>
          <a:p>
            <a:pPr marL="742950" lvl="1" indent="-285750" algn="just" eaLnBrk="0" hangingPunct="0">
              <a:buFont typeface="Arial" panose="020B0604020202020204" pitchFamily="34" charset="0"/>
              <a:buChar char="•"/>
            </a:pPr>
            <a:r>
              <a:rPr lang="es-CO" sz="1050" b="0" i="1" dirty="0">
                <a:solidFill>
                  <a:srgbClr val="1C2873"/>
                </a:solidFill>
                <a:cs typeface="Arial" charset="0"/>
              </a:rPr>
              <a:t>Dependiendo de sus características, los instrumentos híbridos pueden computar como Patrimonio Básico Adicional (PBA) o Patrimonio Adicional (PA).</a:t>
            </a:r>
          </a:p>
          <a:p>
            <a:pPr marL="342900" indent="-342900" algn="just" eaLnBrk="0" hangingPunct="0">
              <a:spcBef>
                <a:spcPct val="20000"/>
              </a:spcBef>
              <a:buFontTx/>
              <a:buChar char="-"/>
            </a:pPr>
            <a:endParaRPr lang="es-CO" sz="1050" b="0" dirty="0" smtClean="0">
              <a:solidFill>
                <a:srgbClr val="002060"/>
              </a:solidFill>
            </a:endParaRPr>
          </a:p>
          <a:p>
            <a:pPr marL="342900" indent="-342900" algn="just" eaLnBrk="0" hangingPunct="0">
              <a:spcBef>
                <a:spcPct val="20000"/>
              </a:spcBef>
              <a:buFontTx/>
              <a:buChar char="-"/>
            </a:pPr>
            <a:endParaRPr lang="es-CO" sz="1050" b="0" dirty="0">
              <a:solidFill>
                <a:srgbClr val="1C2873"/>
              </a:solidFill>
              <a:cs typeface="Arial" charset="0"/>
            </a:endParaRPr>
          </a:p>
          <a:p>
            <a:pPr marL="342900" indent="-342900" algn="just" eaLnBrk="0" hangingPunct="0">
              <a:spcBef>
                <a:spcPct val="20000"/>
              </a:spcBef>
              <a:buFontTx/>
              <a:buChar char="-"/>
            </a:pPr>
            <a:endParaRPr lang="es-CO" sz="1050" dirty="0">
              <a:solidFill>
                <a:srgbClr val="1C2873"/>
              </a:solidFill>
              <a:cs typeface="Arial" charset="0"/>
            </a:endParaRPr>
          </a:p>
        </p:txBody>
      </p:sp>
      <p:graphicFrame>
        <p:nvGraphicFramePr>
          <p:cNvPr id="10" name="1 Gráfico"/>
          <p:cNvGraphicFramePr>
            <a:graphicFrameLocks/>
          </p:cNvGraphicFramePr>
          <p:nvPr>
            <p:extLst>
              <p:ext uri="{D42A27DB-BD31-4B8C-83A1-F6EECF244321}">
                <p14:modId xmlns:p14="http://schemas.microsoft.com/office/powerpoint/2010/main" val="3031645444"/>
              </p:ext>
            </p:extLst>
          </p:nvPr>
        </p:nvGraphicFramePr>
        <p:xfrm>
          <a:off x="5872767" y="1665618"/>
          <a:ext cx="3168202" cy="2407797"/>
        </p:xfrm>
        <a:graphic>
          <a:graphicData uri="http://schemas.openxmlformats.org/drawingml/2006/chart">
            <c:chart xmlns:c="http://schemas.openxmlformats.org/drawingml/2006/chart" xmlns:r="http://schemas.openxmlformats.org/officeDocument/2006/relationships" r:id="rId3"/>
          </a:graphicData>
        </a:graphic>
      </p:graphicFrame>
      <p:sp>
        <p:nvSpPr>
          <p:cNvPr id="11" name="CuadroTexto 10"/>
          <p:cNvSpPr txBox="1"/>
          <p:nvPr/>
        </p:nvSpPr>
        <p:spPr>
          <a:xfrm>
            <a:off x="360608" y="1848943"/>
            <a:ext cx="5299321" cy="646331"/>
          </a:xfrm>
          <a:prstGeom prst="rect">
            <a:avLst/>
          </a:prstGeom>
          <a:noFill/>
        </p:spPr>
        <p:txBody>
          <a:bodyPr wrap="square" rtlCol="0">
            <a:spAutoFit/>
          </a:bodyPr>
          <a:lstStyle/>
          <a:p>
            <a:pPr algn="just">
              <a:buFontTx/>
              <a:buChar char="-"/>
            </a:pPr>
            <a:r>
              <a:rPr lang="es-CO" sz="1200" b="0" dirty="0" smtClean="0">
                <a:solidFill>
                  <a:srgbClr val="1C2873"/>
                </a:solidFill>
                <a:cs typeface="Arial" charset="0"/>
              </a:rPr>
              <a:t> En </a:t>
            </a:r>
            <a:r>
              <a:rPr lang="es-CO" sz="1200" b="0" dirty="0">
                <a:solidFill>
                  <a:srgbClr val="1C2873"/>
                </a:solidFill>
                <a:cs typeface="Arial" charset="0"/>
              </a:rPr>
              <a:t>Agosto de 2012 </a:t>
            </a:r>
            <a:r>
              <a:rPr lang="es-CO" sz="1200" b="0" dirty="0" smtClean="0">
                <a:solidFill>
                  <a:srgbClr val="1C2873"/>
                </a:solidFill>
                <a:cs typeface="Arial" charset="0"/>
              </a:rPr>
              <a:t>se emitió </a:t>
            </a:r>
            <a:r>
              <a:rPr lang="es-CO" sz="1200" b="0" dirty="0">
                <a:solidFill>
                  <a:srgbClr val="1C2873"/>
                </a:solidFill>
                <a:cs typeface="Arial" charset="0"/>
              </a:rPr>
              <a:t>el Decreto 1771 </a:t>
            </a:r>
            <a:r>
              <a:rPr lang="es-CO" sz="1200" b="0" dirty="0" smtClean="0">
                <a:solidFill>
                  <a:srgbClr val="1C2873"/>
                </a:solidFill>
                <a:cs typeface="Arial" charset="0"/>
              </a:rPr>
              <a:t>que incorporó por primera vez elementos de Basilea III en lo referente a la composición del patrimonio técnico y el </a:t>
            </a:r>
            <a:r>
              <a:rPr lang="es-CO" sz="1200" b="0" dirty="0">
                <a:solidFill>
                  <a:srgbClr val="1C2873"/>
                </a:solidFill>
                <a:cs typeface="Arial" charset="0"/>
              </a:rPr>
              <a:t>cálculo de la relación de solvencia de los establecimientos de </a:t>
            </a:r>
            <a:r>
              <a:rPr lang="es-CO" sz="1200" b="0" dirty="0" smtClean="0">
                <a:solidFill>
                  <a:srgbClr val="1C2873"/>
                </a:solidFill>
                <a:cs typeface="Arial" charset="0"/>
              </a:rPr>
              <a:t>crédito</a:t>
            </a:r>
            <a:r>
              <a:rPr lang="es-CO" sz="1200" b="0" dirty="0">
                <a:solidFill>
                  <a:srgbClr val="1C2873"/>
                </a:solidFill>
                <a:cs typeface="Arial" charset="0"/>
              </a:rPr>
              <a:t> </a:t>
            </a:r>
            <a:r>
              <a:rPr lang="es-CO" sz="1200" b="0" dirty="0" smtClean="0">
                <a:solidFill>
                  <a:srgbClr val="1C2873"/>
                </a:solidFill>
                <a:cs typeface="Arial" charset="0"/>
              </a:rPr>
              <a:t>así: </a:t>
            </a:r>
            <a:endParaRPr lang="es-CO" sz="1200" b="0" dirty="0">
              <a:solidFill>
                <a:srgbClr val="1C2873"/>
              </a:solidFill>
              <a:cs typeface="Arial" charset="0"/>
            </a:endParaRPr>
          </a:p>
        </p:txBody>
      </p:sp>
      <p:sp>
        <p:nvSpPr>
          <p:cNvPr id="12" name="CuadroTexto 11"/>
          <p:cNvSpPr txBox="1"/>
          <p:nvPr/>
        </p:nvSpPr>
        <p:spPr>
          <a:xfrm>
            <a:off x="360608" y="791566"/>
            <a:ext cx="8680361" cy="1169551"/>
          </a:xfrm>
          <a:prstGeom prst="rect">
            <a:avLst/>
          </a:prstGeom>
          <a:noFill/>
        </p:spPr>
        <p:txBody>
          <a:bodyPr wrap="square" rtlCol="0">
            <a:spAutoFit/>
          </a:bodyPr>
          <a:lstStyle/>
          <a:p>
            <a:pPr algn="just">
              <a:buFontTx/>
              <a:buChar char="-"/>
            </a:pPr>
            <a:r>
              <a:rPr lang="es-CO" sz="1400" b="0" dirty="0">
                <a:solidFill>
                  <a:srgbClr val="1C2873"/>
                </a:solidFill>
                <a:cs typeface="Arial" charset="0"/>
              </a:rPr>
              <a:t> A partir del el 2001 ( y en sucesivos decretos) </a:t>
            </a:r>
            <a:r>
              <a:rPr lang="es-CO" sz="1400" b="0" dirty="0" smtClean="0">
                <a:solidFill>
                  <a:srgbClr val="1C2873"/>
                </a:solidFill>
                <a:cs typeface="Arial" charset="0"/>
              </a:rPr>
              <a:t>se expidió regulación concerniente a Patrimonio adecuado, patrimonio técnico, patrimonio básico, patrimonio adicional y relación de solvencia.</a:t>
            </a:r>
          </a:p>
          <a:p>
            <a:pPr lvl="1" algn="just">
              <a:buFontTx/>
              <a:buChar char="-"/>
            </a:pPr>
            <a:endParaRPr lang="es-CO" sz="1400" b="0" dirty="0">
              <a:solidFill>
                <a:srgbClr val="1C2873"/>
              </a:solidFill>
              <a:cs typeface="Arial" charset="0"/>
            </a:endParaRPr>
          </a:p>
          <a:p>
            <a:pPr marL="742950" lvl="1" indent="-285750" algn="just">
              <a:buFont typeface="Arial" panose="020B0604020202020204" pitchFamily="34" charset="0"/>
              <a:buChar char="•"/>
            </a:pPr>
            <a:r>
              <a:rPr lang="es-CO" sz="1400" b="0" i="1" dirty="0" smtClean="0">
                <a:solidFill>
                  <a:srgbClr val="1C2873"/>
                </a:solidFill>
                <a:cs typeface="Arial" charset="0"/>
              </a:rPr>
              <a:t>Definir características de los instrumentos que computan en el patrimonio adicional </a:t>
            </a:r>
            <a:r>
              <a:rPr lang="es-CO" sz="1400" b="0" i="1" dirty="0" smtClean="0">
                <a:solidFill>
                  <a:srgbClr val="1C2873"/>
                </a:solidFill>
                <a:cs typeface="Arial" charset="0"/>
                <a:hlinkClick r:id="rId4" action="ppaction://hlinksldjump"/>
              </a:rPr>
              <a:t>(Bonos Subordinados/ “Old Style”). </a:t>
            </a:r>
            <a:endParaRPr lang="es-CO" sz="1400" b="0" i="1" dirty="0">
              <a:solidFill>
                <a:srgbClr val="1C2873"/>
              </a:solidFill>
              <a:cs typeface="Arial" charset="0"/>
            </a:endParaRPr>
          </a:p>
        </p:txBody>
      </p:sp>
      <p:cxnSp>
        <p:nvCxnSpPr>
          <p:cNvPr id="15" name="Conector recto 14"/>
          <p:cNvCxnSpPr/>
          <p:nvPr/>
        </p:nvCxnSpPr>
        <p:spPr>
          <a:xfrm>
            <a:off x="6065949" y="3583547"/>
            <a:ext cx="2176530" cy="9659"/>
          </a:xfrm>
          <a:prstGeom prst="line">
            <a:avLst/>
          </a:prstGeom>
          <a:ln w="3175" cmpd="sng">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6990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8411" y="32147"/>
            <a:ext cx="8229600" cy="857250"/>
          </a:xfrm>
        </p:spPr>
        <p:txBody>
          <a:bodyPr/>
          <a:lstStyle/>
          <a:p>
            <a:pPr algn="l"/>
            <a:r>
              <a:rPr lang="es-CO" sz="2500" b="1" kern="1200" dirty="0" smtClean="0">
                <a:solidFill>
                  <a:schemeClr val="accent6"/>
                </a:solidFill>
                <a:latin typeface="Calibri" pitchFamily="34" charset="0"/>
                <a:ea typeface="+mn-ea"/>
                <a:cs typeface="Arial" charset="0"/>
              </a:rPr>
              <a:t>2.1. Obligaciones Subordinadas (Bonos </a:t>
            </a:r>
            <a:r>
              <a:rPr lang="es-CO" sz="2500" b="1" kern="1200" dirty="0" err="1" smtClean="0">
                <a:solidFill>
                  <a:schemeClr val="accent6"/>
                </a:solidFill>
                <a:latin typeface="Calibri" pitchFamily="34" charset="0"/>
                <a:ea typeface="+mn-ea"/>
                <a:cs typeface="Arial" charset="0"/>
              </a:rPr>
              <a:t>sub.“Old</a:t>
            </a:r>
            <a:r>
              <a:rPr lang="es-CO" sz="2500" b="1" kern="1200" dirty="0" smtClean="0">
                <a:solidFill>
                  <a:schemeClr val="accent6"/>
                </a:solidFill>
                <a:latin typeface="Calibri" pitchFamily="34" charset="0"/>
                <a:ea typeface="+mn-ea"/>
                <a:cs typeface="Arial" charset="0"/>
              </a:rPr>
              <a:t> Style”) </a:t>
            </a:r>
            <a:endParaRPr lang="es-CO" sz="2500" b="1" kern="1200" dirty="0">
              <a:solidFill>
                <a:schemeClr val="accent6"/>
              </a:solidFill>
              <a:latin typeface="Calibri" pitchFamily="34" charset="0"/>
              <a:ea typeface="+mn-ea"/>
              <a:cs typeface="Arial" charset="0"/>
            </a:endParaRPr>
          </a:p>
        </p:txBody>
      </p:sp>
      <p:sp>
        <p:nvSpPr>
          <p:cNvPr id="3" name="Marcador de contenido 2"/>
          <p:cNvSpPr>
            <a:spLocks noGrp="1"/>
          </p:cNvSpPr>
          <p:nvPr>
            <p:ph idx="1"/>
          </p:nvPr>
        </p:nvSpPr>
        <p:spPr>
          <a:xfrm>
            <a:off x="328411" y="813784"/>
            <a:ext cx="8229600" cy="3394472"/>
          </a:xfrm>
        </p:spPr>
        <p:txBody>
          <a:bodyPr>
            <a:normAutofit fontScale="92500"/>
          </a:bodyPr>
          <a:lstStyle/>
          <a:p>
            <a:pPr algn="just"/>
            <a:endParaRPr lang="es-CO" sz="1400" dirty="0" smtClean="0">
              <a:solidFill>
                <a:srgbClr val="002060"/>
              </a:solidFill>
              <a:latin typeface="Calibri" pitchFamily="34" charset="0"/>
            </a:endParaRPr>
          </a:p>
          <a:p>
            <a:pPr marL="0" indent="0" algn="just">
              <a:buNone/>
            </a:pPr>
            <a:r>
              <a:rPr lang="es-CO" sz="1400" dirty="0" smtClean="0">
                <a:solidFill>
                  <a:srgbClr val="002060"/>
                </a:solidFill>
                <a:latin typeface="Calibri" pitchFamily="34" charset="0"/>
              </a:rPr>
              <a:t> - Obligaciones </a:t>
            </a:r>
            <a:r>
              <a:rPr lang="es-CO" sz="1400" dirty="0">
                <a:solidFill>
                  <a:srgbClr val="002060"/>
                </a:solidFill>
                <a:latin typeface="Calibri" pitchFamily="34" charset="0"/>
              </a:rPr>
              <a:t>dinerarias subordinadas (en los eventos de liquidación estas obligaciones quedará subordinadas al pago del pasivo externo</a:t>
            </a:r>
            <a:r>
              <a:rPr lang="es-CO" sz="1400" dirty="0" smtClean="0">
                <a:solidFill>
                  <a:srgbClr val="002060"/>
                </a:solidFill>
                <a:latin typeface="Calibri" pitchFamily="34" charset="0"/>
              </a:rPr>
              <a:t>).</a:t>
            </a:r>
          </a:p>
          <a:p>
            <a:pPr marL="0" indent="0" algn="just">
              <a:buNone/>
            </a:pPr>
            <a:endParaRPr lang="es-CO" sz="1400" dirty="0">
              <a:solidFill>
                <a:srgbClr val="002060"/>
              </a:solidFill>
              <a:latin typeface="Calibri" pitchFamily="34" charset="0"/>
            </a:endParaRPr>
          </a:p>
          <a:p>
            <a:pPr marL="0" indent="0" algn="just">
              <a:buNone/>
            </a:pPr>
            <a:r>
              <a:rPr lang="es-CO" sz="1400" dirty="0" smtClean="0">
                <a:solidFill>
                  <a:srgbClr val="002060"/>
                </a:solidFill>
                <a:latin typeface="Calibri" pitchFamily="34" charset="0"/>
              </a:rPr>
              <a:t>- Principales características: </a:t>
            </a:r>
          </a:p>
          <a:p>
            <a:pPr marL="0" indent="0" algn="just">
              <a:buNone/>
            </a:pPr>
            <a:endParaRPr lang="es-CO" sz="1400" dirty="0" smtClean="0">
              <a:solidFill>
                <a:srgbClr val="002060"/>
              </a:solidFill>
              <a:latin typeface="Calibri" pitchFamily="34" charset="0"/>
            </a:endParaRPr>
          </a:p>
          <a:p>
            <a:pPr lvl="1" algn="just">
              <a:buFont typeface="Arial" panose="020B0604020202020204" pitchFamily="34" charset="0"/>
              <a:buChar char="•"/>
            </a:pPr>
            <a:r>
              <a:rPr lang="es-CO" sz="1400" dirty="0">
                <a:solidFill>
                  <a:srgbClr val="002060"/>
                </a:solidFill>
                <a:latin typeface="Calibri" pitchFamily="34" charset="0"/>
              </a:rPr>
              <a:t>Los plazos mínimos de maduración </a:t>
            </a:r>
            <a:r>
              <a:rPr lang="es-CO" sz="1400" dirty="0" smtClean="0">
                <a:solidFill>
                  <a:srgbClr val="002060"/>
                </a:solidFill>
                <a:latin typeface="Calibri" pitchFamily="34" charset="0"/>
              </a:rPr>
              <a:t>no podrán </a:t>
            </a:r>
            <a:r>
              <a:rPr lang="es-CO" sz="1400" dirty="0">
                <a:solidFill>
                  <a:srgbClr val="002060"/>
                </a:solidFill>
                <a:latin typeface="Calibri" pitchFamily="34" charset="0"/>
              </a:rPr>
              <a:t>ser </a:t>
            </a:r>
            <a:r>
              <a:rPr lang="es-CO" sz="1400" dirty="0" smtClean="0">
                <a:solidFill>
                  <a:srgbClr val="002060"/>
                </a:solidFill>
                <a:latin typeface="Calibri" pitchFamily="34" charset="0"/>
              </a:rPr>
              <a:t>inferiores a 5 años</a:t>
            </a:r>
            <a:r>
              <a:rPr lang="es-CO" sz="1400" dirty="0">
                <a:solidFill>
                  <a:srgbClr val="002060"/>
                </a:solidFill>
                <a:latin typeface="Calibri" pitchFamily="34" charset="0"/>
              </a:rPr>
              <a:t>. </a:t>
            </a:r>
            <a:endParaRPr lang="es-CO" sz="1400" dirty="0" smtClean="0">
              <a:solidFill>
                <a:srgbClr val="002060"/>
              </a:solidFill>
              <a:latin typeface="Calibri" pitchFamily="34" charset="0"/>
            </a:endParaRPr>
          </a:p>
          <a:p>
            <a:pPr lvl="1" algn="just">
              <a:buFont typeface="Arial" panose="020B0604020202020204" pitchFamily="34" charset="0"/>
              <a:buChar char="•"/>
            </a:pPr>
            <a:endParaRPr lang="es-CO" sz="1400" dirty="0" smtClean="0">
              <a:solidFill>
                <a:srgbClr val="002060"/>
              </a:solidFill>
              <a:latin typeface="Calibri" pitchFamily="34" charset="0"/>
            </a:endParaRPr>
          </a:p>
          <a:p>
            <a:pPr lvl="1" algn="just">
              <a:buFont typeface="Arial" panose="020B0604020202020204" pitchFamily="34" charset="0"/>
              <a:buChar char="•"/>
            </a:pPr>
            <a:r>
              <a:rPr lang="es-CO" sz="1400" dirty="0">
                <a:solidFill>
                  <a:srgbClr val="002060"/>
                </a:solidFill>
                <a:latin typeface="Calibri" pitchFamily="34" charset="0"/>
              </a:rPr>
              <a:t>Durante </a:t>
            </a:r>
            <a:r>
              <a:rPr lang="es-CO" sz="1400" dirty="0" smtClean="0">
                <a:solidFill>
                  <a:srgbClr val="002060"/>
                </a:solidFill>
                <a:latin typeface="Calibri" pitchFamily="34" charset="0"/>
              </a:rPr>
              <a:t>los 5  </a:t>
            </a:r>
            <a:r>
              <a:rPr lang="es-CO" sz="1400" dirty="0">
                <a:solidFill>
                  <a:srgbClr val="002060"/>
                </a:solidFill>
                <a:latin typeface="Calibri" pitchFamily="34" charset="0"/>
              </a:rPr>
              <a:t>años anteriores a la fecha de </a:t>
            </a:r>
            <a:r>
              <a:rPr lang="es-CO" sz="1400" dirty="0" smtClean="0">
                <a:solidFill>
                  <a:srgbClr val="002060"/>
                </a:solidFill>
                <a:latin typeface="Calibri" pitchFamily="34" charset="0"/>
              </a:rPr>
              <a:t>maduración el </a:t>
            </a:r>
            <a:r>
              <a:rPr lang="es-CO" sz="1400" dirty="0">
                <a:solidFill>
                  <a:srgbClr val="002060"/>
                </a:solidFill>
                <a:latin typeface="Calibri" pitchFamily="34" charset="0"/>
              </a:rPr>
              <a:t>valor </a:t>
            </a:r>
            <a:r>
              <a:rPr lang="es-CO" sz="1400" dirty="0" smtClean="0">
                <a:solidFill>
                  <a:srgbClr val="002060"/>
                </a:solidFill>
                <a:latin typeface="Calibri" pitchFamily="34" charset="0"/>
              </a:rPr>
              <a:t>computable a capital </a:t>
            </a:r>
            <a:r>
              <a:rPr lang="es-CO" sz="1400" dirty="0">
                <a:solidFill>
                  <a:srgbClr val="002060"/>
                </a:solidFill>
                <a:latin typeface="Calibri" pitchFamily="34" charset="0"/>
              </a:rPr>
              <a:t>se disminuirá en un </a:t>
            </a:r>
            <a:r>
              <a:rPr lang="es-CO" sz="1400" dirty="0" smtClean="0">
                <a:solidFill>
                  <a:srgbClr val="002060"/>
                </a:solidFill>
                <a:latin typeface="Calibri" pitchFamily="34" charset="0"/>
              </a:rPr>
              <a:t> 20% </a:t>
            </a:r>
            <a:r>
              <a:rPr lang="es-CO" sz="1400" dirty="0">
                <a:solidFill>
                  <a:srgbClr val="002060"/>
                </a:solidFill>
                <a:latin typeface="Calibri" pitchFamily="34" charset="0"/>
              </a:rPr>
              <a:t>para cada año</a:t>
            </a:r>
            <a:r>
              <a:rPr lang="es-CO" sz="1400" dirty="0" smtClean="0">
                <a:solidFill>
                  <a:srgbClr val="002060"/>
                </a:solidFill>
                <a:latin typeface="Calibri" pitchFamily="34" charset="0"/>
              </a:rPr>
              <a:t>.</a:t>
            </a:r>
          </a:p>
          <a:p>
            <a:pPr lvl="1" algn="just">
              <a:buFont typeface="Arial" panose="020B0604020202020204" pitchFamily="34" charset="0"/>
              <a:buChar char="•"/>
            </a:pPr>
            <a:endParaRPr lang="es-CO" sz="1400" dirty="0" smtClean="0">
              <a:solidFill>
                <a:srgbClr val="002060"/>
              </a:solidFill>
              <a:latin typeface="Calibri" pitchFamily="34" charset="0"/>
            </a:endParaRPr>
          </a:p>
          <a:p>
            <a:pPr lvl="1" algn="just">
              <a:buFont typeface="Arial" panose="020B0604020202020204" pitchFamily="34" charset="0"/>
              <a:buChar char="•"/>
            </a:pPr>
            <a:r>
              <a:rPr lang="es-CO" sz="1400" dirty="0" smtClean="0">
                <a:solidFill>
                  <a:srgbClr val="002060"/>
                </a:solidFill>
                <a:latin typeface="Calibri" pitchFamily="34" charset="0"/>
              </a:rPr>
              <a:t>No </a:t>
            </a:r>
            <a:r>
              <a:rPr lang="es-CO" sz="1400" dirty="0">
                <a:solidFill>
                  <a:srgbClr val="002060"/>
                </a:solidFill>
                <a:latin typeface="Calibri" pitchFamily="34" charset="0"/>
              </a:rPr>
              <a:t>pueden superar el 50% del valor del patrimonio </a:t>
            </a:r>
            <a:r>
              <a:rPr lang="es-CO" sz="1400" dirty="0" smtClean="0">
                <a:solidFill>
                  <a:srgbClr val="002060"/>
                </a:solidFill>
                <a:latin typeface="Calibri" pitchFamily="34" charset="0"/>
              </a:rPr>
              <a:t>básico.</a:t>
            </a:r>
          </a:p>
          <a:p>
            <a:pPr lvl="1" algn="just">
              <a:buFont typeface="Arial" panose="020B0604020202020204" pitchFamily="34" charset="0"/>
              <a:buChar char="•"/>
            </a:pPr>
            <a:endParaRPr lang="es-CO" sz="1400" dirty="0" smtClean="0">
              <a:solidFill>
                <a:srgbClr val="002060"/>
              </a:solidFill>
              <a:latin typeface="Calibri" pitchFamily="34" charset="0"/>
            </a:endParaRPr>
          </a:p>
          <a:p>
            <a:pPr lvl="1" algn="just">
              <a:buFont typeface="Arial" panose="020B0604020202020204" pitchFamily="34" charset="0"/>
              <a:buChar char="•"/>
            </a:pPr>
            <a:r>
              <a:rPr lang="es-CO" sz="1400" dirty="0" smtClean="0">
                <a:solidFill>
                  <a:srgbClr val="002060"/>
                </a:solidFill>
                <a:latin typeface="Calibri" pitchFamily="34" charset="0"/>
              </a:rPr>
              <a:t>El </a:t>
            </a:r>
            <a:r>
              <a:rPr lang="es-CO" sz="1400" dirty="0">
                <a:solidFill>
                  <a:srgbClr val="002060"/>
                </a:solidFill>
                <a:latin typeface="Calibri" pitchFamily="34" charset="0"/>
              </a:rPr>
              <a:t>valor total del </a:t>
            </a:r>
            <a:r>
              <a:rPr lang="es-CO" sz="1400" i="1" dirty="0">
                <a:solidFill>
                  <a:srgbClr val="002060"/>
                </a:solidFill>
                <a:latin typeface="Calibri" pitchFamily="34" charset="0"/>
              </a:rPr>
              <a:t>patrimonio adicional </a:t>
            </a:r>
            <a:r>
              <a:rPr lang="es-CO" sz="1400" dirty="0">
                <a:solidFill>
                  <a:srgbClr val="002060"/>
                </a:solidFill>
                <a:latin typeface="Calibri" pitchFamily="34" charset="0"/>
              </a:rPr>
              <a:t>no podrá exceder </a:t>
            </a:r>
            <a:r>
              <a:rPr lang="es-CO" sz="1400" dirty="0" smtClean="0">
                <a:solidFill>
                  <a:srgbClr val="002060"/>
                </a:solidFill>
                <a:latin typeface="Calibri" pitchFamily="34" charset="0"/>
              </a:rPr>
              <a:t>el 100% </a:t>
            </a:r>
            <a:r>
              <a:rPr lang="es-CO" sz="1400" dirty="0">
                <a:solidFill>
                  <a:srgbClr val="002060"/>
                </a:solidFill>
                <a:latin typeface="Calibri" pitchFamily="34" charset="0"/>
              </a:rPr>
              <a:t>del valor total del patrimonio básico</a:t>
            </a:r>
            <a:r>
              <a:rPr lang="es-CO" sz="1400" dirty="0" smtClean="0">
                <a:solidFill>
                  <a:srgbClr val="002060"/>
                </a:solidFill>
                <a:latin typeface="Calibri" pitchFamily="34" charset="0"/>
              </a:rPr>
              <a:t>.</a:t>
            </a:r>
          </a:p>
          <a:p>
            <a:pPr algn="just"/>
            <a:endParaRPr lang="es-CO" sz="1400" dirty="0" smtClean="0">
              <a:solidFill>
                <a:srgbClr val="002060"/>
              </a:solidFill>
              <a:latin typeface="Calibri" pitchFamily="34" charset="0"/>
            </a:endParaRPr>
          </a:p>
          <a:p>
            <a:pPr algn="just"/>
            <a:endParaRPr lang="es-CO" sz="1400" dirty="0" smtClean="0">
              <a:solidFill>
                <a:srgbClr val="002060"/>
              </a:solidFill>
              <a:latin typeface="Calibri" pitchFamily="34" charset="0"/>
            </a:endParaRPr>
          </a:p>
          <a:p>
            <a:pPr algn="just"/>
            <a:endParaRPr lang="es-CO" sz="1400" dirty="0">
              <a:solidFill>
                <a:srgbClr val="002060"/>
              </a:solidFill>
              <a:latin typeface="Calibri" pitchFamily="34" charset="0"/>
            </a:endParaRPr>
          </a:p>
          <a:p>
            <a:pPr algn="just"/>
            <a:endParaRPr lang="es-CO" sz="1400" dirty="0" smtClean="0">
              <a:solidFill>
                <a:srgbClr val="002060"/>
              </a:solidFill>
              <a:latin typeface="Calibri" pitchFamily="34" charset="0"/>
            </a:endParaRPr>
          </a:p>
          <a:p>
            <a:pPr algn="just"/>
            <a:endParaRPr lang="es-CO" sz="1400" dirty="0">
              <a:solidFill>
                <a:srgbClr val="002060"/>
              </a:solidFill>
              <a:latin typeface="Calibri" pitchFamily="34" charset="0"/>
            </a:endParaRPr>
          </a:p>
          <a:p>
            <a:pPr marL="0" indent="0" algn="just">
              <a:buNone/>
            </a:pPr>
            <a:endParaRPr lang="es-CO" sz="1400" dirty="0">
              <a:solidFill>
                <a:srgbClr val="002060"/>
              </a:solidFill>
              <a:latin typeface="Calibri" pitchFamily="34" charset="0"/>
            </a:endParaRPr>
          </a:p>
        </p:txBody>
      </p:sp>
      <p:sp>
        <p:nvSpPr>
          <p:cNvPr id="4" name="Marcador de número de diapositiva 3"/>
          <p:cNvSpPr>
            <a:spLocks noGrp="1"/>
          </p:cNvSpPr>
          <p:nvPr>
            <p:ph type="sldNum" sz="quarter" idx="12"/>
          </p:nvPr>
        </p:nvSpPr>
        <p:spPr/>
        <p:txBody>
          <a:bodyPr/>
          <a:lstStyle/>
          <a:p>
            <a:pPr>
              <a:defRPr/>
            </a:pPr>
            <a:fld id="{3E4303CB-3DAC-4F49-9BF1-E56EEDA94FFC}" type="slidenum">
              <a:rPr lang="es-ES" smtClean="0"/>
              <a:pPr>
                <a:defRPr/>
              </a:pPr>
              <a:t>34</a:t>
            </a:fld>
            <a:endParaRPr lang="es-ES" dirty="0"/>
          </a:p>
        </p:txBody>
      </p:sp>
    </p:spTree>
    <p:extLst>
      <p:ext uri="{BB962C8B-B14F-4D97-AF65-F5344CB8AC3E}">
        <p14:creationId xmlns:p14="http://schemas.microsoft.com/office/powerpoint/2010/main" val="5711540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2663" y="812636"/>
            <a:ext cx="8626642" cy="3935375"/>
          </a:xfrm>
        </p:spPr>
        <p:txBody>
          <a:bodyPr>
            <a:noAutofit/>
          </a:bodyPr>
          <a:lstStyle/>
          <a:p>
            <a:pPr algn="just"/>
            <a:r>
              <a:rPr lang="es-CO" sz="1200" b="1" dirty="0" smtClean="0">
                <a:solidFill>
                  <a:schemeClr val="accent6"/>
                </a:solidFill>
                <a:latin typeface="Calibri" pitchFamily="34" charset="0"/>
              </a:rPr>
              <a:t>Híbridos</a:t>
            </a:r>
            <a:r>
              <a:rPr lang="es-CO" sz="1200" dirty="0">
                <a:solidFill>
                  <a:schemeClr val="accent6"/>
                </a:solidFill>
                <a:latin typeface="Calibri" pitchFamily="34" charset="0"/>
              </a:rPr>
              <a:t>: </a:t>
            </a:r>
            <a:r>
              <a:rPr lang="es-CO" sz="1200" dirty="0">
                <a:solidFill>
                  <a:srgbClr val="002060"/>
                </a:solidFill>
                <a:latin typeface="Calibri" pitchFamily="34" charset="0"/>
              </a:rPr>
              <a:t>son </a:t>
            </a:r>
            <a:r>
              <a:rPr lang="es-CO" sz="1200" dirty="0" smtClean="0">
                <a:solidFill>
                  <a:srgbClr val="002060"/>
                </a:solidFill>
                <a:latin typeface="Calibri" pitchFamily="34" charset="0"/>
              </a:rPr>
              <a:t>instrumentos que combinan características de capital y de deuda. En este sentido, los inversionistas suelen estar sujetos a distintos riesgos que corresponderían a los de tener una acción con la posibilidad de recibir flujos con las características de un bono.</a:t>
            </a:r>
          </a:p>
          <a:p>
            <a:pPr algn="just"/>
            <a:endParaRPr lang="es-CO" sz="1200" dirty="0">
              <a:solidFill>
                <a:srgbClr val="002060"/>
              </a:solidFill>
              <a:latin typeface="Calibri" pitchFamily="34" charset="0"/>
            </a:endParaRPr>
          </a:p>
          <a:p>
            <a:pPr algn="just"/>
            <a:r>
              <a:rPr lang="es-CO" sz="1200" dirty="0" smtClean="0">
                <a:solidFill>
                  <a:srgbClr val="002060"/>
                </a:solidFill>
                <a:latin typeface="Calibri" pitchFamily="34" charset="0"/>
              </a:rPr>
              <a:t>Dependiendo de sus características, algunos Instrumentos Híbridos computan en el PBA ( </a:t>
            </a:r>
            <a:r>
              <a:rPr lang="es-CO" sz="1200" dirty="0" err="1" smtClean="0">
                <a:solidFill>
                  <a:srgbClr val="002060"/>
                </a:solidFill>
                <a:latin typeface="Calibri" pitchFamily="34" charset="0"/>
              </a:rPr>
              <a:t>Additional</a:t>
            </a:r>
            <a:r>
              <a:rPr lang="es-CO" sz="1200" dirty="0" smtClean="0">
                <a:solidFill>
                  <a:srgbClr val="002060"/>
                </a:solidFill>
                <a:latin typeface="Calibri" pitchFamily="34" charset="0"/>
              </a:rPr>
              <a:t> </a:t>
            </a:r>
            <a:r>
              <a:rPr lang="es-CO" sz="1200" dirty="0" err="1" smtClean="0">
                <a:solidFill>
                  <a:srgbClr val="002060"/>
                </a:solidFill>
                <a:latin typeface="Calibri" pitchFamily="34" charset="0"/>
              </a:rPr>
              <a:t>Tier</a:t>
            </a:r>
            <a:r>
              <a:rPr lang="es-CO" sz="1200" dirty="0" smtClean="0">
                <a:solidFill>
                  <a:srgbClr val="002060"/>
                </a:solidFill>
                <a:latin typeface="Calibri" pitchFamily="34" charset="0"/>
              </a:rPr>
              <a:t> I- AT1)  y otros que computan en el PA ( </a:t>
            </a:r>
            <a:r>
              <a:rPr lang="es-CO" sz="1200" dirty="0" err="1" smtClean="0">
                <a:solidFill>
                  <a:srgbClr val="002060"/>
                </a:solidFill>
                <a:latin typeface="Calibri" pitchFamily="34" charset="0"/>
              </a:rPr>
              <a:t>Tier</a:t>
            </a:r>
            <a:r>
              <a:rPr lang="es-CO" sz="1200" dirty="0" smtClean="0">
                <a:solidFill>
                  <a:srgbClr val="002060"/>
                </a:solidFill>
                <a:latin typeface="Calibri" pitchFamily="34" charset="0"/>
              </a:rPr>
              <a:t> 2 </a:t>
            </a:r>
            <a:r>
              <a:rPr lang="es-CO" sz="1200" dirty="0" err="1" smtClean="0">
                <a:solidFill>
                  <a:srgbClr val="002060"/>
                </a:solidFill>
                <a:latin typeface="Calibri" pitchFamily="34" charset="0"/>
              </a:rPr>
              <a:t>Basel</a:t>
            </a:r>
            <a:r>
              <a:rPr lang="es-CO" sz="1200" dirty="0" smtClean="0">
                <a:solidFill>
                  <a:srgbClr val="002060"/>
                </a:solidFill>
                <a:latin typeface="Calibri" pitchFamily="34" charset="0"/>
              </a:rPr>
              <a:t> III- New Style T2). </a:t>
            </a:r>
          </a:p>
          <a:p>
            <a:pPr marL="0" indent="0" algn="just">
              <a:buNone/>
            </a:pPr>
            <a:endParaRPr lang="es-CO" sz="1200" dirty="0" smtClean="0">
              <a:solidFill>
                <a:srgbClr val="002060"/>
              </a:solidFill>
              <a:latin typeface="Calibri" pitchFamily="34" charset="0"/>
            </a:endParaRPr>
          </a:p>
          <a:p>
            <a:pPr algn="just"/>
            <a:r>
              <a:rPr lang="es-CO" sz="1200" dirty="0" smtClean="0">
                <a:solidFill>
                  <a:srgbClr val="002060"/>
                </a:solidFill>
                <a:latin typeface="Calibri" pitchFamily="34" charset="0"/>
              </a:rPr>
              <a:t>Bajo la actual regulación en Colombia, ningún instrumento híbrido computa en el PBO ( Solvencia Básica- CET1). </a:t>
            </a:r>
          </a:p>
          <a:p>
            <a:pPr algn="just"/>
            <a:endParaRPr lang="es-CO" sz="1200" dirty="0">
              <a:solidFill>
                <a:srgbClr val="002060"/>
              </a:solidFill>
              <a:latin typeface="Calibri" pitchFamily="34" charset="0"/>
            </a:endParaRPr>
          </a:p>
          <a:p>
            <a:pPr algn="just"/>
            <a:r>
              <a:rPr lang="es-CO" sz="1200" b="1" dirty="0" smtClean="0">
                <a:solidFill>
                  <a:schemeClr val="accent6"/>
                </a:solidFill>
                <a:latin typeface="Calibri" pitchFamily="34" charset="0"/>
              </a:rPr>
              <a:t>Detonantes para la conversión del instrumento de deuda a capital ( </a:t>
            </a:r>
            <a:r>
              <a:rPr lang="es-CO" sz="1200" b="1" dirty="0" err="1" smtClean="0">
                <a:solidFill>
                  <a:schemeClr val="accent6"/>
                </a:solidFill>
                <a:latin typeface="Calibri" pitchFamily="34" charset="0"/>
              </a:rPr>
              <a:t>Triggers</a:t>
            </a:r>
            <a:r>
              <a:rPr lang="es-CO" sz="1200" b="1" dirty="0">
                <a:solidFill>
                  <a:schemeClr val="accent6"/>
                </a:solidFill>
                <a:latin typeface="Calibri" pitchFamily="34" charset="0"/>
              </a:rPr>
              <a:t>):  </a:t>
            </a:r>
          </a:p>
          <a:p>
            <a:pPr marL="0" indent="0" algn="just">
              <a:buNone/>
            </a:pPr>
            <a:r>
              <a:rPr lang="es-CO" sz="1200" b="1" dirty="0">
                <a:solidFill>
                  <a:srgbClr val="002060"/>
                </a:solidFill>
                <a:latin typeface="Calibri" pitchFamily="34" charset="0"/>
              </a:rPr>
              <a:t>	i) De capital</a:t>
            </a:r>
            <a:r>
              <a:rPr lang="es-CO" sz="1200" dirty="0">
                <a:solidFill>
                  <a:srgbClr val="002060"/>
                </a:solidFill>
                <a:latin typeface="Calibri" pitchFamily="34" charset="0"/>
              </a:rPr>
              <a:t>: De acuerdo a Basilea III, este se debería activar cuando </a:t>
            </a:r>
            <a:r>
              <a:rPr lang="es-ES" sz="1200" dirty="0">
                <a:solidFill>
                  <a:srgbClr val="002060"/>
                </a:solidFill>
                <a:latin typeface="Calibri" pitchFamily="34" charset="0"/>
              </a:rPr>
              <a:t>el nivel </a:t>
            </a:r>
            <a:r>
              <a:rPr lang="es-ES" sz="1200" dirty="0" smtClean="0">
                <a:solidFill>
                  <a:srgbClr val="002060"/>
                </a:solidFill>
                <a:latin typeface="Calibri" pitchFamily="34" charset="0"/>
              </a:rPr>
              <a:t>de solvencia básica (CET1) 	cae </a:t>
            </a:r>
            <a:r>
              <a:rPr lang="es-ES" sz="1200" dirty="0">
                <a:solidFill>
                  <a:srgbClr val="002060"/>
                </a:solidFill>
                <a:latin typeface="Calibri" pitchFamily="34" charset="0"/>
              </a:rPr>
              <a:t>por </a:t>
            </a:r>
            <a:r>
              <a:rPr lang="es-ES" sz="1200" dirty="0" smtClean="0">
                <a:solidFill>
                  <a:srgbClr val="002060"/>
                </a:solidFill>
                <a:latin typeface="Calibri" pitchFamily="34" charset="0"/>
              </a:rPr>
              <a:t>debajo </a:t>
            </a:r>
            <a:r>
              <a:rPr lang="es-ES" sz="1200" dirty="0">
                <a:solidFill>
                  <a:srgbClr val="002060"/>
                </a:solidFill>
                <a:latin typeface="Calibri" pitchFamily="34" charset="0"/>
              </a:rPr>
              <a:t>de </a:t>
            </a:r>
            <a:r>
              <a:rPr lang="es-ES" sz="1200" dirty="0" smtClean="0">
                <a:solidFill>
                  <a:srgbClr val="002060"/>
                </a:solidFill>
                <a:latin typeface="Calibri" pitchFamily="34" charset="0"/>
              </a:rPr>
              <a:t>	5.125</a:t>
            </a:r>
            <a:r>
              <a:rPr lang="es-ES" sz="1200" dirty="0" smtClean="0">
                <a:solidFill>
                  <a:srgbClr val="002060"/>
                </a:solidFill>
                <a:latin typeface="Calibri" pitchFamily="34" charset="0"/>
              </a:rPr>
              <a:t>%.</a:t>
            </a:r>
            <a:endParaRPr lang="es-ES" sz="1200" dirty="0">
              <a:solidFill>
                <a:srgbClr val="002060"/>
              </a:solidFill>
              <a:latin typeface="Calibri" pitchFamily="34" charset="0"/>
            </a:endParaRPr>
          </a:p>
          <a:p>
            <a:pPr marL="0" indent="0" algn="just">
              <a:buNone/>
            </a:pPr>
            <a:r>
              <a:rPr lang="es-ES" sz="1200" dirty="0">
                <a:solidFill>
                  <a:srgbClr val="002060"/>
                </a:solidFill>
                <a:latin typeface="Calibri" pitchFamily="34" charset="0"/>
              </a:rPr>
              <a:t>	ii) </a:t>
            </a:r>
            <a:r>
              <a:rPr lang="es-ES" sz="1200" b="1" dirty="0">
                <a:solidFill>
                  <a:srgbClr val="002060"/>
                </a:solidFill>
                <a:latin typeface="Calibri" pitchFamily="34" charset="0"/>
              </a:rPr>
              <a:t>Por Intervención del regulador </a:t>
            </a:r>
            <a:r>
              <a:rPr lang="es-ES" sz="1200" dirty="0">
                <a:solidFill>
                  <a:srgbClr val="002060"/>
                </a:solidFill>
                <a:latin typeface="Calibri" pitchFamily="34" charset="0"/>
              </a:rPr>
              <a:t>(</a:t>
            </a:r>
            <a:r>
              <a:rPr lang="es-ES" sz="1200" b="1" dirty="0">
                <a:solidFill>
                  <a:srgbClr val="002060"/>
                </a:solidFill>
                <a:latin typeface="Calibri" pitchFamily="34" charset="0"/>
              </a:rPr>
              <a:t>PONV</a:t>
            </a:r>
            <a:r>
              <a:rPr lang="es-ES" sz="1200" dirty="0">
                <a:solidFill>
                  <a:srgbClr val="002060"/>
                </a:solidFill>
                <a:latin typeface="Calibri" pitchFamily="34" charset="0"/>
              </a:rPr>
              <a:t>):  </a:t>
            </a:r>
            <a:r>
              <a:rPr lang="es-CO" sz="1200" dirty="0">
                <a:solidFill>
                  <a:srgbClr val="002060"/>
                </a:solidFill>
                <a:latin typeface="Calibri" pitchFamily="34" charset="0"/>
              </a:rPr>
              <a:t>Cualquier otro nivel que determine el emisor y que 	sea superior al mínimo 5.125%.</a:t>
            </a:r>
          </a:p>
          <a:p>
            <a:pPr marL="0" indent="0" algn="just">
              <a:buNone/>
            </a:pPr>
            <a:endParaRPr lang="es-CO" sz="1200" dirty="0" smtClean="0">
              <a:solidFill>
                <a:srgbClr val="002060"/>
              </a:solidFill>
              <a:latin typeface="Calibri" pitchFamily="34" charset="0"/>
            </a:endParaRPr>
          </a:p>
          <a:p>
            <a:pPr algn="just"/>
            <a:r>
              <a:rPr lang="es-CO" sz="1200" dirty="0" smtClean="0">
                <a:solidFill>
                  <a:srgbClr val="002060"/>
                </a:solidFill>
                <a:latin typeface="Calibri" pitchFamily="34" charset="0"/>
              </a:rPr>
              <a:t>Los </a:t>
            </a:r>
            <a:r>
              <a:rPr lang="es-CO" sz="1200" b="1" dirty="0">
                <a:solidFill>
                  <a:schemeClr val="accent6"/>
                </a:solidFill>
                <a:latin typeface="Calibri" pitchFamily="34" charset="0"/>
              </a:rPr>
              <a:t>mecanismos de absorción </a:t>
            </a:r>
            <a:r>
              <a:rPr lang="es-CO" sz="1200" dirty="0">
                <a:solidFill>
                  <a:srgbClr val="002060"/>
                </a:solidFill>
                <a:latin typeface="Calibri" pitchFamily="34" charset="0"/>
              </a:rPr>
              <a:t>de </a:t>
            </a:r>
            <a:r>
              <a:rPr lang="es-CO" sz="1200" dirty="0" smtClean="0">
                <a:solidFill>
                  <a:srgbClr val="002060"/>
                </a:solidFill>
                <a:latin typeface="Calibri" pitchFamily="34" charset="0"/>
              </a:rPr>
              <a:t>pérdidas que tienen estos instrumentos </a:t>
            </a:r>
            <a:r>
              <a:rPr lang="es-CO" sz="1200" dirty="0">
                <a:solidFill>
                  <a:srgbClr val="002060"/>
                </a:solidFill>
                <a:latin typeface="Calibri" pitchFamily="34" charset="0"/>
              </a:rPr>
              <a:t>son:</a:t>
            </a:r>
          </a:p>
          <a:p>
            <a:pPr lvl="1" algn="just">
              <a:buFontTx/>
              <a:buChar char="-"/>
            </a:pPr>
            <a:r>
              <a:rPr lang="es-CO" sz="1200" b="1" dirty="0">
                <a:solidFill>
                  <a:srgbClr val="002060"/>
                </a:solidFill>
                <a:latin typeface="Calibri" pitchFamily="34" charset="0"/>
              </a:rPr>
              <a:t>Conversión a acciones: </a:t>
            </a:r>
            <a:r>
              <a:rPr lang="es-CO" sz="1200" dirty="0" smtClean="0">
                <a:solidFill>
                  <a:srgbClr val="002060"/>
                </a:solidFill>
                <a:latin typeface="Calibri" pitchFamily="34" charset="0"/>
              </a:rPr>
              <a:t>(</a:t>
            </a:r>
            <a:r>
              <a:rPr lang="es-CO" sz="1200" dirty="0">
                <a:solidFill>
                  <a:srgbClr val="002060"/>
                </a:solidFill>
                <a:latin typeface="Calibri" pitchFamily="34" charset="0"/>
              </a:rPr>
              <a:t>ordinarias o preferenciales) para evitar el debilitamiento y/o disminución de los niveles de </a:t>
            </a:r>
            <a:r>
              <a:rPr lang="es-CO" sz="1200" dirty="0" smtClean="0">
                <a:solidFill>
                  <a:srgbClr val="002060"/>
                </a:solidFill>
                <a:latin typeface="Calibri" pitchFamily="34" charset="0"/>
              </a:rPr>
              <a:t>capital</a:t>
            </a:r>
            <a:r>
              <a:rPr lang="es-CO" sz="1200" dirty="0">
                <a:solidFill>
                  <a:srgbClr val="002060"/>
                </a:solidFill>
                <a:latin typeface="Calibri" pitchFamily="34" charset="0"/>
              </a:rPr>
              <a:t> </a:t>
            </a:r>
            <a:r>
              <a:rPr lang="es-CO" sz="1200" dirty="0" err="1" smtClean="0">
                <a:solidFill>
                  <a:srgbClr val="002060"/>
                </a:solidFill>
                <a:latin typeface="Calibri" pitchFamily="34" charset="0"/>
              </a:rPr>
              <a:t>ó</a:t>
            </a:r>
            <a:r>
              <a:rPr lang="es-CO" sz="1200" dirty="0" smtClean="0">
                <a:solidFill>
                  <a:srgbClr val="002060"/>
                </a:solidFill>
                <a:latin typeface="Calibri" pitchFamily="34" charset="0"/>
              </a:rPr>
              <a:t>, </a:t>
            </a:r>
            <a:endParaRPr lang="es-CO" sz="1200" dirty="0">
              <a:solidFill>
                <a:srgbClr val="002060"/>
              </a:solidFill>
              <a:latin typeface="Calibri" pitchFamily="34" charset="0"/>
            </a:endParaRPr>
          </a:p>
          <a:p>
            <a:pPr lvl="1" algn="just">
              <a:buFontTx/>
              <a:buChar char="-"/>
            </a:pPr>
            <a:r>
              <a:rPr lang="es-CO" sz="1200" b="1" dirty="0">
                <a:solidFill>
                  <a:srgbClr val="002060"/>
                </a:solidFill>
                <a:latin typeface="Calibri" pitchFamily="34" charset="0"/>
              </a:rPr>
              <a:t>Mecanismo de </a:t>
            </a:r>
            <a:r>
              <a:rPr lang="es-CO" sz="1200" b="1" dirty="0" smtClean="0">
                <a:solidFill>
                  <a:srgbClr val="002060"/>
                </a:solidFill>
                <a:latin typeface="Calibri" pitchFamily="34" charset="0"/>
              </a:rPr>
              <a:t>amortización (</a:t>
            </a:r>
            <a:r>
              <a:rPr lang="es-CO" sz="1200" b="1" dirty="0" err="1" smtClean="0">
                <a:solidFill>
                  <a:srgbClr val="002060"/>
                </a:solidFill>
                <a:latin typeface="Calibri" pitchFamily="34" charset="0"/>
              </a:rPr>
              <a:t>Write</a:t>
            </a:r>
            <a:r>
              <a:rPr lang="es-CO" sz="1200" b="1" dirty="0" smtClean="0">
                <a:solidFill>
                  <a:srgbClr val="002060"/>
                </a:solidFill>
                <a:latin typeface="Calibri" pitchFamily="34" charset="0"/>
              </a:rPr>
              <a:t>-Down/</a:t>
            </a:r>
            <a:r>
              <a:rPr lang="es-CO" sz="1200" b="1" dirty="0" err="1" smtClean="0">
                <a:solidFill>
                  <a:srgbClr val="002060"/>
                </a:solidFill>
                <a:latin typeface="Calibri" pitchFamily="34" charset="0"/>
              </a:rPr>
              <a:t>Write</a:t>
            </a:r>
            <a:r>
              <a:rPr lang="es-CO" sz="1200" b="1" dirty="0" smtClean="0">
                <a:solidFill>
                  <a:srgbClr val="002060"/>
                </a:solidFill>
                <a:latin typeface="Calibri" pitchFamily="34" charset="0"/>
              </a:rPr>
              <a:t>-Off) :</a:t>
            </a:r>
            <a:r>
              <a:rPr lang="es-CO" sz="1200" dirty="0" smtClean="0">
                <a:solidFill>
                  <a:srgbClr val="002060"/>
                </a:solidFill>
                <a:latin typeface="Calibri" pitchFamily="34" charset="0"/>
              </a:rPr>
              <a:t> Reducción o cancelación </a:t>
            </a:r>
            <a:r>
              <a:rPr lang="es-CO" sz="1200" dirty="0">
                <a:solidFill>
                  <a:srgbClr val="002060"/>
                </a:solidFill>
                <a:latin typeface="Calibri" pitchFamily="34" charset="0"/>
              </a:rPr>
              <a:t>del valor en libros del instrumento híbrido para absorber las pérdidas del </a:t>
            </a:r>
            <a:r>
              <a:rPr lang="es-CO" sz="1200" dirty="0" smtClean="0">
                <a:solidFill>
                  <a:srgbClr val="002060"/>
                </a:solidFill>
                <a:latin typeface="Calibri" pitchFamily="34" charset="0"/>
              </a:rPr>
              <a:t>período</a:t>
            </a:r>
            <a:r>
              <a:rPr lang="es-CO" sz="1200" dirty="0">
                <a:solidFill>
                  <a:srgbClr val="002060"/>
                </a:solidFill>
                <a:latin typeface="Calibri" pitchFamily="34" charset="0"/>
              </a:rPr>
              <a:t> </a:t>
            </a:r>
            <a:r>
              <a:rPr lang="es-CO" sz="1200" dirty="0" smtClean="0">
                <a:solidFill>
                  <a:srgbClr val="002060"/>
                </a:solidFill>
                <a:latin typeface="Calibri" pitchFamily="34" charset="0"/>
              </a:rPr>
              <a:t>y reestablecer la solvencia básica (CET1)  al máximo entre el </a:t>
            </a:r>
            <a:r>
              <a:rPr lang="es-CO" sz="1200" dirty="0" err="1" smtClean="0">
                <a:solidFill>
                  <a:srgbClr val="002060"/>
                </a:solidFill>
                <a:latin typeface="Calibri" pitchFamily="34" charset="0"/>
              </a:rPr>
              <a:t>Trigger</a:t>
            </a:r>
            <a:r>
              <a:rPr lang="es-CO" sz="1200" dirty="0" smtClean="0">
                <a:solidFill>
                  <a:srgbClr val="002060"/>
                </a:solidFill>
                <a:latin typeface="Calibri" pitchFamily="34" charset="0"/>
              </a:rPr>
              <a:t> que activa el instrumento y el 6%. </a:t>
            </a:r>
            <a:endParaRPr lang="es-CO" sz="1200" dirty="0">
              <a:solidFill>
                <a:srgbClr val="002060"/>
              </a:solidFill>
              <a:latin typeface="Calibri" pitchFamily="34" charset="0"/>
            </a:endParaRPr>
          </a:p>
          <a:p>
            <a:pPr marL="0" indent="0" algn="just">
              <a:buNone/>
            </a:pPr>
            <a:endParaRPr lang="es-CO" sz="1200" b="1" dirty="0" smtClean="0">
              <a:solidFill>
                <a:srgbClr val="002060"/>
              </a:solidFill>
              <a:latin typeface="Calibri" pitchFamily="34" charset="0"/>
            </a:endParaRPr>
          </a:p>
          <a:p>
            <a:pPr algn="just"/>
            <a:endParaRPr lang="es-CO" sz="1200" b="1" dirty="0" smtClean="0">
              <a:solidFill>
                <a:srgbClr val="002060"/>
              </a:solidFill>
              <a:latin typeface="Calibri" pitchFamily="34" charset="0"/>
            </a:endParaRPr>
          </a:p>
          <a:p>
            <a:pPr algn="just">
              <a:buNone/>
            </a:pPr>
            <a:endParaRPr lang="es-CO" sz="1200" dirty="0">
              <a:solidFill>
                <a:srgbClr val="002060"/>
              </a:solidFill>
              <a:latin typeface="Calibri" pitchFamily="34" charset="0"/>
            </a:endParaRPr>
          </a:p>
          <a:p>
            <a:pPr marL="457200" lvl="1" indent="0" algn="just">
              <a:buNone/>
            </a:pPr>
            <a:endParaRPr lang="es-CO" sz="1200" dirty="0">
              <a:solidFill>
                <a:srgbClr val="002060"/>
              </a:solidFill>
              <a:latin typeface="Calibri" pitchFamily="34" charset="0"/>
            </a:endParaRPr>
          </a:p>
          <a:p>
            <a:pPr lvl="1" algn="just">
              <a:buFontTx/>
              <a:buChar char="-"/>
            </a:pPr>
            <a:endParaRPr lang="es-CO" sz="1200" dirty="0" smtClean="0">
              <a:solidFill>
                <a:srgbClr val="002060"/>
              </a:solidFill>
              <a:latin typeface="Calibri" pitchFamily="34" charset="0"/>
            </a:endParaRPr>
          </a:p>
          <a:p>
            <a:endParaRPr lang="es-CO" sz="1200" b="1" dirty="0">
              <a:solidFill>
                <a:srgbClr val="002060"/>
              </a:solidFill>
              <a:latin typeface="Calibri" pitchFamily="34" charset="0"/>
            </a:endParaRPr>
          </a:p>
          <a:p>
            <a:pPr>
              <a:buNone/>
            </a:pPr>
            <a:r>
              <a:rPr lang="en-US" sz="1200" dirty="0" smtClean="0"/>
              <a:t/>
            </a:r>
            <a:br>
              <a:rPr lang="en-US" sz="1200" dirty="0" smtClean="0"/>
            </a:br>
            <a:r>
              <a:rPr lang="en-US" sz="1200" dirty="0" smtClean="0"/>
              <a:t/>
            </a:r>
            <a:br>
              <a:rPr lang="en-US" sz="1200" dirty="0" smtClean="0"/>
            </a:br>
            <a:endParaRPr lang="es-CO" sz="1200" dirty="0" smtClean="0">
              <a:solidFill>
                <a:srgbClr val="002060"/>
              </a:solidFill>
              <a:latin typeface="Calibri" pitchFamily="34" charset="0"/>
            </a:endParaRPr>
          </a:p>
          <a:p>
            <a:endParaRPr lang="es-CO" sz="1400" b="1" dirty="0" smtClean="0">
              <a:solidFill>
                <a:srgbClr val="002060"/>
              </a:solidFill>
              <a:latin typeface="Calibri" pitchFamily="34" charset="0"/>
            </a:endParaRPr>
          </a:p>
          <a:p>
            <a:endParaRPr lang="es-CO" sz="2800" dirty="0" smtClean="0"/>
          </a:p>
          <a:p>
            <a:endParaRPr lang="es-CO" sz="2800" dirty="0" smtClean="0"/>
          </a:p>
          <a:p>
            <a:pPr>
              <a:buNone/>
            </a:pPr>
            <a:endParaRPr lang="es-CO" sz="2800" dirty="0"/>
          </a:p>
        </p:txBody>
      </p:sp>
      <p:sp>
        <p:nvSpPr>
          <p:cNvPr id="4" name="3 Marcador de número de diapositiva"/>
          <p:cNvSpPr>
            <a:spLocks noGrp="1"/>
          </p:cNvSpPr>
          <p:nvPr>
            <p:ph type="sldNum" sz="quarter" idx="12"/>
          </p:nvPr>
        </p:nvSpPr>
        <p:spPr/>
        <p:txBody>
          <a:bodyPr/>
          <a:lstStyle/>
          <a:p>
            <a:pPr>
              <a:defRPr/>
            </a:pPr>
            <a:fld id="{3E4303CB-3DAC-4F49-9BF1-E56EEDA94FFC}" type="slidenum">
              <a:rPr lang="es-ES" smtClean="0"/>
              <a:pPr>
                <a:defRPr/>
              </a:pPr>
              <a:t>35</a:t>
            </a:fld>
            <a:endParaRPr lang="es-ES" dirty="0"/>
          </a:p>
        </p:txBody>
      </p:sp>
      <p:sp>
        <p:nvSpPr>
          <p:cNvPr id="6" name="Rectangle 2"/>
          <p:cNvSpPr>
            <a:spLocks noChangeArrowheads="1"/>
          </p:cNvSpPr>
          <p:nvPr/>
        </p:nvSpPr>
        <p:spPr bwMode="gray">
          <a:xfrm>
            <a:off x="381015" y="331422"/>
            <a:ext cx="7418592" cy="323850"/>
          </a:xfrm>
          <a:prstGeom prst="rect">
            <a:avLst/>
          </a:prstGeom>
          <a:noFill/>
          <a:ln w="9525" algn="ctr">
            <a:noFill/>
            <a:miter lim="800000"/>
            <a:headEnd/>
            <a:tailEnd/>
          </a:ln>
        </p:spPr>
        <p:txBody>
          <a:bodyPr anchor="b" anchorCtr="0"/>
          <a:lstStyle/>
          <a:p>
            <a:pPr>
              <a:spcBef>
                <a:spcPct val="20000"/>
              </a:spcBef>
              <a:buClr>
                <a:srgbClr val="003399"/>
              </a:buClr>
              <a:buSzPct val="80000"/>
            </a:pPr>
            <a:r>
              <a:rPr lang="es-CO" sz="2500" dirty="0" smtClean="0">
                <a:solidFill>
                  <a:schemeClr val="accent6"/>
                </a:solidFill>
                <a:cs typeface="Arial" charset="0"/>
              </a:rPr>
              <a:t>2.2 Instrumentos Híbridos </a:t>
            </a:r>
            <a:endParaRPr lang="es-CO" sz="2500" dirty="0">
              <a:solidFill>
                <a:schemeClr val="accent6"/>
              </a:solidFill>
              <a:cs typeface="Arial" charset="0"/>
            </a:endParaRPr>
          </a:p>
        </p:txBody>
      </p:sp>
    </p:spTree>
    <p:extLst>
      <p:ext uri="{BB962C8B-B14F-4D97-AF65-F5344CB8AC3E}">
        <p14:creationId xmlns:p14="http://schemas.microsoft.com/office/powerpoint/2010/main" val="1054968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217242" y="270007"/>
            <a:ext cx="7418592" cy="323850"/>
          </a:xfrm>
          <a:prstGeom prst="rect">
            <a:avLst/>
          </a:prstGeom>
          <a:noFill/>
          <a:ln w="9525" algn="ctr">
            <a:noFill/>
            <a:miter lim="800000"/>
            <a:headEnd/>
            <a:tailEnd/>
          </a:ln>
        </p:spPr>
        <p:txBody>
          <a:bodyPr anchor="b" anchorCtr="0"/>
          <a:lstStyle/>
          <a:p>
            <a:pPr>
              <a:spcBef>
                <a:spcPct val="20000"/>
              </a:spcBef>
              <a:buClr>
                <a:srgbClr val="003399"/>
              </a:buClr>
              <a:buSzPct val="80000"/>
            </a:pPr>
            <a:r>
              <a:rPr lang="es-CO" sz="2500" dirty="0">
                <a:solidFill>
                  <a:schemeClr val="accent6"/>
                </a:solidFill>
                <a:cs typeface="Arial" charset="0"/>
              </a:rPr>
              <a:t>2.2 Instrumentos Híbridos </a:t>
            </a:r>
          </a:p>
        </p:txBody>
      </p:sp>
      <p:sp>
        <p:nvSpPr>
          <p:cNvPr id="8" name="Rectangle 36"/>
          <p:cNvSpPr>
            <a:spLocks noChangeArrowheads="1"/>
          </p:cNvSpPr>
          <p:nvPr/>
        </p:nvSpPr>
        <p:spPr bwMode="gray">
          <a:xfrm>
            <a:off x="171201" y="2918565"/>
            <a:ext cx="1521480" cy="1774217"/>
          </a:xfrm>
          <a:prstGeom prst="rect">
            <a:avLst/>
          </a:prstGeom>
          <a:solidFill>
            <a:srgbClr val="002060"/>
          </a:solidFill>
          <a:ln w="12700" algn="ctr">
            <a:solidFill>
              <a:schemeClr val="bg1">
                <a:lumMod val="75000"/>
              </a:schemeClr>
            </a:solidFill>
            <a:miter lim="800000"/>
            <a:headEnd/>
            <a:tailEnd/>
          </a:ln>
          <a:effectLst/>
        </p:spPr>
        <p:txBody>
          <a:bodyPr lIns="36000" tIns="36000" rIns="10800" bIns="21600" anchor="ctr"/>
          <a:lstStyle/>
          <a:p>
            <a:pPr algn="ctr">
              <a:defRPr/>
            </a:pPr>
            <a:r>
              <a:rPr lang="es-CO" sz="1050" dirty="0">
                <a:solidFill>
                  <a:schemeClr val="accent6"/>
                </a:solidFill>
                <a:cs typeface="Arial" charset="0"/>
              </a:rPr>
              <a:t>C</a:t>
            </a:r>
            <a:r>
              <a:rPr lang="es-CO" sz="1050" dirty="0" smtClean="0">
                <a:solidFill>
                  <a:schemeClr val="accent6"/>
                </a:solidFill>
                <a:cs typeface="Arial" charset="0"/>
              </a:rPr>
              <a:t>riterios </a:t>
            </a:r>
            <a:r>
              <a:rPr lang="es-CO" sz="1050" dirty="0">
                <a:solidFill>
                  <a:schemeClr val="accent6"/>
                </a:solidFill>
                <a:cs typeface="Arial" charset="0"/>
              </a:rPr>
              <a:t>aplicables a instrumentos del Patrimonio Adicional (Basilea III </a:t>
            </a:r>
            <a:r>
              <a:rPr lang="es-CO" sz="1050" dirty="0" err="1">
                <a:solidFill>
                  <a:schemeClr val="accent6"/>
                </a:solidFill>
                <a:cs typeface="Arial" charset="0"/>
              </a:rPr>
              <a:t>Tier</a:t>
            </a:r>
            <a:r>
              <a:rPr lang="es-CO" sz="1050" dirty="0">
                <a:solidFill>
                  <a:schemeClr val="accent6"/>
                </a:solidFill>
                <a:cs typeface="Arial" charset="0"/>
              </a:rPr>
              <a:t> II</a:t>
            </a:r>
            <a:r>
              <a:rPr lang="es-CO" sz="1050" dirty="0">
                <a:solidFill>
                  <a:schemeClr val="bg1"/>
                </a:solidFill>
                <a:cs typeface="Arial" charset="0"/>
              </a:rPr>
              <a:t>)</a:t>
            </a:r>
          </a:p>
        </p:txBody>
      </p:sp>
      <p:sp>
        <p:nvSpPr>
          <p:cNvPr id="10" name="Oval 53"/>
          <p:cNvSpPr/>
          <p:nvPr>
            <p:custDataLst>
              <p:tags r:id="rId1"/>
            </p:custDataLst>
          </p:nvPr>
        </p:nvSpPr>
        <p:spPr bwMode="gray">
          <a:xfrm>
            <a:off x="121929" y="2332466"/>
            <a:ext cx="251154" cy="166529"/>
          </a:xfrm>
          <a:prstGeom prst="ellipse">
            <a:avLst/>
          </a:prstGeom>
          <a:solidFill>
            <a:srgbClr val="F4B720"/>
          </a:solidFill>
          <a:ln w="28575" cap="flat" cmpd="sng" algn="ctr">
            <a:solidFill>
              <a:schemeClr val="bg1"/>
            </a:solidFill>
            <a:prstDash val="solid"/>
            <a:round/>
            <a:headEnd type="none" w="med" len="med"/>
            <a:tailEnd type="none" w="med" len="med"/>
          </a:ln>
          <a:effectLst/>
        </p:spPr>
        <p:txBody>
          <a:bodyPr lIns="45720" rIns="45720" anchor="ctr"/>
          <a:lstStyle/>
          <a:p>
            <a:pPr algn="ctr" eaLnBrk="0" hangingPunct="0">
              <a:spcAft>
                <a:spcPts val="0"/>
              </a:spcAft>
              <a:defRPr/>
            </a:pPr>
            <a:r>
              <a:rPr lang="es-CO" sz="600" smtClean="0">
                <a:latin typeface="+mj-lt"/>
              </a:rPr>
              <a:t>2</a:t>
            </a:r>
            <a:endParaRPr lang="es-CO" sz="600" b="1">
              <a:latin typeface="+mj-lt"/>
            </a:endParaRPr>
          </a:p>
        </p:txBody>
      </p:sp>
      <p:sp>
        <p:nvSpPr>
          <p:cNvPr id="11" name="Line 33"/>
          <p:cNvSpPr>
            <a:spLocks noChangeShapeType="1"/>
          </p:cNvSpPr>
          <p:nvPr/>
        </p:nvSpPr>
        <p:spPr bwMode="auto">
          <a:xfrm flipV="1">
            <a:off x="1796448" y="800619"/>
            <a:ext cx="7236220" cy="1"/>
          </a:xfrm>
          <a:prstGeom prst="line">
            <a:avLst/>
          </a:prstGeom>
          <a:noFill/>
          <a:ln w="38100">
            <a:solidFill>
              <a:srgbClr val="002060"/>
            </a:solidFill>
            <a:round/>
            <a:headEnd/>
            <a:tailEnd/>
          </a:ln>
        </p:spPr>
        <p:txBody>
          <a:bodyPr/>
          <a:lstStyle/>
          <a:p>
            <a:endParaRPr lang="es-CO" sz="1200"/>
          </a:p>
        </p:txBody>
      </p:sp>
      <p:sp>
        <p:nvSpPr>
          <p:cNvPr id="16" name="Rectangle 36"/>
          <p:cNvSpPr>
            <a:spLocks noChangeArrowheads="1"/>
          </p:cNvSpPr>
          <p:nvPr/>
        </p:nvSpPr>
        <p:spPr bwMode="gray">
          <a:xfrm>
            <a:off x="180345" y="801978"/>
            <a:ext cx="1509916" cy="1464079"/>
          </a:xfrm>
          <a:prstGeom prst="rect">
            <a:avLst/>
          </a:prstGeom>
          <a:solidFill>
            <a:srgbClr val="002060"/>
          </a:solidFill>
          <a:ln w="12700" algn="ctr">
            <a:solidFill>
              <a:schemeClr val="bg1">
                <a:lumMod val="75000"/>
              </a:schemeClr>
            </a:solidFill>
            <a:miter lim="800000"/>
            <a:headEnd/>
            <a:tailEnd/>
          </a:ln>
          <a:effectLst/>
        </p:spPr>
        <p:txBody>
          <a:bodyPr lIns="36000" tIns="36000" rIns="10800" bIns="21600" anchor="ctr"/>
          <a:lstStyle/>
          <a:p>
            <a:pPr algn="ctr">
              <a:defRPr/>
            </a:pPr>
            <a:r>
              <a:rPr lang="es-CO" sz="1050" dirty="0">
                <a:solidFill>
                  <a:schemeClr val="accent6"/>
                </a:solidFill>
                <a:cs typeface="Arial" charset="0"/>
              </a:rPr>
              <a:t>C</a:t>
            </a:r>
            <a:r>
              <a:rPr lang="es-CO" sz="1050" dirty="0" smtClean="0">
                <a:solidFill>
                  <a:schemeClr val="accent6"/>
                </a:solidFill>
                <a:cs typeface="Arial" charset="0"/>
              </a:rPr>
              <a:t>riterios aplicables a Instrumentos del Patrimonio Básico Adicional (AT1)</a:t>
            </a:r>
            <a:endParaRPr lang="es-CO" sz="1050" dirty="0">
              <a:solidFill>
                <a:schemeClr val="accent6"/>
              </a:solidFill>
              <a:cs typeface="Arial" charset="0"/>
            </a:endParaRPr>
          </a:p>
        </p:txBody>
      </p:sp>
      <p:sp>
        <p:nvSpPr>
          <p:cNvPr id="17" name="Oval 53"/>
          <p:cNvSpPr/>
          <p:nvPr>
            <p:custDataLst>
              <p:tags r:id="rId2"/>
            </p:custDataLst>
          </p:nvPr>
        </p:nvSpPr>
        <p:spPr bwMode="gray">
          <a:xfrm>
            <a:off x="131073" y="708354"/>
            <a:ext cx="249246" cy="167418"/>
          </a:xfrm>
          <a:prstGeom prst="ellipse">
            <a:avLst/>
          </a:prstGeom>
          <a:solidFill>
            <a:srgbClr val="F4B720"/>
          </a:solidFill>
          <a:ln w="28575" cap="flat" cmpd="sng" algn="ctr">
            <a:solidFill>
              <a:schemeClr val="bg1"/>
            </a:solidFill>
            <a:prstDash val="solid"/>
            <a:round/>
            <a:headEnd type="none" w="med" len="med"/>
            <a:tailEnd type="none" w="med" len="med"/>
          </a:ln>
          <a:effectLst/>
        </p:spPr>
        <p:txBody>
          <a:bodyPr lIns="45720" rIns="45720" anchor="ctr"/>
          <a:lstStyle/>
          <a:p>
            <a:pPr algn="ctr" eaLnBrk="0" hangingPunct="0">
              <a:spcAft>
                <a:spcPts val="0"/>
              </a:spcAft>
              <a:defRPr/>
            </a:pPr>
            <a:r>
              <a:rPr lang="es-CO" sz="600" smtClean="0">
                <a:latin typeface="+mj-lt"/>
              </a:rPr>
              <a:t>1</a:t>
            </a:r>
            <a:endParaRPr lang="es-CO" sz="600" b="1">
              <a:latin typeface="+mj-lt"/>
            </a:endParaRPr>
          </a:p>
        </p:txBody>
      </p:sp>
      <p:sp>
        <p:nvSpPr>
          <p:cNvPr id="19" name="18 CuadroTexto"/>
          <p:cNvSpPr txBox="1"/>
          <p:nvPr/>
        </p:nvSpPr>
        <p:spPr>
          <a:xfrm>
            <a:off x="1739532" y="800620"/>
            <a:ext cx="7295285" cy="1677382"/>
          </a:xfrm>
          <a:prstGeom prst="rect">
            <a:avLst/>
          </a:prstGeom>
          <a:noFill/>
        </p:spPr>
        <p:txBody>
          <a:bodyPr wrap="square" rtlCol="0">
            <a:spAutoFit/>
          </a:bodyPr>
          <a:lstStyle/>
          <a:p>
            <a:pPr marL="92075" indent="-92075" algn="just">
              <a:buFont typeface="Arial" pitchFamily="34" charset="0"/>
              <a:buChar char="•"/>
            </a:pPr>
            <a:r>
              <a:rPr lang="es-CO" sz="900" dirty="0" err="1" smtClean="0">
                <a:solidFill>
                  <a:srgbClr val="002060"/>
                </a:solidFill>
              </a:rPr>
              <a:t>Perpetiudad</a:t>
            </a:r>
            <a:r>
              <a:rPr lang="es-CO" sz="900" dirty="0" smtClean="0">
                <a:solidFill>
                  <a:srgbClr val="002060"/>
                </a:solidFill>
              </a:rPr>
              <a:t>: </a:t>
            </a:r>
            <a:r>
              <a:rPr lang="es-CO" sz="900" b="0" dirty="0" smtClean="0">
                <a:solidFill>
                  <a:srgbClr val="002060"/>
                </a:solidFill>
              </a:rPr>
              <a:t>Solo se pagan en caso de liquidación.</a:t>
            </a:r>
          </a:p>
          <a:p>
            <a:pPr marL="92075" indent="-92075" algn="just">
              <a:buFont typeface="Arial" pitchFamily="34" charset="0"/>
              <a:buChar char="•"/>
            </a:pPr>
            <a:r>
              <a:rPr lang="es-CO" sz="900" dirty="0" smtClean="0">
                <a:solidFill>
                  <a:srgbClr val="002060"/>
                </a:solidFill>
              </a:rPr>
              <a:t>Redención Anticipada: </a:t>
            </a:r>
            <a:r>
              <a:rPr lang="es-CO" sz="900" b="0" dirty="0">
                <a:solidFill>
                  <a:srgbClr val="002060"/>
                </a:solidFill>
              </a:rPr>
              <a:t>Se permite, pero o</a:t>
            </a:r>
            <a:r>
              <a:rPr lang="es-CO" sz="900" b="0" dirty="0" smtClean="0">
                <a:solidFill>
                  <a:srgbClr val="002060"/>
                </a:solidFill>
              </a:rPr>
              <a:t>bliga al emisor a sustituir el instrumento híbrido </a:t>
            </a:r>
            <a:r>
              <a:rPr lang="es-CO" sz="900" b="0" dirty="0">
                <a:solidFill>
                  <a:srgbClr val="002060"/>
                </a:solidFill>
              </a:rPr>
              <a:t>por otro instrumento de igual o mejor </a:t>
            </a:r>
            <a:r>
              <a:rPr lang="es-CO" sz="900" b="0" dirty="0" smtClean="0">
                <a:solidFill>
                  <a:srgbClr val="002060"/>
                </a:solidFill>
              </a:rPr>
              <a:t>calidad, después de 5 años de ser emitidos. </a:t>
            </a:r>
            <a:endParaRPr lang="es-CO" sz="900" b="0" dirty="0">
              <a:solidFill>
                <a:srgbClr val="002060"/>
              </a:solidFill>
            </a:endParaRPr>
          </a:p>
          <a:p>
            <a:pPr marL="92075" indent="-92075" algn="just">
              <a:buFont typeface="Arial" pitchFamily="34" charset="0"/>
              <a:buChar char="•"/>
            </a:pPr>
            <a:r>
              <a:rPr lang="es-CO" sz="900" dirty="0" smtClean="0">
                <a:solidFill>
                  <a:srgbClr val="002060"/>
                </a:solidFill>
              </a:rPr>
              <a:t>Pagos del instrumento: </a:t>
            </a:r>
            <a:r>
              <a:rPr lang="es-CO" sz="900" b="0" dirty="0" smtClean="0">
                <a:solidFill>
                  <a:srgbClr val="002060"/>
                </a:solidFill>
              </a:rPr>
              <a:t>Dividendos o cupones de instrumento solo pueden pagarse de </a:t>
            </a:r>
            <a:r>
              <a:rPr lang="es-CO" sz="900" i="1" dirty="0" smtClean="0">
                <a:solidFill>
                  <a:srgbClr val="002060"/>
                </a:solidFill>
              </a:rPr>
              <a:t>elementos distribuibles</a:t>
            </a:r>
            <a:r>
              <a:rPr lang="es-CO" sz="900" dirty="0" smtClean="0">
                <a:solidFill>
                  <a:srgbClr val="002060"/>
                </a:solidFill>
              </a:rPr>
              <a:t>.  </a:t>
            </a:r>
            <a:r>
              <a:rPr lang="es-CO" sz="900" b="0" dirty="0" smtClean="0">
                <a:solidFill>
                  <a:srgbClr val="002060"/>
                </a:solidFill>
              </a:rPr>
              <a:t>El emisor puedo no pagar el cupón y ajustar periódicamente la tasa base.</a:t>
            </a:r>
          </a:p>
          <a:p>
            <a:pPr marL="92075" indent="-92075" algn="just">
              <a:buFont typeface="Arial" pitchFamily="34" charset="0"/>
              <a:buChar char="•"/>
            </a:pPr>
            <a:r>
              <a:rPr lang="es-CO" sz="900" dirty="0" smtClean="0">
                <a:solidFill>
                  <a:srgbClr val="002060"/>
                </a:solidFill>
              </a:rPr>
              <a:t> Absorción de perdidas</a:t>
            </a:r>
            <a:r>
              <a:rPr lang="es-CO" sz="900" b="0" dirty="0" smtClean="0">
                <a:solidFill>
                  <a:srgbClr val="002060"/>
                </a:solidFill>
              </a:rPr>
              <a:t>: En caso de presentar relación de solvencia básica ≤ 5.125% o cuando la SFC lo determine.</a:t>
            </a:r>
          </a:p>
          <a:p>
            <a:pPr marL="265113" lvl="1" indent="-171450" algn="just">
              <a:buFont typeface="Wingdings" panose="05000000000000000000" pitchFamily="2" charset="2"/>
              <a:buChar char="ü"/>
            </a:pPr>
            <a:r>
              <a:rPr lang="es-CO" sz="900" b="0" dirty="0" smtClean="0">
                <a:solidFill>
                  <a:srgbClr val="002060"/>
                </a:solidFill>
              </a:rPr>
              <a:t>Amortización que asigne perdidas al instrumento (puede ser </a:t>
            </a:r>
            <a:r>
              <a:rPr lang="es-CO" sz="900" dirty="0" smtClean="0">
                <a:solidFill>
                  <a:srgbClr val="002060"/>
                </a:solidFill>
              </a:rPr>
              <a:t>total o parcial</a:t>
            </a:r>
            <a:r>
              <a:rPr lang="es-CO" sz="900" b="0" dirty="0" smtClean="0">
                <a:solidFill>
                  <a:srgbClr val="002060"/>
                </a:solidFill>
              </a:rPr>
              <a:t> pero siempre </a:t>
            </a:r>
            <a:r>
              <a:rPr lang="es-CO" sz="900" dirty="0" smtClean="0">
                <a:solidFill>
                  <a:srgbClr val="002060"/>
                </a:solidFill>
              </a:rPr>
              <a:t>permanente</a:t>
            </a:r>
            <a:r>
              <a:rPr lang="es-CO" sz="900" b="0" dirty="0" smtClean="0">
                <a:solidFill>
                  <a:srgbClr val="002060"/>
                </a:solidFill>
              </a:rPr>
              <a:t>) hasta llegar al </a:t>
            </a:r>
            <a:r>
              <a:rPr lang="es-CO" sz="900" dirty="0" smtClean="0">
                <a:solidFill>
                  <a:srgbClr val="002060"/>
                </a:solidFill>
              </a:rPr>
              <a:t>máximo entre el </a:t>
            </a:r>
            <a:r>
              <a:rPr lang="es-CO" sz="900" i="1" dirty="0" err="1" smtClean="0">
                <a:solidFill>
                  <a:srgbClr val="002060"/>
                </a:solidFill>
              </a:rPr>
              <a:t>Trigger</a:t>
            </a:r>
            <a:r>
              <a:rPr lang="es-CO" sz="900" dirty="0" smtClean="0">
                <a:solidFill>
                  <a:srgbClr val="002060"/>
                </a:solidFill>
              </a:rPr>
              <a:t> y el 6%.</a:t>
            </a:r>
          </a:p>
          <a:p>
            <a:pPr marL="265113" lvl="1" indent="-171450" algn="just">
              <a:buFont typeface="Wingdings" panose="05000000000000000000" pitchFamily="2" charset="2"/>
              <a:buChar char="ü"/>
            </a:pPr>
            <a:r>
              <a:rPr lang="es-CO" sz="900" b="0" dirty="0" smtClean="0">
                <a:solidFill>
                  <a:srgbClr val="002060"/>
                </a:solidFill>
              </a:rPr>
              <a:t>Permite hacer conversión a acciones </a:t>
            </a:r>
            <a:r>
              <a:rPr lang="es-CO" sz="900" i="1" dirty="0" smtClean="0">
                <a:solidFill>
                  <a:srgbClr val="002060"/>
                </a:solidFill>
              </a:rPr>
              <a:t>ordinarias o </a:t>
            </a:r>
            <a:r>
              <a:rPr lang="es-CO" sz="900" i="1" u="sng" dirty="0" smtClean="0">
                <a:solidFill>
                  <a:srgbClr val="002060"/>
                </a:solidFill>
              </a:rPr>
              <a:t>preferenciales.</a:t>
            </a:r>
            <a:r>
              <a:rPr lang="es-CO" sz="800" b="0" dirty="0" smtClean="0">
                <a:solidFill>
                  <a:srgbClr val="1C2873"/>
                </a:solidFill>
              </a:rPr>
              <a:t> </a:t>
            </a:r>
          </a:p>
          <a:p>
            <a:pPr marL="92075" indent="-92075" algn="just">
              <a:buFont typeface="Arial" pitchFamily="34" charset="0"/>
              <a:buChar char="•"/>
            </a:pPr>
            <a:r>
              <a:rPr lang="es-CO" sz="900" b="0" dirty="0">
                <a:solidFill>
                  <a:srgbClr val="002060"/>
                </a:solidFill>
              </a:rPr>
              <a:t> </a:t>
            </a:r>
            <a:r>
              <a:rPr lang="es-CO" sz="900" b="0" dirty="0" smtClean="0">
                <a:solidFill>
                  <a:srgbClr val="002060"/>
                </a:solidFill>
              </a:rPr>
              <a:t>Acreditación dentro del PBA consolidante del emisor, </a:t>
            </a:r>
            <a:r>
              <a:rPr lang="es-CO" sz="900" dirty="0" smtClean="0">
                <a:solidFill>
                  <a:srgbClr val="002060"/>
                </a:solidFill>
              </a:rPr>
              <a:t>siempre y cuando se establezca en el prospecto un límite de solvencia básica aplicable al </a:t>
            </a:r>
            <a:r>
              <a:rPr lang="es-CO" sz="900" dirty="0" err="1" smtClean="0">
                <a:solidFill>
                  <a:srgbClr val="002060"/>
                </a:solidFill>
              </a:rPr>
              <a:t>consolidante</a:t>
            </a:r>
            <a:r>
              <a:rPr lang="es-CO" sz="900" dirty="0" smtClean="0">
                <a:solidFill>
                  <a:srgbClr val="002060"/>
                </a:solidFill>
              </a:rPr>
              <a:t> </a:t>
            </a:r>
            <a:r>
              <a:rPr lang="es-CO" sz="900" dirty="0">
                <a:solidFill>
                  <a:srgbClr val="002060"/>
                </a:solidFill>
              </a:rPr>
              <a:t>que active el mecanismo de absorción de pérdidas</a:t>
            </a:r>
            <a:r>
              <a:rPr lang="es-CO" sz="1200" dirty="0">
                <a:solidFill>
                  <a:srgbClr val="002060"/>
                </a:solidFill>
              </a:rPr>
              <a:t>.</a:t>
            </a:r>
          </a:p>
        </p:txBody>
      </p:sp>
      <p:sp>
        <p:nvSpPr>
          <p:cNvPr id="61" name="18 CuadroTexto"/>
          <p:cNvSpPr txBox="1"/>
          <p:nvPr/>
        </p:nvSpPr>
        <p:spPr>
          <a:xfrm>
            <a:off x="1796447" y="2904367"/>
            <a:ext cx="7236220" cy="2031325"/>
          </a:xfrm>
          <a:prstGeom prst="rect">
            <a:avLst/>
          </a:prstGeom>
          <a:noFill/>
        </p:spPr>
        <p:txBody>
          <a:bodyPr wrap="square" rtlCol="0">
            <a:spAutoFit/>
          </a:bodyPr>
          <a:lstStyle/>
          <a:p>
            <a:pPr marL="92075" indent="-92075" algn="just">
              <a:buFont typeface="Arial" pitchFamily="34" charset="0"/>
              <a:buChar char="•"/>
            </a:pPr>
            <a:r>
              <a:rPr lang="es-CO" sz="900" dirty="0">
                <a:solidFill>
                  <a:srgbClr val="002060"/>
                </a:solidFill>
              </a:rPr>
              <a:t>Redención Anticipada: </a:t>
            </a:r>
            <a:r>
              <a:rPr lang="es-CO" sz="900" b="0" dirty="0">
                <a:solidFill>
                  <a:srgbClr val="002060"/>
                </a:solidFill>
              </a:rPr>
              <a:t>Se permite, pero obliga al emisor a sustituir el instrumento híbrido por otro instrumento de igual o mejor calidad, después de 5 años de ser emitidos. </a:t>
            </a:r>
          </a:p>
          <a:p>
            <a:pPr marL="92075" indent="-92075">
              <a:buFont typeface="Arial" pitchFamily="34" charset="0"/>
              <a:buChar char="•"/>
            </a:pPr>
            <a:r>
              <a:rPr lang="es-CO" sz="900" dirty="0" smtClean="0">
                <a:solidFill>
                  <a:srgbClr val="002060"/>
                </a:solidFill>
              </a:rPr>
              <a:t>Reconocimiento capital regulatorio:</a:t>
            </a:r>
            <a:r>
              <a:rPr lang="es-CO" sz="900" b="0" dirty="0" smtClean="0">
                <a:solidFill>
                  <a:srgbClr val="002060"/>
                </a:solidFill>
              </a:rPr>
              <a:t> Amortizado por método línea recta 5 años anteriores a su vencimiento.</a:t>
            </a:r>
          </a:p>
          <a:p>
            <a:pPr marL="92075" indent="-92075">
              <a:buFont typeface="Arial" pitchFamily="34" charset="0"/>
              <a:buChar char="•"/>
            </a:pPr>
            <a:r>
              <a:rPr lang="es-CO" sz="900" dirty="0">
                <a:solidFill>
                  <a:srgbClr val="002060"/>
                </a:solidFill>
              </a:rPr>
              <a:t>Pagos del instrumento: </a:t>
            </a:r>
            <a:r>
              <a:rPr lang="es-CO" sz="900" b="0" dirty="0" smtClean="0">
                <a:solidFill>
                  <a:srgbClr val="002060"/>
                </a:solidFill>
              </a:rPr>
              <a:t>El </a:t>
            </a:r>
            <a:r>
              <a:rPr lang="es-CO" sz="900" b="0" dirty="0">
                <a:solidFill>
                  <a:srgbClr val="002060"/>
                </a:solidFill>
              </a:rPr>
              <a:t>emisor puedo no pagar el cupón y ajustar periódicamente la tasa base</a:t>
            </a:r>
            <a:r>
              <a:rPr lang="es-CO" sz="900" b="0" dirty="0" smtClean="0">
                <a:solidFill>
                  <a:srgbClr val="002060"/>
                </a:solidFill>
              </a:rPr>
              <a:t>.</a:t>
            </a:r>
            <a:endParaRPr lang="es-CO" sz="900" dirty="0">
              <a:solidFill>
                <a:srgbClr val="002060"/>
              </a:solidFill>
            </a:endParaRPr>
          </a:p>
          <a:p>
            <a:pPr marL="92075" indent="-92075" algn="just">
              <a:buFont typeface="Arial" pitchFamily="34" charset="0"/>
              <a:buChar char="•"/>
            </a:pPr>
            <a:r>
              <a:rPr lang="es-CO" sz="900" dirty="0">
                <a:solidFill>
                  <a:srgbClr val="002060"/>
                </a:solidFill>
              </a:rPr>
              <a:t>Absorción de perdidas</a:t>
            </a:r>
            <a:r>
              <a:rPr lang="es-CO" sz="900" b="0" dirty="0">
                <a:solidFill>
                  <a:srgbClr val="002060"/>
                </a:solidFill>
              </a:rPr>
              <a:t>: En caso de presentar relación de solvencia básica ≤ </a:t>
            </a:r>
            <a:r>
              <a:rPr lang="es-CO" sz="900" b="0" dirty="0" smtClean="0">
                <a:solidFill>
                  <a:srgbClr val="002060"/>
                </a:solidFill>
              </a:rPr>
              <a:t>4.50% </a:t>
            </a:r>
            <a:r>
              <a:rPr lang="es-CO" sz="900" b="0" dirty="0">
                <a:solidFill>
                  <a:srgbClr val="002060"/>
                </a:solidFill>
              </a:rPr>
              <a:t>o cuando la SFC lo determine.</a:t>
            </a:r>
          </a:p>
          <a:p>
            <a:pPr marL="265113" lvl="1" indent="-171450" algn="just">
              <a:buFont typeface="Wingdings" panose="05000000000000000000" pitchFamily="2" charset="2"/>
              <a:buChar char="ü"/>
            </a:pPr>
            <a:r>
              <a:rPr lang="es-CO" sz="900" b="0" dirty="0">
                <a:solidFill>
                  <a:srgbClr val="002060"/>
                </a:solidFill>
              </a:rPr>
              <a:t>Amortización que asigne perdidas al instrumento (puede ser </a:t>
            </a:r>
            <a:r>
              <a:rPr lang="es-CO" sz="900" dirty="0">
                <a:solidFill>
                  <a:srgbClr val="002060"/>
                </a:solidFill>
              </a:rPr>
              <a:t>total o parcial</a:t>
            </a:r>
            <a:r>
              <a:rPr lang="es-CO" sz="900" b="0" dirty="0">
                <a:solidFill>
                  <a:srgbClr val="002060"/>
                </a:solidFill>
              </a:rPr>
              <a:t> pero siempre </a:t>
            </a:r>
            <a:r>
              <a:rPr lang="es-CO" sz="900" dirty="0">
                <a:solidFill>
                  <a:srgbClr val="002060"/>
                </a:solidFill>
              </a:rPr>
              <a:t>permanente</a:t>
            </a:r>
            <a:r>
              <a:rPr lang="es-CO" sz="900" b="0" dirty="0">
                <a:solidFill>
                  <a:srgbClr val="002060"/>
                </a:solidFill>
              </a:rPr>
              <a:t>) hasta llegar al </a:t>
            </a:r>
            <a:r>
              <a:rPr lang="es-CO" sz="900" dirty="0">
                <a:solidFill>
                  <a:srgbClr val="002060"/>
                </a:solidFill>
              </a:rPr>
              <a:t>máximo entre el </a:t>
            </a:r>
            <a:r>
              <a:rPr lang="es-CO" sz="900" i="1" dirty="0" err="1">
                <a:solidFill>
                  <a:srgbClr val="002060"/>
                </a:solidFill>
              </a:rPr>
              <a:t>Trigger</a:t>
            </a:r>
            <a:r>
              <a:rPr lang="es-CO" sz="900" dirty="0">
                <a:solidFill>
                  <a:srgbClr val="002060"/>
                </a:solidFill>
              </a:rPr>
              <a:t> y el 6%.</a:t>
            </a:r>
          </a:p>
          <a:p>
            <a:pPr marL="265113" lvl="1" indent="-171450" algn="just">
              <a:buFont typeface="Wingdings" panose="05000000000000000000" pitchFamily="2" charset="2"/>
              <a:buChar char="ü"/>
            </a:pPr>
            <a:r>
              <a:rPr lang="es-CO" sz="900" b="0" dirty="0">
                <a:solidFill>
                  <a:srgbClr val="002060"/>
                </a:solidFill>
              </a:rPr>
              <a:t>Permite hacer conversión a acciones </a:t>
            </a:r>
            <a:r>
              <a:rPr lang="es-CO" sz="900" i="1" dirty="0">
                <a:solidFill>
                  <a:srgbClr val="002060"/>
                </a:solidFill>
              </a:rPr>
              <a:t>ordinarias o </a:t>
            </a:r>
            <a:r>
              <a:rPr lang="es-CO" sz="900" i="1" u="sng" dirty="0">
                <a:solidFill>
                  <a:srgbClr val="002060"/>
                </a:solidFill>
              </a:rPr>
              <a:t>preferenciales.</a:t>
            </a:r>
            <a:r>
              <a:rPr lang="es-CO" sz="800" b="0" dirty="0">
                <a:solidFill>
                  <a:srgbClr val="1C2873"/>
                </a:solidFill>
              </a:rPr>
              <a:t> </a:t>
            </a:r>
          </a:p>
          <a:p>
            <a:pPr marL="92075" indent="-92075">
              <a:buFont typeface="Arial" pitchFamily="34" charset="0"/>
              <a:buChar char="•"/>
            </a:pPr>
            <a:r>
              <a:rPr lang="es-CO" sz="900" b="0" dirty="0" smtClean="0">
                <a:solidFill>
                  <a:srgbClr val="002060"/>
                </a:solidFill>
              </a:rPr>
              <a:t> </a:t>
            </a:r>
            <a:r>
              <a:rPr lang="es-CO" sz="900" b="0" dirty="0">
                <a:solidFill>
                  <a:srgbClr val="002060"/>
                </a:solidFill>
              </a:rPr>
              <a:t>Acreditación dentro del </a:t>
            </a:r>
            <a:r>
              <a:rPr lang="es-CO" sz="900" b="0" dirty="0" smtClean="0">
                <a:solidFill>
                  <a:srgbClr val="002060"/>
                </a:solidFill>
              </a:rPr>
              <a:t>PA consolidante </a:t>
            </a:r>
            <a:r>
              <a:rPr lang="es-CO" sz="900" b="0" dirty="0">
                <a:solidFill>
                  <a:srgbClr val="002060"/>
                </a:solidFill>
              </a:rPr>
              <a:t>del emisor, </a:t>
            </a:r>
            <a:r>
              <a:rPr lang="es-CO" sz="900" dirty="0">
                <a:solidFill>
                  <a:srgbClr val="002060"/>
                </a:solidFill>
              </a:rPr>
              <a:t>siempre y cuando se establezca en el prospecto un límite de solvencia básica aplicable al </a:t>
            </a:r>
            <a:r>
              <a:rPr lang="es-CO" sz="900" dirty="0" err="1" smtClean="0">
                <a:solidFill>
                  <a:srgbClr val="002060"/>
                </a:solidFill>
              </a:rPr>
              <a:t>consolidante</a:t>
            </a:r>
            <a:r>
              <a:rPr lang="es-CO" sz="900" dirty="0">
                <a:solidFill>
                  <a:srgbClr val="002060"/>
                </a:solidFill>
              </a:rPr>
              <a:t> que active el mecanismo de absorción de pérdidas.</a:t>
            </a:r>
          </a:p>
          <a:p>
            <a:pPr marL="92075" indent="-92075">
              <a:buFont typeface="Arial" pitchFamily="34" charset="0"/>
              <a:buChar char="•"/>
            </a:pPr>
            <a:r>
              <a:rPr lang="es-CO" sz="900" b="0" dirty="0" smtClean="0">
                <a:solidFill>
                  <a:srgbClr val="002060"/>
                </a:solidFill>
              </a:rPr>
              <a:t>Emisiones subordinadas emitidas con anterioridad al 31 de Diciembre de 2015, </a:t>
            </a:r>
            <a:r>
              <a:rPr lang="es-CO" sz="900" dirty="0" smtClean="0">
                <a:solidFill>
                  <a:srgbClr val="002060"/>
                </a:solidFill>
              </a:rPr>
              <a:t>podrán seguir siendo acreditados como patrimonio adicional bajo las condiciones en que fueron emitidos.</a:t>
            </a:r>
          </a:p>
          <a:p>
            <a:pPr marL="92075" indent="-92075">
              <a:buFont typeface="Arial" pitchFamily="34" charset="0"/>
              <a:buChar char="•"/>
            </a:pPr>
            <a:r>
              <a:rPr lang="es-CO" sz="900" b="0" dirty="0" smtClean="0">
                <a:solidFill>
                  <a:srgbClr val="002060"/>
                </a:solidFill>
              </a:rPr>
              <a:t>Ventana hasta el </a:t>
            </a:r>
            <a:r>
              <a:rPr lang="es-CO" sz="900" dirty="0" smtClean="0">
                <a:solidFill>
                  <a:srgbClr val="002060"/>
                </a:solidFill>
              </a:rPr>
              <a:t>31 de Diciembre de 2017 </a:t>
            </a:r>
            <a:r>
              <a:rPr lang="es-CO" sz="900" b="0" dirty="0" smtClean="0">
                <a:solidFill>
                  <a:srgbClr val="002060"/>
                </a:solidFill>
              </a:rPr>
              <a:t>para emitir bajo formato anterior y amortización acelerada y límite de acreditación hasta el 31 de Diciembre de 2025.</a:t>
            </a:r>
          </a:p>
        </p:txBody>
      </p:sp>
      <p:sp>
        <p:nvSpPr>
          <p:cNvPr id="15" name="Line 33"/>
          <p:cNvSpPr>
            <a:spLocks noChangeShapeType="1"/>
          </p:cNvSpPr>
          <p:nvPr/>
        </p:nvSpPr>
        <p:spPr bwMode="auto">
          <a:xfrm flipV="1">
            <a:off x="1769064" y="2590491"/>
            <a:ext cx="7236220" cy="1"/>
          </a:xfrm>
          <a:prstGeom prst="line">
            <a:avLst/>
          </a:prstGeom>
          <a:noFill/>
          <a:ln w="38100">
            <a:solidFill>
              <a:srgbClr val="002060"/>
            </a:solidFill>
            <a:round/>
            <a:headEnd/>
            <a:tailEnd/>
          </a:ln>
        </p:spPr>
        <p:txBody>
          <a:bodyPr/>
          <a:lstStyle/>
          <a:p>
            <a:endParaRPr lang="es-CO" sz="1200"/>
          </a:p>
        </p:txBody>
      </p:sp>
      <p:sp>
        <p:nvSpPr>
          <p:cNvPr id="20" name="Line 33"/>
          <p:cNvSpPr>
            <a:spLocks noChangeShapeType="1"/>
          </p:cNvSpPr>
          <p:nvPr/>
        </p:nvSpPr>
        <p:spPr bwMode="auto">
          <a:xfrm flipV="1">
            <a:off x="1769064" y="5051109"/>
            <a:ext cx="7236220" cy="1"/>
          </a:xfrm>
          <a:prstGeom prst="line">
            <a:avLst/>
          </a:prstGeom>
          <a:noFill/>
          <a:ln w="38100">
            <a:solidFill>
              <a:srgbClr val="002060"/>
            </a:solidFill>
            <a:round/>
            <a:headEnd/>
            <a:tailEnd/>
          </a:ln>
        </p:spPr>
        <p:txBody>
          <a:bodyPr/>
          <a:lstStyle/>
          <a:p>
            <a:endParaRPr lang="es-CO" sz="1200"/>
          </a:p>
        </p:txBody>
      </p:sp>
    </p:spTree>
    <p:extLst>
      <p:ext uri="{BB962C8B-B14F-4D97-AF65-F5344CB8AC3E}">
        <p14:creationId xmlns:p14="http://schemas.microsoft.com/office/powerpoint/2010/main" val="3664056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359742" y="270215"/>
            <a:ext cx="7418592" cy="323850"/>
          </a:xfrm>
          <a:prstGeom prst="rect">
            <a:avLst/>
          </a:prstGeom>
          <a:noFill/>
          <a:ln w="9525" algn="ctr">
            <a:noFill/>
            <a:miter lim="800000"/>
            <a:headEnd/>
            <a:tailEnd/>
          </a:ln>
        </p:spPr>
        <p:txBody>
          <a:bodyPr anchor="b" anchorCtr="0"/>
          <a:lstStyle/>
          <a:p>
            <a:pPr>
              <a:spcBef>
                <a:spcPct val="20000"/>
              </a:spcBef>
              <a:buClr>
                <a:srgbClr val="003399"/>
              </a:buClr>
              <a:buSzPct val="80000"/>
            </a:pPr>
            <a:endParaRPr lang="es-CO" sz="2400" dirty="0" smtClean="0">
              <a:solidFill>
                <a:srgbClr val="002060"/>
              </a:solidFill>
              <a:cs typeface="Arial" charset="0"/>
            </a:endParaRPr>
          </a:p>
          <a:p>
            <a:pPr>
              <a:spcBef>
                <a:spcPct val="20000"/>
              </a:spcBef>
              <a:buClr>
                <a:srgbClr val="003399"/>
              </a:buClr>
              <a:buSzPct val="80000"/>
            </a:pPr>
            <a:r>
              <a:rPr lang="es-CO" sz="2400" dirty="0" smtClean="0">
                <a:solidFill>
                  <a:schemeClr val="accent6"/>
                </a:solidFill>
                <a:cs typeface="Arial" charset="0"/>
              </a:rPr>
              <a:t>2.3. ¿Cómo funcionan los Instrumentos </a:t>
            </a:r>
            <a:r>
              <a:rPr lang="es-CO" sz="2400" dirty="0">
                <a:solidFill>
                  <a:schemeClr val="accent6"/>
                </a:solidFill>
                <a:cs typeface="Arial" charset="0"/>
              </a:rPr>
              <a:t>H</a:t>
            </a:r>
            <a:r>
              <a:rPr lang="es-CO" sz="2400" dirty="0" smtClean="0">
                <a:solidFill>
                  <a:schemeClr val="accent6"/>
                </a:solidFill>
                <a:cs typeface="Arial" charset="0"/>
              </a:rPr>
              <a:t>íbridos AT1?</a:t>
            </a:r>
            <a:endParaRPr lang="es-CO" sz="2400" dirty="0">
              <a:solidFill>
                <a:schemeClr val="accent6"/>
              </a:solidFill>
              <a:cs typeface="Arial" charset="0"/>
            </a:endParaRPr>
          </a:p>
        </p:txBody>
      </p:sp>
      <p:sp>
        <p:nvSpPr>
          <p:cNvPr id="8" name="7 Pentágono"/>
          <p:cNvSpPr/>
          <p:nvPr/>
        </p:nvSpPr>
        <p:spPr>
          <a:xfrm>
            <a:off x="954058" y="1355114"/>
            <a:ext cx="1764113" cy="2640006"/>
          </a:xfrm>
          <a:prstGeom prst="homePlate">
            <a:avLst>
              <a:gd name="adj" fmla="val 48540"/>
            </a:avLst>
          </a:prstGeom>
          <a:solidFill>
            <a:srgbClr val="DBE5F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0" dirty="0" smtClean="0">
                <a:solidFill>
                  <a:sysClr val="windowText" lastClr="000000"/>
                </a:solidFill>
              </a:rPr>
              <a:t>Híbrido</a:t>
            </a:r>
          </a:p>
          <a:p>
            <a:pPr algn="ctr"/>
            <a:r>
              <a:rPr lang="es-CO" b="0" dirty="0" smtClean="0">
                <a:solidFill>
                  <a:sysClr val="windowText" lastClr="000000"/>
                </a:solidFill>
              </a:rPr>
              <a:t>AT1</a:t>
            </a:r>
            <a:endParaRPr lang="es-CO" b="0" dirty="0">
              <a:solidFill>
                <a:sysClr val="windowText" lastClr="000000"/>
              </a:solidFill>
            </a:endParaRPr>
          </a:p>
        </p:txBody>
      </p:sp>
      <p:sp>
        <p:nvSpPr>
          <p:cNvPr id="9" name="8 Rectángulo"/>
          <p:cNvSpPr/>
          <p:nvPr/>
        </p:nvSpPr>
        <p:spPr>
          <a:xfrm>
            <a:off x="5145608" y="1212593"/>
            <a:ext cx="2145661" cy="347354"/>
          </a:xfrm>
          <a:prstGeom prst="rect">
            <a:avLst/>
          </a:prstGeom>
          <a:solidFill>
            <a:srgbClr val="002060"/>
          </a:solidFill>
          <a:ln>
            <a:solidFill>
              <a:srgbClr val="DBE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0" dirty="0" smtClean="0">
                <a:solidFill>
                  <a:schemeClr val="accent3"/>
                </a:solidFill>
              </a:rPr>
              <a:t>Pago regular de cupón</a:t>
            </a:r>
            <a:endParaRPr lang="es-CO" sz="1300" b="0" dirty="0">
              <a:solidFill>
                <a:schemeClr val="accent3"/>
              </a:solidFill>
            </a:endParaRPr>
          </a:p>
        </p:txBody>
      </p:sp>
      <p:sp>
        <p:nvSpPr>
          <p:cNvPr id="10" name="9 Rectángulo"/>
          <p:cNvSpPr/>
          <p:nvPr/>
        </p:nvSpPr>
        <p:spPr>
          <a:xfrm>
            <a:off x="5145608" y="2442318"/>
            <a:ext cx="2196889" cy="970264"/>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100" b="0" dirty="0"/>
              <a:t>Conversión a acciones o amortización de perdidas </a:t>
            </a:r>
            <a:r>
              <a:rPr lang="es-CO" sz="1100" b="0" dirty="0" smtClean="0"/>
              <a:t>permanente</a:t>
            </a:r>
            <a:r>
              <a:rPr lang="es-CO" sz="1100" b="0" dirty="0"/>
              <a:t>. </a:t>
            </a:r>
            <a:r>
              <a:rPr lang="es-CO" sz="1100" b="0" dirty="0" smtClean="0"/>
              <a:t>(Puede </a:t>
            </a:r>
            <a:r>
              <a:rPr lang="es-CO" sz="1100" b="0" dirty="0"/>
              <a:t>ser total o parcial hasta </a:t>
            </a:r>
            <a:r>
              <a:rPr lang="es-CO" sz="1100" b="0" dirty="0" smtClean="0"/>
              <a:t>reestablecer la solvencia básica al menos al </a:t>
            </a:r>
            <a:r>
              <a:rPr lang="es-CO" sz="1100" b="0" dirty="0"/>
              <a:t>6</a:t>
            </a:r>
            <a:r>
              <a:rPr lang="es-CO" sz="1100" b="0" dirty="0" smtClean="0"/>
              <a:t>%). </a:t>
            </a:r>
            <a:endParaRPr lang="es-CO" sz="1100" b="0" dirty="0"/>
          </a:p>
        </p:txBody>
      </p:sp>
      <p:sp>
        <p:nvSpPr>
          <p:cNvPr id="12" name="11 CuadroTexto"/>
          <p:cNvSpPr txBox="1"/>
          <p:nvPr/>
        </p:nvSpPr>
        <p:spPr>
          <a:xfrm>
            <a:off x="2522896" y="793081"/>
            <a:ext cx="2268028" cy="369332"/>
          </a:xfrm>
          <a:prstGeom prst="rect">
            <a:avLst/>
          </a:prstGeom>
          <a:noFill/>
        </p:spPr>
        <p:txBody>
          <a:bodyPr wrap="square" rtlCol="0">
            <a:spAutoFit/>
          </a:bodyPr>
          <a:lstStyle/>
          <a:p>
            <a:pPr algn="ctr"/>
            <a:r>
              <a:rPr lang="es-CO" dirty="0" smtClean="0">
                <a:solidFill>
                  <a:srgbClr val="002060"/>
                </a:solidFill>
              </a:rPr>
              <a:t>Situación del emisor</a:t>
            </a:r>
            <a:endParaRPr lang="es-CO" dirty="0">
              <a:solidFill>
                <a:srgbClr val="002060"/>
              </a:solidFill>
            </a:endParaRPr>
          </a:p>
        </p:txBody>
      </p:sp>
      <p:sp>
        <p:nvSpPr>
          <p:cNvPr id="13" name="12 CuadroTexto"/>
          <p:cNvSpPr txBox="1"/>
          <p:nvPr/>
        </p:nvSpPr>
        <p:spPr>
          <a:xfrm>
            <a:off x="5076424" y="793081"/>
            <a:ext cx="2303812" cy="369332"/>
          </a:xfrm>
          <a:prstGeom prst="rect">
            <a:avLst/>
          </a:prstGeom>
          <a:noFill/>
        </p:spPr>
        <p:txBody>
          <a:bodyPr wrap="square" rtlCol="0">
            <a:spAutoFit/>
          </a:bodyPr>
          <a:lstStyle/>
          <a:p>
            <a:pPr algn="ctr"/>
            <a:r>
              <a:rPr lang="es-CO" dirty="0" smtClean="0">
                <a:solidFill>
                  <a:srgbClr val="002060"/>
                </a:solidFill>
              </a:rPr>
              <a:t>Consecuencia</a:t>
            </a:r>
            <a:endParaRPr lang="es-CO" dirty="0">
              <a:solidFill>
                <a:srgbClr val="002060"/>
              </a:solidFill>
            </a:endParaRPr>
          </a:p>
        </p:txBody>
      </p:sp>
      <p:sp>
        <p:nvSpPr>
          <p:cNvPr id="17" name="16 CuadroTexto"/>
          <p:cNvSpPr txBox="1"/>
          <p:nvPr/>
        </p:nvSpPr>
        <p:spPr>
          <a:xfrm>
            <a:off x="2682507" y="1243950"/>
            <a:ext cx="951827" cy="338554"/>
          </a:xfrm>
          <a:prstGeom prst="rect">
            <a:avLst/>
          </a:prstGeom>
          <a:noFill/>
        </p:spPr>
        <p:txBody>
          <a:bodyPr wrap="square" rtlCol="0">
            <a:spAutoFit/>
          </a:bodyPr>
          <a:lstStyle/>
          <a:p>
            <a:r>
              <a:rPr lang="es-CO" sz="1600" dirty="0" smtClean="0"/>
              <a:t> Normal</a:t>
            </a:r>
            <a:endParaRPr lang="es-CO" sz="1600" dirty="0"/>
          </a:p>
        </p:txBody>
      </p:sp>
      <p:sp>
        <p:nvSpPr>
          <p:cNvPr id="18" name="17 CuadroTexto"/>
          <p:cNvSpPr txBox="1"/>
          <p:nvPr/>
        </p:nvSpPr>
        <p:spPr>
          <a:xfrm>
            <a:off x="2864453" y="2496386"/>
            <a:ext cx="1686045" cy="338554"/>
          </a:xfrm>
          <a:prstGeom prst="rect">
            <a:avLst/>
          </a:prstGeom>
          <a:noFill/>
        </p:spPr>
        <p:txBody>
          <a:bodyPr wrap="square" rtlCol="0">
            <a:spAutoFit/>
          </a:bodyPr>
          <a:lstStyle/>
          <a:p>
            <a:r>
              <a:rPr lang="es-CO" sz="1600" dirty="0" smtClean="0"/>
              <a:t> </a:t>
            </a:r>
            <a:r>
              <a:rPr lang="es-CO" sz="1600" dirty="0" err="1" smtClean="0"/>
              <a:t>Trigger</a:t>
            </a:r>
            <a:r>
              <a:rPr lang="es-CO" sz="1600" dirty="0" smtClean="0"/>
              <a:t> </a:t>
            </a:r>
            <a:r>
              <a:rPr lang="es-CO" sz="1600" dirty="0" err="1" smtClean="0"/>
              <a:t>Event</a:t>
            </a:r>
            <a:r>
              <a:rPr lang="es-CO" sz="1600" dirty="0" smtClean="0"/>
              <a:t> </a:t>
            </a:r>
            <a:endParaRPr lang="es-CO" sz="1600" dirty="0">
              <a:solidFill>
                <a:srgbClr val="FF0000"/>
              </a:solidFill>
            </a:endParaRPr>
          </a:p>
        </p:txBody>
      </p:sp>
      <p:sp>
        <p:nvSpPr>
          <p:cNvPr id="19" name="18 CuadroTexto"/>
          <p:cNvSpPr txBox="1"/>
          <p:nvPr/>
        </p:nvSpPr>
        <p:spPr>
          <a:xfrm>
            <a:off x="2793161" y="2780380"/>
            <a:ext cx="1757336" cy="430887"/>
          </a:xfrm>
          <a:prstGeom prst="rect">
            <a:avLst/>
          </a:prstGeom>
          <a:noFill/>
        </p:spPr>
        <p:txBody>
          <a:bodyPr wrap="square" rtlCol="0">
            <a:spAutoFit/>
          </a:bodyPr>
          <a:lstStyle/>
          <a:p>
            <a:pPr algn="ctr"/>
            <a:r>
              <a:rPr lang="es-CO" sz="1100" b="0" dirty="0" err="1" smtClean="0"/>
              <a:t>Ej</a:t>
            </a:r>
            <a:r>
              <a:rPr lang="es-CO" sz="1100" b="0" dirty="0" smtClean="0"/>
              <a:t>: Solvencia básica ( CET1) &lt;5.125% </a:t>
            </a:r>
            <a:endParaRPr lang="es-CO" sz="1100" dirty="0"/>
          </a:p>
        </p:txBody>
      </p:sp>
      <p:sp>
        <p:nvSpPr>
          <p:cNvPr id="25" name="24 CuadroTexto"/>
          <p:cNvSpPr txBox="1"/>
          <p:nvPr/>
        </p:nvSpPr>
        <p:spPr>
          <a:xfrm>
            <a:off x="2624312" y="3647703"/>
            <a:ext cx="1603169" cy="430887"/>
          </a:xfrm>
          <a:prstGeom prst="rect">
            <a:avLst/>
          </a:prstGeom>
          <a:noFill/>
        </p:spPr>
        <p:txBody>
          <a:bodyPr wrap="square" rtlCol="0">
            <a:spAutoFit/>
          </a:bodyPr>
          <a:lstStyle/>
          <a:p>
            <a:pPr algn="ctr"/>
            <a:r>
              <a:rPr lang="es-CO" sz="1100" b="0" dirty="0"/>
              <a:t>Intervención por parte del regulador</a:t>
            </a:r>
          </a:p>
        </p:txBody>
      </p:sp>
      <p:sp>
        <p:nvSpPr>
          <p:cNvPr id="26" name="Rectangle 36"/>
          <p:cNvSpPr>
            <a:spLocks noChangeArrowheads="1"/>
          </p:cNvSpPr>
          <p:nvPr/>
        </p:nvSpPr>
        <p:spPr bwMode="gray">
          <a:xfrm>
            <a:off x="152259" y="1355114"/>
            <a:ext cx="733566" cy="2640006"/>
          </a:xfrm>
          <a:prstGeom prst="rect">
            <a:avLst/>
          </a:prstGeom>
          <a:solidFill>
            <a:srgbClr val="C00000"/>
          </a:solidFill>
          <a:ln w="12700" algn="ctr">
            <a:solidFill>
              <a:srgbClr val="002060"/>
            </a:solidFill>
            <a:miter lim="800000"/>
            <a:headEnd/>
            <a:tailEnd/>
          </a:ln>
          <a:effectLst/>
        </p:spPr>
        <p:txBody>
          <a:bodyPr vert="vert270" lIns="36000" tIns="36000" rIns="10800" bIns="21600" anchor="ctr"/>
          <a:lstStyle/>
          <a:p>
            <a:pPr algn="ctr">
              <a:defRPr/>
            </a:pPr>
            <a:r>
              <a:rPr lang="es-CO" sz="2400" dirty="0" smtClean="0">
                <a:solidFill>
                  <a:schemeClr val="bg1"/>
                </a:solidFill>
                <a:cs typeface="Arial" charset="0"/>
              </a:rPr>
              <a:t>Patrimonio Básico Adicional ( PBA)</a:t>
            </a:r>
            <a:endParaRPr lang="es-CO" sz="2400" dirty="0">
              <a:solidFill>
                <a:schemeClr val="bg1"/>
              </a:solidFill>
              <a:cs typeface="Arial" charset="0"/>
            </a:endParaRPr>
          </a:p>
        </p:txBody>
      </p:sp>
      <p:sp>
        <p:nvSpPr>
          <p:cNvPr id="33" name="32 CuadroTexto"/>
          <p:cNvSpPr txBox="1"/>
          <p:nvPr/>
        </p:nvSpPr>
        <p:spPr>
          <a:xfrm>
            <a:off x="2673417" y="3466546"/>
            <a:ext cx="1747402" cy="338554"/>
          </a:xfrm>
          <a:prstGeom prst="rect">
            <a:avLst/>
          </a:prstGeom>
          <a:noFill/>
        </p:spPr>
        <p:txBody>
          <a:bodyPr wrap="square" rtlCol="0">
            <a:spAutoFit/>
          </a:bodyPr>
          <a:lstStyle/>
          <a:p>
            <a:r>
              <a:rPr lang="es-CO" sz="1600" dirty="0"/>
              <a:t> </a:t>
            </a:r>
            <a:r>
              <a:rPr lang="es-CO" sz="1600" dirty="0" smtClean="0"/>
              <a:t> PONV</a:t>
            </a:r>
            <a:endParaRPr lang="es-CO" sz="1600" dirty="0">
              <a:solidFill>
                <a:srgbClr val="FF0000"/>
              </a:solidFill>
            </a:endParaRPr>
          </a:p>
        </p:txBody>
      </p:sp>
      <p:sp>
        <p:nvSpPr>
          <p:cNvPr id="34" name="33 Rectángulo"/>
          <p:cNvSpPr/>
          <p:nvPr/>
        </p:nvSpPr>
        <p:spPr>
          <a:xfrm>
            <a:off x="5078948" y="3593504"/>
            <a:ext cx="2263548" cy="463228"/>
          </a:xfrm>
          <a:prstGeom prst="rect">
            <a:avLst/>
          </a:prstGeom>
          <a:solidFill>
            <a:srgbClr val="002060"/>
          </a:solidFill>
          <a:ln>
            <a:solidFill>
              <a:srgbClr val="DBE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50" b="0" dirty="0" smtClean="0">
                <a:solidFill>
                  <a:schemeClr val="accent3"/>
                </a:solidFill>
              </a:rPr>
              <a:t>Conversión a acciones o amortización permanente</a:t>
            </a:r>
          </a:p>
        </p:txBody>
      </p:sp>
      <p:sp>
        <p:nvSpPr>
          <p:cNvPr id="39" name="38 CuadroTexto"/>
          <p:cNvSpPr txBox="1"/>
          <p:nvPr/>
        </p:nvSpPr>
        <p:spPr>
          <a:xfrm>
            <a:off x="7380236" y="818048"/>
            <a:ext cx="1629961" cy="369332"/>
          </a:xfrm>
          <a:prstGeom prst="rect">
            <a:avLst/>
          </a:prstGeom>
          <a:noFill/>
        </p:spPr>
        <p:txBody>
          <a:bodyPr wrap="square" rtlCol="0">
            <a:spAutoFit/>
          </a:bodyPr>
          <a:lstStyle/>
          <a:p>
            <a:pPr algn="ctr"/>
            <a:r>
              <a:rPr lang="es-CO" dirty="0" smtClean="0">
                <a:solidFill>
                  <a:srgbClr val="002060"/>
                </a:solidFill>
              </a:rPr>
              <a:t>Ranking</a:t>
            </a:r>
            <a:endParaRPr lang="es-CO" dirty="0">
              <a:solidFill>
                <a:srgbClr val="002060"/>
              </a:solidFill>
            </a:endParaRPr>
          </a:p>
        </p:txBody>
      </p:sp>
      <p:cxnSp>
        <p:nvCxnSpPr>
          <p:cNvPr id="47" name="46 Conector recto de flecha"/>
          <p:cNvCxnSpPr/>
          <p:nvPr/>
        </p:nvCxnSpPr>
        <p:spPr>
          <a:xfrm>
            <a:off x="4550497" y="1355114"/>
            <a:ext cx="477672"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2" name="51 Rectángulo"/>
          <p:cNvSpPr/>
          <p:nvPr/>
        </p:nvSpPr>
        <p:spPr>
          <a:xfrm>
            <a:off x="7507270" y="2450896"/>
            <a:ext cx="1455421" cy="70360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i="1" dirty="0" err="1" smtClean="0">
                <a:solidFill>
                  <a:srgbClr val="002060"/>
                </a:solidFill>
              </a:rPr>
              <a:t>Going</a:t>
            </a:r>
            <a:r>
              <a:rPr lang="es-CO" sz="1300" i="1" dirty="0" smtClean="0">
                <a:solidFill>
                  <a:srgbClr val="002060"/>
                </a:solidFill>
              </a:rPr>
              <a:t> </a:t>
            </a:r>
            <a:r>
              <a:rPr lang="es-CO" sz="1300" i="1" dirty="0" err="1" smtClean="0">
                <a:solidFill>
                  <a:srgbClr val="002060"/>
                </a:solidFill>
              </a:rPr>
              <a:t>Concern</a:t>
            </a:r>
            <a:r>
              <a:rPr lang="es-CO" sz="1300" dirty="0" smtClean="0">
                <a:solidFill>
                  <a:srgbClr val="002060"/>
                </a:solidFill>
              </a:rPr>
              <a:t>: </a:t>
            </a:r>
            <a:r>
              <a:rPr lang="es-CO" sz="1300" b="0" dirty="0" smtClean="0">
                <a:solidFill>
                  <a:sysClr val="windowText" lastClr="000000"/>
                </a:solidFill>
              </a:rPr>
              <a:t>Junior al </a:t>
            </a:r>
            <a:r>
              <a:rPr lang="es-CO" sz="1300" b="0" dirty="0" err="1" smtClean="0">
                <a:solidFill>
                  <a:sysClr val="windowText" lastClr="000000"/>
                </a:solidFill>
              </a:rPr>
              <a:t>Equity</a:t>
            </a:r>
            <a:r>
              <a:rPr lang="es-CO" sz="1300" b="0" dirty="0" smtClean="0">
                <a:solidFill>
                  <a:sysClr val="windowText" lastClr="000000"/>
                </a:solidFill>
              </a:rPr>
              <a:t>.</a:t>
            </a:r>
          </a:p>
          <a:p>
            <a:pPr algn="ctr"/>
            <a:r>
              <a:rPr lang="es-CO" sz="1300" i="1" dirty="0" err="1">
                <a:solidFill>
                  <a:srgbClr val="002060"/>
                </a:solidFill>
              </a:rPr>
              <a:t>Gone</a:t>
            </a:r>
            <a:r>
              <a:rPr lang="es-CO" sz="1300" i="1" dirty="0">
                <a:solidFill>
                  <a:srgbClr val="002060"/>
                </a:solidFill>
              </a:rPr>
              <a:t> </a:t>
            </a:r>
            <a:r>
              <a:rPr lang="es-CO" sz="1300" i="1" dirty="0" err="1">
                <a:solidFill>
                  <a:srgbClr val="002060"/>
                </a:solidFill>
              </a:rPr>
              <a:t>Concern</a:t>
            </a:r>
            <a:r>
              <a:rPr lang="es-CO" sz="1300" i="1" dirty="0">
                <a:solidFill>
                  <a:srgbClr val="002060"/>
                </a:solidFill>
              </a:rPr>
              <a:t>:</a:t>
            </a:r>
          </a:p>
          <a:p>
            <a:pPr algn="ctr"/>
            <a:r>
              <a:rPr lang="es-CO" sz="1300" b="0" dirty="0" smtClean="0">
                <a:solidFill>
                  <a:sysClr val="windowText" lastClr="000000"/>
                </a:solidFill>
              </a:rPr>
              <a:t>Senior al </a:t>
            </a:r>
            <a:r>
              <a:rPr lang="es-CO" sz="1300" b="0" dirty="0" err="1" smtClean="0">
                <a:solidFill>
                  <a:sysClr val="windowText" lastClr="000000"/>
                </a:solidFill>
              </a:rPr>
              <a:t>Equity</a:t>
            </a:r>
            <a:endParaRPr lang="es-CO" sz="1300" b="0" dirty="0">
              <a:solidFill>
                <a:sysClr val="windowText" lastClr="000000"/>
              </a:solidFill>
            </a:endParaRPr>
          </a:p>
        </p:txBody>
      </p:sp>
      <p:sp>
        <p:nvSpPr>
          <p:cNvPr id="54" name="53 CuadroTexto"/>
          <p:cNvSpPr txBox="1"/>
          <p:nvPr/>
        </p:nvSpPr>
        <p:spPr>
          <a:xfrm>
            <a:off x="2693571" y="1870570"/>
            <a:ext cx="1856927" cy="338554"/>
          </a:xfrm>
          <a:prstGeom prst="rect">
            <a:avLst/>
          </a:prstGeom>
          <a:noFill/>
        </p:spPr>
        <p:txBody>
          <a:bodyPr wrap="square" rtlCol="0">
            <a:spAutoFit/>
          </a:bodyPr>
          <a:lstStyle/>
          <a:p>
            <a:pPr algn="ctr"/>
            <a:r>
              <a:rPr lang="es-CO" sz="1600" dirty="0" smtClean="0"/>
              <a:t>Situación de Stress</a:t>
            </a:r>
            <a:endParaRPr lang="es-CO" sz="1600" dirty="0"/>
          </a:p>
        </p:txBody>
      </p:sp>
      <p:sp>
        <p:nvSpPr>
          <p:cNvPr id="55" name="54 Rectángulo"/>
          <p:cNvSpPr/>
          <p:nvPr/>
        </p:nvSpPr>
        <p:spPr>
          <a:xfrm>
            <a:off x="5145607" y="1793725"/>
            <a:ext cx="2161008" cy="320069"/>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0" dirty="0" smtClean="0"/>
              <a:t>Cancelación de pago de cupón</a:t>
            </a:r>
            <a:endParaRPr lang="es-CO" sz="1300" b="0" dirty="0"/>
          </a:p>
        </p:txBody>
      </p:sp>
      <p:cxnSp>
        <p:nvCxnSpPr>
          <p:cNvPr id="63" name="46 Conector recto de flecha"/>
          <p:cNvCxnSpPr/>
          <p:nvPr/>
        </p:nvCxnSpPr>
        <p:spPr>
          <a:xfrm>
            <a:off x="4550497" y="2007051"/>
            <a:ext cx="477672"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6" name="46 Conector recto de flecha"/>
          <p:cNvCxnSpPr/>
          <p:nvPr/>
        </p:nvCxnSpPr>
        <p:spPr>
          <a:xfrm>
            <a:off x="4602161" y="3044154"/>
            <a:ext cx="477672"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7" name="46 Conector recto de flecha"/>
          <p:cNvCxnSpPr/>
          <p:nvPr/>
        </p:nvCxnSpPr>
        <p:spPr>
          <a:xfrm>
            <a:off x="4603214" y="3747467"/>
            <a:ext cx="477672"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Rectángulo redondeado 1"/>
          <p:cNvSpPr/>
          <p:nvPr/>
        </p:nvSpPr>
        <p:spPr>
          <a:xfrm>
            <a:off x="0" y="840482"/>
            <a:ext cx="9027742" cy="3323842"/>
          </a:xfrm>
          <a:prstGeom prst="roundRect">
            <a:avLst/>
          </a:prstGeom>
          <a:noFill/>
          <a:ln>
            <a:solidFill>
              <a:srgbClr val="1C2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4" name="Marcador de número de diapositiva 3"/>
          <p:cNvSpPr txBox="1">
            <a:spLocks/>
          </p:cNvSpPr>
          <p:nvPr/>
        </p:nvSpPr>
        <p:spPr>
          <a:xfrm>
            <a:off x="6553200" y="476726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E4303CB-3DAC-4F49-9BF1-E56EEDA94FFC}" type="slidenum">
              <a:rPr lang="es-ES"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rPr>
              <a:pPr algn="r">
                <a:defRPr/>
              </a:pPr>
              <a:t>37</a:t>
            </a:fld>
            <a:endParaRPr lang="es-ES" sz="1000" dirty="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816514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359742" y="270007"/>
            <a:ext cx="7418592" cy="323850"/>
          </a:xfrm>
          <a:prstGeom prst="rect">
            <a:avLst/>
          </a:prstGeom>
          <a:noFill/>
          <a:ln w="9525" algn="ctr">
            <a:noFill/>
            <a:miter lim="800000"/>
            <a:headEnd/>
            <a:tailEnd/>
          </a:ln>
        </p:spPr>
        <p:txBody>
          <a:bodyPr anchor="b" anchorCtr="0"/>
          <a:lstStyle/>
          <a:p>
            <a:pPr>
              <a:spcBef>
                <a:spcPct val="20000"/>
              </a:spcBef>
              <a:buClr>
                <a:srgbClr val="003399"/>
              </a:buClr>
              <a:buSzPct val="80000"/>
            </a:pPr>
            <a:endParaRPr lang="es-CO" sz="2400" dirty="0" smtClean="0">
              <a:solidFill>
                <a:srgbClr val="002060"/>
              </a:solidFill>
              <a:cs typeface="Arial" charset="0"/>
            </a:endParaRPr>
          </a:p>
          <a:p>
            <a:pPr>
              <a:spcBef>
                <a:spcPct val="20000"/>
              </a:spcBef>
              <a:buClr>
                <a:srgbClr val="003399"/>
              </a:buClr>
              <a:buSzPct val="80000"/>
            </a:pPr>
            <a:r>
              <a:rPr lang="es-CO" sz="2400" dirty="0" smtClean="0">
                <a:solidFill>
                  <a:schemeClr val="accent6"/>
                </a:solidFill>
                <a:cs typeface="Arial" charset="0"/>
              </a:rPr>
              <a:t>2.3. ¿Cómo funcionan los Instrumentos </a:t>
            </a:r>
            <a:r>
              <a:rPr lang="es-CO" sz="2400" dirty="0">
                <a:solidFill>
                  <a:schemeClr val="accent6"/>
                </a:solidFill>
                <a:cs typeface="Arial" charset="0"/>
              </a:rPr>
              <a:t>H</a:t>
            </a:r>
            <a:r>
              <a:rPr lang="es-CO" sz="2400" dirty="0" smtClean="0">
                <a:solidFill>
                  <a:schemeClr val="accent6"/>
                </a:solidFill>
                <a:cs typeface="Arial" charset="0"/>
              </a:rPr>
              <a:t>íbridos T2BIII?</a:t>
            </a:r>
            <a:endParaRPr lang="es-CO" sz="2400" dirty="0">
              <a:solidFill>
                <a:schemeClr val="accent6"/>
              </a:solidFill>
              <a:cs typeface="Arial" charset="0"/>
            </a:endParaRPr>
          </a:p>
        </p:txBody>
      </p:sp>
      <p:sp>
        <p:nvSpPr>
          <p:cNvPr id="12" name="11 CuadroTexto"/>
          <p:cNvSpPr txBox="1"/>
          <p:nvPr/>
        </p:nvSpPr>
        <p:spPr>
          <a:xfrm>
            <a:off x="2935024" y="976607"/>
            <a:ext cx="2268028" cy="369332"/>
          </a:xfrm>
          <a:prstGeom prst="rect">
            <a:avLst/>
          </a:prstGeom>
          <a:noFill/>
        </p:spPr>
        <p:txBody>
          <a:bodyPr wrap="square" rtlCol="0">
            <a:spAutoFit/>
          </a:bodyPr>
          <a:lstStyle/>
          <a:p>
            <a:pPr algn="ctr"/>
            <a:r>
              <a:rPr lang="es-CO" dirty="0" smtClean="0">
                <a:solidFill>
                  <a:srgbClr val="002060"/>
                </a:solidFill>
              </a:rPr>
              <a:t>Situación del emisor</a:t>
            </a:r>
            <a:endParaRPr lang="es-CO" dirty="0">
              <a:solidFill>
                <a:srgbClr val="002060"/>
              </a:solidFill>
            </a:endParaRPr>
          </a:p>
        </p:txBody>
      </p:sp>
      <p:sp>
        <p:nvSpPr>
          <p:cNvPr id="13" name="12 CuadroTexto"/>
          <p:cNvSpPr txBox="1"/>
          <p:nvPr/>
        </p:nvSpPr>
        <p:spPr>
          <a:xfrm>
            <a:off x="5076424" y="976607"/>
            <a:ext cx="2303812" cy="369332"/>
          </a:xfrm>
          <a:prstGeom prst="rect">
            <a:avLst/>
          </a:prstGeom>
          <a:noFill/>
        </p:spPr>
        <p:txBody>
          <a:bodyPr wrap="square" rtlCol="0">
            <a:spAutoFit/>
          </a:bodyPr>
          <a:lstStyle/>
          <a:p>
            <a:pPr algn="ctr"/>
            <a:r>
              <a:rPr lang="es-CO" dirty="0" smtClean="0">
                <a:solidFill>
                  <a:srgbClr val="002060"/>
                </a:solidFill>
              </a:rPr>
              <a:t>Consecuencia</a:t>
            </a:r>
            <a:endParaRPr lang="es-CO" dirty="0">
              <a:solidFill>
                <a:srgbClr val="002060"/>
              </a:solidFill>
            </a:endParaRPr>
          </a:p>
        </p:txBody>
      </p:sp>
      <p:sp>
        <p:nvSpPr>
          <p:cNvPr id="27" name="Rectangle 36"/>
          <p:cNvSpPr>
            <a:spLocks noChangeArrowheads="1"/>
          </p:cNvSpPr>
          <p:nvPr/>
        </p:nvSpPr>
        <p:spPr bwMode="gray">
          <a:xfrm>
            <a:off x="116639" y="1584314"/>
            <a:ext cx="733566" cy="2144120"/>
          </a:xfrm>
          <a:prstGeom prst="rect">
            <a:avLst/>
          </a:prstGeom>
          <a:solidFill>
            <a:srgbClr val="FFC000"/>
          </a:solidFill>
          <a:ln w="12700" algn="ctr">
            <a:solidFill>
              <a:schemeClr val="tx1"/>
            </a:solidFill>
            <a:miter lim="800000"/>
            <a:headEnd/>
            <a:tailEnd/>
          </a:ln>
          <a:effectLst/>
        </p:spPr>
        <p:txBody>
          <a:bodyPr vert="vert270" lIns="36000" tIns="36000" rIns="10800" bIns="21600" anchor="ctr"/>
          <a:lstStyle/>
          <a:p>
            <a:pPr algn="ctr">
              <a:defRPr/>
            </a:pPr>
            <a:r>
              <a:rPr lang="es-CO" dirty="0" smtClean="0">
                <a:cs typeface="Arial" charset="0"/>
              </a:rPr>
              <a:t>Patrimonio Adicional</a:t>
            </a:r>
          </a:p>
          <a:p>
            <a:pPr algn="ctr">
              <a:defRPr/>
            </a:pPr>
            <a:r>
              <a:rPr lang="es-CO" dirty="0" smtClean="0">
                <a:cs typeface="Arial" charset="0"/>
              </a:rPr>
              <a:t> ( PA)</a:t>
            </a:r>
          </a:p>
        </p:txBody>
      </p:sp>
      <p:sp>
        <p:nvSpPr>
          <p:cNvPr id="43" name="42 CuadroTexto"/>
          <p:cNvSpPr txBox="1"/>
          <p:nvPr/>
        </p:nvSpPr>
        <p:spPr>
          <a:xfrm>
            <a:off x="3451771" y="1689884"/>
            <a:ext cx="1379516" cy="338554"/>
          </a:xfrm>
          <a:prstGeom prst="rect">
            <a:avLst/>
          </a:prstGeom>
          <a:noFill/>
        </p:spPr>
        <p:txBody>
          <a:bodyPr wrap="square" rtlCol="0">
            <a:spAutoFit/>
          </a:bodyPr>
          <a:lstStyle/>
          <a:p>
            <a:r>
              <a:rPr lang="es-CO" sz="1600" dirty="0" smtClean="0"/>
              <a:t> Normal</a:t>
            </a:r>
            <a:endParaRPr lang="es-CO" sz="1600" dirty="0"/>
          </a:p>
        </p:txBody>
      </p:sp>
      <p:sp>
        <p:nvSpPr>
          <p:cNvPr id="30" name="29 Pentágono"/>
          <p:cNvSpPr/>
          <p:nvPr/>
        </p:nvSpPr>
        <p:spPr>
          <a:xfrm>
            <a:off x="931812" y="1584314"/>
            <a:ext cx="1764113" cy="2144120"/>
          </a:xfrm>
          <a:prstGeom prst="homePlate">
            <a:avLst/>
          </a:prstGeom>
          <a:solidFill>
            <a:srgbClr val="DBE5F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b="0" dirty="0" smtClean="0">
                <a:solidFill>
                  <a:sysClr val="windowText" lastClr="000000"/>
                </a:solidFill>
              </a:rPr>
              <a:t>Híbrido</a:t>
            </a:r>
          </a:p>
          <a:p>
            <a:pPr algn="ctr"/>
            <a:r>
              <a:rPr lang="es-CO" b="0" dirty="0" smtClean="0">
                <a:solidFill>
                  <a:sysClr val="windowText" lastClr="000000"/>
                </a:solidFill>
              </a:rPr>
              <a:t>New Style T2</a:t>
            </a:r>
            <a:endParaRPr lang="es-CO" b="0" dirty="0">
              <a:solidFill>
                <a:sysClr val="windowText" lastClr="000000"/>
              </a:solidFill>
            </a:endParaRPr>
          </a:p>
        </p:txBody>
      </p:sp>
      <p:sp>
        <p:nvSpPr>
          <p:cNvPr id="36" name="35 Rectángulo"/>
          <p:cNvSpPr/>
          <p:nvPr/>
        </p:nvSpPr>
        <p:spPr>
          <a:xfrm>
            <a:off x="5283785" y="1584314"/>
            <a:ext cx="1983127" cy="347354"/>
          </a:xfrm>
          <a:prstGeom prst="rect">
            <a:avLst/>
          </a:prstGeom>
          <a:solidFill>
            <a:srgbClr val="002060"/>
          </a:solidFill>
          <a:ln>
            <a:solidFill>
              <a:srgbClr val="DBE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0" dirty="0" smtClean="0">
                <a:solidFill>
                  <a:schemeClr val="accent3"/>
                </a:solidFill>
              </a:rPr>
              <a:t>Pago del nominal al vencimiento</a:t>
            </a:r>
            <a:endParaRPr lang="es-CO" sz="1300" b="0" dirty="0">
              <a:solidFill>
                <a:schemeClr val="accent3"/>
              </a:solidFill>
            </a:endParaRPr>
          </a:p>
        </p:txBody>
      </p:sp>
      <p:sp>
        <p:nvSpPr>
          <p:cNvPr id="39" name="38 CuadroTexto"/>
          <p:cNvSpPr txBox="1"/>
          <p:nvPr/>
        </p:nvSpPr>
        <p:spPr>
          <a:xfrm>
            <a:off x="7380236" y="1001573"/>
            <a:ext cx="1629961" cy="369332"/>
          </a:xfrm>
          <a:prstGeom prst="rect">
            <a:avLst/>
          </a:prstGeom>
          <a:noFill/>
        </p:spPr>
        <p:txBody>
          <a:bodyPr wrap="square" rtlCol="0">
            <a:spAutoFit/>
          </a:bodyPr>
          <a:lstStyle/>
          <a:p>
            <a:pPr algn="ctr"/>
            <a:r>
              <a:rPr lang="es-CO" dirty="0" smtClean="0">
                <a:solidFill>
                  <a:srgbClr val="002060"/>
                </a:solidFill>
              </a:rPr>
              <a:t>Ranking</a:t>
            </a:r>
            <a:endParaRPr lang="es-CO" dirty="0">
              <a:solidFill>
                <a:srgbClr val="002060"/>
              </a:solidFill>
            </a:endParaRPr>
          </a:p>
        </p:txBody>
      </p:sp>
      <p:sp>
        <p:nvSpPr>
          <p:cNvPr id="62" name="61 Rectángulo"/>
          <p:cNvSpPr/>
          <p:nvPr/>
        </p:nvSpPr>
        <p:spPr>
          <a:xfrm>
            <a:off x="7335051" y="2249200"/>
            <a:ext cx="1601704" cy="779339"/>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i="1" dirty="0" err="1">
                <a:solidFill>
                  <a:srgbClr val="002060"/>
                </a:solidFill>
              </a:rPr>
              <a:t>Going</a:t>
            </a:r>
            <a:r>
              <a:rPr lang="es-CO" sz="1300" i="1" dirty="0">
                <a:solidFill>
                  <a:srgbClr val="002060"/>
                </a:solidFill>
              </a:rPr>
              <a:t> </a:t>
            </a:r>
            <a:r>
              <a:rPr lang="es-CO" sz="1300" i="1" dirty="0" err="1">
                <a:solidFill>
                  <a:srgbClr val="002060"/>
                </a:solidFill>
              </a:rPr>
              <a:t>Concern</a:t>
            </a:r>
            <a:r>
              <a:rPr lang="es-CO" sz="1300" i="1" dirty="0">
                <a:solidFill>
                  <a:srgbClr val="002060"/>
                </a:solidFill>
              </a:rPr>
              <a:t>: </a:t>
            </a:r>
          </a:p>
          <a:p>
            <a:pPr algn="ctr"/>
            <a:r>
              <a:rPr lang="es-CO" sz="1300" b="0" dirty="0" smtClean="0">
                <a:solidFill>
                  <a:sysClr val="windowText" lastClr="000000"/>
                </a:solidFill>
              </a:rPr>
              <a:t>Junior al </a:t>
            </a:r>
            <a:r>
              <a:rPr lang="es-CO" sz="1300" b="0" dirty="0" err="1" smtClean="0">
                <a:solidFill>
                  <a:sysClr val="windowText" lastClr="000000"/>
                </a:solidFill>
              </a:rPr>
              <a:t>Equity</a:t>
            </a:r>
            <a:endParaRPr lang="es-CO" sz="1300" b="0" dirty="0" smtClean="0">
              <a:solidFill>
                <a:sysClr val="windowText" lastClr="000000"/>
              </a:solidFill>
            </a:endParaRPr>
          </a:p>
          <a:p>
            <a:pPr algn="ctr"/>
            <a:r>
              <a:rPr lang="es-CO" sz="1300" i="1" dirty="0" err="1">
                <a:solidFill>
                  <a:srgbClr val="002060"/>
                </a:solidFill>
              </a:rPr>
              <a:t>Gone</a:t>
            </a:r>
            <a:r>
              <a:rPr lang="es-CO" sz="1300" i="1" dirty="0">
                <a:solidFill>
                  <a:srgbClr val="002060"/>
                </a:solidFill>
              </a:rPr>
              <a:t> </a:t>
            </a:r>
            <a:r>
              <a:rPr lang="es-CO" sz="1300" i="1" dirty="0" err="1">
                <a:solidFill>
                  <a:srgbClr val="002060"/>
                </a:solidFill>
              </a:rPr>
              <a:t>Concern</a:t>
            </a:r>
            <a:r>
              <a:rPr lang="es-CO" sz="1300" i="1" dirty="0">
                <a:solidFill>
                  <a:srgbClr val="002060"/>
                </a:solidFill>
              </a:rPr>
              <a:t>:</a:t>
            </a:r>
          </a:p>
          <a:p>
            <a:pPr algn="ctr"/>
            <a:r>
              <a:rPr lang="es-CO" sz="1300" b="0" dirty="0" smtClean="0">
                <a:solidFill>
                  <a:sysClr val="windowText" lastClr="000000"/>
                </a:solidFill>
              </a:rPr>
              <a:t>Junior a deuda senior</a:t>
            </a:r>
            <a:endParaRPr lang="es-CO" sz="1300" b="0" dirty="0">
              <a:solidFill>
                <a:sysClr val="windowText" lastClr="000000"/>
              </a:solidFill>
            </a:endParaRPr>
          </a:p>
        </p:txBody>
      </p:sp>
      <p:sp>
        <p:nvSpPr>
          <p:cNvPr id="48" name="17 CuadroTexto"/>
          <p:cNvSpPr txBox="1"/>
          <p:nvPr/>
        </p:nvSpPr>
        <p:spPr>
          <a:xfrm>
            <a:off x="3330925" y="2313560"/>
            <a:ext cx="1686045" cy="338554"/>
          </a:xfrm>
          <a:prstGeom prst="rect">
            <a:avLst/>
          </a:prstGeom>
          <a:noFill/>
        </p:spPr>
        <p:txBody>
          <a:bodyPr wrap="square" rtlCol="0">
            <a:spAutoFit/>
          </a:bodyPr>
          <a:lstStyle/>
          <a:p>
            <a:r>
              <a:rPr lang="es-CO" sz="1600" dirty="0" smtClean="0"/>
              <a:t> </a:t>
            </a:r>
            <a:r>
              <a:rPr lang="es-CO" sz="1600" dirty="0" err="1" smtClean="0"/>
              <a:t>Trigger</a:t>
            </a:r>
            <a:r>
              <a:rPr lang="es-CO" sz="1600" dirty="0" smtClean="0"/>
              <a:t> </a:t>
            </a:r>
            <a:r>
              <a:rPr lang="es-CO" sz="1600" dirty="0" err="1" smtClean="0"/>
              <a:t>Event</a:t>
            </a:r>
            <a:r>
              <a:rPr lang="es-CO" sz="1600" dirty="0" smtClean="0"/>
              <a:t> </a:t>
            </a:r>
            <a:endParaRPr lang="es-CO" sz="1600" dirty="0">
              <a:solidFill>
                <a:srgbClr val="FF0000"/>
              </a:solidFill>
            </a:endParaRPr>
          </a:p>
        </p:txBody>
      </p:sp>
      <p:sp>
        <p:nvSpPr>
          <p:cNvPr id="49" name="18 CuadroTexto"/>
          <p:cNvSpPr txBox="1"/>
          <p:nvPr/>
        </p:nvSpPr>
        <p:spPr>
          <a:xfrm>
            <a:off x="3122643" y="2552028"/>
            <a:ext cx="1747979" cy="430887"/>
          </a:xfrm>
          <a:prstGeom prst="rect">
            <a:avLst/>
          </a:prstGeom>
          <a:noFill/>
        </p:spPr>
        <p:txBody>
          <a:bodyPr wrap="square" rtlCol="0">
            <a:spAutoFit/>
          </a:bodyPr>
          <a:lstStyle/>
          <a:p>
            <a:pPr algn="ctr"/>
            <a:r>
              <a:rPr lang="es-CO" sz="1100" b="0" dirty="0" err="1" smtClean="0"/>
              <a:t>Ej</a:t>
            </a:r>
            <a:r>
              <a:rPr lang="es-CO" sz="1100" b="0" dirty="0" smtClean="0"/>
              <a:t>: Solvencia básica ( CET1)  &lt;4.500% </a:t>
            </a:r>
            <a:endParaRPr lang="es-CO" sz="1100" dirty="0"/>
          </a:p>
        </p:txBody>
      </p:sp>
      <p:sp>
        <p:nvSpPr>
          <p:cNvPr id="50" name="24 CuadroTexto"/>
          <p:cNvSpPr txBox="1"/>
          <p:nvPr/>
        </p:nvSpPr>
        <p:spPr>
          <a:xfrm>
            <a:off x="3122643" y="3544681"/>
            <a:ext cx="1603169" cy="430887"/>
          </a:xfrm>
          <a:prstGeom prst="rect">
            <a:avLst/>
          </a:prstGeom>
          <a:noFill/>
        </p:spPr>
        <p:txBody>
          <a:bodyPr wrap="square" rtlCol="0">
            <a:spAutoFit/>
          </a:bodyPr>
          <a:lstStyle/>
          <a:p>
            <a:pPr algn="ctr"/>
            <a:r>
              <a:rPr lang="es-CO" sz="1100" b="0" dirty="0"/>
              <a:t>Intervención por parte del regulador</a:t>
            </a:r>
          </a:p>
        </p:txBody>
      </p:sp>
      <p:sp>
        <p:nvSpPr>
          <p:cNvPr id="60" name="32 CuadroTexto"/>
          <p:cNvSpPr txBox="1"/>
          <p:nvPr/>
        </p:nvSpPr>
        <p:spPr>
          <a:xfrm>
            <a:off x="3330924" y="3323221"/>
            <a:ext cx="1747402" cy="338554"/>
          </a:xfrm>
          <a:prstGeom prst="rect">
            <a:avLst/>
          </a:prstGeom>
          <a:noFill/>
        </p:spPr>
        <p:txBody>
          <a:bodyPr wrap="square" rtlCol="0">
            <a:spAutoFit/>
          </a:bodyPr>
          <a:lstStyle/>
          <a:p>
            <a:r>
              <a:rPr lang="es-CO" sz="1600" dirty="0"/>
              <a:t> </a:t>
            </a:r>
            <a:r>
              <a:rPr lang="es-CO" sz="1600" dirty="0" smtClean="0"/>
              <a:t> PONV</a:t>
            </a:r>
            <a:endParaRPr lang="es-CO" sz="1600" dirty="0">
              <a:solidFill>
                <a:srgbClr val="FF0000"/>
              </a:solidFill>
            </a:endParaRPr>
          </a:p>
        </p:txBody>
      </p:sp>
      <p:sp>
        <p:nvSpPr>
          <p:cNvPr id="61" name="33 Rectángulo"/>
          <p:cNvSpPr/>
          <p:nvPr/>
        </p:nvSpPr>
        <p:spPr>
          <a:xfrm>
            <a:off x="5291821" y="3345925"/>
            <a:ext cx="2009732" cy="463228"/>
          </a:xfrm>
          <a:prstGeom prst="rect">
            <a:avLst/>
          </a:prstGeom>
          <a:solidFill>
            <a:srgbClr val="002060"/>
          </a:solidFill>
          <a:ln>
            <a:solidFill>
              <a:srgbClr val="DBE5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250" b="0" dirty="0" smtClean="0">
                <a:solidFill>
                  <a:schemeClr val="accent3"/>
                </a:solidFill>
              </a:rPr>
              <a:t>Conversión a acciones o amortización permanente</a:t>
            </a:r>
          </a:p>
        </p:txBody>
      </p:sp>
      <p:cxnSp>
        <p:nvCxnSpPr>
          <p:cNvPr id="68" name="46 Conector recto de flecha"/>
          <p:cNvCxnSpPr/>
          <p:nvPr/>
        </p:nvCxnSpPr>
        <p:spPr>
          <a:xfrm>
            <a:off x="4779759" y="3577137"/>
            <a:ext cx="477672"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69" name="46 Conector recto de flecha"/>
          <p:cNvCxnSpPr/>
          <p:nvPr/>
        </p:nvCxnSpPr>
        <p:spPr>
          <a:xfrm>
            <a:off x="4756982" y="2603831"/>
            <a:ext cx="477672"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1" name="46 Conector recto de flecha"/>
          <p:cNvCxnSpPr/>
          <p:nvPr/>
        </p:nvCxnSpPr>
        <p:spPr>
          <a:xfrm>
            <a:off x="4756982" y="1822685"/>
            <a:ext cx="477672" cy="0"/>
          </a:xfrm>
          <a:prstGeom prst="straightConnector1">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3" name="Rectángulo redondeado 2"/>
          <p:cNvSpPr/>
          <p:nvPr/>
        </p:nvSpPr>
        <p:spPr>
          <a:xfrm>
            <a:off x="0" y="1442608"/>
            <a:ext cx="9010197" cy="2479010"/>
          </a:xfrm>
          <a:prstGeom prst="roundRect">
            <a:avLst/>
          </a:prstGeom>
          <a:noFill/>
          <a:ln>
            <a:solidFill>
              <a:srgbClr val="1C28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0" name="9 Rectángulo"/>
          <p:cNvSpPr/>
          <p:nvPr/>
        </p:nvSpPr>
        <p:spPr>
          <a:xfrm>
            <a:off x="5291822" y="2073375"/>
            <a:ext cx="1986063" cy="1160085"/>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1300" b="0" dirty="0" smtClean="0"/>
              <a:t>Conversión a acciones o amortización de perdidas permanente. (Puede </a:t>
            </a:r>
            <a:r>
              <a:rPr lang="es-CO" sz="1300" b="0" dirty="0"/>
              <a:t>ser total o parcial hasta </a:t>
            </a:r>
            <a:r>
              <a:rPr lang="es-CO" sz="1300" b="0" dirty="0" smtClean="0"/>
              <a:t>reestablecer la solvencia básica </a:t>
            </a:r>
            <a:r>
              <a:rPr lang="es-CO" sz="1300" b="0" dirty="0"/>
              <a:t>al menos al 6%). </a:t>
            </a:r>
          </a:p>
        </p:txBody>
      </p:sp>
      <p:sp>
        <p:nvSpPr>
          <p:cNvPr id="21" name="Marcador de número de diapositiva 3"/>
          <p:cNvSpPr txBox="1">
            <a:spLocks/>
          </p:cNvSpPr>
          <p:nvPr/>
        </p:nvSpPr>
        <p:spPr>
          <a:xfrm>
            <a:off x="6553200" y="4767263"/>
            <a:ext cx="2133600" cy="273844"/>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defRPr/>
            </a:pPr>
            <a:fld id="{3E4303CB-3DAC-4F49-9BF1-E56EEDA94FFC}" type="slidenum">
              <a:rPr lang="es-ES" sz="100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rPr>
              <a:pPr algn="r">
                <a:defRPr/>
              </a:pPr>
              <a:t>38</a:t>
            </a:fld>
            <a:endParaRPr lang="es-ES" sz="1000" dirty="0">
              <a:solidFill>
                <a:schemeClr val="tx1">
                  <a:tint val="75000"/>
                </a:schemeClr>
              </a:solidFill>
              <a:latin typeface="Segoe UI"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832933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ChangeArrowheads="1"/>
          </p:cNvSpPr>
          <p:nvPr/>
        </p:nvSpPr>
        <p:spPr bwMode="gray">
          <a:xfrm>
            <a:off x="132954" y="256568"/>
            <a:ext cx="8096645" cy="323850"/>
          </a:xfrm>
          <a:prstGeom prst="rect">
            <a:avLst/>
          </a:prstGeom>
          <a:noFill/>
          <a:ln w="9525" algn="ctr">
            <a:noFill/>
            <a:miter lim="800000"/>
            <a:headEnd/>
            <a:tailEnd/>
          </a:ln>
        </p:spPr>
        <p:txBody>
          <a:bodyPr anchor="b" anchorCtr="0"/>
          <a:lstStyle/>
          <a:p>
            <a:pPr>
              <a:spcBef>
                <a:spcPct val="20000"/>
              </a:spcBef>
              <a:buClr>
                <a:srgbClr val="003399"/>
              </a:buClr>
              <a:buSzPct val="80000"/>
            </a:pPr>
            <a:r>
              <a:rPr lang="es-CO" sz="2400" dirty="0">
                <a:solidFill>
                  <a:schemeClr val="accent6"/>
                </a:solidFill>
                <a:cs typeface="Arial" charset="0"/>
              </a:rPr>
              <a:t>3</a:t>
            </a:r>
            <a:r>
              <a:rPr lang="es-CO" sz="2400" dirty="0" smtClean="0">
                <a:solidFill>
                  <a:schemeClr val="accent6"/>
                </a:solidFill>
                <a:cs typeface="Arial" charset="0"/>
              </a:rPr>
              <a:t>. Metodología Calificadoras para Instrumentos </a:t>
            </a:r>
            <a:r>
              <a:rPr lang="es-CO" sz="2400" dirty="0">
                <a:solidFill>
                  <a:schemeClr val="accent6"/>
                </a:solidFill>
                <a:cs typeface="Arial" charset="0"/>
              </a:rPr>
              <a:t>H</a:t>
            </a:r>
            <a:r>
              <a:rPr lang="es-CO" sz="2400" dirty="0" smtClean="0">
                <a:solidFill>
                  <a:schemeClr val="accent6"/>
                </a:solidFill>
                <a:cs typeface="Arial" charset="0"/>
              </a:rPr>
              <a:t>íbridos</a:t>
            </a:r>
          </a:p>
        </p:txBody>
      </p:sp>
      <p:graphicFrame>
        <p:nvGraphicFramePr>
          <p:cNvPr id="4" name="3 Tabla"/>
          <p:cNvGraphicFramePr>
            <a:graphicFrameLocks noGrp="1"/>
          </p:cNvGraphicFramePr>
          <p:nvPr>
            <p:extLst>
              <p:ext uri="{D42A27DB-BD31-4B8C-83A1-F6EECF244321}">
                <p14:modId xmlns:p14="http://schemas.microsoft.com/office/powerpoint/2010/main" val="2177593003"/>
              </p:ext>
            </p:extLst>
          </p:nvPr>
        </p:nvGraphicFramePr>
        <p:xfrm>
          <a:off x="504884" y="2560186"/>
          <a:ext cx="8126570" cy="2591741"/>
        </p:xfrm>
        <a:graphic>
          <a:graphicData uri="http://schemas.openxmlformats.org/drawingml/2006/table">
            <a:tbl>
              <a:tblPr/>
              <a:tblGrid>
                <a:gridCol w="1636018"/>
                <a:gridCol w="2232972"/>
                <a:gridCol w="2128790"/>
                <a:gridCol w="2128790"/>
              </a:tblGrid>
              <a:tr h="328673">
                <a:tc>
                  <a:txBody>
                    <a:bodyPr/>
                    <a:lstStyle/>
                    <a:p>
                      <a:pPr algn="ctr" fontAlgn="ctr"/>
                      <a:r>
                        <a:rPr lang="es-CO" sz="900" b="1" i="0" u="none" strike="noStrike" dirty="0">
                          <a:solidFill>
                            <a:schemeClr val="bg1"/>
                          </a:solidFill>
                          <a:latin typeface="Calibri"/>
                        </a:rPr>
                        <a:t>Rating </a:t>
                      </a:r>
                      <a:r>
                        <a:rPr lang="es-CO" sz="900" b="1" i="0" u="none" strike="noStrike" dirty="0" err="1">
                          <a:solidFill>
                            <a:schemeClr val="bg1"/>
                          </a:solidFill>
                          <a:latin typeface="Calibri"/>
                        </a:rPr>
                        <a:t>Basis</a:t>
                      </a:r>
                      <a:endParaRPr lang="es-CO" sz="900" b="1" i="0" u="none" strike="noStrike" dirty="0">
                        <a:solidFill>
                          <a:schemeClr val="bg1"/>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algn="ctr" rtl="0" fontAlgn="ctr"/>
                      <a:r>
                        <a:rPr lang="es-CO" sz="900" b="0" i="0" u="none" strike="noStrike" dirty="0" err="1">
                          <a:solidFill>
                            <a:srgbClr val="000000"/>
                          </a:solidFill>
                          <a:latin typeface="Calibri"/>
                        </a:rPr>
                        <a:t>Standalone</a:t>
                      </a:r>
                      <a:r>
                        <a:rPr lang="es-CO" sz="900" b="0" i="0" u="none" strike="noStrike" dirty="0">
                          <a:solidFill>
                            <a:srgbClr val="000000"/>
                          </a:solidFill>
                          <a:latin typeface="Calibri"/>
                        </a:rPr>
                        <a:t> </a:t>
                      </a:r>
                      <a:r>
                        <a:rPr lang="es-CO" sz="900" b="0" i="0" u="none" strike="noStrike" dirty="0" err="1">
                          <a:solidFill>
                            <a:srgbClr val="000000"/>
                          </a:solidFill>
                          <a:latin typeface="Calibri"/>
                        </a:rPr>
                        <a:t>Credit</a:t>
                      </a:r>
                      <a:r>
                        <a:rPr lang="es-CO" sz="900" b="0" i="0" u="none" strike="noStrike" dirty="0">
                          <a:solidFill>
                            <a:srgbClr val="000000"/>
                          </a:solidFill>
                          <a:latin typeface="Calibri"/>
                        </a:rPr>
                        <a:t> </a:t>
                      </a:r>
                      <a:r>
                        <a:rPr lang="es-CO" sz="900" b="0" i="0" u="none" strike="noStrike" dirty="0" err="1">
                          <a:solidFill>
                            <a:srgbClr val="000000"/>
                          </a:solidFill>
                          <a:latin typeface="Calibri"/>
                        </a:rPr>
                        <a:t>Profile</a:t>
                      </a:r>
                      <a:r>
                        <a:rPr lang="es-CO" sz="900" b="0" i="0" u="none" strike="noStrike" dirty="0">
                          <a:solidFill>
                            <a:srgbClr val="000000"/>
                          </a:solidFill>
                          <a:latin typeface="Calibri"/>
                        </a:rPr>
                        <a:t> (SACP)</a:t>
                      </a: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rtl="0" fontAlgn="ctr"/>
                      <a:r>
                        <a:rPr lang="en-US" sz="900" b="0" i="0" u="none" strike="noStrike" dirty="0">
                          <a:solidFill>
                            <a:srgbClr val="000000"/>
                          </a:solidFill>
                          <a:latin typeface="Calibri"/>
                        </a:rPr>
                        <a:t>Adjusted Baseline Credit </a:t>
                      </a:r>
                      <a:r>
                        <a:rPr lang="en-US" sz="900" b="0" i="0" u="none" strike="noStrike" dirty="0" smtClean="0">
                          <a:solidFill>
                            <a:srgbClr val="000000"/>
                          </a:solidFill>
                          <a:latin typeface="Calibri"/>
                        </a:rPr>
                        <a:t>Assessment (BCA)</a:t>
                      </a:r>
                      <a:endParaRPr lang="en-US" sz="900" b="0" i="0" u="none" strike="noStrike" dirty="0">
                        <a:solidFill>
                          <a:srgbClr val="000000"/>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rtl="0" fontAlgn="ctr"/>
                      <a:r>
                        <a:rPr lang="en-US" sz="900" b="0" i="0" u="none" strike="noStrike" dirty="0">
                          <a:solidFill>
                            <a:srgbClr val="000000"/>
                          </a:solidFill>
                          <a:latin typeface="Calibri"/>
                        </a:rPr>
                        <a:t>Viability Rating (VR</a:t>
                      </a:r>
                      <a:r>
                        <a:rPr lang="en-US" sz="900" b="0" i="0" u="none" strike="noStrike" dirty="0" smtClean="0">
                          <a:solidFill>
                            <a:srgbClr val="000000"/>
                          </a:solidFill>
                          <a:latin typeface="Calibri"/>
                        </a:rPr>
                        <a:t>)</a:t>
                      </a:r>
                      <a:endParaRPr lang="en-US" sz="900" b="0" i="0" u="none" strike="noStrike" dirty="0">
                        <a:solidFill>
                          <a:srgbClr val="000000"/>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BE5F1"/>
                    </a:solidFill>
                  </a:tcPr>
                </a:tc>
              </a:tr>
              <a:tr h="720335">
                <a:tc>
                  <a:txBody>
                    <a:bodyPr/>
                    <a:lstStyle/>
                    <a:p>
                      <a:pPr algn="ctr" fontAlgn="ctr"/>
                      <a:r>
                        <a:rPr lang="es-CO" sz="900" b="1" i="0" u="none" strike="noStrike" dirty="0" smtClean="0">
                          <a:solidFill>
                            <a:schemeClr val="bg1"/>
                          </a:solidFill>
                          <a:latin typeface="Calibri"/>
                        </a:rPr>
                        <a:t>Contribución a</a:t>
                      </a:r>
                      <a:r>
                        <a:rPr lang="es-CO" sz="900" b="1" i="0" u="none" strike="noStrike" baseline="0" dirty="0" smtClean="0">
                          <a:solidFill>
                            <a:schemeClr val="bg1"/>
                          </a:solidFill>
                          <a:latin typeface="Calibri"/>
                        </a:rPr>
                        <a:t> capital de instrumentos híbridos</a:t>
                      </a:r>
                      <a:endParaRPr lang="es-CO" sz="900" b="1" i="0" u="none" strike="noStrike" dirty="0">
                        <a:solidFill>
                          <a:schemeClr val="bg1"/>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marL="0" marR="0" indent="0" algn="ctr" defTabSz="914400" rtl="0" eaLnBrk="1" fontAlgn="ctr" latinLnBrk="0" hangingPunct="1">
                        <a:lnSpc>
                          <a:spcPct val="100000"/>
                        </a:lnSpc>
                        <a:spcBef>
                          <a:spcPts val="0"/>
                        </a:spcBef>
                        <a:spcAft>
                          <a:spcPts val="0"/>
                        </a:spcAft>
                        <a:buClrTx/>
                        <a:buSzTx/>
                        <a:buFont typeface="Wingdings" pitchFamily="2" charset="2"/>
                        <a:buNone/>
                        <a:tabLst/>
                        <a:defRPr/>
                      </a:pP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Asigna</a:t>
                      </a:r>
                      <a:r>
                        <a:rPr lang="en-US" sz="800" b="0" i="0" u="none" strike="noStrike" dirty="0" smtClean="0">
                          <a:solidFill>
                            <a:srgbClr val="000000"/>
                          </a:solidFill>
                          <a:latin typeface="Calibri"/>
                        </a:rPr>
                        <a:t> un </a:t>
                      </a:r>
                      <a:r>
                        <a:rPr lang="en-US" sz="800" b="0" i="0" u="none" strike="noStrike" dirty="0" err="1" smtClean="0">
                          <a:solidFill>
                            <a:srgbClr val="000000"/>
                          </a:solidFill>
                          <a:latin typeface="Calibri"/>
                        </a:rPr>
                        <a:t>nivel</a:t>
                      </a:r>
                      <a:r>
                        <a:rPr lang="en-US" sz="800" b="0" i="0" u="none" strike="noStrike" dirty="0" smtClean="0">
                          <a:solidFill>
                            <a:srgbClr val="000000"/>
                          </a:solidFill>
                          <a:latin typeface="Calibri"/>
                        </a:rPr>
                        <a:t> de </a:t>
                      </a:r>
                      <a:r>
                        <a:rPr lang="en-US" sz="800" b="0" i="0" u="none" strike="noStrike" dirty="0" err="1" smtClean="0">
                          <a:solidFill>
                            <a:srgbClr val="000000"/>
                          </a:solidFill>
                          <a:latin typeface="Calibri"/>
                        </a:rPr>
                        <a:t>contribución</a:t>
                      </a:r>
                      <a:r>
                        <a:rPr lang="en-US" sz="800" b="0" i="0" u="none" strike="noStrike" dirty="0" smtClean="0">
                          <a:solidFill>
                            <a:srgbClr val="000000"/>
                          </a:solidFill>
                          <a:latin typeface="Calibri"/>
                        </a:rPr>
                        <a:t> a </a:t>
                      </a:r>
                      <a:r>
                        <a:rPr lang="en-US" sz="800" b="0" i="0" u="none" strike="noStrike" dirty="0" err="1" smtClean="0">
                          <a:solidFill>
                            <a:srgbClr val="000000"/>
                          </a:solidFill>
                          <a:latin typeface="Calibri"/>
                        </a:rPr>
                        <a:t>cada</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instrumento</a:t>
                      </a:r>
                      <a:r>
                        <a:rPr lang="en-US" sz="800" b="0" i="0" u="none" strike="noStrike" baseline="0" dirty="0" smtClean="0">
                          <a:solidFill>
                            <a:srgbClr val="000000"/>
                          </a:solidFill>
                          <a:latin typeface="Calibri"/>
                        </a:rPr>
                        <a:t> y define canastas de </a:t>
                      </a:r>
                      <a:r>
                        <a:rPr lang="en-US" sz="800" b="0" i="0" u="none" strike="noStrike" baseline="0" dirty="0" err="1" smtClean="0">
                          <a:solidFill>
                            <a:srgbClr val="000000"/>
                          </a:solidFill>
                          <a:latin typeface="Calibri"/>
                        </a:rPr>
                        <a:t>contribución</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que</a:t>
                      </a:r>
                      <a:r>
                        <a:rPr lang="en-US" sz="800" b="0" i="0" u="none" strike="noStrike" baseline="0" dirty="0" smtClean="0">
                          <a:solidFill>
                            <a:srgbClr val="000000"/>
                          </a:solidFill>
                          <a:latin typeface="Calibri"/>
                        </a:rPr>
                        <a:t> </a:t>
                      </a:r>
                      <a:r>
                        <a:rPr lang="en-US" sz="800" b="0" i="1" u="sng" strike="noStrike" baseline="0" dirty="0" err="1" smtClean="0">
                          <a:solidFill>
                            <a:srgbClr val="000000"/>
                          </a:solidFill>
                          <a:latin typeface="Calibri"/>
                        </a:rPr>
                        <a:t>varían</a:t>
                      </a:r>
                      <a:r>
                        <a:rPr lang="en-US" sz="800" b="0" i="1" u="sng" strike="noStrike" baseline="0" dirty="0" smtClean="0">
                          <a:solidFill>
                            <a:srgbClr val="000000"/>
                          </a:solidFill>
                          <a:latin typeface="Calibri"/>
                        </a:rPr>
                        <a:t> entre 0% y hasta 50%</a:t>
                      </a:r>
                      <a:r>
                        <a:rPr lang="en-US" sz="800" b="0" i="0" u="none" strike="noStrike" baseline="0" dirty="0" smtClean="0">
                          <a:solidFill>
                            <a:srgbClr val="000000"/>
                          </a:solidFill>
                          <a:latin typeface="Calibri"/>
                        </a:rPr>
                        <a:t> del capital total.</a:t>
                      </a:r>
                      <a:endParaRPr lang="en-US" sz="800" b="0" i="0" u="none" strike="noStrike" dirty="0" smtClean="0">
                        <a:solidFill>
                          <a:srgbClr val="000000"/>
                        </a:solidFill>
                        <a:latin typeface="Calibri"/>
                      </a:endParaRPr>
                    </a:p>
                    <a:p>
                      <a:pPr marL="0" indent="0" algn="ctr" fontAlgn="ctr">
                        <a:buFont typeface="Wingdings" pitchFamily="2" charset="2"/>
                        <a:buNone/>
                      </a:pPr>
                      <a:endParaRPr lang="en-US" sz="800" b="0" i="0" u="none" strike="noStrike" dirty="0">
                        <a:solidFill>
                          <a:srgbClr val="000000"/>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ctr">
                        <a:buFont typeface="Arial" pitchFamily="34" charset="0"/>
                        <a:buNone/>
                      </a:pPr>
                      <a:r>
                        <a:rPr lang="en-US" sz="800" b="0" i="0" u="none" strike="noStrike" dirty="0" err="1" smtClean="0">
                          <a:solidFill>
                            <a:srgbClr val="000000"/>
                          </a:solidFill>
                          <a:latin typeface="Calibri"/>
                        </a:rPr>
                        <a:t>Asigna</a:t>
                      </a:r>
                      <a:r>
                        <a:rPr lang="en-US" sz="800" b="0" i="0" u="none" strike="noStrike" dirty="0" smtClean="0">
                          <a:solidFill>
                            <a:srgbClr val="000000"/>
                          </a:solidFill>
                          <a:latin typeface="Calibri"/>
                        </a:rPr>
                        <a:t> un </a:t>
                      </a:r>
                      <a:r>
                        <a:rPr lang="en-US" sz="800" b="0" i="0" u="none" strike="noStrike" dirty="0" err="1" smtClean="0">
                          <a:solidFill>
                            <a:srgbClr val="000000"/>
                          </a:solidFill>
                          <a:latin typeface="Calibri"/>
                        </a:rPr>
                        <a:t>nivel</a:t>
                      </a:r>
                      <a:r>
                        <a:rPr lang="en-US" sz="800" b="0" i="0" u="none" strike="noStrike" dirty="0" smtClean="0">
                          <a:solidFill>
                            <a:srgbClr val="000000"/>
                          </a:solidFill>
                          <a:latin typeface="Calibri"/>
                        </a:rPr>
                        <a:t> de </a:t>
                      </a:r>
                      <a:r>
                        <a:rPr lang="en-US" sz="800" b="0" i="0" u="none" strike="noStrike" dirty="0" err="1" smtClean="0">
                          <a:solidFill>
                            <a:srgbClr val="000000"/>
                          </a:solidFill>
                          <a:latin typeface="Calibri"/>
                        </a:rPr>
                        <a:t>contribución</a:t>
                      </a:r>
                      <a:r>
                        <a:rPr lang="en-US" sz="800" b="0" i="0" u="none" strike="noStrike" dirty="0" smtClean="0">
                          <a:solidFill>
                            <a:srgbClr val="000000"/>
                          </a:solidFill>
                          <a:latin typeface="Calibri"/>
                        </a:rPr>
                        <a:t> </a:t>
                      </a:r>
                      <a:r>
                        <a:rPr lang="en-US" sz="800" b="0" i="1" u="sng" strike="noStrike" dirty="0" smtClean="0">
                          <a:solidFill>
                            <a:srgbClr val="000000"/>
                          </a:solidFill>
                          <a:latin typeface="Calibri"/>
                        </a:rPr>
                        <a:t>de</a:t>
                      </a:r>
                      <a:r>
                        <a:rPr lang="en-US" sz="800" b="0" i="1" u="sng" strike="noStrike" baseline="0" dirty="0" smtClean="0">
                          <a:solidFill>
                            <a:srgbClr val="000000"/>
                          </a:solidFill>
                          <a:latin typeface="Calibri"/>
                        </a:rPr>
                        <a:t> 0% o  100%</a:t>
                      </a:r>
                      <a:r>
                        <a:rPr lang="en-US" sz="800" b="0" i="0" u="none" strike="noStrike" baseline="0" dirty="0" smtClean="0">
                          <a:solidFill>
                            <a:srgbClr val="000000"/>
                          </a:solidFill>
                          <a:latin typeface="Calibri"/>
                        </a:rPr>
                        <a:t> a </a:t>
                      </a:r>
                      <a:r>
                        <a:rPr lang="en-US" sz="800" b="0" i="0" u="none" strike="noStrike" baseline="0" dirty="0" err="1" smtClean="0">
                          <a:solidFill>
                            <a:srgbClr val="000000"/>
                          </a:solidFill>
                          <a:latin typeface="Calibri"/>
                        </a:rPr>
                        <a:t>cada</a:t>
                      </a:r>
                      <a:r>
                        <a:rPr lang="en-US" sz="800" b="0" i="0" u="none" strike="noStrike" baseline="0" dirty="0" smtClean="0">
                          <a:solidFill>
                            <a:srgbClr val="000000"/>
                          </a:solidFill>
                          <a:latin typeface="Calibri"/>
                        </a:rPr>
                        <a:t> instrument. </a:t>
                      </a:r>
                      <a:endParaRPr lang="en-US" sz="800" b="0" i="0" u="none" strike="noStrike" dirty="0" smtClean="0">
                        <a:solidFill>
                          <a:srgbClr val="000000"/>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lang="en-US" sz="800" b="0" i="0" u="none" strike="noStrike" dirty="0" err="1" smtClean="0">
                          <a:solidFill>
                            <a:srgbClr val="000000"/>
                          </a:solidFill>
                          <a:latin typeface="Calibri"/>
                        </a:rPr>
                        <a:t>Asigna</a:t>
                      </a:r>
                      <a:r>
                        <a:rPr lang="en-US" sz="800" b="0" i="0" u="none" strike="noStrike" dirty="0" smtClean="0">
                          <a:solidFill>
                            <a:srgbClr val="000000"/>
                          </a:solidFill>
                          <a:latin typeface="Calibri"/>
                        </a:rPr>
                        <a:t> un </a:t>
                      </a:r>
                      <a:r>
                        <a:rPr lang="en-US" sz="800" b="0" i="0" u="none" strike="noStrike" dirty="0" err="1" smtClean="0">
                          <a:solidFill>
                            <a:srgbClr val="000000"/>
                          </a:solidFill>
                          <a:latin typeface="Calibri"/>
                        </a:rPr>
                        <a:t>nivel</a:t>
                      </a:r>
                      <a:r>
                        <a:rPr lang="en-US" sz="800" b="0" i="0" u="none" strike="noStrike" dirty="0" smtClean="0">
                          <a:solidFill>
                            <a:srgbClr val="000000"/>
                          </a:solidFill>
                          <a:latin typeface="Calibri"/>
                        </a:rPr>
                        <a:t> de </a:t>
                      </a:r>
                      <a:r>
                        <a:rPr lang="en-US" sz="800" b="0" i="0" u="none" strike="noStrike" dirty="0" err="1" smtClean="0">
                          <a:solidFill>
                            <a:srgbClr val="000000"/>
                          </a:solidFill>
                          <a:latin typeface="Calibri"/>
                        </a:rPr>
                        <a:t>contribución</a:t>
                      </a:r>
                      <a:r>
                        <a:rPr lang="en-US" sz="800" b="0" i="0" u="none" strike="noStrike" dirty="0" smtClean="0">
                          <a:solidFill>
                            <a:srgbClr val="000000"/>
                          </a:solidFill>
                          <a:latin typeface="Calibri"/>
                        </a:rPr>
                        <a:t> a </a:t>
                      </a:r>
                      <a:r>
                        <a:rPr lang="en-US" sz="800" b="0" i="0" u="none" strike="noStrike" dirty="0" err="1" smtClean="0">
                          <a:solidFill>
                            <a:srgbClr val="000000"/>
                          </a:solidFill>
                          <a:latin typeface="Calibri"/>
                        </a:rPr>
                        <a:t>cada</a:t>
                      </a:r>
                      <a:r>
                        <a:rPr lang="en-US" sz="800" b="0" i="0" u="none" strike="noStrike" dirty="0" smtClean="0">
                          <a:solidFill>
                            <a:srgbClr val="000000"/>
                          </a:solidFill>
                          <a:latin typeface="Calibri"/>
                        </a:rPr>
                        <a:t> </a:t>
                      </a:r>
                      <a:r>
                        <a:rPr lang="en-US" sz="800" b="0" i="0" u="none" strike="noStrike" dirty="0" err="1" smtClean="0">
                          <a:solidFill>
                            <a:srgbClr val="000000"/>
                          </a:solidFill>
                          <a:latin typeface="Calibri"/>
                        </a:rPr>
                        <a:t>instrumento</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que</a:t>
                      </a:r>
                      <a:r>
                        <a:rPr lang="en-US" sz="800" b="0" i="0" u="none" strike="noStrike" baseline="0" dirty="0" smtClean="0">
                          <a:solidFill>
                            <a:srgbClr val="000000"/>
                          </a:solidFill>
                          <a:latin typeface="Calibri"/>
                        </a:rPr>
                        <a:t> </a:t>
                      </a:r>
                      <a:r>
                        <a:rPr lang="en-US" sz="800" b="0" i="0" u="sng" strike="noStrike" baseline="0" dirty="0" err="1" smtClean="0">
                          <a:solidFill>
                            <a:srgbClr val="000000"/>
                          </a:solidFill>
                          <a:latin typeface="Calibri"/>
                        </a:rPr>
                        <a:t>varía</a:t>
                      </a:r>
                      <a:r>
                        <a:rPr lang="en-US" sz="800" b="0" i="0" u="sng" strike="noStrike" baseline="0" dirty="0" smtClean="0">
                          <a:solidFill>
                            <a:srgbClr val="000000"/>
                          </a:solidFill>
                          <a:latin typeface="Calibri"/>
                        </a:rPr>
                        <a:t> entre 0% y 100%. </a:t>
                      </a:r>
                      <a:endParaRPr lang="en-US" sz="800" b="0" i="0" u="sng" strike="noStrike" dirty="0" smtClean="0">
                        <a:solidFill>
                          <a:srgbClr val="000000"/>
                        </a:solidFill>
                        <a:latin typeface="Calibri"/>
                      </a:endParaRPr>
                    </a:p>
                    <a:p>
                      <a:pPr algn="ctr" fontAlgn="ctr">
                        <a:buFont typeface="Arial" pitchFamily="34" charset="0"/>
                        <a:buNone/>
                      </a:pPr>
                      <a:endParaRPr lang="en-US" sz="800" b="0" i="0" u="none" strike="noStrike" dirty="0">
                        <a:solidFill>
                          <a:srgbClr val="000000"/>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BE5F1"/>
                    </a:solidFill>
                  </a:tcPr>
                </a:tc>
              </a:tr>
              <a:tr h="720335">
                <a:tc>
                  <a:txBody>
                    <a:bodyPr/>
                    <a:lstStyle/>
                    <a:p>
                      <a:pPr algn="ctr" fontAlgn="ctr"/>
                      <a:r>
                        <a:rPr lang="es-CO" sz="900" b="1" i="0" u="none" strike="noStrike" dirty="0" err="1">
                          <a:solidFill>
                            <a:schemeClr val="bg1"/>
                          </a:solidFill>
                          <a:latin typeface="Calibri"/>
                        </a:rPr>
                        <a:t>Tier</a:t>
                      </a:r>
                      <a:r>
                        <a:rPr lang="es-CO" sz="900" b="1" i="0" u="none" strike="noStrike" dirty="0">
                          <a:solidFill>
                            <a:schemeClr val="bg1"/>
                          </a:solidFill>
                          <a:latin typeface="Calibri"/>
                        </a:rPr>
                        <a:t> </a:t>
                      </a:r>
                      <a:r>
                        <a:rPr lang="es-CO" sz="900" b="1" i="0" u="none" strike="noStrike" dirty="0" smtClean="0">
                          <a:solidFill>
                            <a:schemeClr val="bg1"/>
                          </a:solidFill>
                          <a:latin typeface="Calibri"/>
                        </a:rPr>
                        <a:t>2 BIII</a:t>
                      </a:r>
                      <a:endParaRPr lang="es-CO" sz="900" b="1" i="0" u="none" strike="noStrike" dirty="0">
                        <a:solidFill>
                          <a:schemeClr val="bg1"/>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marL="0" marR="0" indent="0" algn="ctr" defTabSz="914400" rtl="0" eaLnBrk="1" fontAlgn="ctr" latinLnBrk="0" hangingPunct="1">
                        <a:lnSpc>
                          <a:spcPct val="100000"/>
                        </a:lnSpc>
                        <a:spcBef>
                          <a:spcPts val="0"/>
                        </a:spcBef>
                        <a:spcAft>
                          <a:spcPts val="0"/>
                        </a:spcAft>
                        <a:buClrTx/>
                        <a:buSzTx/>
                        <a:buFont typeface="Wingdings" pitchFamily="2" charset="2"/>
                        <a:buNone/>
                        <a:tabLst/>
                        <a:defRPr/>
                      </a:pPr>
                      <a:r>
                        <a:rPr lang="en-US" sz="800" b="1" i="0" u="none" strike="noStrike" dirty="0" smtClean="0">
                          <a:solidFill>
                            <a:srgbClr val="000000"/>
                          </a:solidFill>
                          <a:latin typeface="Calibri"/>
                        </a:rPr>
                        <a:t>-</a:t>
                      </a:r>
                      <a:r>
                        <a:rPr lang="en-US" sz="800" b="1" i="0" u="none" strike="noStrike" baseline="0" dirty="0" smtClean="0">
                          <a:solidFill>
                            <a:srgbClr val="000000"/>
                          </a:solidFill>
                          <a:latin typeface="Calibri"/>
                        </a:rPr>
                        <a:t> </a:t>
                      </a:r>
                      <a:r>
                        <a:rPr lang="en-US" sz="800" b="1" i="0" u="none" strike="noStrike" dirty="0" smtClean="0">
                          <a:solidFill>
                            <a:srgbClr val="000000"/>
                          </a:solidFill>
                          <a:latin typeface="Calibri"/>
                        </a:rPr>
                        <a:t>De 1 a</a:t>
                      </a:r>
                      <a:r>
                        <a:rPr lang="en-US" sz="800" b="1" i="0" u="none" strike="noStrike" baseline="0" dirty="0" smtClean="0">
                          <a:solidFill>
                            <a:srgbClr val="000000"/>
                          </a:solidFill>
                          <a:latin typeface="Calibri"/>
                        </a:rPr>
                        <a:t> 2 notches </a:t>
                      </a:r>
                      <a:r>
                        <a:rPr lang="en-US" sz="800" b="0" i="0" u="none" strike="noStrike" baseline="0" dirty="0" err="1" smtClean="0">
                          <a:solidFill>
                            <a:srgbClr val="000000"/>
                          </a:solidFill>
                          <a:latin typeface="Calibri"/>
                        </a:rPr>
                        <a:t>por</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debajo</a:t>
                      </a:r>
                      <a:r>
                        <a:rPr lang="en-US" sz="800" b="0" i="0" u="none" strike="noStrike" baseline="0" dirty="0" smtClean="0">
                          <a:solidFill>
                            <a:srgbClr val="000000"/>
                          </a:solidFill>
                          <a:latin typeface="Calibri"/>
                        </a:rPr>
                        <a:t> </a:t>
                      </a:r>
                    </a:p>
                    <a:p>
                      <a:pPr marL="0" marR="0" indent="0" algn="ctr" defTabSz="914400" rtl="0" eaLnBrk="1" fontAlgn="ctr" latinLnBrk="0" hangingPunct="1">
                        <a:lnSpc>
                          <a:spcPct val="100000"/>
                        </a:lnSpc>
                        <a:spcBef>
                          <a:spcPts val="0"/>
                        </a:spcBef>
                        <a:spcAft>
                          <a:spcPts val="0"/>
                        </a:spcAft>
                        <a:buClrTx/>
                        <a:buSzTx/>
                        <a:buFont typeface="Wingdings" pitchFamily="2" charset="2"/>
                        <a:buNone/>
                        <a:tabLst/>
                        <a:defRPr/>
                      </a:pPr>
                      <a:r>
                        <a:rPr lang="en-US" sz="800" b="0" i="0" u="none" strike="noStrike" baseline="0" dirty="0" smtClean="0">
                          <a:solidFill>
                            <a:srgbClr val="000000"/>
                          </a:solidFill>
                          <a:latin typeface="Calibri"/>
                        </a:rPr>
                        <a:t>del</a:t>
                      </a:r>
                      <a:r>
                        <a:rPr lang="en-US" sz="800" b="1" i="0" u="none" strike="noStrike" baseline="0" dirty="0" smtClean="0">
                          <a:solidFill>
                            <a:srgbClr val="000000"/>
                          </a:solidFill>
                          <a:latin typeface="Calibri"/>
                        </a:rPr>
                        <a:t> </a:t>
                      </a:r>
                      <a:r>
                        <a:rPr lang="en-US" sz="800" b="0" i="0" u="none" strike="noStrike" dirty="0" smtClean="0">
                          <a:solidFill>
                            <a:srgbClr val="000000"/>
                          </a:solidFill>
                          <a:latin typeface="Calibri"/>
                        </a:rPr>
                        <a:t>SACP.</a:t>
                      </a: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ctr">
                        <a:buFont typeface="Arial" pitchFamily="34" charset="0"/>
                        <a:buNone/>
                      </a:pPr>
                      <a:r>
                        <a:rPr lang="en-US" sz="800" b="1" i="0" u="none" strike="noStrike" dirty="0" smtClean="0">
                          <a:solidFill>
                            <a:srgbClr val="000000"/>
                          </a:solidFill>
                          <a:latin typeface="Calibri"/>
                        </a:rPr>
                        <a:t>De 1 a 2 notches </a:t>
                      </a:r>
                      <a:r>
                        <a:rPr lang="en-US" sz="800" b="0" i="0" u="none" strike="noStrike" dirty="0" err="1" smtClean="0">
                          <a:solidFill>
                            <a:srgbClr val="000000"/>
                          </a:solidFill>
                          <a:latin typeface="Calibri"/>
                        </a:rPr>
                        <a:t>por</a:t>
                      </a:r>
                      <a:r>
                        <a:rPr lang="en-US" sz="800" b="0" i="0" u="none" strike="noStrike" baseline="0" dirty="0" smtClean="0">
                          <a:solidFill>
                            <a:srgbClr val="000000"/>
                          </a:solidFill>
                          <a:latin typeface="Calibri"/>
                        </a:rPr>
                        <a:t> </a:t>
                      </a:r>
                      <a:r>
                        <a:rPr lang="en-US" sz="800" b="0" i="0" u="none" strike="noStrike" baseline="0" dirty="0" err="1" smtClean="0">
                          <a:solidFill>
                            <a:srgbClr val="000000"/>
                          </a:solidFill>
                          <a:latin typeface="Calibri"/>
                        </a:rPr>
                        <a:t>debajo</a:t>
                      </a:r>
                      <a:r>
                        <a:rPr lang="en-US" sz="800" b="0" i="0" u="none" strike="noStrike" baseline="0" dirty="0" smtClean="0">
                          <a:solidFill>
                            <a:srgbClr val="000000"/>
                          </a:solidFill>
                          <a:latin typeface="Calibri"/>
                        </a:rPr>
                        <a:t> </a:t>
                      </a:r>
                    </a:p>
                    <a:p>
                      <a:pPr algn="ctr" fontAlgn="ctr">
                        <a:buFont typeface="Arial" pitchFamily="34" charset="0"/>
                        <a:buNone/>
                      </a:pPr>
                      <a:r>
                        <a:rPr lang="en-US" sz="800" b="0" i="0" u="none" strike="noStrike" baseline="0" dirty="0" smtClean="0">
                          <a:solidFill>
                            <a:srgbClr val="000000"/>
                          </a:solidFill>
                          <a:latin typeface="Calibri"/>
                        </a:rPr>
                        <a:t>del BCA</a:t>
                      </a:r>
                      <a:endParaRPr lang="en-US" sz="800" b="0" i="0" u="none" strike="noStrike" dirty="0" smtClean="0">
                        <a:solidFill>
                          <a:srgbClr val="000000"/>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buFont typeface="Arial" pitchFamily="34" charset="0"/>
                        <a:buNone/>
                      </a:pPr>
                      <a:r>
                        <a:rPr lang="en-US" sz="800" b="1" i="0" u="none" strike="noStrike" baseline="0" dirty="0" smtClean="0">
                          <a:solidFill>
                            <a:srgbClr val="000000"/>
                          </a:solidFill>
                          <a:latin typeface="Calibri"/>
                        </a:rPr>
                        <a:t>De 1 a 4 notches </a:t>
                      </a:r>
                      <a:r>
                        <a:rPr lang="en-US" sz="800" b="1" i="0" u="none" strike="noStrike" baseline="0" dirty="0" err="1" smtClean="0">
                          <a:solidFill>
                            <a:srgbClr val="000000"/>
                          </a:solidFill>
                          <a:latin typeface="Calibri"/>
                        </a:rPr>
                        <a:t>por</a:t>
                      </a:r>
                      <a:r>
                        <a:rPr lang="en-US" sz="800" b="1" i="0" u="none" strike="noStrike" baseline="0" dirty="0" smtClean="0">
                          <a:solidFill>
                            <a:srgbClr val="000000"/>
                          </a:solidFill>
                          <a:latin typeface="Calibri"/>
                        </a:rPr>
                        <a:t> </a:t>
                      </a:r>
                      <a:r>
                        <a:rPr lang="en-US" sz="800" b="1" i="0" u="none" strike="noStrike" baseline="0" dirty="0" err="1" smtClean="0">
                          <a:solidFill>
                            <a:srgbClr val="000000"/>
                          </a:solidFill>
                          <a:latin typeface="Calibri"/>
                        </a:rPr>
                        <a:t>debajo</a:t>
                      </a:r>
                      <a:r>
                        <a:rPr lang="en-US" sz="800" b="1" i="0" u="none" strike="noStrike" baseline="0" dirty="0" smtClean="0">
                          <a:solidFill>
                            <a:srgbClr val="000000"/>
                          </a:solidFill>
                          <a:latin typeface="Calibri"/>
                        </a:rPr>
                        <a:t> </a:t>
                      </a:r>
                      <a:r>
                        <a:rPr lang="en-US" sz="800" b="0" i="0" u="none" strike="noStrike" baseline="0" dirty="0" smtClean="0">
                          <a:solidFill>
                            <a:srgbClr val="000000"/>
                          </a:solidFill>
                          <a:latin typeface="Calibri"/>
                        </a:rPr>
                        <a:t>del VR</a:t>
                      </a:r>
                      <a:endParaRPr lang="en-US" sz="800" b="0" i="0" u="none" strike="noStrike" dirty="0">
                        <a:solidFill>
                          <a:srgbClr val="000000"/>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BE5F1"/>
                    </a:solidFill>
                  </a:tcPr>
                </a:tc>
              </a:tr>
              <a:tr h="822398">
                <a:tc>
                  <a:txBody>
                    <a:bodyPr/>
                    <a:lstStyle/>
                    <a:p>
                      <a:pPr algn="ctr" fontAlgn="ctr"/>
                      <a:r>
                        <a:rPr lang="es-CO" sz="900" b="1" i="0" u="none" strike="noStrike" dirty="0">
                          <a:solidFill>
                            <a:schemeClr val="bg1"/>
                          </a:solidFill>
                          <a:latin typeface="Calibri"/>
                        </a:rPr>
                        <a:t>AT1 Instruments</a:t>
                      </a: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2060"/>
                    </a:solidFill>
                  </a:tcPr>
                </a:tc>
                <a:tc>
                  <a:txBody>
                    <a:bodyPr/>
                    <a:lstStyle/>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lang="en-US" sz="800" b="1" i="0" u="none" strike="noStrike" dirty="0" smtClean="0">
                          <a:solidFill>
                            <a:srgbClr val="000000"/>
                          </a:solidFill>
                          <a:latin typeface="Calibri"/>
                        </a:rPr>
                        <a:t>De 3 a 4 notches </a:t>
                      </a:r>
                      <a:r>
                        <a:rPr lang="en-US" sz="800" b="1" i="0" u="none" strike="noStrike" dirty="0" err="1" smtClean="0">
                          <a:solidFill>
                            <a:srgbClr val="000000"/>
                          </a:solidFill>
                          <a:latin typeface="Calibri"/>
                        </a:rPr>
                        <a:t>por</a:t>
                      </a:r>
                      <a:r>
                        <a:rPr lang="en-US" sz="800" b="1" i="0" u="none" strike="noStrike" dirty="0" smtClean="0">
                          <a:solidFill>
                            <a:srgbClr val="000000"/>
                          </a:solidFill>
                          <a:latin typeface="Calibri"/>
                        </a:rPr>
                        <a:t> </a:t>
                      </a:r>
                      <a:r>
                        <a:rPr lang="en-US" sz="800" b="1" i="0" u="none" strike="noStrike" dirty="0" err="1" smtClean="0">
                          <a:solidFill>
                            <a:srgbClr val="000000"/>
                          </a:solidFill>
                          <a:latin typeface="Calibri"/>
                        </a:rPr>
                        <a:t>debajo</a:t>
                      </a:r>
                      <a:r>
                        <a:rPr lang="en-US" sz="800" b="1" i="0" u="none" strike="noStrike" dirty="0" smtClean="0">
                          <a:solidFill>
                            <a:srgbClr val="000000"/>
                          </a:solidFill>
                          <a:latin typeface="Calibri"/>
                        </a:rPr>
                        <a:t> </a:t>
                      </a:r>
                    </a:p>
                    <a:p>
                      <a:pPr marL="0" marR="0" indent="0" algn="ctr" defTabSz="914400" rtl="0" eaLnBrk="1" fontAlgn="ctr" latinLnBrk="0" hangingPunct="1">
                        <a:lnSpc>
                          <a:spcPct val="100000"/>
                        </a:lnSpc>
                        <a:spcBef>
                          <a:spcPts val="0"/>
                        </a:spcBef>
                        <a:spcAft>
                          <a:spcPts val="0"/>
                        </a:spcAft>
                        <a:buClrTx/>
                        <a:buSzTx/>
                        <a:buFont typeface="Arial" pitchFamily="34" charset="0"/>
                        <a:buNone/>
                        <a:tabLst/>
                        <a:defRPr/>
                      </a:pPr>
                      <a:r>
                        <a:rPr lang="en-US" sz="800" b="0" i="0" u="none" strike="noStrike" baseline="0" dirty="0" smtClean="0">
                          <a:solidFill>
                            <a:srgbClr val="000000"/>
                          </a:solidFill>
                          <a:latin typeface="Calibri"/>
                        </a:rPr>
                        <a:t>del S</a:t>
                      </a:r>
                      <a:r>
                        <a:rPr lang="en-US" sz="800" b="0" i="0" u="none" strike="noStrike" dirty="0" smtClean="0">
                          <a:solidFill>
                            <a:srgbClr val="000000"/>
                          </a:solidFill>
                          <a:latin typeface="Calibri"/>
                        </a:rPr>
                        <a:t>ACP</a:t>
                      </a:r>
                      <a:endParaRPr lang="en-US" sz="800" b="1" i="0" u="none" strike="noStrike" dirty="0" smtClean="0">
                        <a:solidFill>
                          <a:srgbClr val="000000"/>
                        </a:solidFill>
                        <a:latin typeface="Calibri"/>
                      </a:endParaRPr>
                    </a:p>
                    <a:p>
                      <a:pPr algn="ctr" fontAlgn="ctr">
                        <a:buFont typeface="Arial" pitchFamily="34" charset="0"/>
                        <a:buChar char="•"/>
                      </a:pPr>
                      <a:endParaRPr lang="en-US" sz="800" b="0" i="0" u="none" strike="noStrike" dirty="0" smtClean="0">
                        <a:solidFill>
                          <a:srgbClr val="000000"/>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fontAlgn="ctr">
                        <a:buFont typeface="Arial" pitchFamily="34" charset="0"/>
                        <a:buNone/>
                      </a:pPr>
                      <a:r>
                        <a:rPr lang="en-US" sz="800" b="1" i="0" u="none" strike="noStrike" dirty="0" smtClean="0">
                          <a:solidFill>
                            <a:srgbClr val="000000"/>
                          </a:solidFill>
                          <a:latin typeface="Calibri"/>
                        </a:rPr>
                        <a:t>3</a:t>
                      </a:r>
                      <a:r>
                        <a:rPr lang="en-US" sz="800" b="1" i="0" u="none" strike="noStrike" baseline="0" dirty="0" smtClean="0">
                          <a:solidFill>
                            <a:srgbClr val="000000"/>
                          </a:solidFill>
                          <a:latin typeface="Calibri"/>
                        </a:rPr>
                        <a:t> notches </a:t>
                      </a:r>
                      <a:r>
                        <a:rPr lang="en-US" sz="800" b="1" i="0" u="none" strike="noStrike" baseline="0" dirty="0" err="1" smtClean="0">
                          <a:solidFill>
                            <a:srgbClr val="000000"/>
                          </a:solidFill>
                          <a:latin typeface="Calibri"/>
                        </a:rPr>
                        <a:t>por</a:t>
                      </a:r>
                      <a:r>
                        <a:rPr lang="en-US" sz="800" b="1" i="0" u="none" strike="noStrike" baseline="0" dirty="0" smtClean="0">
                          <a:solidFill>
                            <a:srgbClr val="000000"/>
                          </a:solidFill>
                          <a:latin typeface="Calibri"/>
                        </a:rPr>
                        <a:t> </a:t>
                      </a:r>
                      <a:r>
                        <a:rPr lang="en-US" sz="800" b="1" i="0" u="none" strike="noStrike" baseline="0" dirty="0" err="1" smtClean="0">
                          <a:solidFill>
                            <a:srgbClr val="000000"/>
                          </a:solidFill>
                          <a:latin typeface="Calibri"/>
                        </a:rPr>
                        <a:t>debajo</a:t>
                      </a:r>
                      <a:r>
                        <a:rPr lang="en-US" sz="800" b="1" i="0" u="none" strike="noStrike" baseline="0" dirty="0" smtClean="0">
                          <a:solidFill>
                            <a:srgbClr val="000000"/>
                          </a:solidFill>
                          <a:latin typeface="Calibri"/>
                        </a:rPr>
                        <a:t> </a:t>
                      </a:r>
                      <a:r>
                        <a:rPr lang="en-US" sz="800" b="0" i="0" u="none" strike="noStrike" baseline="0" dirty="0" smtClean="0">
                          <a:solidFill>
                            <a:srgbClr val="000000"/>
                          </a:solidFill>
                          <a:latin typeface="Calibri"/>
                        </a:rPr>
                        <a:t>del BCA</a:t>
                      </a:r>
                      <a:endParaRPr lang="en-US" sz="800" b="0" i="0" u="none" strike="noStrike" dirty="0" smtClean="0">
                        <a:solidFill>
                          <a:srgbClr val="000000"/>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fontAlgn="ctr">
                        <a:buFont typeface="Arial" pitchFamily="34" charset="0"/>
                        <a:buNone/>
                      </a:pPr>
                      <a:r>
                        <a:rPr lang="es-CO" sz="800" b="1" i="0" u="none" strike="noStrike" kern="1200" baseline="0" dirty="0" smtClean="0">
                          <a:solidFill>
                            <a:srgbClr val="000000"/>
                          </a:solidFill>
                          <a:latin typeface="Calibri"/>
                          <a:ea typeface="+mn-ea"/>
                          <a:cs typeface="+mn-cs"/>
                        </a:rPr>
                        <a:t>5 </a:t>
                      </a:r>
                      <a:r>
                        <a:rPr lang="es-CO" sz="800" b="1" i="0" u="none" strike="noStrike" kern="1200" baseline="0" dirty="0" err="1" smtClean="0">
                          <a:solidFill>
                            <a:srgbClr val="000000"/>
                          </a:solidFill>
                          <a:latin typeface="Calibri"/>
                          <a:ea typeface="+mn-ea"/>
                          <a:cs typeface="+mn-cs"/>
                        </a:rPr>
                        <a:t>notches</a:t>
                      </a:r>
                      <a:r>
                        <a:rPr lang="es-CO" sz="800" b="1" i="0" u="none" strike="noStrike" kern="1200" baseline="0" dirty="0" smtClean="0">
                          <a:solidFill>
                            <a:srgbClr val="000000"/>
                          </a:solidFill>
                          <a:latin typeface="Calibri"/>
                          <a:ea typeface="+mn-ea"/>
                          <a:cs typeface="+mn-cs"/>
                        </a:rPr>
                        <a:t> por debajo </a:t>
                      </a:r>
                      <a:r>
                        <a:rPr lang="es-CO" sz="800" b="0" i="0" u="none" strike="noStrike" baseline="0" dirty="0" smtClean="0">
                          <a:solidFill>
                            <a:srgbClr val="000000"/>
                          </a:solidFill>
                          <a:latin typeface="Calibri"/>
                        </a:rPr>
                        <a:t>del VR. </a:t>
                      </a:r>
                      <a:endParaRPr lang="es-CO" sz="800" b="0" i="0" u="none" strike="noStrike" dirty="0">
                        <a:solidFill>
                          <a:srgbClr val="000000"/>
                        </a:solidFill>
                        <a:latin typeface="Calibri"/>
                      </a:endParaRPr>
                    </a:p>
                  </a:txBody>
                  <a:tcPr marL="5279" marR="5279" marT="3959"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DBE5F1"/>
                    </a:solidFill>
                  </a:tcPr>
                </a:tc>
              </a:tr>
            </a:tbl>
          </a:graphicData>
        </a:graphic>
      </p:graphicFrame>
      <p:pic>
        <p:nvPicPr>
          <p:cNvPr id="5" name="4 Imagen" descr="Standard&amp;Poors.svg.png"/>
          <p:cNvPicPr>
            <a:picLocks noChangeAspect="1"/>
          </p:cNvPicPr>
          <p:nvPr/>
        </p:nvPicPr>
        <p:blipFill>
          <a:blip r:embed="rId3" cstate="print"/>
          <a:stretch>
            <a:fillRect/>
          </a:stretch>
        </p:blipFill>
        <p:spPr>
          <a:xfrm>
            <a:off x="2306003" y="2006852"/>
            <a:ext cx="1631860" cy="497049"/>
          </a:xfrm>
          <a:prstGeom prst="rect">
            <a:avLst/>
          </a:prstGeom>
        </p:spPr>
      </p:pic>
      <p:pic>
        <p:nvPicPr>
          <p:cNvPr id="7" name="6 Imagen" descr="Moodys.jpg"/>
          <p:cNvPicPr>
            <a:picLocks noChangeAspect="1"/>
          </p:cNvPicPr>
          <p:nvPr/>
        </p:nvPicPr>
        <p:blipFill>
          <a:blip r:embed="rId4" cstate="print"/>
          <a:stretch>
            <a:fillRect/>
          </a:stretch>
        </p:blipFill>
        <p:spPr>
          <a:xfrm>
            <a:off x="4623515" y="1955122"/>
            <a:ext cx="1478178" cy="600510"/>
          </a:xfrm>
          <a:prstGeom prst="rect">
            <a:avLst/>
          </a:prstGeom>
        </p:spPr>
      </p:pic>
      <p:pic>
        <p:nvPicPr>
          <p:cNvPr id="8" name="7 Imagen" descr="Fitch.jpg"/>
          <p:cNvPicPr>
            <a:picLocks noChangeAspect="1"/>
          </p:cNvPicPr>
          <p:nvPr/>
        </p:nvPicPr>
        <p:blipFill>
          <a:blip r:embed="rId5" cstate="print"/>
          <a:stretch>
            <a:fillRect/>
          </a:stretch>
        </p:blipFill>
        <p:spPr>
          <a:xfrm>
            <a:off x="6581104" y="2100263"/>
            <a:ext cx="1994990" cy="403638"/>
          </a:xfrm>
          <a:prstGeom prst="rect">
            <a:avLst/>
          </a:prstGeom>
        </p:spPr>
      </p:pic>
      <p:sp>
        <p:nvSpPr>
          <p:cNvPr id="2" name="Rectángulo 1"/>
          <p:cNvSpPr/>
          <p:nvPr/>
        </p:nvSpPr>
        <p:spPr>
          <a:xfrm>
            <a:off x="248420" y="817598"/>
            <a:ext cx="8327675" cy="1015663"/>
          </a:xfrm>
          <a:prstGeom prst="rect">
            <a:avLst/>
          </a:prstGeom>
        </p:spPr>
        <p:txBody>
          <a:bodyPr wrap="square">
            <a:spAutoFit/>
          </a:bodyPr>
          <a:lstStyle/>
          <a:p>
            <a:pPr marL="285750" indent="-285750" algn="just">
              <a:buFontTx/>
              <a:buChar char="-"/>
            </a:pPr>
            <a:r>
              <a:rPr lang="es-CO" sz="1200" b="0" dirty="0" smtClean="0">
                <a:solidFill>
                  <a:srgbClr val="002060"/>
                </a:solidFill>
              </a:rPr>
              <a:t>Independientemente de cuál sea el tratamiento para propósitos regulatorios y contables, las agencias calificadoras tienen sus propias metodologías para medir la contribución al capital de estos instrumentos y varía mucho entre si. </a:t>
            </a:r>
          </a:p>
          <a:p>
            <a:pPr marL="285750" indent="-285750" algn="just">
              <a:buFontTx/>
              <a:buChar char="-"/>
            </a:pPr>
            <a:endParaRPr lang="es-CO" sz="1200" b="0" dirty="0" smtClean="0">
              <a:solidFill>
                <a:srgbClr val="002060"/>
              </a:solidFill>
            </a:endParaRPr>
          </a:p>
          <a:p>
            <a:pPr marL="285750" indent="-285750" algn="just">
              <a:buFontTx/>
              <a:buChar char="-"/>
            </a:pPr>
            <a:r>
              <a:rPr lang="es-CO" sz="1200" b="0" dirty="0" smtClean="0">
                <a:solidFill>
                  <a:srgbClr val="002060"/>
                </a:solidFill>
              </a:rPr>
              <a:t>El porcentaje de contribución depende de características muy específicas de cada instrumento pero la constante es que entre más alto el nivel del </a:t>
            </a:r>
            <a:r>
              <a:rPr lang="es-CO" sz="1200" b="0" dirty="0" err="1" smtClean="0">
                <a:solidFill>
                  <a:srgbClr val="002060"/>
                </a:solidFill>
              </a:rPr>
              <a:t>trigger</a:t>
            </a:r>
            <a:r>
              <a:rPr lang="es-CO" sz="1200" b="0" dirty="0" smtClean="0">
                <a:solidFill>
                  <a:srgbClr val="002060"/>
                </a:solidFill>
              </a:rPr>
              <a:t>, mayor la contribución a capital</a:t>
            </a:r>
            <a:r>
              <a:rPr lang="en-US" sz="1200" b="0" dirty="0" smtClean="0">
                <a:solidFill>
                  <a:srgbClr val="002060"/>
                </a:solidFill>
              </a:rPr>
              <a:t>.  High Trigger &gt; 7% CET1. </a:t>
            </a:r>
            <a:endParaRPr lang="es-CO" sz="1200" b="0" dirty="0">
              <a:solidFill>
                <a:srgbClr val="002060"/>
              </a:solidFill>
            </a:endParaRPr>
          </a:p>
        </p:txBody>
      </p:sp>
    </p:spTree>
    <p:extLst>
      <p:ext uri="{BB962C8B-B14F-4D97-AF65-F5344CB8AC3E}">
        <p14:creationId xmlns:p14="http://schemas.microsoft.com/office/powerpoint/2010/main" val="9287381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4</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8" name="TextBox 7"/>
          <p:cNvSpPr txBox="1"/>
          <p:nvPr/>
        </p:nvSpPr>
        <p:spPr>
          <a:xfrm>
            <a:off x="914400" y="914400"/>
            <a:ext cx="7315200" cy="2518638"/>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l" defTabSz="909497" eaLnBrk="0" hangingPunct="0">
              <a:spcAft>
                <a:spcPts val="200"/>
              </a:spcAft>
              <a:buClr>
                <a:srgbClr val="DC241F"/>
              </a:buClr>
              <a:buSzPct val="100000"/>
              <a:defRPr/>
            </a:pPr>
            <a:endParaRPr lang="es-CO" sz="16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lvl="1"/>
            <a:r>
              <a:rPr lang="es-CO" sz="2400" b="1" dirty="0" smtClean="0">
                <a:solidFill>
                  <a:srgbClr val="ED8B00"/>
                </a:solidFill>
                <a:latin typeface="Segoe UI" pitchFamily="34" charset="0"/>
                <a:ea typeface="Segoe UI" panose="020B0502040204020203" pitchFamily="34" charset="0"/>
                <a:cs typeface="Segoe UI" pitchFamily="34" charset="0"/>
              </a:rPr>
              <a:t>Ley </a:t>
            </a:r>
            <a:r>
              <a:rPr lang="es-CO" sz="2400" b="1" dirty="0">
                <a:solidFill>
                  <a:srgbClr val="ED8B00"/>
                </a:solidFill>
                <a:latin typeface="Segoe UI" pitchFamily="34" charset="0"/>
                <a:ea typeface="Segoe UI" panose="020B0502040204020203" pitchFamily="34" charset="0"/>
                <a:cs typeface="Segoe UI" pitchFamily="34" charset="0"/>
              </a:rPr>
              <a:t>1819 de </a:t>
            </a:r>
            <a:r>
              <a:rPr lang="es-CO" sz="2400" b="1" dirty="0" smtClean="0">
                <a:solidFill>
                  <a:srgbClr val="ED8B00"/>
                </a:solidFill>
                <a:latin typeface="Segoe UI" pitchFamily="34" charset="0"/>
                <a:ea typeface="Segoe UI" panose="020B0502040204020203" pitchFamily="34" charset="0"/>
                <a:cs typeface="Segoe UI" pitchFamily="34" charset="0"/>
              </a:rPr>
              <a:t>2016</a:t>
            </a:r>
            <a:endParaRPr lang="es-CO" sz="2400" b="1" dirty="0">
              <a:solidFill>
                <a:srgbClr val="ED8B00"/>
              </a:solidFill>
              <a:latin typeface="Segoe UI" pitchFamily="34" charset="0"/>
              <a:ea typeface="Segoe UI" panose="020B0502040204020203" pitchFamily="34" charset="0"/>
              <a:cs typeface="Segoe UI" pitchFamily="34" charset="0"/>
            </a:endParaRPr>
          </a:p>
          <a:p>
            <a:pPr lvl="1"/>
            <a:r>
              <a:rPr lang="es-CO" sz="2000" b="1" u="sng" dirty="0" smtClean="0">
                <a:solidFill>
                  <a:srgbClr val="ED8B00"/>
                </a:solidFill>
                <a:latin typeface="Segoe UI" pitchFamily="34" charset="0"/>
                <a:ea typeface="Segoe UI" panose="020B0502040204020203" pitchFamily="34" charset="0"/>
                <a:cs typeface="Segoe UI" pitchFamily="34" charset="0"/>
              </a:rPr>
              <a:t>Justificación</a:t>
            </a:r>
            <a:endParaRPr lang="es-CO" sz="2000" b="1" u="sng" dirty="0">
              <a:solidFill>
                <a:srgbClr val="ED8B00"/>
              </a:solidFill>
              <a:latin typeface="Segoe UI" pitchFamily="34" charset="0"/>
              <a:ea typeface="Segoe UI" panose="020B0502040204020203" pitchFamily="34" charset="0"/>
              <a:cs typeface="Segoe UI" pitchFamily="34" charset="0"/>
            </a:endParaRPr>
          </a:p>
          <a:p>
            <a:pPr lvl="1" algn="just"/>
            <a:endParaRPr lang="es-CO" sz="1400" dirty="0" smtClean="0">
              <a:solidFill>
                <a:schemeClr val="tx2"/>
              </a:solidFill>
              <a:ea typeface="Segoe UI" panose="020B0502040204020203" pitchFamily="34" charset="0"/>
              <a:cs typeface="Segoe UI" pitchFamily="34" charset="0"/>
            </a:endParaRPr>
          </a:p>
          <a:p>
            <a:pPr lvl="1" algn="just"/>
            <a:r>
              <a:rPr lang="es-CO" sz="1400" dirty="0">
                <a:solidFill>
                  <a:schemeClr val="tx2"/>
                </a:solidFill>
                <a:ea typeface="Segoe UI" panose="020B0502040204020203" pitchFamily="34" charset="0"/>
                <a:cs typeface="Segoe UI" pitchFamily="34" charset="0"/>
              </a:rPr>
              <a:t>Es por ello que el Gobierno </a:t>
            </a:r>
            <a:r>
              <a:rPr lang="es-CO" sz="1400" dirty="0" smtClean="0">
                <a:solidFill>
                  <a:schemeClr val="tx2"/>
                </a:solidFill>
                <a:ea typeface="Segoe UI" panose="020B0502040204020203" pitchFamily="34" charset="0"/>
                <a:cs typeface="Segoe UI" pitchFamily="34" charset="0"/>
              </a:rPr>
              <a:t>Nacional </a:t>
            </a:r>
            <a:r>
              <a:rPr lang="es-CO" sz="1400" dirty="0">
                <a:solidFill>
                  <a:schemeClr val="tx2"/>
                </a:solidFill>
                <a:ea typeface="Segoe UI" panose="020B0502040204020203" pitchFamily="34" charset="0"/>
                <a:cs typeface="Segoe UI" pitchFamily="34" charset="0"/>
              </a:rPr>
              <a:t>no se limito a regular la convergencia de las normas de </a:t>
            </a:r>
            <a:r>
              <a:rPr lang="es-CO" sz="1400" dirty="0" smtClean="0">
                <a:solidFill>
                  <a:schemeClr val="tx2"/>
                </a:solidFill>
                <a:ea typeface="Segoe UI" panose="020B0502040204020203" pitchFamily="34" charset="0"/>
                <a:cs typeface="Segoe UI" pitchFamily="34" charset="0"/>
              </a:rPr>
              <a:t>información </a:t>
            </a:r>
            <a:r>
              <a:rPr lang="es-CO" sz="1400" dirty="0">
                <a:solidFill>
                  <a:schemeClr val="tx2"/>
                </a:solidFill>
                <a:ea typeface="Segoe UI" panose="020B0502040204020203" pitchFamily="34" charset="0"/>
                <a:cs typeface="Segoe UI" pitchFamily="34" charset="0"/>
              </a:rPr>
              <a:t>financiera a </a:t>
            </a:r>
            <a:r>
              <a:rPr lang="es-CO" sz="1400" dirty="0" smtClean="0">
                <a:solidFill>
                  <a:schemeClr val="tx2"/>
                </a:solidFill>
                <a:ea typeface="Segoe UI" panose="020B0502040204020203" pitchFamily="34" charset="0"/>
                <a:cs typeface="Segoe UI" pitchFamily="34" charset="0"/>
              </a:rPr>
              <a:t>estándares internacionales </a:t>
            </a:r>
            <a:r>
              <a:rPr lang="es-CO" sz="1400" dirty="0">
                <a:solidFill>
                  <a:schemeClr val="tx2"/>
                </a:solidFill>
                <a:ea typeface="Segoe UI" panose="020B0502040204020203" pitchFamily="34" charset="0"/>
                <a:cs typeface="Segoe UI" pitchFamily="34" charset="0"/>
              </a:rPr>
              <a:t>sino </a:t>
            </a:r>
            <a:r>
              <a:rPr lang="es-CO" sz="1400" dirty="0" smtClean="0">
                <a:solidFill>
                  <a:schemeClr val="tx2"/>
                </a:solidFill>
                <a:ea typeface="Segoe UI" panose="020B0502040204020203" pitchFamily="34" charset="0"/>
                <a:cs typeface="Segoe UI" pitchFamily="34" charset="0"/>
              </a:rPr>
              <a:t>que, adicionalmente, </a:t>
            </a:r>
            <a:r>
              <a:rPr lang="es-CO" sz="1400" dirty="0">
                <a:solidFill>
                  <a:schemeClr val="tx2"/>
                </a:solidFill>
                <a:ea typeface="Segoe UI" panose="020B0502040204020203" pitchFamily="34" charset="0"/>
                <a:cs typeface="Segoe UI" pitchFamily="34" charset="0"/>
              </a:rPr>
              <a:t>se apresuro a regular la </a:t>
            </a:r>
            <a:r>
              <a:rPr lang="es-CO" sz="1400" dirty="0" smtClean="0">
                <a:solidFill>
                  <a:schemeClr val="tx2"/>
                </a:solidFill>
                <a:ea typeface="Segoe UI" panose="020B0502040204020203" pitchFamily="34" charset="0"/>
                <a:cs typeface="Segoe UI" pitchFamily="34" charset="0"/>
              </a:rPr>
              <a:t>tributación </a:t>
            </a:r>
            <a:r>
              <a:rPr lang="es-CO" sz="1400" dirty="0">
                <a:solidFill>
                  <a:schemeClr val="tx2"/>
                </a:solidFill>
                <a:ea typeface="Segoe UI" panose="020B0502040204020203" pitchFamily="34" charset="0"/>
                <a:cs typeface="Segoe UI" pitchFamily="34" charset="0"/>
              </a:rPr>
              <a:t>de los Instrumentos Financieros: </a:t>
            </a:r>
            <a:r>
              <a:rPr lang="es-CO" sz="1400" u="sng" dirty="0" smtClean="0">
                <a:solidFill>
                  <a:schemeClr val="tx2"/>
                </a:solidFill>
                <a:ea typeface="Segoe UI" panose="020B0502040204020203" pitchFamily="34" charset="0"/>
                <a:cs typeface="Segoe UI" pitchFamily="34" charset="0"/>
              </a:rPr>
              <a:t>Ley </a:t>
            </a:r>
            <a:r>
              <a:rPr lang="es-CO" sz="1400" u="sng" dirty="0">
                <a:solidFill>
                  <a:schemeClr val="tx2"/>
                </a:solidFill>
                <a:ea typeface="Segoe UI" panose="020B0502040204020203" pitchFamily="34" charset="0"/>
                <a:cs typeface="Segoe UI" pitchFamily="34" charset="0"/>
              </a:rPr>
              <a:t>1819 de </a:t>
            </a:r>
            <a:r>
              <a:rPr lang="es-CO" sz="1400" u="sng" dirty="0" smtClean="0">
                <a:solidFill>
                  <a:schemeClr val="tx2"/>
                </a:solidFill>
                <a:ea typeface="Segoe UI" panose="020B0502040204020203" pitchFamily="34" charset="0"/>
                <a:cs typeface="Segoe UI" pitchFamily="34" charset="0"/>
              </a:rPr>
              <a:t>2016</a:t>
            </a:r>
            <a:r>
              <a:rPr lang="es-CO" sz="1400" dirty="0" smtClean="0">
                <a:solidFill>
                  <a:schemeClr val="tx2"/>
                </a:solidFill>
                <a:ea typeface="Segoe UI" panose="020B0502040204020203" pitchFamily="34" charset="0"/>
                <a:cs typeface="Segoe UI" pitchFamily="34" charset="0"/>
              </a:rPr>
              <a:t>, a efectos de lograr plena y absoluta congruencia y coherencia en el tratamiento contable y tributario de los </a:t>
            </a:r>
            <a:r>
              <a:rPr lang="es-CO" sz="1400" u="sng" dirty="0" smtClean="0">
                <a:solidFill>
                  <a:schemeClr val="tx2"/>
                </a:solidFill>
                <a:ea typeface="Segoe UI" panose="020B0502040204020203" pitchFamily="34" charset="0"/>
                <a:cs typeface="Segoe UI" pitchFamily="34" charset="0"/>
              </a:rPr>
              <a:t>Instrumentos Financieros</a:t>
            </a:r>
            <a:r>
              <a:rPr lang="es-CO" sz="1400" dirty="0" smtClean="0">
                <a:solidFill>
                  <a:schemeClr val="tx2"/>
                </a:solidFill>
                <a:ea typeface="Segoe UI" panose="020B0502040204020203" pitchFamily="34" charset="0"/>
                <a:cs typeface="Segoe UI" pitchFamily="34" charset="0"/>
              </a:rPr>
              <a:t>, que es el tema que nos ocupa en este foro.</a:t>
            </a:r>
            <a:endParaRPr lang="es-CO" sz="1400" dirty="0">
              <a:solidFill>
                <a:schemeClr val="tx2"/>
              </a:solidFill>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200" dirty="0">
              <a:solidFill>
                <a:schemeClr val="accent1">
                  <a:lumMod val="60000"/>
                  <a:lumOff val="40000"/>
                </a:schemeClr>
              </a:solidFill>
              <a:latin typeface="Segoe UI" pitchFamily="34" charset="0"/>
              <a:ea typeface="Segoe UI" panose="020B0502040204020203" pitchFamily="34" charset="0"/>
              <a:cs typeface="Segoe UI" pitchFamily="34" charset="0"/>
            </a:endParaRPr>
          </a:p>
        </p:txBody>
      </p:sp>
    </p:spTree>
    <p:extLst>
      <p:ext uri="{BB962C8B-B14F-4D97-AF65-F5344CB8AC3E}">
        <p14:creationId xmlns:p14="http://schemas.microsoft.com/office/powerpoint/2010/main" val="2021762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0456" y="0"/>
            <a:ext cx="8229600" cy="857250"/>
          </a:xfrm>
        </p:spPr>
        <p:txBody>
          <a:bodyPr/>
          <a:lstStyle/>
          <a:p>
            <a:pPr algn="l"/>
            <a:r>
              <a:rPr lang="es-CO" sz="2400" b="1" kern="1200" dirty="0" smtClean="0">
                <a:solidFill>
                  <a:srgbClr val="002060"/>
                </a:solidFill>
                <a:latin typeface="Calibri" pitchFamily="34" charset="0"/>
                <a:ea typeface="+mn-ea"/>
                <a:cs typeface="Arial" charset="0"/>
              </a:rPr>
              <a:t> </a:t>
            </a:r>
            <a:r>
              <a:rPr lang="es-CO" sz="2400" b="1" kern="1200" dirty="0">
                <a:solidFill>
                  <a:schemeClr val="accent6"/>
                </a:solidFill>
                <a:latin typeface="Calibri" pitchFamily="34" charset="0"/>
                <a:ea typeface="+mn-ea"/>
                <a:cs typeface="Arial" charset="0"/>
              </a:rPr>
              <a:t>4</a:t>
            </a:r>
            <a:r>
              <a:rPr lang="es-CO" sz="2400" b="1" kern="1200" dirty="0" smtClean="0">
                <a:solidFill>
                  <a:schemeClr val="accent6"/>
                </a:solidFill>
                <a:latin typeface="Calibri" pitchFamily="34" charset="0"/>
                <a:ea typeface="+mn-ea"/>
                <a:cs typeface="Arial" charset="0"/>
              </a:rPr>
              <a:t>. Tratamiento Contable</a:t>
            </a:r>
            <a:endParaRPr lang="es-CO" sz="2400" b="1" kern="1200" dirty="0">
              <a:solidFill>
                <a:schemeClr val="accent6"/>
              </a:solidFill>
              <a:latin typeface="Calibri" pitchFamily="34" charset="0"/>
              <a:ea typeface="+mn-ea"/>
              <a:cs typeface="Arial" charset="0"/>
            </a:endParaRPr>
          </a:p>
        </p:txBody>
      </p:sp>
      <p:sp>
        <p:nvSpPr>
          <p:cNvPr id="3" name="Marcador de contenido 2"/>
          <p:cNvSpPr>
            <a:spLocks noGrp="1"/>
          </p:cNvSpPr>
          <p:nvPr>
            <p:ph idx="1"/>
          </p:nvPr>
        </p:nvSpPr>
        <p:spPr>
          <a:xfrm>
            <a:off x="423863" y="737981"/>
            <a:ext cx="8527774" cy="4069409"/>
          </a:xfrm>
        </p:spPr>
        <p:txBody>
          <a:bodyPr/>
          <a:lstStyle/>
          <a:p>
            <a:pPr marL="0" indent="0">
              <a:buNone/>
            </a:pPr>
            <a:endParaRPr lang="es-CO" sz="1600" dirty="0" smtClean="0">
              <a:solidFill>
                <a:srgbClr val="002060"/>
              </a:solidFill>
              <a:latin typeface="Calibri" pitchFamily="34" charset="0"/>
            </a:endParaRPr>
          </a:p>
          <a:p>
            <a:pPr marL="0" indent="0">
              <a:buNone/>
            </a:pPr>
            <a:endParaRPr lang="es-CO" sz="1600" dirty="0">
              <a:solidFill>
                <a:srgbClr val="002060"/>
              </a:solidFill>
              <a:latin typeface="Calibri" pitchFamily="34" charset="0"/>
            </a:endParaRPr>
          </a:p>
          <a:p>
            <a:pPr marL="0" indent="0">
              <a:buNone/>
            </a:pPr>
            <a:endParaRPr lang="es-CO" sz="1600" dirty="0" smtClean="0">
              <a:solidFill>
                <a:srgbClr val="002060"/>
              </a:solidFill>
              <a:latin typeface="Calibri" pitchFamily="34" charset="0"/>
            </a:endParaRPr>
          </a:p>
          <a:p>
            <a:pPr marL="0" indent="0">
              <a:buNone/>
            </a:pPr>
            <a:endParaRPr lang="es-CO" sz="1600" dirty="0">
              <a:solidFill>
                <a:srgbClr val="002060"/>
              </a:solidFill>
              <a:latin typeface="Calibri" pitchFamily="34" charset="0"/>
            </a:endParaRPr>
          </a:p>
          <a:p>
            <a:pPr marL="0" indent="0">
              <a:buNone/>
            </a:pPr>
            <a:endParaRPr lang="es-CO" sz="1600" dirty="0" smtClean="0">
              <a:solidFill>
                <a:srgbClr val="002060"/>
              </a:solidFill>
              <a:latin typeface="Calibri" pitchFamily="34" charset="0"/>
            </a:endParaRPr>
          </a:p>
          <a:p>
            <a:pPr marL="0" indent="0">
              <a:buNone/>
            </a:pPr>
            <a:endParaRPr lang="es-CO" sz="1600" dirty="0">
              <a:solidFill>
                <a:srgbClr val="002060"/>
              </a:solidFill>
              <a:latin typeface="Calibri" pitchFamily="34" charset="0"/>
            </a:endParaRPr>
          </a:p>
          <a:p>
            <a:pPr marL="0" indent="0">
              <a:buNone/>
            </a:pPr>
            <a:endParaRPr lang="es-CO" sz="1600" dirty="0" smtClean="0">
              <a:solidFill>
                <a:srgbClr val="002060"/>
              </a:solidFill>
              <a:latin typeface="Calibri" pitchFamily="34" charset="0"/>
            </a:endParaRPr>
          </a:p>
          <a:p>
            <a:pPr marL="0" indent="0">
              <a:buNone/>
            </a:pPr>
            <a:endParaRPr lang="es-CO" sz="1600" dirty="0">
              <a:solidFill>
                <a:srgbClr val="002060"/>
              </a:solidFill>
              <a:latin typeface="Calibri" pitchFamily="34" charset="0"/>
            </a:endParaRPr>
          </a:p>
          <a:p>
            <a:pPr marL="0" indent="0">
              <a:buNone/>
            </a:pPr>
            <a:endParaRPr lang="es-CO" sz="1600" dirty="0" smtClean="0">
              <a:solidFill>
                <a:srgbClr val="002060"/>
              </a:solidFill>
              <a:latin typeface="Calibri" pitchFamily="34" charset="0"/>
            </a:endParaRPr>
          </a:p>
          <a:p>
            <a:pPr marL="0" indent="0">
              <a:buNone/>
            </a:pPr>
            <a:endParaRPr lang="es-CO" sz="1600" dirty="0" smtClean="0">
              <a:solidFill>
                <a:srgbClr val="002060"/>
              </a:solidFill>
              <a:latin typeface="Calibri" pitchFamily="34" charset="0"/>
            </a:endParaRPr>
          </a:p>
          <a:p>
            <a:pPr marL="0" indent="0">
              <a:buNone/>
            </a:pPr>
            <a:endParaRPr lang="es-CO" sz="1600" dirty="0">
              <a:solidFill>
                <a:srgbClr val="002060"/>
              </a:solidFill>
              <a:latin typeface="Calibri" pitchFamily="34" charset="0"/>
            </a:endParaRPr>
          </a:p>
          <a:p>
            <a:r>
              <a:rPr lang="es-CO" sz="1600" dirty="0" smtClean="0">
                <a:solidFill>
                  <a:srgbClr val="002060"/>
                </a:solidFill>
                <a:latin typeface="Calibri" pitchFamily="34" charset="0"/>
              </a:rPr>
              <a:t>Bajo IFRS los </a:t>
            </a:r>
            <a:r>
              <a:rPr lang="es-CO" sz="1600" dirty="0">
                <a:solidFill>
                  <a:srgbClr val="002060"/>
                </a:solidFill>
                <a:latin typeface="Calibri" pitchFamily="34" charset="0"/>
              </a:rPr>
              <a:t>híbridos T2 se clasifican como Pasivos (no hay discrecionalidad en la cancelación de los cupones) mientras que los AT1 se clasifican en el </a:t>
            </a:r>
            <a:r>
              <a:rPr lang="es-CO" sz="1600" dirty="0" smtClean="0">
                <a:solidFill>
                  <a:srgbClr val="002060"/>
                </a:solidFill>
                <a:latin typeface="Calibri" pitchFamily="34" charset="0"/>
              </a:rPr>
              <a:t>Patrimonio</a:t>
            </a:r>
            <a:r>
              <a:rPr lang="es-CO" sz="1600" dirty="0">
                <a:solidFill>
                  <a:srgbClr val="002060"/>
                </a:solidFill>
                <a:latin typeface="Calibri" pitchFamily="34" charset="0"/>
              </a:rPr>
              <a:t> </a:t>
            </a:r>
            <a:r>
              <a:rPr lang="es-CO" sz="1600" dirty="0" smtClean="0">
                <a:solidFill>
                  <a:srgbClr val="002060"/>
                </a:solidFill>
                <a:latin typeface="Calibri" pitchFamily="34" charset="0"/>
              </a:rPr>
              <a:t>y en principio el pago de cupones no sería deducible de impuestos</a:t>
            </a:r>
            <a:endParaRPr lang="es-CO" sz="1600" dirty="0">
              <a:solidFill>
                <a:srgbClr val="002060"/>
              </a:solidFill>
              <a:latin typeface="Calibri" pitchFamily="34" charset="0"/>
            </a:endParaRPr>
          </a:p>
          <a:p>
            <a:pPr marL="0" indent="0">
              <a:buNone/>
            </a:pPr>
            <a:endParaRPr lang="es-CO" sz="1600" dirty="0" smtClean="0">
              <a:solidFill>
                <a:srgbClr val="002060"/>
              </a:solidFill>
              <a:latin typeface="Calibri" pitchFamily="34" charset="0"/>
            </a:endParaRPr>
          </a:p>
          <a:p>
            <a:pPr>
              <a:buAutoNum type="arabicPeriod" startAt="2"/>
            </a:pPr>
            <a:endParaRPr lang="es-CO" sz="1600" dirty="0">
              <a:solidFill>
                <a:srgbClr val="002060"/>
              </a:solidFill>
              <a:latin typeface="Calibri" pitchFamily="34" charset="0"/>
            </a:endParaRPr>
          </a:p>
        </p:txBody>
      </p:sp>
      <p:sp>
        <p:nvSpPr>
          <p:cNvPr id="4" name="Marcador de número de diapositiva 3"/>
          <p:cNvSpPr>
            <a:spLocks noGrp="1"/>
          </p:cNvSpPr>
          <p:nvPr>
            <p:ph type="sldNum" sz="quarter" idx="12"/>
          </p:nvPr>
        </p:nvSpPr>
        <p:spPr/>
        <p:txBody>
          <a:bodyPr/>
          <a:lstStyle/>
          <a:p>
            <a:pPr>
              <a:defRPr/>
            </a:pPr>
            <a:fld id="{3E4303CB-3DAC-4F49-9BF1-E56EEDA94FFC}" type="slidenum">
              <a:rPr lang="es-ES" smtClean="0"/>
              <a:pPr>
                <a:defRPr/>
              </a:pPr>
              <a:t>40</a:t>
            </a:fld>
            <a:endParaRPr lang="es-ES" dirty="0"/>
          </a:p>
        </p:txBody>
      </p:sp>
      <p:sp>
        <p:nvSpPr>
          <p:cNvPr id="19" name="TextBox 13"/>
          <p:cNvSpPr txBox="1">
            <a:spLocks noChangeArrowheads="1"/>
          </p:cNvSpPr>
          <p:nvPr/>
        </p:nvSpPr>
        <p:spPr bwMode="auto">
          <a:xfrm>
            <a:off x="458168" y="1108867"/>
            <a:ext cx="1593916" cy="732269"/>
          </a:xfrm>
          <a:prstGeom prst="rect">
            <a:avLst/>
          </a:prstGeom>
          <a:solidFill>
            <a:srgbClr val="002060"/>
          </a:solidFill>
          <a:ln w="9525">
            <a:noFill/>
            <a:miter lim="800000"/>
            <a:headEnd/>
            <a:tailEnd/>
          </a:ln>
        </p:spPr>
        <p:txBody>
          <a:bodyPr anchor="ctr"/>
          <a:lstStyle/>
          <a:p>
            <a:pPr algn="ctr"/>
            <a:r>
              <a:rPr lang="es-CO" sz="1150" dirty="0" err="1" smtClean="0">
                <a:solidFill>
                  <a:schemeClr val="bg1"/>
                </a:solidFill>
              </a:rPr>
              <a:t>Write-down</a:t>
            </a:r>
            <a:r>
              <a:rPr lang="es-CO" sz="1150" dirty="0" smtClean="0">
                <a:solidFill>
                  <a:schemeClr val="bg1"/>
                </a:solidFill>
              </a:rPr>
              <a:t> </a:t>
            </a:r>
            <a:endParaRPr lang="es-CO" sz="1150" b="1" dirty="0">
              <a:solidFill>
                <a:schemeClr val="bg1"/>
              </a:solidFill>
            </a:endParaRPr>
          </a:p>
        </p:txBody>
      </p:sp>
      <p:sp>
        <p:nvSpPr>
          <p:cNvPr id="20" name="TextBox 13"/>
          <p:cNvSpPr txBox="1">
            <a:spLocks noChangeArrowheads="1"/>
          </p:cNvSpPr>
          <p:nvPr/>
        </p:nvSpPr>
        <p:spPr bwMode="auto">
          <a:xfrm>
            <a:off x="451078" y="1924918"/>
            <a:ext cx="1590373" cy="732269"/>
          </a:xfrm>
          <a:prstGeom prst="rect">
            <a:avLst/>
          </a:prstGeom>
          <a:solidFill>
            <a:srgbClr val="FFC000"/>
          </a:solidFill>
          <a:ln w="9525">
            <a:solidFill>
              <a:srgbClr val="FFC000"/>
            </a:solidFill>
            <a:miter lim="800000"/>
            <a:headEnd/>
            <a:tailEnd/>
          </a:ln>
        </p:spPr>
        <p:txBody>
          <a:bodyPr anchor="ctr"/>
          <a:lstStyle/>
          <a:p>
            <a:pPr algn="ctr"/>
            <a:r>
              <a:rPr lang="es-CO" sz="1150" dirty="0" smtClean="0"/>
              <a:t>Conversión de acciones</a:t>
            </a:r>
            <a:endParaRPr lang="es-CO" sz="1150" dirty="0"/>
          </a:p>
        </p:txBody>
      </p:sp>
      <p:sp>
        <p:nvSpPr>
          <p:cNvPr id="21" name="TextBox 24"/>
          <p:cNvSpPr txBox="1">
            <a:spLocks noChangeArrowheads="1"/>
          </p:cNvSpPr>
          <p:nvPr/>
        </p:nvSpPr>
        <p:spPr bwMode="auto">
          <a:xfrm>
            <a:off x="2113061" y="782212"/>
            <a:ext cx="2005948" cy="205979"/>
          </a:xfrm>
          <a:prstGeom prst="rect">
            <a:avLst/>
          </a:prstGeom>
          <a:solidFill>
            <a:srgbClr val="002060"/>
          </a:solidFill>
          <a:ln w="9525">
            <a:noFill/>
            <a:miter lim="800000"/>
            <a:headEnd/>
            <a:tailEnd/>
          </a:ln>
        </p:spPr>
        <p:txBody>
          <a:bodyPr anchor="ctr"/>
          <a:lstStyle/>
          <a:p>
            <a:pPr algn="ctr"/>
            <a:r>
              <a:rPr lang="es-CO" sz="1050" dirty="0" smtClean="0">
                <a:solidFill>
                  <a:schemeClr val="bg1"/>
                </a:solidFill>
              </a:rPr>
              <a:t>Descripción</a:t>
            </a:r>
            <a:endParaRPr lang="es-CO" sz="1050" dirty="0">
              <a:solidFill>
                <a:schemeClr val="bg1"/>
              </a:solidFill>
            </a:endParaRPr>
          </a:p>
        </p:txBody>
      </p:sp>
      <p:sp>
        <p:nvSpPr>
          <p:cNvPr id="22" name="TextBox 24"/>
          <p:cNvSpPr txBox="1">
            <a:spLocks noChangeArrowheads="1"/>
          </p:cNvSpPr>
          <p:nvPr/>
        </p:nvSpPr>
        <p:spPr bwMode="auto">
          <a:xfrm>
            <a:off x="4231829" y="782212"/>
            <a:ext cx="2005948" cy="205979"/>
          </a:xfrm>
          <a:prstGeom prst="rect">
            <a:avLst/>
          </a:prstGeom>
          <a:solidFill>
            <a:srgbClr val="DBE5F1"/>
          </a:solidFill>
          <a:ln w="9525">
            <a:solidFill>
              <a:srgbClr val="DBE5F1"/>
            </a:solidFill>
            <a:miter lim="800000"/>
            <a:headEnd/>
            <a:tailEnd/>
          </a:ln>
        </p:spPr>
        <p:txBody>
          <a:bodyPr anchor="ctr"/>
          <a:lstStyle/>
          <a:p>
            <a:pPr algn="ctr"/>
            <a:r>
              <a:rPr lang="es-CO" sz="1050" smtClean="0">
                <a:solidFill>
                  <a:sysClr val="windowText" lastClr="000000"/>
                </a:solidFill>
              </a:rPr>
              <a:t>Patrimonio</a:t>
            </a:r>
            <a:endParaRPr lang="es-CO" sz="1050">
              <a:solidFill>
                <a:sysClr val="windowText" lastClr="000000"/>
              </a:solidFill>
            </a:endParaRPr>
          </a:p>
        </p:txBody>
      </p:sp>
      <p:sp>
        <p:nvSpPr>
          <p:cNvPr id="23" name="TextBox 24"/>
          <p:cNvSpPr txBox="1">
            <a:spLocks noChangeArrowheads="1"/>
          </p:cNvSpPr>
          <p:nvPr/>
        </p:nvSpPr>
        <p:spPr bwMode="auto">
          <a:xfrm>
            <a:off x="6351261" y="784870"/>
            <a:ext cx="2133520" cy="205979"/>
          </a:xfrm>
          <a:prstGeom prst="rect">
            <a:avLst/>
          </a:prstGeom>
          <a:solidFill>
            <a:schemeClr val="bg2">
              <a:lumMod val="40000"/>
              <a:lumOff val="60000"/>
            </a:schemeClr>
          </a:solidFill>
          <a:ln w="9525">
            <a:solidFill>
              <a:schemeClr val="bg2">
                <a:lumMod val="20000"/>
                <a:lumOff val="80000"/>
              </a:schemeClr>
            </a:solidFill>
            <a:miter lim="800000"/>
            <a:headEnd/>
            <a:tailEnd/>
          </a:ln>
        </p:spPr>
        <p:txBody>
          <a:bodyPr anchor="ctr"/>
          <a:lstStyle/>
          <a:p>
            <a:pPr algn="ctr"/>
            <a:r>
              <a:rPr lang="es-CO" sz="1050" smtClean="0">
                <a:solidFill>
                  <a:sysClr val="windowText" lastClr="000000"/>
                </a:solidFill>
              </a:rPr>
              <a:t>Pasivo</a:t>
            </a:r>
            <a:endParaRPr lang="es-CO" sz="1050">
              <a:solidFill>
                <a:sysClr val="windowText" lastClr="000000"/>
              </a:solidFill>
            </a:endParaRPr>
          </a:p>
        </p:txBody>
      </p:sp>
      <p:sp>
        <p:nvSpPr>
          <p:cNvPr id="24" name="10 CuadroTexto"/>
          <p:cNvSpPr txBox="1"/>
          <p:nvPr/>
        </p:nvSpPr>
        <p:spPr>
          <a:xfrm>
            <a:off x="2126511" y="1228059"/>
            <a:ext cx="1945758" cy="600164"/>
          </a:xfrm>
          <a:prstGeom prst="rect">
            <a:avLst/>
          </a:prstGeom>
          <a:noFill/>
        </p:spPr>
        <p:txBody>
          <a:bodyPr wrap="square" rtlCol="0">
            <a:spAutoFit/>
          </a:bodyPr>
          <a:lstStyle/>
          <a:p>
            <a:r>
              <a:rPr lang="es-CO" sz="1100" dirty="0" smtClean="0"/>
              <a:t>Instrumento que absorbe pérdidas cuando se presenta el </a:t>
            </a:r>
            <a:r>
              <a:rPr lang="es-CO" sz="1100" i="1" dirty="0" err="1" smtClean="0"/>
              <a:t>trigger</a:t>
            </a:r>
            <a:r>
              <a:rPr lang="es-CO" sz="1100" i="1" dirty="0" smtClean="0"/>
              <a:t> </a:t>
            </a:r>
            <a:endParaRPr lang="es-CO" sz="1100" dirty="0"/>
          </a:p>
        </p:txBody>
      </p:sp>
      <p:sp>
        <p:nvSpPr>
          <p:cNvPr id="25" name="11 CuadroTexto"/>
          <p:cNvSpPr txBox="1"/>
          <p:nvPr/>
        </p:nvSpPr>
        <p:spPr>
          <a:xfrm>
            <a:off x="2172585" y="2028161"/>
            <a:ext cx="1945758" cy="600164"/>
          </a:xfrm>
          <a:prstGeom prst="rect">
            <a:avLst/>
          </a:prstGeom>
          <a:noFill/>
        </p:spPr>
        <p:txBody>
          <a:bodyPr wrap="square" rtlCol="0">
            <a:spAutoFit/>
          </a:bodyPr>
          <a:lstStyle/>
          <a:p>
            <a:r>
              <a:rPr lang="es-CO" sz="1100" dirty="0" smtClean="0"/>
              <a:t>Instrumento que se convierte en acciones cuando se presenta el </a:t>
            </a:r>
            <a:r>
              <a:rPr lang="es-CO" sz="1100" i="1" dirty="0" err="1" smtClean="0"/>
              <a:t>trigger</a:t>
            </a:r>
            <a:endParaRPr lang="es-CO" sz="1100" dirty="0"/>
          </a:p>
        </p:txBody>
      </p:sp>
      <p:sp>
        <p:nvSpPr>
          <p:cNvPr id="26" name="12 CuadroTexto"/>
          <p:cNvSpPr txBox="1"/>
          <p:nvPr/>
        </p:nvSpPr>
        <p:spPr>
          <a:xfrm>
            <a:off x="4235302" y="1063254"/>
            <a:ext cx="2006010" cy="1107996"/>
          </a:xfrm>
          <a:prstGeom prst="rect">
            <a:avLst/>
          </a:prstGeom>
          <a:noFill/>
        </p:spPr>
        <p:txBody>
          <a:bodyPr wrap="square" rtlCol="0">
            <a:spAutoFit/>
          </a:bodyPr>
          <a:lstStyle/>
          <a:p>
            <a:r>
              <a:rPr lang="es-CO" sz="1100" dirty="0" smtClean="0"/>
              <a:t>Normalmente se clasifica como patrimonio:</a:t>
            </a:r>
            <a:r>
              <a:rPr lang="es-CO" sz="1100" b="0" dirty="0" smtClean="0"/>
              <a:t> Esto debido a que  NO cumple con la obligatoriedad de pagar un flujo de efectivo u otro activo ( ni cupón ni principal)</a:t>
            </a:r>
            <a:endParaRPr lang="es-CO" sz="1100" dirty="0"/>
          </a:p>
        </p:txBody>
      </p:sp>
      <p:sp>
        <p:nvSpPr>
          <p:cNvPr id="27" name="13 CuadroTexto"/>
          <p:cNvSpPr txBox="1"/>
          <p:nvPr/>
        </p:nvSpPr>
        <p:spPr>
          <a:xfrm>
            <a:off x="4206948" y="2029057"/>
            <a:ext cx="2076893" cy="600164"/>
          </a:xfrm>
          <a:prstGeom prst="rect">
            <a:avLst/>
          </a:prstGeom>
          <a:noFill/>
        </p:spPr>
        <p:txBody>
          <a:bodyPr wrap="square" rtlCol="0">
            <a:spAutoFit/>
          </a:bodyPr>
          <a:lstStyle/>
          <a:p>
            <a:r>
              <a:rPr lang="es-CO" sz="1100" b="0" dirty="0" smtClean="0"/>
              <a:t>Se clasifica como patrimonio si se tiene estipulada una relación de conversión </a:t>
            </a:r>
            <a:r>
              <a:rPr lang="es-CO" sz="1100" b="0" u="sng" dirty="0" smtClean="0"/>
              <a:t>FIJA.</a:t>
            </a:r>
            <a:endParaRPr lang="es-CO" sz="1100" b="0" u="sng" dirty="0"/>
          </a:p>
        </p:txBody>
      </p:sp>
      <p:sp>
        <p:nvSpPr>
          <p:cNvPr id="28" name="14 CuadroTexto"/>
          <p:cNvSpPr txBox="1"/>
          <p:nvPr/>
        </p:nvSpPr>
        <p:spPr>
          <a:xfrm>
            <a:off x="6322828" y="1034012"/>
            <a:ext cx="2172586" cy="923330"/>
          </a:xfrm>
          <a:prstGeom prst="rect">
            <a:avLst/>
          </a:prstGeom>
          <a:noFill/>
        </p:spPr>
        <p:txBody>
          <a:bodyPr wrap="square" rtlCol="0">
            <a:spAutoFit/>
          </a:bodyPr>
          <a:lstStyle/>
          <a:p>
            <a:pPr>
              <a:buFont typeface="Arial" pitchFamily="34" charset="0"/>
              <a:buChar char="•"/>
            </a:pPr>
            <a:r>
              <a:rPr lang="es-CO" sz="900" dirty="0" smtClean="0"/>
              <a:t>Es teóricamente posible si se estructura de forma precisa.</a:t>
            </a:r>
          </a:p>
          <a:p>
            <a:pPr>
              <a:buFont typeface="Arial" pitchFamily="34" charset="0"/>
              <a:buChar char="•"/>
            </a:pPr>
            <a:endParaRPr lang="es-CO" sz="900" dirty="0" smtClean="0"/>
          </a:p>
          <a:p>
            <a:pPr>
              <a:buFont typeface="Arial" pitchFamily="34" charset="0"/>
              <a:buChar char="•"/>
            </a:pPr>
            <a:r>
              <a:rPr lang="es-CO" sz="900" dirty="0" smtClean="0"/>
              <a:t>En la practica no se ha clasificado de esta forma.</a:t>
            </a:r>
          </a:p>
          <a:p>
            <a:endParaRPr lang="es-CO" sz="900" dirty="0" smtClean="0"/>
          </a:p>
        </p:txBody>
      </p:sp>
      <p:sp>
        <p:nvSpPr>
          <p:cNvPr id="29" name="15 CuadroTexto"/>
          <p:cNvSpPr txBox="1"/>
          <p:nvPr/>
        </p:nvSpPr>
        <p:spPr>
          <a:xfrm>
            <a:off x="6209415" y="2017534"/>
            <a:ext cx="2477386" cy="430887"/>
          </a:xfrm>
          <a:prstGeom prst="rect">
            <a:avLst/>
          </a:prstGeom>
          <a:noFill/>
        </p:spPr>
        <p:txBody>
          <a:bodyPr wrap="square" rtlCol="0">
            <a:spAutoFit/>
          </a:bodyPr>
          <a:lstStyle/>
          <a:p>
            <a:pPr>
              <a:buFont typeface="Arial" pitchFamily="34" charset="0"/>
              <a:buChar char="•"/>
            </a:pPr>
            <a:r>
              <a:rPr lang="es-CO" sz="1100" b="0" dirty="0" smtClean="0"/>
              <a:t>Se clasifica como pasivo si la relación de conversión es </a:t>
            </a:r>
            <a:r>
              <a:rPr lang="es-CO" sz="1100" b="0" u="sng" dirty="0" smtClean="0"/>
              <a:t>VARIABLE</a:t>
            </a:r>
            <a:r>
              <a:rPr lang="es-CO" sz="1100" b="0" dirty="0" smtClean="0"/>
              <a:t>.</a:t>
            </a:r>
          </a:p>
        </p:txBody>
      </p:sp>
      <p:sp>
        <p:nvSpPr>
          <p:cNvPr id="30" name="47 Rectángulo"/>
          <p:cNvSpPr/>
          <p:nvPr/>
        </p:nvSpPr>
        <p:spPr>
          <a:xfrm>
            <a:off x="6273209" y="773521"/>
            <a:ext cx="2286000" cy="103667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1" name="39 CuadroTexto"/>
          <p:cNvSpPr txBox="1"/>
          <p:nvPr/>
        </p:nvSpPr>
        <p:spPr>
          <a:xfrm>
            <a:off x="491320" y="698119"/>
            <a:ext cx="1542197" cy="461665"/>
          </a:xfrm>
          <a:prstGeom prst="rect">
            <a:avLst/>
          </a:prstGeom>
          <a:noFill/>
        </p:spPr>
        <p:txBody>
          <a:bodyPr wrap="square" rtlCol="0">
            <a:spAutoFit/>
          </a:bodyPr>
          <a:lstStyle/>
          <a:p>
            <a:pPr algn="ctr"/>
            <a:r>
              <a:rPr lang="es-CO" sz="1200" dirty="0" smtClean="0"/>
              <a:t>Mecanismo de Absorción</a:t>
            </a:r>
            <a:endParaRPr lang="es-CO" sz="1200" dirty="0"/>
          </a:p>
        </p:txBody>
      </p:sp>
    </p:spTree>
    <p:extLst>
      <p:ext uri="{BB962C8B-B14F-4D97-AF65-F5344CB8AC3E}">
        <p14:creationId xmlns:p14="http://schemas.microsoft.com/office/powerpoint/2010/main" val="4161272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30679" y="169588"/>
            <a:ext cx="8229600" cy="857250"/>
          </a:xfrm>
        </p:spPr>
        <p:txBody>
          <a:bodyPr/>
          <a:lstStyle/>
          <a:p>
            <a:pPr algn="l"/>
            <a:r>
              <a:rPr lang="es-CO" sz="2500" b="1" kern="1200" dirty="0" smtClean="0">
                <a:solidFill>
                  <a:schemeClr val="accent6"/>
                </a:solidFill>
                <a:latin typeface="Calibri" pitchFamily="34" charset="0"/>
                <a:ea typeface="+mn-ea"/>
                <a:cs typeface="Arial" charset="0"/>
              </a:rPr>
              <a:t>5. ¿Futura regulación de capital en Colombia?</a:t>
            </a:r>
            <a:r>
              <a:rPr lang="es-CO" sz="2500" b="1" kern="1200" dirty="0">
                <a:solidFill>
                  <a:schemeClr val="accent6"/>
                </a:solidFill>
                <a:latin typeface="Calibri" pitchFamily="34" charset="0"/>
                <a:ea typeface="+mn-ea"/>
                <a:cs typeface="Arial" charset="0"/>
              </a:rPr>
              <a:t/>
            </a:r>
            <a:br>
              <a:rPr lang="es-CO" sz="2500" b="1" kern="1200" dirty="0">
                <a:solidFill>
                  <a:schemeClr val="accent6"/>
                </a:solidFill>
                <a:latin typeface="Calibri" pitchFamily="34" charset="0"/>
                <a:ea typeface="+mn-ea"/>
                <a:cs typeface="Arial" charset="0"/>
              </a:rPr>
            </a:br>
            <a:endParaRPr lang="es-CO" sz="2500" b="1" kern="1200" dirty="0">
              <a:solidFill>
                <a:schemeClr val="accent6"/>
              </a:solidFill>
              <a:latin typeface="Calibri" pitchFamily="34" charset="0"/>
              <a:ea typeface="+mn-ea"/>
              <a:cs typeface="Arial" charset="0"/>
            </a:endParaRPr>
          </a:p>
        </p:txBody>
      </p:sp>
      <p:sp>
        <p:nvSpPr>
          <p:cNvPr id="3" name="Marcador de contenido 2"/>
          <p:cNvSpPr>
            <a:spLocks noGrp="1"/>
          </p:cNvSpPr>
          <p:nvPr>
            <p:ph idx="1"/>
          </p:nvPr>
        </p:nvSpPr>
        <p:spPr>
          <a:xfrm>
            <a:off x="230679" y="785926"/>
            <a:ext cx="4619617" cy="1410623"/>
          </a:xfrm>
        </p:spPr>
        <p:txBody>
          <a:bodyPr>
            <a:normAutofit fontScale="62500" lnSpcReduction="20000"/>
          </a:bodyPr>
          <a:lstStyle/>
          <a:p>
            <a:pPr marL="0" indent="0">
              <a:buNone/>
            </a:pPr>
            <a:r>
              <a:rPr lang="es-CO" sz="1400" dirty="0" smtClean="0">
                <a:solidFill>
                  <a:srgbClr val="002060"/>
                </a:solidFill>
                <a:latin typeface="Calibri" pitchFamily="34" charset="0"/>
              </a:rPr>
              <a:t>- La </a:t>
            </a:r>
            <a:r>
              <a:rPr lang="es-CO" sz="1400" dirty="0">
                <a:solidFill>
                  <a:srgbClr val="002060"/>
                </a:solidFill>
                <a:latin typeface="Calibri" pitchFamily="34" charset="0"/>
              </a:rPr>
              <a:t>URF ha manifestado </a:t>
            </a:r>
            <a:r>
              <a:rPr lang="es-CO" sz="1400" dirty="0" smtClean="0">
                <a:solidFill>
                  <a:srgbClr val="002060"/>
                </a:solidFill>
                <a:latin typeface="Calibri" pitchFamily="34" charset="0"/>
              </a:rPr>
              <a:t>que </a:t>
            </a:r>
            <a:r>
              <a:rPr lang="es-CO" sz="1400" dirty="0">
                <a:solidFill>
                  <a:srgbClr val="002060"/>
                </a:solidFill>
                <a:latin typeface="Calibri" pitchFamily="34" charset="0"/>
              </a:rPr>
              <a:t>que en los próximos meses publicará un decreto con nuevos requerimientos de capital alineados a Basilea </a:t>
            </a:r>
            <a:r>
              <a:rPr lang="es-CO" sz="1400" dirty="0" smtClean="0">
                <a:solidFill>
                  <a:srgbClr val="002060"/>
                </a:solidFill>
                <a:latin typeface="Calibri" pitchFamily="34" charset="0"/>
              </a:rPr>
              <a:t>III. </a:t>
            </a:r>
          </a:p>
          <a:p>
            <a:endParaRPr lang="es-CO" sz="1600" dirty="0" smtClean="0">
              <a:solidFill>
                <a:srgbClr val="002060"/>
              </a:solidFill>
            </a:endParaRPr>
          </a:p>
          <a:p>
            <a:pPr marL="0" indent="0">
              <a:buNone/>
            </a:pPr>
            <a:r>
              <a:rPr lang="es-CO" sz="1400" dirty="0" smtClean="0">
                <a:solidFill>
                  <a:srgbClr val="002060"/>
                </a:solidFill>
                <a:latin typeface="Calibri" pitchFamily="34" charset="0"/>
              </a:rPr>
              <a:t>- Que </a:t>
            </a:r>
            <a:r>
              <a:rPr lang="es-CO" sz="1400" dirty="0">
                <a:solidFill>
                  <a:srgbClr val="002060"/>
                </a:solidFill>
                <a:latin typeface="Calibri" pitchFamily="34" charset="0"/>
              </a:rPr>
              <a:t>podría contener</a:t>
            </a:r>
            <a:r>
              <a:rPr lang="es-CO" sz="1400" dirty="0" smtClean="0">
                <a:solidFill>
                  <a:srgbClr val="002060"/>
                </a:solidFill>
                <a:latin typeface="Calibri" pitchFamily="34" charset="0"/>
              </a:rPr>
              <a:t>?</a:t>
            </a:r>
            <a:endParaRPr lang="es-CO" sz="1400" dirty="0">
              <a:solidFill>
                <a:srgbClr val="002060"/>
              </a:solidFill>
              <a:latin typeface="Calibri" pitchFamily="34" charset="0"/>
            </a:endParaRPr>
          </a:p>
          <a:p>
            <a:pPr lvl="1">
              <a:buFontTx/>
              <a:buChar char="-"/>
            </a:pPr>
            <a:r>
              <a:rPr lang="es-CO" sz="1400" dirty="0">
                <a:solidFill>
                  <a:srgbClr val="002060"/>
                </a:solidFill>
                <a:latin typeface="Calibri" pitchFamily="34" charset="0"/>
                <a:ea typeface="+mn-ea"/>
                <a:cs typeface="+mn-cs"/>
              </a:rPr>
              <a:t>Niveles mínimos de </a:t>
            </a:r>
            <a:r>
              <a:rPr lang="es-CO" sz="1400" dirty="0" smtClean="0">
                <a:solidFill>
                  <a:srgbClr val="002060"/>
                </a:solidFill>
                <a:latin typeface="Calibri" pitchFamily="34" charset="0"/>
                <a:ea typeface="+mn-ea"/>
                <a:cs typeface="+mn-cs"/>
              </a:rPr>
              <a:t>PBA</a:t>
            </a:r>
            <a:endParaRPr lang="es-CO" sz="1400" dirty="0">
              <a:solidFill>
                <a:srgbClr val="002060"/>
              </a:solidFill>
              <a:latin typeface="Calibri" pitchFamily="34" charset="0"/>
              <a:ea typeface="+mn-ea"/>
              <a:cs typeface="+mn-cs"/>
            </a:endParaRPr>
          </a:p>
          <a:p>
            <a:pPr lvl="1">
              <a:buFontTx/>
              <a:buChar char="-"/>
            </a:pPr>
            <a:r>
              <a:rPr lang="es-CO" sz="1400" dirty="0">
                <a:solidFill>
                  <a:srgbClr val="002060"/>
                </a:solidFill>
                <a:latin typeface="Calibri" pitchFamily="34" charset="0"/>
                <a:ea typeface="+mn-ea"/>
                <a:cs typeface="+mn-cs"/>
              </a:rPr>
              <a:t>Requerimientos de capital adicional por concepto de: </a:t>
            </a:r>
          </a:p>
          <a:p>
            <a:pPr marL="0" indent="0">
              <a:buNone/>
            </a:pPr>
            <a:r>
              <a:rPr lang="es-CO" sz="1400" dirty="0">
                <a:solidFill>
                  <a:srgbClr val="002060"/>
                </a:solidFill>
                <a:latin typeface="Calibri" pitchFamily="34" charset="0"/>
              </a:rPr>
              <a:t>	i) Bancos sistémicamente importantes;</a:t>
            </a:r>
          </a:p>
          <a:p>
            <a:pPr marL="0" indent="0">
              <a:buNone/>
            </a:pPr>
            <a:r>
              <a:rPr lang="es-CO" sz="1400" dirty="0">
                <a:solidFill>
                  <a:srgbClr val="002060"/>
                </a:solidFill>
                <a:latin typeface="Calibri" pitchFamily="34" charset="0"/>
              </a:rPr>
              <a:t>	i) Capital </a:t>
            </a:r>
            <a:r>
              <a:rPr lang="es-CO" sz="1400" dirty="0" err="1">
                <a:solidFill>
                  <a:srgbClr val="002060"/>
                </a:solidFill>
                <a:latin typeface="Calibri" pitchFamily="34" charset="0"/>
              </a:rPr>
              <a:t>Conservation</a:t>
            </a:r>
            <a:r>
              <a:rPr lang="es-CO" sz="1400" dirty="0">
                <a:solidFill>
                  <a:srgbClr val="002060"/>
                </a:solidFill>
                <a:latin typeface="Calibri" pitchFamily="34" charset="0"/>
              </a:rPr>
              <a:t> Buffer y, </a:t>
            </a:r>
          </a:p>
          <a:p>
            <a:pPr marL="0" indent="0">
              <a:buNone/>
            </a:pPr>
            <a:r>
              <a:rPr lang="es-CO" sz="1400" dirty="0">
                <a:solidFill>
                  <a:srgbClr val="002060"/>
                </a:solidFill>
                <a:latin typeface="Calibri" pitchFamily="34" charset="0"/>
              </a:rPr>
              <a:t>	ii) </a:t>
            </a:r>
            <a:r>
              <a:rPr lang="es-CO" sz="1400" dirty="0" err="1">
                <a:solidFill>
                  <a:srgbClr val="002060"/>
                </a:solidFill>
                <a:latin typeface="Calibri" pitchFamily="34" charset="0"/>
              </a:rPr>
              <a:t>Countercyclical</a:t>
            </a:r>
            <a:r>
              <a:rPr lang="es-CO" sz="1400" dirty="0">
                <a:solidFill>
                  <a:srgbClr val="002060"/>
                </a:solidFill>
                <a:latin typeface="Calibri" pitchFamily="34" charset="0"/>
              </a:rPr>
              <a:t> </a:t>
            </a:r>
            <a:r>
              <a:rPr lang="es-CO" sz="1400" dirty="0" smtClean="0">
                <a:solidFill>
                  <a:srgbClr val="002060"/>
                </a:solidFill>
                <a:latin typeface="Calibri" pitchFamily="34" charset="0"/>
              </a:rPr>
              <a:t>Buffer</a:t>
            </a:r>
          </a:p>
          <a:p>
            <a:pPr marL="0" indent="0">
              <a:buNone/>
            </a:pPr>
            <a:endParaRPr lang="es-CO" sz="1400" dirty="0" smtClean="0">
              <a:solidFill>
                <a:srgbClr val="002060"/>
              </a:solidFill>
              <a:latin typeface="Calibri" pitchFamily="34" charset="0"/>
            </a:endParaRPr>
          </a:p>
          <a:p>
            <a:pPr marL="0" indent="0">
              <a:buNone/>
            </a:pPr>
            <a:endParaRPr lang="es-CO" sz="1400" dirty="0" smtClean="0">
              <a:solidFill>
                <a:srgbClr val="002060"/>
              </a:solidFill>
              <a:latin typeface="Calibri" pitchFamily="34" charset="0"/>
            </a:endParaRPr>
          </a:p>
          <a:p>
            <a:pPr>
              <a:buFontTx/>
              <a:buChar char="-"/>
            </a:pPr>
            <a:endParaRPr lang="es-CO" sz="1800" dirty="0" smtClean="0">
              <a:solidFill>
                <a:srgbClr val="FF0000"/>
              </a:solidFill>
            </a:endParaRPr>
          </a:p>
          <a:p>
            <a:pPr marL="0" indent="0">
              <a:buNone/>
            </a:pPr>
            <a:endParaRPr lang="es-CO" dirty="0"/>
          </a:p>
        </p:txBody>
      </p:sp>
      <p:sp>
        <p:nvSpPr>
          <p:cNvPr id="4" name="Marcador de número de diapositiva 3"/>
          <p:cNvSpPr>
            <a:spLocks noGrp="1"/>
          </p:cNvSpPr>
          <p:nvPr>
            <p:ph type="sldNum" sz="quarter" idx="12"/>
          </p:nvPr>
        </p:nvSpPr>
        <p:spPr/>
        <p:txBody>
          <a:bodyPr/>
          <a:lstStyle/>
          <a:p>
            <a:pPr>
              <a:defRPr/>
            </a:pPr>
            <a:fld id="{3E4303CB-3DAC-4F49-9BF1-E56EEDA94FFC}" type="slidenum">
              <a:rPr lang="es-ES" smtClean="0"/>
              <a:pPr>
                <a:defRPr/>
              </a:pPr>
              <a:t>41</a:t>
            </a:fld>
            <a:endParaRPr lang="es-ES" dirty="0"/>
          </a:p>
        </p:txBody>
      </p:sp>
      <p:sp>
        <p:nvSpPr>
          <p:cNvPr id="10" name="CuadroTexto 9"/>
          <p:cNvSpPr txBox="1"/>
          <p:nvPr/>
        </p:nvSpPr>
        <p:spPr>
          <a:xfrm>
            <a:off x="5028993" y="785926"/>
            <a:ext cx="3849964" cy="2092881"/>
          </a:xfrm>
          <a:prstGeom prst="rect">
            <a:avLst/>
          </a:prstGeom>
          <a:noFill/>
        </p:spPr>
        <p:txBody>
          <a:bodyPr wrap="square" rtlCol="0">
            <a:spAutoFit/>
          </a:bodyPr>
          <a:lstStyle/>
          <a:p>
            <a:pPr>
              <a:buFontTx/>
              <a:buChar char="-"/>
            </a:pPr>
            <a:r>
              <a:rPr lang="es-CO" sz="1400" b="0" dirty="0">
                <a:solidFill>
                  <a:srgbClr val="002060"/>
                </a:solidFill>
              </a:rPr>
              <a:t>Ajustes en el tratamiento contable de las provisiones </a:t>
            </a:r>
            <a:r>
              <a:rPr lang="es-CO" sz="1400" b="0" dirty="0" err="1" smtClean="0">
                <a:solidFill>
                  <a:srgbClr val="002060"/>
                </a:solidFill>
              </a:rPr>
              <a:t>contracíclicas</a:t>
            </a:r>
            <a:r>
              <a:rPr lang="es-CO" sz="1400" b="0" dirty="0" smtClean="0">
                <a:solidFill>
                  <a:srgbClr val="002060"/>
                </a:solidFill>
              </a:rPr>
              <a:t>.</a:t>
            </a:r>
          </a:p>
          <a:p>
            <a:pPr>
              <a:buFontTx/>
              <a:buChar char="-"/>
            </a:pPr>
            <a:endParaRPr lang="es-CO" sz="1400" b="0" dirty="0">
              <a:solidFill>
                <a:srgbClr val="002060"/>
              </a:solidFill>
            </a:endParaRPr>
          </a:p>
          <a:p>
            <a:pPr>
              <a:buFontTx/>
              <a:buChar char="-"/>
            </a:pPr>
            <a:r>
              <a:rPr lang="es-CO" sz="1400" b="0" dirty="0">
                <a:solidFill>
                  <a:srgbClr val="002060"/>
                </a:solidFill>
              </a:rPr>
              <a:t>Ajustes a la metodología para ponderar los activos por riesgo.</a:t>
            </a:r>
          </a:p>
          <a:p>
            <a:pPr>
              <a:buFontTx/>
              <a:buChar char="-"/>
            </a:pPr>
            <a:endParaRPr lang="es-CO" sz="1400" b="0" dirty="0">
              <a:solidFill>
                <a:srgbClr val="002060"/>
              </a:solidFill>
            </a:endParaRPr>
          </a:p>
          <a:p>
            <a:pPr>
              <a:buFontTx/>
              <a:buChar char="-"/>
            </a:pPr>
            <a:r>
              <a:rPr lang="es-CO" sz="1400" b="0" dirty="0">
                <a:solidFill>
                  <a:srgbClr val="002060"/>
                </a:solidFill>
              </a:rPr>
              <a:t>Nuevos ajustes al tratamiento contable del </a:t>
            </a:r>
            <a:r>
              <a:rPr lang="es-CO" sz="1400" b="0" dirty="0" err="1">
                <a:solidFill>
                  <a:srgbClr val="002060"/>
                </a:solidFill>
              </a:rPr>
              <a:t>goodwill</a:t>
            </a:r>
            <a:r>
              <a:rPr lang="es-CO" sz="1400" b="0" dirty="0">
                <a:solidFill>
                  <a:srgbClr val="002060"/>
                </a:solidFill>
              </a:rPr>
              <a:t> </a:t>
            </a:r>
          </a:p>
          <a:p>
            <a:endParaRPr lang="es-CO" dirty="0"/>
          </a:p>
        </p:txBody>
      </p:sp>
      <p:pic>
        <p:nvPicPr>
          <p:cNvPr id="11" name="Imagen 10"/>
          <p:cNvPicPr>
            <a:picLocks noChangeAspect="1"/>
          </p:cNvPicPr>
          <p:nvPr/>
        </p:nvPicPr>
        <p:blipFill>
          <a:blip r:embed="rId2"/>
          <a:stretch>
            <a:fillRect/>
          </a:stretch>
        </p:blipFill>
        <p:spPr>
          <a:xfrm>
            <a:off x="410817" y="2855545"/>
            <a:ext cx="8468140" cy="2141509"/>
          </a:xfrm>
          <a:prstGeom prst="rect">
            <a:avLst/>
          </a:prstGeom>
        </p:spPr>
      </p:pic>
      <p:sp>
        <p:nvSpPr>
          <p:cNvPr id="7" name="Marcador de número de diapositiva 3"/>
          <p:cNvSpPr txBox="1">
            <a:spLocks/>
          </p:cNvSpPr>
          <p:nvPr/>
        </p:nvSpPr>
        <p:spPr>
          <a:xfrm>
            <a:off x="6705600" y="4919663"/>
            <a:ext cx="2133600" cy="273844"/>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3E4303CB-3DAC-4F49-9BF1-E56EEDA94FFC}" type="slidenum">
              <a:rPr lang="es-ES" smtClean="0"/>
              <a:pPr>
                <a:defRPr/>
              </a:pPr>
              <a:t>41</a:t>
            </a:fld>
            <a:endParaRPr lang="es-ES" dirty="0"/>
          </a:p>
        </p:txBody>
      </p:sp>
    </p:spTree>
    <p:extLst>
      <p:ext uri="{BB962C8B-B14F-4D97-AF65-F5344CB8AC3E}">
        <p14:creationId xmlns:p14="http://schemas.microsoft.com/office/powerpoint/2010/main" val="335669033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53423" y="227674"/>
            <a:ext cx="8622362" cy="3385542"/>
          </a:xfrm>
          <a:prstGeom prst="rect">
            <a:avLst/>
          </a:prstGeom>
        </p:spPr>
        <p:txBody>
          <a:bodyPr wrap="square">
            <a:spAutoFit/>
          </a:bodyPr>
          <a:lstStyle/>
          <a:p>
            <a:pPr algn="ctr"/>
            <a:r>
              <a:rPr lang="es-CO" u="sng" dirty="0" smtClean="0">
                <a:solidFill>
                  <a:schemeClr val="accent6"/>
                </a:solidFill>
                <a:ea typeface="Segoe UI" panose="020B0502040204020203" pitchFamily="34" charset="0"/>
                <a:cs typeface="Segoe UI" pitchFamily="34" charset="0"/>
              </a:rPr>
              <a:t>CONCLUSIONES</a:t>
            </a:r>
            <a:endParaRPr lang="es-CO" dirty="0" smtClean="0">
              <a:solidFill>
                <a:schemeClr val="accent6"/>
              </a:solidFill>
              <a:ea typeface="Segoe UI" panose="020B0502040204020203" pitchFamily="34" charset="0"/>
              <a:cs typeface="Segoe UI" pitchFamily="34" charset="0"/>
            </a:endParaRPr>
          </a:p>
          <a:p>
            <a:pPr algn="just"/>
            <a:r>
              <a:rPr lang="es-CO" sz="1400" dirty="0" smtClean="0">
                <a:solidFill>
                  <a:schemeClr val="tx2"/>
                </a:solidFill>
                <a:ea typeface="Segoe UI" panose="020B0502040204020203" pitchFamily="34" charset="0"/>
                <a:cs typeface="Segoe UI" pitchFamily="34" charset="0"/>
              </a:rPr>
              <a:t>Determinación de la Base Fiscal para Instrumentos Financieros Medidos a Valor Razonable:</a:t>
            </a:r>
          </a:p>
          <a:p>
            <a:pPr algn="just"/>
            <a:endParaRPr lang="es-CO" sz="1400" dirty="0" smtClean="0">
              <a:solidFill>
                <a:schemeClr val="tx2"/>
              </a:solidFill>
              <a:ea typeface="Segoe UI" panose="020B0502040204020203" pitchFamily="34" charset="0"/>
              <a:cs typeface="Segoe UI" pitchFamily="34" charset="0"/>
            </a:endParaRPr>
          </a:p>
          <a:p>
            <a:pPr marL="285750" indent="-285750" algn="just">
              <a:buFont typeface="Wingdings" panose="05000000000000000000" pitchFamily="2" charset="2"/>
              <a:buChar char="ü"/>
            </a:pPr>
            <a:r>
              <a:rPr lang="es-CO" sz="1400" u="sng" dirty="0" smtClean="0">
                <a:solidFill>
                  <a:schemeClr val="tx2"/>
                </a:solidFill>
                <a:ea typeface="Segoe UI" panose="020B0502040204020203" pitchFamily="34" charset="0"/>
                <a:cs typeface="Segoe UI" pitchFamily="34" charset="0"/>
              </a:rPr>
              <a:t>Títulos de Deuda:</a:t>
            </a:r>
          </a:p>
          <a:p>
            <a:pPr algn="just"/>
            <a:r>
              <a:rPr lang="es-CO" sz="1400" dirty="0" smtClean="0">
                <a:solidFill>
                  <a:schemeClr val="tx2"/>
                </a:solidFill>
                <a:ea typeface="Segoe UI" panose="020B0502040204020203" pitchFamily="34" charset="0"/>
                <a:cs typeface="Segoe UI" pitchFamily="34" charset="0"/>
              </a:rPr>
              <a:t>El ingreso por rendimientos financieros se realiza de forma lineal, según características del titulo (Decreto 700 de 1997 en concordancia con artículos 27 y 271 del ET</a:t>
            </a:r>
            <a:r>
              <a:rPr lang="es-CO" sz="1400" dirty="0" smtClean="0">
                <a:solidFill>
                  <a:schemeClr val="tx2"/>
                </a:solidFill>
                <a:ea typeface="Segoe UI" panose="020B0502040204020203" pitchFamily="34" charset="0"/>
                <a:cs typeface="Segoe UI" pitchFamily="34" charset="0"/>
              </a:rPr>
              <a:t>). Al </a:t>
            </a:r>
            <a:r>
              <a:rPr lang="es-CO" sz="1400" dirty="0" smtClean="0">
                <a:solidFill>
                  <a:schemeClr val="tx2"/>
                </a:solidFill>
                <a:ea typeface="Segoe UI" panose="020B0502040204020203" pitchFamily="34" charset="0"/>
                <a:cs typeface="Segoe UI" pitchFamily="34" charset="0"/>
              </a:rPr>
              <a:t>momento de preparar la declaración de renta, debe excluirse la valoración contable registrada para declarar el ingreso proveniente del método lineal.</a:t>
            </a:r>
          </a:p>
          <a:p>
            <a:pPr algn="just"/>
            <a:endParaRPr lang="es-CO" sz="1400" dirty="0" smtClean="0">
              <a:solidFill>
                <a:schemeClr val="tx2"/>
              </a:solidFill>
              <a:ea typeface="Segoe UI" panose="020B0502040204020203" pitchFamily="34" charset="0"/>
              <a:cs typeface="Segoe UI" pitchFamily="34" charset="0"/>
            </a:endParaRPr>
          </a:p>
          <a:p>
            <a:pPr marL="285750" indent="-285750" algn="just">
              <a:buFont typeface="Wingdings" panose="05000000000000000000" pitchFamily="2" charset="2"/>
              <a:buChar char="ü"/>
            </a:pPr>
            <a:r>
              <a:rPr lang="es-CO" sz="1400" u="sng" dirty="0" smtClean="0">
                <a:solidFill>
                  <a:schemeClr val="tx2"/>
                </a:solidFill>
                <a:ea typeface="Segoe UI" panose="020B0502040204020203" pitchFamily="34" charset="0"/>
                <a:cs typeface="Segoe UI" pitchFamily="34" charset="0"/>
              </a:rPr>
              <a:t>Acciones:</a:t>
            </a:r>
          </a:p>
          <a:p>
            <a:pPr algn="just"/>
            <a:r>
              <a:rPr lang="es-CO" sz="1400" dirty="0" smtClean="0">
                <a:solidFill>
                  <a:schemeClr val="tx2"/>
                </a:solidFill>
                <a:ea typeface="Segoe UI" panose="020B0502040204020203" pitchFamily="34" charset="0"/>
                <a:cs typeface="Segoe UI" pitchFamily="34" charset="0"/>
              </a:rPr>
              <a:t>El ingreso por valoración no tiene efecto fiscal, porque el ingreso se da cuando se vende la acción o se liquida la inversión.</a:t>
            </a:r>
          </a:p>
          <a:p>
            <a:pPr algn="just"/>
            <a:r>
              <a:rPr lang="es-CO" sz="1400" dirty="0" smtClean="0">
                <a:solidFill>
                  <a:schemeClr val="tx2"/>
                </a:solidFill>
                <a:ea typeface="Segoe UI" panose="020B0502040204020203" pitchFamily="34" charset="0"/>
                <a:cs typeface="Segoe UI" pitchFamily="34" charset="0"/>
              </a:rPr>
              <a:t>Aunque se utilicen contablemente los métodos de reconocimiento al valor razonable, fiscalmente no deben tenerse en cuenta.</a:t>
            </a:r>
          </a:p>
          <a:p>
            <a:pPr algn="just"/>
            <a:r>
              <a:rPr lang="es-CO" sz="1400" dirty="0" smtClean="0">
                <a:solidFill>
                  <a:schemeClr val="tx2"/>
                </a:solidFill>
                <a:ea typeface="Segoe UI" panose="020B0502040204020203" pitchFamily="34" charset="0"/>
                <a:cs typeface="Segoe UI" pitchFamily="34" charset="0"/>
              </a:rPr>
              <a:t>Ello, sin perjuicio de los dividendos, para los que el ingreso se realiza cuando sean abonados en calidad de exigibles</a:t>
            </a:r>
            <a:r>
              <a:rPr lang="es-CO" sz="1400" dirty="0" smtClean="0">
                <a:solidFill>
                  <a:schemeClr val="tx2"/>
                </a:solidFill>
                <a:ea typeface="Segoe UI" panose="020B0502040204020203" pitchFamily="34" charset="0"/>
                <a:cs typeface="Segoe UI" pitchFamily="34" charset="0"/>
              </a:rPr>
              <a:t>.</a:t>
            </a:r>
          </a:p>
          <a:p>
            <a:pPr algn="just"/>
            <a:endParaRPr lang="es-CO" sz="1400" dirty="0" smtClean="0">
              <a:solidFill>
                <a:schemeClr val="tx2"/>
              </a:solidFill>
              <a:ea typeface="Segoe UI" panose="020B0502040204020203" pitchFamily="34" charset="0"/>
              <a:cs typeface="Segoe UI" pitchFamily="34" charset="0"/>
            </a:endParaRPr>
          </a:p>
        </p:txBody>
      </p:sp>
      <p:sp>
        <p:nvSpPr>
          <p:cNvPr id="3" name="Marcador de número de diapositiva 3"/>
          <p:cNvSpPr>
            <a:spLocks noGrp="1"/>
          </p:cNvSpPr>
          <p:nvPr>
            <p:ph type="sldNum" sz="quarter" idx="12"/>
          </p:nvPr>
        </p:nvSpPr>
        <p:spPr>
          <a:xfrm>
            <a:off x="6553200" y="4767263"/>
            <a:ext cx="2133600" cy="273844"/>
          </a:xfrm>
        </p:spPr>
        <p:txBody>
          <a:bodyPr/>
          <a:lstStyle/>
          <a:p>
            <a:pPr>
              <a:defRPr/>
            </a:pPr>
            <a:fld id="{3E4303CB-3DAC-4F49-9BF1-E56EEDA94FFC}" type="slidenum">
              <a:rPr lang="es-ES" smtClean="0"/>
              <a:pPr>
                <a:defRPr/>
              </a:pPr>
              <a:t>42</a:t>
            </a:fld>
            <a:endParaRPr lang="es-ES" dirty="0"/>
          </a:p>
        </p:txBody>
      </p:sp>
    </p:spTree>
    <p:extLst>
      <p:ext uri="{BB962C8B-B14F-4D97-AF65-F5344CB8AC3E}">
        <p14:creationId xmlns:p14="http://schemas.microsoft.com/office/powerpoint/2010/main" val="26604803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3423" y="227674"/>
            <a:ext cx="8622362" cy="4355038"/>
          </a:xfrm>
          <a:prstGeom prst="rect">
            <a:avLst/>
          </a:prstGeom>
        </p:spPr>
        <p:txBody>
          <a:bodyPr wrap="square">
            <a:spAutoFit/>
          </a:bodyPr>
          <a:lstStyle/>
          <a:p>
            <a:pPr algn="ctr"/>
            <a:r>
              <a:rPr lang="es-CO" u="sng" dirty="0">
                <a:solidFill>
                  <a:schemeClr val="accent6"/>
                </a:solidFill>
                <a:ea typeface="Segoe UI" panose="020B0502040204020203" pitchFamily="34" charset="0"/>
                <a:cs typeface="Segoe UI" pitchFamily="34" charset="0"/>
              </a:rPr>
              <a:t>CONCLUSIONES</a:t>
            </a:r>
            <a:endParaRPr lang="es-CO" dirty="0">
              <a:solidFill>
                <a:schemeClr val="accent6"/>
              </a:solidFill>
              <a:ea typeface="Segoe UI" panose="020B0502040204020203" pitchFamily="34" charset="0"/>
              <a:cs typeface="Segoe UI" pitchFamily="34" charset="0"/>
            </a:endParaRPr>
          </a:p>
          <a:p>
            <a:pPr algn="l"/>
            <a:endParaRPr lang="es-CO" sz="1400" dirty="0" smtClean="0">
              <a:solidFill>
                <a:schemeClr val="tx2"/>
              </a:solidFill>
              <a:ea typeface="Segoe UI" panose="020B0502040204020203" pitchFamily="34" charset="0"/>
              <a:cs typeface="Segoe UI" pitchFamily="34" charset="0"/>
            </a:endParaRPr>
          </a:p>
          <a:p>
            <a:pPr algn="just"/>
            <a:r>
              <a:rPr lang="es-CO" sz="1400" dirty="0" smtClean="0">
                <a:solidFill>
                  <a:schemeClr val="tx2"/>
                </a:solidFill>
                <a:ea typeface="Segoe UI" panose="020B0502040204020203" pitchFamily="34" charset="0"/>
                <a:cs typeface="Segoe UI" pitchFamily="34" charset="0"/>
              </a:rPr>
              <a:t>Determinación </a:t>
            </a:r>
            <a:r>
              <a:rPr lang="es-CO" sz="1400" dirty="0" smtClean="0">
                <a:solidFill>
                  <a:schemeClr val="tx2"/>
                </a:solidFill>
                <a:ea typeface="Segoe UI" panose="020B0502040204020203" pitchFamily="34" charset="0"/>
                <a:cs typeface="Segoe UI" pitchFamily="34" charset="0"/>
              </a:rPr>
              <a:t>de la Base Fiscal para Instrumentos Financieros Medidos a Valor Razonable:</a:t>
            </a:r>
          </a:p>
          <a:p>
            <a:pPr algn="just"/>
            <a:endParaRPr lang="es-CO" sz="1400" dirty="0" smtClean="0">
              <a:solidFill>
                <a:schemeClr val="tx2"/>
              </a:solidFill>
              <a:ea typeface="Segoe UI" panose="020B0502040204020203" pitchFamily="34" charset="0"/>
              <a:cs typeface="Segoe UI" pitchFamily="34" charset="0"/>
            </a:endParaRPr>
          </a:p>
          <a:p>
            <a:pPr marL="285750" indent="-285750" algn="just">
              <a:buFont typeface="Wingdings" panose="05000000000000000000" pitchFamily="2" charset="2"/>
              <a:buChar char="ü"/>
            </a:pPr>
            <a:r>
              <a:rPr lang="es-CO" sz="1400" u="sng" dirty="0" smtClean="0">
                <a:solidFill>
                  <a:schemeClr val="tx2"/>
                </a:solidFill>
                <a:ea typeface="Segoe UI" panose="020B0502040204020203" pitchFamily="34" charset="0"/>
                <a:cs typeface="Segoe UI" pitchFamily="34" charset="0"/>
              </a:rPr>
              <a:t>Contratos </a:t>
            </a:r>
            <a:r>
              <a:rPr lang="es-CO" sz="1400" u="sng" dirty="0">
                <a:solidFill>
                  <a:schemeClr val="tx2"/>
                </a:solidFill>
                <a:ea typeface="Segoe UI" panose="020B0502040204020203" pitchFamily="34" charset="0"/>
                <a:cs typeface="Segoe UI" pitchFamily="34" charset="0"/>
              </a:rPr>
              <a:t>de </a:t>
            </a:r>
            <a:r>
              <a:rPr lang="es-CO" sz="1400" u="sng" dirty="0" smtClean="0">
                <a:solidFill>
                  <a:schemeClr val="tx2"/>
                </a:solidFill>
                <a:ea typeface="Segoe UI" panose="020B0502040204020203" pitchFamily="34" charset="0"/>
                <a:cs typeface="Segoe UI" pitchFamily="34" charset="0"/>
              </a:rPr>
              <a:t>Derivados </a:t>
            </a:r>
            <a:r>
              <a:rPr lang="es-CO" sz="1400" u="sng" dirty="0">
                <a:solidFill>
                  <a:schemeClr val="tx2"/>
                </a:solidFill>
                <a:ea typeface="Segoe UI" panose="020B0502040204020203" pitchFamily="34" charset="0"/>
                <a:cs typeface="Segoe UI" pitchFamily="34" charset="0"/>
              </a:rPr>
              <a:t>o de Cobertura:</a:t>
            </a:r>
          </a:p>
          <a:p>
            <a:pPr algn="just"/>
            <a:r>
              <a:rPr lang="es-CO" sz="1400" dirty="0" smtClean="0">
                <a:solidFill>
                  <a:schemeClr val="tx2"/>
                </a:solidFill>
                <a:ea typeface="Segoe UI" panose="020B0502040204020203" pitchFamily="34" charset="0"/>
                <a:cs typeface="Segoe UI" pitchFamily="34" charset="0"/>
              </a:rPr>
              <a:t>El ingreso fiscal solo se produce al momento de la enajenación o liquidación, según corresponda.</a:t>
            </a:r>
          </a:p>
          <a:p>
            <a:pPr algn="just"/>
            <a:r>
              <a:rPr lang="es-CO" sz="1400" dirty="0" smtClean="0">
                <a:solidFill>
                  <a:schemeClr val="tx2"/>
                </a:solidFill>
                <a:ea typeface="Segoe UI" panose="020B0502040204020203" pitchFamily="34" charset="0"/>
                <a:cs typeface="Segoe UI" pitchFamily="34" charset="0"/>
              </a:rPr>
              <a:t>La medición contable a valor razonable no se incluye en el ingreso o gasto.</a:t>
            </a:r>
          </a:p>
          <a:p>
            <a:pPr algn="just"/>
            <a:r>
              <a:rPr lang="es-CO" sz="1400" dirty="0" smtClean="0">
                <a:solidFill>
                  <a:schemeClr val="tx2"/>
                </a:solidFill>
                <a:ea typeface="Segoe UI" panose="020B0502040204020203" pitchFamily="34" charset="0"/>
                <a:cs typeface="Segoe UI" pitchFamily="34" charset="0"/>
              </a:rPr>
              <a:t>En los derivados, no se considera deuda el pasivo por los ajustes de medición a valor razonable registrado contablemente antes de que se liquide el instrumento.</a:t>
            </a:r>
          </a:p>
          <a:p>
            <a:pPr algn="just"/>
            <a:endParaRPr lang="es-CO" sz="1400" dirty="0">
              <a:solidFill>
                <a:schemeClr val="tx2"/>
              </a:solidFill>
              <a:ea typeface="Segoe UI" panose="020B0502040204020203" pitchFamily="34" charset="0"/>
              <a:cs typeface="Segoe UI" pitchFamily="34" charset="0"/>
            </a:endParaRPr>
          </a:p>
          <a:p>
            <a:pPr algn="just"/>
            <a:r>
              <a:rPr lang="es-CO" sz="1400" dirty="0" smtClean="0">
                <a:solidFill>
                  <a:schemeClr val="tx2"/>
                </a:solidFill>
                <a:ea typeface="Segoe UI" panose="020B0502040204020203" pitchFamily="34" charset="0"/>
                <a:cs typeface="Segoe UI" pitchFamily="34" charset="0"/>
              </a:rPr>
              <a:t>Determinación del Costo </a:t>
            </a:r>
            <a:r>
              <a:rPr lang="es-CO" sz="1400" dirty="0">
                <a:solidFill>
                  <a:schemeClr val="tx2"/>
                </a:solidFill>
                <a:ea typeface="Segoe UI" panose="020B0502040204020203" pitchFamily="34" charset="0"/>
                <a:cs typeface="Segoe UI" pitchFamily="34" charset="0"/>
              </a:rPr>
              <a:t>Fiscal de las Acciones y de los Títulos de Deuda</a:t>
            </a:r>
            <a:r>
              <a:rPr lang="es-CO" sz="1400" dirty="0" smtClean="0">
                <a:solidFill>
                  <a:schemeClr val="tx2"/>
                </a:solidFill>
                <a:ea typeface="Segoe UI" panose="020B0502040204020203" pitchFamily="34" charset="0"/>
                <a:cs typeface="Segoe UI" pitchFamily="34" charset="0"/>
              </a:rPr>
              <a:t>:</a:t>
            </a:r>
          </a:p>
          <a:p>
            <a:pPr algn="just"/>
            <a:endParaRPr lang="es-CO" sz="1400" dirty="0">
              <a:solidFill>
                <a:schemeClr val="tx2"/>
              </a:solidFill>
              <a:ea typeface="Segoe UI" panose="020B0502040204020203" pitchFamily="34" charset="0"/>
              <a:cs typeface="Segoe UI" pitchFamily="34" charset="0"/>
            </a:endParaRPr>
          </a:p>
          <a:p>
            <a:pPr marL="285750" indent="-285750" algn="just">
              <a:buFont typeface="Wingdings" panose="05000000000000000000" pitchFamily="2" charset="2"/>
              <a:buChar char="ü"/>
            </a:pPr>
            <a:r>
              <a:rPr lang="es-CO" sz="1400" u="sng" dirty="0">
                <a:solidFill>
                  <a:schemeClr val="tx2"/>
                </a:solidFill>
                <a:ea typeface="Segoe UI" panose="020B0502040204020203" pitchFamily="34" charset="0"/>
                <a:cs typeface="Segoe UI" pitchFamily="34" charset="0"/>
              </a:rPr>
              <a:t>Acciones:  </a:t>
            </a:r>
            <a:r>
              <a:rPr lang="es-CO" sz="1400" dirty="0" smtClean="0">
                <a:solidFill>
                  <a:schemeClr val="tx2"/>
                </a:solidFill>
                <a:ea typeface="Segoe UI" panose="020B0502040204020203" pitchFamily="34" charset="0"/>
                <a:cs typeface="Segoe UI" pitchFamily="34" charset="0"/>
              </a:rPr>
              <a:t>Es </a:t>
            </a:r>
            <a:r>
              <a:rPr lang="es-CO" sz="1400" dirty="0">
                <a:solidFill>
                  <a:schemeClr val="tx2"/>
                </a:solidFill>
                <a:ea typeface="Segoe UI" panose="020B0502040204020203" pitchFamily="34" charset="0"/>
                <a:cs typeface="Segoe UI" pitchFamily="34" charset="0"/>
              </a:rPr>
              <a:t>el costo de </a:t>
            </a:r>
            <a:r>
              <a:rPr lang="es-CO" sz="1400" dirty="0" smtClean="0">
                <a:solidFill>
                  <a:schemeClr val="tx2"/>
                </a:solidFill>
                <a:ea typeface="Segoe UI" panose="020B0502040204020203" pitchFamily="34" charset="0"/>
                <a:cs typeface="Segoe UI" pitchFamily="34" charset="0"/>
              </a:rPr>
              <a:t>adquisición.</a:t>
            </a:r>
            <a:endParaRPr lang="es-CO" sz="1400" dirty="0">
              <a:solidFill>
                <a:schemeClr val="tx2"/>
              </a:solidFill>
              <a:ea typeface="Segoe UI" panose="020B0502040204020203" pitchFamily="34" charset="0"/>
              <a:cs typeface="Segoe UI" pitchFamily="34" charset="0"/>
            </a:endParaRPr>
          </a:p>
          <a:p>
            <a:pPr marL="285750" indent="-285750" algn="just">
              <a:buFont typeface="Wingdings" panose="05000000000000000000" pitchFamily="2" charset="2"/>
              <a:buChar char="ü"/>
            </a:pPr>
            <a:r>
              <a:rPr lang="es-CO" sz="1400" u="sng" dirty="0">
                <a:solidFill>
                  <a:schemeClr val="tx2"/>
                </a:solidFill>
                <a:ea typeface="Segoe UI" panose="020B0502040204020203" pitchFamily="34" charset="0"/>
                <a:cs typeface="Segoe UI" pitchFamily="34" charset="0"/>
              </a:rPr>
              <a:t>Títulos de </a:t>
            </a:r>
            <a:r>
              <a:rPr lang="es-CO" sz="1400" u="sng" dirty="0" smtClean="0">
                <a:solidFill>
                  <a:schemeClr val="tx2"/>
                </a:solidFill>
                <a:ea typeface="Segoe UI" panose="020B0502040204020203" pitchFamily="34" charset="0"/>
                <a:cs typeface="Segoe UI" pitchFamily="34" charset="0"/>
              </a:rPr>
              <a:t>Deuda: </a:t>
            </a:r>
            <a:r>
              <a:rPr lang="es-CO" sz="1400" dirty="0" smtClean="0">
                <a:solidFill>
                  <a:schemeClr val="tx2"/>
                </a:solidFill>
                <a:ea typeface="Segoe UI" panose="020B0502040204020203" pitchFamily="34" charset="0"/>
                <a:cs typeface="Segoe UI" pitchFamily="34" charset="0"/>
              </a:rPr>
              <a:t>Es </a:t>
            </a:r>
            <a:r>
              <a:rPr lang="es-CO" sz="1400" dirty="0">
                <a:solidFill>
                  <a:schemeClr val="tx2"/>
                </a:solidFill>
                <a:ea typeface="Segoe UI" panose="020B0502040204020203" pitchFamily="34" charset="0"/>
                <a:cs typeface="Segoe UI" pitchFamily="34" charset="0"/>
              </a:rPr>
              <a:t>el valor de compra mas los intereses lineales y no pagados, calculados desde la fecha de </a:t>
            </a:r>
            <a:r>
              <a:rPr lang="es-CO" sz="1400" dirty="0" smtClean="0">
                <a:solidFill>
                  <a:schemeClr val="tx2"/>
                </a:solidFill>
                <a:ea typeface="Segoe UI" panose="020B0502040204020203" pitchFamily="34" charset="0"/>
                <a:cs typeface="Segoe UI" pitchFamily="34" charset="0"/>
              </a:rPr>
              <a:t>adquisición </a:t>
            </a:r>
            <a:r>
              <a:rPr lang="es-CO" sz="1400" dirty="0">
                <a:solidFill>
                  <a:schemeClr val="tx2"/>
                </a:solidFill>
                <a:ea typeface="Segoe UI" panose="020B0502040204020203" pitchFamily="34" charset="0"/>
                <a:cs typeface="Segoe UI" pitchFamily="34" charset="0"/>
              </a:rPr>
              <a:t>o la ultima fecha de pago hasta la fecha de </a:t>
            </a:r>
            <a:r>
              <a:rPr lang="es-CO" sz="1400" dirty="0" smtClean="0">
                <a:solidFill>
                  <a:schemeClr val="tx2"/>
                </a:solidFill>
                <a:ea typeface="Segoe UI" panose="020B0502040204020203" pitchFamily="34" charset="0"/>
                <a:cs typeface="Segoe UI" pitchFamily="34" charset="0"/>
              </a:rPr>
              <a:t>enajenación</a:t>
            </a:r>
            <a:r>
              <a:rPr lang="es-CO" sz="1400" dirty="0" smtClean="0">
                <a:solidFill>
                  <a:schemeClr val="tx2"/>
                </a:solidFill>
                <a:ea typeface="Segoe UI" panose="020B0502040204020203" pitchFamily="34" charset="0"/>
                <a:cs typeface="Segoe UI" pitchFamily="34" charset="0"/>
              </a:rPr>
              <a:t>.</a:t>
            </a:r>
          </a:p>
          <a:p>
            <a:pPr marL="285750" indent="-285750" algn="just">
              <a:buFont typeface="Wingdings" panose="05000000000000000000" pitchFamily="2" charset="2"/>
              <a:buChar char="ü"/>
            </a:pPr>
            <a:endParaRPr lang="en-US" sz="1400" dirty="0">
              <a:solidFill>
                <a:schemeClr val="tx2"/>
              </a:solidFill>
              <a:ea typeface="Segoe UI" panose="020B0502040204020203" pitchFamily="34" charset="0"/>
              <a:cs typeface="Segoe UI" pitchFamily="34" charset="0"/>
            </a:endParaRPr>
          </a:p>
          <a:p>
            <a:pPr marL="285750" indent="-285750" algn="just">
              <a:buFont typeface="Wingdings" panose="05000000000000000000" pitchFamily="2" charset="2"/>
              <a:buChar char="ü"/>
            </a:pPr>
            <a:r>
              <a:rPr lang="en-US" sz="1400" dirty="0" err="1" smtClean="0">
                <a:solidFill>
                  <a:schemeClr val="tx2"/>
                </a:solidFill>
                <a:ea typeface="Segoe UI" panose="020B0502040204020203" pitchFamily="34" charset="0"/>
                <a:cs typeface="Segoe UI" pitchFamily="34" charset="0"/>
              </a:rPr>
              <a:t>Surgen</a:t>
            </a:r>
            <a:r>
              <a:rPr lang="en-US" sz="1400" dirty="0" smtClean="0">
                <a:solidFill>
                  <a:schemeClr val="tx2"/>
                </a:solidFill>
                <a:ea typeface="Segoe UI" panose="020B0502040204020203" pitchFamily="34" charset="0"/>
                <a:cs typeface="Segoe UI" pitchFamily="34" charset="0"/>
              </a:rPr>
              <a:t> </a:t>
            </a:r>
            <a:r>
              <a:rPr lang="en-US" sz="1400" dirty="0" err="1" smtClean="0">
                <a:solidFill>
                  <a:schemeClr val="tx2"/>
                </a:solidFill>
                <a:ea typeface="Segoe UI" panose="020B0502040204020203" pitchFamily="34" charset="0"/>
                <a:cs typeface="Segoe UI" pitchFamily="34" charset="0"/>
              </a:rPr>
              <a:t>muchos</a:t>
            </a:r>
            <a:r>
              <a:rPr lang="en-US" sz="1400" dirty="0" smtClean="0">
                <a:solidFill>
                  <a:schemeClr val="tx2"/>
                </a:solidFill>
                <a:ea typeface="Segoe UI" panose="020B0502040204020203" pitchFamily="34" charset="0"/>
                <a:cs typeface="Segoe UI" pitchFamily="34" charset="0"/>
              </a:rPr>
              <a:t> </a:t>
            </a:r>
            <a:r>
              <a:rPr lang="en-US" sz="1400" dirty="0" err="1" smtClean="0">
                <a:solidFill>
                  <a:schemeClr val="tx2"/>
                </a:solidFill>
                <a:ea typeface="Segoe UI" panose="020B0502040204020203" pitchFamily="34" charset="0"/>
                <a:cs typeface="Segoe UI" pitchFamily="34" charset="0"/>
              </a:rPr>
              <a:t>retos</a:t>
            </a:r>
            <a:r>
              <a:rPr lang="en-US" sz="1400" dirty="0" smtClean="0">
                <a:solidFill>
                  <a:schemeClr val="tx2"/>
                </a:solidFill>
                <a:ea typeface="Segoe UI" panose="020B0502040204020203" pitchFamily="34" charset="0"/>
                <a:cs typeface="Segoe UI" pitchFamily="34" charset="0"/>
              </a:rPr>
              <a:t> </a:t>
            </a:r>
            <a:r>
              <a:rPr lang="en-US" sz="1400" dirty="0" err="1" smtClean="0">
                <a:solidFill>
                  <a:schemeClr val="tx2"/>
                </a:solidFill>
                <a:ea typeface="Segoe UI" panose="020B0502040204020203" pitchFamily="34" charset="0"/>
                <a:cs typeface="Segoe UI" pitchFamily="34" charset="0"/>
              </a:rPr>
              <a:t>que</a:t>
            </a:r>
            <a:r>
              <a:rPr lang="en-US" sz="1400" dirty="0" smtClean="0">
                <a:solidFill>
                  <a:schemeClr val="tx2"/>
                </a:solidFill>
                <a:ea typeface="Segoe UI" panose="020B0502040204020203" pitchFamily="34" charset="0"/>
                <a:cs typeface="Segoe UI" pitchFamily="34" charset="0"/>
              </a:rPr>
              <a:t> </a:t>
            </a:r>
            <a:r>
              <a:rPr lang="en-US" sz="1400" dirty="0" err="1" smtClean="0">
                <a:solidFill>
                  <a:schemeClr val="tx2"/>
                </a:solidFill>
                <a:ea typeface="Segoe UI" panose="020B0502040204020203" pitchFamily="34" charset="0"/>
                <a:cs typeface="Segoe UI" pitchFamily="34" charset="0"/>
              </a:rPr>
              <a:t>deben</a:t>
            </a:r>
            <a:r>
              <a:rPr lang="en-US" sz="1400" dirty="0" smtClean="0">
                <a:solidFill>
                  <a:schemeClr val="tx2"/>
                </a:solidFill>
                <a:ea typeface="Segoe UI" panose="020B0502040204020203" pitchFamily="34" charset="0"/>
                <a:cs typeface="Segoe UI" pitchFamily="34" charset="0"/>
              </a:rPr>
              <a:t> </a:t>
            </a:r>
            <a:r>
              <a:rPr lang="en-US" sz="1400" dirty="0" err="1" smtClean="0">
                <a:solidFill>
                  <a:schemeClr val="tx2"/>
                </a:solidFill>
                <a:ea typeface="Segoe UI" panose="020B0502040204020203" pitchFamily="34" charset="0"/>
                <a:cs typeface="Segoe UI" pitchFamily="34" charset="0"/>
              </a:rPr>
              <a:t>desarrollarse</a:t>
            </a:r>
            <a:r>
              <a:rPr lang="en-US" sz="1400" dirty="0" smtClean="0">
                <a:solidFill>
                  <a:schemeClr val="tx2"/>
                </a:solidFill>
                <a:ea typeface="Segoe UI" panose="020B0502040204020203" pitchFamily="34" charset="0"/>
                <a:cs typeface="Segoe UI" pitchFamily="34" charset="0"/>
              </a:rPr>
              <a:t> para </a:t>
            </a:r>
            <a:r>
              <a:rPr lang="en-US" sz="1400" dirty="0" err="1" smtClean="0">
                <a:solidFill>
                  <a:schemeClr val="tx2"/>
                </a:solidFill>
                <a:ea typeface="Segoe UI" panose="020B0502040204020203" pitchFamily="34" charset="0"/>
                <a:cs typeface="Segoe UI" pitchFamily="34" charset="0"/>
              </a:rPr>
              <a:t>lograr</a:t>
            </a:r>
            <a:r>
              <a:rPr lang="en-US" sz="1400" dirty="0" smtClean="0">
                <a:solidFill>
                  <a:schemeClr val="tx2"/>
                </a:solidFill>
                <a:ea typeface="Segoe UI" panose="020B0502040204020203" pitchFamily="34" charset="0"/>
                <a:cs typeface="Segoe UI" pitchFamily="34" charset="0"/>
              </a:rPr>
              <a:t> </a:t>
            </a:r>
            <a:r>
              <a:rPr lang="en-US" sz="1400" dirty="0" err="1" smtClean="0">
                <a:solidFill>
                  <a:schemeClr val="tx2"/>
                </a:solidFill>
                <a:ea typeface="Segoe UI" panose="020B0502040204020203" pitchFamily="34" charset="0"/>
                <a:cs typeface="Segoe UI" pitchFamily="34" charset="0"/>
              </a:rPr>
              <a:t>definiciones</a:t>
            </a:r>
            <a:r>
              <a:rPr lang="en-US" sz="1400" dirty="0" smtClean="0">
                <a:solidFill>
                  <a:schemeClr val="tx2"/>
                </a:solidFill>
                <a:ea typeface="Segoe UI" panose="020B0502040204020203" pitchFamily="34" charset="0"/>
                <a:cs typeface="Segoe UI" pitchFamily="34" charset="0"/>
              </a:rPr>
              <a:t> </a:t>
            </a:r>
            <a:r>
              <a:rPr lang="en-US" sz="1400" dirty="0" err="1" smtClean="0">
                <a:solidFill>
                  <a:schemeClr val="tx2"/>
                </a:solidFill>
                <a:ea typeface="Segoe UI" panose="020B0502040204020203" pitchFamily="34" charset="0"/>
                <a:cs typeface="Segoe UI" pitchFamily="34" charset="0"/>
              </a:rPr>
              <a:t>tributarias</a:t>
            </a:r>
            <a:r>
              <a:rPr lang="en-US" sz="1400" dirty="0" smtClean="0">
                <a:solidFill>
                  <a:schemeClr val="tx2"/>
                </a:solidFill>
                <a:ea typeface="Segoe UI" panose="020B0502040204020203" pitchFamily="34" charset="0"/>
                <a:cs typeface="Segoe UI" pitchFamily="34" charset="0"/>
              </a:rPr>
              <a:t> via </a:t>
            </a:r>
            <a:r>
              <a:rPr lang="en-US" sz="1400" dirty="0" err="1" smtClean="0">
                <a:solidFill>
                  <a:schemeClr val="tx2"/>
                </a:solidFill>
                <a:ea typeface="Segoe UI" panose="020B0502040204020203" pitchFamily="34" charset="0"/>
                <a:cs typeface="Segoe UI" pitchFamily="34" charset="0"/>
              </a:rPr>
              <a:t>regulacion</a:t>
            </a:r>
            <a:r>
              <a:rPr lang="en-US" sz="1400" dirty="0" smtClean="0">
                <a:solidFill>
                  <a:schemeClr val="tx2"/>
                </a:solidFill>
                <a:ea typeface="Segoe UI" panose="020B0502040204020203" pitchFamily="34" charset="0"/>
                <a:cs typeface="Segoe UI" pitchFamily="34" charset="0"/>
              </a:rPr>
              <a:t> o </a:t>
            </a:r>
            <a:r>
              <a:rPr lang="en-US" sz="1400" dirty="0" err="1" smtClean="0">
                <a:solidFill>
                  <a:schemeClr val="tx2"/>
                </a:solidFill>
                <a:ea typeface="Segoe UI" panose="020B0502040204020203" pitchFamily="34" charset="0"/>
                <a:cs typeface="Segoe UI" pitchFamily="34" charset="0"/>
              </a:rPr>
              <a:t>regalmentacion</a:t>
            </a:r>
            <a:r>
              <a:rPr lang="en-US" sz="1400" dirty="0" smtClean="0">
                <a:solidFill>
                  <a:schemeClr val="tx2"/>
                </a:solidFill>
                <a:ea typeface="Segoe UI" panose="020B0502040204020203" pitchFamily="34" charset="0"/>
                <a:cs typeface="Segoe UI" pitchFamily="34" charset="0"/>
              </a:rPr>
              <a:t> </a:t>
            </a:r>
            <a:r>
              <a:rPr lang="en-US" sz="1400" dirty="0" err="1" smtClean="0">
                <a:solidFill>
                  <a:schemeClr val="tx2"/>
                </a:solidFill>
                <a:ea typeface="Segoe UI" panose="020B0502040204020203" pitchFamily="34" charset="0"/>
                <a:cs typeface="Segoe UI" pitchFamily="34" charset="0"/>
              </a:rPr>
              <a:t>que</a:t>
            </a:r>
            <a:r>
              <a:rPr lang="en-US" sz="1400" dirty="0" smtClean="0">
                <a:solidFill>
                  <a:schemeClr val="tx2"/>
                </a:solidFill>
                <a:ea typeface="Segoe UI" panose="020B0502040204020203" pitchFamily="34" charset="0"/>
                <a:cs typeface="Segoe UI" pitchFamily="34" charset="0"/>
              </a:rPr>
              <a:t> </a:t>
            </a:r>
            <a:r>
              <a:rPr lang="en-US" sz="1400" dirty="0" err="1" smtClean="0">
                <a:solidFill>
                  <a:schemeClr val="tx2"/>
                </a:solidFill>
                <a:ea typeface="Segoe UI" panose="020B0502040204020203" pitchFamily="34" charset="0"/>
                <a:cs typeface="Segoe UI" pitchFamily="34" charset="0"/>
              </a:rPr>
              <a:t>permita</a:t>
            </a:r>
            <a:r>
              <a:rPr lang="en-US" sz="1400" dirty="0" smtClean="0">
                <a:solidFill>
                  <a:schemeClr val="tx2"/>
                </a:solidFill>
                <a:ea typeface="Segoe UI" panose="020B0502040204020203" pitchFamily="34" charset="0"/>
                <a:cs typeface="Segoe UI" pitchFamily="34" charset="0"/>
              </a:rPr>
              <a:t> el </a:t>
            </a:r>
            <a:r>
              <a:rPr lang="en-US" sz="1400" dirty="0" err="1" smtClean="0">
                <a:solidFill>
                  <a:schemeClr val="tx2"/>
                </a:solidFill>
                <a:ea typeface="Segoe UI" panose="020B0502040204020203" pitchFamily="34" charset="0"/>
                <a:cs typeface="Segoe UI" pitchFamily="34" charset="0"/>
              </a:rPr>
              <a:t>dinamismo</a:t>
            </a:r>
            <a:r>
              <a:rPr lang="en-US" sz="1400" dirty="0" smtClean="0">
                <a:solidFill>
                  <a:schemeClr val="tx2"/>
                </a:solidFill>
                <a:ea typeface="Segoe UI" panose="020B0502040204020203" pitchFamily="34" charset="0"/>
                <a:cs typeface="Segoe UI" pitchFamily="34" charset="0"/>
              </a:rPr>
              <a:t> de los </a:t>
            </a:r>
            <a:r>
              <a:rPr lang="en-US" sz="1400" dirty="0" err="1" smtClean="0">
                <a:solidFill>
                  <a:schemeClr val="tx2"/>
                </a:solidFill>
                <a:ea typeface="Segoe UI" panose="020B0502040204020203" pitchFamily="34" charset="0"/>
                <a:cs typeface="Segoe UI" pitchFamily="34" charset="0"/>
              </a:rPr>
              <a:t>instrumentos</a:t>
            </a:r>
            <a:r>
              <a:rPr lang="en-US" sz="1400" dirty="0" smtClean="0">
                <a:solidFill>
                  <a:schemeClr val="tx2"/>
                </a:solidFill>
                <a:ea typeface="Segoe UI" panose="020B0502040204020203" pitchFamily="34" charset="0"/>
                <a:cs typeface="Segoe UI" pitchFamily="34" charset="0"/>
              </a:rPr>
              <a:t> </a:t>
            </a:r>
            <a:r>
              <a:rPr lang="en-US" sz="1400" dirty="0" err="1" smtClean="0">
                <a:solidFill>
                  <a:schemeClr val="tx2"/>
                </a:solidFill>
                <a:ea typeface="Segoe UI" panose="020B0502040204020203" pitchFamily="34" charset="0"/>
                <a:cs typeface="Segoe UI" pitchFamily="34" charset="0"/>
              </a:rPr>
              <a:t>financieros</a:t>
            </a:r>
            <a:r>
              <a:rPr lang="en-US" sz="1400" dirty="0" smtClean="0">
                <a:solidFill>
                  <a:schemeClr val="tx2"/>
                </a:solidFill>
                <a:ea typeface="Segoe UI" panose="020B0502040204020203" pitchFamily="34" charset="0"/>
                <a:cs typeface="Segoe UI" pitchFamily="34" charset="0"/>
              </a:rPr>
              <a:t>.</a:t>
            </a:r>
            <a:endParaRPr lang="es-CO" sz="1400" dirty="0">
              <a:solidFill>
                <a:schemeClr val="tx2"/>
              </a:solidFill>
              <a:ea typeface="Segoe UI" panose="020B0502040204020203" pitchFamily="34" charset="0"/>
              <a:cs typeface="Segoe UI" pitchFamily="34" charset="0"/>
            </a:endParaRPr>
          </a:p>
          <a:p>
            <a:pPr lvl="3" algn="l"/>
            <a:endParaRPr lang="es-CO" sz="1050" dirty="0">
              <a:latin typeface="Segoe UI" pitchFamily="34" charset="0"/>
              <a:ea typeface="Segoe UI" panose="020B0502040204020203" pitchFamily="34" charset="0"/>
              <a:cs typeface="Segoe UI" pitchFamily="34" charset="0"/>
            </a:endParaRPr>
          </a:p>
          <a:p>
            <a:endParaRPr lang="en-US" sz="1050" dirty="0" smtClean="0">
              <a:latin typeface="Segoe UI" pitchFamily="34" charset="0"/>
              <a:cs typeface="Segoe UI" pitchFamily="34" charset="0"/>
            </a:endParaRPr>
          </a:p>
        </p:txBody>
      </p:sp>
      <p:sp>
        <p:nvSpPr>
          <p:cNvPr id="3" name="Marcador de número de diapositiva 3"/>
          <p:cNvSpPr>
            <a:spLocks noGrp="1"/>
          </p:cNvSpPr>
          <p:nvPr>
            <p:ph type="sldNum" sz="quarter" idx="12"/>
          </p:nvPr>
        </p:nvSpPr>
        <p:spPr>
          <a:xfrm>
            <a:off x="6553200" y="4767263"/>
            <a:ext cx="2133600" cy="273844"/>
          </a:xfrm>
        </p:spPr>
        <p:txBody>
          <a:bodyPr/>
          <a:lstStyle/>
          <a:p>
            <a:pPr>
              <a:defRPr/>
            </a:pPr>
            <a:fld id="{3E4303CB-3DAC-4F49-9BF1-E56EEDA94FFC}" type="slidenum">
              <a:rPr lang="es-ES" smtClean="0"/>
              <a:pPr>
                <a:defRPr/>
              </a:pPr>
              <a:t>43</a:t>
            </a:fld>
            <a:endParaRPr lang="es-ES" dirty="0"/>
          </a:p>
        </p:txBody>
      </p:sp>
    </p:spTree>
    <p:extLst>
      <p:ext uri="{BB962C8B-B14F-4D97-AF65-F5344CB8AC3E}">
        <p14:creationId xmlns:p14="http://schemas.microsoft.com/office/powerpoint/2010/main" val="19314731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668923" y="586591"/>
            <a:ext cx="7554540" cy="2462213"/>
          </a:xfrm>
          <a:prstGeom prst="rect">
            <a:avLst/>
          </a:prstGeom>
        </p:spPr>
        <p:txBody>
          <a:bodyPr wrap="square">
            <a:spAutoFit/>
          </a:bodyPr>
          <a:lstStyle/>
          <a:p>
            <a:pPr algn="just"/>
            <a:endParaRPr lang="en-US" sz="1400" dirty="0" smtClean="0">
              <a:solidFill>
                <a:schemeClr val="tx2"/>
              </a:solidFill>
              <a:ea typeface="Segoe UI" panose="020B0502040204020203" pitchFamily="34" charset="0"/>
              <a:cs typeface="Segoe UI" pitchFamily="34" charset="0"/>
            </a:endParaRPr>
          </a:p>
          <a:p>
            <a:pPr algn="ctr"/>
            <a:r>
              <a:rPr lang="es-CO" sz="1400" u="sng" dirty="0">
                <a:solidFill>
                  <a:schemeClr val="accent6"/>
                </a:solidFill>
                <a:ea typeface="Segoe UI" panose="020B0502040204020203" pitchFamily="34" charset="0"/>
                <a:cs typeface="Segoe UI" pitchFamily="34" charset="0"/>
              </a:rPr>
              <a:t>CONCLUSIONES</a:t>
            </a:r>
            <a:endParaRPr lang="es-CO" sz="1400" dirty="0">
              <a:solidFill>
                <a:schemeClr val="accent6"/>
              </a:solidFill>
              <a:ea typeface="Segoe UI" panose="020B0502040204020203" pitchFamily="34" charset="0"/>
              <a:cs typeface="Segoe UI" pitchFamily="34" charset="0"/>
            </a:endParaRPr>
          </a:p>
          <a:p>
            <a:pPr algn="just"/>
            <a:endParaRPr lang="en-US" sz="1400" dirty="0">
              <a:solidFill>
                <a:schemeClr val="tx2"/>
              </a:solidFill>
              <a:ea typeface="Segoe UI" panose="020B0502040204020203" pitchFamily="34" charset="0"/>
              <a:cs typeface="Segoe UI" pitchFamily="34" charset="0"/>
            </a:endParaRPr>
          </a:p>
          <a:p>
            <a:pPr algn="just"/>
            <a:endParaRPr lang="en-US" sz="1400" dirty="0" smtClean="0">
              <a:solidFill>
                <a:schemeClr val="tx2"/>
              </a:solidFill>
              <a:ea typeface="Segoe UI" panose="020B0502040204020203" pitchFamily="34" charset="0"/>
              <a:cs typeface="Segoe UI" pitchFamily="34" charset="0"/>
            </a:endParaRPr>
          </a:p>
          <a:p>
            <a:pPr marL="285750" indent="-285750" algn="just">
              <a:buFont typeface="Wingdings" panose="05000000000000000000" pitchFamily="2" charset="2"/>
              <a:buChar char="ü"/>
            </a:pPr>
            <a:r>
              <a:rPr lang="es-CO" sz="1400" dirty="0" smtClean="0">
                <a:solidFill>
                  <a:schemeClr val="tx2"/>
                </a:solidFill>
                <a:ea typeface="Segoe UI" panose="020B0502040204020203" pitchFamily="34" charset="0"/>
                <a:cs typeface="Segoe UI" pitchFamily="34" charset="0"/>
              </a:rPr>
              <a:t>Desde el punto de vista de los emisores:  Requerimos una definición tributaria de los instrumentos híbridos que contablemente se registran como patrimonio.  Publicación de la norma que termine de enmarcar la adopción de las recomendaciones de Basilea III con respecto al capital, para el mercado </a:t>
            </a:r>
            <a:r>
              <a:rPr lang="es-CO" sz="1400" smtClean="0">
                <a:solidFill>
                  <a:schemeClr val="tx2"/>
                </a:solidFill>
                <a:ea typeface="Segoe UI" panose="020B0502040204020203" pitchFamily="34" charset="0"/>
                <a:cs typeface="Segoe UI" pitchFamily="34" charset="0"/>
              </a:rPr>
              <a:t>local.</a:t>
            </a:r>
          </a:p>
          <a:p>
            <a:pPr algn="just"/>
            <a:endParaRPr lang="es-CO" sz="1400" dirty="0" smtClean="0">
              <a:solidFill>
                <a:schemeClr val="tx2"/>
              </a:solidFill>
              <a:ea typeface="Segoe UI" panose="020B0502040204020203" pitchFamily="34" charset="0"/>
              <a:cs typeface="Segoe UI" pitchFamily="34" charset="0"/>
            </a:endParaRPr>
          </a:p>
          <a:p>
            <a:pPr marL="285750" indent="-285750" algn="just">
              <a:buFont typeface="Wingdings" panose="05000000000000000000" pitchFamily="2" charset="2"/>
              <a:buChar char="ü"/>
            </a:pPr>
            <a:r>
              <a:rPr lang="es-CO" sz="1400" dirty="0" smtClean="0">
                <a:solidFill>
                  <a:schemeClr val="tx2"/>
                </a:solidFill>
                <a:ea typeface="Segoe UI" panose="020B0502040204020203" pitchFamily="34" charset="0"/>
                <a:cs typeface="Segoe UI" pitchFamily="34" charset="0"/>
              </a:rPr>
              <a:t>Desde el punto de vista de los inversionistas:  Modificación del régimen de inversiones para que estos nuevos instrumentos puedan ser adquiridos por inversionistas locales.</a:t>
            </a:r>
            <a:endParaRPr lang="es-CO" sz="1400" dirty="0">
              <a:solidFill>
                <a:schemeClr val="tx2"/>
              </a:solidFill>
              <a:ea typeface="Segoe UI" panose="020B0502040204020203" pitchFamily="34" charset="0"/>
              <a:cs typeface="Segoe UI" pitchFamily="34" charset="0"/>
            </a:endParaRPr>
          </a:p>
        </p:txBody>
      </p:sp>
    </p:spTree>
    <p:extLst>
      <p:ext uri="{BB962C8B-B14F-4D97-AF65-F5344CB8AC3E}">
        <p14:creationId xmlns:p14="http://schemas.microsoft.com/office/powerpoint/2010/main" val="1660039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5</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22795" y="319900"/>
            <a:ext cx="7758497" cy="825867"/>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n-US" sz="1400" b="1" u="sng" dirty="0">
                <a:solidFill>
                  <a:srgbClr val="FF9900"/>
                </a:solidFill>
                <a:latin typeface="Segoe UI" pitchFamily="34" charset="0"/>
                <a:ea typeface="Segoe UI" panose="020B0502040204020203" pitchFamily="34" charset="0"/>
                <a:cs typeface="Segoe UI" pitchFamily="34" charset="0"/>
              </a:rPr>
              <a:t>TRATAMIENTO TRIBUTARIO LEY 1819 DE 2016</a:t>
            </a:r>
          </a:p>
          <a:p>
            <a:pPr algn="l" defTabSz="909497" eaLnBrk="0" hangingPunct="0">
              <a:spcAft>
                <a:spcPts val="200"/>
              </a:spcAft>
              <a:buClr>
                <a:srgbClr val="DC241F"/>
              </a:buClr>
              <a:buSzPct val="100000"/>
              <a:defRPr/>
            </a:pPr>
            <a:r>
              <a:rPr lang="es-CO" sz="1600" dirty="0" smtClean="0">
                <a:solidFill>
                  <a:schemeClr val="tx2"/>
                </a:solidFill>
              </a:rPr>
              <a:t>Aplica </a:t>
            </a:r>
            <a:r>
              <a:rPr lang="es-CO" sz="1600" dirty="0">
                <a:solidFill>
                  <a:schemeClr val="tx2"/>
                </a:solidFill>
              </a:rPr>
              <a:t>desde </a:t>
            </a:r>
            <a:r>
              <a:rPr lang="es-CO" sz="1600" dirty="0" smtClean="0">
                <a:solidFill>
                  <a:schemeClr val="tx2"/>
                </a:solidFill>
              </a:rPr>
              <a:t>01/01/2017 a </a:t>
            </a:r>
            <a:r>
              <a:rPr lang="es-CO" sz="1600" u="sng" dirty="0">
                <a:solidFill>
                  <a:schemeClr val="tx2"/>
                </a:solidFill>
              </a:rPr>
              <a:t>Instrumentos Financieros medidos a Valor Razonable </a:t>
            </a:r>
            <a:r>
              <a:rPr lang="es-CO" sz="1600" u="sng" dirty="0" smtClean="0">
                <a:solidFill>
                  <a:schemeClr val="tx2"/>
                </a:solidFill>
              </a:rPr>
              <a:t>y </a:t>
            </a:r>
            <a:r>
              <a:rPr lang="es-CO" sz="1600" u="sng" dirty="0">
                <a:solidFill>
                  <a:schemeClr val="tx2"/>
                </a:solidFill>
              </a:rPr>
              <a:t>a Costo Amortizado</a:t>
            </a:r>
            <a:r>
              <a:rPr lang="es-CO" sz="1600" dirty="0">
                <a:solidFill>
                  <a:schemeClr val="tx2"/>
                </a:solidFill>
              </a:rPr>
              <a:t>, de cara a las disposiciones </a:t>
            </a:r>
            <a:r>
              <a:rPr lang="es-CO" sz="1600" dirty="0" smtClean="0">
                <a:solidFill>
                  <a:schemeClr val="tx2"/>
                </a:solidFill>
              </a:rPr>
              <a:t>NIIF, </a:t>
            </a:r>
            <a:r>
              <a:rPr lang="es-CO" sz="1600" dirty="0">
                <a:solidFill>
                  <a:schemeClr val="tx2"/>
                </a:solidFill>
              </a:rPr>
              <a:t>en concordancia con </a:t>
            </a:r>
            <a:r>
              <a:rPr lang="es-CO" sz="1600" dirty="0" smtClean="0">
                <a:solidFill>
                  <a:schemeClr val="tx2"/>
                </a:solidFill>
              </a:rPr>
              <a:t>la Ley </a:t>
            </a:r>
            <a:r>
              <a:rPr lang="es-CO" sz="1600" dirty="0">
                <a:solidFill>
                  <a:schemeClr val="tx2"/>
                </a:solidFill>
              </a:rPr>
              <a:t>1819 de 2016</a:t>
            </a:r>
            <a:r>
              <a:rPr lang="es-CO" sz="1600" dirty="0" smtClean="0">
                <a:solidFill>
                  <a:schemeClr val="tx2"/>
                </a:solidFill>
              </a:rPr>
              <a:t>.</a:t>
            </a:r>
            <a:endParaRPr lang="en-US" sz="1600" dirty="0">
              <a:solidFill>
                <a:schemeClr val="tx2"/>
              </a:solidFill>
            </a:endParaRPr>
          </a:p>
        </p:txBody>
      </p:sp>
      <p:sp>
        <p:nvSpPr>
          <p:cNvPr id="10" name="TextBox 9"/>
          <p:cNvSpPr txBox="1"/>
          <p:nvPr/>
        </p:nvSpPr>
        <p:spPr>
          <a:xfrm>
            <a:off x="849395" y="1362395"/>
            <a:ext cx="7729053" cy="3534301"/>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s-CO" sz="1400" b="1" u="sng" dirty="0" smtClean="0">
                <a:solidFill>
                  <a:srgbClr val="FF9900"/>
                </a:solidFill>
                <a:latin typeface="Segoe UI" pitchFamily="34" charset="0"/>
                <a:ea typeface="Segoe UI" panose="020B0502040204020203" pitchFamily="34" charset="0"/>
                <a:cs typeface="Segoe UI" pitchFamily="34" charset="0"/>
              </a:rPr>
              <a:t>NUEVO CRITERIO DE DEVENGO</a:t>
            </a:r>
            <a:endParaRPr lang="es-CO" sz="1200" dirty="0">
              <a:solidFill>
                <a:schemeClr val="accent1">
                  <a:lumMod val="60000"/>
                  <a:lumOff val="40000"/>
                </a:schemeClr>
              </a:solidFill>
            </a:endParaRPr>
          </a:p>
          <a:p>
            <a:pPr algn="l"/>
            <a:r>
              <a:rPr lang="es-CO" sz="1050" dirty="0">
                <a:solidFill>
                  <a:schemeClr val="tx2"/>
                </a:solidFill>
              </a:rPr>
              <a:t>Para efectos del Impuesto de Renta los activos, pasivos, patrimonio, ingresos, costos y gastos se deben reconocer de acuerdo con las definiciones y criterios previstos para tales elementos, de conformidad con los marcos técnicos normativos contables que apliquen a los obligados a llevar contabilidad, cuando las disposiciones legales en materia impositiva remitan expresamente a ellas y en los casos en que ellas no regulen la materia</a:t>
            </a:r>
            <a:r>
              <a:rPr lang="es-CO" sz="1200" dirty="0" smtClean="0">
                <a:solidFill>
                  <a:schemeClr val="tx2"/>
                </a:solidFill>
              </a:rPr>
              <a:t>.</a:t>
            </a:r>
          </a:p>
          <a:p>
            <a:pPr algn="l"/>
            <a:endParaRPr lang="es-CO" sz="1200" dirty="0">
              <a:solidFill>
                <a:schemeClr val="accent1">
                  <a:lumMod val="60000"/>
                  <a:lumOff val="40000"/>
                </a:schemeClr>
              </a:solidFill>
            </a:endParaRPr>
          </a:p>
          <a:p>
            <a:pPr algn="l"/>
            <a:endParaRPr lang="es-CO" sz="1200" dirty="0" smtClean="0">
              <a:solidFill>
                <a:schemeClr val="accent1">
                  <a:lumMod val="60000"/>
                  <a:lumOff val="40000"/>
                </a:schemeClr>
              </a:solidFill>
            </a:endParaRPr>
          </a:p>
          <a:p>
            <a:pPr algn="l"/>
            <a:endParaRPr lang="es-CO" sz="1200" dirty="0">
              <a:solidFill>
                <a:schemeClr val="accent1">
                  <a:lumMod val="60000"/>
                  <a:lumOff val="40000"/>
                </a:schemeClr>
              </a:solidFill>
            </a:endParaRPr>
          </a:p>
          <a:p>
            <a:pPr algn="l"/>
            <a:endParaRPr lang="en-US" sz="1200" dirty="0">
              <a:solidFill>
                <a:schemeClr val="accent1">
                  <a:lumMod val="60000"/>
                  <a:lumOff val="40000"/>
                </a:schemeClr>
              </a:solidFill>
            </a:endParaRPr>
          </a:p>
          <a:p>
            <a:pPr algn="l"/>
            <a:r>
              <a:rPr lang="es-CO" sz="1200" dirty="0">
                <a:solidFill>
                  <a:schemeClr val="accent1">
                    <a:lumMod val="60000"/>
                    <a:lumOff val="40000"/>
                  </a:schemeClr>
                </a:solidFill>
              </a:rPr>
              <a:t> </a:t>
            </a:r>
            <a:endParaRPr lang="en-US" sz="1200" dirty="0">
              <a:solidFill>
                <a:schemeClr val="accent1">
                  <a:lumMod val="60000"/>
                  <a:lumOff val="40000"/>
                </a:schemeClr>
              </a:solidFill>
            </a:endParaRPr>
          </a:p>
          <a:p>
            <a:pPr defTabSz="909497" eaLnBrk="0" hangingPunct="0">
              <a:spcAft>
                <a:spcPts val="200"/>
              </a:spcAft>
              <a:buClr>
                <a:srgbClr val="DC241F"/>
              </a:buClr>
              <a:buSzPct val="100000"/>
              <a:defRPr/>
            </a:pPr>
            <a:endParaRPr lang="es-CO" sz="14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4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400" b="1" dirty="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4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4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endParaRPr lang="es-CO" sz="1400" b="1" dirty="0" smtClean="0">
              <a:solidFill>
                <a:srgbClr val="FF9900"/>
              </a:solidFill>
              <a:latin typeface="Segoe UI" pitchFamily="34" charset="0"/>
              <a:ea typeface="Segoe UI" panose="020B0502040204020203" pitchFamily="34" charset="0"/>
              <a:cs typeface="Segoe UI" pitchFamily="34" charset="0"/>
            </a:endParaRPr>
          </a:p>
          <a:p>
            <a:pPr defTabSz="909497" eaLnBrk="0" hangingPunct="0">
              <a:spcAft>
                <a:spcPts val="200"/>
              </a:spcAft>
              <a:buClr>
                <a:srgbClr val="DC241F"/>
              </a:buClr>
              <a:buSzPct val="100000"/>
              <a:defRPr/>
            </a:pPr>
            <a:r>
              <a:rPr lang="es-CO" sz="1050" b="1" dirty="0" smtClean="0">
                <a:solidFill>
                  <a:srgbClr val="FF9900"/>
                </a:solidFill>
                <a:latin typeface="Segoe UI" pitchFamily="34" charset="0"/>
                <a:ea typeface="Segoe UI" panose="020B0502040204020203" pitchFamily="34" charset="0"/>
                <a:cs typeface="Segoe UI" pitchFamily="34" charset="0"/>
              </a:rPr>
              <a:t>Nota: </a:t>
            </a:r>
            <a:r>
              <a:rPr lang="es-CO" sz="1050" dirty="0" smtClean="0">
                <a:solidFill>
                  <a:schemeClr val="tx2"/>
                </a:solidFill>
              </a:rPr>
              <a:t>La </a:t>
            </a:r>
            <a:r>
              <a:rPr lang="es-CO" sz="1050" dirty="0">
                <a:solidFill>
                  <a:schemeClr val="tx2"/>
                </a:solidFill>
              </a:rPr>
              <a:t>regla de causación fiscal basada en el criterio de </a:t>
            </a:r>
            <a:r>
              <a:rPr lang="es-CO" sz="1050" dirty="0" smtClean="0">
                <a:solidFill>
                  <a:schemeClr val="tx2"/>
                </a:solidFill>
              </a:rPr>
              <a:t>exigibilidad </a:t>
            </a:r>
            <a:r>
              <a:rPr lang="es-CO" sz="1050" dirty="0">
                <a:solidFill>
                  <a:schemeClr val="tx2"/>
                </a:solidFill>
              </a:rPr>
              <a:t>fue eliminada</a:t>
            </a:r>
            <a:r>
              <a:rPr lang="es-CO" sz="1050" dirty="0">
                <a:solidFill>
                  <a:schemeClr val="accent1">
                    <a:lumMod val="60000"/>
                    <a:lumOff val="40000"/>
                  </a:schemeClr>
                </a:solidFill>
              </a:rPr>
              <a:t>.</a:t>
            </a:r>
            <a:endParaRPr lang="es-CO" sz="105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679601442"/>
              </p:ext>
            </p:extLst>
          </p:nvPr>
        </p:nvGraphicFramePr>
        <p:xfrm>
          <a:off x="1055077" y="2400302"/>
          <a:ext cx="7385538" cy="2208276"/>
        </p:xfrm>
        <a:graphic>
          <a:graphicData uri="http://schemas.openxmlformats.org/drawingml/2006/table">
            <a:tbl>
              <a:tblPr firstRow="1" firstCol="1" bandRow="1"/>
              <a:tblGrid>
                <a:gridCol w="7385538"/>
              </a:tblGrid>
              <a:tr h="552069">
                <a:tc>
                  <a:txBody>
                    <a:bodyPr/>
                    <a:lstStyle/>
                    <a:p>
                      <a:pPr marL="0" marR="0" algn="just">
                        <a:lnSpc>
                          <a:spcPct val="115000"/>
                        </a:lnSpc>
                        <a:spcBef>
                          <a:spcPts val="0"/>
                        </a:spcBef>
                        <a:spcAft>
                          <a:spcPts val="0"/>
                        </a:spcAft>
                      </a:pPr>
                      <a:r>
                        <a:rPr lang="es-CO" sz="1100" dirty="0">
                          <a:solidFill>
                            <a:schemeClr val="tx2"/>
                          </a:solidFill>
                          <a:effectLst/>
                          <a:latin typeface="+mn-lt"/>
                          <a:ea typeface="Calibri"/>
                          <a:cs typeface="Times New Roman"/>
                        </a:rPr>
                        <a:t> </a:t>
                      </a:r>
                      <a:r>
                        <a:rPr lang="es-CO" sz="1100" dirty="0" smtClean="0">
                          <a:solidFill>
                            <a:schemeClr val="tx2"/>
                          </a:solidFill>
                          <a:effectLst/>
                          <a:latin typeface="+mn-lt"/>
                          <a:ea typeface="Calibri"/>
                          <a:cs typeface="Times New Roman"/>
                        </a:rPr>
                        <a:t>Un </a:t>
                      </a:r>
                      <a:r>
                        <a:rPr lang="es-CO" sz="1100" b="1" u="sng" dirty="0">
                          <a:solidFill>
                            <a:schemeClr val="tx2"/>
                          </a:solidFill>
                          <a:effectLst/>
                          <a:latin typeface="+mn-lt"/>
                          <a:ea typeface="Calibri"/>
                          <a:cs typeface="Times New Roman"/>
                        </a:rPr>
                        <a:t>activo</a:t>
                      </a:r>
                      <a:r>
                        <a:rPr lang="es-CO" sz="1100" dirty="0">
                          <a:solidFill>
                            <a:schemeClr val="tx2"/>
                          </a:solidFill>
                          <a:effectLst/>
                          <a:latin typeface="+mn-lt"/>
                          <a:ea typeface="Calibri"/>
                          <a:cs typeface="Times New Roman"/>
                        </a:rPr>
                        <a:t> solo se reconoce cuando es probable que de él se obtengan beneficios económicos futuros para la entidad, y además el costo o valor del activo puede ser medido con fiabilidad</a:t>
                      </a:r>
                      <a:r>
                        <a:rPr lang="es-CO" sz="1100" dirty="0" smtClean="0">
                          <a:solidFill>
                            <a:schemeClr val="tx2"/>
                          </a:solidFill>
                          <a:effectLst/>
                          <a:latin typeface="+mn-lt"/>
                          <a:ea typeface="Calibri"/>
                          <a:cs typeface="Times New Roman"/>
                        </a:rPr>
                        <a:t>.</a:t>
                      </a:r>
                      <a:endParaRPr lang="en-US" sz="1100" dirty="0">
                        <a:solidFill>
                          <a:schemeClr val="tx2"/>
                        </a:solidFill>
                        <a:effectLst/>
                        <a:latin typeface="+mn-lt"/>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9">
                <a:tc>
                  <a:txBody>
                    <a:bodyPr/>
                    <a:lstStyle/>
                    <a:p>
                      <a:pPr marL="0" marR="0" algn="just">
                        <a:lnSpc>
                          <a:spcPct val="115000"/>
                        </a:lnSpc>
                        <a:spcBef>
                          <a:spcPts val="0"/>
                        </a:spcBef>
                        <a:spcAft>
                          <a:spcPts val="0"/>
                        </a:spcAft>
                      </a:pPr>
                      <a:r>
                        <a:rPr lang="es-CO" sz="1100" dirty="0">
                          <a:solidFill>
                            <a:schemeClr val="tx2"/>
                          </a:solidFill>
                          <a:effectLst/>
                          <a:latin typeface="+mn-lt"/>
                          <a:ea typeface="Calibri"/>
                          <a:cs typeface="Times New Roman"/>
                        </a:rPr>
                        <a:t> </a:t>
                      </a:r>
                      <a:r>
                        <a:rPr lang="es-CO" sz="1100" dirty="0" smtClean="0">
                          <a:solidFill>
                            <a:schemeClr val="tx2"/>
                          </a:solidFill>
                          <a:effectLst/>
                          <a:latin typeface="+mn-lt"/>
                          <a:ea typeface="Calibri"/>
                          <a:cs typeface="Times New Roman"/>
                        </a:rPr>
                        <a:t>Un </a:t>
                      </a:r>
                      <a:r>
                        <a:rPr lang="es-CO" sz="1100" b="1" u="sng" dirty="0">
                          <a:solidFill>
                            <a:schemeClr val="tx2"/>
                          </a:solidFill>
                          <a:effectLst/>
                          <a:latin typeface="+mn-lt"/>
                          <a:ea typeface="Calibri"/>
                          <a:cs typeface="Times New Roman"/>
                        </a:rPr>
                        <a:t>pasivo</a:t>
                      </a:r>
                      <a:r>
                        <a:rPr lang="es-CO" sz="1100" dirty="0">
                          <a:solidFill>
                            <a:schemeClr val="tx2"/>
                          </a:solidFill>
                          <a:effectLst/>
                          <a:latin typeface="+mn-lt"/>
                          <a:ea typeface="Calibri"/>
                          <a:cs typeface="Times New Roman"/>
                        </a:rPr>
                        <a:t> solo se reconoce cuando es probable que, del pago de esa </a:t>
                      </a:r>
                      <a:r>
                        <a:rPr lang="es-CO" sz="1100" dirty="0" smtClean="0">
                          <a:solidFill>
                            <a:schemeClr val="tx2"/>
                          </a:solidFill>
                          <a:effectLst/>
                          <a:latin typeface="+mn-lt"/>
                          <a:ea typeface="Calibri"/>
                          <a:cs typeface="Times New Roman"/>
                        </a:rPr>
                        <a:t>obligación </a:t>
                      </a:r>
                      <a:r>
                        <a:rPr lang="es-CO" sz="1100" dirty="0">
                          <a:solidFill>
                            <a:schemeClr val="tx2"/>
                          </a:solidFill>
                          <a:effectLst/>
                          <a:latin typeface="+mn-lt"/>
                          <a:ea typeface="Calibri"/>
                          <a:cs typeface="Times New Roman"/>
                        </a:rPr>
                        <a:t>presente se derive la salida de recursos económicos, y que el valor del desembolso pueda ser evaluado con fiabilidad</a:t>
                      </a:r>
                      <a:r>
                        <a:rPr lang="es-CO" sz="1100" dirty="0" smtClean="0">
                          <a:solidFill>
                            <a:schemeClr val="tx2"/>
                          </a:solidFill>
                          <a:effectLst/>
                          <a:latin typeface="+mn-lt"/>
                          <a:ea typeface="Calibri"/>
                          <a:cs typeface="Times New Roman"/>
                        </a:rPr>
                        <a:t>.</a:t>
                      </a:r>
                      <a:endParaRPr lang="en-US" sz="1100" dirty="0">
                        <a:solidFill>
                          <a:schemeClr val="tx2"/>
                        </a:solidFill>
                        <a:effectLst/>
                        <a:latin typeface="+mn-lt"/>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9">
                <a:tc>
                  <a:txBody>
                    <a:bodyPr/>
                    <a:lstStyle/>
                    <a:p>
                      <a:pPr marL="0" marR="0" algn="just">
                        <a:lnSpc>
                          <a:spcPct val="115000"/>
                        </a:lnSpc>
                        <a:spcBef>
                          <a:spcPts val="0"/>
                        </a:spcBef>
                        <a:spcAft>
                          <a:spcPts val="0"/>
                        </a:spcAft>
                      </a:pPr>
                      <a:r>
                        <a:rPr lang="es-CO" sz="1100" dirty="0">
                          <a:solidFill>
                            <a:schemeClr val="tx2"/>
                          </a:solidFill>
                          <a:effectLst/>
                          <a:latin typeface="+mn-lt"/>
                          <a:ea typeface="Calibri"/>
                          <a:cs typeface="Times New Roman"/>
                        </a:rPr>
                        <a:t> </a:t>
                      </a:r>
                      <a:r>
                        <a:rPr lang="es-CO" sz="1100" dirty="0" smtClean="0">
                          <a:solidFill>
                            <a:schemeClr val="tx2"/>
                          </a:solidFill>
                          <a:effectLst/>
                          <a:latin typeface="+mn-lt"/>
                          <a:ea typeface="Calibri"/>
                          <a:cs typeface="Times New Roman"/>
                        </a:rPr>
                        <a:t>Un </a:t>
                      </a:r>
                      <a:r>
                        <a:rPr lang="es-CO" sz="1100" b="1" u="sng" dirty="0">
                          <a:solidFill>
                            <a:schemeClr val="tx2"/>
                          </a:solidFill>
                          <a:effectLst/>
                          <a:latin typeface="+mn-lt"/>
                          <a:ea typeface="Calibri"/>
                          <a:cs typeface="Times New Roman"/>
                        </a:rPr>
                        <a:t>ingreso</a:t>
                      </a:r>
                      <a:r>
                        <a:rPr lang="es-CO" sz="1100" dirty="0">
                          <a:solidFill>
                            <a:schemeClr val="tx2"/>
                          </a:solidFill>
                          <a:effectLst/>
                          <a:latin typeface="+mn-lt"/>
                          <a:ea typeface="Calibri"/>
                          <a:cs typeface="Times New Roman"/>
                        </a:rPr>
                        <a:t> re reconoce cuando ha surgido un incremento en los beneficios económicos futuros, relacionado con un incremento en los activos o un decremento en los pasivos, y el importe del ingreso puede medirse con fiabilidad</a:t>
                      </a:r>
                      <a:r>
                        <a:rPr lang="es-CO" sz="1100" dirty="0" smtClean="0">
                          <a:solidFill>
                            <a:schemeClr val="tx2"/>
                          </a:solidFill>
                          <a:effectLst/>
                          <a:latin typeface="+mn-lt"/>
                          <a:ea typeface="Calibri"/>
                          <a:cs typeface="Times New Roman"/>
                        </a:rPr>
                        <a:t>.</a:t>
                      </a:r>
                      <a:endParaRPr lang="en-US" sz="1100" dirty="0">
                        <a:solidFill>
                          <a:schemeClr val="tx2"/>
                        </a:solidFill>
                        <a:effectLst/>
                        <a:latin typeface="+mn-lt"/>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52069">
                <a:tc>
                  <a:txBody>
                    <a:bodyPr/>
                    <a:lstStyle/>
                    <a:p>
                      <a:pPr marL="0" marR="0" algn="just">
                        <a:lnSpc>
                          <a:spcPct val="115000"/>
                        </a:lnSpc>
                        <a:spcBef>
                          <a:spcPts val="0"/>
                        </a:spcBef>
                        <a:spcAft>
                          <a:spcPts val="0"/>
                        </a:spcAft>
                      </a:pPr>
                      <a:r>
                        <a:rPr lang="es-CO" sz="1100" dirty="0">
                          <a:solidFill>
                            <a:schemeClr val="tx2"/>
                          </a:solidFill>
                          <a:effectLst/>
                          <a:latin typeface="+mn-lt"/>
                          <a:ea typeface="Calibri"/>
                          <a:cs typeface="Times New Roman"/>
                        </a:rPr>
                        <a:t> </a:t>
                      </a:r>
                      <a:r>
                        <a:rPr lang="es-CO" sz="1100" dirty="0" smtClean="0">
                          <a:solidFill>
                            <a:schemeClr val="tx2"/>
                          </a:solidFill>
                          <a:effectLst/>
                          <a:latin typeface="+mn-lt"/>
                          <a:ea typeface="Calibri"/>
                          <a:cs typeface="Times New Roman"/>
                        </a:rPr>
                        <a:t>Un </a:t>
                      </a:r>
                      <a:r>
                        <a:rPr lang="es-CO" sz="1100" b="1" u="sng" dirty="0">
                          <a:solidFill>
                            <a:schemeClr val="tx2"/>
                          </a:solidFill>
                          <a:effectLst/>
                          <a:latin typeface="+mn-lt"/>
                          <a:ea typeface="Calibri"/>
                          <a:cs typeface="Times New Roman"/>
                        </a:rPr>
                        <a:t>gasto</a:t>
                      </a:r>
                      <a:r>
                        <a:rPr lang="es-CO" sz="1100" dirty="0">
                          <a:solidFill>
                            <a:schemeClr val="tx2"/>
                          </a:solidFill>
                          <a:effectLst/>
                          <a:latin typeface="+mn-lt"/>
                          <a:ea typeface="Calibri"/>
                          <a:cs typeface="Times New Roman"/>
                        </a:rPr>
                        <a:t> se reconoce cuando ha surgido un decremento en los beneficios económicos futuros, relacionado con un decremento en los activos o un incremento en los pasivos, y el gasto puede medirse con fiabilidad</a:t>
                      </a:r>
                      <a:r>
                        <a:rPr lang="es-CO" sz="1100" dirty="0" smtClean="0">
                          <a:solidFill>
                            <a:schemeClr val="tx2"/>
                          </a:solidFill>
                          <a:effectLst/>
                          <a:latin typeface="+mn-lt"/>
                          <a:ea typeface="Calibri"/>
                          <a:cs typeface="Times New Roman"/>
                        </a:rPr>
                        <a:t>.</a:t>
                      </a:r>
                      <a:endParaRPr lang="en-US" sz="1100" dirty="0">
                        <a:solidFill>
                          <a:schemeClr val="tx2"/>
                        </a:solidFill>
                        <a:effectLst/>
                        <a:latin typeface="+mn-lt"/>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098985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6</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22794" y="221708"/>
            <a:ext cx="7758497" cy="548868"/>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n-US" sz="1400" b="1" u="sng" dirty="0">
                <a:solidFill>
                  <a:srgbClr val="FF9900"/>
                </a:solidFill>
                <a:latin typeface="Segoe UI" pitchFamily="34" charset="0"/>
                <a:ea typeface="Segoe UI" panose="020B0502040204020203" pitchFamily="34" charset="0"/>
                <a:cs typeface="Segoe UI" pitchFamily="34" charset="0"/>
              </a:rPr>
              <a:t>LEY 1819 DE 2016</a:t>
            </a:r>
          </a:p>
          <a:p>
            <a:pPr defTabSz="909497" eaLnBrk="0" hangingPunct="0">
              <a:spcAft>
                <a:spcPts val="200"/>
              </a:spcAft>
              <a:buClr>
                <a:srgbClr val="DC241F"/>
              </a:buClr>
              <a:buSzPct val="100000"/>
              <a:defRPr/>
            </a:pPr>
            <a:r>
              <a:rPr lang="en-US" sz="1400" b="1" u="sng" dirty="0">
                <a:solidFill>
                  <a:srgbClr val="FF9900"/>
                </a:solidFill>
                <a:latin typeface="Segoe UI" pitchFamily="34" charset="0"/>
                <a:ea typeface="Segoe UI" panose="020B0502040204020203" pitchFamily="34" charset="0"/>
                <a:cs typeface="Segoe UI" pitchFamily="34" charset="0"/>
              </a:rPr>
              <a:t>INSTRUMENTOS FINANCIEROS MEDIDOS A VALOR RAZONABLE</a:t>
            </a:r>
          </a:p>
        </p:txBody>
      </p:sp>
      <p:sp>
        <p:nvSpPr>
          <p:cNvPr id="10" name="TextBox 9"/>
          <p:cNvSpPr txBox="1"/>
          <p:nvPr/>
        </p:nvSpPr>
        <p:spPr>
          <a:xfrm>
            <a:off x="868598" y="1371600"/>
            <a:ext cx="7729053" cy="3462486"/>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s-CO" sz="1200" dirty="0" smtClean="0">
                <a:solidFill>
                  <a:schemeClr val="tx2"/>
                </a:solidFill>
              </a:rPr>
              <a:t>El </a:t>
            </a:r>
            <a:r>
              <a:rPr lang="es-CO" sz="1200" dirty="0">
                <a:solidFill>
                  <a:schemeClr val="tx2"/>
                </a:solidFill>
              </a:rPr>
              <a:t>articulo 32 de la Ley 1819 de 2016, Parte II - Impuesto sobre la Renta, adicionó el articulo 33 del </a:t>
            </a:r>
            <a:r>
              <a:rPr lang="es-CO" sz="1200" dirty="0" smtClean="0">
                <a:solidFill>
                  <a:schemeClr val="tx2"/>
                </a:solidFill>
              </a:rPr>
              <a:t>ET, así:</a:t>
            </a:r>
            <a:endParaRPr lang="en-US" sz="1200" dirty="0">
              <a:solidFill>
                <a:schemeClr val="tx2"/>
              </a:solidFill>
            </a:endParaRPr>
          </a:p>
          <a:p>
            <a:r>
              <a:rPr lang="es-CO" sz="900" dirty="0"/>
              <a:t> </a:t>
            </a:r>
            <a:endParaRPr lang="en-US" sz="900" dirty="0"/>
          </a:p>
          <a:p>
            <a:pPr algn="l"/>
            <a:endParaRPr lang="es-CO" sz="900" dirty="0" smtClean="0">
              <a:solidFill>
                <a:schemeClr val="accent1">
                  <a:lumMod val="60000"/>
                  <a:lumOff val="40000"/>
                </a:schemeClr>
              </a:solidFill>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900" b="1" dirty="0">
              <a:solidFill>
                <a:schemeClr val="accent1">
                  <a:lumMod val="60000"/>
                  <a:lumOff val="40000"/>
                </a:schemeClr>
              </a:solidFill>
              <a:latin typeface="Segoe UI" pitchFamily="34" charset="0"/>
              <a:ea typeface="Segoe UI" panose="020B0502040204020203" pitchFamily="34" charset="0"/>
              <a:cs typeface="Segoe UI" pitchFamily="34" charset="0"/>
            </a:endParaRPr>
          </a:p>
        </p:txBody>
      </p:sp>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4039287386"/>
              </p:ext>
            </p:extLst>
          </p:nvPr>
        </p:nvGraphicFramePr>
        <p:xfrm>
          <a:off x="1044444" y="1696641"/>
          <a:ext cx="7315200" cy="3022645"/>
        </p:xfrm>
        <a:graphic>
          <a:graphicData uri="http://schemas.openxmlformats.org/drawingml/2006/table">
            <a:tbl>
              <a:tblPr firstRow="1" firstCol="1" bandRow="1"/>
              <a:tblGrid>
                <a:gridCol w="1336431"/>
                <a:gridCol w="5978769"/>
              </a:tblGrid>
              <a:tr h="2380506">
                <a:tc>
                  <a:txBody>
                    <a:bodyPr/>
                    <a:lstStyle/>
                    <a:p>
                      <a:pPr marL="0" marR="0">
                        <a:lnSpc>
                          <a:spcPct val="115000"/>
                        </a:lnSpc>
                        <a:spcBef>
                          <a:spcPts val="0"/>
                        </a:spcBef>
                        <a:spcAft>
                          <a:spcPts val="0"/>
                        </a:spcAft>
                      </a:pPr>
                      <a:r>
                        <a:rPr lang="es-CO" sz="600" b="1" dirty="0">
                          <a:solidFill>
                            <a:srgbClr val="558ED5"/>
                          </a:solidFill>
                          <a:effectLst/>
                          <a:latin typeface="Arial"/>
                          <a:ea typeface="Calibri"/>
                          <a:cs typeface="Times New Roman"/>
                        </a:rPr>
                        <a:t> </a:t>
                      </a:r>
                      <a:endParaRPr lang="en-US" sz="800" b="1" dirty="0">
                        <a:effectLst/>
                        <a:latin typeface="Calibri"/>
                        <a:ea typeface="Calibri"/>
                        <a:cs typeface="Times New Roman"/>
                      </a:endParaRPr>
                    </a:p>
                    <a:p>
                      <a:pPr marL="0" marR="0">
                        <a:lnSpc>
                          <a:spcPct val="115000"/>
                        </a:lnSpc>
                        <a:spcBef>
                          <a:spcPts val="0"/>
                        </a:spcBef>
                        <a:spcAft>
                          <a:spcPts val="0"/>
                        </a:spcAft>
                      </a:pPr>
                      <a:r>
                        <a:rPr lang="es-CO" sz="600" b="1" dirty="0">
                          <a:solidFill>
                            <a:srgbClr val="558ED5"/>
                          </a:solidFill>
                          <a:effectLst/>
                          <a:latin typeface="Arial"/>
                          <a:ea typeface="Calibri"/>
                          <a:cs typeface="Times New Roman"/>
                        </a:rPr>
                        <a:t> </a:t>
                      </a:r>
                      <a:endParaRPr lang="en-US" sz="800" b="1" dirty="0">
                        <a:effectLst/>
                        <a:latin typeface="Calibri"/>
                        <a:ea typeface="Calibri"/>
                        <a:cs typeface="Times New Roman"/>
                      </a:endParaRPr>
                    </a:p>
                    <a:p>
                      <a:pPr marL="0" marR="0">
                        <a:lnSpc>
                          <a:spcPct val="115000"/>
                        </a:lnSpc>
                        <a:spcBef>
                          <a:spcPts val="0"/>
                        </a:spcBef>
                        <a:spcAft>
                          <a:spcPts val="0"/>
                        </a:spcAft>
                      </a:pPr>
                      <a:r>
                        <a:rPr lang="es-CO" sz="600" b="1" dirty="0">
                          <a:solidFill>
                            <a:srgbClr val="558ED5"/>
                          </a:solidFill>
                          <a:effectLst/>
                          <a:latin typeface="Arial"/>
                          <a:ea typeface="Calibri"/>
                          <a:cs typeface="Times New Roman"/>
                        </a:rPr>
                        <a:t> </a:t>
                      </a:r>
                      <a:endParaRPr lang="en-US" sz="800" b="1" dirty="0">
                        <a:effectLst/>
                        <a:latin typeface="Calibri"/>
                        <a:ea typeface="Calibri"/>
                        <a:cs typeface="Times New Roman"/>
                      </a:endParaRPr>
                    </a:p>
                    <a:p>
                      <a:pPr marL="0" marR="0">
                        <a:lnSpc>
                          <a:spcPct val="115000"/>
                        </a:lnSpc>
                        <a:spcBef>
                          <a:spcPts val="0"/>
                        </a:spcBef>
                        <a:spcAft>
                          <a:spcPts val="0"/>
                        </a:spcAft>
                      </a:pPr>
                      <a:r>
                        <a:rPr lang="es-CO" sz="600" b="1" dirty="0">
                          <a:solidFill>
                            <a:srgbClr val="558ED5"/>
                          </a:solidFill>
                          <a:effectLst/>
                          <a:latin typeface="Arial"/>
                          <a:ea typeface="Calibri"/>
                          <a:cs typeface="Times New Roman"/>
                        </a:rPr>
                        <a:t> </a:t>
                      </a:r>
                      <a:endParaRPr lang="en-US" sz="800" b="1" dirty="0">
                        <a:effectLst/>
                        <a:latin typeface="Calibri"/>
                        <a:ea typeface="Calibri"/>
                        <a:cs typeface="Times New Roman"/>
                      </a:endParaRPr>
                    </a:p>
                    <a:p>
                      <a:pPr marL="0" marR="0">
                        <a:lnSpc>
                          <a:spcPct val="115000"/>
                        </a:lnSpc>
                        <a:spcBef>
                          <a:spcPts val="0"/>
                        </a:spcBef>
                        <a:spcAft>
                          <a:spcPts val="0"/>
                        </a:spcAft>
                      </a:pPr>
                      <a:r>
                        <a:rPr lang="es-CO" sz="600" b="1" dirty="0">
                          <a:solidFill>
                            <a:srgbClr val="558ED5"/>
                          </a:solidFill>
                          <a:effectLst/>
                          <a:latin typeface="Arial"/>
                          <a:ea typeface="Calibri"/>
                          <a:cs typeface="Times New Roman"/>
                        </a:rPr>
                        <a:t> </a:t>
                      </a:r>
                      <a:endParaRPr lang="en-US" sz="800" b="1" dirty="0">
                        <a:effectLst/>
                        <a:latin typeface="Calibri"/>
                        <a:ea typeface="Calibri"/>
                        <a:cs typeface="Times New Roman"/>
                      </a:endParaRPr>
                    </a:p>
                    <a:p>
                      <a:pPr marL="0" marR="0">
                        <a:lnSpc>
                          <a:spcPct val="115000"/>
                        </a:lnSpc>
                        <a:spcBef>
                          <a:spcPts val="0"/>
                        </a:spcBef>
                        <a:spcAft>
                          <a:spcPts val="0"/>
                        </a:spcAft>
                      </a:pPr>
                      <a:r>
                        <a:rPr lang="es-CO" sz="600" b="1" dirty="0">
                          <a:solidFill>
                            <a:srgbClr val="558ED5"/>
                          </a:solidFill>
                          <a:effectLst/>
                          <a:latin typeface="Arial"/>
                          <a:ea typeface="Calibri"/>
                          <a:cs typeface="Times New Roman"/>
                        </a:rPr>
                        <a:t> </a:t>
                      </a:r>
                      <a:r>
                        <a:rPr lang="es-CO" sz="900" b="1" dirty="0" smtClean="0">
                          <a:solidFill>
                            <a:srgbClr val="558ED5"/>
                          </a:solidFill>
                          <a:effectLst/>
                          <a:latin typeface="Arial"/>
                          <a:ea typeface="Calibri"/>
                          <a:cs typeface="Times New Roman"/>
                        </a:rPr>
                        <a:t>Tratamiento Tributario de Instrumentos Financieros </a:t>
                      </a:r>
                      <a:endParaRPr lang="en-US" sz="900" b="1" dirty="0" smtClean="0">
                        <a:effectLst/>
                        <a:latin typeface="Calibri"/>
                        <a:ea typeface="Calibri"/>
                        <a:cs typeface="Times New Roman"/>
                      </a:endParaRPr>
                    </a:p>
                    <a:p>
                      <a:pPr marL="0" marR="0">
                        <a:lnSpc>
                          <a:spcPct val="115000"/>
                        </a:lnSpc>
                        <a:spcBef>
                          <a:spcPts val="0"/>
                        </a:spcBef>
                        <a:spcAft>
                          <a:spcPts val="0"/>
                        </a:spcAft>
                      </a:pPr>
                      <a:r>
                        <a:rPr lang="es-CO" sz="900" b="1" dirty="0" smtClean="0">
                          <a:solidFill>
                            <a:srgbClr val="558ED5"/>
                          </a:solidFill>
                          <a:effectLst/>
                          <a:latin typeface="Arial"/>
                          <a:ea typeface="Calibri"/>
                          <a:cs typeface="Times New Roman"/>
                        </a:rPr>
                        <a:t>Medidos a </a:t>
                      </a:r>
                    </a:p>
                    <a:p>
                      <a:pPr marL="0" marR="0">
                        <a:lnSpc>
                          <a:spcPct val="115000"/>
                        </a:lnSpc>
                        <a:spcBef>
                          <a:spcPts val="0"/>
                        </a:spcBef>
                        <a:spcAft>
                          <a:spcPts val="0"/>
                        </a:spcAft>
                      </a:pPr>
                      <a:r>
                        <a:rPr lang="es-CO" sz="900" b="1" dirty="0" smtClean="0">
                          <a:solidFill>
                            <a:srgbClr val="558ED5"/>
                          </a:solidFill>
                          <a:effectLst/>
                          <a:latin typeface="Arial"/>
                          <a:ea typeface="Calibri"/>
                          <a:cs typeface="Times New Roman"/>
                        </a:rPr>
                        <a:t>Valor Razonable</a:t>
                      </a:r>
                      <a:endParaRPr lang="en-US" sz="900" b="1"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lnSpc>
                          <a:spcPct val="115000"/>
                        </a:lnSpc>
                        <a:spcBef>
                          <a:spcPts val="0"/>
                        </a:spcBef>
                        <a:spcAft>
                          <a:spcPts val="0"/>
                        </a:spcAft>
                      </a:pPr>
                      <a:r>
                        <a:rPr lang="es-CO" sz="500" dirty="0">
                          <a:solidFill>
                            <a:srgbClr val="FFC000"/>
                          </a:solidFill>
                          <a:effectLst/>
                          <a:latin typeface="Arial"/>
                          <a:ea typeface="Calibri"/>
                          <a:cs typeface="Times New Roman"/>
                        </a:rPr>
                        <a:t> </a:t>
                      </a:r>
                      <a:endParaRPr lang="en-US" sz="800" dirty="0">
                        <a:effectLst/>
                        <a:latin typeface="Calibri"/>
                        <a:ea typeface="Calibri"/>
                        <a:cs typeface="Times New Roman"/>
                      </a:endParaRPr>
                    </a:p>
                    <a:p>
                      <a:pPr marL="0" marR="0" algn="just">
                        <a:lnSpc>
                          <a:spcPct val="115000"/>
                        </a:lnSpc>
                        <a:spcBef>
                          <a:spcPts val="0"/>
                        </a:spcBef>
                        <a:spcAft>
                          <a:spcPts val="0"/>
                        </a:spcAft>
                      </a:pPr>
                      <a:r>
                        <a:rPr lang="es-CO" sz="600" dirty="0">
                          <a:solidFill>
                            <a:schemeClr val="tx2"/>
                          </a:solidFill>
                          <a:effectLst/>
                          <a:latin typeface="+mn-lt"/>
                          <a:ea typeface="Calibri"/>
                          <a:cs typeface="Times New Roman"/>
                        </a:rPr>
                        <a:t>Artículo 33 ET: Para efectos fiscales los instrumentos financieros medidos a valor razonable, con cambios en resultados, se sujetan al siguiente tratamiento</a:t>
                      </a:r>
                      <a:r>
                        <a:rPr lang="es-CO" sz="600" dirty="0" smtClean="0">
                          <a:solidFill>
                            <a:schemeClr val="tx2"/>
                          </a:solidFill>
                          <a:effectLst/>
                          <a:latin typeface="+mn-lt"/>
                          <a:ea typeface="Calibri"/>
                          <a:cs typeface="Times New Roman"/>
                        </a:rPr>
                        <a:t>:</a:t>
                      </a:r>
                      <a:endParaRPr lang="en-US" sz="600" dirty="0">
                        <a:solidFill>
                          <a:schemeClr val="tx2"/>
                        </a:solidFill>
                        <a:effectLst/>
                        <a:latin typeface="+mn-lt"/>
                        <a:ea typeface="Calibri"/>
                        <a:cs typeface="Times New Roman"/>
                      </a:endParaRPr>
                    </a:p>
                    <a:p>
                      <a:pPr marL="342900" marR="0" lvl="0" indent="-342900" algn="just">
                        <a:lnSpc>
                          <a:spcPct val="115000"/>
                        </a:lnSpc>
                        <a:spcBef>
                          <a:spcPts val="0"/>
                        </a:spcBef>
                        <a:spcAft>
                          <a:spcPts val="0"/>
                        </a:spcAft>
                        <a:buFont typeface="Wingdings"/>
                        <a:buChar char=""/>
                      </a:pPr>
                      <a:r>
                        <a:rPr lang="es-CO" sz="600" b="1" u="sng" dirty="0">
                          <a:solidFill>
                            <a:schemeClr val="tx2"/>
                          </a:solidFill>
                          <a:effectLst/>
                          <a:latin typeface="+mn-lt"/>
                          <a:ea typeface="Calibri"/>
                          <a:cs typeface="Times New Roman"/>
                        </a:rPr>
                        <a:t>TITULOS DE RENTA VARIABLE </a:t>
                      </a:r>
                      <a:endParaRPr lang="en-US" sz="600" dirty="0">
                        <a:solidFill>
                          <a:schemeClr val="tx2"/>
                        </a:solidFill>
                        <a:effectLst/>
                        <a:latin typeface="+mn-lt"/>
                        <a:ea typeface="Calibri"/>
                        <a:cs typeface="Times New Roman"/>
                      </a:endParaRPr>
                    </a:p>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mn-lt"/>
                          <a:ea typeface="Calibri"/>
                          <a:cs typeface="Times New Roman"/>
                        </a:rPr>
                        <a:t>Títulos de renta variable: son aquellos cuya estructura financiera varia durante su vida, ejemplo las acciones.</a:t>
                      </a:r>
                      <a:endParaRPr lang="en-US" sz="600" dirty="0">
                        <a:solidFill>
                          <a:schemeClr val="tx2"/>
                        </a:solidFill>
                        <a:effectLst/>
                        <a:latin typeface="+mn-lt"/>
                        <a:ea typeface="Calibri"/>
                        <a:cs typeface="Times New Roman"/>
                      </a:endParaRPr>
                    </a:p>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mn-lt"/>
                          <a:ea typeface="Calibri"/>
                          <a:cs typeface="Times New Roman"/>
                        </a:rPr>
                        <a:t>Los ingresos, costos y gastos devengados por estos instrumentos NO están sujetos a Impuesto de Renta sino hasta el momento de su enajenación o liquidación, lo que suceda primero.</a:t>
                      </a:r>
                      <a:endParaRPr lang="en-US" sz="600" dirty="0">
                        <a:solidFill>
                          <a:schemeClr val="tx2"/>
                        </a:solidFill>
                        <a:effectLst/>
                        <a:latin typeface="+mn-lt"/>
                        <a:ea typeface="Calibri"/>
                        <a:cs typeface="Times New Roman"/>
                      </a:endParaRPr>
                    </a:p>
                    <a:p>
                      <a:pPr marL="342900" marR="0" lvl="0" indent="-342900" algn="just">
                        <a:lnSpc>
                          <a:spcPct val="115000"/>
                        </a:lnSpc>
                        <a:spcBef>
                          <a:spcPts val="0"/>
                        </a:spcBef>
                        <a:spcAft>
                          <a:spcPts val="0"/>
                        </a:spcAft>
                        <a:buFont typeface="Wingdings"/>
                        <a:buChar char=""/>
                      </a:pPr>
                      <a:r>
                        <a:rPr lang="es-CO" sz="600" b="1" u="sng" dirty="0">
                          <a:solidFill>
                            <a:schemeClr val="tx2"/>
                          </a:solidFill>
                          <a:effectLst/>
                          <a:latin typeface="+mn-lt"/>
                          <a:ea typeface="Calibri"/>
                          <a:cs typeface="Times New Roman"/>
                        </a:rPr>
                        <a:t>TITULOS DE RENTA FIJA</a:t>
                      </a:r>
                      <a:endParaRPr lang="en-US" sz="600" dirty="0">
                        <a:solidFill>
                          <a:schemeClr val="tx2"/>
                        </a:solidFill>
                        <a:effectLst/>
                        <a:latin typeface="+mn-lt"/>
                        <a:ea typeface="Calibri"/>
                        <a:cs typeface="Times New Roman"/>
                      </a:endParaRPr>
                    </a:p>
                    <a:p>
                      <a:pPr marL="160020" marR="0" algn="just">
                        <a:lnSpc>
                          <a:spcPct val="115000"/>
                        </a:lnSpc>
                        <a:spcBef>
                          <a:spcPts val="0"/>
                        </a:spcBef>
                        <a:spcAft>
                          <a:spcPts val="0"/>
                        </a:spcAft>
                      </a:pPr>
                      <a:r>
                        <a:rPr lang="es-CO" sz="600" dirty="0">
                          <a:solidFill>
                            <a:schemeClr val="tx2"/>
                          </a:solidFill>
                          <a:effectLst/>
                          <a:latin typeface="+mn-lt"/>
                          <a:ea typeface="Calibri"/>
                          <a:cs typeface="Times New Roman"/>
                        </a:rPr>
                        <a:t>Títulos de renta fija: son aquellos cuya estructura financiera no varía durante su vida, ejemplo los bonos, los </a:t>
                      </a:r>
                      <a:r>
                        <a:rPr lang="es-CO" sz="600" dirty="0" err="1">
                          <a:solidFill>
                            <a:schemeClr val="tx2"/>
                          </a:solidFill>
                          <a:effectLst/>
                          <a:latin typeface="+mn-lt"/>
                          <a:ea typeface="Calibri"/>
                          <a:cs typeface="Times New Roman"/>
                        </a:rPr>
                        <a:t>CDTs</a:t>
                      </a:r>
                      <a:r>
                        <a:rPr lang="es-CO" sz="600" dirty="0">
                          <a:solidFill>
                            <a:schemeClr val="tx2"/>
                          </a:solidFill>
                          <a:effectLst/>
                          <a:latin typeface="+mn-lt"/>
                          <a:ea typeface="Calibri"/>
                          <a:cs typeface="Times New Roman"/>
                        </a:rPr>
                        <a:t>, los TES.</a:t>
                      </a:r>
                      <a:endParaRPr lang="en-US" sz="600" dirty="0">
                        <a:solidFill>
                          <a:schemeClr val="tx2"/>
                        </a:solidFill>
                        <a:effectLst/>
                        <a:latin typeface="+mn-lt"/>
                        <a:ea typeface="Calibri"/>
                        <a:cs typeface="Times New Roman"/>
                      </a:endParaRPr>
                    </a:p>
                    <a:p>
                      <a:pPr marL="160020" marR="0" algn="just">
                        <a:lnSpc>
                          <a:spcPct val="115000"/>
                        </a:lnSpc>
                        <a:spcBef>
                          <a:spcPts val="0"/>
                        </a:spcBef>
                        <a:spcAft>
                          <a:spcPts val="0"/>
                        </a:spcAft>
                      </a:pPr>
                      <a:r>
                        <a:rPr lang="es-CO" sz="600" dirty="0">
                          <a:solidFill>
                            <a:schemeClr val="tx2"/>
                          </a:solidFill>
                          <a:effectLst/>
                          <a:latin typeface="+mn-lt"/>
                          <a:ea typeface="Calibri"/>
                          <a:cs typeface="Times New Roman"/>
                        </a:rPr>
                        <a:t> </a:t>
                      </a:r>
                      <a:endParaRPr lang="en-US" sz="600" dirty="0">
                        <a:solidFill>
                          <a:schemeClr val="tx2"/>
                        </a:solidFill>
                        <a:effectLst/>
                        <a:latin typeface="+mn-lt"/>
                        <a:ea typeface="Calibri"/>
                        <a:cs typeface="Times New Roman"/>
                      </a:endParaRPr>
                    </a:p>
                    <a:p>
                      <a:pPr marL="160020" marR="0" algn="just">
                        <a:lnSpc>
                          <a:spcPct val="115000"/>
                        </a:lnSpc>
                        <a:spcBef>
                          <a:spcPts val="0"/>
                        </a:spcBef>
                        <a:spcAft>
                          <a:spcPts val="0"/>
                        </a:spcAft>
                      </a:pPr>
                      <a:r>
                        <a:rPr lang="es-CO" sz="600" dirty="0">
                          <a:solidFill>
                            <a:schemeClr val="tx2"/>
                          </a:solidFill>
                          <a:effectLst/>
                          <a:latin typeface="+mn-lt"/>
                          <a:ea typeface="Calibri"/>
                          <a:cs typeface="Times New Roman"/>
                        </a:rPr>
                        <a:t>Para efectos del Impuesto de renta se siguen las siguientes reglas:</a:t>
                      </a:r>
                      <a:endParaRPr lang="en-US" sz="600" dirty="0">
                        <a:solidFill>
                          <a:schemeClr val="tx2"/>
                        </a:solidFill>
                        <a:effectLst/>
                        <a:latin typeface="+mn-lt"/>
                        <a:ea typeface="Calibri"/>
                        <a:cs typeface="Times New Roman"/>
                      </a:endParaRPr>
                    </a:p>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mn-lt"/>
                          <a:ea typeface="Calibri"/>
                          <a:cs typeface="Times New Roman"/>
                        </a:rPr>
                        <a:t>El </a:t>
                      </a:r>
                      <a:r>
                        <a:rPr lang="es-CO" sz="600" u="sng" dirty="0">
                          <a:solidFill>
                            <a:schemeClr val="tx2"/>
                          </a:solidFill>
                          <a:effectLst/>
                          <a:latin typeface="+mn-lt"/>
                          <a:ea typeface="Calibri"/>
                          <a:cs typeface="Times New Roman"/>
                        </a:rPr>
                        <a:t>ingreso</a:t>
                      </a:r>
                      <a:r>
                        <a:rPr lang="es-CO" sz="600" dirty="0">
                          <a:solidFill>
                            <a:schemeClr val="tx2"/>
                          </a:solidFill>
                          <a:effectLst/>
                          <a:latin typeface="+mn-lt"/>
                          <a:ea typeface="Calibri"/>
                          <a:cs typeface="Times New Roman"/>
                        </a:rPr>
                        <a:t> por intereses o rendimientos financieros se realizará de manera lineal.</a:t>
                      </a:r>
                      <a:endParaRPr lang="en-US" sz="600" dirty="0">
                        <a:solidFill>
                          <a:schemeClr val="tx2"/>
                        </a:solidFill>
                        <a:effectLst/>
                        <a:latin typeface="+mn-lt"/>
                        <a:ea typeface="Calibri"/>
                        <a:cs typeface="Times New Roman"/>
                      </a:endParaRPr>
                    </a:p>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mn-lt"/>
                          <a:ea typeface="Calibri"/>
                          <a:cs typeface="Times New Roman"/>
                        </a:rPr>
                        <a:t>La </a:t>
                      </a:r>
                      <a:r>
                        <a:rPr lang="es-CO" sz="600" u="sng" dirty="0">
                          <a:solidFill>
                            <a:schemeClr val="tx2"/>
                          </a:solidFill>
                          <a:effectLst/>
                          <a:latin typeface="+mn-lt"/>
                          <a:ea typeface="Calibri"/>
                          <a:cs typeface="Times New Roman"/>
                        </a:rPr>
                        <a:t>utilidad o pérdida</a:t>
                      </a:r>
                      <a:r>
                        <a:rPr lang="es-CO" sz="600" dirty="0">
                          <a:solidFill>
                            <a:schemeClr val="tx2"/>
                          </a:solidFill>
                          <a:effectLst/>
                          <a:latin typeface="+mn-lt"/>
                          <a:ea typeface="Calibri"/>
                          <a:cs typeface="Times New Roman"/>
                        </a:rPr>
                        <a:t> en la enajenación de títulos se realizará al momento de su enajenación y estará determinado por la diferencia entre el precio de enajenación y el costo fiscal del título.</a:t>
                      </a:r>
                      <a:endParaRPr lang="en-US" sz="600" dirty="0">
                        <a:solidFill>
                          <a:schemeClr val="tx2"/>
                        </a:solidFill>
                        <a:effectLst/>
                        <a:latin typeface="+mn-lt"/>
                        <a:ea typeface="Calibri"/>
                        <a:cs typeface="Times New Roman"/>
                      </a:endParaRPr>
                    </a:p>
                    <a:p>
                      <a:pPr marL="0" marR="0" algn="just">
                        <a:lnSpc>
                          <a:spcPct val="115000"/>
                        </a:lnSpc>
                        <a:spcBef>
                          <a:spcPts val="0"/>
                        </a:spcBef>
                        <a:spcAft>
                          <a:spcPts val="0"/>
                        </a:spcAft>
                      </a:pPr>
                      <a:r>
                        <a:rPr lang="es-CO" sz="600" dirty="0">
                          <a:solidFill>
                            <a:schemeClr val="tx2"/>
                          </a:solidFill>
                          <a:effectLst/>
                          <a:latin typeface="+mn-lt"/>
                          <a:ea typeface="Calibri"/>
                          <a:cs typeface="Times New Roman"/>
                        </a:rPr>
                        <a:t> </a:t>
                      </a:r>
                      <a:endParaRPr lang="en-US" sz="600" dirty="0">
                        <a:solidFill>
                          <a:schemeClr val="tx2"/>
                        </a:solidFill>
                        <a:effectLst/>
                        <a:latin typeface="+mn-lt"/>
                        <a:ea typeface="Calibri"/>
                        <a:cs typeface="Times New Roman"/>
                      </a:endParaRPr>
                    </a:p>
                    <a:p>
                      <a:pPr marL="342900" marR="0" lvl="0" indent="-342900" algn="just">
                        <a:lnSpc>
                          <a:spcPct val="115000"/>
                        </a:lnSpc>
                        <a:spcBef>
                          <a:spcPts val="0"/>
                        </a:spcBef>
                        <a:spcAft>
                          <a:spcPts val="0"/>
                        </a:spcAft>
                        <a:buFont typeface="Wingdings"/>
                        <a:buChar char=""/>
                      </a:pPr>
                      <a:r>
                        <a:rPr lang="es-CO" sz="600" b="1" u="sng" dirty="0">
                          <a:solidFill>
                            <a:schemeClr val="tx2"/>
                          </a:solidFill>
                          <a:effectLst/>
                          <a:latin typeface="+mn-lt"/>
                          <a:ea typeface="Calibri"/>
                          <a:cs typeface="Times New Roman"/>
                        </a:rPr>
                        <a:t>INSTRUMENTOS DERIVADOS FINANCIEROS</a:t>
                      </a:r>
                      <a:endParaRPr lang="en-US" sz="600" dirty="0">
                        <a:solidFill>
                          <a:schemeClr val="tx2"/>
                        </a:solidFill>
                        <a:effectLst/>
                        <a:latin typeface="+mn-lt"/>
                        <a:ea typeface="Calibri"/>
                        <a:cs typeface="Times New Roman"/>
                      </a:endParaRPr>
                    </a:p>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mn-lt"/>
                          <a:ea typeface="Calibri"/>
                          <a:cs typeface="Times New Roman"/>
                        </a:rPr>
                        <a:t>Los ingresos, costos y gastos devengados por estos instrumentos NO están sujetos a Impuesto de Renta sino hasta el momento de su enajenación o liquidación, lo que suceda primero.</a:t>
                      </a:r>
                      <a:endParaRPr lang="en-US" sz="600" dirty="0">
                        <a:solidFill>
                          <a:schemeClr val="tx2"/>
                        </a:solidFill>
                        <a:effectLst/>
                        <a:latin typeface="+mn-lt"/>
                        <a:ea typeface="Calibri"/>
                        <a:cs typeface="Times New Roman"/>
                      </a:endParaRPr>
                    </a:p>
                    <a:p>
                      <a:pPr marL="0" marR="0" algn="just">
                        <a:lnSpc>
                          <a:spcPct val="115000"/>
                        </a:lnSpc>
                        <a:spcBef>
                          <a:spcPts val="0"/>
                        </a:spcBef>
                        <a:spcAft>
                          <a:spcPts val="0"/>
                        </a:spcAft>
                      </a:pPr>
                      <a:r>
                        <a:rPr lang="es-CO" sz="600" b="1" dirty="0">
                          <a:solidFill>
                            <a:schemeClr val="tx2"/>
                          </a:solidFill>
                          <a:effectLst/>
                          <a:latin typeface="+mn-lt"/>
                          <a:ea typeface="Calibri"/>
                          <a:cs typeface="Times New Roman"/>
                        </a:rPr>
                        <a:t> </a:t>
                      </a:r>
                      <a:endParaRPr lang="en-US" sz="600" dirty="0">
                        <a:solidFill>
                          <a:schemeClr val="tx2"/>
                        </a:solidFill>
                        <a:effectLst/>
                        <a:latin typeface="+mn-lt"/>
                        <a:ea typeface="Calibri"/>
                        <a:cs typeface="Times New Roman"/>
                      </a:endParaRPr>
                    </a:p>
                    <a:p>
                      <a:pPr marL="342900" marR="0" lvl="0" indent="-342900" algn="just">
                        <a:lnSpc>
                          <a:spcPct val="115000"/>
                        </a:lnSpc>
                        <a:spcBef>
                          <a:spcPts val="0"/>
                        </a:spcBef>
                        <a:spcAft>
                          <a:spcPts val="0"/>
                        </a:spcAft>
                        <a:buFont typeface="Wingdings"/>
                        <a:buChar char=""/>
                      </a:pPr>
                      <a:r>
                        <a:rPr lang="es-CO" sz="600" b="1" u="sng" dirty="0">
                          <a:solidFill>
                            <a:schemeClr val="tx2"/>
                          </a:solidFill>
                          <a:effectLst/>
                          <a:latin typeface="+mn-lt"/>
                          <a:ea typeface="Calibri"/>
                          <a:cs typeface="Times New Roman"/>
                        </a:rPr>
                        <a:t>OTROS INSTRUMENTOS FINANCIEROS</a:t>
                      </a:r>
                      <a:endParaRPr lang="en-US" sz="600" dirty="0">
                        <a:solidFill>
                          <a:schemeClr val="tx2"/>
                        </a:solidFill>
                        <a:effectLst/>
                        <a:latin typeface="+mn-lt"/>
                        <a:ea typeface="Calibri"/>
                        <a:cs typeface="Times New Roman"/>
                      </a:endParaRPr>
                    </a:p>
                    <a:p>
                      <a:pPr marL="342900" marR="0" lvl="0" indent="-342900" algn="just">
                        <a:lnSpc>
                          <a:spcPct val="115000"/>
                        </a:lnSpc>
                        <a:spcBef>
                          <a:spcPts val="0"/>
                        </a:spcBef>
                        <a:spcAft>
                          <a:spcPts val="0"/>
                        </a:spcAft>
                        <a:buFont typeface="Wingdings"/>
                        <a:buChar char=""/>
                      </a:pPr>
                      <a:r>
                        <a:rPr lang="es-CO" sz="600" dirty="0">
                          <a:solidFill>
                            <a:schemeClr val="tx2"/>
                          </a:solidFill>
                          <a:effectLst/>
                          <a:latin typeface="+mn-lt"/>
                          <a:ea typeface="Calibri"/>
                          <a:cs typeface="Times New Roman"/>
                        </a:rPr>
                        <a:t>Los ingresos, costos y gastos generados por la medición de pasivos financieros a valor razonable, con cambios en resultados, No están sujetos a Impuesto de renta sino en lo correspondiente al gasto financiero que se hubiese generado aplicando el modelo del costo amortizado, de acuerdo a la técnica contable.</a:t>
                      </a:r>
                      <a:endParaRPr lang="en-US" sz="600" dirty="0">
                        <a:solidFill>
                          <a:schemeClr val="tx2"/>
                        </a:solidFill>
                        <a:effectLst/>
                        <a:latin typeface="+mn-lt"/>
                        <a:ea typeface="Calibri"/>
                        <a:cs typeface="Times New Roman"/>
                      </a:endParaRPr>
                    </a:p>
                    <a:p>
                      <a:pPr marL="274320" marR="0" algn="just">
                        <a:lnSpc>
                          <a:spcPct val="115000"/>
                        </a:lnSpc>
                        <a:spcBef>
                          <a:spcPts val="0"/>
                        </a:spcBef>
                        <a:spcAft>
                          <a:spcPts val="0"/>
                        </a:spcAft>
                      </a:pPr>
                      <a:r>
                        <a:rPr lang="es-CO" sz="500" dirty="0">
                          <a:solidFill>
                            <a:srgbClr val="FFC000"/>
                          </a:solidFill>
                          <a:effectLst/>
                          <a:latin typeface="Arial"/>
                          <a:ea typeface="Calibri"/>
                          <a:cs typeface="Times New Roman"/>
                        </a:rPr>
                        <a:t> </a:t>
                      </a:r>
                      <a:endParaRPr lang="en-US" sz="800"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42139">
                <a:tc>
                  <a:txBody>
                    <a:bodyPr/>
                    <a:lstStyle/>
                    <a:p>
                      <a:pPr marL="0" marR="0">
                        <a:lnSpc>
                          <a:spcPct val="115000"/>
                        </a:lnSpc>
                        <a:spcBef>
                          <a:spcPts val="0"/>
                        </a:spcBef>
                        <a:spcAft>
                          <a:spcPts val="0"/>
                        </a:spcAft>
                      </a:pPr>
                      <a:endParaRPr lang="es-CO" sz="900" b="1" dirty="0" smtClean="0">
                        <a:solidFill>
                          <a:srgbClr val="558ED5"/>
                        </a:solidFill>
                        <a:effectLst/>
                        <a:latin typeface="Arial"/>
                        <a:ea typeface="Calibri"/>
                        <a:cs typeface="Times New Roman"/>
                      </a:endParaRPr>
                    </a:p>
                    <a:p>
                      <a:pPr marL="0" marR="0">
                        <a:lnSpc>
                          <a:spcPct val="115000"/>
                        </a:lnSpc>
                        <a:spcBef>
                          <a:spcPts val="0"/>
                        </a:spcBef>
                        <a:spcAft>
                          <a:spcPts val="0"/>
                        </a:spcAft>
                      </a:pPr>
                      <a:r>
                        <a:rPr lang="es-CO" sz="900" b="1" dirty="0" smtClean="0">
                          <a:solidFill>
                            <a:srgbClr val="558ED5"/>
                          </a:solidFill>
                          <a:effectLst/>
                          <a:latin typeface="Arial"/>
                          <a:ea typeface="Calibri"/>
                          <a:cs typeface="Times New Roman"/>
                        </a:rPr>
                        <a:t>Retención </a:t>
                      </a:r>
                      <a:r>
                        <a:rPr lang="es-CO" sz="900" b="1" dirty="0">
                          <a:solidFill>
                            <a:srgbClr val="558ED5"/>
                          </a:solidFill>
                          <a:effectLst/>
                          <a:latin typeface="Arial"/>
                          <a:ea typeface="Calibri"/>
                          <a:cs typeface="Times New Roman"/>
                        </a:rPr>
                        <a:t>y </a:t>
                      </a:r>
                      <a:endParaRPr lang="es-CO" sz="900" b="1" dirty="0" smtClean="0">
                        <a:solidFill>
                          <a:srgbClr val="558ED5"/>
                        </a:solidFill>
                        <a:effectLst/>
                        <a:latin typeface="Arial"/>
                        <a:ea typeface="Calibri"/>
                        <a:cs typeface="Times New Roman"/>
                      </a:endParaRPr>
                    </a:p>
                    <a:p>
                      <a:pPr marL="0" marR="0">
                        <a:lnSpc>
                          <a:spcPct val="115000"/>
                        </a:lnSpc>
                        <a:spcBef>
                          <a:spcPts val="0"/>
                        </a:spcBef>
                        <a:spcAft>
                          <a:spcPts val="0"/>
                        </a:spcAft>
                      </a:pPr>
                      <a:r>
                        <a:rPr lang="es-CO" sz="900" b="1" dirty="0" smtClean="0">
                          <a:solidFill>
                            <a:srgbClr val="558ED5"/>
                          </a:solidFill>
                          <a:effectLst/>
                          <a:latin typeface="Arial"/>
                          <a:ea typeface="Calibri"/>
                          <a:cs typeface="Times New Roman"/>
                        </a:rPr>
                        <a:t>Auto-retención</a:t>
                      </a:r>
                      <a:endParaRPr lang="en-US" sz="900" b="1" dirty="0">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a:lnSpc>
                          <a:spcPct val="115000"/>
                        </a:lnSpc>
                        <a:spcBef>
                          <a:spcPts val="0"/>
                        </a:spcBef>
                        <a:spcAft>
                          <a:spcPts val="0"/>
                        </a:spcAft>
                      </a:pPr>
                      <a:endParaRPr lang="es-CO" sz="600" dirty="0" smtClean="0">
                        <a:solidFill>
                          <a:srgbClr val="FFC000"/>
                        </a:solidFill>
                        <a:effectLst/>
                        <a:latin typeface="Arial"/>
                        <a:ea typeface="Calibri"/>
                        <a:cs typeface="Times New Roman"/>
                      </a:endParaRPr>
                    </a:p>
                    <a:p>
                      <a:pPr marL="0" marR="0" algn="just">
                        <a:lnSpc>
                          <a:spcPct val="115000"/>
                        </a:lnSpc>
                        <a:spcBef>
                          <a:spcPts val="0"/>
                        </a:spcBef>
                        <a:spcAft>
                          <a:spcPts val="0"/>
                        </a:spcAft>
                      </a:pPr>
                      <a:r>
                        <a:rPr lang="es-CO" sz="600" dirty="0" smtClean="0">
                          <a:solidFill>
                            <a:schemeClr val="tx2"/>
                          </a:solidFill>
                          <a:effectLst/>
                          <a:latin typeface="+mj-lt"/>
                          <a:ea typeface="Calibri"/>
                          <a:cs typeface="Times New Roman"/>
                        </a:rPr>
                        <a:t>Las </a:t>
                      </a:r>
                      <a:r>
                        <a:rPr lang="es-CO" sz="600" dirty="0">
                          <a:solidFill>
                            <a:schemeClr val="tx2"/>
                          </a:solidFill>
                          <a:effectLst/>
                          <a:latin typeface="+mj-lt"/>
                          <a:ea typeface="Calibri"/>
                          <a:cs typeface="Times New Roman"/>
                        </a:rPr>
                        <a:t>anteriores disposiciones legales aplican sin perjuicio de la retención y la auto-retención en la fuente por concepto de rendimientos financieros y derivados a que haya lugar</a:t>
                      </a:r>
                      <a:r>
                        <a:rPr lang="es-CO" sz="600" dirty="0">
                          <a:solidFill>
                            <a:schemeClr val="tx2"/>
                          </a:solidFill>
                          <a:effectLst/>
                          <a:latin typeface="Arial"/>
                          <a:ea typeface="Calibri"/>
                          <a:cs typeface="Times New Roman"/>
                        </a:rPr>
                        <a:t>.</a:t>
                      </a:r>
                      <a:endParaRPr lang="en-US" sz="6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Rectangle 2"/>
          <p:cNvSpPr>
            <a:spLocks noChangeArrowheads="1"/>
          </p:cNvSpPr>
          <p:nvPr/>
        </p:nvSpPr>
        <p:spPr bwMode="auto">
          <a:xfrm>
            <a:off x="1780444" y="16834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984991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7</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7" name="TextBox 6"/>
          <p:cNvSpPr txBox="1"/>
          <p:nvPr/>
        </p:nvSpPr>
        <p:spPr>
          <a:xfrm>
            <a:off x="822795" y="583792"/>
            <a:ext cx="7758497" cy="548868"/>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defTabSz="909497" eaLnBrk="0" hangingPunct="0">
              <a:spcAft>
                <a:spcPts val="200"/>
              </a:spcAft>
              <a:buClr>
                <a:srgbClr val="DC241F"/>
              </a:buClr>
              <a:buSzPct val="100000"/>
              <a:defRPr/>
            </a:pPr>
            <a:r>
              <a:rPr lang="en-US" sz="1400" b="1" u="sng" dirty="0">
                <a:solidFill>
                  <a:srgbClr val="FF9900"/>
                </a:solidFill>
                <a:latin typeface="Segoe UI" pitchFamily="34" charset="0"/>
                <a:ea typeface="Segoe UI" panose="020B0502040204020203" pitchFamily="34" charset="0"/>
                <a:cs typeface="Segoe UI" pitchFamily="34" charset="0"/>
              </a:rPr>
              <a:t>LEY 1819 DE 2016</a:t>
            </a:r>
          </a:p>
          <a:p>
            <a:pPr defTabSz="909497" eaLnBrk="0" hangingPunct="0">
              <a:spcAft>
                <a:spcPts val="200"/>
              </a:spcAft>
              <a:buClr>
                <a:srgbClr val="DC241F"/>
              </a:buClr>
              <a:buSzPct val="100000"/>
              <a:defRPr/>
            </a:pPr>
            <a:r>
              <a:rPr lang="en-US" sz="1400" b="1" u="sng" dirty="0">
                <a:solidFill>
                  <a:srgbClr val="FF9900"/>
                </a:solidFill>
                <a:latin typeface="Segoe UI" pitchFamily="34" charset="0"/>
                <a:ea typeface="Segoe UI" panose="020B0502040204020203" pitchFamily="34" charset="0"/>
                <a:cs typeface="Segoe UI" pitchFamily="34" charset="0"/>
              </a:rPr>
              <a:t>INSTRUMENTOS FINANCIEROS MEDIDOS A VALOR RAZONABLE</a:t>
            </a:r>
          </a:p>
        </p:txBody>
      </p:sp>
      <p:sp>
        <p:nvSpPr>
          <p:cNvPr id="10" name="TextBox 9"/>
          <p:cNvSpPr txBox="1"/>
          <p:nvPr/>
        </p:nvSpPr>
        <p:spPr>
          <a:xfrm>
            <a:off x="868598" y="1371600"/>
            <a:ext cx="7729053" cy="3613297"/>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CO" sz="1200" dirty="0" smtClean="0"/>
          </a:p>
          <a:p>
            <a:r>
              <a:rPr lang="es-CO" sz="1200" u="sng" dirty="0">
                <a:solidFill>
                  <a:schemeClr val="tx2"/>
                </a:solidFill>
                <a:latin typeface="Segoe UI" pitchFamily="34" charset="0"/>
                <a:ea typeface="Segoe UI" panose="020B0502040204020203" pitchFamily="34" charset="0"/>
                <a:cs typeface="Segoe UI" pitchFamily="34" charset="0"/>
              </a:rPr>
              <a:t>INGRESOS – INSTRUMENTOS FINANCIEROS </a:t>
            </a:r>
            <a:endParaRPr lang="en-US" sz="1200" u="sng" dirty="0">
              <a:solidFill>
                <a:schemeClr val="tx2"/>
              </a:solidFill>
              <a:latin typeface="Segoe UI" pitchFamily="34" charset="0"/>
              <a:ea typeface="Segoe UI" panose="020B0502040204020203" pitchFamily="34" charset="0"/>
              <a:cs typeface="Segoe UI" pitchFamily="34" charset="0"/>
            </a:endParaRPr>
          </a:p>
          <a:p>
            <a:pPr marL="0" marR="0" algn="just">
              <a:lnSpc>
                <a:spcPct val="115000"/>
              </a:lnSpc>
              <a:spcBef>
                <a:spcPts val="0"/>
              </a:spcBef>
              <a:spcAft>
                <a:spcPts val="0"/>
              </a:spcAft>
            </a:pPr>
            <a:endParaRPr lang="es-CO" sz="1000" dirty="0" smtClean="0">
              <a:solidFill>
                <a:schemeClr val="tx2"/>
              </a:solidFill>
              <a:latin typeface="Segoe UI" pitchFamily="34" charset="0"/>
              <a:ea typeface="Segoe UI" panose="020B0502040204020203" pitchFamily="34" charset="0"/>
              <a:cs typeface="Segoe UI" pitchFamily="34" charset="0"/>
            </a:endParaRPr>
          </a:p>
          <a:p>
            <a:pPr marL="0" marR="0" algn="just">
              <a:lnSpc>
                <a:spcPct val="115000"/>
              </a:lnSpc>
              <a:spcBef>
                <a:spcPts val="0"/>
              </a:spcBef>
              <a:spcAft>
                <a:spcPts val="0"/>
              </a:spcAft>
            </a:pPr>
            <a:r>
              <a:rPr lang="es-CO" sz="1000" dirty="0" smtClean="0">
                <a:solidFill>
                  <a:schemeClr val="tx2"/>
                </a:solidFill>
                <a:latin typeface="Segoe UI" pitchFamily="34" charset="0"/>
                <a:ea typeface="Segoe UI" panose="020B0502040204020203" pitchFamily="34" charset="0"/>
                <a:cs typeface="Segoe UI" pitchFamily="34" charset="0"/>
              </a:rPr>
              <a:t>La </a:t>
            </a:r>
            <a:r>
              <a:rPr lang="es-CO" sz="1000" dirty="0">
                <a:solidFill>
                  <a:schemeClr val="tx2"/>
                </a:solidFill>
                <a:latin typeface="Segoe UI" pitchFamily="34" charset="0"/>
                <a:ea typeface="Segoe UI" panose="020B0502040204020203" pitchFamily="34" charset="0"/>
                <a:cs typeface="Segoe UI" pitchFamily="34" charset="0"/>
              </a:rPr>
              <a:t>Ley 1819 de 2016 adicionó el Artículo 33 al </a:t>
            </a:r>
            <a:r>
              <a:rPr lang="es-CO" sz="1000" dirty="0" smtClean="0">
                <a:solidFill>
                  <a:schemeClr val="tx2"/>
                </a:solidFill>
                <a:latin typeface="Segoe UI" pitchFamily="34" charset="0"/>
                <a:ea typeface="Segoe UI" panose="020B0502040204020203" pitchFamily="34" charset="0"/>
                <a:cs typeface="Segoe UI" pitchFamily="34" charset="0"/>
              </a:rPr>
              <a:t>ET </a:t>
            </a:r>
            <a:r>
              <a:rPr lang="es-CO" sz="1000" dirty="0">
                <a:solidFill>
                  <a:schemeClr val="tx2"/>
                </a:solidFill>
                <a:latin typeface="Segoe UI" pitchFamily="34" charset="0"/>
                <a:ea typeface="Segoe UI" panose="020B0502040204020203" pitchFamily="34" charset="0"/>
                <a:cs typeface="Segoe UI" pitchFamily="34" charset="0"/>
              </a:rPr>
              <a:t>para dar un reconocimiento legal en el ordenamiento tributario </a:t>
            </a:r>
            <a:r>
              <a:rPr lang="es-CO" sz="1000" dirty="0" smtClean="0">
                <a:solidFill>
                  <a:schemeClr val="tx2"/>
                </a:solidFill>
                <a:latin typeface="Segoe UI" pitchFamily="34" charset="0"/>
                <a:ea typeface="Segoe UI" panose="020B0502040204020203" pitchFamily="34" charset="0"/>
                <a:cs typeface="Segoe UI" pitchFamily="34" charset="0"/>
              </a:rPr>
              <a:t>de </a:t>
            </a:r>
            <a:r>
              <a:rPr lang="es-CO" sz="1000" dirty="0">
                <a:solidFill>
                  <a:schemeClr val="tx2"/>
                </a:solidFill>
                <a:latin typeface="Segoe UI" pitchFamily="34" charset="0"/>
                <a:ea typeface="Segoe UI" panose="020B0502040204020203" pitchFamily="34" charset="0"/>
                <a:cs typeface="Segoe UI" pitchFamily="34" charset="0"/>
              </a:rPr>
              <a:t>instrumentos financieros, que antes solo estaba consagrado en Decretos. </a:t>
            </a:r>
            <a:r>
              <a:rPr lang="es-CO" sz="1000" dirty="0" smtClean="0">
                <a:solidFill>
                  <a:schemeClr val="tx2"/>
                </a:solidFill>
                <a:latin typeface="Segoe UI" pitchFamily="34" charset="0"/>
                <a:ea typeface="Segoe UI" panose="020B0502040204020203" pitchFamily="34" charset="0"/>
                <a:cs typeface="Segoe UI" pitchFamily="34" charset="0"/>
              </a:rPr>
              <a:t>No </a:t>
            </a:r>
            <a:r>
              <a:rPr lang="es-CO" sz="1000" dirty="0">
                <a:solidFill>
                  <a:schemeClr val="tx2"/>
                </a:solidFill>
                <a:latin typeface="Segoe UI" pitchFamily="34" charset="0"/>
                <a:ea typeface="Segoe UI" panose="020B0502040204020203" pitchFamily="34" charset="0"/>
                <a:cs typeface="Segoe UI" pitchFamily="34" charset="0"/>
              </a:rPr>
              <a:t>se modificó el tratamiento </a:t>
            </a:r>
            <a:r>
              <a:rPr lang="es-CO" sz="1200" dirty="0">
                <a:solidFill>
                  <a:schemeClr val="tx2"/>
                </a:solidFill>
                <a:latin typeface="Segoe UI" pitchFamily="34" charset="0"/>
                <a:ea typeface="Segoe UI" panose="020B0502040204020203" pitchFamily="34" charset="0"/>
                <a:cs typeface="Segoe UI" pitchFamily="34" charset="0"/>
              </a:rPr>
              <a:t>actual</a:t>
            </a:r>
            <a:r>
              <a:rPr lang="es-CO" sz="1200" dirty="0" smtClean="0">
                <a:solidFill>
                  <a:schemeClr val="tx2"/>
                </a:solidFill>
                <a:latin typeface="Segoe UI" pitchFamily="34" charset="0"/>
                <a:ea typeface="Segoe UI" panose="020B0502040204020203" pitchFamily="34" charset="0"/>
                <a:cs typeface="Segoe UI" pitchFamily="34" charset="0"/>
              </a:rPr>
              <a:t>.</a:t>
            </a:r>
            <a:endParaRPr lang="en-US" sz="1200" dirty="0">
              <a:solidFill>
                <a:schemeClr val="tx2"/>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r>
              <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rPr>
              <a:t>N</a:t>
            </a:r>
            <a:r>
              <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rPr>
              <a:t>ota</a:t>
            </a:r>
            <a:r>
              <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rPr>
              <a:t>: </a:t>
            </a:r>
            <a:r>
              <a:rPr lang="en-US" sz="1200" dirty="0">
                <a:latin typeface="Calibri"/>
                <a:cs typeface="Times New Roman"/>
              </a:rPr>
              <a:t> </a:t>
            </a:r>
            <a:r>
              <a:rPr lang="es-CO" sz="1200" dirty="0" smtClean="0">
                <a:solidFill>
                  <a:srgbClr val="FF9900"/>
                </a:solidFill>
                <a:latin typeface="Calibri"/>
                <a:cs typeface="Times New Roman"/>
              </a:rPr>
              <a:t>Lo anterior se aplicará sin perjuicio de la retención y auto-retención a que haya lugar.   </a:t>
            </a: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p:txBody>
      </p:sp>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1780444" y="16834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596333932"/>
              </p:ext>
            </p:extLst>
          </p:nvPr>
        </p:nvGraphicFramePr>
        <p:xfrm>
          <a:off x="1110694" y="2480523"/>
          <a:ext cx="7244861" cy="1892808"/>
        </p:xfrm>
        <a:graphic>
          <a:graphicData uri="http://schemas.openxmlformats.org/drawingml/2006/table">
            <a:tbl>
              <a:tblPr firstRow="1" firstCol="1" bandRow="1"/>
              <a:tblGrid>
                <a:gridCol w="2813538"/>
                <a:gridCol w="4431323"/>
              </a:tblGrid>
              <a:tr h="630936">
                <a:tc>
                  <a:txBody>
                    <a:bodyPr/>
                    <a:lstStyle/>
                    <a:p>
                      <a:pPr marL="0" marR="0">
                        <a:lnSpc>
                          <a:spcPct val="115000"/>
                        </a:lnSpc>
                        <a:spcBef>
                          <a:spcPts val="0"/>
                        </a:spcBef>
                        <a:spcAft>
                          <a:spcPts val="0"/>
                        </a:spcAft>
                      </a:pPr>
                      <a:r>
                        <a:rPr lang="es-CO" sz="600" b="1" u="none" kern="1200" dirty="0">
                          <a:solidFill>
                            <a:schemeClr val="accent1">
                              <a:lumMod val="60000"/>
                              <a:lumOff val="40000"/>
                            </a:schemeClr>
                          </a:solidFill>
                          <a:latin typeface="Segoe UI" pitchFamily="34" charset="0"/>
                          <a:ea typeface="Segoe UI" panose="020B0502040204020203" pitchFamily="34" charset="0"/>
                          <a:cs typeface="Segoe UI" pitchFamily="34" charset="0"/>
                        </a:rPr>
                        <a:t> </a:t>
                      </a:r>
                      <a:endParaRPr lang="en-US" sz="600" b="1" u="none" kern="1200"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marL="0" marR="0">
                        <a:lnSpc>
                          <a:spcPct val="115000"/>
                        </a:lnSpc>
                        <a:spcBef>
                          <a:spcPts val="0"/>
                        </a:spcBef>
                        <a:spcAft>
                          <a:spcPts val="0"/>
                        </a:spcAft>
                      </a:pPr>
                      <a:r>
                        <a:rPr lang="es-CO" sz="600" b="1" u="none" kern="1200" dirty="0">
                          <a:solidFill>
                            <a:schemeClr val="accent6"/>
                          </a:solidFill>
                          <a:latin typeface="Segoe UI" pitchFamily="34" charset="0"/>
                          <a:ea typeface="Segoe UI" panose="020B0502040204020203" pitchFamily="34" charset="0"/>
                          <a:cs typeface="Segoe UI" pitchFamily="34" charset="0"/>
                        </a:rPr>
                        <a:t>ACCIONES Y DERIVADOS</a:t>
                      </a:r>
                      <a:endParaRPr lang="en-US" sz="600" b="1" u="none" kern="1200" dirty="0">
                        <a:solidFill>
                          <a:schemeClr val="accent6"/>
                        </a:solidFill>
                        <a:latin typeface="Segoe UI" pitchFamily="34" charset="0"/>
                        <a:ea typeface="Segoe UI" panose="020B0502040204020203" pitchFamily="34" charset="0"/>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just">
                        <a:lnSpc>
                          <a:spcPct val="115000"/>
                        </a:lnSpc>
                        <a:spcBef>
                          <a:spcPts val="0"/>
                        </a:spcBef>
                        <a:spcAft>
                          <a:spcPts val="0"/>
                        </a:spcAft>
                        <a:buFont typeface="Wingdings"/>
                        <a:buChar char=""/>
                        <a:tabLst>
                          <a:tab pos="102870" algn="l"/>
                        </a:tabLst>
                      </a:pPr>
                      <a:r>
                        <a:rPr lang="es-CO" sz="900" dirty="0">
                          <a:solidFill>
                            <a:schemeClr val="tx2"/>
                          </a:solidFill>
                          <a:effectLst/>
                          <a:latin typeface="Arial"/>
                          <a:ea typeface="Calibri"/>
                          <a:cs typeface="Times New Roman"/>
                        </a:rPr>
                        <a:t>Los ingresos, costos y gastos devengados por estos instrumentos, no serán objeto del Impuesto sobre la Renta y Complementarios, sino hasta el momento de su enajenación o liquidación, lo que suceda primero.</a:t>
                      </a:r>
                      <a:endParaRPr lang="en-US" sz="900" dirty="0">
                        <a:solidFill>
                          <a:schemeClr val="tx2"/>
                        </a:solidFill>
                        <a:effectLst/>
                        <a:latin typeface="Calibri"/>
                        <a:ea typeface="Calibri"/>
                        <a:cs typeface="Times New Roman"/>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61872">
                <a:tc>
                  <a:txBody>
                    <a:bodyPr/>
                    <a:lstStyle/>
                    <a:p>
                      <a:pPr marL="0" marR="0">
                        <a:lnSpc>
                          <a:spcPct val="115000"/>
                        </a:lnSpc>
                        <a:spcBef>
                          <a:spcPts val="0"/>
                        </a:spcBef>
                        <a:spcAft>
                          <a:spcPts val="0"/>
                        </a:spcAft>
                      </a:pPr>
                      <a:r>
                        <a:rPr lang="es-CO" sz="600" b="1" u="none" kern="1200" dirty="0">
                          <a:solidFill>
                            <a:schemeClr val="accent1">
                              <a:lumMod val="60000"/>
                              <a:lumOff val="40000"/>
                            </a:schemeClr>
                          </a:solidFill>
                          <a:latin typeface="Segoe UI" pitchFamily="34" charset="0"/>
                          <a:ea typeface="Segoe UI" panose="020B0502040204020203" pitchFamily="34" charset="0"/>
                          <a:cs typeface="Segoe UI" pitchFamily="34" charset="0"/>
                        </a:rPr>
                        <a:t> </a:t>
                      </a:r>
                      <a:endParaRPr lang="en-US" sz="600" b="1" u="none" kern="1200"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marL="0" marR="0">
                        <a:lnSpc>
                          <a:spcPct val="115000"/>
                        </a:lnSpc>
                        <a:spcBef>
                          <a:spcPts val="0"/>
                        </a:spcBef>
                        <a:spcAft>
                          <a:spcPts val="0"/>
                        </a:spcAft>
                      </a:pPr>
                      <a:r>
                        <a:rPr lang="es-CO" sz="600" b="1" u="none" kern="1200" dirty="0">
                          <a:solidFill>
                            <a:schemeClr val="accent1">
                              <a:lumMod val="60000"/>
                              <a:lumOff val="40000"/>
                            </a:schemeClr>
                          </a:solidFill>
                          <a:latin typeface="Segoe UI" pitchFamily="34" charset="0"/>
                          <a:ea typeface="Segoe UI" panose="020B0502040204020203" pitchFamily="34" charset="0"/>
                          <a:cs typeface="Segoe UI" pitchFamily="34" charset="0"/>
                        </a:rPr>
                        <a:t> </a:t>
                      </a:r>
                      <a:endParaRPr lang="en-US" sz="600" b="1" u="none" kern="1200"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marL="0" marR="0">
                        <a:lnSpc>
                          <a:spcPct val="115000"/>
                        </a:lnSpc>
                        <a:spcBef>
                          <a:spcPts val="0"/>
                        </a:spcBef>
                        <a:spcAft>
                          <a:spcPts val="0"/>
                        </a:spcAft>
                      </a:pPr>
                      <a:r>
                        <a:rPr lang="es-CO" sz="600" b="1" u="none" kern="1200" dirty="0">
                          <a:solidFill>
                            <a:schemeClr val="accent6"/>
                          </a:solidFill>
                          <a:latin typeface="Segoe UI" pitchFamily="34" charset="0"/>
                          <a:ea typeface="Segoe UI" panose="020B0502040204020203" pitchFamily="34" charset="0"/>
                          <a:cs typeface="Segoe UI" pitchFamily="34" charset="0"/>
                        </a:rPr>
                        <a:t>TITULOS DE RENTA FIJA</a:t>
                      </a:r>
                      <a:endParaRPr lang="en-US" sz="600" b="1" u="none" kern="1200" dirty="0">
                        <a:solidFill>
                          <a:schemeClr val="accent6"/>
                        </a:solidFill>
                        <a:latin typeface="Segoe UI" pitchFamily="34" charset="0"/>
                        <a:ea typeface="Segoe UI" panose="020B0502040204020203" pitchFamily="34" charset="0"/>
                        <a:cs typeface="Segoe UI" pitchFamily="34" charset="0"/>
                      </a:endParaRP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342900" marR="0" lvl="0" indent="-342900" algn="just">
                        <a:lnSpc>
                          <a:spcPct val="115000"/>
                        </a:lnSpc>
                        <a:spcBef>
                          <a:spcPts val="0"/>
                        </a:spcBef>
                        <a:spcAft>
                          <a:spcPts val="0"/>
                        </a:spcAft>
                        <a:buFont typeface="Wingdings"/>
                        <a:buChar char=""/>
                        <a:tabLst>
                          <a:tab pos="102870" algn="l"/>
                        </a:tabLst>
                      </a:pPr>
                      <a:r>
                        <a:rPr lang="es-CO" sz="900" dirty="0">
                          <a:solidFill>
                            <a:schemeClr val="tx2"/>
                          </a:solidFill>
                          <a:effectLst/>
                          <a:latin typeface="Arial"/>
                          <a:ea typeface="Calibri"/>
                          <a:cs typeface="Times New Roman"/>
                        </a:rPr>
                        <a:t>El ingreso por concepto de intereses o rendimientos para efectos fiscales se realizará de manera lineal.</a:t>
                      </a:r>
                      <a:endParaRPr lang="en-US" sz="900" dirty="0">
                        <a:solidFill>
                          <a:schemeClr val="tx2"/>
                        </a:solidFill>
                        <a:effectLst/>
                        <a:latin typeface="Calibri"/>
                        <a:ea typeface="Calibri"/>
                        <a:cs typeface="Times New Roman"/>
                      </a:endParaRPr>
                    </a:p>
                    <a:p>
                      <a:pPr marL="342900" marR="0" lvl="0" indent="-342900" algn="just">
                        <a:lnSpc>
                          <a:spcPct val="115000"/>
                        </a:lnSpc>
                        <a:spcBef>
                          <a:spcPts val="0"/>
                        </a:spcBef>
                        <a:spcAft>
                          <a:spcPts val="0"/>
                        </a:spcAft>
                        <a:buFont typeface="Wingdings"/>
                        <a:buChar char=""/>
                        <a:tabLst>
                          <a:tab pos="102870" algn="l"/>
                        </a:tabLst>
                      </a:pPr>
                      <a:r>
                        <a:rPr lang="es-CO" sz="900" dirty="0">
                          <a:solidFill>
                            <a:schemeClr val="tx2"/>
                          </a:solidFill>
                          <a:effectLst/>
                          <a:latin typeface="Arial"/>
                          <a:ea typeface="Calibri"/>
                          <a:cs typeface="Times New Roman"/>
                        </a:rPr>
                        <a:t>La utilidad o pérdida en la enajenación se realizará al momento de su enajenación y estará determinada por la diferencia entre el precio de enajenación y el costo fiscal del título.</a:t>
                      </a:r>
                      <a:endParaRPr lang="en-US" sz="900" dirty="0">
                        <a:solidFill>
                          <a:schemeClr val="tx2"/>
                        </a:solidFill>
                        <a:effectLst/>
                        <a:latin typeface="Calibri"/>
                        <a:ea typeface="Calibri"/>
                        <a:cs typeface="Times New Roman"/>
                      </a:endParaRPr>
                    </a:p>
                    <a:p>
                      <a:pPr marL="342900" marR="0" lvl="0" indent="-342900" algn="just">
                        <a:lnSpc>
                          <a:spcPct val="115000"/>
                        </a:lnSpc>
                        <a:spcBef>
                          <a:spcPts val="0"/>
                        </a:spcBef>
                        <a:spcAft>
                          <a:spcPts val="0"/>
                        </a:spcAft>
                        <a:buFont typeface="Wingdings"/>
                        <a:buChar char=""/>
                        <a:tabLst>
                          <a:tab pos="102870" algn="l"/>
                        </a:tabLst>
                      </a:pPr>
                      <a:r>
                        <a:rPr lang="es-CO" sz="900" dirty="0">
                          <a:solidFill>
                            <a:schemeClr val="tx2"/>
                          </a:solidFill>
                          <a:effectLst/>
                          <a:latin typeface="Arial"/>
                          <a:ea typeface="Calibri"/>
                          <a:cs typeface="Times New Roman"/>
                        </a:rPr>
                        <a:t>(CDT y TES).</a:t>
                      </a:r>
                      <a:endParaRPr lang="en-US" sz="900" dirty="0">
                        <a:solidFill>
                          <a:schemeClr val="tx2"/>
                        </a:solidFill>
                        <a:effectLst/>
                        <a:latin typeface="Calibri"/>
                        <a:ea typeface="Calibri"/>
                        <a:cs typeface="Times New Roman"/>
                      </a:endParaRPr>
                    </a:p>
                    <a:p>
                      <a:pPr>
                        <a:lnSpc>
                          <a:spcPct val="115000"/>
                        </a:lnSpc>
                      </a:pPr>
                      <a:r>
                        <a:rPr lang="en-US" sz="900" dirty="0">
                          <a:solidFill>
                            <a:schemeClr val="tx1"/>
                          </a:solidFill>
                          <a:effectLst/>
                          <a:latin typeface="Calibri"/>
                          <a:cs typeface="Times New Roman"/>
                        </a:rPr>
                        <a:t> </a:t>
                      </a:r>
                    </a:p>
                  </a:txBody>
                  <a:tcPr marL="63305" marR="6330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Rectangle 2"/>
          <p:cNvSpPr>
            <a:spLocks noChangeArrowheads="1"/>
          </p:cNvSpPr>
          <p:nvPr/>
        </p:nvSpPr>
        <p:spPr bwMode="auto">
          <a:xfrm>
            <a:off x="1713036" y="151197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103188" algn="l"/>
              </a:tabLst>
              <a:defRPr>
                <a:solidFill>
                  <a:schemeClr val="tx1"/>
                </a:solidFill>
                <a:latin typeface="Arial" pitchFamily="34" charset="0"/>
                <a:cs typeface="Arial" pitchFamily="34" charset="0"/>
              </a:defRPr>
            </a:lvl1pPr>
            <a:lvl2pPr algn="l">
              <a:tabLst>
                <a:tab pos="103188" algn="l"/>
              </a:tabLst>
              <a:defRPr>
                <a:solidFill>
                  <a:schemeClr val="tx1"/>
                </a:solidFill>
                <a:latin typeface="Arial" pitchFamily="34" charset="0"/>
                <a:cs typeface="Arial" pitchFamily="34" charset="0"/>
              </a:defRPr>
            </a:lvl2pPr>
            <a:lvl3pPr algn="l">
              <a:tabLst>
                <a:tab pos="103188" algn="l"/>
              </a:tabLst>
              <a:defRPr>
                <a:solidFill>
                  <a:schemeClr val="tx1"/>
                </a:solidFill>
                <a:latin typeface="Arial" pitchFamily="34" charset="0"/>
                <a:cs typeface="Arial" pitchFamily="34" charset="0"/>
              </a:defRPr>
            </a:lvl3pPr>
            <a:lvl4pPr algn="l">
              <a:tabLst>
                <a:tab pos="103188" algn="l"/>
              </a:tabLst>
              <a:defRPr>
                <a:solidFill>
                  <a:schemeClr val="tx1"/>
                </a:solidFill>
                <a:latin typeface="Arial" pitchFamily="34" charset="0"/>
                <a:cs typeface="Arial" pitchFamily="34" charset="0"/>
              </a:defRPr>
            </a:lvl4pPr>
            <a:lvl5pPr algn="l">
              <a:tabLst>
                <a:tab pos="103188" algn="l"/>
              </a:tabLst>
              <a:defRPr>
                <a:solidFill>
                  <a:schemeClr val="tx1"/>
                </a:solidFill>
                <a:latin typeface="Arial" pitchFamily="34" charset="0"/>
                <a:cs typeface="Arial" pitchFamily="34" charset="0"/>
              </a:defRPr>
            </a:lvl5pPr>
            <a:lvl6pPr fontAlgn="base">
              <a:spcBef>
                <a:spcPct val="0"/>
              </a:spcBef>
              <a:spcAft>
                <a:spcPct val="0"/>
              </a:spcAft>
              <a:tabLst>
                <a:tab pos="103188" algn="l"/>
              </a:tabLst>
              <a:defRPr>
                <a:solidFill>
                  <a:schemeClr val="tx1"/>
                </a:solidFill>
                <a:latin typeface="Arial" pitchFamily="34" charset="0"/>
                <a:cs typeface="Arial" pitchFamily="34" charset="0"/>
              </a:defRPr>
            </a:lvl6pPr>
            <a:lvl7pPr fontAlgn="base">
              <a:spcBef>
                <a:spcPct val="0"/>
              </a:spcBef>
              <a:spcAft>
                <a:spcPct val="0"/>
              </a:spcAft>
              <a:tabLst>
                <a:tab pos="103188" algn="l"/>
              </a:tabLst>
              <a:defRPr>
                <a:solidFill>
                  <a:schemeClr val="tx1"/>
                </a:solidFill>
                <a:latin typeface="Arial" pitchFamily="34" charset="0"/>
                <a:cs typeface="Arial" pitchFamily="34" charset="0"/>
              </a:defRPr>
            </a:lvl7pPr>
            <a:lvl8pPr fontAlgn="base">
              <a:spcBef>
                <a:spcPct val="0"/>
              </a:spcBef>
              <a:spcAft>
                <a:spcPct val="0"/>
              </a:spcAft>
              <a:tabLst>
                <a:tab pos="103188" algn="l"/>
              </a:tabLst>
              <a:defRPr>
                <a:solidFill>
                  <a:schemeClr val="tx1"/>
                </a:solidFill>
                <a:latin typeface="Arial" pitchFamily="34" charset="0"/>
                <a:cs typeface="Arial" pitchFamily="34" charset="0"/>
              </a:defRPr>
            </a:lvl8pPr>
            <a:lvl9pPr fontAlgn="base">
              <a:spcBef>
                <a:spcPct val="0"/>
              </a:spcBef>
              <a:spcAft>
                <a:spcPct val="0"/>
              </a:spcAft>
              <a:tabLst>
                <a:tab pos="1031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031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035465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8</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868598" y="297626"/>
            <a:ext cx="7729053" cy="4493538"/>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CO" sz="1200" dirty="0" smtClean="0"/>
          </a:p>
          <a:p>
            <a:r>
              <a:rPr lang="es-CO" sz="1800" b="1" u="sng" dirty="0" smtClean="0">
                <a:solidFill>
                  <a:schemeClr val="accent6"/>
                </a:solidFill>
                <a:latin typeface="Segoe UI" pitchFamily="34" charset="0"/>
                <a:ea typeface="Segoe UI" panose="020B0502040204020203" pitchFamily="34" charset="0"/>
                <a:cs typeface="Segoe UI" pitchFamily="34" charset="0"/>
              </a:rPr>
              <a:t>INVERSIONES – INSTRUMENTOS FINANCIEROS</a:t>
            </a:r>
            <a:r>
              <a:rPr lang="es-CO" sz="1800" b="1" u="sng" dirty="0">
                <a:solidFill>
                  <a:schemeClr val="accent1">
                    <a:lumMod val="60000"/>
                    <a:lumOff val="40000"/>
                  </a:schemeClr>
                </a:solidFill>
                <a:latin typeface="Segoe UI" pitchFamily="34" charset="0"/>
                <a:ea typeface="Segoe UI" panose="020B0502040204020203" pitchFamily="34" charset="0"/>
                <a:cs typeface="Segoe UI" pitchFamily="34" charset="0"/>
              </a:rPr>
              <a:t> </a:t>
            </a:r>
            <a:endParaRPr lang="en-US" sz="1800" b="1" u="sng"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n-US"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n-US" sz="1200" b="1" dirty="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endParaRPr lang="es-CO" sz="1200" b="1" dirty="0" smtClean="0">
              <a:solidFill>
                <a:schemeClr val="accent1">
                  <a:lumMod val="60000"/>
                  <a:lumOff val="40000"/>
                </a:schemeClr>
              </a:solidFill>
              <a:latin typeface="Segoe UI" pitchFamily="34" charset="0"/>
              <a:ea typeface="Segoe UI" panose="020B0502040204020203" pitchFamily="34" charset="0"/>
              <a:cs typeface="Segoe UI" pitchFamily="34" charset="0"/>
            </a:endParaRPr>
          </a:p>
          <a:p>
            <a:pPr algn="l"/>
            <a:r>
              <a:rPr lang="es-CO" sz="1200" b="1" dirty="0" smtClean="0">
                <a:solidFill>
                  <a:schemeClr val="tx1"/>
                </a:solidFill>
                <a:latin typeface="Segoe UI" pitchFamily="34" charset="0"/>
                <a:ea typeface="Segoe UI" panose="020B0502040204020203" pitchFamily="34" charset="0"/>
                <a:cs typeface="Segoe UI" pitchFamily="34" charset="0"/>
              </a:rPr>
              <a:t>Nota: </a:t>
            </a:r>
            <a:r>
              <a:rPr lang="es-CO" sz="800" dirty="0">
                <a:solidFill>
                  <a:schemeClr val="tx2"/>
                </a:solidFill>
              </a:rPr>
              <a:t>Para los </a:t>
            </a:r>
            <a:r>
              <a:rPr lang="es-CO" sz="800" dirty="0" smtClean="0">
                <a:solidFill>
                  <a:schemeClr val="tx2"/>
                </a:solidFill>
              </a:rPr>
              <a:t>títulos </a:t>
            </a:r>
            <a:r>
              <a:rPr lang="es-CO" sz="800" dirty="0">
                <a:solidFill>
                  <a:schemeClr val="tx2"/>
                </a:solidFill>
              </a:rPr>
              <a:t>de deuda clasificados como disponibles para la venta, una porción de la valoración se registra en el patrimonio, por lo tanto, no toda la valoración contable se encuentra en el estado de resultados; sin embargo, para efectos fiscales se debe efectuar la causación lineal</a:t>
            </a:r>
            <a:r>
              <a:rPr lang="es-CO" sz="800" dirty="0" smtClean="0">
                <a:solidFill>
                  <a:schemeClr val="tx2"/>
                </a:solidFill>
              </a:rPr>
              <a:t>.</a:t>
            </a:r>
          </a:p>
          <a:p>
            <a:pPr algn="l"/>
            <a:endParaRPr lang="es-CO" sz="800" b="1" dirty="0">
              <a:solidFill>
                <a:schemeClr val="tx1"/>
              </a:solidFill>
              <a:latin typeface="Segoe UI" pitchFamily="34" charset="0"/>
              <a:ea typeface="Segoe UI" panose="020B0502040204020203" pitchFamily="34" charset="0"/>
              <a:cs typeface="Segoe UI" pitchFamily="34" charset="0"/>
            </a:endParaRPr>
          </a:p>
        </p:txBody>
      </p:sp>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1780444" y="16834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1713036" y="151197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103188" algn="l"/>
              </a:tabLst>
              <a:defRPr>
                <a:solidFill>
                  <a:schemeClr val="tx1"/>
                </a:solidFill>
                <a:latin typeface="Arial" pitchFamily="34" charset="0"/>
                <a:cs typeface="Arial" pitchFamily="34" charset="0"/>
              </a:defRPr>
            </a:lvl1pPr>
            <a:lvl2pPr algn="l">
              <a:tabLst>
                <a:tab pos="103188" algn="l"/>
              </a:tabLst>
              <a:defRPr>
                <a:solidFill>
                  <a:schemeClr val="tx1"/>
                </a:solidFill>
                <a:latin typeface="Arial" pitchFamily="34" charset="0"/>
                <a:cs typeface="Arial" pitchFamily="34" charset="0"/>
              </a:defRPr>
            </a:lvl2pPr>
            <a:lvl3pPr algn="l">
              <a:tabLst>
                <a:tab pos="103188" algn="l"/>
              </a:tabLst>
              <a:defRPr>
                <a:solidFill>
                  <a:schemeClr val="tx1"/>
                </a:solidFill>
                <a:latin typeface="Arial" pitchFamily="34" charset="0"/>
                <a:cs typeface="Arial" pitchFamily="34" charset="0"/>
              </a:defRPr>
            </a:lvl3pPr>
            <a:lvl4pPr algn="l">
              <a:tabLst>
                <a:tab pos="103188" algn="l"/>
              </a:tabLst>
              <a:defRPr>
                <a:solidFill>
                  <a:schemeClr val="tx1"/>
                </a:solidFill>
                <a:latin typeface="Arial" pitchFamily="34" charset="0"/>
                <a:cs typeface="Arial" pitchFamily="34" charset="0"/>
              </a:defRPr>
            </a:lvl4pPr>
            <a:lvl5pPr algn="l">
              <a:tabLst>
                <a:tab pos="103188" algn="l"/>
              </a:tabLst>
              <a:defRPr>
                <a:solidFill>
                  <a:schemeClr val="tx1"/>
                </a:solidFill>
                <a:latin typeface="Arial" pitchFamily="34" charset="0"/>
                <a:cs typeface="Arial" pitchFamily="34" charset="0"/>
              </a:defRPr>
            </a:lvl5pPr>
            <a:lvl6pPr fontAlgn="base">
              <a:spcBef>
                <a:spcPct val="0"/>
              </a:spcBef>
              <a:spcAft>
                <a:spcPct val="0"/>
              </a:spcAft>
              <a:tabLst>
                <a:tab pos="103188" algn="l"/>
              </a:tabLst>
              <a:defRPr>
                <a:solidFill>
                  <a:schemeClr val="tx1"/>
                </a:solidFill>
                <a:latin typeface="Arial" pitchFamily="34" charset="0"/>
                <a:cs typeface="Arial" pitchFamily="34" charset="0"/>
              </a:defRPr>
            </a:lvl6pPr>
            <a:lvl7pPr fontAlgn="base">
              <a:spcBef>
                <a:spcPct val="0"/>
              </a:spcBef>
              <a:spcAft>
                <a:spcPct val="0"/>
              </a:spcAft>
              <a:tabLst>
                <a:tab pos="103188" algn="l"/>
              </a:tabLst>
              <a:defRPr>
                <a:solidFill>
                  <a:schemeClr val="tx1"/>
                </a:solidFill>
                <a:latin typeface="Arial" pitchFamily="34" charset="0"/>
                <a:cs typeface="Arial" pitchFamily="34" charset="0"/>
              </a:defRPr>
            </a:lvl7pPr>
            <a:lvl8pPr fontAlgn="base">
              <a:spcBef>
                <a:spcPct val="0"/>
              </a:spcBef>
              <a:spcAft>
                <a:spcPct val="0"/>
              </a:spcAft>
              <a:tabLst>
                <a:tab pos="103188" algn="l"/>
              </a:tabLst>
              <a:defRPr>
                <a:solidFill>
                  <a:schemeClr val="tx1"/>
                </a:solidFill>
                <a:latin typeface="Arial" pitchFamily="34" charset="0"/>
                <a:cs typeface="Arial" pitchFamily="34" charset="0"/>
              </a:defRPr>
            </a:lvl8pPr>
            <a:lvl9pPr fontAlgn="base">
              <a:spcBef>
                <a:spcPct val="0"/>
              </a:spcBef>
              <a:spcAft>
                <a:spcPct val="0"/>
              </a:spcAft>
              <a:tabLst>
                <a:tab pos="1031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031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349" y="1018716"/>
            <a:ext cx="7422173" cy="3191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99952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E8A3C36E-7520-44F2-8F26-36ACCA9A9E89}" type="slidenum">
              <a:rPr lang="en-US" altLang="en-US" sz="1000">
                <a:latin typeface="Segoe UI" panose="020B0502040204020203" pitchFamily="34" charset="0"/>
                <a:ea typeface="Segoe UI" panose="020B0502040204020203" pitchFamily="34" charset="0"/>
                <a:cs typeface="Segoe UI" panose="020B0502040204020203" pitchFamily="34" charset="0"/>
              </a:rPr>
              <a:pPr>
                <a:defRPr/>
              </a:pPr>
              <a:t>9</a:t>
            </a:fld>
            <a:endParaRPr lang="en-US" altLang="en-US" sz="1000" dirty="0">
              <a:latin typeface="Segoe UI" panose="020B0502040204020203" pitchFamily="34" charset="0"/>
              <a:ea typeface="Segoe UI" panose="020B0502040204020203" pitchFamily="34" charset="0"/>
              <a:cs typeface="Segoe UI" panose="020B0502040204020203" pitchFamily="34" charset="0"/>
            </a:endParaRPr>
          </a:p>
        </p:txBody>
      </p:sp>
      <p:sp>
        <p:nvSpPr>
          <p:cNvPr id="10" name="TextBox 9"/>
          <p:cNvSpPr txBox="1"/>
          <p:nvPr/>
        </p:nvSpPr>
        <p:spPr>
          <a:xfrm>
            <a:off x="868598" y="383544"/>
            <a:ext cx="7729053" cy="4431983"/>
          </a:xfrm>
          <a:prstGeom prst="rect">
            <a:avLst/>
          </a:prstGeom>
          <a:ln>
            <a:solidFill>
              <a:srgbClr val="FF9900"/>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endParaRPr lang="es-CO" sz="1200" dirty="0" smtClean="0">
              <a:solidFill>
                <a:schemeClr val="tx1"/>
              </a:solidFill>
            </a:endParaRPr>
          </a:p>
          <a:p>
            <a:r>
              <a:rPr lang="es-CO" sz="1800" b="1" u="sng" dirty="0" smtClean="0">
                <a:solidFill>
                  <a:schemeClr val="accent6"/>
                </a:solidFill>
                <a:latin typeface="Segoe UI" pitchFamily="34" charset="0"/>
                <a:ea typeface="Segoe UI" panose="020B0502040204020203" pitchFamily="34" charset="0"/>
                <a:cs typeface="Segoe UI" pitchFamily="34" charset="0"/>
              </a:rPr>
              <a:t>DERIVADOS FINANCIEROS</a:t>
            </a:r>
          </a:p>
          <a:p>
            <a:pPr algn="l"/>
            <a:endParaRPr lang="es-CO" sz="1200" b="1" dirty="0">
              <a:solidFill>
                <a:schemeClr val="tx1"/>
              </a:solidFill>
              <a:latin typeface="Segoe UI" pitchFamily="34" charset="0"/>
              <a:ea typeface="Segoe UI" panose="020B0502040204020203" pitchFamily="34" charset="0"/>
              <a:cs typeface="Segoe UI" pitchFamily="34" charset="0"/>
            </a:endParaRPr>
          </a:p>
          <a:p>
            <a:pPr algn="l"/>
            <a:endParaRPr lang="es-CO" sz="1200" b="1" dirty="0" smtClean="0">
              <a:solidFill>
                <a:schemeClr val="tx1"/>
              </a:solidFill>
              <a:latin typeface="Segoe UI" pitchFamily="34" charset="0"/>
              <a:ea typeface="Segoe UI" panose="020B0502040204020203" pitchFamily="34" charset="0"/>
              <a:cs typeface="Segoe UI" pitchFamily="34" charset="0"/>
            </a:endParaRPr>
          </a:p>
          <a:p>
            <a:pPr algn="l"/>
            <a:endParaRPr lang="es-CO" sz="1200" b="1" dirty="0">
              <a:solidFill>
                <a:schemeClr val="tx1"/>
              </a:solidFill>
              <a:latin typeface="Segoe UI" pitchFamily="34" charset="0"/>
              <a:ea typeface="Segoe UI" panose="020B0502040204020203" pitchFamily="34" charset="0"/>
              <a:cs typeface="Segoe UI" pitchFamily="34" charset="0"/>
            </a:endParaRPr>
          </a:p>
          <a:p>
            <a:pPr algn="l"/>
            <a:endParaRPr lang="es-CO" sz="1200" b="1" dirty="0" smtClean="0">
              <a:solidFill>
                <a:schemeClr val="tx1"/>
              </a:solidFill>
              <a:latin typeface="Segoe UI" pitchFamily="34" charset="0"/>
              <a:ea typeface="Segoe UI" panose="020B0502040204020203" pitchFamily="34" charset="0"/>
              <a:cs typeface="Segoe UI" pitchFamily="34" charset="0"/>
            </a:endParaRPr>
          </a:p>
          <a:p>
            <a:pPr algn="l"/>
            <a:endParaRPr lang="es-CO" sz="1200" b="1" dirty="0">
              <a:solidFill>
                <a:schemeClr val="tx1"/>
              </a:solidFill>
              <a:latin typeface="Segoe UI" pitchFamily="34" charset="0"/>
              <a:ea typeface="Segoe UI" panose="020B0502040204020203" pitchFamily="34" charset="0"/>
              <a:cs typeface="Segoe UI" pitchFamily="34" charset="0"/>
            </a:endParaRPr>
          </a:p>
          <a:p>
            <a:pPr algn="l"/>
            <a:endParaRPr lang="es-CO" sz="1200" b="1" dirty="0" smtClean="0">
              <a:solidFill>
                <a:schemeClr val="tx1"/>
              </a:solidFill>
              <a:latin typeface="Segoe UI" pitchFamily="34" charset="0"/>
              <a:ea typeface="Segoe UI" panose="020B0502040204020203" pitchFamily="34" charset="0"/>
              <a:cs typeface="Segoe UI" pitchFamily="34" charset="0"/>
            </a:endParaRPr>
          </a:p>
          <a:p>
            <a:pPr algn="l"/>
            <a:endParaRPr lang="es-CO" sz="1200" b="1" dirty="0">
              <a:solidFill>
                <a:schemeClr val="tx1"/>
              </a:solidFill>
              <a:latin typeface="Segoe UI" pitchFamily="34" charset="0"/>
              <a:ea typeface="Segoe UI" panose="020B0502040204020203" pitchFamily="34" charset="0"/>
              <a:cs typeface="Segoe UI" pitchFamily="34" charset="0"/>
            </a:endParaRPr>
          </a:p>
          <a:p>
            <a:pPr algn="l"/>
            <a:endParaRPr lang="es-CO" sz="1200" b="1" dirty="0" smtClean="0">
              <a:solidFill>
                <a:schemeClr val="tx1"/>
              </a:solidFill>
              <a:latin typeface="Segoe UI" pitchFamily="34" charset="0"/>
              <a:ea typeface="Segoe UI" panose="020B0502040204020203" pitchFamily="34" charset="0"/>
              <a:cs typeface="Segoe UI" pitchFamily="34" charset="0"/>
            </a:endParaRPr>
          </a:p>
          <a:p>
            <a:pPr algn="l"/>
            <a:endParaRPr lang="es-CO" sz="1200" b="1" dirty="0" smtClean="0">
              <a:solidFill>
                <a:schemeClr val="tx1"/>
              </a:solidFill>
              <a:latin typeface="Segoe UI" pitchFamily="34" charset="0"/>
              <a:ea typeface="Segoe UI" panose="020B0502040204020203" pitchFamily="34" charset="0"/>
              <a:cs typeface="Segoe UI" pitchFamily="34" charset="0"/>
            </a:endParaRPr>
          </a:p>
          <a:p>
            <a:pPr algn="l"/>
            <a:endParaRPr lang="es-CO" sz="1200" b="1" dirty="0" smtClean="0">
              <a:solidFill>
                <a:schemeClr val="tx1"/>
              </a:solidFill>
              <a:latin typeface="Segoe UI" pitchFamily="34" charset="0"/>
              <a:ea typeface="Segoe UI" panose="020B0502040204020203" pitchFamily="34" charset="0"/>
              <a:cs typeface="Segoe UI" pitchFamily="34" charset="0"/>
            </a:endParaRPr>
          </a:p>
          <a:p>
            <a:pPr algn="l"/>
            <a:endParaRPr lang="es-CO" sz="1200" b="1" dirty="0">
              <a:solidFill>
                <a:schemeClr val="tx1"/>
              </a:solidFill>
              <a:latin typeface="Segoe UI" pitchFamily="34" charset="0"/>
              <a:ea typeface="Segoe UI" panose="020B0502040204020203" pitchFamily="34" charset="0"/>
              <a:cs typeface="Segoe UI" pitchFamily="34" charset="0"/>
            </a:endParaRPr>
          </a:p>
          <a:p>
            <a:pPr algn="l"/>
            <a:endParaRPr lang="es-CO" sz="1200" b="1" dirty="0" smtClean="0">
              <a:solidFill>
                <a:schemeClr val="tx1"/>
              </a:solidFill>
              <a:latin typeface="Segoe UI" pitchFamily="34" charset="0"/>
              <a:ea typeface="Segoe UI" panose="020B0502040204020203" pitchFamily="34" charset="0"/>
              <a:cs typeface="Segoe UI" pitchFamily="34" charset="0"/>
            </a:endParaRPr>
          </a:p>
          <a:p>
            <a:pPr algn="l"/>
            <a:endParaRPr lang="es-CO" sz="1200" b="1" dirty="0">
              <a:solidFill>
                <a:schemeClr val="tx1"/>
              </a:solidFill>
              <a:latin typeface="Segoe UI" pitchFamily="34" charset="0"/>
              <a:ea typeface="Segoe UI" panose="020B0502040204020203" pitchFamily="34" charset="0"/>
              <a:cs typeface="Segoe UI" pitchFamily="34" charset="0"/>
            </a:endParaRPr>
          </a:p>
          <a:p>
            <a:pPr algn="l"/>
            <a:endParaRPr lang="es-CO" sz="1200" b="1" dirty="0" smtClean="0">
              <a:solidFill>
                <a:schemeClr val="tx1"/>
              </a:solidFill>
              <a:latin typeface="Segoe UI" pitchFamily="34" charset="0"/>
              <a:ea typeface="Segoe UI" panose="020B0502040204020203" pitchFamily="34" charset="0"/>
              <a:cs typeface="Segoe UI" pitchFamily="34" charset="0"/>
            </a:endParaRPr>
          </a:p>
          <a:p>
            <a:pPr algn="l"/>
            <a:endParaRPr lang="es-CO" sz="1200" b="1" dirty="0">
              <a:solidFill>
                <a:schemeClr val="tx1"/>
              </a:solidFill>
              <a:latin typeface="Segoe UI" pitchFamily="34" charset="0"/>
              <a:ea typeface="Segoe UI" panose="020B0502040204020203" pitchFamily="34" charset="0"/>
              <a:cs typeface="Segoe UI" pitchFamily="34" charset="0"/>
            </a:endParaRPr>
          </a:p>
          <a:p>
            <a:pPr algn="l"/>
            <a:endParaRPr lang="es-CO" sz="1200" b="1" dirty="0" smtClean="0">
              <a:solidFill>
                <a:schemeClr val="tx1"/>
              </a:solidFill>
              <a:latin typeface="Segoe UI" pitchFamily="34" charset="0"/>
              <a:ea typeface="Segoe UI" panose="020B0502040204020203" pitchFamily="34" charset="0"/>
              <a:cs typeface="Segoe UI" pitchFamily="34" charset="0"/>
            </a:endParaRPr>
          </a:p>
          <a:p>
            <a:pPr algn="l"/>
            <a:endParaRPr lang="en-US" sz="1200" b="1" dirty="0" smtClean="0">
              <a:solidFill>
                <a:schemeClr val="tx1"/>
              </a:solidFill>
              <a:latin typeface="Segoe UI" pitchFamily="34" charset="0"/>
              <a:ea typeface="Segoe UI" panose="020B0502040204020203" pitchFamily="34" charset="0"/>
              <a:cs typeface="Segoe UI" pitchFamily="34" charset="0"/>
            </a:endParaRPr>
          </a:p>
          <a:p>
            <a:pPr algn="l"/>
            <a:endParaRPr lang="en-US" sz="1200" b="1" dirty="0">
              <a:solidFill>
                <a:schemeClr val="tx1"/>
              </a:solidFill>
              <a:latin typeface="Segoe UI" pitchFamily="34" charset="0"/>
              <a:ea typeface="Segoe UI" panose="020B0502040204020203" pitchFamily="34" charset="0"/>
              <a:cs typeface="Segoe UI" pitchFamily="34" charset="0"/>
            </a:endParaRPr>
          </a:p>
          <a:p>
            <a:pPr algn="l"/>
            <a:endParaRPr lang="es-CO" sz="1200" b="1" dirty="0">
              <a:solidFill>
                <a:schemeClr val="tx1"/>
              </a:solidFill>
              <a:latin typeface="Segoe UI" pitchFamily="34" charset="0"/>
              <a:ea typeface="Segoe UI" panose="020B0502040204020203" pitchFamily="34" charset="0"/>
              <a:cs typeface="Segoe UI" pitchFamily="34" charset="0"/>
            </a:endParaRPr>
          </a:p>
          <a:p>
            <a:pPr algn="l"/>
            <a:endParaRPr lang="es-CO" sz="1200" b="1" dirty="0" smtClean="0">
              <a:solidFill>
                <a:schemeClr val="tx1"/>
              </a:solidFill>
              <a:latin typeface="Segoe UI" pitchFamily="34" charset="0"/>
              <a:ea typeface="Segoe UI" panose="020B0502040204020203" pitchFamily="34" charset="0"/>
              <a:cs typeface="Segoe UI" pitchFamily="34" charset="0"/>
            </a:endParaRPr>
          </a:p>
          <a:p>
            <a:pPr algn="l"/>
            <a:endParaRPr lang="es-CO" sz="1200" b="1" dirty="0">
              <a:solidFill>
                <a:schemeClr val="tx1"/>
              </a:solidFill>
              <a:latin typeface="Segoe UI" pitchFamily="34" charset="0"/>
              <a:ea typeface="Segoe UI" panose="020B0502040204020203" pitchFamily="34" charset="0"/>
              <a:cs typeface="Segoe UI" pitchFamily="34" charset="0"/>
            </a:endParaRPr>
          </a:p>
        </p:txBody>
      </p:sp>
      <p:sp>
        <p:nvSpPr>
          <p:cNvPr id="8" name="Rectangle 1"/>
          <p:cNvSpPr>
            <a:spLocks noChangeArrowheads="1"/>
          </p:cNvSpPr>
          <p:nvPr/>
        </p:nvSpPr>
        <p:spPr bwMode="auto">
          <a:xfrm>
            <a:off x="2435470" y="207752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2"/>
          <p:cNvSpPr>
            <a:spLocks noChangeArrowheads="1"/>
          </p:cNvSpPr>
          <p:nvPr/>
        </p:nvSpPr>
        <p:spPr bwMode="auto">
          <a:xfrm>
            <a:off x="1780444" y="168342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1713036" y="151197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a:tabLst>
                <a:tab pos="103188" algn="l"/>
              </a:tabLst>
              <a:defRPr>
                <a:solidFill>
                  <a:schemeClr val="tx1"/>
                </a:solidFill>
                <a:latin typeface="Arial" pitchFamily="34" charset="0"/>
                <a:cs typeface="Arial" pitchFamily="34" charset="0"/>
              </a:defRPr>
            </a:lvl1pPr>
            <a:lvl2pPr algn="l">
              <a:tabLst>
                <a:tab pos="103188" algn="l"/>
              </a:tabLst>
              <a:defRPr>
                <a:solidFill>
                  <a:schemeClr val="tx1"/>
                </a:solidFill>
                <a:latin typeface="Arial" pitchFamily="34" charset="0"/>
                <a:cs typeface="Arial" pitchFamily="34" charset="0"/>
              </a:defRPr>
            </a:lvl2pPr>
            <a:lvl3pPr algn="l">
              <a:tabLst>
                <a:tab pos="103188" algn="l"/>
              </a:tabLst>
              <a:defRPr>
                <a:solidFill>
                  <a:schemeClr val="tx1"/>
                </a:solidFill>
                <a:latin typeface="Arial" pitchFamily="34" charset="0"/>
                <a:cs typeface="Arial" pitchFamily="34" charset="0"/>
              </a:defRPr>
            </a:lvl3pPr>
            <a:lvl4pPr algn="l">
              <a:tabLst>
                <a:tab pos="103188" algn="l"/>
              </a:tabLst>
              <a:defRPr>
                <a:solidFill>
                  <a:schemeClr val="tx1"/>
                </a:solidFill>
                <a:latin typeface="Arial" pitchFamily="34" charset="0"/>
                <a:cs typeface="Arial" pitchFamily="34" charset="0"/>
              </a:defRPr>
            </a:lvl4pPr>
            <a:lvl5pPr algn="l">
              <a:tabLst>
                <a:tab pos="103188" algn="l"/>
              </a:tabLst>
              <a:defRPr>
                <a:solidFill>
                  <a:schemeClr val="tx1"/>
                </a:solidFill>
                <a:latin typeface="Arial" pitchFamily="34" charset="0"/>
                <a:cs typeface="Arial" pitchFamily="34" charset="0"/>
              </a:defRPr>
            </a:lvl5pPr>
            <a:lvl6pPr fontAlgn="base">
              <a:spcBef>
                <a:spcPct val="0"/>
              </a:spcBef>
              <a:spcAft>
                <a:spcPct val="0"/>
              </a:spcAft>
              <a:tabLst>
                <a:tab pos="103188" algn="l"/>
              </a:tabLst>
              <a:defRPr>
                <a:solidFill>
                  <a:schemeClr val="tx1"/>
                </a:solidFill>
                <a:latin typeface="Arial" pitchFamily="34" charset="0"/>
                <a:cs typeface="Arial" pitchFamily="34" charset="0"/>
              </a:defRPr>
            </a:lvl6pPr>
            <a:lvl7pPr fontAlgn="base">
              <a:spcBef>
                <a:spcPct val="0"/>
              </a:spcBef>
              <a:spcAft>
                <a:spcPct val="0"/>
              </a:spcAft>
              <a:tabLst>
                <a:tab pos="103188" algn="l"/>
              </a:tabLst>
              <a:defRPr>
                <a:solidFill>
                  <a:schemeClr val="tx1"/>
                </a:solidFill>
                <a:latin typeface="Arial" pitchFamily="34" charset="0"/>
                <a:cs typeface="Arial" pitchFamily="34" charset="0"/>
              </a:defRPr>
            </a:lvl7pPr>
            <a:lvl8pPr fontAlgn="base">
              <a:spcBef>
                <a:spcPct val="0"/>
              </a:spcBef>
              <a:spcAft>
                <a:spcPct val="0"/>
              </a:spcAft>
              <a:tabLst>
                <a:tab pos="103188" algn="l"/>
              </a:tabLst>
              <a:defRPr>
                <a:solidFill>
                  <a:schemeClr val="tx1"/>
                </a:solidFill>
                <a:latin typeface="Arial" pitchFamily="34" charset="0"/>
                <a:cs typeface="Arial" pitchFamily="34" charset="0"/>
              </a:defRPr>
            </a:lvl8pPr>
            <a:lvl9pPr fontAlgn="base">
              <a:spcBef>
                <a:spcPct val="0"/>
              </a:spcBef>
              <a:spcAft>
                <a:spcPct val="0"/>
              </a:spcAft>
              <a:tabLst>
                <a:tab pos="103188" algn="l"/>
              </a:tabLs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103188" algn="l"/>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613" y="1288745"/>
            <a:ext cx="7244862" cy="3478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327323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LLFORECOLOR" val="Chart_Color01"/>
  <p:tag name="DEVICE" val="Canon Colorpass 1000"/>
</p:tagLst>
</file>

<file path=ppt/tags/tag2.xml><?xml version="1.0" encoding="utf-8"?>
<p:tagLst xmlns:a="http://schemas.openxmlformats.org/drawingml/2006/main" xmlns:r="http://schemas.openxmlformats.org/officeDocument/2006/relationships" xmlns:p="http://schemas.openxmlformats.org/presentationml/2006/main">
  <p:tag name="FILLFORECOLOR" val="Chart_Color01"/>
  <p:tag name="DEVICE" val="Canon Colorpass 10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Version xmlns="http://schemas.microsoft.com/sharepoint/v3/fields" xsi:nil="true"/>
    <_Status xmlns="http://schemas.microsoft.com/sharepoint/v3/fields">Not Started</_Statu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DE64AEEDD9B7A4D93545ACBE97D4615" ma:contentTypeVersion="2" ma:contentTypeDescription="Create a new document." ma:contentTypeScope="" ma:versionID="f49002b78e3a4a71b814eef46a983816">
  <xsd:schema xmlns:xsd="http://www.w3.org/2001/XMLSchema" xmlns:xs="http://www.w3.org/2001/XMLSchema" xmlns:p="http://schemas.microsoft.com/office/2006/metadata/properties" xmlns:ns2="http://schemas.microsoft.com/sharepoint/v3/fields" targetNamespace="http://schemas.microsoft.com/office/2006/metadata/properties" ma:root="true" ma:fieldsID="38f6db2dd0d9a0cf6a8dc37be32b365b" ns2:_="">
    <xsd:import namespace="http://schemas.microsoft.com/sharepoint/v3/fields"/>
    <xsd:element name="properties">
      <xsd:complexType>
        <xsd:sequence>
          <xsd:element name="documentManagement">
            <xsd:complexType>
              <xsd:all>
                <xsd:element ref="ns2:_Status" minOccurs="0"/>
                <xsd:element ref="ns2:_Vers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8"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element name="_Version" ma:index="9" nillable="true" ma:displayName="Version" ma:internalName="_Version">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B6F2769-7194-4217-93D3-3AF3A4742282}">
  <ds:schemaRefs>
    <ds:schemaRef ds:uri="http://schemas.openxmlformats.org/package/2006/metadata/core-properties"/>
    <ds:schemaRef ds:uri="http://purl.org/dc/terms/"/>
    <ds:schemaRef ds:uri="http://purl.org/dc/dcmitype/"/>
    <ds:schemaRef ds:uri="http://schemas.microsoft.com/sharepoint/v3/fields"/>
    <ds:schemaRef ds:uri="http://purl.org/dc/elements/1.1/"/>
    <ds:schemaRef ds:uri="http://schemas.microsoft.com/office/2006/documentManagement/types"/>
    <ds:schemaRef ds:uri="http://schemas.microsoft.com/office/infopath/2007/PartnerControl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3.xml><?xml version="1.0" encoding="utf-8"?>
<ds:datastoreItem xmlns:ds="http://schemas.openxmlformats.org/officeDocument/2006/customXml" ds:itemID="{E4214858-785C-42F7-BE66-6D0E79395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field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FNEMasterTemplateForThemePreview.pptx</Template>
  <TotalTime>1133</TotalTime>
  <Words>4201</Words>
  <Application>Microsoft Office PowerPoint</Application>
  <PresentationFormat>On-screen Show (16:9)</PresentationFormat>
  <Paragraphs>799</Paragraphs>
  <Slides>44</Slides>
  <Notes>19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Visión general NIIF 9</vt:lpstr>
      <vt:lpstr>Principales Modificaciones</vt:lpstr>
      <vt:lpstr>Principales Modificaciones</vt:lpstr>
      <vt:lpstr>Clasificación de los Activos Financieros</vt:lpstr>
      <vt:lpstr>Clasificación de los Activos Financieros</vt:lpstr>
      <vt:lpstr>Modelo de Pérdida Esperada</vt:lpstr>
      <vt:lpstr>PowerPoint Presentation</vt:lpstr>
      <vt:lpstr>Agenda</vt:lpstr>
      <vt:lpstr>1. Antecedentes Basilea III</vt:lpstr>
      <vt:lpstr>1.1 Marco General de Capital Basilea III</vt:lpstr>
      <vt:lpstr>1.2. Avances en la Implementación</vt:lpstr>
      <vt:lpstr> 2. Regulación de Capital en Colombia</vt:lpstr>
      <vt:lpstr>2.1. Obligaciones Subordinadas (Bonos sub.“Old Style”) </vt:lpstr>
      <vt:lpstr>PowerPoint Presentation</vt:lpstr>
      <vt:lpstr>PowerPoint Presentation</vt:lpstr>
      <vt:lpstr>PowerPoint Presentation</vt:lpstr>
      <vt:lpstr>PowerPoint Presentation</vt:lpstr>
      <vt:lpstr>PowerPoint Presentation</vt:lpstr>
      <vt:lpstr> 4. Tratamiento Contable</vt:lpstr>
      <vt:lpstr>5. ¿Futura regulación de capital en Colombia?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FileNewTemplate</dc:title>
  <dc:creator>Diana</dc:creator>
  <cp:lastModifiedBy>Tellez, Luis Enrique [LTM-FIN]</cp:lastModifiedBy>
  <cp:revision>88</cp:revision>
  <dcterms:created xsi:type="dcterms:W3CDTF">2010-04-12T23:12:02Z</dcterms:created>
  <dcterms:modified xsi:type="dcterms:W3CDTF">2017-07-25T23:02:29Z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0x0101000DE64AEEDD9B7A4D93545ACBE97D4615</vt:lpwstr>
  </property>
</Properties>
</file>