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69" r:id="rId5"/>
    <p:sldId id="271" r:id="rId6"/>
    <p:sldId id="277" r:id="rId7"/>
    <p:sldId id="278" r:id="rId8"/>
    <p:sldId id="279" r:id="rId9"/>
    <p:sldId id="280" r:id="rId10"/>
    <p:sldId id="282" r:id="rId11"/>
    <p:sldId id="283" r:id="rId12"/>
    <p:sldId id="284" r:id="rId13"/>
    <p:sldId id="285" r:id="rId14"/>
    <p:sldId id="286" r:id="rId15"/>
    <p:sldId id="274" r:id="rId16"/>
    <p:sldId id="275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045"/>
    <a:srgbClr val="CF4B2D"/>
    <a:srgbClr val="FD2E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528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D15ED0-D54A-DA4C-9F91-BD745547CEC2}" type="doc">
      <dgm:prSet loTypeId="urn:microsoft.com/office/officeart/2005/8/layout/radial4" loCatId="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s-ES"/>
        </a:p>
      </dgm:t>
    </dgm:pt>
    <dgm:pt modelId="{C253CE8C-CAC4-1D49-9995-B5AB66E5040D}">
      <dgm:prSet phldrT="[Texto]" custT="1"/>
      <dgm:spPr>
        <a:xfrm>
          <a:off x="2778134" y="3157468"/>
          <a:ext cx="2673330" cy="2409729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gm:spPr>
      <dgm:t>
        <a:bodyPr/>
        <a:lstStyle/>
        <a:p>
          <a:pPr>
            <a:buNone/>
          </a:pPr>
          <a:r>
            <a:rPr lang="es-ES" sz="3200" b="1" dirty="0">
              <a:solidFill>
                <a:srgbClr val="775F55">
                  <a:hueOff val="0"/>
                  <a:satOff val="0"/>
                  <a:lumOff val="0"/>
                  <a:alphaOff val="0"/>
                </a:srgbClr>
              </a:solidFill>
              <a:latin typeface="Tw Cen MT"/>
              <a:ea typeface="+mn-ea"/>
              <a:cs typeface="+mn-cs"/>
            </a:rPr>
            <a:t>SUB-MODELOS</a:t>
          </a:r>
        </a:p>
      </dgm:t>
    </dgm:pt>
    <dgm:pt modelId="{2F87F5F3-1456-F943-A364-1F2937E73F95}" type="parTrans" cxnId="{734FCA8C-B10F-4F48-8E3D-A88AFCF54F9D}">
      <dgm:prSet/>
      <dgm:spPr/>
      <dgm:t>
        <a:bodyPr/>
        <a:lstStyle/>
        <a:p>
          <a:endParaRPr lang="es-ES"/>
        </a:p>
      </dgm:t>
    </dgm:pt>
    <dgm:pt modelId="{9712797D-59A1-B041-A64E-36A4B42762FA}" type="sibTrans" cxnId="{734FCA8C-B10F-4F48-8E3D-A88AFCF54F9D}">
      <dgm:prSet/>
      <dgm:spPr/>
      <dgm:t>
        <a:bodyPr/>
        <a:lstStyle/>
        <a:p>
          <a:endParaRPr lang="es-ES"/>
        </a:p>
      </dgm:t>
    </dgm:pt>
    <dgm:pt modelId="{B5F031FF-F109-5C4D-B3EF-9A08A3565CB3}">
      <dgm:prSet phldrT="[Texto]"/>
      <dgm:spPr>
        <a:xfrm>
          <a:off x="149595" y="1471642"/>
          <a:ext cx="2289243" cy="1831394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gm:spPr>
      <dgm:t>
        <a:bodyPr/>
        <a:lstStyle/>
        <a:p>
          <a:pPr>
            <a:buNone/>
          </a:pPr>
          <a:r>
            <a:rPr lang="es-ES" dirty="0">
              <a:solidFill>
                <a:srgbClr val="775F55">
                  <a:hueOff val="0"/>
                  <a:satOff val="0"/>
                  <a:lumOff val="0"/>
                  <a:alphaOff val="0"/>
                </a:srgbClr>
              </a:solidFill>
              <a:latin typeface="Tw Cen MT"/>
              <a:ea typeface="+mn-ea"/>
              <a:cs typeface="+mn-cs"/>
            </a:rPr>
            <a:t>A partir de</a:t>
          </a:r>
        </a:p>
      </dgm:t>
    </dgm:pt>
    <dgm:pt modelId="{AE479A4D-E2A4-E549-A52B-DA208CE7A733}" type="parTrans" cxnId="{EC16F834-7F75-FB42-80BA-C58850288BCC}">
      <dgm:prSet/>
      <dgm:spPr>
        <a:xfrm rot="12900000">
          <a:off x="1798164" y="2627895"/>
          <a:ext cx="1538530" cy="686772"/>
        </a:xfrm>
        <a:prstGeom prst="leftArrow">
          <a:avLst>
            <a:gd name="adj1" fmla="val 60000"/>
            <a:gd name="adj2" fmla="val 50000"/>
          </a:avLst>
        </a:prstGeom>
        <a:solidFill>
          <a:srgbClr val="775F5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gm:spPr>
      <dgm:t>
        <a:bodyPr/>
        <a:lstStyle/>
        <a:p>
          <a:endParaRPr lang="es-ES"/>
        </a:p>
      </dgm:t>
    </dgm:pt>
    <dgm:pt modelId="{978277C8-EF2B-AD44-9528-92515BFFB035}" type="sibTrans" cxnId="{EC16F834-7F75-FB42-80BA-C58850288BCC}">
      <dgm:prSet/>
      <dgm:spPr/>
      <dgm:t>
        <a:bodyPr/>
        <a:lstStyle/>
        <a:p>
          <a:endParaRPr lang="es-ES"/>
        </a:p>
      </dgm:t>
    </dgm:pt>
    <dgm:pt modelId="{571CBEBC-50FE-6546-A73D-A28A5E4117F5}">
      <dgm:prSet phldrT="[Texto]"/>
      <dgm:spPr>
        <a:xfrm>
          <a:off x="2970178" y="3339"/>
          <a:ext cx="2289243" cy="1831394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gm:spPr>
      <dgm:t>
        <a:bodyPr/>
        <a:lstStyle/>
        <a:p>
          <a:pPr>
            <a:buNone/>
          </a:pPr>
          <a:r>
            <a:rPr lang="es-ES" dirty="0">
              <a:solidFill>
                <a:srgbClr val="775F55">
                  <a:hueOff val="0"/>
                  <a:satOff val="0"/>
                  <a:lumOff val="0"/>
                  <a:alphaOff val="0"/>
                </a:srgbClr>
              </a:solidFill>
              <a:latin typeface="Tw Cen MT"/>
              <a:ea typeface="+mn-ea"/>
              <a:cs typeface="+mn-cs"/>
            </a:rPr>
            <a:t>Componentes</a:t>
          </a:r>
        </a:p>
      </dgm:t>
    </dgm:pt>
    <dgm:pt modelId="{12EC5807-2946-B748-B049-42331B016984}" type="parTrans" cxnId="{CC634C7E-0CD4-BD41-8B96-FCBC561C63FE}">
      <dgm:prSet/>
      <dgm:spPr>
        <a:xfrm rot="16200000">
          <a:off x="3057141" y="1633309"/>
          <a:ext cx="2115317" cy="686772"/>
        </a:xfrm>
        <a:prstGeom prst="leftArrow">
          <a:avLst>
            <a:gd name="adj1" fmla="val 60000"/>
            <a:gd name="adj2" fmla="val 50000"/>
          </a:avLst>
        </a:prstGeom>
        <a:solidFill>
          <a:srgbClr val="775F5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gm:spPr>
      <dgm:t>
        <a:bodyPr/>
        <a:lstStyle/>
        <a:p>
          <a:endParaRPr lang="es-ES"/>
        </a:p>
      </dgm:t>
    </dgm:pt>
    <dgm:pt modelId="{E4C03571-86FB-914B-ADA5-1721BFCEC59A}" type="sibTrans" cxnId="{CC634C7E-0CD4-BD41-8B96-FCBC561C63FE}">
      <dgm:prSet/>
      <dgm:spPr/>
      <dgm:t>
        <a:bodyPr/>
        <a:lstStyle/>
        <a:p>
          <a:endParaRPr lang="es-ES"/>
        </a:p>
      </dgm:t>
    </dgm:pt>
    <dgm:pt modelId="{50972455-11F4-DC4F-AF7B-DC6388F6868F}">
      <dgm:prSet phldrT="[Texto]"/>
      <dgm:spPr>
        <a:xfrm>
          <a:off x="5790761" y="1471642"/>
          <a:ext cx="2289243" cy="1831394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gm:spPr>
      <dgm:t>
        <a:bodyPr/>
        <a:lstStyle/>
        <a:p>
          <a:pPr>
            <a:buNone/>
          </a:pPr>
          <a:r>
            <a:rPr lang="es-ES" dirty="0">
              <a:solidFill>
                <a:srgbClr val="775F55">
                  <a:hueOff val="0"/>
                  <a:satOff val="0"/>
                  <a:lumOff val="0"/>
                  <a:alphaOff val="0"/>
                </a:srgbClr>
              </a:solidFill>
              <a:latin typeface="Tw Cen MT"/>
              <a:ea typeface="+mn-ea"/>
              <a:cs typeface="+mn-cs"/>
            </a:rPr>
            <a:t>Por remisión</a:t>
          </a:r>
        </a:p>
      </dgm:t>
    </dgm:pt>
    <dgm:pt modelId="{5940FEA7-E0DB-1443-B915-042E12187684}" type="parTrans" cxnId="{9B83F2C0-7848-B74D-B127-2E483E48D48F}">
      <dgm:prSet/>
      <dgm:spPr>
        <a:xfrm rot="19500000">
          <a:off x="5083355" y="2627895"/>
          <a:ext cx="2036143" cy="686772"/>
        </a:xfrm>
        <a:prstGeom prst="leftArrow">
          <a:avLst>
            <a:gd name="adj1" fmla="val 60000"/>
            <a:gd name="adj2" fmla="val 50000"/>
          </a:avLst>
        </a:prstGeom>
        <a:solidFill>
          <a:srgbClr val="775F5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gm:spPr>
      <dgm:t>
        <a:bodyPr/>
        <a:lstStyle/>
        <a:p>
          <a:endParaRPr lang="es-ES"/>
        </a:p>
      </dgm:t>
    </dgm:pt>
    <dgm:pt modelId="{DF6E8225-6B37-DD42-BBC4-F0E8ED32EA63}" type="sibTrans" cxnId="{9B83F2C0-7848-B74D-B127-2E483E48D48F}">
      <dgm:prSet/>
      <dgm:spPr/>
      <dgm:t>
        <a:bodyPr/>
        <a:lstStyle/>
        <a:p>
          <a:endParaRPr lang="es-ES"/>
        </a:p>
      </dgm:t>
    </dgm:pt>
    <dgm:pt modelId="{E0E7168B-7627-264F-9ABF-2D7E246CA8A9}" type="pres">
      <dgm:prSet presAssocID="{83D15ED0-D54A-DA4C-9F91-BD745547CEC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A700EF8-28DF-CA43-A15F-706C009C8D61}" type="pres">
      <dgm:prSet presAssocID="{C253CE8C-CAC4-1D49-9995-B5AB66E5040D}" presName="centerShape" presStyleLbl="node0" presStyleIdx="0" presStyleCnt="1" custScaleX="110939"/>
      <dgm:spPr/>
    </dgm:pt>
    <dgm:pt modelId="{EE9AA6EA-C9EC-AE4E-8AE2-82B32F7D357B}" type="pres">
      <dgm:prSet presAssocID="{AE479A4D-E2A4-E549-A52B-DA208CE7A733}" presName="parTrans" presStyleLbl="bgSibTrans2D1" presStyleIdx="0" presStyleCnt="3" custAng="0" custFlipHor="0" custScaleX="75561" custLinFactNeighborX="21573"/>
      <dgm:spPr/>
    </dgm:pt>
    <dgm:pt modelId="{9D63EA4A-C0EC-F047-B691-ED003C7B30FB}" type="pres">
      <dgm:prSet presAssocID="{B5F031FF-F109-5C4D-B3EF-9A08A3565CB3}" presName="node" presStyleLbl="node1" presStyleIdx="0" presStyleCnt="3">
        <dgm:presLayoutVars>
          <dgm:bulletEnabled val="1"/>
        </dgm:presLayoutVars>
      </dgm:prSet>
      <dgm:spPr/>
    </dgm:pt>
    <dgm:pt modelId="{F0ACF5F4-DD2B-9E4E-A0E1-DFD85EB58D49}" type="pres">
      <dgm:prSet presAssocID="{12EC5807-2946-B748-B049-42331B016984}" presName="parTrans" presStyleLbl="bgSibTrans2D1" presStyleIdx="1" presStyleCnt="3"/>
      <dgm:spPr/>
    </dgm:pt>
    <dgm:pt modelId="{E446214F-3A79-3547-B38A-A5990A36FDAA}" type="pres">
      <dgm:prSet presAssocID="{571CBEBC-50FE-6546-A73D-A28A5E4117F5}" presName="node" presStyleLbl="node1" presStyleIdx="1" presStyleCnt="3">
        <dgm:presLayoutVars>
          <dgm:bulletEnabled val="1"/>
        </dgm:presLayoutVars>
      </dgm:prSet>
      <dgm:spPr/>
    </dgm:pt>
    <dgm:pt modelId="{10F6B706-0192-A84D-94B1-033FA769BE49}" type="pres">
      <dgm:prSet presAssocID="{5940FEA7-E0DB-1443-B915-042E12187684}" presName="parTrans" presStyleLbl="bgSibTrans2D1" presStyleIdx="2" presStyleCnt="3"/>
      <dgm:spPr/>
    </dgm:pt>
    <dgm:pt modelId="{AF3EC560-F09B-E546-951C-86A67EA670F0}" type="pres">
      <dgm:prSet presAssocID="{50972455-11F4-DC4F-AF7B-DC6388F6868F}" presName="node" presStyleLbl="node1" presStyleIdx="2" presStyleCnt="3">
        <dgm:presLayoutVars>
          <dgm:bulletEnabled val="1"/>
        </dgm:presLayoutVars>
      </dgm:prSet>
      <dgm:spPr/>
    </dgm:pt>
  </dgm:ptLst>
  <dgm:cxnLst>
    <dgm:cxn modelId="{DCD27915-4FC7-6F43-A44F-059FB9C8A9D2}" type="presOf" srcId="{12EC5807-2946-B748-B049-42331B016984}" destId="{F0ACF5F4-DD2B-9E4E-A0E1-DFD85EB58D49}" srcOrd="0" destOrd="0" presId="urn:microsoft.com/office/officeart/2005/8/layout/radial4"/>
    <dgm:cxn modelId="{EC16F834-7F75-FB42-80BA-C58850288BCC}" srcId="{C253CE8C-CAC4-1D49-9995-B5AB66E5040D}" destId="{B5F031FF-F109-5C4D-B3EF-9A08A3565CB3}" srcOrd="0" destOrd="0" parTransId="{AE479A4D-E2A4-E549-A52B-DA208CE7A733}" sibTransId="{978277C8-EF2B-AD44-9528-92515BFFB035}"/>
    <dgm:cxn modelId="{6402153D-2214-D34F-AFFC-1391F3B0F840}" type="presOf" srcId="{AE479A4D-E2A4-E549-A52B-DA208CE7A733}" destId="{EE9AA6EA-C9EC-AE4E-8AE2-82B32F7D357B}" srcOrd="0" destOrd="0" presId="urn:microsoft.com/office/officeart/2005/8/layout/radial4"/>
    <dgm:cxn modelId="{81645562-A82B-4842-9566-846E9134CB6D}" type="presOf" srcId="{5940FEA7-E0DB-1443-B915-042E12187684}" destId="{10F6B706-0192-A84D-94B1-033FA769BE49}" srcOrd="0" destOrd="0" presId="urn:microsoft.com/office/officeart/2005/8/layout/radial4"/>
    <dgm:cxn modelId="{347E3958-81A8-504F-AC2E-06332A1B3221}" type="presOf" srcId="{50972455-11F4-DC4F-AF7B-DC6388F6868F}" destId="{AF3EC560-F09B-E546-951C-86A67EA670F0}" srcOrd="0" destOrd="0" presId="urn:microsoft.com/office/officeart/2005/8/layout/radial4"/>
    <dgm:cxn modelId="{CC634C7E-0CD4-BD41-8B96-FCBC561C63FE}" srcId="{C253CE8C-CAC4-1D49-9995-B5AB66E5040D}" destId="{571CBEBC-50FE-6546-A73D-A28A5E4117F5}" srcOrd="1" destOrd="0" parTransId="{12EC5807-2946-B748-B049-42331B016984}" sibTransId="{E4C03571-86FB-914B-ADA5-1721BFCEC59A}"/>
    <dgm:cxn modelId="{0937B582-DBEC-D946-A0FB-F18A062D050A}" type="presOf" srcId="{B5F031FF-F109-5C4D-B3EF-9A08A3565CB3}" destId="{9D63EA4A-C0EC-F047-B691-ED003C7B30FB}" srcOrd="0" destOrd="0" presId="urn:microsoft.com/office/officeart/2005/8/layout/radial4"/>
    <dgm:cxn modelId="{734FCA8C-B10F-4F48-8E3D-A88AFCF54F9D}" srcId="{83D15ED0-D54A-DA4C-9F91-BD745547CEC2}" destId="{C253CE8C-CAC4-1D49-9995-B5AB66E5040D}" srcOrd="0" destOrd="0" parTransId="{2F87F5F3-1456-F943-A364-1F2937E73F95}" sibTransId="{9712797D-59A1-B041-A64E-36A4B42762FA}"/>
    <dgm:cxn modelId="{F4E1179B-3ECD-CE4A-9764-7D6DAFA4D83B}" type="presOf" srcId="{C253CE8C-CAC4-1D49-9995-B5AB66E5040D}" destId="{9A700EF8-28DF-CA43-A15F-706C009C8D61}" srcOrd="0" destOrd="0" presId="urn:microsoft.com/office/officeart/2005/8/layout/radial4"/>
    <dgm:cxn modelId="{D72664A2-A107-7344-A1C0-7CF11CCF5450}" type="presOf" srcId="{571CBEBC-50FE-6546-A73D-A28A5E4117F5}" destId="{E446214F-3A79-3547-B38A-A5990A36FDAA}" srcOrd="0" destOrd="0" presId="urn:microsoft.com/office/officeart/2005/8/layout/radial4"/>
    <dgm:cxn modelId="{9B83F2C0-7848-B74D-B127-2E483E48D48F}" srcId="{C253CE8C-CAC4-1D49-9995-B5AB66E5040D}" destId="{50972455-11F4-DC4F-AF7B-DC6388F6868F}" srcOrd="2" destOrd="0" parTransId="{5940FEA7-E0DB-1443-B915-042E12187684}" sibTransId="{DF6E8225-6B37-DD42-BBC4-F0E8ED32EA63}"/>
    <dgm:cxn modelId="{647398FB-B556-BA4B-85A8-76738AAB5596}" type="presOf" srcId="{83D15ED0-D54A-DA4C-9F91-BD745547CEC2}" destId="{E0E7168B-7627-264F-9ABF-2D7E246CA8A9}" srcOrd="0" destOrd="0" presId="urn:microsoft.com/office/officeart/2005/8/layout/radial4"/>
    <dgm:cxn modelId="{3F3A208B-865B-074E-B7B4-8B363028A39D}" type="presParOf" srcId="{E0E7168B-7627-264F-9ABF-2D7E246CA8A9}" destId="{9A700EF8-28DF-CA43-A15F-706C009C8D61}" srcOrd="0" destOrd="0" presId="urn:microsoft.com/office/officeart/2005/8/layout/radial4"/>
    <dgm:cxn modelId="{579AC801-0BD2-8D47-B48C-C93AA8A4D5FA}" type="presParOf" srcId="{E0E7168B-7627-264F-9ABF-2D7E246CA8A9}" destId="{EE9AA6EA-C9EC-AE4E-8AE2-82B32F7D357B}" srcOrd="1" destOrd="0" presId="urn:microsoft.com/office/officeart/2005/8/layout/radial4"/>
    <dgm:cxn modelId="{92E7B600-A26D-9346-9C22-CB1A437441DA}" type="presParOf" srcId="{E0E7168B-7627-264F-9ABF-2D7E246CA8A9}" destId="{9D63EA4A-C0EC-F047-B691-ED003C7B30FB}" srcOrd="2" destOrd="0" presId="urn:microsoft.com/office/officeart/2005/8/layout/radial4"/>
    <dgm:cxn modelId="{09506C64-E88C-A147-963F-C5D28FBE906A}" type="presParOf" srcId="{E0E7168B-7627-264F-9ABF-2D7E246CA8A9}" destId="{F0ACF5F4-DD2B-9E4E-A0E1-DFD85EB58D49}" srcOrd="3" destOrd="0" presId="urn:microsoft.com/office/officeart/2005/8/layout/radial4"/>
    <dgm:cxn modelId="{79715D3B-2D02-E44B-92F4-2A9B9D448375}" type="presParOf" srcId="{E0E7168B-7627-264F-9ABF-2D7E246CA8A9}" destId="{E446214F-3A79-3547-B38A-A5990A36FDAA}" srcOrd="4" destOrd="0" presId="urn:microsoft.com/office/officeart/2005/8/layout/radial4"/>
    <dgm:cxn modelId="{8465ABFE-FBF6-1846-95F0-1A6B55E63E01}" type="presParOf" srcId="{E0E7168B-7627-264F-9ABF-2D7E246CA8A9}" destId="{10F6B706-0192-A84D-94B1-033FA769BE49}" srcOrd="5" destOrd="0" presId="urn:microsoft.com/office/officeart/2005/8/layout/radial4"/>
    <dgm:cxn modelId="{88236358-A1D0-4341-A406-76241D9676CE}" type="presParOf" srcId="{E0E7168B-7627-264F-9ABF-2D7E246CA8A9}" destId="{AF3EC560-F09B-E546-951C-86A67EA670F0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700EF8-28DF-CA43-A15F-706C009C8D61}">
      <dsp:nvSpPr>
        <dsp:cNvPr id="0" name=""/>
        <dsp:cNvSpPr/>
      </dsp:nvSpPr>
      <dsp:spPr>
        <a:xfrm>
          <a:off x="2083601" y="2368101"/>
          <a:ext cx="2004997" cy="1807297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200" b="1" kern="1200" dirty="0">
              <a:solidFill>
                <a:srgbClr val="775F55">
                  <a:hueOff val="0"/>
                  <a:satOff val="0"/>
                  <a:lumOff val="0"/>
                  <a:alphaOff val="0"/>
                </a:srgbClr>
              </a:solidFill>
              <a:latin typeface="Tw Cen MT"/>
              <a:ea typeface="+mn-ea"/>
              <a:cs typeface="+mn-cs"/>
            </a:rPr>
            <a:t>SUB-MODELOS</a:t>
          </a:r>
        </a:p>
      </dsp:txBody>
      <dsp:txXfrm>
        <a:off x="2377226" y="2632774"/>
        <a:ext cx="1417747" cy="1277951"/>
      </dsp:txXfrm>
    </dsp:sp>
    <dsp:sp modelId="{EE9AA6EA-C9EC-AE4E-8AE2-82B32F7D357B}">
      <dsp:nvSpPr>
        <dsp:cNvPr id="0" name=""/>
        <dsp:cNvSpPr/>
      </dsp:nvSpPr>
      <dsp:spPr>
        <a:xfrm rot="12900000">
          <a:off x="1348623" y="1970921"/>
          <a:ext cx="1153897" cy="515079"/>
        </a:xfrm>
        <a:prstGeom prst="leftArrow">
          <a:avLst>
            <a:gd name="adj1" fmla="val 60000"/>
            <a:gd name="adj2" fmla="val 50000"/>
          </a:avLst>
        </a:prstGeom>
        <a:solidFill>
          <a:srgbClr val="775F5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D63EA4A-C0EC-F047-B691-ED003C7B30FB}">
      <dsp:nvSpPr>
        <dsp:cNvPr id="0" name=""/>
        <dsp:cNvSpPr/>
      </dsp:nvSpPr>
      <dsp:spPr>
        <a:xfrm>
          <a:off x="112196" y="1103732"/>
          <a:ext cx="1716932" cy="1373545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>
              <a:solidFill>
                <a:srgbClr val="775F55">
                  <a:hueOff val="0"/>
                  <a:satOff val="0"/>
                  <a:lumOff val="0"/>
                  <a:alphaOff val="0"/>
                </a:srgbClr>
              </a:solidFill>
              <a:latin typeface="Tw Cen MT"/>
              <a:ea typeface="+mn-ea"/>
              <a:cs typeface="+mn-cs"/>
            </a:rPr>
            <a:t>A partir de</a:t>
          </a:r>
        </a:p>
      </dsp:txBody>
      <dsp:txXfrm>
        <a:off x="152426" y="1143962"/>
        <a:ext cx="1636472" cy="1293085"/>
      </dsp:txXfrm>
    </dsp:sp>
    <dsp:sp modelId="{F0ACF5F4-DD2B-9E4E-A0E1-DFD85EB58D49}">
      <dsp:nvSpPr>
        <dsp:cNvPr id="0" name=""/>
        <dsp:cNvSpPr/>
      </dsp:nvSpPr>
      <dsp:spPr>
        <a:xfrm rot="16200000">
          <a:off x="2292855" y="1224982"/>
          <a:ext cx="1586488" cy="515079"/>
        </a:xfrm>
        <a:prstGeom prst="leftArrow">
          <a:avLst>
            <a:gd name="adj1" fmla="val 60000"/>
            <a:gd name="adj2" fmla="val 50000"/>
          </a:avLst>
        </a:prstGeom>
        <a:solidFill>
          <a:srgbClr val="775F5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46214F-3A79-3547-B38A-A5990A36FDAA}">
      <dsp:nvSpPr>
        <dsp:cNvPr id="0" name=""/>
        <dsp:cNvSpPr/>
      </dsp:nvSpPr>
      <dsp:spPr>
        <a:xfrm>
          <a:off x="2227633" y="2505"/>
          <a:ext cx="1716932" cy="1373545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>
              <a:solidFill>
                <a:srgbClr val="775F55">
                  <a:hueOff val="0"/>
                  <a:satOff val="0"/>
                  <a:lumOff val="0"/>
                  <a:alphaOff val="0"/>
                </a:srgbClr>
              </a:solidFill>
              <a:latin typeface="Tw Cen MT"/>
              <a:ea typeface="+mn-ea"/>
              <a:cs typeface="+mn-cs"/>
            </a:rPr>
            <a:t>Componentes</a:t>
          </a:r>
        </a:p>
      </dsp:txBody>
      <dsp:txXfrm>
        <a:off x="2267863" y="42735"/>
        <a:ext cx="1636472" cy="1293085"/>
      </dsp:txXfrm>
    </dsp:sp>
    <dsp:sp modelId="{10F6B706-0192-A84D-94B1-033FA769BE49}">
      <dsp:nvSpPr>
        <dsp:cNvPr id="0" name=""/>
        <dsp:cNvSpPr/>
      </dsp:nvSpPr>
      <dsp:spPr>
        <a:xfrm rot="19500000">
          <a:off x="3812516" y="1970921"/>
          <a:ext cx="1527107" cy="515079"/>
        </a:xfrm>
        <a:prstGeom prst="leftArrow">
          <a:avLst>
            <a:gd name="adj1" fmla="val 60000"/>
            <a:gd name="adj2" fmla="val 50000"/>
          </a:avLst>
        </a:prstGeom>
        <a:solidFill>
          <a:srgbClr val="775F5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3EC560-F09B-E546-951C-86A67EA670F0}">
      <dsp:nvSpPr>
        <dsp:cNvPr id="0" name=""/>
        <dsp:cNvSpPr/>
      </dsp:nvSpPr>
      <dsp:spPr>
        <a:xfrm>
          <a:off x="4343071" y="1103732"/>
          <a:ext cx="1716932" cy="1373545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>
              <a:solidFill>
                <a:srgbClr val="775F55">
                  <a:hueOff val="0"/>
                  <a:satOff val="0"/>
                  <a:lumOff val="0"/>
                  <a:alphaOff val="0"/>
                </a:srgbClr>
              </a:solidFill>
              <a:latin typeface="Tw Cen MT"/>
              <a:ea typeface="+mn-ea"/>
              <a:cs typeface="+mn-cs"/>
            </a:rPr>
            <a:t>Por remisión</a:t>
          </a:r>
        </a:p>
      </dsp:txBody>
      <dsp:txXfrm>
        <a:off x="4383301" y="1143962"/>
        <a:ext cx="1636472" cy="1293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7/27/2017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647507" y="3723894"/>
            <a:ext cx="48590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FF7045"/>
                </a:solidFill>
                <a:latin typeface="Helvetica Neue"/>
                <a:cs typeface="Helvetica Neue"/>
              </a:rPr>
              <a:t>Conciliaciones contables fiscales</a:t>
            </a:r>
          </a:p>
        </p:txBody>
      </p:sp>
    </p:spTree>
    <p:extLst>
      <p:ext uri="{BB962C8B-B14F-4D97-AF65-F5344CB8AC3E}">
        <p14:creationId xmlns:p14="http://schemas.microsoft.com/office/powerpoint/2010/main" val="2235319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1441174" y="151174"/>
            <a:ext cx="4303643" cy="1101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es-CO" sz="28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REMISIÓN GENERAL REVERSOS EXCEPCIONALES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441174" y="1424322"/>
            <a:ext cx="6142383" cy="3208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5255" algn="just"/>
            <a:r>
              <a:rPr lang="es-CO" sz="2250" b="1" dirty="0">
                <a:solidFill>
                  <a:srgbClr val="000000"/>
                </a:solidFill>
                <a:ea typeface="Calibri" panose="020F0502020204030204" pitchFamily="34" charset="0"/>
              </a:rPr>
              <a:t>Parágrafo 1°. </a:t>
            </a:r>
            <a:r>
              <a:rPr lang="es-CO" sz="2250" dirty="0">
                <a:solidFill>
                  <a:srgbClr val="000000"/>
                </a:solidFill>
                <a:ea typeface="Calibri" panose="020F0502020204030204" pitchFamily="34" charset="0"/>
              </a:rPr>
              <a:t>(Inc. 2)</a:t>
            </a:r>
            <a:r>
              <a:rPr lang="es-CO" sz="2250" b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s-CO" sz="225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Cuando se utiliza la base contable de acumulación o devengo, una entidad reconocerá partidas como activos, pasivos, patrimonio, ingre­sos, costos y gastos, </a:t>
            </a:r>
            <a:r>
              <a:rPr lang="es-CO" sz="225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</a:rPr>
              <a:t>cuando satisfagan las definiciones y los criterios de reconocimiento previstos para tales elementos, de acuerdo con los marcos técnicos normativos contables que le sean aplicables al obligado a llevar contabilidad</a:t>
            </a:r>
            <a:r>
              <a:rPr lang="es-CO" sz="225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.</a:t>
            </a:r>
            <a:endParaRPr lang="es-CO" sz="2250" dirty="0"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533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245196" y="344622"/>
            <a:ext cx="4303643" cy="596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es-CO" sz="28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TRIÁNGULO CONCEPTUAL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196547" y="3210339"/>
            <a:ext cx="4422914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250" dirty="0"/>
              <a:t>DEVENGO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852530" y="2474840"/>
            <a:ext cx="298174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250" dirty="0"/>
              <a:t>RECONOCIMIENTO</a:t>
            </a:r>
          </a:p>
        </p:txBody>
      </p:sp>
      <p:sp>
        <p:nvSpPr>
          <p:cNvPr id="8" name="Rectángulo 7"/>
          <p:cNvSpPr/>
          <p:nvPr/>
        </p:nvSpPr>
        <p:spPr>
          <a:xfrm>
            <a:off x="3518452" y="1739347"/>
            <a:ext cx="1580322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250" dirty="0"/>
              <a:t>MEDICIÓN</a:t>
            </a:r>
          </a:p>
        </p:txBody>
      </p:sp>
      <p:cxnSp>
        <p:nvCxnSpPr>
          <p:cNvPr id="10" name="Conector recto 9"/>
          <p:cNvCxnSpPr>
            <a:cxnSpLocks/>
          </p:cNvCxnSpPr>
          <p:nvPr/>
        </p:nvCxnSpPr>
        <p:spPr>
          <a:xfrm>
            <a:off x="4273826" y="884582"/>
            <a:ext cx="3112316" cy="30513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>
            <a:cxnSpLocks/>
          </p:cNvCxnSpPr>
          <p:nvPr/>
        </p:nvCxnSpPr>
        <p:spPr>
          <a:xfrm flipH="1">
            <a:off x="1526831" y="884582"/>
            <a:ext cx="2746996" cy="30513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>
            <a:cxnSpLocks/>
          </p:cNvCxnSpPr>
          <p:nvPr/>
        </p:nvCxnSpPr>
        <p:spPr>
          <a:xfrm>
            <a:off x="1560443" y="3935896"/>
            <a:ext cx="58256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952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2A77BF9-6E57-49A8-8D53-E747EE1C1D94}"/>
              </a:ext>
            </a:extLst>
          </p:cNvPr>
          <p:cNvSpPr/>
          <p:nvPr/>
        </p:nvSpPr>
        <p:spPr>
          <a:xfrm>
            <a:off x="1031361" y="1273720"/>
            <a:ext cx="7432158" cy="2903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algn="just">
              <a:lnSpc>
                <a:spcPct val="115000"/>
              </a:lnSpc>
              <a:spcAft>
                <a:spcPts val="0"/>
              </a:spcAft>
            </a:pPr>
            <a:r>
              <a:rPr lang="es-CO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Artículo 772-1. </a:t>
            </a:r>
            <a:r>
              <a:rPr lang="es-CO" sz="2000" b="1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Conciliación fiscal</a:t>
            </a:r>
            <a:r>
              <a:rPr lang="es-CO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CO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Sin perjuicio de lo previsto en el artículo 4° de la Ley 1314 de 2009, los contribuyentes obligados a llevar contabilidad deberán llevar un </a:t>
            </a:r>
            <a:r>
              <a:rPr lang="es-CO" sz="20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sistema de control o de conciliaciones</a:t>
            </a:r>
            <a:r>
              <a:rPr lang="es-CO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 las diferencias que surjan entre la aplicación de los nuevos marcos técnicos normativos contables y las disposiciones de este Estatuto. El Gobierno nacional reglamentará la materia.</a:t>
            </a:r>
          </a:p>
          <a:p>
            <a:pPr marL="180340" algn="just">
              <a:lnSpc>
                <a:spcPct val="115000"/>
              </a:lnSpc>
              <a:spcAft>
                <a:spcPts val="0"/>
              </a:spcAft>
            </a:pPr>
            <a:r>
              <a:rPr lang="es-CO" sz="2000" dirty="0">
                <a:latin typeface="+mj-lt"/>
                <a:ea typeface="Calibri" panose="020F0502020204030204" pitchFamily="34" charset="0"/>
              </a:rPr>
              <a:t>El incumplimiento de esta obligación se considera para efectos san­cionatorios como una irregularidad en la contabilidad.</a:t>
            </a:r>
            <a:endParaRPr lang="es-CO" sz="2000" dirty="0">
              <a:latin typeface="+mj-lt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D0DC933-1347-4B5A-B03C-2547C652581B}"/>
              </a:ext>
            </a:extLst>
          </p:cNvPr>
          <p:cNvSpPr/>
          <p:nvPr/>
        </p:nvSpPr>
        <p:spPr>
          <a:xfrm>
            <a:off x="1616152" y="579545"/>
            <a:ext cx="61456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200" dirty="0">
                <a:latin typeface="+mj-lt"/>
              </a:rPr>
              <a:t>EL RESULTADO: la conciliación</a:t>
            </a:r>
          </a:p>
        </p:txBody>
      </p:sp>
    </p:spTree>
    <p:extLst>
      <p:ext uri="{BB962C8B-B14F-4D97-AF65-F5344CB8AC3E}">
        <p14:creationId xmlns:p14="http://schemas.microsoft.com/office/powerpoint/2010/main" val="2660480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5EBE748-DCE9-4493-874E-B6D860AFBC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0647" y="0"/>
            <a:ext cx="2835954" cy="514350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81C88F9-B0AF-4544-A476-E0EFD90D73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5457" y="1684705"/>
            <a:ext cx="4797968" cy="177409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423E234-950F-40D4-A0EC-C2891BC9CE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4115" y="2921534"/>
            <a:ext cx="4237087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039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7194" y="383645"/>
            <a:ext cx="2817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FF7045"/>
                </a:solidFill>
                <a:latin typeface="Helvetica Neue"/>
                <a:cs typeface="Helvetica Neue"/>
              </a:rPr>
              <a:t>Uso NIF en el mundo</a:t>
            </a:r>
          </a:p>
        </p:txBody>
      </p:sp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2431BA77-51E1-4D1B-931B-62C254BE35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630909"/>
              </p:ext>
            </p:extLst>
          </p:nvPr>
        </p:nvGraphicFramePr>
        <p:xfrm>
          <a:off x="3962016" y="1391478"/>
          <a:ext cx="4641574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Worksheet" r:id="rId4" imgW="4009876" imgH="1724117" progId="Excel.Sheet.12">
                  <p:embed/>
                </p:oleObj>
              </mc:Choice>
              <mc:Fallback>
                <p:oleObj name="Worksheet" r:id="rId4" imgW="4009876" imgH="1724117" progId="Excel.Sheet.12">
                  <p:embed/>
                  <p:pic>
                    <p:nvPicPr>
                      <p:cNvPr id="6" name="Objeto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62016" y="1391478"/>
                        <a:ext cx="4641574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4054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96532" y="276506"/>
            <a:ext cx="5882463" cy="731597"/>
          </a:xfrm>
        </p:spPr>
        <p:txBody>
          <a:bodyPr>
            <a:normAutofit fontScale="90000"/>
          </a:bodyPr>
          <a:lstStyle/>
          <a:p>
            <a:r>
              <a:rPr lang="es-CO" dirty="0">
                <a:solidFill>
                  <a:schemeClr val="tx1"/>
                </a:solidFill>
              </a:rPr>
              <a:t>MODELOS O SISTEMAS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2411760" y="1167594"/>
            <a:ext cx="1674186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CONTABILIDAD</a:t>
            </a:r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4463988" y="1167594"/>
            <a:ext cx="1711914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IMPUESTOS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3059832" y="2163891"/>
            <a:ext cx="2376264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50" dirty="0"/>
              <a:t>DESCONEXIÓN</a:t>
            </a:r>
            <a:endParaRPr lang="es-ES" sz="1350" dirty="0"/>
          </a:p>
        </p:txBody>
      </p:sp>
      <p:sp>
        <p:nvSpPr>
          <p:cNvPr id="8" name="7 Elipse"/>
          <p:cNvSpPr/>
          <p:nvPr/>
        </p:nvSpPr>
        <p:spPr>
          <a:xfrm>
            <a:off x="3059832" y="2949792"/>
            <a:ext cx="2376264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50" dirty="0"/>
              <a:t>CONEXIÓN PLENA</a:t>
            </a:r>
            <a:endParaRPr lang="es-ES" sz="1350" dirty="0"/>
          </a:p>
        </p:txBody>
      </p:sp>
      <p:sp>
        <p:nvSpPr>
          <p:cNvPr id="9" name="8 Elipse"/>
          <p:cNvSpPr/>
          <p:nvPr/>
        </p:nvSpPr>
        <p:spPr>
          <a:xfrm>
            <a:off x="3059832" y="3776160"/>
            <a:ext cx="2376264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50" dirty="0"/>
              <a:t>CONEXIÓN PARCIAL</a:t>
            </a:r>
            <a:endParaRPr lang="es-ES" sz="1350" dirty="0"/>
          </a:p>
        </p:txBody>
      </p:sp>
      <p:sp>
        <p:nvSpPr>
          <p:cNvPr id="10" name="9 Rectángulo redondeado"/>
          <p:cNvSpPr/>
          <p:nvPr/>
        </p:nvSpPr>
        <p:spPr>
          <a:xfrm>
            <a:off x="1347509" y="3749588"/>
            <a:ext cx="1458162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50" dirty="0"/>
              <a:t>Contable - Fiscal</a:t>
            </a:r>
            <a:endParaRPr lang="es-ES" sz="1350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5720731" y="3750300"/>
            <a:ext cx="1458162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50" dirty="0"/>
              <a:t>Fiscal - Contable</a:t>
            </a:r>
            <a:endParaRPr lang="es-ES" sz="1350" dirty="0"/>
          </a:p>
        </p:txBody>
      </p:sp>
    </p:spTree>
    <p:extLst>
      <p:ext uri="{BB962C8B-B14F-4D97-AF65-F5344CB8AC3E}">
        <p14:creationId xmlns:p14="http://schemas.microsoft.com/office/powerpoint/2010/main" val="2118765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3"/>
          <p:cNvGraphicFramePr>
            <a:graphicFrameLocks/>
          </p:cNvGraphicFramePr>
          <p:nvPr>
            <p:extLst/>
          </p:nvPr>
        </p:nvGraphicFramePr>
        <p:xfrm>
          <a:off x="1485900" y="416719"/>
          <a:ext cx="6172200" cy="4177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0774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57754" y="465516"/>
            <a:ext cx="4437336" cy="731597"/>
          </a:xfrm>
        </p:spPr>
        <p:txBody>
          <a:bodyPr>
            <a:normAutofit fontScale="90000"/>
          </a:bodyPr>
          <a:lstStyle/>
          <a:p>
            <a:r>
              <a:rPr lang="es-CO" dirty="0">
                <a:solidFill>
                  <a:schemeClr val="tx1"/>
                </a:solidFill>
              </a:rPr>
              <a:t>A PARTIR DE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1894925" y="1167594"/>
            <a:ext cx="1822311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UTILIDAD COMERCIAL</a:t>
            </a:r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4810539" y="3657600"/>
            <a:ext cx="2607755" cy="7899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BASE GRAVABLE</a:t>
            </a:r>
            <a:endParaRPr lang="es-ES" dirty="0"/>
          </a:p>
        </p:txBody>
      </p:sp>
      <p:sp>
        <p:nvSpPr>
          <p:cNvPr id="12" name="Elipse 11"/>
          <p:cNvSpPr/>
          <p:nvPr/>
        </p:nvSpPr>
        <p:spPr>
          <a:xfrm>
            <a:off x="3180522" y="2164598"/>
            <a:ext cx="2525858" cy="1130777"/>
          </a:xfrm>
          <a:prstGeom prst="ellipse">
            <a:avLst/>
          </a:prstGeom>
          <a:solidFill>
            <a:schemeClr val="accent1">
              <a:tint val="100000"/>
              <a:shade val="100000"/>
              <a:satMod val="1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AJUSTES</a:t>
            </a:r>
          </a:p>
        </p:txBody>
      </p:sp>
      <p:sp>
        <p:nvSpPr>
          <p:cNvPr id="13" name="Flecha: hacia abajo 12"/>
          <p:cNvSpPr/>
          <p:nvPr/>
        </p:nvSpPr>
        <p:spPr>
          <a:xfrm rot="18964271">
            <a:off x="3047087" y="1785658"/>
            <a:ext cx="363474" cy="67944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sp>
        <p:nvSpPr>
          <p:cNvPr id="14" name="Flecha: hacia abajo 13"/>
          <p:cNvSpPr/>
          <p:nvPr/>
        </p:nvSpPr>
        <p:spPr>
          <a:xfrm rot="18977677">
            <a:off x="5191573" y="3174485"/>
            <a:ext cx="363474" cy="56478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sp>
        <p:nvSpPr>
          <p:cNvPr id="15" name="Estrella: 8 puntas 14"/>
          <p:cNvSpPr/>
          <p:nvPr/>
        </p:nvSpPr>
        <p:spPr>
          <a:xfrm>
            <a:off x="5357191" y="1027027"/>
            <a:ext cx="2216426" cy="1239095"/>
          </a:xfrm>
          <a:prstGeom prst="star8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Principio de Legalidad</a:t>
            </a:r>
          </a:p>
        </p:txBody>
      </p:sp>
      <p:sp>
        <p:nvSpPr>
          <p:cNvPr id="16" name="Estrella: 8 puntas 15"/>
          <p:cNvSpPr/>
          <p:nvPr/>
        </p:nvSpPr>
        <p:spPr>
          <a:xfrm>
            <a:off x="1346745" y="3049639"/>
            <a:ext cx="2216426" cy="1239095"/>
          </a:xfrm>
          <a:prstGeom prst="star8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Soberanía</a:t>
            </a:r>
          </a:p>
        </p:txBody>
      </p:sp>
    </p:spTree>
    <p:extLst>
      <p:ext uri="{BB962C8B-B14F-4D97-AF65-F5344CB8AC3E}">
        <p14:creationId xmlns:p14="http://schemas.microsoft.com/office/powerpoint/2010/main" val="3715869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78880" y="490003"/>
            <a:ext cx="4437336" cy="731597"/>
          </a:xfrm>
        </p:spPr>
        <p:txBody>
          <a:bodyPr>
            <a:normAutofit fontScale="90000"/>
          </a:bodyPr>
          <a:lstStyle/>
          <a:p>
            <a:r>
              <a:rPr lang="es-CO" dirty="0">
                <a:solidFill>
                  <a:schemeClr val="tx1"/>
                </a:solidFill>
              </a:rPr>
              <a:t>COMPONENTES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2411760" y="1167594"/>
            <a:ext cx="1674186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CONTABILIDAD</a:t>
            </a:r>
            <a:endParaRPr lang="es-ES" dirty="0"/>
          </a:p>
        </p:txBody>
      </p:sp>
      <p:sp>
        <p:nvSpPr>
          <p:cNvPr id="5" name="4 Rectángulo redondeado"/>
          <p:cNvSpPr/>
          <p:nvPr/>
        </p:nvSpPr>
        <p:spPr>
          <a:xfrm>
            <a:off x="4463988" y="1167594"/>
            <a:ext cx="1711914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IMPUESTOS</a:t>
            </a:r>
            <a:endParaRPr lang="es-ES" dirty="0"/>
          </a:p>
        </p:txBody>
      </p:sp>
      <p:sp>
        <p:nvSpPr>
          <p:cNvPr id="10" name="9 Rectángulo redondeado"/>
          <p:cNvSpPr/>
          <p:nvPr/>
        </p:nvSpPr>
        <p:spPr>
          <a:xfrm>
            <a:off x="1466780" y="2089753"/>
            <a:ext cx="1458162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50" dirty="0"/>
              <a:t>Ingresos</a:t>
            </a:r>
            <a:endParaRPr lang="es-ES" sz="1350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5492130" y="2100404"/>
            <a:ext cx="1587368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50" dirty="0"/>
              <a:t>Ingresos</a:t>
            </a:r>
            <a:endParaRPr lang="es-ES" sz="1350" dirty="0"/>
          </a:p>
        </p:txBody>
      </p:sp>
      <p:sp>
        <p:nvSpPr>
          <p:cNvPr id="12" name="9 Rectángulo redondeado"/>
          <p:cNvSpPr/>
          <p:nvPr/>
        </p:nvSpPr>
        <p:spPr>
          <a:xfrm>
            <a:off x="1461809" y="2929610"/>
            <a:ext cx="1458162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50" dirty="0"/>
              <a:t>Costos</a:t>
            </a:r>
            <a:endParaRPr lang="es-ES" sz="1350" dirty="0"/>
          </a:p>
        </p:txBody>
      </p:sp>
      <p:sp>
        <p:nvSpPr>
          <p:cNvPr id="13" name="9 Rectángulo redondeado"/>
          <p:cNvSpPr/>
          <p:nvPr/>
        </p:nvSpPr>
        <p:spPr>
          <a:xfrm>
            <a:off x="1456840" y="3789344"/>
            <a:ext cx="1463131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50" dirty="0"/>
              <a:t>Gastos</a:t>
            </a:r>
            <a:endParaRPr lang="es-ES" sz="1350" dirty="0"/>
          </a:p>
        </p:txBody>
      </p:sp>
      <p:sp>
        <p:nvSpPr>
          <p:cNvPr id="15" name="9 Rectángulo redondeado"/>
          <p:cNvSpPr/>
          <p:nvPr/>
        </p:nvSpPr>
        <p:spPr>
          <a:xfrm>
            <a:off x="5492130" y="2934581"/>
            <a:ext cx="1587368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50" dirty="0"/>
              <a:t>Costos</a:t>
            </a:r>
            <a:endParaRPr lang="es-ES" sz="1350" dirty="0"/>
          </a:p>
        </p:txBody>
      </p:sp>
      <p:sp>
        <p:nvSpPr>
          <p:cNvPr id="16" name="9 Rectángulo redondeado"/>
          <p:cNvSpPr/>
          <p:nvPr/>
        </p:nvSpPr>
        <p:spPr>
          <a:xfrm>
            <a:off x="5507040" y="3784376"/>
            <a:ext cx="1572458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50" dirty="0"/>
              <a:t>Deducciones</a:t>
            </a:r>
            <a:endParaRPr lang="es-ES" sz="1350" dirty="0"/>
          </a:p>
        </p:txBody>
      </p:sp>
      <p:sp>
        <p:nvSpPr>
          <p:cNvPr id="17" name="Elipse 16"/>
          <p:cNvSpPr/>
          <p:nvPr/>
        </p:nvSpPr>
        <p:spPr>
          <a:xfrm>
            <a:off x="3448878" y="2054964"/>
            <a:ext cx="1570383" cy="685800"/>
          </a:xfrm>
          <a:prstGeom prst="ellipse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50" dirty="0"/>
              <a:t>Ajustes</a:t>
            </a:r>
          </a:p>
        </p:txBody>
      </p:sp>
      <p:sp>
        <p:nvSpPr>
          <p:cNvPr id="18" name="Elipse 17"/>
          <p:cNvSpPr/>
          <p:nvPr/>
        </p:nvSpPr>
        <p:spPr>
          <a:xfrm>
            <a:off x="3453849" y="2884880"/>
            <a:ext cx="1570383" cy="685800"/>
          </a:xfrm>
          <a:prstGeom prst="ellipse">
            <a:avLst/>
          </a:prstGeom>
          <a:gradFill>
            <a:gsLst>
              <a:gs pos="100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50" dirty="0"/>
              <a:t>Ajustes</a:t>
            </a:r>
          </a:p>
        </p:txBody>
      </p:sp>
      <p:sp>
        <p:nvSpPr>
          <p:cNvPr id="19" name="Elipse 18"/>
          <p:cNvSpPr/>
          <p:nvPr/>
        </p:nvSpPr>
        <p:spPr>
          <a:xfrm>
            <a:off x="3458816" y="3724739"/>
            <a:ext cx="1570383" cy="685800"/>
          </a:xfrm>
          <a:prstGeom prst="ellipse">
            <a:avLst/>
          </a:prstGeom>
          <a:gradFill>
            <a:gsLst>
              <a:gs pos="9900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50" dirty="0"/>
              <a:t>Ajustes</a:t>
            </a:r>
          </a:p>
        </p:txBody>
      </p:sp>
      <p:sp>
        <p:nvSpPr>
          <p:cNvPr id="20" name="Flecha: a la derecha 19"/>
          <p:cNvSpPr/>
          <p:nvPr/>
        </p:nvSpPr>
        <p:spPr>
          <a:xfrm>
            <a:off x="2924942" y="2246245"/>
            <a:ext cx="533875" cy="36347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sp>
        <p:nvSpPr>
          <p:cNvPr id="21" name="Flecha: a la derecha 20"/>
          <p:cNvSpPr/>
          <p:nvPr/>
        </p:nvSpPr>
        <p:spPr>
          <a:xfrm>
            <a:off x="2929913" y="3096041"/>
            <a:ext cx="533875" cy="36347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sp>
        <p:nvSpPr>
          <p:cNvPr id="22" name="Flecha: a la derecha 21"/>
          <p:cNvSpPr/>
          <p:nvPr/>
        </p:nvSpPr>
        <p:spPr>
          <a:xfrm>
            <a:off x="2934881" y="3925960"/>
            <a:ext cx="533875" cy="36347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sp>
        <p:nvSpPr>
          <p:cNvPr id="23" name="Flecha: a la derecha 22"/>
          <p:cNvSpPr/>
          <p:nvPr/>
        </p:nvSpPr>
        <p:spPr>
          <a:xfrm>
            <a:off x="4997250" y="2201519"/>
            <a:ext cx="533875" cy="36347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sp>
        <p:nvSpPr>
          <p:cNvPr id="24" name="Flecha: a la derecha 23"/>
          <p:cNvSpPr/>
          <p:nvPr/>
        </p:nvSpPr>
        <p:spPr>
          <a:xfrm>
            <a:off x="4997250" y="3071193"/>
            <a:ext cx="528906" cy="36347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sp>
        <p:nvSpPr>
          <p:cNvPr id="25" name="Flecha: a la derecha 24"/>
          <p:cNvSpPr/>
          <p:nvPr/>
        </p:nvSpPr>
        <p:spPr>
          <a:xfrm>
            <a:off x="4977372" y="3911051"/>
            <a:ext cx="533875" cy="36347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</p:spTree>
    <p:extLst>
      <p:ext uri="{BB962C8B-B14F-4D97-AF65-F5344CB8AC3E}">
        <p14:creationId xmlns:p14="http://schemas.microsoft.com/office/powerpoint/2010/main" val="1363393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>
          <a:xfrm>
            <a:off x="1485900" y="472362"/>
            <a:ext cx="6172200" cy="857250"/>
          </a:xfrm>
        </p:spPr>
        <p:txBody>
          <a:bodyPr/>
          <a:lstStyle/>
          <a:p>
            <a:pPr eaLnBrk="1" hangingPunct="1"/>
            <a:r>
              <a:rPr lang="es-CO" altLang="es-CO" dirty="0"/>
              <a:t>Remisión general</a:t>
            </a:r>
          </a:p>
        </p:txBody>
      </p:sp>
      <p:sp>
        <p:nvSpPr>
          <p:cNvPr id="11267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CO" b="1" dirty="0"/>
              <a:t>Artículo 21-1. </a:t>
            </a:r>
            <a:r>
              <a:rPr lang="es-CO" dirty="0"/>
              <a:t>Para la determinación del impuesto sobre la renta y complementarios, en el valor de los activos, pasivos, patrimonio, ingresos, costos y gastos, los sujetos pasivos de este impuesto obligados a llevar contabilidad aplicarán los sistemas de </a:t>
            </a:r>
            <a:r>
              <a:rPr lang="es-CO" u="sng" dirty="0">
                <a:solidFill>
                  <a:srgbClr val="FF0000"/>
                </a:solidFill>
              </a:rPr>
              <a:t>reconocimientos y medición</a:t>
            </a:r>
            <a:r>
              <a:rPr lang="es-CO" dirty="0"/>
              <a:t>, de conformidad con los marcos técnicos normativos contables vigentes en Colombia, </a:t>
            </a:r>
            <a:r>
              <a:rPr lang="es-CO" u="sng" dirty="0"/>
              <a:t>cuando la ley tributaria remita expresamente a ellas (sic) y en los casos en que esta no regule la materia</a:t>
            </a:r>
            <a:r>
              <a:rPr lang="es-C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8979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>
          <a:xfrm>
            <a:off x="1485900" y="472362"/>
            <a:ext cx="6172200" cy="857250"/>
          </a:xfrm>
        </p:spPr>
        <p:txBody>
          <a:bodyPr/>
          <a:lstStyle/>
          <a:p>
            <a:pPr eaLnBrk="1" hangingPunct="1"/>
            <a:r>
              <a:rPr lang="es-CO" altLang="es-CO" dirty="0"/>
              <a:t>Remisión general</a:t>
            </a:r>
          </a:p>
        </p:txBody>
      </p:sp>
      <p:sp>
        <p:nvSpPr>
          <p:cNvPr id="11267" name="2 Marcador de contenido"/>
          <p:cNvSpPr>
            <a:spLocks noGrp="1"/>
          </p:cNvSpPr>
          <p:nvPr>
            <p:ph idx="1"/>
          </p:nvPr>
        </p:nvSpPr>
        <p:spPr>
          <a:xfrm>
            <a:off x="1485900" y="1337518"/>
            <a:ext cx="6172200" cy="3394472"/>
          </a:xfrm>
        </p:spPr>
        <p:txBody>
          <a:bodyPr/>
          <a:lstStyle/>
          <a:p>
            <a:r>
              <a:rPr lang="es-CO" b="1" dirty="0"/>
              <a:t>Artículo 21-1. (…)</a:t>
            </a:r>
            <a:r>
              <a:rPr lang="es-CO" dirty="0"/>
              <a:t> En todo caso, la ley tributaria puede disponer de forma expresa un </a:t>
            </a:r>
            <a:r>
              <a:rPr lang="es-CO" u="sng" dirty="0">
                <a:solidFill>
                  <a:srgbClr val="FF0000"/>
                </a:solidFill>
              </a:rPr>
              <a:t>tratamiento diferente</a:t>
            </a:r>
            <a:r>
              <a:rPr lang="es-CO" dirty="0"/>
              <a:t>, de conformidad con el artículo 4° de la Ley 1314 de 2009.</a:t>
            </a:r>
          </a:p>
        </p:txBody>
      </p:sp>
    </p:spTree>
    <p:extLst>
      <p:ext uri="{BB962C8B-B14F-4D97-AF65-F5344CB8AC3E}">
        <p14:creationId xmlns:p14="http://schemas.microsoft.com/office/powerpoint/2010/main" val="1898748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441174" y="1260813"/>
            <a:ext cx="6257936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5255" algn="just"/>
            <a:r>
              <a:rPr lang="es-CO" sz="225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Parágrafo 1°. </a:t>
            </a:r>
            <a:r>
              <a:rPr lang="es-CO" sz="225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(Inc. 1) Los activos, pasivos, patrimonio, ingresos, costos y gastos deberán tener en cuenta la </a:t>
            </a:r>
            <a:r>
              <a:rPr lang="es-CO" sz="225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</a:rPr>
              <a:t>base contable de acumulación o devengo</a:t>
            </a:r>
            <a:r>
              <a:rPr lang="es-CO" sz="225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, la cual describe los efectos de las transacciones y otros sucesos y circunstancias sobre los recursos económicos y los derechos de los acreedores de la entidad que informa en los períodos en que esos efectos tienen lugar, incluso si los cobros y pagos resultantes se producen en un período diferente.</a:t>
            </a:r>
            <a:endParaRPr lang="es-CO" sz="2250" dirty="0">
              <a:latin typeface="+mj-lt"/>
              <a:ea typeface="Calibri" panose="020F0502020204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441174" y="151174"/>
            <a:ext cx="4303643" cy="1101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750"/>
              </a:spcAft>
            </a:pPr>
            <a:r>
              <a:rPr lang="es-CO" sz="28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REMISIÓN GENERAL REVERSOS EXCEPCIONALES</a:t>
            </a:r>
          </a:p>
        </p:txBody>
      </p:sp>
    </p:spTree>
    <p:extLst>
      <p:ext uri="{BB962C8B-B14F-4D97-AF65-F5344CB8AC3E}">
        <p14:creationId xmlns:p14="http://schemas.microsoft.com/office/powerpoint/2010/main" val="2533682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506</TotalTime>
  <Words>435</Words>
  <Application>Microsoft Office PowerPoint</Application>
  <PresentationFormat>Presentación en pantalla (16:9)</PresentationFormat>
  <Paragraphs>47</Paragraphs>
  <Slides>13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Calibri</vt:lpstr>
      <vt:lpstr>Helvetica Neue</vt:lpstr>
      <vt:lpstr>Times New Roman</vt:lpstr>
      <vt:lpstr>Tw Cen MT</vt:lpstr>
      <vt:lpstr>Office Theme</vt:lpstr>
      <vt:lpstr>Worksheet</vt:lpstr>
      <vt:lpstr>Presentación de PowerPoint</vt:lpstr>
      <vt:lpstr>Presentación de PowerPoint</vt:lpstr>
      <vt:lpstr>MODELOS O SISTEMAS</vt:lpstr>
      <vt:lpstr>Presentación de PowerPoint</vt:lpstr>
      <vt:lpstr>A PARTIR DE</vt:lpstr>
      <vt:lpstr>COMPONENTES</vt:lpstr>
      <vt:lpstr>Remisión general</vt:lpstr>
      <vt:lpstr>Remisión general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Orlando Corredor</cp:lastModifiedBy>
  <cp:revision>73</cp:revision>
  <dcterms:created xsi:type="dcterms:W3CDTF">2010-04-12T23:12:02Z</dcterms:created>
  <dcterms:modified xsi:type="dcterms:W3CDTF">2017-07-27T20:12:11Z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