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1" r:id="rId5"/>
    <p:sldId id="302" r:id="rId6"/>
    <p:sldId id="304" r:id="rId7"/>
    <p:sldId id="305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60A"/>
    <a:srgbClr val="129E47"/>
    <a:srgbClr val="F9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0F5E7-5F5C-4CEE-B1CC-88190ACB7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58EB07-06D1-4B19-BD5D-DF39D332B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2FCA7-B298-47E4-90CD-2DE8F7F2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880DC2-0111-4C7B-80EF-128D4140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74CF24-8D35-4A85-8E54-E287898E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83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1C2DD-977B-4408-AA8E-00D70C61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E0ADE7-C673-45B3-8E1A-7B5260A0B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B5E690-CC2A-463E-8521-E0E82C85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D4500B-5950-43BA-ABB6-9D5272C8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1CC6E3-D05E-46A1-93F6-B0EE72D5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932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E6F893-4337-4691-AE5A-FE43437E3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59C357-BB24-49C6-BC8B-E0A60B3C0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8A865-33DE-4BBB-B08C-7A890673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B4402E-D9F6-4F9F-8C25-FADA5A3F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F8806E-1315-4EA1-BB9A-B029F1FC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55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4B65F-AE12-4CAA-A04C-CBB6CE83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751CF-F677-4610-8E4B-389F245A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2F54C-E16B-4D92-B172-675BAE1F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BF7677-9975-4E45-8B75-27F0EC04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5610BB-083E-47FF-80FE-5DE668B8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745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C24E4-6123-420A-9A58-AEFD52B47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0F8F7F-6268-4CEC-8188-92FE0744E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0D7457-E62E-4874-8BC1-0D138D43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EDFB75-445B-4F8C-BFBF-709B98B7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90185-F804-4A30-AA83-9BA0F944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37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4E1F5-9ECC-4295-87F4-B7F8DC3C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868432-8AC4-4ED0-9559-63FBC6A94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A2FC5C-BEEF-490D-B05B-7D12E18A9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70B2F8-4FEB-4B18-8DA1-7EE2C791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CFBD5D-8B56-4267-8F2C-6495838D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A28CB1-C8CE-44E5-BB0A-B07F81F9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844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9D56C-C63C-49A7-BF5F-E99310F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228AB8-FD00-498B-B016-BEC1A8819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43769F-2EA6-4306-8A50-A33E2D785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A60D-C3B3-4A56-B7C6-4808CC43F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B34C7B-2E45-4CCD-8031-2F6E48D4C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AF332D-DABF-4215-82EB-FBFD369B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FA3C9D-713D-4D7D-BA15-43BEB0B8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5BFC7D-5940-4E8A-8C6C-621F5D98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307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9D884-B71D-4949-82A9-3A6D6ECC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D973BE-C8ED-4634-B86E-F70FCD15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1C9D57-A51B-4FEA-B2BC-6E4819AF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A3E742-A83F-4F60-B6CD-63D6FB6D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069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9A9C4A-B7D5-4529-A91C-E4B8CE08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50F65A-A020-4E07-AA93-9750F278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82F612-7191-482D-BF6F-E92F5CCD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422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DC6B3-6CDB-40F6-996B-75FC4BBD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4FFFDC-2B00-400B-9F12-6A11FD4B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77E4FB-6EA7-487E-9DEF-FD97232F3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3769CA-3CFF-4ABC-82AE-4058C2D0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1572C2-FCE5-4F9D-AD03-F748EB7C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80624B-54DA-44B6-9EA7-44F77CD5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650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4D08C-510F-465F-87BE-18CE16112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A1017E-A548-4A4C-969A-9001E16C6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66E0F2-562C-44B0-88C5-5963A6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331624-0F4B-450F-8D62-B71BD0BF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70A746-03A6-4CFB-ADD6-794AFBEA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BFF5EC-2C61-46FC-9549-75F0946E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794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75569A-0502-4D72-8B69-FE464D9A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B74EC-BBF6-4DC9-9413-1E972B0C0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8D816D-7F75-4420-8094-05AFE6EF2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FC28B-A2FA-4F29-AF90-66EDDB316097}" type="datetimeFigureOut">
              <a:rPr lang="es-CO" smtClean="0"/>
              <a:t>27/10/2017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2BF8AE-E070-4893-9CDB-6D547E8E8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59E51C-B889-441F-8465-4DF5710D0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0911-9AFE-4E87-BC3A-43A20B411B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778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DA794BF-BD42-4654-A1C9-4922B3F25C0D}"/>
              </a:ext>
            </a:extLst>
          </p:cNvPr>
          <p:cNvSpPr txBox="1"/>
          <p:nvPr/>
        </p:nvSpPr>
        <p:spPr>
          <a:xfrm>
            <a:off x="740840" y="4114879"/>
            <a:ext cx="11190515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 Congreso de prevención del fraude y de seguridad ASOBANCARIA</a:t>
            </a:r>
          </a:p>
        </p:txBody>
      </p:sp>
      <p:pic>
        <p:nvPicPr>
          <p:cNvPr id="1026" name="Picture 2" descr="Resultado de imagen de policia nacional colombia logo png">
            <a:extLst>
              <a:ext uri="{FF2B5EF4-FFF2-40B4-BE49-F238E27FC236}">
                <a16:creationId xmlns:a16="http://schemas.microsoft.com/office/drawing/2014/main" id="{3820588E-792A-4C42-8999-71B0C3DF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87277"/>
            <a:ext cx="3995511" cy="380273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dijin png">
            <a:extLst>
              <a:ext uri="{FF2B5EF4-FFF2-40B4-BE49-F238E27FC236}">
                <a16:creationId xmlns:a16="http://schemas.microsoft.com/office/drawing/2014/main" id="{32ABC28D-7717-4C39-9C15-FE0E3F66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06" y="685204"/>
            <a:ext cx="2869748" cy="286709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interpol png">
            <a:extLst>
              <a:ext uri="{FF2B5EF4-FFF2-40B4-BE49-F238E27FC236}">
                <a16:creationId xmlns:a16="http://schemas.microsoft.com/office/drawing/2014/main" id="{7B229F72-E3C5-4435-84CC-DA9BD1D6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44" y="312146"/>
            <a:ext cx="2613026" cy="32401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CuadroTexto 93">
            <a:extLst>
              <a:ext uri="{FF2B5EF4-FFF2-40B4-BE49-F238E27FC236}">
                <a16:creationId xmlns:a16="http://schemas.microsoft.com/office/drawing/2014/main" id="{36C12952-27EF-400B-8C54-47D95EE067E6}"/>
              </a:ext>
            </a:extLst>
          </p:cNvPr>
          <p:cNvSpPr txBox="1"/>
          <p:nvPr/>
        </p:nvSpPr>
        <p:spPr>
          <a:xfrm>
            <a:off x="2738336" y="4868878"/>
            <a:ext cx="6787447" cy="122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JORGE HERNANDO NIETO ROJAS</a:t>
            </a:r>
            <a:b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General Policía Nacional de Colombia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D4C62A97-E3F2-4AB1-99A4-069DAB5234B6}"/>
              </a:ext>
            </a:extLst>
          </p:cNvPr>
          <p:cNvSpPr txBox="1"/>
          <p:nvPr/>
        </p:nvSpPr>
        <p:spPr>
          <a:xfrm>
            <a:off x="4812869" y="6180745"/>
            <a:ext cx="2576693" cy="51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Bogotá, Octubre 2017</a:t>
            </a:r>
          </a:p>
        </p:txBody>
      </p:sp>
    </p:spTree>
    <p:extLst>
      <p:ext uri="{BB962C8B-B14F-4D97-AF65-F5344CB8AC3E}">
        <p14:creationId xmlns:p14="http://schemas.microsoft.com/office/powerpoint/2010/main" val="187782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C8F82F8-AA14-498E-A715-67D9ADEC2375}"/>
              </a:ext>
            </a:extLst>
          </p:cNvPr>
          <p:cNvSpPr/>
          <p:nvPr/>
        </p:nvSpPr>
        <p:spPr>
          <a:xfrm>
            <a:off x="-381000" y="-12701"/>
            <a:ext cx="12865100" cy="6669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dirty="0">
                <a:latin typeface="Agency FB" panose="020B0503020202020204" pitchFamily="34" charset="0"/>
              </a:rPr>
              <a:t>    POLÍTICA NACIONAL DE SEGURIDAD DIGITAL </a:t>
            </a:r>
          </a:p>
        </p:txBody>
      </p:sp>
      <p:pic>
        <p:nvPicPr>
          <p:cNvPr id="46" name="Picture 2" descr="http://1.bp.blogspot.com/-GIjKriZJQFI/TxyCROCB0NI/AAAAAAAAAAU/JeMIDBdxptE/s1600/Dijin_P.jpg">
            <a:extLst>
              <a:ext uri="{FF2B5EF4-FFF2-40B4-BE49-F238E27FC236}">
                <a16:creationId xmlns:a16="http://schemas.microsoft.com/office/drawing/2014/main" id="{846E02DB-6113-41C4-8B14-1EFB790BA89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123" y1="43049" x2="67401" y2="40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542" y="78288"/>
            <a:ext cx="576000" cy="576000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</p:spPr>
      </p:pic>
      <p:pic>
        <p:nvPicPr>
          <p:cNvPr id="47" name="Picture 4" descr="http://www.fse.gov.co/images/policia.png">
            <a:extLst>
              <a:ext uri="{FF2B5EF4-FFF2-40B4-BE49-F238E27FC236}">
                <a16:creationId xmlns:a16="http://schemas.microsoft.com/office/drawing/2014/main" id="{390F25B5-3730-477B-AA30-8C4CA7F332E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023" y="61035"/>
            <a:ext cx="576000" cy="576000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://nuestropensar.files.wordpress.com/2010/06/interpol_logo.jpg">
            <a:extLst>
              <a:ext uri="{FF2B5EF4-FFF2-40B4-BE49-F238E27FC236}">
                <a16:creationId xmlns:a16="http://schemas.microsoft.com/office/drawing/2014/main" id="{8F80EB1E-A4B7-4079-B7F3-CD5EE20E652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286">
                        <a14:foregroundMark x1="52286" y1="2765" x2="51429" y2="29263"/>
                        <a14:foregroundMark x1="49429" y1="29724" x2="48286" y2="20046"/>
                        <a14:foregroundMark x1="49143" y1="88249" x2="50000" y2="99309"/>
                        <a14:foregroundMark x1="62000" y1="89862" x2="96857" y2="90783"/>
                        <a14:foregroundMark x1="80000" y1="89401" x2="80286" y2="85484"/>
                        <a14:foregroundMark x1="90286" y1="77880" x2="96000" y2="89862"/>
                        <a14:foregroundMark x1="64286" y1="89401" x2="65429" y2="86866"/>
                        <a14:foregroundMark x1="35143" y1="86406" x2="36286" y2="88940"/>
                        <a14:foregroundMark x1="20571" y1="84101" x2="20286" y2="88940"/>
                        <a14:foregroundMark x1="4571" y1="88710" x2="10286" y2="7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436" y="-39423"/>
            <a:ext cx="475200" cy="670824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xágono 88">
            <a:extLst>
              <a:ext uri="{FF2B5EF4-FFF2-40B4-BE49-F238E27FC236}">
                <a16:creationId xmlns:a16="http://schemas.microsoft.com/office/drawing/2014/main" id="{AD8F6C44-A691-4A2E-8050-185DEAD9F09F}"/>
              </a:ext>
            </a:extLst>
          </p:cNvPr>
          <p:cNvSpPr/>
          <p:nvPr/>
        </p:nvSpPr>
        <p:spPr>
          <a:xfrm>
            <a:off x="198075" y="1168371"/>
            <a:ext cx="1408622" cy="1295429"/>
          </a:xfrm>
          <a:prstGeom prst="hexagon">
            <a:avLst>
              <a:gd name="adj" fmla="val 27400"/>
              <a:gd name="vf" fmla="val 115470"/>
            </a:avLst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47F81F-4FAA-402C-A3A2-AB1AD15B3108}"/>
              </a:ext>
            </a:extLst>
          </p:cNvPr>
          <p:cNvSpPr txBox="1"/>
          <p:nvPr/>
        </p:nvSpPr>
        <p:spPr>
          <a:xfrm>
            <a:off x="1420560" y="2251509"/>
            <a:ext cx="1449171" cy="72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gency FB" panose="020B0503020202020204" pitchFamily="34" charset="0"/>
              </a:rPr>
              <a:t>CONPES 3854/2016</a:t>
            </a:r>
          </a:p>
        </p:txBody>
      </p:sp>
      <p:sp>
        <p:nvSpPr>
          <p:cNvPr id="2" name="Hexágono 1">
            <a:extLst>
              <a:ext uri="{FF2B5EF4-FFF2-40B4-BE49-F238E27FC236}">
                <a16:creationId xmlns:a16="http://schemas.microsoft.com/office/drawing/2014/main" id="{73EE997A-8D19-4616-A8E6-0B43E2AEBCE6}"/>
              </a:ext>
            </a:extLst>
          </p:cNvPr>
          <p:cNvSpPr/>
          <p:nvPr/>
        </p:nvSpPr>
        <p:spPr>
          <a:xfrm>
            <a:off x="1407391" y="1908819"/>
            <a:ext cx="1475510" cy="1384989"/>
          </a:xfrm>
          <a:prstGeom prst="hexagon">
            <a:avLst>
              <a:gd name="adj" fmla="val 27400"/>
              <a:gd name="vf" fmla="val 115470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3633133" y="1285687"/>
            <a:ext cx="6678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latin typeface="Agency FB" panose="020B0503020202020204" pitchFamily="34" charset="0"/>
                <a:cs typeface="Abadi MT Condensed Light"/>
              </a:rPr>
              <a:t>E3.1. Fortalecer las instancias y entidades responsables de Ciberseguridad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708321" y="1701537"/>
            <a:ext cx="6891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O" sz="2000" dirty="0">
                <a:latin typeface="Agency FB" panose="020B0503020202020204" pitchFamily="34" charset="0"/>
                <a:cs typeface="Abadi MT Condensed Light"/>
              </a:rPr>
              <a:t>Centro de fusión para investigación de crímenes económicos y financieros </a:t>
            </a: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O" sz="2000" dirty="0">
                <a:latin typeface="Agency FB" panose="020B0503020202020204" pitchFamily="34" charset="0"/>
                <a:cs typeface="Abadi MT Condensed Light"/>
              </a:rPr>
              <a:t>Observatorio de crímenes y delitos en el entorno digital </a:t>
            </a: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O" sz="2000" dirty="0">
                <a:latin typeface="Agency FB" panose="020B0503020202020204" pitchFamily="34" charset="0"/>
                <a:cs typeface="Abadi MT Condensed Light"/>
              </a:rPr>
              <a:t>Centro de capacidades para la Ciberseguridad de Colombia C4</a:t>
            </a:r>
          </a:p>
        </p:txBody>
      </p:sp>
      <p:sp>
        <p:nvSpPr>
          <p:cNvPr id="18" name="Rectangle 42">
            <a:hlinkClick r:id="" action="ppaction://hlinkshowjump?jump=nextslide"/>
          </p:cNvPr>
          <p:cNvSpPr/>
          <p:nvPr/>
        </p:nvSpPr>
        <p:spPr>
          <a:xfrm>
            <a:off x="1570794" y="4380108"/>
            <a:ext cx="10291242" cy="18730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CO" b="1" dirty="0">
                <a:solidFill>
                  <a:schemeClr val="tx1"/>
                </a:solidFill>
                <a:latin typeface="Agency FB" panose="020B0503020202020204" pitchFamily="34" charset="0"/>
                <a:cs typeface="Abadi MT Condensed Light"/>
              </a:rPr>
              <a:t>E3.1. </a:t>
            </a:r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  <a:cs typeface="Abadi MT Condensed Light"/>
              </a:rPr>
              <a:t>Fortalecer las instancias y entidades responsables de ciberseguridad (DE1)</a:t>
            </a:r>
          </a:p>
          <a:p>
            <a:pPr algn="just">
              <a:lnSpc>
                <a:spcPct val="150000"/>
              </a:lnSpc>
            </a:pPr>
            <a:r>
              <a:rPr lang="es-CO" b="1" dirty="0">
                <a:solidFill>
                  <a:schemeClr val="tx1"/>
                </a:solidFill>
                <a:latin typeface="Agency FB" panose="020B0503020202020204" pitchFamily="34" charset="0"/>
                <a:cs typeface="Abadi MT Condensed Light"/>
              </a:rPr>
              <a:t>E3.2. </a:t>
            </a:r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  <a:cs typeface="Abadi MT Condensed Light"/>
              </a:rPr>
              <a:t>Adecuar el marco jurídico sobre los delitos cibernéticos, cibercrimenes y fenómenos en el entorno digital (DE2)</a:t>
            </a:r>
          </a:p>
          <a:p>
            <a:pPr algn="just">
              <a:lnSpc>
                <a:spcPct val="150000"/>
              </a:lnSpc>
            </a:pPr>
            <a:r>
              <a:rPr lang="es-CO" b="1" dirty="0">
                <a:solidFill>
                  <a:schemeClr val="tx1"/>
                </a:solidFill>
                <a:latin typeface="Agency FB" panose="020B0503020202020204" pitchFamily="34" charset="0"/>
                <a:cs typeface="Abadi MT Condensed Light"/>
              </a:rPr>
              <a:t>E3.3. </a:t>
            </a:r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  <a:cs typeface="Abadi MT Condensed Light"/>
              </a:rPr>
              <a:t>Socializar y concientizar las tipologías de cibercrimen y ciberdelincuencia a las múltiples partes interesadas (DE4)</a:t>
            </a:r>
          </a:p>
          <a:p>
            <a:pPr algn="just">
              <a:lnSpc>
                <a:spcPct val="150000"/>
              </a:lnSpc>
            </a:pPr>
            <a:r>
              <a:rPr lang="es-CO" b="1" dirty="0">
                <a:solidFill>
                  <a:schemeClr val="tx1"/>
                </a:solidFill>
                <a:latin typeface="Agency FB" panose="020B0503020202020204" pitchFamily="34" charset="0"/>
                <a:cs typeface="Abadi MT Condensed Light"/>
              </a:rPr>
              <a:t>E3.4. </a:t>
            </a:r>
            <a:r>
              <a:rPr lang="es-CO" dirty="0">
                <a:solidFill>
                  <a:schemeClr val="tx1"/>
                </a:solidFill>
                <a:latin typeface="Agency FB" panose="020B0503020202020204" pitchFamily="34" charset="0"/>
                <a:cs typeface="Abadi MT Condensed Light"/>
              </a:rPr>
              <a:t>Fortalecer las capacidades de los responsables de seguridad nacional en el ciberespacio y de la judicialización de delitos cibernéticos y cibercrimenes (DE5).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570794" y="3403189"/>
            <a:ext cx="8504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Agency FB" panose="020B0503020202020204" pitchFamily="34" charset="0"/>
              </a:rPr>
              <a:t>Objetivo Principal: </a:t>
            </a:r>
            <a:r>
              <a:rPr lang="es-ES" sz="2000" dirty="0">
                <a:latin typeface="Agency FB" panose="020B0503020202020204" pitchFamily="34" charset="0"/>
              </a:rPr>
              <a:t>Fortalecer la seguridad de los individuos en el entorno digital, a nivel nacional y trasnacional, con un enfoque de riesgos:</a:t>
            </a:r>
          </a:p>
          <a:p>
            <a:endParaRPr lang="es-ES" sz="2000" b="1" dirty="0">
              <a:latin typeface="Agency FB" panose="020B0503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767613" y="2910237"/>
            <a:ext cx="936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VIGENTE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847F81F-4FAA-402C-A3A2-AB1AD15B3108}"/>
              </a:ext>
            </a:extLst>
          </p:cNvPr>
          <p:cNvSpPr txBox="1"/>
          <p:nvPr/>
        </p:nvSpPr>
        <p:spPr>
          <a:xfrm>
            <a:off x="214180" y="1486715"/>
            <a:ext cx="1365844" cy="65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gency FB" panose="020B0503020202020204" pitchFamily="34" charset="0"/>
              </a:rPr>
              <a:t>CONPES 3701/2011</a:t>
            </a:r>
          </a:p>
        </p:txBody>
      </p:sp>
    </p:spTree>
    <p:extLst>
      <p:ext uri="{BB962C8B-B14F-4D97-AF65-F5344CB8AC3E}">
        <p14:creationId xmlns:p14="http://schemas.microsoft.com/office/powerpoint/2010/main" val="425881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C8F82F8-AA14-498E-A715-67D9ADEC2375}"/>
              </a:ext>
            </a:extLst>
          </p:cNvPr>
          <p:cNvSpPr/>
          <p:nvPr/>
        </p:nvSpPr>
        <p:spPr>
          <a:xfrm>
            <a:off x="-381000" y="-12701"/>
            <a:ext cx="12865100" cy="6669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dirty="0">
                <a:latin typeface="Agency FB" panose="020B0503020202020204" pitchFamily="34" charset="0"/>
              </a:rPr>
              <a:t>    </a:t>
            </a:r>
            <a:r>
              <a:rPr lang="es-ES" sz="4000" dirty="0">
                <a:latin typeface="Agency FB" panose="020B0503020202020204" pitchFamily="34" charset="0"/>
              </a:rPr>
              <a:t>PLAN DE ACCIÓN – POLICÍA NACIONAL</a:t>
            </a:r>
            <a:endParaRPr lang="es-CO" sz="4000" dirty="0">
              <a:latin typeface="Agency FB" panose="020B0503020202020204" pitchFamily="34" charset="0"/>
            </a:endParaRPr>
          </a:p>
        </p:txBody>
      </p:sp>
      <p:pic>
        <p:nvPicPr>
          <p:cNvPr id="46" name="Picture 2" descr="http://1.bp.blogspot.com/-GIjKriZJQFI/TxyCROCB0NI/AAAAAAAAAAU/JeMIDBdxptE/s1600/Dijin_P.jpg">
            <a:extLst>
              <a:ext uri="{FF2B5EF4-FFF2-40B4-BE49-F238E27FC236}">
                <a16:creationId xmlns:a16="http://schemas.microsoft.com/office/drawing/2014/main" id="{846E02DB-6113-41C4-8B14-1EFB790BA89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123" y1="43049" x2="67401" y2="40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542" y="78288"/>
            <a:ext cx="576000" cy="576000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</p:spPr>
      </p:pic>
      <p:pic>
        <p:nvPicPr>
          <p:cNvPr id="47" name="Picture 4" descr="http://www.fse.gov.co/images/policia.png">
            <a:extLst>
              <a:ext uri="{FF2B5EF4-FFF2-40B4-BE49-F238E27FC236}">
                <a16:creationId xmlns:a16="http://schemas.microsoft.com/office/drawing/2014/main" id="{390F25B5-3730-477B-AA30-8C4CA7F332E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023" y="61035"/>
            <a:ext cx="576000" cy="576000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://nuestropensar.files.wordpress.com/2010/06/interpol_logo.jpg">
            <a:extLst>
              <a:ext uri="{FF2B5EF4-FFF2-40B4-BE49-F238E27FC236}">
                <a16:creationId xmlns:a16="http://schemas.microsoft.com/office/drawing/2014/main" id="{8F80EB1E-A4B7-4079-B7F3-CD5EE20E652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286">
                        <a14:foregroundMark x1="52286" y1="2765" x2="51429" y2="29263"/>
                        <a14:foregroundMark x1="49429" y1="29724" x2="48286" y2="20046"/>
                        <a14:foregroundMark x1="49143" y1="88249" x2="50000" y2="99309"/>
                        <a14:foregroundMark x1="62000" y1="89862" x2="96857" y2="90783"/>
                        <a14:foregroundMark x1="80000" y1="89401" x2="80286" y2="85484"/>
                        <a14:foregroundMark x1="90286" y1="77880" x2="96000" y2="89862"/>
                        <a14:foregroundMark x1="64286" y1="89401" x2="65429" y2="86866"/>
                        <a14:foregroundMark x1="35143" y1="86406" x2="36286" y2="88940"/>
                        <a14:foregroundMark x1="20571" y1="84101" x2="20286" y2="88940"/>
                        <a14:foregroundMark x1="4571" y1="88710" x2="10286" y2="7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436" y="-39423"/>
            <a:ext cx="475200" cy="670824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24752" y="1585189"/>
            <a:ext cx="1839613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latin typeface="Agency FB" panose="020B0503020202020204" pitchFamily="34" charset="0"/>
              </a:rPr>
              <a:t>PREVENCIÓN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78048" y="5530369"/>
            <a:ext cx="233680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 u="sng">
                <a:latin typeface="Agency FB" panose="020B0503020202020204" pitchFamily="34" charset="0"/>
              </a:defRPr>
            </a:lvl1pPr>
          </a:lstStyle>
          <a:p>
            <a:r>
              <a:rPr lang="es-ES" dirty="0"/>
              <a:t>AMENAZA TRANSNACIONAL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536122" y="3438109"/>
            <a:ext cx="286105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 u="sng">
                <a:latin typeface="Agency FB" panose="020B0503020202020204" pitchFamily="34" charset="0"/>
              </a:defRPr>
            </a:lvl1pPr>
          </a:lstStyle>
          <a:p>
            <a:r>
              <a:rPr lang="es-ES" dirty="0"/>
              <a:t>COMPLEMENTARIEDAD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7150" y="1479015"/>
            <a:ext cx="4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CuadroTexto 148"/>
          <p:cNvSpPr txBox="1"/>
          <p:nvPr/>
        </p:nvSpPr>
        <p:spPr>
          <a:xfrm>
            <a:off x="2346222" y="1237311"/>
            <a:ext cx="2907605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buFontTx/>
              <a:buNone/>
              <a:defRPr sz="1200">
                <a:latin typeface="Candara" panose="020E05020303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s-ES" sz="1800" dirty="0">
                <a:latin typeface="Agency FB" panose="020B0503020202020204" pitchFamily="34" charset="0"/>
                <a:cs typeface="Abadi MT Condensed Light"/>
              </a:rPr>
              <a:t>Generación de alertas preventivas</a:t>
            </a:r>
          </a:p>
        </p:txBody>
      </p:sp>
      <p:sp>
        <p:nvSpPr>
          <p:cNvPr id="23" name="CuadroTexto 149"/>
          <p:cNvSpPr txBox="1"/>
          <p:nvPr/>
        </p:nvSpPr>
        <p:spPr>
          <a:xfrm>
            <a:off x="2197595" y="819130"/>
            <a:ext cx="5057177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buFontTx/>
              <a:buNone/>
              <a:defRPr sz="1200">
                <a:latin typeface="Candara" panose="020E05020303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s-ES" sz="1800" dirty="0">
                <a:latin typeface="Agency FB" panose="020B0503020202020204" pitchFamily="34" charset="0"/>
                <a:cs typeface="Abadi MT Condensed Light"/>
              </a:rPr>
              <a:t>Incremento en número y satisfacción de ciudadanos atendidos</a:t>
            </a:r>
          </a:p>
        </p:txBody>
      </p:sp>
      <p:sp>
        <p:nvSpPr>
          <p:cNvPr id="24" name="CuadroTexto 150"/>
          <p:cNvSpPr txBox="1"/>
          <p:nvPr/>
        </p:nvSpPr>
        <p:spPr>
          <a:xfrm>
            <a:off x="2295423" y="1616902"/>
            <a:ext cx="3758737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buFontTx/>
              <a:buNone/>
              <a:defRPr sz="1200">
                <a:latin typeface="Candara" panose="020E05020303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s-ES" sz="1800" dirty="0">
                <a:latin typeface="Agency FB" panose="020B0503020202020204" pitchFamily="34" charset="0"/>
                <a:cs typeface="Abadi MT Condensed Light"/>
              </a:rPr>
              <a:t>Ciudadanos impactados / Nivel de penetración </a:t>
            </a:r>
          </a:p>
        </p:txBody>
      </p:sp>
      <p:sp>
        <p:nvSpPr>
          <p:cNvPr id="25" name="CuadroTexto 152"/>
          <p:cNvSpPr txBox="1"/>
          <p:nvPr/>
        </p:nvSpPr>
        <p:spPr>
          <a:xfrm>
            <a:off x="2263673" y="2030309"/>
            <a:ext cx="3072911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buFontTx/>
              <a:buNone/>
              <a:defRPr sz="1200">
                <a:latin typeface="Candara" panose="020E05020303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s-ES" sz="1800" dirty="0">
                <a:latin typeface="Agency FB" panose="020B0503020202020204" pitchFamily="34" charset="0"/>
                <a:cs typeface="Abadi MT Condensed Light"/>
              </a:rPr>
              <a:t>Boletines y estudios criminológicos</a:t>
            </a:r>
          </a:p>
        </p:txBody>
      </p:sp>
      <p:sp>
        <p:nvSpPr>
          <p:cNvPr id="26" name="CuadroTexto 109"/>
          <p:cNvSpPr txBox="1"/>
          <p:nvPr/>
        </p:nvSpPr>
        <p:spPr>
          <a:xfrm>
            <a:off x="2383037" y="2437580"/>
            <a:ext cx="1960888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marL="285750" indent="-285750" algn="r">
              <a:lnSpc>
                <a:spcPct val="100000"/>
              </a:lnSpc>
              <a:buFont typeface="Wingdings" panose="05000000000000000000" pitchFamily="2" charset="2"/>
              <a:buChar char="Ø"/>
              <a:defRPr>
                <a:latin typeface="Agency FB" panose="020B0503020202020204" pitchFamily="34" charset="0"/>
                <a:cs typeface="Abadi MT Condensed Light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Ampliación cobertura </a:t>
            </a:r>
          </a:p>
        </p:txBody>
      </p:sp>
      <p:sp>
        <p:nvSpPr>
          <p:cNvPr id="16" name="Abrir llave 15"/>
          <p:cNvSpPr/>
          <p:nvPr/>
        </p:nvSpPr>
        <p:spPr>
          <a:xfrm>
            <a:off x="2230334" y="819129"/>
            <a:ext cx="231775" cy="1998041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57150" y="5671931"/>
            <a:ext cx="4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0" name="CuadroTexto 81"/>
          <p:cNvSpPr txBox="1"/>
          <p:nvPr/>
        </p:nvSpPr>
        <p:spPr>
          <a:xfrm>
            <a:off x="1547716" y="5292340"/>
            <a:ext cx="4503834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marL="285750" indent="-285750" algn="r">
              <a:lnSpc>
                <a:spcPct val="100000"/>
              </a:lnSpc>
              <a:buFont typeface="Wingdings" panose="05000000000000000000" pitchFamily="2" charset="2"/>
              <a:buChar char="Ø"/>
              <a:defRPr>
                <a:latin typeface="Agency FB" panose="020B0503020202020204" pitchFamily="34" charset="0"/>
                <a:cs typeface="Abadi MT Condensed Light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Desarticulación de organizaciones criminales</a:t>
            </a:r>
          </a:p>
        </p:txBody>
      </p:sp>
      <p:sp>
        <p:nvSpPr>
          <p:cNvPr id="31" name="CuadroTexto 82"/>
          <p:cNvSpPr txBox="1"/>
          <p:nvPr/>
        </p:nvSpPr>
        <p:spPr>
          <a:xfrm>
            <a:off x="2197595" y="4897774"/>
            <a:ext cx="3639176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marL="285750" indent="-285750" algn="r">
              <a:lnSpc>
                <a:spcPct val="100000"/>
              </a:lnSpc>
              <a:buFont typeface="Wingdings" panose="05000000000000000000" pitchFamily="2" charset="2"/>
              <a:buChar char="Ø"/>
              <a:defRPr>
                <a:latin typeface="Agency FB" panose="020B0503020202020204" pitchFamily="34" charset="0"/>
                <a:cs typeface="Abadi MT Condensed Light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Esclarecimiento de hechos de cibercrimen </a:t>
            </a:r>
          </a:p>
        </p:txBody>
      </p:sp>
      <p:sp>
        <p:nvSpPr>
          <p:cNvPr id="32" name="CuadroTexto 83"/>
          <p:cNvSpPr txBox="1"/>
          <p:nvPr/>
        </p:nvSpPr>
        <p:spPr>
          <a:xfrm>
            <a:off x="1604995" y="5707064"/>
            <a:ext cx="5322099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marL="285750" indent="-285750" algn="r">
              <a:lnSpc>
                <a:spcPct val="100000"/>
              </a:lnSpc>
              <a:buFont typeface="Wingdings" panose="05000000000000000000" pitchFamily="2" charset="2"/>
              <a:buChar char="Ø"/>
              <a:defRPr>
                <a:latin typeface="Agency FB" panose="020B0503020202020204" pitchFamily="34" charset="0"/>
                <a:cs typeface="Abadi MT Condensed Light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Incremento en el número de incidentes y casos atendidos</a:t>
            </a:r>
          </a:p>
        </p:txBody>
      </p:sp>
      <p:sp>
        <p:nvSpPr>
          <p:cNvPr id="33" name="CuadroTexto 109"/>
          <p:cNvSpPr txBox="1"/>
          <p:nvPr/>
        </p:nvSpPr>
        <p:spPr>
          <a:xfrm>
            <a:off x="2012153" y="6478409"/>
            <a:ext cx="3792682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marL="285750" indent="-285750" algn="r">
              <a:lnSpc>
                <a:spcPct val="100000"/>
              </a:lnSpc>
              <a:buFont typeface="Wingdings" panose="05000000000000000000" pitchFamily="2" charset="2"/>
              <a:buChar char="Ø"/>
              <a:defRPr>
                <a:latin typeface="Agency FB" panose="020B0503020202020204" pitchFamily="34" charset="0"/>
                <a:cs typeface="Abadi MT Condensed Light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Incremento en el número de </a:t>
            </a:r>
            <a:r>
              <a:rPr lang="es-ES" dirty="0" err="1"/>
              <a:t>ciberpolicias</a:t>
            </a:r>
            <a:r>
              <a:rPr lang="es-ES" dirty="0"/>
              <a:t>  </a:t>
            </a:r>
          </a:p>
        </p:txBody>
      </p:sp>
      <p:sp>
        <p:nvSpPr>
          <p:cNvPr id="34" name="Abrir llave 33"/>
          <p:cNvSpPr/>
          <p:nvPr/>
        </p:nvSpPr>
        <p:spPr>
          <a:xfrm>
            <a:off x="2197595" y="4925046"/>
            <a:ext cx="255588" cy="1932954"/>
          </a:xfrm>
          <a:prstGeom prst="lef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240428" y="6094453"/>
            <a:ext cx="4985517" cy="379591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s-ES" dirty="0">
                <a:latin typeface="Agency FB" panose="020B0503020202020204" pitchFamily="34" charset="0"/>
                <a:cs typeface="Abadi MT Condensed Light"/>
              </a:rPr>
              <a:t>Acción efectiva operacional- mejora en tiempos de respuesta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3434555" y="3356573"/>
            <a:ext cx="4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37" name="Abrir llave 36"/>
          <p:cNvSpPr/>
          <p:nvPr/>
        </p:nvSpPr>
        <p:spPr>
          <a:xfrm>
            <a:off x="6264602" y="2689300"/>
            <a:ext cx="293420" cy="1962075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161"/>
          <p:cNvSpPr txBox="1"/>
          <p:nvPr/>
        </p:nvSpPr>
        <p:spPr>
          <a:xfrm>
            <a:off x="6194752" y="4227594"/>
            <a:ext cx="3876493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marL="285750" indent="-285750" algn="r">
              <a:buFont typeface="Wingdings" panose="05000000000000000000" pitchFamily="2" charset="2"/>
              <a:buChar char="Ø"/>
              <a:defRPr>
                <a:latin typeface="Agency FB" panose="020B0503020202020204" pitchFamily="34" charset="0"/>
                <a:cs typeface="Abadi MT Condensed Light"/>
              </a:defRPr>
            </a:lvl1pPr>
          </a:lstStyle>
          <a:p>
            <a:r>
              <a:rPr lang="es-ES" dirty="0"/>
              <a:t>Incremento participación oferta académica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432019" y="2689475"/>
            <a:ext cx="4650723" cy="379591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s-ES" dirty="0">
                <a:latin typeface="Agency FB" panose="020B0503020202020204" pitchFamily="34" charset="0"/>
                <a:cs typeface="Abadi MT Condensed Light"/>
              </a:rPr>
              <a:t> Presencia de Policía Nacional en el contexto internacional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320388" y="3084968"/>
            <a:ext cx="5305060" cy="379591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s-ES" dirty="0">
                <a:latin typeface="Agency FB" panose="020B0503020202020204" pitchFamily="34" charset="0"/>
                <a:cs typeface="Abadi MT Condensed Light"/>
              </a:rPr>
              <a:t>Implementación grupos de trabajo y fuerzas de tarea cibernética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356041" y="3489948"/>
            <a:ext cx="5135771" cy="379591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s-ES" dirty="0">
                <a:latin typeface="Agency FB" panose="020B0503020202020204" pitchFamily="34" charset="0"/>
                <a:cs typeface="Abadi MT Condensed Light"/>
              </a:rPr>
              <a:t>Incremento convenios y alianzas para enfrentar el cibercrimen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498740" y="3877337"/>
            <a:ext cx="5471464" cy="379591"/>
          </a:xfrm>
          <a:prstGeom prst="rect">
            <a:avLst/>
          </a:prstGeom>
          <a:noFill/>
          <a:ln>
            <a:noFill/>
          </a:ln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es-ES" dirty="0">
                <a:latin typeface="Agency FB" panose="020B0503020202020204" pitchFamily="34" charset="0"/>
                <a:cs typeface="Abadi MT Condensed Light"/>
              </a:rPr>
              <a:t>Propuesta de proyectos de Ley y normatividad para la </a:t>
            </a:r>
            <a:r>
              <a:rPr lang="es-ES" dirty="0" err="1">
                <a:latin typeface="Agency FB" panose="020B0503020202020204" pitchFamily="34" charset="0"/>
                <a:cs typeface="Abadi MT Condensed Light"/>
              </a:rPr>
              <a:t>ciberseguridad</a:t>
            </a:r>
            <a:endParaRPr lang="es-ES" dirty="0">
              <a:latin typeface="Agency FB" panose="020B0503020202020204" pitchFamily="34" charset="0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883144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C8F82F8-AA14-498E-A715-67D9ADEC2375}"/>
              </a:ext>
            </a:extLst>
          </p:cNvPr>
          <p:cNvSpPr/>
          <p:nvPr/>
        </p:nvSpPr>
        <p:spPr>
          <a:xfrm>
            <a:off x="-381000" y="-12701"/>
            <a:ext cx="12865100" cy="6669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dirty="0">
                <a:latin typeface="Agency FB" panose="020B0503020202020204" pitchFamily="34" charset="0"/>
              </a:rPr>
              <a:t>    COMPORTAMIENTO DEL FENÓMENO </a:t>
            </a:r>
          </a:p>
        </p:txBody>
      </p:sp>
      <p:pic>
        <p:nvPicPr>
          <p:cNvPr id="46" name="Picture 2" descr="http://1.bp.blogspot.com/-GIjKriZJQFI/TxyCROCB0NI/AAAAAAAAAAU/JeMIDBdxptE/s1600/Dijin_P.jpg">
            <a:extLst>
              <a:ext uri="{FF2B5EF4-FFF2-40B4-BE49-F238E27FC236}">
                <a16:creationId xmlns:a16="http://schemas.microsoft.com/office/drawing/2014/main" id="{846E02DB-6113-41C4-8B14-1EFB790BA89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123" y1="43049" x2="67401" y2="40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542" y="78288"/>
            <a:ext cx="576000" cy="576000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</p:spPr>
      </p:pic>
      <p:pic>
        <p:nvPicPr>
          <p:cNvPr id="47" name="Picture 4" descr="http://www.fse.gov.co/images/policia.png">
            <a:extLst>
              <a:ext uri="{FF2B5EF4-FFF2-40B4-BE49-F238E27FC236}">
                <a16:creationId xmlns:a16="http://schemas.microsoft.com/office/drawing/2014/main" id="{390F25B5-3730-477B-AA30-8C4CA7F332E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023" y="61035"/>
            <a:ext cx="576000" cy="576000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://nuestropensar.files.wordpress.com/2010/06/interpol_logo.jpg">
            <a:extLst>
              <a:ext uri="{FF2B5EF4-FFF2-40B4-BE49-F238E27FC236}">
                <a16:creationId xmlns:a16="http://schemas.microsoft.com/office/drawing/2014/main" id="{8F80EB1E-A4B7-4079-B7F3-CD5EE20E652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286">
                        <a14:foregroundMark x1="52286" y1="2765" x2="51429" y2="29263"/>
                        <a14:foregroundMark x1="49429" y1="29724" x2="48286" y2="20046"/>
                        <a14:foregroundMark x1="49143" y1="88249" x2="50000" y2="99309"/>
                        <a14:foregroundMark x1="62000" y1="89862" x2="96857" y2="90783"/>
                        <a14:foregroundMark x1="80000" y1="89401" x2="80286" y2="85484"/>
                        <a14:foregroundMark x1="90286" y1="77880" x2="96000" y2="89862"/>
                        <a14:foregroundMark x1="64286" y1="89401" x2="65429" y2="86866"/>
                        <a14:foregroundMark x1="35143" y1="86406" x2="36286" y2="88940"/>
                        <a14:foregroundMark x1="20571" y1="84101" x2="20286" y2="88940"/>
                        <a14:foregroundMark x1="4571" y1="88710" x2="10286" y2="7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436" y="-39423"/>
            <a:ext cx="475200" cy="670824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827863" y="1760219"/>
            <a:ext cx="126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C00000"/>
                </a:solidFill>
                <a:latin typeface="Agency FB" panose="020B0503020202020204" pitchFamily="34" charset="0"/>
              </a:rPr>
              <a:t>243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779400" y="1830000"/>
            <a:ext cx="1247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Agency FB" panose="020B0503020202020204" pitchFamily="34" charset="0"/>
              </a:rPr>
              <a:t>2016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3331868" y="1837163"/>
            <a:ext cx="1247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Agency FB" panose="020B0503020202020204" pitchFamily="34" charset="0"/>
              </a:rPr>
              <a:t>2017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303244" y="1061313"/>
            <a:ext cx="724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800" dirty="0">
                <a:latin typeface="Agency FB" panose="020B0503020202020204" pitchFamily="34" charset="0"/>
              </a:rPr>
              <a:t>Capturas por los delitos asociados al Cibercrimen.</a:t>
            </a:r>
            <a:endParaRPr lang="es-ES" sz="28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4272859" y="1740355"/>
            <a:ext cx="126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C00000"/>
                </a:solidFill>
                <a:latin typeface="Agency FB" panose="020B0503020202020204" pitchFamily="34" charset="0"/>
              </a:rPr>
              <a:t>213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320612" y="3724810"/>
            <a:ext cx="7243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800" dirty="0">
                <a:latin typeface="Agency FB" panose="020B0503020202020204" pitchFamily="34" charset="0"/>
              </a:rPr>
              <a:t>Capturas por los delitos de hurto a entidades financieras.</a:t>
            </a:r>
            <a:endParaRPr lang="es-ES" sz="2800" b="1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779400" y="4704156"/>
            <a:ext cx="1247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Agency FB" panose="020B0503020202020204" pitchFamily="34" charset="0"/>
              </a:rPr>
              <a:t>2017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1743575" y="4581822"/>
            <a:ext cx="1266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C00000"/>
                </a:solidFill>
                <a:latin typeface="Agency FB" panose="020B0503020202020204" pitchFamily="34" charset="0"/>
              </a:rPr>
              <a:t>104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3050534" y="4655055"/>
            <a:ext cx="424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dirty="0">
                <a:latin typeface="Agency FB" panose="020B0503020202020204" pitchFamily="34" charset="0"/>
              </a:rPr>
              <a:t>Ordenes de Captura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5886726" y="4414114"/>
            <a:ext cx="814546" cy="92333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C00000"/>
                </a:solidFill>
                <a:latin typeface="Agency FB" panose="020B0503020202020204" pitchFamily="34" charset="0"/>
              </a:rPr>
              <a:t>54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3050534" y="5806024"/>
            <a:ext cx="2879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2800" dirty="0">
                <a:latin typeface="Agency FB" panose="020B0503020202020204" pitchFamily="34" charset="0"/>
              </a:rPr>
              <a:t>Flagrancia -</a:t>
            </a:r>
            <a:r>
              <a:rPr lang="es-ES" sz="2800" b="1" dirty="0">
                <a:latin typeface="Agency FB" panose="020B0503020202020204" pitchFamily="34" charset="0"/>
              </a:rPr>
              <a:t>MNVCC</a:t>
            </a:r>
            <a:endParaRPr lang="es-ES" sz="2800" dirty="0">
              <a:latin typeface="Agency FB" panose="020B050302020202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871655" y="5605969"/>
            <a:ext cx="930660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C00000"/>
                </a:solidFill>
                <a:latin typeface="Agency FB" panose="020B0503020202020204" pitchFamily="34" charset="0"/>
              </a:rPr>
              <a:t>50</a:t>
            </a:r>
          </a:p>
        </p:txBody>
      </p:sp>
      <p:sp>
        <p:nvSpPr>
          <p:cNvPr id="5" name="Elipse 4"/>
          <p:cNvSpPr/>
          <p:nvPr/>
        </p:nvSpPr>
        <p:spPr>
          <a:xfrm>
            <a:off x="9043855" y="3296941"/>
            <a:ext cx="1482769" cy="139874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1" name="CuadroTexto 60"/>
          <p:cNvSpPr txBox="1"/>
          <p:nvPr/>
        </p:nvSpPr>
        <p:spPr>
          <a:xfrm>
            <a:off x="8480053" y="2143695"/>
            <a:ext cx="258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ysClr val="windowText" lastClr="000000"/>
                </a:solidFill>
                <a:latin typeface="Agency FB" panose="020B0503020202020204" pitchFamily="34" charset="0"/>
              </a:rPr>
              <a:t>Organizaciones</a:t>
            </a:r>
          </a:p>
          <a:p>
            <a:pPr algn="ctr"/>
            <a:r>
              <a:rPr lang="es-ES" sz="3600" b="1" dirty="0">
                <a:solidFill>
                  <a:sysClr val="windowText" lastClr="000000"/>
                </a:solidFill>
                <a:latin typeface="Agency FB" panose="020B0503020202020204" pitchFamily="34" charset="0"/>
              </a:rPr>
              <a:t> 2017 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9361648" y="3561870"/>
            <a:ext cx="808324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2060"/>
                </a:solidFill>
                <a:latin typeface="Agency FB" panose="020B0503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82595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C8F82F8-AA14-498E-A715-67D9ADEC2375}"/>
              </a:ext>
            </a:extLst>
          </p:cNvPr>
          <p:cNvSpPr/>
          <p:nvPr/>
        </p:nvSpPr>
        <p:spPr>
          <a:xfrm>
            <a:off x="-381000" y="-12701"/>
            <a:ext cx="12865100" cy="6669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dirty="0">
                <a:latin typeface="Agency FB" panose="020B0503020202020204" pitchFamily="34" charset="0"/>
              </a:rPr>
              <a:t>    FACTORES DE RIESGO</a:t>
            </a:r>
          </a:p>
        </p:txBody>
      </p:sp>
      <p:pic>
        <p:nvPicPr>
          <p:cNvPr id="46" name="Picture 2" descr="http://1.bp.blogspot.com/-GIjKriZJQFI/TxyCROCB0NI/AAAAAAAAAAU/JeMIDBdxptE/s1600/Dijin_P.jpg">
            <a:extLst>
              <a:ext uri="{FF2B5EF4-FFF2-40B4-BE49-F238E27FC236}">
                <a16:creationId xmlns:a16="http://schemas.microsoft.com/office/drawing/2014/main" id="{846E02DB-6113-41C4-8B14-1EFB790BA89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123" y1="43049" x2="67401" y2="40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542" y="78288"/>
            <a:ext cx="576000" cy="576000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</p:spPr>
      </p:pic>
      <p:pic>
        <p:nvPicPr>
          <p:cNvPr id="47" name="Picture 4" descr="http://www.fse.gov.co/images/policia.png">
            <a:extLst>
              <a:ext uri="{FF2B5EF4-FFF2-40B4-BE49-F238E27FC236}">
                <a16:creationId xmlns:a16="http://schemas.microsoft.com/office/drawing/2014/main" id="{390F25B5-3730-477B-AA30-8C4CA7F332E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023" y="61035"/>
            <a:ext cx="576000" cy="576000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://nuestropensar.files.wordpress.com/2010/06/interpol_logo.jpg">
            <a:extLst>
              <a:ext uri="{FF2B5EF4-FFF2-40B4-BE49-F238E27FC236}">
                <a16:creationId xmlns:a16="http://schemas.microsoft.com/office/drawing/2014/main" id="{8F80EB1E-A4B7-4079-B7F3-CD5EE20E652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286">
                        <a14:foregroundMark x1="52286" y1="2765" x2="51429" y2="29263"/>
                        <a14:foregroundMark x1="49429" y1="29724" x2="48286" y2="20046"/>
                        <a14:foregroundMark x1="49143" y1="88249" x2="50000" y2="99309"/>
                        <a14:foregroundMark x1="62000" y1="89862" x2="96857" y2="90783"/>
                        <a14:foregroundMark x1="80000" y1="89401" x2="80286" y2="85484"/>
                        <a14:foregroundMark x1="90286" y1="77880" x2="96000" y2="89862"/>
                        <a14:foregroundMark x1="64286" y1="89401" x2="65429" y2="86866"/>
                        <a14:foregroundMark x1="35143" y1="86406" x2="36286" y2="88940"/>
                        <a14:foregroundMark x1="20571" y1="84101" x2="20286" y2="88940"/>
                        <a14:foregroundMark x1="4571" y1="88710" x2="10286" y2="7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436" y="-39423"/>
            <a:ext cx="475200" cy="670824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0800" y="798937"/>
            <a:ext cx="1148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>
                <a:latin typeface="Agency FB" panose="020B0503020202020204" pitchFamily="34" charset="0"/>
              </a:rPr>
              <a:t>El intercambio fluido de información y el análisis bajo contexto investigativo, permitió la realización de operaciones estructurales a nivel nacional (Barranquilla, Bogotá, Medellín, Santiago de Cali, Pereira, Madrid y Facatativá).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22514" y="201198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Agency FB" panose="020B0503020202020204" pitchFamily="34" charset="0"/>
              </a:rPr>
              <a:t>Los Gerentes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22513" y="2522269"/>
            <a:ext cx="20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Agency FB" panose="020B0503020202020204" pitchFamily="34" charset="0"/>
              </a:rPr>
              <a:t>Los Cambistas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870305" y="2539091"/>
            <a:ext cx="20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Agency FB" panose="020B0503020202020204" pitchFamily="34" charset="0"/>
              </a:rPr>
              <a:t>Los Tributarios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873826" y="2040765"/>
            <a:ext cx="2046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latin typeface="Agency FB" panose="020B0503020202020204" pitchFamily="34" charset="0"/>
              </a:rPr>
              <a:t>Banca Móvil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56232" y="2354452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Agency FB" panose="020B0503020202020204" pitchFamily="34" charset="0"/>
              </a:rPr>
              <a:t>Capturas 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986116" y="2162990"/>
            <a:ext cx="1266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C00000"/>
                </a:solidFill>
                <a:latin typeface="Agency FB" panose="020B0503020202020204" pitchFamily="34" charset="0"/>
              </a:rPr>
              <a:t>42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0" y="3727340"/>
            <a:ext cx="1148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>
                <a:latin typeface="Agency FB" panose="020B0503020202020204" pitchFamily="34" charset="0"/>
              </a:rPr>
              <a:t>El desarrollo y puesta en marcha de la herramienta denominada mapeo del cibercrimen permitió caracterizar la situación actual que más afecta a ciudadanos, sector público-privado y sector productivo (denuncias ley 1273 de 2009).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220686" y="4957199"/>
            <a:ext cx="1504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C00000"/>
                </a:solidFill>
                <a:latin typeface="Agency FB" panose="020B0503020202020204" pitchFamily="34" charset="0"/>
              </a:rPr>
              <a:t>8.919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172223" y="5026980"/>
            <a:ext cx="1247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Agency FB" panose="020B0503020202020204" pitchFamily="34" charset="0"/>
              </a:rPr>
              <a:t>2016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172223" y="5736524"/>
            <a:ext cx="1247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Agency FB" panose="020B0503020202020204" pitchFamily="34" charset="0"/>
              </a:rPr>
              <a:t>2017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2214812" y="5639716"/>
            <a:ext cx="1611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C00000"/>
                </a:solidFill>
                <a:latin typeface="Agency FB" panose="020B0503020202020204" pitchFamily="34" charset="0"/>
              </a:rPr>
              <a:t>8.465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164233" y="5198957"/>
            <a:ext cx="147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Agency FB" panose="020B0503020202020204" pitchFamily="34" charset="0"/>
              </a:rPr>
              <a:t>% -5</a:t>
            </a:r>
          </a:p>
        </p:txBody>
      </p:sp>
      <p:sp>
        <p:nvSpPr>
          <p:cNvPr id="34" name="Cheurón 33"/>
          <p:cNvSpPr/>
          <p:nvPr/>
        </p:nvSpPr>
        <p:spPr>
          <a:xfrm rot="5400000">
            <a:off x="3730228" y="5372978"/>
            <a:ext cx="396878" cy="407952"/>
          </a:xfrm>
          <a:prstGeom prst="chevron">
            <a:avLst>
              <a:gd name="adj" fmla="val 64400"/>
            </a:avLst>
          </a:prstGeom>
          <a:solidFill>
            <a:srgbClr val="15A60A"/>
          </a:solidFill>
          <a:ln>
            <a:solidFill>
              <a:srgbClr val="15A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Cheurón 34"/>
          <p:cNvSpPr/>
          <p:nvPr/>
        </p:nvSpPr>
        <p:spPr>
          <a:xfrm rot="5400000">
            <a:off x="3730228" y="5571417"/>
            <a:ext cx="396878" cy="407952"/>
          </a:xfrm>
          <a:prstGeom prst="chevron">
            <a:avLst>
              <a:gd name="adj" fmla="val 64400"/>
            </a:avLst>
          </a:prstGeom>
          <a:solidFill>
            <a:srgbClr val="15A60A"/>
          </a:solidFill>
          <a:ln>
            <a:solidFill>
              <a:srgbClr val="15A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8434614" y="4938527"/>
            <a:ext cx="1504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C00000"/>
                </a:solidFill>
                <a:latin typeface="Agency FB" panose="020B0503020202020204" pitchFamily="34" charset="0"/>
              </a:rPr>
              <a:t>5.419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7386151" y="5008308"/>
            <a:ext cx="1247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Agency FB" panose="020B0503020202020204" pitchFamily="34" charset="0"/>
              </a:rPr>
              <a:t>2016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7386151" y="5717852"/>
            <a:ext cx="1247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latin typeface="Agency FB" panose="020B0503020202020204" pitchFamily="34" charset="0"/>
              </a:rPr>
              <a:t>2017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8434614" y="5621044"/>
            <a:ext cx="1611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C00000"/>
                </a:solidFill>
                <a:latin typeface="Agency FB" panose="020B0503020202020204" pitchFamily="34" charset="0"/>
              </a:rPr>
              <a:t>5.054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5715" y="5360309"/>
            <a:ext cx="958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latin typeface="Agency FB" panose="020B0503020202020204" pitchFamily="34" charset="0"/>
              </a:rPr>
              <a:t>Contexto </a:t>
            </a:r>
          </a:p>
          <a:p>
            <a:r>
              <a:rPr lang="es-ES" sz="2000" b="1" u="sng" dirty="0">
                <a:latin typeface="Agency FB" panose="020B0503020202020204" pitchFamily="34" charset="0"/>
              </a:rPr>
              <a:t>Nacional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968145" y="5324875"/>
            <a:ext cx="1419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latin typeface="Agency FB" panose="020B0503020202020204" pitchFamily="34" charset="0"/>
              </a:rPr>
              <a:t>Hurto por medios informáticos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10614860" y="5214465"/>
            <a:ext cx="147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Agency FB" panose="020B0503020202020204" pitchFamily="34" charset="0"/>
              </a:rPr>
              <a:t>% -7</a:t>
            </a:r>
          </a:p>
        </p:txBody>
      </p:sp>
      <p:sp>
        <p:nvSpPr>
          <p:cNvPr id="44" name="Cheurón 43"/>
          <p:cNvSpPr/>
          <p:nvPr/>
        </p:nvSpPr>
        <p:spPr>
          <a:xfrm rot="5400000">
            <a:off x="10180855" y="5388486"/>
            <a:ext cx="396878" cy="407952"/>
          </a:xfrm>
          <a:prstGeom prst="chevron">
            <a:avLst>
              <a:gd name="adj" fmla="val 64400"/>
            </a:avLst>
          </a:prstGeom>
          <a:solidFill>
            <a:srgbClr val="15A60A"/>
          </a:solidFill>
          <a:ln>
            <a:solidFill>
              <a:srgbClr val="15A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5" name="Cheurón 44"/>
          <p:cNvSpPr/>
          <p:nvPr/>
        </p:nvSpPr>
        <p:spPr>
          <a:xfrm rot="5400000">
            <a:off x="10180855" y="5586925"/>
            <a:ext cx="396878" cy="407952"/>
          </a:xfrm>
          <a:prstGeom prst="chevron">
            <a:avLst>
              <a:gd name="adj" fmla="val 64400"/>
            </a:avLst>
          </a:prstGeom>
          <a:solidFill>
            <a:srgbClr val="15A60A"/>
          </a:solidFill>
          <a:ln>
            <a:solidFill>
              <a:srgbClr val="15A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4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C8F82F8-AA14-498E-A715-67D9ADEC2375}"/>
              </a:ext>
            </a:extLst>
          </p:cNvPr>
          <p:cNvSpPr/>
          <p:nvPr/>
        </p:nvSpPr>
        <p:spPr>
          <a:xfrm>
            <a:off x="-381000" y="-12701"/>
            <a:ext cx="12865100" cy="6669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4000" dirty="0">
                <a:latin typeface="Agency FB" panose="020B0503020202020204" pitchFamily="34" charset="0"/>
              </a:rPr>
              <a:t>    CONCLUSIONES</a:t>
            </a:r>
          </a:p>
        </p:txBody>
      </p:sp>
      <p:pic>
        <p:nvPicPr>
          <p:cNvPr id="46" name="Picture 2" descr="http://1.bp.blogspot.com/-GIjKriZJQFI/TxyCROCB0NI/AAAAAAAAAAU/JeMIDBdxptE/s1600/Dijin_P.jpg">
            <a:extLst>
              <a:ext uri="{FF2B5EF4-FFF2-40B4-BE49-F238E27FC236}">
                <a16:creationId xmlns:a16="http://schemas.microsoft.com/office/drawing/2014/main" id="{846E02DB-6113-41C4-8B14-1EFB790BA89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123" y1="43049" x2="67401" y2="40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542" y="78288"/>
            <a:ext cx="576000" cy="576000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</p:spPr>
      </p:pic>
      <p:pic>
        <p:nvPicPr>
          <p:cNvPr id="47" name="Picture 4" descr="http://www.fse.gov.co/images/policia.png">
            <a:extLst>
              <a:ext uri="{FF2B5EF4-FFF2-40B4-BE49-F238E27FC236}">
                <a16:creationId xmlns:a16="http://schemas.microsoft.com/office/drawing/2014/main" id="{390F25B5-3730-477B-AA30-8C4CA7F332E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023" y="61035"/>
            <a:ext cx="576000" cy="576000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://nuestropensar.files.wordpress.com/2010/06/interpol_logo.jpg">
            <a:extLst>
              <a:ext uri="{FF2B5EF4-FFF2-40B4-BE49-F238E27FC236}">
                <a16:creationId xmlns:a16="http://schemas.microsoft.com/office/drawing/2014/main" id="{8F80EB1E-A4B7-4079-B7F3-CD5EE20E652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286">
                        <a14:foregroundMark x1="52286" y1="2765" x2="51429" y2="29263"/>
                        <a14:foregroundMark x1="49429" y1="29724" x2="48286" y2="20046"/>
                        <a14:foregroundMark x1="49143" y1="88249" x2="50000" y2="99309"/>
                        <a14:foregroundMark x1="62000" y1="89862" x2="96857" y2="90783"/>
                        <a14:foregroundMark x1="80000" y1="89401" x2="80286" y2="85484"/>
                        <a14:foregroundMark x1="90286" y1="77880" x2="96000" y2="89862"/>
                        <a14:foregroundMark x1="64286" y1="89401" x2="65429" y2="86866"/>
                        <a14:foregroundMark x1="35143" y1="86406" x2="36286" y2="88940"/>
                        <a14:foregroundMark x1="20571" y1="84101" x2="20286" y2="88940"/>
                        <a14:foregroundMark x1="4571" y1="88710" x2="10286" y2="7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436" y="-39423"/>
            <a:ext cx="475200" cy="670824"/>
          </a:xfrm>
          <a:prstGeom prst="rect">
            <a:avLst/>
          </a:prstGeom>
          <a:noFill/>
          <a:effectLst>
            <a:outerShdw blurRad="63500" sx="114000" sy="114000" algn="ctr" rotWithShape="0">
              <a:schemeClr val="bg1">
                <a:lumMod val="95000"/>
                <a:alpha val="8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150"/>
          <p:cNvSpPr txBox="1"/>
          <p:nvPr/>
        </p:nvSpPr>
        <p:spPr>
          <a:xfrm>
            <a:off x="275766" y="2239078"/>
            <a:ext cx="11290300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buFontTx/>
              <a:buNone/>
              <a:defRPr sz="1200">
                <a:latin typeface="Candara" panose="020E05020303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 dirty="0">
                <a:latin typeface="Agency FB" panose="020B0503020202020204" pitchFamily="34" charset="0"/>
                <a:cs typeface="Abadi MT Condensed Light"/>
              </a:rPr>
              <a:t>Este trabajo articulado ha permitido hacer realidad el Sistema de Investigación Criminal Antifraude (SICAF), el cual ayuda a correlacionar los casos asociados al fraude bancario.</a:t>
            </a:r>
          </a:p>
        </p:txBody>
      </p:sp>
      <p:sp>
        <p:nvSpPr>
          <p:cNvPr id="15" name="CuadroTexto 150"/>
          <p:cNvSpPr txBox="1"/>
          <p:nvPr/>
        </p:nvSpPr>
        <p:spPr>
          <a:xfrm>
            <a:off x="275766" y="1174213"/>
            <a:ext cx="11290300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buFontTx/>
              <a:buNone/>
              <a:defRPr sz="1200">
                <a:latin typeface="Candara" panose="020E05020303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 dirty="0">
                <a:latin typeface="Agency FB" panose="020B0503020202020204" pitchFamily="34" charset="0"/>
                <a:cs typeface="Abadi MT Condensed Light"/>
              </a:rPr>
              <a:t>Esta cooperación nos ha permitido fortalecer nuestro trabajo con la unidad de información y análisis financiero (UIAF) para identificar las amenazas, vulnerabilidades y riesgos en el país frente al </a:t>
            </a:r>
            <a:r>
              <a:rPr lang="es-ES" sz="2000" dirty="0" err="1">
                <a:latin typeface="Agency FB" panose="020B0503020202020204" pitchFamily="34" charset="0"/>
                <a:cs typeface="Abadi MT Condensed Light"/>
              </a:rPr>
              <a:t>ciberlavado</a:t>
            </a:r>
            <a:r>
              <a:rPr lang="es-ES" sz="2000" dirty="0">
                <a:latin typeface="Agency FB" panose="020B0503020202020204" pitchFamily="34" charset="0"/>
                <a:cs typeface="Abadi MT Condensed Light"/>
              </a:rPr>
              <a:t> de activos y la financiación del terrorismo en el ciberespacio.</a:t>
            </a:r>
          </a:p>
        </p:txBody>
      </p:sp>
      <p:sp>
        <p:nvSpPr>
          <p:cNvPr id="17" name="CuadroTexto 150"/>
          <p:cNvSpPr txBox="1"/>
          <p:nvPr/>
        </p:nvSpPr>
        <p:spPr>
          <a:xfrm>
            <a:off x="275766" y="3150054"/>
            <a:ext cx="11290300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buFontTx/>
              <a:buNone/>
              <a:defRPr sz="1200">
                <a:latin typeface="Candara" panose="020E05020303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 dirty="0">
                <a:latin typeface="Agency FB" panose="020B0503020202020204" pitchFamily="34" charset="0"/>
                <a:cs typeface="Abadi MT Condensed Light"/>
              </a:rPr>
              <a:t>En el marco de esta política operacional, la Policía Nacional a través del Centro Cibernético Policial de la DIJIN, ha fortalecido la alianza estratégica con la Asociación Gremial Financiera Colombiana – ASOBANCARIA.</a:t>
            </a:r>
          </a:p>
        </p:txBody>
      </p:sp>
      <p:sp>
        <p:nvSpPr>
          <p:cNvPr id="18" name="CuadroTexto 150"/>
          <p:cNvSpPr txBox="1"/>
          <p:nvPr/>
        </p:nvSpPr>
        <p:spPr>
          <a:xfrm>
            <a:off x="275766" y="4061030"/>
            <a:ext cx="11290300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buFontTx/>
              <a:buNone/>
              <a:defRPr sz="1200">
                <a:latin typeface="Candara" panose="020E05020303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 dirty="0">
                <a:latin typeface="Agency FB" panose="020B0503020202020204" pitchFamily="34" charset="0"/>
                <a:cs typeface="Abadi MT Condensed Light"/>
              </a:rPr>
              <a:t>El trabajo articulado y la sinergia entre el sector financiero y la Policía Nacional, permitirá seguir afectando de manera significativa los centros de gravedad del cibercrimen en cuanto a sus modalidades y rentas criminales.</a:t>
            </a:r>
          </a:p>
        </p:txBody>
      </p:sp>
      <p:sp>
        <p:nvSpPr>
          <p:cNvPr id="19" name="CuadroTexto 150"/>
          <p:cNvSpPr txBox="1"/>
          <p:nvPr/>
        </p:nvSpPr>
        <p:spPr>
          <a:xfrm>
            <a:off x="275766" y="4972007"/>
            <a:ext cx="11290300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s-CO"/>
            </a:defPPr>
            <a:lvl1pPr algn="ctr">
              <a:lnSpc>
                <a:spcPct val="100000"/>
              </a:lnSpc>
              <a:buFontTx/>
              <a:buNone/>
              <a:defRPr sz="1200">
                <a:latin typeface="Candara" panose="020E0502030303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 dirty="0">
                <a:latin typeface="Agency FB" panose="020B0503020202020204" pitchFamily="34" charset="0"/>
                <a:cs typeface="Abadi MT Condensed Light"/>
              </a:rPr>
              <a:t>La educación para el manejo de la información financiera juega y jugara un papel importante contrarrestar los riesgos asociados a los delitos informáticos que aquejan el sistema financiero colombiano.</a:t>
            </a:r>
          </a:p>
        </p:txBody>
      </p:sp>
    </p:spTree>
    <p:extLst>
      <p:ext uri="{BB962C8B-B14F-4D97-AF65-F5344CB8AC3E}">
        <p14:creationId xmlns:p14="http://schemas.microsoft.com/office/powerpoint/2010/main" val="366552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0DA794BF-BD42-4654-A1C9-4922B3F25C0D}"/>
              </a:ext>
            </a:extLst>
          </p:cNvPr>
          <p:cNvSpPr txBox="1"/>
          <p:nvPr/>
        </p:nvSpPr>
        <p:spPr>
          <a:xfrm>
            <a:off x="4178165" y="1804502"/>
            <a:ext cx="3826460" cy="1531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</a:t>
            </a:r>
          </a:p>
        </p:txBody>
      </p:sp>
      <p:pic>
        <p:nvPicPr>
          <p:cNvPr id="16" name="Picture 2" descr="Resultado de imagen de policia nacional colombia logo png">
            <a:extLst>
              <a:ext uri="{FF2B5EF4-FFF2-40B4-BE49-F238E27FC236}">
                <a16:creationId xmlns:a16="http://schemas.microsoft.com/office/drawing/2014/main" id="{3820588E-792A-4C42-8999-71B0C3DF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31" y="3362948"/>
            <a:ext cx="2050328" cy="195140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sultado de imagen de dijin png">
            <a:extLst>
              <a:ext uri="{FF2B5EF4-FFF2-40B4-BE49-F238E27FC236}">
                <a16:creationId xmlns:a16="http://schemas.microsoft.com/office/drawing/2014/main" id="{32ABC28D-7717-4C39-9C15-FE0E3F66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96" y="3652543"/>
            <a:ext cx="1472635" cy="14712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Resultado de imagen de interpol png">
            <a:extLst>
              <a:ext uri="{FF2B5EF4-FFF2-40B4-BE49-F238E27FC236}">
                <a16:creationId xmlns:a16="http://schemas.microsoft.com/office/drawing/2014/main" id="{7B229F72-E3C5-4435-84CC-DA9BD1D6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20" y="3507294"/>
            <a:ext cx="1340895" cy="166271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607</Words>
  <Application>Microsoft Office PowerPoint</Application>
  <PresentationFormat>Panorámica</PresentationFormat>
  <Paragraphs>83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Abadi MT Condensed Light</vt:lpstr>
      <vt:lpstr>Agency FB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DIJIN - YONH STIVEN MARIN ARCE</dc:creator>
  <cp:lastModifiedBy>Plataforma</cp:lastModifiedBy>
  <cp:revision>251</cp:revision>
  <dcterms:created xsi:type="dcterms:W3CDTF">2017-08-31T02:01:50Z</dcterms:created>
  <dcterms:modified xsi:type="dcterms:W3CDTF">2017-10-27T17:57:31Z</dcterms:modified>
</cp:coreProperties>
</file>