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76" r:id="rId2"/>
    <p:sldId id="342" r:id="rId3"/>
    <p:sldId id="320" r:id="rId4"/>
    <p:sldId id="374" r:id="rId5"/>
    <p:sldId id="375" r:id="rId6"/>
    <p:sldId id="370" r:id="rId7"/>
    <p:sldId id="371" r:id="rId8"/>
    <p:sldId id="373" r:id="rId9"/>
    <p:sldId id="281" r:id="rId10"/>
    <p:sldId id="287" r:id="rId11"/>
    <p:sldId id="360" r:id="rId12"/>
    <p:sldId id="361" r:id="rId13"/>
    <p:sldId id="362" r:id="rId14"/>
    <p:sldId id="292" r:id="rId15"/>
    <p:sldId id="293" r:id="rId16"/>
    <p:sldId id="295" r:id="rId17"/>
    <p:sldId id="294" r:id="rId18"/>
    <p:sldId id="377" r:id="rId19"/>
    <p:sldId id="363" r:id="rId20"/>
    <p:sldId id="364" r:id="rId21"/>
    <p:sldId id="365" r:id="rId22"/>
    <p:sldId id="299" r:id="rId23"/>
    <p:sldId id="300" r:id="rId24"/>
    <p:sldId id="367" r:id="rId25"/>
    <p:sldId id="330" r:id="rId26"/>
    <p:sldId id="331" r:id="rId27"/>
    <p:sldId id="366" r:id="rId28"/>
    <p:sldId id="325" r:id="rId29"/>
    <p:sldId id="326" r:id="rId30"/>
    <p:sldId id="328" r:id="rId31"/>
    <p:sldId id="319" r:id="rId32"/>
    <p:sldId id="368" r:id="rId33"/>
    <p:sldId id="350" r:id="rId3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534"/>
    <a:srgbClr val="4A4437"/>
    <a:srgbClr val="84B4B4"/>
    <a:srgbClr val="A49B84"/>
    <a:srgbClr val="7B7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5" autoAdjust="0"/>
  </p:normalViewPr>
  <p:slideViewPr>
    <p:cSldViewPr>
      <p:cViewPr varScale="1">
        <p:scale>
          <a:sx n="89" d="100"/>
          <a:sy n="89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\DAMS\Prospectiva\2016-T3\Fiscal\Cuadros%20Prospectiva%20jul-16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\DAMS\Prospectiva\2016-T3\Fiscal\Cuadros%20Prospectiva%20jul-16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alia:Documents:Natalia:Comisio&#769;n%20Tributaria:Informe%20Final%20de%20la%20Comisio&#769;n%20Tributaria:Presentacio&#769;n%20Comparaciones%20internacionales%20tarifas%20promedio%20(doagno&#769;stico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alia:Downloads:075753_Ensayo%20dividen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1807369802599"/>
          <c:y val="5.2599879638417203E-2"/>
          <c:w val="0.81488262132832701"/>
          <c:h val="0.80179804782421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8757338509228801E-3"/>
                  <c:y val="1.2154220881465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8C-47FB-8152-1EF852F45F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2926101892819E-4"/>
                  <c:y val="9.135362716790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8C-47FB-8152-1EF852F45F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294130717502E-3"/>
                  <c:y val="4.983774176190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18C-47FB-8152-1EF852F45F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648727483438001E-3"/>
                  <c:y val="1.355301118289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8C-47FB-8152-1EF852F45F9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9164428353276697E-4"/>
                  <c:y val="2.2199599545088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18C-47FB-8152-1EF852F45F9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383133900154899E-4"/>
                  <c:y val="1.32754563191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8C-47FB-8152-1EF852F45F9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7292610189294499E-4"/>
                  <c:y val="-6.9041473018865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18C-47FB-8152-1EF852F45F9F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2016*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0.9</c:v>
                </c:pt>
                <c:pt idx="1">
                  <c:v>1.6</c:v>
                </c:pt>
                <c:pt idx="2">
                  <c:v>2.6</c:v>
                </c:pt>
                <c:pt idx="3">
                  <c:v>3.3</c:v>
                </c:pt>
                <c:pt idx="4">
                  <c:v>2.6</c:v>
                </c:pt>
                <c:pt idx="5">
                  <c:v>1.1000000000000001</c:v>
                </c:pt>
                <c:pt idx="6">
                  <c:v>-0.1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18C-47FB-8152-1EF852F45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692504"/>
        <c:axId val="190679040"/>
      </c:barChart>
      <c:catAx>
        <c:axId val="19069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O"/>
          </a:p>
        </c:txPr>
        <c:crossAx val="190679040"/>
        <c:crosses val="autoZero"/>
        <c:auto val="1"/>
        <c:lblAlgn val="ctr"/>
        <c:lblOffset val="100"/>
        <c:noMultiLvlLbl val="0"/>
      </c:catAx>
      <c:valAx>
        <c:axId val="190679040"/>
        <c:scaling>
          <c:orientation val="minMax"/>
          <c:min val="-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s-CO" sz="1200" b="1" dirty="0"/>
                  <a:t>% del PIB</a:t>
                </a:r>
              </a:p>
            </c:rich>
          </c:tx>
          <c:layout>
            <c:manualLayout>
              <c:xMode val="edge"/>
              <c:yMode val="edge"/>
              <c:x val="7.0588425904746996E-2"/>
              <c:y val="0.4139437432931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O"/>
          </a:p>
        </c:txPr>
        <c:crossAx val="190692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90506322779697E-2"/>
          <c:y val="4.2274200693817397E-2"/>
          <c:w val="0.905470557190582"/>
          <c:h val="0.86331301428063001"/>
        </c:manualLayout>
      </c:layout>
      <c:lineChart>
        <c:grouping val="standard"/>
        <c:varyColors val="0"/>
        <c:ser>
          <c:idx val="0"/>
          <c:order val="0"/>
          <c:tx>
            <c:strRef>
              <c:f>'Déficit Comité'!$B$5</c:f>
              <c:strCache>
                <c:ptCount val="1"/>
                <c:pt idx="0">
                  <c:v>Estructural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584554042702597E-2"/>
                  <c:y val="-4.9352784105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466174312961097E-2"/>
                  <c:y val="-4.856630846065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507997537076697E-2"/>
                  <c:y val="-4.5359422428103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766848818221603E-2"/>
                  <c:y val="-4.859836346099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717612928252301E-2"/>
                  <c:y val="-4.620688152572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823969759895898E-2"/>
                  <c:y val="-5.249590952482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511908630112199E-2"/>
                  <c:y val="-5.3375036615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63852043715686E-2"/>
                  <c:y val="3.54322235941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887153956607898E-2"/>
                  <c:y val="4.226174231175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4591051390054003E-2"/>
                  <c:y val="3.289963294567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832364401232501E-2"/>
                  <c:y val="3.6302670130819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4444444444444502E-2"/>
                  <c:y val="4.166666666666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1111111111111099E-2"/>
                  <c:y val="-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'Déficit Comité'!$C$4:$J$4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'Déficit Comité'!$C$5:$J$5</c:f>
              <c:numCache>
                <c:formatCode>#.##00</c:formatCode>
                <c:ptCount val="8"/>
                <c:pt idx="0">
                  <c:v>-2.2999999999999998</c:v>
                </c:pt>
                <c:pt idx="1">
                  <c:v>-2.2000000000000002</c:v>
                </c:pt>
                <c:pt idx="2">
                  <c:v>-2.1</c:v>
                </c:pt>
                <c:pt idx="3">
                  <c:v>-2</c:v>
                </c:pt>
                <c:pt idx="4">
                  <c:v>-1.9</c:v>
                </c:pt>
                <c:pt idx="5">
                  <c:v>-1.7</c:v>
                </c:pt>
                <c:pt idx="6">
                  <c:v>-1.5</c:v>
                </c:pt>
                <c:pt idx="7">
                  <c:v>-1.3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'Déficit Comité'!$B$6</c:f>
              <c:strCache>
                <c:ptCount val="1"/>
                <c:pt idx="0">
                  <c:v>Estructural con ajuste cíclico 4-1-4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27552983199541E-2"/>
                  <c:y val="4.1989427200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755298319954197E-2"/>
                  <c:y val="3.817220654590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'Déficit Comité'!$C$4:$J$4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'Déficit Comité'!$C$6:$J$6</c:f>
              <c:numCache>
                <c:formatCode>#.##00</c:formatCode>
                <c:ptCount val="8"/>
                <c:pt idx="0">
                  <c:v>-2.4</c:v>
                </c:pt>
                <c:pt idx="1">
                  <c:v>-3</c:v>
                </c:pt>
                <c:pt idx="2">
                  <c:v>-3.9</c:v>
                </c:pt>
                <c:pt idx="3">
                  <c:v>-4</c:v>
                </c:pt>
                <c:pt idx="4">
                  <c:v>-3.2</c:v>
                </c:pt>
                <c:pt idx="5">
                  <c:v>-2.2000000000000002</c:v>
                </c:pt>
                <c:pt idx="6">
                  <c:v>-1.6</c:v>
                </c:pt>
                <c:pt idx="7">
                  <c:v>-1.2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'Déficit Comité'!$B$7</c:f>
              <c:strCache>
                <c:ptCount val="1"/>
                <c:pt idx="0">
                  <c:v>Aprobado por el Comité Consultivo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0411042025993E-2"/>
                  <c:y val="4.580664785508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041104202599397E-2"/>
                  <c:y val="4.580664785508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306357983945002E-2"/>
                  <c:y val="4.580664785508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140373313278601E-2"/>
                  <c:y val="-4.941877651827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58574176479358E-2"/>
                  <c:y val="-4.1989427200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836865546636101E-2"/>
                  <c:y val="3.053776523672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938984874617697E-2"/>
                  <c:y val="4.962386850967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673731093272203E-2"/>
                  <c:y val="-4.962386850967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306357983945099E-2"/>
                  <c:y val="-4.1989427200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1490044538608502E-2"/>
                  <c:y val="-4.580664785508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1490044538608502E-2"/>
                  <c:y val="-4.580664785508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'Déficit Comité'!$C$4:$J$4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'Déficit Comité'!$C$7:$J$7</c:f>
              <c:numCache>
                <c:formatCode>#.##00</c:formatCode>
                <c:ptCount val="8"/>
                <c:pt idx="0">
                  <c:v>-2.4</c:v>
                </c:pt>
                <c:pt idx="1">
                  <c:v>-3</c:v>
                </c:pt>
                <c:pt idx="2">
                  <c:v>-3.9</c:v>
                </c:pt>
                <c:pt idx="3">
                  <c:v>-3.3</c:v>
                </c:pt>
                <c:pt idx="4">
                  <c:v>-2.7</c:v>
                </c:pt>
                <c:pt idx="5">
                  <c:v>-2.2000000000000002</c:v>
                </c:pt>
                <c:pt idx="6">
                  <c:v>-1.6</c:v>
                </c:pt>
                <c:pt idx="7">
                  <c:v>-1.2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9128"/>
        <c:axId val="9099520"/>
      </c:lineChart>
      <c:catAx>
        <c:axId val="90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9099520"/>
        <c:crosses val="autoZero"/>
        <c:auto val="1"/>
        <c:lblAlgn val="ctr"/>
        <c:lblOffset val="100"/>
        <c:noMultiLvlLbl val="0"/>
      </c:catAx>
      <c:valAx>
        <c:axId val="909952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909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7672152305087"/>
          <c:y val="7.6350424462913999E-2"/>
          <c:w val="0.47363164096479099"/>
          <c:h val="0.19452430252564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'[Proyecciones fiscales - Prospectiva Julio 2016 (2).xlsx]Proyección Déficit'!$T$9</c:f>
              <c:strCache>
                <c:ptCount val="1"/>
                <c:pt idx="0">
                  <c:v>Con ajuste adicional en ingresos y/o gastos (Escenario 2)**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'[3]Proyección Déficit'!$U$4:$X$4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'[3]Proyección Déficit'!$U$9:$X$9</c:f>
              <c:numCache>
                <c:formatCode>#,#00</c:formatCode>
                <c:ptCount val="4"/>
                <c:pt idx="0">
                  <c:v>-3.3123251354707559</c:v>
                </c:pt>
                <c:pt idx="1">
                  <c:v>-2.708216756980506</c:v>
                </c:pt>
                <c:pt idx="2">
                  <c:v>-2.104108378490253</c:v>
                </c:pt>
                <c:pt idx="3">
                  <c:v>-1.5</c:v>
                </c:pt>
              </c:numCache>
            </c:numRef>
          </c:val>
        </c:ser>
        <c:ser>
          <c:idx val="1"/>
          <c:order val="1"/>
          <c:tx>
            <c:strRef>
              <c:f>'[Proyecciones fiscales - Prospectiva Julio 2016 (2).xlsx]Proyección Déficit'!$T$10</c:f>
              <c:strCache>
                <c:ptCount val="1"/>
                <c:pt idx="0">
                  <c:v>Con sustitución de impuestos temporales*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-4,4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'[3]Proyección Déficit'!$U$4:$X$4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'[3]Proyección Déficit'!$U$10:$X$10</c:f>
              <c:numCache>
                <c:formatCode>#,#00</c:formatCode>
                <c:ptCount val="4"/>
                <c:pt idx="0">
                  <c:v>-0.93843493392139599</c:v>
                </c:pt>
                <c:pt idx="1">
                  <c:v>-1.575309289850487</c:v>
                </c:pt>
                <c:pt idx="2">
                  <c:v>-2.3151144119142861</c:v>
                </c:pt>
                <c:pt idx="3">
                  <c:v>-2.858243958452181</c:v>
                </c:pt>
              </c:numCache>
            </c:numRef>
          </c:val>
        </c:ser>
        <c:ser>
          <c:idx val="2"/>
          <c:order val="2"/>
          <c:tx>
            <c:strRef>
              <c:f>'[Proyecciones fiscales - Prospectiva Julio 2016 (2).xlsx]Proyección Déficit'!$T$11</c:f>
              <c:strCache>
                <c:ptCount val="1"/>
                <c:pt idx="0">
                  <c:v>Sin reforma tributaria (Escenario 1)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-5,8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'[3]Proyección Déficit'!$U$4:$X$4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'[3]Proyección Déficit'!$U$11:$X$11</c:f>
              <c:numCache>
                <c:formatCode>#,#00</c:formatCode>
                <c:ptCount val="4"/>
                <c:pt idx="0">
                  <c:v>-0.33852825716593898</c:v>
                </c:pt>
                <c:pt idx="1">
                  <c:v>-0.33008371479610998</c:v>
                </c:pt>
                <c:pt idx="2">
                  <c:v>-1.337631271633412</c:v>
                </c:pt>
                <c:pt idx="3">
                  <c:v>-1.864840357947205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00304"/>
        <c:axId val="9100696"/>
      </c:barChart>
      <c:catAx>
        <c:axId val="910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9100696"/>
        <c:crosses val="autoZero"/>
        <c:auto val="1"/>
        <c:lblAlgn val="ctr"/>
        <c:lblOffset val="100"/>
        <c:noMultiLvlLbl val="0"/>
      </c:catAx>
      <c:valAx>
        <c:axId val="9100696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910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644377129898605E-2"/>
          <c:y val="0.67778903781740396"/>
          <c:w val="0.64211030790972801"/>
          <c:h val="0.230533290717599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161205149504E-2"/>
          <c:y val="4.7056302902131301E-2"/>
          <c:w val="0.88822235580585496"/>
          <c:h val="0.85912977777392197"/>
        </c:manualLayout>
      </c:layout>
      <c:lineChart>
        <c:grouping val="standard"/>
        <c:varyColors val="0"/>
        <c:ser>
          <c:idx val="0"/>
          <c:order val="0"/>
          <c:tx>
            <c:strRef>
              <c:f>'[Proyecciones fiscales - Prospectiva Julio 2016 (2).xlsx]Escenarios 2 y 3'!$B$46</c:f>
              <c:strCache>
                <c:ptCount val="1"/>
                <c:pt idx="0">
                  <c:v>Escenario 1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181127402774098E-2"/>
                  <c:y val="-5.086013363133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207002746027502E-2"/>
                  <c:y val="-5.086013363133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258753432534303E-2"/>
                  <c:y val="-4.662178916205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0258753432534303E-2"/>
                  <c:y val="-4.2383444692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517506865069E-2"/>
                  <c:y val="-2.966841128494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'[3]Escenarios 2 y 3'!$C$45:$I$45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'[3]Escenarios 2 y 3'!$C$46:$I$46</c:f>
              <c:numCache>
                <c:formatCode>#,#00</c:formatCode>
                <c:ptCount val="7"/>
                <c:pt idx="0">
                  <c:v>38.299999999999997</c:v>
                </c:pt>
                <c:pt idx="1">
                  <c:v>42.6</c:v>
                </c:pt>
                <c:pt idx="2">
                  <c:v>42.9</c:v>
                </c:pt>
                <c:pt idx="3">
                  <c:v>44.32877704637923</c:v>
                </c:pt>
                <c:pt idx="4">
                  <c:v>45.911245900799848</c:v>
                </c:pt>
                <c:pt idx="5">
                  <c:v>48.684505998600272</c:v>
                </c:pt>
                <c:pt idx="6">
                  <c:v>51.531325767573463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'[Proyecciones fiscales - Prospectiva Julio 2016 (2).xlsx]Escenarios 2 y 3'!$B$47</c:f>
              <c:strCache>
                <c:ptCount val="1"/>
                <c:pt idx="0">
                  <c:v>Escenario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103501373013699E-2"/>
                  <c:y val="-2.543006681566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668189731147303E-2"/>
                  <c:y val="-3.814510022349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564688358133499E-2"/>
                  <c:y val="-2.966841128494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5388130148801597E-3"/>
                  <c:y val="-1.695337787711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'[3]Escenarios 2 y 3'!$C$47:$I$47</c:f>
              <c:numCache>
                <c:formatCode>#,#00</c:formatCode>
                <c:ptCount val="7"/>
                <c:pt idx="0">
                  <c:v>38.299999999999997</c:v>
                </c:pt>
                <c:pt idx="1">
                  <c:v>42.6</c:v>
                </c:pt>
                <c:pt idx="2">
                  <c:v>42.9</c:v>
                </c:pt>
                <c:pt idx="3">
                  <c:v>43.219778853848887</c:v>
                </c:pt>
                <c:pt idx="4">
                  <c:v>42.515716307905002</c:v>
                </c:pt>
                <c:pt idx="5">
                  <c:v>41.764474512484668</c:v>
                </c:pt>
                <c:pt idx="6">
                  <c:v>40.321838982686728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'[Proyecciones fiscales - Prospectiva Julio 2016 (2).xlsx]Escenarios 2 y 3'!$B$48</c:f>
              <c:strCache>
                <c:ptCount val="1"/>
                <c:pt idx="0">
                  <c:v>MFMP jun-16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4144284225016899E-2"/>
                  <c:y val="4.2383351374689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6681897311474E-2"/>
                  <c:y val="3.814510022349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668189731147303E-2"/>
                  <c:y val="4.662178916205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616439044640502E-2"/>
                  <c:y val="4.6621789162052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642314387893999E-2"/>
                  <c:y val="3.8145100223497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590563701387001E-2"/>
                  <c:y val="2.9668411284942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'[3]Escenarios 2 y 3'!$C$48:$I$48</c:f>
              <c:numCache>
                <c:formatCode>#,#00</c:formatCode>
                <c:ptCount val="7"/>
                <c:pt idx="0">
                  <c:v>38.299999999999997</c:v>
                </c:pt>
                <c:pt idx="1">
                  <c:v>42.6</c:v>
                </c:pt>
                <c:pt idx="2">
                  <c:v>42.9</c:v>
                </c:pt>
                <c:pt idx="3">
                  <c:v>43.1</c:v>
                </c:pt>
                <c:pt idx="4">
                  <c:v>42.2</c:v>
                </c:pt>
                <c:pt idx="5">
                  <c:v>41.3</c:v>
                </c:pt>
                <c:pt idx="6">
                  <c:v>39.799999999999997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679824"/>
        <c:axId val="190680216"/>
      </c:lineChart>
      <c:catAx>
        <c:axId val="19067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90680216"/>
        <c:crosses val="autoZero"/>
        <c:auto val="1"/>
        <c:lblAlgn val="ctr"/>
        <c:lblOffset val="100"/>
        <c:noMultiLvlLbl val="0"/>
      </c:catAx>
      <c:valAx>
        <c:axId val="190680216"/>
        <c:scaling>
          <c:orientation val="minMax"/>
          <c:min val="36"/>
        </c:scaling>
        <c:delete val="0"/>
        <c:axPos val="l"/>
        <c:numFmt formatCode="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s-CO"/>
          </a:p>
        </c:txPr>
        <c:crossAx val="19067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54511831187599"/>
          <c:y val="7.6570198164296305E-2"/>
          <c:w val="0.323131012802027"/>
          <c:h val="0.258230866837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Helvetica" panose="020B0604020202020204" pitchFamily="34" charset="0"/>
          <a:cs typeface="Helvetica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Tarifa Promedio con Propuesta</a:t>
            </a:r>
          </a:p>
        </c:rich>
      </c:tx>
      <c:layout>
        <c:manualLayout>
          <c:xMode val="edge"/>
          <c:yMode val="edge"/>
          <c:x val="0.217368262128483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128131323647397E-2"/>
          <c:y val="0.116004154451864"/>
          <c:w val="0.91485401511040398"/>
          <c:h val="0.69420328958158084"/>
        </c:manualLayout>
      </c:layout>
      <c:lineChart>
        <c:grouping val="standard"/>
        <c:varyColors val="0"/>
        <c:ser>
          <c:idx val="1"/>
          <c:order val="0"/>
          <c:tx>
            <c:strRef>
              <c:f>'Comparación Internacional'!$A$3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'Comparación Internacional'!$Q$1:$AQ$1</c:f>
              <c:strCache>
                <c:ptCount val="27"/>
                <c:pt idx="0">
                  <c:v>0.5P</c:v>
                </c:pt>
                <c:pt idx="1">
                  <c:v>1P</c:v>
                </c:pt>
                <c:pt idx="2">
                  <c:v>1.5P</c:v>
                </c:pt>
                <c:pt idx="3">
                  <c:v>2P</c:v>
                </c:pt>
                <c:pt idx="4">
                  <c:v>3P</c:v>
                </c:pt>
                <c:pt idx="5">
                  <c:v>4P</c:v>
                </c:pt>
                <c:pt idx="6">
                  <c:v>5P</c:v>
                </c:pt>
                <c:pt idx="7">
                  <c:v>6P</c:v>
                </c:pt>
                <c:pt idx="8">
                  <c:v>7P</c:v>
                </c:pt>
                <c:pt idx="9">
                  <c:v>8P</c:v>
                </c:pt>
                <c:pt idx="10">
                  <c:v>9P</c:v>
                </c:pt>
                <c:pt idx="11">
                  <c:v>10P</c:v>
                </c:pt>
                <c:pt idx="12">
                  <c:v>11P</c:v>
                </c:pt>
                <c:pt idx="13">
                  <c:v>12P</c:v>
                </c:pt>
                <c:pt idx="14">
                  <c:v>13P</c:v>
                </c:pt>
                <c:pt idx="15">
                  <c:v>14P</c:v>
                </c:pt>
                <c:pt idx="16">
                  <c:v>15P</c:v>
                </c:pt>
                <c:pt idx="17">
                  <c:v>16P</c:v>
                </c:pt>
                <c:pt idx="18">
                  <c:v>17P</c:v>
                </c:pt>
                <c:pt idx="19">
                  <c:v>18P</c:v>
                </c:pt>
                <c:pt idx="20">
                  <c:v>19P</c:v>
                </c:pt>
                <c:pt idx="21">
                  <c:v>20P</c:v>
                </c:pt>
                <c:pt idx="22">
                  <c:v>21P</c:v>
                </c:pt>
                <c:pt idx="23">
                  <c:v>22P</c:v>
                </c:pt>
                <c:pt idx="24">
                  <c:v>23P</c:v>
                </c:pt>
                <c:pt idx="25">
                  <c:v>24P</c:v>
                </c:pt>
                <c:pt idx="26">
                  <c:v>25P</c:v>
                </c:pt>
              </c:strCache>
            </c:strRef>
          </c:cat>
          <c:val>
            <c:numRef>
              <c:f>'Comparación Internacional'!$Q$3:$AQ$3</c:f>
              <c:numCache>
                <c:formatCode>0.0%</c:formatCode>
                <c:ptCount val="27"/>
                <c:pt idx="0">
                  <c:v>0.139990791113242</c:v>
                </c:pt>
                <c:pt idx="1">
                  <c:v>0.14118916722008501</c:v>
                </c:pt>
                <c:pt idx="2">
                  <c:v>0.170792778146723</c:v>
                </c:pt>
                <c:pt idx="3">
                  <c:v>0.18612414385576501</c:v>
                </c:pt>
                <c:pt idx="4">
                  <c:v>0.21461314503826401</c:v>
                </c:pt>
                <c:pt idx="5">
                  <c:v>0.238990652357469</c:v>
                </c:pt>
                <c:pt idx="6">
                  <c:v>0.26119252188597503</c:v>
                </c:pt>
                <c:pt idx="7">
                  <c:v>0.27599376823831201</c:v>
                </c:pt>
                <c:pt idx="8">
                  <c:v>0.28656608706141101</c:v>
                </c:pt>
                <c:pt idx="9">
                  <c:v>0.29449532617873397</c:v>
                </c:pt>
                <c:pt idx="10">
                  <c:v>0.30066251215887502</c:v>
                </c:pt>
                <c:pt idx="11">
                  <c:v>0.30559626094298697</c:v>
                </c:pt>
                <c:pt idx="12">
                  <c:v>0.30963296449362498</c:v>
                </c:pt>
                <c:pt idx="13">
                  <c:v>0.31299688411915599</c:v>
                </c:pt>
                <c:pt idx="14">
                  <c:v>0.31584327764845199</c:v>
                </c:pt>
                <c:pt idx="15">
                  <c:v>0.31828304353070502</c:v>
                </c:pt>
                <c:pt idx="16">
                  <c:v>0.32039750729532501</c:v>
                </c:pt>
                <c:pt idx="17">
                  <c:v>0.32224766308936698</c:v>
                </c:pt>
                <c:pt idx="18">
                  <c:v>0.32388015349587501</c:v>
                </c:pt>
                <c:pt idx="19">
                  <c:v>0.32533125607943703</c:v>
                </c:pt>
                <c:pt idx="20">
                  <c:v>0.326629611022625</c:v>
                </c:pt>
                <c:pt idx="21">
                  <c:v>0.32779813047149398</c:v>
                </c:pt>
                <c:pt idx="22">
                  <c:v>0.32885536235380303</c:v>
                </c:pt>
                <c:pt idx="23">
                  <c:v>0.32981648224681198</c:v>
                </c:pt>
                <c:pt idx="24">
                  <c:v>0.33069402649695101</c:v>
                </c:pt>
                <c:pt idx="25">
                  <c:v>0.33149844205957801</c:v>
                </c:pt>
                <c:pt idx="26">
                  <c:v>0.33223850437719499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56-47CE-BD13-AC99768FF016}"/>
            </c:ext>
          </c:extLst>
        </c:ser>
        <c:ser>
          <c:idx val="3"/>
          <c:order val="1"/>
          <c:tx>
            <c:strRef>
              <c:f>'Comparación Internacional'!$A$5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rgbClr val="666600"/>
              </a:solidFill>
            </a:ln>
          </c:spPr>
          <c:marker>
            <c:symbol val="none"/>
          </c:marker>
          <c:cat>
            <c:strRef>
              <c:f>'Comparación Internacional'!$Q$1:$AQ$1</c:f>
              <c:strCache>
                <c:ptCount val="27"/>
                <c:pt idx="0">
                  <c:v>0.5P</c:v>
                </c:pt>
                <c:pt idx="1">
                  <c:v>1P</c:v>
                </c:pt>
                <c:pt idx="2">
                  <c:v>1.5P</c:v>
                </c:pt>
                <c:pt idx="3">
                  <c:v>2P</c:v>
                </c:pt>
                <c:pt idx="4">
                  <c:v>3P</c:v>
                </c:pt>
                <c:pt idx="5">
                  <c:v>4P</c:v>
                </c:pt>
                <c:pt idx="6">
                  <c:v>5P</c:v>
                </c:pt>
                <c:pt idx="7">
                  <c:v>6P</c:v>
                </c:pt>
                <c:pt idx="8">
                  <c:v>7P</c:v>
                </c:pt>
                <c:pt idx="9">
                  <c:v>8P</c:v>
                </c:pt>
                <c:pt idx="10">
                  <c:v>9P</c:v>
                </c:pt>
                <c:pt idx="11">
                  <c:v>10P</c:v>
                </c:pt>
                <c:pt idx="12">
                  <c:v>11P</c:v>
                </c:pt>
                <c:pt idx="13">
                  <c:v>12P</c:v>
                </c:pt>
                <c:pt idx="14">
                  <c:v>13P</c:v>
                </c:pt>
                <c:pt idx="15">
                  <c:v>14P</c:v>
                </c:pt>
                <c:pt idx="16">
                  <c:v>15P</c:v>
                </c:pt>
                <c:pt idx="17">
                  <c:v>16P</c:v>
                </c:pt>
                <c:pt idx="18">
                  <c:v>17P</c:v>
                </c:pt>
                <c:pt idx="19">
                  <c:v>18P</c:v>
                </c:pt>
                <c:pt idx="20">
                  <c:v>19P</c:v>
                </c:pt>
                <c:pt idx="21">
                  <c:v>20P</c:v>
                </c:pt>
                <c:pt idx="22">
                  <c:v>21P</c:v>
                </c:pt>
                <c:pt idx="23">
                  <c:v>22P</c:v>
                </c:pt>
                <c:pt idx="24">
                  <c:v>23P</c:v>
                </c:pt>
                <c:pt idx="25">
                  <c:v>24P</c:v>
                </c:pt>
                <c:pt idx="26">
                  <c:v>25P</c:v>
                </c:pt>
              </c:strCache>
            </c:strRef>
          </c:cat>
          <c:val>
            <c:numRef>
              <c:f>'Comparación Internacional'!$Q$5:$AQ$5</c:f>
              <c:numCache>
                <c:formatCode>0.0%</c:formatCode>
                <c:ptCount val="27"/>
                <c:pt idx="0" formatCode="0%">
                  <c:v>0</c:v>
                </c:pt>
                <c:pt idx="1">
                  <c:v>0</c:v>
                </c:pt>
                <c:pt idx="2">
                  <c:v>2.3460363038669399E-2</c:v>
                </c:pt>
                <c:pt idx="3">
                  <c:v>5.3414298133633402E-2</c:v>
                </c:pt>
                <c:pt idx="4">
                  <c:v>0.109114700212181</c:v>
                </c:pt>
                <c:pt idx="5">
                  <c:v>0.155914193752132</c:v>
                </c:pt>
                <c:pt idx="6">
                  <c:v>0.17973135500170501</c:v>
                </c:pt>
                <c:pt idx="7">
                  <c:v>0.195609462501421</c:v>
                </c:pt>
                <c:pt idx="8">
                  <c:v>0.20695096785836101</c:v>
                </c:pt>
                <c:pt idx="9">
                  <c:v>0.21545709687606601</c:v>
                </c:pt>
                <c:pt idx="10">
                  <c:v>0.222072975000947</c:v>
                </c:pt>
                <c:pt idx="11">
                  <c:v>0.22736567750085299</c:v>
                </c:pt>
                <c:pt idx="12">
                  <c:v>0.23169607045532101</c:v>
                </c:pt>
                <c:pt idx="13">
                  <c:v>0.235304731250711</c:v>
                </c:pt>
                <c:pt idx="14">
                  <c:v>0.23835821346219399</c:v>
                </c:pt>
                <c:pt idx="15">
                  <c:v>0.240975483929181</c:v>
                </c:pt>
                <c:pt idx="16">
                  <c:v>0.24324378500056801</c:v>
                </c:pt>
                <c:pt idx="17">
                  <c:v>0.24522854843803299</c:v>
                </c:pt>
                <c:pt idx="18">
                  <c:v>0.24697981029461899</c:v>
                </c:pt>
                <c:pt idx="19">
                  <c:v>0.248536487500474</c:v>
                </c:pt>
                <c:pt idx="20">
                  <c:v>0.24992930394781701</c:v>
                </c:pt>
                <c:pt idx="21">
                  <c:v>0.25118283875042602</c:v>
                </c:pt>
                <c:pt idx="22">
                  <c:v>0.25231698928612001</c:v>
                </c:pt>
                <c:pt idx="23">
                  <c:v>0.25334803522765997</c:v>
                </c:pt>
                <c:pt idx="24">
                  <c:v>0.25428942500037099</c:v>
                </c:pt>
                <c:pt idx="25">
                  <c:v>0.25515236562535498</c:v>
                </c:pt>
                <c:pt idx="26">
                  <c:v>0.25594627100034101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556-47CE-BD13-AC99768FF016}"/>
            </c:ext>
          </c:extLst>
        </c:ser>
        <c:ser>
          <c:idx val="5"/>
          <c:order val="2"/>
          <c:tx>
            <c:strRef>
              <c:f>'Comparación Internacional'!$A$7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'Comparación Internacional'!$Q$1:$AQ$1</c:f>
              <c:strCache>
                <c:ptCount val="27"/>
                <c:pt idx="0">
                  <c:v>0.5P</c:v>
                </c:pt>
                <c:pt idx="1">
                  <c:v>1P</c:v>
                </c:pt>
                <c:pt idx="2">
                  <c:v>1.5P</c:v>
                </c:pt>
                <c:pt idx="3">
                  <c:v>2P</c:v>
                </c:pt>
                <c:pt idx="4">
                  <c:v>3P</c:v>
                </c:pt>
                <c:pt idx="5">
                  <c:v>4P</c:v>
                </c:pt>
                <c:pt idx="6">
                  <c:v>5P</c:v>
                </c:pt>
                <c:pt idx="7">
                  <c:v>6P</c:v>
                </c:pt>
                <c:pt idx="8">
                  <c:v>7P</c:v>
                </c:pt>
                <c:pt idx="9">
                  <c:v>8P</c:v>
                </c:pt>
                <c:pt idx="10">
                  <c:v>9P</c:v>
                </c:pt>
                <c:pt idx="11">
                  <c:v>10P</c:v>
                </c:pt>
                <c:pt idx="12">
                  <c:v>11P</c:v>
                </c:pt>
                <c:pt idx="13">
                  <c:v>12P</c:v>
                </c:pt>
                <c:pt idx="14">
                  <c:v>13P</c:v>
                </c:pt>
                <c:pt idx="15">
                  <c:v>14P</c:v>
                </c:pt>
                <c:pt idx="16">
                  <c:v>15P</c:v>
                </c:pt>
                <c:pt idx="17">
                  <c:v>16P</c:v>
                </c:pt>
                <c:pt idx="18">
                  <c:v>17P</c:v>
                </c:pt>
                <c:pt idx="19">
                  <c:v>18P</c:v>
                </c:pt>
                <c:pt idx="20">
                  <c:v>19P</c:v>
                </c:pt>
                <c:pt idx="21">
                  <c:v>20P</c:v>
                </c:pt>
                <c:pt idx="22">
                  <c:v>21P</c:v>
                </c:pt>
                <c:pt idx="23">
                  <c:v>22P</c:v>
                </c:pt>
                <c:pt idx="24">
                  <c:v>23P</c:v>
                </c:pt>
                <c:pt idx="25">
                  <c:v>24P</c:v>
                </c:pt>
                <c:pt idx="26">
                  <c:v>25P</c:v>
                </c:pt>
              </c:strCache>
            </c:strRef>
          </c:cat>
          <c:val>
            <c:numRef>
              <c:f>'Comparación Internacional'!$Q$7:$AQ$7</c:f>
              <c:numCache>
                <c:formatCode>0.0%</c:formatCode>
                <c:ptCount val="27"/>
                <c:pt idx="0" formatCode="0%">
                  <c:v>0</c:v>
                </c:pt>
                <c:pt idx="1">
                  <c:v>0</c:v>
                </c:pt>
                <c:pt idx="2">
                  <c:v>6.6230689093916498E-3</c:v>
                </c:pt>
                <c:pt idx="3">
                  <c:v>1.49673016820437E-2</c:v>
                </c:pt>
                <c:pt idx="4">
                  <c:v>2.62233620611808E-2</c:v>
                </c:pt>
                <c:pt idx="5">
                  <c:v>3.9667521545885598E-2</c:v>
                </c:pt>
                <c:pt idx="6">
                  <c:v>5.1738325609925299E-2</c:v>
                </c:pt>
                <c:pt idx="7">
                  <c:v>6.56152713416044E-2</c:v>
                </c:pt>
                <c:pt idx="8">
                  <c:v>8.2444913909276801E-2</c:v>
                </c:pt>
                <c:pt idx="9">
                  <c:v>0.10088929967061699</c:v>
                </c:pt>
                <c:pt idx="10">
                  <c:v>0.120622480730024</c:v>
                </c:pt>
                <c:pt idx="11">
                  <c:v>0.13896023265702101</c:v>
                </c:pt>
                <c:pt idx="12">
                  <c:v>0.15396384787001899</c:v>
                </c:pt>
                <c:pt idx="13">
                  <c:v>0.170179455896183</c:v>
                </c:pt>
                <c:pt idx="14">
                  <c:v>0.184396420827246</c:v>
                </c:pt>
                <c:pt idx="15">
                  <c:v>0.196877637537022</c:v>
                </c:pt>
                <c:pt idx="16">
                  <c:v>0.21041912836788701</c:v>
                </c:pt>
                <c:pt idx="17">
                  <c:v>0.22226793284489399</c:v>
                </c:pt>
                <c:pt idx="18">
                  <c:v>0.23272276032460601</c:v>
                </c:pt>
                <c:pt idx="19">
                  <c:v>0.242015940306572</c:v>
                </c:pt>
                <c:pt idx="20">
                  <c:v>0.25033089081675303</c:v>
                </c:pt>
                <c:pt idx="21">
                  <c:v>0.25781434627591499</c:v>
                </c:pt>
                <c:pt idx="22">
                  <c:v>0.26458509169134797</c:v>
                </c:pt>
                <c:pt idx="23">
                  <c:v>0.27074031479628602</c:v>
                </c:pt>
                <c:pt idx="24">
                  <c:v>0.276360301109491</c:v>
                </c:pt>
                <c:pt idx="25">
                  <c:v>0.281511955229929</c:v>
                </c:pt>
                <c:pt idx="26">
                  <c:v>0.286251477020732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556-47CE-BD13-AC99768FF016}"/>
            </c:ext>
          </c:extLst>
        </c:ser>
        <c:ser>
          <c:idx val="6"/>
          <c:order val="3"/>
          <c:tx>
            <c:strRef>
              <c:f>'Comparación Internacional'!$A$8</c:f>
              <c:strCache>
                <c:ptCount val="1"/>
                <c:pt idx="0">
                  <c:v>Colombia</c:v>
                </c:pt>
              </c:strCache>
            </c:strRef>
          </c:tx>
          <c:spPr>
            <a:ln w="38100" cmpd="sng">
              <a:solidFill>
                <a:srgbClr val="CC3333"/>
              </a:solidFill>
            </a:ln>
          </c:spPr>
          <c:marker>
            <c:symbol val="none"/>
          </c:marker>
          <c:cat>
            <c:strRef>
              <c:f>'Comparación Internacional'!$Q$1:$AQ$1</c:f>
              <c:strCache>
                <c:ptCount val="27"/>
                <c:pt idx="0">
                  <c:v>0.5P</c:v>
                </c:pt>
                <c:pt idx="1">
                  <c:v>1P</c:v>
                </c:pt>
                <c:pt idx="2">
                  <c:v>1.5P</c:v>
                </c:pt>
                <c:pt idx="3">
                  <c:v>2P</c:v>
                </c:pt>
                <c:pt idx="4">
                  <c:v>3P</c:v>
                </c:pt>
                <c:pt idx="5">
                  <c:v>4P</c:v>
                </c:pt>
                <c:pt idx="6">
                  <c:v>5P</c:v>
                </c:pt>
                <c:pt idx="7">
                  <c:v>6P</c:v>
                </c:pt>
                <c:pt idx="8">
                  <c:v>7P</c:v>
                </c:pt>
                <c:pt idx="9">
                  <c:v>8P</c:v>
                </c:pt>
                <c:pt idx="10">
                  <c:v>9P</c:v>
                </c:pt>
                <c:pt idx="11">
                  <c:v>10P</c:v>
                </c:pt>
                <c:pt idx="12">
                  <c:v>11P</c:v>
                </c:pt>
                <c:pt idx="13">
                  <c:v>12P</c:v>
                </c:pt>
                <c:pt idx="14">
                  <c:v>13P</c:v>
                </c:pt>
                <c:pt idx="15">
                  <c:v>14P</c:v>
                </c:pt>
                <c:pt idx="16">
                  <c:v>15P</c:v>
                </c:pt>
                <c:pt idx="17">
                  <c:v>16P</c:v>
                </c:pt>
                <c:pt idx="18">
                  <c:v>17P</c:v>
                </c:pt>
                <c:pt idx="19">
                  <c:v>18P</c:v>
                </c:pt>
                <c:pt idx="20">
                  <c:v>19P</c:v>
                </c:pt>
                <c:pt idx="21">
                  <c:v>20P</c:v>
                </c:pt>
                <c:pt idx="22">
                  <c:v>21P</c:v>
                </c:pt>
                <c:pt idx="23">
                  <c:v>22P</c:v>
                </c:pt>
                <c:pt idx="24">
                  <c:v>23P</c:v>
                </c:pt>
                <c:pt idx="25">
                  <c:v>24P</c:v>
                </c:pt>
                <c:pt idx="26">
                  <c:v>25P</c:v>
                </c:pt>
              </c:strCache>
            </c:strRef>
          </c:cat>
          <c:val>
            <c:numRef>
              <c:f>'Comparación Internacional'!$Q$8:$AQ$8</c:f>
              <c:numCache>
                <c:formatCode>0%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%">
                  <c:v>3.8610275455986102E-2</c:v>
                </c:pt>
                <c:pt idx="6" formatCode="0.0%">
                  <c:v>6.9414042266347106E-2</c:v>
                </c:pt>
                <c:pt idx="7" formatCode="0.0%">
                  <c:v>0.10451170188862299</c:v>
                </c:pt>
                <c:pt idx="8" formatCode="0.0%">
                  <c:v>0.12958145876167701</c:v>
                </c:pt>
                <c:pt idx="9" formatCode="0.0%">
                  <c:v>0.14838377641646699</c:v>
                </c:pt>
                <c:pt idx="10" formatCode="0.0%">
                  <c:v>0.16300780125908201</c:v>
                </c:pt>
                <c:pt idx="11" formatCode="0.0%">
                  <c:v>0.17470702113317399</c:v>
                </c:pt>
                <c:pt idx="12" formatCode="0.0%">
                  <c:v>0.18427911012106701</c:v>
                </c:pt>
                <c:pt idx="13" formatCode="0.0%">
                  <c:v>0.19230430816059499</c:v>
                </c:pt>
                <c:pt idx="14" formatCode="0.0%">
                  <c:v>0.202896284455934</c:v>
                </c:pt>
                <c:pt idx="15" formatCode="0.0%">
                  <c:v>0.21197512128050999</c:v>
                </c:pt>
                <c:pt idx="16" formatCode="0.0%">
                  <c:v>0.21984344652847601</c:v>
                </c:pt>
                <c:pt idx="17" formatCode="0.0%">
                  <c:v>0.22672823112044599</c:v>
                </c:pt>
                <c:pt idx="18" formatCode="0.0%">
                  <c:v>0.232803041054538</c:v>
                </c:pt>
                <c:pt idx="19" formatCode="0.0%">
                  <c:v>0.23820287210706301</c:v>
                </c:pt>
                <c:pt idx="20" formatCode="0.0%">
                  <c:v>0.243034299890902</c:v>
                </c:pt>
                <c:pt idx="21" formatCode="0.0%">
                  <c:v>0.24738258489635701</c:v>
                </c:pt>
                <c:pt idx="22" formatCode="0.0%">
                  <c:v>0.25131674752034</c:v>
                </c:pt>
                <c:pt idx="23" formatCode="0.0%">
                  <c:v>0.25489325899668802</c:v>
                </c:pt>
                <c:pt idx="24" formatCode="0.0%">
                  <c:v>0.25815876947509298</c:v>
                </c:pt>
                <c:pt idx="25" formatCode="0.0%">
                  <c:v>0.26115215408029802</c:v>
                </c:pt>
                <c:pt idx="26" formatCode="0.0%">
                  <c:v>0.26390606791708598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556-47CE-BD13-AC99768FF016}"/>
            </c:ext>
          </c:extLst>
        </c:ser>
        <c:ser>
          <c:idx val="16"/>
          <c:order val="4"/>
          <c:tx>
            <c:strRef>
              <c:f>'Comparación Internacional'!$A$18</c:f>
              <c:strCache>
                <c:ptCount val="1"/>
                <c:pt idx="0">
                  <c:v>México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'Comparación Internacional'!$Q$1:$AQ$1</c:f>
              <c:strCache>
                <c:ptCount val="27"/>
                <c:pt idx="0">
                  <c:v>0.5P</c:v>
                </c:pt>
                <c:pt idx="1">
                  <c:v>1P</c:v>
                </c:pt>
                <c:pt idx="2">
                  <c:v>1.5P</c:v>
                </c:pt>
                <c:pt idx="3">
                  <c:v>2P</c:v>
                </c:pt>
                <c:pt idx="4">
                  <c:v>3P</c:v>
                </c:pt>
                <c:pt idx="5">
                  <c:v>4P</c:v>
                </c:pt>
                <c:pt idx="6">
                  <c:v>5P</c:v>
                </c:pt>
                <c:pt idx="7">
                  <c:v>6P</c:v>
                </c:pt>
                <c:pt idx="8">
                  <c:v>7P</c:v>
                </c:pt>
                <c:pt idx="9">
                  <c:v>8P</c:v>
                </c:pt>
                <c:pt idx="10">
                  <c:v>9P</c:v>
                </c:pt>
                <c:pt idx="11">
                  <c:v>10P</c:v>
                </c:pt>
                <c:pt idx="12">
                  <c:v>11P</c:v>
                </c:pt>
                <c:pt idx="13">
                  <c:v>12P</c:v>
                </c:pt>
                <c:pt idx="14">
                  <c:v>13P</c:v>
                </c:pt>
                <c:pt idx="15">
                  <c:v>14P</c:v>
                </c:pt>
                <c:pt idx="16">
                  <c:v>15P</c:v>
                </c:pt>
                <c:pt idx="17">
                  <c:v>16P</c:v>
                </c:pt>
                <c:pt idx="18">
                  <c:v>17P</c:v>
                </c:pt>
                <c:pt idx="19">
                  <c:v>18P</c:v>
                </c:pt>
                <c:pt idx="20">
                  <c:v>19P</c:v>
                </c:pt>
                <c:pt idx="21">
                  <c:v>20P</c:v>
                </c:pt>
                <c:pt idx="22">
                  <c:v>21P</c:v>
                </c:pt>
                <c:pt idx="23">
                  <c:v>22P</c:v>
                </c:pt>
                <c:pt idx="24">
                  <c:v>23P</c:v>
                </c:pt>
                <c:pt idx="25">
                  <c:v>24P</c:v>
                </c:pt>
                <c:pt idx="26">
                  <c:v>25P</c:v>
                </c:pt>
              </c:strCache>
            </c:strRef>
          </c:cat>
          <c:val>
            <c:numRef>
              <c:f>'Comparación Internacional'!$Q$18:$AQ$18</c:f>
              <c:numCache>
                <c:formatCode>0.0%</c:formatCode>
                <c:ptCount val="27"/>
                <c:pt idx="0">
                  <c:v>5.6593001586060003E-2</c:v>
                </c:pt>
                <c:pt idx="1">
                  <c:v>7.3662923868510893E-2</c:v>
                </c:pt>
                <c:pt idx="2">
                  <c:v>7.3971442541711799E-2</c:v>
                </c:pt>
                <c:pt idx="3">
                  <c:v>0.12118614062630401</c:v>
                </c:pt>
                <c:pt idx="4">
                  <c:v>0.15199076041753601</c:v>
                </c:pt>
                <c:pt idx="5">
                  <c:v>0.17030227546291399</c:v>
                </c:pt>
                <c:pt idx="6">
                  <c:v>0.183281820370331</c:v>
                </c:pt>
                <c:pt idx="7">
                  <c:v>0.197816348222702</c:v>
                </c:pt>
                <c:pt idx="8">
                  <c:v>0.212414012762316</c:v>
                </c:pt>
                <c:pt idx="9">
                  <c:v>0.22336226116702701</c:v>
                </c:pt>
                <c:pt idx="10">
                  <c:v>0.23187756548180199</c:v>
                </c:pt>
                <c:pt idx="11">
                  <c:v>0.23868980893362099</c:v>
                </c:pt>
                <c:pt idx="12">
                  <c:v>0.24532657107487801</c:v>
                </c:pt>
                <c:pt idx="13">
                  <c:v>0.25154935681863799</c:v>
                </c:pt>
                <c:pt idx="14">
                  <c:v>0.25681479090951198</c:v>
                </c:pt>
                <c:pt idx="15">
                  <c:v>0.26148937258927801</c:v>
                </c:pt>
                <c:pt idx="16">
                  <c:v>0.26672341441665998</c:v>
                </c:pt>
                <c:pt idx="17">
                  <c:v>0.271303201015619</c:v>
                </c:pt>
                <c:pt idx="18">
                  <c:v>0.27534418919116999</c:v>
                </c:pt>
                <c:pt idx="19">
                  <c:v>0.27893617868054998</c:v>
                </c:pt>
                <c:pt idx="20">
                  <c:v>0.28215006401315301</c:v>
                </c:pt>
                <c:pt idx="21">
                  <c:v>0.28504256081249502</c:v>
                </c:pt>
                <c:pt idx="22">
                  <c:v>0.287659581726186</c:v>
                </c:pt>
                <c:pt idx="23">
                  <c:v>0.290038691647723</c:v>
                </c:pt>
                <c:pt idx="24">
                  <c:v>0.292210922445648</c:v>
                </c:pt>
                <c:pt idx="25">
                  <c:v>0.29420213401041201</c:v>
                </c:pt>
                <c:pt idx="26">
                  <c:v>0.296034048649996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556-47CE-BD13-AC99768FF016}"/>
            </c:ext>
          </c:extLst>
        </c:ser>
        <c:ser>
          <c:idx val="18"/>
          <c:order val="5"/>
          <c:tx>
            <c:strRef>
              <c:f>'Comparación Internacional'!$A$20</c:f>
              <c:strCache>
                <c:ptCount val="1"/>
                <c:pt idx="0">
                  <c:v>Perú</c:v>
                </c:pt>
              </c:strCache>
            </c:strRef>
          </c:tx>
          <c:spPr>
            <a:ln>
              <a:solidFill>
                <a:srgbClr val="330033"/>
              </a:solidFill>
            </a:ln>
          </c:spPr>
          <c:marker>
            <c:symbol val="none"/>
          </c:marker>
          <c:cat>
            <c:strRef>
              <c:f>'Comparación Internacional'!$Q$1:$AQ$1</c:f>
              <c:strCache>
                <c:ptCount val="27"/>
                <c:pt idx="0">
                  <c:v>0.5P</c:v>
                </c:pt>
                <c:pt idx="1">
                  <c:v>1P</c:v>
                </c:pt>
                <c:pt idx="2">
                  <c:v>1.5P</c:v>
                </c:pt>
                <c:pt idx="3">
                  <c:v>2P</c:v>
                </c:pt>
                <c:pt idx="4">
                  <c:v>3P</c:v>
                </c:pt>
                <c:pt idx="5">
                  <c:v>4P</c:v>
                </c:pt>
                <c:pt idx="6">
                  <c:v>5P</c:v>
                </c:pt>
                <c:pt idx="7">
                  <c:v>6P</c:v>
                </c:pt>
                <c:pt idx="8">
                  <c:v>7P</c:v>
                </c:pt>
                <c:pt idx="9">
                  <c:v>8P</c:v>
                </c:pt>
                <c:pt idx="10">
                  <c:v>9P</c:v>
                </c:pt>
                <c:pt idx="11">
                  <c:v>10P</c:v>
                </c:pt>
                <c:pt idx="12">
                  <c:v>11P</c:v>
                </c:pt>
                <c:pt idx="13">
                  <c:v>12P</c:v>
                </c:pt>
                <c:pt idx="14">
                  <c:v>13P</c:v>
                </c:pt>
                <c:pt idx="15">
                  <c:v>14P</c:v>
                </c:pt>
                <c:pt idx="16">
                  <c:v>15P</c:v>
                </c:pt>
                <c:pt idx="17">
                  <c:v>16P</c:v>
                </c:pt>
                <c:pt idx="18">
                  <c:v>17P</c:v>
                </c:pt>
                <c:pt idx="19">
                  <c:v>18P</c:v>
                </c:pt>
                <c:pt idx="20">
                  <c:v>19P</c:v>
                </c:pt>
                <c:pt idx="21">
                  <c:v>20P</c:v>
                </c:pt>
                <c:pt idx="22">
                  <c:v>21P</c:v>
                </c:pt>
                <c:pt idx="23">
                  <c:v>22P</c:v>
                </c:pt>
                <c:pt idx="24">
                  <c:v>23P</c:v>
                </c:pt>
                <c:pt idx="25">
                  <c:v>24P</c:v>
                </c:pt>
                <c:pt idx="26">
                  <c:v>25P</c:v>
                </c:pt>
              </c:strCache>
            </c:strRef>
          </c:cat>
          <c:val>
            <c:numRef>
              <c:f>'Comparación Internacional'!$Q$20:$AQ$20</c:f>
              <c:numCache>
                <c:formatCode>0%</c:formatCode>
                <c:ptCount val="27"/>
                <c:pt idx="0">
                  <c:v>0.08</c:v>
                </c:pt>
                <c:pt idx="1">
                  <c:v>0.08</c:v>
                </c:pt>
                <c:pt idx="2">
                  <c:v>8.8114951222336799E-2</c:v>
                </c:pt>
                <c:pt idx="3">
                  <c:v>0.101086213416753</c:v>
                </c:pt>
                <c:pt idx="4">
                  <c:v>0.114057475611168</c:v>
                </c:pt>
                <c:pt idx="5">
                  <c:v>0.12054310670837599</c:v>
                </c:pt>
                <c:pt idx="6">
                  <c:v>0.124434485366701</c:v>
                </c:pt>
                <c:pt idx="7">
                  <c:v>0.131086213416753</c:v>
                </c:pt>
                <c:pt idx="8">
                  <c:v>0.136645325785788</c:v>
                </c:pt>
                <c:pt idx="9">
                  <c:v>0.14081466006256399</c:v>
                </c:pt>
                <c:pt idx="10">
                  <c:v>0.144057475611168</c:v>
                </c:pt>
                <c:pt idx="11">
                  <c:v>0.14941207744177801</c:v>
                </c:pt>
                <c:pt idx="12">
                  <c:v>0.15401097949252601</c:v>
                </c:pt>
                <c:pt idx="13">
                  <c:v>0.16055893141003</c:v>
                </c:pt>
                <c:pt idx="14">
                  <c:v>0.171285167455412</c:v>
                </c:pt>
                <c:pt idx="15">
                  <c:v>0.18047908406574001</c:v>
                </c:pt>
                <c:pt idx="16">
                  <c:v>0.18844714512802399</c:v>
                </c:pt>
                <c:pt idx="17">
                  <c:v>0.19541919855752299</c:v>
                </c:pt>
                <c:pt idx="18">
                  <c:v>0.20157101040708</c:v>
                </c:pt>
                <c:pt idx="19">
                  <c:v>0.20703928760668699</c:v>
                </c:pt>
                <c:pt idx="20">
                  <c:v>0.21193195668001899</c:v>
                </c:pt>
                <c:pt idx="21">
                  <c:v>0.21633535884601801</c:v>
                </c:pt>
                <c:pt idx="22">
                  <c:v>0.22031938937716</c:v>
                </c:pt>
                <c:pt idx="23">
                  <c:v>0.223941235314562</c:v>
                </c:pt>
                <c:pt idx="24">
                  <c:v>0.227248138126972</c:v>
                </c:pt>
                <c:pt idx="25">
                  <c:v>0.23027946570501501</c:v>
                </c:pt>
                <c:pt idx="26">
                  <c:v>0.23306828707681401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556-47CE-BD13-AC99768FF016}"/>
            </c:ext>
          </c:extLst>
        </c:ser>
        <c:ser>
          <c:idx val="23"/>
          <c:order val="6"/>
          <c:tx>
            <c:strRef>
              <c:f>'Comparación Internacional'!$A$25</c:f>
              <c:strCache>
                <c:ptCount val="1"/>
                <c:pt idx="0">
                  <c:v>Propuesta</c:v>
                </c:pt>
              </c:strCache>
            </c:strRef>
          </c:tx>
          <c:spPr>
            <a:ln w="57150" cmpd="sng">
              <a:solidFill>
                <a:srgbClr val="CC3333"/>
              </a:solidFill>
              <a:prstDash val="sysDash"/>
            </a:ln>
          </c:spPr>
          <c:marker>
            <c:symbol val="none"/>
          </c:marker>
          <c:cat>
            <c:strRef>
              <c:f>'Comparación Internacional'!$Q$1:$AQ$1</c:f>
              <c:strCache>
                <c:ptCount val="27"/>
                <c:pt idx="0">
                  <c:v>0.5P</c:v>
                </c:pt>
                <c:pt idx="1">
                  <c:v>1P</c:v>
                </c:pt>
                <c:pt idx="2">
                  <c:v>1.5P</c:v>
                </c:pt>
                <c:pt idx="3">
                  <c:v>2P</c:v>
                </c:pt>
                <c:pt idx="4">
                  <c:v>3P</c:v>
                </c:pt>
                <c:pt idx="5">
                  <c:v>4P</c:v>
                </c:pt>
                <c:pt idx="6">
                  <c:v>5P</c:v>
                </c:pt>
                <c:pt idx="7">
                  <c:v>6P</c:v>
                </c:pt>
                <c:pt idx="8">
                  <c:v>7P</c:v>
                </c:pt>
                <c:pt idx="9">
                  <c:v>8P</c:v>
                </c:pt>
                <c:pt idx="10">
                  <c:v>9P</c:v>
                </c:pt>
                <c:pt idx="11">
                  <c:v>10P</c:v>
                </c:pt>
                <c:pt idx="12">
                  <c:v>11P</c:v>
                </c:pt>
                <c:pt idx="13">
                  <c:v>12P</c:v>
                </c:pt>
                <c:pt idx="14">
                  <c:v>13P</c:v>
                </c:pt>
                <c:pt idx="15">
                  <c:v>14P</c:v>
                </c:pt>
                <c:pt idx="16">
                  <c:v>15P</c:v>
                </c:pt>
                <c:pt idx="17">
                  <c:v>16P</c:v>
                </c:pt>
                <c:pt idx="18">
                  <c:v>17P</c:v>
                </c:pt>
                <c:pt idx="19">
                  <c:v>18P</c:v>
                </c:pt>
                <c:pt idx="20">
                  <c:v>19P</c:v>
                </c:pt>
                <c:pt idx="21">
                  <c:v>20P</c:v>
                </c:pt>
                <c:pt idx="22">
                  <c:v>21P</c:v>
                </c:pt>
                <c:pt idx="23">
                  <c:v>22P</c:v>
                </c:pt>
                <c:pt idx="24">
                  <c:v>23P</c:v>
                </c:pt>
                <c:pt idx="25">
                  <c:v>24P</c:v>
                </c:pt>
                <c:pt idx="26">
                  <c:v>25P</c:v>
                </c:pt>
              </c:strCache>
            </c:strRef>
          </c:cat>
          <c:val>
            <c:numRef>
              <c:f>'Comparación Internacional'!$Q$25:$AQ$25</c:f>
              <c:numCache>
                <c:formatCode>0%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3.2523244269651697E-2</c:v>
                </c:pt>
                <c:pt idx="5">
                  <c:v>6.5046488539303504E-2</c:v>
                </c:pt>
                <c:pt idx="6">
                  <c:v>9.2037190831442794E-2</c:v>
                </c:pt>
                <c:pt idx="7">
                  <c:v>0.11003099235953601</c:v>
                </c:pt>
                <c:pt idx="8">
                  <c:v>0.12648834240767601</c:v>
                </c:pt>
                <c:pt idx="9">
                  <c:v>0.148177299606716</c:v>
                </c:pt>
                <c:pt idx="10">
                  <c:v>0.16504648853930301</c:v>
                </c:pt>
                <c:pt idx="11">
                  <c:v>0.17854183968537299</c:v>
                </c:pt>
                <c:pt idx="12">
                  <c:v>0.18958349062306601</c:v>
                </c:pt>
                <c:pt idx="13">
                  <c:v>0.19958306535109899</c:v>
                </c:pt>
                <c:pt idx="14">
                  <c:v>0.21115359878563</c:v>
                </c:pt>
                <c:pt idx="15">
                  <c:v>0.22107119887237001</c:v>
                </c:pt>
                <c:pt idx="16">
                  <c:v>0.22966645228087901</c:v>
                </c:pt>
                <c:pt idx="17">
                  <c:v>0.237187299013324</c:v>
                </c:pt>
                <c:pt idx="18">
                  <c:v>0.243823340247834</c:v>
                </c:pt>
                <c:pt idx="19">
                  <c:v>0.24972204356739899</c:v>
                </c:pt>
                <c:pt idx="20">
                  <c:v>0.25499983074806198</c:v>
                </c:pt>
                <c:pt idx="21">
                  <c:v>0.25974983921065897</c:v>
                </c:pt>
                <c:pt idx="22">
                  <c:v>0.26404746591491302</c:v>
                </c:pt>
                <c:pt idx="23">
                  <c:v>0.26795439928241699</c:v>
                </c:pt>
                <c:pt idx="24">
                  <c:v>0.27152159931361702</c:v>
                </c:pt>
                <c:pt idx="25">
                  <c:v>0.27479153267554901</c:v>
                </c:pt>
                <c:pt idx="26">
                  <c:v>0.27779987136852702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556-47CE-BD13-AC99768FF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01480"/>
        <c:axId val="9101872"/>
      </c:lineChart>
      <c:catAx>
        <c:axId val="9101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solidFill>
                      <a:srgbClr val="404040"/>
                    </a:solidFill>
                  </a:defRPr>
                </a:pPr>
                <a:r>
                  <a:rPr lang="es-CO" sz="1000">
                    <a:solidFill>
                      <a:srgbClr val="404040"/>
                    </a:solidFill>
                  </a:rPr>
                  <a:t>Número de veces el salario</a:t>
                </a:r>
                <a:r>
                  <a:rPr lang="es-CO" sz="1000" baseline="0">
                    <a:solidFill>
                      <a:srgbClr val="404040"/>
                    </a:solidFill>
                  </a:rPr>
                  <a:t> promedio</a:t>
                </a:r>
                <a:endParaRPr lang="es-CO" sz="1000">
                  <a:solidFill>
                    <a:srgbClr val="40404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0670153351346202"/>
              <c:y val="0.9186680915461710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9101872"/>
        <c:crosses val="autoZero"/>
        <c:auto val="1"/>
        <c:lblAlgn val="ctr"/>
        <c:lblOffset val="100"/>
        <c:noMultiLvlLbl val="0"/>
      </c:catAx>
      <c:valAx>
        <c:axId val="91018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9101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02490357210618"/>
          <c:y val="0.39326582760645645"/>
          <c:w val="0.33190055986636618"/>
          <c:h val="0.39122372646425529"/>
        </c:manualLayout>
      </c:layout>
      <c:overlay val="0"/>
      <c:txPr>
        <a:bodyPr/>
        <a:lstStyle/>
        <a:p>
          <a:pPr>
            <a:defRPr sz="105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'[075753_Ensayo%20dividendos.xlsx]Sheet1'!$L$4</c:f>
              <c:strCache>
                <c:ptCount val="1"/>
              </c:strCache>
            </c:strRef>
          </c:tx>
          <c:invertIfNegative val="0"/>
          <c:dPt>
            <c:idx val="1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'[075753_Ensayo%20dividendos.xlsx]Sheet1'!$K$5:$K$43</c:f>
              <c:strCache>
                <c:ptCount val="39"/>
                <c:pt idx="0">
                  <c:v>France</c:v>
                </c:pt>
                <c:pt idx="1">
                  <c:v>Dinamarca</c:v>
                </c:pt>
                <c:pt idx="2">
                  <c:v>Irlanda</c:v>
                </c:pt>
                <c:pt idx="3">
                  <c:v>Holanda</c:v>
                </c:pt>
                <c:pt idx="4">
                  <c:v>Suiza</c:v>
                </c:pt>
                <c:pt idx="5">
                  <c:v>USA</c:v>
                </c:pt>
                <c:pt idx="6">
                  <c:v>Reino Unido</c:v>
                </c:pt>
                <c:pt idx="7">
                  <c:v>Canadá</c:v>
                </c:pt>
                <c:pt idx="8">
                  <c:v>Corea</c:v>
                </c:pt>
                <c:pt idx="9">
                  <c:v>Alemania</c:v>
                </c:pt>
                <c:pt idx="10">
                  <c:v>Portugal</c:v>
                </c:pt>
                <c:pt idx="11">
                  <c:v>España</c:v>
                </c:pt>
                <c:pt idx="12">
                  <c:v>Suecia</c:v>
                </c:pt>
                <c:pt idx="13">
                  <c:v>Australia</c:v>
                </c:pt>
                <c:pt idx="14">
                  <c:v>Austria</c:v>
                </c:pt>
                <c:pt idx="15">
                  <c:v>Israel</c:v>
                </c:pt>
                <c:pt idx="16">
                  <c:v>Japón</c:v>
                </c:pt>
                <c:pt idx="17">
                  <c:v>Luxemburgo</c:v>
                </c:pt>
                <c:pt idx="18">
                  <c:v>Colombia (2018)</c:v>
                </c:pt>
                <c:pt idx="19">
                  <c:v>Italia (old equity)</c:v>
                </c:pt>
                <c:pt idx="20">
                  <c:v>Promedio OECD</c:v>
                </c:pt>
                <c:pt idx="21">
                  <c:v>Finlandia</c:v>
                </c:pt>
                <c:pt idx="22">
                  <c:v>Chile</c:v>
                </c:pt>
                <c:pt idx="23">
                  <c:v>Colombia (2016)</c:v>
                </c:pt>
                <c:pt idx="24">
                  <c:v>Grecia</c:v>
                </c:pt>
                <c:pt idx="25">
                  <c:v>Noruega</c:v>
                </c:pt>
                <c:pt idx="26">
                  <c:v>Islandia</c:v>
                </c:pt>
                <c:pt idx="27">
                  <c:v>Polonia</c:v>
                </c:pt>
                <c:pt idx="28">
                  <c:v>Eslovenia</c:v>
                </c:pt>
                <c:pt idx="29">
                  <c:v>Turquia</c:v>
                </c:pt>
                <c:pt idx="30">
                  <c:v>Colombia (2012)</c:v>
                </c:pt>
                <c:pt idx="31">
                  <c:v>Nueva Zelanda</c:v>
                </c:pt>
                <c:pt idx="32">
                  <c:v>Hungria</c:v>
                </c:pt>
                <c:pt idx="33">
                  <c:v>Bélgica</c:v>
                </c:pt>
                <c:pt idx="34">
                  <c:v>R. Checa</c:v>
                </c:pt>
                <c:pt idx="35">
                  <c:v>México </c:v>
                </c:pt>
                <c:pt idx="36">
                  <c:v>Italia (new equity)</c:v>
                </c:pt>
                <c:pt idx="37">
                  <c:v>Estonia</c:v>
                </c:pt>
                <c:pt idx="38">
                  <c:v>R. Eslovaca</c:v>
                </c:pt>
              </c:strCache>
            </c:strRef>
          </c:cat>
          <c:val>
            <c:numRef>
              <c:f>'[075753_Ensayo%20dividendos.xlsx]Sheet1'!$L$5:$L$43</c:f>
              <c:numCache>
                <c:formatCode>0%</c:formatCode>
                <c:ptCount val="39"/>
                <c:pt idx="0">
                  <c:v>0.61</c:v>
                </c:pt>
                <c:pt idx="1">
                  <c:v>0.56999999999999995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0.53</c:v>
                </c:pt>
                <c:pt idx="5">
                  <c:v>0.52</c:v>
                </c:pt>
                <c:pt idx="6">
                  <c:v>0.51</c:v>
                </c:pt>
                <c:pt idx="7">
                  <c:v>0.5</c:v>
                </c:pt>
                <c:pt idx="8">
                  <c:v>0.5</c:v>
                </c:pt>
                <c:pt idx="9">
                  <c:v>0.49</c:v>
                </c:pt>
                <c:pt idx="10">
                  <c:v>0.49</c:v>
                </c:pt>
                <c:pt idx="11">
                  <c:v>0.49</c:v>
                </c:pt>
                <c:pt idx="12">
                  <c:v>0.48</c:v>
                </c:pt>
                <c:pt idx="13">
                  <c:v>0.47</c:v>
                </c:pt>
                <c:pt idx="14">
                  <c:v>0.44</c:v>
                </c:pt>
                <c:pt idx="15">
                  <c:v>0.44</c:v>
                </c:pt>
                <c:pt idx="16">
                  <c:v>0.43</c:v>
                </c:pt>
                <c:pt idx="17">
                  <c:v>0.43</c:v>
                </c:pt>
                <c:pt idx="18">
                  <c:v>0.43</c:v>
                </c:pt>
                <c:pt idx="19">
                  <c:v>0.42</c:v>
                </c:pt>
                <c:pt idx="20">
                  <c:v>0.42</c:v>
                </c:pt>
                <c:pt idx="21">
                  <c:v>0.41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0.36</c:v>
                </c:pt>
                <c:pt idx="27">
                  <c:v>0.34</c:v>
                </c:pt>
                <c:pt idx="28">
                  <c:v>0.34</c:v>
                </c:pt>
                <c:pt idx="29">
                  <c:v>0.34</c:v>
                </c:pt>
                <c:pt idx="30">
                  <c:v>0.33</c:v>
                </c:pt>
                <c:pt idx="31">
                  <c:v>0.33</c:v>
                </c:pt>
                <c:pt idx="32">
                  <c:v>0.32</c:v>
                </c:pt>
                <c:pt idx="33">
                  <c:v>0.31</c:v>
                </c:pt>
                <c:pt idx="34">
                  <c:v>0.31</c:v>
                </c:pt>
                <c:pt idx="35">
                  <c:v>0.3</c:v>
                </c:pt>
                <c:pt idx="36">
                  <c:v>0.26</c:v>
                </c:pt>
                <c:pt idx="37">
                  <c:v>0.21</c:v>
                </c:pt>
                <c:pt idx="38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314600"/>
        <c:axId val="306314992"/>
      </c:barChart>
      <c:catAx>
        <c:axId val="306314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306314992"/>
        <c:crosses val="autoZero"/>
        <c:auto val="1"/>
        <c:lblAlgn val="ctr"/>
        <c:lblOffset val="100"/>
        <c:noMultiLvlLbl val="0"/>
      </c:catAx>
      <c:valAx>
        <c:axId val="306314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06314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28BE0-6539-2445-8152-705EFA71E34C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DDD2A-362C-8D46-AAB3-FC93668FC9ED}">
      <dgm:prSet phldrT="[Text]" custT="1"/>
      <dgm:spPr>
        <a:solidFill>
          <a:srgbClr val="DC4534"/>
        </a:solidFill>
      </dgm:spPr>
      <dgm:t>
        <a:bodyPr/>
        <a:lstStyle/>
        <a:p>
          <a:r>
            <a:rPr lang="es-ES_tradnl" sz="1800" b="1" noProof="0" dirty="0">
              <a:solidFill>
                <a:srgbClr val="FFFFFF"/>
              </a:solidFill>
            </a:rPr>
            <a:t>Impuestos Directos</a:t>
          </a:r>
        </a:p>
      </dgm:t>
    </dgm:pt>
    <dgm:pt modelId="{A17402C3-F0E8-3843-9175-8853385EADD9}" type="parTrans" cxnId="{AB5C0495-B407-3544-8E6B-E3B9267BBB8B}">
      <dgm:prSet/>
      <dgm:spPr/>
      <dgm:t>
        <a:bodyPr/>
        <a:lstStyle/>
        <a:p>
          <a:endParaRPr lang="es-ES_tradnl" sz="2400" noProof="0"/>
        </a:p>
      </dgm:t>
    </dgm:pt>
    <dgm:pt modelId="{019D6E2B-79D8-C94E-A1C2-5EA401BE1817}" type="sibTrans" cxnId="{AB5C0495-B407-3544-8E6B-E3B9267BBB8B}">
      <dgm:prSet/>
      <dgm:spPr/>
      <dgm:t>
        <a:bodyPr/>
        <a:lstStyle/>
        <a:p>
          <a:endParaRPr lang="es-ES_tradnl" sz="2400" noProof="0"/>
        </a:p>
      </dgm:t>
    </dgm:pt>
    <dgm:pt modelId="{D65F7F89-CD1A-8449-9CD5-AFAE978A91E5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Renta personas naturales</a:t>
          </a:r>
        </a:p>
      </dgm:t>
    </dgm:pt>
    <dgm:pt modelId="{6A0598D6-A36F-A14D-8603-2C793349C9B2}" type="parTrans" cxnId="{8333C29F-B48C-5449-B78E-5703F8ABD413}">
      <dgm:prSet/>
      <dgm:spPr/>
      <dgm:t>
        <a:bodyPr/>
        <a:lstStyle/>
        <a:p>
          <a:endParaRPr lang="es-ES_tradnl" sz="2400" noProof="0"/>
        </a:p>
      </dgm:t>
    </dgm:pt>
    <dgm:pt modelId="{C7F2556F-805E-D449-9DB8-1B4EA86DBCF6}" type="sibTrans" cxnId="{8333C29F-B48C-5449-B78E-5703F8ABD413}">
      <dgm:prSet/>
      <dgm:spPr/>
      <dgm:t>
        <a:bodyPr/>
        <a:lstStyle/>
        <a:p>
          <a:endParaRPr lang="es-ES_tradnl" sz="2400" noProof="0"/>
        </a:p>
      </dgm:t>
    </dgm:pt>
    <dgm:pt modelId="{27C83C0D-0E49-4640-A769-93CBCC74B3A8}">
      <dgm:prSet phldrT="[Text]" custT="1"/>
      <dgm:spPr>
        <a:solidFill>
          <a:srgbClr val="DC4534"/>
        </a:solidFill>
      </dgm:spPr>
      <dgm:t>
        <a:bodyPr/>
        <a:lstStyle/>
        <a:p>
          <a:r>
            <a:rPr lang="es-ES_tradnl" sz="1800" b="1" noProof="0">
              <a:solidFill>
                <a:srgbClr val="FFFFFF"/>
              </a:solidFill>
            </a:rPr>
            <a:t>Impuestos indirectos</a:t>
          </a:r>
        </a:p>
      </dgm:t>
    </dgm:pt>
    <dgm:pt modelId="{A5FABA5C-9BFE-0C4C-BF2C-5F4D1ADA5D0D}" type="parTrans" cxnId="{6FC3AE2C-8757-A045-9D6E-DB97D869E35C}">
      <dgm:prSet/>
      <dgm:spPr/>
      <dgm:t>
        <a:bodyPr/>
        <a:lstStyle/>
        <a:p>
          <a:endParaRPr lang="es-ES_tradnl" sz="2400" noProof="0"/>
        </a:p>
      </dgm:t>
    </dgm:pt>
    <dgm:pt modelId="{B9D930C3-EA2B-0749-A465-BE719A9C2CA1}" type="sibTrans" cxnId="{6FC3AE2C-8757-A045-9D6E-DB97D869E35C}">
      <dgm:prSet/>
      <dgm:spPr/>
      <dgm:t>
        <a:bodyPr/>
        <a:lstStyle/>
        <a:p>
          <a:endParaRPr lang="es-ES_tradnl" sz="2400" noProof="0"/>
        </a:p>
      </dgm:t>
    </dgm:pt>
    <dgm:pt modelId="{ECE8B047-FEE5-5D42-A1A8-D7C17BB8F871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IVA</a:t>
          </a:r>
        </a:p>
      </dgm:t>
    </dgm:pt>
    <dgm:pt modelId="{E65D1D33-D6F8-FF43-AC37-0DC9E1525DB2}" type="parTrans" cxnId="{05882401-5883-ED41-AE53-58B346D10FB0}">
      <dgm:prSet/>
      <dgm:spPr/>
      <dgm:t>
        <a:bodyPr/>
        <a:lstStyle/>
        <a:p>
          <a:endParaRPr lang="es-ES_tradnl" sz="2400" noProof="0"/>
        </a:p>
      </dgm:t>
    </dgm:pt>
    <dgm:pt modelId="{DE00C68C-A30F-E049-8DAF-5D354610052D}" type="sibTrans" cxnId="{05882401-5883-ED41-AE53-58B346D10FB0}">
      <dgm:prSet/>
      <dgm:spPr/>
      <dgm:t>
        <a:bodyPr/>
        <a:lstStyle/>
        <a:p>
          <a:endParaRPr lang="es-ES_tradnl" sz="2400" noProof="0"/>
        </a:p>
      </dgm:t>
    </dgm:pt>
    <dgm:pt modelId="{17A27F25-F8E9-114C-B41E-BF1DEB08B489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Impuesto al Consumo</a:t>
          </a:r>
        </a:p>
      </dgm:t>
    </dgm:pt>
    <dgm:pt modelId="{6D07546B-37E1-DA41-BBE9-EB4FD7FEF8E5}" type="parTrans" cxnId="{826C21A5-C37D-6C4B-8981-0B7289199714}">
      <dgm:prSet/>
      <dgm:spPr/>
      <dgm:t>
        <a:bodyPr/>
        <a:lstStyle/>
        <a:p>
          <a:endParaRPr lang="es-ES_tradnl" sz="2400" noProof="0"/>
        </a:p>
      </dgm:t>
    </dgm:pt>
    <dgm:pt modelId="{5D85ACDC-6097-DB48-BB12-9711198675AF}" type="sibTrans" cxnId="{826C21A5-C37D-6C4B-8981-0B7289199714}">
      <dgm:prSet/>
      <dgm:spPr/>
      <dgm:t>
        <a:bodyPr/>
        <a:lstStyle/>
        <a:p>
          <a:endParaRPr lang="es-ES_tradnl" sz="2400" noProof="0"/>
        </a:p>
      </dgm:t>
    </dgm:pt>
    <dgm:pt modelId="{D839B767-5B54-7A4B-8F76-F289039378BF}">
      <dgm:prSet phldrT="[Text]" custT="1"/>
      <dgm:spPr>
        <a:solidFill>
          <a:srgbClr val="DC4534"/>
        </a:solidFill>
      </dgm:spPr>
      <dgm:t>
        <a:bodyPr/>
        <a:lstStyle/>
        <a:p>
          <a:r>
            <a:rPr lang="es-ES_tradnl" sz="1800" b="1" noProof="0">
              <a:solidFill>
                <a:srgbClr val="FFFFFF"/>
              </a:solidFill>
            </a:rPr>
            <a:t>Impuestos territoriales</a:t>
          </a:r>
        </a:p>
      </dgm:t>
    </dgm:pt>
    <dgm:pt modelId="{D51911D9-81A2-A34A-839A-B8EB618F1FA3}" type="parTrans" cxnId="{A3ECA814-91D0-4E48-A0A7-8E3BF23A7B38}">
      <dgm:prSet/>
      <dgm:spPr/>
      <dgm:t>
        <a:bodyPr/>
        <a:lstStyle/>
        <a:p>
          <a:endParaRPr lang="es-ES_tradnl" sz="2400" noProof="0"/>
        </a:p>
      </dgm:t>
    </dgm:pt>
    <dgm:pt modelId="{E54861B3-850A-DC4E-A694-24C8122E9E5C}" type="sibTrans" cxnId="{A3ECA814-91D0-4E48-A0A7-8E3BF23A7B38}">
      <dgm:prSet/>
      <dgm:spPr/>
      <dgm:t>
        <a:bodyPr/>
        <a:lstStyle/>
        <a:p>
          <a:endParaRPr lang="es-ES_tradnl" sz="2400" noProof="0"/>
        </a:p>
      </dgm:t>
    </dgm:pt>
    <dgm:pt modelId="{49B9E878-A289-F740-9E49-F5A1C6429949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Departamentales</a:t>
          </a:r>
        </a:p>
      </dgm:t>
    </dgm:pt>
    <dgm:pt modelId="{85A1F156-5C9B-0648-8A93-495E9ADB31AD}" type="parTrans" cxnId="{921C7171-93D6-7B41-9B13-64865467EE90}">
      <dgm:prSet/>
      <dgm:spPr/>
      <dgm:t>
        <a:bodyPr/>
        <a:lstStyle/>
        <a:p>
          <a:endParaRPr lang="es-ES_tradnl" sz="2400" noProof="0"/>
        </a:p>
      </dgm:t>
    </dgm:pt>
    <dgm:pt modelId="{BDE655CA-F498-4442-A2B5-12374F8904D4}" type="sibTrans" cxnId="{921C7171-93D6-7B41-9B13-64865467EE90}">
      <dgm:prSet/>
      <dgm:spPr/>
      <dgm:t>
        <a:bodyPr/>
        <a:lstStyle/>
        <a:p>
          <a:endParaRPr lang="es-ES_tradnl" sz="2400" noProof="0"/>
        </a:p>
      </dgm:t>
    </dgm:pt>
    <dgm:pt modelId="{4D40F833-BA04-424F-A3E1-557CCF74D991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Municipales</a:t>
          </a:r>
        </a:p>
      </dgm:t>
    </dgm:pt>
    <dgm:pt modelId="{3B55C5C1-B71E-054E-AAFF-E3DB1BB79F87}" type="parTrans" cxnId="{FDE4AFF3-AEEC-B541-BD7C-012AF63CDBCA}">
      <dgm:prSet/>
      <dgm:spPr/>
      <dgm:t>
        <a:bodyPr/>
        <a:lstStyle/>
        <a:p>
          <a:endParaRPr lang="es-ES_tradnl" sz="2400" noProof="0"/>
        </a:p>
      </dgm:t>
    </dgm:pt>
    <dgm:pt modelId="{2902EF6B-332A-6041-BF0A-EF8B60CED409}" type="sibTrans" cxnId="{FDE4AFF3-AEEC-B541-BD7C-012AF63CDBCA}">
      <dgm:prSet/>
      <dgm:spPr/>
      <dgm:t>
        <a:bodyPr/>
        <a:lstStyle/>
        <a:p>
          <a:endParaRPr lang="es-ES_tradnl" sz="2400" noProof="0"/>
        </a:p>
      </dgm:t>
    </dgm:pt>
    <dgm:pt modelId="{22A0B5CD-6657-B242-9225-32E44273A468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Impuesto a la Riqueza</a:t>
          </a:r>
        </a:p>
      </dgm:t>
    </dgm:pt>
    <dgm:pt modelId="{CBD3BE1A-F924-9B47-9778-A13B69089F71}" type="parTrans" cxnId="{9503799B-87CC-3046-9699-029E98038974}">
      <dgm:prSet/>
      <dgm:spPr/>
      <dgm:t>
        <a:bodyPr/>
        <a:lstStyle/>
        <a:p>
          <a:endParaRPr lang="es-ES_tradnl" sz="2400" noProof="0"/>
        </a:p>
      </dgm:t>
    </dgm:pt>
    <dgm:pt modelId="{22848251-A027-844F-BC76-5DC3972E8FB5}" type="sibTrans" cxnId="{9503799B-87CC-3046-9699-029E98038974}">
      <dgm:prSet/>
      <dgm:spPr/>
      <dgm:t>
        <a:bodyPr/>
        <a:lstStyle/>
        <a:p>
          <a:endParaRPr lang="es-ES_tradnl" sz="2400" noProof="0"/>
        </a:p>
      </dgm:t>
    </dgm:pt>
    <dgm:pt modelId="{729BE380-74E7-4B4F-A370-03FAFF38A425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>
            <a:solidFill>
              <a:schemeClr val="bg1"/>
            </a:solidFill>
          </a:endParaRPr>
        </a:p>
      </dgm:t>
    </dgm:pt>
    <dgm:pt modelId="{3DB2F19B-D0D2-3647-8AF6-591ECF6F2AA4}" type="parTrans" cxnId="{CB290B72-EAA0-0042-8383-102A46BFF95E}">
      <dgm:prSet/>
      <dgm:spPr/>
      <dgm:t>
        <a:bodyPr/>
        <a:lstStyle/>
        <a:p>
          <a:endParaRPr lang="es-ES_tradnl" sz="2400" noProof="0"/>
        </a:p>
      </dgm:t>
    </dgm:pt>
    <dgm:pt modelId="{C3821DFF-1A58-5545-A748-D82D2B850FA3}" type="sibTrans" cxnId="{CB290B72-EAA0-0042-8383-102A46BFF95E}">
      <dgm:prSet/>
      <dgm:spPr/>
      <dgm:t>
        <a:bodyPr/>
        <a:lstStyle/>
        <a:p>
          <a:endParaRPr lang="es-ES_tradnl" sz="2400" noProof="0"/>
        </a:p>
      </dgm:t>
    </dgm:pt>
    <dgm:pt modelId="{AE1CAC0A-5A10-774D-B17C-4014131955A9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Renta personas jurídicas y CREE</a:t>
          </a:r>
        </a:p>
      </dgm:t>
    </dgm:pt>
    <dgm:pt modelId="{97D19D25-A7F1-9649-B9F2-D48E547E9510}" type="parTrans" cxnId="{611095E1-63FD-FF4F-BDDE-6C58BAD0E49D}">
      <dgm:prSet/>
      <dgm:spPr/>
      <dgm:t>
        <a:bodyPr/>
        <a:lstStyle/>
        <a:p>
          <a:endParaRPr lang="es-ES_tradnl" sz="2400" noProof="0"/>
        </a:p>
      </dgm:t>
    </dgm:pt>
    <dgm:pt modelId="{B875C63F-93E6-234E-8519-3131B4F8EF07}" type="sibTrans" cxnId="{611095E1-63FD-FF4F-BDDE-6C58BAD0E49D}">
      <dgm:prSet/>
      <dgm:spPr/>
      <dgm:t>
        <a:bodyPr/>
        <a:lstStyle/>
        <a:p>
          <a:endParaRPr lang="es-ES_tradnl" sz="2400" noProof="0"/>
        </a:p>
      </dgm:t>
    </dgm:pt>
    <dgm:pt modelId="{358D04D0-8E3C-F341-B160-3588904BFA4B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GMF</a:t>
          </a:r>
        </a:p>
      </dgm:t>
    </dgm:pt>
    <dgm:pt modelId="{BBF647FF-79A1-8546-993B-A7DE2416716F}" type="parTrans" cxnId="{8E59E144-6FB8-EB44-9AF6-CD75EC5C95DE}">
      <dgm:prSet/>
      <dgm:spPr/>
      <dgm:t>
        <a:bodyPr/>
        <a:lstStyle/>
        <a:p>
          <a:endParaRPr lang="es-ES_tradnl" sz="2400" noProof="0"/>
        </a:p>
      </dgm:t>
    </dgm:pt>
    <dgm:pt modelId="{1ADDE74B-B16E-CE45-97DD-4FE58EBEFB91}" type="sibTrans" cxnId="{8E59E144-6FB8-EB44-9AF6-CD75EC5C95DE}">
      <dgm:prSet/>
      <dgm:spPr/>
      <dgm:t>
        <a:bodyPr/>
        <a:lstStyle/>
        <a:p>
          <a:endParaRPr lang="es-ES_tradnl" sz="2400" noProof="0"/>
        </a:p>
      </dgm:t>
    </dgm:pt>
    <dgm:pt modelId="{C32AA8AD-E993-6446-94A1-00556CB830A4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Impuesto a los combustibles</a:t>
          </a:r>
        </a:p>
      </dgm:t>
    </dgm:pt>
    <dgm:pt modelId="{F8FF9826-C918-BF43-BE3E-2368114B1E88}" type="parTrans" cxnId="{F187848D-4DA6-6448-8C4F-02F079D47CF1}">
      <dgm:prSet/>
      <dgm:spPr/>
      <dgm:t>
        <a:bodyPr/>
        <a:lstStyle/>
        <a:p>
          <a:endParaRPr lang="es-ES_tradnl" sz="2400" noProof="0"/>
        </a:p>
      </dgm:t>
    </dgm:pt>
    <dgm:pt modelId="{34438CEE-4102-CD45-B21A-8EA99406E409}" type="sibTrans" cxnId="{F187848D-4DA6-6448-8C4F-02F079D47CF1}">
      <dgm:prSet/>
      <dgm:spPr/>
      <dgm:t>
        <a:bodyPr/>
        <a:lstStyle/>
        <a:p>
          <a:endParaRPr lang="es-ES_tradnl" sz="2400" noProof="0"/>
        </a:p>
      </dgm:t>
    </dgm:pt>
    <dgm:pt modelId="{F026D411-A46F-3C43-A656-89ED0725C65D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>
            <a:solidFill>
              <a:schemeClr val="bg1"/>
            </a:solidFill>
          </a:endParaRPr>
        </a:p>
      </dgm:t>
    </dgm:pt>
    <dgm:pt modelId="{6F7C85F0-411E-3244-A8D9-6B02F1CDCB90}" type="parTrans" cxnId="{0B7B79A9-AA88-644C-9D54-FBE4EFBF5B7A}">
      <dgm:prSet/>
      <dgm:spPr/>
      <dgm:t>
        <a:bodyPr/>
        <a:lstStyle/>
        <a:p>
          <a:endParaRPr lang="es-ES_tradnl" sz="2400" noProof="0"/>
        </a:p>
      </dgm:t>
    </dgm:pt>
    <dgm:pt modelId="{05640525-35FE-2E43-AB9E-8AA138019A01}" type="sibTrans" cxnId="{0B7B79A9-AA88-644C-9D54-FBE4EFBF5B7A}">
      <dgm:prSet/>
      <dgm:spPr/>
      <dgm:t>
        <a:bodyPr/>
        <a:lstStyle/>
        <a:p>
          <a:endParaRPr lang="es-ES_tradnl" sz="2400" noProof="0"/>
        </a:p>
      </dgm:t>
    </dgm:pt>
    <dgm:pt modelId="{4B90516F-4CA3-8343-BC8E-09DAA9EEB6C5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>
              <a:solidFill>
                <a:schemeClr val="bg1"/>
              </a:solidFill>
            </a:rPr>
            <a:t>Cigarrillos y tabaco</a:t>
          </a:r>
        </a:p>
      </dgm:t>
    </dgm:pt>
    <dgm:pt modelId="{217C1812-2700-234F-ACC4-DAD4CC52F4C5}" type="parTrans" cxnId="{F759636D-7F00-BF4F-AB2B-B0AC06BC2303}">
      <dgm:prSet/>
      <dgm:spPr/>
      <dgm:t>
        <a:bodyPr/>
        <a:lstStyle/>
        <a:p>
          <a:endParaRPr lang="es-ES_tradnl" sz="2400" noProof="0"/>
        </a:p>
      </dgm:t>
    </dgm:pt>
    <dgm:pt modelId="{35926439-31C0-3444-99D2-C191DBD727F4}" type="sibTrans" cxnId="{F759636D-7F00-BF4F-AB2B-B0AC06BC2303}">
      <dgm:prSet/>
      <dgm:spPr/>
      <dgm:t>
        <a:bodyPr/>
        <a:lstStyle/>
        <a:p>
          <a:endParaRPr lang="es-ES_tradnl" sz="2400" noProof="0"/>
        </a:p>
      </dgm:t>
    </dgm:pt>
    <dgm:pt modelId="{F2EEDA4F-258D-A248-8C00-C36F9B97CF33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>
              <a:solidFill>
                <a:schemeClr val="bg1"/>
              </a:solidFill>
            </a:rPr>
            <a:t>Licores y cerveza</a:t>
          </a:r>
        </a:p>
      </dgm:t>
    </dgm:pt>
    <dgm:pt modelId="{2C830A24-6A4E-8240-A7AF-8F76BB3804D4}" type="parTrans" cxnId="{0FE51AFB-BFC7-584B-9D8D-0D0C6203AF0F}">
      <dgm:prSet/>
      <dgm:spPr/>
      <dgm:t>
        <a:bodyPr/>
        <a:lstStyle/>
        <a:p>
          <a:endParaRPr lang="es-ES_tradnl" sz="2400" noProof="0"/>
        </a:p>
      </dgm:t>
    </dgm:pt>
    <dgm:pt modelId="{20A58B16-44D1-FF47-9629-730CC7101618}" type="sibTrans" cxnId="{0FE51AFB-BFC7-584B-9D8D-0D0C6203AF0F}">
      <dgm:prSet/>
      <dgm:spPr/>
      <dgm:t>
        <a:bodyPr/>
        <a:lstStyle/>
        <a:p>
          <a:endParaRPr lang="es-ES_tradnl" sz="2400" noProof="0"/>
        </a:p>
      </dgm:t>
    </dgm:pt>
    <dgm:pt modelId="{6F45D8DF-14FF-7546-BDBE-AD41EF85B0BD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Vehículos</a:t>
          </a:r>
        </a:p>
      </dgm:t>
    </dgm:pt>
    <dgm:pt modelId="{44857210-1938-A445-927B-4DB0B3C19687}" type="parTrans" cxnId="{41304CF1-940F-D94E-8068-163A9E610D4C}">
      <dgm:prSet/>
      <dgm:spPr/>
      <dgm:t>
        <a:bodyPr/>
        <a:lstStyle/>
        <a:p>
          <a:endParaRPr lang="es-ES_tradnl" sz="2400" noProof="0"/>
        </a:p>
      </dgm:t>
    </dgm:pt>
    <dgm:pt modelId="{235E3064-43F5-7D4B-B6DE-C4F5165FBFA1}" type="sibTrans" cxnId="{41304CF1-940F-D94E-8068-163A9E610D4C}">
      <dgm:prSet/>
      <dgm:spPr/>
      <dgm:t>
        <a:bodyPr/>
        <a:lstStyle/>
        <a:p>
          <a:endParaRPr lang="es-ES_tradnl" sz="2400" noProof="0"/>
        </a:p>
      </dgm:t>
    </dgm:pt>
    <dgm:pt modelId="{D7AD9FBD-CF94-0C47-BE98-EAC3FFA77FE6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>
              <a:solidFill>
                <a:schemeClr val="bg1"/>
              </a:solidFill>
            </a:rPr>
            <a:t>Predial</a:t>
          </a:r>
        </a:p>
      </dgm:t>
    </dgm:pt>
    <dgm:pt modelId="{9FD5A6D0-5489-0844-9D0A-2DFC2145984E}" type="parTrans" cxnId="{21EC44B8-080B-2D4D-8914-400F97C76252}">
      <dgm:prSet/>
      <dgm:spPr/>
      <dgm:t>
        <a:bodyPr/>
        <a:lstStyle/>
        <a:p>
          <a:endParaRPr lang="es-ES_tradnl" sz="2400" noProof="0"/>
        </a:p>
      </dgm:t>
    </dgm:pt>
    <dgm:pt modelId="{B46B9947-7523-2A43-A70E-B74B2E61B27F}" type="sibTrans" cxnId="{21EC44B8-080B-2D4D-8914-400F97C76252}">
      <dgm:prSet/>
      <dgm:spPr/>
      <dgm:t>
        <a:bodyPr/>
        <a:lstStyle/>
        <a:p>
          <a:endParaRPr lang="es-ES_tradnl" sz="2400" noProof="0"/>
        </a:p>
      </dgm:t>
    </dgm:pt>
    <dgm:pt modelId="{0B23892B-4479-F54F-A192-75F668F14AE5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ICA</a:t>
          </a:r>
        </a:p>
      </dgm:t>
    </dgm:pt>
    <dgm:pt modelId="{F9D70276-60B6-E641-BC7D-FEA33492941F}" type="parTrans" cxnId="{E9D30E17-1886-F74D-9622-3C52D1952650}">
      <dgm:prSet/>
      <dgm:spPr/>
      <dgm:t>
        <a:bodyPr/>
        <a:lstStyle/>
        <a:p>
          <a:endParaRPr lang="es-ES_tradnl" sz="2400" noProof="0"/>
        </a:p>
      </dgm:t>
    </dgm:pt>
    <dgm:pt modelId="{2489292B-FD91-A144-85D5-F3F4D29F80E8}" type="sibTrans" cxnId="{E9D30E17-1886-F74D-9622-3C52D1952650}">
      <dgm:prSet/>
      <dgm:spPr/>
      <dgm:t>
        <a:bodyPr/>
        <a:lstStyle/>
        <a:p>
          <a:endParaRPr lang="es-ES_tradnl" sz="2400" noProof="0"/>
        </a:p>
      </dgm:t>
    </dgm:pt>
    <dgm:pt modelId="{16671389-6C6E-8E4F-9E93-232F7DF6E961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Estampillas</a:t>
          </a:r>
        </a:p>
      </dgm:t>
    </dgm:pt>
    <dgm:pt modelId="{93423230-47E1-2444-9D94-C702242A5BBA}" type="parTrans" cxnId="{DE775D29-7FD9-904C-AD86-6E804A87C79E}">
      <dgm:prSet/>
      <dgm:spPr/>
      <dgm:t>
        <a:bodyPr/>
        <a:lstStyle/>
        <a:p>
          <a:endParaRPr lang="es-ES_tradnl" sz="2400" noProof="0"/>
        </a:p>
      </dgm:t>
    </dgm:pt>
    <dgm:pt modelId="{8409F6CE-3947-8449-9ABF-94745D2A0E96}" type="sibTrans" cxnId="{DE775D29-7FD9-904C-AD86-6E804A87C79E}">
      <dgm:prSet/>
      <dgm:spPr/>
      <dgm:t>
        <a:bodyPr/>
        <a:lstStyle/>
        <a:p>
          <a:endParaRPr lang="es-ES_tradnl" sz="2400" noProof="0"/>
        </a:p>
      </dgm:t>
    </dgm:pt>
    <dgm:pt modelId="{B593F0E5-2E97-1647-833F-1DBBA53B5B8A}">
      <dgm:prSet phldrT="[Text]" custT="1"/>
      <dgm:spPr>
        <a:solidFill>
          <a:srgbClr val="DC4534"/>
        </a:solidFill>
      </dgm:spPr>
      <dgm:t>
        <a:bodyPr/>
        <a:lstStyle/>
        <a:p>
          <a:r>
            <a:rPr lang="es-ES_tradnl" sz="1800" b="1" noProof="0" dirty="0">
              <a:solidFill>
                <a:srgbClr val="FFFFFF"/>
              </a:solidFill>
            </a:rPr>
            <a:t>ESAL y administración</a:t>
          </a:r>
        </a:p>
      </dgm:t>
    </dgm:pt>
    <dgm:pt modelId="{06534392-38D1-BD4C-ACBF-91A35FC63599}" type="parTrans" cxnId="{7AD14AC0-04CC-044F-B986-5102060C1F73}">
      <dgm:prSet/>
      <dgm:spPr/>
      <dgm:t>
        <a:bodyPr/>
        <a:lstStyle/>
        <a:p>
          <a:endParaRPr lang="es-ES_tradnl" sz="2400" noProof="0"/>
        </a:p>
      </dgm:t>
    </dgm:pt>
    <dgm:pt modelId="{0EE136F1-AE14-3944-A409-07FCFC1403F5}" type="sibTrans" cxnId="{7AD14AC0-04CC-044F-B986-5102060C1F73}">
      <dgm:prSet/>
      <dgm:spPr/>
      <dgm:t>
        <a:bodyPr/>
        <a:lstStyle/>
        <a:p>
          <a:endParaRPr lang="es-ES_tradnl" sz="2400" noProof="0"/>
        </a:p>
      </dgm:t>
    </dgm:pt>
    <dgm:pt modelId="{FC2AF5EF-0D18-694E-8BED-24946A853A9F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Régimen especial de las entidades sin ánimo de lucro</a:t>
          </a:r>
        </a:p>
      </dgm:t>
    </dgm:pt>
    <dgm:pt modelId="{67120C74-7E23-7B4B-B5E4-37D397801F2B}" type="parTrans" cxnId="{71A2F7CD-2C1D-2F46-98DB-429E26BFCC07}">
      <dgm:prSet/>
      <dgm:spPr/>
      <dgm:t>
        <a:bodyPr/>
        <a:lstStyle/>
        <a:p>
          <a:endParaRPr lang="es-ES_tradnl" sz="2400" noProof="0"/>
        </a:p>
      </dgm:t>
    </dgm:pt>
    <dgm:pt modelId="{950EDF91-42B5-5C4E-8F6D-7DFEEF203BA8}" type="sibTrans" cxnId="{71A2F7CD-2C1D-2F46-98DB-429E26BFCC07}">
      <dgm:prSet/>
      <dgm:spPr/>
      <dgm:t>
        <a:bodyPr/>
        <a:lstStyle/>
        <a:p>
          <a:endParaRPr lang="es-ES_tradnl" sz="2400" noProof="0"/>
        </a:p>
      </dgm:t>
    </dgm:pt>
    <dgm:pt modelId="{52049075-8769-CC45-9DE5-9ADB12C969E3}">
      <dgm:prSet phldrT="[Text]" custT="1"/>
      <dgm:spPr>
        <a:solidFill>
          <a:srgbClr val="7B725B"/>
        </a:solidFill>
      </dgm:spPr>
      <dgm:t>
        <a:bodyPr/>
        <a:lstStyle/>
        <a:p>
          <a:r>
            <a:rPr lang="es-ES_tradnl" sz="1800" b="1" noProof="0" dirty="0">
              <a:solidFill>
                <a:schemeClr val="bg1"/>
              </a:solidFill>
            </a:rPr>
            <a:t>Administración tributaria</a:t>
          </a:r>
        </a:p>
      </dgm:t>
    </dgm:pt>
    <dgm:pt modelId="{9008747F-C22E-634A-A2CF-F79580FD10B6}" type="parTrans" cxnId="{05A2D85F-559B-7349-BFAA-2164C5F41073}">
      <dgm:prSet/>
      <dgm:spPr/>
      <dgm:t>
        <a:bodyPr/>
        <a:lstStyle/>
        <a:p>
          <a:endParaRPr lang="es-ES_tradnl" sz="2400" noProof="0"/>
        </a:p>
      </dgm:t>
    </dgm:pt>
    <dgm:pt modelId="{BAFC2B7C-BC25-4647-B2B9-4A5A03F195FF}" type="sibTrans" cxnId="{05A2D85F-559B-7349-BFAA-2164C5F41073}">
      <dgm:prSet/>
      <dgm:spPr/>
      <dgm:t>
        <a:bodyPr/>
        <a:lstStyle/>
        <a:p>
          <a:endParaRPr lang="es-ES_tradnl" sz="2400" noProof="0"/>
        </a:p>
      </dgm:t>
    </dgm:pt>
    <dgm:pt modelId="{AF8207AF-76AF-974D-8957-D4BAF9651123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 dirty="0">
            <a:solidFill>
              <a:schemeClr val="bg1"/>
            </a:solidFill>
          </a:endParaRPr>
        </a:p>
      </dgm:t>
    </dgm:pt>
    <dgm:pt modelId="{ED990D70-3180-C44D-9941-DFF645321618}" type="parTrans" cxnId="{83F52C21-718A-D540-974F-6996E15E12AA}">
      <dgm:prSet/>
      <dgm:spPr/>
      <dgm:t>
        <a:bodyPr/>
        <a:lstStyle/>
        <a:p>
          <a:endParaRPr lang="en-US"/>
        </a:p>
      </dgm:t>
    </dgm:pt>
    <dgm:pt modelId="{11D33AA6-76EA-964C-9725-DE390A9EE0F0}" type="sibTrans" cxnId="{83F52C21-718A-D540-974F-6996E15E12AA}">
      <dgm:prSet/>
      <dgm:spPr/>
      <dgm:t>
        <a:bodyPr/>
        <a:lstStyle/>
        <a:p>
          <a:endParaRPr lang="en-US"/>
        </a:p>
      </dgm:t>
    </dgm:pt>
    <dgm:pt modelId="{18F028AA-86D1-7D42-B603-02C76BE5A7E8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 dirty="0">
            <a:solidFill>
              <a:schemeClr val="bg1"/>
            </a:solidFill>
          </a:endParaRPr>
        </a:p>
      </dgm:t>
    </dgm:pt>
    <dgm:pt modelId="{A38992E6-EED0-4741-B97D-8BD82AB51212}" type="parTrans" cxnId="{B3BD4736-A2A7-3C4A-8DE3-E418FF577D82}">
      <dgm:prSet/>
      <dgm:spPr/>
      <dgm:t>
        <a:bodyPr/>
        <a:lstStyle/>
        <a:p>
          <a:endParaRPr lang="en-US"/>
        </a:p>
      </dgm:t>
    </dgm:pt>
    <dgm:pt modelId="{5E77963B-CE51-BE46-9314-515D67B61D91}" type="sibTrans" cxnId="{B3BD4736-A2A7-3C4A-8DE3-E418FF577D82}">
      <dgm:prSet/>
      <dgm:spPr/>
      <dgm:t>
        <a:bodyPr/>
        <a:lstStyle/>
        <a:p>
          <a:endParaRPr lang="en-US"/>
        </a:p>
      </dgm:t>
    </dgm:pt>
    <dgm:pt modelId="{D38E62C3-D113-D345-B3DA-C61C4395C274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 dirty="0">
            <a:solidFill>
              <a:schemeClr val="bg1"/>
            </a:solidFill>
          </a:endParaRPr>
        </a:p>
      </dgm:t>
    </dgm:pt>
    <dgm:pt modelId="{A5D6530A-E1AA-1340-96E0-D50180B8487F}" type="parTrans" cxnId="{DF99B3F4-02B1-E144-A1BC-B6A5DACBD4C9}">
      <dgm:prSet/>
      <dgm:spPr/>
      <dgm:t>
        <a:bodyPr/>
        <a:lstStyle/>
        <a:p>
          <a:endParaRPr lang="en-US"/>
        </a:p>
      </dgm:t>
    </dgm:pt>
    <dgm:pt modelId="{D3AACDD9-162D-1049-AABF-3E1022CB9009}" type="sibTrans" cxnId="{DF99B3F4-02B1-E144-A1BC-B6A5DACBD4C9}">
      <dgm:prSet/>
      <dgm:spPr/>
      <dgm:t>
        <a:bodyPr/>
        <a:lstStyle/>
        <a:p>
          <a:endParaRPr lang="en-US"/>
        </a:p>
      </dgm:t>
    </dgm:pt>
    <dgm:pt modelId="{3122083E-19EC-6545-93A3-ED5F895191B3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 dirty="0">
            <a:solidFill>
              <a:schemeClr val="bg1"/>
            </a:solidFill>
          </a:endParaRPr>
        </a:p>
      </dgm:t>
    </dgm:pt>
    <dgm:pt modelId="{44ECBA0B-85A7-AA40-B918-3F69260D7F73}" type="parTrans" cxnId="{494B0933-7985-3A49-B9A5-4D990E870167}">
      <dgm:prSet/>
      <dgm:spPr/>
      <dgm:t>
        <a:bodyPr/>
        <a:lstStyle/>
        <a:p>
          <a:endParaRPr lang="en-US"/>
        </a:p>
      </dgm:t>
    </dgm:pt>
    <dgm:pt modelId="{AC5613AA-DDB1-2646-9C06-82C0798E37A5}" type="sibTrans" cxnId="{494B0933-7985-3A49-B9A5-4D990E870167}">
      <dgm:prSet/>
      <dgm:spPr/>
      <dgm:t>
        <a:bodyPr/>
        <a:lstStyle/>
        <a:p>
          <a:endParaRPr lang="en-US"/>
        </a:p>
      </dgm:t>
    </dgm:pt>
    <dgm:pt modelId="{67369448-9782-EA40-93C9-D121FC190DBE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 dirty="0">
            <a:solidFill>
              <a:schemeClr val="bg1"/>
            </a:solidFill>
          </a:endParaRPr>
        </a:p>
      </dgm:t>
    </dgm:pt>
    <dgm:pt modelId="{D0614CCB-CA62-204D-AFC9-A1C0E543D67C}" type="parTrans" cxnId="{52BF65FA-3918-9B4A-8816-7717F60E3299}">
      <dgm:prSet/>
      <dgm:spPr/>
      <dgm:t>
        <a:bodyPr/>
        <a:lstStyle/>
        <a:p>
          <a:endParaRPr lang="en-US"/>
        </a:p>
      </dgm:t>
    </dgm:pt>
    <dgm:pt modelId="{20428F2D-B4D0-D74A-9DBA-547A8D5274FA}" type="sibTrans" cxnId="{52BF65FA-3918-9B4A-8816-7717F60E3299}">
      <dgm:prSet/>
      <dgm:spPr/>
      <dgm:t>
        <a:bodyPr/>
        <a:lstStyle/>
        <a:p>
          <a:endParaRPr lang="en-US"/>
        </a:p>
      </dgm:t>
    </dgm:pt>
    <dgm:pt modelId="{8E97E524-0603-9D4F-8612-54A023EFA0B5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 dirty="0">
            <a:solidFill>
              <a:schemeClr val="bg1"/>
            </a:solidFill>
          </a:endParaRPr>
        </a:p>
      </dgm:t>
    </dgm:pt>
    <dgm:pt modelId="{948F3741-7E2B-FF40-8D68-77BCA0619A20}" type="parTrans" cxnId="{BEEB4E46-2E20-1D4B-8D6D-143530A318A7}">
      <dgm:prSet/>
      <dgm:spPr/>
      <dgm:t>
        <a:bodyPr/>
        <a:lstStyle/>
        <a:p>
          <a:endParaRPr lang="en-US"/>
        </a:p>
      </dgm:t>
    </dgm:pt>
    <dgm:pt modelId="{463F1AE3-7AF5-934C-8AE6-55E6CE575F1E}" type="sibTrans" cxnId="{BEEB4E46-2E20-1D4B-8D6D-143530A318A7}">
      <dgm:prSet/>
      <dgm:spPr/>
      <dgm:t>
        <a:bodyPr/>
        <a:lstStyle/>
        <a:p>
          <a:endParaRPr lang="en-US"/>
        </a:p>
      </dgm:t>
    </dgm:pt>
    <dgm:pt modelId="{9B71F120-156A-C147-85D0-745BECEFE995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 dirty="0">
            <a:solidFill>
              <a:schemeClr val="bg1"/>
            </a:solidFill>
          </a:endParaRPr>
        </a:p>
      </dgm:t>
    </dgm:pt>
    <dgm:pt modelId="{6E96CF34-6001-9049-81C9-62BF5F4DC246}" type="parTrans" cxnId="{775AD0C5-8BFC-FF47-B0E7-81A12363ABA1}">
      <dgm:prSet/>
      <dgm:spPr/>
      <dgm:t>
        <a:bodyPr/>
        <a:lstStyle/>
        <a:p>
          <a:endParaRPr lang="en-US"/>
        </a:p>
      </dgm:t>
    </dgm:pt>
    <dgm:pt modelId="{9BDA4011-2584-0440-8644-8ACE58E06837}" type="sibTrans" cxnId="{775AD0C5-8BFC-FF47-B0E7-81A12363ABA1}">
      <dgm:prSet/>
      <dgm:spPr/>
      <dgm:t>
        <a:bodyPr/>
        <a:lstStyle/>
        <a:p>
          <a:endParaRPr lang="en-US"/>
        </a:p>
      </dgm:t>
    </dgm:pt>
    <dgm:pt modelId="{4E1BB111-74E5-4D4C-9A10-FD29D4BC5D52}">
      <dgm:prSet phldrT="[Text]" custT="1"/>
      <dgm:spPr>
        <a:solidFill>
          <a:srgbClr val="7B725B"/>
        </a:solidFill>
      </dgm:spPr>
      <dgm:t>
        <a:bodyPr/>
        <a:lstStyle/>
        <a:p>
          <a:endParaRPr lang="es-ES_tradnl" sz="1800" b="1" noProof="0" dirty="0">
            <a:solidFill>
              <a:schemeClr val="bg1"/>
            </a:solidFill>
          </a:endParaRPr>
        </a:p>
      </dgm:t>
    </dgm:pt>
    <dgm:pt modelId="{68535829-0BC2-304E-9D9D-7762D42A126E}" type="parTrans" cxnId="{CC310469-C0A1-4A44-AF97-6823A5CF54B2}">
      <dgm:prSet/>
      <dgm:spPr/>
      <dgm:t>
        <a:bodyPr/>
        <a:lstStyle/>
        <a:p>
          <a:endParaRPr lang="en-US"/>
        </a:p>
      </dgm:t>
    </dgm:pt>
    <dgm:pt modelId="{7326EBAA-F6FE-124F-B1BC-819AAB9A5ECB}" type="sibTrans" cxnId="{CC310469-C0A1-4A44-AF97-6823A5CF54B2}">
      <dgm:prSet/>
      <dgm:spPr/>
      <dgm:t>
        <a:bodyPr/>
        <a:lstStyle/>
        <a:p>
          <a:endParaRPr lang="en-US"/>
        </a:p>
      </dgm:t>
    </dgm:pt>
    <dgm:pt modelId="{30E8EA93-E58B-C94A-B61F-62E0A4F3FD52}" type="pres">
      <dgm:prSet presAssocID="{52128BE0-6539-2445-8152-705EFA71E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9112224-E994-BA4E-9E78-D7921E69988F}" type="pres">
      <dgm:prSet presAssocID="{98EDDD2A-362C-8D46-AAB3-FC93668FC9ED}" presName="composite" presStyleCnt="0"/>
      <dgm:spPr/>
    </dgm:pt>
    <dgm:pt modelId="{7E775187-45D6-8449-9195-3158F6420AA4}" type="pres">
      <dgm:prSet presAssocID="{98EDDD2A-362C-8D46-AAB3-FC93668FC9E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A9238F1-D639-3247-A5C3-5D866427C7AC}" type="pres">
      <dgm:prSet presAssocID="{98EDDD2A-362C-8D46-AAB3-FC93668FC9E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449143-3FC9-6C48-9D19-19DD7BCED82B}" type="pres">
      <dgm:prSet presAssocID="{019D6E2B-79D8-C94E-A1C2-5EA401BE1817}" presName="space" presStyleCnt="0"/>
      <dgm:spPr/>
    </dgm:pt>
    <dgm:pt modelId="{3B988132-5C77-6546-B9C6-B601EADADC22}" type="pres">
      <dgm:prSet presAssocID="{27C83C0D-0E49-4640-A769-93CBCC74B3A8}" presName="composite" presStyleCnt="0"/>
      <dgm:spPr/>
    </dgm:pt>
    <dgm:pt modelId="{167F66E3-1D6A-1F4D-A5AA-E3AA6690969E}" type="pres">
      <dgm:prSet presAssocID="{27C83C0D-0E49-4640-A769-93CBCC74B3A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97682B-C03F-A146-8346-583900D67A9A}" type="pres">
      <dgm:prSet presAssocID="{27C83C0D-0E49-4640-A769-93CBCC74B3A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C92626-B1FF-9C41-8493-9B33186EA78D}" type="pres">
      <dgm:prSet presAssocID="{B9D930C3-EA2B-0749-A465-BE719A9C2CA1}" presName="space" presStyleCnt="0"/>
      <dgm:spPr/>
    </dgm:pt>
    <dgm:pt modelId="{905DB94F-B4F9-0941-900D-BD26954420F7}" type="pres">
      <dgm:prSet presAssocID="{D839B767-5B54-7A4B-8F76-F289039378BF}" presName="composite" presStyleCnt="0"/>
      <dgm:spPr/>
    </dgm:pt>
    <dgm:pt modelId="{DD74D449-E1A4-D34D-B02E-381500ED88CD}" type="pres">
      <dgm:prSet presAssocID="{D839B767-5B54-7A4B-8F76-F289039378BF}" presName="parTx" presStyleLbl="alignNode1" presStyleIdx="2" presStyleCnt="4" custScaleX="108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B6CDAB-3A66-5A47-9DA2-0460B61D7702}" type="pres">
      <dgm:prSet presAssocID="{D839B767-5B54-7A4B-8F76-F289039378BF}" presName="desTx" presStyleLbl="alignAccFollowNode1" presStyleIdx="2" presStyleCnt="4" custScaleX="10850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C59E23-2709-A842-8A36-A15A1B66AD1E}" type="pres">
      <dgm:prSet presAssocID="{E54861B3-850A-DC4E-A694-24C8122E9E5C}" presName="space" presStyleCnt="0"/>
      <dgm:spPr/>
    </dgm:pt>
    <dgm:pt modelId="{936509F8-A7A0-5C49-A665-403C199170D0}" type="pres">
      <dgm:prSet presAssocID="{B593F0E5-2E97-1647-833F-1DBBA53B5B8A}" presName="composite" presStyleCnt="0"/>
      <dgm:spPr/>
    </dgm:pt>
    <dgm:pt modelId="{933C125C-623B-D446-AC92-6B477AA381C3}" type="pres">
      <dgm:prSet presAssocID="{B593F0E5-2E97-1647-833F-1DBBA53B5B8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0AEC32-B01B-A743-816D-245528586F85}" type="pres">
      <dgm:prSet presAssocID="{B593F0E5-2E97-1647-833F-1DBBA53B5B8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FE51AFB-BFC7-584B-9D8D-0D0C6203AF0F}" srcId="{49B9E878-A289-F740-9E49-F5A1C6429949}" destId="{F2EEDA4F-258D-A248-8C00-C36F9B97CF33}" srcOrd="1" destOrd="0" parTransId="{2C830A24-6A4E-8240-A7AF-8F76BB3804D4}" sibTransId="{20A58B16-44D1-FF47-9629-730CC7101618}"/>
    <dgm:cxn modelId="{DE775D29-7FD9-904C-AD86-6E804A87C79E}" srcId="{D839B767-5B54-7A4B-8F76-F289039378BF}" destId="{16671389-6C6E-8E4F-9E93-232F7DF6E961}" srcOrd="2" destOrd="0" parTransId="{93423230-47E1-2444-9D94-C702242A5BBA}" sibTransId="{8409F6CE-3947-8449-9ABF-94745D2A0E96}"/>
    <dgm:cxn modelId="{7CA03676-A227-744E-9306-15DBEA595139}" type="presOf" srcId="{98EDDD2A-362C-8D46-AAB3-FC93668FC9ED}" destId="{7E775187-45D6-8449-9195-3158F6420AA4}" srcOrd="0" destOrd="0" presId="urn:microsoft.com/office/officeart/2005/8/layout/hList1"/>
    <dgm:cxn modelId="{921C7171-93D6-7B41-9B13-64865467EE90}" srcId="{D839B767-5B54-7A4B-8F76-F289039378BF}" destId="{49B9E878-A289-F740-9E49-F5A1C6429949}" srcOrd="0" destOrd="0" parTransId="{85A1F156-5C9B-0648-8A93-495E9ADB31AD}" sibTransId="{BDE655CA-F498-4442-A2B5-12374F8904D4}"/>
    <dgm:cxn modelId="{E9D30E17-1886-F74D-9622-3C52D1952650}" srcId="{4D40F833-BA04-424F-A3E1-557CCF74D991}" destId="{0B23892B-4479-F54F-A192-75F668F14AE5}" srcOrd="1" destOrd="0" parTransId="{F9D70276-60B6-E641-BC7D-FEA33492941F}" sibTransId="{2489292B-FD91-A144-85D5-F3F4D29F80E8}"/>
    <dgm:cxn modelId="{71A2F7CD-2C1D-2F46-98DB-429E26BFCC07}" srcId="{B593F0E5-2E97-1647-833F-1DBBA53B5B8A}" destId="{FC2AF5EF-0D18-694E-8BED-24946A853A9F}" srcOrd="0" destOrd="0" parTransId="{67120C74-7E23-7B4B-B5E4-37D397801F2B}" sibTransId="{950EDF91-42B5-5C4E-8F6D-7DFEEF203BA8}"/>
    <dgm:cxn modelId="{E4E1E6B6-4DF9-394B-B205-F893F7337F7B}" type="presOf" srcId="{358D04D0-8E3C-F341-B160-3588904BFA4B}" destId="{E597682B-C03F-A146-8346-583900D67A9A}" srcOrd="0" destOrd="4" presId="urn:microsoft.com/office/officeart/2005/8/layout/hList1"/>
    <dgm:cxn modelId="{5DCE174B-1D9A-1C4E-BF83-2535F6E59DAE}" type="presOf" srcId="{22A0B5CD-6657-B242-9225-32E44273A468}" destId="{FA9238F1-D639-3247-A5C3-5D866427C7AC}" srcOrd="0" destOrd="4" presId="urn:microsoft.com/office/officeart/2005/8/layout/hList1"/>
    <dgm:cxn modelId="{6FC3AE2C-8757-A045-9D6E-DB97D869E35C}" srcId="{52128BE0-6539-2445-8152-705EFA71E34C}" destId="{27C83C0D-0E49-4640-A769-93CBCC74B3A8}" srcOrd="1" destOrd="0" parTransId="{A5FABA5C-9BFE-0C4C-BF2C-5F4D1ADA5D0D}" sibTransId="{B9D930C3-EA2B-0749-A465-BE719A9C2CA1}"/>
    <dgm:cxn modelId="{821E4A06-15CF-CC49-A75A-9F8B41BE1529}" type="presOf" srcId="{AF8207AF-76AF-974D-8957-D4BAF9651123}" destId="{FA9238F1-D639-3247-A5C3-5D866427C7AC}" srcOrd="0" destOrd="1" presId="urn:microsoft.com/office/officeart/2005/8/layout/hList1"/>
    <dgm:cxn modelId="{41304CF1-940F-D94E-8068-163A9E610D4C}" srcId="{49B9E878-A289-F740-9E49-F5A1C6429949}" destId="{6F45D8DF-14FF-7546-BDBE-AD41EF85B0BD}" srcOrd="2" destOrd="0" parTransId="{44857210-1938-A445-927B-4DB0B3C19687}" sibTransId="{235E3064-43F5-7D4B-B6DE-C4F5165FBFA1}"/>
    <dgm:cxn modelId="{8E65B907-F4F5-D848-9418-CB9BBE0E1632}" type="presOf" srcId="{17A27F25-F8E9-114C-B41E-BF1DEB08B489}" destId="{E597682B-C03F-A146-8346-583900D67A9A}" srcOrd="0" destOrd="2" presId="urn:microsoft.com/office/officeart/2005/8/layout/hList1"/>
    <dgm:cxn modelId="{775AD0C5-8BFC-FF47-B0E7-81A12363ABA1}" srcId="{4D40F833-BA04-424F-A3E1-557CCF74D991}" destId="{9B71F120-156A-C147-85D0-745BECEFE995}" srcOrd="2" destOrd="0" parTransId="{6E96CF34-6001-9049-81C9-62BF5F4DC246}" sibTransId="{9BDA4011-2584-0440-8644-8ACE58E06837}"/>
    <dgm:cxn modelId="{BC8C7A66-09ED-C543-8A9C-BF54DB3EFB8A}" type="presOf" srcId="{27C83C0D-0E49-4640-A769-93CBCC74B3A8}" destId="{167F66E3-1D6A-1F4D-A5AA-E3AA6690969E}" srcOrd="0" destOrd="0" presId="urn:microsoft.com/office/officeart/2005/8/layout/hList1"/>
    <dgm:cxn modelId="{89891570-7632-4241-BFAC-B31303B8E0EE}" type="presOf" srcId="{B593F0E5-2E97-1647-833F-1DBBA53B5B8A}" destId="{933C125C-623B-D446-AC92-6B477AA381C3}" srcOrd="0" destOrd="0" presId="urn:microsoft.com/office/officeart/2005/8/layout/hList1"/>
    <dgm:cxn modelId="{9BC23167-2F5C-714A-A318-F3740D347F24}" type="presOf" srcId="{4B90516F-4CA3-8343-BC8E-09DAA9EEB6C5}" destId="{EEB6CDAB-3A66-5A47-9DA2-0460B61D7702}" srcOrd="0" destOrd="1" presId="urn:microsoft.com/office/officeart/2005/8/layout/hList1"/>
    <dgm:cxn modelId="{611095E1-63FD-FF4F-BDDE-6C58BAD0E49D}" srcId="{98EDDD2A-362C-8D46-AAB3-FC93668FC9ED}" destId="{AE1CAC0A-5A10-774D-B17C-4014131955A9}" srcOrd="2" destOrd="0" parTransId="{97D19D25-A7F1-9649-B9F2-D48E547E9510}" sibTransId="{B875C63F-93E6-234E-8519-3131B4F8EF07}"/>
    <dgm:cxn modelId="{CC310469-C0A1-4A44-AF97-6823A5CF54B2}" srcId="{B593F0E5-2E97-1647-833F-1DBBA53B5B8A}" destId="{4E1BB111-74E5-4D4C-9A10-FD29D4BC5D52}" srcOrd="1" destOrd="0" parTransId="{68535829-0BC2-304E-9D9D-7762D42A126E}" sibTransId="{7326EBAA-F6FE-124F-B1BC-819AAB9A5ECB}"/>
    <dgm:cxn modelId="{7CB5422A-2C48-9049-99E6-AA5FFA1E2517}" type="presOf" srcId="{18F028AA-86D1-7D42-B603-02C76BE5A7E8}" destId="{FA9238F1-D639-3247-A5C3-5D866427C7AC}" srcOrd="0" destOrd="3" presId="urn:microsoft.com/office/officeart/2005/8/layout/hList1"/>
    <dgm:cxn modelId="{B7F972F0-71B3-184C-915D-0075D812562B}" type="presOf" srcId="{D65F7F89-CD1A-8449-9CD5-AFAE978A91E5}" destId="{FA9238F1-D639-3247-A5C3-5D866427C7AC}" srcOrd="0" destOrd="0" presId="urn:microsoft.com/office/officeart/2005/8/layout/hList1"/>
    <dgm:cxn modelId="{A511BBBA-D3ED-B446-B2A3-8BD1184FC558}" type="presOf" srcId="{FC2AF5EF-0D18-694E-8BED-24946A853A9F}" destId="{FB0AEC32-B01B-A743-816D-245528586F85}" srcOrd="0" destOrd="0" presId="urn:microsoft.com/office/officeart/2005/8/layout/hList1"/>
    <dgm:cxn modelId="{AAF766F5-B7EA-3940-95E5-35CBACD23726}" type="presOf" srcId="{8E97E524-0603-9D4F-8612-54A023EFA0B5}" destId="{EEB6CDAB-3A66-5A47-9DA2-0460B61D7702}" srcOrd="0" destOrd="4" presId="urn:microsoft.com/office/officeart/2005/8/layout/hList1"/>
    <dgm:cxn modelId="{05882401-5883-ED41-AE53-58B346D10FB0}" srcId="{27C83C0D-0E49-4640-A769-93CBCC74B3A8}" destId="{ECE8B047-FEE5-5D42-A1A8-D7C17BB8F871}" srcOrd="0" destOrd="0" parTransId="{E65D1D33-D6F8-FF43-AC37-0DC9E1525DB2}" sibTransId="{DE00C68C-A30F-E049-8DAF-5D354610052D}"/>
    <dgm:cxn modelId="{8333C29F-B48C-5449-B78E-5703F8ABD413}" srcId="{98EDDD2A-362C-8D46-AAB3-FC93668FC9ED}" destId="{D65F7F89-CD1A-8449-9CD5-AFAE978A91E5}" srcOrd="0" destOrd="0" parTransId="{6A0598D6-A36F-A14D-8603-2C793349C9B2}" sibTransId="{C7F2556F-805E-D449-9DB8-1B4EA86DBCF6}"/>
    <dgm:cxn modelId="{AA71A8A4-DC38-9E4E-BF6E-C9C41994B26B}" type="presOf" srcId="{16671389-6C6E-8E4F-9E93-232F7DF6E961}" destId="{EEB6CDAB-3A66-5A47-9DA2-0460B61D7702}" srcOrd="0" destOrd="9" presId="urn:microsoft.com/office/officeart/2005/8/layout/hList1"/>
    <dgm:cxn modelId="{0B7B79A9-AA88-644C-9D54-FBE4EFBF5B7A}" srcId="{27C83C0D-0E49-4640-A769-93CBCC74B3A8}" destId="{F026D411-A46F-3C43-A656-89ED0725C65D}" srcOrd="7" destOrd="0" parTransId="{6F7C85F0-411E-3244-A8D9-6B02F1CDCB90}" sibTransId="{05640525-35FE-2E43-AB9E-8AA138019A01}"/>
    <dgm:cxn modelId="{AD1AC520-DA30-004E-A188-23CFAD9ABB4E}" type="presOf" srcId="{ECE8B047-FEE5-5D42-A1A8-D7C17BB8F871}" destId="{E597682B-C03F-A146-8346-583900D67A9A}" srcOrd="0" destOrd="0" presId="urn:microsoft.com/office/officeart/2005/8/layout/hList1"/>
    <dgm:cxn modelId="{FD43F2C5-3071-8846-9F36-E60E43D3C0E1}" type="presOf" srcId="{D839B767-5B54-7A4B-8F76-F289039378BF}" destId="{DD74D449-E1A4-D34D-B02E-381500ED88CD}" srcOrd="0" destOrd="0" presId="urn:microsoft.com/office/officeart/2005/8/layout/hList1"/>
    <dgm:cxn modelId="{826C21A5-C37D-6C4B-8981-0B7289199714}" srcId="{27C83C0D-0E49-4640-A769-93CBCC74B3A8}" destId="{17A27F25-F8E9-114C-B41E-BF1DEB08B489}" srcOrd="2" destOrd="0" parTransId="{6D07546B-37E1-DA41-BBE9-EB4FD7FEF8E5}" sibTransId="{5D85ACDC-6097-DB48-BB12-9711198675AF}"/>
    <dgm:cxn modelId="{05A2D85F-559B-7349-BFAA-2164C5F41073}" srcId="{B593F0E5-2E97-1647-833F-1DBBA53B5B8A}" destId="{52049075-8769-CC45-9DE5-9ADB12C969E3}" srcOrd="2" destOrd="0" parTransId="{9008747F-C22E-634A-A2CF-F79580FD10B6}" sibTransId="{BAFC2B7C-BC25-4647-B2B9-4A5A03F195FF}"/>
    <dgm:cxn modelId="{494B0933-7985-3A49-B9A5-4D990E870167}" srcId="{27C83C0D-0E49-4640-A769-93CBCC74B3A8}" destId="{3122083E-19EC-6545-93A3-ED5F895191B3}" srcOrd="3" destOrd="0" parTransId="{44ECBA0B-85A7-AA40-B918-3F69260D7F73}" sibTransId="{AC5613AA-DDB1-2646-9C06-82C0798E37A5}"/>
    <dgm:cxn modelId="{B1015FCF-B099-4E40-B4D6-76B96ED6B808}" type="presOf" srcId="{F2EEDA4F-258D-A248-8C00-C36F9B97CF33}" destId="{EEB6CDAB-3A66-5A47-9DA2-0460B61D7702}" srcOrd="0" destOrd="2" presId="urn:microsoft.com/office/officeart/2005/8/layout/hList1"/>
    <dgm:cxn modelId="{83F52C21-718A-D540-974F-6996E15E12AA}" srcId="{98EDDD2A-362C-8D46-AAB3-FC93668FC9ED}" destId="{AF8207AF-76AF-974D-8957-D4BAF9651123}" srcOrd="1" destOrd="0" parTransId="{ED990D70-3180-C44D-9941-DFF645321618}" sibTransId="{11D33AA6-76EA-964C-9725-DE390A9EE0F0}"/>
    <dgm:cxn modelId="{52BF65FA-3918-9B4A-8816-7717F60E3299}" srcId="{27C83C0D-0E49-4640-A769-93CBCC74B3A8}" destId="{67369448-9782-EA40-93C9-D121FC190DBE}" srcOrd="5" destOrd="0" parTransId="{D0614CCB-CA62-204D-AFC9-A1C0E543D67C}" sibTransId="{20428F2D-B4D0-D74A-9DBA-547A8D5274FA}"/>
    <dgm:cxn modelId="{82C61CC7-60B1-154C-878D-A131DFC8DEC8}" type="presOf" srcId="{9B71F120-156A-C147-85D0-745BECEFE995}" destId="{EEB6CDAB-3A66-5A47-9DA2-0460B61D7702}" srcOrd="0" destOrd="8" presId="urn:microsoft.com/office/officeart/2005/8/layout/hList1"/>
    <dgm:cxn modelId="{7194C7DD-FD9F-5B4D-95D9-2CE151775F71}" type="presOf" srcId="{4D40F833-BA04-424F-A3E1-557CCF74D991}" destId="{EEB6CDAB-3A66-5A47-9DA2-0460B61D7702}" srcOrd="0" destOrd="5" presId="urn:microsoft.com/office/officeart/2005/8/layout/hList1"/>
    <dgm:cxn modelId="{7AD14AC0-04CC-044F-B986-5102060C1F73}" srcId="{52128BE0-6539-2445-8152-705EFA71E34C}" destId="{B593F0E5-2E97-1647-833F-1DBBA53B5B8A}" srcOrd="3" destOrd="0" parTransId="{06534392-38D1-BD4C-ACBF-91A35FC63599}" sibTransId="{0EE136F1-AE14-3944-A409-07FCFC1403F5}"/>
    <dgm:cxn modelId="{DF99B3F4-02B1-E144-A1BC-B6A5DACBD4C9}" srcId="{27C83C0D-0E49-4640-A769-93CBCC74B3A8}" destId="{D38E62C3-D113-D345-B3DA-C61C4395C274}" srcOrd="1" destOrd="0" parTransId="{A5D6530A-E1AA-1340-96E0-D50180B8487F}" sibTransId="{D3AACDD9-162D-1049-AABF-3E1022CB9009}"/>
    <dgm:cxn modelId="{8E59E144-6FB8-EB44-9AF6-CD75EC5C95DE}" srcId="{27C83C0D-0E49-4640-A769-93CBCC74B3A8}" destId="{358D04D0-8E3C-F341-B160-3588904BFA4B}" srcOrd="4" destOrd="0" parTransId="{BBF647FF-79A1-8546-993B-A7DE2416716F}" sibTransId="{1ADDE74B-B16E-CE45-97DD-4FE58EBEFB91}"/>
    <dgm:cxn modelId="{A3462ADD-4801-B845-A618-30CE5E4DF49C}" type="presOf" srcId="{D38E62C3-D113-D345-B3DA-C61C4395C274}" destId="{E597682B-C03F-A146-8346-583900D67A9A}" srcOrd="0" destOrd="1" presId="urn:microsoft.com/office/officeart/2005/8/layout/hList1"/>
    <dgm:cxn modelId="{BEEB4E46-2E20-1D4B-8D6D-143530A318A7}" srcId="{49B9E878-A289-F740-9E49-F5A1C6429949}" destId="{8E97E524-0603-9D4F-8612-54A023EFA0B5}" srcOrd="3" destOrd="0" parTransId="{948F3741-7E2B-FF40-8D68-77BCA0619A20}" sibTransId="{463F1AE3-7AF5-934C-8AE6-55E6CE575F1E}"/>
    <dgm:cxn modelId="{E348520A-F077-BE4A-9F68-E9EE56E6E28D}" type="presOf" srcId="{729BE380-74E7-4B4F-A370-03FAFF38A425}" destId="{FA9238F1-D639-3247-A5C3-5D866427C7AC}" srcOrd="0" destOrd="5" presId="urn:microsoft.com/office/officeart/2005/8/layout/hList1"/>
    <dgm:cxn modelId="{8C3661BE-A55F-DD44-A92C-7E39EAD03A67}" type="presOf" srcId="{4E1BB111-74E5-4D4C-9A10-FD29D4BC5D52}" destId="{FB0AEC32-B01B-A743-816D-245528586F85}" srcOrd="0" destOrd="1" presId="urn:microsoft.com/office/officeart/2005/8/layout/hList1"/>
    <dgm:cxn modelId="{F4E10B47-F05D-CC46-B352-8D3FD97CCFB3}" type="presOf" srcId="{52128BE0-6539-2445-8152-705EFA71E34C}" destId="{30E8EA93-E58B-C94A-B61F-62E0A4F3FD52}" srcOrd="0" destOrd="0" presId="urn:microsoft.com/office/officeart/2005/8/layout/hList1"/>
    <dgm:cxn modelId="{9503799B-87CC-3046-9699-029E98038974}" srcId="{98EDDD2A-362C-8D46-AAB3-FC93668FC9ED}" destId="{22A0B5CD-6657-B242-9225-32E44273A468}" srcOrd="4" destOrd="0" parTransId="{CBD3BE1A-F924-9B47-9778-A13B69089F71}" sibTransId="{22848251-A027-844F-BC76-5DC3972E8FB5}"/>
    <dgm:cxn modelId="{21EC44B8-080B-2D4D-8914-400F97C76252}" srcId="{4D40F833-BA04-424F-A3E1-557CCF74D991}" destId="{D7AD9FBD-CF94-0C47-BE98-EAC3FFA77FE6}" srcOrd="0" destOrd="0" parTransId="{9FD5A6D0-5489-0844-9D0A-2DFC2145984E}" sibTransId="{B46B9947-7523-2A43-A70E-B74B2E61B27F}"/>
    <dgm:cxn modelId="{E4F5B482-7D4A-2B47-AB56-70902E9BE00B}" type="presOf" srcId="{AE1CAC0A-5A10-774D-B17C-4014131955A9}" destId="{FA9238F1-D639-3247-A5C3-5D866427C7AC}" srcOrd="0" destOrd="2" presId="urn:microsoft.com/office/officeart/2005/8/layout/hList1"/>
    <dgm:cxn modelId="{F759636D-7F00-BF4F-AB2B-B0AC06BC2303}" srcId="{49B9E878-A289-F740-9E49-F5A1C6429949}" destId="{4B90516F-4CA3-8343-BC8E-09DAA9EEB6C5}" srcOrd="0" destOrd="0" parTransId="{217C1812-2700-234F-ACC4-DAD4CC52F4C5}" sibTransId="{35926439-31C0-3444-99D2-C191DBD727F4}"/>
    <dgm:cxn modelId="{D165ACE7-4DDB-814B-8F36-4A33CE2E89AB}" type="presOf" srcId="{49B9E878-A289-F740-9E49-F5A1C6429949}" destId="{EEB6CDAB-3A66-5A47-9DA2-0460B61D7702}" srcOrd="0" destOrd="0" presId="urn:microsoft.com/office/officeart/2005/8/layout/hList1"/>
    <dgm:cxn modelId="{A579C190-68B0-A643-A802-3845FB25CB11}" type="presOf" srcId="{0B23892B-4479-F54F-A192-75F668F14AE5}" destId="{EEB6CDAB-3A66-5A47-9DA2-0460B61D7702}" srcOrd="0" destOrd="7" presId="urn:microsoft.com/office/officeart/2005/8/layout/hList1"/>
    <dgm:cxn modelId="{CB290B72-EAA0-0042-8383-102A46BFF95E}" srcId="{98EDDD2A-362C-8D46-AAB3-FC93668FC9ED}" destId="{729BE380-74E7-4B4F-A370-03FAFF38A425}" srcOrd="5" destOrd="0" parTransId="{3DB2F19B-D0D2-3647-8AF6-591ECF6F2AA4}" sibTransId="{C3821DFF-1A58-5545-A748-D82D2B850FA3}"/>
    <dgm:cxn modelId="{FDE4AFF3-AEEC-B541-BD7C-012AF63CDBCA}" srcId="{D839B767-5B54-7A4B-8F76-F289039378BF}" destId="{4D40F833-BA04-424F-A3E1-557CCF74D991}" srcOrd="1" destOrd="0" parTransId="{3B55C5C1-B71E-054E-AAFF-E3DB1BB79F87}" sibTransId="{2902EF6B-332A-6041-BF0A-EF8B60CED409}"/>
    <dgm:cxn modelId="{9866363B-4F4A-1940-A5C5-8E5524FDE7D4}" type="presOf" srcId="{6F45D8DF-14FF-7546-BDBE-AD41EF85B0BD}" destId="{EEB6CDAB-3A66-5A47-9DA2-0460B61D7702}" srcOrd="0" destOrd="3" presId="urn:microsoft.com/office/officeart/2005/8/layout/hList1"/>
    <dgm:cxn modelId="{B3BD4736-A2A7-3C4A-8DE3-E418FF577D82}" srcId="{98EDDD2A-362C-8D46-AAB3-FC93668FC9ED}" destId="{18F028AA-86D1-7D42-B603-02C76BE5A7E8}" srcOrd="3" destOrd="0" parTransId="{A38992E6-EED0-4741-B97D-8BD82AB51212}" sibTransId="{5E77963B-CE51-BE46-9314-515D67B61D91}"/>
    <dgm:cxn modelId="{F187848D-4DA6-6448-8C4F-02F079D47CF1}" srcId="{27C83C0D-0E49-4640-A769-93CBCC74B3A8}" destId="{C32AA8AD-E993-6446-94A1-00556CB830A4}" srcOrd="6" destOrd="0" parTransId="{F8FF9826-C918-BF43-BE3E-2368114B1E88}" sibTransId="{34438CEE-4102-CD45-B21A-8EA99406E409}"/>
    <dgm:cxn modelId="{A3ECA814-91D0-4E48-A0A7-8E3BF23A7B38}" srcId="{52128BE0-6539-2445-8152-705EFA71E34C}" destId="{D839B767-5B54-7A4B-8F76-F289039378BF}" srcOrd="2" destOrd="0" parTransId="{D51911D9-81A2-A34A-839A-B8EB618F1FA3}" sibTransId="{E54861B3-850A-DC4E-A694-24C8122E9E5C}"/>
    <dgm:cxn modelId="{C14CDC16-2CAD-3047-8DB6-451559F004AB}" type="presOf" srcId="{D7AD9FBD-CF94-0C47-BE98-EAC3FFA77FE6}" destId="{EEB6CDAB-3A66-5A47-9DA2-0460B61D7702}" srcOrd="0" destOrd="6" presId="urn:microsoft.com/office/officeart/2005/8/layout/hList1"/>
    <dgm:cxn modelId="{200664A6-BC34-274F-86C1-AEEDD6ADAA4E}" type="presOf" srcId="{C32AA8AD-E993-6446-94A1-00556CB830A4}" destId="{E597682B-C03F-A146-8346-583900D67A9A}" srcOrd="0" destOrd="6" presId="urn:microsoft.com/office/officeart/2005/8/layout/hList1"/>
    <dgm:cxn modelId="{344D7DD7-4C5E-1943-AE1D-15075DC29A26}" type="presOf" srcId="{67369448-9782-EA40-93C9-D121FC190DBE}" destId="{E597682B-C03F-A146-8346-583900D67A9A}" srcOrd="0" destOrd="5" presId="urn:microsoft.com/office/officeart/2005/8/layout/hList1"/>
    <dgm:cxn modelId="{967A36B8-0403-D441-812B-B6E59FA5767A}" type="presOf" srcId="{3122083E-19EC-6545-93A3-ED5F895191B3}" destId="{E597682B-C03F-A146-8346-583900D67A9A}" srcOrd="0" destOrd="3" presId="urn:microsoft.com/office/officeart/2005/8/layout/hList1"/>
    <dgm:cxn modelId="{81016EEA-D9A1-3A4D-A9B4-AB1200E816C6}" type="presOf" srcId="{F026D411-A46F-3C43-A656-89ED0725C65D}" destId="{E597682B-C03F-A146-8346-583900D67A9A}" srcOrd="0" destOrd="7" presId="urn:microsoft.com/office/officeart/2005/8/layout/hList1"/>
    <dgm:cxn modelId="{CA975722-6553-E146-9005-41A9CF98425D}" type="presOf" srcId="{52049075-8769-CC45-9DE5-9ADB12C969E3}" destId="{FB0AEC32-B01B-A743-816D-245528586F85}" srcOrd="0" destOrd="2" presId="urn:microsoft.com/office/officeart/2005/8/layout/hList1"/>
    <dgm:cxn modelId="{AB5C0495-B407-3544-8E6B-E3B9267BBB8B}" srcId="{52128BE0-6539-2445-8152-705EFA71E34C}" destId="{98EDDD2A-362C-8D46-AAB3-FC93668FC9ED}" srcOrd="0" destOrd="0" parTransId="{A17402C3-F0E8-3843-9175-8853385EADD9}" sibTransId="{019D6E2B-79D8-C94E-A1C2-5EA401BE1817}"/>
    <dgm:cxn modelId="{B54DD279-437C-784D-8E90-24CC1461535D}" type="presParOf" srcId="{30E8EA93-E58B-C94A-B61F-62E0A4F3FD52}" destId="{39112224-E994-BA4E-9E78-D7921E69988F}" srcOrd="0" destOrd="0" presId="urn:microsoft.com/office/officeart/2005/8/layout/hList1"/>
    <dgm:cxn modelId="{32AF5F30-5329-0740-A7B8-B1B41858D6FC}" type="presParOf" srcId="{39112224-E994-BA4E-9E78-D7921E69988F}" destId="{7E775187-45D6-8449-9195-3158F6420AA4}" srcOrd="0" destOrd="0" presId="urn:microsoft.com/office/officeart/2005/8/layout/hList1"/>
    <dgm:cxn modelId="{3E64C04E-25F0-C740-8663-E2FE740041C9}" type="presParOf" srcId="{39112224-E994-BA4E-9E78-D7921E69988F}" destId="{FA9238F1-D639-3247-A5C3-5D866427C7AC}" srcOrd="1" destOrd="0" presId="urn:microsoft.com/office/officeart/2005/8/layout/hList1"/>
    <dgm:cxn modelId="{4C2981D0-8D9B-5A4A-977D-70A3427AEA61}" type="presParOf" srcId="{30E8EA93-E58B-C94A-B61F-62E0A4F3FD52}" destId="{F6449143-3FC9-6C48-9D19-19DD7BCED82B}" srcOrd="1" destOrd="0" presId="urn:microsoft.com/office/officeart/2005/8/layout/hList1"/>
    <dgm:cxn modelId="{EFDD4C13-0E6C-0547-8049-BD5CFC95E688}" type="presParOf" srcId="{30E8EA93-E58B-C94A-B61F-62E0A4F3FD52}" destId="{3B988132-5C77-6546-B9C6-B601EADADC22}" srcOrd="2" destOrd="0" presId="urn:microsoft.com/office/officeart/2005/8/layout/hList1"/>
    <dgm:cxn modelId="{98C29119-8FD5-1A45-9739-A8564E3E540F}" type="presParOf" srcId="{3B988132-5C77-6546-B9C6-B601EADADC22}" destId="{167F66E3-1D6A-1F4D-A5AA-E3AA6690969E}" srcOrd="0" destOrd="0" presId="urn:microsoft.com/office/officeart/2005/8/layout/hList1"/>
    <dgm:cxn modelId="{656717AD-5391-5940-A005-AFBF360F017F}" type="presParOf" srcId="{3B988132-5C77-6546-B9C6-B601EADADC22}" destId="{E597682B-C03F-A146-8346-583900D67A9A}" srcOrd="1" destOrd="0" presId="urn:microsoft.com/office/officeart/2005/8/layout/hList1"/>
    <dgm:cxn modelId="{4743A976-9800-324D-8AFE-A6B1654D9334}" type="presParOf" srcId="{30E8EA93-E58B-C94A-B61F-62E0A4F3FD52}" destId="{0BC92626-B1FF-9C41-8493-9B33186EA78D}" srcOrd="3" destOrd="0" presId="urn:microsoft.com/office/officeart/2005/8/layout/hList1"/>
    <dgm:cxn modelId="{01C6EB3E-9E97-4644-86F0-AFFCC6EA1874}" type="presParOf" srcId="{30E8EA93-E58B-C94A-B61F-62E0A4F3FD52}" destId="{905DB94F-B4F9-0941-900D-BD26954420F7}" srcOrd="4" destOrd="0" presId="urn:microsoft.com/office/officeart/2005/8/layout/hList1"/>
    <dgm:cxn modelId="{D8578C13-9194-8A44-97FC-DEAFB3317F3B}" type="presParOf" srcId="{905DB94F-B4F9-0941-900D-BD26954420F7}" destId="{DD74D449-E1A4-D34D-B02E-381500ED88CD}" srcOrd="0" destOrd="0" presId="urn:microsoft.com/office/officeart/2005/8/layout/hList1"/>
    <dgm:cxn modelId="{00CA61E6-33DF-BD46-9D16-81A0C14607E1}" type="presParOf" srcId="{905DB94F-B4F9-0941-900D-BD26954420F7}" destId="{EEB6CDAB-3A66-5A47-9DA2-0460B61D7702}" srcOrd="1" destOrd="0" presId="urn:microsoft.com/office/officeart/2005/8/layout/hList1"/>
    <dgm:cxn modelId="{973FACDC-825C-DE4E-957B-43981E027B17}" type="presParOf" srcId="{30E8EA93-E58B-C94A-B61F-62E0A4F3FD52}" destId="{7FC59E23-2709-A842-8A36-A15A1B66AD1E}" srcOrd="5" destOrd="0" presId="urn:microsoft.com/office/officeart/2005/8/layout/hList1"/>
    <dgm:cxn modelId="{C80649EB-CB06-2240-9E89-F30FFBA4D2BC}" type="presParOf" srcId="{30E8EA93-E58B-C94A-B61F-62E0A4F3FD52}" destId="{936509F8-A7A0-5C49-A665-403C199170D0}" srcOrd="6" destOrd="0" presId="urn:microsoft.com/office/officeart/2005/8/layout/hList1"/>
    <dgm:cxn modelId="{BF3FBABE-8EE9-1548-B8B8-1B048466656A}" type="presParOf" srcId="{936509F8-A7A0-5C49-A665-403C199170D0}" destId="{933C125C-623B-D446-AC92-6B477AA381C3}" srcOrd="0" destOrd="0" presId="urn:microsoft.com/office/officeart/2005/8/layout/hList1"/>
    <dgm:cxn modelId="{8D2A0945-B4E9-2E41-9D54-116CDFCAF4D6}" type="presParOf" srcId="{936509F8-A7A0-5C49-A665-403C199170D0}" destId="{FB0AEC32-B01B-A743-816D-245528586F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4BB00-3260-4F68-8ACB-2D7B22E9C8F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43014DB-3B95-4540-93C8-AC41589B289A}">
      <dgm:prSet phldrT="[Texto]" custT="1"/>
      <dgm:spPr>
        <a:solidFill>
          <a:srgbClr val="7B725B"/>
        </a:solidFill>
      </dgm:spPr>
      <dgm:t>
        <a:bodyPr/>
        <a:lstStyle/>
        <a:p>
          <a:r>
            <a:rPr lang="es-CO" sz="1600" dirty="0"/>
            <a:t>Aumentar el monto del impuesto al consumo de cigarrillo y tabaco en 150% en un plazo de 3 años </a:t>
          </a:r>
        </a:p>
      </dgm:t>
    </dgm:pt>
    <dgm:pt modelId="{ECBDCF0F-C621-4941-8F06-6B3E16DAEAA4}" type="parTrans" cxnId="{AE389D63-58C7-45A2-91F9-93C0D26D15CD}">
      <dgm:prSet/>
      <dgm:spPr/>
      <dgm:t>
        <a:bodyPr/>
        <a:lstStyle/>
        <a:p>
          <a:endParaRPr lang="es-CO" sz="1400"/>
        </a:p>
      </dgm:t>
    </dgm:pt>
    <dgm:pt modelId="{5040215A-D040-484A-A403-5DC86F650A68}" type="sibTrans" cxnId="{AE389D63-58C7-45A2-91F9-93C0D26D15CD}">
      <dgm:prSet/>
      <dgm:spPr>
        <a:ln>
          <a:solidFill>
            <a:srgbClr val="4A4437"/>
          </a:solidFill>
        </a:ln>
      </dgm:spPr>
      <dgm:t>
        <a:bodyPr/>
        <a:lstStyle/>
        <a:p>
          <a:endParaRPr lang="es-CO" sz="1400"/>
        </a:p>
      </dgm:t>
    </dgm:pt>
    <dgm:pt modelId="{8DAA5B48-F5C5-423E-93CB-6DD9FECEC97D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dirty="0"/>
            <a:t>Unificar impuesto a las cervezas, vinos y licores ($400 pesos por grado y un tramo exento de 2 grados) y gravar licores con IVA de 19%</a:t>
          </a:r>
        </a:p>
      </dgm:t>
    </dgm:pt>
    <dgm:pt modelId="{E0C68966-6A72-4992-A1F8-B08CAE071511}" type="parTrans" cxnId="{1CEA063D-0257-4C9C-AB8E-C4F0BA9B6171}">
      <dgm:prSet/>
      <dgm:spPr/>
      <dgm:t>
        <a:bodyPr/>
        <a:lstStyle/>
        <a:p>
          <a:endParaRPr lang="es-CO" sz="1400"/>
        </a:p>
      </dgm:t>
    </dgm:pt>
    <dgm:pt modelId="{64BDBDB9-7A7D-4912-8B7D-264946C456E8}" type="sibTrans" cxnId="{1CEA063D-0257-4C9C-AB8E-C4F0BA9B6171}">
      <dgm:prSet/>
      <dgm:spPr/>
      <dgm:t>
        <a:bodyPr/>
        <a:lstStyle/>
        <a:p>
          <a:endParaRPr lang="es-CO" sz="1400"/>
        </a:p>
      </dgm:t>
    </dgm:pt>
    <dgm:pt modelId="{A89F88A5-B0DB-4682-B6F4-80F4F9284921}">
      <dgm:prSet phldrT="[Texto]" custT="1"/>
      <dgm:spPr>
        <a:solidFill>
          <a:srgbClr val="DC4534"/>
        </a:solidFill>
      </dgm:spPr>
      <dgm:t>
        <a:bodyPr/>
        <a:lstStyle/>
        <a:p>
          <a:r>
            <a:rPr lang="es-CO" sz="1800" dirty="0"/>
            <a:t>Estudiar conveniencia de  impuesto sobre bebidas azucaradas </a:t>
          </a:r>
        </a:p>
      </dgm:t>
    </dgm:pt>
    <dgm:pt modelId="{091AFCD9-1954-4C06-B67E-9E8020010741}" type="parTrans" cxnId="{A9C746D4-BF93-404D-866C-8DE0F55D6099}">
      <dgm:prSet/>
      <dgm:spPr/>
      <dgm:t>
        <a:bodyPr/>
        <a:lstStyle/>
        <a:p>
          <a:endParaRPr lang="es-CO" sz="1400"/>
        </a:p>
      </dgm:t>
    </dgm:pt>
    <dgm:pt modelId="{30BCE484-F961-43DF-A691-44FA6334B3E5}" type="sibTrans" cxnId="{A9C746D4-BF93-404D-866C-8DE0F55D6099}">
      <dgm:prSet/>
      <dgm:spPr/>
      <dgm:t>
        <a:bodyPr/>
        <a:lstStyle/>
        <a:p>
          <a:endParaRPr lang="es-CO" sz="1400"/>
        </a:p>
      </dgm:t>
    </dgm:pt>
    <dgm:pt modelId="{87C3BB6E-E400-4DCA-88D0-98F7EFB7B024}">
      <dgm:prSet custT="1"/>
      <dgm:spPr>
        <a:solidFill>
          <a:srgbClr val="7B725B"/>
        </a:solidFill>
      </dgm:spPr>
      <dgm:t>
        <a:bodyPr/>
        <a:lstStyle/>
        <a:p>
          <a:r>
            <a:rPr lang="es-CO" sz="1800" dirty="0"/>
            <a:t>Incluir</a:t>
          </a:r>
          <a:r>
            <a:rPr lang="es-CO" sz="1800" baseline="0" dirty="0"/>
            <a:t> criterio ambiental en impuesto a los vehículos y extenderlo a motos</a:t>
          </a:r>
          <a:endParaRPr lang="es-CO" sz="1800" dirty="0"/>
        </a:p>
      </dgm:t>
    </dgm:pt>
    <dgm:pt modelId="{AA96445B-E436-4BA8-8B38-C5CA1618CAA4}" type="parTrans" cxnId="{02BC8362-9624-4082-B4EA-E89ED82FAAD8}">
      <dgm:prSet/>
      <dgm:spPr/>
      <dgm:t>
        <a:bodyPr/>
        <a:lstStyle/>
        <a:p>
          <a:endParaRPr lang="es-CO" sz="1400"/>
        </a:p>
      </dgm:t>
    </dgm:pt>
    <dgm:pt modelId="{9D8FD5C1-B4EF-4DB8-9469-C02D33671060}" type="sibTrans" cxnId="{02BC8362-9624-4082-B4EA-E89ED82FAAD8}">
      <dgm:prSet/>
      <dgm:spPr/>
      <dgm:t>
        <a:bodyPr/>
        <a:lstStyle/>
        <a:p>
          <a:endParaRPr lang="es-CO" sz="1400"/>
        </a:p>
      </dgm:t>
    </dgm:pt>
    <dgm:pt modelId="{74B2324F-4E2E-47DF-88BA-F29202DAE373}" type="pres">
      <dgm:prSet presAssocID="{E234BB00-3260-4F68-8ACB-2D7B22E9C8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9C35C930-60D1-4FD7-85F2-DD8C718E1026}" type="pres">
      <dgm:prSet presAssocID="{E234BB00-3260-4F68-8ACB-2D7B22E9C8F1}" presName="Name1" presStyleCnt="0"/>
      <dgm:spPr/>
    </dgm:pt>
    <dgm:pt modelId="{49E568A5-F14D-4AE8-8430-C8DC17C2EC6F}" type="pres">
      <dgm:prSet presAssocID="{E234BB00-3260-4F68-8ACB-2D7B22E9C8F1}" presName="cycle" presStyleCnt="0"/>
      <dgm:spPr/>
    </dgm:pt>
    <dgm:pt modelId="{31810B5F-0B74-48B2-8710-CDE24F4B6014}" type="pres">
      <dgm:prSet presAssocID="{E234BB00-3260-4F68-8ACB-2D7B22E9C8F1}" presName="srcNode" presStyleLbl="node1" presStyleIdx="0" presStyleCnt="4"/>
      <dgm:spPr/>
    </dgm:pt>
    <dgm:pt modelId="{884D5BE3-CE11-4A24-A134-54689BF505E3}" type="pres">
      <dgm:prSet presAssocID="{E234BB00-3260-4F68-8ACB-2D7B22E9C8F1}" presName="conn" presStyleLbl="parChTrans1D2" presStyleIdx="0" presStyleCnt="1"/>
      <dgm:spPr/>
      <dgm:t>
        <a:bodyPr/>
        <a:lstStyle/>
        <a:p>
          <a:endParaRPr lang="es-CO"/>
        </a:p>
      </dgm:t>
    </dgm:pt>
    <dgm:pt modelId="{B343723D-0B87-48BC-8542-F3F8515C2AAF}" type="pres">
      <dgm:prSet presAssocID="{E234BB00-3260-4F68-8ACB-2D7B22E9C8F1}" presName="extraNode" presStyleLbl="node1" presStyleIdx="0" presStyleCnt="4"/>
      <dgm:spPr/>
    </dgm:pt>
    <dgm:pt modelId="{45376530-0229-4A2D-88AA-5E6860CA2915}" type="pres">
      <dgm:prSet presAssocID="{E234BB00-3260-4F68-8ACB-2D7B22E9C8F1}" presName="dstNode" presStyleLbl="node1" presStyleIdx="0" presStyleCnt="4"/>
      <dgm:spPr/>
    </dgm:pt>
    <dgm:pt modelId="{265EC8BB-44E2-4AA2-8589-AB26BB72BDA0}" type="pres">
      <dgm:prSet presAssocID="{C43014DB-3B95-4540-93C8-AC41589B289A}" presName="text_1" presStyleLbl="node1" presStyleIdx="0" presStyleCnt="4" custScaleY="14259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55AE8A-D106-4999-A48F-B33D35251BE2}" type="pres">
      <dgm:prSet presAssocID="{C43014DB-3B95-4540-93C8-AC41589B289A}" presName="accent_1" presStyleCnt="0"/>
      <dgm:spPr/>
    </dgm:pt>
    <dgm:pt modelId="{34E69559-4AF7-4F07-8624-8EAC0C382B6C}" type="pres">
      <dgm:prSet presAssocID="{C43014DB-3B95-4540-93C8-AC41589B289A}" presName="accentRepeatNode" presStyleLbl="solidFgAcc1" presStyleIdx="0" presStyleCnt="4"/>
      <dgm:spPr>
        <a:ln>
          <a:solidFill>
            <a:srgbClr val="7B725B"/>
          </a:solidFill>
        </a:ln>
      </dgm:spPr>
    </dgm:pt>
    <dgm:pt modelId="{6BE7FC71-2D15-4F5E-BC40-86B01B535BFA}" type="pres">
      <dgm:prSet presAssocID="{8DAA5B48-F5C5-423E-93CB-6DD9FECEC97D}" presName="text_2" presStyleLbl="node1" presStyleIdx="1" presStyleCnt="4" custScaleX="99754" custScaleY="155868" custLinFactNeighborY="-1020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D428E7-CEB5-494B-BF4A-06DEBCDBB801}" type="pres">
      <dgm:prSet presAssocID="{8DAA5B48-F5C5-423E-93CB-6DD9FECEC97D}" presName="accent_2" presStyleCnt="0"/>
      <dgm:spPr/>
    </dgm:pt>
    <dgm:pt modelId="{021A10C8-B0E9-4498-B7BE-DA52E78F87BE}" type="pres">
      <dgm:prSet presAssocID="{8DAA5B48-F5C5-423E-93CB-6DD9FECEC97D}" presName="accentRepeatNode" presStyleLbl="solidFgAcc1" presStyleIdx="1" presStyleCnt="4"/>
      <dgm:spPr>
        <a:ln>
          <a:solidFill>
            <a:schemeClr val="accent5">
              <a:lumMod val="75000"/>
            </a:schemeClr>
          </a:solidFill>
        </a:ln>
      </dgm:spPr>
    </dgm:pt>
    <dgm:pt modelId="{E7039AF8-4286-4EEC-9892-47A41DE00B86}" type="pres">
      <dgm:prSet presAssocID="{A89F88A5-B0DB-4682-B6F4-80F4F9284921}" presName="text_3" presStyleLbl="node1" presStyleIdx="2" presStyleCnt="4" custScaleY="166966" custLinFactNeighborY="-9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8EB964-2700-4AB2-90F1-0F51ACCB04C4}" type="pres">
      <dgm:prSet presAssocID="{A89F88A5-B0DB-4682-B6F4-80F4F9284921}" presName="accent_3" presStyleCnt="0"/>
      <dgm:spPr/>
    </dgm:pt>
    <dgm:pt modelId="{8178BD6E-5C41-404D-84B1-07B56497FE53}" type="pres">
      <dgm:prSet presAssocID="{A89F88A5-B0DB-4682-B6F4-80F4F9284921}" presName="accentRepeatNode" presStyleLbl="solidFgAcc1" presStyleIdx="2" presStyleCnt="4"/>
      <dgm:spPr>
        <a:ln>
          <a:solidFill>
            <a:srgbClr val="DC4534"/>
          </a:solidFill>
        </a:ln>
      </dgm:spPr>
    </dgm:pt>
    <dgm:pt modelId="{880FEC26-EC7F-49F8-B3ED-9722ADA96B35}" type="pres">
      <dgm:prSet presAssocID="{87C3BB6E-E400-4DCA-88D0-98F7EFB7B024}" presName="text_4" presStyleLbl="node1" presStyleIdx="3" presStyleCnt="4" custScaleY="12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56EBD5-3DEA-455C-80F0-92B6EFCFD953}" type="pres">
      <dgm:prSet presAssocID="{87C3BB6E-E400-4DCA-88D0-98F7EFB7B024}" presName="accent_4" presStyleCnt="0"/>
      <dgm:spPr/>
    </dgm:pt>
    <dgm:pt modelId="{F1392B20-A7E9-491C-BFE5-36CA21FAEE20}" type="pres">
      <dgm:prSet presAssocID="{87C3BB6E-E400-4DCA-88D0-98F7EFB7B024}" presName="accentRepeatNode" presStyleLbl="solidFgAcc1" presStyleIdx="3" presStyleCnt="4"/>
      <dgm:spPr>
        <a:ln>
          <a:solidFill>
            <a:srgbClr val="7B725B"/>
          </a:solidFill>
        </a:ln>
      </dgm:spPr>
    </dgm:pt>
  </dgm:ptLst>
  <dgm:cxnLst>
    <dgm:cxn modelId="{02BC8362-9624-4082-B4EA-E89ED82FAAD8}" srcId="{E234BB00-3260-4F68-8ACB-2D7B22E9C8F1}" destId="{87C3BB6E-E400-4DCA-88D0-98F7EFB7B024}" srcOrd="3" destOrd="0" parTransId="{AA96445B-E436-4BA8-8B38-C5CA1618CAA4}" sibTransId="{9D8FD5C1-B4EF-4DB8-9469-C02D33671060}"/>
    <dgm:cxn modelId="{548F3435-65BB-1C42-8571-8BDB44BEB2EB}" type="presOf" srcId="{87C3BB6E-E400-4DCA-88D0-98F7EFB7B024}" destId="{880FEC26-EC7F-49F8-B3ED-9722ADA96B35}" srcOrd="0" destOrd="0" presId="urn:microsoft.com/office/officeart/2008/layout/VerticalCurvedList"/>
    <dgm:cxn modelId="{5442EEDB-EF74-B445-92F0-6EFD75DA6A9B}" type="presOf" srcId="{8DAA5B48-F5C5-423E-93CB-6DD9FECEC97D}" destId="{6BE7FC71-2D15-4F5E-BC40-86B01B535BFA}" srcOrd="0" destOrd="0" presId="urn:microsoft.com/office/officeart/2008/layout/VerticalCurvedList"/>
    <dgm:cxn modelId="{1CEA063D-0257-4C9C-AB8E-C4F0BA9B6171}" srcId="{E234BB00-3260-4F68-8ACB-2D7B22E9C8F1}" destId="{8DAA5B48-F5C5-423E-93CB-6DD9FECEC97D}" srcOrd="1" destOrd="0" parTransId="{E0C68966-6A72-4992-A1F8-B08CAE071511}" sibTransId="{64BDBDB9-7A7D-4912-8B7D-264946C456E8}"/>
    <dgm:cxn modelId="{A9C746D4-BF93-404D-866C-8DE0F55D6099}" srcId="{E234BB00-3260-4F68-8ACB-2D7B22E9C8F1}" destId="{A89F88A5-B0DB-4682-B6F4-80F4F9284921}" srcOrd="2" destOrd="0" parTransId="{091AFCD9-1954-4C06-B67E-9E8020010741}" sibTransId="{30BCE484-F961-43DF-A691-44FA6334B3E5}"/>
    <dgm:cxn modelId="{AE389D63-58C7-45A2-91F9-93C0D26D15CD}" srcId="{E234BB00-3260-4F68-8ACB-2D7B22E9C8F1}" destId="{C43014DB-3B95-4540-93C8-AC41589B289A}" srcOrd="0" destOrd="0" parTransId="{ECBDCF0F-C621-4941-8F06-6B3E16DAEAA4}" sibTransId="{5040215A-D040-484A-A403-5DC86F650A68}"/>
    <dgm:cxn modelId="{3A72893D-68A7-C641-BC9E-220370E900A8}" type="presOf" srcId="{C43014DB-3B95-4540-93C8-AC41589B289A}" destId="{265EC8BB-44E2-4AA2-8589-AB26BB72BDA0}" srcOrd="0" destOrd="0" presId="urn:microsoft.com/office/officeart/2008/layout/VerticalCurvedList"/>
    <dgm:cxn modelId="{83A1B6F7-7851-2845-B944-27F4E481319E}" type="presOf" srcId="{A89F88A5-B0DB-4682-B6F4-80F4F9284921}" destId="{E7039AF8-4286-4EEC-9892-47A41DE00B86}" srcOrd="0" destOrd="0" presId="urn:microsoft.com/office/officeart/2008/layout/VerticalCurvedList"/>
    <dgm:cxn modelId="{3874108C-5844-9541-A439-2FBBB853B825}" type="presOf" srcId="{E234BB00-3260-4F68-8ACB-2D7B22E9C8F1}" destId="{74B2324F-4E2E-47DF-88BA-F29202DAE373}" srcOrd="0" destOrd="0" presId="urn:microsoft.com/office/officeart/2008/layout/VerticalCurvedList"/>
    <dgm:cxn modelId="{7D98585E-A885-A94D-9867-DAAC95FCD092}" type="presOf" srcId="{5040215A-D040-484A-A403-5DC86F650A68}" destId="{884D5BE3-CE11-4A24-A134-54689BF505E3}" srcOrd="0" destOrd="0" presId="urn:microsoft.com/office/officeart/2008/layout/VerticalCurvedList"/>
    <dgm:cxn modelId="{B94C3ED5-49BB-714F-85D7-C3F9E45C5CDF}" type="presParOf" srcId="{74B2324F-4E2E-47DF-88BA-F29202DAE373}" destId="{9C35C930-60D1-4FD7-85F2-DD8C718E1026}" srcOrd="0" destOrd="0" presId="urn:microsoft.com/office/officeart/2008/layout/VerticalCurvedList"/>
    <dgm:cxn modelId="{8453078F-8D4A-4F4B-8AC4-A0ECC78175B7}" type="presParOf" srcId="{9C35C930-60D1-4FD7-85F2-DD8C718E1026}" destId="{49E568A5-F14D-4AE8-8430-C8DC17C2EC6F}" srcOrd="0" destOrd="0" presId="urn:microsoft.com/office/officeart/2008/layout/VerticalCurvedList"/>
    <dgm:cxn modelId="{CB3289F0-3312-6D45-914F-E78EBED0AE0C}" type="presParOf" srcId="{49E568A5-F14D-4AE8-8430-C8DC17C2EC6F}" destId="{31810B5F-0B74-48B2-8710-CDE24F4B6014}" srcOrd="0" destOrd="0" presId="urn:microsoft.com/office/officeart/2008/layout/VerticalCurvedList"/>
    <dgm:cxn modelId="{8C64D39B-A97E-8948-A0AE-C0A7D28CA7A6}" type="presParOf" srcId="{49E568A5-F14D-4AE8-8430-C8DC17C2EC6F}" destId="{884D5BE3-CE11-4A24-A134-54689BF505E3}" srcOrd="1" destOrd="0" presId="urn:microsoft.com/office/officeart/2008/layout/VerticalCurvedList"/>
    <dgm:cxn modelId="{31D327B0-7D55-6A49-A1D4-1896A980D80F}" type="presParOf" srcId="{49E568A5-F14D-4AE8-8430-C8DC17C2EC6F}" destId="{B343723D-0B87-48BC-8542-F3F8515C2AAF}" srcOrd="2" destOrd="0" presId="urn:microsoft.com/office/officeart/2008/layout/VerticalCurvedList"/>
    <dgm:cxn modelId="{9F8E02FC-11D4-E644-8434-F43D8D191E9E}" type="presParOf" srcId="{49E568A5-F14D-4AE8-8430-C8DC17C2EC6F}" destId="{45376530-0229-4A2D-88AA-5E6860CA2915}" srcOrd="3" destOrd="0" presId="urn:microsoft.com/office/officeart/2008/layout/VerticalCurvedList"/>
    <dgm:cxn modelId="{10BDDE09-7932-B94C-994F-105812332CE7}" type="presParOf" srcId="{9C35C930-60D1-4FD7-85F2-DD8C718E1026}" destId="{265EC8BB-44E2-4AA2-8589-AB26BB72BDA0}" srcOrd="1" destOrd="0" presId="urn:microsoft.com/office/officeart/2008/layout/VerticalCurvedList"/>
    <dgm:cxn modelId="{A505AEA6-44C2-7D4E-BB80-7ED5CBF50447}" type="presParOf" srcId="{9C35C930-60D1-4FD7-85F2-DD8C718E1026}" destId="{4F55AE8A-D106-4999-A48F-B33D35251BE2}" srcOrd="2" destOrd="0" presId="urn:microsoft.com/office/officeart/2008/layout/VerticalCurvedList"/>
    <dgm:cxn modelId="{F4E9E2CC-22F5-FF4F-A414-2A34E0F4BF7C}" type="presParOf" srcId="{4F55AE8A-D106-4999-A48F-B33D35251BE2}" destId="{34E69559-4AF7-4F07-8624-8EAC0C382B6C}" srcOrd="0" destOrd="0" presId="urn:microsoft.com/office/officeart/2008/layout/VerticalCurvedList"/>
    <dgm:cxn modelId="{7B34788C-BE78-8F42-9833-435E4DA43168}" type="presParOf" srcId="{9C35C930-60D1-4FD7-85F2-DD8C718E1026}" destId="{6BE7FC71-2D15-4F5E-BC40-86B01B535BFA}" srcOrd="3" destOrd="0" presId="urn:microsoft.com/office/officeart/2008/layout/VerticalCurvedList"/>
    <dgm:cxn modelId="{52BBA135-0265-204B-9D15-30D3DE3F4F10}" type="presParOf" srcId="{9C35C930-60D1-4FD7-85F2-DD8C718E1026}" destId="{6DD428E7-CEB5-494B-BF4A-06DEBCDBB801}" srcOrd="4" destOrd="0" presId="urn:microsoft.com/office/officeart/2008/layout/VerticalCurvedList"/>
    <dgm:cxn modelId="{BBA22E3A-7685-CE49-AA9E-429D98DAFAF6}" type="presParOf" srcId="{6DD428E7-CEB5-494B-BF4A-06DEBCDBB801}" destId="{021A10C8-B0E9-4498-B7BE-DA52E78F87BE}" srcOrd="0" destOrd="0" presId="urn:microsoft.com/office/officeart/2008/layout/VerticalCurvedList"/>
    <dgm:cxn modelId="{5E37BE69-1FF0-7A4B-915A-F50366745F05}" type="presParOf" srcId="{9C35C930-60D1-4FD7-85F2-DD8C718E1026}" destId="{E7039AF8-4286-4EEC-9892-47A41DE00B86}" srcOrd="5" destOrd="0" presId="urn:microsoft.com/office/officeart/2008/layout/VerticalCurvedList"/>
    <dgm:cxn modelId="{1A0F570C-201C-1249-8FED-31DF84F6BA13}" type="presParOf" srcId="{9C35C930-60D1-4FD7-85F2-DD8C718E1026}" destId="{538EB964-2700-4AB2-90F1-0F51ACCB04C4}" srcOrd="6" destOrd="0" presId="urn:microsoft.com/office/officeart/2008/layout/VerticalCurvedList"/>
    <dgm:cxn modelId="{51D532FC-53CB-6F40-BF32-0AC6ABA6E43A}" type="presParOf" srcId="{538EB964-2700-4AB2-90F1-0F51ACCB04C4}" destId="{8178BD6E-5C41-404D-84B1-07B56497FE53}" srcOrd="0" destOrd="0" presId="urn:microsoft.com/office/officeart/2008/layout/VerticalCurvedList"/>
    <dgm:cxn modelId="{E80B0149-447F-9E42-A63D-FB652518CD54}" type="presParOf" srcId="{9C35C930-60D1-4FD7-85F2-DD8C718E1026}" destId="{880FEC26-EC7F-49F8-B3ED-9722ADA96B35}" srcOrd="7" destOrd="0" presId="urn:microsoft.com/office/officeart/2008/layout/VerticalCurvedList"/>
    <dgm:cxn modelId="{3844F170-5E7D-5447-9971-B5B1F2D25273}" type="presParOf" srcId="{9C35C930-60D1-4FD7-85F2-DD8C718E1026}" destId="{1F56EBD5-3DEA-455C-80F0-92B6EFCFD953}" srcOrd="8" destOrd="0" presId="urn:microsoft.com/office/officeart/2008/layout/VerticalCurvedList"/>
    <dgm:cxn modelId="{8AC7671C-55FA-804C-AFFB-7A4631DD4011}" type="presParOf" srcId="{1F56EBD5-3DEA-455C-80F0-92B6EFCFD953}" destId="{F1392B20-A7E9-491C-BFE5-36CA21FAEE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8846F-8B47-2846-97A3-C316EF11A9FC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B7D5D6-7C83-B64C-B79E-462165CDCA80}">
      <dgm:prSet phldrT="[Text]" custT="1"/>
      <dgm:spPr>
        <a:solidFill>
          <a:srgbClr val="7B725B"/>
        </a:solidFill>
      </dgm:spPr>
      <dgm:t>
        <a:bodyPr/>
        <a:lstStyle/>
        <a:p>
          <a:r>
            <a:rPr lang="es-CO" sz="1800" b="1" noProof="0" dirty="0"/>
            <a:t>Impuesto predial</a:t>
          </a:r>
        </a:p>
      </dgm:t>
    </dgm:pt>
    <dgm:pt modelId="{66629A72-1DA5-C947-9EC5-64870A6A5CA0}" type="parTrans" cxnId="{B4A89735-0596-4F44-9F4E-D82A0F66D851}">
      <dgm:prSet/>
      <dgm:spPr/>
      <dgm:t>
        <a:bodyPr/>
        <a:lstStyle/>
        <a:p>
          <a:endParaRPr lang="en-US"/>
        </a:p>
      </dgm:t>
    </dgm:pt>
    <dgm:pt modelId="{B9D2066F-6BFE-E74A-B23B-8AC61B5A2C3C}" type="sibTrans" cxnId="{B4A89735-0596-4F44-9F4E-D82A0F66D851}">
      <dgm:prSet/>
      <dgm:spPr/>
      <dgm:t>
        <a:bodyPr/>
        <a:lstStyle/>
        <a:p>
          <a:endParaRPr lang="en-US"/>
        </a:p>
      </dgm:t>
    </dgm:pt>
    <dgm:pt modelId="{6148C1A9-C55B-CB4F-9659-C87191AA397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b="1" dirty="0"/>
            <a:t>ICA</a:t>
          </a:r>
        </a:p>
      </dgm:t>
    </dgm:pt>
    <dgm:pt modelId="{7ED94741-A659-6447-A8D0-E706A8F13CB7}" type="parTrans" cxnId="{C577940C-97BA-4A4D-B203-AEC9BB480238}">
      <dgm:prSet/>
      <dgm:spPr/>
      <dgm:t>
        <a:bodyPr/>
        <a:lstStyle/>
        <a:p>
          <a:endParaRPr lang="en-US"/>
        </a:p>
      </dgm:t>
    </dgm:pt>
    <dgm:pt modelId="{A6E2AFFA-C5A3-B04E-A384-6F052C27031C}" type="sibTrans" cxnId="{C577940C-97BA-4A4D-B203-AEC9BB480238}">
      <dgm:prSet/>
      <dgm:spPr/>
      <dgm:t>
        <a:bodyPr/>
        <a:lstStyle/>
        <a:p>
          <a:endParaRPr lang="en-US"/>
        </a:p>
      </dgm:t>
    </dgm:pt>
    <dgm:pt modelId="{0862F46B-5697-2748-A94B-469E7E83DC5F}">
      <dgm:prSet phldrT="[Text]" custT="1"/>
      <dgm:spPr>
        <a:solidFill>
          <a:srgbClr val="7B725B"/>
        </a:solidFill>
      </dgm:spPr>
      <dgm:t>
        <a:bodyPr/>
        <a:lstStyle/>
        <a:p>
          <a:endParaRPr lang="en-US" sz="1600" dirty="0"/>
        </a:p>
      </dgm:t>
    </dgm:pt>
    <dgm:pt modelId="{EF6D639C-AC20-F04E-AE1D-7D192C53267C}" type="parTrans" cxnId="{6DABC770-A7C9-B24C-91C1-6A154D94B3EB}">
      <dgm:prSet/>
      <dgm:spPr/>
      <dgm:t>
        <a:bodyPr/>
        <a:lstStyle/>
        <a:p>
          <a:endParaRPr lang="en-US"/>
        </a:p>
      </dgm:t>
    </dgm:pt>
    <dgm:pt modelId="{53D48EB5-24E8-5A4E-BCDF-E9938D2EF650}" type="sibTrans" cxnId="{6DABC770-A7C9-B24C-91C1-6A154D94B3EB}">
      <dgm:prSet/>
      <dgm:spPr/>
      <dgm:t>
        <a:bodyPr/>
        <a:lstStyle/>
        <a:p>
          <a:endParaRPr lang="en-US"/>
        </a:p>
      </dgm:t>
    </dgm:pt>
    <dgm:pt modelId="{11F54CD4-17C7-2D4A-988E-F5E36E9B3D35}">
      <dgm:prSet phldrT="[Text]" custT="1"/>
      <dgm:spPr>
        <a:solidFill>
          <a:srgbClr val="7B725B"/>
        </a:solidFill>
      </dgm:spPr>
      <dgm:t>
        <a:bodyPr/>
        <a:lstStyle/>
        <a:p>
          <a:r>
            <a:rPr lang="es-CO" sz="1800" dirty="0"/>
            <a:t>Dotar de recursos al IGAC</a:t>
          </a:r>
          <a:endParaRPr lang="en-US" sz="1800" dirty="0"/>
        </a:p>
      </dgm:t>
    </dgm:pt>
    <dgm:pt modelId="{1E49EC04-50EC-6040-B8A8-05748FA5214D}" type="parTrans" cxnId="{B5284336-AE4E-994F-AA36-DF6F0855BC83}">
      <dgm:prSet/>
      <dgm:spPr/>
      <dgm:t>
        <a:bodyPr/>
        <a:lstStyle/>
        <a:p>
          <a:endParaRPr lang="en-US"/>
        </a:p>
      </dgm:t>
    </dgm:pt>
    <dgm:pt modelId="{BB2D7B1A-7201-8145-B79D-E74BA140E5AB}" type="sibTrans" cxnId="{B5284336-AE4E-994F-AA36-DF6F0855BC83}">
      <dgm:prSet/>
      <dgm:spPr>
        <a:ln>
          <a:solidFill>
            <a:srgbClr val="4A4437"/>
          </a:solidFill>
        </a:ln>
      </dgm:spPr>
      <dgm:t>
        <a:bodyPr/>
        <a:lstStyle/>
        <a:p>
          <a:endParaRPr lang="en-US"/>
        </a:p>
      </dgm:t>
    </dgm:pt>
    <dgm:pt modelId="{4666AB54-6410-EE4B-B5E8-0EF0137C9FF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dirty="0"/>
            <a:t>Máximo tres grupos de tarifas, basádas en diferencias en rentabilidad entre actividades</a:t>
          </a:r>
          <a:endParaRPr lang="en-US" sz="1600" dirty="0"/>
        </a:p>
      </dgm:t>
    </dgm:pt>
    <dgm:pt modelId="{E527ADC4-36C0-7748-BAA6-68899FE83FED}" type="parTrans" cxnId="{3A8FB156-308D-1A4B-AC30-D71CA358A2D1}">
      <dgm:prSet/>
      <dgm:spPr/>
      <dgm:t>
        <a:bodyPr/>
        <a:lstStyle/>
        <a:p>
          <a:endParaRPr lang="en-US"/>
        </a:p>
      </dgm:t>
    </dgm:pt>
    <dgm:pt modelId="{8A51813E-8B8D-6544-8E2C-AE0D0249F956}" type="sibTrans" cxnId="{3A8FB156-308D-1A4B-AC30-D71CA358A2D1}">
      <dgm:prSet/>
      <dgm:spPr/>
      <dgm:t>
        <a:bodyPr/>
        <a:lstStyle/>
        <a:p>
          <a:endParaRPr lang="en-US"/>
        </a:p>
      </dgm:t>
    </dgm:pt>
    <dgm:pt modelId="{D660B999-9600-6D4C-9C12-4A14EC9E874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1600" dirty="0"/>
        </a:p>
      </dgm:t>
    </dgm:pt>
    <dgm:pt modelId="{935125B4-3DCD-2B49-A3B9-28B62143A5A7}" type="parTrans" cxnId="{98E71BD9-3EBA-AC4F-B008-712C0F97BE62}">
      <dgm:prSet/>
      <dgm:spPr/>
      <dgm:t>
        <a:bodyPr/>
        <a:lstStyle/>
        <a:p>
          <a:endParaRPr lang="en-US"/>
        </a:p>
      </dgm:t>
    </dgm:pt>
    <dgm:pt modelId="{F704523E-6EE1-304C-B239-47953B00F2A5}" type="sibTrans" cxnId="{98E71BD9-3EBA-AC4F-B008-712C0F97BE62}">
      <dgm:prSet/>
      <dgm:spPr/>
      <dgm:t>
        <a:bodyPr/>
        <a:lstStyle/>
        <a:p>
          <a:endParaRPr lang="en-US"/>
        </a:p>
      </dgm:t>
    </dgm:pt>
    <dgm:pt modelId="{B590DAAC-29CB-E34D-B0F5-F47119594E1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dirty="0"/>
            <a:t>Para municipios y establecimientos pequeños estudiar la opción de cobrar una suma fija</a:t>
          </a:r>
          <a:endParaRPr lang="en-US" sz="1600" dirty="0"/>
        </a:p>
      </dgm:t>
    </dgm:pt>
    <dgm:pt modelId="{CB8C03D4-14C9-394D-9C74-90329CD11677}" type="parTrans" cxnId="{54FA559F-84D2-A544-9BAF-382CB9123089}">
      <dgm:prSet/>
      <dgm:spPr/>
      <dgm:t>
        <a:bodyPr/>
        <a:lstStyle/>
        <a:p>
          <a:endParaRPr lang="en-US"/>
        </a:p>
      </dgm:t>
    </dgm:pt>
    <dgm:pt modelId="{1BA9E959-2393-1E40-8466-DF95AB0C60C4}" type="sibTrans" cxnId="{54FA559F-84D2-A544-9BAF-382CB9123089}">
      <dgm:prSet/>
      <dgm:spPr/>
      <dgm:t>
        <a:bodyPr/>
        <a:lstStyle/>
        <a:p>
          <a:endParaRPr lang="en-US"/>
        </a:p>
      </dgm:t>
    </dgm:pt>
    <dgm:pt modelId="{8CCDA36C-3387-FA46-BB35-B00A3E09D31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sz="1600" dirty="0"/>
            <a:t>Definir la territorialidad para las actividades no-industriales  </a:t>
          </a:r>
          <a:endParaRPr lang="en-US" sz="1600" dirty="0"/>
        </a:p>
      </dgm:t>
    </dgm:pt>
    <dgm:pt modelId="{B313E6EA-6D35-5747-AD9E-DDDFDB174E20}" type="parTrans" cxnId="{0C19ACAF-9D44-2445-B453-A3D60A8B1E6C}">
      <dgm:prSet/>
      <dgm:spPr/>
      <dgm:t>
        <a:bodyPr/>
        <a:lstStyle/>
        <a:p>
          <a:endParaRPr lang="en-US"/>
        </a:p>
      </dgm:t>
    </dgm:pt>
    <dgm:pt modelId="{D4FBD246-95FF-9C4D-BF0E-6CD2FB5C7693}" type="sibTrans" cxnId="{0C19ACAF-9D44-2445-B453-A3D60A8B1E6C}">
      <dgm:prSet/>
      <dgm:spPr/>
      <dgm:t>
        <a:bodyPr/>
        <a:lstStyle/>
        <a:p>
          <a:endParaRPr lang="en-US"/>
        </a:p>
      </dgm:t>
    </dgm:pt>
    <dgm:pt modelId="{46ED01EB-2AD8-554E-B227-D3320CE05ECB}">
      <dgm:prSet phldrT="[Text]" custT="1"/>
      <dgm:spPr>
        <a:solidFill>
          <a:srgbClr val="7B725B"/>
        </a:solidFill>
      </dgm:spPr>
      <dgm:t>
        <a:bodyPr/>
        <a:lstStyle/>
        <a:p>
          <a:r>
            <a:rPr lang="es-CO" sz="1800" dirty="0"/>
            <a:t>Establecer mecanismo expedito de reclamos </a:t>
          </a:r>
          <a:endParaRPr lang="en-US" sz="1800" dirty="0"/>
        </a:p>
      </dgm:t>
    </dgm:pt>
    <dgm:pt modelId="{59958DA2-C45E-2A47-8C65-535C84307854}" type="parTrans" cxnId="{742A001C-06E9-0347-B1D1-0E2C3486E27D}">
      <dgm:prSet/>
      <dgm:spPr/>
      <dgm:t>
        <a:bodyPr/>
        <a:lstStyle/>
        <a:p>
          <a:endParaRPr lang="en-US"/>
        </a:p>
      </dgm:t>
    </dgm:pt>
    <dgm:pt modelId="{34B9569E-BF70-4D42-BA5F-B73A5B5D7762}" type="sibTrans" cxnId="{742A001C-06E9-0347-B1D1-0E2C3486E27D}">
      <dgm:prSet/>
      <dgm:spPr/>
      <dgm:t>
        <a:bodyPr/>
        <a:lstStyle/>
        <a:p>
          <a:endParaRPr lang="en-US"/>
        </a:p>
      </dgm:t>
    </dgm:pt>
    <dgm:pt modelId="{867A4C72-6FC8-4CC3-B68C-BB0A34DB4689}">
      <dgm:prSet phldrT="[Text]" custT="1"/>
      <dgm:spPr>
        <a:solidFill>
          <a:srgbClr val="7B725B"/>
        </a:solidFill>
      </dgm:spPr>
      <dgm:t>
        <a:bodyPr/>
        <a:lstStyle/>
        <a:p>
          <a:r>
            <a:rPr lang="es-CO" sz="1800" dirty="0"/>
            <a:t>Promover delegación ejecutoria a catastros autónomos</a:t>
          </a:r>
          <a:endParaRPr lang="en-US" sz="1800" dirty="0"/>
        </a:p>
      </dgm:t>
    </dgm:pt>
    <dgm:pt modelId="{9CCABB3A-3A10-47AA-943F-BD05D344A9E3}" type="parTrans" cxnId="{2A452771-4D07-4FF4-9FAF-ED3463C7EA61}">
      <dgm:prSet/>
      <dgm:spPr/>
    </dgm:pt>
    <dgm:pt modelId="{ABE84B49-AAD2-4303-943E-44DD9430ABD3}" type="sibTrans" cxnId="{2A452771-4D07-4FF4-9FAF-ED3463C7EA61}">
      <dgm:prSet/>
      <dgm:spPr/>
    </dgm:pt>
    <dgm:pt modelId="{56E56E46-B089-BD46-B11B-E6D842464024}" type="pres">
      <dgm:prSet presAssocID="{A8C8846F-8B47-2846-97A3-C316EF11A9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81447CAF-0CC2-EF4F-B538-C586A34DFCA5}" type="pres">
      <dgm:prSet presAssocID="{A8C8846F-8B47-2846-97A3-C316EF11A9FC}" presName="Name1" presStyleCnt="0"/>
      <dgm:spPr/>
    </dgm:pt>
    <dgm:pt modelId="{31D6602F-1160-ED40-9ECF-A8B45F0B258D}" type="pres">
      <dgm:prSet presAssocID="{A8C8846F-8B47-2846-97A3-C316EF11A9FC}" presName="cycle" presStyleCnt="0"/>
      <dgm:spPr/>
    </dgm:pt>
    <dgm:pt modelId="{7394EAF4-9BB4-CF4D-BDA3-56711C127106}" type="pres">
      <dgm:prSet presAssocID="{A8C8846F-8B47-2846-97A3-C316EF11A9FC}" presName="srcNode" presStyleLbl="node1" presStyleIdx="0" presStyleCnt="2"/>
      <dgm:spPr/>
    </dgm:pt>
    <dgm:pt modelId="{F26DEF34-E824-EE47-928F-39FB73658124}" type="pres">
      <dgm:prSet presAssocID="{A8C8846F-8B47-2846-97A3-C316EF11A9FC}" presName="conn" presStyleLbl="parChTrans1D2" presStyleIdx="0" presStyleCnt="1"/>
      <dgm:spPr/>
      <dgm:t>
        <a:bodyPr/>
        <a:lstStyle/>
        <a:p>
          <a:endParaRPr lang="es-CO"/>
        </a:p>
      </dgm:t>
    </dgm:pt>
    <dgm:pt modelId="{3DA58B6F-1EE4-CC44-98E2-476C6F558873}" type="pres">
      <dgm:prSet presAssocID="{A8C8846F-8B47-2846-97A3-C316EF11A9FC}" presName="extraNode" presStyleLbl="node1" presStyleIdx="0" presStyleCnt="2"/>
      <dgm:spPr/>
    </dgm:pt>
    <dgm:pt modelId="{52ABFDD2-A2BB-104E-935E-302737F85D6F}" type="pres">
      <dgm:prSet presAssocID="{A8C8846F-8B47-2846-97A3-C316EF11A9FC}" presName="dstNode" presStyleLbl="node1" presStyleIdx="0" presStyleCnt="2"/>
      <dgm:spPr/>
    </dgm:pt>
    <dgm:pt modelId="{1771058E-D9A1-2B43-A3E2-CFD2B029AC60}" type="pres">
      <dgm:prSet presAssocID="{52B7D5D6-7C83-B64C-B79E-462165CDCA80}" presName="text_1" presStyleLbl="node1" presStyleIdx="0" presStyleCnt="2" custScaleX="107019" custScaleY="139319" custLinFactNeighborX="-193" custLinFactNeighborY="-173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9F50BE-AB72-E345-AD16-D9A8368E6CE5}" type="pres">
      <dgm:prSet presAssocID="{52B7D5D6-7C83-B64C-B79E-462165CDCA80}" presName="accent_1" presStyleCnt="0"/>
      <dgm:spPr/>
    </dgm:pt>
    <dgm:pt modelId="{6BF71C76-7A4E-8E44-8DB3-D9C45A9ADD3B}" type="pres">
      <dgm:prSet presAssocID="{52B7D5D6-7C83-B64C-B79E-462165CDCA80}" presName="accentRepeatNode" presStyleLbl="solidFgAcc1" presStyleIdx="0" presStyleCnt="2" custScaleX="77955" custScaleY="83496" custLinFactNeighborX="946" custLinFactNeighborY="-12175"/>
      <dgm:spPr>
        <a:ln>
          <a:solidFill>
            <a:srgbClr val="7B725B"/>
          </a:solidFill>
        </a:ln>
      </dgm:spPr>
    </dgm:pt>
    <dgm:pt modelId="{E8F12621-8DE8-3C48-8691-4C2DB85B001D}" type="pres">
      <dgm:prSet presAssocID="{6148C1A9-C55B-CB4F-9659-C87191AA3976}" presName="text_2" presStyleLbl="node1" presStyleIdx="1" presStyleCnt="2" custScaleX="107386" custScaleY="1567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F68DDC-CF6E-C44D-A0D9-3C500823AB54}" type="pres">
      <dgm:prSet presAssocID="{6148C1A9-C55B-CB4F-9659-C87191AA3976}" presName="accent_2" presStyleCnt="0"/>
      <dgm:spPr/>
    </dgm:pt>
    <dgm:pt modelId="{DAEA0954-B7E8-454A-ADF2-7EA3698DCF6C}" type="pres">
      <dgm:prSet presAssocID="{6148C1A9-C55B-CB4F-9659-C87191AA3976}" presName="accentRepeatNode" presStyleLbl="solidFgAcc1" presStyleIdx="1" presStyleCnt="2" custScaleX="72378" custScaleY="78842"/>
      <dgm:spPr>
        <a:ln>
          <a:solidFill>
            <a:schemeClr val="accent5">
              <a:lumMod val="75000"/>
            </a:schemeClr>
          </a:solidFill>
        </a:ln>
      </dgm:spPr>
    </dgm:pt>
  </dgm:ptLst>
  <dgm:cxnLst>
    <dgm:cxn modelId="{98E71BD9-3EBA-AC4F-B008-712C0F97BE62}" srcId="{6148C1A9-C55B-CB4F-9659-C87191AA3976}" destId="{D660B999-9600-6D4C-9C12-4A14EC9E8743}" srcOrd="3" destOrd="0" parTransId="{935125B4-3DCD-2B49-A3B9-28B62143A5A7}" sibTransId="{F704523E-6EE1-304C-B239-47953B00F2A5}"/>
    <dgm:cxn modelId="{C9F34A0F-6F0B-1441-9A6A-651299B214C8}" type="presOf" srcId="{BB2D7B1A-7201-8145-B79D-E74BA140E5AB}" destId="{F26DEF34-E824-EE47-928F-39FB73658124}" srcOrd="0" destOrd="0" presId="urn:microsoft.com/office/officeart/2008/layout/VerticalCurvedList"/>
    <dgm:cxn modelId="{0C19ACAF-9D44-2445-B453-A3D60A8B1E6C}" srcId="{6148C1A9-C55B-CB4F-9659-C87191AA3976}" destId="{8CCDA36C-3387-FA46-BB35-B00A3E09D31D}" srcOrd="2" destOrd="0" parTransId="{B313E6EA-6D35-5747-AD9E-DDDFDB174E20}" sibTransId="{D4FBD246-95FF-9C4D-BF0E-6CD2FB5C7693}"/>
    <dgm:cxn modelId="{B5284336-AE4E-994F-AA36-DF6F0855BC83}" srcId="{52B7D5D6-7C83-B64C-B79E-462165CDCA80}" destId="{11F54CD4-17C7-2D4A-988E-F5E36E9B3D35}" srcOrd="0" destOrd="0" parTransId="{1E49EC04-50EC-6040-B8A8-05748FA5214D}" sibTransId="{BB2D7B1A-7201-8145-B79D-E74BA140E5AB}"/>
    <dgm:cxn modelId="{03AA7A9B-5E87-C341-864B-010356BF204D}" type="presOf" srcId="{B590DAAC-29CB-E34D-B0F5-F47119594E12}" destId="{E8F12621-8DE8-3C48-8691-4C2DB85B001D}" srcOrd="0" destOrd="2" presId="urn:microsoft.com/office/officeart/2008/layout/VerticalCurvedList"/>
    <dgm:cxn modelId="{3A8FB156-308D-1A4B-AC30-D71CA358A2D1}" srcId="{6148C1A9-C55B-CB4F-9659-C87191AA3976}" destId="{4666AB54-6410-EE4B-B5E8-0EF0137C9FF9}" srcOrd="0" destOrd="0" parTransId="{E527ADC4-36C0-7748-BAA6-68899FE83FED}" sibTransId="{8A51813E-8B8D-6544-8E2C-AE0D0249F956}"/>
    <dgm:cxn modelId="{84DB75AA-6254-4344-A232-4605ABD7EB91}" type="presOf" srcId="{6148C1A9-C55B-CB4F-9659-C87191AA3976}" destId="{E8F12621-8DE8-3C48-8691-4C2DB85B001D}" srcOrd="0" destOrd="0" presId="urn:microsoft.com/office/officeart/2008/layout/VerticalCurvedList"/>
    <dgm:cxn modelId="{A90F3B86-FD91-B84D-9E4E-984672620407}" type="presOf" srcId="{0862F46B-5697-2748-A94B-469E7E83DC5F}" destId="{1771058E-D9A1-2B43-A3E2-CFD2B029AC60}" srcOrd="0" destOrd="4" presId="urn:microsoft.com/office/officeart/2008/layout/VerticalCurvedList"/>
    <dgm:cxn modelId="{B4A89735-0596-4F44-9F4E-D82A0F66D851}" srcId="{A8C8846F-8B47-2846-97A3-C316EF11A9FC}" destId="{52B7D5D6-7C83-B64C-B79E-462165CDCA80}" srcOrd="0" destOrd="0" parTransId="{66629A72-1DA5-C947-9EC5-64870A6A5CA0}" sibTransId="{B9D2066F-6BFE-E74A-B23B-8AC61B5A2C3C}"/>
    <dgm:cxn modelId="{54FA559F-84D2-A544-9BAF-382CB9123089}" srcId="{6148C1A9-C55B-CB4F-9659-C87191AA3976}" destId="{B590DAAC-29CB-E34D-B0F5-F47119594E12}" srcOrd="1" destOrd="0" parTransId="{CB8C03D4-14C9-394D-9C74-90329CD11677}" sibTransId="{1BA9E959-2393-1E40-8466-DF95AB0C60C4}"/>
    <dgm:cxn modelId="{E66FDBAD-EDAE-9F44-9157-506A92E63B6D}" type="presOf" srcId="{11F54CD4-17C7-2D4A-988E-F5E36E9B3D35}" destId="{1771058E-D9A1-2B43-A3E2-CFD2B029AC60}" srcOrd="0" destOrd="1" presId="urn:microsoft.com/office/officeart/2008/layout/VerticalCurvedList"/>
    <dgm:cxn modelId="{2A452771-4D07-4FF4-9FAF-ED3463C7EA61}" srcId="{52B7D5D6-7C83-B64C-B79E-462165CDCA80}" destId="{867A4C72-6FC8-4CC3-B68C-BB0A34DB4689}" srcOrd="1" destOrd="0" parTransId="{9CCABB3A-3A10-47AA-943F-BD05D344A9E3}" sibTransId="{ABE84B49-AAD2-4303-943E-44DD9430ABD3}"/>
    <dgm:cxn modelId="{C7467CF6-C3E1-3449-83F9-78121E2FDDE5}" type="presOf" srcId="{A8C8846F-8B47-2846-97A3-C316EF11A9FC}" destId="{56E56E46-B089-BD46-B11B-E6D842464024}" srcOrd="0" destOrd="0" presId="urn:microsoft.com/office/officeart/2008/layout/VerticalCurvedList"/>
    <dgm:cxn modelId="{C15068A2-2554-814D-B2F7-5ABB76B21386}" type="presOf" srcId="{52B7D5D6-7C83-B64C-B79E-462165CDCA80}" destId="{1771058E-D9A1-2B43-A3E2-CFD2B029AC60}" srcOrd="0" destOrd="0" presId="urn:microsoft.com/office/officeart/2008/layout/VerticalCurvedList"/>
    <dgm:cxn modelId="{B8B5763A-AA7B-424D-BFF8-CB6B46D2AC35}" type="presOf" srcId="{46ED01EB-2AD8-554E-B227-D3320CE05ECB}" destId="{1771058E-D9A1-2B43-A3E2-CFD2B029AC60}" srcOrd="0" destOrd="3" presId="urn:microsoft.com/office/officeart/2008/layout/VerticalCurvedList"/>
    <dgm:cxn modelId="{E6924633-7F25-8146-8E11-65F6F5C01601}" type="presOf" srcId="{D660B999-9600-6D4C-9C12-4A14EC9E8743}" destId="{E8F12621-8DE8-3C48-8691-4C2DB85B001D}" srcOrd="0" destOrd="4" presId="urn:microsoft.com/office/officeart/2008/layout/VerticalCurvedList"/>
    <dgm:cxn modelId="{C577940C-97BA-4A4D-B203-AEC9BB480238}" srcId="{A8C8846F-8B47-2846-97A3-C316EF11A9FC}" destId="{6148C1A9-C55B-CB4F-9659-C87191AA3976}" srcOrd="1" destOrd="0" parTransId="{7ED94741-A659-6447-A8D0-E706A8F13CB7}" sibTransId="{A6E2AFFA-C5A3-B04E-A384-6F052C27031C}"/>
    <dgm:cxn modelId="{191034EA-FB71-2F44-8239-0F360530C5D8}" type="presOf" srcId="{867A4C72-6FC8-4CC3-B68C-BB0A34DB4689}" destId="{1771058E-D9A1-2B43-A3E2-CFD2B029AC60}" srcOrd="0" destOrd="2" presId="urn:microsoft.com/office/officeart/2008/layout/VerticalCurvedList"/>
    <dgm:cxn modelId="{B335204B-F7A4-BB4D-B0AC-313FC7DE97DE}" type="presOf" srcId="{4666AB54-6410-EE4B-B5E8-0EF0137C9FF9}" destId="{E8F12621-8DE8-3C48-8691-4C2DB85B001D}" srcOrd="0" destOrd="1" presId="urn:microsoft.com/office/officeart/2008/layout/VerticalCurvedList"/>
    <dgm:cxn modelId="{03A86313-8BAA-7048-8E01-94A80BCF7FDB}" type="presOf" srcId="{8CCDA36C-3387-FA46-BB35-B00A3E09D31D}" destId="{E8F12621-8DE8-3C48-8691-4C2DB85B001D}" srcOrd="0" destOrd="3" presId="urn:microsoft.com/office/officeart/2008/layout/VerticalCurvedList"/>
    <dgm:cxn modelId="{6DABC770-A7C9-B24C-91C1-6A154D94B3EB}" srcId="{52B7D5D6-7C83-B64C-B79E-462165CDCA80}" destId="{0862F46B-5697-2748-A94B-469E7E83DC5F}" srcOrd="3" destOrd="0" parTransId="{EF6D639C-AC20-F04E-AE1D-7D192C53267C}" sibTransId="{53D48EB5-24E8-5A4E-BCDF-E9938D2EF650}"/>
    <dgm:cxn modelId="{742A001C-06E9-0347-B1D1-0E2C3486E27D}" srcId="{52B7D5D6-7C83-B64C-B79E-462165CDCA80}" destId="{46ED01EB-2AD8-554E-B227-D3320CE05ECB}" srcOrd="2" destOrd="0" parTransId="{59958DA2-C45E-2A47-8C65-535C84307854}" sibTransId="{34B9569E-BF70-4D42-BA5F-B73A5B5D7762}"/>
    <dgm:cxn modelId="{5DD970A5-A5C8-EF4A-B8A3-3E734D239458}" type="presParOf" srcId="{56E56E46-B089-BD46-B11B-E6D842464024}" destId="{81447CAF-0CC2-EF4F-B538-C586A34DFCA5}" srcOrd="0" destOrd="0" presId="urn:microsoft.com/office/officeart/2008/layout/VerticalCurvedList"/>
    <dgm:cxn modelId="{E7ACD93B-078A-6941-A3AF-D700950ED2AF}" type="presParOf" srcId="{81447CAF-0CC2-EF4F-B538-C586A34DFCA5}" destId="{31D6602F-1160-ED40-9ECF-A8B45F0B258D}" srcOrd="0" destOrd="0" presId="urn:microsoft.com/office/officeart/2008/layout/VerticalCurvedList"/>
    <dgm:cxn modelId="{F7F9F78F-71A5-C14E-BF79-09559E5E0B49}" type="presParOf" srcId="{31D6602F-1160-ED40-9ECF-A8B45F0B258D}" destId="{7394EAF4-9BB4-CF4D-BDA3-56711C127106}" srcOrd="0" destOrd="0" presId="urn:microsoft.com/office/officeart/2008/layout/VerticalCurvedList"/>
    <dgm:cxn modelId="{17F348B6-8BC0-A042-BDA8-44B49C940358}" type="presParOf" srcId="{31D6602F-1160-ED40-9ECF-A8B45F0B258D}" destId="{F26DEF34-E824-EE47-928F-39FB73658124}" srcOrd="1" destOrd="0" presId="urn:microsoft.com/office/officeart/2008/layout/VerticalCurvedList"/>
    <dgm:cxn modelId="{16C99678-D45B-5A4B-A70C-F5F533E18C13}" type="presParOf" srcId="{31D6602F-1160-ED40-9ECF-A8B45F0B258D}" destId="{3DA58B6F-1EE4-CC44-98E2-476C6F558873}" srcOrd="2" destOrd="0" presId="urn:microsoft.com/office/officeart/2008/layout/VerticalCurvedList"/>
    <dgm:cxn modelId="{249B82A5-077E-6145-8C80-423E65C59BF9}" type="presParOf" srcId="{31D6602F-1160-ED40-9ECF-A8B45F0B258D}" destId="{52ABFDD2-A2BB-104E-935E-302737F85D6F}" srcOrd="3" destOrd="0" presId="urn:microsoft.com/office/officeart/2008/layout/VerticalCurvedList"/>
    <dgm:cxn modelId="{3B43762B-777E-6543-AAF9-C9F3653ED21B}" type="presParOf" srcId="{81447CAF-0CC2-EF4F-B538-C586A34DFCA5}" destId="{1771058E-D9A1-2B43-A3E2-CFD2B029AC60}" srcOrd="1" destOrd="0" presId="urn:microsoft.com/office/officeart/2008/layout/VerticalCurvedList"/>
    <dgm:cxn modelId="{D9D687BD-B9AB-5949-97AF-68D7E6D44F87}" type="presParOf" srcId="{81447CAF-0CC2-EF4F-B538-C586A34DFCA5}" destId="{6B9F50BE-AB72-E345-AD16-D9A8368E6CE5}" srcOrd="2" destOrd="0" presId="urn:microsoft.com/office/officeart/2008/layout/VerticalCurvedList"/>
    <dgm:cxn modelId="{3B1CDFA2-2348-B94D-B794-B7E040004AB5}" type="presParOf" srcId="{6B9F50BE-AB72-E345-AD16-D9A8368E6CE5}" destId="{6BF71C76-7A4E-8E44-8DB3-D9C45A9ADD3B}" srcOrd="0" destOrd="0" presId="urn:microsoft.com/office/officeart/2008/layout/VerticalCurvedList"/>
    <dgm:cxn modelId="{0E4174F0-63A2-4847-819B-0604EC6376AC}" type="presParOf" srcId="{81447CAF-0CC2-EF4F-B538-C586A34DFCA5}" destId="{E8F12621-8DE8-3C48-8691-4C2DB85B001D}" srcOrd="3" destOrd="0" presId="urn:microsoft.com/office/officeart/2008/layout/VerticalCurvedList"/>
    <dgm:cxn modelId="{B0E664C2-FE49-FF40-9B41-2580BCE0C202}" type="presParOf" srcId="{81447CAF-0CC2-EF4F-B538-C586A34DFCA5}" destId="{54F68DDC-CF6E-C44D-A0D9-3C500823AB54}" srcOrd="4" destOrd="0" presId="urn:microsoft.com/office/officeart/2008/layout/VerticalCurvedList"/>
    <dgm:cxn modelId="{C6BFA216-00DA-214E-9F85-DD7A5572B5DD}" type="presParOf" srcId="{54F68DDC-CF6E-C44D-A0D9-3C500823AB54}" destId="{DAEA0954-B7E8-454A-ADF2-7EA3698DCF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4BB00-3260-4F68-8ACB-2D7B22E9C8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CO"/>
        </a:p>
      </dgm:t>
    </dgm:pt>
    <dgm:pt modelId="{3A2D65DB-6DE9-4F35-9EE6-B2361DED3E3D}">
      <dgm:prSet custT="1"/>
      <dgm:spPr>
        <a:solidFill>
          <a:srgbClr val="7B725B"/>
        </a:solidFill>
      </dgm:spPr>
      <dgm:t>
        <a:bodyPr/>
        <a:lstStyle/>
        <a:p>
          <a:r>
            <a:rPr lang="es-CO" sz="1700" b="1" dirty="0">
              <a:solidFill>
                <a:schemeClr val="bg1">
                  <a:lumMod val="95000"/>
                </a:schemeClr>
              </a:solidFill>
            </a:rPr>
            <a:t>Evitar la creación de nuevas estampillas y las contribuciones sobre contratos de obra</a:t>
          </a:r>
        </a:p>
      </dgm:t>
    </dgm:pt>
    <dgm:pt modelId="{EA6F3E1F-CEA5-4C5A-B125-B73DDEC2468B}" type="parTrans" cxnId="{93A3B36C-FB23-484F-856A-F97B7CE9BA69}">
      <dgm:prSet/>
      <dgm:spPr/>
      <dgm:t>
        <a:bodyPr/>
        <a:lstStyle/>
        <a:p>
          <a:endParaRPr lang="es-CO" sz="1700"/>
        </a:p>
      </dgm:t>
    </dgm:pt>
    <dgm:pt modelId="{2E9E5CD5-4B78-4BAC-ABDF-9B2DF1624BD3}" type="sibTrans" cxnId="{93A3B36C-FB23-484F-856A-F97B7CE9BA69}">
      <dgm:prSet/>
      <dgm:spPr>
        <a:ln>
          <a:solidFill>
            <a:srgbClr val="4A4437"/>
          </a:solidFill>
        </a:ln>
      </dgm:spPr>
      <dgm:t>
        <a:bodyPr/>
        <a:lstStyle/>
        <a:p>
          <a:endParaRPr lang="es-CO" sz="1700"/>
        </a:p>
      </dgm:t>
    </dgm:pt>
    <dgm:pt modelId="{AC8B20BF-A3B7-41B7-B749-B87EA6150011}">
      <dgm:prSet custT="1"/>
      <dgm:spPr>
        <a:solidFill>
          <a:srgbClr val="7B725B"/>
        </a:solidFill>
      </dgm:spPr>
      <dgm:t>
        <a:bodyPr/>
        <a:lstStyle/>
        <a:p>
          <a:r>
            <a:rPr lang="es-CO" sz="1700" b="1" dirty="0">
              <a:solidFill>
                <a:schemeClr val="bg1">
                  <a:lumMod val="95000"/>
                </a:schemeClr>
              </a:solidFill>
            </a:rPr>
            <a:t>Eliminación de tributos y contribuciones de menor importancia, tales como degüello, tasa bomberil, alumbrado público y avisos y tableros, entre otros</a:t>
          </a:r>
        </a:p>
      </dgm:t>
    </dgm:pt>
    <dgm:pt modelId="{45BC4199-4C86-40C5-AAE1-AACD9B2C3427}" type="parTrans" cxnId="{5AD8C9AC-AB5B-46E6-A203-FDF6192B421F}">
      <dgm:prSet/>
      <dgm:spPr/>
      <dgm:t>
        <a:bodyPr/>
        <a:lstStyle/>
        <a:p>
          <a:endParaRPr lang="es-CO" sz="1700"/>
        </a:p>
      </dgm:t>
    </dgm:pt>
    <dgm:pt modelId="{9C332DBA-541F-4105-AD73-427AC369766D}" type="sibTrans" cxnId="{5AD8C9AC-AB5B-46E6-A203-FDF6192B421F}">
      <dgm:prSet/>
      <dgm:spPr/>
      <dgm:t>
        <a:bodyPr/>
        <a:lstStyle/>
        <a:p>
          <a:endParaRPr lang="es-CO" sz="1700"/>
        </a:p>
      </dgm:t>
    </dgm:pt>
    <dgm:pt modelId="{E8C97B64-9B96-44BA-A66F-EEFF0E4322CC}">
      <dgm:prSet custT="1"/>
      <dgm:spPr>
        <a:solidFill>
          <a:srgbClr val="7B725B"/>
        </a:solidFill>
      </dgm:spPr>
      <dgm:t>
        <a:bodyPr/>
        <a:lstStyle/>
        <a:p>
          <a:r>
            <a:rPr lang="es-CO" sz="1700" b="1" dirty="0">
              <a:solidFill>
                <a:schemeClr val="bg1">
                  <a:lumMod val="95000"/>
                </a:schemeClr>
              </a:solidFill>
            </a:rPr>
            <a:t>Converger hacia un sistema de regalías que responda en mayor grado al comportamiento de los precios internacionales y de las utilidades de las empresas </a:t>
          </a:r>
        </a:p>
      </dgm:t>
    </dgm:pt>
    <dgm:pt modelId="{CB9AE62E-18B8-4B9D-8452-132978202ED9}" type="parTrans" cxnId="{7A4A88C8-E333-4645-8730-32104D383F57}">
      <dgm:prSet/>
      <dgm:spPr/>
      <dgm:t>
        <a:bodyPr/>
        <a:lstStyle/>
        <a:p>
          <a:endParaRPr lang="es-CO" sz="1700"/>
        </a:p>
      </dgm:t>
    </dgm:pt>
    <dgm:pt modelId="{B80D30E2-629E-42BF-8366-B978BE7AAAF5}" type="sibTrans" cxnId="{7A4A88C8-E333-4645-8730-32104D383F57}">
      <dgm:prSet/>
      <dgm:spPr/>
      <dgm:t>
        <a:bodyPr/>
        <a:lstStyle/>
        <a:p>
          <a:endParaRPr lang="es-CO" sz="1700"/>
        </a:p>
      </dgm:t>
    </dgm:pt>
    <dgm:pt modelId="{35EC71DE-F9AF-460C-9BF7-B407F8AF5D65}">
      <dgm:prSet custT="1"/>
      <dgm:spPr>
        <a:solidFill>
          <a:srgbClr val="7B725B"/>
        </a:solidFill>
      </dgm:spPr>
      <dgm:t>
        <a:bodyPr/>
        <a:lstStyle/>
        <a:p>
          <a:r>
            <a:rPr lang="es-CO" sz="1700" b="1" dirty="0">
              <a:solidFill>
                <a:schemeClr val="bg1">
                  <a:lumMod val="95000"/>
                </a:schemeClr>
              </a:solidFill>
            </a:rPr>
            <a:t>Creación de una institucionalidad apropiada para el régimen tributario sub nacional</a:t>
          </a:r>
        </a:p>
      </dgm:t>
    </dgm:pt>
    <dgm:pt modelId="{DBFBAB42-FF9A-43F0-8125-066328DF7320}" type="parTrans" cxnId="{0D6D1543-4CA4-42E5-9E29-4D86B6FC2A9F}">
      <dgm:prSet/>
      <dgm:spPr/>
      <dgm:t>
        <a:bodyPr/>
        <a:lstStyle/>
        <a:p>
          <a:endParaRPr lang="es-CO" sz="1700"/>
        </a:p>
      </dgm:t>
    </dgm:pt>
    <dgm:pt modelId="{F543F6BF-8560-4E64-98D4-BD04344B5D78}" type="sibTrans" cxnId="{0D6D1543-4CA4-42E5-9E29-4D86B6FC2A9F}">
      <dgm:prSet/>
      <dgm:spPr/>
      <dgm:t>
        <a:bodyPr/>
        <a:lstStyle/>
        <a:p>
          <a:endParaRPr lang="es-CO" sz="1700"/>
        </a:p>
      </dgm:t>
    </dgm:pt>
    <dgm:pt modelId="{74B2324F-4E2E-47DF-88BA-F29202DAE373}" type="pres">
      <dgm:prSet presAssocID="{E234BB00-3260-4F68-8ACB-2D7B22E9C8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9C35C930-60D1-4FD7-85F2-DD8C718E1026}" type="pres">
      <dgm:prSet presAssocID="{E234BB00-3260-4F68-8ACB-2D7B22E9C8F1}" presName="Name1" presStyleCnt="0"/>
      <dgm:spPr/>
    </dgm:pt>
    <dgm:pt modelId="{49E568A5-F14D-4AE8-8430-C8DC17C2EC6F}" type="pres">
      <dgm:prSet presAssocID="{E234BB00-3260-4F68-8ACB-2D7B22E9C8F1}" presName="cycle" presStyleCnt="0"/>
      <dgm:spPr/>
    </dgm:pt>
    <dgm:pt modelId="{31810B5F-0B74-48B2-8710-CDE24F4B6014}" type="pres">
      <dgm:prSet presAssocID="{E234BB00-3260-4F68-8ACB-2D7B22E9C8F1}" presName="srcNode" presStyleLbl="node1" presStyleIdx="0" presStyleCnt="4"/>
      <dgm:spPr/>
    </dgm:pt>
    <dgm:pt modelId="{884D5BE3-CE11-4A24-A134-54689BF505E3}" type="pres">
      <dgm:prSet presAssocID="{E234BB00-3260-4F68-8ACB-2D7B22E9C8F1}" presName="conn" presStyleLbl="parChTrans1D2" presStyleIdx="0" presStyleCnt="1"/>
      <dgm:spPr/>
      <dgm:t>
        <a:bodyPr/>
        <a:lstStyle/>
        <a:p>
          <a:endParaRPr lang="es-CO"/>
        </a:p>
      </dgm:t>
    </dgm:pt>
    <dgm:pt modelId="{B343723D-0B87-48BC-8542-F3F8515C2AAF}" type="pres">
      <dgm:prSet presAssocID="{E234BB00-3260-4F68-8ACB-2D7B22E9C8F1}" presName="extraNode" presStyleLbl="node1" presStyleIdx="0" presStyleCnt="4"/>
      <dgm:spPr/>
    </dgm:pt>
    <dgm:pt modelId="{45376530-0229-4A2D-88AA-5E6860CA2915}" type="pres">
      <dgm:prSet presAssocID="{E234BB00-3260-4F68-8ACB-2D7B22E9C8F1}" presName="dstNode" presStyleLbl="node1" presStyleIdx="0" presStyleCnt="4"/>
      <dgm:spPr/>
    </dgm:pt>
    <dgm:pt modelId="{F872805C-7CEA-495D-8FA1-905EA0A77030}" type="pres">
      <dgm:prSet presAssocID="{3A2D65DB-6DE9-4F35-9EE6-B2361DED3E3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E944B5-F1C2-41C5-9D8C-471FB21FF7CA}" type="pres">
      <dgm:prSet presAssocID="{3A2D65DB-6DE9-4F35-9EE6-B2361DED3E3D}" presName="accent_1" presStyleCnt="0"/>
      <dgm:spPr/>
    </dgm:pt>
    <dgm:pt modelId="{EBF5A82E-E1F0-4767-9686-3E68E11C2A3D}" type="pres">
      <dgm:prSet presAssocID="{3A2D65DB-6DE9-4F35-9EE6-B2361DED3E3D}" presName="accentRepeatNode" presStyleLbl="solidFgAcc1" presStyleIdx="0" presStyleCnt="4"/>
      <dgm:spPr>
        <a:ln>
          <a:solidFill>
            <a:srgbClr val="7B725B"/>
          </a:solidFill>
        </a:ln>
      </dgm:spPr>
    </dgm:pt>
    <dgm:pt modelId="{CD1C7784-D565-4000-8272-99D7922C26ED}" type="pres">
      <dgm:prSet presAssocID="{AC8B20BF-A3B7-41B7-B749-B87EA615001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80324E-CB68-4103-89EE-859E5BC58BBD}" type="pres">
      <dgm:prSet presAssocID="{AC8B20BF-A3B7-41B7-B749-B87EA6150011}" presName="accent_2" presStyleCnt="0"/>
      <dgm:spPr/>
    </dgm:pt>
    <dgm:pt modelId="{73FDE838-F946-4823-A202-8A70FC7E9B63}" type="pres">
      <dgm:prSet presAssocID="{AC8B20BF-A3B7-41B7-B749-B87EA6150011}" presName="accentRepeatNode" presStyleLbl="solidFgAcc1" presStyleIdx="1" presStyleCnt="4"/>
      <dgm:spPr>
        <a:ln>
          <a:solidFill>
            <a:srgbClr val="7B725B"/>
          </a:solidFill>
        </a:ln>
      </dgm:spPr>
    </dgm:pt>
    <dgm:pt modelId="{FBB9076C-13C9-4856-B6D7-74A45263CDA5}" type="pres">
      <dgm:prSet presAssocID="{E8C97B64-9B96-44BA-A66F-EEFF0E4322C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661C66-80BF-48FC-91F7-B87621303103}" type="pres">
      <dgm:prSet presAssocID="{E8C97B64-9B96-44BA-A66F-EEFF0E4322CC}" presName="accent_3" presStyleCnt="0"/>
      <dgm:spPr/>
    </dgm:pt>
    <dgm:pt modelId="{E8818A9F-1F15-43CE-BB9E-CFA9463898AD}" type="pres">
      <dgm:prSet presAssocID="{E8C97B64-9B96-44BA-A66F-EEFF0E4322CC}" presName="accentRepeatNode" presStyleLbl="solidFgAcc1" presStyleIdx="2" presStyleCnt="4"/>
      <dgm:spPr>
        <a:ln>
          <a:solidFill>
            <a:srgbClr val="7B725B"/>
          </a:solidFill>
        </a:ln>
      </dgm:spPr>
    </dgm:pt>
    <dgm:pt modelId="{B058392C-D9A8-4BC1-932F-1B6197289CAF}" type="pres">
      <dgm:prSet presAssocID="{35EC71DE-F9AF-460C-9BF7-B407F8AF5D6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70446A-C12D-483B-8ADA-0B03CE5541F4}" type="pres">
      <dgm:prSet presAssocID="{35EC71DE-F9AF-460C-9BF7-B407F8AF5D65}" presName="accent_4" presStyleCnt="0"/>
      <dgm:spPr/>
    </dgm:pt>
    <dgm:pt modelId="{56378AD1-1F8F-4614-9627-290C8F17368A}" type="pres">
      <dgm:prSet presAssocID="{35EC71DE-F9AF-460C-9BF7-B407F8AF5D65}" presName="accentRepeatNode" presStyleLbl="solidFgAcc1" presStyleIdx="3" presStyleCnt="4"/>
      <dgm:spPr>
        <a:ln>
          <a:solidFill>
            <a:srgbClr val="7B725B"/>
          </a:solidFill>
        </a:ln>
      </dgm:spPr>
    </dgm:pt>
  </dgm:ptLst>
  <dgm:cxnLst>
    <dgm:cxn modelId="{C3D8C41A-B731-4EF0-AF60-DE721C9B26D2}" type="presOf" srcId="{2E9E5CD5-4B78-4BAC-ABDF-9B2DF1624BD3}" destId="{884D5BE3-CE11-4A24-A134-54689BF505E3}" srcOrd="0" destOrd="0" presId="urn:microsoft.com/office/officeart/2008/layout/VerticalCurvedList"/>
    <dgm:cxn modelId="{77F24143-8500-4728-B4F5-E74DC96DE7D3}" type="presOf" srcId="{E8C97B64-9B96-44BA-A66F-EEFF0E4322CC}" destId="{FBB9076C-13C9-4856-B6D7-74A45263CDA5}" srcOrd="0" destOrd="0" presId="urn:microsoft.com/office/officeart/2008/layout/VerticalCurvedList"/>
    <dgm:cxn modelId="{5AD8C9AC-AB5B-46E6-A203-FDF6192B421F}" srcId="{E234BB00-3260-4F68-8ACB-2D7B22E9C8F1}" destId="{AC8B20BF-A3B7-41B7-B749-B87EA6150011}" srcOrd="1" destOrd="0" parTransId="{45BC4199-4C86-40C5-AAE1-AACD9B2C3427}" sibTransId="{9C332DBA-541F-4105-AD73-427AC369766D}"/>
    <dgm:cxn modelId="{FC341241-A92C-2D4B-9D6B-F3F4677588FF}" type="presOf" srcId="{E234BB00-3260-4F68-8ACB-2D7B22E9C8F1}" destId="{74B2324F-4E2E-47DF-88BA-F29202DAE373}" srcOrd="0" destOrd="0" presId="urn:microsoft.com/office/officeart/2008/layout/VerticalCurvedList"/>
    <dgm:cxn modelId="{0D6D1543-4CA4-42E5-9E29-4D86B6FC2A9F}" srcId="{E234BB00-3260-4F68-8ACB-2D7B22E9C8F1}" destId="{35EC71DE-F9AF-460C-9BF7-B407F8AF5D65}" srcOrd="3" destOrd="0" parTransId="{DBFBAB42-FF9A-43F0-8125-066328DF7320}" sibTransId="{F543F6BF-8560-4E64-98D4-BD04344B5D78}"/>
    <dgm:cxn modelId="{7A4A88C8-E333-4645-8730-32104D383F57}" srcId="{E234BB00-3260-4F68-8ACB-2D7B22E9C8F1}" destId="{E8C97B64-9B96-44BA-A66F-EEFF0E4322CC}" srcOrd="2" destOrd="0" parTransId="{CB9AE62E-18B8-4B9D-8452-132978202ED9}" sibTransId="{B80D30E2-629E-42BF-8366-B978BE7AAAF5}"/>
    <dgm:cxn modelId="{0D7C8EA7-E158-47BE-835D-7186AE4BB768}" type="presOf" srcId="{3A2D65DB-6DE9-4F35-9EE6-B2361DED3E3D}" destId="{F872805C-7CEA-495D-8FA1-905EA0A77030}" srcOrd="0" destOrd="0" presId="urn:microsoft.com/office/officeart/2008/layout/VerticalCurvedList"/>
    <dgm:cxn modelId="{8E0806C4-57B2-4732-A37E-429BF0C8A73D}" type="presOf" srcId="{35EC71DE-F9AF-460C-9BF7-B407F8AF5D65}" destId="{B058392C-D9A8-4BC1-932F-1B6197289CAF}" srcOrd="0" destOrd="0" presId="urn:microsoft.com/office/officeart/2008/layout/VerticalCurvedList"/>
    <dgm:cxn modelId="{93A3B36C-FB23-484F-856A-F97B7CE9BA69}" srcId="{E234BB00-3260-4F68-8ACB-2D7B22E9C8F1}" destId="{3A2D65DB-6DE9-4F35-9EE6-B2361DED3E3D}" srcOrd="0" destOrd="0" parTransId="{EA6F3E1F-CEA5-4C5A-B125-B73DDEC2468B}" sibTransId="{2E9E5CD5-4B78-4BAC-ABDF-9B2DF1624BD3}"/>
    <dgm:cxn modelId="{24761ECF-A34B-48C3-9192-E8753D64332F}" type="presOf" srcId="{AC8B20BF-A3B7-41B7-B749-B87EA6150011}" destId="{CD1C7784-D565-4000-8272-99D7922C26ED}" srcOrd="0" destOrd="0" presId="urn:microsoft.com/office/officeart/2008/layout/VerticalCurvedList"/>
    <dgm:cxn modelId="{596C56F3-EF99-E542-9096-0347662A86B7}" type="presParOf" srcId="{74B2324F-4E2E-47DF-88BA-F29202DAE373}" destId="{9C35C930-60D1-4FD7-85F2-DD8C718E1026}" srcOrd="0" destOrd="0" presId="urn:microsoft.com/office/officeart/2008/layout/VerticalCurvedList"/>
    <dgm:cxn modelId="{008F9542-F24B-0F46-B34F-ECC7AD342C3A}" type="presParOf" srcId="{9C35C930-60D1-4FD7-85F2-DD8C718E1026}" destId="{49E568A5-F14D-4AE8-8430-C8DC17C2EC6F}" srcOrd="0" destOrd="0" presId="urn:microsoft.com/office/officeart/2008/layout/VerticalCurvedList"/>
    <dgm:cxn modelId="{DE4EA5A2-67D4-834A-BAE8-C8A7405645C1}" type="presParOf" srcId="{49E568A5-F14D-4AE8-8430-C8DC17C2EC6F}" destId="{31810B5F-0B74-48B2-8710-CDE24F4B6014}" srcOrd="0" destOrd="0" presId="urn:microsoft.com/office/officeart/2008/layout/VerticalCurvedList"/>
    <dgm:cxn modelId="{F50531BD-DD46-DE4C-823F-81CB92CD1FFB}" type="presParOf" srcId="{49E568A5-F14D-4AE8-8430-C8DC17C2EC6F}" destId="{884D5BE3-CE11-4A24-A134-54689BF505E3}" srcOrd="1" destOrd="0" presId="urn:microsoft.com/office/officeart/2008/layout/VerticalCurvedList"/>
    <dgm:cxn modelId="{7026AA50-90CC-454F-ABBD-BF72BB72E65B}" type="presParOf" srcId="{49E568A5-F14D-4AE8-8430-C8DC17C2EC6F}" destId="{B343723D-0B87-48BC-8542-F3F8515C2AAF}" srcOrd="2" destOrd="0" presId="urn:microsoft.com/office/officeart/2008/layout/VerticalCurvedList"/>
    <dgm:cxn modelId="{EB034FDA-6797-6947-8353-2BEA4CB6FA65}" type="presParOf" srcId="{49E568A5-F14D-4AE8-8430-C8DC17C2EC6F}" destId="{45376530-0229-4A2D-88AA-5E6860CA2915}" srcOrd="3" destOrd="0" presId="urn:microsoft.com/office/officeart/2008/layout/VerticalCurvedList"/>
    <dgm:cxn modelId="{8F34F390-BC16-408E-99D2-CC7F26C2512B}" type="presParOf" srcId="{9C35C930-60D1-4FD7-85F2-DD8C718E1026}" destId="{F872805C-7CEA-495D-8FA1-905EA0A77030}" srcOrd="1" destOrd="0" presId="urn:microsoft.com/office/officeart/2008/layout/VerticalCurvedList"/>
    <dgm:cxn modelId="{CF76EB2A-B4D9-440D-9407-4A2033404599}" type="presParOf" srcId="{9C35C930-60D1-4FD7-85F2-DD8C718E1026}" destId="{C6E944B5-F1C2-41C5-9D8C-471FB21FF7CA}" srcOrd="2" destOrd="0" presId="urn:microsoft.com/office/officeart/2008/layout/VerticalCurvedList"/>
    <dgm:cxn modelId="{D2EC99B6-FFFB-40F4-AFAF-E2D2E525AA38}" type="presParOf" srcId="{C6E944B5-F1C2-41C5-9D8C-471FB21FF7CA}" destId="{EBF5A82E-E1F0-4767-9686-3E68E11C2A3D}" srcOrd="0" destOrd="0" presId="urn:microsoft.com/office/officeart/2008/layout/VerticalCurvedList"/>
    <dgm:cxn modelId="{103A7790-CE0C-4142-92D1-626B03AC3422}" type="presParOf" srcId="{9C35C930-60D1-4FD7-85F2-DD8C718E1026}" destId="{CD1C7784-D565-4000-8272-99D7922C26ED}" srcOrd="3" destOrd="0" presId="urn:microsoft.com/office/officeart/2008/layout/VerticalCurvedList"/>
    <dgm:cxn modelId="{46E2CDA9-C755-4715-981A-88127305644B}" type="presParOf" srcId="{9C35C930-60D1-4FD7-85F2-DD8C718E1026}" destId="{F180324E-CB68-4103-89EE-859E5BC58BBD}" srcOrd="4" destOrd="0" presId="urn:microsoft.com/office/officeart/2008/layout/VerticalCurvedList"/>
    <dgm:cxn modelId="{9AC59CCA-72A4-4CC8-A23F-95AEA376764D}" type="presParOf" srcId="{F180324E-CB68-4103-89EE-859E5BC58BBD}" destId="{73FDE838-F946-4823-A202-8A70FC7E9B63}" srcOrd="0" destOrd="0" presId="urn:microsoft.com/office/officeart/2008/layout/VerticalCurvedList"/>
    <dgm:cxn modelId="{17E9AC48-3469-40AD-A4DF-FA8CF1C390C0}" type="presParOf" srcId="{9C35C930-60D1-4FD7-85F2-DD8C718E1026}" destId="{FBB9076C-13C9-4856-B6D7-74A45263CDA5}" srcOrd="5" destOrd="0" presId="urn:microsoft.com/office/officeart/2008/layout/VerticalCurvedList"/>
    <dgm:cxn modelId="{2348D1B2-B217-4765-94BC-A0B1F73F344B}" type="presParOf" srcId="{9C35C930-60D1-4FD7-85F2-DD8C718E1026}" destId="{25661C66-80BF-48FC-91F7-B87621303103}" srcOrd="6" destOrd="0" presId="urn:microsoft.com/office/officeart/2008/layout/VerticalCurvedList"/>
    <dgm:cxn modelId="{49EA3389-7614-4479-A393-2F9EDAD3606D}" type="presParOf" srcId="{25661C66-80BF-48FC-91F7-B87621303103}" destId="{E8818A9F-1F15-43CE-BB9E-CFA9463898AD}" srcOrd="0" destOrd="0" presId="urn:microsoft.com/office/officeart/2008/layout/VerticalCurvedList"/>
    <dgm:cxn modelId="{84AC5A00-D719-4A62-968C-E0C853084FB8}" type="presParOf" srcId="{9C35C930-60D1-4FD7-85F2-DD8C718E1026}" destId="{B058392C-D9A8-4BC1-932F-1B6197289CAF}" srcOrd="7" destOrd="0" presId="urn:microsoft.com/office/officeart/2008/layout/VerticalCurvedList"/>
    <dgm:cxn modelId="{C42A217E-4392-4BBF-B2E1-4BCB8290B429}" type="presParOf" srcId="{9C35C930-60D1-4FD7-85F2-DD8C718E1026}" destId="{4A70446A-C12D-483B-8ADA-0B03CE5541F4}" srcOrd="8" destOrd="0" presId="urn:microsoft.com/office/officeart/2008/layout/VerticalCurvedList"/>
    <dgm:cxn modelId="{B874B8B9-FC2D-47A8-AC3C-6E32CBB6146D}" type="presParOf" srcId="{4A70446A-C12D-483B-8ADA-0B03CE5541F4}" destId="{56378AD1-1F8F-4614-9627-290C8F1736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54565-F82B-4DA3-8265-2EBB4CF5A677}" type="datetimeFigureOut">
              <a:rPr lang="es-CO" smtClean="0"/>
              <a:t>12/10/2016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36CBB-0F8B-49D9-BEE0-65CA207400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01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0C826-5F6B-1249-B9B2-14A797473EE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CF76C-467D-D746-91B5-8078438AE0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5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F490F-FBBD-4721-B053-A7B478B37C49}" type="slidenum">
              <a:rPr lang="es-CO" smtClean="0"/>
              <a:pPr>
                <a:defRPr/>
              </a:pPr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25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CF76C-467D-D746-91B5-8078438AE0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4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CF76C-467D-D746-91B5-8078438AE0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CF76C-467D-D746-91B5-8078438AE0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CF76C-467D-D746-91B5-8078438AE0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5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CF76C-467D-D746-91B5-8078438AE0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5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9B924-1DC6-446B-A111-8C6924298A6C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02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9B924-1DC6-446B-A111-8C6924298A6C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02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7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6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71B7-A7D5-4E29-B17D-A6686521A66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FF3C6-1482-4E0F-9784-A76F08F176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2052" name="Picture 3" descr="PLANTILLA-UNO.jpg"/>
          <p:cNvPicPr>
            <a:picLocks noChangeAspect="1"/>
          </p:cNvPicPr>
          <p:nvPr/>
        </p:nvPicPr>
        <p:blipFill>
          <a:blip r:embed="rId4" cstate="print"/>
          <a:srcRect b="29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-10683" y="404664"/>
            <a:ext cx="91439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H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 para un sistema tributario simple, equitativo, eficiente y </a:t>
            </a:r>
            <a:r>
              <a:rPr lang="es-HN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</a:t>
            </a:r>
            <a:endParaRPr lang="es-HN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42938" y="4786313"/>
            <a:ext cx="1285875" cy="50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467544" y="4005064"/>
          <a:ext cx="1944216" cy="920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5" imgW="1135181" imgH="534918" progId="Word.Document.8">
                  <p:embed/>
                </p:oleObj>
              </mc:Choice>
              <mc:Fallback>
                <p:oleObj name="Document" r:id="rId5" imgW="1135181" imgH="534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05064"/>
                        <a:ext cx="1944216" cy="9203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14488B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s-CO" dirty="0">
              <a:solidFill>
                <a:srgbClr val="14488B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6800" y="5301208"/>
            <a:ext cx="2727199" cy="116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251520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35496" y="5509681"/>
            <a:ext cx="5051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Simposio del Mercado de Capitales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ASOBANCARIA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Octubre 13 de 2016</a:t>
            </a:r>
            <a:endParaRPr lang="es-CO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07379" y="3803529"/>
            <a:ext cx="3101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Presentación de 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Leonardo Villar Gómez</a:t>
            </a:r>
          </a:p>
          <a:p>
            <a:r>
              <a:rPr lang="es-CO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Ejecutivo </a:t>
            </a:r>
          </a:p>
        </p:txBody>
      </p:sp>
      <p:sp>
        <p:nvSpPr>
          <p:cNvPr id="14" name="TextBox 22"/>
          <p:cNvSpPr txBox="1"/>
          <p:nvPr/>
        </p:nvSpPr>
        <p:spPr>
          <a:xfrm>
            <a:off x="2047668" y="2060848"/>
            <a:ext cx="4790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Comisión para la Equidad </a:t>
            </a:r>
          </a:p>
          <a:p>
            <a:pPr algn="ctr"/>
            <a:r>
              <a:rPr lang="es-HN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la Competitividad Tributaria</a:t>
            </a:r>
          </a:p>
        </p:txBody>
      </p:sp>
    </p:spTree>
    <p:extLst>
      <p:ext uri="{BB962C8B-B14F-4D97-AF65-F5344CB8AC3E}">
        <p14:creationId xmlns:p14="http://schemas.microsoft.com/office/powerpoint/2010/main" val="16755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2411760" y="116632"/>
            <a:ext cx="380314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HN" sz="3600" dirty="0">
                <a:solidFill>
                  <a:srgbClr val="DC4534"/>
                </a:solidFill>
                <a:latin typeface="Franchise" pitchFamily="49" charset="0"/>
                <a:ea typeface="Franchise" pitchFamily="49" charset="0"/>
              </a:rPr>
              <a:t>Temas de estudio </a:t>
            </a:r>
          </a:p>
          <a:p>
            <a:pPr algn="ctr"/>
            <a:r>
              <a:rPr lang="es-HN" sz="3600" dirty="0">
                <a:solidFill>
                  <a:srgbClr val="DC4534"/>
                </a:solidFill>
                <a:latin typeface="Franchise" pitchFamily="49" charset="0"/>
                <a:ea typeface="Franchise" pitchFamily="49" charset="0"/>
              </a:rPr>
              <a:t>de la Comisión</a:t>
            </a:r>
            <a:endParaRPr lang="en-US" sz="3600" dirty="0">
              <a:solidFill>
                <a:srgbClr val="84B4B4"/>
              </a:solidFill>
              <a:latin typeface="Franchise" pitchFamily="49" charset="0"/>
              <a:ea typeface="Franchise" pitchFamily="49" charset="0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624441" y="-75762"/>
            <a:ext cx="111425" cy="1360310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rot="5400000" flipH="1">
            <a:off x="8408134" y="-75761"/>
            <a:ext cx="111424" cy="1360308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98686027"/>
              </p:ext>
            </p:extLst>
          </p:nvPr>
        </p:nvGraphicFramePr>
        <p:xfrm>
          <a:off x="216024" y="1340768"/>
          <a:ext cx="86764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216024" y="6093296"/>
            <a:ext cx="1907704" cy="55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Neutral en recaudo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411760" y="6093296"/>
            <a:ext cx="6496704" cy="55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Aumentan recaudo</a:t>
            </a:r>
          </a:p>
        </p:txBody>
      </p:sp>
    </p:spTree>
    <p:extLst>
      <p:ext uri="{BB962C8B-B14F-4D97-AF65-F5344CB8AC3E}">
        <p14:creationId xmlns:p14="http://schemas.microsoft.com/office/powerpoint/2010/main" val="352975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324" y="2567806"/>
            <a:ext cx="633670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Franchise" pitchFamily="49" charset="0"/>
                <a:ea typeface="Franchise" pitchFamily="49" charset="0"/>
              </a:rPr>
              <a:t>Impuestos directos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Franchise" pitchFamily="49" charset="0"/>
                <a:ea typeface="Franchise" pitchFamily="49" charset="0"/>
              </a:rPr>
              <a:t> </a:t>
            </a:r>
          </a:p>
        </p:txBody>
      </p:sp>
      <p:sp>
        <p:nvSpPr>
          <p:cNvPr id="5" name="Isosceles Triangle 4"/>
          <p:cNvSpPr/>
          <p:nvPr/>
        </p:nvSpPr>
        <p:spPr>
          <a:xfrm rot="16200000">
            <a:off x="624442" y="2228495"/>
            <a:ext cx="111425" cy="1360310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 flipH="1">
            <a:off x="8220778" y="2300502"/>
            <a:ext cx="111424" cy="1360308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547664" y="188640"/>
            <a:ext cx="609869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HN" sz="44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Tributación directa</a:t>
            </a:r>
          </a:p>
          <a:p>
            <a:pPr algn="ctr"/>
            <a:r>
              <a:rPr lang="es-HN" sz="20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(Impuesto de renta personas y sociedades, CREE,  impuesto a la riqueza y parafiscales)</a:t>
            </a:r>
            <a:endParaRPr lang="en-US" sz="2000" dirty="0">
              <a:solidFill>
                <a:srgbClr val="84B4B4"/>
              </a:solidFill>
              <a:latin typeface="+mj-lt"/>
              <a:ea typeface="Franchise" pitchFamily="49" charset="0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624441" y="-75762"/>
            <a:ext cx="111425" cy="1360310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rot="5400000" flipH="1">
            <a:off x="8408134" y="-75761"/>
            <a:ext cx="111424" cy="1360308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0032" y="1916832"/>
            <a:ext cx="4032448" cy="452596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2400" b="1" dirty="0">
                <a:solidFill>
                  <a:srgbClr val="215968"/>
                </a:solidFill>
              </a:rPr>
              <a:t>Es altamente compleja e inequitativa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400" b="1" dirty="0">
              <a:solidFill>
                <a:srgbClr val="84B4B4"/>
              </a:solidFill>
            </a:endParaRP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r>
              <a:rPr lang="es-HN" sz="1800" dirty="0">
                <a:solidFill>
                  <a:srgbClr val="7B725B"/>
                </a:solidFill>
              </a:rPr>
              <a:t>Multiplicidad de regímenes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r>
              <a:rPr lang="es-HN" sz="1800" dirty="0">
                <a:solidFill>
                  <a:srgbClr val="7B725B"/>
                </a:solidFill>
              </a:rPr>
              <a:t>Amplios privilegios y tratamientos especiales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r>
              <a:rPr lang="es-HN" sz="1800" dirty="0">
                <a:solidFill>
                  <a:srgbClr val="7B725B"/>
                </a:solidFill>
              </a:rPr>
              <a:t>Altos niveles de evasión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2400" b="1" dirty="0">
                <a:solidFill>
                  <a:srgbClr val="215968"/>
                </a:solidFill>
              </a:rPr>
              <a:t>Se recarga sobre las empresas y castiga la inversión, el crecimiento y el empleo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2400" b="1" dirty="0">
                <a:solidFill>
                  <a:srgbClr val="215968"/>
                </a:solidFill>
              </a:rPr>
              <a:t>El impuesto a la riqueza de sociedades es anti-técnico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sz="1600" dirty="0">
              <a:solidFill>
                <a:srgbClr val="7B725B"/>
              </a:solidFill>
            </a:endParaRP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sz="16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" y="1916832"/>
            <a:ext cx="477694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0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16200000">
            <a:off x="624441" y="-75762"/>
            <a:ext cx="111425" cy="1360310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rot="5400000" flipH="1">
            <a:off x="8408134" y="-75761"/>
            <a:ext cx="111424" cy="1360308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6" y="1844824"/>
            <a:ext cx="4032448" cy="468052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215968"/>
                </a:solidFill>
              </a:rPr>
              <a:t>La tarifa combinada de renta y CREE es excesivamente elevada y tenderá a crecer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215968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215968"/>
                </a:solidFill>
              </a:rPr>
              <a:t>Los múltiples beneficios generan inequidades horizontales (alta dispersión de tarifas efectivas entre sectores)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215968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215968"/>
                </a:solidFill>
              </a:rPr>
              <a:t>El CREE iba en la dirección correcta pero hizo más complejo el régimen para las empresas y la DIAN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215968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215968"/>
                </a:solidFill>
              </a:rPr>
              <a:t>La evasión es elevadísima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r>
              <a:rPr lang="es-HN" sz="1600" b="1" dirty="0">
                <a:solidFill>
                  <a:srgbClr val="4A4437"/>
                </a:solidFill>
              </a:rPr>
              <a:t>(2.3% del PIB al año - más o menos $20 billones)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sz="1400" dirty="0">
              <a:solidFill>
                <a:srgbClr val="7B725B"/>
              </a:solidFill>
            </a:endParaRP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sz="14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188640"/>
            <a:ext cx="6098698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HN" sz="40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Tributación sociedades: Renta y CREE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844" y="1844824"/>
            <a:ext cx="48803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6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846018" y="44624"/>
            <a:ext cx="7390678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HN" sz="40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Principales propuestas sociedades </a:t>
            </a:r>
            <a:endParaRPr lang="en-US" sz="4000" dirty="0">
              <a:solidFill>
                <a:srgbClr val="84B4B4"/>
              </a:solidFill>
              <a:latin typeface="+mj-lt"/>
              <a:ea typeface="Franchise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991269"/>
            <a:ext cx="8352928" cy="54620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1900" b="1" dirty="0">
                <a:solidFill>
                  <a:srgbClr val="215968"/>
                </a:solidFill>
              </a:rPr>
              <a:t>Creación del Impuesto a las Utilidades Empresariales (IUE) en remplazo del impuesto de renta, CREE y sobretasa del CREE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Sobre las utilidades contables (NIIF)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Con ajustes para asegurar tratamiento uniforme en áreas donde las NIIF permiten discrecionalidad y limitar la utilización de pagos sin relación de causalidad con la generación de utilidades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ser nuevo, jurídicamente permite eliminar los beneficios y las exenciones actuales</a:t>
            </a:r>
          </a:p>
          <a:p>
            <a:pPr lvl="1">
              <a:lnSpc>
                <a:spcPct val="60000"/>
              </a:lnSpc>
              <a:buFont typeface="Wingdings" charset="2"/>
              <a:buChar char="Ø"/>
            </a:pPr>
            <a:endParaRPr lang="es-HN" sz="800" b="1" dirty="0">
              <a:solidFill>
                <a:srgbClr val="4A4437"/>
              </a:solidFill>
            </a:endParaRPr>
          </a:p>
          <a:p>
            <a:pPr algn="just">
              <a:lnSpc>
                <a:spcPct val="90000"/>
              </a:lnSpc>
              <a:buFont typeface="Wingdings" charset="2"/>
              <a:buChar char="Ø"/>
            </a:pPr>
            <a:r>
              <a:rPr lang="es-HN" sz="1900" b="1" dirty="0">
                <a:solidFill>
                  <a:srgbClr val="215968"/>
                </a:solidFill>
              </a:rPr>
              <a:t>Tarifa del IUE sería igual para todas las empresas y podría ubicarse entre 30% y 35%, si se </a:t>
            </a:r>
            <a:r>
              <a:rPr lang="es-HN" sz="2000" b="1" dirty="0">
                <a:solidFill>
                  <a:srgbClr val="215968"/>
                </a:solidFill>
              </a:rPr>
              <a:t>aplican las demás propuestas a éste y otros impuestos nacionales</a:t>
            </a:r>
            <a:endParaRPr lang="es-HN" sz="1900" b="1" dirty="0">
              <a:solidFill>
                <a:srgbClr val="215968"/>
              </a:solidFill>
            </a:endParaRPr>
          </a:p>
          <a:p>
            <a:pPr>
              <a:lnSpc>
                <a:spcPct val="60000"/>
              </a:lnSpc>
              <a:buFont typeface="Wingdings" charset="2"/>
              <a:buChar char="Ø"/>
            </a:pPr>
            <a:endParaRPr lang="es-HN" sz="800" b="1" dirty="0">
              <a:solidFill>
                <a:srgbClr val="215968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1900" b="1" dirty="0">
                <a:solidFill>
                  <a:srgbClr val="215968"/>
                </a:solidFill>
              </a:rPr>
              <a:t>Eliminación del impuesto a la riqueza y fortalecimiento de la renta presuntiva que pasaría de 3% a 4% del patrimonio líquido redefinido (incluye acciones)</a:t>
            </a:r>
          </a:p>
          <a:p>
            <a:pPr>
              <a:lnSpc>
                <a:spcPct val="60000"/>
              </a:lnSpc>
              <a:buFont typeface="Wingdings" charset="2"/>
              <a:buChar char="Ø"/>
            </a:pPr>
            <a:endParaRPr lang="es-HN" sz="800" b="1" dirty="0">
              <a:solidFill>
                <a:srgbClr val="215968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1900" b="1" dirty="0">
                <a:solidFill>
                  <a:srgbClr val="215968"/>
                </a:solidFill>
              </a:rPr>
              <a:t>Las ganancias ocasionales quedarían gravadas como renta ordinaria</a:t>
            </a:r>
          </a:p>
          <a:p>
            <a:pPr>
              <a:lnSpc>
                <a:spcPct val="50000"/>
              </a:lnSpc>
              <a:buFont typeface="Wingdings" charset="2"/>
              <a:buChar char="Ø"/>
            </a:pPr>
            <a:endParaRPr lang="es-HN" sz="800" b="1" dirty="0">
              <a:solidFill>
                <a:srgbClr val="215968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1900" b="1" dirty="0">
                <a:solidFill>
                  <a:srgbClr val="215968"/>
                </a:solidFill>
              </a:rPr>
              <a:t>Sólo 3 descuentos: 20% de gastos I+D+I, 20% de gastos en reforestación, 30% de donaciones a ESAL del RTE. La suma de los 3 no puede superar 20% del impuesto a pagar</a:t>
            </a:r>
            <a:endParaRPr lang="es-HN" sz="19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9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9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900" dirty="0">
              <a:solidFill>
                <a:srgbClr val="7B7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6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213906" y="116632"/>
            <a:ext cx="66549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HN" sz="40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Propuestas personas naturales </a:t>
            </a:r>
            <a:endParaRPr lang="en-US" sz="4000" dirty="0">
              <a:solidFill>
                <a:srgbClr val="84B4B4"/>
              </a:solidFill>
              <a:latin typeface="+mj-lt"/>
              <a:ea typeface="Franchise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endParaRPr lang="es-HN" sz="2000" b="1" dirty="0">
              <a:solidFill>
                <a:srgbClr val="215968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215968"/>
                </a:solidFill>
              </a:rPr>
              <a:t>Unificación en un único impuesto de renta que </a:t>
            </a:r>
            <a:r>
              <a:rPr lang="es-HN" sz="2000" b="1" dirty="0">
                <a:solidFill>
                  <a:schemeClr val="accent2"/>
                </a:solidFill>
              </a:rPr>
              <a:t>distingue el tipo de renta (de trabajo y otras) y no el tipo de personas (asalariados y otros)</a:t>
            </a:r>
            <a:r>
              <a:rPr lang="es-HN" sz="2000" b="1" dirty="0">
                <a:solidFill>
                  <a:srgbClr val="215968"/>
                </a:solidFill>
              </a:rPr>
              <a:t>. Se propone eliminar los mecanismos alternativos de IMAN e IMAS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215968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chemeClr val="accent2"/>
                </a:solidFill>
              </a:rPr>
              <a:t>Límite a los beneficios personales: 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4A4437"/>
                </a:solidFill>
              </a:rPr>
              <a:t>Rentas de trabajo: 35% de salarios y demás compensaciones y máximo absoluto de 4.500 UVT ($127 millones)</a:t>
            </a:r>
          </a:p>
          <a:p>
            <a:pPr lvl="1">
              <a:lnSpc>
                <a:spcPct val="9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4A4437"/>
                </a:solidFill>
              </a:rPr>
              <a:t>Otras rentas: 10% de las rentas líquidas con máximo absoluto de 1.286 UVT ($36 millones)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84B4B4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chemeClr val="accent2"/>
                </a:solidFill>
              </a:rPr>
              <a:t>Límite </a:t>
            </a:r>
            <a:r>
              <a:rPr lang="es-HN" sz="2000" b="1" u="sng" dirty="0">
                <a:solidFill>
                  <a:schemeClr val="accent2"/>
                </a:solidFill>
              </a:rPr>
              <a:t>indicativo</a:t>
            </a:r>
            <a:r>
              <a:rPr lang="es-HN" sz="2000" b="1" dirty="0">
                <a:solidFill>
                  <a:schemeClr val="accent2"/>
                </a:solidFill>
              </a:rPr>
              <a:t> a costos y gastos deducibles </a:t>
            </a:r>
            <a:r>
              <a:rPr lang="es-HN" sz="2000" b="1" dirty="0">
                <a:solidFill>
                  <a:srgbClr val="215968"/>
                </a:solidFill>
              </a:rPr>
              <a:t>para las rentas gravables derivadas del desarrollo de actividades económicas (entre 70% y 90% dependiendo de la actividad)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endParaRPr lang="es-HN" sz="2000" b="1" dirty="0">
              <a:solidFill>
                <a:srgbClr val="215968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chemeClr val="accent2"/>
                </a:solidFill>
              </a:rPr>
              <a:t>Límites a pagos en efectivo</a:t>
            </a:r>
            <a:r>
              <a:rPr lang="es-HN" sz="2000" b="1" dirty="0">
                <a:solidFill>
                  <a:srgbClr val="215968"/>
                </a:solidFill>
              </a:rPr>
              <a:t> deducibles como gastos o costos: límite individual por operación de 500 UVT ($15 millones) y límite global de 30% de los costos y gastos  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endParaRPr lang="es-HN" sz="2000" b="1" dirty="0">
              <a:solidFill>
                <a:srgbClr val="84B4B4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endParaRPr lang="es-HN" sz="2000" b="1" dirty="0">
              <a:solidFill>
                <a:srgbClr val="84B4B4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HN" sz="2000" b="1" dirty="0">
                <a:solidFill>
                  <a:srgbClr val="84B4B4"/>
                </a:solidFill>
              </a:rPr>
              <a:t> 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6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308345" y="116632"/>
            <a:ext cx="846603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HN" sz="2800" dirty="0" smtClean="0">
                <a:solidFill>
                  <a:srgbClr val="DC4534"/>
                </a:solidFill>
                <a:latin typeface="+mj-lt"/>
                <a:ea typeface="Franchise" pitchFamily="49" charset="0"/>
              </a:rPr>
              <a:t>Ampliación de la base tributaria para </a:t>
            </a:r>
            <a:r>
              <a:rPr lang="es-HN" sz="28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personas naturales </a:t>
            </a:r>
            <a:endParaRPr lang="en-US" sz="2800" dirty="0">
              <a:solidFill>
                <a:srgbClr val="84B4B4"/>
              </a:solidFill>
              <a:latin typeface="+mj-lt"/>
              <a:ea typeface="Franchise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620689"/>
            <a:ext cx="8424936" cy="4248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HN" sz="1800" b="1" dirty="0">
                <a:solidFill>
                  <a:srgbClr val="84B4B4"/>
                </a:solidFill>
              </a:rPr>
              <a:t> 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7B725B"/>
              </a:solidFill>
            </a:endParaRPr>
          </a:p>
        </p:txBody>
      </p:sp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833531"/>
              </p:ext>
            </p:extLst>
          </p:nvPr>
        </p:nvGraphicFramePr>
        <p:xfrm>
          <a:off x="3707904" y="836712"/>
          <a:ext cx="532859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4"/>
          <p:cNvSpPr>
            <a:spLocks noGrp="1"/>
          </p:cNvSpPr>
          <p:nvPr/>
        </p:nvSpPr>
        <p:spPr>
          <a:xfrm>
            <a:off x="0" y="2132856"/>
            <a:ext cx="3528392" cy="3746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215968"/>
                </a:solidFill>
              </a:rPr>
              <a:t>Más personas tributarían 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Entre 1.5 y 3 millones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80% siguen sin tributar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sz="1800" b="1" dirty="0">
              <a:solidFill>
                <a:srgbClr val="84B4B4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215968"/>
                </a:solidFill>
              </a:rPr>
              <a:t>Las personas comenzarían a tributar a partir de: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$2.3 millones de ingreso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$1.5 millones de RLG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sz="1800" b="1" dirty="0">
              <a:solidFill>
                <a:srgbClr val="7B725B"/>
              </a:solidFill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es-HN" dirty="0">
              <a:solidFill>
                <a:srgbClr val="7B725B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s-HN" sz="2400" b="1" dirty="0">
              <a:solidFill>
                <a:srgbClr val="84B4B4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sz="16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/>
        </p:nvSpPr>
        <p:spPr>
          <a:xfrm>
            <a:off x="35496" y="620688"/>
            <a:ext cx="338437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b="1" dirty="0">
              <a:solidFill>
                <a:srgbClr val="215968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215968"/>
                </a:solidFill>
              </a:rPr>
              <a:t>Actualmente se tributa a partir de ingreso equivalente a 3 salarios promedio. En la propuesta el umbral baja a </a:t>
            </a:r>
            <a:r>
              <a:rPr lang="es-HN" sz="1800" b="1" dirty="0" smtClean="0">
                <a:solidFill>
                  <a:srgbClr val="215968"/>
                </a:solidFill>
              </a:rPr>
              <a:t>2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b="1" dirty="0" smtClean="0">
              <a:solidFill>
                <a:srgbClr val="215968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s-HN" sz="2200" b="1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200" b="1" dirty="0">
              <a:solidFill>
                <a:srgbClr val="7B725B"/>
              </a:solidFill>
            </a:endParaRP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endParaRPr lang="es-HN" dirty="0">
              <a:solidFill>
                <a:srgbClr val="7B725B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s-HN" sz="2400" b="1" dirty="0">
              <a:solidFill>
                <a:srgbClr val="84B4B4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dirty="0">
              <a:solidFill>
                <a:srgbClr val="7B725B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9512" y="4221088"/>
            <a:ext cx="8136904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HN" b="1" dirty="0" smtClean="0">
                <a:solidFill>
                  <a:srgbClr val="DC4534"/>
                </a:solidFill>
              </a:rPr>
              <a:t>Adicionalmente se propone</a:t>
            </a:r>
          </a:p>
          <a:p>
            <a:pPr>
              <a:lnSpc>
                <a:spcPct val="90000"/>
              </a:lnSpc>
            </a:pPr>
            <a:endParaRPr lang="es-HN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b="1" dirty="0" smtClean="0">
                <a:solidFill>
                  <a:schemeClr val="accent5">
                    <a:lumMod val="50000"/>
                  </a:schemeClr>
                </a:solidFill>
              </a:rPr>
              <a:t>Imponer </a:t>
            </a:r>
            <a:r>
              <a:rPr lang="es-HN" b="1" dirty="0">
                <a:solidFill>
                  <a:schemeClr val="accent5">
                    <a:lumMod val="50000"/>
                  </a:schemeClr>
                </a:solidFill>
              </a:rPr>
              <a:t>sobre las </a:t>
            </a:r>
            <a:r>
              <a:rPr lang="es-HN" b="1" dirty="0">
                <a:solidFill>
                  <a:schemeClr val="accent2"/>
                </a:solidFill>
              </a:rPr>
              <a:t>pensiones</a:t>
            </a:r>
            <a:r>
              <a:rPr lang="es-HN" b="1" dirty="0">
                <a:solidFill>
                  <a:schemeClr val="accent5">
                    <a:lumMod val="50000"/>
                  </a:schemeClr>
                </a:solidFill>
              </a:rPr>
              <a:t> la misma tributación y límites a beneficios de los trabajadores asalariados, con descuento a contribución a salud (90% de los pensionados no tributarían)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b="1" dirty="0">
                <a:solidFill>
                  <a:schemeClr val="accent2"/>
                </a:solidFill>
              </a:rPr>
              <a:t>Renta presuntiva</a:t>
            </a:r>
            <a:r>
              <a:rPr lang="es-HN" b="1" dirty="0">
                <a:solidFill>
                  <a:schemeClr val="accent5">
                    <a:lumMod val="50000"/>
                  </a:schemeClr>
                </a:solidFill>
              </a:rPr>
              <a:t> igual que en sociedades: aumenta de 3% a 4% del patrimonio líquido con una redefinición del patrimonio líquido en el cual se incluye el valor de las acciones y participaciones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309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907704" y="334397"/>
            <a:ext cx="505933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HN" sz="3600" dirty="0" smtClean="0">
                <a:solidFill>
                  <a:srgbClr val="DC4534"/>
                </a:solidFill>
                <a:latin typeface="+mj-lt"/>
                <a:ea typeface="Franchise" pitchFamily="49" charset="0"/>
              </a:rPr>
              <a:t>Impuesto a los dividendos</a:t>
            </a:r>
            <a:endParaRPr lang="en-US" sz="3600" dirty="0">
              <a:solidFill>
                <a:srgbClr val="84B4B4"/>
              </a:solidFill>
              <a:latin typeface="+mj-lt"/>
              <a:ea typeface="Franchise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2132856"/>
            <a:ext cx="8352928" cy="43204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2000" b="1" dirty="0" smtClean="0">
                <a:solidFill>
                  <a:schemeClr val="accent5">
                    <a:lumMod val="50000"/>
                  </a:schemeClr>
                </a:solidFill>
              </a:rPr>
              <a:t>Los </a:t>
            </a:r>
            <a:r>
              <a:rPr lang="es-HN" sz="2000" b="1" dirty="0">
                <a:solidFill>
                  <a:schemeClr val="accent2"/>
                </a:solidFill>
              </a:rPr>
              <a:t>dividendos a personas naturales </a:t>
            </a: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</a:rPr>
              <a:t>harían parte de la renta ordinaria, pero con un descuento en el impuesto hasta del 20%. Así, personas con tarifa marginal de 20% o menos, no </a:t>
            </a:r>
            <a:r>
              <a:rPr lang="es-HN" sz="2000" b="1" dirty="0" smtClean="0">
                <a:solidFill>
                  <a:schemeClr val="accent5">
                    <a:lumMod val="50000"/>
                  </a:schemeClr>
                </a:solidFill>
              </a:rPr>
              <a:t>pagarían </a:t>
            </a: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</a:rPr>
              <a:t>este impuesto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endParaRPr lang="es-HN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</a:rPr>
              <a:t>Los </a:t>
            </a:r>
            <a:r>
              <a:rPr lang="es-HN" sz="2000" b="1" dirty="0">
                <a:solidFill>
                  <a:schemeClr val="accent2"/>
                </a:solidFill>
              </a:rPr>
              <a:t>dividendos pagados a sociedades cerradas </a:t>
            </a: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</a:rPr>
              <a:t>pagarían un impuesto de 10%-15% sobre dividendos recibidos. Cuando esas sociedades distribuyan dividendos podrán transferir el gravamen que se les practicó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endParaRPr lang="es-HN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</a:rPr>
              <a:t>Los </a:t>
            </a:r>
            <a:r>
              <a:rPr lang="es-HN" sz="2000" b="1" dirty="0">
                <a:solidFill>
                  <a:schemeClr val="accent2"/>
                </a:solidFill>
              </a:rPr>
              <a:t>dividendos pagados a sociedades extranjeras </a:t>
            </a: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</a:rPr>
              <a:t>pagarían impuesto de 15% y en países de baja tributación se aplicaría la tarifa máxima ordinaria</a:t>
            </a:r>
          </a:p>
          <a:p>
            <a:pPr marL="0" indent="0">
              <a:lnSpc>
                <a:spcPct val="90000"/>
              </a:lnSpc>
              <a:buNone/>
            </a:pPr>
            <a:endParaRPr lang="es-HN" sz="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endParaRPr lang="es-HN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Ø"/>
            </a:pPr>
            <a:endParaRPr lang="es-HN" sz="1700" dirty="0">
              <a:solidFill>
                <a:srgbClr val="4A4437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HN" sz="1700" dirty="0">
                <a:solidFill>
                  <a:srgbClr val="84B4B4"/>
                </a:solidFill>
              </a:rPr>
              <a:t> 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7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7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7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7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700" dirty="0">
              <a:solidFill>
                <a:srgbClr val="7B725B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700" dirty="0">
              <a:solidFill>
                <a:srgbClr val="7B72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9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112" y="476672"/>
            <a:ext cx="8229600" cy="364902"/>
          </a:xfrm>
        </p:spPr>
        <p:txBody>
          <a:bodyPr>
            <a:noAutofit/>
          </a:bodyPr>
          <a:lstStyle/>
          <a:p>
            <a:r>
              <a:rPr lang="es-CO" altLang="es-CO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Tarifa combinada de impuestos a los dividendos distribuidos y las utilidades de las empresas</a:t>
            </a:r>
            <a:r>
              <a:rPr lang="es-CO" alt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O" alt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O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hart 1"/>
          <p:cNvGraphicFramePr/>
          <p:nvPr>
            <p:extLst>
              <p:ext uri="{D42A27DB-BD31-4B8C-83A1-F6EECF244321}">
                <p14:modId xmlns:p14="http://schemas.microsoft.com/office/powerpoint/2010/main" val="1347931190"/>
              </p:ext>
            </p:extLst>
          </p:nvPr>
        </p:nvGraphicFramePr>
        <p:xfrm>
          <a:off x="0" y="1052736"/>
          <a:ext cx="8866312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6407750"/>
            <a:ext cx="86868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kumimoji="0" lang="es-CO" altLang="es-CO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Harding</a:t>
            </a:r>
            <a:r>
              <a:rPr kumimoji="0" lang="es-CO" alt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(2013) y cálculos propios para el caso colombiano</a:t>
            </a:r>
            <a:r>
              <a:rPr kumimoji="0" lang="es-CO" altLang="es-CO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3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324" y="2567806"/>
            <a:ext cx="633670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Franchise" pitchFamily="49" charset="0"/>
                <a:ea typeface="Franchise" pitchFamily="49" charset="0"/>
              </a:rPr>
              <a:t>Impuestos indirectos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Franchise" pitchFamily="49" charset="0"/>
                <a:ea typeface="Franchise" pitchFamily="49" charset="0"/>
              </a:rPr>
              <a:t> </a:t>
            </a:r>
          </a:p>
        </p:txBody>
      </p:sp>
      <p:sp>
        <p:nvSpPr>
          <p:cNvPr id="5" name="Isosceles Triangle 4"/>
          <p:cNvSpPr/>
          <p:nvPr/>
        </p:nvSpPr>
        <p:spPr>
          <a:xfrm rot="16200000">
            <a:off x="624442" y="2228495"/>
            <a:ext cx="111425" cy="1360310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 flipH="1">
            <a:off x="8220778" y="2300502"/>
            <a:ext cx="111424" cy="1360308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3528" y="3012054"/>
            <a:ext cx="4128280" cy="707886"/>
            <a:chOff x="801205" y="2187555"/>
            <a:chExt cx="3766150" cy="551311"/>
          </a:xfrm>
        </p:grpSpPr>
        <p:sp>
          <p:nvSpPr>
            <p:cNvPr id="20" name="TextBox 19"/>
            <p:cNvSpPr txBox="1"/>
            <p:nvPr/>
          </p:nvSpPr>
          <p:spPr>
            <a:xfrm>
              <a:off x="801205" y="2187555"/>
              <a:ext cx="2627660" cy="5513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s-HN" sz="2000" b="1" dirty="0">
                  <a:solidFill>
                    <a:srgbClr val="DC4534"/>
                  </a:solidFill>
                  <a:latin typeface="Franchise" pitchFamily="49" charset="0"/>
                  <a:ea typeface="Franchise" pitchFamily="49" charset="0"/>
                </a:rPr>
                <a:t>Comisionados</a:t>
              </a:r>
            </a:p>
            <a:p>
              <a:endParaRPr lang="es-HN" sz="2000" b="1" dirty="0">
                <a:solidFill>
                  <a:srgbClr val="DC4534"/>
                </a:solidFill>
                <a:latin typeface="Franchise" pitchFamily="49" charset="0"/>
                <a:ea typeface="Franchise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2939" y="2231423"/>
              <a:ext cx="3744416" cy="2876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endPara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236365" y="304081"/>
            <a:ext cx="4609956" cy="58477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HN" sz="3200" dirty="0">
                <a:solidFill>
                  <a:srgbClr val="DC4534"/>
                </a:solidFill>
                <a:latin typeface="Franchise" pitchFamily="49" charset="0"/>
                <a:ea typeface="Franchise" pitchFamily="49" charset="0"/>
              </a:rPr>
              <a:t>Mandato de la Comisión</a:t>
            </a: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875963" y="-3754"/>
            <a:ext cx="111425" cy="1360310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3" name="Isosceles Triangle 92"/>
          <p:cNvSpPr/>
          <p:nvPr/>
        </p:nvSpPr>
        <p:spPr>
          <a:xfrm rot="5400000" flipH="1">
            <a:off x="8156614" y="28838"/>
            <a:ext cx="111424" cy="1360308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17" name="TextBox 116"/>
          <p:cNvSpPr txBox="1"/>
          <p:nvPr/>
        </p:nvSpPr>
        <p:spPr>
          <a:xfrm>
            <a:off x="323528" y="980728"/>
            <a:ext cx="8524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b="1" dirty="0">
                <a:solidFill>
                  <a:srgbClr val="4A4437"/>
                </a:solidFill>
                <a:latin typeface="+mj-lt"/>
              </a:rPr>
              <a:t>Estudiar, entre otros, el régimen del impuesto sobre la  renta y CREE, el régimen tributario especial del impuesto sobre la renta y complementarios aplicable a las entidades sin ánimo de lucro, los beneficios tributarios existentes y las razones que los justifican, el régimen del impuesto sobre las ventas y el régimen aplicable a los impuestos, tasas y contribuciones de carácter territorial con el objeto de proponer reformas orientadas a combatir la evasión y elusión fiscales y a hacer el sistema tributario más equitativo y eficiente (Ley 1739 de 2014)</a:t>
            </a:r>
            <a:endParaRPr lang="es-HN" dirty="0">
              <a:solidFill>
                <a:srgbClr val="4A4437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4149080"/>
            <a:ext cx="4060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2000" b="1" dirty="0">
                <a:solidFill>
                  <a:srgbClr val="4A4437"/>
                </a:solidFill>
                <a:latin typeface="+mj-lt"/>
              </a:rPr>
              <a:t>La Comisión trabajó durante diez meses y entregó el informe con sus propuestas al Ministro de Hacienda el 24 de diciembre de 2015 (261 páginas y 64 propuestas concretas)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6021288"/>
            <a:ext cx="504056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rgbClr val="DC4534"/>
                </a:solidFill>
                <a:latin typeface="Franchise" pitchFamily="49" charset="0"/>
                <a:ea typeface="Franchise" pitchFamily="49" charset="0"/>
              </a:rPr>
              <a:t>Secretaría Técnica</a:t>
            </a:r>
            <a:r>
              <a:rPr lang="es-HN" b="1" dirty="0">
                <a:solidFill>
                  <a:schemeClr val="accent5">
                    <a:lumMod val="50000"/>
                  </a:schemeClr>
                </a:solidFill>
                <a:latin typeface="Franchise" pitchFamily="49" charset="0"/>
                <a:ea typeface="Franchise" pitchFamily="49" charset="0"/>
              </a:rPr>
              <a:t> </a:t>
            </a:r>
          </a:p>
          <a:p>
            <a:r>
              <a:rPr lang="es-HN" b="1" dirty="0">
                <a:solidFill>
                  <a:schemeClr val="accent5">
                    <a:lumMod val="50000"/>
                  </a:schemeClr>
                </a:solidFill>
                <a:latin typeface="Franchise" pitchFamily="49" charset="0"/>
                <a:ea typeface="Franchise" pitchFamily="49" charset="0"/>
              </a:rPr>
              <a:t>Natalia Salazar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0040" y="336395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rPr>
              <a:t>Ricardo Bonilla </a:t>
            </a:r>
          </a:p>
          <a:p>
            <a:r>
              <a: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rPr>
              <a:t>Rosario Córdoba </a:t>
            </a:r>
          </a:p>
          <a:p>
            <a:r>
              <a: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rPr>
              <a:t>Alfredo Lewin</a:t>
            </a:r>
          </a:p>
          <a:p>
            <a:r>
              <a: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rPr>
              <a:t>Oscar Darío Morales </a:t>
            </a:r>
          </a:p>
          <a:p>
            <a:r>
              <a: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rPr>
              <a:t>Soraya Montoya </a:t>
            </a:r>
          </a:p>
          <a:p>
            <a:r>
              <a: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rPr>
              <a:t>Guillermo Perry </a:t>
            </a:r>
          </a:p>
          <a:p>
            <a:r>
              <a: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rPr>
              <a:t>Julio Roberto Piza </a:t>
            </a:r>
          </a:p>
          <a:p>
            <a:r>
              <a: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rPr>
              <a:t>Miguel Urrutia </a:t>
            </a:r>
          </a:p>
          <a:p>
            <a:r>
              <a:rPr lang="es-HN" b="1" dirty="0">
                <a:solidFill>
                  <a:srgbClr val="215968"/>
                </a:solidFill>
                <a:latin typeface="Franchise" pitchFamily="49" charset="0"/>
                <a:ea typeface="Franchise" pitchFamily="49" charset="0"/>
              </a:rPr>
              <a:t>Leonardo Villar</a:t>
            </a:r>
          </a:p>
        </p:txBody>
      </p:sp>
    </p:spTree>
    <p:extLst>
      <p:ext uri="{BB962C8B-B14F-4D97-AF65-F5344CB8AC3E}">
        <p14:creationId xmlns:p14="http://schemas.microsoft.com/office/powerpoint/2010/main" val="9801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187624" y="44624"/>
            <a:ext cx="6458738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HN" sz="40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Tributación indirecta </a:t>
            </a:r>
          </a:p>
          <a:p>
            <a:pPr algn="ctr"/>
            <a:r>
              <a:rPr lang="es-HN" sz="20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(IVA, Impoconsumo, GMF e impuestos a los combustibles)</a:t>
            </a:r>
            <a:endParaRPr lang="en-US" sz="2000" dirty="0">
              <a:solidFill>
                <a:srgbClr val="84B4B4"/>
              </a:solidFill>
              <a:latin typeface="+mj-lt"/>
              <a:ea typeface="Franchise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96144"/>
            <a:ext cx="8820472" cy="57332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El IVA recauda poco y productividad es baja</a:t>
            </a:r>
          </a:p>
          <a:p>
            <a:pPr>
              <a:lnSpc>
                <a:spcPct val="50000"/>
              </a:lnSpc>
              <a:spcBef>
                <a:spcPts val="0"/>
              </a:spcBef>
              <a:buFont typeface="Wingdings" charset="2"/>
              <a:buChar char="Ø"/>
            </a:pPr>
            <a:endParaRPr lang="es-HN" sz="1800" b="1" dirty="0" smtClean="0">
              <a:solidFill>
                <a:srgbClr val="4A4437"/>
              </a:solidFill>
            </a:endParaRPr>
          </a:p>
          <a:p>
            <a:pPr>
              <a:lnSpc>
                <a:spcPct val="50000"/>
              </a:lnSpc>
              <a:spcBef>
                <a:spcPts val="0"/>
              </a:spcBef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Múltiples beneficios generan inequidades, dificultan administración y hay dudas sobre su contribución a reducir el efecto regresivo del impuesto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La imposibilidad de descontar el IVA pagado en la adquisición de bienes de capital impacta la inversión y la competitividad</a:t>
            </a:r>
          </a:p>
          <a:p>
            <a:pPr>
              <a:lnSpc>
                <a:spcPct val="50000"/>
              </a:lnSpc>
              <a:spcBef>
                <a:spcPts val="0"/>
              </a:spcBef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El umbral del régimen simplificado es elevado y crea incentivos a permanecer en la informalidad y por fuera del control de la DIAN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La evasión en IVA es alta (40% según último cálculo del FMI) que se agrava por retraso en la implementación de la factura electrónica (se reglamentó desde 1995)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El impuesto al consumo recientemente creado para algunos productos y servicios ha tenido resultados positivos en materia de recaudo</a:t>
            </a:r>
          </a:p>
          <a:p>
            <a:pPr>
              <a:lnSpc>
                <a:spcPct val="50000"/>
              </a:lnSpc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El GMF (4X1000) tiene efecto sobre la intermediación pero es eficiente en su recaudo y genera importantes recursos al fisco. </a:t>
            </a:r>
            <a:endParaRPr lang="es-HN" sz="1800" b="1" dirty="0" smtClean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  <a:tabLst>
                <a:tab pos="8178800" algn="l"/>
              </a:tabLst>
            </a:pPr>
            <a:r>
              <a:rPr lang="es-HN" sz="1800" b="1" dirty="0">
                <a:solidFill>
                  <a:srgbClr val="4A4437"/>
                </a:solidFill>
              </a:rPr>
              <a:t>El impuesto a los combustibles es bajo para estándares internacionales 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29079" cy="5508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23728" y="6021288"/>
            <a:ext cx="4572000" cy="5447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b="1" dirty="0">
                <a:solidFill>
                  <a:srgbClr val="4A4437"/>
                </a:solidFill>
              </a:rPr>
              <a:t>La tarifa es baja y el impuesto sólo cubre a cerca del 50% de los bienes y servicios</a:t>
            </a:r>
          </a:p>
        </p:txBody>
      </p:sp>
    </p:spTree>
    <p:extLst>
      <p:ext uri="{BB962C8B-B14F-4D97-AF65-F5344CB8AC3E}">
        <p14:creationId xmlns:p14="http://schemas.microsoft.com/office/powerpoint/2010/main" val="361308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43608" y="0"/>
            <a:ext cx="6912768" cy="584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HN" sz="32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Propuestas impuestos indirectos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080120"/>
            <a:ext cx="8820472" cy="573325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7504" y="764704"/>
            <a:ext cx="9036496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4A4437"/>
                </a:solidFill>
              </a:rPr>
              <a:t>Se propone limitar la </a:t>
            </a:r>
            <a:r>
              <a:rPr lang="es-HN" sz="2000" b="1" dirty="0">
                <a:solidFill>
                  <a:schemeClr val="accent2"/>
                </a:solidFill>
              </a:rPr>
              <a:t>categoría de no gravados </a:t>
            </a:r>
            <a:r>
              <a:rPr lang="es-HN" sz="2000" b="1" dirty="0">
                <a:solidFill>
                  <a:srgbClr val="4A4437"/>
                </a:solidFill>
              </a:rPr>
              <a:t>a bienes y servicios cuya demanda es de interés público y cuyo consumo tiene externalidades positivas 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s-HN" sz="1600" b="1" dirty="0">
                <a:solidFill>
                  <a:srgbClr val="215968"/>
                </a:solidFill>
              </a:rPr>
              <a:t>Servicios de educación, salud  y los asociados a pensiones y cesantías, transporte público de pasajeros y consumo vital de servicios públicos domiciliarios</a:t>
            </a:r>
          </a:p>
          <a:p>
            <a:pPr>
              <a:lnSpc>
                <a:spcPct val="5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4A4437"/>
                </a:solidFill>
              </a:rPr>
              <a:t>Propone establecer </a:t>
            </a:r>
            <a:r>
              <a:rPr lang="es-HN" sz="2000" b="1" dirty="0">
                <a:solidFill>
                  <a:schemeClr val="accent2"/>
                </a:solidFill>
              </a:rPr>
              <a:t>cuatro categorías de bienes y servicios gravados</a:t>
            </a:r>
            <a:r>
              <a:rPr lang="es-HN" sz="2000" b="1" dirty="0">
                <a:solidFill>
                  <a:srgbClr val="4A4437"/>
                </a:solidFill>
              </a:rPr>
              <a:t>, con derecho a descuento y devolución, así: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s-HN" sz="1600" b="1" dirty="0">
                <a:solidFill>
                  <a:srgbClr val="215968"/>
                </a:solidFill>
              </a:rPr>
              <a:t>Bienes y servicios gravados a la tarifa 0%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s-HN" sz="1600" b="1" dirty="0">
                <a:solidFill>
                  <a:srgbClr val="215968"/>
                </a:solidFill>
              </a:rPr>
              <a:t>Bienes y servicios gravados a la tarifa del 5%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s-HN" sz="1600" b="1" dirty="0">
                <a:solidFill>
                  <a:srgbClr val="215968"/>
                </a:solidFill>
              </a:rPr>
              <a:t>Bienes y servicios gravados a la tarifa del 10% 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s-HN" sz="1600" b="1" dirty="0">
                <a:solidFill>
                  <a:srgbClr val="215968"/>
                </a:solidFill>
              </a:rPr>
              <a:t>Bienes y servicios gravados a la tarifa del 19%</a:t>
            </a:r>
          </a:p>
          <a:p>
            <a:pPr lvl="1">
              <a:lnSpc>
                <a:spcPct val="50000"/>
              </a:lnSpc>
              <a:buFont typeface="Wingdings" charset="2"/>
              <a:buChar char="Ø"/>
            </a:pPr>
            <a:endParaRPr lang="es-HN" sz="1600" b="1" dirty="0">
              <a:solidFill>
                <a:srgbClr val="84B4B4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4A4437"/>
                </a:solidFill>
              </a:rPr>
              <a:t>La categoría gravados a la tasa 0% y con derecho a devolución estaría compuesta únicamente por los bienes y servicios exportados </a:t>
            </a:r>
          </a:p>
          <a:p>
            <a:pPr>
              <a:lnSpc>
                <a:spcPct val="5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2000" b="1" dirty="0" smtClean="0">
                <a:solidFill>
                  <a:srgbClr val="4A4437"/>
                </a:solidFill>
              </a:rPr>
              <a:t>Se propone gravar la </a:t>
            </a:r>
            <a:r>
              <a:rPr lang="es-HN" sz="2000" b="1" dirty="0">
                <a:solidFill>
                  <a:srgbClr val="4A4437"/>
                </a:solidFill>
              </a:rPr>
              <a:t>canasta básica </a:t>
            </a:r>
            <a:r>
              <a:rPr lang="es-HN" sz="2000" b="1" dirty="0" smtClean="0">
                <a:solidFill>
                  <a:srgbClr val="4A4437"/>
                </a:solidFill>
              </a:rPr>
              <a:t>al </a:t>
            </a:r>
            <a:r>
              <a:rPr lang="es-HN" sz="2000" b="1" dirty="0">
                <a:solidFill>
                  <a:srgbClr val="4A4437"/>
                </a:solidFill>
              </a:rPr>
              <a:t>5% y aquellos bienes y servicios con una cadena producción-distribución corta tendrían un IVA monofásico (ej. leche, carne, huevos, pescado y camarones)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4A4437"/>
                </a:solidFill>
              </a:rPr>
              <a:t>Se propone aumentar la tarifa del </a:t>
            </a:r>
            <a:r>
              <a:rPr lang="es-HN" sz="2000" b="1" dirty="0">
                <a:solidFill>
                  <a:schemeClr val="accent2"/>
                </a:solidFill>
              </a:rPr>
              <a:t>impuesto al consumo </a:t>
            </a:r>
            <a:r>
              <a:rPr lang="es-HN" sz="2000" b="1" dirty="0">
                <a:solidFill>
                  <a:srgbClr val="4A4437"/>
                </a:solidFill>
              </a:rPr>
              <a:t>en 3 puntos porcentuales</a:t>
            </a:r>
          </a:p>
          <a:p>
            <a:pPr>
              <a:lnSpc>
                <a:spcPct val="50000"/>
              </a:lnSpc>
              <a:buFont typeface="Wingdings" charset="2"/>
              <a:buChar char="Ø"/>
            </a:pPr>
            <a:endParaRPr lang="es-HN" sz="2000" b="1" dirty="0">
              <a:solidFill>
                <a:srgbClr val="84B4B4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2000" b="1" dirty="0">
                <a:solidFill>
                  <a:srgbClr val="4A4437"/>
                </a:solidFill>
              </a:rPr>
              <a:t>Se permitiría descontar el </a:t>
            </a:r>
            <a:r>
              <a:rPr lang="es-HN" sz="2000" b="1" dirty="0">
                <a:solidFill>
                  <a:schemeClr val="accent2"/>
                </a:solidFill>
              </a:rPr>
              <a:t>IVA pagado en los bienes de capital</a:t>
            </a:r>
            <a:r>
              <a:rPr lang="es-HN" sz="2000" b="1" dirty="0">
                <a:solidFill>
                  <a:srgbClr val="4A4437"/>
                </a:solidFill>
              </a:rPr>
              <a:t>, pero por su efecto fiscal, se recomienda que se pueda hacer en un período de 3 a 5 años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0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187624" y="0"/>
            <a:ext cx="6912768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HN" sz="4000" dirty="0">
                <a:solidFill>
                  <a:srgbClr val="DC4534"/>
                </a:solidFill>
                <a:latin typeface="+mj-lt"/>
                <a:ea typeface="Franchise" pitchFamily="49" charset="0"/>
              </a:rPr>
              <a:t>Propuestas impuestos indirectos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7536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864096"/>
            <a:ext cx="8820472" cy="573325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20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7504" y="1052736"/>
            <a:ext cx="90364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Se redefine el </a:t>
            </a:r>
            <a:r>
              <a:rPr lang="es-HN" sz="1800" b="1" dirty="0">
                <a:solidFill>
                  <a:schemeClr val="accent2"/>
                </a:solidFill>
              </a:rPr>
              <a:t>régimen simplificado</a:t>
            </a:r>
            <a:r>
              <a:rPr lang="es-HN" sz="1800" b="1" dirty="0">
                <a:solidFill>
                  <a:srgbClr val="4A4437"/>
                </a:solidFill>
              </a:rPr>
              <a:t> y se recomiendan mecanismos de control para evitar abusos: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215968"/>
                </a:solidFill>
              </a:rPr>
              <a:t>Venta de bienes gravados: el umbral se  reduce de 4.000 UVT 1250 UVT ($120 a $35 millones) de ingresos brutos</a:t>
            </a:r>
          </a:p>
          <a:p>
            <a:pPr lvl="2"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215968"/>
                </a:solidFill>
              </a:rPr>
              <a:t>Entre 1.250 UVT y 4.000 UVT habría </a:t>
            </a:r>
            <a:r>
              <a:rPr lang="es-HN" sz="1800" b="1" dirty="0">
                <a:solidFill>
                  <a:schemeClr val="accent2"/>
                </a:solidFill>
              </a:rPr>
              <a:t>régimen unificado </a:t>
            </a:r>
            <a:r>
              <a:rPr lang="es-HN" sz="1800" b="1" u="sng" dirty="0">
                <a:solidFill>
                  <a:schemeClr val="accent2"/>
                </a:solidFill>
              </a:rPr>
              <a:t>voluntario </a:t>
            </a:r>
            <a:r>
              <a:rPr lang="es-HN" sz="1800" b="1" dirty="0">
                <a:solidFill>
                  <a:srgbClr val="215968"/>
                </a:solidFill>
              </a:rPr>
              <a:t>de renta, IVA y consumo con tarifa de 5% sobre ingresos brutos. No hay derecho a descuentos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215968"/>
                </a:solidFill>
              </a:rPr>
              <a:t>Venta de servicios gravados: el umbral se reduce de 4.000 UVT  a $850 UVT ($120 a $24 millones)</a:t>
            </a:r>
          </a:p>
          <a:p>
            <a:pPr lvl="2">
              <a:lnSpc>
                <a:spcPct val="8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215968"/>
                </a:solidFill>
              </a:rPr>
              <a:t>Entre  850 UVT y 2,700 UVT habría régimen unificado </a:t>
            </a:r>
            <a:r>
              <a:rPr lang="es-HN" sz="1800" b="1" u="sng" dirty="0">
                <a:solidFill>
                  <a:srgbClr val="215968"/>
                </a:solidFill>
              </a:rPr>
              <a:t>voluntario</a:t>
            </a:r>
            <a:r>
              <a:rPr lang="es-HN" sz="1800" b="1" dirty="0">
                <a:solidFill>
                  <a:srgbClr val="215968"/>
                </a:solidFill>
              </a:rPr>
              <a:t> de renta, IVA y consumo con tarifa de 5% sobre ingresos brutos. No hay derecho a descuentos</a:t>
            </a:r>
          </a:p>
          <a:p>
            <a:pPr marL="0" indent="0">
              <a:lnSpc>
                <a:spcPct val="70000"/>
              </a:lnSpc>
              <a:buNone/>
            </a:pPr>
            <a:endParaRPr lang="es-HN" sz="1800" dirty="0">
              <a:solidFill>
                <a:srgbClr val="DC4534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s-HN" sz="1800" b="1" dirty="0">
                <a:solidFill>
                  <a:srgbClr val="DC4534"/>
                </a:solidFill>
              </a:rPr>
              <a:t>Propuesta GMF (4X1000)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Se propone mantener el GMF y cuando las finanzas públicas lo permitan aumentar su deducción en el IUE para las empresas al 100%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s-HN" sz="1800" b="1" dirty="0">
                <a:solidFill>
                  <a:srgbClr val="DC4534"/>
                </a:solidFill>
              </a:rPr>
              <a:t>Propuesta impuestos a los combustibles</a:t>
            </a:r>
          </a:p>
          <a:p>
            <a:pPr marL="0" indent="0">
              <a:lnSpc>
                <a:spcPct val="70000"/>
              </a:lnSpc>
              <a:buNone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r>
              <a:rPr lang="es-HN" sz="1800" b="1" dirty="0">
                <a:solidFill>
                  <a:srgbClr val="4A4437"/>
                </a:solidFill>
              </a:rPr>
              <a:t>Por consideraciones de protección al medio ambiente se recomienda aumentar el impuesto sobre los combustibles en un 30% e igualar sobretasa diésel a la de gasolina</a:t>
            </a: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endParaRPr lang="es-HN" sz="1800" b="1" dirty="0">
              <a:solidFill>
                <a:srgbClr val="4A4437"/>
              </a:solidFill>
            </a:endParaRPr>
          </a:p>
          <a:p>
            <a:pPr marL="0" indent="0">
              <a:lnSpc>
                <a:spcPct val="70000"/>
              </a:lnSpc>
              <a:buFont typeface="Arial" pitchFamily="34" charset="0"/>
              <a:buNone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b="1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Ø"/>
            </a:pPr>
            <a:endParaRPr lang="es-HN" sz="1800" dirty="0">
              <a:solidFill>
                <a:srgbClr val="4A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0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6650" y="1606148"/>
            <a:ext cx="633670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s-CO" sz="3200" b="1" dirty="0">
              <a:solidFill>
                <a:schemeClr val="accent5">
                  <a:lumMod val="50000"/>
                </a:schemeClr>
              </a:solidFill>
              <a:latin typeface="Franchise" pitchFamily="49" charset="0"/>
              <a:ea typeface="Franchise" pitchFamily="49" charset="0"/>
            </a:endParaRPr>
          </a:p>
          <a:p>
            <a:pPr algn="ctr"/>
            <a:endParaRPr lang="es-CO" sz="3200" b="1" dirty="0">
              <a:solidFill>
                <a:schemeClr val="accent5">
                  <a:lumMod val="50000"/>
                </a:schemeClr>
              </a:solidFill>
              <a:latin typeface="Franchise" pitchFamily="49" charset="0"/>
              <a:ea typeface="Franchise" pitchFamily="49" charset="0"/>
            </a:endParaRP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Franchise" pitchFamily="49" charset="0"/>
                <a:ea typeface="Franchise" pitchFamily="49" charset="0"/>
              </a:rPr>
              <a:t>Impuestos territoriales</a:t>
            </a:r>
          </a:p>
        </p:txBody>
      </p:sp>
      <p:sp>
        <p:nvSpPr>
          <p:cNvPr id="5" name="Isosceles Triangle 4"/>
          <p:cNvSpPr/>
          <p:nvPr/>
        </p:nvSpPr>
        <p:spPr>
          <a:xfrm rot="16200000">
            <a:off x="624442" y="2228495"/>
            <a:ext cx="111425" cy="1360310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 flipH="1">
            <a:off x="8220778" y="2300502"/>
            <a:ext cx="111424" cy="1360308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90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84" y="0"/>
            <a:ext cx="8607425" cy="777875"/>
          </a:xfrm>
        </p:spPr>
        <p:txBody>
          <a:bodyPr>
            <a:noAutofit/>
          </a:bodyPr>
          <a:lstStyle/>
          <a:p>
            <a:r>
              <a:rPr lang="es-ES_tradnl" sz="2800" b="1" dirty="0">
                <a:solidFill>
                  <a:srgbClr val="DC4534"/>
                </a:solidFill>
              </a:rPr>
              <a:t>Principales propuestas sobre impuestos territoriales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5630" y="908720"/>
            <a:ext cx="8775493" cy="579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Impuestos departamentales</a:t>
            </a: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33617122"/>
              </p:ext>
            </p:extLst>
          </p:nvPr>
        </p:nvGraphicFramePr>
        <p:xfrm>
          <a:off x="-36512" y="824053"/>
          <a:ext cx="43204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5624982"/>
              </p:ext>
            </p:extLst>
          </p:nvPr>
        </p:nvGraphicFramePr>
        <p:xfrm>
          <a:off x="4139952" y="1268760"/>
          <a:ext cx="48245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40" y="83671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Impuestos municipales</a:t>
            </a:r>
          </a:p>
        </p:txBody>
      </p:sp>
    </p:spTree>
    <p:extLst>
      <p:ext uri="{BB962C8B-B14F-4D97-AF65-F5344CB8AC3E}">
        <p14:creationId xmlns:p14="http://schemas.microsoft.com/office/powerpoint/2010/main" val="66386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7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7000" y="6683375"/>
            <a:ext cx="9017000" cy="174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5630" y="908720"/>
            <a:ext cx="8775493" cy="5272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O" sz="2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047028434"/>
              </p:ext>
            </p:extLst>
          </p:nvPr>
        </p:nvGraphicFramePr>
        <p:xfrm>
          <a:off x="712856" y="980661"/>
          <a:ext cx="8034269" cy="570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>
                <a:solidFill>
                  <a:srgbClr val="DC4534"/>
                </a:solidFill>
              </a:rPr>
              <a:t>Otras recomendaciones – Impuestos territoriales</a:t>
            </a:r>
          </a:p>
        </p:txBody>
      </p:sp>
    </p:spTree>
    <p:extLst>
      <p:ext uri="{BB962C8B-B14F-4D97-AF65-F5344CB8AC3E}">
        <p14:creationId xmlns:p14="http://schemas.microsoft.com/office/powerpoint/2010/main" val="187654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6650" y="1606148"/>
            <a:ext cx="6336704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Franchise" pitchFamily="49" charset="0"/>
                <a:ea typeface="Franchise" pitchFamily="49" charset="0"/>
              </a:rPr>
              <a:t>Administración tributaria</a:t>
            </a:r>
          </a:p>
          <a:p>
            <a:pPr algn="ctr"/>
            <a:endParaRPr lang="es-CO" sz="3200" b="1" dirty="0">
              <a:solidFill>
                <a:schemeClr val="accent5">
                  <a:lumMod val="50000"/>
                </a:schemeClr>
              </a:solidFill>
              <a:latin typeface="Franchise" pitchFamily="49" charset="0"/>
              <a:ea typeface="Franchise" pitchFamily="49" charset="0"/>
            </a:endParaRP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Franchise" pitchFamily="49" charset="0"/>
                <a:ea typeface="Franchise" pitchFamily="49" charset="0"/>
              </a:rPr>
              <a:t>Entidades sin ánimo de lucro</a:t>
            </a:r>
          </a:p>
        </p:txBody>
      </p:sp>
      <p:sp>
        <p:nvSpPr>
          <p:cNvPr id="5" name="Isosceles Triangle 4"/>
          <p:cNvSpPr/>
          <p:nvPr/>
        </p:nvSpPr>
        <p:spPr>
          <a:xfrm rot="16200000">
            <a:off x="624442" y="2228495"/>
            <a:ext cx="111425" cy="1360310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 flipH="1">
            <a:off x="8220778" y="2300502"/>
            <a:ext cx="111424" cy="1360308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6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CO" dirty="0">
                <a:solidFill>
                  <a:srgbClr val="DC4534"/>
                </a:solidFill>
              </a:rPr>
              <a:t>Administración Tributaria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340768"/>
            <a:ext cx="3456384" cy="4407641"/>
          </a:xfrm>
        </p:spPr>
        <p:txBody>
          <a:bodyPr>
            <a:noAutofit/>
          </a:bodyPr>
          <a:lstStyle/>
          <a:p>
            <a:r>
              <a:rPr lang="es-CO" sz="2000" b="1" dirty="0">
                <a:solidFill>
                  <a:srgbClr val="4A4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Reducida autonomía (manejo recurso humano y presupuestal)</a:t>
            </a:r>
          </a:p>
          <a:p>
            <a:endParaRPr lang="es-CO" sz="800" b="1" dirty="0">
              <a:solidFill>
                <a:srgbClr val="4A4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2000" b="1" dirty="0">
                <a:solidFill>
                  <a:srgbClr val="4A4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Escaso personal y poco calificado </a:t>
            </a:r>
          </a:p>
          <a:p>
            <a:endParaRPr lang="es-CO" sz="800" b="1" dirty="0">
              <a:solidFill>
                <a:srgbClr val="4A4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2000" b="1" dirty="0">
                <a:solidFill>
                  <a:srgbClr val="4A4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Bajísimos niveles de inversión en tecnología y sistemas de información</a:t>
            </a:r>
          </a:p>
          <a:p>
            <a:pPr lvl="1"/>
            <a:r>
              <a:rPr lang="es-HN" sz="1800" b="1" dirty="0">
                <a:solidFill>
                  <a:srgbClr val="4A4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Urgencia de avanzar en implementación de la </a:t>
            </a:r>
            <a:r>
              <a:rPr lang="es-HN" sz="1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factura electrónica</a:t>
            </a:r>
            <a:r>
              <a:rPr lang="es-HN" sz="1800" b="1" dirty="0">
                <a:solidFill>
                  <a:srgbClr val="4A4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controlar evasión</a:t>
            </a:r>
          </a:p>
          <a:p>
            <a:endParaRPr lang="es-CO" sz="2000" b="1" dirty="0">
              <a:solidFill>
                <a:srgbClr val="4A4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1268760"/>
            <a:ext cx="5601443" cy="55892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652120" y="3933056"/>
            <a:ext cx="0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63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s-CO" b="1">
                <a:solidFill>
                  <a:srgbClr val="DC4534"/>
                </a:solidFill>
              </a:rPr>
              <a:t>Principales propuestas - Administración Tributaria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72208"/>
            <a:ext cx="8424936" cy="49971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2800" dirty="0">
                <a:solidFill>
                  <a:srgbClr val="4A4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Modificar la naturaleza jurídica de la DIAN y transformarla en agencia estatal con junta directiva</a:t>
            </a:r>
          </a:p>
          <a:p>
            <a:pPr marL="0" indent="0" algn="just">
              <a:buNone/>
            </a:pPr>
            <a:endParaRPr lang="es-CO" sz="2800" dirty="0">
              <a:solidFill>
                <a:srgbClr val="4A4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dirty="0">
                <a:solidFill>
                  <a:srgbClr val="4A4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Dotar a la DIAN de recursos propios independientes del Presupuesto General de la Nación (% del recaudo) con prioridad para inversión en tecnología</a:t>
            </a:r>
          </a:p>
          <a:p>
            <a:pPr algn="just"/>
            <a:endParaRPr lang="es-CO" sz="2800" dirty="0">
              <a:solidFill>
                <a:srgbClr val="4A44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800" dirty="0">
                <a:solidFill>
                  <a:srgbClr val="4A44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Estudiar la posibilidad de crear un tribunal administrativo independiente de la DIAN para la resolución de controversias, como última instancia antes de acudir a la jurisdicción contencioso administrativa</a:t>
            </a:r>
          </a:p>
          <a:p>
            <a:pPr algn="just"/>
            <a:endParaRPr lang="es-CO" sz="2800" dirty="0">
              <a:solidFill>
                <a:srgbClr val="4A4437"/>
              </a:solidFill>
            </a:endParaRPr>
          </a:p>
          <a:p>
            <a:pPr algn="just"/>
            <a:endParaRPr lang="es-CO" sz="2800" dirty="0">
              <a:solidFill>
                <a:srgbClr val="4A4437"/>
              </a:solidFill>
            </a:endParaRPr>
          </a:p>
          <a:p>
            <a:pPr algn="just"/>
            <a:endParaRPr lang="es-CO" sz="2800" dirty="0">
              <a:solidFill>
                <a:srgbClr val="4A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3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979712" y="255276"/>
            <a:ext cx="4668073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HN" sz="4000" b="1" dirty="0">
                <a:solidFill>
                  <a:schemeClr val="tx2"/>
                </a:solidFill>
                <a:latin typeface="+mj-lt"/>
                <a:ea typeface="Franchise" pitchFamily="49" charset="0"/>
              </a:rPr>
              <a:t>Contexto económico 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23528" y="1279091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endParaRPr lang="es-HN" sz="2400" b="1" dirty="0">
              <a:solidFill>
                <a:srgbClr val="7B725B"/>
              </a:solidFill>
              <a:latin typeface="+mj-lt"/>
              <a:cs typeface="Calibri" pitchFamily="34" charset="0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es-H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Reducción drástica de la renta petrolera para el gobierno</a:t>
            </a:r>
          </a:p>
          <a:p>
            <a:pPr marL="285750" indent="-285750" algn="just">
              <a:buFont typeface="Wingdings" charset="2"/>
              <a:buChar char="Ø"/>
            </a:pPr>
            <a:endParaRPr lang="es-HN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es-H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Perspectiva de caída adicional en el recaudo por desaceleración económica y por terminación del impuesto a la riqueza, sobretasa del CREE y GMF</a:t>
            </a:r>
          </a:p>
          <a:p>
            <a:pPr marL="285750" indent="-285750" algn="just">
              <a:buFont typeface="Wingdings" charset="2"/>
              <a:buChar char="Ø"/>
            </a:pPr>
            <a:endParaRPr lang="es-HN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es-H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Necesidad de recaudos para: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H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Mantener el gasto social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H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Financiar inversiones que mejoren la competitividad (infraestructura, educación de calidad).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H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Financiar gastos del posconflicto (presencia del Estado en áreas ocupadas por la guerrilla, desarrollo rural, reparación de víctimas, reinserción)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844" y="6353298"/>
            <a:ext cx="1128155" cy="5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238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rgbClr val="DC4534"/>
                </a:solidFill>
              </a:rPr>
              <a:t>Propuestas ESAL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499715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s-CO" sz="2000" b="1" dirty="0">
                <a:solidFill>
                  <a:srgbClr val="4A4437"/>
                </a:solidFill>
              </a:rPr>
              <a:t>Todas las ESAL quedarían sujetas al régimen ordinario del impuesto de renta, salvo que sean no contribuyentes (entidades públicas) o que por cumplir determinados requisitos verificados por la DIAN hagan parte del RTE</a:t>
            </a:r>
          </a:p>
          <a:p>
            <a:pPr>
              <a:buFont typeface="Wingdings" charset="2"/>
              <a:buChar char="Ø"/>
            </a:pPr>
            <a:endParaRPr lang="es-CO" sz="800" b="1" dirty="0">
              <a:solidFill>
                <a:srgbClr val="4A4437"/>
              </a:solidFill>
            </a:endParaRPr>
          </a:p>
          <a:p>
            <a:pPr>
              <a:buFont typeface="Wingdings" charset="2"/>
              <a:buChar char="Ø"/>
            </a:pPr>
            <a:r>
              <a:rPr lang="es-CO" sz="2000" b="1" dirty="0">
                <a:solidFill>
                  <a:srgbClr val="4A4437"/>
                </a:solidFill>
              </a:rPr>
              <a:t>En el RTE, las rentas exentas sólo serían las que se obtienen del desarrollo de actividad meritoria definidas taxativamente en la ley y los excedentes deben ser invertidos en la misma actividad</a:t>
            </a:r>
          </a:p>
          <a:p>
            <a:pPr>
              <a:buFont typeface="Wingdings" charset="2"/>
              <a:buChar char="Ø"/>
            </a:pPr>
            <a:endParaRPr lang="es-CO" sz="800" b="1" dirty="0">
              <a:solidFill>
                <a:srgbClr val="4A4437"/>
              </a:solidFill>
            </a:endParaRPr>
          </a:p>
          <a:p>
            <a:pPr>
              <a:buFont typeface="Wingdings" charset="2"/>
              <a:buChar char="Ø"/>
            </a:pPr>
            <a:r>
              <a:rPr lang="es-CO" sz="2000" b="1" dirty="0">
                <a:solidFill>
                  <a:srgbClr val="4A4437"/>
                </a:solidFill>
              </a:rPr>
              <a:t>Tarifa de 20% para ingresos provenientes de actividades no meritorias</a:t>
            </a:r>
          </a:p>
          <a:p>
            <a:pPr>
              <a:buFont typeface="Wingdings" charset="2"/>
              <a:buChar char="Ø"/>
            </a:pPr>
            <a:endParaRPr lang="es-CO" sz="800" b="1" dirty="0">
              <a:solidFill>
                <a:srgbClr val="4A4437"/>
              </a:solidFill>
            </a:endParaRPr>
          </a:p>
          <a:p>
            <a:pPr>
              <a:buFont typeface="Wingdings" charset="2"/>
              <a:buChar char="Ø"/>
            </a:pPr>
            <a:r>
              <a:rPr lang="es-CO" sz="2000" b="1" dirty="0">
                <a:solidFill>
                  <a:srgbClr val="4A4437"/>
                </a:solidFill>
              </a:rPr>
              <a:t>Límite de 40% a ingresos por actividades mercantiles. Si este límite se excede la entidad pasa al régimen ordinario</a:t>
            </a:r>
          </a:p>
          <a:p>
            <a:pPr marL="0" indent="0">
              <a:buNone/>
            </a:pPr>
            <a:endParaRPr lang="es-CO" sz="800" b="1" dirty="0">
              <a:solidFill>
                <a:srgbClr val="4A4437"/>
              </a:solidFill>
            </a:endParaRPr>
          </a:p>
          <a:p>
            <a:pPr>
              <a:buFont typeface="Wingdings" charset="2"/>
              <a:buChar char="Ø"/>
            </a:pPr>
            <a:r>
              <a:rPr lang="es-CO" sz="2000" b="1" dirty="0">
                <a:solidFill>
                  <a:srgbClr val="4A4437"/>
                </a:solidFill>
              </a:rPr>
              <a:t>Limites a gastos administrativos y operaciones con entidades relacionadas</a:t>
            </a:r>
          </a:p>
          <a:p>
            <a:pPr>
              <a:buFont typeface="Wingdings" charset="2"/>
              <a:buChar char="Ø"/>
            </a:pPr>
            <a:endParaRPr lang="es-CO" sz="800" b="1" dirty="0">
              <a:solidFill>
                <a:srgbClr val="4A4437"/>
              </a:solidFill>
            </a:endParaRPr>
          </a:p>
          <a:p>
            <a:pPr>
              <a:buFont typeface="Wingdings" charset="2"/>
              <a:buChar char="Ø"/>
            </a:pPr>
            <a:r>
              <a:rPr lang="es-CO" sz="2000" b="1" dirty="0">
                <a:solidFill>
                  <a:srgbClr val="4A4437"/>
                </a:solidFill>
              </a:rPr>
              <a:t>Se propone revisar el régimen de contratación pública, que actualmente otorga preferencia a las ESAL (convenios por fuera de la Ley 80/1993)</a:t>
            </a:r>
          </a:p>
          <a:p>
            <a:pPr>
              <a:buFont typeface="Wingdings" charset="2"/>
              <a:buChar char="Ø"/>
            </a:pPr>
            <a:endParaRPr lang="es-CO" sz="2000" b="1" dirty="0">
              <a:solidFill>
                <a:srgbClr val="4A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91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1520" y="3645024"/>
            <a:ext cx="8352928" cy="1015663"/>
            <a:chOff x="165795" y="2032537"/>
            <a:chExt cx="8352928" cy="1015663"/>
          </a:xfrm>
        </p:grpSpPr>
        <p:sp>
          <p:nvSpPr>
            <p:cNvPr id="22" name="TextBox 21"/>
            <p:cNvSpPr txBox="1"/>
            <p:nvPr/>
          </p:nvSpPr>
          <p:spPr>
            <a:xfrm>
              <a:off x="165795" y="2032537"/>
              <a:ext cx="8352928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HN" sz="6000" dirty="0">
                  <a:solidFill>
                    <a:srgbClr val="DC4534"/>
                  </a:solidFill>
                  <a:latin typeface="+mj-lt"/>
                  <a:ea typeface="Franchise" pitchFamily="49" charset="0"/>
                </a:rPr>
                <a:t>GRACIAS</a:t>
              </a:r>
              <a:endParaRPr lang="es-HN" sz="6000" dirty="0">
                <a:solidFill>
                  <a:srgbClr val="84B4B4"/>
                </a:solidFill>
                <a:latin typeface="+mj-lt"/>
                <a:ea typeface="Franchise" pitchFamily="49" charset="0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807091" y="2028760"/>
              <a:ext cx="154568" cy="861095"/>
            </a:xfrm>
            <a:prstGeom prst="triangle">
              <a:avLst/>
            </a:prstGeom>
            <a:solidFill>
              <a:srgbClr val="DC4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sz="6000">
                <a:latin typeface="+mj-lt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5400000" flipH="1">
              <a:off x="7722859" y="2028760"/>
              <a:ext cx="154568" cy="861095"/>
            </a:xfrm>
            <a:prstGeom prst="triangle">
              <a:avLst/>
            </a:prstGeom>
            <a:solidFill>
              <a:srgbClr val="DC4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sz="60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877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01388"/>
            <a:ext cx="822459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CO" sz="2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 del impacto estimado de las propuestas de la Comisión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 respecto a recaudo actual)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9125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35696" y="3501008"/>
            <a:ext cx="692844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11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85010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HN" sz="3200" b="1" dirty="0">
                <a:solidFill>
                  <a:srgbClr val="DC4534"/>
                </a:solidFill>
                <a:latin typeface="+mj-lt"/>
              </a:rPr>
              <a:t>Ajustes sugeridos (tentativamente)</a:t>
            </a:r>
            <a:br>
              <a:rPr lang="es-HN" sz="3200" b="1" dirty="0">
                <a:solidFill>
                  <a:srgbClr val="DC4534"/>
                </a:solidFill>
                <a:latin typeface="+mj-lt"/>
              </a:rPr>
            </a:br>
            <a:r>
              <a:rPr lang="es-HN" sz="3200" b="1" dirty="0">
                <a:solidFill>
                  <a:srgbClr val="DC4534"/>
                </a:solidFill>
                <a:latin typeface="+mj-lt"/>
              </a:rPr>
              <a:t>  a las utilidades contables</a:t>
            </a:r>
            <a:endParaRPr lang="es-CO" sz="3200" b="1" dirty="0">
              <a:solidFill>
                <a:srgbClr val="DC4534"/>
              </a:solidFill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4968552"/>
          </a:xfrm>
        </p:spPr>
        <p:txBody>
          <a:bodyPr>
            <a:noAutofit/>
          </a:bodyPr>
          <a:lstStyle/>
          <a:p>
            <a:r>
              <a:rPr lang="es-CO" sz="2000" dirty="0">
                <a:solidFill>
                  <a:srgbClr val="002060"/>
                </a:solidFill>
              </a:rPr>
              <a:t>Ingresos y gastos no realizados</a:t>
            </a:r>
            <a:endParaRPr lang="es-CO" sz="2000" dirty="0"/>
          </a:p>
          <a:p>
            <a:r>
              <a:rPr lang="es-CO" sz="2000" dirty="0">
                <a:solidFill>
                  <a:srgbClr val="002060"/>
                </a:solidFill>
              </a:rPr>
              <a:t>Valoración de activos (</a:t>
            </a:r>
            <a:r>
              <a:rPr lang="es-CO" sz="2000" dirty="0"/>
              <a:t>usar costo histórico como base</a:t>
            </a:r>
            <a:r>
              <a:rPr lang="es-CO" sz="20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s-CO" sz="2000" dirty="0"/>
              <a:t>Amortizaciones y depreciaciones (vidas útiles)</a:t>
            </a:r>
          </a:p>
          <a:p>
            <a:pPr lvl="1"/>
            <a:r>
              <a:rPr lang="es-CO" sz="2000" dirty="0"/>
              <a:t>Ganancias de capital</a:t>
            </a:r>
          </a:p>
          <a:p>
            <a:pPr lvl="1"/>
            <a:r>
              <a:rPr lang="es-CO" sz="2000" dirty="0"/>
              <a:t>Inventarios (FIFO o costo promedio)</a:t>
            </a:r>
          </a:p>
          <a:p>
            <a:r>
              <a:rPr lang="es-CO" sz="2000" dirty="0">
                <a:solidFill>
                  <a:srgbClr val="002060"/>
                </a:solidFill>
              </a:rPr>
              <a:t>Provisiones y castigos por deterioro de activos</a:t>
            </a:r>
          </a:p>
          <a:p>
            <a:pPr lvl="1"/>
            <a:r>
              <a:rPr lang="es-CO" sz="2000" dirty="0"/>
              <a:t>Deudas</a:t>
            </a:r>
          </a:p>
          <a:p>
            <a:pPr lvl="1"/>
            <a:r>
              <a:rPr lang="es-CO" sz="2000" dirty="0"/>
              <a:t>Inventarios</a:t>
            </a:r>
          </a:p>
          <a:p>
            <a:r>
              <a:rPr lang="es-CO" sz="2000" dirty="0">
                <a:solidFill>
                  <a:srgbClr val="002060"/>
                </a:solidFill>
              </a:rPr>
              <a:t>Pagos al exterior</a:t>
            </a:r>
          </a:p>
          <a:p>
            <a:pPr lvl="1"/>
            <a:r>
              <a:rPr lang="es-CO" sz="2000" dirty="0"/>
              <a:t>Precios de transferencia</a:t>
            </a:r>
          </a:p>
          <a:p>
            <a:pPr lvl="1"/>
            <a:r>
              <a:rPr lang="es-CO" sz="2000" dirty="0"/>
              <a:t>Limitaciones en casos en que no hay retención y son de difícil control</a:t>
            </a:r>
          </a:p>
          <a:p>
            <a:r>
              <a:rPr lang="es-CO" sz="2000" dirty="0">
                <a:solidFill>
                  <a:srgbClr val="002060"/>
                </a:solidFill>
              </a:rPr>
              <a:t>Limitaciones a pagos en efectivo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CO" sz="2000" dirty="0">
                <a:solidFill>
                  <a:srgbClr val="002060"/>
                </a:solidFill>
              </a:rPr>
              <a:t>Limitaciones en pagos a entidades domésticas vinculadas</a:t>
            </a:r>
            <a:endParaRPr lang="es-CO" sz="2000" b="1" dirty="0">
              <a:solidFill>
                <a:srgbClr val="002060"/>
              </a:solidFill>
            </a:endParaRPr>
          </a:p>
          <a:p>
            <a:pPr lvl="1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60473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860" y="6274888"/>
            <a:ext cx="1303424" cy="5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1314433" y="1413542"/>
            <a:ext cx="679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Ingresos petroleros  GNC  (% del PIB) </a:t>
            </a:r>
          </a:p>
          <a:p>
            <a:pPr algn="ctr"/>
            <a:endParaRPr lang="es-CO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6466627"/>
            <a:ext cx="59928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Fuente: Ministerio de Hacienda y Crédito Público (MFMP – 2016).</a:t>
            </a:r>
          </a:p>
        </p:txBody>
      </p:sp>
      <p:graphicFrame>
        <p:nvGraphicFramePr>
          <p:cNvPr id="14" name="Gráfico 13"/>
          <p:cNvGraphicFramePr/>
          <p:nvPr>
            <p:extLst/>
          </p:nvPr>
        </p:nvGraphicFramePr>
        <p:xfrm>
          <a:off x="1043608" y="1705929"/>
          <a:ext cx="6977203" cy="373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24947" y="400475"/>
            <a:ext cx="8520032" cy="800100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principal reto que enfrenta el gobierno en el mediano plazo es suplir la caída de la renta petrolera </a:t>
            </a:r>
            <a:br>
              <a:rPr lang="es-CO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O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Disminución de 24,2 billones de pesos entre 2013 y 2016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54257" y="5463636"/>
            <a:ext cx="8261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Parte del impacto deberá compensarse con menor gasto pero </a:t>
            </a:r>
            <a:r>
              <a:rPr lang="es-CO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será ineludible un aumento en la recaudación tributaria</a:t>
            </a:r>
          </a:p>
        </p:txBody>
      </p:sp>
    </p:spTree>
    <p:extLst>
      <p:ext uri="{BB962C8B-B14F-4D97-AF65-F5344CB8AC3E}">
        <p14:creationId xmlns:p14="http://schemas.microsoft.com/office/powerpoint/2010/main" val="216200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167114"/>
            <a:ext cx="1259633" cy="56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67369" y="2364399"/>
            <a:ext cx="3423388" cy="525882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es-C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 fiscal del GNC sin reforma tributaria</a:t>
            </a:r>
            <a:r>
              <a:rPr lang="es-C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O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07504" y="6279703"/>
            <a:ext cx="49423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Nota: Cifras a diciembre de 2015.</a:t>
            </a:r>
          </a:p>
          <a:p>
            <a:r>
              <a:rPr lang="es-CO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Fuente: Ministerio de Hacienda y Crédito Público, proyecciones Fedesarrollo.</a:t>
            </a:r>
            <a:endParaRPr lang="es-CO" sz="1100" dirty="0">
              <a:solidFill>
                <a:prstClr val="black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11560" y="188640"/>
            <a:ext cx="8135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proyecciones de Fedesarrollo sugieren que en ausencia de una reforma tributaria el déficit fiscal se distanciaría significativamente de lo permitido por la regla fiscal</a:t>
            </a:r>
          </a:p>
          <a:p>
            <a:pPr algn="ctr"/>
            <a:r>
              <a:rPr lang="es-CO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(Suponemos que la inversión se mantiene en 1,9% del PIB, a diferencia del Gobierno, que la baja a 1,1% del PIB en 2017 y la mantiene en 1,4% del PIB entre 2018 y 2020, lo cual no parece consistente con las necesidades del postconflicto)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827583" y="2890284"/>
          <a:ext cx="7677349" cy="2952325"/>
        </p:xfrm>
        <a:graphic>
          <a:graphicData uri="http://schemas.openxmlformats.org/drawingml/2006/table">
            <a:tbl>
              <a:tblPr/>
              <a:tblGrid>
                <a:gridCol w="2706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0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0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00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0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00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Ingresos totales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Renta petrolera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Tributarios no petroleros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Otros ingresos*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Gastos totales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Inversión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Intereses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Funcionamiento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CO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Déficit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Déficit estructural Regla Fiscal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ectángulo redondeado 7"/>
          <p:cNvSpPr/>
          <p:nvPr/>
        </p:nvSpPr>
        <p:spPr>
          <a:xfrm>
            <a:off x="503041" y="5122561"/>
            <a:ext cx="8496944" cy="288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3041" y="5450534"/>
            <a:ext cx="8496944" cy="4640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004048" y="5106888"/>
            <a:ext cx="648072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812361" y="5106888"/>
            <a:ext cx="692572" cy="914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0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96849" y="1808120"/>
            <a:ext cx="5734275" cy="52588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s-CO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Déficit permitido por la Regla Fiscal (% del PIB)</a:t>
            </a:r>
            <a:endParaRPr lang="es-CO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3041" y="392502"/>
            <a:ext cx="81350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Comité Consultivo de la Regla Fiscal fijó la meta de </a:t>
            </a:r>
            <a:r>
              <a:rPr lang="es-CO" sz="1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déficit para 2017 y </a:t>
            </a:r>
            <a:r>
              <a:rPr lang="es-CO" sz="19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en 3,3% y 2,7% del PIB, respectivamente, iniciando la convergencia hacia los niveles de déficit estructural establecidos los la Ley</a:t>
            </a:r>
            <a:endParaRPr lang="es-CO" sz="19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1187624" y="2276872"/>
          <a:ext cx="6552727" cy="389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844" y="6353298"/>
            <a:ext cx="1128155" cy="5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Rectángulo"/>
          <p:cNvSpPr/>
          <p:nvPr/>
        </p:nvSpPr>
        <p:spPr>
          <a:xfrm>
            <a:off x="179512" y="6483927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Fuente: </a:t>
            </a:r>
            <a:r>
              <a:rPr lang="es-CO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Ministerio de Hacienda y Crédito Público</a:t>
            </a:r>
            <a:r>
              <a:rPr lang="es-CO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s-ES" sz="12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1621124"/>
            <a:ext cx="8279023" cy="52588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s-CO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 fiscal del GNC bajo escenarios de Fedesarrollo (% del PIB)</a:t>
            </a:r>
            <a:r>
              <a:rPr lang="es-C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O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9552" y="116632"/>
            <a:ext cx="8135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reforma tributaria </a:t>
            </a:r>
            <a:r>
              <a:rPr lang="es-CO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 permitir </a:t>
            </a:r>
            <a:r>
              <a:rPr lang="es-CO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el déficit fiscal converja a los niveles estructurales de la regla </a:t>
            </a:r>
            <a:r>
              <a:rPr lang="es-CO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fiscal, cercanos a 1,5% del PIB </a:t>
            </a:r>
            <a:r>
              <a:rPr lang="es-CO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s-CO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s-CO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1299922" y="1965953"/>
          <a:ext cx="6584446" cy="398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844" y="6353298"/>
            <a:ext cx="1128155" cy="5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Rectángulo"/>
          <p:cNvSpPr/>
          <p:nvPr/>
        </p:nvSpPr>
        <p:spPr>
          <a:xfrm>
            <a:off x="179512" y="6021288"/>
            <a:ext cx="783633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s-CO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Calculado </a:t>
            </a:r>
            <a:r>
              <a:rPr lang="es-CO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mantener ingresos tributarios no petroleros entre 14% y 14,1% del PIB hasta 2020. </a:t>
            </a:r>
          </a:p>
          <a:p>
            <a:pPr>
              <a:spcAft>
                <a:spcPts val="300"/>
              </a:spcAft>
            </a:pPr>
            <a:r>
              <a:rPr lang="es-CO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** Calculado </a:t>
            </a:r>
            <a:r>
              <a:rPr lang="es-CO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como aquel requerido para ajustarse a la meta de déficit estructural de la Regla Fiscal.</a:t>
            </a:r>
          </a:p>
          <a:p>
            <a:pPr>
              <a:spcAft>
                <a:spcPts val="300"/>
              </a:spcAft>
            </a:pPr>
            <a:r>
              <a:rPr lang="es-CO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Fuente: Ministerio de Hacienda y Crédito Público, proyecciones Fedesarrollo</a:t>
            </a:r>
            <a:r>
              <a:rPr lang="es-CO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3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/>
          </p:nvPr>
        </p:nvGraphicFramePr>
        <p:xfrm>
          <a:off x="519136" y="2564904"/>
          <a:ext cx="6429128" cy="382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86767" y="737285"/>
            <a:ext cx="8268530" cy="800100"/>
          </a:xfrm>
        </p:spPr>
        <p:txBody>
          <a:bodyPr>
            <a:noAutofit/>
          </a:bodyPr>
          <a:lstStyle/>
          <a:p>
            <a:r>
              <a:rPr lang="es-CO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deuda del Gobierno Nacional ya ascendió a </a:t>
            </a:r>
            <a:r>
              <a:rPr lang="es-CO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42,6% </a:t>
            </a:r>
            <a:r>
              <a:rPr lang="es-CO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PIB a finales de 2015</a:t>
            </a:r>
            <a:br>
              <a:rPr lang="es-CO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O" sz="1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ausencia de un ajuste, esa deuda mantendría una tendencia ascendente, generando el conocido círculo vicioso de dificultades fiscales asociadas al  servicio de la deuda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195736" y="2340126"/>
            <a:ext cx="5184576" cy="437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Deuda bruta del GNC como % del PIB </a:t>
            </a:r>
            <a:br>
              <a:rPr lang="es-C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O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6781710" y="3016078"/>
            <a:ext cx="1691112" cy="574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C00000"/>
                </a:solidFill>
              </a:rPr>
              <a:t>Sin reforma tributaria</a:t>
            </a:r>
          </a:p>
        </p:txBody>
      </p:sp>
      <p:sp>
        <p:nvSpPr>
          <p:cNvPr id="14" name="Elipse 13"/>
          <p:cNvSpPr/>
          <p:nvPr/>
        </p:nvSpPr>
        <p:spPr>
          <a:xfrm>
            <a:off x="6774329" y="4592520"/>
            <a:ext cx="1778527" cy="676257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accent3">
                    <a:lumMod val="75000"/>
                  </a:schemeClr>
                </a:solidFill>
              </a:rPr>
              <a:t>Con reforma tributaria estructural</a:t>
            </a:r>
          </a:p>
        </p:txBody>
      </p:sp>
      <p:sp>
        <p:nvSpPr>
          <p:cNvPr id="19" name="Elipse 18"/>
          <p:cNvSpPr/>
          <p:nvPr/>
        </p:nvSpPr>
        <p:spPr>
          <a:xfrm>
            <a:off x="6734644" y="5379830"/>
            <a:ext cx="1857895" cy="46079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</a:rPr>
              <a:t>MFMP jun-2016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5844" y="6353298"/>
            <a:ext cx="1128155" cy="5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6 Rectángulo"/>
          <p:cNvSpPr/>
          <p:nvPr/>
        </p:nvSpPr>
        <p:spPr>
          <a:xfrm>
            <a:off x="179512" y="6483927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Fuente: Ministerio de Hacienda y Crédito Público, proyecciones </a:t>
            </a:r>
            <a:r>
              <a:rPr lang="es-CO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Fedesarrollo. </a:t>
            </a:r>
            <a:endParaRPr lang="es-ES" sz="12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613205" y="-27384"/>
            <a:ext cx="5856291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s-HN" sz="3600" dirty="0">
                <a:solidFill>
                  <a:srgbClr val="DC4534"/>
                </a:solidFill>
                <a:latin typeface="Franchise" pitchFamily="49" charset="0"/>
                <a:ea typeface="Franchise" pitchFamily="49" charset="0"/>
              </a:rPr>
              <a:t>Las debilidades del sistema </a:t>
            </a:r>
          </a:p>
          <a:p>
            <a:pPr algn="ctr"/>
            <a:r>
              <a:rPr lang="es-HN" sz="3600" dirty="0">
                <a:solidFill>
                  <a:srgbClr val="DC4534"/>
                </a:solidFill>
                <a:latin typeface="Franchise" pitchFamily="49" charset="0"/>
                <a:ea typeface="Franchise" pitchFamily="49" charset="0"/>
              </a:rPr>
              <a:t>tributario colombiano</a:t>
            </a:r>
            <a:endParaRPr lang="en-US" sz="3600" dirty="0">
              <a:solidFill>
                <a:srgbClr val="84B4B4"/>
              </a:solidFill>
              <a:latin typeface="Franchise" pitchFamily="49" charset="0"/>
              <a:ea typeface="Franchise" pitchFamily="49" charset="0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624441" y="-75762"/>
            <a:ext cx="111425" cy="1360310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 rot="5400000" flipH="1">
            <a:off x="8408134" y="-75761"/>
            <a:ext cx="111424" cy="1360308"/>
          </a:xfrm>
          <a:prstGeom prst="triangle">
            <a:avLst/>
          </a:prstGeom>
          <a:solidFill>
            <a:srgbClr val="DC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75656" y="1248142"/>
            <a:ext cx="2664296" cy="1585049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es-ES_tradnl" sz="2000" b="1" dirty="0">
                <a:solidFill>
                  <a:srgbClr val="7B725B"/>
                </a:solidFill>
              </a:rPr>
              <a:t>Genera un bajo nivel de recaudo frente al potencial, dado el nivel de desarrollo del país </a:t>
            </a:r>
            <a:r>
              <a:rPr lang="es-ES_tradnl" sz="2000" b="1" dirty="0">
                <a:solidFill>
                  <a:srgbClr val="DC4534"/>
                </a:solidFill>
              </a:rPr>
              <a:t>(insuficiencia)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5656" y="4992558"/>
            <a:ext cx="2592288" cy="1277273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es-HN" sz="2000" b="1" dirty="0">
                <a:solidFill>
                  <a:srgbClr val="7B725B"/>
                </a:solidFill>
              </a:rPr>
              <a:t>No contribuye a una mejor distribución del ingreso </a:t>
            </a:r>
            <a:r>
              <a:rPr lang="es-HN" sz="2000" b="1" dirty="0">
                <a:solidFill>
                  <a:srgbClr val="DC4534"/>
                </a:solidFill>
              </a:rPr>
              <a:t>(falta de progresividad)</a:t>
            </a:r>
            <a:endParaRPr lang="es-HN" sz="2000" b="1" dirty="0">
              <a:solidFill>
                <a:srgbClr val="DC453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09170" y="1268760"/>
            <a:ext cx="3155318" cy="1585049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es-HN" sz="2000" b="1" dirty="0">
                <a:solidFill>
                  <a:srgbClr val="7B725B"/>
                </a:solidFill>
              </a:rPr>
              <a:t>Es excesivamente complejo y difícil de entender, cumplir y administrar. La complejidad ha aumentado en el tiempo </a:t>
            </a:r>
            <a:r>
              <a:rPr lang="es-HN" sz="2000" b="1" dirty="0">
                <a:solidFill>
                  <a:srgbClr val="DC4534"/>
                </a:solidFill>
              </a:rPr>
              <a:t>(complejidad)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90556" y="3260001"/>
            <a:ext cx="3245940" cy="1585049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es-HN" sz="2000" b="1" dirty="0">
                <a:solidFill>
                  <a:srgbClr val="7B725B"/>
                </a:solidFill>
              </a:rPr>
              <a:t>Castiga de manera importante la inversión, el empleo, el crecimiento y la competitividad </a:t>
            </a:r>
            <a:r>
              <a:rPr lang="es-HN" sz="2000" b="1" dirty="0">
                <a:solidFill>
                  <a:srgbClr val="DC4534"/>
                </a:solidFill>
              </a:rPr>
              <a:t>(ineficiencia económica)</a:t>
            </a:r>
            <a:endParaRPr lang="es-HN" sz="2000" b="1" dirty="0">
              <a:solidFill>
                <a:srgbClr val="DC453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11380" y="5195808"/>
            <a:ext cx="3081100" cy="96949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es-HN" sz="2000" b="1" dirty="0">
                <a:solidFill>
                  <a:srgbClr val="7B725B"/>
                </a:solidFill>
              </a:rPr>
              <a:t>La administración tributaria es débil </a:t>
            </a:r>
            <a:r>
              <a:rPr lang="es-HN" sz="2000" b="1" dirty="0">
                <a:solidFill>
                  <a:srgbClr val="DC4534"/>
                </a:solidFill>
              </a:rPr>
              <a:t>(ineficiencia administrativa)</a:t>
            </a:r>
            <a:endParaRPr lang="es-HN" sz="2000" b="1" dirty="0">
              <a:solidFill>
                <a:srgbClr val="DC453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504" y="1307083"/>
            <a:ext cx="792088" cy="792088"/>
          </a:xfrm>
          <a:prstGeom prst="ellipse">
            <a:avLst/>
          </a:prstGeom>
          <a:solidFill>
            <a:srgbClr val="84B4B4"/>
          </a:solidFill>
          <a:ln>
            <a:solidFill>
              <a:srgbClr val="84B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107504" y="3307051"/>
            <a:ext cx="792088" cy="792088"/>
          </a:xfrm>
          <a:prstGeom prst="ellipse">
            <a:avLst/>
          </a:prstGeom>
          <a:solidFill>
            <a:srgbClr val="84B4B4"/>
          </a:solidFill>
          <a:ln>
            <a:solidFill>
              <a:srgbClr val="84B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TextBox 30"/>
          <p:cNvSpPr txBox="1"/>
          <p:nvPr/>
        </p:nvSpPr>
        <p:spPr>
          <a:xfrm>
            <a:off x="323528" y="343190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494" y="146416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107504" y="4992558"/>
            <a:ext cx="792088" cy="792088"/>
          </a:xfrm>
          <a:prstGeom prst="ellipse">
            <a:avLst/>
          </a:prstGeom>
          <a:solidFill>
            <a:srgbClr val="84B4B4"/>
          </a:solidFill>
          <a:ln>
            <a:solidFill>
              <a:srgbClr val="84B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TextBox 33"/>
          <p:cNvSpPr txBox="1"/>
          <p:nvPr/>
        </p:nvSpPr>
        <p:spPr>
          <a:xfrm>
            <a:off x="323528" y="511741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4788024" y="1383977"/>
            <a:ext cx="792088" cy="792088"/>
          </a:xfrm>
          <a:prstGeom prst="ellipse">
            <a:avLst/>
          </a:prstGeom>
          <a:solidFill>
            <a:srgbClr val="84B4B4"/>
          </a:solidFill>
          <a:ln>
            <a:solidFill>
              <a:srgbClr val="84B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TextBox 35"/>
          <p:cNvSpPr txBox="1"/>
          <p:nvPr/>
        </p:nvSpPr>
        <p:spPr>
          <a:xfrm>
            <a:off x="5004048" y="1508829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4</a:t>
            </a:r>
          </a:p>
        </p:txBody>
      </p:sp>
      <p:sp>
        <p:nvSpPr>
          <p:cNvPr id="37" name="Oval 36"/>
          <p:cNvSpPr/>
          <p:nvPr/>
        </p:nvSpPr>
        <p:spPr>
          <a:xfrm>
            <a:off x="4716016" y="3212976"/>
            <a:ext cx="792088" cy="792088"/>
          </a:xfrm>
          <a:prstGeom prst="ellipse">
            <a:avLst/>
          </a:prstGeom>
          <a:solidFill>
            <a:srgbClr val="84B4B4"/>
          </a:solidFill>
          <a:ln>
            <a:solidFill>
              <a:srgbClr val="84B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" name="TextBox 37"/>
          <p:cNvSpPr txBox="1"/>
          <p:nvPr/>
        </p:nvSpPr>
        <p:spPr>
          <a:xfrm>
            <a:off x="4913427" y="333782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731260" y="5116542"/>
            <a:ext cx="792088" cy="792088"/>
          </a:xfrm>
          <a:prstGeom prst="ellipse">
            <a:avLst/>
          </a:prstGeom>
          <a:solidFill>
            <a:srgbClr val="84B4B4"/>
          </a:solidFill>
          <a:ln>
            <a:solidFill>
              <a:srgbClr val="84B4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TextBox 39"/>
          <p:cNvSpPr txBox="1"/>
          <p:nvPr/>
        </p:nvSpPr>
        <p:spPr>
          <a:xfrm>
            <a:off x="4932040" y="530120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F2F2"/>
                </a:solidFill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75656" y="3212103"/>
            <a:ext cx="2664296" cy="1277273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es-ES_tradnl" sz="2000" b="1" dirty="0">
                <a:solidFill>
                  <a:srgbClr val="7B725B"/>
                </a:solidFill>
              </a:rPr>
              <a:t>Aplica tratamiento diferente a personas y empresas similares </a:t>
            </a:r>
            <a:r>
              <a:rPr lang="es-ES_tradnl" sz="2000" b="1" dirty="0">
                <a:solidFill>
                  <a:srgbClr val="DC4534"/>
                </a:solidFill>
              </a:rPr>
              <a:t>(inequidad horizontal) </a:t>
            </a:r>
          </a:p>
        </p:txBody>
      </p:sp>
    </p:spTree>
    <p:extLst>
      <p:ext uri="{BB962C8B-B14F-4D97-AF65-F5344CB8AC3E}">
        <p14:creationId xmlns:p14="http://schemas.microsoft.com/office/powerpoint/2010/main" val="151856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2826</Words>
  <Application>Microsoft Office PowerPoint</Application>
  <PresentationFormat>Presentación en pantalla (4:3)</PresentationFormat>
  <Paragraphs>500</Paragraphs>
  <Slides>33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Calibri</vt:lpstr>
      <vt:lpstr>Franchise</vt:lpstr>
      <vt:lpstr>Helvetica</vt:lpstr>
      <vt:lpstr>Tahoma</vt:lpstr>
      <vt:lpstr>Times New Roman</vt:lpstr>
      <vt:lpstr>Wingdings</vt:lpstr>
      <vt:lpstr>Office Theme</vt:lpstr>
      <vt:lpstr>Document</vt:lpstr>
      <vt:lpstr>Presentación de PowerPoint</vt:lpstr>
      <vt:lpstr>Presentación de PowerPoint</vt:lpstr>
      <vt:lpstr>Presentación de PowerPoint</vt:lpstr>
      <vt:lpstr>El principal reto que enfrenta el gobierno en el mediano plazo es suplir la caída de la renta petrolera  Disminución de 24,2 billones de pesos entre 2013 y 2016</vt:lpstr>
      <vt:lpstr>Balance fiscal del GNC sin reforma tributaria </vt:lpstr>
      <vt:lpstr>Déficit permitido por la Regla Fiscal (% del PIB)</vt:lpstr>
      <vt:lpstr>Balance fiscal del GNC bajo escenarios de Fedesarrollo (% del PIB) </vt:lpstr>
      <vt:lpstr>La deuda del Gobierno Nacional ya ascendió a 42,6% del PIB a finales de 2015 En ausencia de un ajuste, esa deuda mantendría una tendencia ascendente, generando el conocido círculo vicioso de dificultades fiscales asociadas al  servicio de la deuda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Tarifa combinada de impuestos a los dividendos distribuidos y las utilidades de las empresas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Principales propuestas sobre impuestos territoriales</vt:lpstr>
      <vt:lpstr>Presentación de PowerPoint</vt:lpstr>
      <vt:lpstr>Presentación de PowerPoint</vt:lpstr>
      <vt:lpstr>Administración Tributaria</vt:lpstr>
      <vt:lpstr>Principales propuestas - Administración Tributaria</vt:lpstr>
      <vt:lpstr>Propuestas ESAL</vt:lpstr>
      <vt:lpstr>Presentación de PowerPoint</vt:lpstr>
      <vt:lpstr>Presentación de PowerPoint</vt:lpstr>
      <vt:lpstr>Ajustes sugeridos (tentativamente)   a las utilidades contables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Leonardo Villar Gomez</cp:lastModifiedBy>
  <cp:revision>199</cp:revision>
  <cp:lastPrinted>2016-10-12T21:24:31Z</cp:lastPrinted>
  <dcterms:created xsi:type="dcterms:W3CDTF">2012-11-29T01:45:21Z</dcterms:created>
  <dcterms:modified xsi:type="dcterms:W3CDTF">2016-10-12T21:47:56Z</dcterms:modified>
</cp:coreProperties>
</file>