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1" r:id="rId2"/>
    <p:sldMasterId id="2147483722" r:id="rId3"/>
    <p:sldMasterId id="2147483765" r:id="rId4"/>
    <p:sldMasterId id="2147483780" r:id="rId5"/>
  </p:sldMasterIdLst>
  <p:notesMasterIdLst>
    <p:notesMasterId r:id="rId49"/>
  </p:notesMasterIdLst>
  <p:handoutMasterIdLst>
    <p:handoutMasterId r:id="rId50"/>
  </p:handoutMasterIdLst>
  <p:sldIdLst>
    <p:sldId id="256" r:id="rId6"/>
    <p:sldId id="257" r:id="rId7"/>
    <p:sldId id="258" r:id="rId8"/>
    <p:sldId id="316" r:id="rId9"/>
    <p:sldId id="259" r:id="rId10"/>
    <p:sldId id="319" r:id="rId11"/>
    <p:sldId id="321" r:id="rId12"/>
    <p:sldId id="263" r:id="rId13"/>
    <p:sldId id="264" r:id="rId14"/>
    <p:sldId id="265" r:id="rId15"/>
    <p:sldId id="261" r:id="rId16"/>
    <p:sldId id="267" r:id="rId17"/>
    <p:sldId id="268" r:id="rId18"/>
    <p:sldId id="269" r:id="rId19"/>
    <p:sldId id="271" r:id="rId20"/>
    <p:sldId id="272" r:id="rId21"/>
    <p:sldId id="273" r:id="rId22"/>
    <p:sldId id="331" r:id="rId23"/>
    <p:sldId id="333" r:id="rId24"/>
    <p:sldId id="336" r:id="rId25"/>
    <p:sldId id="335" r:id="rId26"/>
    <p:sldId id="339" r:id="rId27"/>
    <p:sldId id="340" r:id="rId28"/>
    <p:sldId id="341" r:id="rId29"/>
    <p:sldId id="342" r:id="rId30"/>
    <p:sldId id="343" r:id="rId31"/>
    <p:sldId id="344" r:id="rId32"/>
    <p:sldId id="363" r:id="rId33"/>
    <p:sldId id="345" r:id="rId34"/>
    <p:sldId id="347" r:id="rId35"/>
    <p:sldId id="348" r:id="rId36"/>
    <p:sldId id="364" r:id="rId37"/>
    <p:sldId id="351" r:id="rId38"/>
    <p:sldId id="357" r:id="rId39"/>
    <p:sldId id="355" r:id="rId40"/>
    <p:sldId id="354" r:id="rId41"/>
    <p:sldId id="359" r:id="rId42"/>
    <p:sldId id="356" r:id="rId43"/>
    <p:sldId id="365" r:id="rId44"/>
    <p:sldId id="361" r:id="rId45"/>
    <p:sldId id="307" r:id="rId46"/>
    <p:sldId id="308" r:id="rId47"/>
    <p:sldId id="323" r:id="rId48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39334-D27C-4017-8F1A-C375231DF4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A2A3552-34E6-4BC6-BFE5-FBB0B0DE1710}">
      <dgm:prSet phldrT="[Texto]" custT="1"/>
      <dgm:spPr>
        <a:xfrm>
          <a:off x="2535324" y="2166795"/>
          <a:ext cx="3515188" cy="1363287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3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FCPA</a:t>
          </a:r>
          <a:r>
            <a:rPr lang="es-CO" sz="3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 1977</a:t>
          </a:r>
          <a:r>
            <a:rPr lang="es-CO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/>
          </a:r>
          <a:br>
            <a:rPr lang="es-CO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</a:br>
          <a:r>
            <a:rPr lang="es-CO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(ley federal del gobierno de EE.UU. para combatir las prácticas de corrupción en el extranjero)</a:t>
          </a:r>
          <a:endParaRPr lang="es-CO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EE285E3C-C284-40FF-BCBA-335EAAAA493B}" type="parTrans" cxnId="{6C89E1AE-FC30-450B-947A-D42A6C194ED4}">
      <dgm:prSet/>
      <dgm:spPr/>
      <dgm:t>
        <a:bodyPr/>
        <a:lstStyle/>
        <a:p>
          <a:endParaRPr lang="es-CO"/>
        </a:p>
      </dgm:t>
    </dgm:pt>
    <dgm:pt modelId="{C3626649-0B45-40EA-BBF1-AA266CD3522B}" type="sibTrans" cxnId="{6C89E1AE-FC30-450B-947A-D42A6C194ED4}">
      <dgm:prSet/>
      <dgm:spPr/>
      <dgm:t>
        <a:bodyPr/>
        <a:lstStyle/>
        <a:p>
          <a:endParaRPr lang="es-CO"/>
        </a:p>
      </dgm:t>
    </dgm:pt>
    <dgm:pt modelId="{C83651B5-B8B7-46C4-98B0-6E0C62299A61}">
      <dgm:prSet phldrT="[Texto]" custT="1"/>
      <dgm:spPr>
        <a:xfrm rot="16200000">
          <a:off x="851863" y="-796980"/>
          <a:ext cx="2726575" cy="4414058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2400" dirty="0" smtClean="0">
            <a:solidFill>
              <a:srgbClr val="FFFFFF"/>
            </a:solidFill>
            <a:latin typeface="Helvetica"/>
            <a:ea typeface="+mn-ea"/>
            <a:cs typeface="Helvetica"/>
          </a:endParaRPr>
        </a:p>
        <a:p>
          <a: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La FCPA surgió de una investigación de la S.E.C. a mediados de los 70</a:t>
          </a:r>
          <a:endParaRPr lang="es-CO" sz="2800" dirty="0">
            <a:solidFill>
              <a:srgbClr val="FFFFFF"/>
            </a:solidFill>
            <a:latin typeface="Calibri" panose="020F0502020204030204" pitchFamily="34" charset="0"/>
            <a:ea typeface="+mn-ea"/>
            <a:cs typeface="Helvetica"/>
          </a:endParaRPr>
        </a:p>
      </dgm:t>
    </dgm:pt>
    <dgm:pt modelId="{4C8EF30C-1772-45B4-A567-E0FCC03E3774}" type="parTrans" cxnId="{68D19CFB-489F-405E-8C28-EF9784DB15B3}">
      <dgm:prSet/>
      <dgm:spPr/>
      <dgm:t>
        <a:bodyPr/>
        <a:lstStyle/>
        <a:p>
          <a:endParaRPr lang="es-CO"/>
        </a:p>
      </dgm:t>
    </dgm:pt>
    <dgm:pt modelId="{C3CCA4F0-4CB5-4DC3-ADF7-38363EF2F0F9}" type="sibTrans" cxnId="{68D19CFB-489F-405E-8C28-EF9784DB15B3}">
      <dgm:prSet/>
      <dgm:spPr/>
      <dgm:t>
        <a:bodyPr/>
        <a:lstStyle/>
        <a:p>
          <a:endParaRPr lang="es-CO"/>
        </a:p>
      </dgm:t>
    </dgm:pt>
    <dgm:pt modelId="{954FD0C7-AD9B-4685-9F38-9817741954D1}">
      <dgm:prSet phldrT="[Texto]" custT="1"/>
      <dgm:spPr>
        <a:xfrm>
          <a:off x="4414058" y="0"/>
          <a:ext cx="4414058" cy="2726575"/>
        </a:xfrm>
        <a:prstGeom prst="round1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 sz="2800" dirty="0" smtClean="0">
            <a:solidFill>
              <a:srgbClr val="FFFFFF"/>
            </a:solidFill>
            <a:latin typeface="Helvetica"/>
            <a:ea typeface="+mn-ea"/>
            <a:cs typeface="Helvetica"/>
          </a:endParaRPr>
        </a:p>
        <a:p>
          <a: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Más de 400 compañías de EEUU, admitieron haber pagado millones de dólares en sobornos para obtener contratos en el exterior</a:t>
          </a:r>
          <a:b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</a:br>
          <a: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(“</a:t>
          </a:r>
          <a:r>
            <a:rPr lang="es-CO" sz="28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slush</a:t>
          </a:r>
          <a: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 </a:t>
          </a:r>
          <a:r>
            <a:rPr lang="es-CO" sz="28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funds</a:t>
          </a:r>
          <a:r>
            <a:rPr lang="es-CO" sz="28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Helvetica"/>
            </a:rPr>
            <a:t>”)</a:t>
          </a:r>
        </a:p>
      </dgm:t>
    </dgm:pt>
    <dgm:pt modelId="{37A87018-908B-45DF-B3CD-43A6DCA5492B}" type="parTrans" cxnId="{43625865-5B0C-45CC-9E23-632A49543B95}">
      <dgm:prSet/>
      <dgm:spPr/>
      <dgm:t>
        <a:bodyPr/>
        <a:lstStyle/>
        <a:p>
          <a:endParaRPr lang="es-CO"/>
        </a:p>
      </dgm:t>
    </dgm:pt>
    <dgm:pt modelId="{4DE3498E-00D8-45F3-90CA-32A07E677224}" type="sibTrans" cxnId="{43625865-5B0C-45CC-9E23-632A49543B95}">
      <dgm:prSet/>
      <dgm:spPr/>
      <dgm:t>
        <a:bodyPr/>
        <a:lstStyle/>
        <a:p>
          <a:endParaRPr lang="es-CO"/>
        </a:p>
      </dgm:t>
    </dgm:pt>
    <dgm:pt modelId="{4DD3C15E-7DBD-4959-9FF4-738ED29356D1}">
      <dgm:prSet phldrT="[Texto]" custT="1"/>
      <dgm:spPr>
        <a:xfrm rot="10800000">
          <a:off x="36106" y="2726575"/>
          <a:ext cx="4414058" cy="2726575"/>
        </a:xfrm>
        <a:prstGeom prst="round1Rect">
          <a:avLst/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2800" dirty="0" smtClean="0">
              <a:solidFill>
                <a:srgbClr val="FFFFFF"/>
              </a:solidFill>
              <a:latin typeface="+mn-lt"/>
              <a:ea typeface="+mn-ea"/>
              <a:cs typeface="Helvetica"/>
            </a:rPr>
            <a:t>En 1988 el Congreso exhortó al Presidente </a:t>
          </a:r>
          <a:r>
            <a:rPr lang="es-CO" sz="2800" dirty="0" err="1" smtClean="0">
              <a:solidFill>
                <a:srgbClr val="FFFFFF"/>
              </a:solidFill>
              <a:latin typeface="+mn-lt"/>
              <a:ea typeface="+mn-ea"/>
              <a:cs typeface="Helvetica"/>
            </a:rPr>
            <a:t>Reagen</a:t>
          </a:r>
          <a:r>
            <a:rPr lang="es-CO" sz="2800" dirty="0" smtClean="0">
              <a:solidFill>
                <a:srgbClr val="FFFFFF"/>
              </a:solidFill>
              <a:latin typeface="+mn-lt"/>
              <a:ea typeface="+mn-ea"/>
              <a:cs typeface="Helvetica"/>
            </a:rPr>
            <a:t> para que negociara un tratado internacional, con los miembros de la OECD para prohibir el soborno transnacional  </a:t>
          </a:r>
          <a:endParaRPr lang="es-CO" sz="2800" dirty="0">
            <a:solidFill>
              <a:srgbClr val="FFFFFF"/>
            </a:solidFill>
            <a:latin typeface="+mn-lt"/>
            <a:ea typeface="+mn-ea"/>
            <a:cs typeface="Helvetica"/>
          </a:endParaRPr>
        </a:p>
      </dgm:t>
    </dgm:pt>
    <dgm:pt modelId="{2E0E8646-8A21-43E7-8ABD-18EB81C6A9E8}" type="parTrans" cxnId="{08220FB4-F259-4599-B95D-CD3B72FF4F38}">
      <dgm:prSet/>
      <dgm:spPr/>
      <dgm:t>
        <a:bodyPr/>
        <a:lstStyle/>
        <a:p>
          <a:endParaRPr lang="es-CO"/>
        </a:p>
      </dgm:t>
    </dgm:pt>
    <dgm:pt modelId="{BAA154BB-DEC0-4C73-8579-F77DD1FB0233}" type="sibTrans" cxnId="{08220FB4-F259-4599-B95D-CD3B72FF4F38}">
      <dgm:prSet/>
      <dgm:spPr/>
      <dgm:t>
        <a:bodyPr/>
        <a:lstStyle/>
        <a:p>
          <a:endParaRPr lang="es-CO"/>
        </a:p>
      </dgm:t>
    </dgm:pt>
    <dgm:pt modelId="{5C67D516-2748-45C8-AD66-04BC5EF81D0A}">
      <dgm:prSet phldrT="[Texto]" custT="1"/>
      <dgm:spPr>
        <a:xfrm rot="5400000">
          <a:off x="5257799" y="1882833"/>
          <a:ext cx="2726575" cy="4414058"/>
        </a:xfrm>
        <a:prstGeom prst="round1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2800" dirty="0" smtClean="0">
              <a:solidFill>
                <a:srgbClr val="FFFFFF"/>
              </a:solidFill>
              <a:latin typeface="+mn-lt"/>
              <a:ea typeface="+mn-ea"/>
              <a:cs typeface="Helvetica"/>
            </a:rPr>
            <a:t>Las negociaciones culminaron en 1997 con la Convención </a:t>
          </a:r>
          <a:r>
            <a:rPr lang="es-CO" sz="2800" dirty="0" err="1" smtClean="0">
              <a:solidFill>
                <a:srgbClr val="FFFFFF"/>
              </a:solidFill>
              <a:latin typeface="+mn-lt"/>
              <a:ea typeface="+mn-ea"/>
              <a:cs typeface="Helvetica"/>
            </a:rPr>
            <a:t>Anticohecho</a:t>
          </a:r>
          <a:r>
            <a:rPr lang="es-CO" sz="2800" dirty="0" smtClean="0">
              <a:solidFill>
                <a:srgbClr val="FFFFFF"/>
              </a:solidFill>
              <a:latin typeface="+mn-lt"/>
              <a:ea typeface="+mn-ea"/>
              <a:cs typeface="Helvetica"/>
            </a:rPr>
            <a:t> de la OECD</a:t>
          </a:r>
          <a:endParaRPr lang="es-CO" sz="2800" dirty="0">
            <a:solidFill>
              <a:srgbClr val="FFFFFF"/>
            </a:solidFill>
            <a:latin typeface="+mn-lt"/>
            <a:ea typeface="+mn-ea"/>
            <a:cs typeface="Helvetica"/>
          </a:endParaRPr>
        </a:p>
      </dgm:t>
    </dgm:pt>
    <dgm:pt modelId="{2225FB4B-1C12-4008-B39B-08E5DB4915A6}" type="parTrans" cxnId="{2D4A93E3-05A1-40F1-ADCB-A0FFE8736A56}">
      <dgm:prSet/>
      <dgm:spPr/>
      <dgm:t>
        <a:bodyPr/>
        <a:lstStyle/>
        <a:p>
          <a:endParaRPr lang="es-CO"/>
        </a:p>
      </dgm:t>
    </dgm:pt>
    <dgm:pt modelId="{2FFC9231-0CBC-4988-BE78-206096B14900}" type="sibTrans" cxnId="{2D4A93E3-05A1-40F1-ADCB-A0FFE8736A56}">
      <dgm:prSet/>
      <dgm:spPr/>
      <dgm:t>
        <a:bodyPr/>
        <a:lstStyle/>
        <a:p>
          <a:endParaRPr lang="es-CO"/>
        </a:p>
      </dgm:t>
    </dgm:pt>
    <dgm:pt modelId="{B0D6D18C-2768-445C-849B-4751205CE344}" type="pres">
      <dgm:prSet presAssocID="{E2739334-D27C-4017-8F1A-C375231DF4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AE2797-B00F-46B3-B340-F177FFE0C89E}" type="pres">
      <dgm:prSet presAssocID="{E2739334-D27C-4017-8F1A-C375231DF486}" presName="matrix" presStyleCnt="0"/>
      <dgm:spPr/>
    </dgm:pt>
    <dgm:pt modelId="{6E62BF7D-0EFA-4CE1-8B73-AC53F66637E8}" type="pres">
      <dgm:prSet presAssocID="{E2739334-D27C-4017-8F1A-C375231DF486}" presName="tile1" presStyleLbl="node1" presStyleIdx="0" presStyleCnt="4" custLinFactNeighborX="184" custLinFactNeighborY="425"/>
      <dgm:spPr/>
      <dgm:t>
        <a:bodyPr/>
        <a:lstStyle/>
        <a:p>
          <a:endParaRPr lang="es-CO"/>
        </a:p>
      </dgm:t>
    </dgm:pt>
    <dgm:pt modelId="{5417CBF8-EF52-4C82-BA0A-5ED5BD499BBA}" type="pres">
      <dgm:prSet presAssocID="{E2739334-D27C-4017-8F1A-C375231DF4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334D49-3154-47F7-8A6F-DDA55718922F}" type="pres">
      <dgm:prSet presAssocID="{E2739334-D27C-4017-8F1A-C375231DF486}" presName="tile2" presStyleLbl="node1" presStyleIdx="1" presStyleCnt="4"/>
      <dgm:spPr/>
      <dgm:t>
        <a:bodyPr/>
        <a:lstStyle/>
        <a:p>
          <a:endParaRPr lang="es-CO"/>
        </a:p>
      </dgm:t>
    </dgm:pt>
    <dgm:pt modelId="{0C0B6EF3-7E8C-4882-A1B2-608DA18B2D71}" type="pres">
      <dgm:prSet presAssocID="{E2739334-D27C-4017-8F1A-C375231DF4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41C3B5-18C7-41B4-A26D-0780C04B038C}" type="pres">
      <dgm:prSet presAssocID="{E2739334-D27C-4017-8F1A-C375231DF486}" presName="tile3" presStyleLbl="node1" presStyleIdx="2" presStyleCnt="4" custScaleX="101754" custLinFactNeighborX="818" custLinFactNeighborY="614"/>
      <dgm:spPr/>
      <dgm:t>
        <a:bodyPr/>
        <a:lstStyle/>
        <a:p>
          <a:endParaRPr lang="es-CO"/>
        </a:p>
      </dgm:t>
    </dgm:pt>
    <dgm:pt modelId="{E30E0A9C-4D1C-4775-9B82-82CDD7D8D4F9}" type="pres">
      <dgm:prSet presAssocID="{E2739334-D27C-4017-8F1A-C375231DF4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52C845-A5DC-4E0A-9603-1F300B528DDA}" type="pres">
      <dgm:prSet presAssocID="{E2739334-D27C-4017-8F1A-C375231DF486}" presName="tile4" presStyleLbl="node1" presStyleIdx="3" presStyleCnt="4"/>
      <dgm:spPr/>
      <dgm:t>
        <a:bodyPr/>
        <a:lstStyle/>
        <a:p>
          <a:endParaRPr lang="es-CO"/>
        </a:p>
      </dgm:t>
    </dgm:pt>
    <dgm:pt modelId="{69AC7218-A861-4E37-99FE-10E7EB4D9FA3}" type="pres">
      <dgm:prSet presAssocID="{E2739334-D27C-4017-8F1A-C375231DF4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366324-BCA2-4889-97B9-47A801E875C8}" type="pres">
      <dgm:prSet presAssocID="{E2739334-D27C-4017-8F1A-C375231DF486}" presName="centerTile" presStyleLbl="fgShp" presStyleIdx="0" presStyleCnt="1" custScaleX="119555" custScaleY="69857" custLinFactNeighborX="-4574" custLinFactNeighborY="893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08220FB4-F259-4599-B95D-CD3B72FF4F38}" srcId="{0A2A3552-34E6-4BC6-BFE5-FBB0B0DE1710}" destId="{4DD3C15E-7DBD-4959-9FF4-738ED29356D1}" srcOrd="2" destOrd="0" parTransId="{2E0E8646-8A21-43E7-8ABD-18EB81C6A9E8}" sibTransId="{BAA154BB-DEC0-4C73-8579-F77DD1FB0233}"/>
    <dgm:cxn modelId="{C2C365FB-81C6-415B-B096-14DB2ADDEFDC}" type="presOf" srcId="{4DD3C15E-7DBD-4959-9FF4-738ED29356D1}" destId="{E30E0A9C-4D1C-4775-9B82-82CDD7D8D4F9}" srcOrd="1" destOrd="0" presId="urn:microsoft.com/office/officeart/2005/8/layout/matrix1"/>
    <dgm:cxn modelId="{6C89E1AE-FC30-450B-947A-D42A6C194ED4}" srcId="{E2739334-D27C-4017-8F1A-C375231DF486}" destId="{0A2A3552-34E6-4BC6-BFE5-FBB0B0DE1710}" srcOrd="0" destOrd="0" parTransId="{EE285E3C-C284-40FF-BCBA-335EAAAA493B}" sibTransId="{C3626649-0B45-40EA-BBF1-AA266CD3522B}"/>
    <dgm:cxn modelId="{D344A275-BB00-43C7-BAF4-573CE5BA7E5A}" type="presOf" srcId="{954FD0C7-AD9B-4685-9F38-9817741954D1}" destId="{FA334D49-3154-47F7-8A6F-DDA55718922F}" srcOrd="0" destOrd="0" presId="urn:microsoft.com/office/officeart/2005/8/layout/matrix1"/>
    <dgm:cxn modelId="{C388D7FD-B561-4684-8D88-CC12607B3873}" type="presOf" srcId="{954FD0C7-AD9B-4685-9F38-9817741954D1}" destId="{0C0B6EF3-7E8C-4882-A1B2-608DA18B2D71}" srcOrd="1" destOrd="0" presId="urn:microsoft.com/office/officeart/2005/8/layout/matrix1"/>
    <dgm:cxn modelId="{DDF88619-A27E-4968-A596-A9167F8F0593}" type="presOf" srcId="{4DD3C15E-7DBD-4959-9FF4-738ED29356D1}" destId="{5841C3B5-18C7-41B4-A26D-0780C04B038C}" srcOrd="0" destOrd="0" presId="urn:microsoft.com/office/officeart/2005/8/layout/matrix1"/>
    <dgm:cxn modelId="{8F084716-44B7-442B-813D-7968446954F4}" type="presOf" srcId="{5C67D516-2748-45C8-AD66-04BC5EF81D0A}" destId="{69AC7218-A861-4E37-99FE-10E7EB4D9FA3}" srcOrd="1" destOrd="0" presId="urn:microsoft.com/office/officeart/2005/8/layout/matrix1"/>
    <dgm:cxn modelId="{8CCC5368-DF55-403C-BFE2-524C980EF78B}" type="presOf" srcId="{E2739334-D27C-4017-8F1A-C375231DF486}" destId="{B0D6D18C-2768-445C-849B-4751205CE344}" srcOrd="0" destOrd="0" presId="urn:microsoft.com/office/officeart/2005/8/layout/matrix1"/>
    <dgm:cxn modelId="{68D19CFB-489F-405E-8C28-EF9784DB15B3}" srcId="{0A2A3552-34E6-4BC6-BFE5-FBB0B0DE1710}" destId="{C83651B5-B8B7-46C4-98B0-6E0C62299A61}" srcOrd="0" destOrd="0" parTransId="{4C8EF30C-1772-45B4-A567-E0FCC03E3774}" sibTransId="{C3CCA4F0-4CB5-4DC3-ADF7-38363EF2F0F9}"/>
    <dgm:cxn modelId="{8E8B7C7E-EA09-429E-B2E3-BB617F0990AB}" type="presOf" srcId="{0A2A3552-34E6-4BC6-BFE5-FBB0B0DE1710}" destId="{C7366324-BCA2-4889-97B9-47A801E875C8}" srcOrd="0" destOrd="0" presId="urn:microsoft.com/office/officeart/2005/8/layout/matrix1"/>
    <dgm:cxn modelId="{1E7164F0-ED49-4D7B-8CC1-261E819F0A9D}" type="presOf" srcId="{5C67D516-2748-45C8-AD66-04BC5EF81D0A}" destId="{5852C845-A5DC-4E0A-9603-1F300B528DDA}" srcOrd="0" destOrd="0" presId="urn:microsoft.com/office/officeart/2005/8/layout/matrix1"/>
    <dgm:cxn modelId="{43625865-5B0C-45CC-9E23-632A49543B95}" srcId="{0A2A3552-34E6-4BC6-BFE5-FBB0B0DE1710}" destId="{954FD0C7-AD9B-4685-9F38-9817741954D1}" srcOrd="1" destOrd="0" parTransId="{37A87018-908B-45DF-B3CD-43A6DCA5492B}" sibTransId="{4DE3498E-00D8-45F3-90CA-32A07E677224}"/>
    <dgm:cxn modelId="{8871F3AC-66F8-43FC-9AF8-A762AD16E788}" type="presOf" srcId="{C83651B5-B8B7-46C4-98B0-6E0C62299A61}" destId="{6E62BF7D-0EFA-4CE1-8B73-AC53F66637E8}" srcOrd="0" destOrd="0" presId="urn:microsoft.com/office/officeart/2005/8/layout/matrix1"/>
    <dgm:cxn modelId="{2D4A93E3-05A1-40F1-ADCB-A0FFE8736A56}" srcId="{0A2A3552-34E6-4BC6-BFE5-FBB0B0DE1710}" destId="{5C67D516-2748-45C8-AD66-04BC5EF81D0A}" srcOrd="3" destOrd="0" parTransId="{2225FB4B-1C12-4008-B39B-08E5DB4915A6}" sibTransId="{2FFC9231-0CBC-4988-BE78-206096B14900}"/>
    <dgm:cxn modelId="{C8772E8B-9472-4664-85AE-AB4D39659C89}" type="presOf" srcId="{C83651B5-B8B7-46C4-98B0-6E0C62299A61}" destId="{5417CBF8-EF52-4C82-BA0A-5ED5BD499BBA}" srcOrd="1" destOrd="0" presId="urn:microsoft.com/office/officeart/2005/8/layout/matrix1"/>
    <dgm:cxn modelId="{3621FDF0-8689-46BA-93E1-CFF92764A9E5}" type="presParOf" srcId="{B0D6D18C-2768-445C-849B-4751205CE344}" destId="{E6AE2797-B00F-46B3-B340-F177FFE0C89E}" srcOrd="0" destOrd="0" presId="urn:microsoft.com/office/officeart/2005/8/layout/matrix1"/>
    <dgm:cxn modelId="{A21D19E3-4C14-4E2B-909E-F35D3979E89A}" type="presParOf" srcId="{E6AE2797-B00F-46B3-B340-F177FFE0C89E}" destId="{6E62BF7D-0EFA-4CE1-8B73-AC53F66637E8}" srcOrd="0" destOrd="0" presId="urn:microsoft.com/office/officeart/2005/8/layout/matrix1"/>
    <dgm:cxn modelId="{35D34624-E80C-4AD2-A29B-898E661A7EC3}" type="presParOf" srcId="{E6AE2797-B00F-46B3-B340-F177FFE0C89E}" destId="{5417CBF8-EF52-4C82-BA0A-5ED5BD499BBA}" srcOrd="1" destOrd="0" presId="urn:microsoft.com/office/officeart/2005/8/layout/matrix1"/>
    <dgm:cxn modelId="{B3C7E8A5-E3AB-4837-A233-98E156B80706}" type="presParOf" srcId="{E6AE2797-B00F-46B3-B340-F177FFE0C89E}" destId="{FA334D49-3154-47F7-8A6F-DDA55718922F}" srcOrd="2" destOrd="0" presId="urn:microsoft.com/office/officeart/2005/8/layout/matrix1"/>
    <dgm:cxn modelId="{B2107510-A31D-43B3-B471-06C88C7FDD42}" type="presParOf" srcId="{E6AE2797-B00F-46B3-B340-F177FFE0C89E}" destId="{0C0B6EF3-7E8C-4882-A1B2-608DA18B2D71}" srcOrd="3" destOrd="0" presId="urn:microsoft.com/office/officeart/2005/8/layout/matrix1"/>
    <dgm:cxn modelId="{B345B3DD-9C62-4572-AD24-E014EA228C5A}" type="presParOf" srcId="{E6AE2797-B00F-46B3-B340-F177FFE0C89E}" destId="{5841C3B5-18C7-41B4-A26D-0780C04B038C}" srcOrd="4" destOrd="0" presId="urn:microsoft.com/office/officeart/2005/8/layout/matrix1"/>
    <dgm:cxn modelId="{6DF2F4EC-729B-41F1-8678-448C63732957}" type="presParOf" srcId="{E6AE2797-B00F-46B3-B340-F177FFE0C89E}" destId="{E30E0A9C-4D1C-4775-9B82-82CDD7D8D4F9}" srcOrd="5" destOrd="0" presId="urn:microsoft.com/office/officeart/2005/8/layout/matrix1"/>
    <dgm:cxn modelId="{5FEF647E-92E4-47C7-BFE3-7585750DEDBD}" type="presParOf" srcId="{E6AE2797-B00F-46B3-B340-F177FFE0C89E}" destId="{5852C845-A5DC-4E0A-9603-1F300B528DDA}" srcOrd="6" destOrd="0" presId="urn:microsoft.com/office/officeart/2005/8/layout/matrix1"/>
    <dgm:cxn modelId="{3D428D30-E185-43F9-B1E4-44CD8E955DDF}" type="presParOf" srcId="{E6AE2797-B00F-46B3-B340-F177FFE0C89E}" destId="{69AC7218-A861-4E37-99FE-10E7EB4D9FA3}" srcOrd="7" destOrd="0" presId="urn:microsoft.com/office/officeart/2005/8/layout/matrix1"/>
    <dgm:cxn modelId="{C5EDADE9-CE48-494C-8234-1CE156ABE925}" type="presParOf" srcId="{B0D6D18C-2768-445C-849B-4751205CE344}" destId="{C7366324-BCA2-4889-97B9-47A801E875C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72057-4542-41A8-8CDA-1F9C7EB568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57AFEC6-A371-4C36-B263-158DB6F3D0F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2400" dirty="0" smtClean="0"/>
            <a:t>FCPA (</a:t>
          </a:r>
          <a:r>
            <a:rPr lang="es-CO" sz="2400" dirty="0" err="1" smtClean="0"/>
            <a:t>Foreign</a:t>
          </a:r>
          <a:r>
            <a:rPr lang="es-CO" sz="2400" dirty="0" smtClean="0"/>
            <a:t> </a:t>
          </a:r>
          <a:r>
            <a:rPr lang="es-CO" sz="2400" dirty="0" err="1" smtClean="0"/>
            <a:t>Corrupt</a:t>
          </a:r>
          <a:r>
            <a:rPr lang="es-CO" sz="2400" dirty="0" smtClean="0"/>
            <a:t> </a:t>
          </a:r>
          <a:r>
            <a:rPr lang="es-CO" sz="2400" dirty="0" err="1" smtClean="0"/>
            <a:t>Practices</a:t>
          </a:r>
          <a:r>
            <a:rPr lang="es-CO" sz="2400" dirty="0" smtClean="0"/>
            <a:t> </a:t>
          </a:r>
          <a:r>
            <a:rPr lang="es-CO" sz="2400" dirty="0" err="1" smtClean="0"/>
            <a:t>Act</a:t>
          </a:r>
          <a:r>
            <a:rPr lang="es-CO" sz="2400" dirty="0" smtClean="0"/>
            <a:t>) 1977</a:t>
          </a:r>
          <a:endParaRPr lang="es-CO" sz="2400" dirty="0"/>
        </a:p>
      </dgm:t>
    </dgm:pt>
    <dgm:pt modelId="{9E1F44F8-7E46-49E1-87C4-59237A69E5AC}" type="parTrans" cxnId="{D39960C7-8DA7-4844-8133-D4D201601EFF}">
      <dgm:prSet/>
      <dgm:spPr/>
      <dgm:t>
        <a:bodyPr/>
        <a:lstStyle/>
        <a:p>
          <a:endParaRPr lang="es-CO"/>
        </a:p>
      </dgm:t>
    </dgm:pt>
    <dgm:pt modelId="{EAC6CCDF-E36C-4E1A-AD72-50A858383CCD}" type="sibTrans" cxnId="{D39960C7-8DA7-4844-8133-D4D201601EFF}">
      <dgm:prSet/>
      <dgm:spPr/>
      <dgm:t>
        <a:bodyPr/>
        <a:lstStyle/>
        <a:p>
          <a:endParaRPr lang="es-CO"/>
        </a:p>
      </dgm:t>
    </dgm:pt>
    <dgm:pt modelId="{71D22C48-25D5-4B00-9909-2FAB4422F1DB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Ley 1778 del 2 de febrero 2016</a:t>
          </a:r>
          <a:endParaRPr lang="es-CO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8B195D7-C08F-470C-A2CA-D5FE2AC022DA}" type="parTrans" cxnId="{0E74008C-0DD7-45B3-B440-D35250CF5CCB}">
      <dgm:prSet/>
      <dgm:spPr/>
      <dgm:t>
        <a:bodyPr/>
        <a:lstStyle/>
        <a:p>
          <a:endParaRPr lang="es-CO"/>
        </a:p>
      </dgm:t>
    </dgm:pt>
    <dgm:pt modelId="{A3815D1B-7D6E-4F13-B468-F6B4FEB49BA6}" type="sibTrans" cxnId="{0E74008C-0DD7-45B3-B440-D35250CF5CCB}">
      <dgm:prSet/>
      <dgm:spPr/>
      <dgm:t>
        <a:bodyPr/>
        <a:lstStyle/>
        <a:p>
          <a:endParaRPr lang="es-CO"/>
        </a:p>
      </dgm:t>
    </dgm:pt>
    <dgm:pt modelId="{5A6DDFC9-8DC6-4D60-90B0-3FA705B0D0DD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400" dirty="0" err="1" smtClean="0"/>
            <a:t>Resolu</a:t>
          </a:r>
          <a:r>
            <a:rPr lang="es-CO" sz="2400" dirty="0" smtClean="0"/>
            <a:t>-</a:t>
          </a:r>
          <a:br>
            <a:rPr lang="es-CO" sz="2400" dirty="0" smtClean="0"/>
          </a:br>
          <a:r>
            <a:rPr lang="es-CO" sz="2400" dirty="0" err="1" smtClean="0"/>
            <a:t>ción</a:t>
          </a:r>
          <a:r>
            <a:rPr lang="es-CO" sz="2400" dirty="0" smtClean="0"/>
            <a:t> 100-002657 del 25 de julio de 2016</a:t>
          </a:r>
          <a:endParaRPr lang="es-CO" sz="2400" dirty="0"/>
        </a:p>
      </dgm:t>
    </dgm:pt>
    <dgm:pt modelId="{F54D3F30-A9C8-4021-8C63-FB6456702AD5}" type="parTrans" cxnId="{B0A8864A-9C26-47B9-820C-5A3674A9606C}">
      <dgm:prSet/>
      <dgm:spPr/>
      <dgm:t>
        <a:bodyPr/>
        <a:lstStyle/>
        <a:p>
          <a:endParaRPr lang="es-CO"/>
        </a:p>
      </dgm:t>
    </dgm:pt>
    <dgm:pt modelId="{44720294-D579-4001-9653-4FF25D449AFD}" type="sibTrans" cxnId="{B0A8864A-9C26-47B9-820C-5A3674A9606C}">
      <dgm:prSet/>
      <dgm:spPr/>
      <dgm:t>
        <a:bodyPr/>
        <a:lstStyle/>
        <a:p>
          <a:endParaRPr lang="es-CO"/>
        </a:p>
      </dgm:t>
    </dgm:pt>
    <dgm:pt modelId="{6C22C99E-F751-4AC1-A30F-46D1719405E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Circular 100-000003 del 26 de julio de 2016</a:t>
          </a:r>
          <a:endParaRPr lang="es-CO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25CA746-9551-4FD4-BAAC-C5C84FE2B205}" type="parTrans" cxnId="{4BA29CE4-7B75-4911-BC06-0F8BA4A26D81}">
      <dgm:prSet/>
      <dgm:spPr/>
      <dgm:t>
        <a:bodyPr/>
        <a:lstStyle/>
        <a:p>
          <a:endParaRPr lang="es-CO"/>
        </a:p>
      </dgm:t>
    </dgm:pt>
    <dgm:pt modelId="{00BE64AA-E644-45D6-A4E7-BEF86E82FA33}" type="sibTrans" cxnId="{4BA29CE4-7B75-4911-BC06-0F8BA4A26D81}">
      <dgm:prSet/>
      <dgm:spPr/>
      <dgm:t>
        <a:bodyPr/>
        <a:lstStyle/>
        <a:p>
          <a:endParaRPr lang="es-CO"/>
        </a:p>
      </dgm:t>
    </dgm:pt>
    <dgm:pt modelId="{090D2F37-51E8-4F7E-BA77-9811C9C2E43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Convención Anti Cohecho de la OECD</a:t>
          </a:r>
        </a:p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Adoptada el 21 de noviembre de 1997</a:t>
          </a:r>
        </a:p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 15 de febrero de 1999</a:t>
          </a:r>
          <a:endParaRPr lang="es-CO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695942D-02FE-42BE-A68D-FBDF7112C2DD}" type="parTrans" cxnId="{F3BD4FE7-C3BA-42A4-9891-DFB1A0D45738}">
      <dgm:prSet/>
      <dgm:spPr/>
      <dgm:t>
        <a:bodyPr/>
        <a:lstStyle/>
        <a:p>
          <a:endParaRPr lang="es-CO"/>
        </a:p>
      </dgm:t>
    </dgm:pt>
    <dgm:pt modelId="{77AD1D4D-64A1-44B3-90A6-A5441344A78B}" type="sibTrans" cxnId="{F3BD4FE7-C3BA-42A4-9891-DFB1A0D45738}">
      <dgm:prSet/>
      <dgm:spPr/>
      <dgm:t>
        <a:bodyPr/>
        <a:lstStyle/>
        <a:p>
          <a:endParaRPr lang="es-CO"/>
        </a:p>
      </dgm:t>
    </dgm:pt>
    <dgm:pt modelId="{CD7A4C38-E95C-4C15-8374-AB3B2348AA3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UK </a:t>
          </a:r>
          <a:r>
            <a:rPr lang="es-CO" sz="24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Bribery</a:t>
          </a:r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s-CO" sz="24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Act</a:t>
          </a:r>
          <a:r>
            <a:rPr lang="es-CO" sz="2400" dirty="0" smtClean="0">
              <a:solidFill>
                <a:schemeClr val="tx2">
                  <a:lumMod val="20000"/>
                  <a:lumOff val="80000"/>
                </a:schemeClr>
              </a:solidFill>
            </a:rPr>
            <a:t> 2010</a:t>
          </a:r>
          <a:endParaRPr lang="es-CO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1E23810-30E4-4D1B-974F-630B2DDC4C95}" type="parTrans" cxnId="{BA300B72-5694-4C55-BB33-EB1BDA5D20B3}">
      <dgm:prSet/>
      <dgm:spPr/>
      <dgm:t>
        <a:bodyPr/>
        <a:lstStyle/>
        <a:p>
          <a:endParaRPr lang="es-CO"/>
        </a:p>
      </dgm:t>
    </dgm:pt>
    <dgm:pt modelId="{B80C09AE-D1F1-4866-82B9-4A483726562C}" type="sibTrans" cxnId="{BA300B72-5694-4C55-BB33-EB1BDA5D20B3}">
      <dgm:prSet/>
      <dgm:spPr/>
      <dgm:t>
        <a:bodyPr/>
        <a:lstStyle/>
        <a:p>
          <a:endParaRPr lang="es-CO"/>
        </a:p>
      </dgm:t>
    </dgm:pt>
    <dgm:pt modelId="{008C3C56-C3FB-482B-AF9C-CC933B96F592}" type="pres">
      <dgm:prSet presAssocID="{78872057-4542-41A8-8CDA-1F9C7EB56814}" presName="Name0" presStyleCnt="0">
        <dgm:presLayoutVars>
          <dgm:dir/>
          <dgm:resizeHandles val="exact"/>
        </dgm:presLayoutVars>
      </dgm:prSet>
      <dgm:spPr/>
    </dgm:pt>
    <dgm:pt modelId="{612D32E7-F4DB-43C1-8823-180A89BB045D}" type="pres">
      <dgm:prSet presAssocID="{C57AFEC6-A371-4C36-B263-158DB6F3D0F8}" presName="node" presStyleLbl="node1" presStyleIdx="0" presStyleCnt="6" custScaleX="158685" custScaleY="238233" custLinFactNeighborX="49964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FA263A-05C5-4D28-B799-98B6F26475E0}" type="pres">
      <dgm:prSet presAssocID="{EAC6CCDF-E36C-4E1A-AD72-50A858383CC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2B44EEF-B8F5-4C8C-94F9-625D00D836C2}" type="pres">
      <dgm:prSet presAssocID="{EAC6CCDF-E36C-4E1A-AD72-50A858383CC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51B22A3A-56C6-4D9C-8EE5-D9D88AE566EB}" type="pres">
      <dgm:prSet presAssocID="{090D2F37-51E8-4F7E-BA77-9811C9C2E433}" presName="node" presStyleLbl="node1" presStyleIdx="1" presStyleCnt="6" custScaleX="211016" custScaleY="238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46516-7896-411B-A328-AD3A5D2104FA}" type="pres">
      <dgm:prSet presAssocID="{77AD1D4D-64A1-44B3-90A6-A5441344A78B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0D08132-D39B-4D5A-B371-CCFFBEC92612}" type="pres">
      <dgm:prSet presAssocID="{77AD1D4D-64A1-44B3-90A6-A5441344A78B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B27C2F4-7B33-425D-B7F1-D6E75838E4AE}" type="pres">
      <dgm:prSet presAssocID="{CD7A4C38-E95C-4C15-8374-AB3B2348AA3C}" presName="node" presStyleLbl="node1" presStyleIdx="2" presStyleCnt="6" custScaleX="141237" custScaleY="2382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6CD55E-E985-4E0F-81DD-B4668FBA3E16}" type="pres">
      <dgm:prSet presAssocID="{B80C09AE-D1F1-4866-82B9-4A483726562C}" presName="sibTrans" presStyleLbl="sibTrans2D1" presStyleIdx="2" presStyleCnt="5"/>
      <dgm:spPr/>
      <dgm:t>
        <a:bodyPr/>
        <a:lstStyle/>
        <a:p>
          <a:endParaRPr lang="es-ES"/>
        </a:p>
      </dgm:t>
    </dgm:pt>
    <dgm:pt modelId="{83A3B583-18C8-4E79-B3C0-5F8275980FD1}" type="pres">
      <dgm:prSet presAssocID="{B80C09AE-D1F1-4866-82B9-4A483726562C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E7038033-86AB-4237-80FA-BAFCA89BC082}" type="pres">
      <dgm:prSet presAssocID="{71D22C48-25D5-4B00-9909-2FAB4422F1DB}" presName="node" presStyleLbl="node1" presStyleIdx="3" presStyleCnt="6" custScaleX="162082" custScaleY="236795" custLinFactNeighborX="-18629" custLinFactNeighborY="-7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9039E6-5D45-4D56-8BF3-0E232F44FFE0}" type="pres">
      <dgm:prSet presAssocID="{A3815D1B-7D6E-4F13-B468-F6B4FEB49BA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595E838-E247-4336-870A-DB3526808CAE}" type="pres">
      <dgm:prSet presAssocID="{A3815D1B-7D6E-4F13-B468-F6B4FEB49BA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686BF522-E833-4A41-B03D-5187CFFD9F4E}" type="pres">
      <dgm:prSet presAssocID="{5A6DDFC9-8DC6-4D60-90B0-3FA705B0D0DD}" presName="node" presStyleLbl="node1" presStyleIdx="4" presStyleCnt="6" custScaleX="179673" custScaleY="2354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D6CAB8-EAB5-4FAA-A66C-3E8AB84ACB0B}" type="pres">
      <dgm:prSet presAssocID="{44720294-D579-4001-9653-4FF25D449AF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C9E7DA18-E201-4CFC-B89B-5379E1FEA82F}" type="pres">
      <dgm:prSet presAssocID="{44720294-D579-4001-9653-4FF25D449AFD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37CE294C-9A19-497F-9596-E1914FD421F5}" type="pres">
      <dgm:prSet presAssocID="{6C22C99E-F751-4AC1-A30F-46D1719405E1}" presName="node" presStyleLbl="node1" presStyleIdx="5" presStyleCnt="6" custScaleX="174745" custScaleY="2354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300B72-5694-4C55-BB33-EB1BDA5D20B3}" srcId="{78872057-4542-41A8-8CDA-1F9C7EB56814}" destId="{CD7A4C38-E95C-4C15-8374-AB3B2348AA3C}" srcOrd="2" destOrd="0" parTransId="{21E23810-30E4-4D1B-974F-630B2DDC4C95}" sibTransId="{B80C09AE-D1F1-4866-82B9-4A483726562C}"/>
    <dgm:cxn modelId="{9EFF41F7-3AE6-4A97-B66E-A9C662B14E2C}" type="presOf" srcId="{5A6DDFC9-8DC6-4D60-90B0-3FA705B0D0DD}" destId="{686BF522-E833-4A41-B03D-5187CFFD9F4E}" srcOrd="0" destOrd="0" presId="urn:microsoft.com/office/officeart/2005/8/layout/process1"/>
    <dgm:cxn modelId="{F3BD4FE7-C3BA-42A4-9891-DFB1A0D45738}" srcId="{78872057-4542-41A8-8CDA-1F9C7EB56814}" destId="{090D2F37-51E8-4F7E-BA77-9811C9C2E433}" srcOrd="1" destOrd="0" parTransId="{A695942D-02FE-42BE-A68D-FBDF7112C2DD}" sibTransId="{77AD1D4D-64A1-44B3-90A6-A5441344A78B}"/>
    <dgm:cxn modelId="{A94E19C0-30B8-4D45-A5CD-CBB1FC24ACB0}" type="presOf" srcId="{44720294-D579-4001-9653-4FF25D449AFD}" destId="{C4D6CAB8-EAB5-4FAA-A66C-3E8AB84ACB0B}" srcOrd="0" destOrd="0" presId="urn:microsoft.com/office/officeart/2005/8/layout/process1"/>
    <dgm:cxn modelId="{1612A80F-FF06-4588-8371-3BB949D24FCA}" type="presOf" srcId="{A3815D1B-7D6E-4F13-B468-F6B4FEB49BA6}" destId="{139039E6-5D45-4D56-8BF3-0E232F44FFE0}" srcOrd="0" destOrd="0" presId="urn:microsoft.com/office/officeart/2005/8/layout/process1"/>
    <dgm:cxn modelId="{6BE66208-F246-4DE2-A0E6-68572FC31ADC}" type="presOf" srcId="{CD7A4C38-E95C-4C15-8374-AB3B2348AA3C}" destId="{7B27C2F4-7B33-425D-B7F1-D6E75838E4AE}" srcOrd="0" destOrd="0" presId="urn:microsoft.com/office/officeart/2005/8/layout/process1"/>
    <dgm:cxn modelId="{D39960C7-8DA7-4844-8133-D4D201601EFF}" srcId="{78872057-4542-41A8-8CDA-1F9C7EB56814}" destId="{C57AFEC6-A371-4C36-B263-158DB6F3D0F8}" srcOrd="0" destOrd="0" parTransId="{9E1F44F8-7E46-49E1-87C4-59237A69E5AC}" sibTransId="{EAC6CCDF-E36C-4E1A-AD72-50A858383CCD}"/>
    <dgm:cxn modelId="{4BA29CE4-7B75-4911-BC06-0F8BA4A26D81}" srcId="{78872057-4542-41A8-8CDA-1F9C7EB56814}" destId="{6C22C99E-F751-4AC1-A30F-46D1719405E1}" srcOrd="5" destOrd="0" parTransId="{D25CA746-9551-4FD4-BAAC-C5C84FE2B205}" sibTransId="{00BE64AA-E644-45D6-A4E7-BEF86E82FA33}"/>
    <dgm:cxn modelId="{5A9B9ACA-562A-469C-9002-D4DB3F813098}" type="presOf" srcId="{77AD1D4D-64A1-44B3-90A6-A5441344A78B}" destId="{76446516-7896-411B-A328-AD3A5D2104FA}" srcOrd="0" destOrd="0" presId="urn:microsoft.com/office/officeart/2005/8/layout/process1"/>
    <dgm:cxn modelId="{ACEC8599-7AFB-49F8-9DD4-AA69BC97FDFA}" type="presOf" srcId="{B80C09AE-D1F1-4866-82B9-4A483726562C}" destId="{83A3B583-18C8-4E79-B3C0-5F8275980FD1}" srcOrd="1" destOrd="0" presId="urn:microsoft.com/office/officeart/2005/8/layout/process1"/>
    <dgm:cxn modelId="{532432F9-FFDD-43CD-9793-E151343885C1}" type="presOf" srcId="{090D2F37-51E8-4F7E-BA77-9811C9C2E433}" destId="{51B22A3A-56C6-4D9C-8EE5-D9D88AE566EB}" srcOrd="0" destOrd="0" presId="urn:microsoft.com/office/officeart/2005/8/layout/process1"/>
    <dgm:cxn modelId="{B0A8864A-9C26-47B9-820C-5A3674A9606C}" srcId="{78872057-4542-41A8-8CDA-1F9C7EB56814}" destId="{5A6DDFC9-8DC6-4D60-90B0-3FA705B0D0DD}" srcOrd="4" destOrd="0" parTransId="{F54D3F30-A9C8-4021-8C63-FB6456702AD5}" sibTransId="{44720294-D579-4001-9653-4FF25D449AFD}"/>
    <dgm:cxn modelId="{7B6140E2-3521-44E9-814F-DDBFB7E05D69}" type="presOf" srcId="{A3815D1B-7D6E-4F13-B468-F6B4FEB49BA6}" destId="{7595E838-E247-4336-870A-DB3526808CAE}" srcOrd="1" destOrd="0" presId="urn:microsoft.com/office/officeart/2005/8/layout/process1"/>
    <dgm:cxn modelId="{B0EBA6AD-238C-4383-8158-3B81D4069051}" type="presOf" srcId="{EAC6CCDF-E36C-4E1A-AD72-50A858383CCD}" destId="{E2B44EEF-B8F5-4C8C-94F9-625D00D836C2}" srcOrd="1" destOrd="0" presId="urn:microsoft.com/office/officeart/2005/8/layout/process1"/>
    <dgm:cxn modelId="{0E74008C-0DD7-45B3-B440-D35250CF5CCB}" srcId="{78872057-4542-41A8-8CDA-1F9C7EB56814}" destId="{71D22C48-25D5-4B00-9909-2FAB4422F1DB}" srcOrd="3" destOrd="0" parTransId="{28B195D7-C08F-470C-A2CA-D5FE2AC022DA}" sibTransId="{A3815D1B-7D6E-4F13-B468-F6B4FEB49BA6}"/>
    <dgm:cxn modelId="{657A236C-DFB1-46B7-8423-6F3AFD4C88B2}" type="presOf" srcId="{6C22C99E-F751-4AC1-A30F-46D1719405E1}" destId="{37CE294C-9A19-497F-9596-E1914FD421F5}" srcOrd="0" destOrd="0" presId="urn:microsoft.com/office/officeart/2005/8/layout/process1"/>
    <dgm:cxn modelId="{16F07375-4A17-4921-AA16-446666C88336}" type="presOf" srcId="{78872057-4542-41A8-8CDA-1F9C7EB56814}" destId="{008C3C56-C3FB-482B-AF9C-CC933B96F592}" srcOrd="0" destOrd="0" presId="urn:microsoft.com/office/officeart/2005/8/layout/process1"/>
    <dgm:cxn modelId="{0821D72C-24AE-478F-8360-F885247610D6}" type="presOf" srcId="{44720294-D579-4001-9653-4FF25D449AFD}" destId="{C9E7DA18-E201-4CFC-B89B-5379E1FEA82F}" srcOrd="1" destOrd="0" presId="urn:microsoft.com/office/officeart/2005/8/layout/process1"/>
    <dgm:cxn modelId="{0C37228F-BA25-446A-B9C0-86A97390EE5C}" type="presOf" srcId="{B80C09AE-D1F1-4866-82B9-4A483726562C}" destId="{856CD55E-E985-4E0F-81DD-B4668FBA3E16}" srcOrd="0" destOrd="0" presId="urn:microsoft.com/office/officeart/2005/8/layout/process1"/>
    <dgm:cxn modelId="{2B66A8AE-E736-4446-9F2D-E71D23AF552C}" type="presOf" srcId="{C57AFEC6-A371-4C36-B263-158DB6F3D0F8}" destId="{612D32E7-F4DB-43C1-8823-180A89BB045D}" srcOrd="0" destOrd="0" presId="urn:microsoft.com/office/officeart/2005/8/layout/process1"/>
    <dgm:cxn modelId="{56A6AE16-29D8-4A65-99EE-3DAC364014DE}" type="presOf" srcId="{77AD1D4D-64A1-44B3-90A6-A5441344A78B}" destId="{D0D08132-D39B-4D5A-B371-CCFFBEC92612}" srcOrd="1" destOrd="0" presId="urn:microsoft.com/office/officeart/2005/8/layout/process1"/>
    <dgm:cxn modelId="{9353F858-4210-4116-83EC-B55FD5724C47}" type="presOf" srcId="{EAC6CCDF-E36C-4E1A-AD72-50A858383CCD}" destId="{50FA263A-05C5-4D28-B799-98B6F26475E0}" srcOrd="0" destOrd="0" presId="urn:microsoft.com/office/officeart/2005/8/layout/process1"/>
    <dgm:cxn modelId="{634A5A1E-33D1-481F-A589-70AB310C76DF}" type="presOf" srcId="{71D22C48-25D5-4B00-9909-2FAB4422F1DB}" destId="{E7038033-86AB-4237-80FA-BAFCA89BC082}" srcOrd="0" destOrd="0" presId="urn:microsoft.com/office/officeart/2005/8/layout/process1"/>
    <dgm:cxn modelId="{1DF056D6-ACE2-42AC-8D9E-EA78F6C752C9}" type="presParOf" srcId="{008C3C56-C3FB-482B-AF9C-CC933B96F592}" destId="{612D32E7-F4DB-43C1-8823-180A89BB045D}" srcOrd="0" destOrd="0" presId="urn:microsoft.com/office/officeart/2005/8/layout/process1"/>
    <dgm:cxn modelId="{69FBEEF2-0C4C-4F69-9E4E-46C1DF62816F}" type="presParOf" srcId="{008C3C56-C3FB-482B-AF9C-CC933B96F592}" destId="{50FA263A-05C5-4D28-B799-98B6F26475E0}" srcOrd="1" destOrd="0" presId="urn:microsoft.com/office/officeart/2005/8/layout/process1"/>
    <dgm:cxn modelId="{BA3D29AF-35B4-49B8-8700-23276139E409}" type="presParOf" srcId="{50FA263A-05C5-4D28-B799-98B6F26475E0}" destId="{E2B44EEF-B8F5-4C8C-94F9-625D00D836C2}" srcOrd="0" destOrd="0" presId="urn:microsoft.com/office/officeart/2005/8/layout/process1"/>
    <dgm:cxn modelId="{8C3E3296-9151-4003-9A99-2E254E6CEDE6}" type="presParOf" srcId="{008C3C56-C3FB-482B-AF9C-CC933B96F592}" destId="{51B22A3A-56C6-4D9C-8EE5-D9D88AE566EB}" srcOrd="2" destOrd="0" presId="urn:microsoft.com/office/officeart/2005/8/layout/process1"/>
    <dgm:cxn modelId="{D895C9AB-CD82-4C7E-A2D5-4BB3707EB87F}" type="presParOf" srcId="{008C3C56-C3FB-482B-AF9C-CC933B96F592}" destId="{76446516-7896-411B-A328-AD3A5D2104FA}" srcOrd="3" destOrd="0" presId="urn:microsoft.com/office/officeart/2005/8/layout/process1"/>
    <dgm:cxn modelId="{5670FB15-38D8-40C7-B3DC-0E906674F10A}" type="presParOf" srcId="{76446516-7896-411B-A328-AD3A5D2104FA}" destId="{D0D08132-D39B-4D5A-B371-CCFFBEC92612}" srcOrd="0" destOrd="0" presId="urn:microsoft.com/office/officeart/2005/8/layout/process1"/>
    <dgm:cxn modelId="{9EA565BA-3AC6-4A8F-A7B9-029F2066577C}" type="presParOf" srcId="{008C3C56-C3FB-482B-AF9C-CC933B96F592}" destId="{7B27C2F4-7B33-425D-B7F1-D6E75838E4AE}" srcOrd="4" destOrd="0" presId="urn:microsoft.com/office/officeart/2005/8/layout/process1"/>
    <dgm:cxn modelId="{44B87599-5FF2-4195-9EBF-152853CFCFFE}" type="presParOf" srcId="{008C3C56-C3FB-482B-AF9C-CC933B96F592}" destId="{856CD55E-E985-4E0F-81DD-B4668FBA3E16}" srcOrd="5" destOrd="0" presId="urn:microsoft.com/office/officeart/2005/8/layout/process1"/>
    <dgm:cxn modelId="{BE2DAB1E-0DB3-4C79-8081-044E33EF894D}" type="presParOf" srcId="{856CD55E-E985-4E0F-81DD-B4668FBA3E16}" destId="{83A3B583-18C8-4E79-B3C0-5F8275980FD1}" srcOrd="0" destOrd="0" presId="urn:microsoft.com/office/officeart/2005/8/layout/process1"/>
    <dgm:cxn modelId="{E780F296-CE02-4E78-BAFF-4A53F04E50F6}" type="presParOf" srcId="{008C3C56-C3FB-482B-AF9C-CC933B96F592}" destId="{E7038033-86AB-4237-80FA-BAFCA89BC082}" srcOrd="6" destOrd="0" presId="urn:microsoft.com/office/officeart/2005/8/layout/process1"/>
    <dgm:cxn modelId="{E4F00B7A-0732-40D9-8FEC-385CE742BF05}" type="presParOf" srcId="{008C3C56-C3FB-482B-AF9C-CC933B96F592}" destId="{139039E6-5D45-4D56-8BF3-0E232F44FFE0}" srcOrd="7" destOrd="0" presId="urn:microsoft.com/office/officeart/2005/8/layout/process1"/>
    <dgm:cxn modelId="{D851FC1E-DCD7-49CD-8CE8-698CF34685A7}" type="presParOf" srcId="{139039E6-5D45-4D56-8BF3-0E232F44FFE0}" destId="{7595E838-E247-4336-870A-DB3526808CAE}" srcOrd="0" destOrd="0" presId="urn:microsoft.com/office/officeart/2005/8/layout/process1"/>
    <dgm:cxn modelId="{70EA18D0-E154-428C-A3E4-3F166ABE27FF}" type="presParOf" srcId="{008C3C56-C3FB-482B-AF9C-CC933B96F592}" destId="{686BF522-E833-4A41-B03D-5187CFFD9F4E}" srcOrd="8" destOrd="0" presId="urn:microsoft.com/office/officeart/2005/8/layout/process1"/>
    <dgm:cxn modelId="{5CBC6801-62BF-4E33-86F4-C87A0E90D83A}" type="presParOf" srcId="{008C3C56-C3FB-482B-AF9C-CC933B96F592}" destId="{C4D6CAB8-EAB5-4FAA-A66C-3E8AB84ACB0B}" srcOrd="9" destOrd="0" presId="urn:microsoft.com/office/officeart/2005/8/layout/process1"/>
    <dgm:cxn modelId="{33350CEB-2A68-48A4-A5EA-A5C793AB0806}" type="presParOf" srcId="{C4D6CAB8-EAB5-4FAA-A66C-3E8AB84ACB0B}" destId="{C9E7DA18-E201-4CFC-B89B-5379E1FEA82F}" srcOrd="0" destOrd="0" presId="urn:microsoft.com/office/officeart/2005/8/layout/process1"/>
    <dgm:cxn modelId="{2D0104E6-9157-4D0C-B3FA-A3D96E59F073}" type="presParOf" srcId="{008C3C56-C3FB-482B-AF9C-CC933B96F592}" destId="{37CE294C-9A19-497F-9596-E1914FD421F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D0117-8C05-4E1F-8520-F602EA8EA22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DEEF1DB-5B7B-4CE0-B771-0DE74CBACFBF}">
      <dgm:prSet phldrT="[Texto]"/>
      <dgm:spPr/>
      <dgm:t>
        <a:bodyPr/>
        <a:lstStyle/>
        <a:p>
          <a:r>
            <a:rPr lang="es-CO" dirty="0" smtClean="0"/>
            <a:t>Que realicen transacciones internacionales </a:t>
          </a:r>
          <a:endParaRPr lang="es-CO" dirty="0"/>
        </a:p>
      </dgm:t>
    </dgm:pt>
    <dgm:pt modelId="{3D144D87-0691-4400-9197-3754D9CEF9D6}" type="parTrans" cxnId="{BBB30E79-20AC-4B0A-AE54-A12A02096567}">
      <dgm:prSet/>
      <dgm:spPr/>
      <dgm:t>
        <a:bodyPr/>
        <a:lstStyle/>
        <a:p>
          <a:endParaRPr lang="es-CO"/>
        </a:p>
      </dgm:t>
    </dgm:pt>
    <dgm:pt modelId="{76AFE0A6-4FAC-4689-9045-22BDD73C53F3}" type="sibTrans" cxnId="{BBB30E79-20AC-4B0A-AE54-A12A02096567}">
      <dgm:prSet/>
      <dgm:spPr/>
      <dgm:t>
        <a:bodyPr/>
        <a:lstStyle/>
        <a:p>
          <a:endParaRPr lang="es-CO"/>
        </a:p>
      </dgm:t>
    </dgm:pt>
    <dgm:pt modelId="{3E461FDA-3889-4CAA-9E6B-A0F0E0903DCA}">
      <dgm:prSet phldrT="[Texto]"/>
      <dgm:spPr/>
      <dgm:t>
        <a:bodyPr/>
        <a:lstStyle/>
        <a:p>
          <a:r>
            <a:rPr lang="es-CO" dirty="0" smtClean="0"/>
            <a:t>Que lo haga a través de sociedades en el exterior o a través de terceros ( u otros intermediarios)</a:t>
          </a:r>
          <a:endParaRPr lang="es-CO" dirty="0"/>
        </a:p>
      </dgm:t>
    </dgm:pt>
    <dgm:pt modelId="{92440517-BB07-47AE-8DDC-77F53519BC86}" type="parTrans" cxnId="{8C59F5AA-39DD-48E0-8A1C-C6E6FB1589B2}">
      <dgm:prSet/>
      <dgm:spPr/>
      <dgm:t>
        <a:bodyPr/>
        <a:lstStyle/>
        <a:p>
          <a:endParaRPr lang="es-CO"/>
        </a:p>
      </dgm:t>
    </dgm:pt>
    <dgm:pt modelId="{FC48D77F-AC23-466D-9698-26F03B34B6F1}" type="sibTrans" cxnId="{8C59F5AA-39DD-48E0-8A1C-C6E6FB1589B2}">
      <dgm:prSet/>
      <dgm:spPr/>
      <dgm:t>
        <a:bodyPr/>
        <a:lstStyle/>
        <a:p>
          <a:endParaRPr lang="es-CO"/>
        </a:p>
      </dgm:t>
    </dgm:pt>
    <dgm:pt modelId="{93D2A70C-4F61-4A22-83B3-137D792D15D6}">
      <dgm:prSet phldrT="[Texto]"/>
      <dgm:spPr/>
      <dgm:t>
        <a:bodyPr/>
        <a:lstStyle/>
        <a:p>
          <a:r>
            <a:rPr lang="es-CO" dirty="0" smtClean="0"/>
            <a:t>  Sectores</a:t>
          </a:r>
        </a:p>
        <a:p>
          <a:r>
            <a:rPr lang="es-CO" dirty="0" smtClean="0"/>
            <a:t> de </a:t>
          </a:r>
        </a:p>
        <a:p>
          <a:r>
            <a:rPr lang="es-CO" dirty="0" smtClean="0"/>
            <a:t>  riesgo                     </a:t>
          </a:r>
          <a:endParaRPr lang="es-CO" dirty="0"/>
        </a:p>
      </dgm:t>
    </dgm:pt>
    <dgm:pt modelId="{E655B431-62D8-4B2E-893C-202CC15177A2}" type="sibTrans" cxnId="{7B527299-39A6-4973-B9A4-B3B0E3FB93C3}">
      <dgm:prSet/>
      <dgm:spPr/>
      <dgm:t>
        <a:bodyPr/>
        <a:lstStyle/>
        <a:p>
          <a:endParaRPr lang="es-CO"/>
        </a:p>
      </dgm:t>
    </dgm:pt>
    <dgm:pt modelId="{B63C058F-5821-4160-A7C9-B594435D7327}" type="parTrans" cxnId="{7B527299-39A6-4973-B9A4-B3B0E3FB93C3}">
      <dgm:prSet/>
      <dgm:spPr/>
      <dgm:t>
        <a:bodyPr/>
        <a:lstStyle/>
        <a:p>
          <a:endParaRPr lang="es-CO"/>
        </a:p>
      </dgm:t>
    </dgm:pt>
    <dgm:pt modelId="{DC783FF5-DC18-42F0-9141-8655135DB867}" type="pres">
      <dgm:prSet presAssocID="{0E3D0117-8C05-4E1F-8520-F602EA8EA22F}" presName="Name0" presStyleCnt="0">
        <dgm:presLayoutVars>
          <dgm:dir/>
          <dgm:animLvl val="lvl"/>
          <dgm:resizeHandles val="exact"/>
        </dgm:presLayoutVars>
      </dgm:prSet>
      <dgm:spPr/>
    </dgm:pt>
    <dgm:pt modelId="{1A9C1498-BF6B-4F13-8DB3-5821CB6FFCEF}" type="pres">
      <dgm:prSet presAssocID="{3DEEF1DB-5B7B-4CE0-B771-0DE74CBACFBF}" presName="Name8" presStyleCnt="0"/>
      <dgm:spPr/>
    </dgm:pt>
    <dgm:pt modelId="{B1CF291A-F78D-4DAF-BFB4-4D229F6C4039}" type="pres">
      <dgm:prSet presAssocID="{3DEEF1DB-5B7B-4CE0-B771-0DE74CBACFBF}" presName="level" presStyleLbl="node1" presStyleIdx="0" presStyleCnt="3" custLinFactNeighborX="381" custLinFactNeighborY="85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D9D265-9EFC-4EE8-AE10-2ABCE8FA6CD2}" type="pres">
      <dgm:prSet presAssocID="{3DEEF1DB-5B7B-4CE0-B771-0DE74CBACF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00D22E-AB72-44F7-B404-F3F512BF2AA8}" type="pres">
      <dgm:prSet presAssocID="{3E461FDA-3889-4CAA-9E6B-A0F0E0903DCA}" presName="Name8" presStyleCnt="0"/>
      <dgm:spPr/>
    </dgm:pt>
    <dgm:pt modelId="{70A7718D-C5F7-4C99-B43A-4920B7AE26DE}" type="pres">
      <dgm:prSet presAssocID="{3E461FDA-3889-4CAA-9E6B-A0F0E0903DCA}" presName="level" presStyleLbl="node1" presStyleIdx="1" presStyleCnt="3" custLinFactNeighborX="1021" custLinFactNeighborY="121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C7ACAC-E852-4EB1-88E5-0671C667D84C}" type="pres">
      <dgm:prSet presAssocID="{3E461FDA-3889-4CAA-9E6B-A0F0E0903D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07CEFF-9F6D-4E89-A6B6-FDE5814B5817}" type="pres">
      <dgm:prSet presAssocID="{93D2A70C-4F61-4A22-83B3-137D792D15D6}" presName="Name8" presStyleCnt="0"/>
      <dgm:spPr/>
    </dgm:pt>
    <dgm:pt modelId="{A88A6C41-D210-4F30-95B1-9BAF1FD45E57}" type="pres">
      <dgm:prSet presAssocID="{93D2A70C-4F61-4A22-83B3-137D792D15D6}" presName="level" presStyleLbl="node1" presStyleIdx="2" presStyleCnt="3" custScaleX="100869" custScaleY="114440" custLinFactNeighborX="1242" custLinFactNeighborY="21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7623EE-F9CE-47AC-8634-08690A0C02FF}" type="pres">
      <dgm:prSet presAssocID="{93D2A70C-4F61-4A22-83B3-137D792D1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B527299-39A6-4973-B9A4-B3B0E3FB93C3}" srcId="{0E3D0117-8C05-4E1F-8520-F602EA8EA22F}" destId="{93D2A70C-4F61-4A22-83B3-137D792D15D6}" srcOrd="2" destOrd="0" parTransId="{B63C058F-5821-4160-A7C9-B594435D7327}" sibTransId="{E655B431-62D8-4B2E-893C-202CC15177A2}"/>
    <dgm:cxn modelId="{BBB30E79-20AC-4B0A-AE54-A12A02096567}" srcId="{0E3D0117-8C05-4E1F-8520-F602EA8EA22F}" destId="{3DEEF1DB-5B7B-4CE0-B771-0DE74CBACFBF}" srcOrd="0" destOrd="0" parTransId="{3D144D87-0691-4400-9197-3754D9CEF9D6}" sibTransId="{76AFE0A6-4FAC-4689-9045-22BDD73C53F3}"/>
    <dgm:cxn modelId="{8C34CE01-9FA3-4A23-B4BA-E5A2425C7A42}" type="presOf" srcId="{93D2A70C-4F61-4A22-83B3-137D792D15D6}" destId="{A88A6C41-D210-4F30-95B1-9BAF1FD45E57}" srcOrd="0" destOrd="0" presId="urn:microsoft.com/office/officeart/2005/8/layout/pyramid3"/>
    <dgm:cxn modelId="{E65BF964-4C1B-4BE3-8F5F-4BC7ADE257ED}" type="presOf" srcId="{3DEEF1DB-5B7B-4CE0-B771-0DE74CBACFBF}" destId="{2BD9D265-9EFC-4EE8-AE10-2ABCE8FA6CD2}" srcOrd="1" destOrd="0" presId="urn:microsoft.com/office/officeart/2005/8/layout/pyramid3"/>
    <dgm:cxn modelId="{46C5224B-A84D-46A0-949A-DDC1D811CE78}" type="presOf" srcId="{3E461FDA-3889-4CAA-9E6B-A0F0E0903DCA}" destId="{70A7718D-C5F7-4C99-B43A-4920B7AE26DE}" srcOrd="0" destOrd="0" presId="urn:microsoft.com/office/officeart/2005/8/layout/pyramid3"/>
    <dgm:cxn modelId="{8626BE28-DBE2-4765-B193-E6B2D1023357}" type="presOf" srcId="{3DEEF1DB-5B7B-4CE0-B771-0DE74CBACFBF}" destId="{B1CF291A-F78D-4DAF-BFB4-4D229F6C4039}" srcOrd="0" destOrd="0" presId="urn:microsoft.com/office/officeart/2005/8/layout/pyramid3"/>
    <dgm:cxn modelId="{8C59F5AA-39DD-48E0-8A1C-C6E6FB1589B2}" srcId="{0E3D0117-8C05-4E1F-8520-F602EA8EA22F}" destId="{3E461FDA-3889-4CAA-9E6B-A0F0E0903DCA}" srcOrd="1" destOrd="0" parTransId="{92440517-BB07-47AE-8DDC-77F53519BC86}" sibTransId="{FC48D77F-AC23-466D-9698-26F03B34B6F1}"/>
    <dgm:cxn modelId="{8773B97E-011C-41BF-9F13-52346EC4285E}" type="presOf" srcId="{3E461FDA-3889-4CAA-9E6B-A0F0E0903DCA}" destId="{33C7ACAC-E852-4EB1-88E5-0671C667D84C}" srcOrd="1" destOrd="0" presId="urn:microsoft.com/office/officeart/2005/8/layout/pyramid3"/>
    <dgm:cxn modelId="{E2FBBCBD-CF64-403E-AD71-E01DC20F3FE6}" type="presOf" srcId="{93D2A70C-4F61-4A22-83B3-137D792D15D6}" destId="{847623EE-F9CE-47AC-8634-08690A0C02FF}" srcOrd="1" destOrd="0" presId="urn:microsoft.com/office/officeart/2005/8/layout/pyramid3"/>
    <dgm:cxn modelId="{266C6069-AF78-45A3-85DF-E0226FD3C77C}" type="presOf" srcId="{0E3D0117-8C05-4E1F-8520-F602EA8EA22F}" destId="{DC783FF5-DC18-42F0-9141-8655135DB867}" srcOrd="0" destOrd="0" presId="urn:microsoft.com/office/officeart/2005/8/layout/pyramid3"/>
    <dgm:cxn modelId="{5106914F-E130-4369-9E1A-BE515D709D8A}" type="presParOf" srcId="{DC783FF5-DC18-42F0-9141-8655135DB867}" destId="{1A9C1498-BF6B-4F13-8DB3-5821CB6FFCEF}" srcOrd="0" destOrd="0" presId="urn:microsoft.com/office/officeart/2005/8/layout/pyramid3"/>
    <dgm:cxn modelId="{78006EEB-AE3F-4684-B5DC-8977B29188FD}" type="presParOf" srcId="{1A9C1498-BF6B-4F13-8DB3-5821CB6FFCEF}" destId="{B1CF291A-F78D-4DAF-BFB4-4D229F6C4039}" srcOrd="0" destOrd="0" presId="urn:microsoft.com/office/officeart/2005/8/layout/pyramid3"/>
    <dgm:cxn modelId="{1BA7DF10-EB51-4205-AD1C-679354CA6CF6}" type="presParOf" srcId="{1A9C1498-BF6B-4F13-8DB3-5821CB6FFCEF}" destId="{2BD9D265-9EFC-4EE8-AE10-2ABCE8FA6CD2}" srcOrd="1" destOrd="0" presId="urn:microsoft.com/office/officeart/2005/8/layout/pyramid3"/>
    <dgm:cxn modelId="{444155BC-4649-4F89-A20E-7628BEE64E3E}" type="presParOf" srcId="{DC783FF5-DC18-42F0-9141-8655135DB867}" destId="{7900D22E-AB72-44F7-B404-F3F512BF2AA8}" srcOrd="1" destOrd="0" presId="urn:microsoft.com/office/officeart/2005/8/layout/pyramid3"/>
    <dgm:cxn modelId="{36DEAD8E-7A0E-41A0-BAC6-535954D259EA}" type="presParOf" srcId="{7900D22E-AB72-44F7-B404-F3F512BF2AA8}" destId="{70A7718D-C5F7-4C99-B43A-4920B7AE26DE}" srcOrd="0" destOrd="0" presId="urn:microsoft.com/office/officeart/2005/8/layout/pyramid3"/>
    <dgm:cxn modelId="{ECF22472-DD58-42B2-BC17-9844DC9C096D}" type="presParOf" srcId="{7900D22E-AB72-44F7-B404-F3F512BF2AA8}" destId="{33C7ACAC-E852-4EB1-88E5-0671C667D84C}" srcOrd="1" destOrd="0" presId="urn:microsoft.com/office/officeart/2005/8/layout/pyramid3"/>
    <dgm:cxn modelId="{09134349-5B9E-4C3C-8EA1-7D608CAF6E79}" type="presParOf" srcId="{DC783FF5-DC18-42F0-9141-8655135DB867}" destId="{C007CEFF-9F6D-4E89-A6B6-FDE5814B5817}" srcOrd="2" destOrd="0" presId="urn:microsoft.com/office/officeart/2005/8/layout/pyramid3"/>
    <dgm:cxn modelId="{1456F0FB-3E18-41BE-9C04-12DA8FD3885B}" type="presParOf" srcId="{C007CEFF-9F6D-4E89-A6B6-FDE5814B5817}" destId="{A88A6C41-D210-4F30-95B1-9BAF1FD45E57}" srcOrd="0" destOrd="0" presId="urn:microsoft.com/office/officeart/2005/8/layout/pyramid3"/>
    <dgm:cxn modelId="{04F3BB2B-AE31-4C65-9C1B-1770D63AE73F}" type="presParOf" srcId="{C007CEFF-9F6D-4E89-A6B6-FDE5814B5817}" destId="{847623EE-F9CE-47AC-8634-08690A0C02F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63CFC-6831-48BE-B11B-FF72F7FF2E53}" type="datetimeFigureOut">
              <a:rPr lang="es-CO" smtClean="0"/>
              <a:t>22/09/2016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C2D3E-1FD2-4D5F-BCFC-5FE12557E7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90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7630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F45F1AFE-03A0-4DC3-A469-6A23C80F213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21958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89205EE8-320E-459F-87D8-434AACA044E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91308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50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019EA22-E958-44AE-AE75-8516F8A06B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3618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58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E9BC5EF-D411-473F-B133-D3A274D9D7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16817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A7F6217-42A9-4AA2-9B7A-3812A07AECF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42546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609598" y="1435101"/>
            <a:ext cx="401108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7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E79A76B7-FED6-4151-A07B-DA94D4B76CE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140984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389717" y="612775"/>
            <a:ext cx="73152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8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5749E32-55DE-4110-9ED0-ECC5052C153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10680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94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C7555E8-980A-4AF8-84F4-B607E8797A7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313713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9200" y="274639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03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F8B3D0AB-32F0-4093-9623-2102966D203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6182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68935" y="275185"/>
            <a:ext cx="10465656" cy="1143963"/>
          </a:xfrm>
          <a:prstGeom prst="rect">
            <a:avLst/>
          </a:prstGeom>
        </p:spPr>
        <p:txBody>
          <a:bodyPr lIns="44530" tIns="44530" rIns="44530" bIns="44530"/>
          <a:lstStyle>
            <a:lvl1pPr defTabSz="445193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68935" y="1602121"/>
            <a:ext cx="10465656" cy="4529739"/>
          </a:xfrm>
          <a:prstGeom prst="rect">
            <a:avLst/>
          </a:prstGeom>
        </p:spPr>
        <p:txBody>
          <a:bodyPr lIns="44530" tIns="44530" rIns="44530" bIns="44530"/>
          <a:lstStyle>
            <a:lvl1pPr marL="323570" indent="-323570" defTabSz="445193">
              <a:defRPr sz="3000"/>
            </a:lvl1pPr>
            <a:lvl2pPr marL="796924" indent="-306387" defTabSz="445193">
              <a:defRPr sz="3000"/>
            </a:lvl2pPr>
            <a:lvl3pPr marL="1263161" indent="-282086" defTabSz="445193">
              <a:defRPr sz="3000"/>
            </a:lvl3pPr>
            <a:lvl4pPr marL="1820862" indent="-349249" defTabSz="445193">
              <a:defRPr sz="3000"/>
            </a:lvl4pPr>
            <a:lvl5pPr marL="2311399" indent="-349249" defTabSz="445193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10998200" y="6415088"/>
            <a:ext cx="336550" cy="258762"/>
          </a:xfrm>
          <a:noFill/>
        </p:spPr>
        <p:txBody>
          <a:bodyPr lIns="44530" tIns="44530" rIns="44530" bIns="44530"/>
          <a:lstStyle>
            <a:lvl1pPr defTabSz="444500" hangingPunct="1">
              <a:defRPr sz="1100">
                <a:solidFill>
                  <a:srgbClr val="898989"/>
                </a:solidFill>
                <a:latin typeface="Helvetica" panose="020B0604020202020204" pitchFamily="34" charset="0"/>
              </a:defRPr>
            </a:lvl1pPr>
          </a:lstStyle>
          <a:p>
            <a:fld id="{E793F6F8-6846-4D0F-854A-884465EDE0E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277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FFA91943-FC77-493E-92CD-C3906A35014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75991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95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256A1236-8C44-4799-938B-FEF279F3D28B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28507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Shape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8111C694-4C74-4957-9AC2-BABA79ADE21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734061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A184C127-37D7-45AD-80B5-0B852AA72B0F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135974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3C26EA65-14AB-4C45-8BEA-DC9B49D0ACFE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55209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50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964549F1-1E60-40C3-B878-ACAB4359754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618509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58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95C3B4C5-F85E-4BEE-A25D-ACB83F4907F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69209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7C661C6B-11E2-45F7-863D-459548A16C0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45050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609598" y="1435101"/>
            <a:ext cx="401108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7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8394BC31-6014-48C9-B2E2-D0C6DA28E53D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3075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389717" y="612775"/>
            <a:ext cx="73152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8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5F2D5D44-FCDE-4C91-9553-6264C319074C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34971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94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3C6C00F0-F807-473D-A10D-EC3021B5D31D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187004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9200" y="274639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03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F1F7121D-65ED-4CC5-A23A-80E5B755877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59335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68935" y="275185"/>
            <a:ext cx="10465656" cy="1143963"/>
          </a:xfrm>
          <a:prstGeom prst="rect">
            <a:avLst/>
          </a:prstGeom>
        </p:spPr>
        <p:txBody>
          <a:bodyPr lIns="44530" tIns="44530" rIns="44530" bIns="44530"/>
          <a:lstStyle>
            <a:lvl1pPr defTabSz="445193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68935" y="1602121"/>
            <a:ext cx="10465656" cy="4529739"/>
          </a:xfrm>
          <a:prstGeom prst="rect">
            <a:avLst/>
          </a:prstGeom>
        </p:spPr>
        <p:txBody>
          <a:bodyPr lIns="44530" tIns="44530" rIns="44530" bIns="44530"/>
          <a:lstStyle>
            <a:lvl1pPr marL="323570" indent="-323570" defTabSz="445193">
              <a:defRPr sz="3000"/>
            </a:lvl1pPr>
            <a:lvl2pPr marL="796924" indent="-306387" defTabSz="445193">
              <a:defRPr sz="3000"/>
            </a:lvl2pPr>
            <a:lvl3pPr marL="1263161" indent="-282086" defTabSz="445193">
              <a:defRPr sz="3000"/>
            </a:lvl3pPr>
            <a:lvl4pPr marL="1820862" indent="-349249" defTabSz="445193">
              <a:defRPr sz="3000"/>
            </a:lvl4pPr>
            <a:lvl5pPr marL="2311399" indent="-349249" defTabSz="445193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10998200" y="6415088"/>
            <a:ext cx="336550" cy="258762"/>
          </a:xfrm>
          <a:noFill/>
        </p:spPr>
        <p:txBody>
          <a:bodyPr lIns="44530" tIns="44530" rIns="44530" bIns="44530"/>
          <a:lstStyle>
            <a:lvl1pPr defTabSz="444500" hangingPunct="1">
              <a:defRPr sz="1100">
                <a:solidFill>
                  <a:srgbClr val="898989"/>
                </a:solidFill>
                <a:latin typeface="Helvetica" panose="020B0604020202020204" pitchFamily="34" charset="0"/>
              </a:defRPr>
            </a:lvl1pPr>
          </a:lstStyle>
          <a:p>
            <a:fld id="{8D144473-4C8F-498A-8BEF-CAB8BCBE847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62123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0E46712A-BDA7-4106-85BE-8F0ACD30AAE9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56888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5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077601" y="6417388"/>
            <a:ext cx="257150" cy="254161"/>
          </a:xfrm>
          <a:prstGeom prst="rect">
            <a:avLst/>
          </a:prstGeom>
        </p:spPr>
        <p:txBody>
          <a:bodyPr lIns="44530" tIns="44530" rIns="44530" bIns="44530"/>
          <a:lstStyle>
            <a:lvl1pPr defTabSz="444500">
              <a:defRPr sz="1100">
                <a:solidFill>
                  <a:srgbClr val="89898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1077601" y="6417388"/>
            <a:ext cx="257150" cy="254161"/>
          </a:xfrm>
          <a:prstGeom prst="rect">
            <a:avLst/>
          </a:prstGeom>
        </p:spPr>
        <p:txBody>
          <a:bodyPr lIns="44530" tIns="44530" rIns="44530" bIns="44530"/>
          <a:lstStyle>
            <a:lvl1pPr defTabSz="444500">
              <a:defRPr sz="1100">
                <a:solidFill>
                  <a:srgbClr val="89898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113184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70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62DD7D77-6ECA-4412-BBB7-2D82F669330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329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6415814-4167-436C-A135-9C981F92FC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44847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0C1F2850-5EF5-4884-89A3-6EE00613A8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97316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Shape 50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661A4E78-9A66-4B59-8B81-4055CA4C290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63645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58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85977B13-4766-4AD2-9B4D-ABFA0F71A0D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3287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9389B90C-A130-413B-87AF-1490E473AAB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0452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609598" y="1435101"/>
            <a:ext cx="401108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hape 7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61923678-35D2-463A-8759-1EF3153F0FD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2765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389717" y="612775"/>
            <a:ext cx="73152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85"/>
          <p:cNvSpPr>
            <a:spLocks noGrp="1"/>
          </p:cNvSpPr>
          <p:nvPr>
            <p:ph type="sldNum" sz="quarter" idx="14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37816456-E663-4D30-A597-F69182B5294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0014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94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E1ACEC5D-A714-46E5-BFE4-29DB4D27572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0574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839200" y="274639"/>
            <a:ext cx="27432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03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134DA370-0A91-4FF2-813B-FA8D4B6AD0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90643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68935" y="275185"/>
            <a:ext cx="10465656" cy="1143963"/>
          </a:xfrm>
          <a:prstGeom prst="rect">
            <a:avLst/>
          </a:prstGeom>
        </p:spPr>
        <p:txBody>
          <a:bodyPr lIns="44530" tIns="44530" rIns="44530" bIns="44530"/>
          <a:lstStyle>
            <a:lvl1pPr defTabSz="445193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68935" y="1602121"/>
            <a:ext cx="10465656" cy="4529739"/>
          </a:xfrm>
          <a:prstGeom prst="rect">
            <a:avLst/>
          </a:prstGeom>
        </p:spPr>
        <p:txBody>
          <a:bodyPr lIns="44530" tIns="44530" rIns="44530" bIns="44530"/>
          <a:lstStyle>
            <a:lvl1pPr marL="323570" indent="-323570" defTabSz="445193">
              <a:defRPr sz="3000"/>
            </a:lvl1pPr>
            <a:lvl2pPr marL="796924" indent="-306387" defTabSz="445193">
              <a:defRPr sz="3000"/>
            </a:lvl2pPr>
            <a:lvl3pPr marL="1263161" indent="-282086" defTabSz="445193">
              <a:defRPr sz="3000"/>
            </a:lvl3pPr>
            <a:lvl4pPr marL="1820862" indent="-349249" defTabSz="445193">
              <a:defRPr sz="3000"/>
            </a:lvl4pPr>
            <a:lvl5pPr marL="2311399" indent="-349249" defTabSz="445193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10998200" y="6415088"/>
            <a:ext cx="336550" cy="258762"/>
          </a:xfrm>
          <a:ln w="12700">
            <a:miter lim="400000"/>
          </a:ln>
        </p:spPr>
        <p:txBody>
          <a:bodyPr lIns="44530" tIns="44530" rIns="44530" bIns="44530"/>
          <a:lstStyle>
            <a:lvl1pPr defTabSz="444500" hangingPunct="1">
              <a:defRPr sz="1100">
                <a:solidFill>
                  <a:srgbClr val="898989"/>
                </a:solidFill>
                <a:latin typeface="Helvetica" panose="020B0604020202020204" pitchFamily="34" charset="0"/>
              </a:defRPr>
            </a:lvl1pPr>
          </a:lstStyle>
          <a:p>
            <a:fld id="{54520853-7646-4519-9D6D-6144F9E9311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6573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>
          <a:xfrm>
            <a:off x="11220450" y="6400800"/>
            <a:ext cx="361950" cy="276225"/>
          </a:xfrm>
          <a:ln w="12700">
            <a:miter lim="400000"/>
          </a:ln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08C6C063-9137-4597-8303-A2BED2D84CF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84400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322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4625A-C683-4C61-A48C-3232E101A77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222257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47394-0B80-4212-892E-05D2665DAE85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96183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1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3EE9666-076D-4B0E-B8FE-BDA5D4C4996A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20985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DFDCF4F8-A4BE-4364-BC94-366379D1CAAA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5762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E75E9E7C-E66F-44DB-93F7-4499604AF78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03717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4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8AFDE004-30D3-447B-915B-09C0D8F65B7C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08227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63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2904F33A-0514-4D6B-B66B-921587C3687A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15920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72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AE4588BC-594F-4DCD-8A0C-28E12EE8C440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46074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81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8B7DC760-9C2C-4F0F-9EF1-2577373F184B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25288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90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5017DEF5-17A1-4CB0-87D2-BAE2A124C463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588789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99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025AB84D-AB5D-4B19-98D8-DAE08D0D4D3A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8281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08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9AD5E513-5A3D-4ED7-9540-848CED7D8ED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398710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17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94B97E22-AC03-45F8-83A9-85750DF696DE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70787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26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41CF3E6D-7744-4069-9ED7-9D68DCF8E31C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1509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35"/>
          <p:cNvSpPr>
            <a:spLocks noGrp="1"/>
          </p:cNvSpPr>
          <p:nvPr>
            <p:ph type="sldNum" sz="quarter" idx="10"/>
          </p:nvPr>
        </p:nvSpPr>
        <p:spPr>
          <a:xfrm>
            <a:off x="11077575" y="6416675"/>
            <a:ext cx="257175" cy="255588"/>
          </a:xfrm>
        </p:spPr>
        <p:txBody>
          <a:bodyPr lIns="44530" tIns="44530" rIns="44530" bIns="44530"/>
          <a:lstStyle>
            <a:lvl1pPr defTabSz="444500">
              <a:defRPr sz="1100">
                <a:solidFill>
                  <a:srgbClr val="89898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67F6E611-2C66-4AD1-99C9-636EBDEFC82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00902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44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E95ECA37-3A13-4AD2-A911-02C8908639D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92446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60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8ED244BC-4646-4C32-916E-C2E83349387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001048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7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967B22F7-160F-495C-BC63-F5BFFE419300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09435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76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7B7DE577-72A5-44C6-BFF7-D0A0C1ACA597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93459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85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7152BE6E-B146-4A2D-BE18-AE860C21FCF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14260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94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7D6BF579-4105-47F7-AC7B-4FF34023643F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68670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03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A7E8A377-FB2A-491D-B730-3C2F392CEBD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17690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12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4D676A67-1AF0-4D30-A247-3133BE6EE47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4985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21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2B7D32D9-6474-4C65-AC76-262A35F89ED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5008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30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E6B7ABAF-E22E-4E10-897E-E66EC57764D1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19529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39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B9969BF8-4AC9-4037-BE5F-6C983450996F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649300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48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45028FE4-3320-4119-AECA-99765323916C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23331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57"/>
          <p:cNvSpPr>
            <a:spLocks noGrp="1"/>
          </p:cNvSpPr>
          <p:nvPr>
            <p:ph type="sldNum" sz="quarter" idx="10"/>
          </p:nvPr>
        </p:nvSpPr>
        <p:spPr>
          <a:xfrm>
            <a:off x="11077575" y="6416675"/>
            <a:ext cx="257175" cy="255588"/>
          </a:xfrm>
        </p:spPr>
        <p:txBody>
          <a:bodyPr lIns="44530" tIns="44530" rIns="44530" bIns="44530"/>
          <a:lstStyle>
            <a:lvl1pPr defTabSz="444500">
              <a:defRPr sz="1100">
                <a:solidFill>
                  <a:srgbClr val="89898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5460D7CD-65B2-47D3-9151-A5B45557227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714178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66"/>
          <p:cNvSpPr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A5C51EB6-726B-4B45-9C14-3DC6F172092A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15626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3"/>
          <p:cNvSpPr>
            <a:spLocks noGrp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B6C7FB71-2628-4228-A734-59C2A4537894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467346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82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F811B52-8C55-4626-B31F-67E58ED4DCB6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20099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9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A034F5D-5B24-4CC8-B422-98871B16BC5E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1524756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298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32C8BB3-5522-4F44-8A8A-BE124A706D7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40735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07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378D306-1DE1-4007-8B37-48EED559D7A7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86065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11308748" y="6404294"/>
            <a:ext cx="273652" cy="2692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16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F641C30-2BA4-487F-A598-17E9431B7618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94859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25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05F04A9-2D38-4920-98B9-E5754C713F0C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8381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34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F9AAEC9-4741-419C-91C9-5BCC78FCCF1B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61131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43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4CBBC62-FB0C-4C81-90CB-0F22D158FB32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1493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52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A5A03D0B-2543-449D-9A6D-4835572964ED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42143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61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65CFBE1-6EB0-40C9-9E8D-543AFFED80ED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28992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70"/>
          <p:cNvSpPr>
            <a:spLocks noGrp="1"/>
          </p:cNvSpPr>
          <p:nvPr>
            <p:ph type="sldNum" sz="quarter" idx="10"/>
          </p:nvPr>
        </p:nvSpPr>
        <p:spPr/>
        <p:txBody>
          <a:bodyPr lIns="45719" tIns="45719" rIns="45719" bIns="45719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AA3E0EE-6F5C-4B4B-B536-DC5425E65BE0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029508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688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DB4B86AF-017E-4B68-90AC-224A4CB8AC8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22769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Shape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hangingPunct="1">
              <a:defRPr>
                <a:latin typeface="Helvetica" panose="020B0604020202020204" pitchFamily="34" charset="0"/>
              </a:defRPr>
            </a:lvl1pPr>
          </a:lstStyle>
          <a:p>
            <a:fld id="{8B0AFDA6-942D-44D9-B05F-A6C81AF81E0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8234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9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318422" y="6404294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721" r:id="rId4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35755" marR="0" indent="-57855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456266" marR="0" indent="-5418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207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779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351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923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495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067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Calibri" panose="020F0502020204030204" pitchFamily="34" charset="0"/>
              </a:rPr>
              <a:t>Haga clic para modificar el estilo de título del patrón</a:t>
            </a:r>
          </a:p>
        </p:txBody>
      </p:sp>
      <p:sp>
        <p:nvSpPr>
          <p:cNvPr id="2051" name="Shap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Calibri" panose="020F0502020204030204" pitchFamily="34" charset="0"/>
              </a:rPr>
              <a:t>Haga clic para modificar el estilo de texto del patrón</a:t>
            </a:r>
          </a:p>
          <a:p>
            <a:pPr lvl="1"/>
            <a:r>
              <a:rPr lang="es-ES" smtClean="0">
                <a:sym typeface="Calibri" panose="020F0502020204030204" pitchFamily="34" charset="0"/>
              </a:rPr>
              <a:t>Segundo nivel</a:t>
            </a:r>
          </a:p>
          <a:p>
            <a:pPr lvl="2"/>
            <a:r>
              <a:rPr lang="es-ES" smtClean="0">
                <a:sym typeface="Calibri" panose="020F0502020204030204" pitchFamily="34" charset="0"/>
              </a:rPr>
              <a:t>Tercer nivel</a:t>
            </a:r>
          </a:p>
          <a:p>
            <a:pPr lvl="3"/>
            <a:r>
              <a:rPr lang="es-ES" smtClean="0">
                <a:sym typeface="Calibri" panose="020F0502020204030204" pitchFamily="34" charset="0"/>
              </a:rPr>
              <a:t>Cuarto nivel</a:t>
            </a:r>
          </a:p>
          <a:p>
            <a:pPr lvl="4"/>
            <a:r>
              <a:rPr lang="es-ES" smtClean="0">
                <a:sym typeface="Calibri" panose="020F0502020204030204" pitchFamily="34" charset="0"/>
              </a:rPr>
              <a:t>Quinto nivel</a:t>
            </a:r>
          </a:p>
        </p:txBody>
      </p:sp>
      <p:sp>
        <p:nvSpPr>
          <p:cNvPr id="2052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218863" y="6400800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B3D22-9AAF-465E-ABAA-BB09938B05D2}" type="slidenum">
              <a:rPr lang="es-ES" kern="1200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98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s-CO" smtClean="0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s-CO" smtClean="0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s-CO" smtClean="0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s-CO" smtClean="0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318875" y="6403975"/>
            <a:ext cx="263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888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9FC6D-6F70-4365-AF82-4FFEF907DEE2}" type="slidenum">
              <a:rPr lang="es-CO" kern="1200" smtClean="0"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 kern="1200" smtClean="0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  <p:sldLayoutId id="2147483761" r:id="rId39"/>
    <p:sldLayoutId id="2147483762" r:id="rId40"/>
    <p:sldLayoutId id="2147483763" r:id="rId41"/>
    <p:sldLayoutId id="2147483764" r:id="rId4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035050" indent="-5778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455738" indent="-5413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20193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4765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9351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923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495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06711" marR="0" indent="-6491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Calibri" panose="020F0502020204030204" pitchFamily="34" charset="0"/>
              </a:rPr>
              <a:t>Haga clic para modificar el estilo de título del patrón</a:t>
            </a:r>
          </a:p>
        </p:txBody>
      </p:sp>
      <p:sp>
        <p:nvSpPr>
          <p:cNvPr id="2051" name="Shap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Calibri" panose="020F0502020204030204" pitchFamily="34" charset="0"/>
              </a:rPr>
              <a:t>Haga clic para modificar el estilo de texto del patrón</a:t>
            </a:r>
          </a:p>
          <a:p>
            <a:pPr lvl="1"/>
            <a:r>
              <a:rPr lang="es-ES" smtClean="0">
                <a:sym typeface="Calibri" panose="020F0502020204030204" pitchFamily="34" charset="0"/>
              </a:rPr>
              <a:t>Segundo nivel</a:t>
            </a:r>
          </a:p>
          <a:p>
            <a:pPr lvl="2"/>
            <a:r>
              <a:rPr lang="es-ES" smtClean="0">
                <a:sym typeface="Calibri" panose="020F0502020204030204" pitchFamily="34" charset="0"/>
              </a:rPr>
              <a:t>Tercer nivel</a:t>
            </a:r>
          </a:p>
          <a:p>
            <a:pPr lvl="3"/>
            <a:r>
              <a:rPr lang="es-ES" smtClean="0">
                <a:sym typeface="Calibri" panose="020F0502020204030204" pitchFamily="34" charset="0"/>
              </a:rPr>
              <a:t>Cuarto nivel</a:t>
            </a:r>
          </a:p>
          <a:p>
            <a:pPr lvl="4"/>
            <a:r>
              <a:rPr lang="es-ES" smtClean="0">
                <a:sym typeface="Calibri" panose="020F0502020204030204" pitchFamily="34" charset="0"/>
              </a:rPr>
              <a:t>Quinto nivel</a:t>
            </a:r>
          </a:p>
        </p:txBody>
      </p:sp>
      <p:sp>
        <p:nvSpPr>
          <p:cNvPr id="2052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218863" y="6400800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88888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E9DE5-8F7B-4911-9D61-14A3700468A5}" type="slidenum">
              <a:rPr lang="es-ES" kern="1200" smtClean="0">
                <a:latin typeface="Calibri" panose="020F0502020204030204" pitchFamily="34" charset="0"/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kern="120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>
                <a:sym typeface="Calibri" panose="020F0502020204030204" pitchFamily="34" charset="0"/>
              </a:rPr>
              <a:t>Haga clic para modificar el estilo de título del patrón</a:t>
            </a:r>
          </a:p>
        </p:txBody>
      </p:sp>
      <p:sp>
        <p:nvSpPr>
          <p:cNvPr id="3075" name="Shape 3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>
                <a:sym typeface="Calibri" panose="020F0502020204030204" pitchFamily="34" charset="0"/>
              </a:rPr>
              <a:t>Haga clic para modificar el estilo de texto del patrón</a:t>
            </a:r>
          </a:p>
          <a:p>
            <a:pPr lvl="1"/>
            <a:r>
              <a:rPr lang="es-CO" smtClean="0">
                <a:sym typeface="Calibri" panose="020F0502020204030204" pitchFamily="34" charset="0"/>
              </a:rPr>
              <a:t>Segundo nivel</a:t>
            </a:r>
          </a:p>
          <a:p>
            <a:pPr lvl="2"/>
            <a:r>
              <a:rPr lang="es-CO" smtClean="0">
                <a:sym typeface="Calibri" panose="020F0502020204030204" pitchFamily="34" charset="0"/>
              </a:rPr>
              <a:t>Tercer nivel</a:t>
            </a:r>
          </a:p>
          <a:p>
            <a:pPr lvl="3"/>
            <a:r>
              <a:rPr lang="es-CO" smtClean="0">
                <a:sym typeface="Calibri" panose="020F0502020204030204" pitchFamily="34" charset="0"/>
              </a:rPr>
              <a:t>Cuarto nivel</a:t>
            </a:r>
          </a:p>
          <a:p>
            <a:pPr lvl="4"/>
            <a:r>
              <a:rPr lang="es-CO" smtClean="0">
                <a:sym typeface="Calibri" panose="020F0502020204030204" pitchFamily="34" charset="0"/>
              </a:rPr>
              <a:t>Quinto nivel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218863" y="6400800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88888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54F38-974E-416A-B4BD-128B8E53082F}" type="slidenum">
              <a:rPr lang="es-CO" kern="1200" smtClean="0">
                <a:latin typeface="Calibri" panose="020F0502020204030204" pitchFamily="34" charset="0"/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 kern="120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MS PGothic" pitchFamily="34" charset="-128"/>
          <a:cs typeface="+mj-cs"/>
          <a:sym typeface="Calibri" panose="020F0502020204030204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ahUKEwiB3dvMrpTPAhVIKiYKHVn7B14QjRwIBw&amp;url=http://thinkingmomsrevolution.com/2016-year-empowerment/check/&amp;psig=AFQjCNE98agR_OEc5twIAeohVQTH_WEDfQ&amp;ust=147413167796779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Relationship Id="rId4" Type="http://schemas.openxmlformats.org/officeDocument/2006/relationships/image" Target="cid:image001.png@01D21272.DCEF07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0" y="178209"/>
            <a:ext cx="12192000" cy="4913313"/>
          </a:xfrm>
          <a:prstGeom prst="rect">
            <a:avLst/>
          </a:prstGeom>
          <a:solidFill>
            <a:srgbClr val="336699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90537">
              <a:defRPr sz="19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80" name="Shape 380"/>
          <p:cNvSpPr/>
          <p:nvPr/>
        </p:nvSpPr>
        <p:spPr>
          <a:xfrm>
            <a:off x="2412780" y="974782"/>
            <a:ext cx="7975601" cy="2841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066" tIns="49066" rIns="49066" bIns="49066">
            <a:spAutoFit/>
          </a:bodyPr>
          <a:lstStyle/>
          <a:p>
            <a:pPr algn="ctr" defTabSz="520700">
              <a:lnSpc>
                <a:spcPct val="90000"/>
              </a:lnSpc>
              <a:spcBef>
                <a:spcPts val="1500"/>
              </a:spcBef>
              <a:defRPr sz="660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dirty="0" err="1"/>
              <a:t>Transparencia</a:t>
            </a:r>
            <a:r>
              <a:rPr dirty="0"/>
              <a:t> y </a:t>
            </a:r>
            <a:r>
              <a:rPr lang="es-CO" dirty="0" smtClean="0"/>
              <a:t>c</a:t>
            </a:r>
            <a:r>
              <a:rPr dirty="0" err="1" smtClean="0"/>
              <a:t>orrupción</a:t>
            </a:r>
            <a:r>
              <a:rPr dirty="0" smtClean="0"/>
              <a:t> </a:t>
            </a:r>
            <a:r>
              <a:rPr lang="es-CO" dirty="0" err="1" smtClean="0"/>
              <a:t>t</a:t>
            </a:r>
            <a:r>
              <a:rPr dirty="0" err="1" smtClean="0"/>
              <a:t>ransnacional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381" name="logo_2.png" descr="logo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5250" y="5386387"/>
            <a:ext cx="2584450" cy="120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Captura de pantalla 2015-06-10 a la(s) 9.png" descr="Captura de pantalla 2015-06-10 a la(s) 9.34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6712" y="5670550"/>
            <a:ext cx="2633663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975" y="719137"/>
            <a:ext cx="1614488" cy="177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6462" y="5280025"/>
            <a:ext cx="2092326" cy="13541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331076" y="4256690"/>
            <a:ext cx="200222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O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23 de septiembre de 2016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85250" y="4395189"/>
            <a:ext cx="28062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Francisco Reyes</a:t>
            </a:r>
            <a:r>
              <a:rPr kumimoji="0" lang="es-CO" sz="18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Villamizar</a:t>
            </a: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body" sz="half" idx="4294967295"/>
          </p:nvPr>
        </p:nvSpPr>
        <p:spPr>
          <a:xfrm>
            <a:off x="522287" y="1849437"/>
            <a:ext cx="5903913" cy="45259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80000"/>
              </a:lnSpc>
              <a:buChar char="•"/>
              <a:defRPr sz="2500">
                <a:solidFill>
                  <a:srgbClr val="FFFFFF"/>
                </a:solidFill>
              </a:defRPr>
            </a:pPr>
            <a:endParaRPr dirty="0"/>
          </a:p>
          <a:p>
            <a:pPr marL="342900" indent="-342900" algn="just">
              <a:lnSpc>
                <a:spcPct val="80000"/>
              </a:lnSpc>
              <a:buChar char="•"/>
              <a:defRPr sz="25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71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7885" y="5738017"/>
            <a:ext cx="19431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Image result for chec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08075" y="4202256"/>
            <a:ext cx="1998540" cy="18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413" y="4010028"/>
            <a:ext cx="1445996" cy="22404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2956" y="1359536"/>
            <a:ext cx="1087980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Char char="•"/>
              <a:defRPr sz="2500">
                <a:solidFill>
                  <a:srgbClr val="FFFFFF"/>
                </a:solidFill>
              </a:defRPr>
            </a:pPr>
            <a:endParaRPr lang="es-CO" sz="3600" dirty="0"/>
          </a:p>
          <a:p>
            <a:pPr marL="342900" indent="-342900" algn="just">
              <a:lnSpc>
                <a:spcPct val="80000"/>
              </a:lnSpc>
              <a:buChar char="•"/>
              <a:defRPr sz="2500">
                <a:solidFill>
                  <a:srgbClr val="FFFFFF"/>
                </a:solidFill>
              </a:defRPr>
            </a:pPr>
            <a:r>
              <a:rPr lang="es-CO" sz="4400" dirty="0" smtClean="0"/>
              <a:t>Entró a </a:t>
            </a:r>
            <a:r>
              <a:rPr lang="es-CO" sz="4400" dirty="0"/>
              <a:t>regir en Colombia en el </a:t>
            </a:r>
            <a:r>
              <a:rPr lang="es-CO" sz="4400" dirty="0" smtClean="0"/>
              <a:t>2012, </a:t>
            </a:r>
            <a:r>
              <a:rPr lang="es-CO" sz="4400" dirty="0"/>
              <a:t>por </a:t>
            </a:r>
            <a:r>
              <a:rPr lang="es-CO" sz="4400" dirty="0" smtClean="0"/>
              <a:t>medio de la </a:t>
            </a:r>
            <a:r>
              <a:rPr lang="es-CO" sz="4400" dirty="0"/>
              <a:t>Ley 1573 del 12 de agosto </a:t>
            </a:r>
            <a:r>
              <a:rPr lang="es-CO" sz="4400" dirty="0" smtClean="0"/>
              <a:t>de ese año</a:t>
            </a:r>
            <a:endParaRPr lang="es-CO" sz="4400" dirty="0"/>
          </a:p>
        </p:txBody>
      </p:sp>
      <p:sp>
        <p:nvSpPr>
          <p:cNvPr id="14" name="Título 13"/>
          <p:cNvSpPr>
            <a:spLocks noGrp="1"/>
          </p:cNvSpPr>
          <p:nvPr>
            <p:ph type="title" idx="4294967295"/>
          </p:nvPr>
        </p:nvSpPr>
        <p:spPr>
          <a:xfrm>
            <a:off x="3531593" y="234772"/>
            <a:ext cx="4330669" cy="923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Convención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 idx="4294967295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2730">
                <a:solidFill>
                  <a:srgbClr val="FFFFFF"/>
                </a:solidFill>
              </a:defRPr>
            </a:lvl1pPr>
          </a:lstStyle>
          <a:p>
            <a:r>
              <a:rPr lang="es-CO" sz="4800" dirty="0" smtClean="0"/>
              <a:t>Efectos del soborno internacional</a:t>
            </a:r>
            <a:endParaRPr sz="4800" dirty="0"/>
          </a:p>
        </p:txBody>
      </p:sp>
      <p:sp>
        <p:nvSpPr>
          <p:cNvPr id="450" name="Shape 450"/>
          <p:cNvSpPr>
            <a:spLocks noGrp="1"/>
          </p:cNvSpPr>
          <p:nvPr>
            <p:ph type="body" idx="4294967295"/>
          </p:nvPr>
        </p:nvSpPr>
        <p:spPr>
          <a:xfrm>
            <a:off x="197589" y="1553437"/>
            <a:ext cx="6948307" cy="39047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Tx/>
              <a:buFont typeface="Arial" panose="020B0604020202020204" pitchFamily="34" charset="0"/>
              <a:buChar char="•"/>
              <a:defRPr sz="4900">
                <a:solidFill>
                  <a:srgbClr val="FFFFFF"/>
                </a:solidFill>
              </a:defRPr>
            </a:pPr>
            <a:r>
              <a:rPr lang="es-CO" sz="3600" dirty="0"/>
              <a:t>Daña la reputación de las </a:t>
            </a:r>
            <a:r>
              <a:rPr lang="es-CO" sz="3600" dirty="0" smtClean="0"/>
              <a:t>sociedades</a:t>
            </a:r>
          </a:p>
          <a:p>
            <a:pPr algn="just">
              <a:buSzTx/>
              <a:buFont typeface="Arial" panose="020B0604020202020204" pitchFamily="34" charset="0"/>
              <a:buChar char="•"/>
              <a:defRPr sz="4900">
                <a:solidFill>
                  <a:srgbClr val="FFFFFF"/>
                </a:solidFill>
              </a:defRPr>
            </a:pPr>
            <a:r>
              <a:rPr lang="es-CO" sz="3600" dirty="0" smtClean="0"/>
              <a:t>Distorsiona los mercados competitivos</a:t>
            </a:r>
          </a:p>
          <a:p>
            <a:pPr algn="just">
              <a:buSzTx/>
              <a:buFont typeface="Arial" panose="020B0604020202020204" pitchFamily="34" charset="0"/>
              <a:buChar char="•"/>
              <a:defRPr sz="4900">
                <a:solidFill>
                  <a:srgbClr val="FFFFFF"/>
                </a:solidFill>
              </a:defRPr>
            </a:pPr>
            <a:r>
              <a:rPr lang="es-CO" sz="3600" dirty="0" smtClean="0"/>
              <a:t>Crea efectos adversos para el desarrollo económico y afecta a las comunidades vulnerables </a:t>
            </a:r>
          </a:p>
        </p:txBody>
      </p:sp>
      <p:pic>
        <p:nvPicPr>
          <p:cNvPr id="451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250" y="5597525"/>
            <a:ext cx="1943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681" y="1553437"/>
            <a:ext cx="4458669" cy="379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900" y="5834062"/>
            <a:ext cx="19431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2082800" y="260349"/>
            <a:ext cx="822960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008E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r>
              <a:rPr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CONTENIDO</a:t>
            </a:r>
          </a:p>
        </p:txBody>
      </p:sp>
      <p:sp>
        <p:nvSpPr>
          <p:cNvPr id="485" name="Shape 485"/>
          <p:cNvSpPr/>
          <p:nvPr/>
        </p:nvSpPr>
        <p:spPr>
          <a:xfrm>
            <a:off x="785046" y="6427787"/>
            <a:ext cx="2066105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Francisco Reyes Villamizar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1700212" y="1122362"/>
            <a:ext cx="8755063" cy="1193801"/>
            <a:chOff x="0" y="0"/>
            <a:chExt cx="8755062" cy="1193800"/>
          </a:xfrm>
        </p:grpSpPr>
        <p:pic>
          <p:nvPicPr>
            <p:cNvPr id="486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55063" cy="1193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7" name="Shape 487"/>
            <p:cNvSpPr/>
            <p:nvPr/>
          </p:nvSpPr>
          <p:spPr>
            <a:xfrm>
              <a:off x="2252315" y="157956"/>
              <a:ext cx="392499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I. Conceptos relevantes</a:t>
              </a:r>
            </a:p>
          </p:txBody>
        </p:sp>
      </p:grpSp>
      <p:grpSp>
        <p:nvGrpSpPr>
          <p:cNvPr id="491" name="Group 491"/>
          <p:cNvGrpSpPr/>
          <p:nvPr/>
        </p:nvGrpSpPr>
        <p:grpSpPr>
          <a:xfrm>
            <a:off x="1700212" y="1974850"/>
            <a:ext cx="8755063" cy="1195388"/>
            <a:chOff x="0" y="0"/>
            <a:chExt cx="8755062" cy="1195387"/>
          </a:xfrm>
        </p:grpSpPr>
        <p:pic>
          <p:nvPicPr>
            <p:cNvPr id="489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55063" cy="1195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0" name="Shape 490"/>
            <p:cNvSpPr/>
            <p:nvPr/>
          </p:nvSpPr>
          <p:spPr>
            <a:xfrm>
              <a:off x="3234295" y="161131"/>
              <a:ext cx="196103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II. Contexto</a:t>
              </a:r>
            </a:p>
          </p:txBody>
        </p:sp>
      </p:grpSp>
      <p:grpSp>
        <p:nvGrpSpPr>
          <p:cNvPr id="497" name="Group 497"/>
          <p:cNvGrpSpPr/>
          <p:nvPr/>
        </p:nvGrpSpPr>
        <p:grpSpPr>
          <a:xfrm>
            <a:off x="1350168" y="3797300"/>
            <a:ext cx="9156701" cy="1201738"/>
            <a:chOff x="0" y="0"/>
            <a:chExt cx="9156700" cy="1201737"/>
          </a:xfrm>
        </p:grpSpPr>
        <p:pic>
          <p:nvPicPr>
            <p:cNvPr id="495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643" y="0"/>
              <a:ext cx="8907464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6" name="Shape 496"/>
            <p:cNvSpPr/>
            <p:nvPr/>
          </p:nvSpPr>
          <p:spPr>
            <a:xfrm>
              <a:off x="-1" y="161131"/>
              <a:ext cx="91567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IV. Funciones de la Superintendencia de Sociedades  	</a:t>
              </a:r>
            </a:p>
          </p:txBody>
        </p:sp>
      </p:grpSp>
      <p:grpSp>
        <p:nvGrpSpPr>
          <p:cNvPr id="500" name="Group 500"/>
          <p:cNvGrpSpPr/>
          <p:nvPr/>
        </p:nvGrpSpPr>
        <p:grpSpPr>
          <a:xfrm>
            <a:off x="1700212" y="2925762"/>
            <a:ext cx="8755064" cy="1201739"/>
            <a:chOff x="0" y="0"/>
            <a:chExt cx="8755063" cy="1201738"/>
          </a:xfrm>
        </p:grpSpPr>
        <p:pic>
          <p:nvPicPr>
            <p:cNvPr id="498" name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755063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9" name="Shape 499"/>
            <p:cNvSpPr/>
            <p:nvPr/>
          </p:nvSpPr>
          <p:spPr>
            <a:xfrm>
              <a:off x="1860013" y="148888"/>
              <a:ext cx="4709623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/>
                <a:t>III. </a:t>
              </a:r>
              <a:r>
                <a:rPr lang="es-CO" dirty="0" smtClean="0"/>
                <a:t>La corrupción según la OECD</a:t>
              </a:r>
              <a:endParaRPr dirty="0"/>
            </a:p>
          </p:txBody>
        </p:sp>
      </p:grpSp>
      <p:grpSp>
        <p:nvGrpSpPr>
          <p:cNvPr id="503" name="Group 503"/>
          <p:cNvGrpSpPr/>
          <p:nvPr/>
        </p:nvGrpSpPr>
        <p:grpSpPr>
          <a:xfrm>
            <a:off x="1747043" y="4812507"/>
            <a:ext cx="8759826" cy="1146176"/>
            <a:chOff x="0" y="0"/>
            <a:chExt cx="8759825" cy="1146175"/>
          </a:xfrm>
        </p:grpSpPr>
        <p:pic>
          <p:nvPicPr>
            <p:cNvPr id="501" name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59825" cy="1146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2" name="Shape 502"/>
            <p:cNvSpPr/>
            <p:nvPr/>
          </p:nvSpPr>
          <p:spPr>
            <a:xfrm>
              <a:off x="3130357" y="141258"/>
              <a:ext cx="217367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6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 smtClean="0"/>
                <a:t>V. </a:t>
              </a:r>
              <a:r>
                <a:rPr dirty="0"/>
                <a:t>Conclusiones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3025" y="5832475"/>
            <a:ext cx="1785938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1522211" y="-108488"/>
            <a:ext cx="94488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Origen de la Convención de la</a:t>
            </a:r>
            <a:r>
              <a:rPr kumimoji="0" lang="es-CO" sz="44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OECD</a:t>
            </a:r>
            <a:endParaRPr kumimoji="0" lang="es-CO" sz="44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42631829"/>
              </p:ext>
            </p:extLst>
          </p:nvPr>
        </p:nvGraphicFramePr>
        <p:xfrm>
          <a:off x="216977" y="640824"/>
          <a:ext cx="10151390" cy="613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/>
          </p:cNvSpPr>
          <p:nvPr>
            <p:ph type="title" idx="4294967295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CO" dirty="0" smtClean="0"/>
              <a:t>40 m</a:t>
            </a:r>
            <a:r>
              <a:rPr dirty="0" err="1" smtClean="0"/>
              <a:t>iembros</a:t>
            </a:r>
            <a:r>
              <a:rPr dirty="0" smtClean="0"/>
              <a:t> </a:t>
            </a:r>
            <a:r>
              <a:rPr dirty="0"/>
              <a:t>de la </a:t>
            </a:r>
            <a:r>
              <a:rPr lang="es-CO" dirty="0" err="1" smtClean="0"/>
              <a:t>C</a:t>
            </a:r>
            <a:r>
              <a:rPr dirty="0" err="1" smtClean="0"/>
              <a:t>onvención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512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0852" y="-579438"/>
            <a:ext cx="1943101" cy="8540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38454"/>
              </p:ext>
            </p:extLst>
          </p:nvPr>
        </p:nvGraphicFramePr>
        <p:xfrm>
          <a:off x="128954" y="1913421"/>
          <a:ext cx="5967046" cy="4177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3523"/>
                <a:gridCol w="2983523"/>
              </a:tblGrid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Alemania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Irlanda 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Argentina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Islandia 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Australia 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Israel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Austria 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Italia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Bélgica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Japón 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Brasil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Luxemburgo</a:t>
                      </a:r>
                      <a:endParaRPr lang="es-CO" sz="2000" b="1" dirty="0"/>
                    </a:p>
                  </a:txBody>
                  <a:tcPr/>
                </a:tc>
              </a:tr>
              <a:tr h="378705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Bulgaria 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México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Canadá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Países</a:t>
                      </a:r>
                      <a:r>
                        <a:rPr lang="es-CO" sz="2000" b="1" baseline="0" dirty="0" smtClean="0"/>
                        <a:t> Bajos </a:t>
                      </a:r>
                      <a:endParaRPr lang="es-CO" sz="2000" b="1" dirty="0"/>
                    </a:p>
                  </a:txBody>
                  <a:tcPr/>
                </a:tc>
              </a:tr>
              <a:tr h="444594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Chile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Nueva Zelanda</a:t>
                      </a:r>
                      <a:endParaRPr lang="es-CO" sz="2000" b="1" dirty="0"/>
                    </a:p>
                  </a:txBody>
                  <a:tcPr/>
                </a:tc>
              </a:tr>
              <a:tr h="417102"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rgbClr val="FF0000"/>
                          </a:solidFill>
                        </a:rPr>
                        <a:t>Colombia</a:t>
                      </a:r>
                      <a:r>
                        <a:rPr lang="es-CO" sz="2000" b="1" dirty="0" smtClean="0"/>
                        <a:t> 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Noruega</a:t>
                      </a:r>
                      <a:endParaRPr lang="es-CO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68360"/>
              </p:ext>
            </p:extLst>
          </p:nvPr>
        </p:nvGraphicFramePr>
        <p:xfrm>
          <a:off x="6166337" y="1922585"/>
          <a:ext cx="5931878" cy="41688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65939"/>
                <a:gridCol w="2965939"/>
              </a:tblGrid>
              <a:tr h="410308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Corea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Polonia</a:t>
                      </a:r>
                      <a:endParaRPr lang="es-CO" sz="2000" b="1" dirty="0"/>
                    </a:p>
                  </a:txBody>
                  <a:tcPr/>
                </a:tc>
              </a:tr>
              <a:tr h="433754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Dinamarca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Portugal</a:t>
                      </a:r>
                      <a:endParaRPr lang="es-CO" sz="2000" b="1" dirty="0"/>
                    </a:p>
                  </a:txBody>
                  <a:tcPr/>
                </a:tc>
              </a:tr>
              <a:tr h="410308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Eslovenia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Reino</a:t>
                      </a:r>
                      <a:r>
                        <a:rPr lang="es-CO" sz="2000" b="1" baseline="0" dirty="0" smtClean="0"/>
                        <a:t> Unido</a:t>
                      </a:r>
                      <a:endParaRPr lang="es-CO" sz="2000" b="1" dirty="0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España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República</a:t>
                      </a:r>
                      <a:r>
                        <a:rPr lang="es-CO" sz="2000" b="1" baseline="0" dirty="0" smtClean="0"/>
                        <a:t> Checa</a:t>
                      </a:r>
                      <a:endParaRPr lang="es-CO" sz="2000" b="1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Estados Unidos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República Eslovaca</a:t>
                      </a:r>
                      <a:endParaRPr lang="es-CO" sz="2000" b="1" dirty="0"/>
                    </a:p>
                  </a:txBody>
                  <a:tcPr/>
                </a:tc>
              </a:tr>
              <a:tr h="412651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Estonia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Rusia </a:t>
                      </a:r>
                      <a:endParaRPr lang="es-CO" sz="2000" b="1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Finlandia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Sudáfrica</a:t>
                      </a:r>
                      <a:endParaRPr lang="es-CO" sz="2000" b="1" dirty="0"/>
                    </a:p>
                  </a:txBody>
                  <a:tcPr/>
                </a:tc>
              </a:tr>
              <a:tr h="424375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Suecia</a:t>
                      </a:r>
                      <a:endParaRPr lang="es-CO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Grecia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Suiza</a:t>
                      </a:r>
                      <a:endParaRPr lang="es-CO" sz="2000" b="1" dirty="0"/>
                    </a:p>
                  </a:txBody>
                  <a:tcPr/>
                </a:tc>
              </a:tr>
              <a:tr h="405704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Hungría 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Turquía</a:t>
                      </a:r>
                      <a:endParaRPr lang="es-CO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5637" y="5561012"/>
            <a:ext cx="1943101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2133974" y="202526"/>
            <a:ext cx="8383213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Análisis de la OECD para</a:t>
            </a:r>
            <a:r>
              <a:rPr kumimoji="0" lang="es-CO" sz="44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el periodo 1999-2014</a:t>
            </a:r>
            <a:endParaRPr kumimoji="0" lang="es-CO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Proceso alternativo 2"/>
          <p:cNvSpPr/>
          <p:nvPr/>
        </p:nvSpPr>
        <p:spPr>
          <a:xfrm>
            <a:off x="1184031" y="2227385"/>
            <a:ext cx="7996119" cy="2451733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5400" b="1" dirty="0">
                <a:solidFill>
                  <a:schemeClr val="accent2"/>
                </a:solidFill>
              </a:rPr>
              <a:t>164</a:t>
            </a:r>
            <a:r>
              <a:rPr lang="es-CO" sz="2800" dirty="0"/>
              <a:t> </a:t>
            </a:r>
            <a:r>
              <a:rPr lang="es-CO" sz="2800" u="sng" dirty="0">
                <a:solidFill>
                  <a:schemeClr val="bg1"/>
                </a:solidFill>
              </a:rPr>
              <a:t>entidades</a:t>
            </a:r>
            <a:r>
              <a:rPr lang="es-CO" sz="2800" dirty="0">
                <a:solidFill>
                  <a:schemeClr val="bg1"/>
                </a:solidFill>
              </a:rPr>
              <a:t>, pertenecientes a los países miembros de la Convención, que han incorporado los principios de </a:t>
            </a:r>
            <a:r>
              <a:rPr lang="es-CO" sz="2800" dirty="0" smtClean="0">
                <a:solidFill>
                  <a:schemeClr val="bg1"/>
                </a:solidFill>
              </a:rPr>
              <a:t>ésta en </a:t>
            </a:r>
            <a:r>
              <a:rPr lang="es-CO" sz="2800" dirty="0">
                <a:solidFill>
                  <a:schemeClr val="bg1"/>
                </a:solidFill>
              </a:rPr>
              <a:t>su legislación interna,  han incurrido en actos de soborno transnacional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9475" y="5651500"/>
            <a:ext cx="1944688" cy="9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/>
          <p:cNvSpPr txBox="1"/>
          <p:nvPr/>
        </p:nvSpPr>
        <p:spPr>
          <a:xfrm>
            <a:off x="1512277" y="244930"/>
            <a:ext cx="8944707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Análisis de la OECD para</a:t>
            </a:r>
            <a:r>
              <a:rPr kumimoji="0" lang="es-CO" sz="44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el periodo 1999-2014</a:t>
            </a:r>
            <a:endParaRPr kumimoji="0" lang="es-CO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66800" y="1981200"/>
            <a:ext cx="4771292" cy="4630874"/>
          </a:xfrm>
          <a:prstGeom prst="ellipse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accent2"/>
                </a:solidFill>
              </a:rPr>
              <a:t>59% </a:t>
            </a:r>
            <a:r>
              <a:rPr lang="es-CO" dirty="0" smtClean="0"/>
              <a:t> </a:t>
            </a:r>
            <a:r>
              <a:rPr lang="es-CO" sz="2400" dirty="0"/>
              <a:t>de los casos ocurrieron en 4 sectores:  </a:t>
            </a:r>
            <a:r>
              <a:rPr lang="es-CO" sz="2400" dirty="0" smtClean="0"/>
              <a:t>Extracción </a:t>
            </a:r>
            <a:r>
              <a:rPr lang="es-CO" sz="2400" dirty="0"/>
              <a:t>(19%); </a:t>
            </a:r>
            <a:r>
              <a:rPr lang="es-CO" sz="2400" dirty="0" smtClean="0"/>
              <a:t>Construcción </a:t>
            </a:r>
            <a:r>
              <a:rPr lang="es-CO" sz="2400" dirty="0"/>
              <a:t>(15%); </a:t>
            </a:r>
            <a:r>
              <a:rPr lang="es-CO" sz="2400" dirty="0" smtClean="0"/>
              <a:t>Transporte </a:t>
            </a:r>
            <a:r>
              <a:rPr lang="es-CO" sz="2400" dirty="0"/>
              <a:t>y almacenamiento (15%) e </a:t>
            </a:r>
            <a:r>
              <a:rPr lang="es-CO" sz="2400" dirty="0" smtClean="0"/>
              <a:t>Información </a:t>
            </a:r>
            <a:r>
              <a:rPr lang="es-CO" sz="2400" dirty="0"/>
              <a:t>y </a:t>
            </a:r>
            <a:r>
              <a:rPr lang="es-CO" sz="2400" dirty="0" smtClean="0"/>
              <a:t>comunicaciones </a:t>
            </a:r>
            <a:r>
              <a:rPr lang="es-CO" sz="2400" dirty="0"/>
              <a:t>(10%) </a:t>
            </a:r>
          </a:p>
        </p:txBody>
      </p:sp>
      <p:sp>
        <p:nvSpPr>
          <p:cNvPr id="5" name="Elipse 4"/>
          <p:cNvSpPr/>
          <p:nvPr/>
        </p:nvSpPr>
        <p:spPr>
          <a:xfrm>
            <a:off x="6663094" y="1981200"/>
            <a:ext cx="4743659" cy="37652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4800" b="1" dirty="0" smtClean="0">
                <a:solidFill>
                  <a:schemeClr val="accent2"/>
                </a:solidFill>
              </a:rPr>
              <a:t>43%</a:t>
            </a:r>
            <a:r>
              <a:rPr lang="es-CO" sz="2400" b="1" dirty="0" smtClean="0"/>
              <a:t> </a:t>
            </a:r>
            <a:r>
              <a:rPr lang="es-CO" sz="2400" dirty="0"/>
              <a:t>de los casos </a:t>
            </a:r>
            <a:r>
              <a:rPr lang="es-CO" sz="2400" dirty="0" smtClean="0"/>
              <a:t>implicaron </a:t>
            </a:r>
            <a:r>
              <a:rPr lang="es-CO" sz="2400" dirty="0"/>
              <a:t>el cohecho de servidores públicos de países con niveles de altos (22%) o muy altos (21%) de desarrollo humano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4250" y="5734050"/>
            <a:ext cx="19431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/>
          <p:cNvSpPr txBox="1"/>
          <p:nvPr/>
        </p:nvSpPr>
        <p:spPr>
          <a:xfrm>
            <a:off x="3435669" y="300021"/>
            <a:ext cx="5218386" cy="212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Análisis de la OECD para</a:t>
            </a:r>
            <a:r>
              <a:rPr kumimoji="0" lang="es-CO" sz="44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el periodo 1999-2014</a:t>
            </a:r>
            <a:endParaRPr kumimoji="0" lang="es-CO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82683" y="3399285"/>
            <a:ext cx="3434862" cy="30728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es-CO" sz="2000" dirty="0">
                <a:solidFill>
                  <a:schemeClr val="bg1"/>
                </a:solidFill>
              </a:rPr>
              <a:t>En el </a:t>
            </a:r>
            <a:r>
              <a:rPr lang="es-CO" sz="3600" dirty="0">
                <a:solidFill>
                  <a:schemeClr val="accent2"/>
                </a:solidFill>
              </a:rPr>
              <a:t>41% </a:t>
            </a:r>
            <a:r>
              <a:rPr lang="es-CO" sz="2000" dirty="0">
                <a:solidFill>
                  <a:schemeClr val="bg1"/>
                </a:solidFill>
              </a:rPr>
              <a:t>de los casos los empleados a </a:t>
            </a:r>
            <a:r>
              <a:rPr lang="es-CO" sz="2000" dirty="0" smtClean="0">
                <a:solidFill>
                  <a:schemeClr val="bg1"/>
                </a:solidFill>
              </a:rPr>
              <a:t>de rango técnico- </a:t>
            </a:r>
            <a:r>
              <a:rPr lang="es-CO" sz="2000" dirty="0">
                <a:solidFill>
                  <a:schemeClr val="bg1"/>
                </a:solidFill>
              </a:rPr>
              <a:t>administrativo pagaron o autorizaron el </a:t>
            </a:r>
            <a:r>
              <a:rPr lang="es-CO" sz="2000" dirty="0" smtClean="0">
                <a:solidFill>
                  <a:schemeClr val="bg1"/>
                </a:solidFill>
              </a:rPr>
              <a:t>soborno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076614" y="3147157"/>
            <a:ext cx="3121989" cy="27265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s-CO" sz="2400" dirty="0"/>
              <a:t>Sólo el </a:t>
            </a:r>
            <a:r>
              <a:rPr lang="es-CO" sz="2400" dirty="0">
                <a:solidFill>
                  <a:srgbClr val="FF0000"/>
                </a:solidFill>
              </a:rPr>
              <a:t>2% </a:t>
            </a:r>
            <a:r>
              <a:rPr lang="es-CO" sz="2400" dirty="0"/>
              <a:t>de las investigaciones fueron motivadas por denunciantes</a:t>
            </a:r>
          </a:p>
        </p:txBody>
      </p:sp>
      <p:sp>
        <p:nvSpPr>
          <p:cNvPr id="14" name="Elipse 13"/>
          <p:cNvSpPr/>
          <p:nvPr/>
        </p:nvSpPr>
        <p:spPr>
          <a:xfrm>
            <a:off x="555829" y="300021"/>
            <a:ext cx="2879840" cy="255347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s-CO" sz="3200" dirty="0">
                <a:solidFill>
                  <a:schemeClr val="accent6">
                    <a:lumMod val="75000"/>
                  </a:schemeClr>
                </a:solidFill>
              </a:rPr>
              <a:t>53% </a:t>
            </a:r>
            <a:r>
              <a:rPr lang="es-CO" sz="2000" dirty="0"/>
              <a:t>de los casos implicaron </a:t>
            </a:r>
            <a:r>
              <a:rPr lang="es-CO" sz="2000" dirty="0" smtClean="0"/>
              <a:t>a la alta dirección y a </a:t>
            </a:r>
            <a:r>
              <a:rPr lang="es-CO" sz="2000" dirty="0"/>
              <a:t>los gerentes de las empresas </a:t>
            </a:r>
          </a:p>
        </p:txBody>
      </p:sp>
      <p:sp>
        <p:nvSpPr>
          <p:cNvPr id="9" name="Elipse 8"/>
          <p:cNvSpPr/>
          <p:nvPr/>
        </p:nvSpPr>
        <p:spPr>
          <a:xfrm>
            <a:off x="8446575" y="1059826"/>
            <a:ext cx="3153410" cy="38518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s-CO" sz="2800" dirty="0" smtClean="0">
                <a:solidFill>
                  <a:schemeClr val="tx1"/>
                </a:solidFill>
              </a:rPr>
              <a:t>Sólo</a:t>
            </a:r>
            <a:r>
              <a:rPr lang="es-CO" sz="2800" dirty="0" smtClean="0">
                <a:solidFill>
                  <a:srgbClr val="FF0000"/>
                </a:solidFill>
              </a:rPr>
              <a:t> 80</a:t>
            </a:r>
            <a:r>
              <a:rPr lang="es-CO" sz="2400" dirty="0" smtClean="0"/>
              <a:t> </a:t>
            </a:r>
            <a:r>
              <a:rPr lang="es-CO" sz="2400" dirty="0"/>
              <a:t>individuos fueron encarcelados por el delito de cohecho internacional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SS.jpg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83406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41" name="Shape 541"/>
          <p:cNvSpPr/>
          <p:nvPr/>
        </p:nvSpPr>
        <p:spPr>
          <a:xfrm>
            <a:off x="2082800" y="260350"/>
            <a:ext cx="8229600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008E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>
              <a:defRPr/>
            </a:pPr>
            <a:r>
              <a:rPr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CONTENIDO</a:t>
            </a:r>
          </a:p>
        </p:txBody>
      </p:sp>
      <p:sp>
        <p:nvSpPr>
          <p:cNvPr id="97284" name="Shape 542"/>
          <p:cNvSpPr>
            <a:spLocks noChangeArrowheads="1"/>
          </p:cNvSpPr>
          <p:nvPr/>
        </p:nvSpPr>
        <p:spPr bwMode="auto">
          <a:xfrm>
            <a:off x="785813" y="6427788"/>
            <a:ext cx="2065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</a:pPr>
            <a:r>
              <a:rPr lang="es-CO" sz="1400" i="1" kern="120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Francisco Reyes Villamizar</a:t>
            </a:r>
          </a:p>
        </p:txBody>
      </p:sp>
      <p:grpSp>
        <p:nvGrpSpPr>
          <p:cNvPr id="97285" name="Group 545"/>
          <p:cNvGrpSpPr>
            <a:grpSpLocks/>
          </p:cNvGrpSpPr>
          <p:nvPr/>
        </p:nvGrpSpPr>
        <p:grpSpPr bwMode="auto">
          <a:xfrm>
            <a:off x="1700213" y="1122363"/>
            <a:ext cx="8755062" cy="1193800"/>
            <a:chOff x="0" y="0"/>
            <a:chExt cx="8755062" cy="1193800"/>
          </a:xfrm>
        </p:grpSpPr>
        <p:pic>
          <p:nvPicPr>
            <p:cNvPr id="97301" name="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55063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44" name="Shape 544"/>
            <p:cNvSpPr/>
            <p:nvPr/>
          </p:nvSpPr>
          <p:spPr>
            <a:xfrm>
              <a:off x="2252662" y="157162"/>
              <a:ext cx="3924300" cy="407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t>I. Conceptos relevantes</a:t>
              </a:r>
            </a:p>
          </p:txBody>
        </p:sp>
      </p:grpSp>
      <p:grpSp>
        <p:nvGrpSpPr>
          <p:cNvPr id="97286" name="Group 548"/>
          <p:cNvGrpSpPr>
            <a:grpSpLocks/>
          </p:cNvGrpSpPr>
          <p:nvPr/>
        </p:nvGrpSpPr>
        <p:grpSpPr bwMode="auto">
          <a:xfrm>
            <a:off x="1700213" y="1974850"/>
            <a:ext cx="8755062" cy="1195388"/>
            <a:chOff x="0" y="0"/>
            <a:chExt cx="8755062" cy="1195387"/>
          </a:xfrm>
        </p:grpSpPr>
        <p:pic>
          <p:nvPicPr>
            <p:cNvPr id="97299" name="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55063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47" name="Shape 547"/>
            <p:cNvSpPr/>
            <p:nvPr/>
          </p:nvSpPr>
          <p:spPr>
            <a:xfrm>
              <a:off x="3233737" y="160338"/>
              <a:ext cx="1962150" cy="407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t>II. Contexto</a:t>
              </a:r>
            </a:p>
          </p:txBody>
        </p:sp>
      </p:grpSp>
      <p:grpSp>
        <p:nvGrpSpPr>
          <p:cNvPr id="97288" name="Group 554"/>
          <p:cNvGrpSpPr>
            <a:grpSpLocks/>
          </p:cNvGrpSpPr>
          <p:nvPr/>
        </p:nvGrpSpPr>
        <p:grpSpPr bwMode="auto">
          <a:xfrm>
            <a:off x="1349375" y="3797300"/>
            <a:ext cx="9158288" cy="1201738"/>
            <a:chOff x="0" y="0"/>
            <a:chExt cx="9156700" cy="1201737"/>
          </a:xfrm>
        </p:grpSpPr>
        <p:pic>
          <p:nvPicPr>
            <p:cNvPr id="97295" name="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43" y="0"/>
              <a:ext cx="8907464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53" name="Shape 553"/>
            <p:cNvSpPr/>
            <p:nvPr/>
          </p:nvSpPr>
          <p:spPr>
            <a:xfrm>
              <a:off x="0" y="160338"/>
              <a:ext cx="9156700" cy="407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t>IV. Funciones de la Superintendencia de Sociedades  	</a:t>
              </a:r>
            </a:p>
          </p:txBody>
        </p:sp>
      </p:grpSp>
      <p:grpSp>
        <p:nvGrpSpPr>
          <p:cNvPr id="97289" name="Group 557"/>
          <p:cNvGrpSpPr>
            <a:grpSpLocks/>
          </p:cNvGrpSpPr>
          <p:nvPr/>
        </p:nvGrpSpPr>
        <p:grpSpPr bwMode="auto">
          <a:xfrm>
            <a:off x="1700213" y="2925763"/>
            <a:ext cx="8755063" cy="1201738"/>
            <a:chOff x="0" y="0"/>
            <a:chExt cx="8755063" cy="1201738"/>
          </a:xfrm>
        </p:grpSpPr>
        <p:pic>
          <p:nvPicPr>
            <p:cNvPr id="97293" name="imag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55063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56" name="Shape 556"/>
            <p:cNvSpPr/>
            <p:nvPr/>
          </p:nvSpPr>
          <p:spPr>
            <a:xfrm>
              <a:off x="1860017" y="148888"/>
              <a:ext cx="4709624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rPr dirty="0"/>
                <a:t>III. </a:t>
              </a:r>
              <a:r>
                <a:rPr lang="es-CO" dirty="0" smtClean="0"/>
                <a:t>La corrupción según la OECD</a:t>
              </a:r>
              <a:endParaRPr dirty="0"/>
            </a:p>
          </p:txBody>
        </p:sp>
      </p:grpSp>
      <p:grpSp>
        <p:nvGrpSpPr>
          <p:cNvPr id="97290" name="Group 560"/>
          <p:cNvGrpSpPr>
            <a:grpSpLocks/>
          </p:cNvGrpSpPr>
          <p:nvPr/>
        </p:nvGrpSpPr>
        <p:grpSpPr bwMode="auto">
          <a:xfrm>
            <a:off x="1695451" y="4785007"/>
            <a:ext cx="8759825" cy="1146175"/>
            <a:chOff x="0" y="0"/>
            <a:chExt cx="8759825" cy="1146175"/>
          </a:xfrm>
        </p:grpSpPr>
        <p:pic>
          <p:nvPicPr>
            <p:cNvPr id="97291" name="imag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59825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59" name="Shape 559"/>
            <p:cNvSpPr/>
            <p:nvPr/>
          </p:nvSpPr>
          <p:spPr>
            <a:xfrm>
              <a:off x="3130357" y="141257"/>
              <a:ext cx="217367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26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rPr dirty="0" smtClean="0"/>
                <a:t>V. </a:t>
              </a:r>
              <a:r>
                <a:rPr dirty="0"/>
                <a:t>Conclusiones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9105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570"/>
          <p:cNvSpPr>
            <a:spLocks noGrp="1"/>
          </p:cNvSpPr>
          <p:nvPr>
            <p:ph type="title" idx="4294967295"/>
          </p:nvPr>
        </p:nvSpPr>
        <p:spPr>
          <a:xfrm>
            <a:off x="609600" y="53975"/>
            <a:ext cx="10972800" cy="1143000"/>
          </a:xfrm>
        </p:spPr>
        <p:txBody>
          <a:bodyPr/>
          <a:lstStyle/>
          <a:p>
            <a:pPr eaLnBrk="1" hangingPunct="1"/>
            <a:r>
              <a:rPr lang="es-CO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Índice de Percepción de Corrupción</a:t>
            </a:r>
          </a:p>
        </p:txBody>
      </p:sp>
      <p:sp>
        <p:nvSpPr>
          <p:cNvPr id="99331" name="Shape 571"/>
          <p:cNvSpPr>
            <a:spLocks noGrp="1"/>
          </p:cNvSpPr>
          <p:nvPr>
            <p:ph type="body" idx="4294967295"/>
          </p:nvPr>
        </p:nvSpPr>
        <p:spPr>
          <a:xfrm>
            <a:off x="1587500" y="1191419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FFFFFF"/>
                </a:solidFill>
              </a:rPr>
              <a:t>El </a:t>
            </a:r>
            <a:r>
              <a:rPr lang="es-CO" dirty="0">
                <a:solidFill>
                  <a:srgbClr val="FFFFFF"/>
                </a:solidFill>
              </a:rPr>
              <a:t>Í</a:t>
            </a:r>
            <a:r>
              <a:rPr lang="es-CO" dirty="0" smtClean="0">
                <a:solidFill>
                  <a:srgbClr val="FFFFFF"/>
                </a:solidFill>
              </a:rPr>
              <a:t>ndice de Percepción de Corrupción (IPC) de   Transparencia Internacional ubica a Colombia en el puesto 83 de 167</a:t>
            </a:r>
          </a:p>
        </p:txBody>
      </p:sp>
      <p:pic>
        <p:nvPicPr>
          <p:cNvPr id="9933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2785148"/>
            <a:ext cx="8076179" cy="39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9333" name="SS.jpg" descr="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5711825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763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900" y="5834062"/>
            <a:ext cx="19431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2082800" y="260349"/>
            <a:ext cx="822960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008E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CONTENIDO</a:t>
            </a:r>
          </a:p>
        </p:txBody>
      </p:sp>
      <p:sp>
        <p:nvSpPr>
          <p:cNvPr id="388" name="Shape 388"/>
          <p:cNvSpPr/>
          <p:nvPr/>
        </p:nvSpPr>
        <p:spPr>
          <a:xfrm>
            <a:off x="785046" y="6427787"/>
            <a:ext cx="2066105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Francisco Reyes Villamizar</a:t>
            </a:r>
          </a:p>
        </p:txBody>
      </p:sp>
      <p:grpSp>
        <p:nvGrpSpPr>
          <p:cNvPr id="391" name="Group 391"/>
          <p:cNvGrpSpPr/>
          <p:nvPr/>
        </p:nvGrpSpPr>
        <p:grpSpPr>
          <a:xfrm>
            <a:off x="1700212" y="1122362"/>
            <a:ext cx="8755063" cy="1193801"/>
            <a:chOff x="0" y="0"/>
            <a:chExt cx="8755062" cy="1193800"/>
          </a:xfrm>
        </p:grpSpPr>
        <p:pic>
          <p:nvPicPr>
            <p:cNvPr id="389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55063" cy="1193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0" name="Shape 390"/>
            <p:cNvSpPr/>
            <p:nvPr/>
          </p:nvSpPr>
          <p:spPr>
            <a:xfrm>
              <a:off x="2252315" y="157956"/>
              <a:ext cx="392499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I. Conceptos relevantes</a:t>
              </a:r>
            </a:p>
          </p:txBody>
        </p:sp>
      </p:grpSp>
      <p:grpSp>
        <p:nvGrpSpPr>
          <p:cNvPr id="394" name="Group 394"/>
          <p:cNvGrpSpPr/>
          <p:nvPr/>
        </p:nvGrpSpPr>
        <p:grpSpPr>
          <a:xfrm>
            <a:off x="1700212" y="1974850"/>
            <a:ext cx="8755063" cy="1195388"/>
            <a:chOff x="0" y="0"/>
            <a:chExt cx="8755062" cy="1195387"/>
          </a:xfrm>
        </p:grpSpPr>
        <p:pic>
          <p:nvPicPr>
            <p:cNvPr id="392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55063" cy="1195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Shape 393"/>
            <p:cNvSpPr/>
            <p:nvPr/>
          </p:nvSpPr>
          <p:spPr>
            <a:xfrm>
              <a:off x="3234295" y="161131"/>
              <a:ext cx="196103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II. Contexto</a:t>
              </a:r>
            </a:p>
          </p:txBody>
        </p:sp>
      </p:grpSp>
      <p:grpSp>
        <p:nvGrpSpPr>
          <p:cNvPr id="400" name="Group 400"/>
          <p:cNvGrpSpPr/>
          <p:nvPr/>
        </p:nvGrpSpPr>
        <p:grpSpPr>
          <a:xfrm>
            <a:off x="1350168" y="3797300"/>
            <a:ext cx="9156701" cy="1201738"/>
            <a:chOff x="0" y="0"/>
            <a:chExt cx="9156700" cy="1201737"/>
          </a:xfrm>
        </p:grpSpPr>
        <p:pic>
          <p:nvPicPr>
            <p:cNvPr id="398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643" y="0"/>
              <a:ext cx="8907464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9" name="Shape 399"/>
            <p:cNvSpPr/>
            <p:nvPr/>
          </p:nvSpPr>
          <p:spPr>
            <a:xfrm>
              <a:off x="-1" y="161131"/>
              <a:ext cx="91567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IV. Funciones de la Superintendencia de Sociedades  	</a:t>
              </a:r>
            </a:p>
          </p:txBody>
        </p:sp>
      </p:grpSp>
      <p:grpSp>
        <p:nvGrpSpPr>
          <p:cNvPr id="403" name="Group 403"/>
          <p:cNvGrpSpPr/>
          <p:nvPr/>
        </p:nvGrpSpPr>
        <p:grpSpPr>
          <a:xfrm>
            <a:off x="1700212" y="2925762"/>
            <a:ext cx="8755064" cy="1201739"/>
            <a:chOff x="0" y="0"/>
            <a:chExt cx="8755063" cy="1201738"/>
          </a:xfrm>
        </p:grpSpPr>
        <p:pic>
          <p:nvPicPr>
            <p:cNvPr id="401" name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755063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Shape 402"/>
            <p:cNvSpPr/>
            <p:nvPr/>
          </p:nvSpPr>
          <p:spPr>
            <a:xfrm>
              <a:off x="1190757" y="148888"/>
              <a:ext cx="604813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/>
                <a:t>III. </a:t>
              </a:r>
              <a:r>
                <a:rPr lang="es-CO" dirty="0" smtClean="0"/>
                <a:t>La c</a:t>
              </a:r>
              <a:r>
                <a:rPr dirty="0" err="1" smtClean="0"/>
                <a:t>orrupción</a:t>
              </a:r>
              <a:r>
                <a:rPr lang="es-CO" dirty="0" smtClean="0"/>
                <a:t> según cifras de la OECD</a:t>
              </a:r>
              <a:endParaRPr dirty="0"/>
            </a:p>
          </p:txBody>
        </p:sp>
      </p:grpSp>
      <p:grpSp>
        <p:nvGrpSpPr>
          <p:cNvPr id="406" name="Group 406"/>
          <p:cNvGrpSpPr/>
          <p:nvPr/>
        </p:nvGrpSpPr>
        <p:grpSpPr>
          <a:xfrm>
            <a:off x="1700212" y="4754562"/>
            <a:ext cx="8759826" cy="1146176"/>
            <a:chOff x="0" y="0"/>
            <a:chExt cx="8759825" cy="1146175"/>
          </a:xfrm>
        </p:grpSpPr>
        <p:pic>
          <p:nvPicPr>
            <p:cNvPr id="404" name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59825" cy="1146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5" name="Shape 405"/>
            <p:cNvSpPr/>
            <p:nvPr/>
          </p:nvSpPr>
          <p:spPr>
            <a:xfrm>
              <a:off x="3130357" y="141258"/>
              <a:ext cx="217367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6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 smtClean="0"/>
                <a:t>V. </a:t>
              </a:r>
              <a:r>
                <a:rPr dirty="0"/>
                <a:t>Conclusiones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57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CO" dirty="0" smtClean="0">
                <a:solidFill>
                  <a:srgbClr val="FFFFFF"/>
                </a:solidFill>
              </a:rPr>
              <a:t>Estadísticas de Transparencia Internacional para el año 2015</a:t>
            </a:r>
          </a:p>
        </p:txBody>
      </p:sp>
      <p:pic>
        <p:nvPicPr>
          <p:cNvPr id="102403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20" y="5804044"/>
            <a:ext cx="1938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446113"/>
            <a:ext cx="4233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11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Perceptions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11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 – </a:t>
            </a:r>
            <a:r>
              <a:rPr kumimoji="0" lang="es-CO" sz="11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105" name="Imagen 1" descr="Descripción: http://www.transparency.org/assets/images/responsive/ti-log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" y="5872535"/>
            <a:ext cx="2107058" cy="5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08163"/>
              </p:ext>
            </p:extLst>
          </p:nvPr>
        </p:nvGraphicFramePr>
        <p:xfrm>
          <a:off x="2153799" y="1526726"/>
          <a:ext cx="81280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es-CO" sz="3200" dirty="0" smtClean="0"/>
                        <a:t>País</a:t>
                      </a:r>
                      <a:endParaRPr lang="es-CO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/>
                        <a:t>Ranking</a:t>
                      </a:r>
                      <a:endParaRPr lang="es-CO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Chile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23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Brasil 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76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Colombia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83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Perú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88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México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95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Ecuador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107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Venezuela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158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Somalia</a:t>
                      </a:r>
                      <a:r>
                        <a:rPr lang="es-CO" sz="2400" baseline="0" dirty="0" smtClean="0"/>
                        <a:t> </a:t>
                      </a:r>
                      <a:endParaRPr lang="es-CO" sz="24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167</a:t>
                      </a:r>
                      <a:endParaRPr lang="es-CO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058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1379" name="SS.jpg" descr="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13" y="6148388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333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Título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/>
          <a:lstStyle/>
          <a:p>
            <a:pPr eaLnBrk="1" hangingPunct="1"/>
            <a:r>
              <a:rPr lang="es-CO" dirty="0" smtClean="0">
                <a:solidFill>
                  <a:schemeClr val="bg1"/>
                </a:solidFill>
              </a:rPr>
              <a:t>Sectores de riesgo según la OECD</a:t>
            </a:r>
          </a:p>
        </p:txBody>
      </p:sp>
      <p:sp>
        <p:nvSpPr>
          <p:cNvPr id="105475" name="2 Marcador de contenido"/>
          <p:cNvSpPr>
            <a:spLocks noGrp="1"/>
          </p:cNvSpPr>
          <p:nvPr>
            <p:ph idx="1"/>
          </p:nvPr>
        </p:nvSpPr>
        <p:spPr>
          <a:xfrm>
            <a:off x="188913" y="1114425"/>
            <a:ext cx="11587162" cy="4824413"/>
          </a:xfrm>
        </p:spPr>
        <p:txBody>
          <a:bodyPr/>
          <a:lstStyle/>
          <a:p>
            <a:pPr algn="just" eaLnBrk="1" hangingPunct="1"/>
            <a:r>
              <a:rPr lang="es-CO" dirty="0" smtClean="0">
                <a:solidFill>
                  <a:schemeClr val="bg1"/>
                </a:solidFill>
              </a:rPr>
              <a:t>Se determina el grado de riesgo por el número de empresas que más frecuentemente han sido sancionadas por cohecho internacional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888" y="2257425"/>
            <a:ext cx="5651500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5619750"/>
            <a:ext cx="1938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8913" y="5762923"/>
            <a:ext cx="3165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Fuente: Informe de la OECD sobre cohecho internacional,  2015</a:t>
            </a:r>
            <a:endParaRPr lang="es-CO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14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3 Marcador de contenido"/>
          <p:cNvSpPr>
            <a:spLocks noGrp="1"/>
          </p:cNvSpPr>
          <p:nvPr>
            <p:ph idx="1"/>
          </p:nvPr>
        </p:nvSpPr>
        <p:spPr>
          <a:xfrm>
            <a:off x="245139" y="130719"/>
            <a:ext cx="11760200" cy="4627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CO" dirty="0" smtClean="0">
                <a:solidFill>
                  <a:schemeClr val="bg1"/>
                </a:solidFill>
                <a:latin typeface="HelveticaNeueLTStd-Md"/>
              </a:rPr>
              <a:t>Sobornos como porcentaje del valor de la operación (por sector): </a:t>
            </a:r>
            <a:endParaRPr lang="es-CO" dirty="0" smtClean="0">
              <a:solidFill>
                <a:schemeClr val="bg1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39" y="1149350"/>
            <a:ext cx="9647237" cy="55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49" y="5770221"/>
            <a:ext cx="1938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27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/>
          <p:cNvSpPr>
            <a:spLocks noGrp="1"/>
          </p:cNvSpPr>
          <p:nvPr>
            <p:ph type="title"/>
          </p:nvPr>
        </p:nvSpPr>
        <p:spPr>
          <a:xfrm>
            <a:off x="617538" y="53975"/>
            <a:ext cx="10972800" cy="1143000"/>
          </a:xfrm>
        </p:spPr>
        <p:txBody>
          <a:bodyPr/>
          <a:lstStyle/>
          <a:p>
            <a:pPr eaLnBrk="1" hangingPunct="1"/>
            <a:r>
              <a:rPr lang="es-CO" sz="5400" dirty="0" smtClean="0">
                <a:solidFill>
                  <a:schemeClr val="bg1"/>
                </a:solidFill>
              </a:rPr>
              <a:t>Mapa del soborno internacional 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5" y="1059815"/>
            <a:ext cx="8570985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7524" name="Imagen 1" descr="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67531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38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8" y="459148"/>
            <a:ext cx="6596936" cy="60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52566" y="659717"/>
            <a:ext cx="507620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>
              <a:defRPr/>
            </a:pPr>
            <a:r>
              <a:rPr lang="es-CO" sz="54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Cumplimiento</a:t>
            </a:r>
            <a:r>
              <a:rPr lang="es-CO" sz="2800" dirty="0">
                <a:latin typeface="Calibri"/>
                <a:ea typeface="+mj-ea"/>
                <a:cs typeface="+mj-cs"/>
              </a:rPr>
              <a:t> </a:t>
            </a:r>
          </a:p>
        </p:txBody>
      </p:sp>
      <p:pic>
        <p:nvPicPr>
          <p:cNvPr id="4" name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5619750"/>
            <a:ext cx="19383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32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67531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15913"/>
            <a:ext cx="6762750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853585" y="444381"/>
            <a:ext cx="3802879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>
              <a:defRPr/>
            </a:pPr>
            <a:r>
              <a:rPr lang="es-CO" sz="60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Motivos recurrentes del soborno </a:t>
            </a:r>
          </a:p>
        </p:txBody>
      </p:sp>
    </p:spTree>
    <p:extLst>
      <p:ext uri="{BB962C8B-B14F-4D97-AF65-F5344CB8AC3E}">
        <p14:creationId xmlns:p14="http://schemas.microsoft.com/office/powerpoint/2010/main" val="3891695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83406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082800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kern="120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</a:rPr>
              <a:t>CONTENIDO</a:t>
            </a:r>
          </a:p>
        </p:txBody>
      </p:sp>
      <p:sp>
        <p:nvSpPr>
          <p:cNvPr id="77828" name="13 Rectángulo"/>
          <p:cNvSpPr>
            <a:spLocks noChangeArrowheads="1"/>
          </p:cNvSpPr>
          <p:nvPr/>
        </p:nvSpPr>
        <p:spPr bwMode="auto">
          <a:xfrm>
            <a:off x="684213" y="6427788"/>
            <a:ext cx="2166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Francisco Reyes Villamizar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40777" y="1195587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I. Conceptos relevantes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740777" y="2050555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II. Contexto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68304" y="3874025"/>
            <a:ext cx="832085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IV. Funciones de la Superintendencia de Sociedades  	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40777" y="3002287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III. La corrupción según la OECD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40777" y="4862874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b="1" kern="12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922851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60" y="5454649"/>
            <a:ext cx="9863138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SS.jpg" descr="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2512" y="5759450"/>
            <a:ext cx="1943101" cy="9017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1013956"/>
              </p:ext>
            </p:extLst>
          </p:nvPr>
        </p:nvGraphicFramePr>
        <p:xfrm>
          <a:off x="0" y="123986"/>
          <a:ext cx="12073180" cy="53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04437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2959423" y="281930"/>
            <a:ext cx="8151813" cy="1304821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400" dirty="0" smtClean="0">
                <a:latin typeface="Calibri"/>
              </a:rPr>
              <a:t>Soborno transnacional</a:t>
            </a:r>
          </a:p>
          <a:p>
            <a:pPr>
              <a:defRPr/>
            </a:pPr>
            <a:r>
              <a:rPr lang="es-CO" sz="4400" dirty="0" smtClean="0">
                <a:latin typeface="Calibri"/>
              </a:rPr>
              <a:t>      en la Ley 1778</a:t>
            </a:r>
            <a:endParaRPr lang="es-CO" sz="4400" dirty="0">
              <a:latin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360228" y="1642314"/>
            <a:ext cx="7361238" cy="360098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Actuación en la que cualquier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persona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jurídica,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por medio de empleados, contratistas, administradores o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asociados, </a:t>
            </a:r>
            <a:r>
              <a:rPr lang="es-CO" sz="2800" b="1" kern="1200" dirty="0">
                <a:solidFill>
                  <a:srgbClr val="FFFFFF"/>
                </a:solidFill>
                <a:latin typeface="Calibri"/>
                <a:ea typeface="MS PGothic" pitchFamily="34" charset="-128"/>
                <a:cs typeface="Arial" pitchFamily="34" charset="0"/>
                <a:sym typeface="Arial" pitchFamily="34" charset="0"/>
              </a:rPr>
              <a:t>dé, ofrezca, o prometa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Arial" pitchFamily="34" charset="0"/>
              </a:rPr>
              <a:t>, a un servidor público extranjero, </a:t>
            </a:r>
            <a:r>
              <a:rPr lang="es-CO" sz="2800" b="1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Arial" pitchFamily="34" charset="0"/>
              </a:rPr>
              <a:t>sumas de dinero o cualquier objeto de valor pecuniario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Arial" pitchFamily="34" charset="0"/>
              </a:rPr>
              <a:t> a cambio de que éste realice, omita o retarde un acto relacionado con sus funciones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803400"/>
            <a:ext cx="41973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5845175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48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900" y="5834062"/>
            <a:ext cx="19431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>
            <a:off x="2082800" y="260349"/>
            <a:ext cx="822960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008E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r>
              <a:rPr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CONTENIDO</a:t>
            </a:r>
          </a:p>
        </p:txBody>
      </p:sp>
      <p:sp>
        <p:nvSpPr>
          <p:cNvPr id="410" name="Shape 410"/>
          <p:cNvSpPr/>
          <p:nvPr/>
        </p:nvSpPr>
        <p:spPr>
          <a:xfrm>
            <a:off x="785046" y="6427787"/>
            <a:ext cx="2066105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 i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Francisco Reyes Villamizar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1700212" y="1122362"/>
            <a:ext cx="8755063" cy="1193801"/>
            <a:chOff x="0" y="0"/>
            <a:chExt cx="8755062" cy="1193800"/>
          </a:xfrm>
        </p:grpSpPr>
        <p:pic>
          <p:nvPicPr>
            <p:cNvPr id="411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55063" cy="1193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Shape 412"/>
            <p:cNvSpPr/>
            <p:nvPr/>
          </p:nvSpPr>
          <p:spPr>
            <a:xfrm>
              <a:off x="2198749" y="157956"/>
              <a:ext cx="40321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I. Conceptos relevantes </a:t>
              </a:r>
            </a:p>
          </p:txBody>
        </p:sp>
      </p:grpSp>
      <p:grpSp>
        <p:nvGrpSpPr>
          <p:cNvPr id="416" name="Group 416"/>
          <p:cNvGrpSpPr/>
          <p:nvPr/>
        </p:nvGrpSpPr>
        <p:grpSpPr>
          <a:xfrm>
            <a:off x="1700212" y="1974850"/>
            <a:ext cx="8755063" cy="1195388"/>
            <a:chOff x="0" y="0"/>
            <a:chExt cx="8755062" cy="1195387"/>
          </a:xfrm>
        </p:grpSpPr>
        <p:pic>
          <p:nvPicPr>
            <p:cNvPr id="414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55063" cy="1195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5" name="Shape 415"/>
            <p:cNvSpPr/>
            <p:nvPr/>
          </p:nvSpPr>
          <p:spPr>
            <a:xfrm>
              <a:off x="3234295" y="161131"/>
              <a:ext cx="1961035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II. Contexto</a:t>
              </a:r>
            </a:p>
          </p:txBody>
        </p:sp>
      </p:grpSp>
      <p:grpSp>
        <p:nvGrpSpPr>
          <p:cNvPr id="422" name="Group 422"/>
          <p:cNvGrpSpPr/>
          <p:nvPr/>
        </p:nvGrpSpPr>
        <p:grpSpPr>
          <a:xfrm>
            <a:off x="1334292" y="3803405"/>
            <a:ext cx="9156701" cy="1201738"/>
            <a:chOff x="0" y="0"/>
            <a:chExt cx="9156700" cy="1201737"/>
          </a:xfrm>
        </p:grpSpPr>
        <p:pic>
          <p:nvPicPr>
            <p:cNvPr id="420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643" y="0"/>
              <a:ext cx="8907464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Shape 421"/>
            <p:cNvSpPr/>
            <p:nvPr/>
          </p:nvSpPr>
          <p:spPr>
            <a:xfrm>
              <a:off x="-1" y="161131"/>
              <a:ext cx="91567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IV. Funciones de la Superintendencia de Sociedades  	</a:t>
              </a:r>
            </a:p>
          </p:txBody>
        </p:sp>
      </p:grpSp>
      <p:grpSp>
        <p:nvGrpSpPr>
          <p:cNvPr id="425" name="Group 425"/>
          <p:cNvGrpSpPr/>
          <p:nvPr/>
        </p:nvGrpSpPr>
        <p:grpSpPr>
          <a:xfrm>
            <a:off x="1700212" y="2918923"/>
            <a:ext cx="8755064" cy="1201739"/>
            <a:chOff x="0" y="0"/>
            <a:chExt cx="8755063" cy="1201738"/>
          </a:xfrm>
        </p:grpSpPr>
        <p:pic>
          <p:nvPicPr>
            <p:cNvPr id="423" name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755063" cy="120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4" name="Shape 424"/>
            <p:cNvSpPr/>
            <p:nvPr/>
          </p:nvSpPr>
          <p:spPr>
            <a:xfrm>
              <a:off x="1190754" y="148888"/>
              <a:ext cx="604813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/>
                <a:t>III. </a:t>
              </a:r>
              <a:r>
                <a:rPr lang="es-CO" dirty="0" smtClean="0"/>
                <a:t>La corrupción según cifras de la OECD</a:t>
              </a:r>
              <a:endParaRPr dirty="0"/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1731167" y="4686828"/>
            <a:ext cx="8759826" cy="1146176"/>
            <a:chOff x="0" y="0"/>
            <a:chExt cx="8759825" cy="1146175"/>
          </a:xfrm>
        </p:grpSpPr>
        <p:pic>
          <p:nvPicPr>
            <p:cNvPr id="426" name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59825" cy="1146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7" name="Shape 427"/>
            <p:cNvSpPr/>
            <p:nvPr/>
          </p:nvSpPr>
          <p:spPr>
            <a:xfrm>
              <a:off x="3130357" y="141258"/>
              <a:ext cx="217367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600" b="1">
                  <a:solidFill>
                    <a:srgbClr val="000082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rPr dirty="0" smtClean="0"/>
                <a:t>V. </a:t>
              </a:r>
              <a:r>
                <a:rPr dirty="0"/>
                <a:t>Conclusiones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23611" y="1032919"/>
            <a:ext cx="7194550" cy="5262975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Promover en las personas jurídicas los Programas de Ética Empresarial a los que se refiere el artículo 23 de la Ley 1778 de 2016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Imponer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multas de hasta </a:t>
            </a:r>
            <a:r>
              <a:rPr lang="es-CO" sz="2800" kern="1200" dirty="0">
                <a:solidFill>
                  <a:srgbClr val="FF0000"/>
                </a:solidFill>
                <a:latin typeface="Calibri"/>
                <a:ea typeface="Montserrat-Bold"/>
                <a:cs typeface="Montserrat-Bold"/>
                <a:sym typeface="Montserrat-Bold"/>
              </a:rPr>
              <a:t>200.000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SMMLV por actos de soborno. Aprox</a:t>
            </a:r>
            <a:r>
              <a:rPr lang="es-CO" sz="2800" kern="1200" dirty="0" smtClean="0">
                <a:solidFill>
                  <a:schemeClr val="bg1"/>
                </a:solidFill>
                <a:latin typeface="Calibri"/>
                <a:ea typeface="Montserrat-Bold"/>
                <a:cs typeface="Montserrat-Bold"/>
                <a:sym typeface="Montserrat-Bold"/>
              </a:rPr>
              <a:t>.</a:t>
            </a:r>
            <a:r>
              <a:rPr lang="es-CO" sz="2800" kern="1200" dirty="0" smtClean="0">
                <a:solidFill>
                  <a:srgbClr val="FF0000"/>
                </a:solidFill>
                <a:latin typeface="Calibri"/>
                <a:ea typeface="Montserrat-Bold"/>
                <a:cs typeface="Montserrat-Bold"/>
                <a:sym typeface="Montserrat-Bold"/>
              </a:rPr>
              <a:t> $ 134.000 millones</a:t>
            </a:r>
            <a:endParaRPr lang="es-CO" sz="2800" kern="1200" dirty="0">
              <a:solidFill>
                <a:srgbClr val="FF0000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Declarar la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inhabilidad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para contratar con el Estado (hasta por 20 años)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Ordenar la publicación del extracto de la sanción en medios y web (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hasta por 1 año)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446338"/>
            <a:ext cx="44053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Imagen 1" descr="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67531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36"/>
          <p:cNvSpPr/>
          <p:nvPr/>
        </p:nvSpPr>
        <p:spPr>
          <a:xfrm>
            <a:off x="2639340" y="81027"/>
            <a:ext cx="8151813" cy="750823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800" dirty="0" smtClean="0">
                <a:latin typeface="Calibri"/>
              </a:rPr>
              <a:t>Funciones y sanciones</a:t>
            </a:r>
            <a:endParaRPr lang="es-CO" sz="4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821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27754" y="946567"/>
            <a:ext cx="8985250" cy="609397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Capacidad patrimonial del infractor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Existencia, ejecución y efectividad de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los Programas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de Ética Empresarial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Cumplimiento de medidas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cautelares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Montserrat-Bold"/>
                <a:cs typeface="Montserrat-Bold"/>
                <a:sym typeface="Montserrat-Bold"/>
              </a:rPr>
              <a:t>Denuncia oportuna del soborno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600" kern="1200" dirty="0">
              <a:solidFill>
                <a:srgbClr val="FFFFFF"/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</p:txBody>
      </p:sp>
      <p:pic>
        <p:nvPicPr>
          <p:cNvPr id="114697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67531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2888549" y="251143"/>
            <a:ext cx="9303451" cy="695424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400" dirty="0" smtClean="0">
                <a:latin typeface="Calibri"/>
              </a:rPr>
              <a:t>Criterios de graduación</a:t>
            </a:r>
            <a:endParaRPr lang="es-CO" sz="4400" dirty="0">
              <a:latin typeface="Calibri"/>
            </a:endParaRPr>
          </a:p>
        </p:txBody>
      </p:sp>
      <p:pic>
        <p:nvPicPr>
          <p:cNvPr id="12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73" y="2887009"/>
            <a:ext cx="3827879" cy="26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47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27754" y="946567"/>
            <a:ext cx="8985250" cy="2646874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600" kern="1200" dirty="0">
              <a:solidFill>
                <a:srgbClr val="FFFFFF"/>
              </a:solidFill>
              <a:latin typeface="Montserrat-Bold"/>
              <a:ea typeface="Montserrat-Bold"/>
              <a:cs typeface="Montserrat-Bold"/>
              <a:sym typeface="Montserrat-Bold"/>
            </a:endParaRPr>
          </a:p>
        </p:txBody>
      </p:sp>
      <p:pic>
        <p:nvPicPr>
          <p:cNvPr id="114697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67531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4236901" y="251143"/>
            <a:ext cx="9303451" cy="695424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400" dirty="0" smtClean="0">
                <a:latin typeface="Calibri"/>
              </a:rPr>
              <a:t>Caducidad</a:t>
            </a:r>
            <a:endParaRPr lang="es-CO" sz="4400" dirty="0"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12856" y="1687722"/>
            <a:ext cx="9538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Calibri"/>
              </a:rPr>
              <a:t>La caducidad de </a:t>
            </a:r>
            <a:r>
              <a:rPr lang="es-CO" sz="3200" dirty="0">
                <a:solidFill>
                  <a:schemeClr val="bg1"/>
                </a:solidFill>
                <a:latin typeface="Calibri"/>
              </a:rPr>
              <a:t>la facultad sancionatoria </a:t>
            </a:r>
            <a:r>
              <a:rPr lang="es-CO" sz="3200" dirty="0" smtClean="0">
                <a:solidFill>
                  <a:schemeClr val="bg1"/>
                </a:solidFill>
                <a:latin typeface="Calibri"/>
              </a:rPr>
              <a:t>es de </a:t>
            </a:r>
            <a:r>
              <a:rPr lang="es-CO" sz="3200" b="1" dirty="0" smtClean="0">
                <a:solidFill>
                  <a:srgbClr val="FF0000"/>
                </a:solidFill>
                <a:latin typeface="Calibri"/>
              </a:rPr>
              <a:t>10 años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06440"/>
            <a:ext cx="4376097" cy="34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13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1631950" y="55563"/>
            <a:ext cx="8151813" cy="557212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37" name="Shape 337"/>
          <p:cNvSpPr/>
          <p:nvPr/>
        </p:nvSpPr>
        <p:spPr>
          <a:xfrm>
            <a:off x="118820" y="994087"/>
            <a:ext cx="9413875" cy="490903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S PGothic" pitchFamily="34" charset="-128"/>
              <a:cs typeface="Arial" pitchFamily="34" charset="0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pitchFamily="34" charset="-128"/>
                <a:cs typeface="Arial" pitchFamily="34" charset="0"/>
              </a:rPr>
              <a:t>Exoneración total</a:t>
            </a:r>
            <a:r>
              <a:rPr lang="es-CO" sz="3200" kern="1200" dirty="0">
                <a:solidFill>
                  <a:srgbClr val="FFFFFF"/>
                </a:solidFill>
                <a:latin typeface="Calibri"/>
                <a:ea typeface="MS PGothic" pitchFamily="34" charset="-128"/>
                <a:cs typeface="Arial" pitchFamily="34" charset="0"/>
              </a:rPr>
              <a:t>: Cuando no se </a:t>
            </a:r>
            <a:r>
              <a:rPr lang="es-CO" sz="3200" kern="1200" dirty="0" smtClean="0">
                <a:solidFill>
                  <a:srgbClr val="FFFFFF"/>
                </a:solidFill>
                <a:latin typeface="Calibri"/>
                <a:ea typeface="MS PGothic" pitchFamily="34" charset="-128"/>
                <a:cs typeface="Arial" pitchFamily="34" charset="0"/>
              </a:rPr>
              <a:t>ha iniciado investigación ni se ha comenzado la ejecución del contrato</a:t>
            </a: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lvl="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CO" sz="3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MS PGothic" pitchFamily="34" charset="-128"/>
                <a:cs typeface="Arial" pitchFamily="34" charset="0"/>
              </a:rPr>
              <a:t>Exoneración parcial</a:t>
            </a:r>
            <a:r>
              <a:rPr lang="es-CO" sz="3200" kern="1200" dirty="0">
                <a:solidFill>
                  <a:srgbClr val="FFFFFF"/>
                </a:solidFill>
                <a:latin typeface="Calibri"/>
                <a:ea typeface="MS PGothic" pitchFamily="34" charset="-128"/>
                <a:cs typeface="Arial" pitchFamily="34" charset="0"/>
              </a:rPr>
              <a:t>: Cuando la información se entregue después del inicio de la actuación administrativa (la multa podrá ser reducida hasta en un 50%)</a:t>
            </a:r>
            <a:endParaRPr lang="es-ES" sz="3200" kern="1200" dirty="0">
              <a:solidFill>
                <a:srgbClr val="FFFFFF"/>
              </a:solidFill>
              <a:latin typeface="Calibri"/>
              <a:ea typeface="MS PGothic" pitchFamily="34" charset="-128"/>
              <a:cs typeface="Arial" pitchFamily="34" charset="0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5000" name="Shape 340"/>
          <p:cNvSpPr>
            <a:spLocks noChangeArrowheads="1"/>
          </p:cNvSpPr>
          <p:nvPr/>
        </p:nvSpPr>
        <p:spPr bwMode="auto">
          <a:xfrm>
            <a:off x="1755775" y="5773738"/>
            <a:ext cx="42878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137" tIns="52137" rIns="52137" bIns="52137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smtClean="0">
                <a:solidFill>
                  <a:srgbClr val="33669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Ética Empresarial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2170113"/>
            <a:ext cx="23844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1255363" y="455719"/>
            <a:ext cx="9870255" cy="695424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400" dirty="0" smtClean="0">
                <a:latin typeface="Calibri"/>
              </a:rPr>
              <a:t>Beneficios por colaboración oportuna </a:t>
            </a:r>
            <a:endParaRPr lang="es-CO" sz="4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134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432050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5000" name="Shape 340"/>
          <p:cNvSpPr>
            <a:spLocks noChangeArrowheads="1"/>
          </p:cNvSpPr>
          <p:nvPr/>
        </p:nvSpPr>
        <p:spPr bwMode="auto">
          <a:xfrm>
            <a:off x="1755775" y="5773738"/>
            <a:ext cx="42878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137" tIns="52137" rIns="52137" bIns="52137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smtClean="0">
                <a:solidFill>
                  <a:srgbClr val="33669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Ética Empresarial</a:t>
            </a: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843192" y="199953"/>
            <a:ext cx="10182521" cy="1581820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 algn="ctr"/>
            <a:r>
              <a:rPr lang="es-CO" sz="3600" dirty="0" smtClean="0"/>
              <a:t>Extensión de competencia de la Superintendencia de Sociedades a entidades del sector financiero</a:t>
            </a:r>
            <a:endParaRPr lang="es-CO" sz="3600" dirty="0"/>
          </a:p>
        </p:txBody>
      </p:sp>
      <p:sp>
        <p:nvSpPr>
          <p:cNvPr id="12" name="Rectángulo 11"/>
          <p:cNvSpPr/>
          <p:nvPr/>
        </p:nvSpPr>
        <p:spPr>
          <a:xfrm>
            <a:off x="505606" y="2173949"/>
            <a:ext cx="542884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Si bien las entidades financieras no están bajo la inspección, vigilancia y control de esta entidad, sí pueden ser investigadas o sancionadas por la Superintendencia </a:t>
            </a:r>
            <a:r>
              <a:rPr lang="es-CO" sz="32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de Sociedades, en </a:t>
            </a:r>
            <a:r>
              <a:rPr lang="es-CO" sz="32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casos </a:t>
            </a:r>
            <a:r>
              <a:rPr lang="es-CO" sz="32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de soborno </a:t>
            </a:r>
            <a:r>
              <a:rPr lang="es-CO" sz="32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internacional</a:t>
            </a:r>
            <a:endParaRPr lang="es-CO" sz="3200" dirty="0">
              <a:solidFill>
                <a:schemeClr val="bg1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13" y="2173949"/>
            <a:ext cx="44577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8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432050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3037669" y="143353"/>
            <a:ext cx="9004650" cy="1083222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/>
            <a:r>
              <a:rPr lang="es-CO" sz="3600" dirty="0"/>
              <a:t>Resolución 100-002657 </a:t>
            </a:r>
            <a:endParaRPr lang="es-CO" sz="3600" dirty="0" smtClean="0"/>
          </a:p>
          <a:p>
            <a:pPr lvl="0"/>
            <a:r>
              <a:rPr lang="es-CO" sz="3600" dirty="0" smtClean="0"/>
              <a:t>del </a:t>
            </a:r>
            <a:r>
              <a:rPr lang="es-CO" sz="3600" dirty="0"/>
              <a:t>25 de julio de 2016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8750" y="1552057"/>
            <a:ext cx="97794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Criterios fijados por la Superintendencia de Sociedades para </a:t>
            </a:r>
            <a:r>
              <a:rPr lang="es-ES_tradnl" sz="28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determinar qué </a:t>
            </a: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sociedades deben </a:t>
            </a:r>
            <a:r>
              <a:rPr lang="es-ES_tradnl" sz="28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adoptar un Programa de Ética </a:t>
            </a: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Empresarial, conforme a la obligación señalada en el art. 23 de  la Ley 1778 de 2016</a:t>
            </a:r>
            <a:endParaRPr lang="es-ES_tradnl" sz="2800" dirty="0">
              <a:solidFill>
                <a:schemeClr val="bg1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bg1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1"/>
                </a:solidFill>
                <a:latin typeface="+mj-lt"/>
              </a:rPr>
              <a:t>Las sociedades obligadas a poner en marcha los Programas de Ética Empresarial cuentan con un término que vence el </a:t>
            </a:r>
            <a:r>
              <a:rPr lang="es-ES_tradnl" sz="2800" u="sng" dirty="0">
                <a:solidFill>
                  <a:schemeClr val="bg1"/>
                </a:solidFill>
                <a:latin typeface="+mj-lt"/>
              </a:rPr>
              <a:t>31 de marzo de 2017 </a:t>
            </a:r>
            <a:r>
              <a:rPr lang="es-ES_tradnl" sz="2800" dirty="0">
                <a:solidFill>
                  <a:schemeClr val="bg1"/>
                </a:solidFill>
                <a:latin typeface="+mj-lt"/>
              </a:rPr>
              <a:t>para la adopción de tales </a:t>
            </a:r>
            <a:r>
              <a:rPr lang="es-ES_tradnl" sz="2800" dirty="0" smtClean="0">
                <a:solidFill>
                  <a:schemeClr val="bg1"/>
                </a:solidFill>
                <a:latin typeface="+mj-lt"/>
              </a:rPr>
              <a:t>programas</a:t>
            </a:r>
            <a:endParaRPr lang="es-CO" sz="28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CO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ES_tradnl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s-CO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fecha lím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89" y="2082005"/>
            <a:ext cx="26765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8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1631950" y="55563"/>
            <a:ext cx="8151813" cy="557212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119817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25" y="5861657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3629500" y="179755"/>
            <a:ext cx="8151813" cy="750823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>
              <a:defRPr/>
            </a:pPr>
            <a:r>
              <a:rPr lang="es-CO" sz="4800" dirty="0" smtClean="0">
                <a:latin typeface="Calibri"/>
              </a:rPr>
              <a:t>Sectores obligados </a:t>
            </a:r>
            <a:endParaRPr lang="es-CO" sz="4800" dirty="0">
              <a:latin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78052543"/>
              </p:ext>
            </p:extLst>
          </p:nvPr>
        </p:nvGraphicFramePr>
        <p:xfrm>
          <a:off x="2280458" y="11187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3"/>
          <p:cNvSpPr/>
          <p:nvPr/>
        </p:nvSpPr>
        <p:spPr>
          <a:xfrm>
            <a:off x="7705407" y="4703219"/>
            <a:ext cx="2500317" cy="1834150"/>
          </a:xfrm>
          <a:prstGeom prst="leftArrow">
            <a:avLst/>
          </a:prstGeom>
          <a:solidFill>
            <a:schemeClr val="accent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dirty="0" smtClean="0">
                <a:latin typeface="+mj-lt"/>
                <a:ea typeface="+mj-ea"/>
                <a:cs typeface="+mj-cs"/>
              </a:rPr>
              <a:t>Adopción obligatoria. </a:t>
            </a:r>
            <a:r>
              <a:rPr lang="es-CO" dirty="0" err="1" smtClean="0">
                <a:latin typeface="+mj-lt"/>
                <a:ea typeface="+mj-ea"/>
                <a:cs typeface="+mj-cs"/>
              </a:rPr>
              <a:t>Aprox</a:t>
            </a:r>
            <a:r>
              <a:rPr lang="es-CO" dirty="0" smtClean="0">
                <a:latin typeface="+mj-lt"/>
                <a:ea typeface="+mj-ea"/>
                <a:cs typeface="+mj-cs"/>
              </a:rPr>
              <a:t> 380 sociedades</a:t>
            </a: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4640" y="2588326"/>
            <a:ext cx="2895600" cy="3108539"/>
          </a:xfrm>
          <a:prstGeom prst="rect">
            <a:avLst/>
          </a:prstGeom>
          <a:solidFill>
            <a:schemeClr val="accent3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2800" dirty="0" smtClean="0">
                <a:latin typeface="+mj-lt"/>
                <a:ea typeface="+mj-ea"/>
                <a:cs typeface="+mj-cs"/>
              </a:rPr>
              <a:t>Obligación de adoptar un Programa de </a:t>
            </a:r>
            <a:r>
              <a:rPr lang="es-CO" sz="2800" dirty="0">
                <a:latin typeface="+mj-lt"/>
                <a:ea typeface="+mj-ea"/>
                <a:cs typeface="+mj-cs"/>
              </a:rPr>
              <a:t>É</a:t>
            </a:r>
            <a:r>
              <a:rPr lang="es-CO" sz="2800" dirty="0" smtClean="0">
                <a:latin typeface="+mj-lt"/>
                <a:ea typeface="+mj-ea"/>
                <a:cs typeface="+mj-cs"/>
              </a:rPr>
              <a:t>tica </a:t>
            </a:r>
            <a:r>
              <a:rPr lang="es-CO" sz="2800" dirty="0">
                <a:latin typeface="+mj-lt"/>
                <a:ea typeface="+mj-ea"/>
                <a:cs typeface="+mj-cs"/>
              </a:rPr>
              <a:t>E</a:t>
            </a:r>
            <a:r>
              <a:rPr lang="es-CO" sz="2800" dirty="0" smtClean="0">
                <a:latin typeface="+mj-lt"/>
                <a:ea typeface="+mj-ea"/>
                <a:cs typeface="+mj-cs"/>
              </a:rPr>
              <a:t>mpresarial según el inciso 2 del artículo 23 de la Ley 1778 de 2016</a:t>
            </a:r>
            <a:endParaRPr kumimoji="0" lang="es-CO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330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152504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algn="just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1534332" y="324781"/>
            <a:ext cx="9183733" cy="1194022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/>
            <a:r>
              <a:rPr lang="es-CO" sz="4000" dirty="0" smtClean="0"/>
              <a:t>Sectores de </a:t>
            </a:r>
            <a:r>
              <a:rPr lang="es-CO" sz="4000" dirty="0"/>
              <a:t>riesgo (Resolución 100-002657 </a:t>
            </a:r>
            <a:r>
              <a:rPr lang="es-CO" sz="4000" dirty="0" smtClean="0"/>
              <a:t>del </a:t>
            </a:r>
            <a:r>
              <a:rPr lang="es-CO" sz="4000" dirty="0"/>
              <a:t>25 de julio </a:t>
            </a:r>
            <a:r>
              <a:rPr lang="es-CO" sz="4000" dirty="0" smtClean="0"/>
              <a:t>de 2016)</a:t>
            </a:r>
            <a:endParaRPr lang="es-CO" sz="4000" dirty="0"/>
          </a:p>
        </p:txBody>
      </p:sp>
      <p:sp>
        <p:nvSpPr>
          <p:cNvPr id="2" name="Rectángulo 1"/>
          <p:cNvSpPr/>
          <p:nvPr/>
        </p:nvSpPr>
        <p:spPr>
          <a:xfrm>
            <a:off x="354805" y="1843346"/>
            <a:ext cx="6753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UcPeriod" startAt="2"/>
            </a:pPr>
            <a:endParaRPr lang="es-CO" sz="32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algn="just">
              <a:buAutoNum type="alphaUcPeriod"/>
            </a:pPr>
            <a:r>
              <a:rPr lang="es-CO" sz="3200" dirty="0" smtClean="0">
                <a:solidFill>
                  <a:schemeClr val="bg1"/>
                </a:solidFill>
                <a:latin typeface="+mj-lt"/>
              </a:rPr>
              <a:t>Farmacéutico</a:t>
            </a:r>
          </a:p>
          <a:p>
            <a:pPr marL="514350" indent="-514350" algn="just">
              <a:buAutoNum type="alphaUcPeriod"/>
            </a:pPr>
            <a:r>
              <a:rPr lang="es-CO" sz="3200" dirty="0" smtClean="0">
                <a:solidFill>
                  <a:schemeClr val="bg1"/>
                </a:solidFill>
                <a:latin typeface="+mj-lt"/>
              </a:rPr>
              <a:t>Infraestructura y construcción</a:t>
            </a:r>
          </a:p>
          <a:p>
            <a:pPr marL="514350" indent="-514350" algn="just">
              <a:buAutoNum type="alphaUcPeriod"/>
            </a:pPr>
            <a:r>
              <a:rPr lang="es-CO" sz="3200" dirty="0" smtClean="0">
                <a:solidFill>
                  <a:schemeClr val="bg1"/>
                </a:solidFill>
                <a:latin typeface="+mj-lt"/>
              </a:rPr>
              <a:t>Manufacturero</a:t>
            </a:r>
          </a:p>
          <a:p>
            <a:pPr marL="514350" indent="-514350" algn="just">
              <a:buAutoNum type="alphaUcPeriod"/>
            </a:pPr>
            <a:r>
              <a:rPr lang="es-CO" sz="3200" dirty="0" smtClean="0">
                <a:solidFill>
                  <a:schemeClr val="bg1"/>
                </a:solidFill>
                <a:latin typeface="+mj-lt"/>
              </a:rPr>
              <a:t>Minero-energético</a:t>
            </a:r>
          </a:p>
          <a:p>
            <a:pPr marL="514350" indent="-514350" algn="just">
              <a:buAutoNum type="alphaUcPeriod"/>
            </a:pPr>
            <a:r>
              <a:rPr lang="es-CO" sz="3200" dirty="0" smtClean="0">
                <a:solidFill>
                  <a:schemeClr val="bg1"/>
                </a:solidFill>
                <a:latin typeface="+mj-lt"/>
              </a:rPr>
              <a:t>Tecnologías de la información y comunicaciones </a:t>
            </a:r>
            <a:endParaRPr lang="es-CO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00" name="Picture 4" descr="Drill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2" y="2152504"/>
            <a:ext cx="4042222" cy="31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06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432050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2897295" y="162730"/>
            <a:ext cx="9294705" cy="1083222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/>
            <a:r>
              <a:rPr lang="es-CO" sz="3600" dirty="0"/>
              <a:t>Circular 100-000003 </a:t>
            </a:r>
            <a:endParaRPr lang="es-CO" sz="3600" dirty="0" smtClean="0"/>
          </a:p>
          <a:p>
            <a:pPr lvl="0"/>
            <a:r>
              <a:rPr lang="es-CO" sz="3600" dirty="0" smtClean="0"/>
              <a:t>del </a:t>
            </a:r>
            <a:r>
              <a:rPr lang="es-CO" sz="3600" dirty="0"/>
              <a:t>26 de julio de </a:t>
            </a:r>
            <a:r>
              <a:rPr lang="es-CO" sz="3600" dirty="0" smtClean="0"/>
              <a:t>2016 </a:t>
            </a:r>
            <a:endParaRPr lang="es-CO" sz="3600" dirty="0"/>
          </a:p>
        </p:txBody>
      </p:sp>
      <p:sp>
        <p:nvSpPr>
          <p:cNvPr id="4" name="Rectángulo 3"/>
          <p:cNvSpPr/>
          <p:nvPr/>
        </p:nvSpPr>
        <p:spPr>
          <a:xfrm>
            <a:off x="158750" y="1439469"/>
            <a:ext cx="6970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Guía para la puesta </a:t>
            </a: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</a:rPr>
              <a:t>en marcha de un Programa </a:t>
            </a: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efectivo de </a:t>
            </a: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</a:rPr>
              <a:t>Ética </a:t>
            </a: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Empresarial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Incorpora </a:t>
            </a: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</a:rPr>
              <a:t>las mejores experiencias en materia de derecho comparado </a:t>
            </a: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(especialmente Reino Unido y EEUU que son las </a:t>
            </a: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</a:rPr>
              <a:t>legislaciones más avanzadas en materia de soborno </a:t>
            </a: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transnacional)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3206" y="1854611"/>
            <a:ext cx="4468442" cy="32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6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432050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1534332" y="324781"/>
            <a:ext cx="9183733" cy="695424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/>
            <a:r>
              <a:rPr lang="es-CO" sz="4400" dirty="0" smtClean="0"/>
              <a:t>Algunos principios de la “guía”</a:t>
            </a:r>
            <a:endParaRPr lang="es-CO" sz="4400" dirty="0"/>
          </a:p>
        </p:txBody>
      </p:sp>
      <p:sp>
        <p:nvSpPr>
          <p:cNvPr id="2" name="Rectángulo 1"/>
          <p:cNvSpPr/>
          <p:nvPr/>
        </p:nvSpPr>
        <p:spPr>
          <a:xfrm>
            <a:off x="354805" y="1616787"/>
            <a:ext cx="67535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UcPeriod"/>
            </a:pP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Compromiso </a:t>
            </a:r>
            <a:r>
              <a:rPr lang="es-CO" sz="2800" dirty="0">
                <a:solidFill>
                  <a:schemeClr val="bg1"/>
                </a:solidFill>
                <a:latin typeface="+mj-lt"/>
              </a:rPr>
              <a:t>de los altos directivos en la prevención del soborno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transnacional</a:t>
            </a:r>
          </a:p>
          <a:p>
            <a:pPr marL="514350" indent="-514350" algn="just">
              <a:buAutoNum type="alphaUcPeriod"/>
            </a:pPr>
            <a:endParaRPr lang="es-CO" sz="28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algn="just">
              <a:buAutoNum type="alphaUcPeriod"/>
            </a:pP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Evaluación </a:t>
            </a:r>
            <a:r>
              <a:rPr lang="es-CO" sz="2800" dirty="0">
                <a:solidFill>
                  <a:schemeClr val="bg1"/>
                </a:solidFill>
                <a:latin typeface="+mj-lt"/>
              </a:rPr>
              <a:t>de los riesgos relacionados con el soborno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transnacional</a:t>
            </a:r>
          </a:p>
          <a:p>
            <a:pPr marL="514350" indent="-514350" algn="just">
              <a:buAutoNum type="alphaUcPeriod"/>
            </a:pPr>
            <a:endParaRPr lang="es-CO" sz="28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algn="just">
              <a:buAutoNum type="alphaUcPeriod"/>
            </a:pP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Oficial </a:t>
            </a:r>
            <a:r>
              <a:rPr lang="es-ES_tradnl" sz="28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de </a:t>
            </a: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cumplimiento</a:t>
            </a:r>
          </a:p>
          <a:p>
            <a:pPr marL="514350" indent="-514350" algn="just">
              <a:buAutoNum type="alphaUcPeriod"/>
            </a:pPr>
            <a:endParaRPr lang="es-CO" sz="2800" dirty="0" smtClean="0">
              <a:solidFill>
                <a:schemeClr val="bg1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s-ES_tradnl" sz="2800" dirty="0" smtClean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Debida </a:t>
            </a:r>
            <a:r>
              <a:rPr lang="es-ES_tradnl" sz="2800" dirty="0">
                <a:solidFill>
                  <a:schemeClr val="bg1"/>
                </a:solidFill>
                <a:latin typeface="+mj-lt"/>
                <a:ea typeface="MS Mincho"/>
                <a:cs typeface="Times New Roman" panose="02020603050405020304" pitchFamily="18" charset="0"/>
              </a:rPr>
              <a:t>diligencia</a:t>
            </a:r>
            <a:endParaRPr lang="es-CO" sz="2800" dirty="0">
              <a:solidFill>
                <a:schemeClr val="bg1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 startAt="2"/>
            </a:pPr>
            <a:endParaRPr lang="es-CO" sz="28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algn="just">
              <a:buAutoNum type="alphaUcPeriod" startAt="2"/>
            </a:pPr>
            <a:endParaRPr lang="es-CO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GPS navigational system on dashboard of car :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1" y="1455738"/>
            <a:ext cx="4536447" cy="37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47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1038" y="5692172"/>
            <a:ext cx="1943100" cy="9017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5"/>
          <p:cNvSpPr txBox="1"/>
          <p:nvPr/>
        </p:nvSpPr>
        <p:spPr>
          <a:xfrm>
            <a:off x="1923394" y="252249"/>
            <a:ext cx="7252138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Qué </a:t>
            </a:r>
            <a:r>
              <a:rPr kumimoji="0" lang="es-CO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 </a:t>
            </a:r>
            <a:r>
              <a:rPr kumimoji="0" lang="es-CO" sz="40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 soborno</a:t>
            </a:r>
            <a:r>
              <a:rPr kumimoji="0" lang="es-CO" sz="40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s-CO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kumimoji="0" lang="es-CO" sz="40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nternacional desde la perspectiva colombiana (Ley 1778 de 2016)</a:t>
            </a: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25880" y="2773680"/>
            <a:ext cx="7849652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O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PetroTiger</a:t>
            </a:r>
            <a:endParaRPr lang="es-CO" sz="4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O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Fifa</a:t>
            </a:r>
            <a:r>
              <a:rPr lang="es-CO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CO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Gate</a:t>
            </a:r>
            <a:endParaRPr lang="es-CO" sz="4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O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Novartis</a:t>
            </a:r>
            <a:r>
              <a:rPr lang="es-CO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418" y="1383316"/>
            <a:ext cx="1695170" cy="12713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49" y="3743175"/>
            <a:ext cx="2146515" cy="1341572"/>
          </a:xfrm>
          <a:prstGeom prst="rect">
            <a:avLst/>
          </a:prstGeom>
        </p:spPr>
      </p:pic>
      <p:pic>
        <p:nvPicPr>
          <p:cNvPr id="1028" name="Picture 4" descr="Image result for fifa g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41" y="3035193"/>
            <a:ext cx="2402282" cy="14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16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158750" y="2432050"/>
            <a:ext cx="9413875" cy="969492"/>
          </a:xfrm>
          <a:prstGeom prst="rect">
            <a:avLst/>
          </a:prstGeom>
          <a:ln w="12700">
            <a:miter lim="400000"/>
          </a:ln>
          <a:extLst/>
        </p:spPr>
        <p:txBody>
          <a:bodyPr lIns="45718" tIns="45718" rIns="45718" bIns="4571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kern="1200" dirty="0">
              <a:solidFill>
                <a:srgbClr val="FFFFFF"/>
              </a:solidFill>
              <a:latin typeface="Calibri"/>
              <a:ea typeface="Montserrat-Bold"/>
              <a:cs typeface="Montserrat-Bold"/>
              <a:sym typeface="Montserrat-Bold"/>
            </a:endParaRPr>
          </a:p>
          <a:p>
            <a:pPr marL="342900" indent="-342900" algn="just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CO" sz="25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5000" name="Shape 340"/>
          <p:cNvSpPr>
            <a:spLocks noChangeArrowheads="1"/>
          </p:cNvSpPr>
          <p:nvPr/>
        </p:nvSpPr>
        <p:spPr bwMode="auto">
          <a:xfrm>
            <a:off x="1755775" y="5773738"/>
            <a:ext cx="42878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137" tIns="52137" rIns="52137" bIns="52137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smtClean="0">
                <a:solidFill>
                  <a:srgbClr val="33669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Ética Empresarial</a:t>
            </a:r>
          </a:p>
        </p:txBody>
      </p:sp>
      <p:pic>
        <p:nvPicPr>
          <p:cNvPr id="11879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49" y="5773738"/>
            <a:ext cx="19383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36"/>
          <p:cNvSpPr/>
          <p:nvPr/>
        </p:nvSpPr>
        <p:spPr>
          <a:xfrm>
            <a:off x="2452027" y="154066"/>
            <a:ext cx="8151813" cy="584624"/>
          </a:xfrm>
          <a:prstGeom prst="rect">
            <a:avLst/>
          </a:prstGeom>
          <a:ln w="12700">
            <a:miter lim="400000"/>
          </a:ln>
          <a:extLst/>
        </p:spPr>
        <p:txBody>
          <a:bodyPr lIns="42597" tIns="42597" rIns="42597" bIns="42597">
            <a:spAutoFit/>
          </a:bodyPr>
          <a:lstStyle>
            <a:lvl1pPr defTabSz="457034">
              <a:lnSpc>
                <a:spcPct val="90000"/>
              </a:lnSpc>
              <a:defRPr sz="3400" b="1" spc="139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pPr lvl="0"/>
            <a:r>
              <a:rPr lang="es-CO" sz="3600" dirty="0" smtClean="0"/>
              <a:t>Programa de ética empresarial</a:t>
            </a:r>
            <a:endParaRPr lang="es-CO" sz="3600" dirty="0"/>
          </a:p>
        </p:txBody>
      </p:sp>
      <p:sp>
        <p:nvSpPr>
          <p:cNvPr id="4" name="Rectángulo 3"/>
          <p:cNvSpPr/>
          <p:nvPr/>
        </p:nvSpPr>
        <p:spPr>
          <a:xfrm>
            <a:off x="-371960" y="981572"/>
            <a:ext cx="95159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rocedimientos generales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para adelantar procesos de “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Debida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Diligencia” y  “Auditoría de Cumplimiento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”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onaciones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y 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regalos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olítica en </a:t>
            </a:r>
            <a:r>
              <a:rPr lang="es-ES_tradnl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materia de remuneraciones a empleados respecto de “negocios o transacciones internacionales</a:t>
            </a: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”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_tradnl" sz="28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_tradnl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Aportes a campañas políticas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_tradnl" sz="28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</a:t>
            </a:r>
            <a:r>
              <a:rPr lang="es-CO" sz="28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astos </a:t>
            </a:r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relacionados con entretenimiento, alimentación, hospedaje y viaje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CO" sz="2800" dirty="0">
              <a:solidFill>
                <a:schemeClr val="bg1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974" y="1390079"/>
            <a:ext cx="2785732" cy="37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2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n 1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834063"/>
            <a:ext cx="194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082800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</a:rPr>
              <a:t>CONTENIDO</a:t>
            </a:r>
          </a:p>
        </p:txBody>
      </p:sp>
      <p:sp>
        <p:nvSpPr>
          <p:cNvPr id="91140" name="13 Rectángulo"/>
          <p:cNvSpPr>
            <a:spLocks noChangeArrowheads="1"/>
          </p:cNvSpPr>
          <p:nvPr/>
        </p:nvSpPr>
        <p:spPr bwMode="auto">
          <a:xfrm>
            <a:off x="684213" y="6427788"/>
            <a:ext cx="2166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itchFamily="34" charset="-128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kern="120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Francisco Reyes Villamizar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40777" y="1195587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I. Contexto 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740777" y="2050555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II. Conceptos relevantes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68304" y="3874025"/>
            <a:ext cx="832085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IV. Funciones de la Superintendencia de Sociedades  	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67681" y="2899209"/>
            <a:ext cx="834838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12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III. La corrupción según la OECD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92458" y="4899992"/>
            <a:ext cx="8348383" cy="576064"/>
          </a:xfrm>
          <a:prstGeom prst="rect">
            <a:avLst/>
          </a:prstGeom>
          <a:solidFill>
            <a:schemeClr val="accent1"/>
          </a:solidFill>
          <a:ln w="317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rIns="0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b="1" kern="1200" dirty="0" smtClean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410356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728" y="1114966"/>
            <a:ext cx="10991291" cy="655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La ley </a:t>
            </a:r>
            <a:r>
              <a:rPr lang="es-CO" sz="2800" kern="1200" dirty="0" err="1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antisoborno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 constituye un mecanismo necesario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para prevenir y combatir la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corrupción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Se han definido aquellos sectores, señalados por la autoridad, en los que hay mayores riesgos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2800" kern="12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La detección, investigación y sanción del cohecho internacional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requieren de conocimientos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especializados, </a:t>
            </a: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equipos y cooperación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2800" kern="12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La corrupción crea </a:t>
            </a:r>
            <a:r>
              <a:rPr lang="es-CO" sz="2800" kern="1200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efectos adversos para el desarrollo económico y afecta a las comunidades vulnerables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 smtClean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2800" kern="1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760" y="5913038"/>
            <a:ext cx="2036240" cy="944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23683" y="115463"/>
            <a:ext cx="4968240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66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Conclusiones</a:t>
            </a:r>
            <a:endParaRPr kumimoji="0" lang="es-CO" sz="6600" b="0" i="0" u="none" strike="noStrike" cap="none" spc="0" normalizeH="0" baseline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636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39" y="782495"/>
            <a:ext cx="7993117" cy="53287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8799" y="252248"/>
            <a:ext cx="870256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80" y="5638759"/>
            <a:ext cx="2036240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body" idx="4294967295"/>
          </p:nvPr>
        </p:nvSpPr>
        <p:spPr>
          <a:xfrm>
            <a:off x="1579380" y="1045018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solidFill>
                  <a:srgbClr val="FFFFFF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>“</a:t>
            </a:r>
            <a:r>
              <a:rPr dirty="0" err="1"/>
              <a:t>Cuando</a:t>
            </a:r>
            <a:r>
              <a:rPr dirty="0"/>
              <a:t> se </a:t>
            </a:r>
            <a:r>
              <a:rPr dirty="0" err="1"/>
              <a:t>ofrece</a:t>
            </a:r>
            <a:r>
              <a:rPr dirty="0"/>
              <a:t>, </a:t>
            </a:r>
            <a:r>
              <a:rPr dirty="0" err="1"/>
              <a:t>promete</a:t>
            </a:r>
            <a:r>
              <a:rPr dirty="0"/>
              <a:t> o </a:t>
            </a:r>
            <a:r>
              <a:rPr dirty="0" err="1"/>
              <a:t>entrega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dádiva</a:t>
            </a:r>
            <a:r>
              <a:rPr dirty="0"/>
              <a:t> a un </a:t>
            </a:r>
            <a:r>
              <a:rPr dirty="0" err="1"/>
              <a:t>funcionario</a:t>
            </a:r>
            <a:r>
              <a:rPr dirty="0"/>
              <a:t> </a:t>
            </a:r>
            <a:r>
              <a:rPr dirty="0" err="1"/>
              <a:t>público</a:t>
            </a:r>
            <a:r>
              <a:rPr dirty="0"/>
              <a:t> </a:t>
            </a:r>
            <a:r>
              <a:rPr dirty="0" err="1"/>
              <a:t>extranjero</a:t>
            </a:r>
            <a:r>
              <a:rPr dirty="0"/>
              <a:t> para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ventajas</a:t>
            </a:r>
            <a:r>
              <a:rPr dirty="0"/>
              <a:t> en un </a:t>
            </a:r>
            <a:r>
              <a:rPr dirty="0" err="1"/>
              <a:t>transacción</a:t>
            </a:r>
            <a:r>
              <a:rPr dirty="0"/>
              <a:t> </a:t>
            </a:r>
            <a:r>
              <a:rPr dirty="0" err="1"/>
              <a:t>comercial</a:t>
            </a:r>
            <a:r>
              <a:rPr dirty="0"/>
              <a:t> </a:t>
            </a:r>
            <a:r>
              <a:rPr dirty="0" err="1"/>
              <a:t>internacional</a:t>
            </a:r>
            <a:r>
              <a:rPr dirty="0"/>
              <a:t>”</a:t>
            </a:r>
          </a:p>
        </p:txBody>
      </p:sp>
      <p:pic>
        <p:nvPicPr>
          <p:cNvPr id="432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4954" y="5889911"/>
            <a:ext cx="1943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6203" y="4120524"/>
            <a:ext cx="2857500" cy="14954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1579380" y="383300"/>
            <a:ext cx="8455573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0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Definición de soborno internacional bajo la Convención</a:t>
            </a:r>
            <a:r>
              <a:rPr kumimoji="0" lang="es-CO" sz="4000" b="1" i="0" u="none" strike="noStrike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de 1997</a:t>
            </a:r>
            <a:r>
              <a:rPr kumimoji="0" lang="es-CO" sz="4000" b="1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es-CO" sz="40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7480" y="5530050"/>
            <a:ext cx="761244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O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Fuente:  Convención </a:t>
            </a:r>
            <a:r>
              <a:rPr lang="es-CO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para Combatir el Cohecho de Servidores Públicos Extranjeros en Transacciones Comerciales Internacionales de la </a:t>
            </a:r>
            <a:r>
              <a:rPr lang="es-CO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OECD, 1997</a:t>
            </a:r>
            <a:endParaRPr kumimoji="0" lang="es-CO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4" y="1782586"/>
            <a:ext cx="2859629" cy="1984709"/>
          </a:xfrm>
          <a:prstGeom prst="rect">
            <a:avLst/>
          </a:prstGeom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8" y="3281299"/>
            <a:ext cx="2947058" cy="19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7" y="4002460"/>
            <a:ext cx="438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604691" y="5508117"/>
            <a:ext cx="1973851" cy="923326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algn="ctr">
              <a:defRPr/>
            </a:pPr>
            <a:r>
              <a:rPr lang="es-CO" b="1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Equipos Médicos Alfa</a:t>
            </a:r>
            <a:r>
              <a:rPr lang="es-CO" b="1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 </a:t>
            </a:r>
            <a:r>
              <a:rPr lang="es-CO" b="1" dirty="0">
                <a:solidFill>
                  <a:srgbClr val="FFFFFF"/>
                </a:solidFill>
                <a:ea typeface="+mj-ea"/>
                <a:cs typeface="+mj-cs"/>
              </a:rPr>
              <a:t>S.A. </a:t>
            </a:r>
            <a:r>
              <a:rPr lang="es-CO" b="1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 (Colombia)</a:t>
            </a:r>
            <a:endParaRPr lang="es-CO" b="1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6388" name="Imagen 1" descr="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231" y="6040172"/>
            <a:ext cx="10985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74" y="1302259"/>
            <a:ext cx="937679" cy="268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95" y="1365732"/>
            <a:ext cx="943894" cy="125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04573" y="970173"/>
            <a:ext cx="155733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eaLnBrk="0">
              <a:defRPr/>
            </a:pPr>
            <a:r>
              <a:rPr lang="es-CO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Empleado de “</a:t>
            </a:r>
            <a:r>
              <a:rPr lang="es-CO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Alfa S.A.” </a:t>
            </a:r>
            <a:endParaRPr lang="es-CO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29651" y="1025413"/>
            <a:ext cx="232529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eaLnBrk="0">
              <a:defRPr/>
            </a:pPr>
            <a:r>
              <a:rPr lang="es-CO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Hospital Público “Beta” en país </a:t>
            </a:r>
            <a:r>
              <a:rPr lang="es-CO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extranjero </a:t>
            </a:r>
            <a:endParaRPr lang="es-CO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6397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9" y="3063439"/>
            <a:ext cx="815398" cy="7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9963384" y="986112"/>
            <a:ext cx="176593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eaLnBrk="0">
              <a:defRPr/>
            </a:pPr>
            <a:r>
              <a:rPr lang="es-CO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Empelado Público de “Beta” </a:t>
            </a:r>
          </a:p>
        </p:txBody>
      </p:sp>
      <p:sp>
        <p:nvSpPr>
          <p:cNvPr id="10" name="9 Flecha izquierda y arriba"/>
          <p:cNvSpPr/>
          <p:nvPr/>
        </p:nvSpPr>
        <p:spPr>
          <a:xfrm>
            <a:off x="9395165" y="4413623"/>
            <a:ext cx="1920361" cy="1522318"/>
          </a:xfrm>
          <a:prstGeom prst="leftUpArrow">
            <a:avLst>
              <a:gd name="adj1" fmla="val 12865"/>
              <a:gd name="adj2" fmla="val 25000"/>
              <a:gd name="adj3" fmla="val 1953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 anchor="ctr">
            <a:spAutoFit/>
          </a:bodyPr>
          <a:lstStyle/>
          <a:p>
            <a:pPr eaLnBrk="0">
              <a:defRPr/>
            </a:pPr>
            <a:endParaRPr lang="es-CO">
              <a:latin typeface="Calibri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91841" y="5612777"/>
            <a:ext cx="121475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eaLnBrk="0">
              <a:defRPr/>
            </a:pPr>
            <a:r>
              <a:rPr lang="es-CO" b="1" dirty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A favor de “</a:t>
            </a:r>
            <a:r>
              <a:rPr lang="es-CO" b="1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Alfa S.A.” </a:t>
            </a:r>
            <a:endParaRPr lang="es-CO" b="1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2" name="11 Flecha doblada"/>
          <p:cNvSpPr/>
          <p:nvPr/>
        </p:nvSpPr>
        <p:spPr>
          <a:xfrm>
            <a:off x="727539" y="2291339"/>
            <a:ext cx="1489422" cy="738251"/>
          </a:xfrm>
          <a:prstGeom prst="ben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 anchor="ctr">
            <a:spAutoFit/>
          </a:bodyPr>
          <a:lstStyle/>
          <a:p>
            <a:pPr eaLnBrk="0">
              <a:defRPr/>
            </a:pPr>
            <a:endParaRPr lang="es-CO">
              <a:latin typeface="Calibri"/>
              <a:ea typeface="+mj-ea"/>
              <a:cs typeface="+mj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36911" y="146960"/>
            <a:ext cx="4693939" cy="64632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45718" tIns="45718" rIns="45718" bIns="45718" spcCol="38100">
            <a:spAutoFit/>
          </a:bodyPr>
          <a:lstStyle/>
          <a:p>
            <a:pPr eaLnBrk="0">
              <a:defRPr/>
            </a:pPr>
            <a:r>
              <a:rPr lang="es-CO" sz="3600" b="1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Soborno Internacional 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3852033" y="2292811"/>
            <a:ext cx="797496" cy="33185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7612873" y="2384228"/>
            <a:ext cx="847037" cy="36557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85" y="1782586"/>
            <a:ext cx="2786028" cy="19964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96" y="4706314"/>
            <a:ext cx="2863267" cy="19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46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 idx="4294967295"/>
          </p:nvPr>
        </p:nvSpPr>
        <p:spPr>
          <a:xfrm>
            <a:off x="250228" y="-186807"/>
            <a:ext cx="10972800" cy="1306450"/>
          </a:xfrm>
          <a:prstGeom prst="rect">
            <a:avLst/>
          </a:prstGeom>
        </p:spPr>
        <p:txBody>
          <a:bodyPr>
            <a:noAutofit/>
          </a:bodyPr>
          <a:lstStyle>
            <a:lvl1pPr defTabSz="832104">
              <a:defRPr sz="2730">
                <a:solidFill>
                  <a:srgbClr val="FFFFFF"/>
                </a:solidFill>
              </a:defRPr>
            </a:lvl1pPr>
          </a:lstStyle>
          <a:p>
            <a:r>
              <a:rPr lang="es-CO" sz="5400" dirty="0" smtClean="0"/>
              <a:t>La Convención </a:t>
            </a:r>
            <a:endParaRPr sz="5400" dirty="0"/>
          </a:p>
        </p:txBody>
      </p:sp>
      <p:sp>
        <p:nvSpPr>
          <p:cNvPr id="450" name="Shape 450"/>
          <p:cNvSpPr>
            <a:spLocks noGrp="1"/>
          </p:cNvSpPr>
          <p:nvPr>
            <p:ph type="body" idx="4294967295"/>
          </p:nvPr>
        </p:nvSpPr>
        <p:spPr>
          <a:xfrm>
            <a:off x="522882" y="1213451"/>
            <a:ext cx="6546605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SzTx/>
              <a:buNone/>
              <a:defRPr sz="4900">
                <a:solidFill>
                  <a:srgbClr val="FFFFFF"/>
                </a:solidFill>
              </a:defRPr>
            </a:pPr>
            <a:endParaRPr dirty="0"/>
          </a:p>
          <a:p>
            <a:pPr marL="0" indent="0" algn="just">
              <a:buChar char="•"/>
              <a:defRPr>
                <a:solidFill>
                  <a:srgbClr val="FFFFFF"/>
                </a:solidFill>
              </a:defRPr>
            </a:pPr>
            <a:r>
              <a:rPr sz="3600" dirty="0" err="1" smtClean="0"/>
              <a:t>Es</a:t>
            </a:r>
            <a:r>
              <a:rPr lang="es-CO" sz="3600" dirty="0" smtClean="0"/>
              <a:t> el </a:t>
            </a:r>
            <a:r>
              <a:rPr sz="3600" dirty="0" smtClean="0"/>
              <a:t>primer</a:t>
            </a:r>
            <a:r>
              <a:rPr lang="es-CO" sz="3600" dirty="0" smtClean="0"/>
              <a:t>o</a:t>
            </a:r>
            <a:r>
              <a:rPr sz="3600" dirty="0" smtClean="0"/>
              <a:t> </a:t>
            </a:r>
            <a:r>
              <a:rPr sz="3600" dirty="0"/>
              <a:t>y </a:t>
            </a:r>
            <a:r>
              <a:rPr lang="es-CO" sz="3600" dirty="0" smtClean="0"/>
              <a:t>el </a:t>
            </a:r>
            <a:r>
              <a:rPr sz="3600" dirty="0" err="1" smtClean="0"/>
              <a:t>único</a:t>
            </a:r>
            <a:r>
              <a:rPr sz="3600" dirty="0" smtClean="0"/>
              <a:t> </a:t>
            </a:r>
            <a:r>
              <a:rPr sz="3600" dirty="0" err="1"/>
              <a:t>instrumento</a:t>
            </a:r>
            <a:r>
              <a:rPr sz="3600" dirty="0"/>
              <a:t> </a:t>
            </a:r>
            <a:r>
              <a:rPr sz="3600" dirty="0" err="1"/>
              <a:t>internacional</a:t>
            </a:r>
            <a:r>
              <a:rPr sz="3600" dirty="0"/>
              <a:t> </a:t>
            </a:r>
            <a:r>
              <a:rPr lang="es-CO" sz="3600" dirty="0" smtClean="0"/>
              <a:t>contra la </a:t>
            </a:r>
            <a:r>
              <a:rPr lang="es-CO" sz="3600" dirty="0"/>
              <a:t>c</a:t>
            </a:r>
            <a:r>
              <a:rPr sz="3600" dirty="0" err="1" smtClean="0"/>
              <a:t>orrupción</a:t>
            </a:r>
            <a:r>
              <a:rPr sz="3600" dirty="0" smtClean="0"/>
              <a:t> </a:t>
            </a:r>
            <a:endParaRPr lang="es-CO" sz="3600" dirty="0" smtClean="0"/>
          </a:p>
          <a:p>
            <a:pPr marL="0" indent="0" algn="just">
              <a:buChar char="•"/>
              <a:defRPr>
                <a:solidFill>
                  <a:srgbClr val="FFFFFF"/>
                </a:solidFill>
              </a:defRPr>
            </a:pPr>
            <a:endParaRPr lang="es-CO" sz="3600" dirty="0" smtClean="0"/>
          </a:p>
          <a:p>
            <a:pPr marL="0" indent="0" algn="just">
              <a:buChar char="•"/>
              <a:defRPr>
                <a:solidFill>
                  <a:srgbClr val="FFFFFF"/>
                </a:solidFill>
              </a:defRPr>
            </a:pPr>
            <a:r>
              <a:rPr lang="es-CO" sz="3600" dirty="0"/>
              <a:t> </a:t>
            </a:r>
            <a:r>
              <a:rPr lang="es-CO" sz="3600" dirty="0" smtClean="0"/>
              <a:t>Los países suscriptores acuerdan establecer el cohecho internacional como delito en su legislación interna</a:t>
            </a:r>
            <a:endParaRPr sz="3600" dirty="0"/>
          </a:p>
        </p:txBody>
      </p:sp>
      <p:pic>
        <p:nvPicPr>
          <p:cNvPr id="451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9360" y="5739414"/>
            <a:ext cx="1943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882" y="466418"/>
            <a:ext cx="2499287" cy="1307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54" y="1119643"/>
            <a:ext cx="2840850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10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/>
          </p:cNvSpPr>
          <p:nvPr>
            <p:ph type="body" idx="4294967295"/>
          </p:nvPr>
        </p:nvSpPr>
        <p:spPr>
          <a:xfrm>
            <a:off x="349157" y="806749"/>
            <a:ext cx="9715911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Char char="•"/>
              <a:defRPr>
                <a:solidFill>
                  <a:srgbClr val="FFFFFF"/>
                </a:solidFill>
              </a:defRPr>
            </a:pPr>
            <a:endParaRPr dirty="0"/>
          </a:p>
          <a:p>
            <a:pPr marL="0" indent="0" algn="just">
              <a:buChar char="•"/>
              <a:defRPr>
                <a:solidFill>
                  <a:srgbClr val="FFFFFF"/>
                </a:solidFill>
              </a:defRPr>
            </a:pPr>
            <a:r>
              <a:rPr lang="es-CO" sz="4000" dirty="0" smtClean="0"/>
              <a:t> Obliga a poner en marcha </a:t>
            </a:r>
            <a:r>
              <a:rPr sz="4000" dirty="0" err="1" smtClean="0"/>
              <a:t>políticas</a:t>
            </a:r>
            <a:r>
              <a:rPr sz="4000" dirty="0" smtClean="0"/>
              <a:t> </a:t>
            </a:r>
            <a:r>
              <a:rPr sz="4000" dirty="0" err="1"/>
              <a:t>efectivas</a:t>
            </a:r>
            <a:r>
              <a:rPr sz="4000" dirty="0"/>
              <a:t> para </a:t>
            </a:r>
            <a:r>
              <a:rPr lang="es-CO" sz="4000" dirty="0" smtClean="0"/>
              <a:t>prevenir</a:t>
            </a:r>
            <a:r>
              <a:rPr sz="4000" dirty="0" smtClean="0"/>
              <a:t>, </a:t>
            </a:r>
            <a:r>
              <a:rPr sz="4000" dirty="0" err="1"/>
              <a:t>detectar</a:t>
            </a:r>
            <a:r>
              <a:rPr sz="4000" dirty="0"/>
              <a:t>, </a:t>
            </a:r>
            <a:r>
              <a:rPr sz="4000" dirty="0" err="1"/>
              <a:t>investigar</a:t>
            </a:r>
            <a:r>
              <a:rPr sz="4000" dirty="0"/>
              <a:t> y </a:t>
            </a:r>
            <a:r>
              <a:rPr sz="4000" dirty="0" err="1"/>
              <a:t>sancionar</a:t>
            </a:r>
            <a:r>
              <a:rPr sz="4000" dirty="0"/>
              <a:t> el </a:t>
            </a:r>
            <a:r>
              <a:rPr sz="4000" dirty="0" err="1"/>
              <a:t>cohecho</a:t>
            </a:r>
            <a:r>
              <a:rPr sz="4000" dirty="0"/>
              <a:t> </a:t>
            </a:r>
            <a:r>
              <a:rPr sz="4000" dirty="0" err="1"/>
              <a:t>internacional</a:t>
            </a:r>
            <a:r>
              <a:rPr sz="4000" dirty="0"/>
              <a:t> </a:t>
            </a:r>
          </a:p>
        </p:txBody>
      </p:sp>
      <p:pic>
        <p:nvPicPr>
          <p:cNvPr id="460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250" y="5770563"/>
            <a:ext cx="1943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807" y="4689105"/>
            <a:ext cx="3296302" cy="1725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974" y="3444974"/>
            <a:ext cx="4665911" cy="31106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3505952" y="309952"/>
            <a:ext cx="44230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Convención </a:t>
            </a:r>
            <a:endParaRPr lang="es-CO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body" idx="4294967295"/>
          </p:nvPr>
        </p:nvSpPr>
        <p:spPr>
          <a:xfrm>
            <a:off x="380508" y="928278"/>
            <a:ext cx="10146815" cy="45259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endParaRPr dirty="0" smtClean="0"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r>
              <a:rPr sz="4400" dirty="0" smtClean="0"/>
              <a:t>Se </a:t>
            </a:r>
            <a:r>
              <a:rPr sz="4400" dirty="0" err="1" smtClean="0"/>
              <a:t>enfoca</a:t>
            </a:r>
            <a:r>
              <a:rPr sz="4400" dirty="0" smtClean="0"/>
              <a:t> en </a:t>
            </a:r>
            <a:r>
              <a:rPr lang="es-CO" sz="4400" dirty="0" smtClean="0"/>
              <a:t>la parte </a:t>
            </a:r>
            <a:r>
              <a:rPr sz="4400" dirty="0" smtClean="0"/>
              <a:t>“</a:t>
            </a:r>
            <a:r>
              <a:rPr sz="4400" dirty="0" err="1" smtClean="0"/>
              <a:t>oferente</a:t>
            </a:r>
            <a:r>
              <a:rPr sz="4400" dirty="0" smtClean="0"/>
              <a:t>” </a:t>
            </a:r>
            <a:r>
              <a:rPr lang="es-CO" sz="4400" dirty="0" smtClean="0"/>
              <a:t>en los actos de corrupción</a:t>
            </a:r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endParaRPr lang="es-CO" dirty="0" smtClean="0"/>
          </a:p>
          <a:p>
            <a:pPr algn="just">
              <a:lnSpc>
                <a:spcPct val="90000"/>
              </a:lnSpc>
              <a:buChar char="•"/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65" name="SS.jpg" descr="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6425" y="5709723"/>
            <a:ext cx="1943100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983" y="3330793"/>
            <a:ext cx="4244669" cy="282978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/>
          <p:nvPr/>
        </p:nvSpPr>
        <p:spPr>
          <a:xfrm>
            <a:off x="7368730" y="2281906"/>
            <a:ext cx="4224614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just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endParaRPr dirty="0"/>
          </a:p>
        </p:txBody>
      </p:sp>
      <p:pic>
        <p:nvPicPr>
          <p:cNvPr id="6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7562" y="3096452"/>
            <a:ext cx="3453445" cy="18073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 2"/>
          <p:cNvSpPr/>
          <p:nvPr/>
        </p:nvSpPr>
        <p:spPr>
          <a:xfrm>
            <a:off x="3540619" y="221946"/>
            <a:ext cx="44230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Convención </a:t>
            </a:r>
            <a:endParaRPr lang="es-CO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1_Tema de Office">
      <a:dk1>
        <a:srgbClr val="000000"/>
      </a:dk1>
      <a:lt1>
        <a:srgbClr val="37609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1_Tema de Office">
      <a:dk1>
        <a:srgbClr val="000000"/>
      </a:dk1>
      <a:lt1>
        <a:srgbClr val="37609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5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6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Tema de Office">
  <a:themeElements>
    <a:clrScheme name="1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9122</TotalTime>
  <Words>1497</Words>
  <Application>Microsoft Office PowerPoint</Application>
  <PresentationFormat>Panorámica</PresentationFormat>
  <Paragraphs>269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43</vt:i4>
      </vt:variant>
    </vt:vector>
  </HeadingPairs>
  <TitlesOfParts>
    <vt:vector size="59" baseType="lpstr">
      <vt:lpstr>Aharoni</vt:lpstr>
      <vt:lpstr>Arial</vt:lpstr>
      <vt:lpstr>Calibri</vt:lpstr>
      <vt:lpstr>Cambria</vt:lpstr>
      <vt:lpstr>Helvetica</vt:lpstr>
      <vt:lpstr>HelveticaNeueLTStd-Md</vt:lpstr>
      <vt:lpstr>Montserrat-Bold</vt:lpstr>
      <vt:lpstr>MS Mincho</vt:lpstr>
      <vt:lpstr>MS PGothic</vt:lpstr>
      <vt:lpstr>Times New Roman</vt:lpstr>
      <vt:lpstr>Wingdings</vt:lpstr>
      <vt:lpstr>1_Tema de Office</vt:lpstr>
      <vt:lpstr>2_Tema de Office</vt:lpstr>
      <vt:lpstr>4_Tema de Office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Convención </vt:lpstr>
      <vt:lpstr>Presentación de PowerPoint</vt:lpstr>
      <vt:lpstr>Presentación de PowerPoint</vt:lpstr>
      <vt:lpstr>La Convención </vt:lpstr>
      <vt:lpstr>Efectos del soborno internacional</vt:lpstr>
      <vt:lpstr>Presentación de PowerPoint</vt:lpstr>
      <vt:lpstr>Presentación de PowerPoint</vt:lpstr>
      <vt:lpstr>40 miembros de la Convención </vt:lpstr>
      <vt:lpstr>Presentación de PowerPoint</vt:lpstr>
      <vt:lpstr>Presentación de PowerPoint</vt:lpstr>
      <vt:lpstr>Presentación de PowerPoint</vt:lpstr>
      <vt:lpstr>Presentación de PowerPoint</vt:lpstr>
      <vt:lpstr>Índice de Percepción de Corrupción</vt:lpstr>
      <vt:lpstr>Estadísticas de Transparencia Internacional para el año 2015</vt:lpstr>
      <vt:lpstr>Presentación de PowerPoint</vt:lpstr>
      <vt:lpstr>Sectores de riesgo según la OECD</vt:lpstr>
      <vt:lpstr>Presentación de PowerPoint</vt:lpstr>
      <vt:lpstr>Mapa del soborno internacional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Paula Sala Cardenas</dc:creator>
  <cp:lastModifiedBy>María Paula Sala Cardenas</cp:lastModifiedBy>
  <cp:revision>91</cp:revision>
  <cp:lastPrinted>2016-09-22T20:54:54Z</cp:lastPrinted>
  <dcterms:modified xsi:type="dcterms:W3CDTF">2016-09-22T22:34:28Z</dcterms:modified>
</cp:coreProperties>
</file>