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303" r:id="rId4"/>
    <p:sldId id="313" r:id="rId5"/>
    <p:sldId id="259" r:id="rId6"/>
    <p:sldId id="302" r:id="rId7"/>
    <p:sldId id="301" r:id="rId8"/>
    <p:sldId id="314" r:id="rId9"/>
    <p:sldId id="315" r:id="rId10"/>
    <p:sldId id="304" r:id="rId11"/>
    <p:sldId id="285" r:id="rId12"/>
    <p:sldId id="305" r:id="rId13"/>
    <p:sldId id="306" r:id="rId14"/>
    <p:sldId id="307" r:id="rId15"/>
    <p:sldId id="308" r:id="rId16"/>
    <p:sldId id="316" r:id="rId17"/>
    <p:sldId id="318" r:id="rId18"/>
    <p:sldId id="317" r:id="rId19"/>
    <p:sldId id="311" r:id="rId20"/>
    <p:sldId id="310" r:id="rId21"/>
    <p:sldId id="319" r:id="rId22"/>
    <p:sldId id="320" r:id="rId23"/>
    <p:sldId id="321"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341" autoAdjust="0"/>
  </p:normalViewPr>
  <p:slideViewPr>
    <p:cSldViewPr snapToGrid="0">
      <p:cViewPr varScale="1">
        <p:scale>
          <a:sx n="77" d="100"/>
          <a:sy n="77" d="100"/>
        </p:scale>
        <p:origin x="-13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8010-950D-4ACD-B2B9-134F3AD569E4}" type="datetimeFigureOut">
              <a:rPr lang="en-US" smtClean="0"/>
              <a:pPr/>
              <a:t>4/1/2016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94C7F-629A-4B8A-AA12-506D8588B275}" type="slidenum">
              <a:rPr lang="en-US" smtClean="0"/>
              <a:pPr/>
              <a:t>‹Nº›</a:t>
            </a:fld>
            <a:endParaRPr lang="en-US"/>
          </a:p>
        </p:txBody>
      </p:sp>
    </p:spTree>
    <p:extLst>
      <p:ext uri="{BB962C8B-B14F-4D97-AF65-F5344CB8AC3E}">
        <p14:creationId xmlns:p14="http://schemas.microsoft.com/office/powerpoint/2010/main" xmlns="" val="55173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4</a:t>
            </a:fld>
            <a:endParaRPr lang="en-US"/>
          </a:p>
        </p:txBody>
      </p:sp>
    </p:spTree>
    <p:extLst>
      <p:ext uri="{BB962C8B-B14F-4D97-AF65-F5344CB8AC3E}">
        <p14:creationId xmlns:p14="http://schemas.microsoft.com/office/powerpoint/2010/main" xmlns="" val="3840487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14</a:t>
            </a:fld>
            <a:endParaRPr lang="en-US"/>
          </a:p>
        </p:txBody>
      </p:sp>
    </p:spTree>
    <p:extLst>
      <p:ext uri="{BB962C8B-B14F-4D97-AF65-F5344CB8AC3E}">
        <p14:creationId xmlns:p14="http://schemas.microsoft.com/office/powerpoint/2010/main" xmlns="" val="281324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16</a:t>
            </a:fld>
            <a:endParaRPr lang="en-US"/>
          </a:p>
        </p:txBody>
      </p:sp>
    </p:spTree>
    <p:extLst>
      <p:ext uri="{BB962C8B-B14F-4D97-AF65-F5344CB8AC3E}">
        <p14:creationId xmlns:p14="http://schemas.microsoft.com/office/powerpoint/2010/main" xmlns="" val="783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17</a:t>
            </a:fld>
            <a:endParaRPr lang="en-US"/>
          </a:p>
        </p:txBody>
      </p:sp>
    </p:spTree>
    <p:extLst>
      <p:ext uri="{BB962C8B-B14F-4D97-AF65-F5344CB8AC3E}">
        <p14:creationId xmlns:p14="http://schemas.microsoft.com/office/powerpoint/2010/main" xmlns="" val="173408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18</a:t>
            </a:fld>
            <a:endParaRPr lang="en-US"/>
          </a:p>
        </p:txBody>
      </p:sp>
    </p:spTree>
    <p:extLst>
      <p:ext uri="{BB962C8B-B14F-4D97-AF65-F5344CB8AC3E}">
        <p14:creationId xmlns:p14="http://schemas.microsoft.com/office/powerpoint/2010/main" xmlns="" val="118404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19</a:t>
            </a:fld>
            <a:endParaRPr lang="en-US"/>
          </a:p>
        </p:txBody>
      </p:sp>
    </p:spTree>
    <p:extLst>
      <p:ext uri="{BB962C8B-B14F-4D97-AF65-F5344CB8AC3E}">
        <p14:creationId xmlns:p14="http://schemas.microsoft.com/office/powerpoint/2010/main" xmlns="" val="282972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20</a:t>
            </a:fld>
            <a:endParaRPr lang="en-US"/>
          </a:p>
        </p:txBody>
      </p:sp>
    </p:spTree>
    <p:extLst>
      <p:ext uri="{BB962C8B-B14F-4D97-AF65-F5344CB8AC3E}">
        <p14:creationId xmlns:p14="http://schemas.microsoft.com/office/powerpoint/2010/main" xmlns="" val="101129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22</a:t>
            </a:fld>
            <a:endParaRPr lang="en-US"/>
          </a:p>
        </p:txBody>
      </p:sp>
    </p:spTree>
    <p:extLst>
      <p:ext uri="{BB962C8B-B14F-4D97-AF65-F5344CB8AC3E}">
        <p14:creationId xmlns:p14="http://schemas.microsoft.com/office/powerpoint/2010/main" xmlns="" val="268864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23</a:t>
            </a:fld>
            <a:endParaRPr lang="en-US"/>
          </a:p>
        </p:txBody>
      </p:sp>
    </p:spTree>
    <p:extLst>
      <p:ext uri="{BB962C8B-B14F-4D97-AF65-F5344CB8AC3E}">
        <p14:creationId xmlns:p14="http://schemas.microsoft.com/office/powerpoint/2010/main" xmlns="" val="354084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5</a:t>
            </a:fld>
            <a:endParaRPr lang="en-US"/>
          </a:p>
        </p:txBody>
      </p:sp>
    </p:spTree>
    <p:extLst>
      <p:ext uri="{BB962C8B-B14F-4D97-AF65-F5344CB8AC3E}">
        <p14:creationId xmlns:p14="http://schemas.microsoft.com/office/powerpoint/2010/main" xmlns="" val="57819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-*Tasa de interés en el 2010. **Tasa de interés en el 2011.</a:t>
            </a:r>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6</a:t>
            </a:fld>
            <a:endParaRPr lang="en-US"/>
          </a:p>
        </p:txBody>
      </p:sp>
    </p:spTree>
    <p:extLst>
      <p:ext uri="{BB962C8B-B14F-4D97-AF65-F5344CB8AC3E}">
        <p14:creationId xmlns:p14="http://schemas.microsoft.com/office/powerpoint/2010/main" xmlns="" val="111011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 No existe un LTV máximo en el caso de préstamos no endosables. Aplica un límite de 80% si los préstamos son de carácter endosable. **Límite auto impuesto por los bancos que típicamente se aplica en inmuebles de un valor menor a USD 45.000. En la medida en que aumenta el valor del inmueble disminuye el LTV límite por ejemplo, una propiedad de USD 120.000 es típicamente exhibe un LTV de 80%</a:t>
            </a:r>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7</a:t>
            </a:fld>
            <a:endParaRPr lang="en-US"/>
          </a:p>
        </p:txBody>
      </p:sp>
    </p:spTree>
    <p:extLst>
      <p:ext uri="{BB962C8B-B14F-4D97-AF65-F5344CB8AC3E}">
        <p14:creationId xmlns:p14="http://schemas.microsoft.com/office/powerpoint/2010/main" xmlns="" val="300859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8</a:t>
            </a:fld>
            <a:endParaRPr lang="en-US"/>
          </a:p>
        </p:txBody>
      </p:sp>
    </p:spTree>
    <p:extLst>
      <p:ext uri="{BB962C8B-B14F-4D97-AF65-F5344CB8AC3E}">
        <p14:creationId xmlns:p14="http://schemas.microsoft.com/office/powerpoint/2010/main" xmlns="" val="291764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9</a:t>
            </a:fld>
            <a:endParaRPr lang="en-US"/>
          </a:p>
        </p:txBody>
      </p:sp>
    </p:spTree>
    <p:extLst>
      <p:ext uri="{BB962C8B-B14F-4D97-AF65-F5344CB8AC3E}">
        <p14:creationId xmlns:p14="http://schemas.microsoft.com/office/powerpoint/2010/main" xmlns="" val="2231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11</a:t>
            </a:fld>
            <a:endParaRPr lang="en-US"/>
          </a:p>
        </p:txBody>
      </p:sp>
    </p:spTree>
    <p:extLst>
      <p:ext uri="{BB962C8B-B14F-4D97-AF65-F5344CB8AC3E}">
        <p14:creationId xmlns:p14="http://schemas.microsoft.com/office/powerpoint/2010/main" xmlns="" val="242525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SOFOLES: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12</a:t>
            </a:fld>
            <a:endParaRPr lang="en-US"/>
          </a:p>
        </p:txBody>
      </p:sp>
    </p:spTree>
    <p:extLst>
      <p:ext uri="{BB962C8B-B14F-4D97-AF65-F5344CB8AC3E}">
        <p14:creationId xmlns:p14="http://schemas.microsoft.com/office/powerpoint/2010/main" xmlns="" val="117540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94C7F-629A-4B8A-AA12-506D8588B275}" type="slidenum">
              <a:rPr lang="en-US" smtClean="0"/>
              <a:pPr/>
              <a:t>13</a:t>
            </a:fld>
            <a:endParaRPr lang="en-US"/>
          </a:p>
        </p:txBody>
      </p:sp>
    </p:spTree>
    <p:extLst>
      <p:ext uri="{BB962C8B-B14F-4D97-AF65-F5344CB8AC3E}">
        <p14:creationId xmlns:p14="http://schemas.microsoft.com/office/powerpoint/2010/main" xmlns="" val="414399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1A079F-4364-45A0-BA73-2F22EAB23C9D}"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429376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A079F-4364-45A0-BA73-2F22EAB23C9D}"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246489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A079F-4364-45A0-BA73-2F22EAB23C9D}"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422378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A079F-4364-45A0-BA73-2F22EAB23C9D}"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290982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A079F-4364-45A0-BA73-2F22EAB23C9D}"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333732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1A079F-4364-45A0-BA73-2F22EAB23C9D}"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89348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1A079F-4364-45A0-BA73-2F22EAB23C9D}" type="datetimeFigureOut">
              <a:rPr lang="en-US" smtClean="0"/>
              <a:pPr/>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12114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1A079F-4364-45A0-BA73-2F22EAB23C9D}" type="datetimeFigureOut">
              <a:rPr lang="en-US" smtClean="0"/>
              <a:pPr/>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201924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A079F-4364-45A0-BA73-2F22EAB23C9D}" type="datetimeFigureOut">
              <a:rPr lang="en-US" smtClean="0"/>
              <a:pPr/>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220931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A079F-4364-45A0-BA73-2F22EAB23C9D}"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218690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A079F-4364-45A0-BA73-2F22EAB23C9D}"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154914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A079F-4364-45A0-BA73-2F22EAB23C9D}" type="datetimeFigureOut">
              <a:rPr lang="en-US" smtClean="0"/>
              <a:pPr/>
              <a:t>4/1/2016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F1A29-A32C-4464-9C71-2FBF66E1690C}" type="slidenum">
              <a:rPr lang="en-US" smtClean="0"/>
              <a:pPr/>
              <a:t>‹Nº›</a:t>
            </a:fld>
            <a:endParaRPr lang="en-US"/>
          </a:p>
        </p:txBody>
      </p:sp>
    </p:spTree>
    <p:extLst>
      <p:ext uri="{BB962C8B-B14F-4D97-AF65-F5344CB8AC3E}">
        <p14:creationId xmlns:p14="http://schemas.microsoft.com/office/powerpoint/2010/main" xmlns="" val="314770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rgbClr val="2D2D8A">
                <a:shade val="45000"/>
                <a:satMod val="135000"/>
              </a:srgbClr>
              <a:prstClr val="white"/>
            </a:duotone>
          </a:blip>
          <a:srcRect t="16779"/>
          <a:stretch/>
        </p:blipFill>
        <p:spPr>
          <a:xfrm>
            <a:off x="0" y="0"/>
            <a:ext cx="9144000" cy="3819146"/>
          </a:xfrm>
          <a:prstGeom prst="rect">
            <a:avLst/>
          </a:prstGeom>
        </p:spPr>
      </p:pic>
      <p:sp>
        <p:nvSpPr>
          <p:cNvPr id="6" name="Rectangle 90"/>
          <p:cNvSpPr>
            <a:spLocks noGrp="1" noChangeArrowheads="1"/>
          </p:cNvSpPr>
          <p:nvPr>
            <p:ph type="ctrTitle"/>
          </p:nvPr>
        </p:nvSpPr>
        <p:spPr>
          <a:xfrm>
            <a:off x="0" y="4156716"/>
            <a:ext cx="9144000" cy="647700"/>
          </a:xfrm>
        </p:spPr>
        <p:txBody>
          <a:bodyPr anchor="ctr">
            <a:noAutofit/>
          </a:bodyPr>
          <a:lstStyle/>
          <a:p>
            <a:r>
              <a:rPr lang="es-ES" altLang="en-US" sz="2400" b="1" dirty="0" smtClean="0">
                <a:solidFill>
                  <a:schemeClr val="accent5">
                    <a:lumMod val="50000"/>
                  </a:schemeClr>
                </a:solidFill>
                <a:latin typeface="Arial" panose="020B0604020202020204" pitchFamily="34" charset="0"/>
                <a:cs typeface="Arial" panose="020B0604020202020204" pitchFamily="34" charset="0"/>
              </a:rPr>
              <a:t>FINANCIAMIENTO HIPOTECARIO </a:t>
            </a:r>
            <a:r>
              <a:rPr lang="es-ES" altLang="en-US" sz="2400" b="1" dirty="0">
                <a:solidFill>
                  <a:schemeClr val="accent5">
                    <a:lumMod val="50000"/>
                  </a:schemeClr>
                </a:solidFill>
                <a:latin typeface="Arial" panose="020B0604020202020204" pitchFamily="34" charset="0"/>
                <a:cs typeface="Arial" panose="020B0604020202020204" pitchFamily="34" charset="0"/>
              </a:rPr>
              <a:t>EN COLOMBIA: EVOLUCIÓN, </a:t>
            </a:r>
            <a:r>
              <a:rPr lang="es-ES" altLang="en-US" sz="2400" b="1" dirty="0" smtClean="0">
                <a:solidFill>
                  <a:schemeClr val="accent5">
                    <a:lumMod val="50000"/>
                  </a:schemeClr>
                </a:solidFill>
                <a:latin typeface="Arial" panose="020B0604020202020204" pitchFamily="34" charset="0"/>
                <a:cs typeface="Arial" panose="020B0604020202020204" pitchFamily="34" charset="0"/>
              </a:rPr>
              <a:t>EXPERIENCIAS RELEVANTES Y </a:t>
            </a:r>
            <a:r>
              <a:rPr lang="es-ES" altLang="en-US" sz="2400" b="1" dirty="0">
                <a:solidFill>
                  <a:schemeClr val="accent5">
                    <a:lumMod val="50000"/>
                  </a:schemeClr>
                </a:solidFill>
                <a:latin typeface="Arial" panose="020B0604020202020204" pitchFamily="34" charset="0"/>
                <a:cs typeface="Arial" panose="020B0604020202020204" pitchFamily="34" charset="0"/>
              </a:rPr>
              <a:t>PROPUESTAS </a:t>
            </a:r>
          </a:p>
        </p:txBody>
      </p:sp>
      <p:sp>
        <p:nvSpPr>
          <p:cNvPr id="7" name="Rectangle 90"/>
          <p:cNvSpPr txBox="1">
            <a:spLocks noChangeArrowheads="1"/>
          </p:cNvSpPr>
          <p:nvPr/>
        </p:nvSpPr>
        <p:spPr>
          <a:xfrm>
            <a:off x="0" y="5472186"/>
            <a:ext cx="9144000" cy="1031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ts val="2000"/>
              </a:lnSpc>
              <a:spcBef>
                <a:spcPts val="0"/>
              </a:spcBef>
              <a:spcAft>
                <a:spcPts val="800"/>
              </a:spcAft>
            </a:pPr>
            <a:r>
              <a:rPr lang="es-CO" sz="2100" b="1" dirty="0" smtClean="0">
                <a:solidFill>
                  <a:schemeClr val="tx1">
                    <a:lumMod val="65000"/>
                    <a:lumOff val="35000"/>
                  </a:schemeClr>
                </a:solidFill>
                <a:latin typeface="Arial" panose="020B0604020202020204" pitchFamily="34" charset="0"/>
                <a:cs typeface="Arial" panose="020B0604020202020204" pitchFamily="34" charset="0"/>
              </a:rPr>
              <a:t>HERNANDO JOSÉ GÓMEZ</a:t>
            </a:r>
          </a:p>
          <a:p>
            <a:pPr algn="r">
              <a:lnSpc>
                <a:spcPct val="107000"/>
              </a:lnSpc>
              <a:spcBef>
                <a:spcPts val="0"/>
              </a:spcBef>
              <a:spcAft>
                <a:spcPts val="800"/>
              </a:spcAft>
            </a:pPr>
            <a:r>
              <a:rPr lang="es-CO" sz="1600" b="1" dirty="0" smtClean="0">
                <a:solidFill>
                  <a:schemeClr val="tx1">
                    <a:lumMod val="65000"/>
                    <a:lumOff val="35000"/>
                  </a:schemeClr>
                </a:solidFill>
                <a:latin typeface="Arial" panose="020B0604020202020204" pitchFamily="34" charset="0"/>
                <a:cs typeface="Arial" panose="020B0604020202020204" pitchFamily="34" charset="0"/>
              </a:rPr>
              <a:t>ABRIL </a:t>
            </a:r>
            <a:r>
              <a:rPr lang="es-CO" sz="1600" b="1" dirty="0">
                <a:solidFill>
                  <a:schemeClr val="tx1">
                    <a:lumMod val="65000"/>
                    <a:lumOff val="35000"/>
                  </a:schemeClr>
                </a:solidFill>
                <a:latin typeface="Arial" panose="020B0604020202020204" pitchFamily="34" charset="0"/>
                <a:cs typeface="Arial" panose="020B0604020202020204" pitchFamily="34" charset="0"/>
              </a:rPr>
              <a:t>6</a:t>
            </a:r>
            <a:r>
              <a:rPr lang="es-CO" sz="1600" b="1" dirty="0" smtClean="0">
                <a:solidFill>
                  <a:schemeClr val="tx1">
                    <a:lumMod val="65000"/>
                    <a:lumOff val="35000"/>
                  </a:schemeClr>
                </a:solidFill>
                <a:latin typeface="Arial" panose="020B0604020202020204" pitchFamily="34" charset="0"/>
                <a:cs typeface="Arial" panose="020B0604020202020204" pitchFamily="34" charset="0"/>
              </a:rPr>
              <a:t> DE 2016</a:t>
            </a:r>
            <a:endParaRPr lang="en-US" sz="16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6090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12700"/>
            <a:ext cx="9144000" cy="1663700"/>
          </a:xfrm>
          <a:prstGeom prst="rect">
            <a:avLst/>
          </a:prstGeom>
        </p:spPr>
      </p:pic>
      <p:sp>
        <p:nvSpPr>
          <p:cNvPr id="8" name="Title 1"/>
          <p:cNvSpPr txBox="1">
            <a:spLocks/>
          </p:cNvSpPr>
          <p:nvPr/>
        </p:nvSpPr>
        <p:spPr>
          <a:xfrm>
            <a:off x="0" y="2749756"/>
            <a:ext cx="9144000" cy="8783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smtClean="0">
                <a:solidFill>
                  <a:schemeClr val="tx1">
                    <a:lumMod val="50000"/>
                    <a:lumOff val="50000"/>
                  </a:schemeClr>
                </a:solidFill>
                <a:latin typeface="+mn-lt"/>
                <a:cs typeface="Arial" panose="020B0604020202020204" pitchFamily="34" charset="0"/>
              </a:rPr>
              <a:t>CAPÍTULO II</a:t>
            </a:r>
            <a:r>
              <a:rPr lang="es-ES" sz="2500" b="1" dirty="0">
                <a:solidFill>
                  <a:schemeClr val="tx1">
                    <a:lumMod val="50000"/>
                    <a:lumOff val="50000"/>
                  </a:schemeClr>
                </a:solidFill>
                <a:latin typeface="+mn-lt"/>
                <a:cs typeface="Arial" panose="020B0604020202020204" pitchFamily="34" charset="0"/>
              </a:rPr>
              <a:t>. </a:t>
            </a:r>
            <a:r>
              <a:rPr lang="es-ES" sz="2500" b="1" dirty="0" smtClean="0">
                <a:solidFill>
                  <a:schemeClr val="tx1">
                    <a:lumMod val="50000"/>
                    <a:lumOff val="50000"/>
                  </a:schemeClr>
                </a:solidFill>
                <a:latin typeface="+mn-lt"/>
                <a:cs typeface="Arial" panose="020B0604020202020204" pitchFamily="34" charset="0"/>
              </a:rPr>
              <a:t>EXPERIENCIAS RELEVANTES EN LATINOAMÉRICA</a:t>
            </a:r>
            <a:endParaRPr lang="en-US" sz="2500" b="1" dirty="0">
              <a:solidFill>
                <a:schemeClr val="tx1">
                  <a:lumMod val="50000"/>
                  <a:lumOff val="50000"/>
                </a:schemeClr>
              </a:solidFill>
              <a:latin typeface="+mn-lt"/>
              <a:cs typeface="Arial" panose="020B0604020202020204" pitchFamily="34" charset="0"/>
            </a:endParaRPr>
          </a:p>
        </p:txBody>
      </p:sp>
      <p:pic>
        <p:nvPicPr>
          <p:cNvPr id="9" name="Picture 8"/>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5194300"/>
            <a:ext cx="9144000" cy="1663700"/>
          </a:xfrm>
          <a:prstGeom prst="rect">
            <a:avLst/>
          </a:prstGeom>
        </p:spPr>
      </p:pic>
    </p:spTree>
    <p:extLst>
      <p:ext uri="{BB962C8B-B14F-4D97-AF65-F5344CB8AC3E}">
        <p14:creationId xmlns:p14="http://schemas.microsoft.com/office/powerpoint/2010/main" xmlns="" val="318083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8584"/>
            <a:ext cx="9144000" cy="637674"/>
          </a:xfrm>
          <a:prstGeom prst="rect">
            <a:avLst/>
          </a:prstGeom>
        </p:spPr>
      </p:pic>
      <p:sp>
        <p:nvSpPr>
          <p:cNvPr id="13" name="Title 1"/>
          <p:cNvSpPr txBox="1">
            <a:spLocks/>
          </p:cNvSpPr>
          <p:nvPr/>
        </p:nvSpPr>
        <p:spPr>
          <a:xfrm>
            <a:off x="0" y="6290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chemeClr val="tx1">
                    <a:lumMod val="50000"/>
                    <a:lumOff val="50000"/>
                  </a:schemeClr>
                </a:solidFill>
                <a:latin typeface="+mn-lt"/>
                <a:cs typeface="Arial" panose="020B0604020202020204" pitchFamily="34" charset="0"/>
              </a:rPr>
              <a:t>Capítulo II. Experiencias Relevantes en </a:t>
            </a:r>
            <a:r>
              <a:rPr lang="es-ES" sz="2400" b="1" dirty="0" smtClean="0">
                <a:solidFill>
                  <a:schemeClr val="tx1">
                    <a:lumMod val="50000"/>
                    <a:lumOff val="50000"/>
                  </a:schemeClr>
                </a:solidFill>
                <a:latin typeface="+mn-lt"/>
                <a:cs typeface="Arial" panose="020B0604020202020204" pitchFamily="34" charset="0"/>
              </a:rPr>
              <a:t>Latinoamérica: CHILE</a:t>
            </a:r>
            <a:endParaRPr lang="es-ES" sz="2400" b="1" dirty="0">
              <a:solidFill>
                <a:schemeClr val="tx1">
                  <a:lumMod val="50000"/>
                  <a:lumOff val="50000"/>
                </a:schemeClr>
              </a:solidFill>
              <a:latin typeface="+mn-lt"/>
              <a:cs typeface="Arial" panose="020B0604020202020204" pitchFamily="34" charset="0"/>
            </a:endParaRPr>
          </a:p>
        </p:txBody>
      </p:sp>
      <p:pic>
        <p:nvPicPr>
          <p:cNvPr id="11266" name="Picture 2" descr="https://cdn2.iconfinder.com/data/icons/world-flag-icons/256/Flag_of_Chil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18997" y="730690"/>
            <a:ext cx="505577" cy="50557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s://cdn2.iconfinder.com/data/icons/world-flag-icons/256/Flag_of_Chil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74" y="730690"/>
            <a:ext cx="505577" cy="50557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ontent Placeholder 2"/>
          <p:cNvSpPr txBox="1">
            <a:spLocks/>
          </p:cNvSpPr>
          <p:nvPr/>
        </p:nvSpPr>
        <p:spPr>
          <a:xfrm>
            <a:off x="-234115" y="1456500"/>
            <a:ext cx="9105900"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Aft>
                <a:spcPts val="600"/>
              </a:spcAft>
            </a:pPr>
            <a:r>
              <a:rPr lang="es-CO" sz="2200" b="1" dirty="0" smtClean="0"/>
              <a:t>Agentes relevantes:</a:t>
            </a:r>
          </a:p>
          <a:p>
            <a:pPr marL="685800" lvl="2" indent="-63500" algn="just">
              <a:spcAft>
                <a:spcPts val="600"/>
              </a:spcAft>
            </a:pPr>
            <a:r>
              <a:rPr lang="es-CO" sz="1800" dirty="0" smtClean="0"/>
              <a:t>Banco Estado (53% número hipotecas), Bancos comerciales, Administradoras de Fondos de Pensiones.</a:t>
            </a:r>
          </a:p>
          <a:p>
            <a:pPr lvl="1" algn="just">
              <a:spcAft>
                <a:spcPts val="600"/>
              </a:spcAft>
            </a:pPr>
            <a:r>
              <a:rPr lang="es-CO" sz="2200" b="1" dirty="0" smtClean="0"/>
              <a:t>Principales instrumentos: </a:t>
            </a:r>
          </a:p>
          <a:p>
            <a:pPr marL="685800" lvl="2" indent="-50800" algn="just"/>
            <a:r>
              <a:rPr lang="es-CO" sz="1900" dirty="0" smtClean="0"/>
              <a:t>Letras hipotecarias: título </a:t>
            </a:r>
            <a:r>
              <a:rPr lang="es-CO" sz="1900" dirty="0"/>
              <a:t>valor </a:t>
            </a:r>
            <a:r>
              <a:rPr lang="es-CO" sz="1900" dirty="0" smtClean="0"/>
              <a:t>que </a:t>
            </a:r>
            <a:r>
              <a:rPr lang="es-CO" sz="1900" dirty="0"/>
              <a:t>supone el pago de cupones </a:t>
            </a:r>
            <a:r>
              <a:rPr lang="es-CO" sz="1900" dirty="0" smtClean="0"/>
              <a:t>que </a:t>
            </a:r>
            <a:r>
              <a:rPr lang="es-CO" sz="1900" dirty="0"/>
              <a:t>se destinan </a:t>
            </a:r>
            <a:r>
              <a:rPr lang="es-CO" sz="1900" dirty="0" smtClean="0"/>
              <a:t>a </a:t>
            </a:r>
            <a:r>
              <a:rPr lang="es-CO" sz="1900" dirty="0"/>
              <a:t>la amortización y al pago de intereses. </a:t>
            </a:r>
            <a:r>
              <a:rPr lang="es-CO" sz="1900" dirty="0" smtClean="0"/>
              <a:t>Transables en el mercado con valor variable.</a:t>
            </a:r>
          </a:p>
          <a:p>
            <a:pPr marL="685800" lvl="2" indent="-50800" algn="just"/>
            <a:r>
              <a:rPr lang="es-CO" sz="1900" dirty="0" smtClean="0"/>
              <a:t>Mutuos hipotecarios: Crédito convencional de carácter transferible a agentes autorizados </a:t>
            </a:r>
            <a:r>
              <a:rPr lang="es-CO" sz="1900" dirty="0"/>
              <a:t>como las aseguradoras, </a:t>
            </a:r>
            <a:r>
              <a:rPr lang="es-CO" sz="1900" dirty="0" smtClean="0"/>
              <a:t>y </a:t>
            </a:r>
            <a:r>
              <a:rPr lang="es-CO" sz="1900" dirty="0"/>
              <a:t>fondos de inversión </a:t>
            </a:r>
            <a:r>
              <a:rPr lang="es-CO" sz="1900" dirty="0" smtClean="0"/>
              <a:t>inmobiliaria.</a:t>
            </a:r>
          </a:p>
          <a:p>
            <a:pPr marL="685800" lvl="2" indent="-50800" algn="just">
              <a:spcAft>
                <a:spcPts val="600"/>
              </a:spcAft>
            </a:pPr>
            <a:r>
              <a:rPr lang="es-CO" sz="1900" dirty="0" smtClean="0"/>
              <a:t>Créditos no endosables: Instrumento que retiene el banco en su portafolio. Fondeado con recursos propios, sin ningún límite en LTV.</a:t>
            </a:r>
            <a:endParaRPr lang="es-CO" sz="1900" b="1" dirty="0" smtClean="0"/>
          </a:p>
          <a:p>
            <a:pPr lvl="1" algn="just">
              <a:spcAft>
                <a:spcPts val="600"/>
              </a:spcAft>
            </a:pPr>
            <a:r>
              <a:rPr lang="es-CO" sz="2200" b="1" dirty="0" smtClean="0"/>
              <a:t>Factores clave: </a:t>
            </a:r>
          </a:p>
          <a:p>
            <a:pPr marL="685800" lvl="2" indent="-50800" algn="just"/>
            <a:r>
              <a:rPr lang="es-CO" sz="1900" dirty="0"/>
              <a:t>Adecuado entorno macroeconómico y baja informalidad laboral. </a:t>
            </a:r>
            <a:endParaRPr lang="es-CO" sz="1900" dirty="0" smtClean="0"/>
          </a:p>
          <a:p>
            <a:pPr marL="685800" lvl="2" indent="-50800" algn="just"/>
            <a:r>
              <a:rPr lang="es-CO" sz="1900" dirty="0" smtClean="0"/>
              <a:t>Profunda participación estatal en rol de regulador y de entidad financiera.</a:t>
            </a:r>
          </a:p>
          <a:p>
            <a:pPr marL="685800" lvl="2" indent="-50800" algn="just"/>
            <a:r>
              <a:rPr lang="es-CO" sz="1900" dirty="0" smtClean="0"/>
              <a:t>Adopción masiva de unidad de cuenta indexada a la inflación.</a:t>
            </a:r>
          </a:p>
          <a:p>
            <a:pPr marL="685800" lvl="2" indent="-50800" algn="just"/>
            <a:r>
              <a:rPr lang="es-CO" sz="1900" dirty="0"/>
              <a:t>M</a:t>
            </a:r>
            <a:r>
              <a:rPr lang="es-CO" sz="1900" dirty="0" smtClean="0"/>
              <a:t>arco regulatorio conducente al fortalecimiento de inversores institucionales.</a:t>
            </a:r>
            <a:endParaRPr lang="en-US" sz="2000" dirty="0"/>
          </a:p>
        </p:txBody>
      </p:sp>
    </p:spTree>
    <p:extLst>
      <p:ext uri="{BB962C8B-B14F-4D97-AF65-F5344CB8AC3E}">
        <p14:creationId xmlns:p14="http://schemas.microsoft.com/office/powerpoint/2010/main" xmlns="" val="35360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8584"/>
            <a:ext cx="9144000" cy="637674"/>
          </a:xfrm>
          <a:prstGeom prst="rect">
            <a:avLst/>
          </a:prstGeom>
        </p:spPr>
      </p:pic>
      <p:sp>
        <p:nvSpPr>
          <p:cNvPr id="13" name="Title 1"/>
          <p:cNvSpPr txBox="1">
            <a:spLocks/>
          </p:cNvSpPr>
          <p:nvPr/>
        </p:nvSpPr>
        <p:spPr>
          <a:xfrm>
            <a:off x="0" y="6290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chemeClr val="tx1">
                    <a:lumMod val="50000"/>
                    <a:lumOff val="50000"/>
                  </a:schemeClr>
                </a:solidFill>
                <a:latin typeface="+mn-lt"/>
                <a:cs typeface="Arial" panose="020B0604020202020204" pitchFamily="34" charset="0"/>
              </a:rPr>
              <a:t>Capítulo II. Experiencias Relevantes en </a:t>
            </a:r>
            <a:r>
              <a:rPr lang="es-ES" sz="2400" b="1" dirty="0" smtClean="0">
                <a:solidFill>
                  <a:schemeClr val="tx1">
                    <a:lumMod val="50000"/>
                    <a:lumOff val="50000"/>
                  </a:schemeClr>
                </a:solidFill>
                <a:latin typeface="+mn-lt"/>
                <a:cs typeface="Arial" panose="020B0604020202020204" pitchFamily="34" charset="0"/>
              </a:rPr>
              <a:t>Latinoamérica: MÉXICO</a:t>
            </a:r>
            <a:endParaRPr lang="es-ES" sz="2400" b="1" dirty="0">
              <a:solidFill>
                <a:schemeClr val="tx1">
                  <a:lumMod val="50000"/>
                  <a:lumOff val="50000"/>
                </a:schemeClr>
              </a:solidFill>
              <a:latin typeface="+mn-lt"/>
              <a:cs typeface="Arial" panose="020B0604020202020204" pitchFamily="34" charset="0"/>
            </a:endParaRPr>
          </a:p>
        </p:txBody>
      </p:sp>
      <p:pic>
        <p:nvPicPr>
          <p:cNvPr id="6" name="Picture 2" descr="http://st.depositphotos.com/2274151/2437/i/170/depositphotos_24376265-mexico-flag-butt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400" y="764173"/>
            <a:ext cx="455644" cy="4556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st.depositphotos.com/2274151/2437/i/170/depositphotos_24376265-mexico-flag-butt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75656" y="747634"/>
            <a:ext cx="455644" cy="45564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ontent Placeholder 2"/>
          <p:cNvSpPr txBox="1">
            <a:spLocks/>
          </p:cNvSpPr>
          <p:nvPr/>
        </p:nvSpPr>
        <p:spPr>
          <a:xfrm>
            <a:off x="-234116" y="1456500"/>
            <a:ext cx="9187615" cy="52180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Aft>
                <a:spcPts val="600"/>
              </a:spcAft>
            </a:pPr>
            <a:r>
              <a:rPr lang="es-CO" sz="2200" b="1" dirty="0" smtClean="0"/>
              <a:t>Agentes relevantes:</a:t>
            </a:r>
          </a:p>
          <a:p>
            <a:pPr marL="685800" lvl="2" indent="-63500" algn="just">
              <a:spcAft>
                <a:spcPts val="600"/>
              </a:spcAft>
            </a:pPr>
            <a:r>
              <a:rPr lang="es-CO" sz="1900" dirty="0"/>
              <a:t>INFONAVIT y FOVISSSTE </a:t>
            </a:r>
            <a:r>
              <a:rPr lang="es-CO" sz="1900" dirty="0" smtClean="0"/>
              <a:t>(80%), Bancos Comerciales con participación minoritaria y </a:t>
            </a:r>
            <a:r>
              <a:rPr lang="es-CO" sz="1900" dirty="0"/>
              <a:t>Sociedades Financieras de Objeto </a:t>
            </a:r>
            <a:r>
              <a:rPr lang="es-CO" sz="1900" dirty="0" smtClean="0"/>
              <a:t>Limitado.</a:t>
            </a:r>
          </a:p>
          <a:p>
            <a:pPr lvl="1" algn="just">
              <a:spcAft>
                <a:spcPts val="600"/>
              </a:spcAft>
            </a:pPr>
            <a:r>
              <a:rPr lang="es-CO" sz="2200" b="1" dirty="0" smtClean="0"/>
              <a:t>Principales instrumentos: </a:t>
            </a:r>
          </a:p>
          <a:p>
            <a:pPr marL="685800" lvl="2" indent="-50800" algn="just"/>
            <a:r>
              <a:rPr lang="es-CO" sz="1900" dirty="0" smtClean="0"/>
              <a:t>Oferta pública: créditos </a:t>
            </a:r>
            <a:r>
              <a:rPr lang="es-CO" sz="1900" dirty="0"/>
              <a:t>con tasa de interés fija, </a:t>
            </a:r>
            <a:r>
              <a:rPr lang="es-CO" sz="1900" dirty="0" smtClean="0"/>
              <a:t>asignados por sorteo </a:t>
            </a:r>
            <a:r>
              <a:rPr lang="es-CO" sz="1900" dirty="0"/>
              <a:t>por un monto máximo cercano a los 50mil </a:t>
            </a:r>
            <a:r>
              <a:rPr lang="es-CO" sz="1900" dirty="0" smtClean="0"/>
              <a:t>dólares con tope de amortización del 30% del ingreso. Descuento automático por nómina. </a:t>
            </a:r>
          </a:p>
          <a:p>
            <a:pPr marL="685800" lvl="2" indent="-50800" algn="just"/>
            <a:r>
              <a:rPr lang="es-CO" sz="1900" dirty="0" smtClean="0"/>
              <a:t>Oferta banca comercial: hipoteca estándar con tasa fija o variable. </a:t>
            </a:r>
          </a:p>
          <a:p>
            <a:pPr marL="685800" lvl="2" indent="-50800" algn="just">
              <a:spcAft>
                <a:spcPts val="800"/>
              </a:spcAft>
            </a:pPr>
            <a:r>
              <a:rPr lang="es-CO" sz="1900" dirty="0" smtClean="0"/>
              <a:t>Financiación conjunta: Transferencia del monto aprobado por institución pública a banco comercial quien ofrece una expansión en el préstamo con un tope en 15mil dólares.</a:t>
            </a:r>
          </a:p>
          <a:p>
            <a:pPr lvl="1" algn="just">
              <a:spcAft>
                <a:spcPts val="600"/>
              </a:spcAft>
            </a:pPr>
            <a:r>
              <a:rPr lang="es-CO" sz="2200" b="1" dirty="0" smtClean="0"/>
              <a:t>Factores clave: </a:t>
            </a:r>
          </a:p>
          <a:p>
            <a:pPr marL="685800" lvl="2" indent="-50800" algn="just"/>
            <a:r>
              <a:rPr lang="es-CO" sz="1900" dirty="0" smtClean="0"/>
              <a:t>La financiación del sistema descansa en un aporte no salarial asumido por el empleador.</a:t>
            </a:r>
          </a:p>
          <a:p>
            <a:pPr marL="685800" lvl="2" indent="-50800" algn="just"/>
            <a:r>
              <a:rPr lang="es-CO" sz="1900" dirty="0" smtClean="0"/>
              <a:t>Profunda participación estatal. Bancos atienden casi que exclusivamente a altos ingresos. </a:t>
            </a:r>
          </a:p>
          <a:p>
            <a:pPr marL="685800" lvl="2" indent="-50800" algn="just"/>
            <a:r>
              <a:rPr lang="es-CO" sz="1900" dirty="0" smtClean="0"/>
              <a:t>Preocupa excesivo sesgo en atención a población asalariada.</a:t>
            </a:r>
          </a:p>
        </p:txBody>
      </p:sp>
    </p:spTree>
    <p:extLst>
      <p:ext uri="{BB962C8B-B14F-4D97-AF65-F5344CB8AC3E}">
        <p14:creationId xmlns:p14="http://schemas.microsoft.com/office/powerpoint/2010/main" xmlns="" val="16159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8584"/>
            <a:ext cx="9144000" cy="637674"/>
          </a:xfrm>
          <a:prstGeom prst="rect">
            <a:avLst/>
          </a:prstGeom>
        </p:spPr>
      </p:pic>
      <p:sp>
        <p:nvSpPr>
          <p:cNvPr id="13" name="Title 1"/>
          <p:cNvSpPr txBox="1">
            <a:spLocks/>
          </p:cNvSpPr>
          <p:nvPr/>
        </p:nvSpPr>
        <p:spPr>
          <a:xfrm>
            <a:off x="0" y="6290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chemeClr val="tx1">
                    <a:lumMod val="50000"/>
                    <a:lumOff val="50000"/>
                  </a:schemeClr>
                </a:solidFill>
                <a:latin typeface="+mn-lt"/>
                <a:cs typeface="Arial" panose="020B0604020202020204" pitchFamily="34" charset="0"/>
              </a:rPr>
              <a:t>Capítulo II. Experiencias Relevantes en </a:t>
            </a:r>
            <a:r>
              <a:rPr lang="es-ES" sz="2400" b="1" dirty="0" smtClean="0">
                <a:solidFill>
                  <a:schemeClr val="tx1">
                    <a:lumMod val="50000"/>
                    <a:lumOff val="50000"/>
                  </a:schemeClr>
                </a:solidFill>
                <a:latin typeface="+mn-lt"/>
                <a:cs typeface="Arial" panose="020B0604020202020204" pitchFamily="34" charset="0"/>
              </a:rPr>
              <a:t>Latinoamérica: PANAMÁ</a:t>
            </a:r>
            <a:endParaRPr lang="es-ES" sz="2400" b="1" dirty="0">
              <a:solidFill>
                <a:schemeClr val="tx1">
                  <a:lumMod val="50000"/>
                  <a:lumOff val="50000"/>
                </a:schemeClr>
              </a:solidFill>
              <a:latin typeface="+mn-lt"/>
              <a:cs typeface="Arial" panose="020B0604020202020204" pitchFamily="34" charset="0"/>
            </a:endParaRPr>
          </a:p>
        </p:txBody>
      </p:sp>
      <p:pic>
        <p:nvPicPr>
          <p:cNvPr id="9218" name="Picture 2" descr="http://photos.gograph.com/thumbs/CSP/CSP026/k026908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400" y="750695"/>
            <a:ext cx="482600" cy="482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photos.gograph.com/thumbs/CSP/CSP026/k026908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61400" y="750695"/>
            <a:ext cx="482600" cy="482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txBox="1">
            <a:spLocks/>
          </p:cNvSpPr>
          <p:nvPr/>
        </p:nvSpPr>
        <p:spPr>
          <a:xfrm>
            <a:off x="-234115" y="1456500"/>
            <a:ext cx="9105900" cy="52180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Aft>
                <a:spcPts val="600"/>
              </a:spcAft>
            </a:pPr>
            <a:r>
              <a:rPr lang="es-CO" sz="2200" b="1" dirty="0" smtClean="0"/>
              <a:t>Agentes relevantes:</a:t>
            </a:r>
          </a:p>
          <a:p>
            <a:pPr marL="685800" lvl="2" indent="-63500" algn="just">
              <a:spcAft>
                <a:spcPts val="600"/>
              </a:spcAft>
            </a:pPr>
            <a:r>
              <a:rPr lang="es-CO" sz="1900" dirty="0" smtClean="0"/>
              <a:t>Banca comercial local (42%), banca comercial internacional (38%), Banco nacional (20%).</a:t>
            </a:r>
          </a:p>
          <a:p>
            <a:pPr lvl="1" algn="just">
              <a:spcAft>
                <a:spcPts val="600"/>
              </a:spcAft>
            </a:pPr>
            <a:r>
              <a:rPr lang="es-CO" sz="2200" b="1" dirty="0" smtClean="0"/>
              <a:t>Principales instrumentos: </a:t>
            </a:r>
          </a:p>
          <a:p>
            <a:pPr marL="685800" lvl="2" indent="-50800" algn="just"/>
            <a:r>
              <a:rPr lang="es-CO" sz="1900" dirty="0"/>
              <a:t>Oferta banca comercial: créditos hipotecarios </a:t>
            </a:r>
            <a:r>
              <a:rPr lang="es-CO" sz="1900" dirty="0" smtClean="0"/>
              <a:t>estándar con tasa </a:t>
            </a:r>
            <a:r>
              <a:rPr lang="es-CO" sz="1900" dirty="0"/>
              <a:t>de interés variable para financiar típicamente el 90% del valor comercial de la propiedad  a </a:t>
            </a:r>
            <a:r>
              <a:rPr lang="es-CO" sz="1900" dirty="0" smtClean="0"/>
              <a:t>25 años.</a:t>
            </a:r>
          </a:p>
          <a:p>
            <a:pPr marL="685800" lvl="2" indent="-50800" algn="just"/>
            <a:r>
              <a:rPr lang="es-CO" sz="1900" dirty="0" smtClean="0"/>
              <a:t>Oferta pública: tasa de interés preferencial aplicada a crédito comercial. Tres rangos de precio de vivienda con condiciones diferenciales. El subsidio cubre 10 años y el plazo mínimo del crédito aprobado es de 15</a:t>
            </a:r>
            <a:r>
              <a:rPr lang="es-CO" sz="1800" dirty="0" smtClean="0"/>
              <a:t>. </a:t>
            </a:r>
          </a:p>
          <a:p>
            <a:pPr marL="685800" lvl="2" indent="-50800" algn="just">
              <a:spcAft>
                <a:spcPts val="600"/>
              </a:spcAft>
            </a:pPr>
            <a:r>
              <a:rPr lang="es-CO" sz="1900" dirty="0" smtClean="0"/>
              <a:t>Financiamiento conjunto: </a:t>
            </a:r>
            <a:r>
              <a:rPr lang="es-CO" sz="1900" dirty="0"/>
              <a:t>G</a:t>
            </a:r>
            <a:r>
              <a:rPr lang="es-CO" sz="1900" dirty="0" smtClean="0"/>
              <a:t>obierno </a:t>
            </a:r>
            <a:r>
              <a:rPr lang="es-CO" sz="1900" dirty="0"/>
              <a:t>ofrece un fondo de garantías a los bancos </a:t>
            </a:r>
            <a:r>
              <a:rPr lang="es-CO" sz="1900" dirty="0" smtClean="0"/>
              <a:t>participantes</a:t>
            </a:r>
            <a:r>
              <a:rPr lang="es-CO" sz="1900" dirty="0"/>
              <a:t>, que cubre hasta un 30% de las pérdidas </a:t>
            </a:r>
            <a:r>
              <a:rPr lang="es-CO" sz="1900" dirty="0" smtClean="0"/>
              <a:t>por </a:t>
            </a:r>
            <a:r>
              <a:rPr lang="es-CO" sz="1900" dirty="0"/>
              <a:t>no pago dentro de los beneficiarios. </a:t>
            </a:r>
            <a:r>
              <a:rPr lang="es-CO" sz="1900" dirty="0" smtClean="0"/>
              <a:t> El </a:t>
            </a:r>
            <a:r>
              <a:rPr lang="es-CO" sz="1900" dirty="0"/>
              <a:t>deudor paga un recargo adicional del </a:t>
            </a:r>
            <a:r>
              <a:rPr lang="es-CO" sz="1900" dirty="0" smtClean="0"/>
              <a:t>0.5 para alimentar  </a:t>
            </a:r>
            <a:r>
              <a:rPr lang="es-CO" sz="1900" dirty="0"/>
              <a:t>fondo de </a:t>
            </a:r>
            <a:r>
              <a:rPr lang="es-CO" sz="1900" dirty="0" smtClean="0"/>
              <a:t>garantía. Condiciones que facilitan ejecución de garantía al banco. </a:t>
            </a:r>
          </a:p>
          <a:p>
            <a:pPr lvl="1" algn="just">
              <a:spcAft>
                <a:spcPts val="600"/>
              </a:spcAft>
            </a:pPr>
            <a:r>
              <a:rPr lang="es-CO" sz="2200" b="1" dirty="0" smtClean="0"/>
              <a:t>Factores clave: </a:t>
            </a:r>
          </a:p>
          <a:p>
            <a:pPr marL="685800" lvl="2" indent="-50800" algn="just"/>
            <a:r>
              <a:rPr lang="es-CO" sz="1900" dirty="0" smtClean="0"/>
              <a:t>Participación de bancos como inversionistas en proyectos de vivienda.</a:t>
            </a:r>
          </a:p>
          <a:p>
            <a:pPr marL="685800" lvl="2" indent="-50800" algn="just"/>
            <a:r>
              <a:rPr lang="es-CO" sz="1900" dirty="0" smtClean="0"/>
              <a:t>Rentabilidad atractiva para los bancos en segmento hipotecario.</a:t>
            </a:r>
          </a:p>
          <a:p>
            <a:pPr marL="685800" lvl="2" indent="-50800" algn="just"/>
            <a:r>
              <a:rPr lang="es-CO" sz="1900" dirty="0"/>
              <a:t>Temprana y eficaz adopción de estándares bancarios internacionales</a:t>
            </a:r>
            <a:r>
              <a:rPr lang="es-CO" sz="1900" dirty="0" smtClean="0"/>
              <a:t>.</a:t>
            </a:r>
            <a:endParaRPr lang="es-CO" sz="1900" dirty="0"/>
          </a:p>
          <a:p>
            <a:pPr marL="685800" lvl="2" indent="-50800" algn="just"/>
            <a:r>
              <a:rPr lang="es-CO" sz="1900" dirty="0" smtClean="0"/>
              <a:t>Facilidad en recuperación de garantía en segmentos de alto riesgo.</a:t>
            </a:r>
          </a:p>
          <a:p>
            <a:pPr marL="685800" lvl="2" indent="-50800" algn="just"/>
            <a:r>
              <a:rPr lang="es-CO" sz="1900" dirty="0" smtClean="0"/>
              <a:t>Ley de descuento directo –pago por libranza de deuda hipotecaria-.</a:t>
            </a:r>
            <a:endParaRPr lang="en-US" sz="1900" dirty="0"/>
          </a:p>
        </p:txBody>
      </p:sp>
    </p:spTree>
    <p:extLst>
      <p:ext uri="{BB962C8B-B14F-4D97-AF65-F5344CB8AC3E}">
        <p14:creationId xmlns:p14="http://schemas.microsoft.com/office/powerpoint/2010/main" xmlns="" val="379427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8584"/>
            <a:ext cx="9144000" cy="637674"/>
          </a:xfrm>
          <a:prstGeom prst="rect">
            <a:avLst/>
          </a:prstGeom>
        </p:spPr>
      </p:pic>
      <p:sp>
        <p:nvSpPr>
          <p:cNvPr id="13" name="Title 1"/>
          <p:cNvSpPr txBox="1">
            <a:spLocks/>
          </p:cNvSpPr>
          <p:nvPr/>
        </p:nvSpPr>
        <p:spPr>
          <a:xfrm>
            <a:off x="0" y="6290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chemeClr val="tx1">
                    <a:lumMod val="50000"/>
                    <a:lumOff val="50000"/>
                  </a:schemeClr>
                </a:solidFill>
                <a:latin typeface="+mn-lt"/>
                <a:cs typeface="Arial" panose="020B0604020202020204" pitchFamily="34" charset="0"/>
              </a:rPr>
              <a:t>Capítulo II. Experiencias Relevantes en </a:t>
            </a:r>
            <a:r>
              <a:rPr lang="es-ES" sz="2400" b="1" dirty="0" smtClean="0">
                <a:solidFill>
                  <a:schemeClr val="tx1">
                    <a:lumMod val="50000"/>
                    <a:lumOff val="50000"/>
                  </a:schemeClr>
                </a:solidFill>
                <a:latin typeface="+mn-lt"/>
                <a:cs typeface="Arial" panose="020B0604020202020204" pitchFamily="34" charset="0"/>
              </a:rPr>
              <a:t>Latinoamérica: BRASIL</a:t>
            </a:r>
            <a:endParaRPr lang="es-ES" sz="2400" b="1" dirty="0">
              <a:solidFill>
                <a:schemeClr val="tx1">
                  <a:lumMod val="50000"/>
                  <a:lumOff val="50000"/>
                </a:schemeClr>
              </a:solidFill>
              <a:latin typeface="+mn-lt"/>
              <a:cs typeface="Arial" panose="020B0604020202020204" pitchFamily="34" charset="0"/>
            </a:endParaRPr>
          </a:p>
        </p:txBody>
      </p:sp>
      <p:pic>
        <p:nvPicPr>
          <p:cNvPr id="8194" name="Picture 2" descr="http://thumb10.shutterstock.com/thumb_small/402505/402505,1263495688,3/stock-photo-flag-button-series-of-all-sovereign-countries-brazil-44495167.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5339"/>
          <a:stretch/>
        </p:blipFill>
        <p:spPr bwMode="auto">
          <a:xfrm>
            <a:off x="50800" y="722479"/>
            <a:ext cx="520700" cy="54428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thumb10.shutterstock.com/thumb_small/402505/402505,1263495688,3/stock-photo-flag-button-series-of-all-sovereign-countries-brazil-44495167.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5339"/>
          <a:stretch/>
        </p:blipFill>
        <p:spPr bwMode="auto">
          <a:xfrm>
            <a:off x="8534400" y="722479"/>
            <a:ext cx="520700" cy="54428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txBox="1">
            <a:spLocks/>
          </p:cNvSpPr>
          <p:nvPr/>
        </p:nvSpPr>
        <p:spPr>
          <a:xfrm>
            <a:off x="-234115" y="1456500"/>
            <a:ext cx="9105900"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Aft>
                <a:spcPts val="600"/>
              </a:spcAft>
            </a:pPr>
            <a:r>
              <a:rPr lang="es-CO" sz="2200" b="1" dirty="0" smtClean="0"/>
              <a:t>Agentes relevantes:</a:t>
            </a:r>
          </a:p>
          <a:p>
            <a:pPr marL="685800" lvl="2" indent="-63500" algn="just">
              <a:spcAft>
                <a:spcPts val="600"/>
              </a:spcAft>
            </a:pPr>
            <a:r>
              <a:rPr lang="es-CO" sz="1900" dirty="0"/>
              <a:t>Caixa </a:t>
            </a:r>
            <a:r>
              <a:rPr lang="es-CO" sz="1900" dirty="0" err="1"/>
              <a:t>Econômica</a:t>
            </a:r>
            <a:r>
              <a:rPr lang="es-CO" sz="1900" dirty="0"/>
              <a:t> Federal –</a:t>
            </a:r>
            <a:r>
              <a:rPr lang="es-CO" sz="1900" dirty="0" smtClean="0"/>
              <a:t>CEF-, </a:t>
            </a:r>
            <a:r>
              <a:rPr lang="es-CO" sz="1900" dirty="0"/>
              <a:t>Fundo de </a:t>
            </a:r>
            <a:r>
              <a:rPr lang="es-CO" sz="1900" dirty="0" err="1"/>
              <a:t>Garantia</a:t>
            </a:r>
            <a:r>
              <a:rPr lang="es-CO" sz="1900" dirty="0"/>
              <a:t> por Tempo de </a:t>
            </a:r>
            <a:r>
              <a:rPr lang="es-CO" sz="1900" dirty="0" err="1"/>
              <a:t>Serviço</a:t>
            </a:r>
            <a:r>
              <a:rPr lang="es-CO" sz="1900" dirty="0"/>
              <a:t>, </a:t>
            </a:r>
            <a:r>
              <a:rPr lang="es-CO" sz="1900" dirty="0" smtClean="0"/>
              <a:t>FGTS,  y Banca comercial.</a:t>
            </a:r>
          </a:p>
          <a:p>
            <a:pPr lvl="1" algn="just">
              <a:spcAft>
                <a:spcPts val="600"/>
              </a:spcAft>
            </a:pPr>
            <a:r>
              <a:rPr lang="es-CO" sz="2200" b="1" dirty="0" smtClean="0"/>
              <a:t>Principales instrumentos: </a:t>
            </a:r>
          </a:p>
          <a:p>
            <a:pPr marL="685800" lvl="2" indent="-50800" algn="just"/>
            <a:r>
              <a:rPr lang="es-CO" sz="1900" dirty="0" smtClean="0"/>
              <a:t>Préstamos hipotecarios: mecanismo estándar con </a:t>
            </a:r>
            <a:r>
              <a:rPr lang="es-CO" sz="1800" dirty="0" smtClean="0"/>
              <a:t>LVT del </a:t>
            </a:r>
            <a:r>
              <a:rPr lang="es-CO" sz="1800" dirty="0"/>
              <a:t>70% </a:t>
            </a:r>
            <a:r>
              <a:rPr lang="es-CO" sz="1800" dirty="0" smtClean="0"/>
              <a:t>y </a:t>
            </a:r>
            <a:r>
              <a:rPr lang="es-CO" sz="1800" dirty="0"/>
              <a:t>una participación mayoritaria de financiación con tasa fija. </a:t>
            </a:r>
            <a:endParaRPr lang="es-CO" sz="1800" dirty="0" smtClean="0"/>
          </a:p>
          <a:p>
            <a:pPr marL="685800" lvl="2" indent="-50800" algn="just">
              <a:spcAft>
                <a:spcPts val="600"/>
              </a:spcAft>
            </a:pPr>
            <a:r>
              <a:rPr lang="es-CO" sz="1900" dirty="0" smtClean="0"/>
              <a:t>Escrituras de fideicomiso </a:t>
            </a:r>
            <a:r>
              <a:rPr lang="es-CO" sz="1900" i="1" dirty="0"/>
              <a:t>-</a:t>
            </a:r>
            <a:r>
              <a:rPr lang="es-CO" sz="1900" i="1" dirty="0" smtClean="0"/>
              <a:t>trust </a:t>
            </a:r>
            <a:r>
              <a:rPr lang="es-CO" sz="1900" i="1" dirty="0" err="1" smtClean="0"/>
              <a:t>deeds</a:t>
            </a:r>
            <a:r>
              <a:rPr lang="es-CO" sz="1900" i="1" dirty="0" smtClean="0"/>
              <a:t>-</a:t>
            </a:r>
            <a:r>
              <a:rPr lang="es-CO" sz="1900" dirty="0" smtClean="0"/>
              <a:t>: instrumento predominante que otorga financiamiento para adquisición inmobiliaria pero mantiene la escritura de la propiedad en manos del acreedor hasta que finalice el pago de la deuda. Esto implica menor riesgo para el acreedor y por lo tanto una menor tasa para el deudor.</a:t>
            </a:r>
          </a:p>
          <a:p>
            <a:pPr lvl="1" algn="just">
              <a:spcAft>
                <a:spcPts val="600"/>
              </a:spcAft>
            </a:pPr>
            <a:r>
              <a:rPr lang="es-CO" sz="2200" b="1" dirty="0" smtClean="0"/>
              <a:t>Factores clave: </a:t>
            </a:r>
          </a:p>
          <a:p>
            <a:pPr marL="685800" lvl="2" indent="-50800" algn="just"/>
            <a:r>
              <a:rPr lang="es-CO" sz="1900" dirty="0" smtClean="0"/>
              <a:t>Fondeo por medio de contribuciones obligatorias de empleadores.</a:t>
            </a:r>
          </a:p>
          <a:p>
            <a:pPr marL="685800" lvl="2" indent="-50800" algn="just"/>
            <a:r>
              <a:rPr lang="es-CO" sz="1900" dirty="0" smtClean="0"/>
              <a:t>Énfasis regulatorio en fomento de ahorro como premisa para acceder al crédito.</a:t>
            </a:r>
            <a:endParaRPr lang="es-CO" sz="1900" dirty="0"/>
          </a:p>
          <a:p>
            <a:pPr marL="685800" lvl="2" indent="-50800" algn="just"/>
            <a:r>
              <a:rPr lang="es-CO" sz="1900" dirty="0" smtClean="0"/>
              <a:t>Posible introducción de distorsiones debido a requerimiento de dedicar porcentaje mínimo de recursos captados por ahorro para financiamiento inmobiliario.</a:t>
            </a:r>
            <a:endParaRPr lang="es-CO" sz="1900" dirty="0"/>
          </a:p>
        </p:txBody>
      </p:sp>
    </p:spTree>
    <p:extLst>
      <p:ext uri="{BB962C8B-B14F-4D97-AF65-F5344CB8AC3E}">
        <p14:creationId xmlns:p14="http://schemas.microsoft.com/office/powerpoint/2010/main" xmlns="" val="233060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12700"/>
            <a:ext cx="9144000" cy="1663700"/>
          </a:xfrm>
          <a:prstGeom prst="rect">
            <a:avLst/>
          </a:prstGeom>
        </p:spPr>
      </p:pic>
      <p:sp>
        <p:nvSpPr>
          <p:cNvPr id="8" name="Title 1"/>
          <p:cNvSpPr txBox="1">
            <a:spLocks/>
          </p:cNvSpPr>
          <p:nvPr/>
        </p:nvSpPr>
        <p:spPr>
          <a:xfrm>
            <a:off x="0" y="2749756"/>
            <a:ext cx="9144000" cy="8783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schemeClr val="tx1">
                    <a:lumMod val="50000"/>
                    <a:lumOff val="50000"/>
                  </a:schemeClr>
                </a:solidFill>
                <a:latin typeface="+mn-lt"/>
                <a:cs typeface="Arial" panose="020B0604020202020204" pitchFamily="34" charset="0"/>
              </a:rPr>
              <a:t>CAPÍTULO I</a:t>
            </a:r>
            <a:r>
              <a:rPr lang="es-ES" sz="2500" b="1" dirty="0" smtClean="0">
                <a:solidFill>
                  <a:schemeClr val="tx1">
                    <a:lumMod val="50000"/>
                    <a:lumOff val="50000"/>
                  </a:schemeClr>
                </a:solidFill>
                <a:latin typeface="+mn-lt"/>
                <a:cs typeface="Arial" panose="020B0604020202020204" pitchFamily="34" charset="0"/>
              </a:rPr>
              <a:t>II</a:t>
            </a:r>
            <a:r>
              <a:rPr lang="es-ES" sz="2500" b="1" dirty="0">
                <a:solidFill>
                  <a:schemeClr val="tx1">
                    <a:lumMod val="50000"/>
                    <a:lumOff val="50000"/>
                  </a:schemeClr>
                </a:solidFill>
                <a:latin typeface="+mn-lt"/>
                <a:cs typeface="Arial" panose="020B0604020202020204" pitchFamily="34" charset="0"/>
              </a:rPr>
              <a:t>. </a:t>
            </a:r>
            <a:r>
              <a:rPr lang="es-ES" sz="2500" b="1" dirty="0" smtClean="0">
                <a:solidFill>
                  <a:schemeClr val="tx1">
                    <a:lumMod val="50000"/>
                    <a:lumOff val="50000"/>
                  </a:schemeClr>
                </a:solidFill>
                <a:latin typeface="+mn-lt"/>
                <a:cs typeface="Arial" panose="020B0604020202020204" pitchFamily="34" charset="0"/>
              </a:rPr>
              <a:t>LECCIONES APRENDIDAS Y PROPUESTAS</a:t>
            </a:r>
            <a:endParaRPr lang="es-ES" sz="2500" b="1" dirty="0">
              <a:solidFill>
                <a:schemeClr val="tx1">
                  <a:lumMod val="50000"/>
                  <a:lumOff val="50000"/>
                </a:schemeClr>
              </a:solidFill>
              <a:latin typeface="+mn-lt"/>
              <a:cs typeface="Arial" panose="020B0604020202020204" pitchFamily="34" charset="0"/>
            </a:endParaRPr>
          </a:p>
        </p:txBody>
      </p:sp>
      <p:pic>
        <p:nvPicPr>
          <p:cNvPr id="9" name="Picture 8"/>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5194300"/>
            <a:ext cx="9144000" cy="1663700"/>
          </a:xfrm>
          <a:prstGeom prst="rect">
            <a:avLst/>
          </a:prstGeom>
        </p:spPr>
      </p:pic>
    </p:spTree>
    <p:extLst>
      <p:ext uri="{BB962C8B-B14F-4D97-AF65-F5344CB8AC3E}">
        <p14:creationId xmlns:p14="http://schemas.microsoft.com/office/powerpoint/2010/main" xmlns="" val="68825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III. </a:t>
            </a:r>
            <a:r>
              <a:rPr lang="es-ES" sz="2500" b="1" dirty="0" smtClean="0">
                <a:solidFill>
                  <a:schemeClr val="tx1">
                    <a:lumMod val="50000"/>
                    <a:lumOff val="50000"/>
                  </a:schemeClr>
                </a:solidFill>
                <a:latin typeface="+mn-lt"/>
                <a:cs typeface="Arial" panose="020B0604020202020204" pitchFamily="34" charset="0"/>
              </a:rPr>
              <a:t>Lecciones </a:t>
            </a:r>
            <a:r>
              <a:rPr lang="es-ES" sz="2500" b="1" dirty="0">
                <a:solidFill>
                  <a:schemeClr val="tx1">
                    <a:lumMod val="50000"/>
                    <a:lumOff val="50000"/>
                  </a:schemeClr>
                </a:solidFill>
                <a:latin typeface="+mn-lt"/>
                <a:cs typeface="Arial" panose="020B0604020202020204" pitchFamily="34" charset="0"/>
              </a:rPr>
              <a:t>aprendidas y propuestas.</a:t>
            </a:r>
          </a:p>
          <a:p>
            <a:pPr algn="ctr"/>
            <a:r>
              <a:rPr lang="es-ES" sz="2500" b="1" dirty="0" smtClean="0">
                <a:solidFill>
                  <a:schemeClr val="tx1">
                    <a:lumMod val="50000"/>
                    <a:lumOff val="50000"/>
                  </a:schemeClr>
                </a:solidFill>
                <a:latin typeface="+mn-lt"/>
                <a:cs typeface="Arial" panose="020B0604020202020204" pitchFamily="34" charset="0"/>
              </a:rPr>
              <a:t>-Medidas transversales-</a:t>
            </a:r>
            <a:endParaRPr lang="es-ES" sz="2500" b="1" dirty="0">
              <a:solidFill>
                <a:schemeClr val="tx1">
                  <a:lumMod val="50000"/>
                  <a:lumOff val="50000"/>
                </a:schemeClr>
              </a:solidFill>
              <a:latin typeface="+mn-lt"/>
              <a:cs typeface="Arial" panose="020B0604020202020204" pitchFamily="34" charset="0"/>
            </a:endParaRPr>
          </a:p>
        </p:txBody>
      </p:sp>
      <p:sp>
        <p:nvSpPr>
          <p:cNvPr id="4" name="Content Placeholder 2"/>
          <p:cNvSpPr txBox="1">
            <a:spLocks/>
          </p:cNvSpPr>
          <p:nvPr/>
        </p:nvSpPr>
        <p:spPr>
          <a:xfrm>
            <a:off x="-234115" y="1321122"/>
            <a:ext cx="9105900"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gn="just">
              <a:spcAft>
                <a:spcPts val="1200"/>
              </a:spcAft>
              <a:buFont typeface="+mj-lt"/>
              <a:buAutoNum type="arabicPeriod"/>
            </a:pPr>
            <a:r>
              <a:rPr lang="es-CO" sz="2000" b="1" dirty="0"/>
              <a:t>Desarrollo de nuevos instrumentos en el portafolio hipotecario indexados a la variación del salario mínimo mensual legal vigente. </a:t>
            </a:r>
            <a:r>
              <a:rPr lang="es-CO" sz="2000" dirty="0" smtClean="0"/>
              <a:t>Ajuste </a:t>
            </a:r>
            <a:r>
              <a:rPr lang="es-CO" sz="2000" dirty="0"/>
              <a:t>de cuotas </a:t>
            </a:r>
            <a:r>
              <a:rPr lang="es-CO" sz="2000" dirty="0" smtClean="0"/>
              <a:t>anual, </a:t>
            </a:r>
            <a:r>
              <a:rPr lang="es-CO" sz="2000" dirty="0"/>
              <a:t>que </a:t>
            </a:r>
            <a:r>
              <a:rPr lang="es-CO" sz="2000" dirty="0" smtClean="0"/>
              <a:t>encaja de forma </a:t>
            </a:r>
            <a:r>
              <a:rPr lang="es-CO" sz="2000" dirty="0"/>
              <a:t>directa con el aumento del ingreso en el </a:t>
            </a:r>
            <a:r>
              <a:rPr lang="es-CO" sz="2000" dirty="0" smtClean="0"/>
              <a:t>hogar, </a:t>
            </a:r>
            <a:r>
              <a:rPr lang="es-CO" sz="2000" dirty="0"/>
              <a:t>contribuyendo así a la generación de confianza en los clientes sobre la capacidad de pago </a:t>
            </a:r>
            <a:r>
              <a:rPr lang="es-CO" sz="2000" dirty="0" smtClean="0"/>
              <a:t>futura</a:t>
            </a:r>
            <a:r>
              <a:rPr lang="es-CO" sz="2000" dirty="0"/>
              <a:t> </a:t>
            </a:r>
            <a:r>
              <a:rPr lang="es-CO" sz="2000" dirty="0" smtClean="0"/>
              <a:t>y al aumento del apetito por tasa variable.</a:t>
            </a:r>
          </a:p>
          <a:p>
            <a:pPr marL="914400" lvl="1" indent="-457200" algn="just">
              <a:spcAft>
                <a:spcPts val="1200"/>
              </a:spcAft>
              <a:buFont typeface="+mj-lt"/>
              <a:buAutoNum type="arabicPeriod"/>
            </a:pPr>
            <a:r>
              <a:rPr lang="es-CO" sz="2000" b="1" dirty="0"/>
              <a:t>Flexibilización de los criterios legales que definen núcleo familiar para efectos de otorgamiento de financiación conjunta. </a:t>
            </a:r>
            <a:r>
              <a:rPr lang="es-CO" sz="2000" dirty="0" smtClean="0"/>
              <a:t>Permitir asociación </a:t>
            </a:r>
            <a:r>
              <a:rPr lang="es-CO" sz="2000" dirty="0"/>
              <a:t>de dos adultos cualquiera que acrediten en conjunto ingresos suficientes para cubrir el cierre financiero del inmueble de su interés y que estén dispuestos a compartir la responsabilidad legal de la deuda </a:t>
            </a:r>
            <a:r>
              <a:rPr lang="es-CO" sz="2000" dirty="0" smtClean="0"/>
              <a:t>hipotecaria.</a:t>
            </a:r>
          </a:p>
          <a:p>
            <a:pPr marL="914400" lvl="1" indent="-457200" algn="just">
              <a:spcAft>
                <a:spcPts val="1200"/>
              </a:spcAft>
              <a:buFont typeface="+mj-lt"/>
              <a:buAutoNum type="arabicPeriod"/>
            </a:pPr>
            <a:r>
              <a:rPr lang="es-CO" sz="2000" b="1" dirty="0"/>
              <a:t>Disminución de costos de transacción asociados a la operación hipotecaria</a:t>
            </a:r>
            <a:r>
              <a:rPr lang="es-CO" sz="2000" b="1" dirty="0" smtClean="0"/>
              <a:t>. </a:t>
            </a:r>
            <a:r>
              <a:rPr lang="es-CO" sz="2000" dirty="0" smtClean="0"/>
              <a:t>Reducción de costos notariales, registro, cuatro </a:t>
            </a:r>
            <a:r>
              <a:rPr lang="es-CO" sz="2000" dirty="0"/>
              <a:t>mil, </a:t>
            </a:r>
            <a:r>
              <a:rPr lang="es-CO" sz="2000" dirty="0" smtClean="0"/>
              <a:t>estudios </a:t>
            </a:r>
            <a:r>
              <a:rPr lang="es-CO" sz="2000" dirty="0"/>
              <a:t>de crédito, </a:t>
            </a:r>
            <a:r>
              <a:rPr lang="es-CO" sz="2000" dirty="0" smtClean="0"/>
              <a:t>avalúos, etc. Inclusión de costos de transacción dentro del crédito hipotecario.</a:t>
            </a:r>
            <a:endParaRPr lang="en-US" sz="2000" dirty="0"/>
          </a:p>
        </p:txBody>
      </p:sp>
    </p:spTree>
    <p:extLst>
      <p:ext uri="{BB962C8B-B14F-4D97-AF65-F5344CB8AC3E}">
        <p14:creationId xmlns:p14="http://schemas.microsoft.com/office/powerpoint/2010/main" xmlns="" val="4704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III. </a:t>
            </a:r>
            <a:r>
              <a:rPr lang="es-ES" sz="2500" b="1" dirty="0" smtClean="0">
                <a:solidFill>
                  <a:schemeClr val="tx1">
                    <a:lumMod val="50000"/>
                    <a:lumOff val="50000"/>
                  </a:schemeClr>
                </a:solidFill>
                <a:latin typeface="+mn-lt"/>
                <a:cs typeface="Arial" panose="020B0604020202020204" pitchFamily="34" charset="0"/>
              </a:rPr>
              <a:t>Lecciones </a:t>
            </a:r>
            <a:r>
              <a:rPr lang="es-ES" sz="2500" b="1" dirty="0">
                <a:solidFill>
                  <a:schemeClr val="tx1">
                    <a:lumMod val="50000"/>
                    <a:lumOff val="50000"/>
                  </a:schemeClr>
                </a:solidFill>
                <a:latin typeface="+mn-lt"/>
                <a:cs typeface="Arial" panose="020B0604020202020204" pitchFamily="34" charset="0"/>
              </a:rPr>
              <a:t>aprendidas y propuestas.</a:t>
            </a:r>
          </a:p>
          <a:p>
            <a:pPr algn="ctr"/>
            <a:r>
              <a:rPr lang="es-ES" sz="2500" b="1" dirty="0" smtClean="0">
                <a:solidFill>
                  <a:schemeClr val="tx1">
                    <a:lumMod val="50000"/>
                    <a:lumOff val="50000"/>
                  </a:schemeClr>
                </a:solidFill>
                <a:latin typeface="+mn-lt"/>
                <a:cs typeface="Arial" panose="020B0604020202020204" pitchFamily="34" charset="0"/>
              </a:rPr>
              <a:t>-Medidas transversales-</a:t>
            </a:r>
            <a:endParaRPr lang="es-ES" sz="2500" b="1" dirty="0">
              <a:solidFill>
                <a:schemeClr val="tx1">
                  <a:lumMod val="50000"/>
                  <a:lumOff val="50000"/>
                </a:schemeClr>
              </a:solidFill>
              <a:latin typeface="+mn-lt"/>
              <a:cs typeface="Arial" panose="020B0604020202020204" pitchFamily="34" charset="0"/>
            </a:endParaRPr>
          </a:p>
        </p:txBody>
      </p:sp>
      <p:sp>
        <p:nvSpPr>
          <p:cNvPr id="4" name="Content Placeholder 2"/>
          <p:cNvSpPr txBox="1">
            <a:spLocks/>
          </p:cNvSpPr>
          <p:nvPr/>
        </p:nvSpPr>
        <p:spPr>
          <a:xfrm>
            <a:off x="-246815" y="943642"/>
            <a:ext cx="9105900"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gn="just">
              <a:spcAft>
                <a:spcPts val="1200"/>
              </a:spcAft>
              <a:buNone/>
            </a:pPr>
            <a:r>
              <a:rPr lang="es-CO" sz="2000" b="1" dirty="0" smtClean="0"/>
              <a:t>4</a:t>
            </a:r>
            <a:r>
              <a:rPr lang="es-CO" sz="2000" b="1" dirty="0" smtClean="0"/>
              <a:t>.    Adopción </a:t>
            </a:r>
            <a:r>
              <a:rPr lang="es-CO" sz="2000" b="1" dirty="0"/>
              <a:t>de mecanismos alternativos de ejecutivo hipotecario no judicial</a:t>
            </a:r>
            <a:r>
              <a:rPr lang="es-CO" sz="2000" b="1" dirty="0" smtClean="0"/>
              <a:t>. </a:t>
            </a:r>
            <a:r>
              <a:rPr lang="es-CO" sz="2000" dirty="0" smtClean="0"/>
              <a:t>El </a:t>
            </a:r>
            <a:r>
              <a:rPr lang="es-CO" sz="2000" dirty="0"/>
              <a:t>enfoque de “</a:t>
            </a:r>
            <a:r>
              <a:rPr lang="es-CO" sz="2000" dirty="0" err="1"/>
              <a:t>power</a:t>
            </a:r>
            <a:r>
              <a:rPr lang="es-CO" sz="2000" dirty="0"/>
              <a:t> of sale” autoriza al acreedor a proceder con la subasta pública del inmueble sin necesidad de una autorización judicial en caso de no pago. En la experiencia americana, este mecanismo ha probado ser exitoso en términos de reducción de tiempos de ejecución –protección a derechos de acreedor-, mientras que </a:t>
            </a:r>
            <a:r>
              <a:rPr lang="es-ES" sz="2000" dirty="0"/>
              <a:t>protege al deudor al maximizar el valor de salvamento de su propiedad.</a:t>
            </a:r>
            <a:endParaRPr lang="en-US" sz="2000" dirty="0"/>
          </a:p>
          <a:p>
            <a:pPr marL="914400" lvl="1" indent="-457200" algn="just">
              <a:spcAft>
                <a:spcPts val="1200"/>
              </a:spcAft>
              <a:buNone/>
            </a:pPr>
            <a:r>
              <a:rPr lang="es-CO" sz="2000" b="1" dirty="0" smtClean="0"/>
              <a:t>5.   Impulso </a:t>
            </a:r>
            <a:r>
              <a:rPr lang="es-CO" sz="2000" b="1" dirty="0"/>
              <a:t>al uso de escrituras de fideicomiso como alternativa a la hipoteca tradicional. </a:t>
            </a:r>
            <a:r>
              <a:rPr lang="es-CO" sz="2000" dirty="0" smtClean="0"/>
              <a:t>Su ventaja es la </a:t>
            </a:r>
            <a:r>
              <a:rPr lang="es-CO" sz="2000" dirty="0"/>
              <a:t>disminución de los riesgos y </a:t>
            </a:r>
            <a:r>
              <a:rPr lang="es-CO" sz="2000" dirty="0" smtClean="0"/>
              <a:t>costos asociados </a:t>
            </a:r>
            <a:r>
              <a:rPr lang="es-CO" sz="2000" dirty="0"/>
              <a:t>al incumplimiento de las obligaciones hipotecarias. </a:t>
            </a:r>
            <a:r>
              <a:rPr lang="es-CO" sz="2000" dirty="0" smtClean="0"/>
              <a:t>Facilita la </a:t>
            </a:r>
            <a:r>
              <a:rPr lang="es-CO" sz="2000" dirty="0"/>
              <a:t>recuperación de la vivienda y generaría un mayor incentivo para evitar la morosidad en los pagos por parte del cliente. </a:t>
            </a:r>
            <a:endParaRPr lang="es-CO" sz="2000" b="1" dirty="0" smtClean="0"/>
          </a:p>
          <a:p>
            <a:pPr marL="914400" lvl="1" indent="-457200" algn="just">
              <a:spcAft>
                <a:spcPts val="1200"/>
              </a:spcAft>
              <a:buNone/>
            </a:pPr>
            <a:r>
              <a:rPr lang="es-CO" sz="2000" b="1" dirty="0" smtClean="0"/>
              <a:t>6. </a:t>
            </a:r>
            <a:r>
              <a:rPr lang="es-ES" sz="2000" b="1" dirty="0" smtClean="0"/>
              <a:t>Orientación </a:t>
            </a:r>
            <a:r>
              <a:rPr lang="es-ES" sz="2000" b="1" dirty="0"/>
              <a:t>de la Política de Vivienda. </a:t>
            </a:r>
            <a:r>
              <a:rPr lang="es-ES" sz="2000" dirty="0"/>
              <a:t>Una manera de acelerar la bancarización de la población pobre es dándole prioridad y preferencia a mecanismos de intervención pública orientados al subsidio a la tasa de interés de manera tal que se amplíe la base poblacional en capacidad de pagar obligaciones hipotecarias. </a:t>
            </a:r>
            <a:endParaRPr lang="en-US" sz="2000" dirty="0"/>
          </a:p>
        </p:txBody>
      </p:sp>
    </p:spTree>
    <p:extLst>
      <p:ext uri="{BB962C8B-B14F-4D97-AF65-F5344CB8AC3E}">
        <p14:creationId xmlns:p14="http://schemas.microsoft.com/office/powerpoint/2010/main" xmlns="" val="21436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III. </a:t>
            </a:r>
            <a:r>
              <a:rPr lang="es-ES" sz="2500" b="1" dirty="0" smtClean="0">
                <a:solidFill>
                  <a:schemeClr val="tx1">
                    <a:lumMod val="50000"/>
                    <a:lumOff val="50000"/>
                  </a:schemeClr>
                </a:solidFill>
                <a:latin typeface="+mn-lt"/>
                <a:cs typeface="Arial" panose="020B0604020202020204" pitchFamily="34" charset="0"/>
              </a:rPr>
              <a:t>Lecciones </a:t>
            </a:r>
            <a:r>
              <a:rPr lang="es-ES" sz="2500" b="1" dirty="0">
                <a:solidFill>
                  <a:schemeClr val="tx1">
                    <a:lumMod val="50000"/>
                    <a:lumOff val="50000"/>
                  </a:schemeClr>
                </a:solidFill>
                <a:latin typeface="+mn-lt"/>
                <a:cs typeface="Arial" panose="020B0604020202020204" pitchFamily="34" charset="0"/>
              </a:rPr>
              <a:t>aprendidas y propuestas.</a:t>
            </a:r>
          </a:p>
          <a:p>
            <a:pPr algn="ctr"/>
            <a:r>
              <a:rPr lang="es-ES" sz="2500" b="1" dirty="0">
                <a:solidFill>
                  <a:schemeClr val="tx1">
                    <a:lumMod val="50000"/>
                    <a:lumOff val="50000"/>
                  </a:schemeClr>
                </a:solidFill>
                <a:latin typeface="+mn-lt"/>
                <a:cs typeface="Arial" panose="020B0604020202020204" pitchFamily="34" charset="0"/>
              </a:rPr>
              <a:t>-Profundización en segmento de clientes </a:t>
            </a:r>
            <a:r>
              <a:rPr lang="es-ES" sz="2500" b="1" dirty="0" smtClean="0">
                <a:solidFill>
                  <a:schemeClr val="tx1">
                    <a:lumMod val="50000"/>
                    <a:lumOff val="50000"/>
                  </a:schemeClr>
                </a:solidFill>
                <a:latin typeface="+mn-lt"/>
                <a:cs typeface="Arial" panose="020B0604020202020204" pitchFamily="34" charset="0"/>
              </a:rPr>
              <a:t>existentes-</a:t>
            </a:r>
            <a:endParaRPr lang="es-ES" sz="2500" b="1" dirty="0">
              <a:solidFill>
                <a:schemeClr val="tx1">
                  <a:lumMod val="50000"/>
                  <a:lumOff val="50000"/>
                </a:schemeClr>
              </a:solidFill>
              <a:latin typeface="+mn-lt"/>
              <a:cs typeface="Arial" panose="020B0604020202020204" pitchFamily="34" charset="0"/>
            </a:endParaRPr>
          </a:p>
        </p:txBody>
      </p:sp>
      <p:sp>
        <p:nvSpPr>
          <p:cNvPr id="4" name="Content Placeholder 2"/>
          <p:cNvSpPr txBox="1">
            <a:spLocks/>
          </p:cNvSpPr>
          <p:nvPr/>
        </p:nvSpPr>
        <p:spPr>
          <a:xfrm>
            <a:off x="-323015" y="2070423"/>
            <a:ext cx="9105900" cy="26285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gn="just">
              <a:spcAft>
                <a:spcPts val="1200"/>
              </a:spcAft>
              <a:buFont typeface="+mj-lt"/>
              <a:buAutoNum type="arabicPeriod"/>
            </a:pPr>
            <a:r>
              <a:rPr lang="es-CO" b="1" dirty="0" smtClean="0"/>
              <a:t>Adopción de una visión integral de las necesidades del cliente. </a:t>
            </a:r>
            <a:r>
              <a:rPr lang="es-CO" dirty="0" smtClean="0"/>
              <a:t>El monto a financiar no debe estar determinado exclusivamente por el capital faltante para pagar la propiedad después de cuota inicial y amortizaciones adicionales durante periodo de </a:t>
            </a:r>
            <a:r>
              <a:rPr lang="es-CO" dirty="0" smtClean="0"/>
              <a:t>construcción.</a:t>
            </a:r>
            <a:endParaRPr lang="es-CO" b="1" dirty="0" smtClean="0"/>
          </a:p>
          <a:p>
            <a:pPr marL="914400" lvl="1" indent="-457200" algn="just">
              <a:spcAft>
                <a:spcPts val="1200"/>
              </a:spcAft>
              <a:buFont typeface="+mj-lt"/>
              <a:buAutoNum type="arabicPeriod"/>
            </a:pPr>
            <a:r>
              <a:rPr lang="es-CO" b="1" dirty="0" smtClean="0"/>
              <a:t>Evaluación </a:t>
            </a:r>
            <a:r>
              <a:rPr lang="es-CO" b="1" dirty="0" smtClean="0"/>
              <a:t>de estado de endeudamiento global a corto y largo plazo </a:t>
            </a:r>
            <a:r>
              <a:rPr lang="es-CO" dirty="0" smtClean="0"/>
              <a:t>(fuentes extra bancarias, préstamos de libre consumo, dotación del nuevo hogar, etc.) para ofrecer financiación que atienda la demanda real de financiamiento del cliente.</a:t>
            </a:r>
          </a:p>
          <a:p>
            <a:pPr marL="685800" lvl="2" indent="-63500" algn="just">
              <a:spcAft>
                <a:spcPts val="600"/>
              </a:spcAft>
            </a:pPr>
            <a:endParaRPr lang="en-US" dirty="0"/>
          </a:p>
        </p:txBody>
      </p:sp>
    </p:spTree>
    <p:extLst>
      <p:ext uri="{BB962C8B-B14F-4D97-AF65-F5344CB8AC3E}">
        <p14:creationId xmlns:p14="http://schemas.microsoft.com/office/powerpoint/2010/main" xmlns="" val="3195161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III. </a:t>
            </a:r>
            <a:r>
              <a:rPr lang="es-ES" sz="2500" b="1" dirty="0" smtClean="0">
                <a:solidFill>
                  <a:schemeClr val="tx1">
                    <a:lumMod val="50000"/>
                    <a:lumOff val="50000"/>
                  </a:schemeClr>
                </a:solidFill>
                <a:latin typeface="+mn-lt"/>
                <a:cs typeface="Arial" panose="020B0604020202020204" pitchFamily="34" charset="0"/>
              </a:rPr>
              <a:t>Lecciones </a:t>
            </a:r>
            <a:r>
              <a:rPr lang="es-ES" sz="2500" b="1" dirty="0">
                <a:solidFill>
                  <a:schemeClr val="tx1">
                    <a:lumMod val="50000"/>
                    <a:lumOff val="50000"/>
                  </a:schemeClr>
                </a:solidFill>
                <a:latin typeface="+mn-lt"/>
                <a:cs typeface="Arial" panose="020B0604020202020204" pitchFamily="34" charset="0"/>
              </a:rPr>
              <a:t>aprendidas y propuestas.</a:t>
            </a:r>
          </a:p>
          <a:p>
            <a:pPr algn="ctr"/>
            <a:r>
              <a:rPr lang="es-ES" sz="2500" b="1" dirty="0" smtClean="0">
                <a:solidFill>
                  <a:schemeClr val="tx1">
                    <a:lumMod val="50000"/>
                    <a:lumOff val="50000"/>
                  </a:schemeClr>
                </a:solidFill>
                <a:latin typeface="+mn-lt"/>
                <a:cs typeface="Arial" panose="020B0604020202020204" pitchFamily="34" charset="0"/>
              </a:rPr>
              <a:t>-Expandir oferta a nuevos clientes-</a:t>
            </a:r>
            <a:endParaRPr lang="es-ES" sz="2500" b="1" dirty="0">
              <a:solidFill>
                <a:schemeClr val="tx1">
                  <a:lumMod val="50000"/>
                  <a:lumOff val="50000"/>
                </a:schemeClr>
              </a:solidFill>
              <a:latin typeface="+mn-lt"/>
              <a:cs typeface="Arial" panose="020B0604020202020204" pitchFamily="34" charset="0"/>
            </a:endParaRPr>
          </a:p>
        </p:txBody>
      </p:sp>
      <p:sp>
        <p:nvSpPr>
          <p:cNvPr id="4" name="Content Placeholder 2"/>
          <p:cNvSpPr txBox="1">
            <a:spLocks/>
          </p:cNvSpPr>
          <p:nvPr/>
        </p:nvSpPr>
        <p:spPr>
          <a:xfrm>
            <a:off x="-259515" y="1321122"/>
            <a:ext cx="9105900"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0" lvl="2" indent="-457200" algn="just">
              <a:spcAft>
                <a:spcPts val="600"/>
              </a:spcAft>
              <a:buFont typeface="+mj-lt"/>
              <a:buAutoNum type="arabicPeriod"/>
            </a:pPr>
            <a:r>
              <a:rPr lang="es-ES" b="1" dirty="0" smtClean="0"/>
              <a:t>Desarrollo de instrumentos especializados según segmento de clientes. </a:t>
            </a:r>
            <a:r>
              <a:rPr lang="es-ES" dirty="0" smtClean="0"/>
              <a:t>Algunos ejemplos incluyen la </a:t>
            </a:r>
            <a:r>
              <a:rPr lang="es-ES" dirty="0"/>
              <a:t>o</a:t>
            </a:r>
            <a:r>
              <a:rPr lang="es-ES" dirty="0" smtClean="0"/>
              <a:t>ferta hipotecaria denominada en dólares para residentes en el exterior y atención a población pensionada absorbiendo el riesgo extra por medio de la adquisición de seguros adicionales o de un incremento del colateral requerido.</a:t>
            </a:r>
          </a:p>
          <a:p>
            <a:pPr marL="1079500" lvl="2" indent="-457200" algn="just">
              <a:spcAft>
                <a:spcPts val="600"/>
              </a:spcAft>
              <a:buFont typeface="+mj-lt"/>
              <a:buAutoNum type="arabicPeriod"/>
            </a:pPr>
            <a:r>
              <a:rPr lang="es-CO" b="1" dirty="0"/>
              <a:t>Maximización del aprovechamiento de la información bancaria de clientes disponible. </a:t>
            </a:r>
            <a:r>
              <a:rPr lang="es-CO" dirty="0" smtClean="0"/>
              <a:t>Cruce, al interior de los bancos, de </a:t>
            </a:r>
            <a:r>
              <a:rPr lang="es-CO" dirty="0"/>
              <a:t>información de los clientes entre varias áreas de crédito</a:t>
            </a:r>
            <a:r>
              <a:rPr lang="es-CO" dirty="0" smtClean="0"/>
              <a:t>. Foco en clientes de servicios </a:t>
            </a:r>
            <a:r>
              <a:rPr lang="es-CO" dirty="0" err="1" smtClean="0"/>
              <a:t>mipyme</a:t>
            </a:r>
            <a:r>
              <a:rPr lang="es-CO" dirty="0" smtClean="0"/>
              <a:t> con buena trayectoria de pago como potenciales sujetos de crédito hipotecario.</a:t>
            </a:r>
          </a:p>
          <a:p>
            <a:pPr marL="1079500" lvl="2" indent="-457200" algn="just">
              <a:spcAft>
                <a:spcPts val="600"/>
              </a:spcAft>
              <a:buFont typeface="+mj-lt"/>
              <a:buAutoNum type="arabicPeriod"/>
            </a:pPr>
            <a:r>
              <a:rPr lang="es-CO" b="1" dirty="0"/>
              <a:t>Tercerización de actividades necesarias para el levantamiento de perfiles crediticios de población desvinculada del sistema financiero. </a:t>
            </a:r>
            <a:r>
              <a:rPr lang="es-CO" dirty="0"/>
              <a:t>C</a:t>
            </a:r>
            <a:r>
              <a:rPr lang="es-CO" dirty="0" smtClean="0"/>
              <a:t>ontratación </a:t>
            </a:r>
            <a:r>
              <a:rPr lang="es-CO" dirty="0"/>
              <a:t>de expertos quienes por medio del uso de agentes de campo pueden identificar clientes con capacidad de pago para acceder a servicios hipotecarios e incluso originar las hipotecas. </a:t>
            </a:r>
            <a:endParaRPr lang="en-US" dirty="0"/>
          </a:p>
          <a:p>
            <a:pPr marL="685800" lvl="2" indent="-63500" algn="just">
              <a:spcAft>
                <a:spcPts val="600"/>
              </a:spcAft>
            </a:pPr>
            <a:endParaRPr lang="es-ES" dirty="0" smtClean="0"/>
          </a:p>
          <a:p>
            <a:pPr marL="685800" lvl="2" indent="-63500" algn="just">
              <a:spcAft>
                <a:spcPts val="600"/>
              </a:spcAft>
            </a:pPr>
            <a:endParaRPr lang="es-CO" dirty="0" smtClean="0"/>
          </a:p>
          <a:p>
            <a:pPr marL="685800" lvl="2" indent="-63500" algn="just">
              <a:spcAft>
                <a:spcPts val="600"/>
              </a:spcAft>
            </a:pPr>
            <a:endParaRPr lang="en-US" dirty="0"/>
          </a:p>
        </p:txBody>
      </p:sp>
    </p:spTree>
    <p:extLst>
      <p:ext uri="{BB962C8B-B14F-4D97-AF65-F5344CB8AC3E}">
        <p14:creationId xmlns:p14="http://schemas.microsoft.com/office/powerpoint/2010/main" xmlns="" val="17182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114637"/>
            <a:ext cx="7886700" cy="916489"/>
          </a:xfrm>
        </p:spPr>
        <p:txBody>
          <a:bodyPr>
            <a:normAutofit/>
          </a:bodyPr>
          <a:lstStyle/>
          <a:p>
            <a:r>
              <a:rPr lang="en-US" sz="4800" dirty="0" smtClean="0">
                <a:solidFill>
                  <a:schemeClr val="accent5">
                    <a:lumMod val="50000"/>
                  </a:schemeClr>
                </a:solidFill>
                <a:latin typeface="+mn-lt"/>
                <a:cs typeface="Arial" panose="020B0604020202020204" pitchFamily="34" charset="0"/>
              </a:rPr>
              <a:t>Contenido</a:t>
            </a:r>
            <a:endParaRPr lang="en-US" sz="4800" dirty="0">
              <a:solidFill>
                <a:schemeClr val="accent5">
                  <a:lumMod val="50000"/>
                </a:schemeClr>
              </a:solidFill>
              <a:latin typeface="+mn-lt"/>
              <a:cs typeface="Arial" panose="020B0604020202020204" pitchFamily="34" charset="0"/>
            </a:endParaRPr>
          </a:p>
        </p:txBody>
      </p:sp>
      <p:sp>
        <p:nvSpPr>
          <p:cNvPr id="3" name="Content Placeholder 2"/>
          <p:cNvSpPr>
            <a:spLocks noGrp="1"/>
          </p:cNvSpPr>
          <p:nvPr>
            <p:ph idx="1"/>
          </p:nvPr>
        </p:nvSpPr>
        <p:spPr>
          <a:xfrm>
            <a:off x="272214" y="1132726"/>
            <a:ext cx="8871786" cy="5417800"/>
          </a:xfrm>
        </p:spPr>
        <p:txBody>
          <a:bodyPr>
            <a:normAutofit lnSpcReduction="10000"/>
          </a:bodyPr>
          <a:lstStyle/>
          <a:p>
            <a:r>
              <a:rPr lang="es-CO" dirty="0" smtClean="0"/>
              <a:t>Capítulo I. </a:t>
            </a:r>
            <a:r>
              <a:rPr lang="es-ES" dirty="0" smtClean="0"/>
              <a:t>Antecedentes y Evolución del Mercado Hipotecario en Colombia.</a:t>
            </a:r>
            <a:endParaRPr lang="es-CO" dirty="0" smtClean="0"/>
          </a:p>
          <a:p>
            <a:pPr lvl="1">
              <a:spcAft>
                <a:spcPts val="600"/>
              </a:spcAft>
            </a:pPr>
            <a:r>
              <a:rPr lang="es-CO" sz="2200" dirty="0" smtClean="0"/>
              <a:t>Historia y antecedentes del sistema de financiamiento hipotecario.</a:t>
            </a:r>
          </a:p>
          <a:p>
            <a:pPr lvl="1">
              <a:spcAft>
                <a:spcPts val="600"/>
              </a:spcAft>
            </a:pPr>
            <a:r>
              <a:rPr lang="es-CO" sz="2200" dirty="0" smtClean="0"/>
              <a:t>Diagnóstico comparativo del desempeño nacional. </a:t>
            </a:r>
          </a:p>
          <a:p>
            <a:pPr marL="228600" lvl="1"/>
            <a:r>
              <a:rPr lang="es-CO" sz="2800" dirty="0" smtClean="0"/>
              <a:t>Capítulo II. </a:t>
            </a:r>
            <a:r>
              <a:rPr lang="es-ES" sz="2800" dirty="0" smtClean="0"/>
              <a:t>Experiencias Relevantes en Latinoamérica.</a:t>
            </a:r>
          </a:p>
          <a:p>
            <a:pPr marL="685800" lvl="2">
              <a:spcAft>
                <a:spcPts val="600"/>
              </a:spcAft>
            </a:pPr>
            <a:r>
              <a:rPr lang="es-ES" sz="2200" dirty="0" smtClean="0"/>
              <a:t>México, Brasil, Panamá y Chile.</a:t>
            </a:r>
          </a:p>
          <a:p>
            <a:pPr marL="685800" lvl="2">
              <a:spcAft>
                <a:spcPts val="600"/>
              </a:spcAft>
            </a:pPr>
            <a:r>
              <a:rPr lang="es-ES" sz="2200" dirty="0" smtClean="0"/>
              <a:t>Entorno macroeconómico, estructura del sistema de financiamiento, principales instrumentos usados y aspectos regulatorios relevantes.</a:t>
            </a:r>
          </a:p>
          <a:p>
            <a:pPr marL="228600" lvl="1"/>
            <a:r>
              <a:rPr lang="es-CO" sz="2800" dirty="0" smtClean="0"/>
              <a:t>Capítulo III. Propuestas.</a:t>
            </a:r>
          </a:p>
          <a:p>
            <a:pPr lvl="1"/>
            <a:r>
              <a:rPr lang="es-CO" sz="2200" dirty="0" smtClean="0"/>
              <a:t>Recomendaciones transversales</a:t>
            </a:r>
          </a:p>
          <a:p>
            <a:pPr lvl="1"/>
            <a:r>
              <a:rPr lang="es-CO" sz="2200" dirty="0" smtClean="0"/>
              <a:t>Profundización en segmento de clientes actual.</a:t>
            </a:r>
          </a:p>
          <a:p>
            <a:pPr lvl="1"/>
            <a:r>
              <a:rPr lang="es-CO" sz="2200" dirty="0" smtClean="0"/>
              <a:t>Penetración de nuevos segmentos de clientes</a:t>
            </a:r>
          </a:p>
          <a:p>
            <a:pPr lvl="1"/>
            <a:endParaRPr lang="es-CO" sz="300" dirty="0"/>
          </a:p>
          <a:p>
            <a:pPr marL="228600" lvl="1"/>
            <a:r>
              <a:rPr lang="es-CO" sz="2800" dirty="0">
                <a:solidFill>
                  <a:prstClr val="black"/>
                </a:solidFill>
              </a:rPr>
              <a:t>Capítulo </a:t>
            </a:r>
            <a:r>
              <a:rPr lang="es-CO" sz="2800" dirty="0" smtClean="0">
                <a:solidFill>
                  <a:prstClr val="black"/>
                </a:solidFill>
              </a:rPr>
              <a:t>IV. Conclusiones</a:t>
            </a:r>
            <a:endParaRPr lang="es-CO" sz="2800" dirty="0">
              <a:solidFill>
                <a:prstClr val="black"/>
              </a:solidFill>
            </a:endParaRPr>
          </a:p>
          <a:p>
            <a:pPr marL="0" lvl="1" indent="0">
              <a:buNone/>
            </a:pPr>
            <a:endParaRPr lang="es-CO" sz="2200" dirty="0" smtClean="0"/>
          </a:p>
        </p:txBody>
      </p:sp>
      <p:pic>
        <p:nvPicPr>
          <p:cNvPr id="4" name="Picture 3"/>
          <p:cNvPicPr>
            <a:picLocks noChangeAspect="1"/>
          </p:cNvPicPr>
          <p:nvPr/>
        </p:nvPicPr>
        <p:blipFill rotWithShape="1">
          <a:blip r:embed="rId2" cstate="print">
            <a:duotone>
              <a:srgbClr val="2D2D8A">
                <a:shade val="45000"/>
                <a:satMod val="135000"/>
              </a:srgbClr>
              <a:prstClr val="white"/>
            </a:duotone>
          </a:blip>
          <a:srcRect t="74720" b="11385"/>
          <a:stretch/>
        </p:blipFill>
        <p:spPr>
          <a:xfrm>
            <a:off x="0" y="6448926"/>
            <a:ext cx="9144000" cy="637674"/>
          </a:xfrm>
          <a:prstGeom prst="rect">
            <a:avLst/>
          </a:prstGeom>
        </p:spPr>
      </p:pic>
    </p:spTree>
    <p:extLst>
      <p:ext uri="{BB962C8B-B14F-4D97-AF65-F5344CB8AC3E}">
        <p14:creationId xmlns:p14="http://schemas.microsoft.com/office/powerpoint/2010/main" xmlns="" val="3454980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III. </a:t>
            </a:r>
            <a:r>
              <a:rPr lang="es-ES" sz="2500" b="1" dirty="0" smtClean="0">
                <a:solidFill>
                  <a:schemeClr val="tx1">
                    <a:lumMod val="50000"/>
                    <a:lumOff val="50000"/>
                  </a:schemeClr>
                </a:solidFill>
                <a:latin typeface="+mn-lt"/>
                <a:cs typeface="Arial" panose="020B0604020202020204" pitchFamily="34" charset="0"/>
              </a:rPr>
              <a:t>Lecciones </a:t>
            </a:r>
            <a:r>
              <a:rPr lang="es-ES" sz="2500" b="1" dirty="0">
                <a:solidFill>
                  <a:schemeClr val="tx1">
                    <a:lumMod val="50000"/>
                    <a:lumOff val="50000"/>
                  </a:schemeClr>
                </a:solidFill>
                <a:latin typeface="+mn-lt"/>
                <a:cs typeface="Arial" panose="020B0604020202020204" pitchFamily="34" charset="0"/>
              </a:rPr>
              <a:t>aprendidas y propuestas.</a:t>
            </a:r>
          </a:p>
          <a:p>
            <a:pPr algn="ctr"/>
            <a:r>
              <a:rPr lang="es-ES" sz="2500" b="1" dirty="0">
                <a:solidFill>
                  <a:schemeClr val="tx1">
                    <a:lumMod val="50000"/>
                    <a:lumOff val="50000"/>
                  </a:schemeClr>
                </a:solidFill>
                <a:latin typeface="+mn-lt"/>
                <a:cs typeface="Arial" panose="020B0604020202020204" pitchFamily="34" charset="0"/>
              </a:rPr>
              <a:t>-Penetración de nuevos </a:t>
            </a:r>
            <a:r>
              <a:rPr lang="es-ES" sz="2500" b="1" dirty="0" smtClean="0">
                <a:solidFill>
                  <a:schemeClr val="tx1">
                    <a:lumMod val="50000"/>
                    <a:lumOff val="50000"/>
                  </a:schemeClr>
                </a:solidFill>
                <a:latin typeface="+mn-lt"/>
                <a:cs typeface="Arial" panose="020B0604020202020204" pitchFamily="34" charset="0"/>
              </a:rPr>
              <a:t>segmentos-</a:t>
            </a:r>
            <a:endParaRPr lang="es-ES" sz="2500" b="1" dirty="0">
              <a:solidFill>
                <a:schemeClr val="tx1">
                  <a:lumMod val="50000"/>
                  <a:lumOff val="50000"/>
                </a:schemeClr>
              </a:solidFill>
              <a:latin typeface="+mn-lt"/>
              <a:cs typeface="Arial" panose="020B0604020202020204" pitchFamily="34" charset="0"/>
            </a:endParaRPr>
          </a:p>
        </p:txBody>
      </p:sp>
      <p:sp>
        <p:nvSpPr>
          <p:cNvPr id="4" name="Content Placeholder 2"/>
          <p:cNvSpPr txBox="1">
            <a:spLocks/>
          </p:cNvSpPr>
          <p:nvPr/>
        </p:nvSpPr>
        <p:spPr>
          <a:xfrm>
            <a:off x="-272215" y="1002285"/>
            <a:ext cx="9105900" cy="52180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indent="-63500" algn="just">
              <a:spcAft>
                <a:spcPts val="1200"/>
              </a:spcAft>
              <a:buNone/>
            </a:pPr>
            <a:r>
              <a:rPr lang="es-CO" b="1" dirty="0" smtClean="0"/>
              <a:t>4. Oferta </a:t>
            </a:r>
            <a:r>
              <a:rPr lang="es-CO" b="1" dirty="0" smtClean="0"/>
              <a:t>mas agresiva de leasing para el segmento informal. </a:t>
            </a:r>
            <a:r>
              <a:rPr lang="es-CO" dirty="0"/>
              <a:t>L</a:t>
            </a:r>
            <a:r>
              <a:rPr lang="es-CO" dirty="0" smtClean="0"/>
              <a:t>a </a:t>
            </a:r>
            <a:r>
              <a:rPr lang="es-CO" dirty="0"/>
              <a:t>retención de los derechos sobre la propiedad permite reducir ostensiblemente las pérdidas asociadas al incumplimiento de la obligación por parte del cliente, factor que </a:t>
            </a:r>
            <a:r>
              <a:rPr lang="es-CO" dirty="0" smtClean="0"/>
              <a:t>hace viable la </a:t>
            </a:r>
            <a:r>
              <a:rPr lang="es-CO" dirty="0"/>
              <a:t>ampliación de la oferta de financiamiento en segmentos con mayor riesgo de no </a:t>
            </a:r>
            <a:r>
              <a:rPr lang="es-CO" dirty="0" smtClean="0"/>
              <a:t>pago. Desarrollo de instrumento mixto que se transforme en crédito tradicional –con traspaso de escritura y posible disminución de tasa de interés- después de un periodo prudencial de pago del canon del leasing inicial. </a:t>
            </a:r>
            <a:endParaRPr lang="es-CO" dirty="0" smtClean="0"/>
          </a:p>
          <a:p>
            <a:pPr marL="685800" lvl="2" indent="-63500" algn="just">
              <a:spcAft>
                <a:spcPts val="1200"/>
              </a:spcAft>
              <a:buNone/>
            </a:pPr>
            <a:r>
              <a:rPr lang="es-CO" sz="2000" b="1" dirty="0" smtClean="0"/>
              <a:t>5. </a:t>
            </a:r>
            <a:r>
              <a:rPr lang="es-CO" sz="2000" b="1" dirty="0" smtClean="0"/>
              <a:t>Flexibilización </a:t>
            </a:r>
            <a:r>
              <a:rPr lang="es-CO" sz="2000" b="1" dirty="0"/>
              <a:t>en temporalidad de plazos de amortización. </a:t>
            </a:r>
            <a:r>
              <a:rPr lang="es-CO" sz="2000" dirty="0"/>
              <a:t>E</a:t>
            </a:r>
            <a:r>
              <a:rPr lang="es-CO" sz="2000" dirty="0" smtClean="0"/>
              <a:t>squemas </a:t>
            </a:r>
            <a:r>
              <a:rPr lang="es-CO" sz="2000" dirty="0"/>
              <a:t>de financiamiento que permitan hacer pagos con periodicidades quincenales, semanales e incluso diarias tiene el potencial de ser </a:t>
            </a:r>
            <a:r>
              <a:rPr lang="es-CO" sz="2000" dirty="0" smtClean="0"/>
              <a:t>atractivos para clientes con ingresos irregulares y bajos que prefieren </a:t>
            </a:r>
            <a:r>
              <a:rPr lang="es-CO" sz="2000" dirty="0"/>
              <a:t>hacer abonos a la deuda de forma simultanea con la recepción de sus ingresos. </a:t>
            </a:r>
            <a:endParaRPr lang="es-CO" dirty="0" smtClean="0"/>
          </a:p>
          <a:p>
            <a:pPr marL="685800" lvl="2" indent="-63500" algn="just">
              <a:spcAft>
                <a:spcPts val="1200"/>
              </a:spcAft>
              <a:buNone/>
            </a:pPr>
            <a:r>
              <a:rPr lang="es-CO" sz="2000" b="1" dirty="0" smtClean="0"/>
              <a:t>6. Desarrollo </a:t>
            </a:r>
            <a:r>
              <a:rPr lang="es-CO" sz="2000" b="1" dirty="0"/>
              <a:t>de seguros hipotecarios. </a:t>
            </a:r>
            <a:r>
              <a:rPr lang="es-CO" sz="2000" dirty="0" smtClean="0"/>
              <a:t>Mecanismo </a:t>
            </a:r>
            <a:r>
              <a:rPr lang="es-CO" sz="2000" dirty="0"/>
              <a:t>de </a:t>
            </a:r>
            <a:r>
              <a:rPr lang="es-ES" sz="2000" dirty="0"/>
              <a:t>protección a los acreedores contra pérdidas en caso de incumplimiento y de que el valor de la garantía no alcance para cubrir el monto del crédito. Así mismo puede operar como un mecanismo de cobertura en un momento de baja temporal de ingresos del cliente.</a:t>
            </a:r>
            <a:endParaRPr lang="es-CO" sz="2000" dirty="0"/>
          </a:p>
        </p:txBody>
      </p:sp>
    </p:spTree>
    <p:extLst>
      <p:ext uri="{BB962C8B-B14F-4D97-AF65-F5344CB8AC3E}">
        <p14:creationId xmlns:p14="http://schemas.microsoft.com/office/powerpoint/2010/main" xmlns="" val="2823039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12700"/>
            <a:ext cx="9144000" cy="1663700"/>
          </a:xfrm>
          <a:prstGeom prst="rect">
            <a:avLst/>
          </a:prstGeom>
        </p:spPr>
      </p:pic>
      <p:sp>
        <p:nvSpPr>
          <p:cNvPr id="8" name="Title 1"/>
          <p:cNvSpPr txBox="1">
            <a:spLocks/>
          </p:cNvSpPr>
          <p:nvPr/>
        </p:nvSpPr>
        <p:spPr>
          <a:xfrm>
            <a:off x="0" y="2749756"/>
            <a:ext cx="9144000" cy="8783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a:solidFill>
                  <a:schemeClr val="tx1">
                    <a:lumMod val="50000"/>
                    <a:lumOff val="50000"/>
                  </a:schemeClr>
                </a:solidFill>
                <a:latin typeface="+mn-lt"/>
                <a:cs typeface="Arial" panose="020B0604020202020204" pitchFamily="34" charset="0"/>
              </a:rPr>
              <a:t>CAPÍTULO </a:t>
            </a:r>
            <a:r>
              <a:rPr lang="es-ES" sz="2500" b="1" dirty="0" smtClean="0">
                <a:solidFill>
                  <a:schemeClr val="tx1">
                    <a:lumMod val="50000"/>
                    <a:lumOff val="50000"/>
                  </a:schemeClr>
                </a:solidFill>
                <a:latin typeface="+mn-lt"/>
                <a:cs typeface="Arial" panose="020B0604020202020204" pitchFamily="34" charset="0"/>
              </a:rPr>
              <a:t>I</a:t>
            </a:r>
            <a:r>
              <a:rPr lang="es-ES" sz="2500" b="1" dirty="0">
                <a:solidFill>
                  <a:schemeClr val="tx1">
                    <a:lumMod val="50000"/>
                    <a:lumOff val="50000"/>
                  </a:schemeClr>
                </a:solidFill>
                <a:latin typeface="+mn-lt"/>
                <a:cs typeface="Arial" panose="020B0604020202020204" pitchFamily="34" charset="0"/>
              </a:rPr>
              <a:t>V</a:t>
            </a:r>
            <a:r>
              <a:rPr lang="es-ES" sz="2500" b="1" dirty="0" smtClean="0">
                <a:solidFill>
                  <a:schemeClr val="tx1">
                    <a:lumMod val="50000"/>
                    <a:lumOff val="50000"/>
                  </a:schemeClr>
                </a:solidFill>
                <a:latin typeface="+mn-lt"/>
                <a:cs typeface="Arial" panose="020B0604020202020204" pitchFamily="34" charset="0"/>
              </a:rPr>
              <a:t>. CONCLUSIONES</a:t>
            </a:r>
            <a:endParaRPr lang="es-ES" sz="2500" b="1" dirty="0">
              <a:solidFill>
                <a:schemeClr val="tx1">
                  <a:lumMod val="50000"/>
                  <a:lumOff val="50000"/>
                </a:schemeClr>
              </a:solidFill>
              <a:latin typeface="+mn-lt"/>
              <a:cs typeface="Arial" panose="020B0604020202020204" pitchFamily="34" charset="0"/>
            </a:endParaRPr>
          </a:p>
        </p:txBody>
      </p:sp>
      <p:pic>
        <p:nvPicPr>
          <p:cNvPr id="9" name="Picture 8"/>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5194300"/>
            <a:ext cx="9144000" cy="1663700"/>
          </a:xfrm>
          <a:prstGeom prst="rect">
            <a:avLst/>
          </a:prstGeom>
        </p:spPr>
      </p:pic>
    </p:spTree>
    <p:extLst>
      <p:ext uri="{BB962C8B-B14F-4D97-AF65-F5344CB8AC3E}">
        <p14:creationId xmlns:p14="http://schemas.microsoft.com/office/powerpoint/2010/main" xmlns="" val="1489327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a:t>
            </a:r>
            <a:r>
              <a:rPr lang="es-ES" sz="2500" b="1" dirty="0" smtClean="0">
                <a:solidFill>
                  <a:schemeClr val="tx1">
                    <a:lumMod val="50000"/>
                    <a:lumOff val="50000"/>
                  </a:schemeClr>
                </a:solidFill>
                <a:latin typeface="+mn-lt"/>
                <a:cs typeface="Arial" panose="020B0604020202020204" pitchFamily="34" charset="0"/>
              </a:rPr>
              <a:t>IV. Conclusiones</a:t>
            </a:r>
            <a:endParaRPr lang="es-ES" sz="2500" b="1" dirty="0">
              <a:solidFill>
                <a:schemeClr val="tx1">
                  <a:lumMod val="50000"/>
                  <a:lumOff val="50000"/>
                </a:schemeClr>
              </a:solidFill>
              <a:latin typeface="+mn-lt"/>
              <a:cs typeface="Arial" panose="020B0604020202020204" pitchFamily="34" charset="0"/>
            </a:endParaRPr>
          </a:p>
        </p:txBody>
      </p:sp>
      <p:sp>
        <p:nvSpPr>
          <p:cNvPr id="5" name="Content Placeholder 2"/>
          <p:cNvSpPr txBox="1">
            <a:spLocks/>
          </p:cNvSpPr>
          <p:nvPr/>
        </p:nvSpPr>
        <p:spPr>
          <a:xfrm>
            <a:off x="-234115" y="885000"/>
            <a:ext cx="9105900" cy="52180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Aft>
                <a:spcPts val="1200"/>
              </a:spcAft>
            </a:pPr>
            <a:r>
              <a:rPr lang="es-CO" sz="2000" b="1" dirty="0" smtClean="0"/>
              <a:t>Gran parte del éxito de los casos estudiados esta basado en el rol activo del estado.</a:t>
            </a:r>
          </a:p>
          <a:p>
            <a:pPr lvl="2" algn="just">
              <a:spcAft>
                <a:spcPts val="1200"/>
              </a:spcAft>
            </a:pPr>
            <a:r>
              <a:rPr lang="es-CO" dirty="0" smtClean="0"/>
              <a:t>El estado trasciende el rol de agente regulatorio.</a:t>
            </a:r>
          </a:p>
          <a:p>
            <a:pPr lvl="2" algn="just">
              <a:spcAft>
                <a:spcPts val="1200"/>
              </a:spcAft>
            </a:pPr>
            <a:r>
              <a:rPr lang="es-CO" dirty="0" smtClean="0"/>
              <a:t>Participa activamente en el fondeo del sistema.</a:t>
            </a:r>
          </a:p>
          <a:p>
            <a:pPr lvl="2" algn="just">
              <a:spcAft>
                <a:spcPts val="1200"/>
              </a:spcAft>
            </a:pPr>
            <a:r>
              <a:rPr lang="es-CO" dirty="0" smtClean="0"/>
              <a:t>Diseña y ejecuta programas e instrumentos de política para facilitar el acceso a crédito y adquisición de vivienda de sus ciudadanos.</a:t>
            </a:r>
          </a:p>
          <a:p>
            <a:pPr lvl="2" algn="just">
              <a:spcAft>
                <a:spcPts val="1200"/>
              </a:spcAft>
            </a:pPr>
            <a:r>
              <a:rPr lang="es-CO" dirty="0" smtClean="0"/>
              <a:t>Participa– a través de bancos públicos- con un porcentaje elevado de la oferta de financiación hipotecaria total.</a:t>
            </a:r>
          </a:p>
          <a:p>
            <a:pPr marL="685800" lvl="2" algn="just">
              <a:spcAft>
                <a:spcPts val="1200"/>
              </a:spcAft>
            </a:pPr>
            <a:r>
              <a:rPr lang="es-CO" b="1" dirty="0" smtClean="0"/>
              <a:t>El país necesita una reforma sustancial de su marco regulatorio para la financiación de vivienda.</a:t>
            </a:r>
          </a:p>
          <a:p>
            <a:pPr marL="1143000" lvl="3" algn="just">
              <a:spcAft>
                <a:spcPts val="1200"/>
              </a:spcAft>
            </a:pPr>
            <a:r>
              <a:rPr lang="es-CO" sz="2000" dirty="0" smtClean="0"/>
              <a:t>El marco legal vigente está diseñado de forma reactiva ante una crisis que no representa la realidad actual.</a:t>
            </a:r>
          </a:p>
          <a:p>
            <a:pPr marL="1143000" lvl="3" algn="just">
              <a:spcAft>
                <a:spcPts val="1200"/>
              </a:spcAft>
            </a:pPr>
            <a:r>
              <a:rPr lang="es-CO" sz="2000" dirty="0" smtClean="0"/>
              <a:t>Hay muy poca flexibilidad y margen de maniobra para la innovación: desarrollo de nuevos productos, mecanismos de indexación, periodicidad de pago, etc.</a:t>
            </a:r>
            <a:endParaRPr lang="es-CO" sz="2000" dirty="0"/>
          </a:p>
          <a:p>
            <a:pPr lvl="2" algn="just">
              <a:spcAft>
                <a:spcPts val="1200"/>
              </a:spcAft>
            </a:pPr>
            <a:endParaRPr lang="es-CO" dirty="0" smtClean="0"/>
          </a:p>
          <a:p>
            <a:pPr marL="914400" lvl="2" indent="0" algn="just">
              <a:spcAft>
                <a:spcPts val="1200"/>
              </a:spcAft>
              <a:buNone/>
            </a:pPr>
            <a:endParaRPr lang="en-US" dirty="0"/>
          </a:p>
        </p:txBody>
      </p:sp>
    </p:spTree>
    <p:extLst>
      <p:ext uri="{BB962C8B-B14F-4D97-AF65-F5344CB8AC3E}">
        <p14:creationId xmlns:p14="http://schemas.microsoft.com/office/powerpoint/2010/main" xmlns="" val="29121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20326"/>
            <a:ext cx="9144000" cy="637674"/>
          </a:xfrm>
          <a:prstGeom prst="rect">
            <a:avLst/>
          </a:prstGeom>
        </p:spPr>
      </p:pic>
      <p:sp>
        <p:nvSpPr>
          <p:cNvPr id="13" name="Title 1"/>
          <p:cNvSpPr txBox="1">
            <a:spLocks/>
          </p:cNvSpPr>
          <p:nvPr/>
        </p:nvSpPr>
        <p:spPr>
          <a:xfrm>
            <a:off x="0" y="159190"/>
            <a:ext cx="9144000" cy="72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500" b="1" dirty="0">
                <a:solidFill>
                  <a:schemeClr val="tx1">
                    <a:lumMod val="50000"/>
                    <a:lumOff val="50000"/>
                  </a:schemeClr>
                </a:solidFill>
                <a:latin typeface="+mn-lt"/>
                <a:cs typeface="Arial" panose="020B0604020202020204" pitchFamily="34" charset="0"/>
              </a:rPr>
              <a:t>Capítulo </a:t>
            </a:r>
            <a:r>
              <a:rPr lang="es-ES" sz="2500" b="1" dirty="0" smtClean="0">
                <a:solidFill>
                  <a:schemeClr val="tx1">
                    <a:lumMod val="50000"/>
                    <a:lumOff val="50000"/>
                  </a:schemeClr>
                </a:solidFill>
                <a:latin typeface="+mn-lt"/>
                <a:cs typeface="Arial" panose="020B0604020202020204" pitchFamily="34" charset="0"/>
              </a:rPr>
              <a:t>IV. Conclusiones</a:t>
            </a:r>
            <a:endParaRPr lang="es-ES" sz="2500" b="1" dirty="0">
              <a:solidFill>
                <a:schemeClr val="tx1">
                  <a:lumMod val="50000"/>
                  <a:lumOff val="50000"/>
                </a:schemeClr>
              </a:solidFill>
              <a:latin typeface="+mn-lt"/>
              <a:cs typeface="Arial" panose="020B0604020202020204" pitchFamily="34" charset="0"/>
            </a:endParaRPr>
          </a:p>
        </p:txBody>
      </p:sp>
      <p:sp>
        <p:nvSpPr>
          <p:cNvPr id="5" name="Content Placeholder 2"/>
          <p:cNvSpPr txBox="1">
            <a:spLocks/>
          </p:cNvSpPr>
          <p:nvPr/>
        </p:nvSpPr>
        <p:spPr>
          <a:xfrm>
            <a:off x="0" y="1317122"/>
            <a:ext cx="8793915"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gn="just">
              <a:spcAft>
                <a:spcPts val="1200"/>
              </a:spcAft>
            </a:pPr>
            <a:r>
              <a:rPr lang="es-CO" b="1" dirty="0" smtClean="0"/>
              <a:t>El entorno macroeconómico y regulatorio es determinante para la expansión del financiamiento de vivienda.</a:t>
            </a:r>
          </a:p>
          <a:p>
            <a:pPr marL="1143000" lvl="3" algn="just">
              <a:spcAft>
                <a:spcPts val="1200"/>
              </a:spcAft>
            </a:pPr>
            <a:r>
              <a:rPr lang="es-CO" sz="2000" dirty="0" smtClean="0"/>
              <a:t>Por ejemplo, en el caso panameño la </a:t>
            </a:r>
            <a:r>
              <a:rPr lang="es-ES" sz="2000" dirty="0" smtClean="0"/>
              <a:t>economía </a:t>
            </a:r>
            <a:r>
              <a:rPr lang="es-ES" sz="2000" dirty="0"/>
              <a:t>dolarizada, </a:t>
            </a:r>
            <a:r>
              <a:rPr lang="es-ES" sz="2000" dirty="0" smtClean="0"/>
              <a:t>baja </a:t>
            </a:r>
            <a:r>
              <a:rPr lang="es-ES" sz="2000" dirty="0"/>
              <a:t>inflación </a:t>
            </a:r>
            <a:r>
              <a:rPr lang="es-ES" sz="2000" dirty="0" smtClean="0"/>
              <a:t>y la fuerte </a:t>
            </a:r>
            <a:r>
              <a:rPr lang="es-ES" sz="2000" dirty="0"/>
              <a:t>protección de los derechos de los </a:t>
            </a:r>
            <a:r>
              <a:rPr lang="es-ES" sz="2000" dirty="0" smtClean="0"/>
              <a:t>acreedores contribuyeron sustancialmente a la consolidación y dinamismo del sector hipotecario local. </a:t>
            </a:r>
            <a:endParaRPr lang="es-ES" sz="2000" dirty="0"/>
          </a:p>
          <a:p>
            <a:pPr marL="685800" lvl="3" algn="just">
              <a:spcAft>
                <a:spcPts val="1200"/>
              </a:spcAft>
            </a:pPr>
            <a:r>
              <a:rPr lang="es-CO" sz="2000" b="1" dirty="0" smtClean="0"/>
              <a:t>A pesar de los avances de los últimos años aún hay un importante espacio para profundizar y expandir la oferta de financiación hipotecaria nacional.</a:t>
            </a:r>
            <a:endParaRPr lang="es-CO" sz="2000" b="1" dirty="0"/>
          </a:p>
          <a:p>
            <a:pPr marL="1143000" lvl="3" algn="just">
              <a:spcAft>
                <a:spcPts val="1200"/>
              </a:spcAft>
            </a:pPr>
            <a:r>
              <a:rPr lang="es-CO" sz="2000" dirty="0" smtClean="0"/>
              <a:t>Medidas de carácter transversal.</a:t>
            </a:r>
          </a:p>
          <a:p>
            <a:pPr marL="1143000" lvl="3" algn="just">
              <a:spcAft>
                <a:spcPts val="1200"/>
              </a:spcAft>
            </a:pPr>
            <a:r>
              <a:rPr lang="es-CO" sz="2000" dirty="0" smtClean="0"/>
              <a:t>Medidas para profundizar oferta en segmento de clientes existentes.</a:t>
            </a:r>
          </a:p>
          <a:p>
            <a:pPr marL="1143000" lvl="3" algn="just">
              <a:spcAft>
                <a:spcPts val="1200"/>
              </a:spcAft>
            </a:pPr>
            <a:r>
              <a:rPr lang="es-CO" sz="2000" dirty="0" smtClean="0"/>
              <a:t>Medidas para alcanzar nuevos clientes.</a:t>
            </a:r>
            <a:endParaRPr lang="es-ES" sz="2000" dirty="0"/>
          </a:p>
          <a:p>
            <a:pPr marL="1143000" lvl="3" algn="just">
              <a:spcAft>
                <a:spcPts val="1200"/>
              </a:spcAft>
            </a:pPr>
            <a:endParaRPr lang="es-ES" sz="2000" dirty="0" smtClean="0"/>
          </a:p>
        </p:txBody>
      </p:sp>
    </p:spTree>
    <p:extLst>
      <p:ext uri="{BB962C8B-B14F-4D97-AF65-F5344CB8AC3E}">
        <p14:creationId xmlns:p14="http://schemas.microsoft.com/office/powerpoint/2010/main" xmlns="" val="12733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rgbClr val="2D2D8A">
                <a:shade val="45000"/>
                <a:satMod val="135000"/>
              </a:srgbClr>
              <a:prstClr val="white"/>
            </a:duotone>
          </a:blip>
          <a:srcRect t="16779"/>
          <a:stretch/>
        </p:blipFill>
        <p:spPr>
          <a:xfrm rot="10800000">
            <a:off x="0" y="3060626"/>
            <a:ext cx="9144000" cy="3819146"/>
          </a:xfrm>
          <a:prstGeom prst="rect">
            <a:avLst/>
          </a:prstGeom>
        </p:spPr>
      </p:pic>
      <p:sp>
        <p:nvSpPr>
          <p:cNvPr id="6" name="Rectangle 90"/>
          <p:cNvSpPr>
            <a:spLocks noGrp="1" noChangeArrowheads="1"/>
          </p:cNvSpPr>
          <p:nvPr>
            <p:ph type="ctrTitle"/>
          </p:nvPr>
        </p:nvSpPr>
        <p:spPr>
          <a:xfrm>
            <a:off x="0" y="1366306"/>
            <a:ext cx="9144000" cy="647700"/>
          </a:xfrm>
        </p:spPr>
        <p:txBody>
          <a:bodyPr anchor="ctr">
            <a:noAutofit/>
          </a:bodyPr>
          <a:lstStyle/>
          <a:p>
            <a:r>
              <a:rPr lang="es-UY" altLang="en-US" sz="4000" b="1" dirty="0" smtClean="0">
                <a:solidFill>
                  <a:schemeClr val="accent5">
                    <a:lumMod val="50000"/>
                  </a:schemeClr>
                </a:solidFill>
                <a:latin typeface="Arial" panose="020B0604020202020204" pitchFamily="34" charset="0"/>
                <a:cs typeface="Arial" panose="020B0604020202020204" pitchFamily="34" charset="0"/>
              </a:rPr>
              <a:t>GRACIAS</a:t>
            </a:r>
            <a:endParaRPr lang="es-ES" altLang="en-US" sz="40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5435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12700"/>
            <a:ext cx="9144000" cy="1663700"/>
          </a:xfrm>
          <a:prstGeom prst="rect">
            <a:avLst/>
          </a:prstGeom>
        </p:spPr>
      </p:pic>
      <p:sp>
        <p:nvSpPr>
          <p:cNvPr id="8" name="Title 1"/>
          <p:cNvSpPr txBox="1">
            <a:spLocks/>
          </p:cNvSpPr>
          <p:nvPr/>
        </p:nvSpPr>
        <p:spPr>
          <a:xfrm>
            <a:off x="0" y="3079956"/>
            <a:ext cx="9144000" cy="8783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500" b="1" dirty="0" smtClean="0">
                <a:solidFill>
                  <a:schemeClr val="tx1">
                    <a:lumMod val="50000"/>
                    <a:lumOff val="50000"/>
                  </a:schemeClr>
                </a:solidFill>
                <a:latin typeface="+mn-lt"/>
                <a:cs typeface="Arial" panose="020B0604020202020204" pitchFamily="34" charset="0"/>
              </a:rPr>
              <a:t>CAPÍTULO I. ANTECEDENTES Y EVOLUCIÓN DEL MERCADO HIPOTECARIO</a:t>
            </a:r>
            <a:endParaRPr lang="en-US" sz="2500" b="1" dirty="0">
              <a:solidFill>
                <a:schemeClr val="tx1">
                  <a:lumMod val="50000"/>
                  <a:lumOff val="50000"/>
                </a:schemeClr>
              </a:solidFill>
              <a:latin typeface="+mn-lt"/>
              <a:cs typeface="Arial" panose="020B0604020202020204" pitchFamily="34" charset="0"/>
            </a:endParaRPr>
          </a:p>
        </p:txBody>
      </p:sp>
      <p:pic>
        <p:nvPicPr>
          <p:cNvPr id="9" name="Picture 8"/>
          <p:cNvPicPr>
            <a:picLocks noChangeAspect="1"/>
          </p:cNvPicPr>
          <p:nvPr/>
        </p:nvPicPr>
        <p:blipFill rotWithShape="1">
          <a:blip r:embed="rId2" cstate="print">
            <a:duotone>
              <a:srgbClr val="2D2D8A">
                <a:shade val="45000"/>
                <a:satMod val="135000"/>
              </a:srgbClr>
              <a:prstClr val="white"/>
            </a:duotone>
          </a:blip>
          <a:srcRect t="16779" b="46968"/>
          <a:stretch/>
        </p:blipFill>
        <p:spPr>
          <a:xfrm>
            <a:off x="0" y="5194300"/>
            <a:ext cx="9144000" cy="1663700"/>
          </a:xfrm>
          <a:prstGeom prst="rect">
            <a:avLst/>
          </a:prstGeom>
        </p:spPr>
      </p:pic>
    </p:spTree>
    <p:extLst>
      <p:ext uri="{BB962C8B-B14F-4D97-AF65-F5344CB8AC3E}">
        <p14:creationId xmlns:p14="http://schemas.microsoft.com/office/powerpoint/2010/main" xmlns="" val="4275297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8584"/>
            <a:ext cx="9144000" cy="637674"/>
          </a:xfrm>
          <a:prstGeom prst="rect">
            <a:avLst/>
          </a:prstGeom>
        </p:spPr>
      </p:pic>
      <p:sp>
        <p:nvSpPr>
          <p:cNvPr id="19" name="Content Placeholder 2"/>
          <p:cNvSpPr txBox="1">
            <a:spLocks/>
          </p:cNvSpPr>
          <p:nvPr/>
        </p:nvSpPr>
        <p:spPr>
          <a:xfrm>
            <a:off x="-234115" y="1367695"/>
            <a:ext cx="9105900" cy="5218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spcAft>
                <a:spcPts val="600"/>
              </a:spcAft>
              <a:buNone/>
            </a:pPr>
            <a:r>
              <a:rPr lang="es-CO" sz="2200" b="1" dirty="0" smtClean="0"/>
              <a:t>Durante los últimos años, el país ha avanzado de forma sustancial en materia de profundización hipotecaria…</a:t>
            </a:r>
          </a:p>
          <a:p>
            <a:pPr marL="457200" lvl="1" indent="0" algn="ctr">
              <a:spcAft>
                <a:spcPts val="600"/>
              </a:spcAft>
              <a:buNone/>
            </a:pPr>
            <a:endParaRPr lang="es-CO" sz="400" b="1" dirty="0" smtClean="0"/>
          </a:p>
          <a:p>
            <a:pPr marL="457200" lvl="1" indent="0" algn="just">
              <a:spcAft>
                <a:spcPts val="600"/>
              </a:spcAft>
              <a:buNone/>
            </a:pPr>
            <a:r>
              <a:rPr lang="es-CO" sz="2200" b="1" dirty="0" smtClean="0"/>
              <a:t>Algunos factores clave tras el éxito</a:t>
            </a:r>
          </a:p>
          <a:p>
            <a:pPr marL="685800" lvl="2" indent="-50800" algn="just"/>
            <a:r>
              <a:rPr lang="es-CO" dirty="0" smtClean="0"/>
              <a:t>Dinámico crecimiento del segmento constructor: crecimiento anual promedio de cercano al 8% entre el 2000 y el </a:t>
            </a:r>
            <a:r>
              <a:rPr lang="es-CO" dirty="0" smtClean="0"/>
              <a:t>2015.</a:t>
            </a:r>
            <a:endParaRPr lang="es-CO" dirty="0" smtClean="0"/>
          </a:p>
          <a:p>
            <a:pPr marL="685800" lvl="2" indent="-50800" algn="just"/>
            <a:r>
              <a:rPr lang="es-CO" dirty="0" smtClean="0"/>
              <a:t>Rol de los incentivos tributarios como catalizadores de oferta y demanda de vivienda:</a:t>
            </a:r>
          </a:p>
          <a:p>
            <a:pPr marL="1143000" lvl="3" indent="-50800" algn="just"/>
            <a:r>
              <a:rPr lang="es-ES" sz="2000" dirty="0" smtClean="0"/>
              <a:t>Disminución </a:t>
            </a:r>
            <a:r>
              <a:rPr lang="es-ES" sz="2000" dirty="0"/>
              <a:t>de la base de retención por concepto de deducción de intereses y corrección monetaria de créditos de vivienda. </a:t>
            </a:r>
            <a:endParaRPr lang="es-ES" sz="2000" dirty="0" smtClean="0"/>
          </a:p>
          <a:p>
            <a:pPr marL="1143000" lvl="3" indent="-50800" algn="just"/>
            <a:r>
              <a:rPr lang="es-ES" sz="2000" dirty="0" smtClean="0"/>
              <a:t>Incentivo </a:t>
            </a:r>
            <a:r>
              <a:rPr lang="es-ES" sz="2000" dirty="0"/>
              <a:t>al ahorro de largo plazo para el fomento de la construcción AFC</a:t>
            </a:r>
            <a:r>
              <a:rPr lang="es-ES" sz="2000" dirty="0" smtClean="0"/>
              <a:t>. </a:t>
            </a:r>
          </a:p>
          <a:p>
            <a:pPr marL="1143000" lvl="3" indent="-50800" algn="just"/>
            <a:r>
              <a:rPr lang="es-ES" sz="2000" dirty="0" smtClean="0"/>
              <a:t>Exención </a:t>
            </a:r>
            <a:r>
              <a:rPr lang="es-ES" sz="2000" dirty="0"/>
              <a:t>en el impuesto de renta para ingresos de créditos VIS. </a:t>
            </a:r>
            <a:endParaRPr lang="es-ES" sz="2000" dirty="0" smtClean="0"/>
          </a:p>
          <a:p>
            <a:pPr marL="1143000" lvl="3" indent="-50800" algn="just"/>
            <a:r>
              <a:rPr lang="es-ES" sz="2000" dirty="0"/>
              <a:t>Devolución del IVA en materiales de construcción VIS</a:t>
            </a:r>
            <a:r>
              <a:rPr lang="es-ES" sz="2000" dirty="0" smtClean="0"/>
              <a:t>.</a:t>
            </a:r>
          </a:p>
          <a:p>
            <a:pPr marL="1143000" lvl="3" indent="-50800" algn="just"/>
            <a:r>
              <a:rPr lang="es-ES" sz="2000" dirty="0"/>
              <a:t>Declaración como renta exenta de la </a:t>
            </a:r>
            <a:r>
              <a:rPr lang="es-ES" sz="2000" dirty="0" smtClean="0"/>
              <a:t>utilidad </a:t>
            </a:r>
            <a:r>
              <a:rPr lang="es-ES" sz="2000" dirty="0"/>
              <a:t>la enajenación de predios destinados al </a:t>
            </a:r>
            <a:r>
              <a:rPr lang="es-CO" sz="2000" dirty="0"/>
              <a:t>desarrollo  de proyectos </a:t>
            </a:r>
            <a:r>
              <a:rPr lang="es-CO" sz="2000" dirty="0" smtClean="0"/>
              <a:t>VIS</a:t>
            </a:r>
          </a:p>
          <a:p>
            <a:pPr marL="1143000" lvl="3" indent="-50800" algn="just"/>
            <a:r>
              <a:rPr lang="es-CO" sz="2000" dirty="0" smtClean="0"/>
              <a:t>Extinto incentivo tributario para la titularización hipotecaria. </a:t>
            </a:r>
            <a:endParaRPr lang="en-US" sz="2000" dirty="0"/>
          </a:p>
        </p:txBody>
      </p:sp>
      <p:sp>
        <p:nvSpPr>
          <p:cNvPr id="7" name="Title 1"/>
          <p:cNvSpPr>
            <a:spLocks noGrp="1"/>
          </p:cNvSpPr>
          <p:nvPr>
            <p:ph type="title"/>
          </p:nvPr>
        </p:nvSpPr>
        <p:spPr>
          <a:xfrm>
            <a:off x="0" y="629090"/>
            <a:ext cx="9144000" cy="878305"/>
          </a:xfrm>
        </p:spPr>
        <p:txBody>
          <a:bodyPr>
            <a:noAutofit/>
          </a:bodyPr>
          <a:lstStyle/>
          <a:p>
            <a:pPr algn="ctr"/>
            <a:r>
              <a:rPr lang="es-ES" sz="2500" b="1" dirty="0">
                <a:solidFill>
                  <a:schemeClr val="tx1">
                    <a:lumMod val="50000"/>
                    <a:lumOff val="50000"/>
                  </a:schemeClr>
                </a:solidFill>
                <a:latin typeface="+mn-lt"/>
                <a:cs typeface="Arial" panose="020B0604020202020204" pitchFamily="34" charset="0"/>
              </a:rPr>
              <a:t>Capítulo I. Antecedentes y Evolución del Mercado </a:t>
            </a:r>
            <a:r>
              <a:rPr lang="es-ES" sz="2500" b="1" dirty="0" smtClean="0">
                <a:solidFill>
                  <a:schemeClr val="tx1">
                    <a:lumMod val="50000"/>
                    <a:lumOff val="50000"/>
                  </a:schemeClr>
                </a:solidFill>
                <a:latin typeface="+mn-lt"/>
                <a:cs typeface="Arial" panose="020B0604020202020204" pitchFamily="34" charset="0"/>
              </a:rPr>
              <a:t>Hipotecario</a:t>
            </a:r>
            <a:endParaRPr lang="en-US" sz="2500" b="1" dirty="0">
              <a:solidFill>
                <a:schemeClr val="tx1">
                  <a:lumMod val="50000"/>
                  <a:lumOff val="50000"/>
                </a:schemeClr>
              </a:solidFill>
              <a:latin typeface="+mn-lt"/>
              <a:cs typeface="Arial" panose="020B0604020202020204" pitchFamily="34" charset="0"/>
            </a:endParaRPr>
          </a:p>
        </p:txBody>
      </p:sp>
    </p:spTree>
    <p:extLst>
      <p:ext uri="{BB962C8B-B14F-4D97-AF65-F5344CB8AC3E}">
        <p14:creationId xmlns:p14="http://schemas.microsoft.com/office/powerpoint/2010/main" xmlns="" val="39497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
            <a:ext cx="9144000" cy="878305"/>
          </a:xfrm>
        </p:spPr>
        <p:txBody>
          <a:bodyPr>
            <a:noAutofit/>
          </a:bodyPr>
          <a:lstStyle/>
          <a:p>
            <a:pPr algn="ctr"/>
            <a:r>
              <a:rPr lang="es-ES" sz="2500" b="1" dirty="0">
                <a:solidFill>
                  <a:schemeClr val="tx1">
                    <a:lumMod val="50000"/>
                    <a:lumOff val="50000"/>
                  </a:schemeClr>
                </a:solidFill>
                <a:latin typeface="+mn-lt"/>
                <a:cs typeface="Arial" panose="020B0604020202020204" pitchFamily="34" charset="0"/>
              </a:rPr>
              <a:t>Capítulo I. Antecedentes y Evolución del Mercado </a:t>
            </a:r>
            <a:r>
              <a:rPr lang="es-ES" sz="2500" b="1" dirty="0" smtClean="0">
                <a:solidFill>
                  <a:schemeClr val="tx1">
                    <a:lumMod val="50000"/>
                    <a:lumOff val="50000"/>
                  </a:schemeClr>
                </a:solidFill>
                <a:latin typeface="+mn-lt"/>
                <a:cs typeface="Arial" panose="020B0604020202020204" pitchFamily="34" charset="0"/>
              </a:rPr>
              <a:t>Hipotecario</a:t>
            </a:r>
            <a:endParaRPr lang="en-US" sz="2500" b="1" dirty="0">
              <a:solidFill>
                <a:schemeClr val="tx1">
                  <a:lumMod val="50000"/>
                  <a:lumOff val="50000"/>
                </a:schemeClr>
              </a:solidFill>
              <a:latin typeface="+mn-lt"/>
              <a:cs typeface="Arial" panose="020B0604020202020204" pitchFamily="34" charset="0"/>
            </a:endParaRPr>
          </a:p>
        </p:txBody>
      </p:sp>
      <p:sp>
        <p:nvSpPr>
          <p:cNvPr id="14" name="Rectangle 13"/>
          <p:cNvSpPr/>
          <p:nvPr/>
        </p:nvSpPr>
        <p:spPr>
          <a:xfrm>
            <a:off x="0" y="5803159"/>
            <a:ext cx="7010400" cy="276999"/>
          </a:xfrm>
          <a:prstGeom prst="rect">
            <a:avLst/>
          </a:prstGeom>
        </p:spPr>
        <p:txBody>
          <a:bodyPr wrap="square">
            <a:spAutoFit/>
          </a:bodyPr>
          <a:lstStyle/>
          <a:p>
            <a:r>
              <a:rPr lang="es-CO" sz="1200" b="1" dirty="0"/>
              <a:t>Fuente: </a:t>
            </a:r>
            <a:r>
              <a:rPr lang="es-ES" sz="1200" dirty="0"/>
              <a:t>Superintendencia Financiera, </a:t>
            </a:r>
            <a:r>
              <a:rPr lang="es-ES" sz="1200" dirty="0" err="1"/>
              <a:t>Titularizadora</a:t>
            </a:r>
            <a:r>
              <a:rPr lang="es-ES" sz="1200" dirty="0"/>
              <a:t> Colombiana  y </a:t>
            </a:r>
            <a:r>
              <a:rPr lang="es-ES" sz="1200" dirty="0" smtClean="0"/>
              <a:t>DANE.</a:t>
            </a:r>
            <a:endParaRPr lang="en-US" sz="1200" dirty="0"/>
          </a:p>
        </p:txBody>
      </p:sp>
      <p:sp>
        <p:nvSpPr>
          <p:cNvPr id="16" name="TextBox 15"/>
          <p:cNvSpPr txBox="1"/>
          <p:nvPr/>
        </p:nvSpPr>
        <p:spPr>
          <a:xfrm>
            <a:off x="0" y="950843"/>
            <a:ext cx="9272178" cy="830997"/>
          </a:xfrm>
          <a:prstGeom prst="rect">
            <a:avLst/>
          </a:prstGeom>
          <a:noFill/>
        </p:spPr>
        <p:txBody>
          <a:bodyPr wrap="square" rtlCol="0">
            <a:spAutoFit/>
          </a:bodyPr>
          <a:lstStyle/>
          <a:p>
            <a:pPr algn="ctr"/>
            <a:r>
              <a:rPr lang="es-CO" sz="2300" b="1" dirty="0" smtClean="0">
                <a:solidFill>
                  <a:schemeClr val="accent5">
                    <a:lumMod val="50000"/>
                  </a:schemeClr>
                </a:solidFill>
              </a:rPr>
              <a:t>Pese al avance en la última década, aún no llegamos </a:t>
            </a:r>
          </a:p>
          <a:p>
            <a:pPr algn="ctr"/>
            <a:r>
              <a:rPr lang="es-CO" sz="2300" b="1" dirty="0" smtClean="0">
                <a:solidFill>
                  <a:schemeClr val="accent5">
                    <a:lumMod val="50000"/>
                  </a:schemeClr>
                </a:solidFill>
              </a:rPr>
              <a:t>a niveles de profundización comparables con el periodo pre-crisis.</a:t>
            </a:r>
            <a:endParaRPr lang="es-CO" sz="2300" b="1" dirty="0">
              <a:solidFill>
                <a:schemeClr val="accent5">
                  <a:lumMod val="50000"/>
                </a:schemeClr>
              </a:solidFill>
            </a:endParaRPr>
          </a:p>
        </p:txBody>
      </p:sp>
      <p:pic>
        <p:nvPicPr>
          <p:cNvPr id="17" name="Picture 16"/>
          <p:cNvPicPr>
            <a:picLocks noChangeAspect="1"/>
          </p:cNvPicPr>
          <p:nvPr/>
        </p:nvPicPr>
        <p:blipFill rotWithShape="1">
          <a:blip r:embed="rId4" cstate="print">
            <a:duotone>
              <a:srgbClr val="2D2D8A">
                <a:shade val="45000"/>
                <a:satMod val="135000"/>
              </a:srgbClr>
              <a:prstClr val="white"/>
            </a:duotone>
          </a:blip>
          <a:srcRect t="74720" b="11385"/>
          <a:stretch/>
        </p:blipFill>
        <p:spPr>
          <a:xfrm>
            <a:off x="0" y="6235795"/>
            <a:ext cx="9144000" cy="63767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xmlns="" val="3544270801"/>
              </p:ext>
            </p:extLst>
          </p:nvPr>
        </p:nvGraphicFramePr>
        <p:xfrm>
          <a:off x="214184" y="2269168"/>
          <a:ext cx="5283200" cy="3568013"/>
        </p:xfrm>
        <a:graphic>
          <a:graphicData uri="http://schemas.openxmlformats.org/presentationml/2006/ole">
            <p:oleObj spid="_x0000_s1847" name="Bitmap Image" r:id="rId5" imgW="4761905" imgH="3200000" progId="PBrush">
              <p:embed/>
            </p:oleObj>
          </a:graphicData>
        </a:graphic>
      </p:graphicFrame>
      <p:sp>
        <p:nvSpPr>
          <p:cNvPr id="18" name="Rectangle 17"/>
          <p:cNvSpPr/>
          <p:nvPr/>
        </p:nvSpPr>
        <p:spPr>
          <a:xfrm>
            <a:off x="584200" y="2043313"/>
            <a:ext cx="4597400" cy="307777"/>
          </a:xfrm>
          <a:prstGeom prst="rect">
            <a:avLst/>
          </a:prstGeom>
        </p:spPr>
        <p:txBody>
          <a:bodyPr wrap="square">
            <a:spAutoFit/>
          </a:bodyPr>
          <a:lstStyle/>
          <a:p>
            <a:pPr algn="ctr"/>
            <a:r>
              <a:rPr lang="es-ES" sz="1400" b="1" dirty="0">
                <a:ea typeface="Calibri" panose="020F0502020204030204" pitchFamily="34" charset="0"/>
              </a:rPr>
              <a:t>SALDO DE CARTERA BRUTA HIPOTECARIA ($Billones y %)</a:t>
            </a:r>
            <a:endParaRPr lang="en-US" sz="1400" b="1" dirty="0">
              <a:ea typeface="Calibri" panose="020F0502020204030204"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xmlns="" val="4170500441"/>
              </p:ext>
            </p:extLst>
          </p:nvPr>
        </p:nvGraphicFramePr>
        <p:xfrm>
          <a:off x="5686425" y="2852183"/>
          <a:ext cx="3457575" cy="2752725"/>
        </p:xfrm>
        <a:graphic>
          <a:graphicData uri="http://schemas.openxmlformats.org/presentationml/2006/ole">
            <p:oleObj spid="_x0000_s1848" name="Bitmap Image" r:id="rId6" imgW="4420217" imgH="3514286" progId="PBrush">
              <p:embed/>
            </p:oleObj>
          </a:graphicData>
        </a:graphic>
      </p:graphicFrame>
      <p:sp>
        <p:nvSpPr>
          <p:cNvPr id="20" name="TextBox 19"/>
          <p:cNvSpPr txBox="1"/>
          <p:nvPr/>
        </p:nvSpPr>
        <p:spPr>
          <a:xfrm>
            <a:off x="5681253" y="1856209"/>
            <a:ext cx="3590925" cy="800219"/>
          </a:xfrm>
          <a:prstGeom prst="rect">
            <a:avLst/>
          </a:prstGeom>
          <a:noFill/>
        </p:spPr>
        <p:txBody>
          <a:bodyPr wrap="square" rtlCol="0">
            <a:spAutoFit/>
          </a:bodyPr>
          <a:lstStyle/>
          <a:p>
            <a:pPr algn="ctr"/>
            <a:r>
              <a:rPr lang="es-CO" sz="2300" b="1" dirty="0" smtClean="0">
                <a:solidFill>
                  <a:schemeClr val="accent5">
                    <a:lumMod val="50000"/>
                  </a:schemeClr>
                </a:solidFill>
              </a:rPr>
              <a:t>De hecho, el rezago es sustancial.</a:t>
            </a:r>
            <a:endParaRPr lang="es-CO" sz="2300" b="1" dirty="0">
              <a:solidFill>
                <a:schemeClr val="accent5">
                  <a:lumMod val="50000"/>
                </a:schemeClr>
              </a:solidFill>
            </a:endParaRPr>
          </a:p>
        </p:txBody>
      </p:sp>
      <p:sp>
        <p:nvSpPr>
          <p:cNvPr id="23" name="Rectangle 22"/>
          <p:cNvSpPr/>
          <p:nvPr/>
        </p:nvSpPr>
        <p:spPr>
          <a:xfrm>
            <a:off x="5892800" y="2698295"/>
            <a:ext cx="3251200" cy="307777"/>
          </a:xfrm>
          <a:prstGeom prst="rect">
            <a:avLst/>
          </a:prstGeom>
        </p:spPr>
        <p:txBody>
          <a:bodyPr wrap="square">
            <a:spAutoFit/>
          </a:bodyPr>
          <a:lstStyle/>
          <a:p>
            <a:pPr algn="ctr"/>
            <a:r>
              <a:rPr lang="es-CO" sz="1400" b="1" dirty="0"/>
              <a:t>CARTERA HIPOTECARIA </a:t>
            </a:r>
            <a:r>
              <a:rPr lang="es-CO" sz="1400" b="1" dirty="0" smtClean="0"/>
              <a:t>% DEL </a:t>
            </a:r>
            <a:r>
              <a:rPr lang="es-CO" sz="1400" b="1" dirty="0"/>
              <a:t>PIB, 2013.</a:t>
            </a:r>
            <a:endParaRPr lang="en-US" sz="1400" b="1" dirty="0">
              <a:ea typeface="Calibri" panose="020F0502020204030204" pitchFamily="34" charset="0"/>
            </a:endParaRPr>
          </a:p>
        </p:txBody>
      </p:sp>
      <p:sp>
        <p:nvSpPr>
          <p:cNvPr id="24" name="Rectangle 23"/>
          <p:cNvSpPr/>
          <p:nvPr/>
        </p:nvSpPr>
        <p:spPr>
          <a:xfrm>
            <a:off x="5681253" y="5511606"/>
            <a:ext cx="3373847" cy="276999"/>
          </a:xfrm>
          <a:prstGeom prst="rect">
            <a:avLst/>
          </a:prstGeom>
        </p:spPr>
        <p:txBody>
          <a:bodyPr wrap="square">
            <a:spAutoFit/>
          </a:bodyPr>
          <a:lstStyle/>
          <a:p>
            <a:r>
              <a:rPr lang="es-CO" sz="1200" b="1" dirty="0"/>
              <a:t>Fuente: </a:t>
            </a:r>
            <a:r>
              <a:rPr lang="en-US" sz="1200" dirty="0"/>
              <a:t>IFC. Housing Finance Information Network.</a:t>
            </a:r>
          </a:p>
        </p:txBody>
      </p:sp>
    </p:spTree>
    <p:extLst>
      <p:ext uri="{BB962C8B-B14F-4D97-AF65-F5344CB8AC3E}">
        <p14:creationId xmlns:p14="http://schemas.microsoft.com/office/powerpoint/2010/main" xmlns="" val="25830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
            <a:ext cx="9144000" cy="878305"/>
          </a:xfrm>
        </p:spPr>
        <p:txBody>
          <a:bodyPr>
            <a:noAutofit/>
          </a:bodyPr>
          <a:lstStyle/>
          <a:p>
            <a:pPr algn="ctr"/>
            <a:r>
              <a:rPr lang="es-ES" sz="2500" b="1" dirty="0">
                <a:solidFill>
                  <a:schemeClr val="tx1">
                    <a:lumMod val="50000"/>
                    <a:lumOff val="50000"/>
                  </a:schemeClr>
                </a:solidFill>
                <a:latin typeface="+mn-lt"/>
                <a:cs typeface="Arial" panose="020B0604020202020204" pitchFamily="34" charset="0"/>
              </a:rPr>
              <a:t>Capítulo I. Antecedentes y Evolución del Mercado </a:t>
            </a:r>
            <a:r>
              <a:rPr lang="es-ES" sz="2500" b="1" dirty="0" smtClean="0">
                <a:solidFill>
                  <a:schemeClr val="tx1">
                    <a:lumMod val="50000"/>
                    <a:lumOff val="50000"/>
                  </a:schemeClr>
                </a:solidFill>
                <a:latin typeface="+mn-lt"/>
                <a:cs typeface="Arial" panose="020B0604020202020204" pitchFamily="34" charset="0"/>
              </a:rPr>
              <a:t>Hipotecario</a:t>
            </a:r>
            <a:endParaRPr lang="en-US" sz="2500" b="1" dirty="0">
              <a:solidFill>
                <a:schemeClr val="tx1">
                  <a:lumMod val="50000"/>
                  <a:lumOff val="50000"/>
                </a:schemeClr>
              </a:solidFill>
              <a:latin typeface="+mn-lt"/>
              <a:cs typeface="Arial" panose="020B0604020202020204" pitchFamily="34" charset="0"/>
            </a:endParaRPr>
          </a:p>
        </p:txBody>
      </p:sp>
      <p:sp>
        <p:nvSpPr>
          <p:cNvPr id="14" name="Rectangle 13"/>
          <p:cNvSpPr/>
          <p:nvPr/>
        </p:nvSpPr>
        <p:spPr>
          <a:xfrm>
            <a:off x="0" y="5726931"/>
            <a:ext cx="5588000" cy="461665"/>
          </a:xfrm>
          <a:prstGeom prst="rect">
            <a:avLst/>
          </a:prstGeom>
        </p:spPr>
        <p:txBody>
          <a:bodyPr wrap="square">
            <a:spAutoFit/>
          </a:bodyPr>
          <a:lstStyle/>
          <a:p>
            <a:r>
              <a:rPr lang="es-CO" sz="1200" b="1" dirty="0"/>
              <a:t>Fuente: </a:t>
            </a:r>
            <a:r>
              <a:rPr lang="es-CO" sz="1200" dirty="0"/>
              <a:t>DANE -FIVI- con información primaria de entidades financiadoras de vivienda, </a:t>
            </a:r>
            <a:endParaRPr lang="es-CO" sz="1200" dirty="0" smtClean="0"/>
          </a:p>
          <a:p>
            <a:r>
              <a:rPr lang="es-CO" sz="1200" dirty="0" err="1" smtClean="0"/>
              <a:t>Banrep</a:t>
            </a:r>
            <a:r>
              <a:rPr lang="es-CO" sz="1200" dirty="0" smtClean="0"/>
              <a:t> </a:t>
            </a:r>
            <a:r>
              <a:rPr lang="es-CO" sz="1200" dirty="0"/>
              <a:t>y Departamento de Estudios Económicos CAMACOL</a:t>
            </a:r>
            <a:r>
              <a:rPr lang="es-ES" sz="1200" dirty="0" smtClean="0"/>
              <a:t>.</a:t>
            </a:r>
            <a:endParaRPr lang="en-US" sz="1200" dirty="0"/>
          </a:p>
        </p:txBody>
      </p:sp>
      <p:sp>
        <p:nvSpPr>
          <p:cNvPr id="16" name="TextBox 15"/>
          <p:cNvSpPr txBox="1"/>
          <p:nvPr/>
        </p:nvSpPr>
        <p:spPr>
          <a:xfrm>
            <a:off x="27986" y="866460"/>
            <a:ext cx="9272178" cy="446276"/>
          </a:xfrm>
          <a:prstGeom prst="rect">
            <a:avLst/>
          </a:prstGeom>
          <a:noFill/>
        </p:spPr>
        <p:txBody>
          <a:bodyPr wrap="square" rtlCol="0">
            <a:spAutoFit/>
          </a:bodyPr>
          <a:lstStyle/>
          <a:p>
            <a:pPr algn="ctr"/>
            <a:r>
              <a:rPr lang="es-CO" sz="2300" b="1" dirty="0" smtClean="0">
                <a:solidFill>
                  <a:schemeClr val="accent5">
                    <a:lumMod val="50000"/>
                  </a:schemeClr>
                </a:solidFill>
              </a:rPr>
              <a:t>Aunque se expanden los desembolsos para adquisición de vivienda….</a:t>
            </a:r>
            <a:endParaRPr lang="es-CO" sz="2300" b="1" dirty="0">
              <a:solidFill>
                <a:schemeClr val="accent5">
                  <a:lumMod val="50000"/>
                </a:schemeClr>
              </a:solidFill>
            </a:endParaRPr>
          </a:p>
        </p:txBody>
      </p:sp>
      <p:pic>
        <p:nvPicPr>
          <p:cNvPr id="17" name="Picture 16"/>
          <p:cNvPicPr>
            <a:picLocks noChangeAspect="1"/>
          </p:cNvPicPr>
          <p:nvPr/>
        </p:nvPicPr>
        <p:blipFill rotWithShape="1">
          <a:blip r:embed="rId4" cstate="print">
            <a:duotone>
              <a:srgbClr val="2D2D8A">
                <a:shade val="45000"/>
                <a:satMod val="135000"/>
              </a:srgbClr>
              <a:prstClr val="white"/>
            </a:duotone>
          </a:blip>
          <a:srcRect t="74720" b="11385"/>
          <a:stretch/>
        </p:blipFill>
        <p:spPr>
          <a:xfrm>
            <a:off x="0" y="6235795"/>
            <a:ext cx="9144000" cy="637674"/>
          </a:xfrm>
          <a:prstGeom prst="rect">
            <a:avLst/>
          </a:prstGeom>
        </p:spPr>
      </p:pic>
      <p:sp>
        <p:nvSpPr>
          <p:cNvPr id="18" name="Rectangle 17"/>
          <p:cNvSpPr/>
          <p:nvPr/>
        </p:nvSpPr>
        <p:spPr>
          <a:xfrm>
            <a:off x="238714" y="1497198"/>
            <a:ext cx="5349286" cy="307777"/>
          </a:xfrm>
          <a:prstGeom prst="rect">
            <a:avLst/>
          </a:prstGeom>
        </p:spPr>
        <p:txBody>
          <a:bodyPr wrap="square">
            <a:spAutoFit/>
          </a:bodyPr>
          <a:lstStyle/>
          <a:p>
            <a:pPr algn="ctr"/>
            <a:r>
              <a:rPr lang="es-CO" sz="1400" b="1" dirty="0"/>
              <a:t>DESEMBOLSOS </a:t>
            </a:r>
            <a:r>
              <a:rPr lang="es-CO" sz="1400" b="1" dirty="0" smtClean="0"/>
              <a:t>Y </a:t>
            </a:r>
            <a:r>
              <a:rPr lang="es-CO" sz="1400" b="1" dirty="0"/>
              <a:t>TASA DE INTERÉS PROMEDIO</a:t>
            </a:r>
            <a:endParaRPr lang="en-US" sz="1400" b="1" dirty="0">
              <a:ea typeface="Calibri" panose="020F0502020204030204" pitchFamily="34" charset="0"/>
            </a:endParaRPr>
          </a:p>
        </p:txBody>
      </p:sp>
      <p:sp>
        <p:nvSpPr>
          <p:cNvPr id="20" name="TextBox 19"/>
          <p:cNvSpPr txBox="1"/>
          <p:nvPr/>
        </p:nvSpPr>
        <p:spPr>
          <a:xfrm>
            <a:off x="5681253" y="1856209"/>
            <a:ext cx="3590925" cy="800219"/>
          </a:xfrm>
          <a:prstGeom prst="rect">
            <a:avLst/>
          </a:prstGeom>
          <a:noFill/>
        </p:spPr>
        <p:txBody>
          <a:bodyPr wrap="square" rtlCol="0">
            <a:spAutoFit/>
          </a:bodyPr>
          <a:lstStyle/>
          <a:p>
            <a:pPr algn="ctr"/>
            <a:r>
              <a:rPr lang="es-CO" sz="2300" b="1" dirty="0" smtClean="0">
                <a:solidFill>
                  <a:schemeClr val="accent5">
                    <a:lumMod val="50000"/>
                  </a:schemeClr>
                </a:solidFill>
              </a:rPr>
              <a:t>Y las tasas de interés de interés son de mercado.</a:t>
            </a:r>
            <a:endParaRPr lang="es-CO" sz="2300" b="1" dirty="0">
              <a:solidFill>
                <a:schemeClr val="accent5">
                  <a:lumMod val="50000"/>
                </a:schemeClr>
              </a:solidFill>
            </a:endParaRPr>
          </a:p>
        </p:txBody>
      </p:sp>
      <p:sp>
        <p:nvSpPr>
          <p:cNvPr id="23" name="Rectangle 22"/>
          <p:cNvSpPr/>
          <p:nvPr/>
        </p:nvSpPr>
        <p:spPr>
          <a:xfrm>
            <a:off x="5892800" y="2698295"/>
            <a:ext cx="3251200" cy="307777"/>
          </a:xfrm>
          <a:prstGeom prst="rect">
            <a:avLst/>
          </a:prstGeom>
        </p:spPr>
        <p:txBody>
          <a:bodyPr wrap="square">
            <a:spAutoFit/>
          </a:bodyPr>
          <a:lstStyle/>
          <a:p>
            <a:pPr algn="ctr"/>
            <a:r>
              <a:rPr lang="es-CO" sz="1400" b="1" dirty="0"/>
              <a:t>TASA INTERES </a:t>
            </a:r>
            <a:r>
              <a:rPr lang="es-CO" sz="1400" b="1" dirty="0" smtClean="0"/>
              <a:t>Y </a:t>
            </a:r>
            <a:r>
              <a:rPr lang="es-CO" sz="1400" b="1" dirty="0"/>
              <a:t>PLAZO </a:t>
            </a:r>
            <a:r>
              <a:rPr lang="es-CO" sz="1400" b="1" dirty="0" smtClean="0"/>
              <a:t>MÁXIMO</a:t>
            </a:r>
            <a:endParaRPr lang="en-US" sz="1400" b="1" dirty="0">
              <a:ea typeface="Calibri" panose="020F0502020204030204" pitchFamily="34" charset="0"/>
            </a:endParaRPr>
          </a:p>
        </p:txBody>
      </p:sp>
      <p:sp>
        <p:nvSpPr>
          <p:cNvPr id="24" name="Rectangle 23"/>
          <p:cNvSpPr/>
          <p:nvPr/>
        </p:nvSpPr>
        <p:spPr>
          <a:xfrm>
            <a:off x="5789791" y="5372101"/>
            <a:ext cx="3373847" cy="276999"/>
          </a:xfrm>
          <a:prstGeom prst="rect">
            <a:avLst/>
          </a:prstGeom>
        </p:spPr>
        <p:txBody>
          <a:bodyPr wrap="square">
            <a:spAutoFit/>
          </a:bodyPr>
          <a:lstStyle/>
          <a:p>
            <a:r>
              <a:rPr lang="es-CO" sz="1200" b="1" dirty="0"/>
              <a:t>Fuente: </a:t>
            </a:r>
            <a:r>
              <a:rPr lang="es-CO" sz="1200" dirty="0" smtClean="0"/>
              <a:t>FMI IFS, WB WDI, y HOFINET</a:t>
            </a:r>
            <a:endParaRPr lang="en-US" sz="1200" dirty="0"/>
          </a:p>
        </p:txBody>
      </p:sp>
      <p:sp>
        <p:nvSpPr>
          <p:cNvPr id="3" name="Rectangle 5"/>
          <p:cNvSpPr>
            <a:spLocks noChangeArrowheads="1"/>
          </p:cNvSpPr>
          <p:nvPr/>
        </p:nvSpPr>
        <p:spPr bwMode="auto">
          <a:xfrm>
            <a:off x="92075" y="24203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4" name="Object 3"/>
          <p:cNvGraphicFramePr>
            <a:graphicFrameLocks noChangeAspect="1"/>
          </p:cNvGraphicFramePr>
          <p:nvPr>
            <p:extLst>
              <p:ext uri="{D42A27DB-BD31-4B8C-83A1-F6EECF244321}">
                <p14:modId xmlns:p14="http://schemas.microsoft.com/office/powerpoint/2010/main" xmlns="" val="2026882336"/>
              </p:ext>
            </p:extLst>
          </p:nvPr>
        </p:nvGraphicFramePr>
        <p:xfrm>
          <a:off x="41275" y="1817926"/>
          <a:ext cx="5800725" cy="3924300"/>
        </p:xfrm>
        <a:graphic>
          <a:graphicData uri="http://schemas.openxmlformats.org/presentationml/2006/ole">
            <p:oleObj spid="_x0000_s4845" name="Bitmap Image" r:id="rId5" imgW="7219048" imgH="4753639" progId="PBrush">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463773473"/>
              </p:ext>
            </p:extLst>
          </p:nvPr>
        </p:nvGraphicFramePr>
        <p:xfrm>
          <a:off x="5856288" y="2979203"/>
          <a:ext cx="3199699" cy="2392898"/>
        </p:xfrm>
        <a:graphic>
          <a:graphicData uri="http://schemas.openxmlformats.org/presentationml/2006/ole">
            <p:oleObj spid="_x0000_s4846" name="Bitmap Image" r:id="rId6" imgW="3572374" imgH="2676899" progId="PBrush">
              <p:embed/>
            </p:oleObj>
          </a:graphicData>
        </a:graphic>
      </p:graphicFrame>
    </p:spTree>
    <p:extLst>
      <p:ext uri="{BB962C8B-B14F-4D97-AF65-F5344CB8AC3E}">
        <p14:creationId xmlns:p14="http://schemas.microsoft.com/office/powerpoint/2010/main" xmlns="" val="5040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
            <a:ext cx="9144000" cy="878305"/>
          </a:xfrm>
        </p:spPr>
        <p:txBody>
          <a:bodyPr>
            <a:noAutofit/>
          </a:bodyPr>
          <a:lstStyle/>
          <a:p>
            <a:pPr algn="ctr"/>
            <a:r>
              <a:rPr lang="es-ES" sz="2500" b="1" dirty="0">
                <a:solidFill>
                  <a:schemeClr val="tx1">
                    <a:lumMod val="50000"/>
                    <a:lumOff val="50000"/>
                  </a:schemeClr>
                </a:solidFill>
                <a:latin typeface="+mn-lt"/>
                <a:cs typeface="Arial" panose="020B0604020202020204" pitchFamily="34" charset="0"/>
              </a:rPr>
              <a:t>Capítulo I. Antecedentes y Evolución del Mercado </a:t>
            </a:r>
            <a:r>
              <a:rPr lang="es-ES" sz="2500" b="1" dirty="0" smtClean="0">
                <a:solidFill>
                  <a:schemeClr val="tx1">
                    <a:lumMod val="50000"/>
                    <a:lumOff val="50000"/>
                  </a:schemeClr>
                </a:solidFill>
                <a:latin typeface="+mn-lt"/>
                <a:cs typeface="Arial" panose="020B0604020202020204" pitchFamily="34" charset="0"/>
              </a:rPr>
              <a:t>Hipotecario</a:t>
            </a:r>
            <a:endParaRPr lang="en-US" sz="2500" b="1" dirty="0">
              <a:solidFill>
                <a:schemeClr val="tx1">
                  <a:lumMod val="50000"/>
                  <a:lumOff val="50000"/>
                </a:schemeClr>
              </a:solidFill>
              <a:latin typeface="+mn-lt"/>
              <a:cs typeface="Arial" panose="020B0604020202020204" pitchFamily="34" charset="0"/>
            </a:endParaRPr>
          </a:p>
        </p:txBody>
      </p:sp>
      <p:sp>
        <p:nvSpPr>
          <p:cNvPr id="14" name="Rectangle 13"/>
          <p:cNvSpPr/>
          <p:nvPr/>
        </p:nvSpPr>
        <p:spPr>
          <a:xfrm>
            <a:off x="6007100" y="8771590"/>
            <a:ext cx="7010400" cy="276999"/>
          </a:xfrm>
          <a:prstGeom prst="rect">
            <a:avLst/>
          </a:prstGeom>
        </p:spPr>
        <p:txBody>
          <a:bodyPr wrap="square">
            <a:spAutoFit/>
          </a:bodyPr>
          <a:lstStyle/>
          <a:p>
            <a:r>
              <a:rPr lang="es-CO" sz="1200" b="1" dirty="0"/>
              <a:t>Fuente: </a:t>
            </a:r>
            <a:r>
              <a:rPr lang="es-ES" sz="1200" dirty="0"/>
              <a:t>Superintendencia Financiera, </a:t>
            </a:r>
            <a:r>
              <a:rPr lang="es-ES" sz="1200" dirty="0" err="1"/>
              <a:t>Titularizadora</a:t>
            </a:r>
            <a:r>
              <a:rPr lang="es-ES" sz="1200" dirty="0"/>
              <a:t> Colombiana  y </a:t>
            </a:r>
            <a:r>
              <a:rPr lang="es-ES" sz="1200" dirty="0" smtClean="0"/>
              <a:t>DANE.</a:t>
            </a:r>
            <a:endParaRPr lang="en-US" sz="1200" dirty="0"/>
          </a:p>
        </p:txBody>
      </p:sp>
      <p:sp>
        <p:nvSpPr>
          <p:cNvPr id="16" name="TextBox 15"/>
          <p:cNvSpPr txBox="1"/>
          <p:nvPr/>
        </p:nvSpPr>
        <p:spPr>
          <a:xfrm>
            <a:off x="0" y="823843"/>
            <a:ext cx="9272178" cy="800219"/>
          </a:xfrm>
          <a:prstGeom prst="rect">
            <a:avLst/>
          </a:prstGeom>
          <a:noFill/>
        </p:spPr>
        <p:txBody>
          <a:bodyPr wrap="square" rtlCol="0">
            <a:spAutoFit/>
          </a:bodyPr>
          <a:lstStyle/>
          <a:p>
            <a:pPr algn="ctr"/>
            <a:r>
              <a:rPr lang="es-CO" sz="2300" b="1" dirty="0" smtClean="0">
                <a:solidFill>
                  <a:schemeClr val="accent5">
                    <a:lumMod val="50000"/>
                  </a:schemeClr>
                </a:solidFill>
              </a:rPr>
              <a:t>Sin embargo, no hay avances sustanciales en </a:t>
            </a:r>
          </a:p>
          <a:p>
            <a:pPr algn="ctr"/>
            <a:r>
              <a:rPr lang="es-CO" sz="2300" b="1" dirty="0" smtClean="0">
                <a:solidFill>
                  <a:schemeClr val="accent5">
                    <a:lumMod val="50000"/>
                  </a:schemeClr>
                </a:solidFill>
              </a:rPr>
              <a:t>profundización del uso del crédito</a:t>
            </a:r>
            <a:endParaRPr lang="es-CO" sz="2300" b="1" dirty="0">
              <a:solidFill>
                <a:schemeClr val="accent5">
                  <a:lumMod val="50000"/>
                </a:schemeClr>
              </a:solidFill>
            </a:endParaRPr>
          </a:p>
        </p:txBody>
      </p:sp>
      <p:pic>
        <p:nvPicPr>
          <p:cNvPr id="17" name="Picture 16"/>
          <p:cNvPicPr>
            <a:picLocks noChangeAspect="1"/>
          </p:cNvPicPr>
          <p:nvPr/>
        </p:nvPicPr>
        <p:blipFill rotWithShape="1">
          <a:blip r:embed="rId4" cstate="print">
            <a:duotone>
              <a:srgbClr val="2D2D8A">
                <a:shade val="45000"/>
                <a:satMod val="135000"/>
              </a:srgbClr>
              <a:prstClr val="white"/>
            </a:duotone>
          </a:blip>
          <a:srcRect t="74720" b="11385"/>
          <a:stretch/>
        </p:blipFill>
        <p:spPr>
          <a:xfrm>
            <a:off x="0" y="6235795"/>
            <a:ext cx="9144000" cy="637674"/>
          </a:xfrm>
          <a:prstGeom prst="rect">
            <a:avLst/>
          </a:prstGeom>
        </p:spPr>
      </p:pic>
      <p:sp>
        <p:nvSpPr>
          <p:cNvPr id="18" name="Rectangle 17"/>
          <p:cNvSpPr/>
          <p:nvPr/>
        </p:nvSpPr>
        <p:spPr>
          <a:xfrm>
            <a:off x="619714" y="1966755"/>
            <a:ext cx="4597400" cy="307777"/>
          </a:xfrm>
          <a:prstGeom prst="rect">
            <a:avLst/>
          </a:prstGeom>
        </p:spPr>
        <p:txBody>
          <a:bodyPr wrap="square">
            <a:spAutoFit/>
          </a:bodyPr>
          <a:lstStyle/>
          <a:p>
            <a:pPr algn="ctr"/>
            <a:r>
              <a:rPr lang="es-ES" sz="1400" b="1" dirty="0" smtClean="0">
                <a:ea typeface="Calibri" panose="020F0502020204030204" pitchFamily="34" charset="0"/>
              </a:rPr>
              <a:t>EVOLUCIÓN LTV EN COLOMBIA</a:t>
            </a:r>
            <a:endParaRPr lang="en-US" sz="1400" b="1" dirty="0">
              <a:ea typeface="Calibri" panose="020F0502020204030204" pitchFamily="34" charset="0"/>
            </a:endParaRPr>
          </a:p>
        </p:txBody>
      </p:sp>
      <p:sp>
        <p:nvSpPr>
          <p:cNvPr id="20" name="TextBox 19"/>
          <p:cNvSpPr txBox="1"/>
          <p:nvPr/>
        </p:nvSpPr>
        <p:spPr>
          <a:xfrm>
            <a:off x="5722937" y="1700317"/>
            <a:ext cx="3590925" cy="1061829"/>
          </a:xfrm>
          <a:prstGeom prst="rect">
            <a:avLst/>
          </a:prstGeom>
          <a:noFill/>
        </p:spPr>
        <p:txBody>
          <a:bodyPr wrap="square" rtlCol="0">
            <a:spAutoFit/>
          </a:bodyPr>
          <a:lstStyle/>
          <a:p>
            <a:pPr algn="ctr"/>
            <a:r>
              <a:rPr lang="es-CO" sz="2100" b="1" dirty="0" smtClean="0">
                <a:solidFill>
                  <a:schemeClr val="accent5">
                    <a:lumMod val="50000"/>
                  </a:schemeClr>
                </a:solidFill>
              </a:rPr>
              <a:t>Y aunque la regulación es astringente… no llegamos al límite superior</a:t>
            </a:r>
            <a:endParaRPr lang="es-CO" sz="2100" b="1" dirty="0">
              <a:solidFill>
                <a:schemeClr val="accent5">
                  <a:lumMod val="50000"/>
                </a:schemeClr>
              </a:solidFill>
            </a:endParaRPr>
          </a:p>
        </p:txBody>
      </p:sp>
      <p:sp>
        <p:nvSpPr>
          <p:cNvPr id="23" name="Rectangle 22"/>
          <p:cNvSpPr/>
          <p:nvPr/>
        </p:nvSpPr>
        <p:spPr>
          <a:xfrm>
            <a:off x="5892800" y="2698295"/>
            <a:ext cx="3251200" cy="307777"/>
          </a:xfrm>
          <a:prstGeom prst="rect">
            <a:avLst/>
          </a:prstGeom>
        </p:spPr>
        <p:txBody>
          <a:bodyPr wrap="square">
            <a:spAutoFit/>
          </a:bodyPr>
          <a:lstStyle/>
          <a:p>
            <a:pPr algn="ctr"/>
            <a:r>
              <a:rPr lang="es-CO" sz="1400" b="1" dirty="0" smtClean="0"/>
              <a:t>LTV TÍPICO Y MÁXIMO, </a:t>
            </a:r>
            <a:r>
              <a:rPr lang="es-CO" sz="1400" b="1" dirty="0"/>
              <a:t>2013.</a:t>
            </a:r>
            <a:endParaRPr lang="en-US" sz="1400" b="1" dirty="0">
              <a:ea typeface="Calibri" panose="020F0502020204030204" pitchFamily="34" charset="0"/>
            </a:endParaRPr>
          </a:p>
        </p:txBody>
      </p:sp>
      <p:sp>
        <p:nvSpPr>
          <p:cNvPr id="24" name="Rectangle 23"/>
          <p:cNvSpPr/>
          <p:nvPr/>
        </p:nvSpPr>
        <p:spPr>
          <a:xfrm>
            <a:off x="6007100" y="5508382"/>
            <a:ext cx="3373847" cy="276999"/>
          </a:xfrm>
          <a:prstGeom prst="rect">
            <a:avLst/>
          </a:prstGeom>
        </p:spPr>
        <p:txBody>
          <a:bodyPr wrap="square">
            <a:spAutoFit/>
          </a:bodyPr>
          <a:lstStyle/>
          <a:p>
            <a:r>
              <a:rPr lang="es-CO" sz="1200" b="1" dirty="0"/>
              <a:t>Fuente: </a:t>
            </a:r>
            <a:r>
              <a:rPr lang="es-ES" sz="1200" dirty="0"/>
              <a:t>FMI. </a:t>
            </a:r>
            <a:r>
              <a:rPr lang="es-ES" sz="1200" dirty="0" smtClean="0"/>
              <a:t>HOFINET y agencias </a:t>
            </a:r>
            <a:r>
              <a:rPr lang="es-ES" sz="1200" dirty="0"/>
              <a:t>de </a:t>
            </a:r>
            <a:r>
              <a:rPr lang="es-ES" sz="1200" dirty="0" smtClean="0"/>
              <a:t>supervisión</a:t>
            </a:r>
            <a:endParaRPr lang="en-US" sz="12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547839104"/>
              </p:ext>
            </p:extLst>
          </p:nvPr>
        </p:nvGraphicFramePr>
        <p:xfrm>
          <a:off x="6007100" y="2968431"/>
          <a:ext cx="2914650" cy="2543175"/>
        </p:xfrm>
        <a:graphic>
          <a:graphicData uri="http://schemas.openxmlformats.org/presentationml/2006/ole">
            <p:oleObj spid="_x0000_s3876" name="Bitmap Image" r:id="rId5" imgW="3228571" imgH="2809524" progId="PBrush">
              <p:embed/>
            </p:oleObj>
          </a:graphicData>
        </a:graphic>
      </p:graphicFrame>
      <p:sp>
        <p:nvSpPr>
          <p:cNvPr id="8" name="Rectangle 32"/>
          <p:cNvSpPr>
            <a:spLocks noChangeArrowheads="1"/>
          </p:cNvSpPr>
          <p:nvPr/>
        </p:nvSpPr>
        <p:spPr bwMode="auto">
          <a:xfrm>
            <a:off x="192419" y="2730795"/>
            <a:ext cx="880262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9" name="Object 8"/>
          <p:cNvGraphicFramePr>
            <a:graphicFrameLocks noChangeAspect="1"/>
          </p:cNvGraphicFramePr>
          <p:nvPr>
            <p:extLst>
              <p:ext uri="{D42A27DB-BD31-4B8C-83A1-F6EECF244321}">
                <p14:modId xmlns:p14="http://schemas.microsoft.com/office/powerpoint/2010/main" xmlns="" val="2335570468"/>
              </p:ext>
            </p:extLst>
          </p:nvPr>
        </p:nvGraphicFramePr>
        <p:xfrm>
          <a:off x="135269" y="2259180"/>
          <a:ext cx="5814681" cy="3172490"/>
        </p:xfrm>
        <a:graphic>
          <a:graphicData uri="http://schemas.openxmlformats.org/presentationml/2006/ole">
            <p:oleObj spid="_x0000_s3877" name="Bitmap Image" r:id="rId6" imgW="6563641" imgH="3600000" progId="PBrush">
              <p:embed/>
            </p:oleObj>
          </a:graphicData>
        </a:graphic>
      </p:graphicFrame>
      <p:sp>
        <p:nvSpPr>
          <p:cNvPr id="21" name="Rectangle 20"/>
          <p:cNvSpPr/>
          <p:nvPr/>
        </p:nvSpPr>
        <p:spPr>
          <a:xfrm>
            <a:off x="0" y="5646881"/>
            <a:ext cx="1993900" cy="276999"/>
          </a:xfrm>
          <a:prstGeom prst="rect">
            <a:avLst/>
          </a:prstGeom>
        </p:spPr>
        <p:txBody>
          <a:bodyPr wrap="square">
            <a:spAutoFit/>
          </a:bodyPr>
          <a:lstStyle/>
          <a:p>
            <a:r>
              <a:rPr lang="es-CO" sz="1200" b="1" dirty="0"/>
              <a:t>Fuente: </a:t>
            </a:r>
            <a:r>
              <a:rPr lang="es-CO" sz="1200" dirty="0" err="1" smtClean="0"/>
              <a:t>Asobancaria</a:t>
            </a:r>
            <a:r>
              <a:rPr lang="es-CO" sz="1200" dirty="0" smtClean="0"/>
              <a:t>.</a:t>
            </a:r>
            <a:endParaRPr lang="en-US" sz="1200" dirty="0"/>
          </a:p>
        </p:txBody>
      </p:sp>
    </p:spTree>
    <p:extLst>
      <p:ext uri="{BB962C8B-B14F-4D97-AF65-F5344CB8AC3E}">
        <p14:creationId xmlns:p14="http://schemas.microsoft.com/office/powerpoint/2010/main" xmlns="" val="328263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
            <a:ext cx="9144000" cy="878305"/>
          </a:xfrm>
        </p:spPr>
        <p:txBody>
          <a:bodyPr>
            <a:noAutofit/>
          </a:bodyPr>
          <a:lstStyle/>
          <a:p>
            <a:pPr algn="ctr"/>
            <a:r>
              <a:rPr lang="es-ES" sz="2500" b="1" dirty="0">
                <a:solidFill>
                  <a:schemeClr val="tx1">
                    <a:lumMod val="50000"/>
                    <a:lumOff val="50000"/>
                  </a:schemeClr>
                </a:solidFill>
                <a:latin typeface="+mn-lt"/>
                <a:cs typeface="Arial" panose="020B0604020202020204" pitchFamily="34" charset="0"/>
              </a:rPr>
              <a:t>Capítulo I. Antecedentes y Evolución del Mercado </a:t>
            </a:r>
            <a:r>
              <a:rPr lang="es-ES" sz="2500" b="1" dirty="0" smtClean="0">
                <a:solidFill>
                  <a:schemeClr val="tx1">
                    <a:lumMod val="50000"/>
                    <a:lumOff val="50000"/>
                  </a:schemeClr>
                </a:solidFill>
                <a:latin typeface="+mn-lt"/>
                <a:cs typeface="Arial" panose="020B0604020202020204" pitchFamily="34" charset="0"/>
              </a:rPr>
              <a:t>Hipotecario</a:t>
            </a:r>
            <a:endParaRPr lang="en-US" sz="2500" b="1" dirty="0">
              <a:solidFill>
                <a:schemeClr val="tx1">
                  <a:lumMod val="50000"/>
                  <a:lumOff val="50000"/>
                </a:schemeClr>
              </a:solidFill>
              <a:latin typeface="+mn-lt"/>
              <a:cs typeface="Arial" panose="020B0604020202020204" pitchFamily="34" charset="0"/>
            </a:endParaRPr>
          </a:p>
        </p:txBody>
      </p:sp>
      <p:sp>
        <p:nvSpPr>
          <p:cNvPr id="14" name="Rectangle 13"/>
          <p:cNvSpPr/>
          <p:nvPr/>
        </p:nvSpPr>
        <p:spPr>
          <a:xfrm>
            <a:off x="6007100" y="8771590"/>
            <a:ext cx="7010400" cy="276999"/>
          </a:xfrm>
          <a:prstGeom prst="rect">
            <a:avLst/>
          </a:prstGeom>
        </p:spPr>
        <p:txBody>
          <a:bodyPr wrap="square">
            <a:spAutoFit/>
          </a:bodyPr>
          <a:lstStyle/>
          <a:p>
            <a:r>
              <a:rPr lang="es-CO" sz="1200" b="1" dirty="0"/>
              <a:t>Fuente: </a:t>
            </a:r>
            <a:r>
              <a:rPr lang="es-ES" sz="1200" dirty="0"/>
              <a:t>Superintendencia Financiera, </a:t>
            </a:r>
            <a:r>
              <a:rPr lang="es-ES" sz="1200" dirty="0" err="1"/>
              <a:t>Titularizadora</a:t>
            </a:r>
            <a:r>
              <a:rPr lang="es-ES" sz="1200" dirty="0"/>
              <a:t> Colombiana  y </a:t>
            </a:r>
            <a:r>
              <a:rPr lang="es-ES" sz="1200" dirty="0" smtClean="0"/>
              <a:t>DANE.</a:t>
            </a:r>
            <a:endParaRPr lang="en-US" sz="1200" dirty="0"/>
          </a:p>
        </p:txBody>
      </p:sp>
      <p:sp>
        <p:nvSpPr>
          <p:cNvPr id="16" name="TextBox 15"/>
          <p:cNvSpPr txBox="1"/>
          <p:nvPr/>
        </p:nvSpPr>
        <p:spPr>
          <a:xfrm>
            <a:off x="0" y="823843"/>
            <a:ext cx="9272178" cy="800219"/>
          </a:xfrm>
          <a:prstGeom prst="rect">
            <a:avLst/>
          </a:prstGeom>
          <a:noFill/>
        </p:spPr>
        <p:txBody>
          <a:bodyPr wrap="square" rtlCol="0">
            <a:spAutoFit/>
          </a:bodyPr>
          <a:lstStyle/>
          <a:p>
            <a:pPr algn="ctr"/>
            <a:r>
              <a:rPr lang="es-CO" sz="2300" b="1" dirty="0" smtClean="0">
                <a:solidFill>
                  <a:schemeClr val="accent5">
                    <a:lumMod val="50000"/>
                  </a:schemeClr>
                </a:solidFill>
              </a:rPr>
              <a:t>Y preocupa la poca difusión de la financiación en tasa variable como mecanismo de calce de plazos….</a:t>
            </a:r>
            <a:endParaRPr lang="es-CO" sz="2300" b="1" dirty="0">
              <a:solidFill>
                <a:schemeClr val="accent5">
                  <a:lumMod val="50000"/>
                </a:schemeClr>
              </a:solidFill>
            </a:endParaRPr>
          </a:p>
        </p:txBody>
      </p:sp>
      <p:pic>
        <p:nvPicPr>
          <p:cNvPr id="17" name="Picture 16"/>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35795"/>
            <a:ext cx="9144000" cy="637674"/>
          </a:xfrm>
          <a:prstGeom prst="rect">
            <a:avLst/>
          </a:prstGeom>
        </p:spPr>
      </p:pic>
      <p:sp>
        <p:nvSpPr>
          <p:cNvPr id="18" name="Rectangle 17"/>
          <p:cNvSpPr/>
          <p:nvPr/>
        </p:nvSpPr>
        <p:spPr>
          <a:xfrm>
            <a:off x="963907" y="1715763"/>
            <a:ext cx="7216186" cy="307777"/>
          </a:xfrm>
          <a:prstGeom prst="rect">
            <a:avLst/>
          </a:prstGeom>
        </p:spPr>
        <p:txBody>
          <a:bodyPr wrap="square">
            <a:spAutoFit/>
          </a:bodyPr>
          <a:lstStyle/>
          <a:p>
            <a:pPr algn="ctr"/>
            <a:r>
              <a:rPr lang="es-CO" sz="1400" b="1" dirty="0" smtClean="0"/>
              <a:t>DISTRIBUCIÓN </a:t>
            </a:r>
            <a:r>
              <a:rPr lang="es-CO" sz="1400" b="1" dirty="0"/>
              <a:t>DE DESEMBOLSOS POR TIPO DE VIVIENDA Y  MODALIDAD DE CRÉDITO</a:t>
            </a:r>
            <a:endParaRPr lang="en-US" sz="1400" b="1" dirty="0">
              <a:ea typeface="Calibri" panose="020F0502020204030204" pitchFamily="34" charset="0"/>
            </a:endParaRPr>
          </a:p>
        </p:txBody>
      </p:sp>
      <p:sp>
        <p:nvSpPr>
          <p:cNvPr id="8" name="Rectangle 32"/>
          <p:cNvSpPr>
            <a:spLocks noChangeArrowheads="1"/>
          </p:cNvSpPr>
          <p:nvPr/>
        </p:nvSpPr>
        <p:spPr bwMode="auto">
          <a:xfrm>
            <a:off x="192419" y="2730795"/>
            <a:ext cx="880262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pic>
        <p:nvPicPr>
          <p:cNvPr id="6" name="Picture 5"/>
          <p:cNvPicPr>
            <a:picLocks noChangeAspect="1"/>
          </p:cNvPicPr>
          <p:nvPr/>
        </p:nvPicPr>
        <p:blipFill>
          <a:blip r:embed="rId4" cstate="print"/>
          <a:stretch>
            <a:fillRect/>
          </a:stretch>
        </p:blipFill>
        <p:spPr>
          <a:xfrm>
            <a:off x="772604" y="2055559"/>
            <a:ext cx="7342733" cy="3592582"/>
          </a:xfrm>
          <a:prstGeom prst="rect">
            <a:avLst/>
          </a:prstGeom>
        </p:spPr>
      </p:pic>
      <p:sp>
        <p:nvSpPr>
          <p:cNvPr id="19" name="Rectangle 18"/>
          <p:cNvSpPr/>
          <p:nvPr/>
        </p:nvSpPr>
        <p:spPr>
          <a:xfrm>
            <a:off x="0" y="5646881"/>
            <a:ext cx="3644900" cy="276999"/>
          </a:xfrm>
          <a:prstGeom prst="rect">
            <a:avLst/>
          </a:prstGeom>
        </p:spPr>
        <p:txBody>
          <a:bodyPr wrap="square">
            <a:spAutoFit/>
          </a:bodyPr>
          <a:lstStyle/>
          <a:p>
            <a:r>
              <a:rPr lang="es-CO" sz="1200" b="1" dirty="0"/>
              <a:t>Fuente: </a:t>
            </a:r>
            <a:r>
              <a:rPr lang="es-CO" sz="1200" dirty="0"/>
              <a:t>Superintendencia Financiera de Colombia.</a:t>
            </a:r>
            <a:r>
              <a:rPr lang="es-CO" sz="1200" dirty="0" smtClean="0"/>
              <a:t>.</a:t>
            </a:r>
            <a:endParaRPr lang="en-US" sz="1200" dirty="0"/>
          </a:p>
        </p:txBody>
      </p:sp>
    </p:spTree>
    <p:extLst>
      <p:ext uri="{BB962C8B-B14F-4D97-AF65-F5344CB8AC3E}">
        <p14:creationId xmlns:p14="http://schemas.microsoft.com/office/powerpoint/2010/main" xmlns="" val="2893599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
            <a:ext cx="9144000" cy="878305"/>
          </a:xfrm>
        </p:spPr>
        <p:txBody>
          <a:bodyPr>
            <a:noAutofit/>
          </a:bodyPr>
          <a:lstStyle/>
          <a:p>
            <a:pPr algn="ctr"/>
            <a:r>
              <a:rPr lang="es-ES" sz="2500" b="1" dirty="0">
                <a:solidFill>
                  <a:schemeClr val="tx1">
                    <a:lumMod val="50000"/>
                    <a:lumOff val="50000"/>
                  </a:schemeClr>
                </a:solidFill>
                <a:latin typeface="+mn-lt"/>
                <a:cs typeface="Arial" panose="020B0604020202020204" pitchFamily="34" charset="0"/>
              </a:rPr>
              <a:t>Capítulo I. Antecedentes y Evolución del Mercado </a:t>
            </a:r>
            <a:r>
              <a:rPr lang="es-ES" sz="2500" b="1" dirty="0" smtClean="0">
                <a:solidFill>
                  <a:schemeClr val="tx1">
                    <a:lumMod val="50000"/>
                    <a:lumOff val="50000"/>
                  </a:schemeClr>
                </a:solidFill>
                <a:latin typeface="+mn-lt"/>
                <a:cs typeface="Arial" panose="020B0604020202020204" pitchFamily="34" charset="0"/>
              </a:rPr>
              <a:t>Hipotecario</a:t>
            </a:r>
            <a:endParaRPr lang="en-US" sz="2500" b="1" dirty="0">
              <a:solidFill>
                <a:schemeClr val="tx1">
                  <a:lumMod val="50000"/>
                  <a:lumOff val="50000"/>
                </a:schemeClr>
              </a:solidFill>
              <a:latin typeface="+mn-lt"/>
              <a:cs typeface="Arial" panose="020B0604020202020204" pitchFamily="34" charset="0"/>
            </a:endParaRPr>
          </a:p>
        </p:txBody>
      </p:sp>
      <p:sp>
        <p:nvSpPr>
          <p:cNvPr id="14" name="Rectangle 13"/>
          <p:cNvSpPr/>
          <p:nvPr/>
        </p:nvSpPr>
        <p:spPr>
          <a:xfrm>
            <a:off x="6007100" y="8771590"/>
            <a:ext cx="7010400" cy="276999"/>
          </a:xfrm>
          <a:prstGeom prst="rect">
            <a:avLst/>
          </a:prstGeom>
        </p:spPr>
        <p:txBody>
          <a:bodyPr wrap="square">
            <a:spAutoFit/>
          </a:bodyPr>
          <a:lstStyle/>
          <a:p>
            <a:r>
              <a:rPr lang="es-CO" sz="1200" b="1" dirty="0"/>
              <a:t>Fuente: </a:t>
            </a:r>
            <a:r>
              <a:rPr lang="es-ES" sz="1200" dirty="0"/>
              <a:t>Superintendencia Financiera, </a:t>
            </a:r>
            <a:r>
              <a:rPr lang="es-ES" sz="1200" dirty="0" err="1"/>
              <a:t>Titularizadora</a:t>
            </a:r>
            <a:r>
              <a:rPr lang="es-ES" sz="1200" dirty="0"/>
              <a:t> Colombiana  y </a:t>
            </a:r>
            <a:r>
              <a:rPr lang="es-ES" sz="1200" dirty="0" smtClean="0"/>
              <a:t>DANE.</a:t>
            </a:r>
            <a:endParaRPr lang="en-US" sz="1200" dirty="0"/>
          </a:p>
        </p:txBody>
      </p:sp>
      <p:sp>
        <p:nvSpPr>
          <p:cNvPr id="16" name="TextBox 15"/>
          <p:cNvSpPr txBox="1"/>
          <p:nvPr/>
        </p:nvSpPr>
        <p:spPr>
          <a:xfrm>
            <a:off x="0" y="823843"/>
            <a:ext cx="9272178" cy="446276"/>
          </a:xfrm>
          <a:prstGeom prst="rect">
            <a:avLst/>
          </a:prstGeom>
          <a:noFill/>
        </p:spPr>
        <p:txBody>
          <a:bodyPr wrap="square" rtlCol="0">
            <a:spAutoFit/>
          </a:bodyPr>
          <a:lstStyle/>
          <a:p>
            <a:pPr algn="ctr"/>
            <a:r>
              <a:rPr lang="es-CO" sz="2300" b="1" dirty="0" smtClean="0">
                <a:solidFill>
                  <a:schemeClr val="accent5">
                    <a:lumMod val="50000"/>
                  </a:schemeClr>
                </a:solidFill>
              </a:rPr>
              <a:t>En general, aún hay un amplio espacio para mejorar….</a:t>
            </a:r>
            <a:endParaRPr lang="es-CO" sz="2300" b="1" dirty="0">
              <a:solidFill>
                <a:schemeClr val="accent5">
                  <a:lumMod val="50000"/>
                </a:schemeClr>
              </a:solidFill>
            </a:endParaRPr>
          </a:p>
        </p:txBody>
      </p:sp>
      <p:pic>
        <p:nvPicPr>
          <p:cNvPr id="17" name="Picture 16"/>
          <p:cNvPicPr>
            <a:picLocks noChangeAspect="1"/>
          </p:cNvPicPr>
          <p:nvPr/>
        </p:nvPicPr>
        <p:blipFill rotWithShape="1">
          <a:blip r:embed="rId3" cstate="print">
            <a:duotone>
              <a:srgbClr val="2D2D8A">
                <a:shade val="45000"/>
                <a:satMod val="135000"/>
              </a:srgbClr>
              <a:prstClr val="white"/>
            </a:duotone>
          </a:blip>
          <a:srcRect t="74720" b="11385"/>
          <a:stretch/>
        </p:blipFill>
        <p:spPr>
          <a:xfrm>
            <a:off x="0" y="6235795"/>
            <a:ext cx="9144000" cy="637674"/>
          </a:xfrm>
          <a:prstGeom prst="rect">
            <a:avLst/>
          </a:prstGeom>
        </p:spPr>
      </p:pic>
      <p:sp>
        <p:nvSpPr>
          <p:cNvPr id="18" name="Rectangle 17"/>
          <p:cNvSpPr/>
          <p:nvPr/>
        </p:nvSpPr>
        <p:spPr>
          <a:xfrm>
            <a:off x="963907" y="1715763"/>
            <a:ext cx="7216186" cy="307777"/>
          </a:xfrm>
          <a:prstGeom prst="rect">
            <a:avLst/>
          </a:prstGeom>
        </p:spPr>
        <p:txBody>
          <a:bodyPr wrap="square">
            <a:spAutoFit/>
          </a:bodyPr>
          <a:lstStyle/>
          <a:p>
            <a:pPr algn="ctr"/>
            <a:r>
              <a:rPr lang="es-CO" sz="1400" b="1" dirty="0" smtClean="0"/>
              <a:t>TASA DE PROPIEDAD Y COBERTURA DE CRÉDITO</a:t>
            </a:r>
            <a:endParaRPr lang="en-US" sz="1400" b="1" dirty="0">
              <a:ea typeface="Calibri" panose="020F0502020204030204" pitchFamily="34" charset="0"/>
            </a:endParaRPr>
          </a:p>
        </p:txBody>
      </p:sp>
      <p:sp>
        <p:nvSpPr>
          <p:cNvPr id="8" name="Rectangle 32"/>
          <p:cNvSpPr>
            <a:spLocks noChangeArrowheads="1"/>
          </p:cNvSpPr>
          <p:nvPr/>
        </p:nvSpPr>
        <p:spPr bwMode="auto">
          <a:xfrm>
            <a:off x="192419" y="2730795"/>
            <a:ext cx="8802624"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9" name="Rectangle 18"/>
          <p:cNvSpPr/>
          <p:nvPr/>
        </p:nvSpPr>
        <p:spPr>
          <a:xfrm>
            <a:off x="-1" y="5646881"/>
            <a:ext cx="8995043" cy="276999"/>
          </a:xfrm>
          <a:prstGeom prst="rect">
            <a:avLst/>
          </a:prstGeom>
        </p:spPr>
        <p:txBody>
          <a:bodyPr wrap="square">
            <a:spAutoFit/>
          </a:bodyPr>
          <a:lstStyle/>
          <a:p>
            <a:r>
              <a:rPr lang="es-CO" sz="1200" b="1" dirty="0"/>
              <a:t>Fuente: </a:t>
            </a:r>
            <a:r>
              <a:rPr lang="es-CO" sz="1200" dirty="0"/>
              <a:t>IFC. </a:t>
            </a:r>
            <a:r>
              <a:rPr lang="es-CO" sz="1200" dirty="0" err="1"/>
              <a:t>Housing</a:t>
            </a:r>
            <a:r>
              <a:rPr lang="es-CO" sz="1200" dirty="0"/>
              <a:t> </a:t>
            </a:r>
            <a:r>
              <a:rPr lang="es-CO" sz="1200" dirty="0" err="1"/>
              <a:t>Finance</a:t>
            </a:r>
            <a:r>
              <a:rPr lang="es-CO" sz="1200" dirty="0"/>
              <a:t> </a:t>
            </a:r>
            <a:r>
              <a:rPr lang="es-CO" sz="1200" dirty="0" err="1"/>
              <a:t>Information</a:t>
            </a:r>
            <a:r>
              <a:rPr lang="es-CO" sz="1200" dirty="0"/>
              <a:t> Network </a:t>
            </a:r>
            <a:r>
              <a:rPr lang="es-CO" sz="1200" dirty="0" smtClean="0"/>
              <a:t>y </a:t>
            </a:r>
            <a:r>
              <a:rPr lang="es-CO" sz="1200" dirty="0"/>
              <a:t>Banco Mundial. Global </a:t>
            </a:r>
            <a:r>
              <a:rPr lang="es-CO" sz="1200" dirty="0" err="1"/>
              <a:t>Findex</a:t>
            </a:r>
            <a:r>
              <a:rPr lang="es-CO" sz="1200" dirty="0"/>
              <a:t>.</a:t>
            </a:r>
            <a:endParaRPr lang="en-US" sz="1200" dirty="0"/>
          </a:p>
        </p:txBody>
      </p:sp>
      <p:pic>
        <p:nvPicPr>
          <p:cNvPr id="3" name="Picture 2"/>
          <p:cNvPicPr>
            <a:picLocks noChangeAspect="1"/>
          </p:cNvPicPr>
          <p:nvPr/>
        </p:nvPicPr>
        <p:blipFill>
          <a:blip r:embed="rId4" cstate="print"/>
          <a:stretch>
            <a:fillRect/>
          </a:stretch>
        </p:blipFill>
        <p:spPr>
          <a:xfrm>
            <a:off x="1216284" y="2076773"/>
            <a:ext cx="6711432" cy="3320286"/>
          </a:xfrm>
          <a:prstGeom prst="rect">
            <a:avLst/>
          </a:prstGeom>
        </p:spPr>
      </p:pic>
    </p:spTree>
    <p:extLst>
      <p:ext uri="{BB962C8B-B14F-4D97-AF65-F5344CB8AC3E}">
        <p14:creationId xmlns:p14="http://schemas.microsoft.com/office/powerpoint/2010/main" xmlns="" val="595160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3446</TotalTime>
  <Words>2444</Words>
  <Application>Microsoft Office PowerPoint</Application>
  <PresentationFormat>Presentación en pantalla (4:3)</PresentationFormat>
  <Paragraphs>176</Paragraphs>
  <Slides>24</Slides>
  <Notes>17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Office Theme</vt:lpstr>
      <vt:lpstr>Bitmap Image</vt:lpstr>
      <vt:lpstr>FINANCIAMIENTO HIPOTECARIO EN COLOMBIA: EVOLUCIÓN, EXPERIENCIAS RELEVANTES Y PROPUESTAS </vt:lpstr>
      <vt:lpstr>Contenido</vt:lpstr>
      <vt:lpstr>Diapositiva 3</vt:lpstr>
      <vt:lpstr>Capítulo I. Antecedentes y Evolución del Mercado Hipotecario</vt:lpstr>
      <vt:lpstr>Capítulo I. Antecedentes y Evolución del Mercado Hipotecario</vt:lpstr>
      <vt:lpstr>Capítulo I. Antecedentes y Evolución del Mercado Hipotecario</vt:lpstr>
      <vt:lpstr>Capítulo I. Antecedentes y Evolución del Mercado Hipotecario</vt:lpstr>
      <vt:lpstr>Capítulo I. Antecedentes y Evolución del Mercado Hipotecario</vt:lpstr>
      <vt:lpstr>Capítulo I. Antecedentes y Evolución del Mercado Hipotecario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Contexto Tributario en la Actividad Edificadora</dc:title>
  <dc:creator>LauraHiguera</dc:creator>
  <cp:lastModifiedBy>Hernando Jose</cp:lastModifiedBy>
  <cp:revision>441</cp:revision>
  <dcterms:created xsi:type="dcterms:W3CDTF">2015-09-15T21:02:18Z</dcterms:created>
  <dcterms:modified xsi:type="dcterms:W3CDTF">2016-04-01T16:50:24Z</dcterms:modified>
</cp:coreProperties>
</file>