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256" r:id="rId5"/>
    <p:sldId id="257" r:id="rId6"/>
    <p:sldId id="260" r:id="rId7"/>
    <p:sldId id="258" r:id="rId8"/>
    <p:sldId id="261" r:id="rId9"/>
    <p:sldId id="262" r:id="rId10"/>
    <p:sldId id="266" r:id="rId11"/>
    <p:sldId id="265" r:id="rId12"/>
    <p:sldId id="264" r:id="rId13"/>
    <p:sldId id="267" r:id="rId14"/>
    <p:sldId id="263" r:id="rId15"/>
    <p:sldId id="270" r:id="rId16"/>
    <p:sldId id="269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85850" autoAdjust="0"/>
  </p:normalViewPr>
  <p:slideViewPr>
    <p:cSldViewPr snapToGrid="0" snapToObjects="1">
      <p:cViewPr varScale="1">
        <p:scale>
          <a:sx n="104" d="100"/>
          <a:sy n="104" d="100"/>
        </p:scale>
        <p:origin x="-6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078E4-E4C4-9D47-95C1-8899BF4FC851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9B5CA-2AF6-6A4F-99C2-A3C687CE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2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Balancing tradeoffs in innovation and product launches vs. fraud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Balancing tradeoffs in innovation and product launches vs. fraud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Colombia liability shift in 2008!</a:t>
            </a:r>
          </a:p>
          <a:p>
            <a:r>
              <a:rPr lang="en-US" dirty="0" smtClean="0"/>
              <a:t>70%</a:t>
            </a:r>
            <a:r>
              <a:rPr lang="en-US" baseline="0" dirty="0" smtClean="0"/>
              <a:t> of people in Latin America do not have a bank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Balancing tradeoffs in innovation and product launches vs. fraud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Balancing tradeoffs in innovation and product launches vs. fraud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9B5CA-2AF6-6A4F-99C2-A3C687CE34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6" Type="http://schemas.openxmlformats.org/officeDocument/2006/relationships/hyperlink" Target="https://www.gsma.com/mobileeconomy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85575" y="2425358"/>
            <a:ext cx="6807105" cy="131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err="1">
                <a:solidFill>
                  <a:srgbClr val="FA6016"/>
                </a:solidFill>
                <a:latin typeface="Helvetica"/>
                <a:cs typeface="Helvetica"/>
              </a:rPr>
              <a:t>FinTech</a:t>
            </a:r>
            <a:r>
              <a:rPr lang="es-ES" sz="4000" b="1" dirty="0">
                <a:solidFill>
                  <a:srgbClr val="FA6016"/>
                </a:solidFill>
                <a:latin typeface="Helvetica"/>
                <a:cs typeface="Helvetica"/>
              </a:rPr>
              <a:t>: Tecnologías disruptivas para la prevención del 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fraude</a:t>
            </a:r>
          </a:p>
          <a:p>
            <a:pPr algn="l"/>
            <a:r>
              <a:rPr lang="es-ES" sz="30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Kelsey</a:t>
            </a:r>
            <a:r>
              <a:rPr lang="es-E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s-ES" sz="30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Blakely</a:t>
            </a:r>
            <a:r>
              <a:rPr lang="es-E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 and Kathy </a:t>
            </a:r>
            <a:r>
              <a:rPr lang="es-ES" sz="30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Breiz</a:t>
            </a:r>
            <a:r>
              <a:rPr lang="es-E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, </a:t>
            </a:r>
            <a:r>
              <a:rPr lang="es-ES" sz="30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Square</a:t>
            </a:r>
            <a:r>
              <a:rPr lang="es-ES" sz="3000" b="1" dirty="0" smtClean="0">
                <a:solidFill>
                  <a:schemeClr val="bg1"/>
                </a:solidFill>
                <a:latin typeface="Helvetica"/>
                <a:cs typeface="Helvetica"/>
              </a:rPr>
              <a:t> Inc. USA</a:t>
            </a:r>
            <a:endParaRPr lang="es-ES" sz="3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738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voices_Webhero_Lar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2514"/>
            <a:ext cx="9144000" cy="272186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585788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Risk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Management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Tomorrow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70" y="2513790"/>
            <a:ext cx="401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Black Condensed"/>
                <a:cs typeface="Helvetica Neue Black Condensed"/>
              </a:rPr>
              <a:t>Maximize </a:t>
            </a:r>
            <a:r>
              <a:rPr lang="en-US" sz="2400" dirty="0">
                <a:latin typeface="Helvetica Neue Black Condensed"/>
                <a:cs typeface="Helvetica Neue Black Condensed"/>
              </a:rPr>
              <a:t>your good </a:t>
            </a:r>
            <a:r>
              <a:rPr lang="en-US" sz="2400" dirty="0" smtClean="0">
                <a:latin typeface="Helvetica Neue Black Condensed"/>
                <a:cs typeface="Helvetica Neue Black Condensed"/>
              </a:rPr>
              <a:t>to bad </a:t>
            </a:r>
            <a:r>
              <a:rPr lang="en-US" sz="2400" dirty="0">
                <a:latin typeface="Helvetica Neue Black Condensed"/>
                <a:cs typeface="Helvetica Neue Black Condensed"/>
              </a:rPr>
              <a:t>customer ratio</a:t>
            </a:r>
          </a:p>
        </p:txBody>
      </p:sp>
    </p:spTree>
    <p:extLst>
      <p:ext uri="{BB962C8B-B14F-4D97-AF65-F5344CB8AC3E}">
        <p14:creationId xmlns:p14="http://schemas.microsoft.com/office/powerpoint/2010/main" val="183185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517332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Risk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Management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Tomorrow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813" y="1767036"/>
            <a:ext cx="535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 Black Condensed"/>
                <a:cs typeface="Helvetica Neue Black Condensed"/>
              </a:rPr>
              <a:t>1. Moving “upstream” to stop fake accounts</a:t>
            </a:r>
            <a:endParaRPr lang="en-US" dirty="0">
              <a:solidFill>
                <a:srgbClr val="7F7F7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901" y="2303119"/>
            <a:ext cx="535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 Black Condensed"/>
                <a:cs typeface="Helvetica Neue Black Condensed"/>
              </a:rPr>
              <a:t>2. Never saying no to legitimate customers</a:t>
            </a:r>
            <a:endParaRPr lang="en-US" dirty="0">
              <a:solidFill>
                <a:srgbClr val="7F7F7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949" y="2913919"/>
            <a:ext cx="535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 Black Condensed"/>
                <a:cs typeface="Helvetica Neue Black Condensed"/>
              </a:rPr>
              <a:t>3. Managing fraud and non fraud loss appropriately</a:t>
            </a:r>
            <a:endParaRPr lang="en-US" dirty="0">
              <a:solidFill>
                <a:srgbClr val="7F7F7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7801" y="3972259"/>
            <a:ext cx="641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 Black Condensed"/>
                <a:cs typeface="Helvetica Neue Black Condensed"/>
              </a:rPr>
              <a:t>5. Getting the right mix of automation vs. human intervention</a:t>
            </a:r>
            <a:endParaRPr lang="en-US" dirty="0">
              <a:solidFill>
                <a:srgbClr val="7F7F7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5641" y="3444072"/>
            <a:ext cx="681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 Black Condensed"/>
                <a:cs typeface="Helvetica Neue Black Condensed"/>
              </a:rPr>
              <a:t>4. Evolving machine learning and heuristics to know the difference</a:t>
            </a:r>
            <a:endParaRPr lang="en-US" dirty="0">
              <a:solidFill>
                <a:srgbClr val="7F7F7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2294" y="4495567"/>
            <a:ext cx="363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Helvetica Neue Black Condensed"/>
                <a:cs typeface="Helvetica Neue Black Condensed"/>
              </a:rPr>
              <a:t>6. Sharing data across the industry</a:t>
            </a:r>
            <a:endParaRPr lang="en-US" dirty="0">
              <a:solidFill>
                <a:srgbClr val="7F7F7F"/>
              </a:solidFill>
              <a:latin typeface="Helvetica Neue Black Condensed"/>
              <a:cs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852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0857" y="2166232"/>
            <a:ext cx="8138932" cy="85725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Gracias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857" y="715462"/>
            <a:ext cx="536633" cy="62602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 err="1" smtClean="0">
                <a:solidFill>
                  <a:srgbClr val="FA6016"/>
                </a:solidFill>
                <a:latin typeface="Helvetica"/>
                <a:cs typeface="Helvetica"/>
              </a:rPr>
              <a:t>appendix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689" y="778065"/>
            <a:ext cx="509801" cy="500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8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6789" y="2954263"/>
            <a:ext cx="5298134" cy="1339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5651" y="1547186"/>
            <a:ext cx="542687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51733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About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Us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kathy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89" y="1547186"/>
            <a:ext cx="2071259" cy="2746702"/>
          </a:xfrm>
          <a:prstGeom prst="rect">
            <a:avLst/>
          </a:prstGeom>
        </p:spPr>
      </p:pic>
      <p:pic>
        <p:nvPicPr>
          <p:cNvPr id="3" name="Picture 2" descr="IMG_896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305" y="1547186"/>
            <a:ext cx="2237223" cy="2746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89" y="4471636"/>
            <a:ext cx="207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Thin"/>
                <a:cs typeface="Helvetica Neue Thin"/>
              </a:rPr>
              <a:t>Kathy </a:t>
            </a:r>
            <a:r>
              <a:rPr lang="en-US" dirty="0" err="1" smtClean="0">
                <a:latin typeface="Helvetica Neue Thin"/>
                <a:cs typeface="Helvetica Neue Thin"/>
              </a:rPr>
              <a:t>Breiz</a:t>
            </a:r>
            <a:endParaRPr lang="en-US" dirty="0">
              <a:latin typeface="Helvetica Neue Thin"/>
              <a:cs typeface="Helvetica Neue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5305" y="4471636"/>
            <a:ext cx="223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Thin"/>
                <a:cs typeface="Helvetica Neue Thin"/>
              </a:rPr>
              <a:t>Kelsey Blakely</a:t>
            </a:r>
            <a:endParaRPr lang="en-US" dirty="0">
              <a:latin typeface="Helvetica Neue Thin"/>
              <a:cs typeface="Helvetica Neue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9706" y="1547186"/>
            <a:ext cx="298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 Neue Thin"/>
                <a:cs typeface="Helvetica Neue Thin"/>
              </a:rPr>
              <a:t>Kelsey </a:t>
            </a:r>
            <a:r>
              <a:rPr lang="en-US" sz="1200" dirty="0" smtClean="0">
                <a:latin typeface="Helvetica Neue Thin"/>
                <a:cs typeface="Helvetica Neue Thin"/>
              </a:rPr>
              <a:t>leads </a:t>
            </a:r>
            <a:r>
              <a:rPr lang="en-US" sz="1200" dirty="0">
                <a:latin typeface="Helvetica Neue Thin"/>
                <a:cs typeface="Helvetica Neue Thin"/>
              </a:rPr>
              <a:t>the Fraud Analytics team at Square</a:t>
            </a:r>
            <a:r>
              <a:rPr lang="en-US" sz="1200" dirty="0" smtClean="0">
                <a:latin typeface="Helvetica Neue Thin"/>
                <a:cs typeface="Helvetica Neue Thin"/>
              </a:rPr>
              <a:t>. Prior </a:t>
            </a:r>
            <a:r>
              <a:rPr lang="en-US" sz="1200" dirty="0">
                <a:latin typeface="Helvetica Neue Thin"/>
                <a:cs typeface="Helvetica Neue Thin"/>
              </a:rPr>
              <a:t>to joining Square, Kelsey was part of the Risk team at Visa and spent eight years at the Federal Reserve Bank of San Francisco. She holds a masters degree in Public Policy from Duke University.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8347" y="2952488"/>
            <a:ext cx="3031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Neue Thin"/>
                <a:cs typeface="Helvetica Neue Thin"/>
              </a:rPr>
              <a:t>Kathy leads two Risk Operations teams at Square. Kathy has an extensive career in banking. She held positions at Bank of America, Grater Bay Bank, and the </a:t>
            </a:r>
            <a:r>
              <a:rPr lang="en-US" sz="1200" dirty="0">
                <a:latin typeface="Helvetica Neue Thin"/>
                <a:cs typeface="Helvetica Neue Thin"/>
              </a:rPr>
              <a:t>Federal Reserve </a:t>
            </a:r>
            <a:r>
              <a:rPr lang="en-US" sz="1200" dirty="0" smtClean="0">
                <a:latin typeface="Helvetica Neue Thin"/>
                <a:cs typeface="Helvetica Neue Thin"/>
              </a:rPr>
              <a:t>Bank. </a:t>
            </a:r>
            <a:r>
              <a:rPr lang="en-US" sz="1200" dirty="0">
                <a:latin typeface="Helvetica Neue Thin"/>
                <a:cs typeface="Helvetica Neue Thin"/>
              </a:rPr>
              <a:t>She holds a masters </a:t>
            </a:r>
            <a:r>
              <a:rPr lang="en-US" sz="1200" dirty="0" smtClean="0">
                <a:latin typeface="Helvetica Neue Thin"/>
                <a:cs typeface="Helvetica Neue Thin"/>
              </a:rPr>
              <a:t>degree in Organizational Development from the University of San Francisco</a:t>
            </a:r>
            <a:endParaRPr lang="en-US" sz="1200" dirty="0"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36514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649" y="565386"/>
            <a:ext cx="6732031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Agenda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93" y="1779653"/>
            <a:ext cx="4423506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Understanding Square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Managing Risk in </a:t>
            </a:r>
            <a:r>
              <a:rPr lang="en-US" dirty="0" err="1" smtClean="0">
                <a:solidFill>
                  <a:srgbClr val="7F7F7F"/>
                </a:solidFill>
                <a:latin typeface="Helvetica Neue Thin"/>
                <a:cs typeface="Helvetica Neue Thin"/>
              </a:rPr>
              <a:t>FinTech</a:t>
            </a:r>
            <a:endParaRPr lang="en-US" dirty="0" smtClean="0">
              <a:solidFill>
                <a:srgbClr val="7F7F7F"/>
              </a:solidFill>
              <a:latin typeface="Helvetica Neue Thin"/>
              <a:cs typeface="Helvetica Neue Thin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Risk Management Today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Risk Management Tomorrow</a:t>
            </a:r>
          </a:p>
        </p:txBody>
      </p:sp>
    </p:spTree>
    <p:extLst>
      <p:ext uri="{BB962C8B-B14F-4D97-AF65-F5344CB8AC3E}">
        <p14:creationId xmlns:p14="http://schemas.microsoft.com/office/powerpoint/2010/main" val="427642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Square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: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What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do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we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do?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R4_Fu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02" y="1559437"/>
            <a:ext cx="6646620" cy="32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Square’s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timeline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>
                <a:latin typeface="Helvetica"/>
                <a:cs typeface="Helvetica"/>
              </a:rPr>
              <a:t>4</a:t>
            </a:fld>
            <a:endParaRPr lang="en-US">
              <a:latin typeface="Helvetica"/>
              <a:cs typeface="Helvetic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8354" y="3064770"/>
            <a:ext cx="8068446" cy="1"/>
          </a:xfrm>
          <a:prstGeom prst="line">
            <a:avLst/>
          </a:prstGeom>
          <a:ln w="28575" cmpd="sng">
            <a:solidFill>
              <a:schemeClr val="tx2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689141" y="3939654"/>
            <a:ext cx="822759" cy="491596"/>
          </a:xfrm>
          <a:custGeom>
            <a:avLst/>
            <a:gdLst>
              <a:gd name="connsiteX0" fmla="*/ 0 w 822759"/>
              <a:gd name="connsiteY0" fmla="*/ 0 h 1152000"/>
              <a:gd name="connsiteX1" fmla="*/ 822759 w 822759"/>
              <a:gd name="connsiteY1" fmla="*/ 0 h 1152000"/>
              <a:gd name="connsiteX2" fmla="*/ 822759 w 822759"/>
              <a:gd name="connsiteY2" fmla="*/ 1152000 h 1152000"/>
              <a:gd name="connsiteX3" fmla="*/ 0 w 822759"/>
              <a:gd name="connsiteY3" fmla="*/ 1152000 h 1152000"/>
              <a:gd name="connsiteX4" fmla="*/ 0 w 822759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759" h="1152000">
                <a:moveTo>
                  <a:pt x="0" y="0"/>
                </a:moveTo>
                <a:lnTo>
                  <a:pt x="822759" y="0"/>
                </a:lnTo>
                <a:lnTo>
                  <a:pt x="822759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25120" rIns="0" bIns="3251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tx1"/>
                </a:solidFill>
                <a:latin typeface="Helvetica"/>
                <a:cs typeface="Helvetica"/>
              </a:rPr>
              <a:t>2009</a:t>
            </a:r>
            <a:endParaRPr lang="en-US" sz="2800" kern="12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8981" y="4273289"/>
            <a:ext cx="1783080" cy="3539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cs typeface="Helvetica Neue Thin"/>
              </a:rPr>
              <a:t>Square founded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 Neue Thin"/>
              <a:cs typeface="Helvetica Neue Thin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711055" y="3454237"/>
            <a:ext cx="778933" cy="0"/>
          </a:xfrm>
          <a:prstGeom prst="line">
            <a:avLst/>
          </a:prstGeom>
          <a:ln w="28575" cmpd="sng">
            <a:solidFill>
              <a:schemeClr val="tx1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13686" y="2675304"/>
            <a:ext cx="778933" cy="0"/>
          </a:xfrm>
          <a:prstGeom prst="line">
            <a:avLst/>
          </a:prstGeom>
          <a:ln w="28575" cmpd="sng">
            <a:solidFill>
              <a:schemeClr val="accent1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28561" y="3454242"/>
            <a:ext cx="778933" cy="0"/>
          </a:xfrm>
          <a:prstGeom prst="line">
            <a:avLst/>
          </a:prstGeom>
          <a:ln w="28575" cmpd="sng"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24794" y="2675311"/>
            <a:ext cx="778933" cy="0"/>
          </a:xfrm>
          <a:prstGeom prst="line">
            <a:avLst/>
          </a:prstGeom>
          <a:ln w="28575" cmpd="sng">
            <a:solidFill>
              <a:schemeClr val="accent5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161164" y="3454237"/>
            <a:ext cx="778933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591538" y="2675304"/>
            <a:ext cx="778933" cy="0"/>
          </a:xfrm>
          <a:prstGeom prst="line">
            <a:avLst/>
          </a:prstGeom>
          <a:ln w="28575" cmpd="sng">
            <a:solidFill>
              <a:schemeClr val="bg2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569624" y="1794618"/>
            <a:ext cx="822759" cy="445335"/>
          </a:xfrm>
          <a:custGeom>
            <a:avLst/>
            <a:gdLst>
              <a:gd name="connsiteX0" fmla="*/ 0 w 822759"/>
              <a:gd name="connsiteY0" fmla="*/ 0 h 1152000"/>
              <a:gd name="connsiteX1" fmla="*/ 822759 w 822759"/>
              <a:gd name="connsiteY1" fmla="*/ 0 h 1152000"/>
              <a:gd name="connsiteX2" fmla="*/ 822759 w 822759"/>
              <a:gd name="connsiteY2" fmla="*/ 1152000 h 1152000"/>
              <a:gd name="connsiteX3" fmla="*/ 0 w 822759"/>
              <a:gd name="connsiteY3" fmla="*/ 1152000 h 1152000"/>
              <a:gd name="connsiteX4" fmla="*/ 0 w 822759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759" h="1152000">
                <a:moveTo>
                  <a:pt x="0" y="0"/>
                </a:moveTo>
                <a:lnTo>
                  <a:pt x="822759" y="0"/>
                </a:lnTo>
                <a:lnTo>
                  <a:pt x="822759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25120" rIns="0" bIns="3251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2"/>
                </a:solidFill>
                <a:latin typeface="Helvetica"/>
                <a:cs typeface="Helvetica"/>
              </a:rPr>
              <a:t>2017</a:t>
            </a:r>
            <a:endParaRPr lang="en-US" sz="2800" kern="1200" dirty="0">
              <a:solidFill>
                <a:schemeClr val="bg2"/>
              </a:solidFill>
              <a:latin typeface="Helvetica"/>
              <a:cs typeface="Helvetica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08255" y="3916689"/>
            <a:ext cx="822759" cy="413310"/>
          </a:xfrm>
          <a:custGeom>
            <a:avLst/>
            <a:gdLst>
              <a:gd name="connsiteX0" fmla="*/ 0 w 822759"/>
              <a:gd name="connsiteY0" fmla="*/ 0 h 1152000"/>
              <a:gd name="connsiteX1" fmla="*/ 822759 w 822759"/>
              <a:gd name="connsiteY1" fmla="*/ 0 h 1152000"/>
              <a:gd name="connsiteX2" fmla="*/ 822759 w 822759"/>
              <a:gd name="connsiteY2" fmla="*/ 1152000 h 1152000"/>
              <a:gd name="connsiteX3" fmla="*/ 0 w 822759"/>
              <a:gd name="connsiteY3" fmla="*/ 1152000 h 1152000"/>
              <a:gd name="connsiteX4" fmla="*/ 0 w 822759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759" h="1152000">
                <a:moveTo>
                  <a:pt x="0" y="0"/>
                </a:moveTo>
                <a:lnTo>
                  <a:pt x="822759" y="0"/>
                </a:lnTo>
                <a:lnTo>
                  <a:pt x="822759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25120" rIns="0" bIns="3251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6"/>
                </a:solidFill>
                <a:latin typeface="Helvetica"/>
                <a:cs typeface="Helvetica"/>
              </a:rPr>
              <a:t>2016</a:t>
            </a:r>
            <a:endParaRPr lang="en-US" sz="2800" kern="1200" dirty="0">
              <a:solidFill>
                <a:schemeClr val="accent6"/>
              </a:solidFill>
              <a:latin typeface="Helvetica"/>
              <a:cs typeface="Helvetica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611749" y="1791739"/>
            <a:ext cx="822759" cy="383683"/>
          </a:xfrm>
          <a:custGeom>
            <a:avLst/>
            <a:gdLst>
              <a:gd name="connsiteX0" fmla="*/ 0 w 822759"/>
              <a:gd name="connsiteY0" fmla="*/ 0 h 1152000"/>
              <a:gd name="connsiteX1" fmla="*/ 822759 w 822759"/>
              <a:gd name="connsiteY1" fmla="*/ 0 h 1152000"/>
              <a:gd name="connsiteX2" fmla="*/ 822759 w 822759"/>
              <a:gd name="connsiteY2" fmla="*/ 1152000 h 1152000"/>
              <a:gd name="connsiteX3" fmla="*/ 0 w 822759"/>
              <a:gd name="connsiteY3" fmla="*/ 1152000 h 1152000"/>
              <a:gd name="connsiteX4" fmla="*/ 0 w 822759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759" h="1152000">
                <a:moveTo>
                  <a:pt x="0" y="0"/>
                </a:moveTo>
                <a:lnTo>
                  <a:pt x="822759" y="0"/>
                </a:lnTo>
                <a:lnTo>
                  <a:pt x="822759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25120" rIns="0" bIns="3251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5"/>
                </a:solidFill>
                <a:latin typeface="Helvetica"/>
                <a:cs typeface="Helvetica"/>
              </a:rPr>
              <a:t>2015</a:t>
            </a:r>
            <a:endParaRPr lang="en-US" sz="2800" kern="1200" dirty="0">
              <a:solidFill>
                <a:schemeClr val="accent5"/>
              </a:solidFill>
              <a:latin typeface="Helvetica"/>
              <a:cs typeface="Helvetica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106648" y="3951969"/>
            <a:ext cx="822759" cy="421559"/>
          </a:xfrm>
          <a:custGeom>
            <a:avLst/>
            <a:gdLst>
              <a:gd name="connsiteX0" fmla="*/ 0 w 822759"/>
              <a:gd name="connsiteY0" fmla="*/ 0 h 1152000"/>
              <a:gd name="connsiteX1" fmla="*/ 822759 w 822759"/>
              <a:gd name="connsiteY1" fmla="*/ 0 h 1152000"/>
              <a:gd name="connsiteX2" fmla="*/ 822759 w 822759"/>
              <a:gd name="connsiteY2" fmla="*/ 1152000 h 1152000"/>
              <a:gd name="connsiteX3" fmla="*/ 0 w 822759"/>
              <a:gd name="connsiteY3" fmla="*/ 1152000 h 1152000"/>
              <a:gd name="connsiteX4" fmla="*/ 0 w 822759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759" h="1152000">
                <a:moveTo>
                  <a:pt x="0" y="0"/>
                </a:moveTo>
                <a:lnTo>
                  <a:pt x="822759" y="0"/>
                </a:lnTo>
                <a:lnTo>
                  <a:pt x="822759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25120" rIns="0" bIns="3251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4"/>
                </a:solidFill>
                <a:latin typeface="Helvetica"/>
                <a:cs typeface="Helvetica"/>
              </a:rPr>
              <a:t>2014</a:t>
            </a:r>
            <a:endParaRPr lang="en-US" sz="2800" kern="1200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891773" y="1784870"/>
            <a:ext cx="822759" cy="439933"/>
          </a:xfrm>
          <a:custGeom>
            <a:avLst/>
            <a:gdLst>
              <a:gd name="connsiteX0" fmla="*/ 0 w 822759"/>
              <a:gd name="connsiteY0" fmla="*/ 0 h 1152000"/>
              <a:gd name="connsiteX1" fmla="*/ 822759 w 822759"/>
              <a:gd name="connsiteY1" fmla="*/ 0 h 1152000"/>
              <a:gd name="connsiteX2" fmla="*/ 822759 w 822759"/>
              <a:gd name="connsiteY2" fmla="*/ 1152000 h 1152000"/>
              <a:gd name="connsiteX3" fmla="*/ 0 w 822759"/>
              <a:gd name="connsiteY3" fmla="*/ 1152000 h 1152000"/>
              <a:gd name="connsiteX4" fmla="*/ 0 w 822759"/>
              <a:gd name="connsiteY4" fmla="*/ 0 h 11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759" h="1152000">
                <a:moveTo>
                  <a:pt x="0" y="0"/>
                </a:moveTo>
                <a:lnTo>
                  <a:pt x="822759" y="0"/>
                </a:lnTo>
                <a:lnTo>
                  <a:pt x="822759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325120" rIns="0" bIns="3251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accent1"/>
                </a:solidFill>
                <a:latin typeface="Helvetica"/>
                <a:cs typeface="Helvetica"/>
              </a:rPr>
              <a:t>2013</a:t>
            </a:r>
            <a:endParaRPr lang="en-US" sz="2800" kern="12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12197" y="1494324"/>
            <a:ext cx="1781912" cy="369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P2P payments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552655" y="4202987"/>
            <a:ext cx="1930745" cy="604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7F7F7F"/>
                </a:solidFill>
                <a:latin typeface="Helvetica Neue Thin"/>
                <a:cs typeface="Helvetica Neue Thin"/>
              </a:rPr>
              <a:t>M</a:t>
            </a:r>
            <a:r>
              <a:rPr lang="en-US" sz="18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icro-financing for merchants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008844" y="1187362"/>
            <a:ext cx="2010834" cy="714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IPO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NFC reader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665610" y="4156962"/>
            <a:ext cx="1690433" cy="71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Instant deposit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7F7F7F"/>
                </a:solidFill>
                <a:latin typeface="Helvetica Neue Thin"/>
                <a:cs typeface="Helvetica Neue Thin"/>
              </a:rPr>
              <a:t>E</a:t>
            </a:r>
            <a:r>
              <a:rPr lang="en-US" sz="18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-commerce</a:t>
            </a:r>
            <a:endParaRPr lang="en-US" sz="1800" dirty="0">
              <a:solidFill>
                <a:srgbClr val="7F7F7F"/>
              </a:solidFill>
              <a:latin typeface="Helvetica Neue Thin"/>
              <a:cs typeface="Helvetica Neue Thin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881622" y="1504907"/>
            <a:ext cx="2198764" cy="390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7F7F7F"/>
                </a:solidFill>
                <a:latin typeface="Helvetica Neue Thin"/>
                <a:cs typeface="Helvetica Neue Thin"/>
              </a:rPr>
              <a:t>C</a:t>
            </a:r>
            <a:r>
              <a:rPr lang="en-US" sz="18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onsumer lending</a:t>
            </a:r>
            <a:endParaRPr lang="en-US" sz="1800" dirty="0">
              <a:solidFill>
                <a:srgbClr val="7F7F7F"/>
              </a:solidFill>
              <a:latin typeface="Helvetica Neue Thin"/>
              <a:cs typeface="Helvetica Neue Thin"/>
            </a:endParaRPr>
          </a:p>
        </p:txBody>
      </p:sp>
      <p:pic>
        <p:nvPicPr>
          <p:cNvPr id="2" name="Picture 1" descr="Square_Logo_black_Medium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397" y="2618040"/>
            <a:ext cx="356250" cy="360743"/>
          </a:xfrm>
          <a:prstGeom prst="rect">
            <a:avLst/>
          </a:prstGeom>
        </p:spPr>
      </p:pic>
      <p:pic>
        <p:nvPicPr>
          <p:cNvPr id="33" name="Picture 32" descr="Cash_AppStoreIcon_Rounded@2x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273" y="3225076"/>
            <a:ext cx="365760" cy="365760"/>
          </a:xfrm>
          <a:prstGeom prst="rect">
            <a:avLst/>
          </a:prstGeom>
        </p:spPr>
      </p:pic>
      <p:pic>
        <p:nvPicPr>
          <p:cNvPr id="3" name="Picture 2" descr="A11_Hand_iPhone6_34LB_JN_03_Full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3781" y="3182740"/>
            <a:ext cx="775070" cy="579411"/>
          </a:xfrm>
          <a:prstGeom prst="rect">
            <a:avLst/>
          </a:prstGeom>
        </p:spPr>
      </p:pic>
      <p:pic>
        <p:nvPicPr>
          <p:cNvPr id="28" name="Picture 27" descr="Screen Shot 2017-08-12 at 6.12.16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484" y="3225076"/>
            <a:ext cx="497042" cy="36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rth america.gif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78"/>
          <a:stretch/>
        </p:blipFill>
        <p:spPr>
          <a:xfrm>
            <a:off x="4763229" y="1608046"/>
            <a:ext cx="4108513" cy="2795448"/>
          </a:xfrm>
          <a:prstGeom prst="rect">
            <a:avLst/>
          </a:prstGeom>
        </p:spPr>
      </p:pic>
      <p:pic>
        <p:nvPicPr>
          <p:cNvPr id="3" name="Picture 2" descr="latin america.gif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89" y="1443600"/>
            <a:ext cx="2836559" cy="345499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Mobile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phone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subscribers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452" y="2217438"/>
            <a:ext cx="242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Black Condensed"/>
                <a:cs typeface="Helvetica Neue Black Condensed"/>
              </a:rPr>
              <a:t>524M</a:t>
            </a:r>
            <a:endParaRPr lang="en-US" sz="7200" dirty="0">
              <a:solidFill>
                <a:schemeClr val="tx1">
                  <a:lumMod val="50000"/>
                  <a:lumOff val="50000"/>
                </a:schemeClr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3798" y="2217438"/>
            <a:ext cx="242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7F7F7F"/>
                </a:solidFill>
                <a:latin typeface="Helvetica Neue Black Condensed"/>
                <a:cs typeface="Helvetica Neue Black Condensed"/>
              </a:rPr>
              <a:t>313M</a:t>
            </a:r>
            <a:endParaRPr lang="en-US" sz="7200" dirty="0">
              <a:solidFill>
                <a:srgbClr val="7F7F7F"/>
              </a:solidFill>
              <a:latin typeface="Helvetica Neue Black Condensed"/>
              <a:cs typeface="Helvetica Neue Black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49" y="4759793"/>
            <a:ext cx="700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Source: GSMA Institute. The Mobile Economy </a:t>
            </a:r>
            <a:r>
              <a:rPr lang="en-US" sz="1200" dirty="0">
                <a:solidFill>
                  <a:srgbClr val="7F7F7F"/>
                </a:solidFill>
                <a:latin typeface="Helvetica Neue Thin"/>
                <a:cs typeface="Helvetica Neue Thin"/>
              </a:rPr>
              <a:t>2017. </a:t>
            </a:r>
            <a:r>
              <a:rPr lang="en-US" sz="1200" dirty="0">
                <a:solidFill>
                  <a:srgbClr val="7F7F7F"/>
                </a:solidFill>
                <a:latin typeface="Helvetica Neue Thin"/>
                <a:cs typeface="Helvetica Neue Thin"/>
                <a:hlinkClick r:id="rId6"/>
              </a:rPr>
              <a:t>https://www.gsma.com/mobileeconomy</a:t>
            </a:r>
            <a:r>
              <a:rPr lang="en-US" sz="1200" dirty="0" smtClean="0">
                <a:solidFill>
                  <a:srgbClr val="7F7F7F"/>
                </a:solidFill>
                <a:latin typeface="Helvetica Neue Thin"/>
                <a:cs typeface="Helvetica Neue Thin"/>
                <a:hlinkClick r:id="rId6"/>
              </a:rPr>
              <a:t>/</a:t>
            </a:r>
            <a:r>
              <a:rPr lang="en-US" sz="1200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   </a:t>
            </a:r>
            <a:endParaRPr lang="en-US" sz="1200" dirty="0">
              <a:solidFill>
                <a:srgbClr val="7F7F7F"/>
              </a:solidFill>
              <a:latin typeface="Helvetica Neue Thin"/>
              <a:cs typeface="Helvetica Neue T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2418" y="3330426"/>
            <a:ext cx="212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Latin America</a:t>
            </a:r>
            <a:endParaRPr lang="en-US" b="1" dirty="0">
              <a:solidFill>
                <a:srgbClr val="7F7F7F"/>
              </a:solidFill>
              <a:latin typeface="Helvetica Neue Thin"/>
              <a:cs typeface="Helvetica Neue Thi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8410" y="3298160"/>
            <a:ext cx="212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F7F7F"/>
                </a:solidFill>
                <a:latin typeface="Helvetica Neue Thin"/>
                <a:cs typeface="Helvetica Neue Thin"/>
              </a:rPr>
              <a:t>North America</a:t>
            </a:r>
            <a:endParaRPr lang="en-US" b="1" dirty="0">
              <a:solidFill>
                <a:srgbClr val="7F7F7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00917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Managing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>
                <a:solidFill>
                  <a:srgbClr val="FA6016"/>
                </a:solidFill>
                <a:latin typeface="Helvetica"/>
                <a:cs typeface="Helvetica"/>
              </a:rPr>
              <a:t>r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isk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in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FinTech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3" name="Content Placeholder 7" descr="Square_office-014_Small.jpg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63" y="1553100"/>
            <a:ext cx="2911817" cy="2935853"/>
          </a:xfrm>
          <a:prstGeom prst="rect">
            <a:avLst/>
          </a:prstGeom>
        </p:spPr>
      </p:pic>
      <p:pic>
        <p:nvPicPr>
          <p:cNvPr id="5" name="Content Placeholder 15" descr="DSC04293_JN_01_Small.jpg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6563" y="1553100"/>
            <a:ext cx="2911817" cy="293585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45563" y="4539015"/>
            <a:ext cx="2911817" cy="42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7F7F7F"/>
                </a:solidFill>
                <a:latin typeface="Helvetica Neue Medium"/>
                <a:cs typeface="Helvetica Neue Medium"/>
              </a:rPr>
              <a:t>This?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36563" y="4525452"/>
            <a:ext cx="2911817" cy="42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7F7F7F"/>
                </a:solidFill>
                <a:latin typeface="Helvetica Neue Medium"/>
                <a:cs typeface="Helvetica Neue Medium"/>
              </a:rPr>
              <a:t>That?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7380" y="4525452"/>
            <a:ext cx="1279183" cy="42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rgbClr val="7F7F7F"/>
                </a:solidFill>
                <a:latin typeface="Helvetica Neue Medium"/>
                <a:cs typeface="Helvetica Neue Medium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2492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amkaplan_square_Shot_06_Security_Helicon_MW_01_Ful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636"/>
            <a:ext cx="9144000" cy="3289209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Risk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Management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Today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6650" y="2494478"/>
            <a:ext cx="414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 Neue Black Condensed"/>
                <a:cs typeface="Helvetica Neue Black Condensed"/>
              </a:rPr>
              <a:t>Protecting your </a:t>
            </a:r>
            <a:r>
              <a:rPr lang="en-US" sz="2400" dirty="0">
                <a:latin typeface="Helvetica Neue Black Condensed"/>
                <a:cs typeface="Helvetica Neue Black Condensed"/>
              </a:rPr>
              <a:t>business from ‘bad’ customers</a:t>
            </a:r>
          </a:p>
        </p:txBody>
      </p:sp>
    </p:spTree>
    <p:extLst>
      <p:ext uri="{BB962C8B-B14F-4D97-AF65-F5344CB8AC3E}">
        <p14:creationId xmlns:p14="http://schemas.microsoft.com/office/powerpoint/2010/main" val="390686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50" y="565386"/>
            <a:ext cx="6124722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Fraud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Trend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: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Bad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Buyers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pic>
        <p:nvPicPr>
          <p:cNvPr id="2" name="Picture 1" descr="estaf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23" y="1868493"/>
            <a:ext cx="3492500" cy="23241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0605" y="1422636"/>
            <a:ext cx="4376196" cy="305275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itchFamily="34" charset="0"/>
              <a:buNone/>
            </a:pPr>
            <a:r>
              <a:rPr lang="en-US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Thin"/>
                <a:cs typeface="Helvetica Neue Thin"/>
              </a:rPr>
              <a:t>I provided the individual with training for his 3 children then his brother’s kids 3 more. He asked me to pay his driver for him as he would be out of town. $2,150 went to the driver and $650 went to my fee.</a:t>
            </a:r>
          </a:p>
        </p:txBody>
      </p:sp>
    </p:spTree>
    <p:extLst>
      <p:ext uri="{BB962C8B-B14F-4D97-AF65-F5344CB8AC3E}">
        <p14:creationId xmlns:p14="http://schemas.microsoft.com/office/powerpoint/2010/main" val="276450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16649" y="565386"/>
            <a:ext cx="7265736" cy="85725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Fraud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Trend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: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Fake</a:t>
            </a:r>
            <a:r>
              <a:rPr lang="es-ES" sz="4000" b="1" dirty="0" smtClean="0">
                <a:solidFill>
                  <a:srgbClr val="FA6016"/>
                </a:solidFill>
                <a:latin typeface="Helvetica"/>
                <a:cs typeface="Helvetica"/>
              </a:rPr>
              <a:t> </a:t>
            </a:r>
            <a:r>
              <a:rPr lang="es-ES" sz="4000" b="1" dirty="0" err="1" smtClean="0">
                <a:solidFill>
                  <a:srgbClr val="FA6016"/>
                </a:solidFill>
                <a:latin typeface="Helvetica"/>
                <a:cs typeface="Helvetica"/>
              </a:rPr>
              <a:t>Account</a:t>
            </a:r>
            <a:endParaRPr lang="es-ES" sz="4000" b="1" dirty="0">
              <a:solidFill>
                <a:srgbClr val="FA6016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8971" y="1855350"/>
            <a:ext cx="4697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en-US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  <a:p>
            <a:pPr marL="0" lvl="1" algn="ctr"/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  <a:p>
            <a:pPr marL="0" lvl="1" algn="ctr"/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Accounts opened for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the sole purpose of monetizing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or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testing the viability of stolen </a:t>
            </a:r>
            <a:r>
              <a:rPr lang="en-US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cs typeface="Helvetica Neue"/>
              </a:rPr>
              <a:t>credit cards</a:t>
            </a:r>
          </a:p>
          <a:p>
            <a:pPr marL="0" lvl="1" algn="ctr"/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  <a:p>
            <a:pPr marL="0" lvl="1" algn="ctr"/>
            <a:endParaRPr lang="en-US" b="1" i="1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  <a:p>
            <a:pPr marL="0" lvl="1" algn="ctr"/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 descr="frauds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79" y="1855350"/>
            <a:ext cx="2480818" cy="28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9220</TotalTime>
  <Words>437</Words>
  <Application>Microsoft Macintosh PowerPoint</Application>
  <PresentationFormat>On-screen Show (16:9)</PresentationFormat>
  <Paragraphs>76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Agenda</vt:lpstr>
      <vt:lpstr>Square: What do we do?</vt:lpstr>
      <vt:lpstr>Square’s timeline</vt:lpstr>
      <vt:lpstr>Mobile phone subscribers</vt:lpstr>
      <vt:lpstr>Managing risk in FinTech</vt:lpstr>
      <vt:lpstr>Risk Management Today</vt:lpstr>
      <vt:lpstr>Fraud Trend: Bad Buyers</vt:lpstr>
      <vt:lpstr>Fraud Trend: Fake Account</vt:lpstr>
      <vt:lpstr>Risk Management Tomorrow</vt:lpstr>
      <vt:lpstr>Risk Management Tomorrow</vt:lpstr>
      <vt:lpstr>Gracias</vt:lpstr>
      <vt:lpstr>appendix</vt:lpstr>
      <vt:lpstr>About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Kelsey Blakely</cp:lastModifiedBy>
  <cp:revision>76</cp:revision>
  <dcterms:created xsi:type="dcterms:W3CDTF">2010-04-12T23:12:02Z</dcterms:created>
  <dcterms:modified xsi:type="dcterms:W3CDTF">2017-10-25T19:46:29Z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