
<file path=[Content_Types].xml><?xml version="1.0" encoding="utf-8"?>
<Types xmlns="http://schemas.openxmlformats.org/package/2006/content-types">
  <Default Extension="rels" ContentType="application/vnd.openxmlformats-package.relationships+xml"/>
  <Override PartName="/customXml/itemProps2.xml" ContentType="application/vnd.openxmlformats-officedocument.customXmlPropertie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customXml/itemProps1.xml" ContentType="application/vnd.openxmlformats-officedocument.customXmlPropertie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4"/>
  </p:sldMasterIdLst>
  <p:notesMasterIdLst>
    <p:notesMasterId r:id="rId11"/>
  </p:notesMasterIdLst>
  <p:sldIdLst>
    <p:sldId id="261" r:id="rId5"/>
    <p:sldId id="323" r:id="rId6"/>
    <p:sldId id="314" r:id="rId7"/>
    <p:sldId id="340" r:id="rId8"/>
    <p:sldId id="308" r:id="rId9"/>
    <p:sldId id="33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Default Section" id="{C5E43228-6C35-4BB7-A51E-43C8DC11632E}">
          <p14:sldIdLst>
            <p14:sldId id="261"/>
          </p14:sldIdLst>
        </p14:section>
        <p14:section name="Introduction" id="{A79E1891-53CD-4E8F-90F9-66D35E3BF73D}">
          <p14:sldIdLst>
            <p14:sldId id="269"/>
            <p14:sldId id="323"/>
            <p14:sldId id="305"/>
            <p14:sldId id="314"/>
          </p14:sldIdLst>
        </p14:section>
        <p14:section name="User Journey" id="{451EA400-68C1-475F-8103-FCA1585CEE24}">
          <p14:sldIdLst>
            <p14:sldId id="309"/>
            <p14:sldId id="315"/>
            <p14:sldId id="310"/>
          </p14:sldIdLst>
        </p14:section>
        <p14:section name="Faster" id="{23A8D35C-82DF-4851-97DD-D88E7AD41570}">
          <p14:sldIdLst>
            <p14:sldId id="272"/>
            <p14:sldId id="317"/>
            <p14:sldId id="337"/>
            <p14:sldId id="338"/>
            <p14:sldId id="324"/>
          </p14:sldIdLst>
        </p14:section>
        <p14:section name="Easier" id="{0BDA4A73-6E61-4FCA-B6FC-396C00F66355}">
          <p14:sldIdLst>
            <p14:sldId id="302"/>
            <p14:sldId id="318"/>
            <p14:sldId id="326"/>
          </p14:sldIdLst>
        </p14:section>
        <p14:section name="Stronger" id="{88748222-3E8A-4B00-B972-9FEFF5F77572}">
          <p14:sldIdLst>
            <p14:sldId id="303"/>
            <p14:sldId id="325"/>
            <p14:sldId id="340"/>
            <p14:sldId id="336"/>
            <p14:sldId id="339"/>
          </p14:sldIdLst>
        </p14:section>
        <p14:section name="Untitled Section" id="{46F3A820-0D60-4834-BF48-0B31F1CDBEE7}">
          <p14:sldIdLst>
            <p14:sldId id="346"/>
            <p14:sldId id="355"/>
            <p14:sldId id="363"/>
            <p14:sldId id="330"/>
            <p14:sldId id="343"/>
            <p14:sldId id="306"/>
            <p14:sldId id="321"/>
            <p14:sldId id="344"/>
            <p14:sldId id="345"/>
            <p14:sldId id="308"/>
            <p14:sldId id="331"/>
            <p14:sldId id="360"/>
            <p14:sldId id="361"/>
            <p14:sldId id="362"/>
          </p14:sldIdLst>
        </p14:section>
        <p14:section name="Deloitte" id="{E3FD0CBE-DB0B-43C1-8FA1-8460FD3455D7}">
          <p14:sldIdLst/>
        </p14:section>
        <p14:section name="Platform" id="{57C43A09-352E-453E-AE21-A6AD5B18CC32}">
          <p14:sldIdLst/>
        </p14:section>
        <p14:section name="Key Features" id="{8557D76A-3F68-4733-B1BF-2CA23F8CB141}">
          <p14:sldIdLst>
            <p14:sldId id="335"/>
            <p14:sldId id="327"/>
            <p14:sldId id="328"/>
            <p14:sldId id="307"/>
          </p14:sldIdLst>
        </p14:section>
      </p14:sectionLst>
    </p:ex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102344"/>
    <a:srgbClr val="34B6E4"/>
    <a:srgbClr val="FFFFFF"/>
    <a:srgbClr val="35B8F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9210" autoAdjust="0"/>
    <p:restoredTop sz="91180" autoAdjust="0"/>
  </p:normalViewPr>
  <p:slideViewPr>
    <p:cSldViewPr snapToGrid="0" snapToObjects="1">
      <p:cViewPr varScale="1">
        <p:scale>
          <a:sx n="114" d="100"/>
          <a:sy n="114" d="100"/>
        </p:scale>
        <p:origin x="-128" y="-4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8C140-50F7-497F-987C-E86EEAC8E6FB}" type="datetimeFigureOut">
              <a:rPr lang="en-GB" smtClean="0"/>
              <a:pPr/>
              <a:t>4/28/16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06F20-08D0-4452-9C5C-6CC95E89B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381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Industries / use cases / </a:t>
            </a:r>
            <a:r>
              <a:rPr lang="en-GB" dirty="0" err="1" smtClean="0"/>
              <a:t>etc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F20-08D0-4452-9C5C-6CC95E89B7D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348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7E09C-2D8C-43C9-BA46-ADE0D165CFA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31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Customers and partners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F20-08D0-4452-9C5C-6CC95E89B7D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839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Blue">
    <p:bg>
      <p:bgPr>
        <a:solidFill>
          <a:srgbClr val="1023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2107476" y="578069"/>
            <a:ext cx="9170124" cy="2405238"/>
          </a:xfrm>
        </p:spPr>
        <p:txBody>
          <a:bodyPr lIns="0" tIns="0" rIns="0" bIns="0" anchor="ctr">
            <a:noAutofit/>
          </a:bodyPr>
          <a:lstStyle>
            <a:lvl1pPr mar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edit Master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0"/>
          </p:nvPr>
        </p:nvSpPr>
        <p:spPr>
          <a:xfrm>
            <a:off x="2107476" y="3686279"/>
            <a:ext cx="9170124" cy="102475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cap="all">
                <a:solidFill>
                  <a:srgbClr val="35B8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7476" y="4715516"/>
            <a:ext cx="7597441" cy="804862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2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7274" y="5964879"/>
            <a:ext cx="2241721" cy="592763"/>
          </a:xfrm>
          <a:prstGeom prst="rect">
            <a:avLst/>
          </a:prstGeom>
        </p:spPr>
      </p:pic>
      <p:pic>
        <p:nvPicPr>
          <p:cNvPr id="10" name="Picture 9" descr="blue-arr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1412" y="578069"/>
            <a:ext cx="959764" cy="24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464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085168" y="578069"/>
            <a:ext cx="9192431" cy="2405238"/>
          </a:xfrm>
        </p:spPr>
        <p:txBody>
          <a:bodyPr lIns="0" tIns="0" rIns="0" bIns="0" anchor="ctr">
            <a:noAutofit/>
          </a:bodyPr>
          <a:lstStyle>
            <a:lvl1pPr mar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 sz="7200">
                <a:solidFill>
                  <a:srgbClr val="102344"/>
                </a:solidFill>
              </a:defRPr>
            </a:lvl1pPr>
          </a:lstStyle>
          <a:p>
            <a:r>
              <a:rPr lang="en-GB" dirty="0" smtClean="0"/>
              <a:t>edit Master title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085168" y="3686279"/>
            <a:ext cx="9192431" cy="102475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cap="all">
                <a:solidFill>
                  <a:srgbClr val="35B8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169" y="4715516"/>
            <a:ext cx="7619748" cy="8048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rgbClr val="10234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blue-arr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1412" y="578069"/>
            <a:ext cx="959764" cy="240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9510" y="5961400"/>
            <a:ext cx="2251790" cy="5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286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Blue">
    <p:bg>
      <p:bgPr>
        <a:solidFill>
          <a:srgbClr val="1023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7274" y="5964879"/>
            <a:ext cx="2241721" cy="592763"/>
          </a:xfrm>
          <a:prstGeom prst="rect">
            <a:avLst/>
          </a:prstGeom>
        </p:spPr>
      </p:pic>
      <p:pic>
        <p:nvPicPr>
          <p:cNvPr id="10" name="Picture 9" descr="blue-arr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1412" y="578069"/>
            <a:ext cx="959764" cy="240523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085168" y="578069"/>
            <a:ext cx="9192431" cy="2405238"/>
          </a:xfrm>
        </p:spPr>
        <p:txBody>
          <a:bodyPr lIns="0" tIns="0" rIns="0" bIns="0" anchor="ctr"/>
          <a:lstStyle>
            <a:lvl1pPr mar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edit Master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085168" y="1958549"/>
            <a:ext cx="9192431" cy="1024758"/>
          </a:xfrm>
        </p:spPr>
        <p:txBody>
          <a:bodyPr lIns="0" tIns="0" rIns="0" bIns="0"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cap="all">
                <a:solidFill>
                  <a:srgbClr val="35B8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169" y="4089679"/>
            <a:ext cx="9192430" cy="143069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607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085168" y="578069"/>
            <a:ext cx="9192431" cy="2405238"/>
          </a:xfrm>
        </p:spPr>
        <p:txBody>
          <a:bodyPr lIns="0" tIns="0" rIns="0" bIns="0" anchor="ctr">
            <a:noAutofit/>
          </a:bodyPr>
          <a:lstStyle>
            <a:lvl1pPr mar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 sz="7200">
                <a:solidFill>
                  <a:srgbClr val="102344"/>
                </a:solidFill>
              </a:defRPr>
            </a:lvl1pPr>
          </a:lstStyle>
          <a:p>
            <a:r>
              <a:rPr lang="en-GB" dirty="0" smtClean="0"/>
              <a:t>edit Master title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085168" y="1958549"/>
            <a:ext cx="9192431" cy="1024758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cap="all">
                <a:solidFill>
                  <a:srgbClr val="35B8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169" y="4089679"/>
            <a:ext cx="9192430" cy="14306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2400">
                <a:solidFill>
                  <a:srgbClr val="10234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blue-arr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1412" y="578069"/>
            <a:ext cx="959764" cy="240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9510" y="5961400"/>
            <a:ext cx="2251790" cy="5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45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71" y="346393"/>
            <a:ext cx="10312428" cy="892951"/>
          </a:xfrm>
        </p:spPr>
        <p:txBody>
          <a:bodyPr lIns="0" tIns="0" rIns="0" bIns="0" anchor="ctr" anchorCtr="0"/>
          <a:lstStyle>
            <a:lvl1pPr>
              <a:spcAft>
                <a:spcPts val="0"/>
              </a:spcAft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71" y="1681071"/>
            <a:ext cx="10312428" cy="4067893"/>
          </a:xfrm>
        </p:spPr>
        <p:txBody>
          <a:bodyPr lIns="0" tIns="0" rIns="0" bIns="0" anchor="ctr" anchorCtr="0"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1269971" y="910903"/>
            <a:ext cx="10312428" cy="326732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cap="all">
                <a:solidFill>
                  <a:srgbClr val="35B8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5748965"/>
            <a:ext cx="12192000" cy="1109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148479" y="6075697"/>
            <a:ext cx="5895043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DirectID is a miiCard</a:t>
            </a:r>
            <a:r>
              <a:rPr lang="en-US" sz="800" b="1" baseline="0" dirty="0" smtClean="0">
                <a:solidFill>
                  <a:schemeClr val="bg1">
                    <a:lumMod val="50000"/>
                  </a:schemeClr>
                </a:solidFill>
              </a:rPr>
              <a:t> Limited product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© miiCard® | All rights reserved 2016 | Registered in Scotland SC400459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9510" y="5961400"/>
            <a:ext cx="2251790" cy="582139"/>
          </a:xfrm>
          <a:prstGeom prst="rect">
            <a:avLst/>
          </a:prstGeom>
        </p:spPr>
      </p:pic>
      <p:pic>
        <p:nvPicPr>
          <p:cNvPr id="10" name="Picture 9" descr="blue-arr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9510" y="346394"/>
            <a:ext cx="356315" cy="89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598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1FDE252-1A35-ED45-9365-9DF65DDB6219}" type="datetimeFigureOut">
              <a:rPr lang="en-US" smtClean="0"/>
              <a:pPr/>
              <a:t>4/28/16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E7112C6-C22B-5F4F-9057-3179D9283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" y="5748965"/>
            <a:ext cx="12192000" cy="1109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9510" y="5961400"/>
            <a:ext cx="2251790" cy="58213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148479" y="6075697"/>
            <a:ext cx="5895043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DirectID is a miiCard</a:t>
            </a:r>
            <a:r>
              <a:rPr lang="en-US" sz="800" b="1" baseline="0" dirty="0" smtClean="0">
                <a:solidFill>
                  <a:schemeClr val="bg1">
                    <a:lumMod val="50000"/>
                  </a:schemeClr>
                </a:solidFill>
              </a:rPr>
              <a:t> Limited product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© miiCard® | All rights reserved 2016 | Registered in Scotland SC400459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69971" y="346393"/>
            <a:ext cx="10312428" cy="892951"/>
          </a:xfrm>
        </p:spPr>
        <p:txBody>
          <a:bodyPr lIns="0" tIns="0" rIns="0" bIns="0" anchor="ctr" anchorCtr="0"/>
          <a:lstStyle>
            <a:lvl1pPr>
              <a:spcAft>
                <a:spcPts val="0"/>
              </a:spcAft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69971" y="910903"/>
            <a:ext cx="10312428" cy="326732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cap="all">
                <a:solidFill>
                  <a:srgbClr val="35B8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6" name="Picture 15" descr="blue-arr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9510" y="346394"/>
            <a:ext cx="356315" cy="89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169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1FDE252-1A35-ED45-9365-9DF65DDB6219}" type="datetimeFigureOut">
              <a:rPr lang="en-US" smtClean="0"/>
              <a:pPr/>
              <a:t>4/28/16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E7112C6-C22B-5F4F-9057-3179D9283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" y="5748965"/>
            <a:ext cx="12192000" cy="1109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9510" y="5961400"/>
            <a:ext cx="2251790" cy="5821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148479" y="6075697"/>
            <a:ext cx="5895043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DirectID is a miiCard</a:t>
            </a:r>
            <a:r>
              <a:rPr lang="en-US" sz="800" b="1" baseline="0" dirty="0" smtClean="0">
                <a:solidFill>
                  <a:schemeClr val="bg1">
                    <a:lumMod val="50000"/>
                  </a:schemeClr>
                </a:solidFill>
              </a:rPr>
              <a:t> Limited product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© miiCard® | All rights reserved 2016 | Registered in Scotland SC400459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642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43" y="4062673"/>
            <a:ext cx="11154728" cy="566738"/>
          </a:xfrm>
        </p:spPr>
        <p:txBody>
          <a:bodyPr lIns="0" tIns="0" rIns="0" bIns="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443" y="406842"/>
            <a:ext cx="11154728" cy="3626014"/>
          </a:xfrm>
        </p:spPr>
        <p:txBody>
          <a:bodyPr lIns="0" tIns="0" rIns="0" b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443" y="4629412"/>
            <a:ext cx="11154728" cy="596141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1FDE252-1A35-ED45-9365-9DF65DDB6219}" type="datetimeFigureOut">
              <a:rPr lang="en-US" smtClean="0"/>
              <a:pPr/>
              <a:t>4/28/16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E7112C6-C22B-5F4F-9057-3179D9283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5748965"/>
            <a:ext cx="12192000" cy="1109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9510" y="5961400"/>
            <a:ext cx="2251790" cy="58213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148479" y="6075697"/>
            <a:ext cx="5895043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DirectID is a miiCard</a:t>
            </a:r>
            <a:r>
              <a:rPr lang="en-US" sz="800" b="1" baseline="0" dirty="0" smtClean="0">
                <a:solidFill>
                  <a:schemeClr val="bg1">
                    <a:lumMod val="50000"/>
                  </a:schemeClr>
                </a:solidFill>
              </a:rPr>
              <a:t> Limited product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© miiCard® | All rights reserved 2016 | Registered in Scotland SC400459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013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74414"/>
            <a:ext cx="10972800" cy="15152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616981"/>
            <a:ext cx="10972800" cy="27540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175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6" r:id="rId3"/>
    <p:sldLayoutId id="2147483685" r:id="rId4"/>
    <p:sldLayoutId id="2147483674" r:id="rId5"/>
    <p:sldLayoutId id="2147483678" r:id="rId6"/>
    <p:sldLayoutId id="2147483679" r:id="rId7"/>
    <p:sldLayoutId id="2147483681" r:id="rId8"/>
  </p:sldLayoutIdLst>
  <p:txStyles>
    <p:titleStyle>
      <a:lvl1pPr marL="0" algn="l" defTabSz="457200" rtl="0" eaLnBrk="1" latinLnBrk="0" hangingPunct="1">
        <a:lnSpc>
          <a:spcPct val="80000"/>
        </a:lnSpc>
        <a:spcBef>
          <a:spcPct val="0"/>
        </a:spcBef>
        <a:spcAft>
          <a:spcPts val="1200"/>
        </a:spcAft>
        <a:buNone/>
        <a:defRPr sz="3600" b="1" i="0" kern="900" cap="all">
          <a:solidFill>
            <a:srgbClr val="1023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Char char="•"/>
        <a:defRPr sz="3200" b="1" i="0" kern="1200">
          <a:solidFill>
            <a:srgbClr val="10234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i="0" kern="1200">
          <a:solidFill>
            <a:srgbClr val="10234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i="0" kern="1200">
          <a:solidFill>
            <a:srgbClr val="10234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rgbClr val="10234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>
          <a:solidFill>
            <a:srgbClr val="10234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26" Type="http://schemas.openxmlformats.org/officeDocument/2006/relationships/image" Target="../media/image31.png"/><Relationship Id="rId27" Type="http://schemas.openxmlformats.org/officeDocument/2006/relationships/image" Target="../media/image32.png"/><Relationship Id="rId28" Type="http://schemas.openxmlformats.org/officeDocument/2006/relationships/image" Target="../media/image33.png"/><Relationship Id="rId29" Type="http://schemas.openxmlformats.org/officeDocument/2006/relationships/image" Target="../media/image34.jpeg"/><Relationship Id="rId30" Type="http://schemas.openxmlformats.org/officeDocument/2006/relationships/image" Target="../media/image35.png"/><Relationship Id="rId31" Type="http://schemas.openxmlformats.org/officeDocument/2006/relationships/image" Target="../media/image36.png"/><Relationship Id="rId32" Type="http://schemas.openxmlformats.org/officeDocument/2006/relationships/image" Target="../media/image37.png"/><Relationship Id="rId10" Type="http://schemas.openxmlformats.org/officeDocument/2006/relationships/image" Target="../media/image15.jpeg"/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4" Type="http://schemas.openxmlformats.org/officeDocument/2006/relationships/image" Target="../media/image19.jpeg"/><Relationship Id="rId15" Type="http://schemas.openxmlformats.org/officeDocument/2006/relationships/image" Target="../media/image20.png"/><Relationship Id="rId16" Type="http://schemas.openxmlformats.org/officeDocument/2006/relationships/image" Target="../media/image21.jpe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7476" y="678552"/>
            <a:ext cx="9170124" cy="2405238"/>
          </a:xfrm>
        </p:spPr>
        <p:txBody>
          <a:bodyPr/>
          <a:lstStyle/>
          <a:p>
            <a:r>
              <a:rPr lang="en-US" sz="7200" dirty="0" smtClean="0"/>
              <a:t>Faster.</a:t>
            </a:r>
            <a:br>
              <a:rPr lang="en-US" sz="7200" dirty="0" smtClean="0"/>
            </a:br>
            <a:r>
              <a:rPr lang="en-US" sz="7200" dirty="0" smtClean="0"/>
              <a:t>Easier.</a:t>
            </a:r>
            <a:br>
              <a:rPr lang="en-US" sz="7200" dirty="0" smtClean="0"/>
            </a:br>
            <a:r>
              <a:rPr lang="en-US" sz="7200" dirty="0" smtClean="0"/>
              <a:t>Stronger.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>
            <a:normAutofit lnSpcReduction="10000"/>
          </a:bodyPr>
          <a:lstStyle/>
          <a:p>
            <a:r>
              <a:rPr lang="en-GB" smtClean="0"/>
              <a:t>ANTi-impersonation, credit risk underwriting and customer onboarding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99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Who we help.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0"/>
          </p:nvPr>
        </p:nvSpPr>
        <p:spPr>
          <a:xfrm>
            <a:off x="2107476" y="2302040"/>
            <a:ext cx="9170124" cy="102475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From Online lenders through to retail banks, consumer finance and more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7476" y="3891280"/>
            <a:ext cx="8672284" cy="162909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Affordability / Anti-Impersonation / Anti-Money Laundering / Conduct </a:t>
            </a:r>
            <a:r>
              <a:rPr lang="en-GB" sz="2000" dirty="0"/>
              <a:t>Risk </a:t>
            </a:r>
            <a:r>
              <a:rPr lang="en-GB" sz="2000" dirty="0" smtClean="0"/>
              <a:t>Management / Credit </a:t>
            </a:r>
            <a:r>
              <a:rPr lang="en-GB" sz="2000" dirty="0"/>
              <a:t>Risk &amp; Regulation </a:t>
            </a:r>
            <a:r>
              <a:rPr lang="en-GB" sz="2000" dirty="0" smtClean="0"/>
              <a:t>Management / Credit </a:t>
            </a:r>
            <a:r>
              <a:rPr lang="en-GB" sz="2000" dirty="0"/>
              <a:t>Risk </a:t>
            </a:r>
            <a:r>
              <a:rPr lang="en-GB" sz="2000" dirty="0" smtClean="0"/>
              <a:t>Underwriting / Financial Crime / Fraud </a:t>
            </a:r>
            <a:r>
              <a:rPr lang="en-GB" sz="2000" dirty="0"/>
              <a:t>Prevention &amp; Detection </a:t>
            </a:r>
            <a:r>
              <a:rPr lang="en-GB" sz="2000" dirty="0" smtClean="0"/>
              <a:t>/ Identify Payment Windows / Know </a:t>
            </a:r>
            <a:r>
              <a:rPr lang="en-GB" sz="2000" dirty="0"/>
              <a:t>Your Customer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45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it works.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9971" y="1457421"/>
            <a:ext cx="10312428" cy="4354099"/>
          </a:xfrm>
        </p:spPr>
        <p:txBody>
          <a:bodyPr lIns="0" tIns="0" rIns="0" bIns="0"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Embed the DirectID Widget in your customer </a:t>
            </a:r>
            <a:r>
              <a:rPr lang="en-GB" dirty="0" err="1" smtClean="0"/>
              <a:t>onboarding</a:t>
            </a:r>
            <a:r>
              <a:rPr lang="en-GB" dirty="0" smtClean="0"/>
              <a:t> or </a:t>
            </a:r>
            <a:r>
              <a:rPr lang="en-GB" dirty="0" err="1" smtClean="0"/>
              <a:t>decisioning</a:t>
            </a:r>
            <a:r>
              <a:rPr lang="en-GB" dirty="0" smtClean="0"/>
              <a:t> process</a:t>
            </a:r>
            <a:br>
              <a:rPr lang="en-GB" dirty="0" smtClean="0"/>
            </a:br>
            <a:r>
              <a:rPr lang="en-GB" sz="2000" dirty="0" smtClean="0">
                <a:solidFill>
                  <a:srgbClr val="34B6E4"/>
                </a:solidFill>
              </a:rPr>
              <a:t>build your own user experience or let us host it for you</a:t>
            </a:r>
            <a:endParaRPr lang="en-GB" dirty="0" smtClean="0">
              <a:solidFill>
                <a:srgbClr val="34B6E4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Have your consumers authenticate to their existing online bank account</a:t>
            </a:r>
            <a:br>
              <a:rPr lang="en-GB" dirty="0" smtClean="0"/>
            </a:br>
            <a:r>
              <a:rPr lang="en-GB" sz="2000" dirty="0" smtClean="0">
                <a:solidFill>
                  <a:srgbClr val="34B6E4"/>
                </a:solidFill>
              </a:rPr>
              <a:t>currently averaging 24 seconds and covering over 4500 banks in 31 countries</a:t>
            </a:r>
            <a:endParaRPr lang="en-GB" dirty="0" smtClean="0">
              <a:solidFill>
                <a:srgbClr val="34B6E4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Leverage the Bank Verified Identity or use the Live Financial Data for easier, faster &amp; stronger</a:t>
            </a:r>
            <a:br>
              <a:rPr lang="en-GB" dirty="0" smtClean="0"/>
            </a:br>
            <a:r>
              <a:rPr lang="en-GB" sz="2200" dirty="0" smtClean="0">
                <a:solidFill>
                  <a:srgbClr val="34B6E4"/>
                </a:solidFill>
              </a:rPr>
              <a:t>with rich insights either through the RESTful API or online dashboard</a:t>
            </a:r>
            <a:endParaRPr lang="en-GB" dirty="0" smtClean="0">
              <a:solidFill>
                <a:srgbClr val="34B6E4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>
          <a:xfrm>
            <a:off x="1269971" y="899686"/>
            <a:ext cx="10312428" cy="557735"/>
          </a:xfrm>
        </p:spPr>
        <p:txBody>
          <a:bodyPr/>
          <a:lstStyle/>
          <a:p>
            <a:r>
              <a:rPr lang="en-GB" dirty="0" smtClean="0"/>
              <a:t>Getting started in three easy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0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DirectID for </a:t>
            </a:r>
            <a:r>
              <a:rPr lang="en-GB" dirty="0" err="1" smtClean="0"/>
              <a:t>Onboardng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GB" dirty="0"/>
              <a:t>Anti-Impersonation</a:t>
            </a:r>
          </a:p>
          <a:p>
            <a:pPr marL="0" indent="0" fontAlgn="ctr">
              <a:buNone/>
            </a:pPr>
            <a:r>
              <a:rPr lang="en-GB" dirty="0" smtClean="0"/>
              <a:t>Accelerated</a:t>
            </a:r>
            <a:r>
              <a:rPr lang="en-GB" dirty="0"/>
              <a:t> P</a:t>
            </a:r>
            <a:r>
              <a:rPr lang="en-GB" dirty="0" smtClean="0"/>
              <a:t>rocessing</a:t>
            </a:r>
            <a:endParaRPr lang="en-GB" dirty="0"/>
          </a:p>
          <a:p>
            <a:pPr marL="0" indent="0" fontAlgn="ctr">
              <a:buNone/>
            </a:pPr>
            <a:r>
              <a:rPr lang="en-GB" dirty="0"/>
              <a:t>Credit Risk &amp; </a:t>
            </a:r>
            <a:r>
              <a:rPr lang="en-GB" dirty="0" smtClean="0"/>
              <a:t>Regulation</a:t>
            </a: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Conduct </a:t>
            </a:r>
            <a:r>
              <a:rPr lang="en-GB" dirty="0"/>
              <a:t>Risk </a:t>
            </a:r>
            <a:r>
              <a:rPr lang="en-GB" dirty="0" smtClean="0"/>
              <a:t>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38145" y="1762124"/>
            <a:ext cx="4346485" cy="32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07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Coverage.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2107476" y="2302040"/>
            <a:ext cx="9170124" cy="1024758"/>
          </a:xfrm>
        </p:spPr>
        <p:txBody>
          <a:bodyPr/>
          <a:lstStyle/>
          <a:p>
            <a:r>
              <a:rPr lang="en-GB" dirty="0" smtClean="0"/>
              <a:t>31 </a:t>
            </a:r>
            <a:r>
              <a:rPr lang="en-GB" dirty="0"/>
              <a:t>countries, 4,500 banks and over 500m potential customers.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107476" y="3900244"/>
            <a:ext cx="7597441" cy="804862"/>
          </a:xfrm>
        </p:spPr>
        <p:txBody>
          <a:bodyPr>
            <a:normAutofit/>
          </a:bodyPr>
          <a:lstStyle/>
          <a:p>
            <a:r>
              <a:rPr lang="en-GB" dirty="0" smtClean="0"/>
              <a:t>Australia</a:t>
            </a:r>
            <a:r>
              <a:rPr lang="en-GB" dirty="0"/>
              <a:t>, Canada, France, Hong Kong, India, Ireland, Israel, New Zealand, Singapore, South Africa, Spain, Thailand, United Arab Emirates, United Kingdom and the United </a:t>
            </a:r>
            <a:r>
              <a:rPr lang="en-GB" dirty="0" smtClean="0"/>
              <a:t>States &amp; more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55334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2" name="Picture 34" descr="https://www.equifax.cr/HERRAMIENTAS/IMAGENES/IMAGES/efx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892" t="23465" r="6413" b="18698"/>
          <a:stretch/>
        </p:blipFill>
        <p:spPr bwMode="auto">
          <a:xfrm>
            <a:off x="9191513" y="1522275"/>
            <a:ext cx="2899064" cy="55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-37215" y="5755702"/>
            <a:ext cx="12127791" cy="9668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Customers.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085168" y="2637560"/>
            <a:ext cx="9192432" cy="1127234"/>
          </a:xfrm>
        </p:spPr>
        <p:txBody>
          <a:bodyPr/>
          <a:lstStyle/>
          <a:p>
            <a:r>
              <a:rPr lang="en-GB" dirty="0" smtClean="0"/>
              <a:t>And partners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13454" y="5123067"/>
            <a:ext cx="1922272" cy="894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63758" y="3596718"/>
            <a:ext cx="3405726" cy="13512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07996" y="3402381"/>
            <a:ext cx="2667000" cy="476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543230" y="4008507"/>
            <a:ext cx="2400408" cy="478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56840" y="4757663"/>
            <a:ext cx="2132294" cy="6332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15901" y="3301669"/>
            <a:ext cx="2380298" cy="11901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28670" y="4656893"/>
            <a:ext cx="2244850" cy="6093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180149" y="5327245"/>
            <a:ext cx="1714570" cy="601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922715" y="3437803"/>
            <a:ext cx="2976496" cy="411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063329" y="4681927"/>
            <a:ext cx="2066866" cy="729604"/>
          </a:xfrm>
          <a:prstGeom prst="rect">
            <a:avLst/>
          </a:prstGeom>
        </p:spPr>
      </p:pic>
      <p:pic>
        <p:nvPicPr>
          <p:cNvPr id="2058" name="Picture 10" descr="http://www.solution-loans.co.uk/files/9714/4189/4585/amigoloans150x6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3485" y="5455664"/>
            <a:ext cx="14287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fleetcor.com/assets/images/Fleetcor_logo_250px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1527" y="2998585"/>
            <a:ext cx="24955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launchrock-assets.s3.amazonaws.com/logo-files/OV3r9ihblphOU2K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3387" y="3010357"/>
            <a:ext cx="2293813" cy="3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ww.oakbrookfinance.com/img/logo--oakbrook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0036" y="2226109"/>
            <a:ext cx="1620475" cy="65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morphotrust.com/portals/0/MorphoTrust_Logo_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4017" y="5959070"/>
            <a:ext cx="1683385" cy="45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10146" y="5953630"/>
            <a:ext cx="2433637" cy="590319"/>
          </a:xfrm>
          <a:prstGeom prst="rect">
            <a:avLst/>
          </a:prstGeom>
        </p:spPr>
      </p:pic>
      <p:pic>
        <p:nvPicPr>
          <p:cNvPr id="2070" name="Picture 22" descr="https://upload.wikimedia.org/wikipedia/en/thumb/a/ab/UBS_Logo.svg/535px-UBS_Logo.sv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123" y="3916478"/>
            <a:ext cx="1652905" cy="63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90511" y="1931923"/>
            <a:ext cx="1743075" cy="809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83971" y="5534677"/>
            <a:ext cx="923925" cy="9239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882214" y="7015616"/>
            <a:ext cx="646404" cy="180011"/>
          </a:xfrm>
          <a:prstGeom prst="rect">
            <a:avLst/>
          </a:prstGeom>
        </p:spPr>
      </p:pic>
      <p:pic>
        <p:nvPicPr>
          <p:cNvPr id="2072" name="Picture 24" descr="Logical Glue - Insights for smarter enterprise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3815" y="4048828"/>
            <a:ext cx="1636466" cy="49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shopper.fund/Content/images/sf-logo@2x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5609" y="11508608"/>
            <a:ext cx="1509398" cy="2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Aten Coin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6898" y="4669753"/>
            <a:ext cx="923516" cy="93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313105" y="6082608"/>
            <a:ext cx="1771337" cy="639950"/>
          </a:xfrm>
          <a:prstGeom prst="rect">
            <a:avLst/>
          </a:prstGeom>
        </p:spPr>
      </p:pic>
      <p:pic>
        <p:nvPicPr>
          <p:cNvPr id="2078" name="Picture 30" descr="GDS LINK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34" y="3390632"/>
            <a:ext cx="1672570" cy="30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://www.callcredit.co.uk/media/5798/cig%20logo%20copy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3399" y="5459538"/>
            <a:ext cx="1516100" cy="99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http://www.idanalytics.com/wp-content/themes/ida/assets/img/logo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453" y="5570483"/>
            <a:ext cx="1905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http://o.www.yodlee.com/wp-content/themes/yodlee/images/logo-yodlee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279" y="6010664"/>
            <a:ext cx="14192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23387" y="4701957"/>
            <a:ext cx="3785028" cy="6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04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:a="http://schemas.openxmlformats.org/drawingml/2006/main" xmlns="" name="default_wide.potx" id="{4BDA5012-4A89-4DC1-B3ED-DCBDD0D11094}" vid="{E1D5A005-42A8-4633-A53A-9332C896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D333389F8EE1448C0EDF6ED544F294" ma:contentTypeVersion="3" ma:contentTypeDescription="Create a new document." ma:contentTypeScope="" ma:versionID="cd43f8bdc94897820dc9a9e582858c99">
  <xsd:schema xmlns:xsd="http://www.w3.org/2001/XMLSchema" xmlns:xs="http://www.w3.org/2001/XMLSchema" xmlns:p="http://schemas.microsoft.com/office/2006/metadata/properties" xmlns:ns2="d2c46a67-9782-4c6a-aaa3-f0b1ba275309" targetNamespace="http://schemas.microsoft.com/office/2006/metadata/properties" ma:root="true" ma:fieldsID="12fea769eba9ae5751bef750ce326886" ns2:_="">
    <xsd:import namespace="d2c46a67-9782-4c6a-aaa3-f0b1ba2753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46a67-9782-4c6a-aaa3-f0b1ba2753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EE5160-1991-4371-B588-B7DA5CB2AB79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2c46a67-9782-4c6a-aaa3-f0b1ba275309"/>
  </ds:schemaRefs>
</ds:datastoreItem>
</file>

<file path=customXml/itemProps2.xml><?xml version="1.0" encoding="utf-8"?>
<ds:datastoreItem xmlns:ds="http://schemas.openxmlformats.org/officeDocument/2006/customXml" ds:itemID="{8010FD63-1541-492E-A763-4723C71755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1931F7-BAB2-46D1-BCBE-A4B1650792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c46a67-9782-4c6a-aaa3-f0b1ba2753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directid_default_wide</Template>
  <TotalTime>7409</TotalTime>
  <Words>245</Words>
  <Application>Microsoft Macintosh PowerPoint</Application>
  <PresentationFormat>Custom</PresentationFormat>
  <Paragraphs>25</Paragraphs>
  <Slides>6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Faster. Easier. Stronger.</vt:lpstr>
      <vt:lpstr>Who we help.</vt:lpstr>
      <vt:lpstr>How it works.</vt:lpstr>
      <vt:lpstr>DirectID for Onboardng.</vt:lpstr>
      <vt:lpstr>Coverage.</vt:lpstr>
      <vt:lpstr>Customers.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Faster. Easier. Stronger.</dc:title>
  <dc:creator>James Varga</dc:creator>
  <cp:lastModifiedBy>Tarek El Sherif</cp:lastModifiedBy>
  <cp:revision>127</cp:revision>
  <dcterms:created xsi:type="dcterms:W3CDTF">2016-04-28T12:00:22Z</dcterms:created>
  <dcterms:modified xsi:type="dcterms:W3CDTF">2016-04-28T12:20:23Z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0x010100F4D333389F8EE1448C0EDF6ED544F294</vt:lpwstr>
  </property>
</Properties>
</file>