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72" r:id="rId4"/>
    <p:sldId id="265" r:id="rId5"/>
    <p:sldId id="267" r:id="rId6"/>
    <p:sldId id="269" r:id="rId7"/>
    <p:sldId id="271" r:id="rId8"/>
    <p:sldId id="273" r:id="rId9"/>
    <p:sldId id="270" r:id="rId10"/>
    <p:sldId id="274" r:id="rId11"/>
    <p:sldId id="275" r:id="rId12"/>
    <p:sldId id="261" r:id="rId13"/>
  </p:sldIdLst>
  <p:sldSz cx="9144000" cy="6858000" type="screen4x3"/>
  <p:notesSz cx="7010400" cy="9396413"/>
  <p:custDataLst>
    <p:tags r:id="rId14"/>
  </p:custData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96" y="66"/>
      </p:cViewPr>
      <p:guideLst>
        <p:guide orient="horz" pos="3906"/>
        <p:guide pos="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04\CORREVAL\Presidencia\Trabajo\Presentaciones\SFC\Octubre%202014\Archivo%20Input.xlsb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pelaez\AppData\Roaming\Microsoft\Windows\Network%20Shortcuts\MILA%20LM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xVal>
            <c:numRef>
              <c:f>'MILA (2)'!$D$4:$D$10</c:f>
              <c:numCache>
                <c:formatCode>_(* #,##0_);_(* \(#,##0\);_(* "-"??_);_(@_)</c:formatCode>
                <c:ptCount val="7"/>
                <c:pt idx="0">
                  <c:v>48000000</c:v>
                </c:pt>
                <c:pt idx="1">
                  <c:v>32000000</c:v>
                </c:pt>
                <c:pt idx="2">
                  <c:v>18000000</c:v>
                </c:pt>
                <c:pt idx="3">
                  <c:v>43000000</c:v>
                </c:pt>
                <c:pt idx="4">
                  <c:v>127000000</c:v>
                </c:pt>
                <c:pt idx="5">
                  <c:v>208000000</c:v>
                </c:pt>
                <c:pt idx="6">
                  <c:v>225000000</c:v>
                </c:pt>
              </c:numCache>
            </c:numRef>
          </c:xVal>
          <c:yVal>
            <c:numRef>
              <c:f>'MILA (2)'!$F$4:$F$10</c:f>
              <c:numCache>
                <c:formatCode>_(* #,##0_);_(* \(#,##0\);_(* "-"??_);_(@_)</c:formatCode>
                <c:ptCount val="7"/>
                <c:pt idx="0">
                  <c:v>292000000000</c:v>
                </c:pt>
                <c:pt idx="1">
                  <c:v>192000000000</c:v>
                </c:pt>
                <c:pt idx="2">
                  <c:v>240000000000</c:v>
                </c:pt>
                <c:pt idx="3">
                  <c:v>548000000000</c:v>
                </c:pt>
                <c:pt idx="4">
                  <c:v>1144000000000</c:v>
                </c:pt>
                <c:pt idx="5">
                  <c:v>1774000000000</c:v>
                </c:pt>
                <c:pt idx="6">
                  <c:v>1868000000000</c:v>
                </c:pt>
              </c:numCache>
            </c:numRef>
          </c:yVal>
          <c:bubbleSize>
            <c:numRef>
              <c:f>'MILA (2)'!$C$4:$C$10</c:f>
              <c:numCache>
                <c:formatCode>_(* #,##0_);_(* \(#,##0\);_(* "-"??_);_(@_)</c:formatCode>
                <c:ptCount val="7"/>
                <c:pt idx="0">
                  <c:v>86000000000</c:v>
                </c:pt>
                <c:pt idx="1">
                  <c:v>57000000000</c:v>
                </c:pt>
                <c:pt idx="2">
                  <c:v>190000000000</c:v>
                </c:pt>
                <c:pt idx="3">
                  <c:v>56000000000</c:v>
                </c:pt>
                <c:pt idx="4">
                  <c:v>402000000000</c:v>
                </c:pt>
                <c:pt idx="5">
                  <c:v>490000000000</c:v>
                </c:pt>
                <c:pt idx="6">
                  <c:v>735000000000</c:v>
                </c:pt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'MILA (2)'!$C$3</c15:sqref>
                        </c15:formulaRef>
                      </c:ext>
                    </c:extLst>
                    <c:strCache>
                      <c:ptCount val="1"/>
                      <c:pt idx="0">
                        <c:v>Capitalización Bursátil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597331744"/>
        <c:axId val="1597338816"/>
      </c:bubbleChart>
      <c:valAx>
        <c:axId val="1597331744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97338816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0.40858850012609693"/>
                <c:y val="0.91492892676768744"/>
              </c:manualLayout>
            </c:layout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s-CO" sz="1200" dirty="0" smtClean="0"/>
                    <a:t>Población (mm)</a:t>
                  </a:r>
                  <a:endParaRPr lang="es-CO" sz="1200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15973388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97331744"/>
        <c:crosses val="autoZero"/>
        <c:crossBetween val="midCat"/>
        <c:dispUnits>
          <c:builtInUnit val="tenMillions"/>
          <c:dispUnitsLbl>
            <c:layout>
              <c:manualLayout>
                <c:xMode val="edge"/>
                <c:yMode val="edge"/>
                <c:x val="1.578192430799312E-2"/>
                <c:y val="0.24336306638279065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s-CO" sz="1200" dirty="0" smtClean="0"/>
                    <a:t>PIB 2015</a:t>
                  </a:r>
                  <a:r>
                    <a:rPr lang="es-CO" sz="1200" baseline="0" dirty="0" smtClean="0"/>
                    <a:t> (USD </a:t>
                  </a:r>
                  <a:r>
                    <a:rPr lang="es-CO" sz="1200" baseline="0" dirty="0" err="1" smtClean="0"/>
                    <a:t>bn</a:t>
                  </a:r>
                  <a:r>
                    <a:rPr lang="es-CO" sz="1200" baseline="0" dirty="0" smtClean="0"/>
                    <a:t>)</a:t>
                  </a:r>
                  <a:endParaRPr lang="es-CO" sz="1200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Chile</c:v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'Mercados MILA'!$B$3:$BD$3</c:f>
              <c:numCache>
                <c:formatCode>mmm\-yy</c:formatCode>
                <c:ptCount val="55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</c:numCache>
            </c:numRef>
          </c:cat>
          <c:val>
            <c:numRef>
              <c:f>'Mercados MILA'!$B$4:$BD$4</c:f>
              <c:numCache>
                <c:formatCode>General</c:formatCode>
                <c:ptCount val="55"/>
                <c:pt idx="0">
                  <c:v>4524</c:v>
                </c:pt>
                <c:pt idx="1">
                  <c:v>3545</c:v>
                </c:pt>
                <c:pt idx="2">
                  <c:v>4077</c:v>
                </c:pt>
                <c:pt idx="3">
                  <c:v>3058</c:v>
                </c:pt>
                <c:pt idx="4">
                  <c:v>3598</c:v>
                </c:pt>
                <c:pt idx="5">
                  <c:v>5572</c:v>
                </c:pt>
                <c:pt idx="6">
                  <c:v>4190</c:v>
                </c:pt>
                <c:pt idx="7">
                  <c:v>3335</c:v>
                </c:pt>
                <c:pt idx="8">
                  <c:v>2808</c:v>
                </c:pt>
                <c:pt idx="9">
                  <c:v>3320</c:v>
                </c:pt>
                <c:pt idx="10">
                  <c:v>3124</c:v>
                </c:pt>
                <c:pt idx="11">
                  <c:v>4387</c:v>
                </c:pt>
                <c:pt idx="12">
                  <c:v>5322</c:v>
                </c:pt>
                <c:pt idx="13">
                  <c:v>6488</c:v>
                </c:pt>
                <c:pt idx="14">
                  <c:v>4060</c:v>
                </c:pt>
                <c:pt idx="15">
                  <c:v>3912</c:v>
                </c:pt>
                <c:pt idx="16">
                  <c:v>3870</c:v>
                </c:pt>
                <c:pt idx="17">
                  <c:v>3666</c:v>
                </c:pt>
                <c:pt idx="18">
                  <c:v>3318</c:v>
                </c:pt>
                <c:pt idx="19">
                  <c:v>2877</c:v>
                </c:pt>
                <c:pt idx="20">
                  <c:v>3573</c:v>
                </c:pt>
                <c:pt idx="21">
                  <c:v>3079</c:v>
                </c:pt>
                <c:pt idx="22">
                  <c:v>2592</c:v>
                </c:pt>
                <c:pt idx="23">
                  <c:v>4456</c:v>
                </c:pt>
                <c:pt idx="24">
                  <c:v>4217</c:v>
                </c:pt>
                <c:pt idx="25">
                  <c:v>2661</c:v>
                </c:pt>
                <c:pt idx="26">
                  <c:v>2617</c:v>
                </c:pt>
                <c:pt idx="27">
                  <c:v>2293</c:v>
                </c:pt>
                <c:pt idx="28">
                  <c:v>2550</c:v>
                </c:pt>
                <c:pt idx="29">
                  <c:v>2168</c:v>
                </c:pt>
                <c:pt idx="30">
                  <c:v>2258</c:v>
                </c:pt>
                <c:pt idx="31">
                  <c:v>2741</c:v>
                </c:pt>
                <c:pt idx="32" formatCode="#,##0">
                  <c:v>2680</c:v>
                </c:pt>
                <c:pt idx="33">
                  <c:v>2309</c:v>
                </c:pt>
                <c:pt idx="34" formatCode="#,##0">
                  <c:v>5139</c:v>
                </c:pt>
                <c:pt idx="35" formatCode="#,##0">
                  <c:v>2037</c:v>
                </c:pt>
                <c:pt idx="36" formatCode="#,##0">
                  <c:v>1828</c:v>
                </c:pt>
                <c:pt idx="37" formatCode="#,##0">
                  <c:v>1974</c:v>
                </c:pt>
                <c:pt idx="38" formatCode="#,##0">
                  <c:v>2457</c:v>
                </c:pt>
                <c:pt idx="39" formatCode="#,##0">
                  <c:v>2560</c:v>
                </c:pt>
                <c:pt idx="40" formatCode="#,##0">
                  <c:v>2330</c:v>
                </c:pt>
                <c:pt idx="41" formatCode="#,##0">
                  <c:v>2035.3682940000001</c:v>
                </c:pt>
                <c:pt idx="42" formatCode="#,##0">
                  <c:v>1442.9837970000001</c:v>
                </c:pt>
                <c:pt idx="43" formatCode="#,##0">
                  <c:v>1477.340997</c:v>
                </c:pt>
                <c:pt idx="44" formatCode="#,##0">
                  <c:v>1527.7450710000001</c:v>
                </c:pt>
                <c:pt idx="45" formatCode="#,##0">
                  <c:v>1475.7350610000001</c:v>
                </c:pt>
                <c:pt idx="46" formatCode="#,##0">
                  <c:v>1899.9304010000001</c:v>
                </c:pt>
                <c:pt idx="47" formatCode="#,##0">
                  <c:v>1475.7350610000001</c:v>
                </c:pt>
                <c:pt idx="48" formatCode="#,##0">
                  <c:v>1921.5708569999999</c:v>
                </c:pt>
                <c:pt idx="49" formatCode="#,##0">
                  <c:v>1241.1806730000001</c:v>
                </c:pt>
                <c:pt idx="50" formatCode="#,##0">
                  <c:v>1888.624159</c:v>
                </c:pt>
                <c:pt idx="51" formatCode="#,##0">
                  <c:v>1704.778448</c:v>
                </c:pt>
                <c:pt idx="52" formatCode="#,##0">
                  <c:v>1841.576485</c:v>
                </c:pt>
                <c:pt idx="53" formatCode="#,##0">
                  <c:v>1605.233622</c:v>
                </c:pt>
                <c:pt idx="54" formatCode="#,##0">
                  <c:v>2724.0471950000001</c:v>
                </c:pt>
              </c:numCache>
            </c:numRef>
          </c:val>
          <c:smooth val="0"/>
        </c:ser>
        <c:ser>
          <c:idx val="1"/>
          <c:order val="1"/>
          <c:tx>
            <c:v>Colombia</c:v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'Mercados MILA'!$B$3:$BD$3</c:f>
              <c:numCache>
                <c:formatCode>mmm\-yy</c:formatCode>
                <c:ptCount val="55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</c:numCache>
            </c:numRef>
          </c:cat>
          <c:val>
            <c:numRef>
              <c:f>'Mercados MILA'!$B$5:$BD$5</c:f>
              <c:numCache>
                <c:formatCode>General</c:formatCode>
                <c:ptCount val="55"/>
                <c:pt idx="0">
                  <c:v>3155</c:v>
                </c:pt>
                <c:pt idx="1">
                  <c:v>4348</c:v>
                </c:pt>
                <c:pt idx="2">
                  <c:v>4772</c:v>
                </c:pt>
                <c:pt idx="3">
                  <c:v>3424</c:v>
                </c:pt>
                <c:pt idx="4">
                  <c:v>4142</c:v>
                </c:pt>
                <c:pt idx="5">
                  <c:v>3331</c:v>
                </c:pt>
                <c:pt idx="6">
                  <c:v>2898</c:v>
                </c:pt>
                <c:pt idx="7">
                  <c:v>2533</c:v>
                </c:pt>
                <c:pt idx="8">
                  <c:v>2796</c:v>
                </c:pt>
                <c:pt idx="9">
                  <c:v>3579</c:v>
                </c:pt>
                <c:pt idx="10">
                  <c:v>2021</c:v>
                </c:pt>
                <c:pt idx="11">
                  <c:v>1718</c:v>
                </c:pt>
                <c:pt idx="12">
                  <c:v>2164</c:v>
                </c:pt>
                <c:pt idx="13">
                  <c:v>2451</c:v>
                </c:pt>
                <c:pt idx="14">
                  <c:v>1635</c:v>
                </c:pt>
                <c:pt idx="15">
                  <c:v>2292</c:v>
                </c:pt>
                <c:pt idx="16">
                  <c:v>2895</c:v>
                </c:pt>
                <c:pt idx="17">
                  <c:v>1937</c:v>
                </c:pt>
                <c:pt idx="18">
                  <c:v>2080</c:v>
                </c:pt>
                <c:pt idx="19">
                  <c:v>1880</c:v>
                </c:pt>
                <c:pt idx="20">
                  <c:v>2151</c:v>
                </c:pt>
                <c:pt idx="21">
                  <c:v>2436</c:v>
                </c:pt>
                <c:pt idx="22">
                  <c:v>1897</c:v>
                </c:pt>
                <c:pt idx="23">
                  <c:v>1573</c:v>
                </c:pt>
                <c:pt idx="24">
                  <c:v>1755</c:v>
                </c:pt>
                <c:pt idx="25">
                  <c:v>1717</c:v>
                </c:pt>
                <c:pt idx="26">
                  <c:v>2136</c:v>
                </c:pt>
                <c:pt idx="27">
                  <c:v>2258</c:v>
                </c:pt>
                <c:pt idx="28">
                  <c:v>2194</c:v>
                </c:pt>
                <c:pt idx="29">
                  <c:v>1818</c:v>
                </c:pt>
                <c:pt idx="30">
                  <c:v>2427</c:v>
                </c:pt>
                <c:pt idx="31">
                  <c:v>2192</c:v>
                </c:pt>
                <c:pt idx="32" formatCode="#,##0">
                  <c:v>2215</c:v>
                </c:pt>
                <c:pt idx="33">
                  <c:v>2125</c:v>
                </c:pt>
                <c:pt idx="34" formatCode="#,##0">
                  <c:v>1582</c:v>
                </c:pt>
                <c:pt idx="35" formatCode="#,##0">
                  <c:v>1518</c:v>
                </c:pt>
                <c:pt idx="36" formatCode="#,##0">
                  <c:v>1312</c:v>
                </c:pt>
                <c:pt idx="37" formatCode="#,##0">
                  <c:v>1182</c:v>
                </c:pt>
                <c:pt idx="38" formatCode="#,##0">
                  <c:v>1370</c:v>
                </c:pt>
                <c:pt idx="39" formatCode="#,##0">
                  <c:v>1791</c:v>
                </c:pt>
                <c:pt idx="40" formatCode="#,##0">
                  <c:v>1534</c:v>
                </c:pt>
                <c:pt idx="41" formatCode="#,##0">
                  <c:v>1233.453626</c:v>
                </c:pt>
                <c:pt idx="42" formatCode="#,##0">
                  <c:v>1097.0842399999999</c:v>
                </c:pt>
                <c:pt idx="43" formatCode="#,##0">
                  <c:v>1057.5954039999999</c:v>
                </c:pt>
                <c:pt idx="44" formatCode="#,##0">
                  <c:v>1153.840878</c:v>
                </c:pt>
                <c:pt idx="45" formatCode="#,##0">
                  <c:v>908.07086100000004</c:v>
                </c:pt>
                <c:pt idx="46" formatCode="#,##0">
                  <c:v>1146.777245</c:v>
                </c:pt>
                <c:pt idx="47" formatCode="#,##0">
                  <c:v>908.07086100000004</c:v>
                </c:pt>
                <c:pt idx="48" formatCode="#,##0">
                  <c:v>826.15594099999998</c:v>
                </c:pt>
                <c:pt idx="49" formatCode="#,##0">
                  <c:v>1087.311995</c:v>
                </c:pt>
                <c:pt idx="50" formatCode="#,##0">
                  <c:v>1280.800792</c:v>
                </c:pt>
                <c:pt idx="51" formatCode="#,##0">
                  <c:v>1415.021968</c:v>
                </c:pt>
                <c:pt idx="52" formatCode="#,##0">
                  <c:v>1292.1776030000001</c:v>
                </c:pt>
                <c:pt idx="53" formatCode="#,##0">
                  <c:v>1109.7355680000001</c:v>
                </c:pt>
                <c:pt idx="54" formatCode="#,##0">
                  <c:v>947.99040100000002</c:v>
                </c:pt>
              </c:numCache>
            </c:numRef>
          </c:val>
          <c:smooth val="0"/>
        </c:ser>
        <c:ser>
          <c:idx val="2"/>
          <c:order val="2"/>
          <c:tx>
            <c:v>Perú</c:v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'Mercados MILA'!$B$3:$BD$3</c:f>
              <c:numCache>
                <c:formatCode>mmm\-yy</c:formatCode>
                <c:ptCount val="55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</c:numCache>
            </c:numRef>
          </c:cat>
          <c:val>
            <c:numRef>
              <c:f>'Mercados MILA'!$B$7:$BD$7</c:f>
              <c:numCache>
                <c:formatCode>General</c:formatCode>
                <c:ptCount val="55"/>
                <c:pt idx="0">
                  <c:v>311</c:v>
                </c:pt>
                <c:pt idx="1">
                  <c:v>386</c:v>
                </c:pt>
                <c:pt idx="2">
                  <c:v>466</c:v>
                </c:pt>
                <c:pt idx="3">
                  <c:v>325</c:v>
                </c:pt>
                <c:pt idx="4">
                  <c:v>329</c:v>
                </c:pt>
                <c:pt idx="5">
                  <c:v>276</c:v>
                </c:pt>
                <c:pt idx="6">
                  <c:v>266</c:v>
                </c:pt>
                <c:pt idx="7">
                  <c:v>393</c:v>
                </c:pt>
                <c:pt idx="8">
                  <c:v>265</c:v>
                </c:pt>
                <c:pt idx="9">
                  <c:v>346</c:v>
                </c:pt>
                <c:pt idx="10">
                  <c:v>464</c:v>
                </c:pt>
                <c:pt idx="11">
                  <c:v>2233</c:v>
                </c:pt>
                <c:pt idx="12">
                  <c:v>490</c:v>
                </c:pt>
                <c:pt idx="13">
                  <c:v>380</c:v>
                </c:pt>
                <c:pt idx="14">
                  <c:v>311</c:v>
                </c:pt>
                <c:pt idx="15">
                  <c:v>821</c:v>
                </c:pt>
                <c:pt idx="16">
                  <c:v>334</c:v>
                </c:pt>
                <c:pt idx="17">
                  <c:v>275</c:v>
                </c:pt>
                <c:pt idx="18">
                  <c:v>272</c:v>
                </c:pt>
                <c:pt idx="19">
                  <c:v>451</c:v>
                </c:pt>
                <c:pt idx="20">
                  <c:v>187</c:v>
                </c:pt>
                <c:pt idx="21">
                  <c:v>223</c:v>
                </c:pt>
                <c:pt idx="22">
                  <c:v>211</c:v>
                </c:pt>
                <c:pt idx="23">
                  <c:v>301</c:v>
                </c:pt>
                <c:pt idx="24">
                  <c:v>267</c:v>
                </c:pt>
                <c:pt idx="25">
                  <c:v>182</c:v>
                </c:pt>
                <c:pt idx="26">
                  <c:v>472</c:v>
                </c:pt>
                <c:pt idx="27">
                  <c:v>254</c:v>
                </c:pt>
                <c:pt idx="28">
                  <c:v>283</c:v>
                </c:pt>
                <c:pt idx="29">
                  <c:v>200</c:v>
                </c:pt>
                <c:pt idx="30">
                  <c:v>292</c:v>
                </c:pt>
                <c:pt idx="31">
                  <c:v>317</c:v>
                </c:pt>
                <c:pt idx="32" formatCode="#,##0">
                  <c:v>819</c:v>
                </c:pt>
                <c:pt idx="33">
                  <c:v>217</c:v>
                </c:pt>
                <c:pt idx="34" formatCode="#,##0">
                  <c:v>162</c:v>
                </c:pt>
                <c:pt idx="35" formatCode="#,##0">
                  <c:v>383</c:v>
                </c:pt>
                <c:pt idx="36" formatCode="#,##0">
                  <c:v>165</c:v>
                </c:pt>
                <c:pt idx="37" formatCode="#,##0">
                  <c:v>211</c:v>
                </c:pt>
                <c:pt idx="38" formatCode="#,##0">
                  <c:v>300</c:v>
                </c:pt>
                <c:pt idx="39" formatCode="#,##0">
                  <c:v>165</c:v>
                </c:pt>
                <c:pt idx="40" formatCode="#,##0">
                  <c:v>154</c:v>
                </c:pt>
                <c:pt idx="41" formatCode="#,##0">
                  <c:v>125.214651</c:v>
                </c:pt>
                <c:pt idx="42" formatCode="#,##0">
                  <c:v>224.112435</c:v>
                </c:pt>
                <c:pt idx="43" formatCode="#,##0">
                  <c:v>123.561137</c:v>
                </c:pt>
                <c:pt idx="44" formatCode="#,##0">
                  <c:v>91.701795000000004</c:v>
                </c:pt>
                <c:pt idx="45" formatCode="#,##0">
                  <c:v>141.80463900000001</c:v>
                </c:pt>
                <c:pt idx="46" formatCode="#,##0">
                  <c:v>109.906113</c:v>
                </c:pt>
                <c:pt idx="47" formatCode="#,##0">
                  <c:v>141.80463900000001</c:v>
                </c:pt>
                <c:pt idx="48" formatCode="#,##0">
                  <c:v>107.726889</c:v>
                </c:pt>
                <c:pt idx="49" formatCode="#,##0">
                  <c:v>97.350492000000003</c:v>
                </c:pt>
                <c:pt idx="50" formatCode="#,##0">
                  <c:v>200.48501400000001</c:v>
                </c:pt>
                <c:pt idx="51" formatCode="#,##0">
                  <c:v>419.45769200000001</c:v>
                </c:pt>
                <c:pt idx="52" formatCode="#,##0">
                  <c:v>262.85771099999999</c:v>
                </c:pt>
                <c:pt idx="53" formatCode="#,##0">
                  <c:v>159.25387599999999</c:v>
                </c:pt>
                <c:pt idx="54" formatCode="#,##0">
                  <c:v>171.740072</c:v>
                </c:pt>
              </c:numCache>
            </c:numRef>
          </c:val>
          <c:smooth val="0"/>
        </c:ser>
        <c:ser>
          <c:idx val="3"/>
          <c:order val="3"/>
          <c:tx>
            <c:v>Mexico</c:v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'Mercados MILA'!$B$3:$BD$3</c:f>
              <c:numCache>
                <c:formatCode>mmm\-yy</c:formatCode>
                <c:ptCount val="55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  <c:pt idx="46">
                  <c:v>42309</c:v>
                </c:pt>
                <c:pt idx="47">
                  <c:v>42339</c:v>
                </c:pt>
                <c:pt idx="48">
                  <c:v>42370</c:v>
                </c:pt>
                <c:pt idx="49">
                  <c:v>42401</c:v>
                </c:pt>
                <c:pt idx="50">
                  <c:v>42430</c:v>
                </c:pt>
                <c:pt idx="51">
                  <c:v>42461</c:v>
                </c:pt>
                <c:pt idx="52">
                  <c:v>42491</c:v>
                </c:pt>
                <c:pt idx="53">
                  <c:v>42522</c:v>
                </c:pt>
                <c:pt idx="54">
                  <c:v>42552</c:v>
                </c:pt>
              </c:numCache>
            </c:numRef>
          </c:cat>
          <c:val>
            <c:numRef>
              <c:f>'Mercados MILA'!$B$6:$BD$6</c:f>
              <c:numCache>
                <c:formatCode>General</c:formatCode>
                <c:ptCount val="55"/>
                <c:pt idx="35" formatCode="#,##0">
                  <c:v>14862</c:v>
                </c:pt>
                <c:pt idx="36" formatCode="#,##0">
                  <c:v>19826</c:v>
                </c:pt>
                <c:pt idx="37" formatCode="#,##0">
                  <c:v>19148</c:v>
                </c:pt>
                <c:pt idx="38" formatCode="#,##0">
                  <c:v>20526</c:v>
                </c:pt>
                <c:pt idx="39" formatCode="#,##0">
                  <c:v>17259</c:v>
                </c:pt>
                <c:pt idx="40" formatCode="#,##0">
                  <c:v>16628</c:v>
                </c:pt>
                <c:pt idx="41" formatCode="#,##0">
                  <c:v>13130.581377</c:v>
                </c:pt>
                <c:pt idx="42" formatCode="#,##0">
                  <c:v>13043.224700999999</c:v>
                </c:pt>
                <c:pt idx="43" formatCode="#,##0">
                  <c:v>12609.668098</c:v>
                </c:pt>
                <c:pt idx="44" formatCode="#,##0">
                  <c:v>10036.095406</c:v>
                </c:pt>
                <c:pt idx="45" formatCode="#,##0">
                  <c:v>11594.369831</c:v>
                </c:pt>
                <c:pt idx="46" formatCode="#,##0">
                  <c:v>10451.286786999999</c:v>
                </c:pt>
                <c:pt idx="47" formatCode="#,##0">
                  <c:v>11594.369831</c:v>
                </c:pt>
                <c:pt idx="48" formatCode="#,##0">
                  <c:v>11756.802897</c:v>
                </c:pt>
                <c:pt idx="49" formatCode="#,##0">
                  <c:v>10356.897962999999</c:v>
                </c:pt>
                <c:pt idx="50" formatCode="#,##0">
                  <c:v>14073.381669</c:v>
                </c:pt>
                <c:pt idx="51" formatCode="#,##0">
                  <c:v>11269.694748</c:v>
                </c:pt>
                <c:pt idx="52" formatCode="#,##0">
                  <c:v>11606.234420000001</c:v>
                </c:pt>
                <c:pt idx="53" formatCode="#,##0">
                  <c:v>10958.905343</c:v>
                </c:pt>
                <c:pt idx="54" formatCode="#,##0">
                  <c:v>10167.377273</c:v>
                </c:pt>
              </c:numCache>
            </c:numRef>
          </c:val>
          <c:smooth val="0"/>
        </c:ser>
        <c:ser>
          <c:idx val="4"/>
          <c:order val="4"/>
          <c:tx>
            <c:v>Total</c:v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'Mercados MILA'!$B$8:$BD$8</c:f>
              <c:numCache>
                <c:formatCode>#,##0</c:formatCode>
                <c:ptCount val="55"/>
                <c:pt idx="0">
                  <c:v>7990</c:v>
                </c:pt>
                <c:pt idx="1">
                  <c:v>8279</c:v>
                </c:pt>
                <c:pt idx="2">
                  <c:v>9315</c:v>
                </c:pt>
                <c:pt idx="3">
                  <c:v>6807</c:v>
                </c:pt>
                <c:pt idx="4">
                  <c:v>8069</c:v>
                </c:pt>
                <c:pt idx="5">
                  <c:v>9179</c:v>
                </c:pt>
                <c:pt idx="6">
                  <c:v>7354</c:v>
                </c:pt>
                <c:pt idx="7">
                  <c:v>6261</c:v>
                </c:pt>
                <c:pt idx="8">
                  <c:v>5869</c:v>
                </c:pt>
                <c:pt idx="9">
                  <c:v>7245</c:v>
                </c:pt>
                <c:pt idx="10">
                  <c:v>5609</c:v>
                </c:pt>
                <c:pt idx="11">
                  <c:v>8338</c:v>
                </c:pt>
                <c:pt idx="12">
                  <c:v>7976</c:v>
                </c:pt>
                <c:pt idx="13">
                  <c:v>9319</c:v>
                </c:pt>
                <c:pt idx="14">
                  <c:v>6006</c:v>
                </c:pt>
                <c:pt idx="15">
                  <c:v>7025</c:v>
                </c:pt>
                <c:pt idx="16">
                  <c:v>7099</c:v>
                </c:pt>
                <c:pt idx="17">
                  <c:v>5878</c:v>
                </c:pt>
                <c:pt idx="18">
                  <c:v>5670</c:v>
                </c:pt>
                <c:pt idx="19">
                  <c:v>5208</c:v>
                </c:pt>
                <c:pt idx="20">
                  <c:v>5911</c:v>
                </c:pt>
                <c:pt idx="21">
                  <c:v>5738</c:v>
                </c:pt>
                <c:pt idx="22">
                  <c:v>4700</c:v>
                </c:pt>
                <c:pt idx="23">
                  <c:v>6330</c:v>
                </c:pt>
                <c:pt idx="24">
                  <c:v>6239</c:v>
                </c:pt>
                <c:pt idx="25">
                  <c:v>4560</c:v>
                </c:pt>
                <c:pt idx="26">
                  <c:v>5225</c:v>
                </c:pt>
                <c:pt idx="27">
                  <c:v>4805</c:v>
                </c:pt>
                <c:pt idx="28">
                  <c:v>5027</c:v>
                </c:pt>
                <c:pt idx="29">
                  <c:v>4186</c:v>
                </c:pt>
                <c:pt idx="30">
                  <c:v>4977</c:v>
                </c:pt>
                <c:pt idx="31">
                  <c:v>5250</c:v>
                </c:pt>
                <c:pt idx="32">
                  <c:v>5714</c:v>
                </c:pt>
                <c:pt idx="33">
                  <c:v>4651</c:v>
                </c:pt>
                <c:pt idx="34">
                  <c:v>6883</c:v>
                </c:pt>
                <c:pt idx="35">
                  <c:v>18800</c:v>
                </c:pt>
                <c:pt idx="36">
                  <c:v>23131</c:v>
                </c:pt>
                <c:pt idx="37">
                  <c:v>22515</c:v>
                </c:pt>
                <c:pt idx="38">
                  <c:v>24653</c:v>
                </c:pt>
                <c:pt idx="39">
                  <c:v>21775</c:v>
                </c:pt>
                <c:pt idx="40">
                  <c:v>20646</c:v>
                </c:pt>
                <c:pt idx="41">
                  <c:v>16524.617947999999</c:v>
                </c:pt>
                <c:pt idx="42">
                  <c:v>15807.405172999999</c:v>
                </c:pt>
                <c:pt idx="43">
                  <c:v>15268.165636000002</c:v>
                </c:pt>
                <c:pt idx="44">
                  <c:v>12809.383150000001</c:v>
                </c:pt>
                <c:pt idx="45">
                  <c:v>14119.980391999999</c:v>
                </c:pt>
                <c:pt idx="46">
                  <c:v>13607.900546000001</c:v>
                </c:pt>
                <c:pt idx="47">
                  <c:v>14119.980391999999</c:v>
                </c:pt>
                <c:pt idx="48">
                  <c:v>14612.256583999999</c:v>
                </c:pt>
                <c:pt idx="49">
                  <c:v>12782.741122999998</c:v>
                </c:pt>
                <c:pt idx="50">
                  <c:v>17443.291634000001</c:v>
                </c:pt>
                <c:pt idx="51">
                  <c:v>14808.952856</c:v>
                </c:pt>
                <c:pt idx="52">
                  <c:v>15002.846219000001</c:v>
                </c:pt>
                <c:pt idx="53">
                  <c:v>13833.128409000001</c:v>
                </c:pt>
                <c:pt idx="54">
                  <c:v>14011.154941000001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7881824"/>
        <c:axId val="1377873120"/>
      </c:lineChart>
      <c:dateAx>
        <c:axId val="137788182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77873120"/>
        <c:crosses val="autoZero"/>
        <c:auto val="1"/>
        <c:lblOffset val="100"/>
        <c:baseTimeUnit val="months"/>
      </c:dateAx>
      <c:valAx>
        <c:axId val="1377873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O" dirty="0" smtClean="0"/>
                  <a:t>Monto Negociado</a:t>
                </a:r>
                <a:r>
                  <a:rPr lang="es-CO" baseline="0" dirty="0" smtClean="0"/>
                  <a:t> (USD mm) </a:t>
                </a:r>
                <a:endParaRPr lang="es-CO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77881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0.21152</cdr:x>
      <cdr:y>0.70277</cdr:y>
    </cdr:from>
    <cdr:to>
      <cdr:x>0.25114</cdr:x>
      <cdr:y>0.80303</cdr:y>
    </cdr:to>
    <cdr:pic>
      <cdr:nvPicPr>
        <cdr:cNvPr id="2" name="Imagen 1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clrChange>
            <a:clrFrom>
              <a:srgbClr val="FFFFFF"/>
            </a:clrFrom>
            <a:clrTo>
              <a:srgbClr val="FFFFFF">
                <a:alpha val="0"/>
              </a:srgbClr>
            </a:clrTo>
          </a:clrChange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812457" y="2505667"/>
          <a:ext cx="339484" cy="357478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7.jpe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7.jpe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7" Type="http://schemas.openxmlformats.org/officeDocument/2006/relationships/image" Target="../media/image7.jpe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0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image" Target="../media/image7.jpe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4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37.xml"/><Relationship Id="rId7" Type="http://schemas.openxmlformats.org/officeDocument/2006/relationships/image" Target="../media/image6.png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9.xml"/><Relationship Id="rId4" Type="http://schemas.openxmlformats.org/officeDocument/2006/relationships/tags" Target="../tags/tag38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42.xml"/><Relationship Id="rId7" Type="http://schemas.openxmlformats.org/officeDocument/2006/relationships/image" Target="../media/image6.pn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image" Target="../media/image7.jpeg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8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7" Type="http://schemas.openxmlformats.org/officeDocument/2006/relationships/image" Target="../media/image7.jpeg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55.xml"/><Relationship Id="rId7" Type="http://schemas.openxmlformats.org/officeDocument/2006/relationships/image" Target="../media/image6.png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10" Type="http://schemas.openxmlformats.org/officeDocument/2006/relationships/image" Target="../media/image7.jpeg"/><Relationship Id="rId4" Type="http://schemas.openxmlformats.org/officeDocument/2006/relationships/tags" Target="../tags/tag61.xml"/><Relationship Id="rId9" Type="http://schemas.openxmlformats.org/officeDocument/2006/relationships/image" Target="../media/image6.png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6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9" Type="http://schemas.openxmlformats.org/officeDocument/2006/relationships/image" Target="../media/image7.jpeg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7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9" Type="http://schemas.openxmlformats.org/officeDocument/2006/relationships/image" Target="../media/image7.jpe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7" Type="http://schemas.openxmlformats.org/officeDocument/2006/relationships/image" Target="../media/image7.jpeg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97.xml"/><Relationship Id="rId7" Type="http://schemas.openxmlformats.org/officeDocument/2006/relationships/image" Target="../media/image7.jpeg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8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0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9" Type="http://schemas.openxmlformats.org/officeDocument/2006/relationships/image" Target="../media/image7.jpeg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0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9" Type="http://schemas.openxmlformats.org/officeDocument/2006/relationships/image" Target="../media/image7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13.xml"/><Relationship Id="rId7" Type="http://schemas.openxmlformats.org/officeDocument/2006/relationships/image" Target="../media/image7.jpeg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7" Type="http://schemas.openxmlformats.org/officeDocument/2006/relationships/image" Target="../media/image7.jpeg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8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7" Type="http://schemas.openxmlformats.org/officeDocument/2006/relationships/image" Target="../media/image7.jpeg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7" Type="http://schemas.openxmlformats.org/officeDocument/2006/relationships/image" Target="../media/image7.jpeg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6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tags" Target="../tags/tag150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tags" Target="../tags/tag153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" Type="http://schemas.openxmlformats.org/officeDocument/2006/relationships/tags" Target="../tags/tag154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159.xml"/><Relationship Id="rId7" Type="http://schemas.openxmlformats.org/officeDocument/2006/relationships/image" Target="../media/image6.png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1.xml"/><Relationship Id="rId4" Type="http://schemas.openxmlformats.org/officeDocument/2006/relationships/tags" Target="../tags/tag160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tags" Target="../tags/tag164.xml"/><Relationship Id="rId7" Type="http://schemas.openxmlformats.org/officeDocument/2006/relationships/image" Target="../media/image7.jpeg"/><Relationship Id="rId2" Type="http://schemas.openxmlformats.org/officeDocument/2006/relationships/tags" Target="../tags/tag163.xml"/><Relationship Id="rId1" Type="http://schemas.openxmlformats.org/officeDocument/2006/relationships/tags" Target="../tags/tag162.xml"/><Relationship Id="rId6" Type="http://schemas.openxmlformats.org/officeDocument/2006/relationships/image" Target="../media/image6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65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3"/>
          <p:cNvSpPr>
            <a:spLocks noGrp="1"/>
          </p:cNvSpPr>
          <p:nvPr>
            <p:ph sz="half" idx="17" hasCustomPrompt="1"/>
          </p:nvPr>
        </p:nvSpPr>
        <p:spPr>
          <a:xfrm>
            <a:off x="583262" y="3063655"/>
            <a:ext cx="4656446" cy="4492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>
                <a:solidFill>
                  <a:srgbClr val="67808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 smtClean="0"/>
              <a:t>T</a:t>
            </a:r>
            <a:r>
              <a:rPr lang="es-ES" dirty="0" smtClean="0"/>
              <a:t>í</a:t>
            </a:r>
            <a:r>
              <a:rPr lang="es-ES_tradnl" dirty="0" err="1" smtClean="0"/>
              <a:t>tulo</a:t>
            </a:r>
            <a:r>
              <a:rPr lang="es-ES_tradnl" dirty="0" smtClean="0"/>
              <a:t> de la presentación</a:t>
            </a:r>
            <a:endParaRPr lang="es-ES" dirty="0"/>
          </a:p>
        </p:txBody>
      </p:sp>
      <p:sp>
        <p:nvSpPr>
          <p:cNvPr id="6" name="Marcador de contenido 3"/>
          <p:cNvSpPr>
            <a:spLocks noGrp="1"/>
          </p:cNvSpPr>
          <p:nvPr>
            <p:ph sz="half" idx="14" hasCustomPrompt="1"/>
          </p:nvPr>
        </p:nvSpPr>
        <p:spPr>
          <a:xfrm>
            <a:off x="583262" y="3512885"/>
            <a:ext cx="4656446" cy="4492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i="0" baseline="0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CO" dirty="0" smtClean="0"/>
              <a:t>Lugar de la presentación, Mes de Año</a:t>
            </a:r>
            <a:endParaRPr lang="es-ES" dirty="0"/>
          </a:p>
        </p:txBody>
      </p:sp>
      <p:pic>
        <p:nvPicPr>
          <p:cNvPr id="7" name="Picture 199" descr="VIGILADO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337" y="6510313"/>
            <a:ext cx="1917005" cy="1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01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38"/>
          <a:stretch/>
        </p:blipFill>
        <p:spPr bwMode="auto">
          <a:xfrm>
            <a:off x="381678" y="6492313"/>
            <a:ext cx="1533612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agen 2" descr="birppt-01.jpg"/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1127" t="50000"/>
          <a:stretch/>
        </p:blipFill>
        <p:spPr>
          <a:xfrm>
            <a:off x="5589494" y="3457069"/>
            <a:ext cx="3554506" cy="3428315"/>
          </a:xfrm>
          <a:prstGeom prst="rect">
            <a:avLst/>
          </a:prstGeom>
        </p:spPr>
      </p:pic>
      <p:pic>
        <p:nvPicPr>
          <p:cNvPr id="1026" name="Picture 2" descr="C:\Users\stautiva\Desktop\Stautiva\MANUAL DE MARCA\LOGO\Logo Credicorp Capital Horizontal Color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59" y="428921"/>
            <a:ext cx="3931733" cy="69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17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1x2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8574789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2"/>
            </p:custDataLst>
          </p:nvPr>
        </p:nvSpPr>
        <p:spPr>
          <a:xfrm>
            <a:off x="281981" y="3832967"/>
            <a:ext cx="4230000" cy="2448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30" name="2 Marcador de contenido"/>
          <p:cNvSpPr>
            <a:spLocks noGrp="1"/>
          </p:cNvSpPr>
          <p:nvPr>
            <p:ph sz="quarter" idx="33" hasCustomPrompt="1"/>
            <p:custDataLst>
              <p:tags r:id="rId3"/>
            </p:custDataLst>
          </p:nvPr>
        </p:nvSpPr>
        <p:spPr>
          <a:xfrm>
            <a:off x="4626770" y="3832967"/>
            <a:ext cx="4230000" cy="2448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100" y="1449374"/>
            <a:ext cx="85752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6" name="Marcador de texto 3"/>
          <p:cNvSpPr>
            <a:spLocks noGrp="1"/>
          </p:cNvSpPr>
          <p:nvPr>
            <p:ph type="body" sz="quarter" idx="47"/>
          </p:nvPr>
        </p:nvSpPr>
        <p:spPr>
          <a:xfrm>
            <a:off x="292100" y="4138618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Marcador de texto 3"/>
          <p:cNvSpPr>
            <a:spLocks noGrp="1"/>
          </p:cNvSpPr>
          <p:nvPr>
            <p:ph type="body" sz="quarter" idx="48"/>
          </p:nvPr>
        </p:nvSpPr>
        <p:spPr>
          <a:xfrm>
            <a:off x="4626770" y="4138618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4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5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228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1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8574789" cy="250301"/>
          </a:xfrm>
          <a:prstGeom prst="rect">
            <a:avLst/>
          </a:prstGeom>
          <a:solidFill>
            <a:srgbClr val="678084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2"/>
            </p:custDataLst>
          </p:nvPr>
        </p:nvSpPr>
        <p:spPr>
          <a:xfrm>
            <a:off x="281981" y="3832967"/>
            <a:ext cx="2808000" cy="244800"/>
          </a:xfrm>
          <a:prstGeom prst="rect">
            <a:avLst/>
          </a:prstGeom>
          <a:solidFill>
            <a:srgbClr val="678084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34" hasCustomPrompt="1"/>
            <p:custDataLst>
              <p:tags r:id="rId3"/>
            </p:custDataLst>
          </p:nvPr>
        </p:nvSpPr>
        <p:spPr>
          <a:xfrm>
            <a:off x="3168000" y="3832967"/>
            <a:ext cx="2808000" cy="244800"/>
          </a:xfrm>
          <a:prstGeom prst="rect">
            <a:avLst/>
          </a:prstGeom>
          <a:solidFill>
            <a:srgbClr val="678084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36" hasCustomPrompt="1"/>
            <p:custDataLst>
              <p:tags r:id="rId4"/>
            </p:custDataLst>
          </p:nvPr>
        </p:nvSpPr>
        <p:spPr>
          <a:xfrm>
            <a:off x="6048769" y="3830248"/>
            <a:ext cx="2808000" cy="244800"/>
          </a:xfrm>
          <a:prstGeom prst="rect">
            <a:avLst/>
          </a:prstGeom>
          <a:solidFill>
            <a:srgbClr val="678084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100" y="1449374"/>
            <a:ext cx="85752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92100" y="4138618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6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3168000" y="4138618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48769" y="4138618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7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576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1x3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100" y="1449374"/>
            <a:ext cx="85752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8574789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2"/>
            </p:custDataLst>
          </p:nvPr>
        </p:nvSpPr>
        <p:spPr>
          <a:xfrm>
            <a:off x="281981" y="3832967"/>
            <a:ext cx="2808000" cy="2448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34" hasCustomPrompt="1"/>
            <p:custDataLst>
              <p:tags r:id="rId3"/>
            </p:custDataLst>
          </p:nvPr>
        </p:nvSpPr>
        <p:spPr>
          <a:xfrm>
            <a:off x="3168000" y="3832967"/>
            <a:ext cx="2808000" cy="2448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36" hasCustomPrompt="1"/>
            <p:custDataLst>
              <p:tags r:id="rId4"/>
            </p:custDataLst>
          </p:nvPr>
        </p:nvSpPr>
        <p:spPr>
          <a:xfrm>
            <a:off x="6048769" y="3830248"/>
            <a:ext cx="2808000" cy="2448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92100" y="4138618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3168000" y="4138618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6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48769" y="4138618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7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408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2x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1"/>
            </p:custDataLst>
          </p:nvPr>
        </p:nvSpPr>
        <p:spPr>
          <a:xfrm>
            <a:off x="281981" y="3832967"/>
            <a:ext cx="8574788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2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3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1449374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6" name="Marcador de texto 3"/>
          <p:cNvSpPr>
            <a:spLocks noGrp="1"/>
          </p:cNvSpPr>
          <p:nvPr>
            <p:ph type="body" sz="quarter" idx="45"/>
          </p:nvPr>
        </p:nvSpPr>
        <p:spPr>
          <a:xfrm>
            <a:off x="4626770" y="1449374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0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100" y="4138618"/>
            <a:ext cx="85752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4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911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2x1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1"/>
            </p:custDataLst>
          </p:nvPr>
        </p:nvSpPr>
        <p:spPr>
          <a:xfrm>
            <a:off x="281981" y="3832967"/>
            <a:ext cx="8574788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2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3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1449374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6" name="Marcador de texto 3"/>
          <p:cNvSpPr>
            <a:spLocks noGrp="1"/>
          </p:cNvSpPr>
          <p:nvPr>
            <p:ph type="body" sz="quarter" idx="45"/>
          </p:nvPr>
        </p:nvSpPr>
        <p:spPr>
          <a:xfrm>
            <a:off x="4626770" y="1449374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0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100" y="4138618"/>
            <a:ext cx="85752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4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172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ntendio 2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8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3"/>
            </p:custDataLst>
          </p:nvPr>
        </p:nvSpPr>
        <p:spPr>
          <a:xfrm>
            <a:off x="281981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30" name="2 Marcador de contenido"/>
          <p:cNvSpPr>
            <a:spLocks noGrp="1"/>
          </p:cNvSpPr>
          <p:nvPr>
            <p:ph sz="quarter" idx="33" hasCustomPrompt="1"/>
            <p:custDataLst>
              <p:tags r:id="rId4"/>
            </p:custDataLst>
          </p:nvPr>
        </p:nvSpPr>
        <p:spPr>
          <a:xfrm>
            <a:off x="4626770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7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100" y="4138618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1449374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9" name="Marcador de texto 3"/>
          <p:cNvSpPr>
            <a:spLocks noGrp="1"/>
          </p:cNvSpPr>
          <p:nvPr>
            <p:ph type="body" sz="quarter" idx="45"/>
          </p:nvPr>
        </p:nvSpPr>
        <p:spPr>
          <a:xfrm>
            <a:off x="4626770" y="1449374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6" name="Marcador de texto 3"/>
          <p:cNvSpPr>
            <a:spLocks noGrp="1"/>
          </p:cNvSpPr>
          <p:nvPr>
            <p:ph type="body" sz="quarter" idx="47"/>
          </p:nvPr>
        </p:nvSpPr>
        <p:spPr>
          <a:xfrm>
            <a:off x="4626770" y="4138618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6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181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dio 2x2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100" y="4138618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8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3"/>
            </p:custDataLst>
          </p:nvPr>
        </p:nvSpPr>
        <p:spPr>
          <a:xfrm>
            <a:off x="281981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30" name="2 Marcador de contenido"/>
          <p:cNvSpPr>
            <a:spLocks noGrp="1"/>
          </p:cNvSpPr>
          <p:nvPr>
            <p:ph sz="quarter" idx="33" hasCustomPrompt="1"/>
            <p:custDataLst>
              <p:tags r:id="rId4"/>
            </p:custDataLst>
          </p:nvPr>
        </p:nvSpPr>
        <p:spPr>
          <a:xfrm>
            <a:off x="4626770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7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1449374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5"/>
          </p:nvPr>
        </p:nvSpPr>
        <p:spPr>
          <a:xfrm>
            <a:off x="4626770" y="1449374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6" name="Marcador de texto 3"/>
          <p:cNvSpPr>
            <a:spLocks noGrp="1"/>
          </p:cNvSpPr>
          <p:nvPr>
            <p:ph type="body" sz="quarter" idx="47"/>
          </p:nvPr>
        </p:nvSpPr>
        <p:spPr>
          <a:xfrm>
            <a:off x="4626770" y="4138618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4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6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8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dio 2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1"/>
            </p:custDataLst>
          </p:nvPr>
        </p:nvSpPr>
        <p:spPr>
          <a:xfrm>
            <a:off x="281981" y="3832967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34" hasCustomPrompt="1"/>
            <p:custDataLst>
              <p:tags r:id="rId2"/>
            </p:custDataLst>
          </p:nvPr>
        </p:nvSpPr>
        <p:spPr>
          <a:xfrm>
            <a:off x="3168000" y="3832967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36" hasCustomPrompt="1"/>
            <p:custDataLst>
              <p:tags r:id="rId3"/>
            </p:custDataLst>
          </p:nvPr>
        </p:nvSpPr>
        <p:spPr>
          <a:xfrm>
            <a:off x="6048769" y="3830248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9" name="2 Marcador de contenido"/>
          <p:cNvSpPr>
            <a:spLocks noGrp="1"/>
          </p:cNvSpPr>
          <p:nvPr>
            <p:ph sz="quarter" idx="15" hasCustomPrompt="1"/>
            <p:custDataLst>
              <p:tags r:id="rId4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6" name="2 Marcador de contenido"/>
          <p:cNvSpPr>
            <a:spLocks noGrp="1"/>
          </p:cNvSpPr>
          <p:nvPr>
            <p:ph sz="quarter" idx="31" hasCustomPrompt="1"/>
            <p:custDataLst>
              <p:tags r:id="rId5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8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92100" y="4138618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0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3168000" y="4138618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2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48769" y="4138618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3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1449374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4" name="Marcador de texto 3"/>
          <p:cNvSpPr>
            <a:spLocks noGrp="1"/>
          </p:cNvSpPr>
          <p:nvPr>
            <p:ph type="body" sz="quarter" idx="45"/>
          </p:nvPr>
        </p:nvSpPr>
        <p:spPr>
          <a:xfrm>
            <a:off x="4626770" y="1449374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20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692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dio 2x3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92100" y="4138618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1"/>
            </p:custDataLst>
          </p:nvPr>
        </p:nvSpPr>
        <p:spPr>
          <a:xfrm>
            <a:off x="281981" y="3832967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34" hasCustomPrompt="1"/>
            <p:custDataLst>
              <p:tags r:id="rId2"/>
            </p:custDataLst>
          </p:nvPr>
        </p:nvSpPr>
        <p:spPr>
          <a:xfrm>
            <a:off x="3168000" y="3832967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36" hasCustomPrompt="1"/>
            <p:custDataLst>
              <p:tags r:id="rId3"/>
            </p:custDataLst>
          </p:nvPr>
        </p:nvSpPr>
        <p:spPr>
          <a:xfrm>
            <a:off x="6048769" y="3830248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9" name="2 Marcador de contenido"/>
          <p:cNvSpPr>
            <a:spLocks noGrp="1"/>
          </p:cNvSpPr>
          <p:nvPr>
            <p:ph sz="quarter" idx="15" hasCustomPrompt="1"/>
            <p:custDataLst>
              <p:tags r:id="rId4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6" name="2 Marcador de contenido"/>
          <p:cNvSpPr>
            <a:spLocks noGrp="1"/>
          </p:cNvSpPr>
          <p:nvPr>
            <p:ph sz="quarter" idx="31" hasCustomPrompt="1"/>
            <p:custDataLst>
              <p:tags r:id="rId5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30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3168000" y="4138618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2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48769" y="4138618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3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1449374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4" name="Marcador de texto 3"/>
          <p:cNvSpPr>
            <a:spLocks noGrp="1"/>
          </p:cNvSpPr>
          <p:nvPr>
            <p:ph type="body" sz="quarter" idx="45"/>
          </p:nvPr>
        </p:nvSpPr>
        <p:spPr>
          <a:xfrm>
            <a:off x="4626770" y="1449374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20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218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dio 3x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2"/>
            </p:custDataLst>
          </p:nvPr>
        </p:nvSpPr>
        <p:spPr>
          <a:xfrm>
            <a:off x="281981" y="3832967"/>
            <a:ext cx="8574788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3" hasCustomPrompt="1"/>
            <p:custDataLst>
              <p:tags r:id="rId3"/>
            </p:custDataLst>
          </p:nvPr>
        </p:nvSpPr>
        <p:spPr>
          <a:xfrm>
            <a:off x="316800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4"/>
            </p:custDataLst>
          </p:nvPr>
        </p:nvSpPr>
        <p:spPr>
          <a:xfrm>
            <a:off x="6048769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92100" y="1447800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9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3168000" y="1447800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48769" y="1447800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4138618"/>
            <a:ext cx="85752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0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6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711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ido Tex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7 Marcador de contenido"/>
          <p:cNvSpPr>
            <a:spLocks noGrp="1"/>
          </p:cNvSpPr>
          <p:nvPr>
            <p:ph sz="quarter" idx="14" hasCustomPrompt="1"/>
          </p:nvPr>
        </p:nvSpPr>
        <p:spPr>
          <a:xfrm>
            <a:off x="1298575" y="1870075"/>
            <a:ext cx="7572375" cy="39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smtClean="0"/>
              <a:t> </a:t>
            </a:r>
          </a:p>
        </p:txBody>
      </p:sp>
      <p:sp>
        <p:nvSpPr>
          <p:cNvPr id="10" name="9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620069" y="1584020"/>
            <a:ext cx="7257231" cy="4248472"/>
          </a:xfrm>
          <a:prstGeom prst="rect">
            <a:avLst/>
          </a:prstGeom>
        </p:spPr>
        <p:txBody>
          <a:bodyPr tIns="36000" bIns="36000" anchor="t" anchorCtr="0"/>
          <a:lstStyle>
            <a:lvl1pPr>
              <a:lnSpc>
                <a:spcPct val="250000"/>
              </a:lnSpc>
              <a:spcBef>
                <a:spcPts val="0"/>
              </a:spcBef>
              <a:buFont typeface="+mj-lt"/>
              <a:buAutoNum type="arabicPeriod"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CO" dirty="0" smtClean="0"/>
              <a:t>El capitulo actual debe ir resaltado en gris como este (sin </a:t>
            </a:r>
            <a:r>
              <a:rPr lang="es-CO" dirty="0" err="1" smtClean="0"/>
              <a:t>bold</a:t>
            </a:r>
            <a:r>
              <a:rPr lang="es-CO" dirty="0" smtClean="0"/>
              <a:t>)</a:t>
            </a:r>
          </a:p>
          <a:p>
            <a:pPr lvl="0"/>
            <a:r>
              <a:rPr lang="es-CO" dirty="0" smtClean="0"/>
              <a:t>Capitulo 2</a:t>
            </a:r>
          </a:p>
          <a:p>
            <a:pPr lvl="0"/>
            <a:r>
              <a:rPr lang="es-CO" dirty="0" err="1" smtClean="0"/>
              <a:t>Xxxxxxxxxxxxxxx</a:t>
            </a:r>
            <a:endParaRPr lang="es-CO" dirty="0" smtClean="0"/>
          </a:p>
          <a:p>
            <a:pPr lvl="0"/>
            <a:r>
              <a:rPr lang="es-CO" dirty="0" err="1" smtClean="0"/>
              <a:t>Xxxxxxxxxxxxxxx</a:t>
            </a:r>
            <a:endParaRPr lang="es-CO" dirty="0" smtClean="0"/>
          </a:p>
          <a:p>
            <a:pPr lvl="0"/>
            <a:r>
              <a:rPr lang="es-CO" dirty="0" err="1" smtClean="0"/>
              <a:t>Xxxxxxxxxxxxxxx</a:t>
            </a:r>
            <a:endParaRPr lang="es-CO" dirty="0" smtClean="0"/>
          </a:p>
          <a:p>
            <a:pPr lvl="0"/>
            <a:r>
              <a:rPr lang="es-CO" dirty="0" err="1" smtClean="0"/>
              <a:t>Xxxxxxxxxxxxxxx</a:t>
            </a:r>
            <a:endParaRPr lang="es-CO" dirty="0" smtClean="0"/>
          </a:p>
          <a:p>
            <a:pPr lvl="0"/>
            <a:endParaRPr lang="es-CO" dirty="0"/>
          </a:p>
        </p:txBody>
      </p:sp>
      <p:sp>
        <p:nvSpPr>
          <p:cNvPr id="11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sz="2400" b="1" baseline="0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Tabla de Contenido</a:t>
            </a:r>
            <a:endParaRPr lang="es-CO" dirty="0"/>
          </a:p>
        </p:txBody>
      </p:sp>
      <p:pic>
        <p:nvPicPr>
          <p:cNvPr id="13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566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dio 3x1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2"/>
            </p:custDataLst>
          </p:nvPr>
        </p:nvSpPr>
        <p:spPr>
          <a:xfrm>
            <a:off x="281981" y="3832967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3" hasCustomPrompt="1"/>
            <p:custDataLst>
              <p:tags r:id="rId3"/>
            </p:custDataLst>
          </p:nvPr>
        </p:nvSpPr>
        <p:spPr>
          <a:xfrm>
            <a:off x="316800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4"/>
            </p:custDataLst>
          </p:nvPr>
        </p:nvSpPr>
        <p:spPr>
          <a:xfrm>
            <a:off x="6048769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92100" y="1447800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9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3168000" y="1447800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48769" y="1447800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4138618"/>
            <a:ext cx="85752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0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6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778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dio 3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3" hasCustomPrompt="1"/>
            <p:custDataLst>
              <p:tags r:id="rId2"/>
            </p:custDataLst>
          </p:nvPr>
        </p:nvSpPr>
        <p:spPr>
          <a:xfrm>
            <a:off x="316800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3"/>
            </p:custDataLst>
          </p:nvPr>
        </p:nvSpPr>
        <p:spPr>
          <a:xfrm>
            <a:off x="6048769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9" name="2 Marcador de contenido"/>
          <p:cNvSpPr>
            <a:spLocks noGrp="1"/>
          </p:cNvSpPr>
          <p:nvPr>
            <p:ph sz="quarter" idx="32" hasCustomPrompt="1"/>
            <p:custDataLst>
              <p:tags r:id="rId4"/>
            </p:custDataLst>
          </p:nvPr>
        </p:nvSpPr>
        <p:spPr>
          <a:xfrm>
            <a:off x="281981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7" hasCustomPrompt="1"/>
            <p:custDataLst>
              <p:tags r:id="rId5"/>
            </p:custDataLst>
          </p:nvPr>
        </p:nvSpPr>
        <p:spPr>
          <a:xfrm>
            <a:off x="4626770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3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92100" y="1447800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6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3168000" y="1447800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48769" y="1447800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9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4138618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0" name="Marcador de texto 3"/>
          <p:cNvSpPr>
            <a:spLocks noGrp="1"/>
          </p:cNvSpPr>
          <p:nvPr>
            <p:ph type="body" sz="quarter" idx="45"/>
          </p:nvPr>
        </p:nvSpPr>
        <p:spPr>
          <a:xfrm>
            <a:off x="4626770" y="4138618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4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8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378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dio 3x2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3" hasCustomPrompt="1"/>
            <p:custDataLst>
              <p:tags r:id="rId2"/>
            </p:custDataLst>
          </p:nvPr>
        </p:nvSpPr>
        <p:spPr>
          <a:xfrm>
            <a:off x="316800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3"/>
            </p:custDataLst>
          </p:nvPr>
        </p:nvSpPr>
        <p:spPr>
          <a:xfrm>
            <a:off x="6048769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9" name="2 Marcador de contenido"/>
          <p:cNvSpPr>
            <a:spLocks noGrp="1"/>
          </p:cNvSpPr>
          <p:nvPr>
            <p:ph sz="quarter" idx="32" hasCustomPrompt="1"/>
            <p:custDataLst>
              <p:tags r:id="rId4"/>
            </p:custDataLst>
          </p:nvPr>
        </p:nvSpPr>
        <p:spPr>
          <a:xfrm>
            <a:off x="281981" y="3832967"/>
            <a:ext cx="4230000" cy="2448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7" hasCustomPrompt="1"/>
            <p:custDataLst>
              <p:tags r:id="rId5"/>
            </p:custDataLst>
          </p:nvPr>
        </p:nvSpPr>
        <p:spPr>
          <a:xfrm>
            <a:off x="4626770" y="3832967"/>
            <a:ext cx="4230000" cy="244800"/>
          </a:xfrm>
          <a:prstGeom prst="rect">
            <a:avLst/>
          </a:prstGeom>
          <a:solidFill>
            <a:srgbClr val="678084"/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3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92100" y="1447800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6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3168000" y="1447800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48769" y="1447800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0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4138618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2" name="Marcador de texto 3"/>
          <p:cNvSpPr>
            <a:spLocks noGrp="1"/>
          </p:cNvSpPr>
          <p:nvPr>
            <p:ph type="body" sz="quarter" idx="45"/>
          </p:nvPr>
        </p:nvSpPr>
        <p:spPr>
          <a:xfrm>
            <a:off x="4626770" y="4138618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5" name="2 Marcador de contenido"/>
          <p:cNvSpPr>
            <a:spLocks noGrp="1"/>
          </p:cNvSpPr>
          <p:nvPr>
            <p:ph sz="quarter" idx="46" hasCustomPrompt="1"/>
            <p:custDataLst>
              <p:tags r:id="rId6"/>
            </p:custDataLst>
          </p:nvPr>
        </p:nvSpPr>
        <p:spPr>
          <a:xfrm>
            <a:off x="292100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36" name="2 Marcador de contenido"/>
          <p:cNvSpPr>
            <a:spLocks noGrp="1"/>
          </p:cNvSpPr>
          <p:nvPr>
            <p:ph sz="quarter" idx="47" hasCustomPrompt="1"/>
            <p:custDataLst>
              <p:tags r:id="rId7"/>
            </p:custDataLst>
          </p:nvPr>
        </p:nvSpPr>
        <p:spPr>
          <a:xfrm>
            <a:off x="4636889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3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20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342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dio 3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4138618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92100" y="1447800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3" hasCustomPrompt="1"/>
            <p:custDataLst>
              <p:tags r:id="rId2"/>
            </p:custDataLst>
          </p:nvPr>
        </p:nvSpPr>
        <p:spPr>
          <a:xfrm>
            <a:off x="316800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3"/>
            </p:custDataLst>
          </p:nvPr>
        </p:nvSpPr>
        <p:spPr>
          <a:xfrm>
            <a:off x="6048769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32" hasCustomPrompt="1"/>
            <p:custDataLst>
              <p:tags r:id="rId4"/>
            </p:custDataLst>
          </p:nvPr>
        </p:nvSpPr>
        <p:spPr>
          <a:xfrm>
            <a:off x="281981" y="3832967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8" hasCustomPrompt="1"/>
            <p:custDataLst>
              <p:tags r:id="rId5"/>
            </p:custDataLst>
          </p:nvPr>
        </p:nvSpPr>
        <p:spPr>
          <a:xfrm>
            <a:off x="3168000" y="3832967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6" name="2 Marcador de contenido"/>
          <p:cNvSpPr>
            <a:spLocks noGrp="1"/>
          </p:cNvSpPr>
          <p:nvPr>
            <p:ph sz="quarter" idx="40" hasCustomPrompt="1"/>
            <p:custDataLst>
              <p:tags r:id="rId6"/>
            </p:custDataLst>
          </p:nvPr>
        </p:nvSpPr>
        <p:spPr>
          <a:xfrm>
            <a:off x="6048769" y="3830248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9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3168000" y="1447800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0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48769" y="1447800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3" name="Marcador de texto 3"/>
          <p:cNvSpPr>
            <a:spLocks noGrp="1"/>
          </p:cNvSpPr>
          <p:nvPr>
            <p:ph type="body" sz="quarter" idx="45"/>
          </p:nvPr>
        </p:nvSpPr>
        <p:spPr>
          <a:xfrm>
            <a:off x="3168000" y="4138618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4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6048769" y="4138618"/>
            <a:ext cx="2808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20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4211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709">
          <p15:clr>
            <a:srgbClr val="FBAE40"/>
          </p15:clr>
        </p15:guide>
        <p15:guide id="2" pos="181">
          <p15:clr>
            <a:srgbClr val="FBAE40"/>
          </p15:clr>
        </p15:guide>
        <p15:guide id="3" pos="5579">
          <p15:clr>
            <a:srgbClr val="FBAE40"/>
          </p15:clr>
        </p15:guide>
        <p15:guide id="4" orient="horz" pos="404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dio 3x3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3" hasCustomPrompt="1"/>
            <p:custDataLst>
              <p:tags r:id="rId2"/>
            </p:custDataLst>
          </p:nvPr>
        </p:nvSpPr>
        <p:spPr>
          <a:xfrm>
            <a:off x="316800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3"/>
            </p:custDataLst>
          </p:nvPr>
        </p:nvSpPr>
        <p:spPr>
          <a:xfrm>
            <a:off x="6048769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32" hasCustomPrompt="1"/>
            <p:custDataLst>
              <p:tags r:id="rId4"/>
            </p:custDataLst>
          </p:nvPr>
        </p:nvSpPr>
        <p:spPr>
          <a:xfrm>
            <a:off x="281981" y="3832967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8" hasCustomPrompt="1"/>
            <p:custDataLst>
              <p:tags r:id="rId5"/>
            </p:custDataLst>
          </p:nvPr>
        </p:nvSpPr>
        <p:spPr>
          <a:xfrm>
            <a:off x="3168000" y="3832967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6" name="2 Marcador de contenido"/>
          <p:cNvSpPr>
            <a:spLocks noGrp="1"/>
          </p:cNvSpPr>
          <p:nvPr>
            <p:ph sz="quarter" idx="40" hasCustomPrompt="1"/>
            <p:custDataLst>
              <p:tags r:id="rId6"/>
            </p:custDataLst>
          </p:nvPr>
        </p:nvSpPr>
        <p:spPr>
          <a:xfrm>
            <a:off x="6048769" y="3830248"/>
            <a:ext cx="2808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Clr>
                <a:srgbClr val="678084"/>
              </a:buClr>
              <a:buFont typeface="Wingdings" panose="05000000000000000000" pitchFamily="2" charset="2"/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8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100" y="4138618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9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92100" y="1447800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0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3168000" y="1447800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2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48769" y="1447800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3" name="Marcador de texto 3"/>
          <p:cNvSpPr>
            <a:spLocks noGrp="1"/>
          </p:cNvSpPr>
          <p:nvPr>
            <p:ph type="body" sz="quarter" idx="45"/>
          </p:nvPr>
        </p:nvSpPr>
        <p:spPr>
          <a:xfrm>
            <a:off x="3168000" y="4138618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4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6048769" y="4138618"/>
            <a:ext cx="2808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20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208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1x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100" y="1447800"/>
            <a:ext cx="4230000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4626770" y="1447800"/>
            <a:ext cx="4230000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2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071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1x1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100" y="1447800"/>
            <a:ext cx="4230000" cy="49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4626770" y="1447800"/>
            <a:ext cx="4230000" cy="49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0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2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501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1(Largo) x 1(Cor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2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6519134" y="1138222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81980" y="1447800"/>
            <a:ext cx="6141785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6519134" y="1447800"/>
            <a:ext cx="2337636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2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062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ido V1(Largo) x 1(Corto)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2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6519134" y="1138222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81980" y="1447800"/>
            <a:ext cx="6141785" cy="49572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6519134" y="1447800"/>
            <a:ext cx="2337636" cy="49572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2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805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2(Largo) x 1(Cor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2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6519134" y="1138222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81980" y="1447800"/>
            <a:ext cx="6141785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6519134" y="1447800"/>
            <a:ext cx="2337636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3"/>
            </p:custDataLst>
          </p:nvPr>
        </p:nvSpPr>
        <p:spPr>
          <a:xfrm>
            <a:off x="281980" y="3812788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81980" y="4119000"/>
            <a:ext cx="6141785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16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386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Tex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100" y="1125522"/>
            <a:ext cx="8571600" cy="5284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sz="2400" b="1" baseline="0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4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1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48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2(Largo) x 1(Corto)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2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6519134" y="1138222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81980" y="1447800"/>
            <a:ext cx="6141785" cy="2286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6519134" y="1447800"/>
            <a:ext cx="2337636" cy="49572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3"/>
            </p:custDataLst>
          </p:nvPr>
        </p:nvSpPr>
        <p:spPr>
          <a:xfrm>
            <a:off x="281980" y="3812788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81980" y="4119000"/>
            <a:ext cx="6141785" cy="2286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16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227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(Largo) x 1(Cor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92099" y="1138222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6519134" y="1138222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099" y="1447800"/>
            <a:ext cx="6141785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6519134" y="1447800"/>
            <a:ext cx="2337636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3"/>
            </p:custDataLst>
          </p:nvPr>
        </p:nvSpPr>
        <p:spPr>
          <a:xfrm>
            <a:off x="292099" y="2928119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92099" y="3235670"/>
            <a:ext cx="6141785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41" hasCustomPrompt="1"/>
            <p:custDataLst>
              <p:tags r:id="rId4"/>
            </p:custDataLst>
          </p:nvPr>
        </p:nvSpPr>
        <p:spPr>
          <a:xfrm>
            <a:off x="292099" y="4718015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292099" y="5023539"/>
            <a:ext cx="6141785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19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266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(Largo) x 1(Corto)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92099" y="1138222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6519134" y="1138222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099" y="1447800"/>
            <a:ext cx="6141785" cy="1381461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6519134" y="1447800"/>
            <a:ext cx="2337636" cy="49572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3"/>
            </p:custDataLst>
          </p:nvPr>
        </p:nvSpPr>
        <p:spPr>
          <a:xfrm>
            <a:off x="292099" y="2928119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92099" y="3235670"/>
            <a:ext cx="6141785" cy="1381461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41" hasCustomPrompt="1"/>
            <p:custDataLst>
              <p:tags r:id="rId4"/>
            </p:custDataLst>
          </p:nvPr>
        </p:nvSpPr>
        <p:spPr>
          <a:xfrm>
            <a:off x="292099" y="4718015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292099" y="5023539"/>
            <a:ext cx="6141785" cy="1381461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19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079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(Corto) x 3 (Largo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714985" y="1138222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714985" y="1447800"/>
            <a:ext cx="6141785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2"/>
            </p:custDataLst>
          </p:nvPr>
        </p:nvSpPr>
        <p:spPr>
          <a:xfrm>
            <a:off x="2714985" y="2928119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714985" y="3235670"/>
            <a:ext cx="6141785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41" hasCustomPrompt="1"/>
            <p:custDataLst>
              <p:tags r:id="rId3"/>
            </p:custDataLst>
          </p:nvPr>
        </p:nvSpPr>
        <p:spPr>
          <a:xfrm>
            <a:off x="2714985" y="4718015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2714985" y="5023539"/>
            <a:ext cx="6141785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9" name="2 Marcador de contenido"/>
          <p:cNvSpPr>
            <a:spLocks noGrp="1"/>
          </p:cNvSpPr>
          <p:nvPr>
            <p:ph sz="quarter" idx="43" hasCustomPrompt="1"/>
            <p:custDataLst>
              <p:tags r:id="rId4"/>
            </p:custDataLst>
          </p:nvPr>
        </p:nvSpPr>
        <p:spPr>
          <a:xfrm>
            <a:off x="292099" y="1138222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0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099" y="1447800"/>
            <a:ext cx="2337636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2" name="2 Marcador de contenido"/>
          <p:cNvSpPr>
            <a:spLocks noGrp="1"/>
          </p:cNvSpPr>
          <p:nvPr>
            <p:ph sz="quarter" idx="45" hasCustomPrompt="1"/>
            <p:custDataLst>
              <p:tags r:id="rId5"/>
            </p:custDataLst>
          </p:nvPr>
        </p:nvSpPr>
        <p:spPr>
          <a:xfrm>
            <a:off x="292099" y="2928119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6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099" y="3237697"/>
            <a:ext cx="2337636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2 Marcador de contenido"/>
          <p:cNvSpPr>
            <a:spLocks noGrp="1"/>
          </p:cNvSpPr>
          <p:nvPr>
            <p:ph sz="quarter" idx="47" hasCustomPrompt="1"/>
            <p:custDataLst>
              <p:tags r:id="rId6"/>
            </p:custDataLst>
          </p:nvPr>
        </p:nvSpPr>
        <p:spPr>
          <a:xfrm>
            <a:off x="292099" y="4718015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9" name="Marcador de texto 3"/>
          <p:cNvSpPr>
            <a:spLocks noGrp="1"/>
          </p:cNvSpPr>
          <p:nvPr>
            <p:ph type="body" sz="quarter" idx="48"/>
          </p:nvPr>
        </p:nvSpPr>
        <p:spPr>
          <a:xfrm>
            <a:off x="292099" y="5027593"/>
            <a:ext cx="2337636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1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062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(Corto) x 3 (Largo)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714985" y="1138222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714985" y="1447800"/>
            <a:ext cx="6141785" cy="1381461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2"/>
            </p:custDataLst>
          </p:nvPr>
        </p:nvSpPr>
        <p:spPr>
          <a:xfrm>
            <a:off x="2714985" y="2928119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714985" y="3235670"/>
            <a:ext cx="6141785" cy="1381461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41" hasCustomPrompt="1"/>
            <p:custDataLst>
              <p:tags r:id="rId3"/>
            </p:custDataLst>
          </p:nvPr>
        </p:nvSpPr>
        <p:spPr>
          <a:xfrm>
            <a:off x="2714985" y="4718015"/>
            <a:ext cx="6141785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2714985" y="5023539"/>
            <a:ext cx="6141785" cy="1381461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9" name="2 Marcador de contenido"/>
          <p:cNvSpPr>
            <a:spLocks noGrp="1"/>
          </p:cNvSpPr>
          <p:nvPr>
            <p:ph sz="quarter" idx="43" hasCustomPrompt="1"/>
            <p:custDataLst>
              <p:tags r:id="rId4"/>
            </p:custDataLst>
          </p:nvPr>
        </p:nvSpPr>
        <p:spPr>
          <a:xfrm>
            <a:off x="292099" y="1138222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0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099" y="1447800"/>
            <a:ext cx="2337636" cy="1381461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2" name="2 Marcador de contenido"/>
          <p:cNvSpPr>
            <a:spLocks noGrp="1"/>
          </p:cNvSpPr>
          <p:nvPr>
            <p:ph sz="quarter" idx="45" hasCustomPrompt="1"/>
            <p:custDataLst>
              <p:tags r:id="rId5"/>
            </p:custDataLst>
          </p:nvPr>
        </p:nvSpPr>
        <p:spPr>
          <a:xfrm>
            <a:off x="292099" y="2928119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6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099" y="3237697"/>
            <a:ext cx="2337636" cy="1381461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2 Marcador de contenido"/>
          <p:cNvSpPr>
            <a:spLocks noGrp="1"/>
          </p:cNvSpPr>
          <p:nvPr>
            <p:ph sz="quarter" idx="47" hasCustomPrompt="1"/>
            <p:custDataLst>
              <p:tags r:id="rId6"/>
            </p:custDataLst>
          </p:nvPr>
        </p:nvSpPr>
        <p:spPr>
          <a:xfrm>
            <a:off x="292099" y="4718015"/>
            <a:ext cx="2337636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9" name="Marcador de texto 3"/>
          <p:cNvSpPr>
            <a:spLocks noGrp="1"/>
          </p:cNvSpPr>
          <p:nvPr>
            <p:ph type="body" sz="quarter" idx="48"/>
          </p:nvPr>
        </p:nvSpPr>
        <p:spPr>
          <a:xfrm>
            <a:off x="292099" y="5027593"/>
            <a:ext cx="2337636" cy="1381461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1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367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2(Largo) x 2(Cor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92098" y="1138222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4637298" y="4718015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098" y="1447800"/>
            <a:ext cx="8575200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4637298" y="5023539"/>
            <a:ext cx="4230000" cy="1382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3"/>
            </p:custDataLst>
          </p:nvPr>
        </p:nvSpPr>
        <p:spPr>
          <a:xfrm>
            <a:off x="292098" y="2928119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92098" y="3235670"/>
            <a:ext cx="8575200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41" hasCustomPrompt="1"/>
            <p:custDataLst>
              <p:tags r:id="rId4"/>
            </p:custDataLst>
          </p:nvPr>
        </p:nvSpPr>
        <p:spPr>
          <a:xfrm>
            <a:off x="292099" y="4718015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292099" y="5023539"/>
            <a:ext cx="4230000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19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8262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2(Largo) x 2(Corto)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92098" y="1138222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4637298" y="4718015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098" y="1447800"/>
            <a:ext cx="8575200" cy="1381461"/>
          </a:xfrm>
          <a:prstGeom prst="rect">
            <a:avLst/>
          </a:prstGeom>
          <a:noFill/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4637298" y="5023539"/>
            <a:ext cx="4230000" cy="1382400"/>
          </a:xfrm>
          <a:prstGeom prst="rect">
            <a:avLst/>
          </a:prstGeom>
          <a:noFill/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3"/>
            </p:custDataLst>
          </p:nvPr>
        </p:nvSpPr>
        <p:spPr>
          <a:xfrm>
            <a:off x="292098" y="2928119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92098" y="3235670"/>
            <a:ext cx="8575200" cy="1381461"/>
          </a:xfrm>
          <a:prstGeom prst="rect">
            <a:avLst/>
          </a:prstGeom>
          <a:noFill/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41" hasCustomPrompt="1"/>
            <p:custDataLst>
              <p:tags r:id="rId4"/>
            </p:custDataLst>
          </p:nvPr>
        </p:nvSpPr>
        <p:spPr>
          <a:xfrm>
            <a:off x="292099" y="4718015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292099" y="5023539"/>
            <a:ext cx="4230000" cy="1381461"/>
          </a:xfrm>
          <a:prstGeom prst="rect">
            <a:avLst/>
          </a:prstGeom>
          <a:noFill/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19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2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(Largo) x 2(Cor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92098" y="1138222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098" y="1472778"/>
            <a:ext cx="8575200" cy="11490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2"/>
            </p:custDataLst>
          </p:nvPr>
        </p:nvSpPr>
        <p:spPr>
          <a:xfrm>
            <a:off x="292098" y="2704379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41" hasCustomPrompt="1"/>
            <p:custDataLst>
              <p:tags r:id="rId3"/>
            </p:custDataLst>
          </p:nvPr>
        </p:nvSpPr>
        <p:spPr>
          <a:xfrm>
            <a:off x="292098" y="5089490"/>
            <a:ext cx="8575199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4637298" y="5429250"/>
            <a:ext cx="4230000" cy="9766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</p:txBody>
      </p:sp>
      <p:sp>
        <p:nvSpPr>
          <p:cNvPr id="19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292099" y="5428975"/>
            <a:ext cx="4230000" cy="9760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</p:txBody>
      </p:sp>
      <p:sp>
        <p:nvSpPr>
          <p:cNvPr id="20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098" y="3038935"/>
            <a:ext cx="8575200" cy="7722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45" hasCustomPrompt="1"/>
            <p:custDataLst>
              <p:tags r:id="rId4"/>
            </p:custDataLst>
          </p:nvPr>
        </p:nvSpPr>
        <p:spPr>
          <a:xfrm>
            <a:off x="292099" y="3893781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2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099" y="4228335"/>
            <a:ext cx="8575200" cy="7722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</p:txBody>
      </p:sp>
      <p:pic>
        <p:nvPicPr>
          <p:cNvPr id="18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746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(Largo) x 2(Corto)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92098" y="1138222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098" y="1472778"/>
            <a:ext cx="8575200" cy="1149045"/>
          </a:xfrm>
          <a:prstGeom prst="rect">
            <a:avLst/>
          </a:prstGeom>
          <a:noFill/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2"/>
            </p:custDataLst>
          </p:nvPr>
        </p:nvSpPr>
        <p:spPr>
          <a:xfrm>
            <a:off x="292098" y="2704379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41" hasCustomPrompt="1"/>
            <p:custDataLst>
              <p:tags r:id="rId3"/>
            </p:custDataLst>
          </p:nvPr>
        </p:nvSpPr>
        <p:spPr>
          <a:xfrm>
            <a:off x="292098" y="5089490"/>
            <a:ext cx="8575199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4637298" y="5429250"/>
            <a:ext cx="4230000" cy="976688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</p:txBody>
      </p:sp>
      <p:sp>
        <p:nvSpPr>
          <p:cNvPr id="19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292099" y="5428975"/>
            <a:ext cx="4230000" cy="976024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</p:txBody>
      </p:sp>
      <p:sp>
        <p:nvSpPr>
          <p:cNvPr id="20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098" y="3038935"/>
            <a:ext cx="8575200" cy="772290"/>
          </a:xfrm>
          <a:prstGeom prst="rect">
            <a:avLst/>
          </a:prstGeom>
          <a:noFill/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45" hasCustomPrompt="1"/>
            <p:custDataLst>
              <p:tags r:id="rId4"/>
            </p:custDataLst>
          </p:nvPr>
        </p:nvSpPr>
        <p:spPr>
          <a:xfrm>
            <a:off x="292099" y="3893781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2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099" y="4228335"/>
            <a:ext cx="8575200" cy="772290"/>
          </a:xfrm>
          <a:prstGeom prst="rect">
            <a:avLst/>
          </a:prstGeom>
          <a:noFill/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</p:txBody>
      </p:sp>
      <p:pic>
        <p:nvPicPr>
          <p:cNvPr id="18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201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(Lar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92098" y="1138222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098" y="1447800"/>
            <a:ext cx="8575200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2"/>
            </p:custDataLst>
          </p:nvPr>
        </p:nvSpPr>
        <p:spPr>
          <a:xfrm>
            <a:off x="292098" y="2928119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92098" y="3235670"/>
            <a:ext cx="8575200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41" hasCustomPrompt="1"/>
            <p:custDataLst>
              <p:tags r:id="rId3"/>
            </p:custDataLst>
          </p:nvPr>
        </p:nvSpPr>
        <p:spPr>
          <a:xfrm>
            <a:off x="292098" y="4718015"/>
            <a:ext cx="8575199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292098" y="5023539"/>
            <a:ext cx="8568313" cy="13814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14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89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Texto 1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sz="2400" b="1" baseline="0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0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100" y="1125522"/>
            <a:ext cx="8571600" cy="52848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9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041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(Largo)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92098" y="1138222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098" y="1447800"/>
            <a:ext cx="8575200" cy="1381461"/>
          </a:xfrm>
          <a:prstGeom prst="rect">
            <a:avLst/>
          </a:prstGeom>
          <a:noFill/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9" hasCustomPrompt="1"/>
            <p:custDataLst>
              <p:tags r:id="rId2"/>
            </p:custDataLst>
          </p:nvPr>
        </p:nvSpPr>
        <p:spPr>
          <a:xfrm>
            <a:off x="292098" y="2928119"/>
            <a:ext cx="85752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92098" y="3235670"/>
            <a:ext cx="8575200" cy="1381461"/>
          </a:xfrm>
          <a:prstGeom prst="rect">
            <a:avLst/>
          </a:prstGeom>
          <a:noFill/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6" name="2 Marcador de contenido"/>
          <p:cNvSpPr>
            <a:spLocks noGrp="1"/>
          </p:cNvSpPr>
          <p:nvPr>
            <p:ph sz="quarter" idx="41" hasCustomPrompt="1"/>
            <p:custDataLst>
              <p:tags r:id="rId3"/>
            </p:custDataLst>
          </p:nvPr>
        </p:nvSpPr>
        <p:spPr>
          <a:xfrm>
            <a:off x="292098" y="4718015"/>
            <a:ext cx="8575199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292098" y="5023539"/>
            <a:ext cx="8568313" cy="1381461"/>
          </a:xfrm>
          <a:prstGeom prst="rect">
            <a:avLst/>
          </a:prstGeom>
          <a:noFill/>
        </p:spPr>
        <p:txBody>
          <a:bodyPr/>
          <a:lstStyle>
            <a:lvl1pPr>
              <a:buClr>
                <a:srgbClr val="678084"/>
              </a:buClr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678084"/>
              </a:buClr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678084"/>
              </a:buClr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678084"/>
              </a:buClr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678084"/>
              </a:buClr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14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89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2x1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81981" y="4138618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0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81981" y="1449374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1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15" hasCustomPrompt="1"/>
            <p:custDataLst>
              <p:tags r:id="rId2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2" hasCustomPrompt="1"/>
            <p:custDataLst>
              <p:tags r:id="rId3"/>
            </p:custDataLst>
          </p:nvPr>
        </p:nvSpPr>
        <p:spPr>
          <a:xfrm>
            <a:off x="281981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7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4626770" y="1447800"/>
            <a:ext cx="4230000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8650" indent="-171450">
              <a:buClr>
                <a:srgbClr val="E78400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85850" indent="-171450">
              <a:buClr>
                <a:srgbClr val="E78400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171450">
              <a:buClr>
                <a:srgbClr val="E78400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00250" indent="-171450">
              <a:buClr>
                <a:srgbClr val="E78400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4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986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ido V2x1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281981" y="4138618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587B7C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F66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0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281981" y="1449374"/>
            <a:ext cx="42300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1" name="2 Marcador de contenido"/>
          <p:cNvSpPr>
            <a:spLocks noGrp="1"/>
          </p:cNvSpPr>
          <p:nvPr>
            <p:ph sz="quarter" idx="31" hasCustomPrompt="1"/>
            <p:custDataLst>
              <p:tags r:id="rId1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15" hasCustomPrompt="1"/>
            <p:custDataLst>
              <p:tags r:id="rId2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2" hasCustomPrompt="1"/>
            <p:custDataLst>
              <p:tags r:id="rId3"/>
            </p:custDataLst>
          </p:nvPr>
        </p:nvSpPr>
        <p:spPr>
          <a:xfrm>
            <a:off x="281981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4" name="Marcador de texto 3"/>
          <p:cNvSpPr>
            <a:spLocks noGrp="1"/>
          </p:cNvSpPr>
          <p:nvPr>
            <p:ph type="body" sz="quarter" idx="42"/>
          </p:nvPr>
        </p:nvSpPr>
        <p:spPr>
          <a:xfrm>
            <a:off x="4626770" y="1449374"/>
            <a:ext cx="4230000" cy="4951426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16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749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1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4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3" hasCustomPrompt="1"/>
            <p:custDataLst>
              <p:tags r:id="rId3"/>
            </p:custDataLst>
          </p:nvPr>
        </p:nvSpPr>
        <p:spPr>
          <a:xfrm>
            <a:off x="4626770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0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4626770" y="4138618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587B7C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F66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4626770" y="1449374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587B7C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F66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6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281981" y="1447800"/>
            <a:ext cx="4230000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chemeClr val="accent1"/>
              </a:buClr>
              <a:buFont typeface="Wingdings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chemeClr val="accent1"/>
              </a:buClr>
              <a:buFont typeface="Wingdings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171450" lvl="0" indent="-171450">
              <a:buClr>
                <a:schemeClr val="accent1"/>
              </a:buClr>
              <a:buFont typeface="Wingdings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marL="171450" lvl="1" indent="-171450">
              <a:buClr>
                <a:schemeClr val="accent1"/>
              </a:buClr>
              <a:buFont typeface="Wingdings" pitchFamily="2" charset="2"/>
              <a:buChar char="§"/>
            </a:pPr>
            <a:r>
              <a:rPr lang="es-ES" smtClean="0"/>
              <a:t>Segundo nivel</a:t>
            </a:r>
          </a:p>
          <a:p>
            <a:pPr marL="171450" lvl="2" indent="-171450">
              <a:buClr>
                <a:schemeClr val="accent1"/>
              </a:buClr>
              <a:buFont typeface="Wingdings" pitchFamily="2" charset="2"/>
              <a:buChar char="§"/>
            </a:pPr>
            <a:r>
              <a:rPr lang="es-ES" smtClean="0"/>
              <a:t>Tercer nivel</a:t>
            </a:r>
          </a:p>
          <a:p>
            <a:pPr marL="171450" lvl="3" indent="-171450">
              <a:buClr>
                <a:schemeClr val="accent1"/>
              </a:buClr>
              <a:buFont typeface="Wingdings" pitchFamily="2" charset="2"/>
              <a:buChar char="§"/>
            </a:pPr>
            <a:r>
              <a:rPr lang="es-ES" smtClean="0"/>
              <a:t>Cuarto nivel</a:t>
            </a:r>
          </a:p>
          <a:p>
            <a:pPr marL="171450" lvl="4" indent="-171450">
              <a:buClr>
                <a:schemeClr val="accent1"/>
              </a:buClr>
              <a:buFont typeface="Wingdings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18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812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1x2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arcador de texto 3"/>
          <p:cNvSpPr>
            <a:spLocks noGrp="1"/>
          </p:cNvSpPr>
          <p:nvPr>
            <p:ph type="body" sz="quarter" idx="40"/>
          </p:nvPr>
        </p:nvSpPr>
        <p:spPr>
          <a:xfrm>
            <a:off x="4626770" y="4138618"/>
            <a:ext cx="4230000" cy="2268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228600" indent="-228600">
              <a:buClr>
                <a:srgbClr val="587B7C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F66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0" name="Marcador de texto 3"/>
          <p:cNvSpPr>
            <a:spLocks noGrp="1"/>
          </p:cNvSpPr>
          <p:nvPr>
            <p:ph type="body" sz="quarter" idx="39"/>
          </p:nvPr>
        </p:nvSpPr>
        <p:spPr>
          <a:xfrm>
            <a:off x="4628280" y="1447800"/>
            <a:ext cx="4230000" cy="22680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228600" indent="-228600">
              <a:buClr>
                <a:srgbClr val="587B7C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F66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7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1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4" name="2 Marcador de contenido"/>
          <p:cNvSpPr>
            <a:spLocks noGrp="1"/>
          </p:cNvSpPr>
          <p:nvPr>
            <p:ph sz="quarter" idx="31" hasCustomPrompt="1"/>
            <p:custDataLst>
              <p:tags r:id="rId2"/>
            </p:custDataLst>
          </p:nvPr>
        </p:nvSpPr>
        <p:spPr>
          <a:xfrm>
            <a:off x="4626770" y="1138222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3" hasCustomPrompt="1"/>
            <p:custDataLst>
              <p:tags r:id="rId3"/>
            </p:custDataLst>
          </p:nvPr>
        </p:nvSpPr>
        <p:spPr>
          <a:xfrm>
            <a:off x="4626770" y="3832967"/>
            <a:ext cx="4230000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9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281981" y="1447800"/>
            <a:ext cx="4230000" cy="49572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228600" indent="-228600">
              <a:buClr>
                <a:srgbClr val="587B7C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F66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5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4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6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80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solidFill>
            <a:srgbClr val="587B7C"/>
          </a:solidFill>
        </p:spPr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3" hasCustomPrompt="1"/>
            <p:custDataLst>
              <p:tags r:id="rId2"/>
            </p:custDataLst>
          </p:nvPr>
        </p:nvSpPr>
        <p:spPr>
          <a:xfrm>
            <a:off x="316800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3"/>
            </p:custDataLst>
          </p:nvPr>
        </p:nvSpPr>
        <p:spPr>
          <a:xfrm>
            <a:off x="6048769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81980" y="1447800"/>
            <a:ext cx="2808000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9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3168000" y="1447800"/>
            <a:ext cx="2808000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39"/>
          </p:nvPr>
        </p:nvSpPr>
        <p:spPr>
          <a:xfrm>
            <a:off x="6048769" y="1447800"/>
            <a:ext cx="2808000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9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cxnSp>
        <p:nvCxnSpPr>
          <p:cNvPr id="17" name="Conector recto 4"/>
          <p:cNvCxnSpPr/>
          <p:nvPr/>
        </p:nvCxnSpPr>
        <p:spPr>
          <a:xfrm>
            <a:off x="1588" y="1010759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47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3" hasCustomPrompt="1"/>
            <p:custDataLst>
              <p:tags r:id="rId2"/>
            </p:custDataLst>
          </p:nvPr>
        </p:nvSpPr>
        <p:spPr>
          <a:xfrm>
            <a:off x="316800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3"/>
            </p:custDataLst>
          </p:nvPr>
        </p:nvSpPr>
        <p:spPr>
          <a:xfrm>
            <a:off x="6048769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100" y="1447800"/>
            <a:ext cx="2808000" cy="49572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9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3168000" y="1447800"/>
            <a:ext cx="2808000" cy="49572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39"/>
          </p:nvPr>
        </p:nvSpPr>
        <p:spPr>
          <a:xfrm>
            <a:off x="6048769" y="1447800"/>
            <a:ext cx="2808000" cy="49572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2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6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15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V3x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3"/>
          <p:cNvSpPr>
            <a:spLocks noGrp="1"/>
          </p:cNvSpPr>
          <p:nvPr>
            <p:ph type="body" sz="quarter" idx="39"/>
          </p:nvPr>
        </p:nvSpPr>
        <p:spPr>
          <a:xfrm>
            <a:off x="6048769" y="1447800"/>
            <a:ext cx="2808000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3158507" y="1447800"/>
            <a:ext cx="2808000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2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81980" y="1447800"/>
            <a:ext cx="2808000" cy="4957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3" hasCustomPrompt="1"/>
            <p:custDataLst>
              <p:tags r:id="rId2"/>
            </p:custDataLst>
          </p:nvPr>
        </p:nvSpPr>
        <p:spPr>
          <a:xfrm>
            <a:off x="3158507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3"/>
            </p:custDataLst>
          </p:nvPr>
        </p:nvSpPr>
        <p:spPr>
          <a:xfrm>
            <a:off x="6048769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7" name="Marcador de texto 9"/>
          <p:cNvSpPr>
            <a:spLocks noGrp="1"/>
          </p:cNvSpPr>
          <p:nvPr>
            <p:ph type="body" sz="quarter" idx="20"/>
          </p:nvPr>
        </p:nvSpPr>
        <p:spPr>
          <a:xfrm>
            <a:off x="434381" y="4000872"/>
            <a:ext cx="2520000" cy="23042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78756E"/>
            </a:solidFill>
          </a:ln>
        </p:spPr>
        <p:txBody>
          <a:bodyPr/>
          <a:lstStyle>
            <a:lvl1pPr marL="342900" indent="-3429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0"/>
          <p:cNvSpPr>
            <a:spLocks noGrp="1"/>
          </p:cNvSpPr>
          <p:nvPr>
            <p:ph type="body" sz="quarter" idx="21"/>
          </p:nvPr>
        </p:nvSpPr>
        <p:spPr>
          <a:xfrm>
            <a:off x="3314327" y="4000872"/>
            <a:ext cx="2520000" cy="23042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78756E"/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Marcador de texto 11"/>
          <p:cNvSpPr>
            <a:spLocks noGrp="1"/>
          </p:cNvSpPr>
          <p:nvPr>
            <p:ph type="body" sz="quarter" idx="22"/>
          </p:nvPr>
        </p:nvSpPr>
        <p:spPr>
          <a:xfrm>
            <a:off x="6194272" y="4000872"/>
            <a:ext cx="2520000" cy="23042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78756E"/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20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649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ido V3x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3"/>
          <p:cNvSpPr>
            <a:spLocks noGrp="1"/>
          </p:cNvSpPr>
          <p:nvPr>
            <p:ph type="body" sz="quarter" idx="39"/>
          </p:nvPr>
        </p:nvSpPr>
        <p:spPr>
          <a:xfrm>
            <a:off x="6048769" y="1447800"/>
            <a:ext cx="2808000" cy="49572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3" name="Marcador de texto 3"/>
          <p:cNvSpPr>
            <a:spLocks noGrp="1"/>
          </p:cNvSpPr>
          <p:nvPr>
            <p:ph type="body" sz="quarter" idx="38"/>
          </p:nvPr>
        </p:nvSpPr>
        <p:spPr>
          <a:xfrm>
            <a:off x="3158507" y="1447800"/>
            <a:ext cx="2808000" cy="49572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2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81980" y="1447800"/>
            <a:ext cx="2808000" cy="49572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E78400"/>
              </a:buClr>
              <a:buFont typeface="Wingdings" panose="05000000000000000000" pitchFamily="2" charset="2"/>
              <a:buChar char="§"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2" name="2 Marcador de contenido"/>
          <p:cNvSpPr>
            <a:spLocks noGrp="1"/>
          </p:cNvSpPr>
          <p:nvPr>
            <p:ph sz="quarter" idx="33" hasCustomPrompt="1"/>
            <p:custDataLst>
              <p:tags r:id="rId2"/>
            </p:custDataLst>
          </p:nvPr>
        </p:nvSpPr>
        <p:spPr>
          <a:xfrm>
            <a:off x="3158507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3"/>
            </p:custDataLst>
          </p:nvPr>
        </p:nvSpPr>
        <p:spPr>
          <a:xfrm>
            <a:off x="6048769" y="1138221"/>
            <a:ext cx="2808000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7" name="Marcador de texto 9"/>
          <p:cNvSpPr>
            <a:spLocks noGrp="1"/>
          </p:cNvSpPr>
          <p:nvPr>
            <p:ph type="body" sz="quarter" idx="20"/>
          </p:nvPr>
        </p:nvSpPr>
        <p:spPr>
          <a:xfrm>
            <a:off x="434381" y="4000872"/>
            <a:ext cx="2520000" cy="23042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78756E"/>
            </a:solidFill>
          </a:ln>
        </p:spPr>
        <p:txBody>
          <a:bodyPr/>
          <a:lstStyle>
            <a:lvl1pPr marL="342900" indent="-342900">
              <a:buClr>
                <a:srgbClr val="678084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Marcador de texto 10"/>
          <p:cNvSpPr>
            <a:spLocks noGrp="1"/>
          </p:cNvSpPr>
          <p:nvPr>
            <p:ph type="body" sz="quarter" idx="21"/>
          </p:nvPr>
        </p:nvSpPr>
        <p:spPr>
          <a:xfrm>
            <a:off x="3314327" y="4000872"/>
            <a:ext cx="2520000" cy="23042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78756E"/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Marcador de texto 11"/>
          <p:cNvSpPr>
            <a:spLocks noGrp="1"/>
          </p:cNvSpPr>
          <p:nvPr>
            <p:ph type="body" sz="quarter" idx="22"/>
          </p:nvPr>
        </p:nvSpPr>
        <p:spPr>
          <a:xfrm>
            <a:off x="6194272" y="4000872"/>
            <a:ext cx="2520000" cy="23042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78756E"/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3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20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285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investment highlights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9" name="Marcador de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2242472" y="1359592"/>
            <a:ext cx="6617940" cy="108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baseline="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2242472" y="3891406"/>
            <a:ext cx="6617940" cy="108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baseline="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23" name="Marcador de texto 4"/>
          <p:cNvSpPr>
            <a:spLocks noGrp="1"/>
          </p:cNvSpPr>
          <p:nvPr>
            <p:ph type="body" sz="quarter" idx="16" hasCustomPrompt="1"/>
          </p:nvPr>
        </p:nvSpPr>
        <p:spPr>
          <a:xfrm>
            <a:off x="2242472" y="2625499"/>
            <a:ext cx="6617940" cy="108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baseline="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26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2242472" y="5157312"/>
            <a:ext cx="6617940" cy="108000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baseline="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28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755706" y="1359592"/>
            <a:ext cx="1404000" cy="1080000"/>
          </a:xfrm>
          <a:prstGeom prst="rect">
            <a:avLst/>
          </a:prstGeom>
          <a:solidFill>
            <a:srgbClr val="678084"/>
          </a:solidFill>
          <a:ln w="3175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Haga clic para agregar texto</a:t>
            </a:r>
          </a:p>
        </p:txBody>
      </p:sp>
      <p:sp>
        <p:nvSpPr>
          <p:cNvPr id="34" name="Marcador de texto 11"/>
          <p:cNvSpPr>
            <a:spLocks noGrp="1"/>
          </p:cNvSpPr>
          <p:nvPr>
            <p:ph type="body" sz="quarter" idx="22" hasCustomPrompt="1"/>
          </p:nvPr>
        </p:nvSpPr>
        <p:spPr>
          <a:xfrm>
            <a:off x="300374" y="1359592"/>
            <a:ext cx="357922" cy="1080000"/>
          </a:xfrm>
          <a:prstGeom prst="rect">
            <a:avLst/>
          </a:prstGeom>
          <a:solidFill>
            <a:srgbClr val="E5E5E6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228600" indent="-228600" algn="ctr">
              <a:buNone/>
              <a:defRPr lang="es-CO" sz="18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35" name="Marcador de texto 12"/>
          <p:cNvSpPr>
            <a:spLocks noGrp="1"/>
          </p:cNvSpPr>
          <p:nvPr>
            <p:ph type="body" sz="quarter" idx="23" hasCustomPrompt="1"/>
          </p:nvPr>
        </p:nvSpPr>
        <p:spPr>
          <a:xfrm>
            <a:off x="300374" y="2625499"/>
            <a:ext cx="357922" cy="1080000"/>
          </a:xfrm>
          <a:prstGeom prst="rect">
            <a:avLst/>
          </a:prstGeom>
          <a:solidFill>
            <a:srgbClr val="E5E5E6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228600" indent="-228600" algn="ctr">
              <a:buNone/>
              <a:defRPr lang="es-CO" sz="18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36" name="Marcador de texto 13"/>
          <p:cNvSpPr>
            <a:spLocks noGrp="1"/>
          </p:cNvSpPr>
          <p:nvPr>
            <p:ph type="body" sz="quarter" idx="24" hasCustomPrompt="1"/>
          </p:nvPr>
        </p:nvSpPr>
        <p:spPr>
          <a:xfrm>
            <a:off x="300374" y="3891406"/>
            <a:ext cx="357922" cy="1080000"/>
          </a:xfrm>
          <a:prstGeom prst="rect">
            <a:avLst/>
          </a:prstGeom>
          <a:solidFill>
            <a:srgbClr val="E5E5E6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228600" indent="-228600" algn="ctr">
              <a:buNone/>
              <a:defRPr lang="es-CO" sz="18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37" name="Marcador de texto 14"/>
          <p:cNvSpPr>
            <a:spLocks noGrp="1"/>
          </p:cNvSpPr>
          <p:nvPr>
            <p:ph type="body" sz="quarter" idx="25" hasCustomPrompt="1"/>
          </p:nvPr>
        </p:nvSpPr>
        <p:spPr>
          <a:xfrm>
            <a:off x="300374" y="5157312"/>
            <a:ext cx="357922" cy="1080000"/>
          </a:xfrm>
          <a:prstGeom prst="rect">
            <a:avLst/>
          </a:prstGeom>
          <a:solidFill>
            <a:srgbClr val="E5E5E6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228600" indent="-228600" algn="ctr">
              <a:buNone/>
              <a:defRPr lang="es-CO" sz="18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22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31" name="Marcador de texto 7"/>
          <p:cNvSpPr>
            <a:spLocks noGrp="1"/>
          </p:cNvSpPr>
          <p:nvPr>
            <p:ph type="body" sz="quarter" idx="33" hasCustomPrompt="1"/>
          </p:nvPr>
        </p:nvSpPr>
        <p:spPr>
          <a:xfrm>
            <a:off x="755706" y="5157312"/>
            <a:ext cx="1404000" cy="1080000"/>
          </a:xfrm>
          <a:prstGeom prst="rect">
            <a:avLst/>
          </a:prstGeom>
          <a:solidFill>
            <a:srgbClr val="678084"/>
          </a:solidFill>
          <a:ln w="3175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Haga clic para agregar texto</a:t>
            </a:r>
          </a:p>
        </p:txBody>
      </p:sp>
      <p:sp>
        <p:nvSpPr>
          <p:cNvPr id="38" name="Marcador de texto 7"/>
          <p:cNvSpPr>
            <a:spLocks noGrp="1"/>
          </p:cNvSpPr>
          <p:nvPr>
            <p:ph type="body" sz="quarter" idx="34" hasCustomPrompt="1"/>
          </p:nvPr>
        </p:nvSpPr>
        <p:spPr>
          <a:xfrm>
            <a:off x="755706" y="3891406"/>
            <a:ext cx="1404000" cy="1080000"/>
          </a:xfrm>
          <a:prstGeom prst="rect">
            <a:avLst/>
          </a:prstGeom>
          <a:solidFill>
            <a:srgbClr val="678084"/>
          </a:solidFill>
          <a:ln w="3175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Haga clic para agregar texto</a:t>
            </a:r>
          </a:p>
        </p:txBody>
      </p:sp>
      <p:sp>
        <p:nvSpPr>
          <p:cNvPr id="39" name="Marcador de texto 7"/>
          <p:cNvSpPr>
            <a:spLocks noGrp="1"/>
          </p:cNvSpPr>
          <p:nvPr>
            <p:ph type="body" sz="quarter" idx="35" hasCustomPrompt="1"/>
          </p:nvPr>
        </p:nvSpPr>
        <p:spPr>
          <a:xfrm>
            <a:off x="755706" y="2625499"/>
            <a:ext cx="1404000" cy="1080000"/>
          </a:xfrm>
          <a:prstGeom prst="rect">
            <a:avLst/>
          </a:prstGeom>
          <a:solidFill>
            <a:srgbClr val="678084"/>
          </a:solidFill>
          <a:ln w="3175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Haga clic para agregar texto</a:t>
            </a:r>
          </a:p>
        </p:txBody>
      </p:sp>
      <p:pic>
        <p:nvPicPr>
          <p:cNvPr id="40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478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Tex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100" y="1125522"/>
            <a:ext cx="8571600" cy="47892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9" name="Marcador de contenido 4"/>
          <p:cNvSpPr>
            <a:spLocks noGrp="1"/>
          </p:cNvSpPr>
          <p:nvPr>
            <p:ph sz="quarter" idx="25" hasCustomPrompt="1"/>
          </p:nvPr>
        </p:nvSpPr>
        <p:spPr>
          <a:xfrm>
            <a:off x="281980" y="6014322"/>
            <a:ext cx="8576299" cy="396000"/>
          </a:xfrm>
          <a:prstGeom prst="rect">
            <a:avLst/>
          </a:prstGeom>
          <a:solidFill>
            <a:srgbClr val="678084"/>
          </a:solidFill>
        </p:spPr>
        <p:txBody>
          <a:bodyPr anchor="ctr"/>
          <a:lstStyle>
            <a:lvl1pPr marL="0" indent="0" algn="ctr">
              <a:buFont typeface="Arial" pitchFamily="34" charset="0"/>
              <a:buNone/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Conclusión</a:t>
            </a:r>
            <a:endParaRPr lang="es-CO" dirty="0"/>
          </a:p>
        </p:txBody>
      </p:sp>
      <p:sp>
        <p:nvSpPr>
          <p:cNvPr id="15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10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sz="2400" b="1" baseline="0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pic>
        <p:nvPicPr>
          <p:cNvPr id="11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530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investment highlights x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9" name="Marcador de texto 2"/>
          <p:cNvSpPr>
            <a:spLocks noGrp="1"/>
          </p:cNvSpPr>
          <p:nvPr>
            <p:ph type="body" sz="quarter" idx="13" hasCustomPrompt="1"/>
          </p:nvPr>
        </p:nvSpPr>
        <p:spPr>
          <a:xfrm>
            <a:off x="2242472" y="1144199"/>
            <a:ext cx="6617940" cy="973131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baseline="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2242472" y="3289847"/>
            <a:ext cx="6617940" cy="973131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baseline="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23" name="Marcador de texto 4"/>
          <p:cNvSpPr>
            <a:spLocks noGrp="1"/>
          </p:cNvSpPr>
          <p:nvPr>
            <p:ph type="body" sz="quarter" idx="16" hasCustomPrompt="1"/>
          </p:nvPr>
        </p:nvSpPr>
        <p:spPr>
          <a:xfrm>
            <a:off x="2242472" y="2217023"/>
            <a:ext cx="6617940" cy="973131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baseline="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26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2242472" y="5435496"/>
            <a:ext cx="6617940" cy="973131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baseline="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28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755706" y="1144199"/>
            <a:ext cx="1404000" cy="973131"/>
          </a:xfrm>
          <a:prstGeom prst="rect">
            <a:avLst/>
          </a:prstGeom>
          <a:solidFill>
            <a:srgbClr val="678084"/>
          </a:solidFill>
          <a:ln w="3175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Haga clic para agregar texto</a:t>
            </a:r>
          </a:p>
        </p:txBody>
      </p:sp>
      <p:sp>
        <p:nvSpPr>
          <p:cNvPr id="34" name="Marcador de texto 11"/>
          <p:cNvSpPr>
            <a:spLocks noGrp="1"/>
          </p:cNvSpPr>
          <p:nvPr>
            <p:ph type="body" sz="quarter" idx="22" hasCustomPrompt="1"/>
          </p:nvPr>
        </p:nvSpPr>
        <p:spPr>
          <a:xfrm>
            <a:off x="300374" y="1144199"/>
            <a:ext cx="357922" cy="973131"/>
          </a:xfrm>
          <a:prstGeom prst="rect">
            <a:avLst/>
          </a:prstGeom>
          <a:solidFill>
            <a:srgbClr val="E5E5E6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228600" indent="-228600" algn="ctr">
              <a:buNone/>
              <a:defRPr lang="es-CO" sz="18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35" name="Marcador de texto 12"/>
          <p:cNvSpPr>
            <a:spLocks noGrp="1"/>
          </p:cNvSpPr>
          <p:nvPr>
            <p:ph type="body" sz="quarter" idx="23" hasCustomPrompt="1"/>
          </p:nvPr>
        </p:nvSpPr>
        <p:spPr>
          <a:xfrm>
            <a:off x="300374" y="2217023"/>
            <a:ext cx="357922" cy="973131"/>
          </a:xfrm>
          <a:prstGeom prst="rect">
            <a:avLst/>
          </a:prstGeom>
          <a:solidFill>
            <a:srgbClr val="E5E5E6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228600" indent="-228600" algn="ctr">
              <a:buNone/>
              <a:defRPr lang="es-CO" sz="18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36" name="Marcador de texto 13"/>
          <p:cNvSpPr>
            <a:spLocks noGrp="1"/>
          </p:cNvSpPr>
          <p:nvPr>
            <p:ph type="body" sz="quarter" idx="24" hasCustomPrompt="1"/>
          </p:nvPr>
        </p:nvSpPr>
        <p:spPr>
          <a:xfrm>
            <a:off x="300374" y="3289847"/>
            <a:ext cx="357922" cy="973131"/>
          </a:xfrm>
          <a:prstGeom prst="rect">
            <a:avLst/>
          </a:prstGeom>
          <a:solidFill>
            <a:srgbClr val="E5E5E6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228600" indent="-228600" algn="ctr">
              <a:buNone/>
              <a:defRPr lang="es-CO" sz="18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37" name="Marcador de texto 14"/>
          <p:cNvSpPr>
            <a:spLocks noGrp="1"/>
          </p:cNvSpPr>
          <p:nvPr>
            <p:ph type="body" sz="quarter" idx="25" hasCustomPrompt="1"/>
          </p:nvPr>
        </p:nvSpPr>
        <p:spPr>
          <a:xfrm>
            <a:off x="300374" y="5435496"/>
            <a:ext cx="357922" cy="973131"/>
          </a:xfrm>
          <a:prstGeom prst="rect">
            <a:avLst/>
          </a:prstGeom>
          <a:solidFill>
            <a:srgbClr val="E5E5E6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228600" indent="-228600" algn="ctr">
              <a:buNone/>
              <a:defRPr lang="es-CO" sz="18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22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31" name="Marcador de texto 7"/>
          <p:cNvSpPr>
            <a:spLocks noGrp="1"/>
          </p:cNvSpPr>
          <p:nvPr>
            <p:ph type="body" sz="quarter" idx="33" hasCustomPrompt="1"/>
          </p:nvPr>
        </p:nvSpPr>
        <p:spPr>
          <a:xfrm>
            <a:off x="755706" y="5435496"/>
            <a:ext cx="1404000" cy="973131"/>
          </a:xfrm>
          <a:prstGeom prst="rect">
            <a:avLst/>
          </a:prstGeom>
          <a:solidFill>
            <a:srgbClr val="678084"/>
          </a:solidFill>
          <a:ln w="3175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Haga clic para agregar texto</a:t>
            </a:r>
          </a:p>
        </p:txBody>
      </p:sp>
      <p:sp>
        <p:nvSpPr>
          <p:cNvPr id="38" name="Marcador de texto 7"/>
          <p:cNvSpPr>
            <a:spLocks noGrp="1"/>
          </p:cNvSpPr>
          <p:nvPr>
            <p:ph type="body" sz="quarter" idx="34" hasCustomPrompt="1"/>
          </p:nvPr>
        </p:nvSpPr>
        <p:spPr>
          <a:xfrm>
            <a:off x="755706" y="3289847"/>
            <a:ext cx="1404000" cy="973131"/>
          </a:xfrm>
          <a:prstGeom prst="rect">
            <a:avLst/>
          </a:prstGeom>
          <a:solidFill>
            <a:srgbClr val="678084"/>
          </a:solidFill>
          <a:ln w="3175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Haga clic para agregar texto</a:t>
            </a:r>
          </a:p>
        </p:txBody>
      </p:sp>
      <p:sp>
        <p:nvSpPr>
          <p:cNvPr id="39" name="Marcador de texto 7"/>
          <p:cNvSpPr>
            <a:spLocks noGrp="1"/>
          </p:cNvSpPr>
          <p:nvPr>
            <p:ph type="body" sz="quarter" idx="35" hasCustomPrompt="1"/>
          </p:nvPr>
        </p:nvSpPr>
        <p:spPr>
          <a:xfrm>
            <a:off x="755706" y="2217023"/>
            <a:ext cx="1404000" cy="973131"/>
          </a:xfrm>
          <a:prstGeom prst="rect">
            <a:avLst/>
          </a:prstGeom>
          <a:solidFill>
            <a:srgbClr val="678084"/>
          </a:solidFill>
          <a:ln w="3175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Haga clic para agregar texto</a:t>
            </a:r>
          </a:p>
        </p:txBody>
      </p:sp>
      <p:sp>
        <p:nvSpPr>
          <p:cNvPr id="32" name="Marcador de texto 5"/>
          <p:cNvSpPr>
            <a:spLocks noGrp="1"/>
          </p:cNvSpPr>
          <p:nvPr>
            <p:ph type="body" sz="quarter" idx="36" hasCustomPrompt="1"/>
          </p:nvPr>
        </p:nvSpPr>
        <p:spPr>
          <a:xfrm>
            <a:off x="2242472" y="4362671"/>
            <a:ext cx="6617940" cy="973131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200" baseline="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lvl="0" indent="-34290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33" name="Marcador de texto 14"/>
          <p:cNvSpPr>
            <a:spLocks noGrp="1"/>
          </p:cNvSpPr>
          <p:nvPr>
            <p:ph type="body" sz="quarter" idx="37" hasCustomPrompt="1"/>
          </p:nvPr>
        </p:nvSpPr>
        <p:spPr>
          <a:xfrm>
            <a:off x="300374" y="4362671"/>
            <a:ext cx="357922" cy="973131"/>
          </a:xfrm>
          <a:prstGeom prst="rect">
            <a:avLst/>
          </a:prstGeom>
          <a:solidFill>
            <a:srgbClr val="E5E5E6"/>
          </a:solidFill>
          <a:ln w="3175">
            <a:solidFill>
              <a:schemeClr val="bg1">
                <a:lumMod val="65000"/>
              </a:schemeClr>
            </a:solidFill>
          </a:ln>
        </p:spPr>
        <p:txBody>
          <a:bodyPr anchor="ctr"/>
          <a:lstStyle>
            <a:lvl1pPr marL="228600" indent="-228600" algn="ctr">
              <a:buNone/>
              <a:defRPr lang="es-CO" sz="1800" b="1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#</a:t>
            </a:r>
            <a:endParaRPr lang="es-CO" dirty="0"/>
          </a:p>
        </p:txBody>
      </p:sp>
      <p:sp>
        <p:nvSpPr>
          <p:cNvPr id="40" name="Marcador de texto 7"/>
          <p:cNvSpPr>
            <a:spLocks noGrp="1"/>
          </p:cNvSpPr>
          <p:nvPr>
            <p:ph type="body" sz="quarter" idx="38" hasCustomPrompt="1"/>
          </p:nvPr>
        </p:nvSpPr>
        <p:spPr>
          <a:xfrm>
            <a:off x="755706" y="4362671"/>
            <a:ext cx="1404000" cy="973131"/>
          </a:xfrm>
          <a:prstGeom prst="rect">
            <a:avLst/>
          </a:prstGeom>
          <a:solidFill>
            <a:srgbClr val="678084"/>
          </a:solidFill>
          <a:ln w="3175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Haga clic para agregar texto</a:t>
            </a:r>
          </a:p>
        </p:txBody>
      </p:sp>
      <p:pic>
        <p:nvPicPr>
          <p:cNvPr id="41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933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Fuerzas de Por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292503" y="3364077"/>
            <a:ext cx="2488472" cy="11522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3320896" y="1447801"/>
            <a:ext cx="2488472" cy="11522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3320896" y="1138221"/>
            <a:ext cx="2488472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8938874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2"/>
            </p:custDataLst>
          </p:nvPr>
        </p:nvSpPr>
        <p:spPr>
          <a:xfrm>
            <a:off x="6368532" y="3055706"/>
            <a:ext cx="2488472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32" hasCustomPrompt="1"/>
            <p:custDataLst>
              <p:tags r:id="rId3"/>
            </p:custDataLst>
          </p:nvPr>
        </p:nvSpPr>
        <p:spPr>
          <a:xfrm>
            <a:off x="292503" y="3055706"/>
            <a:ext cx="2488472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6" name="2 Marcador de contenido"/>
          <p:cNvSpPr>
            <a:spLocks noGrp="1"/>
          </p:cNvSpPr>
          <p:nvPr>
            <p:ph sz="quarter" idx="40" hasCustomPrompt="1"/>
            <p:custDataLst>
              <p:tags r:id="rId4"/>
            </p:custDataLst>
          </p:nvPr>
        </p:nvSpPr>
        <p:spPr>
          <a:xfrm>
            <a:off x="3320896" y="4949070"/>
            <a:ext cx="2488472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30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368532" y="3364077"/>
            <a:ext cx="2488472" cy="11522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4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3320896" y="5257441"/>
            <a:ext cx="2488472" cy="11522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412896" y="6464815"/>
            <a:ext cx="68379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6" name="Flecha abajo 5"/>
          <p:cNvSpPr/>
          <p:nvPr/>
        </p:nvSpPr>
        <p:spPr>
          <a:xfrm>
            <a:off x="4457133" y="2689938"/>
            <a:ext cx="216000" cy="288000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b="1" dirty="0" smtClean="0">
              <a:solidFill>
                <a:schemeClr val="tx1"/>
              </a:solidFill>
            </a:endParaRPr>
          </a:p>
        </p:txBody>
      </p:sp>
      <p:sp>
        <p:nvSpPr>
          <p:cNvPr id="31" name="Flecha abajo 30"/>
          <p:cNvSpPr/>
          <p:nvPr/>
        </p:nvSpPr>
        <p:spPr>
          <a:xfrm rot="10800000">
            <a:off x="4457133" y="4588689"/>
            <a:ext cx="216000" cy="288000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b="1" dirty="0" smtClean="0">
              <a:solidFill>
                <a:schemeClr val="tx1"/>
              </a:solidFill>
            </a:endParaRPr>
          </a:p>
        </p:txBody>
      </p:sp>
      <p:sp>
        <p:nvSpPr>
          <p:cNvPr id="35" name="Flecha abajo 34"/>
          <p:cNvSpPr/>
          <p:nvPr/>
        </p:nvSpPr>
        <p:spPr>
          <a:xfrm rot="16200000">
            <a:off x="2942936" y="3714057"/>
            <a:ext cx="216000" cy="288000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b="1" dirty="0" smtClean="0">
              <a:solidFill>
                <a:schemeClr val="tx1"/>
              </a:solidFill>
            </a:endParaRPr>
          </a:p>
        </p:txBody>
      </p:sp>
      <p:sp>
        <p:nvSpPr>
          <p:cNvPr id="36" name="Flecha abajo 35"/>
          <p:cNvSpPr/>
          <p:nvPr/>
        </p:nvSpPr>
        <p:spPr>
          <a:xfrm rot="5400000">
            <a:off x="5980950" y="3678057"/>
            <a:ext cx="216000" cy="288000"/>
          </a:xfrm>
          <a:prstGeom prst="down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00" b="1" dirty="0" smtClean="0">
              <a:solidFill>
                <a:schemeClr val="tx1"/>
              </a:solidFill>
            </a:endParaRPr>
          </a:p>
        </p:txBody>
      </p:sp>
      <p:sp>
        <p:nvSpPr>
          <p:cNvPr id="38" name="2 Marcador de contenido"/>
          <p:cNvSpPr>
            <a:spLocks noGrp="1"/>
          </p:cNvSpPr>
          <p:nvPr>
            <p:ph sz="quarter" idx="47" hasCustomPrompt="1"/>
            <p:custDataLst>
              <p:tags r:id="rId5"/>
            </p:custDataLst>
          </p:nvPr>
        </p:nvSpPr>
        <p:spPr>
          <a:xfrm>
            <a:off x="3320896" y="3055706"/>
            <a:ext cx="2488472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39" name="Marcador de texto 3"/>
          <p:cNvSpPr>
            <a:spLocks noGrp="1"/>
          </p:cNvSpPr>
          <p:nvPr>
            <p:ph type="body" sz="quarter" idx="48"/>
          </p:nvPr>
        </p:nvSpPr>
        <p:spPr>
          <a:xfrm>
            <a:off x="3320896" y="3364077"/>
            <a:ext cx="2488472" cy="11522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2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92585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F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arcador de texto 3"/>
          <p:cNvSpPr>
            <a:spLocks noGrp="1"/>
          </p:cNvSpPr>
          <p:nvPr>
            <p:ph type="body" sz="quarter" idx="44"/>
          </p:nvPr>
        </p:nvSpPr>
        <p:spPr>
          <a:xfrm>
            <a:off x="306477" y="3224223"/>
            <a:ext cx="2826282" cy="13276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8" name="Marcador de texto 3"/>
          <p:cNvSpPr>
            <a:spLocks noGrp="1"/>
          </p:cNvSpPr>
          <p:nvPr>
            <p:ph type="body" sz="quarter" idx="41"/>
          </p:nvPr>
        </p:nvSpPr>
        <p:spPr>
          <a:xfrm>
            <a:off x="3162750" y="1447801"/>
            <a:ext cx="2826282" cy="13276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3162750" y="1138221"/>
            <a:ext cx="2826282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8938874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5" name="2 Marcador de contenido"/>
          <p:cNvSpPr>
            <a:spLocks noGrp="1"/>
          </p:cNvSpPr>
          <p:nvPr>
            <p:ph sz="quarter" idx="35" hasCustomPrompt="1"/>
            <p:custDataLst>
              <p:tags r:id="rId2"/>
            </p:custDataLst>
          </p:nvPr>
        </p:nvSpPr>
        <p:spPr>
          <a:xfrm>
            <a:off x="6027507" y="2915852"/>
            <a:ext cx="2826282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2 Marcador de contenido"/>
          <p:cNvSpPr>
            <a:spLocks noGrp="1"/>
          </p:cNvSpPr>
          <p:nvPr>
            <p:ph sz="quarter" idx="32" hasCustomPrompt="1"/>
            <p:custDataLst>
              <p:tags r:id="rId3"/>
            </p:custDataLst>
          </p:nvPr>
        </p:nvSpPr>
        <p:spPr>
          <a:xfrm>
            <a:off x="306477" y="2915852"/>
            <a:ext cx="2826282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26" name="2 Marcador de contenido"/>
          <p:cNvSpPr>
            <a:spLocks noGrp="1"/>
          </p:cNvSpPr>
          <p:nvPr>
            <p:ph sz="quarter" idx="40" hasCustomPrompt="1"/>
            <p:custDataLst>
              <p:tags r:id="rId4"/>
            </p:custDataLst>
          </p:nvPr>
        </p:nvSpPr>
        <p:spPr>
          <a:xfrm>
            <a:off x="3162750" y="4776942"/>
            <a:ext cx="2826282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30" name="Marcador de texto 3"/>
          <p:cNvSpPr>
            <a:spLocks noGrp="1"/>
          </p:cNvSpPr>
          <p:nvPr>
            <p:ph type="body" sz="quarter" idx="43"/>
          </p:nvPr>
        </p:nvSpPr>
        <p:spPr>
          <a:xfrm>
            <a:off x="6027507" y="3224223"/>
            <a:ext cx="2826282" cy="13276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4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3162750" y="5085313"/>
            <a:ext cx="2826282" cy="13276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412896" y="6464815"/>
            <a:ext cx="68379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7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70480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birppt-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pic>
        <p:nvPicPr>
          <p:cNvPr id="6" name="Picture 199" descr="VIGILADO2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DFC"/>
              </a:clrFrom>
              <a:clrTo>
                <a:srgbClr val="FFFD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660963" y="2377511"/>
            <a:ext cx="1571252" cy="147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01"/>
          <p:cNvPicPr>
            <a:picLocks noChangeAspect="1" noChangeArrowheads="1"/>
          </p:cNvPicPr>
          <p:nvPr userDrawn="1"/>
        </p:nvPicPr>
        <p:blipFill rotWithShape="1">
          <a:blip r:embed="rId4" cstate="print">
            <a:clrChange>
              <a:clrFrom>
                <a:srgbClr val="252122"/>
              </a:clrFrom>
              <a:clrTo>
                <a:srgbClr val="25212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38"/>
          <a:stretch/>
        </p:blipFill>
        <p:spPr bwMode="auto">
          <a:xfrm rot="5400000">
            <a:off x="8287005" y="2284313"/>
            <a:ext cx="1440160" cy="20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015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Texto 2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100" y="1125522"/>
            <a:ext cx="8571600" cy="478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rgbClr val="587B7C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F6600"/>
              </a:buClr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5"/>
              </a:buCl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5"/>
              </a:buCl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5"/>
              </a:buCl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 smtClean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10" name="Marcador de contenido 4"/>
          <p:cNvSpPr>
            <a:spLocks noGrp="1"/>
          </p:cNvSpPr>
          <p:nvPr>
            <p:ph sz="quarter" idx="25" hasCustomPrompt="1"/>
          </p:nvPr>
        </p:nvSpPr>
        <p:spPr>
          <a:xfrm>
            <a:off x="281980" y="6014322"/>
            <a:ext cx="8576299" cy="396000"/>
          </a:xfrm>
          <a:prstGeom prst="rect">
            <a:avLst/>
          </a:prstGeom>
          <a:solidFill>
            <a:srgbClr val="678084"/>
          </a:solidFill>
        </p:spPr>
        <p:txBody>
          <a:bodyPr anchor="ctr"/>
          <a:lstStyle>
            <a:lvl1pPr marL="228600" indent="-228600" algn="ctr">
              <a:buNone/>
              <a:defRPr lang="es-CO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CO" dirty="0" smtClean="0"/>
              <a:t>Conclusión</a:t>
            </a:r>
            <a:endParaRPr lang="es-CO" dirty="0"/>
          </a:p>
        </p:txBody>
      </p:sp>
      <p:sp>
        <p:nvSpPr>
          <p:cNvPr id="1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1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478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1x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8574789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2"/>
            </p:custDataLst>
          </p:nvPr>
        </p:nvSpPr>
        <p:spPr>
          <a:xfrm>
            <a:off x="281981" y="3832967"/>
            <a:ext cx="8574788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100" y="1449374"/>
            <a:ext cx="85752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7"/>
          </p:nvPr>
        </p:nvSpPr>
        <p:spPr>
          <a:xfrm>
            <a:off x="292100" y="4138618"/>
            <a:ext cx="85752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2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146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1x1 (Sin rellen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8574789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2"/>
            </p:custDataLst>
          </p:nvPr>
        </p:nvSpPr>
        <p:spPr>
          <a:xfrm>
            <a:off x="281981" y="3832967"/>
            <a:ext cx="8574788" cy="2520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100" y="1449374"/>
            <a:ext cx="85752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5" name="Marcador de texto 3"/>
          <p:cNvSpPr>
            <a:spLocks noGrp="1"/>
          </p:cNvSpPr>
          <p:nvPr>
            <p:ph type="body" sz="quarter" idx="47"/>
          </p:nvPr>
        </p:nvSpPr>
        <p:spPr>
          <a:xfrm>
            <a:off x="292100" y="4138618"/>
            <a:ext cx="8575200" cy="2268000"/>
          </a:xfrm>
          <a:prstGeom prst="rect">
            <a:avLst/>
          </a:prstGeom>
          <a:noFill/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8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2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93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1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irppt-17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0276" y="-459135"/>
            <a:ext cx="1420273" cy="1749435"/>
          </a:xfrm>
          <a:prstGeom prst="rect">
            <a:avLst/>
          </a:prstGeom>
        </p:spPr>
      </p:pic>
      <p:sp>
        <p:nvSpPr>
          <p:cNvPr id="14" name="2 Marcador de contenido"/>
          <p:cNvSpPr>
            <a:spLocks noGrp="1"/>
          </p:cNvSpPr>
          <p:nvPr>
            <p:ph sz="quarter" idx="15" hasCustomPrompt="1"/>
            <p:custDataLst>
              <p:tags r:id="rId1"/>
            </p:custDataLst>
          </p:nvPr>
        </p:nvSpPr>
        <p:spPr>
          <a:xfrm>
            <a:off x="281980" y="1138221"/>
            <a:ext cx="8574789" cy="250301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0" y="1014165"/>
            <a:ext cx="9144000" cy="0"/>
          </a:xfrm>
          <a:prstGeom prst="line">
            <a:avLst/>
          </a:prstGeom>
          <a:ln w="12700">
            <a:solidFill>
              <a:srgbClr val="D75B2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ítulo 3"/>
          <p:cNvSpPr>
            <a:spLocks noGrp="1"/>
          </p:cNvSpPr>
          <p:nvPr>
            <p:ph type="title" hasCustomPrompt="1"/>
          </p:nvPr>
        </p:nvSpPr>
        <p:spPr>
          <a:xfrm>
            <a:off x="1588" y="285751"/>
            <a:ext cx="9126000" cy="406946"/>
          </a:xfrm>
          <a:prstGeom prst="rect">
            <a:avLst/>
          </a:prstGeom>
        </p:spPr>
        <p:txBody>
          <a:bodyPr anchor="ctr"/>
          <a:lstStyle>
            <a:lvl1pPr marL="179388" indent="0" algn="l">
              <a:defRPr lang="es-CO" sz="2400" b="1" kern="1200" baseline="0" dirty="0">
                <a:solidFill>
                  <a:srgbClr val="E784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Capítulo de la Presentación</a:t>
            </a:r>
            <a:endParaRPr lang="es-CO" dirty="0"/>
          </a:p>
        </p:txBody>
      </p:sp>
      <p:sp>
        <p:nvSpPr>
          <p:cNvPr id="25" name="Marcador de texto 4"/>
          <p:cNvSpPr>
            <a:spLocks noGrp="1"/>
          </p:cNvSpPr>
          <p:nvPr>
            <p:ph type="body" sz="quarter" idx="30" hasCustomPrompt="1"/>
          </p:nvPr>
        </p:nvSpPr>
        <p:spPr>
          <a:xfrm>
            <a:off x="1588" y="711746"/>
            <a:ext cx="9126000" cy="288255"/>
          </a:xfrm>
          <a:prstGeom prst="rect">
            <a:avLst/>
          </a:prstGeom>
        </p:spPr>
        <p:txBody>
          <a:bodyPr/>
          <a:lstStyle>
            <a:lvl1pPr marL="179388" indent="0" algn="l">
              <a:buNone/>
              <a:defRPr sz="1500" b="1" baseline="0">
                <a:solidFill>
                  <a:srgbClr val="7875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CO" dirty="0" smtClean="0"/>
              <a:t>Información específica acerca de esta diapositiva</a:t>
            </a:r>
            <a:endParaRPr lang="es-CO" dirty="0"/>
          </a:p>
        </p:txBody>
      </p:sp>
      <p:sp>
        <p:nvSpPr>
          <p:cNvPr id="29" name="2 Marcador de contenido"/>
          <p:cNvSpPr>
            <a:spLocks noGrp="1"/>
          </p:cNvSpPr>
          <p:nvPr>
            <p:ph sz="quarter" idx="32" hasCustomPrompt="1"/>
            <p:custDataLst>
              <p:tags r:id="rId2"/>
            </p:custDataLst>
          </p:nvPr>
        </p:nvSpPr>
        <p:spPr>
          <a:xfrm>
            <a:off x="281981" y="3832967"/>
            <a:ext cx="4230000" cy="2448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ctr"/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30" name="2 Marcador de contenido"/>
          <p:cNvSpPr>
            <a:spLocks noGrp="1"/>
          </p:cNvSpPr>
          <p:nvPr>
            <p:ph sz="quarter" idx="33" hasCustomPrompt="1"/>
            <p:custDataLst>
              <p:tags r:id="rId3"/>
            </p:custDataLst>
          </p:nvPr>
        </p:nvSpPr>
        <p:spPr>
          <a:xfrm>
            <a:off x="4626770" y="3832967"/>
            <a:ext cx="4230000" cy="244800"/>
          </a:xfrm>
          <a:prstGeom prst="rect">
            <a:avLst/>
          </a:prstGeom>
          <a:solidFill>
            <a:srgbClr val="587B7C"/>
          </a:solidFill>
        </p:spPr>
        <p:txBody>
          <a:bodyPr/>
          <a:lstStyle>
            <a:lvl1pPr marL="228600" indent="-228600" algn="ctr">
              <a:buNone/>
              <a:defRPr lang="es-ES" sz="1200" b="1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s-ES" dirty="0" smtClean="0"/>
              <a:t>Subtítulo</a:t>
            </a:r>
            <a:endParaRPr lang="es-ES" dirty="0"/>
          </a:p>
        </p:txBody>
      </p:sp>
      <p:sp>
        <p:nvSpPr>
          <p:cNvPr id="18" name="Marcador de texto 3"/>
          <p:cNvSpPr>
            <a:spLocks noGrp="1"/>
          </p:cNvSpPr>
          <p:nvPr>
            <p:ph type="body" sz="quarter" idx="46"/>
          </p:nvPr>
        </p:nvSpPr>
        <p:spPr>
          <a:xfrm>
            <a:off x="292100" y="1449374"/>
            <a:ext cx="85752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19" name="Marcador de texto 3"/>
          <p:cNvSpPr>
            <a:spLocks noGrp="1"/>
          </p:cNvSpPr>
          <p:nvPr>
            <p:ph type="body" sz="quarter" idx="47"/>
          </p:nvPr>
        </p:nvSpPr>
        <p:spPr>
          <a:xfrm>
            <a:off x="292100" y="4138618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21" name="Marcador de texto 3"/>
          <p:cNvSpPr>
            <a:spLocks noGrp="1"/>
          </p:cNvSpPr>
          <p:nvPr>
            <p:ph type="body" sz="quarter" idx="48"/>
          </p:nvPr>
        </p:nvSpPr>
        <p:spPr>
          <a:xfrm>
            <a:off x="4626770" y="4138618"/>
            <a:ext cx="4230000" cy="22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2286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200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100" dirty="0" smtClean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50" dirty="0" smtClean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ES" sz="1000" dirty="0" smtClean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678084"/>
              </a:buClr>
              <a:buFont typeface="Wingdings" panose="05000000000000000000" pitchFamily="2" charset="2"/>
              <a:buChar char="§"/>
              <a:defRPr lang="es-CO" sz="1000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Haga clic para modificar el estilo de texto del patrón</a:t>
            </a:r>
          </a:p>
          <a:p>
            <a:pPr lvl="1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Segundo nivel</a:t>
            </a:r>
          </a:p>
          <a:p>
            <a:pPr lvl="2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Tercer nivel</a:t>
            </a:r>
          </a:p>
          <a:p>
            <a:pPr lvl="3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Cuarto nivel</a:t>
            </a:r>
          </a:p>
          <a:p>
            <a:pPr lvl="4">
              <a:buClr>
                <a:srgbClr val="587B7C"/>
              </a:buClr>
              <a:buFont typeface="Wingdings" panose="05000000000000000000" pitchFamily="2" charset="2"/>
              <a:buChar char="§"/>
            </a:pPr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32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396836" y="6464815"/>
            <a:ext cx="715916" cy="365125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rgbClr val="E784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625503C-F42B-4272-B9F4-A8E2EF4F5795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15" name="Picture 2" descr="C:\Users\jasantamaria\AppData\Local\Microsoft\Windows\Temporary Internet Files\Content.Outlook\JJSFE2H1\Logo Credicorp Capital Horizontal Color (3)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63"/>
          <a:stretch/>
        </p:blipFill>
        <p:spPr bwMode="auto">
          <a:xfrm>
            <a:off x="6621558" y="6485038"/>
            <a:ext cx="1923269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029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ags" Target="../tags/tag2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/>
          <p:cNvGraphicFramePr>
            <a:graphicFrameLocks noChangeAspect="1"/>
          </p:cNvGraphicFramePr>
          <p:nvPr userDrawn="1">
            <p:custDataLst>
              <p:tags r:id="rId56"/>
            </p:custDataLst>
            <p:extLst>
              <p:ext uri="{D42A27DB-BD31-4B8C-83A1-F6EECF244321}">
                <p14:modId xmlns:p14="http://schemas.microsoft.com/office/powerpoint/2010/main" val="93709580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Diapositiva de think-cell" r:id="rId57" imgW="470" imgH="469" progId="TCLayout.ActiveDocument.1">
                  <p:embed/>
                </p:oleObj>
              </mc:Choice>
              <mc:Fallback>
                <p:oleObj name="Diapositiva de think-cell" r:id="rId57" imgW="470" imgH="46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949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5" r:id="rId23"/>
    <p:sldLayoutId id="2147483686" r:id="rId24"/>
    <p:sldLayoutId id="2147483687" r:id="rId25"/>
    <p:sldLayoutId id="2147483688" r:id="rId26"/>
    <p:sldLayoutId id="2147483689" r:id="rId27"/>
    <p:sldLayoutId id="2147483690" r:id="rId28"/>
    <p:sldLayoutId id="2147483691" r:id="rId29"/>
    <p:sldLayoutId id="2147483692" r:id="rId30"/>
    <p:sldLayoutId id="2147483693" r:id="rId31"/>
    <p:sldLayoutId id="2147483694" r:id="rId32"/>
    <p:sldLayoutId id="2147483695" r:id="rId33"/>
    <p:sldLayoutId id="2147483696" r:id="rId34"/>
    <p:sldLayoutId id="2147483697" r:id="rId35"/>
    <p:sldLayoutId id="2147483698" r:id="rId36"/>
    <p:sldLayoutId id="2147483699" r:id="rId37"/>
    <p:sldLayoutId id="2147483700" r:id="rId38"/>
    <p:sldLayoutId id="2147483701" r:id="rId39"/>
    <p:sldLayoutId id="2147483702" r:id="rId40"/>
    <p:sldLayoutId id="2147483703" r:id="rId41"/>
    <p:sldLayoutId id="2147483704" r:id="rId42"/>
    <p:sldLayoutId id="2147483705" r:id="rId43"/>
    <p:sldLayoutId id="2147483706" r:id="rId44"/>
    <p:sldLayoutId id="2147483707" r:id="rId45"/>
    <p:sldLayoutId id="2147483708" r:id="rId46"/>
    <p:sldLayoutId id="2147483709" r:id="rId47"/>
    <p:sldLayoutId id="2147483710" r:id="rId48"/>
    <p:sldLayoutId id="2147483711" r:id="rId49"/>
    <p:sldLayoutId id="2147483717" r:id="rId50"/>
    <p:sldLayoutId id="2147483715" r:id="rId51"/>
    <p:sldLayoutId id="2147483716" r:id="rId52"/>
    <p:sldLayoutId id="2147483718" r:id="rId5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40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75.xml"/><Relationship Id="rId6" Type="http://schemas.openxmlformats.org/officeDocument/2006/relationships/image" Target="../media/image39.jpe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77.xml"/><Relationship Id="rId7" Type="http://schemas.openxmlformats.org/officeDocument/2006/relationships/slideLayout" Target="../slideLayouts/slideLayout8.xml"/><Relationship Id="rId2" Type="http://schemas.openxmlformats.org/officeDocument/2006/relationships/tags" Target="../tags/tag176.xml"/><Relationship Id="rId1" Type="http://schemas.openxmlformats.org/officeDocument/2006/relationships/vmlDrawing" Target="../drawings/vmlDrawing2.v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4" Type="http://schemas.openxmlformats.org/officeDocument/2006/relationships/tags" Target="../tags/tag178.xml"/><Relationship Id="rId9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jpg"/><Relationship Id="rId18" Type="http://schemas.openxmlformats.org/officeDocument/2006/relationships/image" Target="../media/image27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6.png"/><Relationship Id="rId12" Type="http://schemas.openxmlformats.org/officeDocument/2006/relationships/image" Target="../media/image21.jpeg"/><Relationship Id="rId17" Type="http://schemas.openxmlformats.org/officeDocument/2006/relationships/image" Target="../media/image26.png"/><Relationship Id="rId2" Type="http://schemas.openxmlformats.org/officeDocument/2006/relationships/tags" Target="../tags/tag170.xml"/><Relationship Id="rId16" Type="http://schemas.openxmlformats.org/officeDocument/2006/relationships/image" Target="../media/image25.png"/><Relationship Id="rId1" Type="http://schemas.openxmlformats.org/officeDocument/2006/relationships/tags" Target="../tags/tag169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jpg"/><Relationship Id="rId10" Type="http://schemas.openxmlformats.org/officeDocument/2006/relationships/image" Target="../media/image19.png"/><Relationship Id="rId19" Type="http://schemas.openxmlformats.org/officeDocument/2006/relationships/image" Target="../media/image28.jpe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1.xml"/><Relationship Id="rId6" Type="http://schemas.openxmlformats.org/officeDocument/2006/relationships/image" Target="../media/image31.jpeg"/><Relationship Id="rId11" Type="http://schemas.openxmlformats.org/officeDocument/2006/relationships/image" Target="../media/image36.jpeg"/><Relationship Id="rId5" Type="http://schemas.openxmlformats.org/officeDocument/2006/relationships/chart" Target="../charts/chart1.xml"/><Relationship Id="rId10" Type="http://schemas.openxmlformats.org/officeDocument/2006/relationships/image" Target="../media/image35.jpg"/><Relationship Id="rId4" Type="http://schemas.openxmlformats.org/officeDocument/2006/relationships/image" Target="../media/image30.png"/><Relationship Id="rId9" Type="http://schemas.openxmlformats.org/officeDocument/2006/relationships/image" Target="../media/image3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3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sz="half" idx="17"/>
          </p:nvPr>
        </p:nvSpPr>
        <p:spPr>
          <a:xfrm>
            <a:off x="583261" y="3063655"/>
            <a:ext cx="6597467" cy="449230"/>
          </a:xfrm>
        </p:spPr>
        <p:txBody>
          <a:bodyPr/>
          <a:lstStyle/>
          <a:p>
            <a:r>
              <a:rPr lang="es-CO" dirty="0" smtClean="0"/>
              <a:t>Mercado de Capitales: Alianza del Pacífico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es-CO" dirty="0" smtClean="0"/>
              <a:t>Cartagena, 23 de septiembre de 2016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2257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Marcador de contenido 91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s-CO" dirty="0" smtClean="0"/>
              <a:t>Desarrollo del Mercado de Capitales: Desarrollo Económico y Capitalización Bursátil</a:t>
            </a:r>
            <a:endParaRPr lang="es-CO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Alianza del Pacífico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s-CO" dirty="0" smtClean="0"/>
              <a:t>Desarrollo del Mercado de Capitales</a:t>
            </a:r>
            <a:endParaRPr lang="es-CO" dirty="0"/>
          </a:p>
        </p:txBody>
      </p:sp>
      <p:sp>
        <p:nvSpPr>
          <p:cNvPr id="99" name="Marcador de contenido 98"/>
          <p:cNvSpPr>
            <a:spLocks noGrp="1"/>
          </p:cNvSpPr>
          <p:nvPr>
            <p:ph sz="quarter" idx="32"/>
          </p:nvPr>
        </p:nvSpPr>
        <p:spPr>
          <a:xfrm>
            <a:off x="281981" y="3752285"/>
            <a:ext cx="8574788" cy="252000"/>
          </a:xfrm>
        </p:spPr>
        <p:txBody>
          <a:bodyPr/>
          <a:lstStyle/>
          <a:p>
            <a:r>
              <a:rPr lang="es-CO" dirty="0" smtClean="0"/>
              <a:t>MILA - Mercado Renta Variable</a:t>
            </a:r>
            <a:endParaRPr lang="es-CO" dirty="0"/>
          </a:p>
        </p:txBody>
      </p:sp>
      <p:sp>
        <p:nvSpPr>
          <p:cNvPr id="96" name="Marcador de texto 95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97" name="Marcador de texto 96"/>
          <p:cNvSpPr>
            <a:spLocks noGrp="1"/>
          </p:cNvSpPr>
          <p:nvPr>
            <p:ph type="body" sz="quarter" idx="47"/>
          </p:nvPr>
        </p:nvSpPr>
        <p:spPr>
          <a:solidFill>
            <a:srgbClr val="FFFFFF"/>
          </a:solidFill>
        </p:spPr>
        <p:txBody>
          <a:bodyPr/>
          <a:lstStyle/>
          <a:p>
            <a:pPr marL="0" indent="0">
              <a:buNone/>
            </a:pP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503C-F42B-4272-B9F4-A8E2EF4F5795}" type="slidenum">
              <a:rPr lang="es-CO" smtClean="0"/>
              <a:t>10</a:t>
            </a:fld>
            <a:endParaRPr lang="es-CO" dirty="0"/>
          </a:p>
        </p:txBody>
      </p:sp>
      <p:grpSp>
        <p:nvGrpSpPr>
          <p:cNvPr id="6" name="Group 85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757227" y="1238788"/>
            <a:ext cx="4022970" cy="4950692"/>
            <a:chOff x="873" y="1896"/>
            <a:chExt cx="1380" cy="1749"/>
          </a:xfrm>
        </p:grpSpPr>
        <p:sp>
          <p:nvSpPr>
            <p:cNvPr id="7" name="Freeform 165"/>
            <p:cNvSpPr>
              <a:spLocks/>
            </p:cNvSpPr>
            <p:nvPr/>
          </p:nvSpPr>
          <p:spPr bwMode="auto">
            <a:xfrm>
              <a:off x="1482" y="2325"/>
              <a:ext cx="209" cy="327"/>
            </a:xfrm>
            <a:custGeom>
              <a:avLst/>
              <a:gdLst/>
              <a:ahLst/>
              <a:cxnLst>
                <a:cxn ang="0">
                  <a:pos x="84" y="27"/>
                </a:cxn>
                <a:cxn ang="0">
                  <a:pos x="61" y="42"/>
                </a:cxn>
                <a:cxn ang="0">
                  <a:pos x="40" y="74"/>
                </a:cxn>
                <a:cxn ang="0">
                  <a:pos x="35" y="77"/>
                </a:cxn>
                <a:cxn ang="0">
                  <a:pos x="31" y="87"/>
                </a:cxn>
                <a:cxn ang="0">
                  <a:pos x="20" y="100"/>
                </a:cxn>
                <a:cxn ang="0">
                  <a:pos x="30" y="128"/>
                </a:cxn>
                <a:cxn ang="0">
                  <a:pos x="27" y="150"/>
                </a:cxn>
                <a:cxn ang="0">
                  <a:pos x="31" y="168"/>
                </a:cxn>
                <a:cxn ang="0">
                  <a:pos x="9" y="194"/>
                </a:cxn>
                <a:cxn ang="0">
                  <a:pos x="0" y="208"/>
                </a:cxn>
                <a:cxn ang="0">
                  <a:pos x="15" y="225"/>
                </a:cxn>
                <a:cxn ang="0">
                  <a:pos x="43" y="236"/>
                </a:cxn>
                <a:cxn ang="0">
                  <a:pos x="63" y="245"/>
                </a:cxn>
                <a:cxn ang="0">
                  <a:pos x="83" y="264"/>
                </a:cxn>
                <a:cxn ang="0">
                  <a:pos x="100" y="288"/>
                </a:cxn>
                <a:cxn ang="0">
                  <a:pos x="135" y="289"/>
                </a:cxn>
                <a:cxn ang="0">
                  <a:pos x="146" y="319"/>
                </a:cxn>
                <a:cxn ang="0">
                  <a:pos x="161" y="300"/>
                </a:cxn>
                <a:cxn ang="0">
                  <a:pos x="157" y="251"/>
                </a:cxn>
                <a:cxn ang="0">
                  <a:pos x="166" y="231"/>
                </a:cxn>
                <a:cxn ang="0">
                  <a:pos x="160" y="223"/>
                </a:cxn>
                <a:cxn ang="0">
                  <a:pos x="173" y="210"/>
                </a:cxn>
                <a:cxn ang="0">
                  <a:pos x="186" y="207"/>
                </a:cxn>
                <a:cxn ang="0">
                  <a:pos x="199" y="202"/>
                </a:cxn>
                <a:cxn ang="0">
                  <a:pos x="209" y="220"/>
                </a:cxn>
                <a:cxn ang="0">
                  <a:pos x="195" y="189"/>
                </a:cxn>
                <a:cxn ang="0">
                  <a:pos x="194" y="155"/>
                </a:cxn>
                <a:cxn ang="0">
                  <a:pos x="202" y="121"/>
                </a:cxn>
                <a:cxn ang="0">
                  <a:pos x="172" y="124"/>
                </a:cxn>
                <a:cxn ang="0">
                  <a:pos x="142" y="106"/>
                </a:cxn>
                <a:cxn ang="0">
                  <a:pos x="117" y="98"/>
                </a:cxn>
                <a:cxn ang="0">
                  <a:pos x="108" y="63"/>
                </a:cxn>
                <a:cxn ang="0">
                  <a:pos x="108" y="46"/>
                </a:cxn>
                <a:cxn ang="0">
                  <a:pos x="127" y="13"/>
                </a:cxn>
                <a:cxn ang="0">
                  <a:pos x="142" y="0"/>
                </a:cxn>
                <a:cxn ang="0">
                  <a:pos x="114" y="12"/>
                </a:cxn>
                <a:cxn ang="0">
                  <a:pos x="88" y="21"/>
                </a:cxn>
              </a:cxnLst>
              <a:rect l="0" t="0" r="r" b="b"/>
              <a:pathLst>
                <a:path w="209" h="327">
                  <a:moveTo>
                    <a:pt x="88" y="21"/>
                  </a:moveTo>
                  <a:lnTo>
                    <a:pt x="84" y="27"/>
                  </a:lnTo>
                  <a:lnTo>
                    <a:pt x="75" y="25"/>
                  </a:lnTo>
                  <a:lnTo>
                    <a:pt x="61" y="42"/>
                  </a:lnTo>
                  <a:lnTo>
                    <a:pt x="60" y="57"/>
                  </a:lnTo>
                  <a:lnTo>
                    <a:pt x="40" y="74"/>
                  </a:lnTo>
                  <a:lnTo>
                    <a:pt x="39" y="87"/>
                  </a:lnTo>
                  <a:lnTo>
                    <a:pt x="35" y="77"/>
                  </a:lnTo>
                  <a:lnTo>
                    <a:pt x="31" y="73"/>
                  </a:lnTo>
                  <a:lnTo>
                    <a:pt x="31" y="87"/>
                  </a:lnTo>
                  <a:lnTo>
                    <a:pt x="24" y="92"/>
                  </a:lnTo>
                  <a:lnTo>
                    <a:pt x="20" y="100"/>
                  </a:lnTo>
                  <a:lnTo>
                    <a:pt x="26" y="109"/>
                  </a:lnTo>
                  <a:lnTo>
                    <a:pt x="30" y="128"/>
                  </a:lnTo>
                  <a:lnTo>
                    <a:pt x="26" y="135"/>
                  </a:lnTo>
                  <a:lnTo>
                    <a:pt x="27" y="150"/>
                  </a:lnTo>
                  <a:lnTo>
                    <a:pt x="28" y="165"/>
                  </a:lnTo>
                  <a:lnTo>
                    <a:pt x="31" y="168"/>
                  </a:lnTo>
                  <a:lnTo>
                    <a:pt x="19" y="190"/>
                  </a:lnTo>
                  <a:lnTo>
                    <a:pt x="9" y="194"/>
                  </a:lnTo>
                  <a:lnTo>
                    <a:pt x="5" y="205"/>
                  </a:lnTo>
                  <a:lnTo>
                    <a:pt x="0" y="208"/>
                  </a:lnTo>
                  <a:lnTo>
                    <a:pt x="1" y="215"/>
                  </a:lnTo>
                  <a:lnTo>
                    <a:pt x="15" y="225"/>
                  </a:lnTo>
                  <a:lnTo>
                    <a:pt x="26" y="236"/>
                  </a:lnTo>
                  <a:lnTo>
                    <a:pt x="43" y="236"/>
                  </a:lnTo>
                  <a:lnTo>
                    <a:pt x="62" y="246"/>
                  </a:lnTo>
                  <a:lnTo>
                    <a:pt x="63" y="245"/>
                  </a:lnTo>
                  <a:lnTo>
                    <a:pt x="74" y="254"/>
                  </a:lnTo>
                  <a:lnTo>
                    <a:pt x="83" y="264"/>
                  </a:lnTo>
                  <a:lnTo>
                    <a:pt x="96" y="279"/>
                  </a:lnTo>
                  <a:lnTo>
                    <a:pt x="100" y="288"/>
                  </a:lnTo>
                  <a:lnTo>
                    <a:pt x="122" y="289"/>
                  </a:lnTo>
                  <a:lnTo>
                    <a:pt x="135" y="289"/>
                  </a:lnTo>
                  <a:lnTo>
                    <a:pt x="152" y="296"/>
                  </a:lnTo>
                  <a:lnTo>
                    <a:pt x="146" y="319"/>
                  </a:lnTo>
                  <a:lnTo>
                    <a:pt x="157" y="327"/>
                  </a:lnTo>
                  <a:lnTo>
                    <a:pt x="161" y="300"/>
                  </a:lnTo>
                  <a:lnTo>
                    <a:pt x="165" y="271"/>
                  </a:lnTo>
                  <a:lnTo>
                    <a:pt x="157" y="251"/>
                  </a:lnTo>
                  <a:lnTo>
                    <a:pt x="153" y="232"/>
                  </a:lnTo>
                  <a:lnTo>
                    <a:pt x="166" y="231"/>
                  </a:lnTo>
                  <a:lnTo>
                    <a:pt x="169" y="227"/>
                  </a:lnTo>
                  <a:lnTo>
                    <a:pt x="160" y="223"/>
                  </a:lnTo>
                  <a:lnTo>
                    <a:pt x="157" y="210"/>
                  </a:lnTo>
                  <a:lnTo>
                    <a:pt x="173" y="210"/>
                  </a:lnTo>
                  <a:lnTo>
                    <a:pt x="187" y="210"/>
                  </a:lnTo>
                  <a:lnTo>
                    <a:pt x="186" y="207"/>
                  </a:lnTo>
                  <a:lnTo>
                    <a:pt x="190" y="208"/>
                  </a:lnTo>
                  <a:lnTo>
                    <a:pt x="199" y="202"/>
                  </a:lnTo>
                  <a:lnTo>
                    <a:pt x="205" y="219"/>
                  </a:lnTo>
                  <a:lnTo>
                    <a:pt x="209" y="220"/>
                  </a:lnTo>
                  <a:lnTo>
                    <a:pt x="205" y="203"/>
                  </a:lnTo>
                  <a:lnTo>
                    <a:pt x="195" y="189"/>
                  </a:lnTo>
                  <a:lnTo>
                    <a:pt x="202" y="180"/>
                  </a:lnTo>
                  <a:lnTo>
                    <a:pt x="194" y="155"/>
                  </a:lnTo>
                  <a:lnTo>
                    <a:pt x="198" y="138"/>
                  </a:lnTo>
                  <a:lnTo>
                    <a:pt x="202" y="121"/>
                  </a:lnTo>
                  <a:lnTo>
                    <a:pt x="186" y="122"/>
                  </a:lnTo>
                  <a:lnTo>
                    <a:pt x="172" y="124"/>
                  </a:lnTo>
                  <a:lnTo>
                    <a:pt x="156" y="106"/>
                  </a:lnTo>
                  <a:lnTo>
                    <a:pt x="142" y="106"/>
                  </a:lnTo>
                  <a:lnTo>
                    <a:pt x="129" y="104"/>
                  </a:lnTo>
                  <a:lnTo>
                    <a:pt x="117" y="98"/>
                  </a:lnTo>
                  <a:lnTo>
                    <a:pt x="117" y="85"/>
                  </a:lnTo>
                  <a:lnTo>
                    <a:pt x="108" y="63"/>
                  </a:lnTo>
                  <a:lnTo>
                    <a:pt x="101" y="63"/>
                  </a:lnTo>
                  <a:lnTo>
                    <a:pt x="108" y="46"/>
                  </a:lnTo>
                  <a:lnTo>
                    <a:pt x="118" y="30"/>
                  </a:lnTo>
                  <a:lnTo>
                    <a:pt x="127" y="13"/>
                  </a:lnTo>
                  <a:lnTo>
                    <a:pt x="140" y="9"/>
                  </a:lnTo>
                  <a:lnTo>
                    <a:pt x="142" y="0"/>
                  </a:lnTo>
                  <a:lnTo>
                    <a:pt x="130" y="1"/>
                  </a:lnTo>
                  <a:lnTo>
                    <a:pt x="114" y="12"/>
                  </a:lnTo>
                  <a:lnTo>
                    <a:pt x="99" y="21"/>
                  </a:lnTo>
                  <a:lnTo>
                    <a:pt x="88" y="21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" name="Freeform 166"/>
            <p:cNvSpPr>
              <a:spLocks/>
            </p:cNvSpPr>
            <p:nvPr/>
          </p:nvSpPr>
          <p:spPr bwMode="auto">
            <a:xfrm>
              <a:off x="1905" y="2455"/>
              <a:ext cx="52" cy="71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29" y="5"/>
                </a:cxn>
                <a:cxn ang="0">
                  <a:pos x="13" y="0"/>
                </a:cxn>
                <a:cxn ang="0">
                  <a:pos x="9" y="8"/>
                </a:cxn>
                <a:cxn ang="0">
                  <a:pos x="4" y="25"/>
                </a:cxn>
                <a:cxn ang="0">
                  <a:pos x="10" y="48"/>
                </a:cxn>
                <a:cxn ang="0">
                  <a:pos x="0" y="68"/>
                </a:cxn>
                <a:cxn ang="0">
                  <a:pos x="12" y="69"/>
                </a:cxn>
                <a:cxn ang="0">
                  <a:pos x="29" y="71"/>
                </a:cxn>
                <a:cxn ang="0">
                  <a:pos x="40" y="52"/>
                </a:cxn>
                <a:cxn ang="0">
                  <a:pos x="52" y="34"/>
                </a:cxn>
                <a:cxn ang="0">
                  <a:pos x="48" y="22"/>
                </a:cxn>
                <a:cxn ang="0">
                  <a:pos x="47" y="26"/>
                </a:cxn>
                <a:cxn ang="0">
                  <a:pos x="43" y="17"/>
                </a:cxn>
              </a:cxnLst>
              <a:rect l="0" t="0" r="r" b="b"/>
              <a:pathLst>
                <a:path w="52" h="71">
                  <a:moveTo>
                    <a:pt x="43" y="17"/>
                  </a:moveTo>
                  <a:lnTo>
                    <a:pt x="29" y="5"/>
                  </a:lnTo>
                  <a:lnTo>
                    <a:pt x="13" y="0"/>
                  </a:lnTo>
                  <a:lnTo>
                    <a:pt x="9" y="8"/>
                  </a:lnTo>
                  <a:lnTo>
                    <a:pt x="4" y="25"/>
                  </a:lnTo>
                  <a:lnTo>
                    <a:pt x="10" y="48"/>
                  </a:lnTo>
                  <a:lnTo>
                    <a:pt x="0" y="68"/>
                  </a:lnTo>
                  <a:lnTo>
                    <a:pt x="12" y="69"/>
                  </a:lnTo>
                  <a:lnTo>
                    <a:pt x="29" y="71"/>
                  </a:lnTo>
                  <a:lnTo>
                    <a:pt x="40" y="52"/>
                  </a:lnTo>
                  <a:lnTo>
                    <a:pt x="52" y="34"/>
                  </a:lnTo>
                  <a:lnTo>
                    <a:pt x="48" y="22"/>
                  </a:lnTo>
                  <a:lnTo>
                    <a:pt x="47" y="26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" name="Freeform 167"/>
            <p:cNvSpPr>
              <a:spLocks/>
            </p:cNvSpPr>
            <p:nvPr/>
          </p:nvSpPr>
          <p:spPr bwMode="auto">
            <a:xfrm>
              <a:off x="1789" y="2401"/>
              <a:ext cx="83" cy="142"/>
            </a:xfrm>
            <a:custGeom>
              <a:avLst/>
              <a:gdLst/>
              <a:ahLst/>
              <a:cxnLst>
                <a:cxn ang="0">
                  <a:pos x="68" y="101"/>
                </a:cxn>
                <a:cxn ang="0">
                  <a:pos x="59" y="91"/>
                </a:cxn>
                <a:cxn ang="0">
                  <a:pos x="60" y="74"/>
                </a:cxn>
                <a:cxn ang="0">
                  <a:pos x="68" y="70"/>
                </a:cxn>
                <a:cxn ang="0">
                  <a:pos x="72" y="59"/>
                </a:cxn>
                <a:cxn ang="0">
                  <a:pos x="70" y="44"/>
                </a:cxn>
                <a:cxn ang="0">
                  <a:pos x="56" y="31"/>
                </a:cxn>
                <a:cxn ang="0">
                  <a:pos x="48" y="40"/>
                </a:cxn>
                <a:cxn ang="0">
                  <a:pos x="50" y="20"/>
                </a:cxn>
                <a:cxn ang="0">
                  <a:pos x="39" y="11"/>
                </a:cxn>
                <a:cxn ang="0">
                  <a:pos x="30" y="2"/>
                </a:cxn>
                <a:cxn ang="0">
                  <a:pos x="34" y="6"/>
                </a:cxn>
                <a:cxn ang="0">
                  <a:pos x="26" y="0"/>
                </a:cxn>
                <a:cxn ang="0">
                  <a:pos x="29" y="3"/>
                </a:cxn>
                <a:cxn ang="0">
                  <a:pos x="13" y="19"/>
                </a:cxn>
                <a:cxn ang="0">
                  <a:pos x="20" y="27"/>
                </a:cxn>
                <a:cxn ang="0">
                  <a:pos x="7" y="35"/>
                </a:cxn>
                <a:cxn ang="0">
                  <a:pos x="0" y="49"/>
                </a:cxn>
                <a:cxn ang="0">
                  <a:pos x="10" y="65"/>
                </a:cxn>
                <a:cxn ang="0">
                  <a:pos x="21" y="65"/>
                </a:cxn>
                <a:cxn ang="0">
                  <a:pos x="22" y="75"/>
                </a:cxn>
                <a:cxn ang="0">
                  <a:pos x="30" y="86"/>
                </a:cxn>
                <a:cxn ang="0">
                  <a:pos x="25" y="104"/>
                </a:cxn>
                <a:cxn ang="0">
                  <a:pos x="26" y="127"/>
                </a:cxn>
                <a:cxn ang="0">
                  <a:pos x="38" y="142"/>
                </a:cxn>
                <a:cxn ang="0">
                  <a:pos x="50" y="142"/>
                </a:cxn>
                <a:cxn ang="0">
                  <a:pos x="66" y="132"/>
                </a:cxn>
                <a:cxn ang="0">
                  <a:pos x="83" y="129"/>
                </a:cxn>
                <a:cxn ang="0">
                  <a:pos x="76" y="116"/>
                </a:cxn>
                <a:cxn ang="0">
                  <a:pos x="68" y="101"/>
                </a:cxn>
              </a:cxnLst>
              <a:rect l="0" t="0" r="r" b="b"/>
              <a:pathLst>
                <a:path w="83" h="142">
                  <a:moveTo>
                    <a:pt x="68" y="101"/>
                  </a:moveTo>
                  <a:lnTo>
                    <a:pt x="59" y="91"/>
                  </a:lnTo>
                  <a:lnTo>
                    <a:pt x="60" y="74"/>
                  </a:lnTo>
                  <a:lnTo>
                    <a:pt x="68" y="70"/>
                  </a:lnTo>
                  <a:lnTo>
                    <a:pt x="72" y="59"/>
                  </a:lnTo>
                  <a:lnTo>
                    <a:pt x="70" y="44"/>
                  </a:lnTo>
                  <a:lnTo>
                    <a:pt x="56" y="31"/>
                  </a:lnTo>
                  <a:lnTo>
                    <a:pt x="48" y="40"/>
                  </a:lnTo>
                  <a:lnTo>
                    <a:pt x="50" y="20"/>
                  </a:lnTo>
                  <a:lnTo>
                    <a:pt x="39" y="11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9" y="3"/>
                  </a:lnTo>
                  <a:lnTo>
                    <a:pt x="13" y="19"/>
                  </a:lnTo>
                  <a:lnTo>
                    <a:pt x="20" y="27"/>
                  </a:lnTo>
                  <a:lnTo>
                    <a:pt x="7" y="35"/>
                  </a:lnTo>
                  <a:lnTo>
                    <a:pt x="0" y="49"/>
                  </a:lnTo>
                  <a:lnTo>
                    <a:pt x="10" y="65"/>
                  </a:lnTo>
                  <a:lnTo>
                    <a:pt x="21" y="65"/>
                  </a:lnTo>
                  <a:lnTo>
                    <a:pt x="22" y="75"/>
                  </a:lnTo>
                  <a:lnTo>
                    <a:pt x="30" y="86"/>
                  </a:lnTo>
                  <a:lnTo>
                    <a:pt x="25" y="104"/>
                  </a:lnTo>
                  <a:lnTo>
                    <a:pt x="26" y="127"/>
                  </a:lnTo>
                  <a:lnTo>
                    <a:pt x="38" y="142"/>
                  </a:lnTo>
                  <a:lnTo>
                    <a:pt x="50" y="142"/>
                  </a:lnTo>
                  <a:lnTo>
                    <a:pt x="66" y="132"/>
                  </a:lnTo>
                  <a:lnTo>
                    <a:pt x="83" y="129"/>
                  </a:lnTo>
                  <a:lnTo>
                    <a:pt x="76" y="116"/>
                  </a:lnTo>
                  <a:lnTo>
                    <a:pt x="68" y="10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" name="Freeform 168"/>
            <p:cNvSpPr>
              <a:spLocks/>
            </p:cNvSpPr>
            <p:nvPr/>
          </p:nvSpPr>
          <p:spPr bwMode="auto">
            <a:xfrm>
              <a:off x="1784" y="2356"/>
              <a:ext cx="15" cy="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5" y="0"/>
                </a:cxn>
                <a:cxn ang="0">
                  <a:pos x="10" y="13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5" y="0"/>
                </a:cxn>
              </a:cxnLst>
              <a:rect l="0" t="0" r="r" b="b"/>
              <a:pathLst>
                <a:path w="15" h="13">
                  <a:moveTo>
                    <a:pt x="5" y="0"/>
                  </a:moveTo>
                  <a:lnTo>
                    <a:pt x="15" y="0"/>
                  </a:lnTo>
                  <a:lnTo>
                    <a:pt x="10" y="13"/>
                  </a:lnTo>
                  <a:lnTo>
                    <a:pt x="0" y="12"/>
                  </a:lnTo>
                  <a:lnTo>
                    <a:pt x="8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" name="Freeform 169"/>
            <p:cNvSpPr>
              <a:spLocks/>
            </p:cNvSpPr>
            <p:nvPr/>
          </p:nvSpPr>
          <p:spPr bwMode="auto">
            <a:xfrm>
              <a:off x="1583" y="2328"/>
              <a:ext cx="235" cy="226"/>
            </a:xfrm>
            <a:custGeom>
              <a:avLst/>
              <a:gdLst/>
              <a:ahLst/>
              <a:cxnLst>
                <a:cxn ang="0">
                  <a:pos x="194" y="46"/>
                </a:cxn>
                <a:cxn ang="0">
                  <a:pos x="183" y="43"/>
                </a:cxn>
                <a:cxn ang="0">
                  <a:pos x="181" y="36"/>
                </a:cxn>
                <a:cxn ang="0">
                  <a:pos x="180" y="28"/>
                </a:cxn>
                <a:cxn ang="0">
                  <a:pos x="168" y="33"/>
                </a:cxn>
                <a:cxn ang="0">
                  <a:pos x="151" y="39"/>
                </a:cxn>
                <a:cxn ang="0">
                  <a:pos x="127" y="33"/>
                </a:cxn>
                <a:cxn ang="0">
                  <a:pos x="94" y="33"/>
                </a:cxn>
                <a:cxn ang="0">
                  <a:pos x="71" y="13"/>
                </a:cxn>
                <a:cxn ang="0">
                  <a:pos x="56" y="10"/>
                </a:cxn>
                <a:cxn ang="0">
                  <a:pos x="61" y="14"/>
                </a:cxn>
                <a:cxn ang="0">
                  <a:pos x="35" y="27"/>
                </a:cxn>
                <a:cxn ang="0">
                  <a:pos x="33" y="33"/>
                </a:cxn>
                <a:cxn ang="0">
                  <a:pos x="38" y="43"/>
                </a:cxn>
                <a:cxn ang="0">
                  <a:pos x="33" y="62"/>
                </a:cxn>
                <a:cxn ang="0">
                  <a:pos x="31" y="32"/>
                </a:cxn>
                <a:cxn ang="0">
                  <a:pos x="28" y="15"/>
                </a:cxn>
                <a:cxn ang="0">
                  <a:pos x="26" y="10"/>
                </a:cxn>
                <a:cxn ang="0">
                  <a:pos x="7" y="43"/>
                </a:cxn>
                <a:cxn ang="0">
                  <a:pos x="7" y="60"/>
                </a:cxn>
                <a:cxn ang="0">
                  <a:pos x="16" y="95"/>
                </a:cxn>
                <a:cxn ang="0">
                  <a:pos x="41" y="103"/>
                </a:cxn>
                <a:cxn ang="0">
                  <a:pos x="71" y="121"/>
                </a:cxn>
                <a:cxn ang="0">
                  <a:pos x="101" y="118"/>
                </a:cxn>
                <a:cxn ang="0">
                  <a:pos x="93" y="152"/>
                </a:cxn>
                <a:cxn ang="0">
                  <a:pos x="94" y="186"/>
                </a:cxn>
                <a:cxn ang="0">
                  <a:pos x="108" y="217"/>
                </a:cxn>
                <a:cxn ang="0">
                  <a:pos x="132" y="224"/>
                </a:cxn>
                <a:cxn ang="0">
                  <a:pos x="151" y="212"/>
                </a:cxn>
                <a:cxn ang="0">
                  <a:pos x="170" y="192"/>
                </a:cxn>
                <a:cxn ang="0">
                  <a:pos x="154" y="166"/>
                </a:cxn>
                <a:cxn ang="0">
                  <a:pos x="166" y="162"/>
                </a:cxn>
                <a:cxn ang="0">
                  <a:pos x="184" y="161"/>
                </a:cxn>
                <a:cxn ang="0">
                  <a:pos x="213" y="149"/>
                </a:cxn>
                <a:cxn ang="0">
                  <a:pos x="216" y="138"/>
                </a:cxn>
                <a:cxn ang="0">
                  <a:pos x="213" y="108"/>
                </a:cxn>
                <a:cxn ang="0">
                  <a:pos x="219" y="92"/>
                </a:cxn>
                <a:cxn ang="0">
                  <a:pos x="232" y="73"/>
                </a:cxn>
                <a:cxn ang="0">
                  <a:pos x="203" y="71"/>
                </a:cxn>
                <a:cxn ang="0">
                  <a:pos x="214" y="61"/>
                </a:cxn>
                <a:cxn ang="0">
                  <a:pos x="207" y="48"/>
                </a:cxn>
                <a:cxn ang="0">
                  <a:pos x="194" y="44"/>
                </a:cxn>
              </a:cxnLst>
              <a:rect l="0" t="0" r="r" b="b"/>
              <a:pathLst>
                <a:path w="235" h="226">
                  <a:moveTo>
                    <a:pt x="196" y="49"/>
                  </a:moveTo>
                  <a:lnTo>
                    <a:pt x="194" y="46"/>
                  </a:lnTo>
                  <a:lnTo>
                    <a:pt x="190" y="41"/>
                  </a:lnTo>
                  <a:lnTo>
                    <a:pt x="183" y="43"/>
                  </a:lnTo>
                  <a:lnTo>
                    <a:pt x="187" y="41"/>
                  </a:lnTo>
                  <a:lnTo>
                    <a:pt x="181" y="36"/>
                  </a:lnTo>
                  <a:lnTo>
                    <a:pt x="200" y="31"/>
                  </a:lnTo>
                  <a:lnTo>
                    <a:pt x="180" y="28"/>
                  </a:lnTo>
                  <a:lnTo>
                    <a:pt x="162" y="31"/>
                  </a:lnTo>
                  <a:lnTo>
                    <a:pt x="168" y="33"/>
                  </a:lnTo>
                  <a:lnTo>
                    <a:pt x="159" y="33"/>
                  </a:lnTo>
                  <a:lnTo>
                    <a:pt x="151" y="39"/>
                  </a:lnTo>
                  <a:lnTo>
                    <a:pt x="149" y="40"/>
                  </a:lnTo>
                  <a:lnTo>
                    <a:pt x="127" y="33"/>
                  </a:lnTo>
                  <a:lnTo>
                    <a:pt x="111" y="31"/>
                  </a:lnTo>
                  <a:lnTo>
                    <a:pt x="94" y="33"/>
                  </a:lnTo>
                  <a:lnTo>
                    <a:pt x="89" y="22"/>
                  </a:lnTo>
                  <a:lnTo>
                    <a:pt x="71" y="13"/>
                  </a:lnTo>
                  <a:lnTo>
                    <a:pt x="63" y="0"/>
                  </a:lnTo>
                  <a:lnTo>
                    <a:pt x="56" y="10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39" y="23"/>
                  </a:lnTo>
                  <a:lnTo>
                    <a:pt x="35" y="27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5" y="40"/>
                  </a:lnTo>
                  <a:lnTo>
                    <a:pt x="38" y="43"/>
                  </a:lnTo>
                  <a:lnTo>
                    <a:pt x="39" y="53"/>
                  </a:lnTo>
                  <a:lnTo>
                    <a:pt x="33" y="62"/>
                  </a:lnTo>
                  <a:lnTo>
                    <a:pt x="22" y="49"/>
                  </a:lnTo>
                  <a:lnTo>
                    <a:pt x="31" y="32"/>
                  </a:lnTo>
                  <a:lnTo>
                    <a:pt x="31" y="24"/>
                  </a:lnTo>
                  <a:lnTo>
                    <a:pt x="28" y="15"/>
                  </a:lnTo>
                  <a:lnTo>
                    <a:pt x="39" y="6"/>
                  </a:lnTo>
                  <a:lnTo>
                    <a:pt x="26" y="10"/>
                  </a:lnTo>
                  <a:lnTo>
                    <a:pt x="17" y="27"/>
                  </a:lnTo>
                  <a:lnTo>
                    <a:pt x="7" y="43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16" y="82"/>
                  </a:lnTo>
                  <a:lnTo>
                    <a:pt x="16" y="95"/>
                  </a:lnTo>
                  <a:lnTo>
                    <a:pt x="28" y="101"/>
                  </a:lnTo>
                  <a:lnTo>
                    <a:pt x="41" y="103"/>
                  </a:lnTo>
                  <a:lnTo>
                    <a:pt x="55" y="103"/>
                  </a:lnTo>
                  <a:lnTo>
                    <a:pt x="71" y="121"/>
                  </a:lnTo>
                  <a:lnTo>
                    <a:pt x="85" y="119"/>
                  </a:lnTo>
                  <a:lnTo>
                    <a:pt x="101" y="118"/>
                  </a:lnTo>
                  <a:lnTo>
                    <a:pt x="97" y="135"/>
                  </a:lnTo>
                  <a:lnTo>
                    <a:pt x="93" y="152"/>
                  </a:lnTo>
                  <a:lnTo>
                    <a:pt x="101" y="177"/>
                  </a:lnTo>
                  <a:lnTo>
                    <a:pt x="94" y="186"/>
                  </a:lnTo>
                  <a:lnTo>
                    <a:pt x="104" y="200"/>
                  </a:lnTo>
                  <a:lnTo>
                    <a:pt x="108" y="217"/>
                  </a:lnTo>
                  <a:lnTo>
                    <a:pt x="123" y="225"/>
                  </a:lnTo>
                  <a:lnTo>
                    <a:pt x="132" y="224"/>
                  </a:lnTo>
                  <a:lnTo>
                    <a:pt x="134" y="226"/>
                  </a:lnTo>
                  <a:lnTo>
                    <a:pt x="151" y="212"/>
                  </a:lnTo>
                  <a:lnTo>
                    <a:pt x="167" y="199"/>
                  </a:lnTo>
                  <a:lnTo>
                    <a:pt x="170" y="192"/>
                  </a:lnTo>
                  <a:lnTo>
                    <a:pt x="159" y="189"/>
                  </a:lnTo>
                  <a:lnTo>
                    <a:pt x="154" y="166"/>
                  </a:lnTo>
                  <a:lnTo>
                    <a:pt x="147" y="157"/>
                  </a:lnTo>
                  <a:lnTo>
                    <a:pt x="166" y="162"/>
                  </a:lnTo>
                  <a:lnTo>
                    <a:pt x="181" y="168"/>
                  </a:lnTo>
                  <a:lnTo>
                    <a:pt x="184" y="161"/>
                  </a:lnTo>
                  <a:lnTo>
                    <a:pt x="198" y="155"/>
                  </a:lnTo>
                  <a:lnTo>
                    <a:pt x="213" y="149"/>
                  </a:lnTo>
                  <a:lnTo>
                    <a:pt x="218" y="138"/>
                  </a:lnTo>
                  <a:lnTo>
                    <a:pt x="216" y="138"/>
                  </a:lnTo>
                  <a:lnTo>
                    <a:pt x="206" y="122"/>
                  </a:lnTo>
                  <a:lnTo>
                    <a:pt x="213" y="108"/>
                  </a:lnTo>
                  <a:lnTo>
                    <a:pt x="226" y="100"/>
                  </a:lnTo>
                  <a:lnTo>
                    <a:pt x="219" y="92"/>
                  </a:lnTo>
                  <a:lnTo>
                    <a:pt x="235" y="76"/>
                  </a:lnTo>
                  <a:lnTo>
                    <a:pt x="232" y="73"/>
                  </a:lnTo>
                  <a:lnTo>
                    <a:pt x="215" y="71"/>
                  </a:lnTo>
                  <a:lnTo>
                    <a:pt x="203" y="71"/>
                  </a:lnTo>
                  <a:lnTo>
                    <a:pt x="207" y="70"/>
                  </a:lnTo>
                  <a:lnTo>
                    <a:pt x="214" y="61"/>
                  </a:lnTo>
                  <a:lnTo>
                    <a:pt x="218" y="58"/>
                  </a:lnTo>
                  <a:lnTo>
                    <a:pt x="207" y="48"/>
                  </a:lnTo>
                  <a:lnTo>
                    <a:pt x="201" y="49"/>
                  </a:lnTo>
                  <a:lnTo>
                    <a:pt x="194" y="44"/>
                  </a:lnTo>
                  <a:lnTo>
                    <a:pt x="196" y="49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" name="Freeform 170"/>
            <p:cNvSpPr>
              <a:spLocks/>
            </p:cNvSpPr>
            <p:nvPr/>
          </p:nvSpPr>
          <p:spPr bwMode="auto">
            <a:xfrm>
              <a:off x="1742" y="2350"/>
              <a:ext cx="9" cy="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0"/>
                </a:cxn>
                <a:cxn ang="0">
                  <a:pos x="9" y="2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lnTo>
                    <a:pt x="0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" name="Freeform 171"/>
            <p:cNvSpPr>
              <a:spLocks/>
            </p:cNvSpPr>
            <p:nvPr/>
          </p:nvSpPr>
          <p:spPr bwMode="auto">
            <a:xfrm>
              <a:off x="1798" y="2275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4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7" y="8"/>
                </a:cxn>
                <a:cxn ang="0">
                  <a:pos x="7" y="10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8" y="8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" name="Freeform 172"/>
            <p:cNvSpPr>
              <a:spLocks/>
            </p:cNvSpPr>
            <p:nvPr/>
          </p:nvSpPr>
          <p:spPr bwMode="auto">
            <a:xfrm>
              <a:off x="1792" y="2244"/>
              <a:ext cx="13" cy="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3" y="4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4" y="3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13" h="9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" name="Freeform 173"/>
            <p:cNvSpPr>
              <a:spLocks/>
            </p:cNvSpPr>
            <p:nvPr/>
          </p:nvSpPr>
          <p:spPr bwMode="auto">
            <a:xfrm>
              <a:off x="1799" y="2253"/>
              <a:ext cx="3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" name="Freeform 174"/>
            <p:cNvSpPr>
              <a:spLocks/>
            </p:cNvSpPr>
            <p:nvPr/>
          </p:nvSpPr>
          <p:spPr bwMode="auto">
            <a:xfrm>
              <a:off x="1797" y="2261"/>
              <a:ext cx="4" cy="8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5"/>
                </a:cxn>
              </a:cxnLst>
              <a:rect l="0" t="0" r="r" b="b"/>
              <a:pathLst>
                <a:path w="4" h="8">
                  <a:moveTo>
                    <a:pt x="4" y="5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" name="Freeform 175"/>
            <p:cNvSpPr>
              <a:spLocks/>
            </p:cNvSpPr>
            <p:nvPr/>
          </p:nvSpPr>
          <p:spPr bwMode="auto">
            <a:xfrm>
              <a:off x="1772" y="2208"/>
              <a:ext cx="4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" name="Freeform 176"/>
            <p:cNvSpPr>
              <a:spLocks/>
            </p:cNvSpPr>
            <p:nvPr/>
          </p:nvSpPr>
          <p:spPr bwMode="auto">
            <a:xfrm>
              <a:off x="1793" y="2231"/>
              <a:ext cx="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9" name="Freeform 177"/>
            <p:cNvSpPr>
              <a:spLocks/>
            </p:cNvSpPr>
            <p:nvPr/>
          </p:nvSpPr>
          <p:spPr bwMode="auto">
            <a:xfrm>
              <a:off x="1793" y="2219"/>
              <a:ext cx="3" cy="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3" y="2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0" name="Freeform 178"/>
            <p:cNvSpPr>
              <a:spLocks/>
            </p:cNvSpPr>
            <p:nvPr/>
          </p:nvSpPr>
          <p:spPr bwMode="auto">
            <a:xfrm>
              <a:off x="1746" y="2204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1" name="Freeform 179"/>
            <p:cNvSpPr>
              <a:spLocks/>
            </p:cNvSpPr>
            <p:nvPr/>
          </p:nvSpPr>
          <p:spPr bwMode="auto">
            <a:xfrm>
              <a:off x="1751" y="2199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2" name="Freeform 180"/>
            <p:cNvSpPr>
              <a:spLocks/>
            </p:cNvSpPr>
            <p:nvPr/>
          </p:nvSpPr>
          <p:spPr bwMode="auto">
            <a:xfrm>
              <a:off x="1751" y="220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3" name="Rectangle 181"/>
            <p:cNvSpPr>
              <a:spLocks noChangeArrowheads="1"/>
            </p:cNvSpPr>
            <p:nvPr/>
          </p:nvSpPr>
          <p:spPr bwMode="auto">
            <a:xfrm>
              <a:off x="1745" y="2204"/>
              <a:ext cx="1" cy="1"/>
            </a:xfrm>
            <a:prstGeom prst="rect">
              <a:avLst/>
            </a:prstGeom>
            <a:solidFill>
              <a:srgbClr val="BEBEBE"/>
            </a:solidFill>
            <a:ln w="18415" algn="ctr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defTabSz="881063">
                <a:spcBef>
                  <a:spcPct val="0"/>
                </a:spcBef>
              </a:pPr>
              <a:endParaRPr lang="en-SG" sz="2400">
                <a:solidFill>
                  <a:srgbClr val="FFFFFF"/>
                </a:solidFill>
              </a:endParaRPr>
            </a:p>
          </p:txBody>
        </p:sp>
        <p:sp>
          <p:nvSpPr>
            <p:cNvPr id="24" name="Freeform 182"/>
            <p:cNvSpPr>
              <a:spLocks/>
            </p:cNvSpPr>
            <p:nvPr/>
          </p:nvSpPr>
          <p:spPr bwMode="auto">
            <a:xfrm>
              <a:off x="1747" y="2206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5" name="Freeform 183"/>
            <p:cNvSpPr>
              <a:spLocks/>
            </p:cNvSpPr>
            <p:nvPr/>
          </p:nvSpPr>
          <p:spPr bwMode="auto">
            <a:xfrm>
              <a:off x="1747" y="2206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6" name="Freeform 184"/>
            <p:cNvSpPr>
              <a:spLocks/>
            </p:cNvSpPr>
            <p:nvPr/>
          </p:nvSpPr>
          <p:spPr bwMode="auto">
            <a:xfrm>
              <a:off x="1622" y="2175"/>
              <a:ext cx="62" cy="4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3" y="18"/>
                </a:cxn>
                <a:cxn ang="0">
                  <a:pos x="0" y="26"/>
                </a:cxn>
                <a:cxn ang="0">
                  <a:pos x="2" y="38"/>
                </a:cxn>
                <a:cxn ang="0">
                  <a:pos x="7" y="46"/>
                </a:cxn>
                <a:cxn ang="0">
                  <a:pos x="15" y="35"/>
                </a:cxn>
                <a:cxn ang="0">
                  <a:pos x="24" y="31"/>
                </a:cxn>
                <a:cxn ang="0">
                  <a:pos x="32" y="31"/>
                </a:cxn>
                <a:cxn ang="0">
                  <a:pos x="54" y="33"/>
                </a:cxn>
                <a:cxn ang="0">
                  <a:pos x="62" y="25"/>
                </a:cxn>
                <a:cxn ang="0">
                  <a:pos x="55" y="20"/>
                </a:cxn>
                <a:cxn ang="0">
                  <a:pos x="42" y="17"/>
                </a:cxn>
                <a:cxn ang="0">
                  <a:pos x="47" y="9"/>
                </a:cxn>
                <a:cxn ang="0">
                  <a:pos x="41" y="5"/>
                </a:cxn>
                <a:cxn ang="0">
                  <a:pos x="15" y="0"/>
                </a:cxn>
                <a:cxn ang="0">
                  <a:pos x="6" y="1"/>
                </a:cxn>
              </a:cxnLst>
              <a:rect l="0" t="0" r="r" b="b"/>
              <a:pathLst>
                <a:path w="62" h="46">
                  <a:moveTo>
                    <a:pt x="6" y="1"/>
                  </a:moveTo>
                  <a:lnTo>
                    <a:pt x="3" y="18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7" y="46"/>
                  </a:lnTo>
                  <a:lnTo>
                    <a:pt x="15" y="35"/>
                  </a:lnTo>
                  <a:lnTo>
                    <a:pt x="24" y="31"/>
                  </a:lnTo>
                  <a:lnTo>
                    <a:pt x="32" y="31"/>
                  </a:lnTo>
                  <a:lnTo>
                    <a:pt x="54" y="33"/>
                  </a:lnTo>
                  <a:lnTo>
                    <a:pt x="62" y="25"/>
                  </a:lnTo>
                  <a:lnTo>
                    <a:pt x="55" y="20"/>
                  </a:lnTo>
                  <a:lnTo>
                    <a:pt x="42" y="17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15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7" name="Freeform 185"/>
            <p:cNvSpPr>
              <a:spLocks/>
            </p:cNvSpPr>
            <p:nvPr/>
          </p:nvSpPr>
          <p:spPr bwMode="auto">
            <a:xfrm>
              <a:off x="1578" y="2175"/>
              <a:ext cx="50" cy="38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47" y="18"/>
                </a:cxn>
                <a:cxn ang="0">
                  <a:pos x="44" y="26"/>
                </a:cxn>
                <a:cxn ang="0">
                  <a:pos x="46" y="38"/>
                </a:cxn>
                <a:cxn ang="0">
                  <a:pos x="29" y="37"/>
                </a:cxn>
                <a:cxn ang="0">
                  <a:pos x="10" y="35"/>
                </a:cxn>
                <a:cxn ang="0">
                  <a:pos x="0" y="30"/>
                </a:cxn>
                <a:cxn ang="0">
                  <a:pos x="7" y="25"/>
                </a:cxn>
                <a:cxn ang="0">
                  <a:pos x="23" y="27"/>
                </a:cxn>
                <a:cxn ang="0">
                  <a:pos x="36" y="27"/>
                </a:cxn>
                <a:cxn ang="0">
                  <a:pos x="31" y="13"/>
                </a:cxn>
                <a:cxn ang="0">
                  <a:pos x="23" y="7"/>
                </a:cxn>
                <a:cxn ang="0">
                  <a:pos x="22" y="1"/>
                </a:cxn>
                <a:cxn ang="0">
                  <a:pos x="34" y="0"/>
                </a:cxn>
                <a:cxn ang="0">
                  <a:pos x="50" y="1"/>
                </a:cxn>
              </a:cxnLst>
              <a:rect l="0" t="0" r="r" b="b"/>
              <a:pathLst>
                <a:path w="50" h="38">
                  <a:moveTo>
                    <a:pt x="50" y="1"/>
                  </a:moveTo>
                  <a:lnTo>
                    <a:pt x="47" y="18"/>
                  </a:lnTo>
                  <a:lnTo>
                    <a:pt x="44" y="26"/>
                  </a:lnTo>
                  <a:lnTo>
                    <a:pt x="46" y="38"/>
                  </a:lnTo>
                  <a:lnTo>
                    <a:pt x="29" y="37"/>
                  </a:lnTo>
                  <a:lnTo>
                    <a:pt x="10" y="35"/>
                  </a:lnTo>
                  <a:lnTo>
                    <a:pt x="0" y="30"/>
                  </a:lnTo>
                  <a:lnTo>
                    <a:pt x="7" y="25"/>
                  </a:lnTo>
                  <a:lnTo>
                    <a:pt x="23" y="27"/>
                  </a:lnTo>
                  <a:lnTo>
                    <a:pt x="36" y="27"/>
                  </a:lnTo>
                  <a:lnTo>
                    <a:pt x="31" y="13"/>
                  </a:lnTo>
                  <a:lnTo>
                    <a:pt x="23" y="7"/>
                  </a:lnTo>
                  <a:lnTo>
                    <a:pt x="22" y="1"/>
                  </a:lnTo>
                  <a:lnTo>
                    <a:pt x="34" y="0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8" name="Freeform 186"/>
            <p:cNvSpPr>
              <a:spLocks/>
            </p:cNvSpPr>
            <p:nvPr/>
          </p:nvSpPr>
          <p:spPr bwMode="auto">
            <a:xfrm>
              <a:off x="1785" y="2236"/>
              <a:ext cx="3" cy="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9" name="Freeform 187"/>
            <p:cNvSpPr>
              <a:spLocks/>
            </p:cNvSpPr>
            <p:nvPr/>
          </p:nvSpPr>
          <p:spPr bwMode="auto">
            <a:xfrm>
              <a:off x="1703" y="2202"/>
              <a:ext cx="27" cy="12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2" y="11"/>
                </a:cxn>
                <a:cxn ang="0">
                  <a:pos x="20" y="12"/>
                </a:cxn>
                <a:cxn ang="0">
                  <a:pos x="14" y="12"/>
                </a:cxn>
                <a:cxn ang="0">
                  <a:pos x="7" y="12"/>
                </a:cxn>
                <a:cxn ang="0">
                  <a:pos x="4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20" y="3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7" y="7"/>
                </a:cxn>
              </a:cxnLst>
              <a:rect l="0" t="0" r="r" b="b"/>
              <a:pathLst>
                <a:path w="27" h="12">
                  <a:moveTo>
                    <a:pt x="27" y="7"/>
                  </a:moveTo>
                  <a:lnTo>
                    <a:pt x="26" y="7"/>
                  </a:lnTo>
                  <a:lnTo>
                    <a:pt x="26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4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20" y="3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0" name="Freeform 188"/>
            <p:cNvSpPr>
              <a:spLocks/>
            </p:cNvSpPr>
            <p:nvPr/>
          </p:nvSpPr>
          <p:spPr bwMode="auto">
            <a:xfrm>
              <a:off x="1776" y="2226"/>
              <a:ext cx="4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4" y="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1" name="Freeform 189"/>
            <p:cNvSpPr>
              <a:spLocks/>
            </p:cNvSpPr>
            <p:nvPr/>
          </p:nvSpPr>
          <p:spPr bwMode="auto">
            <a:xfrm>
              <a:off x="1780" y="2230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2" name="Freeform 190"/>
            <p:cNvSpPr>
              <a:spLocks/>
            </p:cNvSpPr>
            <p:nvPr/>
          </p:nvSpPr>
          <p:spPr bwMode="auto">
            <a:xfrm>
              <a:off x="1742" y="2217"/>
              <a:ext cx="5" cy="2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5" y="1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3" name="Freeform 191"/>
            <p:cNvSpPr>
              <a:spLocks/>
            </p:cNvSpPr>
            <p:nvPr/>
          </p:nvSpPr>
          <p:spPr bwMode="auto">
            <a:xfrm>
              <a:off x="1797" y="2304"/>
              <a:ext cx="2" cy="5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4" name="Freeform 192"/>
            <p:cNvSpPr>
              <a:spLocks/>
            </p:cNvSpPr>
            <p:nvPr/>
          </p:nvSpPr>
          <p:spPr bwMode="auto">
            <a:xfrm>
              <a:off x="1644" y="2320"/>
              <a:ext cx="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5" name="Freeform 193"/>
            <p:cNvSpPr>
              <a:spLocks/>
            </p:cNvSpPr>
            <p:nvPr/>
          </p:nvSpPr>
          <p:spPr bwMode="auto">
            <a:xfrm>
              <a:off x="1826" y="2305"/>
              <a:ext cx="3" cy="6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3" y="4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lnTo>
                    <a:pt x="1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6" name="Freeform 194"/>
            <p:cNvSpPr>
              <a:spLocks/>
            </p:cNvSpPr>
            <p:nvPr/>
          </p:nvSpPr>
          <p:spPr bwMode="auto">
            <a:xfrm>
              <a:off x="1367" y="2350"/>
              <a:ext cx="56" cy="6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14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29" y="5"/>
                </a:cxn>
                <a:cxn ang="0">
                  <a:pos x="39" y="4"/>
                </a:cxn>
                <a:cxn ang="0">
                  <a:pos x="48" y="17"/>
                </a:cxn>
                <a:cxn ang="0">
                  <a:pos x="56" y="30"/>
                </a:cxn>
                <a:cxn ang="0">
                  <a:pos x="49" y="32"/>
                </a:cxn>
                <a:cxn ang="0">
                  <a:pos x="51" y="45"/>
                </a:cxn>
                <a:cxn ang="0">
                  <a:pos x="49" y="60"/>
                </a:cxn>
                <a:cxn ang="0">
                  <a:pos x="40" y="47"/>
                </a:cxn>
                <a:cxn ang="0">
                  <a:pos x="40" y="52"/>
                </a:cxn>
                <a:cxn ang="0">
                  <a:pos x="38" y="47"/>
                </a:cxn>
                <a:cxn ang="0">
                  <a:pos x="31" y="35"/>
                </a:cxn>
                <a:cxn ang="0">
                  <a:pos x="21" y="26"/>
                </a:cxn>
                <a:cxn ang="0">
                  <a:pos x="10" y="17"/>
                </a:cxn>
                <a:cxn ang="0">
                  <a:pos x="14" y="27"/>
                </a:cxn>
                <a:cxn ang="0">
                  <a:pos x="12" y="30"/>
                </a:cxn>
              </a:cxnLst>
              <a:rect l="0" t="0" r="r" b="b"/>
              <a:pathLst>
                <a:path w="56" h="60">
                  <a:moveTo>
                    <a:pt x="12" y="30"/>
                  </a:moveTo>
                  <a:lnTo>
                    <a:pt x="0" y="14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29" y="5"/>
                  </a:lnTo>
                  <a:lnTo>
                    <a:pt x="39" y="4"/>
                  </a:lnTo>
                  <a:lnTo>
                    <a:pt x="48" y="17"/>
                  </a:lnTo>
                  <a:lnTo>
                    <a:pt x="56" y="30"/>
                  </a:lnTo>
                  <a:lnTo>
                    <a:pt x="49" y="32"/>
                  </a:lnTo>
                  <a:lnTo>
                    <a:pt x="51" y="45"/>
                  </a:lnTo>
                  <a:lnTo>
                    <a:pt x="49" y="60"/>
                  </a:lnTo>
                  <a:lnTo>
                    <a:pt x="40" y="47"/>
                  </a:lnTo>
                  <a:lnTo>
                    <a:pt x="40" y="52"/>
                  </a:lnTo>
                  <a:lnTo>
                    <a:pt x="38" y="47"/>
                  </a:lnTo>
                  <a:lnTo>
                    <a:pt x="31" y="35"/>
                  </a:lnTo>
                  <a:lnTo>
                    <a:pt x="21" y="26"/>
                  </a:lnTo>
                  <a:lnTo>
                    <a:pt x="10" y="17"/>
                  </a:lnTo>
                  <a:lnTo>
                    <a:pt x="14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7" name="Freeform 195"/>
            <p:cNvSpPr>
              <a:spLocks/>
            </p:cNvSpPr>
            <p:nvPr/>
          </p:nvSpPr>
          <p:spPr bwMode="auto">
            <a:xfrm>
              <a:off x="1299" y="2283"/>
              <a:ext cx="39" cy="26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5" y="26"/>
                </a:cxn>
                <a:cxn ang="0">
                  <a:pos x="20" y="21"/>
                </a:cxn>
                <a:cxn ang="0">
                  <a:pos x="4" y="19"/>
                </a:cxn>
                <a:cxn ang="0">
                  <a:pos x="0" y="15"/>
                </a:cxn>
                <a:cxn ang="0">
                  <a:pos x="15" y="0"/>
                </a:cxn>
                <a:cxn ang="0">
                  <a:pos x="25" y="8"/>
                </a:cxn>
                <a:cxn ang="0">
                  <a:pos x="39" y="11"/>
                </a:cxn>
                <a:cxn ang="0">
                  <a:pos x="39" y="20"/>
                </a:cxn>
              </a:cxnLst>
              <a:rect l="0" t="0" r="r" b="b"/>
              <a:pathLst>
                <a:path w="39" h="26">
                  <a:moveTo>
                    <a:pt x="39" y="20"/>
                  </a:moveTo>
                  <a:lnTo>
                    <a:pt x="35" y="26"/>
                  </a:lnTo>
                  <a:lnTo>
                    <a:pt x="20" y="21"/>
                  </a:lnTo>
                  <a:lnTo>
                    <a:pt x="4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25" y="8"/>
                  </a:lnTo>
                  <a:lnTo>
                    <a:pt x="39" y="11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8" name="Freeform 196"/>
            <p:cNvSpPr>
              <a:spLocks/>
            </p:cNvSpPr>
            <p:nvPr/>
          </p:nvSpPr>
          <p:spPr bwMode="auto">
            <a:xfrm>
              <a:off x="1786" y="2328"/>
              <a:ext cx="4" cy="3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1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9" name="Freeform 197"/>
            <p:cNvSpPr>
              <a:spLocks/>
            </p:cNvSpPr>
            <p:nvPr/>
          </p:nvSpPr>
          <p:spPr bwMode="auto">
            <a:xfrm>
              <a:off x="1790" y="232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0" name="Freeform 198"/>
            <p:cNvSpPr>
              <a:spLocks/>
            </p:cNvSpPr>
            <p:nvPr/>
          </p:nvSpPr>
          <p:spPr bwMode="auto">
            <a:xfrm>
              <a:off x="1340" y="2273"/>
              <a:ext cx="82" cy="82"/>
            </a:xfrm>
            <a:custGeom>
              <a:avLst/>
              <a:gdLst/>
              <a:ahLst/>
              <a:cxnLst>
                <a:cxn ang="0">
                  <a:pos x="32" y="21"/>
                </a:cxn>
                <a:cxn ang="0">
                  <a:pos x="26" y="23"/>
                </a:cxn>
                <a:cxn ang="0">
                  <a:pos x="17" y="27"/>
                </a:cxn>
                <a:cxn ang="0">
                  <a:pos x="11" y="39"/>
                </a:cxn>
                <a:cxn ang="0">
                  <a:pos x="6" y="39"/>
                </a:cxn>
                <a:cxn ang="0">
                  <a:pos x="0" y="42"/>
                </a:cxn>
                <a:cxn ang="0">
                  <a:pos x="15" y="58"/>
                </a:cxn>
                <a:cxn ang="0">
                  <a:pos x="32" y="77"/>
                </a:cxn>
                <a:cxn ang="0">
                  <a:pos x="56" y="82"/>
                </a:cxn>
                <a:cxn ang="0">
                  <a:pos x="66" y="81"/>
                </a:cxn>
                <a:cxn ang="0">
                  <a:pos x="66" y="68"/>
                </a:cxn>
                <a:cxn ang="0">
                  <a:pos x="67" y="57"/>
                </a:cxn>
                <a:cxn ang="0">
                  <a:pos x="71" y="45"/>
                </a:cxn>
                <a:cxn ang="0">
                  <a:pos x="71" y="49"/>
                </a:cxn>
                <a:cxn ang="0">
                  <a:pos x="74" y="34"/>
                </a:cxn>
                <a:cxn ang="0">
                  <a:pos x="76" y="18"/>
                </a:cxn>
                <a:cxn ang="0">
                  <a:pos x="78" y="4"/>
                </a:cxn>
                <a:cxn ang="0">
                  <a:pos x="82" y="0"/>
                </a:cxn>
                <a:cxn ang="0">
                  <a:pos x="67" y="2"/>
                </a:cxn>
                <a:cxn ang="0">
                  <a:pos x="53" y="5"/>
                </a:cxn>
                <a:cxn ang="0">
                  <a:pos x="32" y="21"/>
                </a:cxn>
              </a:cxnLst>
              <a:rect l="0" t="0" r="r" b="b"/>
              <a:pathLst>
                <a:path w="82" h="82">
                  <a:moveTo>
                    <a:pt x="32" y="21"/>
                  </a:moveTo>
                  <a:lnTo>
                    <a:pt x="26" y="23"/>
                  </a:lnTo>
                  <a:lnTo>
                    <a:pt x="17" y="27"/>
                  </a:lnTo>
                  <a:lnTo>
                    <a:pt x="11" y="39"/>
                  </a:lnTo>
                  <a:lnTo>
                    <a:pt x="6" y="39"/>
                  </a:lnTo>
                  <a:lnTo>
                    <a:pt x="0" y="42"/>
                  </a:lnTo>
                  <a:lnTo>
                    <a:pt x="15" y="58"/>
                  </a:lnTo>
                  <a:lnTo>
                    <a:pt x="32" y="77"/>
                  </a:lnTo>
                  <a:lnTo>
                    <a:pt x="56" y="82"/>
                  </a:lnTo>
                  <a:lnTo>
                    <a:pt x="66" y="81"/>
                  </a:lnTo>
                  <a:lnTo>
                    <a:pt x="66" y="68"/>
                  </a:lnTo>
                  <a:lnTo>
                    <a:pt x="67" y="57"/>
                  </a:lnTo>
                  <a:lnTo>
                    <a:pt x="71" y="45"/>
                  </a:lnTo>
                  <a:lnTo>
                    <a:pt x="71" y="49"/>
                  </a:lnTo>
                  <a:lnTo>
                    <a:pt x="74" y="34"/>
                  </a:lnTo>
                  <a:lnTo>
                    <a:pt x="76" y="18"/>
                  </a:lnTo>
                  <a:lnTo>
                    <a:pt x="78" y="4"/>
                  </a:lnTo>
                  <a:lnTo>
                    <a:pt x="82" y="0"/>
                  </a:lnTo>
                  <a:lnTo>
                    <a:pt x="67" y="2"/>
                  </a:lnTo>
                  <a:lnTo>
                    <a:pt x="53" y="5"/>
                  </a:lnTo>
                  <a:lnTo>
                    <a:pt x="32" y="2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1" name="Freeform 199"/>
            <p:cNvSpPr>
              <a:spLocks/>
            </p:cNvSpPr>
            <p:nvPr/>
          </p:nvSpPr>
          <p:spPr bwMode="auto">
            <a:xfrm>
              <a:off x="1416" y="2380"/>
              <a:ext cx="55" cy="4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" y="15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2" y="8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50" y="8"/>
                </a:cxn>
                <a:cxn ang="0">
                  <a:pos x="53" y="9"/>
                </a:cxn>
                <a:cxn ang="0">
                  <a:pos x="55" y="15"/>
                </a:cxn>
                <a:cxn ang="0">
                  <a:pos x="42" y="27"/>
                </a:cxn>
                <a:cxn ang="0">
                  <a:pos x="50" y="40"/>
                </a:cxn>
                <a:cxn ang="0">
                  <a:pos x="34" y="47"/>
                </a:cxn>
                <a:cxn ang="0">
                  <a:pos x="32" y="34"/>
                </a:cxn>
                <a:cxn ang="0">
                  <a:pos x="29" y="37"/>
                </a:cxn>
                <a:cxn ang="0">
                  <a:pos x="21" y="30"/>
                </a:cxn>
                <a:cxn ang="0">
                  <a:pos x="4" y="24"/>
                </a:cxn>
                <a:cxn ang="0">
                  <a:pos x="0" y="30"/>
                </a:cxn>
              </a:cxnLst>
              <a:rect l="0" t="0" r="r" b="b"/>
              <a:pathLst>
                <a:path w="55" h="47">
                  <a:moveTo>
                    <a:pt x="0" y="30"/>
                  </a:moveTo>
                  <a:lnTo>
                    <a:pt x="2" y="15"/>
                  </a:lnTo>
                  <a:lnTo>
                    <a:pt x="0" y="2"/>
                  </a:lnTo>
                  <a:lnTo>
                    <a:pt x="7" y="0"/>
                  </a:lnTo>
                  <a:lnTo>
                    <a:pt x="12" y="8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5" y="15"/>
                  </a:lnTo>
                  <a:lnTo>
                    <a:pt x="42" y="27"/>
                  </a:lnTo>
                  <a:lnTo>
                    <a:pt x="50" y="40"/>
                  </a:lnTo>
                  <a:lnTo>
                    <a:pt x="34" y="47"/>
                  </a:lnTo>
                  <a:lnTo>
                    <a:pt x="32" y="34"/>
                  </a:lnTo>
                  <a:lnTo>
                    <a:pt x="29" y="37"/>
                  </a:lnTo>
                  <a:lnTo>
                    <a:pt x="21" y="30"/>
                  </a:lnTo>
                  <a:lnTo>
                    <a:pt x="4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2" name="Freeform 200"/>
            <p:cNvSpPr>
              <a:spLocks/>
            </p:cNvSpPr>
            <p:nvPr/>
          </p:nvSpPr>
          <p:spPr bwMode="auto">
            <a:xfrm>
              <a:off x="1472" y="2382"/>
              <a:ext cx="41" cy="4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0" y="25"/>
                </a:cxn>
                <a:cxn ang="0">
                  <a:pos x="29" y="21"/>
                </a:cxn>
                <a:cxn ang="0">
                  <a:pos x="23" y="20"/>
                </a:cxn>
                <a:cxn ang="0">
                  <a:pos x="19" y="15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9" y="8"/>
                </a:cxn>
                <a:cxn ang="0">
                  <a:pos x="41" y="16"/>
                </a:cxn>
                <a:cxn ang="0">
                  <a:pos x="41" y="30"/>
                </a:cxn>
                <a:cxn ang="0">
                  <a:pos x="34" y="35"/>
                </a:cxn>
                <a:cxn ang="0">
                  <a:pos x="30" y="43"/>
                </a:cxn>
                <a:cxn ang="0">
                  <a:pos x="27" y="38"/>
                </a:cxn>
                <a:cxn ang="0">
                  <a:pos x="24" y="24"/>
                </a:cxn>
              </a:cxnLst>
              <a:rect l="0" t="0" r="r" b="b"/>
              <a:pathLst>
                <a:path w="41" h="43">
                  <a:moveTo>
                    <a:pt x="24" y="24"/>
                  </a:moveTo>
                  <a:lnTo>
                    <a:pt x="30" y="25"/>
                  </a:lnTo>
                  <a:lnTo>
                    <a:pt x="29" y="21"/>
                  </a:lnTo>
                  <a:lnTo>
                    <a:pt x="23" y="20"/>
                  </a:lnTo>
                  <a:lnTo>
                    <a:pt x="19" y="15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29" y="8"/>
                  </a:lnTo>
                  <a:lnTo>
                    <a:pt x="41" y="16"/>
                  </a:lnTo>
                  <a:lnTo>
                    <a:pt x="41" y="30"/>
                  </a:lnTo>
                  <a:lnTo>
                    <a:pt x="34" y="35"/>
                  </a:lnTo>
                  <a:lnTo>
                    <a:pt x="30" y="43"/>
                  </a:lnTo>
                  <a:lnTo>
                    <a:pt x="27" y="3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3" name="Freeform 201"/>
            <p:cNvSpPr>
              <a:spLocks/>
            </p:cNvSpPr>
            <p:nvPr/>
          </p:nvSpPr>
          <p:spPr bwMode="auto">
            <a:xfrm>
              <a:off x="1466" y="2382"/>
              <a:ext cx="12" cy="1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5" y="13"/>
                </a:cxn>
              </a:cxnLst>
              <a:rect l="0" t="0" r="r" b="b"/>
              <a:pathLst>
                <a:path w="12" h="13">
                  <a:moveTo>
                    <a:pt x="5" y="13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3" y="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4" name="Freeform 202"/>
            <p:cNvSpPr>
              <a:spLocks/>
            </p:cNvSpPr>
            <p:nvPr/>
          </p:nvSpPr>
          <p:spPr bwMode="auto">
            <a:xfrm>
              <a:off x="1801" y="2291"/>
              <a:ext cx="4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4" y="0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5" name="Freeform 203"/>
            <p:cNvSpPr>
              <a:spLocks/>
            </p:cNvSpPr>
            <p:nvPr/>
          </p:nvSpPr>
          <p:spPr bwMode="auto">
            <a:xfrm>
              <a:off x="1410" y="2111"/>
              <a:ext cx="177" cy="64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25" y="28"/>
                </a:cxn>
                <a:cxn ang="0">
                  <a:pos x="108" y="19"/>
                </a:cxn>
                <a:cxn ang="0">
                  <a:pos x="90" y="11"/>
                </a:cxn>
                <a:cxn ang="0">
                  <a:pos x="77" y="4"/>
                </a:cxn>
                <a:cxn ang="0">
                  <a:pos x="64" y="2"/>
                </a:cxn>
                <a:cxn ang="0">
                  <a:pos x="59" y="0"/>
                </a:cxn>
                <a:cxn ang="0">
                  <a:pos x="44" y="0"/>
                </a:cxn>
                <a:cxn ang="0">
                  <a:pos x="17" y="9"/>
                </a:cxn>
                <a:cxn ang="0">
                  <a:pos x="8" y="21"/>
                </a:cxn>
                <a:cxn ang="0">
                  <a:pos x="0" y="26"/>
                </a:cxn>
                <a:cxn ang="0">
                  <a:pos x="5" y="25"/>
                </a:cxn>
                <a:cxn ang="0">
                  <a:pos x="19" y="19"/>
                </a:cxn>
                <a:cxn ang="0">
                  <a:pos x="33" y="12"/>
                </a:cxn>
                <a:cxn ang="0">
                  <a:pos x="56" y="12"/>
                </a:cxn>
                <a:cxn ang="0">
                  <a:pos x="47" y="15"/>
                </a:cxn>
                <a:cxn ang="0">
                  <a:pos x="62" y="20"/>
                </a:cxn>
                <a:cxn ang="0">
                  <a:pos x="72" y="22"/>
                </a:cxn>
                <a:cxn ang="0">
                  <a:pos x="77" y="25"/>
                </a:cxn>
                <a:cxn ang="0">
                  <a:pos x="98" y="32"/>
                </a:cxn>
                <a:cxn ang="0">
                  <a:pos x="105" y="42"/>
                </a:cxn>
                <a:cxn ang="0">
                  <a:pos x="112" y="48"/>
                </a:cxn>
                <a:cxn ang="0">
                  <a:pos x="126" y="52"/>
                </a:cxn>
                <a:cxn ang="0">
                  <a:pos x="116" y="64"/>
                </a:cxn>
                <a:cxn ang="0">
                  <a:pos x="133" y="64"/>
                </a:cxn>
                <a:cxn ang="0">
                  <a:pos x="150" y="64"/>
                </a:cxn>
                <a:cxn ang="0">
                  <a:pos x="164" y="62"/>
                </a:cxn>
                <a:cxn ang="0">
                  <a:pos x="177" y="56"/>
                </a:cxn>
                <a:cxn ang="0">
                  <a:pos x="165" y="52"/>
                </a:cxn>
                <a:cxn ang="0">
                  <a:pos x="152" y="47"/>
                </a:cxn>
                <a:cxn ang="0">
                  <a:pos x="152" y="41"/>
                </a:cxn>
                <a:cxn ang="0">
                  <a:pos x="139" y="35"/>
                </a:cxn>
                <a:cxn ang="0">
                  <a:pos x="128" y="32"/>
                </a:cxn>
                <a:cxn ang="0">
                  <a:pos x="125" y="26"/>
                </a:cxn>
              </a:cxnLst>
              <a:rect l="0" t="0" r="r" b="b"/>
              <a:pathLst>
                <a:path w="177" h="64">
                  <a:moveTo>
                    <a:pt x="125" y="26"/>
                  </a:moveTo>
                  <a:lnTo>
                    <a:pt x="125" y="28"/>
                  </a:lnTo>
                  <a:lnTo>
                    <a:pt x="108" y="19"/>
                  </a:lnTo>
                  <a:lnTo>
                    <a:pt x="90" y="11"/>
                  </a:lnTo>
                  <a:lnTo>
                    <a:pt x="77" y="4"/>
                  </a:lnTo>
                  <a:lnTo>
                    <a:pt x="64" y="2"/>
                  </a:lnTo>
                  <a:lnTo>
                    <a:pt x="59" y="0"/>
                  </a:lnTo>
                  <a:lnTo>
                    <a:pt x="44" y="0"/>
                  </a:lnTo>
                  <a:lnTo>
                    <a:pt x="17" y="9"/>
                  </a:lnTo>
                  <a:lnTo>
                    <a:pt x="8" y="21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19" y="19"/>
                  </a:lnTo>
                  <a:lnTo>
                    <a:pt x="33" y="12"/>
                  </a:lnTo>
                  <a:lnTo>
                    <a:pt x="56" y="12"/>
                  </a:lnTo>
                  <a:lnTo>
                    <a:pt x="47" y="15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77" y="25"/>
                  </a:lnTo>
                  <a:lnTo>
                    <a:pt x="98" y="32"/>
                  </a:lnTo>
                  <a:lnTo>
                    <a:pt x="105" y="42"/>
                  </a:lnTo>
                  <a:lnTo>
                    <a:pt x="112" y="48"/>
                  </a:lnTo>
                  <a:lnTo>
                    <a:pt x="126" y="52"/>
                  </a:lnTo>
                  <a:lnTo>
                    <a:pt x="116" y="64"/>
                  </a:lnTo>
                  <a:lnTo>
                    <a:pt x="133" y="64"/>
                  </a:lnTo>
                  <a:lnTo>
                    <a:pt x="150" y="64"/>
                  </a:lnTo>
                  <a:lnTo>
                    <a:pt x="164" y="62"/>
                  </a:lnTo>
                  <a:lnTo>
                    <a:pt x="177" y="56"/>
                  </a:lnTo>
                  <a:lnTo>
                    <a:pt x="165" y="52"/>
                  </a:lnTo>
                  <a:lnTo>
                    <a:pt x="152" y="47"/>
                  </a:lnTo>
                  <a:lnTo>
                    <a:pt x="152" y="41"/>
                  </a:lnTo>
                  <a:lnTo>
                    <a:pt x="139" y="35"/>
                  </a:lnTo>
                  <a:lnTo>
                    <a:pt x="128" y="32"/>
                  </a:lnTo>
                  <a:lnTo>
                    <a:pt x="125" y="26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6" name="Freeform 204"/>
            <p:cNvSpPr>
              <a:spLocks/>
            </p:cNvSpPr>
            <p:nvPr/>
          </p:nvSpPr>
          <p:spPr bwMode="auto">
            <a:xfrm>
              <a:off x="1439" y="2133"/>
              <a:ext cx="9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0"/>
                </a:cxn>
                <a:cxn ang="0">
                  <a:pos x="5" y="0"/>
                </a:cxn>
                <a:cxn ang="0">
                  <a:pos x="0" y="11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9" y="10"/>
                  </a:lnTo>
                  <a:lnTo>
                    <a:pt x="5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7" name="Freeform 205"/>
            <p:cNvSpPr>
              <a:spLocks/>
            </p:cNvSpPr>
            <p:nvPr/>
          </p:nvSpPr>
          <p:spPr bwMode="auto">
            <a:xfrm>
              <a:off x="1528" y="2071"/>
              <a:ext cx="10" cy="1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2" y="15"/>
                </a:cxn>
                <a:cxn ang="0">
                  <a:pos x="10" y="14"/>
                </a:cxn>
              </a:cxnLst>
              <a:rect l="0" t="0" r="r" b="b"/>
              <a:pathLst>
                <a:path w="10" h="15">
                  <a:moveTo>
                    <a:pt x="10" y="14"/>
                  </a:moveTo>
                  <a:lnTo>
                    <a:pt x="6" y="0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8" name="Freeform 206"/>
            <p:cNvSpPr>
              <a:spLocks/>
            </p:cNvSpPr>
            <p:nvPr/>
          </p:nvSpPr>
          <p:spPr bwMode="auto">
            <a:xfrm>
              <a:off x="1543" y="2037"/>
              <a:ext cx="12" cy="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9" y="10"/>
                </a:cxn>
                <a:cxn ang="0">
                  <a:pos x="0" y="0"/>
                </a:cxn>
                <a:cxn ang="0">
                  <a:pos x="12" y="12"/>
                </a:cxn>
                <a:cxn ang="0">
                  <a:pos x="6" y="18"/>
                </a:cxn>
              </a:cxnLst>
              <a:rect l="0" t="0" r="r" b="b"/>
              <a:pathLst>
                <a:path w="12" h="18">
                  <a:moveTo>
                    <a:pt x="6" y="18"/>
                  </a:moveTo>
                  <a:lnTo>
                    <a:pt x="9" y="1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9" name="Freeform 207"/>
            <p:cNvSpPr>
              <a:spLocks/>
            </p:cNvSpPr>
            <p:nvPr/>
          </p:nvSpPr>
          <p:spPr bwMode="auto">
            <a:xfrm>
              <a:off x="1558" y="2066"/>
              <a:ext cx="8" cy="14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7" y="9"/>
                </a:cxn>
                <a:cxn ang="0">
                  <a:pos x="4" y="13"/>
                </a:cxn>
                <a:cxn ang="0">
                  <a:pos x="4" y="14"/>
                </a:cxn>
              </a:cxnLst>
              <a:rect l="0" t="0" r="r" b="b"/>
              <a:pathLst>
                <a:path w="8" h="14">
                  <a:moveTo>
                    <a:pt x="4" y="14"/>
                  </a:moveTo>
                  <a:lnTo>
                    <a:pt x="8" y="7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5"/>
                  </a:lnTo>
                  <a:lnTo>
                    <a:pt x="7" y="9"/>
                  </a:lnTo>
                  <a:lnTo>
                    <a:pt x="4" y="13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0" name="Freeform 208"/>
            <p:cNvSpPr>
              <a:spLocks/>
            </p:cNvSpPr>
            <p:nvPr/>
          </p:nvSpPr>
          <p:spPr bwMode="auto">
            <a:xfrm>
              <a:off x="1599" y="2148"/>
              <a:ext cx="10" cy="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2"/>
                  </a:lnTo>
                  <a:lnTo>
                    <a:pt x="0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1" name="Freeform 209"/>
            <p:cNvSpPr>
              <a:spLocks/>
            </p:cNvSpPr>
            <p:nvPr/>
          </p:nvSpPr>
          <p:spPr bwMode="auto">
            <a:xfrm>
              <a:off x="1592" y="2122"/>
              <a:ext cx="7" cy="6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2" name="Freeform 210"/>
            <p:cNvSpPr>
              <a:spLocks/>
            </p:cNvSpPr>
            <p:nvPr/>
          </p:nvSpPr>
          <p:spPr bwMode="auto">
            <a:xfrm>
              <a:off x="1523" y="2042"/>
              <a:ext cx="19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9" y="0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7" y="0"/>
                </a:cxn>
              </a:cxnLst>
              <a:rect l="0" t="0" r="r" b="b"/>
              <a:pathLst>
                <a:path w="19" h="1">
                  <a:moveTo>
                    <a:pt x="7" y="0"/>
                  </a:moveTo>
                  <a:lnTo>
                    <a:pt x="19" y="0"/>
                  </a:lnTo>
                  <a:lnTo>
                    <a:pt x="11" y="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3" name="Freeform 211"/>
            <p:cNvSpPr>
              <a:spLocks/>
            </p:cNvSpPr>
            <p:nvPr/>
          </p:nvSpPr>
          <p:spPr bwMode="auto">
            <a:xfrm>
              <a:off x="1535" y="2090"/>
              <a:ext cx="4" cy="8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4" y="7"/>
                </a:cxn>
              </a:cxnLst>
              <a:rect l="0" t="0" r="r" b="b"/>
              <a:pathLst>
                <a:path w="4" h="8">
                  <a:moveTo>
                    <a:pt x="4" y="7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3" y="8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4" name="Freeform 212"/>
            <p:cNvSpPr>
              <a:spLocks/>
            </p:cNvSpPr>
            <p:nvPr/>
          </p:nvSpPr>
          <p:spPr bwMode="auto">
            <a:xfrm>
              <a:off x="1543" y="2073"/>
              <a:ext cx="5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5" name="Freeform 213"/>
            <p:cNvSpPr>
              <a:spLocks/>
            </p:cNvSpPr>
            <p:nvPr/>
          </p:nvSpPr>
          <p:spPr bwMode="auto">
            <a:xfrm>
              <a:off x="1622" y="2137"/>
              <a:ext cx="4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3" y="2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6" name="Freeform 214"/>
            <p:cNvSpPr>
              <a:spLocks/>
            </p:cNvSpPr>
            <p:nvPr/>
          </p:nvSpPr>
          <p:spPr bwMode="auto">
            <a:xfrm>
              <a:off x="1630" y="2137"/>
              <a:ext cx="4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7" name="Freeform 311"/>
            <p:cNvSpPr>
              <a:spLocks/>
            </p:cNvSpPr>
            <p:nvPr/>
          </p:nvSpPr>
          <p:spPr bwMode="auto">
            <a:xfrm>
              <a:off x="1969" y="3576"/>
              <a:ext cx="26" cy="19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19" y="5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5" y="19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3"/>
                </a:cxn>
                <a:cxn ang="0">
                  <a:pos x="26" y="8"/>
                </a:cxn>
              </a:cxnLst>
              <a:rect l="0" t="0" r="r" b="b"/>
              <a:pathLst>
                <a:path w="26" h="19">
                  <a:moveTo>
                    <a:pt x="26" y="8"/>
                  </a:moveTo>
                  <a:lnTo>
                    <a:pt x="19" y="5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13"/>
                  </a:lnTo>
                  <a:lnTo>
                    <a:pt x="5" y="19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3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8" name="Freeform 312"/>
            <p:cNvSpPr>
              <a:spLocks/>
            </p:cNvSpPr>
            <p:nvPr/>
          </p:nvSpPr>
          <p:spPr bwMode="auto">
            <a:xfrm>
              <a:off x="1951" y="3579"/>
              <a:ext cx="19" cy="1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1" y="1"/>
                </a:cxn>
                <a:cxn ang="0">
                  <a:pos x="19" y="0"/>
                </a:cxn>
                <a:cxn ang="0">
                  <a:pos x="10" y="10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2" y="6"/>
                </a:cxn>
                <a:cxn ang="0">
                  <a:pos x="5" y="5"/>
                </a:cxn>
              </a:cxnLst>
              <a:rect l="0" t="0" r="r" b="b"/>
              <a:pathLst>
                <a:path w="19" h="13">
                  <a:moveTo>
                    <a:pt x="5" y="5"/>
                  </a:moveTo>
                  <a:lnTo>
                    <a:pt x="1" y="1"/>
                  </a:lnTo>
                  <a:lnTo>
                    <a:pt x="19" y="0"/>
                  </a:lnTo>
                  <a:lnTo>
                    <a:pt x="10" y="10"/>
                  </a:lnTo>
                  <a:lnTo>
                    <a:pt x="0" y="13"/>
                  </a:lnTo>
                  <a:lnTo>
                    <a:pt x="6" y="7"/>
                  </a:lnTo>
                  <a:lnTo>
                    <a:pt x="2" y="6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9" name="Freeform 315"/>
            <p:cNvSpPr>
              <a:spLocks/>
            </p:cNvSpPr>
            <p:nvPr/>
          </p:nvSpPr>
          <p:spPr bwMode="auto">
            <a:xfrm>
              <a:off x="1573" y="2466"/>
              <a:ext cx="680" cy="769"/>
            </a:xfrm>
            <a:custGeom>
              <a:avLst/>
              <a:gdLst/>
              <a:ahLst/>
              <a:cxnLst>
                <a:cxn ang="0">
                  <a:pos x="509" y="151"/>
                </a:cxn>
                <a:cxn ang="0">
                  <a:pos x="500" y="134"/>
                </a:cxn>
                <a:cxn ang="0">
                  <a:pos x="478" y="123"/>
                </a:cxn>
                <a:cxn ang="0">
                  <a:pos x="456" y="117"/>
                </a:cxn>
                <a:cxn ang="0">
                  <a:pos x="431" y="138"/>
                </a:cxn>
                <a:cxn ang="0">
                  <a:pos x="415" y="143"/>
                </a:cxn>
                <a:cxn ang="0">
                  <a:pos x="385" y="129"/>
                </a:cxn>
                <a:cxn ang="0">
                  <a:pos x="387" y="112"/>
                </a:cxn>
                <a:cxn ang="0">
                  <a:pos x="401" y="60"/>
                </a:cxn>
                <a:cxn ang="0">
                  <a:pos x="387" y="18"/>
                </a:cxn>
                <a:cxn ang="0">
                  <a:pos x="372" y="41"/>
                </a:cxn>
                <a:cxn ang="0">
                  <a:pos x="322" y="53"/>
                </a:cxn>
                <a:cxn ang="0">
                  <a:pos x="282" y="67"/>
                </a:cxn>
                <a:cxn ang="0">
                  <a:pos x="241" y="39"/>
                </a:cxn>
                <a:cxn ang="0">
                  <a:pos x="226" y="0"/>
                </a:cxn>
                <a:cxn ang="0">
                  <a:pos x="194" y="23"/>
                </a:cxn>
                <a:cxn ang="0">
                  <a:pos x="164" y="28"/>
                </a:cxn>
                <a:cxn ang="0">
                  <a:pos x="161" y="74"/>
                </a:cxn>
                <a:cxn ang="0">
                  <a:pos x="118" y="79"/>
                </a:cxn>
                <a:cxn ang="0">
                  <a:pos x="95" y="66"/>
                </a:cxn>
                <a:cxn ang="0">
                  <a:pos x="69" y="82"/>
                </a:cxn>
                <a:cxn ang="0">
                  <a:pos x="66" y="110"/>
                </a:cxn>
                <a:cxn ang="0">
                  <a:pos x="60" y="185"/>
                </a:cxn>
                <a:cxn ang="0">
                  <a:pos x="13" y="217"/>
                </a:cxn>
                <a:cxn ang="0">
                  <a:pos x="15" y="279"/>
                </a:cxn>
                <a:cxn ang="0">
                  <a:pos x="45" y="301"/>
                </a:cxn>
                <a:cxn ang="0">
                  <a:pos x="78" y="319"/>
                </a:cxn>
                <a:cxn ang="0">
                  <a:pos x="137" y="295"/>
                </a:cxn>
                <a:cxn ang="0">
                  <a:pos x="167" y="345"/>
                </a:cxn>
                <a:cxn ang="0">
                  <a:pos x="234" y="372"/>
                </a:cxn>
                <a:cxn ang="0">
                  <a:pos x="245" y="409"/>
                </a:cxn>
                <a:cxn ang="0">
                  <a:pos x="281" y="444"/>
                </a:cxn>
                <a:cxn ang="0">
                  <a:pos x="288" y="492"/>
                </a:cxn>
                <a:cxn ang="0">
                  <a:pos x="294" y="538"/>
                </a:cxn>
                <a:cxn ang="0">
                  <a:pos x="342" y="576"/>
                </a:cxn>
                <a:cxn ang="0">
                  <a:pos x="359" y="607"/>
                </a:cxn>
                <a:cxn ang="0">
                  <a:pos x="357" y="653"/>
                </a:cxn>
                <a:cxn ang="0">
                  <a:pos x="320" y="698"/>
                </a:cxn>
                <a:cxn ang="0">
                  <a:pos x="354" y="714"/>
                </a:cxn>
                <a:cxn ang="0">
                  <a:pos x="398" y="755"/>
                </a:cxn>
                <a:cxn ang="0">
                  <a:pos x="417" y="732"/>
                </a:cxn>
                <a:cxn ang="0">
                  <a:pos x="427" y="699"/>
                </a:cxn>
                <a:cxn ang="0">
                  <a:pos x="424" y="731"/>
                </a:cxn>
                <a:cxn ang="0">
                  <a:pos x="443" y="705"/>
                </a:cxn>
                <a:cxn ang="0">
                  <a:pos x="465" y="662"/>
                </a:cxn>
                <a:cxn ang="0">
                  <a:pos x="462" y="615"/>
                </a:cxn>
                <a:cxn ang="0">
                  <a:pos x="482" y="589"/>
                </a:cxn>
                <a:cxn ang="0">
                  <a:pos x="530" y="557"/>
                </a:cxn>
                <a:cxn ang="0">
                  <a:pos x="551" y="554"/>
                </a:cxn>
                <a:cxn ang="0">
                  <a:pos x="587" y="514"/>
                </a:cxn>
                <a:cxn ang="0">
                  <a:pos x="611" y="447"/>
                </a:cxn>
                <a:cxn ang="0">
                  <a:pos x="611" y="380"/>
                </a:cxn>
                <a:cxn ang="0">
                  <a:pos x="619" y="359"/>
                </a:cxn>
                <a:cxn ang="0">
                  <a:pos x="639" y="322"/>
                </a:cxn>
                <a:cxn ang="0">
                  <a:pos x="676" y="272"/>
                </a:cxn>
                <a:cxn ang="0">
                  <a:pos x="672" y="217"/>
                </a:cxn>
                <a:cxn ang="0">
                  <a:pos x="615" y="176"/>
                </a:cxn>
                <a:cxn ang="0">
                  <a:pos x="542" y="156"/>
                </a:cxn>
                <a:cxn ang="0">
                  <a:pos x="516" y="151"/>
                </a:cxn>
              </a:cxnLst>
              <a:rect l="0" t="0" r="r" b="b"/>
              <a:pathLst>
                <a:path w="680" h="769">
                  <a:moveTo>
                    <a:pt x="516" y="151"/>
                  </a:moveTo>
                  <a:lnTo>
                    <a:pt x="512" y="152"/>
                  </a:lnTo>
                  <a:lnTo>
                    <a:pt x="505" y="165"/>
                  </a:lnTo>
                  <a:lnTo>
                    <a:pt x="509" y="151"/>
                  </a:lnTo>
                  <a:lnTo>
                    <a:pt x="508" y="147"/>
                  </a:lnTo>
                  <a:lnTo>
                    <a:pt x="505" y="148"/>
                  </a:lnTo>
                  <a:lnTo>
                    <a:pt x="507" y="139"/>
                  </a:lnTo>
                  <a:lnTo>
                    <a:pt x="500" y="134"/>
                  </a:lnTo>
                  <a:lnTo>
                    <a:pt x="494" y="134"/>
                  </a:lnTo>
                  <a:lnTo>
                    <a:pt x="492" y="131"/>
                  </a:lnTo>
                  <a:lnTo>
                    <a:pt x="486" y="127"/>
                  </a:lnTo>
                  <a:lnTo>
                    <a:pt x="478" y="123"/>
                  </a:lnTo>
                  <a:lnTo>
                    <a:pt x="471" y="121"/>
                  </a:lnTo>
                  <a:lnTo>
                    <a:pt x="466" y="120"/>
                  </a:lnTo>
                  <a:lnTo>
                    <a:pt x="457" y="114"/>
                  </a:lnTo>
                  <a:lnTo>
                    <a:pt x="456" y="117"/>
                  </a:lnTo>
                  <a:lnTo>
                    <a:pt x="445" y="120"/>
                  </a:lnTo>
                  <a:lnTo>
                    <a:pt x="439" y="131"/>
                  </a:lnTo>
                  <a:lnTo>
                    <a:pt x="438" y="134"/>
                  </a:lnTo>
                  <a:lnTo>
                    <a:pt x="431" y="138"/>
                  </a:lnTo>
                  <a:lnTo>
                    <a:pt x="419" y="155"/>
                  </a:lnTo>
                  <a:lnTo>
                    <a:pt x="422" y="147"/>
                  </a:lnTo>
                  <a:lnTo>
                    <a:pt x="421" y="139"/>
                  </a:lnTo>
                  <a:lnTo>
                    <a:pt x="415" y="143"/>
                  </a:lnTo>
                  <a:lnTo>
                    <a:pt x="410" y="140"/>
                  </a:lnTo>
                  <a:lnTo>
                    <a:pt x="404" y="140"/>
                  </a:lnTo>
                  <a:lnTo>
                    <a:pt x="398" y="122"/>
                  </a:lnTo>
                  <a:lnTo>
                    <a:pt x="385" y="129"/>
                  </a:lnTo>
                  <a:lnTo>
                    <a:pt x="374" y="135"/>
                  </a:lnTo>
                  <a:lnTo>
                    <a:pt x="367" y="133"/>
                  </a:lnTo>
                  <a:lnTo>
                    <a:pt x="380" y="125"/>
                  </a:lnTo>
                  <a:lnTo>
                    <a:pt x="387" y="112"/>
                  </a:lnTo>
                  <a:lnTo>
                    <a:pt x="402" y="91"/>
                  </a:lnTo>
                  <a:lnTo>
                    <a:pt x="414" y="78"/>
                  </a:lnTo>
                  <a:lnTo>
                    <a:pt x="409" y="67"/>
                  </a:lnTo>
                  <a:lnTo>
                    <a:pt x="401" y="60"/>
                  </a:lnTo>
                  <a:lnTo>
                    <a:pt x="397" y="43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7" y="18"/>
                  </a:lnTo>
                  <a:lnTo>
                    <a:pt x="387" y="22"/>
                  </a:lnTo>
                  <a:lnTo>
                    <a:pt x="384" y="22"/>
                  </a:lnTo>
                  <a:lnTo>
                    <a:pt x="384" y="23"/>
                  </a:lnTo>
                  <a:lnTo>
                    <a:pt x="372" y="41"/>
                  </a:lnTo>
                  <a:lnTo>
                    <a:pt x="361" y="60"/>
                  </a:lnTo>
                  <a:lnTo>
                    <a:pt x="344" y="58"/>
                  </a:lnTo>
                  <a:lnTo>
                    <a:pt x="332" y="57"/>
                  </a:lnTo>
                  <a:lnTo>
                    <a:pt x="322" y="53"/>
                  </a:lnTo>
                  <a:lnTo>
                    <a:pt x="307" y="56"/>
                  </a:lnTo>
                  <a:lnTo>
                    <a:pt x="307" y="66"/>
                  </a:lnTo>
                  <a:lnTo>
                    <a:pt x="299" y="64"/>
                  </a:lnTo>
                  <a:lnTo>
                    <a:pt x="282" y="67"/>
                  </a:lnTo>
                  <a:lnTo>
                    <a:pt x="266" y="77"/>
                  </a:lnTo>
                  <a:lnTo>
                    <a:pt x="254" y="77"/>
                  </a:lnTo>
                  <a:lnTo>
                    <a:pt x="242" y="62"/>
                  </a:lnTo>
                  <a:lnTo>
                    <a:pt x="241" y="39"/>
                  </a:lnTo>
                  <a:lnTo>
                    <a:pt x="246" y="21"/>
                  </a:lnTo>
                  <a:lnTo>
                    <a:pt x="238" y="10"/>
                  </a:lnTo>
                  <a:lnTo>
                    <a:pt x="237" y="0"/>
                  </a:lnTo>
                  <a:lnTo>
                    <a:pt x="226" y="0"/>
                  </a:lnTo>
                  <a:lnTo>
                    <a:pt x="228" y="0"/>
                  </a:lnTo>
                  <a:lnTo>
                    <a:pt x="223" y="11"/>
                  </a:lnTo>
                  <a:lnTo>
                    <a:pt x="208" y="17"/>
                  </a:lnTo>
                  <a:lnTo>
                    <a:pt x="194" y="23"/>
                  </a:lnTo>
                  <a:lnTo>
                    <a:pt x="191" y="30"/>
                  </a:lnTo>
                  <a:lnTo>
                    <a:pt x="176" y="24"/>
                  </a:lnTo>
                  <a:lnTo>
                    <a:pt x="157" y="19"/>
                  </a:lnTo>
                  <a:lnTo>
                    <a:pt x="164" y="28"/>
                  </a:lnTo>
                  <a:lnTo>
                    <a:pt x="169" y="51"/>
                  </a:lnTo>
                  <a:lnTo>
                    <a:pt x="180" y="54"/>
                  </a:lnTo>
                  <a:lnTo>
                    <a:pt x="177" y="61"/>
                  </a:lnTo>
                  <a:lnTo>
                    <a:pt x="161" y="74"/>
                  </a:lnTo>
                  <a:lnTo>
                    <a:pt x="144" y="88"/>
                  </a:lnTo>
                  <a:lnTo>
                    <a:pt x="142" y="86"/>
                  </a:lnTo>
                  <a:lnTo>
                    <a:pt x="133" y="87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08" y="61"/>
                  </a:lnTo>
                  <a:lnTo>
                    <a:pt x="99" y="67"/>
                  </a:lnTo>
                  <a:lnTo>
                    <a:pt x="95" y="66"/>
                  </a:lnTo>
                  <a:lnTo>
                    <a:pt x="96" y="69"/>
                  </a:lnTo>
                  <a:lnTo>
                    <a:pt x="82" y="69"/>
                  </a:lnTo>
                  <a:lnTo>
                    <a:pt x="66" y="69"/>
                  </a:lnTo>
                  <a:lnTo>
                    <a:pt x="69" y="82"/>
                  </a:lnTo>
                  <a:lnTo>
                    <a:pt x="78" y="86"/>
                  </a:lnTo>
                  <a:lnTo>
                    <a:pt x="75" y="90"/>
                  </a:lnTo>
                  <a:lnTo>
                    <a:pt x="62" y="91"/>
                  </a:lnTo>
                  <a:lnTo>
                    <a:pt x="66" y="110"/>
                  </a:lnTo>
                  <a:lnTo>
                    <a:pt x="74" y="130"/>
                  </a:lnTo>
                  <a:lnTo>
                    <a:pt x="70" y="159"/>
                  </a:lnTo>
                  <a:lnTo>
                    <a:pt x="66" y="186"/>
                  </a:lnTo>
                  <a:lnTo>
                    <a:pt x="60" y="185"/>
                  </a:lnTo>
                  <a:lnTo>
                    <a:pt x="45" y="189"/>
                  </a:lnTo>
                  <a:lnTo>
                    <a:pt x="31" y="195"/>
                  </a:lnTo>
                  <a:lnTo>
                    <a:pt x="17" y="203"/>
                  </a:lnTo>
                  <a:lnTo>
                    <a:pt x="13" y="217"/>
                  </a:lnTo>
                  <a:lnTo>
                    <a:pt x="8" y="233"/>
                  </a:lnTo>
                  <a:lnTo>
                    <a:pt x="0" y="249"/>
                  </a:lnTo>
                  <a:lnTo>
                    <a:pt x="8" y="263"/>
                  </a:lnTo>
                  <a:lnTo>
                    <a:pt x="15" y="279"/>
                  </a:lnTo>
                  <a:lnTo>
                    <a:pt x="14" y="286"/>
                  </a:lnTo>
                  <a:lnTo>
                    <a:pt x="21" y="289"/>
                  </a:lnTo>
                  <a:lnTo>
                    <a:pt x="31" y="297"/>
                  </a:lnTo>
                  <a:lnTo>
                    <a:pt x="45" y="301"/>
                  </a:lnTo>
                  <a:lnTo>
                    <a:pt x="57" y="290"/>
                  </a:lnTo>
                  <a:lnTo>
                    <a:pt x="58" y="306"/>
                  </a:lnTo>
                  <a:lnTo>
                    <a:pt x="60" y="320"/>
                  </a:lnTo>
                  <a:lnTo>
                    <a:pt x="78" y="319"/>
                  </a:lnTo>
                  <a:lnTo>
                    <a:pt x="100" y="319"/>
                  </a:lnTo>
                  <a:lnTo>
                    <a:pt x="108" y="314"/>
                  </a:lnTo>
                  <a:lnTo>
                    <a:pt x="122" y="305"/>
                  </a:lnTo>
                  <a:lnTo>
                    <a:pt x="137" y="295"/>
                  </a:lnTo>
                  <a:lnTo>
                    <a:pt x="151" y="297"/>
                  </a:lnTo>
                  <a:lnTo>
                    <a:pt x="152" y="314"/>
                  </a:lnTo>
                  <a:lnTo>
                    <a:pt x="154" y="331"/>
                  </a:lnTo>
                  <a:lnTo>
                    <a:pt x="167" y="345"/>
                  </a:lnTo>
                  <a:lnTo>
                    <a:pt x="180" y="349"/>
                  </a:lnTo>
                  <a:lnTo>
                    <a:pt x="195" y="357"/>
                  </a:lnTo>
                  <a:lnTo>
                    <a:pt x="215" y="370"/>
                  </a:lnTo>
                  <a:lnTo>
                    <a:pt x="234" y="372"/>
                  </a:lnTo>
                  <a:lnTo>
                    <a:pt x="239" y="381"/>
                  </a:lnTo>
                  <a:lnTo>
                    <a:pt x="242" y="401"/>
                  </a:lnTo>
                  <a:lnTo>
                    <a:pt x="238" y="401"/>
                  </a:lnTo>
                  <a:lnTo>
                    <a:pt x="245" y="409"/>
                  </a:lnTo>
                  <a:lnTo>
                    <a:pt x="247" y="425"/>
                  </a:lnTo>
                  <a:lnTo>
                    <a:pt x="263" y="426"/>
                  </a:lnTo>
                  <a:lnTo>
                    <a:pt x="279" y="427"/>
                  </a:lnTo>
                  <a:lnTo>
                    <a:pt x="281" y="444"/>
                  </a:lnTo>
                  <a:lnTo>
                    <a:pt x="292" y="456"/>
                  </a:lnTo>
                  <a:lnTo>
                    <a:pt x="296" y="462"/>
                  </a:lnTo>
                  <a:lnTo>
                    <a:pt x="292" y="478"/>
                  </a:lnTo>
                  <a:lnTo>
                    <a:pt x="288" y="492"/>
                  </a:lnTo>
                  <a:lnTo>
                    <a:pt x="292" y="499"/>
                  </a:lnTo>
                  <a:lnTo>
                    <a:pt x="288" y="501"/>
                  </a:lnTo>
                  <a:lnTo>
                    <a:pt x="292" y="509"/>
                  </a:lnTo>
                  <a:lnTo>
                    <a:pt x="294" y="538"/>
                  </a:lnTo>
                  <a:lnTo>
                    <a:pt x="319" y="540"/>
                  </a:lnTo>
                  <a:lnTo>
                    <a:pt x="332" y="543"/>
                  </a:lnTo>
                  <a:lnTo>
                    <a:pt x="337" y="559"/>
                  </a:lnTo>
                  <a:lnTo>
                    <a:pt x="342" y="576"/>
                  </a:lnTo>
                  <a:lnTo>
                    <a:pt x="352" y="574"/>
                  </a:lnTo>
                  <a:lnTo>
                    <a:pt x="361" y="576"/>
                  </a:lnTo>
                  <a:lnTo>
                    <a:pt x="359" y="591"/>
                  </a:lnTo>
                  <a:lnTo>
                    <a:pt x="359" y="607"/>
                  </a:lnTo>
                  <a:lnTo>
                    <a:pt x="370" y="608"/>
                  </a:lnTo>
                  <a:lnTo>
                    <a:pt x="378" y="633"/>
                  </a:lnTo>
                  <a:lnTo>
                    <a:pt x="367" y="643"/>
                  </a:lnTo>
                  <a:lnTo>
                    <a:pt x="357" y="653"/>
                  </a:lnTo>
                  <a:lnTo>
                    <a:pt x="348" y="664"/>
                  </a:lnTo>
                  <a:lnTo>
                    <a:pt x="339" y="676"/>
                  </a:lnTo>
                  <a:lnTo>
                    <a:pt x="329" y="688"/>
                  </a:lnTo>
                  <a:lnTo>
                    <a:pt x="320" y="698"/>
                  </a:lnTo>
                  <a:lnTo>
                    <a:pt x="320" y="699"/>
                  </a:lnTo>
                  <a:lnTo>
                    <a:pt x="329" y="697"/>
                  </a:lnTo>
                  <a:lnTo>
                    <a:pt x="350" y="714"/>
                  </a:lnTo>
                  <a:lnTo>
                    <a:pt x="354" y="714"/>
                  </a:lnTo>
                  <a:lnTo>
                    <a:pt x="365" y="720"/>
                  </a:lnTo>
                  <a:lnTo>
                    <a:pt x="383" y="733"/>
                  </a:lnTo>
                  <a:lnTo>
                    <a:pt x="401" y="746"/>
                  </a:lnTo>
                  <a:lnTo>
                    <a:pt x="398" y="755"/>
                  </a:lnTo>
                  <a:lnTo>
                    <a:pt x="402" y="769"/>
                  </a:lnTo>
                  <a:lnTo>
                    <a:pt x="409" y="757"/>
                  </a:lnTo>
                  <a:lnTo>
                    <a:pt x="415" y="745"/>
                  </a:lnTo>
                  <a:lnTo>
                    <a:pt x="417" y="732"/>
                  </a:lnTo>
                  <a:lnTo>
                    <a:pt x="421" y="720"/>
                  </a:lnTo>
                  <a:lnTo>
                    <a:pt x="428" y="711"/>
                  </a:lnTo>
                  <a:lnTo>
                    <a:pt x="426" y="699"/>
                  </a:lnTo>
                  <a:lnTo>
                    <a:pt x="427" y="699"/>
                  </a:lnTo>
                  <a:lnTo>
                    <a:pt x="435" y="701"/>
                  </a:lnTo>
                  <a:lnTo>
                    <a:pt x="439" y="702"/>
                  </a:lnTo>
                  <a:lnTo>
                    <a:pt x="431" y="716"/>
                  </a:lnTo>
                  <a:lnTo>
                    <a:pt x="424" y="731"/>
                  </a:lnTo>
                  <a:lnTo>
                    <a:pt x="419" y="735"/>
                  </a:lnTo>
                  <a:lnTo>
                    <a:pt x="421" y="736"/>
                  </a:lnTo>
                  <a:lnTo>
                    <a:pt x="432" y="720"/>
                  </a:lnTo>
                  <a:lnTo>
                    <a:pt x="443" y="705"/>
                  </a:lnTo>
                  <a:lnTo>
                    <a:pt x="451" y="688"/>
                  </a:lnTo>
                  <a:lnTo>
                    <a:pt x="460" y="672"/>
                  </a:lnTo>
                  <a:lnTo>
                    <a:pt x="465" y="666"/>
                  </a:lnTo>
                  <a:lnTo>
                    <a:pt x="465" y="662"/>
                  </a:lnTo>
                  <a:lnTo>
                    <a:pt x="466" y="647"/>
                  </a:lnTo>
                  <a:lnTo>
                    <a:pt x="465" y="630"/>
                  </a:lnTo>
                  <a:lnTo>
                    <a:pt x="464" y="620"/>
                  </a:lnTo>
                  <a:lnTo>
                    <a:pt x="462" y="615"/>
                  </a:lnTo>
                  <a:lnTo>
                    <a:pt x="465" y="607"/>
                  </a:lnTo>
                  <a:lnTo>
                    <a:pt x="460" y="606"/>
                  </a:lnTo>
                  <a:lnTo>
                    <a:pt x="466" y="603"/>
                  </a:lnTo>
                  <a:lnTo>
                    <a:pt x="482" y="589"/>
                  </a:lnTo>
                  <a:lnTo>
                    <a:pt x="496" y="577"/>
                  </a:lnTo>
                  <a:lnTo>
                    <a:pt x="512" y="570"/>
                  </a:lnTo>
                  <a:lnTo>
                    <a:pt x="525" y="561"/>
                  </a:lnTo>
                  <a:lnTo>
                    <a:pt x="530" y="557"/>
                  </a:lnTo>
                  <a:lnTo>
                    <a:pt x="538" y="557"/>
                  </a:lnTo>
                  <a:lnTo>
                    <a:pt x="542" y="556"/>
                  </a:lnTo>
                  <a:lnTo>
                    <a:pt x="547" y="554"/>
                  </a:lnTo>
                  <a:lnTo>
                    <a:pt x="551" y="554"/>
                  </a:lnTo>
                  <a:lnTo>
                    <a:pt x="569" y="554"/>
                  </a:lnTo>
                  <a:lnTo>
                    <a:pt x="574" y="542"/>
                  </a:lnTo>
                  <a:lnTo>
                    <a:pt x="585" y="537"/>
                  </a:lnTo>
                  <a:lnTo>
                    <a:pt x="587" y="514"/>
                  </a:lnTo>
                  <a:lnTo>
                    <a:pt x="595" y="499"/>
                  </a:lnTo>
                  <a:lnTo>
                    <a:pt x="603" y="483"/>
                  </a:lnTo>
                  <a:lnTo>
                    <a:pt x="606" y="457"/>
                  </a:lnTo>
                  <a:lnTo>
                    <a:pt x="611" y="447"/>
                  </a:lnTo>
                  <a:lnTo>
                    <a:pt x="613" y="427"/>
                  </a:lnTo>
                  <a:lnTo>
                    <a:pt x="615" y="415"/>
                  </a:lnTo>
                  <a:lnTo>
                    <a:pt x="612" y="404"/>
                  </a:lnTo>
                  <a:lnTo>
                    <a:pt x="611" y="380"/>
                  </a:lnTo>
                  <a:lnTo>
                    <a:pt x="608" y="374"/>
                  </a:lnTo>
                  <a:lnTo>
                    <a:pt x="612" y="355"/>
                  </a:lnTo>
                  <a:lnTo>
                    <a:pt x="616" y="355"/>
                  </a:lnTo>
                  <a:lnTo>
                    <a:pt x="619" y="359"/>
                  </a:lnTo>
                  <a:lnTo>
                    <a:pt x="630" y="342"/>
                  </a:lnTo>
                  <a:lnTo>
                    <a:pt x="636" y="329"/>
                  </a:lnTo>
                  <a:lnTo>
                    <a:pt x="637" y="327"/>
                  </a:lnTo>
                  <a:lnTo>
                    <a:pt x="639" y="322"/>
                  </a:lnTo>
                  <a:lnTo>
                    <a:pt x="650" y="307"/>
                  </a:lnTo>
                  <a:lnTo>
                    <a:pt x="659" y="297"/>
                  </a:lnTo>
                  <a:lnTo>
                    <a:pt x="664" y="294"/>
                  </a:lnTo>
                  <a:lnTo>
                    <a:pt x="676" y="272"/>
                  </a:lnTo>
                  <a:lnTo>
                    <a:pt x="677" y="266"/>
                  </a:lnTo>
                  <a:lnTo>
                    <a:pt x="680" y="262"/>
                  </a:lnTo>
                  <a:lnTo>
                    <a:pt x="680" y="245"/>
                  </a:lnTo>
                  <a:lnTo>
                    <a:pt x="672" y="217"/>
                  </a:lnTo>
                  <a:lnTo>
                    <a:pt x="667" y="204"/>
                  </a:lnTo>
                  <a:lnTo>
                    <a:pt x="650" y="202"/>
                  </a:lnTo>
                  <a:lnTo>
                    <a:pt x="634" y="196"/>
                  </a:lnTo>
                  <a:lnTo>
                    <a:pt x="615" y="176"/>
                  </a:lnTo>
                  <a:lnTo>
                    <a:pt x="599" y="165"/>
                  </a:lnTo>
                  <a:lnTo>
                    <a:pt x="574" y="159"/>
                  </a:lnTo>
                  <a:lnTo>
                    <a:pt x="557" y="159"/>
                  </a:lnTo>
                  <a:lnTo>
                    <a:pt x="542" y="156"/>
                  </a:lnTo>
                  <a:lnTo>
                    <a:pt x="527" y="152"/>
                  </a:lnTo>
                  <a:lnTo>
                    <a:pt x="513" y="156"/>
                  </a:lnTo>
                  <a:lnTo>
                    <a:pt x="518" y="153"/>
                  </a:lnTo>
                  <a:lnTo>
                    <a:pt x="516" y="1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0" name="Freeform 316"/>
            <p:cNvSpPr>
              <a:spLocks/>
            </p:cNvSpPr>
            <p:nvPr/>
          </p:nvSpPr>
          <p:spPr bwMode="auto">
            <a:xfrm>
              <a:off x="1973" y="2571"/>
              <a:ext cx="40" cy="34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17" y="33"/>
                </a:cxn>
                <a:cxn ang="0">
                  <a:pos x="8" y="29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23" y="3"/>
                </a:cxn>
                <a:cxn ang="0">
                  <a:pos x="40" y="5"/>
                </a:cxn>
                <a:cxn ang="0">
                  <a:pos x="32" y="21"/>
                </a:cxn>
                <a:cxn ang="0">
                  <a:pos x="31" y="24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1" y="32"/>
                </a:cxn>
              </a:cxnLst>
              <a:rect l="0" t="0" r="r" b="b"/>
              <a:pathLst>
                <a:path w="40" h="34">
                  <a:moveTo>
                    <a:pt x="21" y="32"/>
                  </a:moveTo>
                  <a:lnTo>
                    <a:pt x="17" y="33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1" y="18"/>
                  </a:lnTo>
                  <a:lnTo>
                    <a:pt x="1" y="11"/>
                  </a:lnTo>
                  <a:lnTo>
                    <a:pt x="6" y="0"/>
                  </a:lnTo>
                  <a:lnTo>
                    <a:pt x="23" y="3"/>
                  </a:lnTo>
                  <a:lnTo>
                    <a:pt x="40" y="5"/>
                  </a:lnTo>
                  <a:lnTo>
                    <a:pt x="32" y="21"/>
                  </a:lnTo>
                  <a:lnTo>
                    <a:pt x="31" y="24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1" name="Freeform 320"/>
            <p:cNvSpPr>
              <a:spLocks/>
            </p:cNvSpPr>
            <p:nvPr/>
          </p:nvSpPr>
          <p:spPr bwMode="auto">
            <a:xfrm>
              <a:off x="1789" y="2950"/>
              <a:ext cx="145" cy="161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17" y="73"/>
                </a:cxn>
                <a:cxn ang="0">
                  <a:pos x="34" y="90"/>
                </a:cxn>
                <a:cxn ang="0">
                  <a:pos x="48" y="97"/>
                </a:cxn>
                <a:cxn ang="0">
                  <a:pos x="61" y="103"/>
                </a:cxn>
                <a:cxn ang="0">
                  <a:pos x="77" y="111"/>
                </a:cxn>
                <a:cxn ang="0">
                  <a:pos x="93" y="120"/>
                </a:cxn>
                <a:cxn ang="0">
                  <a:pos x="86" y="140"/>
                </a:cxn>
                <a:cxn ang="0">
                  <a:pos x="80" y="158"/>
                </a:cxn>
                <a:cxn ang="0">
                  <a:pos x="100" y="159"/>
                </a:cxn>
                <a:cxn ang="0">
                  <a:pos x="120" y="161"/>
                </a:cxn>
                <a:cxn ang="0">
                  <a:pos x="130" y="157"/>
                </a:cxn>
                <a:cxn ang="0">
                  <a:pos x="145" y="136"/>
                </a:cxn>
                <a:cxn ang="0">
                  <a:pos x="143" y="123"/>
                </a:cxn>
                <a:cxn ang="0">
                  <a:pos x="143" y="107"/>
                </a:cxn>
                <a:cxn ang="0">
                  <a:pos x="145" y="92"/>
                </a:cxn>
                <a:cxn ang="0">
                  <a:pos x="136" y="90"/>
                </a:cxn>
                <a:cxn ang="0">
                  <a:pos x="126" y="92"/>
                </a:cxn>
                <a:cxn ang="0">
                  <a:pos x="121" y="75"/>
                </a:cxn>
                <a:cxn ang="0">
                  <a:pos x="116" y="59"/>
                </a:cxn>
                <a:cxn ang="0">
                  <a:pos x="103" y="56"/>
                </a:cxn>
                <a:cxn ang="0">
                  <a:pos x="78" y="54"/>
                </a:cxn>
                <a:cxn ang="0">
                  <a:pos x="76" y="25"/>
                </a:cxn>
                <a:cxn ang="0">
                  <a:pos x="72" y="17"/>
                </a:cxn>
                <a:cxn ang="0">
                  <a:pos x="73" y="13"/>
                </a:cxn>
                <a:cxn ang="0">
                  <a:pos x="55" y="0"/>
                </a:cxn>
                <a:cxn ang="0">
                  <a:pos x="33" y="4"/>
                </a:cxn>
                <a:cxn ang="0">
                  <a:pos x="10" y="7"/>
                </a:cxn>
                <a:cxn ang="0">
                  <a:pos x="8" y="15"/>
                </a:cxn>
              </a:cxnLst>
              <a:rect l="0" t="0" r="r" b="b"/>
              <a:pathLst>
                <a:path w="145" h="161">
                  <a:moveTo>
                    <a:pt x="8" y="15"/>
                  </a:moveTo>
                  <a:lnTo>
                    <a:pt x="4" y="37"/>
                  </a:lnTo>
                  <a:lnTo>
                    <a:pt x="0" y="58"/>
                  </a:lnTo>
                  <a:lnTo>
                    <a:pt x="17" y="73"/>
                  </a:lnTo>
                  <a:lnTo>
                    <a:pt x="34" y="90"/>
                  </a:lnTo>
                  <a:lnTo>
                    <a:pt x="48" y="97"/>
                  </a:lnTo>
                  <a:lnTo>
                    <a:pt x="61" y="103"/>
                  </a:lnTo>
                  <a:lnTo>
                    <a:pt x="77" y="111"/>
                  </a:lnTo>
                  <a:lnTo>
                    <a:pt x="93" y="120"/>
                  </a:lnTo>
                  <a:lnTo>
                    <a:pt x="86" y="140"/>
                  </a:lnTo>
                  <a:lnTo>
                    <a:pt x="80" y="158"/>
                  </a:lnTo>
                  <a:lnTo>
                    <a:pt x="100" y="159"/>
                  </a:lnTo>
                  <a:lnTo>
                    <a:pt x="120" y="161"/>
                  </a:lnTo>
                  <a:lnTo>
                    <a:pt x="130" y="157"/>
                  </a:lnTo>
                  <a:lnTo>
                    <a:pt x="145" y="136"/>
                  </a:lnTo>
                  <a:lnTo>
                    <a:pt x="143" y="123"/>
                  </a:lnTo>
                  <a:lnTo>
                    <a:pt x="143" y="107"/>
                  </a:lnTo>
                  <a:lnTo>
                    <a:pt x="145" y="92"/>
                  </a:lnTo>
                  <a:lnTo>
                    <a:pt x="136" y="90"/>
                  </a:lnTo>
                  <a:lnTo>
                    <a:pt x="126" y="92"/>
                  </a:lnTo>
                  <a:lnTo>
                    <a:pt x="121" y="75"/>
                  </a:lnTo>
                  <a:lnTo>
                    <a:pt x="116" y="59"/>
                  </a:lnTo>
                  <a:lnTo>
                    <a:pt x="103" y="56"/>
                  </a:lnTo>
                  <a:lnTo>
                    <a:pt x="78" y="54"/>
                  </a:lnTo>
                  <a:lnTo>
                    <a:pt x="76" y="25"/>
                  </a:lnTo>
                  <a:lnTo>
                    <a:pt x="72" y="17"/>
                  </a:lnTo>
                  <a:lnTo>
                    <a:pt x="73" y="13"/>
                  </a:lnTo>
                  <a:lnTo>
                    <a:pt x="55" y="0"/>
                  </a:lnTo>
                  <a:lnTo>
                    <a:pt x="33" y="4"/>
                  </a:lnTo>
                  <a:lnTo>
                    <a:pt x="10" y="7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2" name="Freeform 324"/>
            <p:cNvSpPr>
              <a:spLocks/>
            </p:cNvSpPr>
            <p:nvPr/>
          </p:nvSpPr>
          <p:spPr bwMode="auto">
            <a:xfrm>
              <a:off x="1848" y="2450"/>
              <a:ext cx="67" cy="82"/>
            </a:xfrm>
            <a:custGeom>
              <a:avLst/>
              <a:gdLst/>
              <a:ahLst/>
              <a:cxnLst>
                <a:cxn ang="0">
                  <a:pos x="9" y="52"/>
                </a:cxn>
                <a:cxn ang="0">
                  <a:pos x="0" y="42"/>
                </a:cxn>
                <a:cxn ang="0">
                  <a:pos x="1" y="25"/>
                </a:cxn>
                <a:cxn ang="0">
                  <a:pos x="9" y="21"/>
                </a:cxn>
                <a:cxn ang="0">
                  <a:pos x="13" y="10"/>
                </a:cxn>
                <a:cxn ang="0">
                  <a:pos x="17" y="0"/>
                </a:cxn>
                <a:cxn ang="0">
                  <a:pos x="36" y="4"/>
                </a:cxn>
                <a:cxn ang="0">
                  <a:pos x="52" y="3"/>
                </a:cxn>
                <a:cxn ang="0">
                  <a:pos x="50" y="3"/>
                </a:cxn>
                <a:cxn ang="0">
                  <a:pos x="67" y="4"/>
                </a:cxn>
                <a:cxn ang="0">
                  <a:pos x="66" y="13"/>
                </a:cxn>
                <a:cxn ang="0">
                  <a:pos x="61" y="30"/>
                </a:cxn>
                <a:cxn ang="0">
                  <a:pos x="67" y="53"/>
                </a:cxn>
                <a:cxn ang="0">
                  <a:pos x="57" y="73"/>
                </a:cxn>
                <a:cxn ang="0">
                  <a:pos x="47" y="69"/>
                </a:cxn>
                <a:cxn ang="0">
                  <a:pos x="32" y="72"/>
                </a:cxn>
                <a:cxn ang="0">
                  <a:pos x="32" y="82"/>
                </a:cxn>
                <a:cxn ang="0">
                  <a:pos x="24" y="80"/>
                </a:cxn>
                <a:cxn ang="0">
                  <a:pos x="17" y="67"/>
                </a:cxn>
                <a:cxn ang="0">
                  <a:pos x="9" y="52"/>
                </a:cxn>
              </a:cxnLst>
              <a:rect l="0" t="0" r="r" b="b"/>
              <a:pathLst>
                <a:path w="67" h="82">
                  <a:moveTo>
                    <a:pt x="9" y="52"/>
                  </a:moveTo>
                  <a:lnTo>
                    <a:pt x="0" y="42"/>
                  </a:lnTo>
                  <a:lnTo>
                    <a:pt x="1" y="25"/>
                  </a:lnTo>
                  <a:lnTo>
                    <a:pt x="9" y="21"/>
                  </a:lnTo>
                  <a:lnTo>
                    <a:pt x="13" y="10"/>
                  </a:lnTo>
                  <a:lnTo>
                    <a:pt x="17" y="0"/>
                  </a:lnTo>
                  <a:lnTo>
                    <a:pt x="36" y="4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67" y="4"/>
                  </a:lnTo>
                  <a:lnTo>
                    <a:pt x="66" y="13"/>
                  </a:lnTo>
                  <a:lnTo>
                    <a:pt x="61" y="30"/>
                  </a:lnTo>
                  <a:lnTo>
                    <a:pt x="67" y="53"/>
                  </a:lnTo>
                  <a:lnTo>
                    <a:pt x="57" y="73"/>
                  </a:lnTo>
                  <a:lnTo>
                    <a:pt x="47" y="69"/>
                  </a:lnTo>
                  <a:lnTo>
                    <a:pt x="32" y="7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7" y="67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3" name="Freeform 325"/>
            <p:cNvSpPr>
              <a:spLocks/>
            </p:cNvSpPr>
            <p:nvPr/>
          </p:nvSpPr>
          <p:spPr bwMode="auto">
            <a:xfrm>
              <a:off x="1891" y="3163"/>
              <a:ext cx="84" cy="96"/>
            </a:xfrm>
            <a:custGeom>
              <a:avLst/>
              <a:gdLst/>
              <a:ahLst/>
              <a:cxnLst>
                <a:cxn ang="0">
                  <a:pos x="83" y="49"/>
                </a:cxn>
                <a:cxn ang="0">
                  <a:pos x="65" y="36"/>
                </a:cxn>
                <a:cxn ang="0">
                  <a:pos x="47" y="23"/>
                </a:cxn>
                <a:cxn ang="0">
                  <a:pos x="36" y="17"/>
                </a:cxn>
                <a:cxn ang="0">
                  <a:pos x="32" y="17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1" y="25"/>
                </a:cxn>
                <a:cxn ang="0">
                  <a:pos x="1" y="47"/>
                </a:cxn>
                <a:cxn ang="0">
                  <a:pos x="2" y="49"/>
                </a:cxn>
                <a:cxn ang="0">
                  <a:pos x="0" y="65"/>
                </a:cxn>
                <a:cxn ang="0">
                  <a:pos x="2" y="73"/>
                </a:cxn>
                <a:cxn ang="0">
                  <a:pos x="4" y="78"/>
                </a:cxn>
                <a:cxn ang="0">
                  <a:pos x="9" y="82"/>
                </a:cxn>
                <a:cxn ang="0">
                  <a:pos x="10" y="85"/>
                </a:cxn>
                <a:cxn ang="0">
                  <a:pos x="15" y="85"/>
                </a:cxn>
                <a:cxn ang="0">
                  <a:pos x="30" y="90"/>
                </a:cxn>
                <a:cxn ang="0">
                  <a:pos x="39" y="91"/>
                </a:cxn>
                <a:cxn ang="0">
                  <a:pos x="41" y="94"/>
                </a:cxn>
                <a:cxn ang="0">
                  <a:pos x="44" y="95"/>
                </a:cxn>
                <a:cxn ang="0">
                  <a:pos x="50" y="96"/>
                </a:cxn>
                <a:cxn ang="0">
                  <a:pos x="60" y="96"/>
                </a:cxn>
                <a:cxn ang="0">
                  <a:pos x="73" y="91"/>
                </a:cxn>
                <a:cxn ang="0">
                  <a:pos x="84" y="72"/>
                </a:cxn>
                <a:cxn ang="0">
                  <a:pos x="80" y="58"/>
                </a:cxn>
                <a:cxn ang="0">
                  <a:pos x="83" y="49"/>
                </a:cxn>
              </a:cxnLst>
              <a:rect l="0" t="0" r="r" b="b"/>
              <a:pathLst>
                <a:path w="84" h="96">
                  <a:moveTo>
                    <a:pt x="83" y="49"/>
                  </a:moveTo>
                  <a:lnTo>
                    <a:pt x="65" y="36"/>
                  </a:lnTo>
                  <a:lnTo>
                    <a:pt x="47" y="23"/>
                  </a:lnTo>
                  <a:lnTo>
                    <a:pt x="36" y="17"/>
                  </a:lnTo>
                  <a:lnTo>
                    <a:pt x="32" y="17"/>
                  </a:lnTo>
                  <a:lnTo>
                    <a:pt x="11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2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0" y="65"/>
                  </a:lnTo>
                  <a:lnTo>
                    <a:pt x="2" y="73"/>
                  </a:lnTo>
                  <a:lnTo>
                    <a:pt x="4" y="78"/>
                  </a:lnTo>
                  <a:lnTo>
                    <a:pt x="9" y="82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30" y="90"/>
                  </a:lnTo>
                  <a:lnTo>
                    <a:pt x="39" y="91"/>
                  </a:lnTo>
                  <a:lnTo>
                    <a:pt x="41" y="94"/>
                  </a:lnTo>
                  <a:lnTo>
                    <a:pt x="44" y="95"/>
                  </a:lnTo>
                  <a:lnTo>
                    <a:pt x="50" y="96"/>
                  </a:lnTo>
                  <a:lnTo>
                    <a:pt x="60" y="96"/>
                  </a:lnTo>
                  <a:lnTo>
                    <a:pt x="73" y="91"/>
                  </a:lnTo>
                  <a:lnTo>
                    <a:pt x="84" y="72"/>
                  </a:lnTo>
                  <a:lnTo>
                    <a:pt x="80" y="58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4" name="Freeform 326"/>
            <p:cNvSpPr>
              <a:spLocks/>
            </p:cNvSpPr>
            <p:nvPr/>
          </p:nvSpPr>
          <p:spPr bwMode="auto">
            <a:xfrm>
              <a:off x="1651" y="2761"/>
              <a:ext cx="218" cy="259"/>
            </a:xfrm>
            <a:custGeom>
              <a:avLst/>
              <a:gdLst/>
              <a:ahLst/>
              <a:cxnLst>
                <a:cxn ang="0">
                  <a:pos x="146" y="204"/>
                </a:cxn>
                <a:cxn ang="0">
                  <a:pos x="142" y="226"/>
                </a:cxn>
                <a:cxn ang="0">
                  <a:pos x="138" y="247"/>
                </a:cxn>
                <a:cxn ang="0">
                  <a:pos x="134" y="242"/>
                </a:cxn>
                <a:cxn ang="0">
                  <a:pos x="115" y="245"/>
                </a:cxn>
                <a:cxn ang="0">
                  <a:pos x="108" y="256"/>
                </a:cxn>
                <a:cxn ang="0">
                  <a:pos x="100" y="244"/>
                </a:cxn>
                <a:cxn ang="0">
                  <a:pos x="79" y="240"/>
                </a:cxn>
                <a:cxn ang="0">
                  <a:pos x="76" y="238"/>
                </a:cxn>
                <a:cxn ang="0">
                  <a:pos x="61" y="259"/>
                </a:cxn>
                <a:cxn ang="0">
                  <a:pos x="49" y="256"/>
                </a:cxn>
                <a:cxn ang="0">
                  <a:pos x="42" y="239"/>
                </a:cxn>
                <a:cxn ang="0">
                  <a:pos x="35" y="221"/>
                </a:cxn>
                <a:cxn ang="0">
                  <a:pos x="30" y="204"/>
                </a:cxn>
                <a:cxn ang="0">
                  <a:pos x="31" y="189"/>
                </a:cxn>
                <a:cxn ang="0">
                  <a:pos x="21" y="176"/>
                </a:cxn>
                <a:cxn ang="0">
                  <a:pos x="16" y="162"/>
                </a:cxn>
                <a:cxn ang="0">
                  <a:pos x="10" y="153"/>
                </a:cxn>
                <a:cxn ang="0">
                  <a:pos x="12" y="145"/>
                </a:cxn>
                <a:cxn ang="0">
                  <a:pos x="19" y="130"/>
                </a:cxn>
                <a:cxn ang="0">
                  <a:pos x="13" y="127"/>
                </a:cxn>
                <a:cxn ang="0">
                  <a:pos x="10" y="110"/>
                </a:cxn>
                <a:cxn ang="0">
                  <a:pos x="12" y="94"/>
                </a:cxn>
                <a:cxn ang="0">
                  <a:pos x="14" y="84"/>
                </a:cxn>
                <a:cxn ang="0">
                  <a:pos x="14" y="59"/>
                </a:cxn>
                <a:cxn ang="0">
                  <a:pos x="17" y="54"/>
                </a:cxn>
                <a:cxn ang="0">
                  <a:pos x="9" y="40"/>
                </a:cxn>
                <a:cxn ang="0">
                  <a:pos x="0" y="24"/>
                </a:cxn>
                <a:cxn ang="0">
                  <a:pos x="22" y="24"/>
                </a:cxn>
                <a:cxn ang="0">
                  <a:pos x="30" y="19"/>
                </a:cxn>
                <a:cxn ang="0">
                  <a:pos x="44" y="10"/>
                </a:cxn>
                <a:cxn ang="0">
                  <a:pos x="59" y="0"/>
                </a:cxn>
                <a:cxn ang="0">
                  <a:pos x="73" y="2"/>
                </a:cxn>
                <a:cxn ang="0">
                  <a:pos x="74" y="19"/>
                </a:cxn>
                <a:cxn ang="0">
                  <a:pos x="76" y="36"/>
                </a:cxn>
                <a:cxn ang="0">
                  <a:pos x="89" y="50"/>
                </a:cxn>
                <a:cxn ang="0">
                  <a:pos x="102" y="54"/>
                </a:cxn>
                <a:cxn ang="0">
                  <a:pos x="117" y="62"/>
                </a:cxn>
                <a:cxn ang="0">
                  <a:pos x="137" y="75"/>
                </a:cxn>
                <a:cxn ang="0">
                  <a:pos x="156" y="77"/>
                </a:cxn>
                <a:cxn ang="0">
                  <a:pos x="161" y="86"/>
                </a:cxn>
                <a:cxn ang="0">
                  <a:pos x="164" y="106"/>
                </a:cxn>
                <a:cxn ang="0">
                  <a:pos x="160" y="106"/>
                </a:cxn>
                <a:cxn ang="0">
                  <a:pos x="167" y="114"/>
                </a:cxn>
                <a:cxn ang="0">
                  <a:pos x="169" y="130"/>
                </a:cxn>
                <a:cxn ang="0">
                  <a:pos x="185" y="131"/>
                </a:cxn>
                <a:cxn ang="0">
                  <a:pos x="201" y="132"/>
                </a:cxn>
                <a:cxn ang="0">
                  <a:pos x="203" y="149"/>
                </a:cxn>
                <a:cxn ang="0">
                  <a:pos x="214" y="161"/>
                </a:cxn>
                <a:cxn ang="0">
                  <a:pos x="218" y="167"/>
                </a:cxn>
                <a:cxn ang="0">
                  <a:pos x="214" y="183"/>
                </a:cxn>
                <a:cxn ang="0">
                  <a:pos x="210" y="197"/>
                </a:cxn>
                <a:cxn ang="0">
                  <a:pos x="214" y="204"/>
                </a:cxn>
                <a:cxn ang="0">
                  <a:pos x="210" y="206"/>
                </a:cxn>
                <a:cxn ang="0">
                  <a:pos x="211" y="202"/>
                </a:cxn>
                <a:cxn ang="0">
                  <a:pos x="193" y="189"/>
                </a:cxn>
                <a:cxn ang="0">
                  <a:pos x="171" y="193"/>
                </a:cxn>
                <a:cxn ang="0">
                  <a:pos x="148" y="196"/>
                </a:cxn>
                <a:cxn ang="0">
                  <a:pos x="146" y="204"/>
                </a:cxn>
              </a:cxnLst>
              <a:rect l="0" t="0" r="r" b="b"/>
              <a:pathLst>
                <a:path w="218" h="259">
                  <a:moveTo>
                    <a:pt x="146" y="204"/>
                  </a:moveTo>
                  <a:lnTo>
                    <a:pt x="142" y="226"/>
                  </a:lnTo>
                  <a:lnTo>
                    <a:pt x="138" y="247"/>
                  </a:lnTo>
                  <a:lnTo>
                    <a:pt x="134" y="242"/>
                  </a:lnTo>
                  <a:lnTo>
                    <a:pt x="115" y="245"/>
                  </a:lnTo>
                  <a:lnTo>
                    <a:pt x="108" y="256"/>
                  </a:lnTo>
                  <a:lnTo>
                    <a:pt x="100" y="244"/>
                  </a:lnTo>
                  <a:lnTo>
                    <a:pt x="79" y="240"/>
                  </a:lnTo>
                  <a:lnTo>
                    <a:pt x="76" y="238"/>
                  </a:lnTo>
                  <a:lnTo>
                    <a:pt x="61" y="259"/>
                  </a:lnTo>
                  <a:lnTo>
                    <a:pt x="49" y="256"/>
                  </a:lnTo>
                  <a:lnTo>
                    <a:pt x="42" y="239"/>
                  </a:lnTo>
                  <a:lnTo>
                    <a:pt x="35" y="221"/>
                  </a:lnTo>
                  <a:lnTo>
                    <a:pt x="30" y="204"/>
                  </a:lnTo>
                  <a:lnTo>
                    <a:pt x="31" y="189"/>
                  </a:lnTo>
                  <a:lnTo>
                    <a:pt x="21" y="176"/>
                  </a:lnTo>
                  <a:lnTo>
                    <a:pt x="16" y="162"/>
                  </a:lnTo>
                  <a:lnTo>
                    <a:pt x="10" y="153"/>
                  </a:lnTo>
                  <a:lnTo>
                    <a:pt x="12" y="145"/>
                  </a:lnTo>
                  <a:lnTo>
                    <a:pt x="19" y="130"/>
                  </a:lnTo>
                  <a:lnTo>
                    <a:pt x="13" y="127"/>
                  </a:lnTo>
                  <a:lnTo>
                    <a:pt x="10" y="110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4" y="59"/>
                  </a:lnTo>
                  <a:lnTo>
                    <a:pt x="17" y="54"/>
                  </a:lnTo>
                  <a:lnTo>
                    <a:pt x="9" y="40"/>
                  </a:lnTo>
                  <a:lnTo>
                    <a:pt x="0" y="24"/>
                  </a:lnTo>
                  <a:lnTo>
                    <a:pt x="22" y="24"/>
                  </a:lnTo>
                  <a:lnTo>
                    <a:pt x="30" y="19"/>
                  </a:lnTo>
                  <a:lnTo>
                    <a:pt x="44" y="10"/>
                  </a:lnTo>
                  <a:lnTo>
                    <a:pt x="59" y="0"/>
                  </a:lnTo>
                  <a:lnTo>
                    <a:pt x="73" y="2"/>
                  </a:lnTo>
                  <a:lnTo>
                    <a:pt x="74" y="19"/>
                  </a:lnTo>
                  <a:lnTo>
                    <a:pt x="76" y="36"/>
                  </a:lnTo>
                  <a:lnTo>
                    <a:pt x="89" y="50"/>
                  </a:lnTo>
                  <a:lnTo>
                    <a:pt x="102" y="54"/>
                  </a:lnTo>
                  <a:lnTo>
                    <a:pt x="117" y="62"/>
                  </a:lnTo>
                  <a:lnTo>
                    <a:pt x="137" y="75"/>
                  </a:lnTo>
                  <a:lnTo>
                    <a:pt x="156" y="77"/>
                  </a:lnTo>
                  <a:lnTo>
                    <a:pt x="161" y="86"/>
                  </a:lnTo>
                  <a:lnTo>
                    <a:pt x="164" y="106"/>
                  </a:lnTo>
                  <a:lnTo>
                    <a:pt x="160" y="106"/>
                  </a:lnTo>
                  <a:lnTo>
                    <a:pt x="167" y="114"/>
                  </a:lnTo>
                  <a:lnTo>
                    <a:pt x="169" y="130"/>
                  </a:lnTo>
                  <a:lnTo>
                    <a:pt x="185" y="131"/>
                  </a:lnTo>
                  <a:lnTo>
                    <a:pt x="201" y="132"/>
                  </a:lnTo>
                  <a:lnTo>
                    <a:pt x="203" y="149"/>
                  </a:lnTo>
                  <a:lnTo>
                    <a:pt x="214" y="161"/>
                  </a:lnTo>
                  <a:lnTo>
                    <a:pt x="218" y="167"/>
                  </a:lnTo>
                  <a:lnTo>
                    <a:pt x="214" y="183"/>
                  </a:lnTo>
                  <a:lnTo>
                    <a:pt x="210" y="197"/>
                  </a:lnTo>
                  <a:lnTo>
                    <a:pt x="214" y="204"/>
                  </a:lnTo>
                  <a:lnTo>
                    <a:pt x="210" y="206"/>
                  </a:lnTo>
                  <a:lnTo>
                    <a:pt x="211" y="202"/>
                  </a:lnTo>
                  <a:lnTo>
                    <a:pt x="193" y="189"/>
                  </a:lnTo>
                  <a:lnTo>
                    <a:pt x="171" y="193"/>
                  </a:lnTo>
                  <a:lnTo>
                    <a:pt x="148" y="196"/>
                  </a:lnTo>
                  <a:lnTo>
                    <a:pt x="146" y="20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5" name="Freeform 327"/>
            <p:cNvSpPr>
              <a:spLocks/>
            </p:cNvSpPr>
            <p:nvPr/>
          </p:nvSpPr>
          <p:spPr bwMode="auto">
            <a:xfrm>
              <a:off x="1684" y="2999"/>
              <a:ext cx="267" cy="598"/>
            </a:xfrm>
            <a:custGeom>
              <a:avLst/>
              <a:gdLst/>
              <a:ahLst/>
              <a:cxnLst>
                <a:cxn ang="0">
                  <a:pos x="208" y="189"/>
                </a:cxn>
                <a:cxn ang="0">
                  <a:pos x="208" y="216"/>
                </a:cxn>
                <a:cxn ang="0">
                  <a:pos x="205" y="232"/>
                </a:cxn>
                <a:cxn ang="0">
                  <a:pos x="235" y="269"/>
                </a:cxn>
                <a:cxn ang="0">
                  <a:pos x="248" y="292"/>
                </a:cxn>
                <a:cxn ang="0">
                  <a:pos x="238" y="325"/>
                </a:cxn>
                <a:cxn ang="0">
                  <a:pos x="207" y="335"/>
                </a:cxn>
                <a:cxn ang="0">
                  <a:pos x="179" y="340"/>
                </a:cxn>
                <a:cxn ang="0">
                  <a:pos x="170" y="346"/>
                </a:cxn>
                <a:cxn ang="0">
                  <a:pos x="171" y="380"/>
                </a:cxn>
                <a:cxn ang="0">
                  <a:pos x="131" y="376"/>
                </a:cxn>
                <a:cxn ang="0">
                  <a:pos x="149" y="405"/>
                </a:cxn>
                <a:cxn ang="0">
                  <a:pos x="160" y="400"/>
                </a:cxn>
                <a:cxn ang="0">
                  <a:pos x="156" y="411"/>
                </a:cxn>
                <a:cxn ang="0">
                  <a:pos x="157" y="418"/>
                </a:cxn>
                <a:cxn ang="0">
                  <a:pos x="147" y="449"/>
                </a:cxn>
                <a:cxn ang="0">
                  <a:pos x="127" y="466"/>
                </a:cxn>
                <a:cxn ang="0">
                  <a:pos x="152" y="497"/>
                </a:cxn>
                <a:cxn ang="0">
                  <a:pos x="162" y="508"/>
                </a:cxn>
                <a:cxn ang="0">
                  <a:pos x="160" y="510"/>
                </a:cxn>
                <a:cxn ang="0">
                  <a:pos x="161" y="514"/>
                </a:cxn>
                <a:cxn ang="0">
                  <a:pos x="144" y="539"/>
                </a:cxn>
                <a:cxn ang="0">
                  <a:pos x="135" y="551"/>
                </a:cxn>
                <a:cxn ang="0">
                  <a:pos x="140" y="556"/>
                </a:cxn>
                <a:cxn ang="0">
                  <a:pos x="132" y="572"/>
                </a:cxn>
                <a:cxn ang="0">
                  <a:pos x="138" y="585"/>
                </a:cxn>
                <a:cxn ang="0">
                  <a:pos x="156" y="598"/>
                </a:cxn>
                <a:cxn ang="0">
                  <a:pos x="99" y="589"/>
                </a:cxn>
                <a:cxn ang="0">
                  <a:pos x="80" y="565"/>
                </a:cxn>
                <a:cxn ang="0">
                  <a:pos x="57" y="540"/>
                </a:cxn>
                <a:cxn ang="0">
                  <a:pos x="63" y="503"/>
                </a:cxn>
                <a:cxn ang="0">
                  <a:pos x="58" y="465"/>
                </a:cxn>
                <a:cxn ang="0">
                  <a:pos x="48" y="453"/>
                </a:cxn>
                <a:cxn ang="0">
                  <a:pos x="46" y="441"/>
                </a:cxn>
                <a:cxn ang="0">
                  <a:pos x="31" y="410"/>
                </a:cxn>
                <a:cxn ang="0">
                  <a:pos x="23" y="367"/>
                </a:cxn>
                <a:cxn ang="0">
                  <a:pos x="24" y="335"/>
                </a:cxn>
                <a:cxn ang="0">
                  <a:pos x="18" y="307"/>
                </a:cxn>
                <a:cxn ang="0">
                  <a:pos x="22" y="277"/>
                </a:cxn>
                <a:cxn ang="0">
                  <a:pos x="19" y="238"/>
                </a:cxn>
                <a:cxn ang="0">
                  <a:pos x="7" y="211"/>
                </a:cxn>
                <a:cxn ang="0">
                  <a:pos x="0" y="182"/>
                </a:cxn>
                <a:cxn ang="0">
                  <a:pos x="2" y="156"/>
                </a:cxn>
                <a:cxn ang="0">
                  <a:pos x="9" y="123"/>
                </a:cxn>
                <a:cxn ang="0">
                  <a:pos x="20" y="100"/>
                </a:cxn>
                <a:cxn ang="0">
                  <a:pos x="10" y="61"/>
                </a:cxn>
                <a:cxn ang="0">
                  <a:pos x="28" y="44"/>
                </a:cxn>
                <a:cxn ang="0">
                  <a:pos x="28" y="21"/>
                </a:cxn>
                <a:cxn ang="0">
                  <a:pos x="46" y="2"/>
                </a:cxn>
                <a:cxn ang="0">
                  <a:pos x="75" y="18"/>
                </a:cxn>
                <a:cxn ang="0">
                  <a:pos x="101" y="4"/>
                </a:cxn>
                <a:cxn ang="0">
                  <a:pos x="122" y="24"/>
                </a:cxn>
                <a:cxn ang="0">
                  <a:pos x="153" y="48"/>
                </a:cxn>
                <a:cxn ang="0">
                  <a:pos x="182" y="62"/>
                </a:cxn>
                <a:cxn ang="0">
                  <a:pos x="191" y="91"/>
                </a:cxn>
                <a:cxn ang="0">
                  <a:pos x="205" y="110"/>
                </a:cxn>
                <a:cxn ang="0">
                  <a:pos x="235" y="108"/>
                </a:cxn>
                <a:cxn ang="0">
                  <a:pos x="248" y="74"/>
                </a:cxn>
                <a:cxn ang="0">
                  <a:pos x="267" y="100"/>
                </a:cxn>
                <a:cxn ang="0">
                  <a:pos x="246" y="120"/>
                </a:cxn>
                <a:cxn ang="0">
                  <a:pos x="228" y="143"/>
                </a:cxn>
                <a:cxn ang="0">
                  <a:pos x="209" y="165"/>
                </a:cxn>
              </a:cxnLst>
              <a:rect l="0" t="0" r="r" b="b"/>
              <a:pathLst>
                <a:path w="267" h="598">
                  <a:moveTo>
                    <a:pt x="209" y="168"/>
                  </a:moveTo>
                  <a:lnTo>
                    <a:pt x="208" y="189"/>
                  </a:lnTo>
                  <a:lnTo>
                    <a:pt x="208" y="211"/>
                  </a:lnTo>
                  <a:lnTo>
                    <a:pt x="208" y="216"/>
                  </a:lnTo>
                  <a:lnTo>
                    <a:pt x="207" y="228"/>
                  </a:lnTo>
                  <a:lnTo>
                    <a:pt x="205" y="232"/>
                  </a:lnTo>
                  <a:lnTo>
                    <a:pt x="213" y="254"/>
                  </a:lnTo>
                  <a:lnTo>
                    <a:pt x="235" y="269"/>
                  </a:lnTo>
                  <a:lnTo>
                    <a:pt x="237" y="284"/>
                  </a:lnTo>
                  <a:lnTo>
                    <a:pt x="248" y="292"/>
                  </a:lnTo>
                  <a:lnTo>
                    <a:pt x="243" y="308"/>
                  </a:lnTo>
                  <a:lnTo>
                    <a:pt x="238" y="325"/>
                  </a:lnTo>
                  <a:lnTo>
                    <a:pt x="224" y="332"/>
                  </a:lnTo>
                  <a:lnTo>
                    <a:pt x="207" y="335"/>
                  </a:lnTo>
                  <a:lnTo>
                    <a:pt x="194" y="337"/>
                  </a:lnTo>
                  <a:lnTo>
                    <a:pt x="179" y="340"/>
                  </a:lnTo>
                  <a:lnTo>
                    <a:pt x="166" y="338"/>
                  </a:lnTo>
                  <a:lnTo>
                    <a:pt x="170" y="346"/>
                  </a:lnTo>
                  <a:lnTo>
                    <a:pt x="175" y="370"/>
                  </a:lnTo>
                  <a:lnTo>
                    <a:pt x="171" y="380"/>
                  </a:lnTo>
                  <a:lnTo>
                    <a:pt x="148" y="379"/>
                  </a:lnTo>
                  <a:lnTo>
                    <a:pt x="131" y="376"/>
                  </a:lnTo>
                  <a:lnTo>
                    <a:pt x="144" y="402"/>
                  </a:lnTo>
                  <a:lnTo>
                    <a:pt x="149" y="405"/>
                  </a:lnTo>
                  <a:lnTo>
                    <a:pt x="156" y="404"/>
                  </a:lnTo>
                  <a:lnTo>
                    <a:pt x="160" y="400"/>
                  </a:lnTo>
                  <a:lnTo>
                    <a:pt x="165" y="414"/>
                  </a:lnTo>
                  <a:lnTo>
                    <a:pt x="156" y="411"/>
                  </a:lnTo>
                  <a:lnTo>
                    <a:pt x="144" y="411"/>
                  </a:lnTo>
                  <a:lnTo>
                    <a:pt x="157" y="418"/>
                  </a:lnTo>
                  <a:lnTo>
                    <a:pt x="145" y="432"/>
                  </a:lnTo>
                  <a:lnTo>
                    <a:pt x="147" y="449"/>
                  </a:lnTo>
                  <a:lnTo>
                    <a:pt x="144" y="457"/>
                  </a:lnTo>
                  <a:lnTo>
                    <a:pt x="127" y="466"/>
                  </a:lnTo>
                  <a:lnTo>
                    <a:pt x="127" y="484"/>
                  </a:lnTo>
                  <a:lnTo>
                    <a:pt x="152" y="497"/>
                  </a:lnTo>
                  <a:lnTo>
                    <a:pt x="161" y="503"/>
                  </a:lnTo>
                  <a:lnTo>
                    <a:pt x="162" y="508"/>
                  </a:lnTo>
                  <a:lnTo>
                    <a:pt x="162" y="510"/>
                  </a:lnTo>
                  <a:lnTo>
                    <a:pt x="160" y="510"/>
                  </a:lnTo>
                  <a:lnTo>
                    <a:pt x="160" y="513"/>
                  </a:lnTo>
                  <a:lnTo>
                    <a:pt x="161" y="514"/>
                  </a:lnTo>
                  <a:lnTo>
                    <a:pt x="153" y="526"/>
                  </a:lnTo>
                  <a:lnTo>
                    <a:pt x="144" y="539"/>
                  </a:lnTo>
                  <a:lnTo>
                    <a:pt x="143" y="555"/>
                  </a:lnTo>
                  <a:lnTo>
                    <a:pt x="135" y="551"/>
                  </a:lnTo>
                  <a:lnTo>
                    <a:pt x="134" y="552"/>
                  </a:lnTo>
                  <a:lnTo>
                    <a:pt x="140" y="556"/>
                  </a:lnTo>
                  <a:lnTo>
                    <a:pt x="132" y="568"/>
                  </a:lnTo>
                  <a:lnTo>
                    <a:pt x="132" y="572"/>
                  </a:lnTo>
                  <a:lnTo>
                    <a:pt x="140" y="585"/>
                  </a:lnTo>
                  <a:lnTo>
                    <a:pt x="138" y="585"/>
                  </a:lnTo>
                  <a:lnTo>
                    <a:pt x="147" y="589"/>
                  </a:lnTo>
                  <a:lnTo>
                    <a:pt x="156" y="598"/>
                  </a:lnTo>
                  <a:lnTo>
                    <a:pt x="130" y="591"/>
                  </a:lnTo>
                  <a:lnTo>
                    <a:pt x="99" y="589"/>
                  </a:lnTo>
                  <a:lnTo>
                    <a:pt x="91" y="580"/>
                  </a:lnTo>
                  <a:lnTo>
                    <a:pt x="80" y="565"/>
                  </a:lnTo>
                  <a:lnTo>
                    <a:pt x="71" y="565"/>
                  </a:lnTo>
                  <a:lnTo>
                    <a:pt x="57" y="540"/>
                  </a:lnTo>
                  <a:lnTo>
                    <a:pt x="66" y="529"/>
                  </a:lnTo>
                  <a:lnTo>
                    <a:pt x="63" y="503"/>
                  </a:lnTo>
                  <a:lnTo>
                    <a:pt x="61" y="480"/>
                  </a:lnTo>
                  <a:lnTo>
                    <a:pt x="58" y="465"/>
                  </a:lnTo>
                  <a:lnTo>
                    <a:pt x="54" y="457"/>
                  </a:lnTo>
                  <a:lnTo>
                    <a:pt x="48" y="453"/>
                  </a:lnTo>
                  <a:lnTo>
                    <a:pt x="58" y="449"/>
                  </a:lnTo>
                  <a:lnTo>
                    <a:pt x="46" y="441"/>
                  </a:lnTo>
                  <a:lnTo>
                    <a:pt x="39" y="421"/>
                  </a:lnTo>
                  <a:lnTo>
                    <a:pt x="31" y="410"/>
                  </a:lnTo>
                  <a:lnTo>
                    <a:pt x="29" y="394"/>
                  </a:lnTo>
                  <a:lnTo>
                    <a:pt x="23" y="367"/>
                  </a:lnTo>
                  <a:lnTo>
                    <a:pt x="22" y="348"/>
                  </a:lnTo>
                  <a:lnTo>
                    <a:pt x="24" y="335"/>
                  </a:lnTo>
                  <a:lnTo>
                    <a:pt x="23" y="323"/>
                  </a:lnTo>
                  <a:lnTo>
                    <a:pt x="18" y="307"/>
                  </a:lnTo>
                  <a:lnTo>
                    <a:pt x="13" y="290"/>
                  </a:lnTo>
                  <a:lnTo>
                    <a:pt x="22" y="277"/>
                  </a:lnTo>
                  <a:lnTo>
                    <a:pt x="18" y="264"/>
                  </a:lnTo>
                  <a:lnTo>
                    <a:pt x="19" y="238"/>
                  </a:lnTo>
                  <a:lnTo>
                    <a:pt x="15" y="228"/>
                  </a:lnTo>
                  <a:lnTo>
                    <a:pt x="7" y="211"/>
                  </a:lnTo>
                  <a:lnTo>
                    <a:pt x="0" y="195"/>
                  </a:lnTo>
                  <a:lnTo>
                    <a:pt x="0" y="182"/>
                  </a:lnTo>
                  <a:lnTo>
                    <a:pt x="2" y="170"/>
                  </a:lnTo>
                  <a:lnTo>
                    <a:pt x="2" y="156"/>
                  </a:lnTo>
                  <a:lnTo>
                    <a:pt x="1" y="142"/>
                  </a:lnTo>
                  <a:lnTo>
                    <a:pt x="9" y="123"/>
                  </a:lnTo>
                  <a:lnTo>
                    <a:pt x="15" y="105"/>
                  </a:lnTo>
                  <a:lnTo>
                    <a:pt x="20" y="100"/>
                  </a:lnTo>
                  <a:lnTo>
                    <a:pt x="14" y="90"/>
                  </a:lnTo>
                  <a:lnTo>
                    <a:pt x="10" y="61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43" y="0"/>
                  </a:lnTo>
                  <a:lnTo>
                    <a:pt x="46" y="2"/>
                  </a:lnTo>
                  <a:lnTo>
                    <a:pt x="67" y="6"/>
                  </a:lnTo>
                  <a:lnTo>
                    <a:pt x="75" y="18"/>
                  </a:lnTo>
                  <a:lnTo>
                    <a:pt x="82" y="7"/>
                  </a:lnTo>
                  <a:lnTo>
                    <a:pt x="101" y="4"/>
                  </a:lnTo>
                  <a:lnTo>
                    <a:pt x="105" y="9"/>
                  </a:lnTo>
                  <a:lnTo>
                    <a:pt x="122" y="24"/>
                  </a:lnTo>
                  <a:lnTo>
                    <a:pt x="139" y="41"/>
                  </a:lnTo>
                  <a:lnTo>
                    <a:pt x="153" y="48"/>
                  </a:lnTo>
                  <a:lnTo>
                    <a:pt x="166" y="54"/>
                  </a:lnTo>
                  <a:lnTo>
                    <a:pt x="182" y="62"/>
                  </a:lnTo>
                  <a:lnTo>
                    <a:pt x="198" y="71"/>
                  </a:lnTo>
                  <a:lnTo>
                    <a:pt x="191" y="91"/>
                  </a:lnTo>
                  <a:lnTo>
                    <a:pt x="185" y="109"/>
                  </a:lnTo>
                  <a:lnTo>
                    <a:pt x="205" y="110"/>
                  </a:lnTo>
                  <a:lnTo>
                    <a:pt x="225" y="112"/>
                  </a:lnTo>
                  <a:lnTo>
                    <a:pt x="235" y="108"/>
                  </a:lnTo>
                  <a:lnTo>
                    <a:pt x="250" y="87"/>
                  </a:lnTo>
                  <a:lnTo>
                    <a:pt x="248" y="74"/>
                  </a:lnTo>
                  <a:lnTo>
                    <a:pt x="259" y="75"/>
                  </a:lnTo>
                  <a:lnTo>
                    <a:pt x="267" y="100"/>
                  </a:lnTo>
                  <a:lnTo>
                    <a:pt x="256" y="110"/>
                  </a:lnTo>
                  <a:lnTo>
                    <a:pt x="246" y="120"/>
                  </a:lnTo>
                  <a:lnTo>
                    <a:pt x="237" y="131"/>
                  </a:lnTo>
                  <a:lnTo>
                    <a:pt x="228" y="143"/>
                  </a:lnTo>
                  <a:lnTo>
                    <a:pt x="218" y="155"/>
                  </a:lnTo>
                  <a:lnTo>
                    <a:pt x="209" y="165"/>
                  </a:lnTo>
                  <a:lnTo>
                    <a:pt x="209" y="16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6" name="Freeform 328"/>
            <p:cNvSpPr>
              <a:spLocks/>
            </p:cNvSpPr>
            <p:nvPr/>
          </p:nvSpPr>
          <p:spPr bwMode="auto">
            <a:xfrm>
              <a:off x="1840" y="3602"/>
              <a:ext cx="65" cy="43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29" y="26"/>
                </a:cxn>
                <a:cxn ang="0">
                  <a:pos x="64" y="38"/>
                </a:cxn>
                <a:cxn ang="0">
                  <a:pos x="65" y="43"/>
                </a:cxn>
                <a:cxn ang="0">
                  <a:pos x="42" y="43"/>
                </a:cxn>
                <a:cxn ang="0">
                  <a:pos x="17" y="42"/>
                </a:cxn>
                <a:cxn ang="0">
                  <a:pos x="8" y="21"/>
                </a:cxn>
                <a:cxn ang="0">
                  <a:pos x="0" y="0"/>
                </a:cxn>
                <a:cxn ang="0">
                  <a:pos x="5" y="8"/>
                </a:cxn>
              </a:cxnLst>
              <a:rect l="0" t="0" r="r" b="b"/>
              <a:pathLst>
                <a:path w="65" h="43">
                  <a:moveTo>
                    <a:pt x="5" y="8"/>
                  </a:moveTo>
                  <a:lnTo>
                    <a:pt x="29" y="26"/>
                  </a:lnTo>
                  <a:lnTo>
                    <a:pt x="64" y="38"/>
                  </a:lnTo>
                  <a:lnTo>
                    <a:pt x="65" y="43"/>
                  </a:lnTo>
                  <a:lnTo>
                    <a:pt x="42" y="43"/>
                  </a:lnTo>
                  <a:lnTo>
                    <a:pt x="17" y="42"/>
                  </a:lnTo>
                  <a:lnTo>
                    <a:pt x="8" y="21"/>
                  </a:lnTo>
                  <a:lnTo>
                    <a:pt x="0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7" name="Freeform 329"/>
            <p:cNvSpPr>
              <a:spLocks/>
            </p:cNvSpPr>
            <p:nvPr/>
          </p:nvSpPr>
          <p:spPr bwMode="auto">
            <a:xfrm>
              <a:off x="1648" y="2914"/>
              <a:ext cx="192" cy="711"/>
            </a:xfrm>
            <a:custGeom>
              <a:avLst/>
              <a:gdLst/>
              <a:ahLst/>
              <a:cxnLst>
                <a:cxn ang="0">
                  <a:pos x="20" y="283"/>
                </a:cxn>
                <a:cxn ang="0">
                  <a:pos x="21" y="330"/>
                </a:cxn>
                <a:cxn ang="0">
                  <a:pos x="16" y="383"/>
                </a:cxn>
                <a:cxn ang="0">
                  <a:pos x="24" y="422"/>
                </a:cxn>
                <a:cxn ang="0">
                  <a:pos x="37" y="476"/>
                </a:cxn>
                <a:cxn ang="0">
                  <a:pos x="51" y="476"/>
                </a:cxn>
                <a:cxn ang="0">
                  <a:pos x="59" y="489"/>
                </a:cxn>
                <a:cxn ang="0">
                  <a:pos x="59" y="504"/>
                </a:cxn>
                <a:cxn ang="0">
                  <a:pos x="69" y="532"/>
                </a:cxn>
                <a:cxn ang="0">
                  <a:pos x="67" y="550"/>
                </a:cxn>
                <a:cxn ang="0">
                  <a:pos x="69" y="564"/>
                </a:cxn>
                <a:cxn ang="0">
                  <a:pos x="56" y="565"/>
                </a:cxn>
                <a:cxn ang="0">
                  <a:pos x="49" y="562"/>
                </a:cxn>
                <a:cxn ang="0">
                  <a:pos x="49" y="572"/>
                </a:cxn>
                <a:cxn ang="0">
                  <a:pos x="64" y="589"/>
                </a:cxn>
                <a:cxn ang="0">
                  <a:pos x="76" y="594"/>
                </a:cxn>
                <a:cxn ang="0">
                  <a:pos x="84" y="605"/>
                </a:cxn>
                <a:cxn ang="0">
                  <a:pos x="75" y="614"/>
                </a:cxn>
                <a:cxn ang="0">
                  <a:pos x="86" y="640"/>
                </a:cxn>
                <a:cxn ang="0">
                  <a:pos x="98" y="655"/>
                </a:cxn>
                <a:cxn ang="0">
                  <a:pos x="108" y="668"/>
                </a:cxn>
                <a:cxn ang="0">
                  <a:pos x="112" y="679"/>
                </a:cxn>
                <a:cxn ang="0">
                  <a:pos x="131" y="696"/>
                </a:cxn>
                <a:cxn ang="0">
                  <a:pos x="140" y="702"/>
                </a:cxn>
                <a:cxn ang="0">
                  <a:pos x="176" y="681"/>
                </a:cxn>
                <a:cxn ang="0">
                  <a:pos x="135" y="674"/>
                </a:cxn>
                <a:cxn ang="0">
                  <a:pos x="107" y="650"/>
                </a:cxn>
                <a:cxn ang="0">
                  <a:pos x="99" y="588"/>
                </a:cxn>
                <a:cxn ang="0">
                  <a:pos x="90" y="542"/>
                </a:cxn>
                <a:cxn ang="0">
                  <a:pos x="82" y="526"/>
                </a:cxn>
                <a:cxn ang="0">
                  <a:pos x="65" y="479"/>
                </a:cxn>
                <a:cxn ang="0">
                  <a:pos x="60" y="420"/>
                </a:cxn>
                <a:cxn ang="0">
                  <a:pos x="49" y="375"/>
                </a:cxn>
                <a:cxn ang="0">
                  <a:pos x="55" y="323"/>
                </a:cxn>
                <a:cxn ang="0">
                  <a:pos x="36" y="280"/>
                </a:cxn>
                <a:cxn ang="0">
                  <a:pos x="38" y="241"/>
                </a:cxn>
                <a:cxn ang="0">
                  <a:pos x="51" y="190"/>
                </a:cxn>
                <a:cxn ang="0">
                  <a:pos x="46" y="146"/>
                </a:cxn>
                <a:cxn ang="0">
                  <a:pos x="68" y="109"/>
                </a:cxn>
                <a:cxn ang="0">
                  <a:pos x="45" y="86"/>
                </a:cxn>
                <a:cxn ang="0">
                  <a:pos x="34" y="36"/>
                </a:cxn>
                <a:cxn ang="0">
                  <a:pos x="13" y="0"/>
                </a:cxn>
                <a:cxn ang="0">
                  <a:pos x="0" y="17"/>
                </a:cxn>
                <a:cxn ang="0">
                  <a:pos x="9" y="89"/>
                </a:cxn>
                <a:cxn ang="0">
                  <a:pos x="12" y="143"/>
                </a:cxn>
                <a:cxn ang="0">
                  <a:pos x="11" y="221"/>
                </a:cxn>
              </a:cxnLst>
              <a:rect l="0" t="0" r="r" b="b"/>
              <a:pathLst>
                <a:path w="192" h="711">
                  <a:moveTo>
                    <a:pt x="12" y="253"/>
                  </a:moveTo>
                  <a:lnTo>
                    <a:pt x="16" y="267"/>
                  </a:lnTo>
                  <a:lnTo>
                    <a:pt x="20" y="283"/>
                  </a:lnTo>
                  <a:lnTo>
                    <a:pt x="21" y="297"/>
                  </a:lnTo>
                  <a:lnTo>
                    <a:pt x="24" y="313"/>
                  </a:lnTo>
                  <a:lnTo>
                    <a:pt x="21" y="330"/>
                  </a:lnTo>
                  <a:lnTo>
                    <a:pt x="19" y="348"/>
                  </a:lnTo>
                  <a:lnTo>
                    <a:pt x="17" y="365"/>
                  </a:lnTo>
                  <a:lnTo>
                    <a:pt x="16" y="383"/>
                  </a:lnTo>
                  <a:lnTo>
                    <a:pt x="12" y="390"/>
                  </a:lnTo>
                  <a:lnTo>
                    <a:pt x="19" y="405"/>
                  </a:lnTo>
                  <a:lnTo>
                    <a:pt x="24" y="422"/>
                  </a:lnTo>
                  <a:lnTo>
                    <a:pt x="28" y="440"/>
                  </a:lnTo>
                  <a:lnTo>
                    <a:pt x="26" y="459"/>
                  </a:lnTo>
                  <a:lnTo>
                    <a:pt x="37" y="476"/>
                  </a:lnTo>
                  <a:lnTo>
                    <a:pt x="38" y="478"/>
                  </a:lnTo>
                  <a:lnTo>
                    <a:pt x="45" y="481"/>
                  </a:lnTo>
                  <a:lnTo>
                    <a:pt x="51" y="476"/>
                  </a:lnTo>
                  <a:lnTo>
                    <a:pt x="55" y="473"/>
                  </a:lnTo>
                  <a:lnTo>
                    <a:pt x="54" y="483"/>
                  </a:lnTo>
                  <a:lnTo>
                    <a:pt x="59" y="489"/>
                  </a:lnTo>
                  <a:lnTo>
                    <a:pt x="56" y="487"/>
                  </a:lnTo>
                  <a:lnTo>
                    <a:pt x="58" y="493"/>
                  </a:lnTo>
                  <a:lnTo>
                    <a:pt x="59" y="504"/>
                  </a:lnTo>
                  <a:lnTo>
                    <a:pt x="60" y="517"/>
                  </a:lnTo>
                  <a:lnTo>
                    <a:pt x="60" y="524"/>
                  </a:lnTo>
                  <a:lnTo>
                    <a:pt x="69" y="532"/>
                  </a:lnTo>
                  <a:lnTo>
                    <a:pt x="64" y="545"/>
                  </a:lnTo>
                  <a:lnTo>
                    <a:pt x="71" y="549"/>
                  </a:lnTo>
                  <a:lnTo>
                    <a:pt x="67" y="550"/>
                  </a:lnTo>
                  <a:lnTo>
                    <a:pt x="67" y="555"/>
                  </a:lnTo>
                  <a:lnTo>
                    <a:pt x="68" y="565"/>
                  </a:lnTo>
                  <a:lnTo>
                    <a:pt x="69" y="564"/>
                  </a:lnTo>
                  <a:lnTo>
                    <a:pt x="64" y="572"/>
                  </a:lnTo>
                  <a:lnTo>
                    <a:pt x="63" y="567"/>
                  </a:lnTo>
                  <a:lnTo>
                    <a:pt x="56" y="565"/>
                  </a:lnTo>
                  <a:lnTo>
                    <a:pt x="58" y="559"/>
                  </a:lnTo>
                  <a:lnTo>
                    <a:pt x="54" y="560"/>
                  </a:lnTo>
                  <a:lnTo>
                    <a:pt x="49" y="562"/>
                  </a:lnTo>
                  <a:lnTo>
                    <a:pt x="41" y="577"/>
                  </a:lnTo>
                  <a:lnTo>
                    <a:pt x="43" y="576"/>
                  </a:lnTo>
                  <a:lnTo>
                    <a:pt x="49" y="572"/>
                  </a:lnTo>
                  <a:lnTo>
                    <a:pt x="58" y="576"/>
                  </a:lnTo>
                  <a:lnTo>
                    <a:pt x="69" y="585"/>
                  </a:lnTo>
                  <a:lnTo>
                    <a:pt x="64" y="589"/>
                  </a:lnTo>
                  <a:lnTo>
                    <a:pt x="69" y="592"/>
                  </a:lnTo>
                  <a:lnTo>
                    <a:pt x="62" y="594"/>
                  </a:lnTo>
                  <a:lnTo>
                    <a:pt x="76" y="594"/>
                  </a:lnTo>
                  <a:lnTo>
                    <a:pt x="77" y="593"/>
                  </a:lnTo>
                  <a:lnTo>
                    <a:pt x="84" y="599"/>
                  </a:lnTo>
                  <a:lnTo>
                    <a:pt x="84" y="605"/>
                  </a:lnTo>
                  <a:lnTo>
                    <a:pt x="72" y="602"/>
                  </a:lnTo>
                  <a:lnTo>
                    <a:pt x="67" y="601"/>
                  </a:lnTo>
                  <a:lnTo>
                    <a:pt x="75" y="614"/>
                  </a:lnTo>
                  <a:lnTo>
                    <a:pt x="82" y="627"/>
                  </a:lnTo>
                  <a:lnTo>
                    <a:pt x="82" y="633"/>
                  </a:lnTo>
                  <a:lnTo>
                    <a:pt x="86" y="640"/>
                  </a:lnTo>
                  <a:lnTo>
                    <a:pt x="84" y="642"/>
                  </a:lnTo>
                  <a:lnTo>
                    <a:pt x="92" y="648"/>
                  </a:lnTo>
                  <a:lnTo>
                    <a:pt x="98" y="655"/>
                  </a:lnTo>
                  <a:lnTo>
                    <a:pt x="97" y="659"/>
                  </a:lnTo>
                  <a:lnTo>
                    <a:pt x="105" y="663"/>
                  </a:lnTo>
                  <a:lnTo>
                    <a:pt x="108" y="668"/>
                  </a:lnTo>
                  <a:lnTo>
                    <a:pt x="103" y="667"/>
                  </a:lnTo>
                  <a:lnTo>
                    <a:pt x="112" y="674"/>
                  </a:lnTo>
                  <a:lnTo>
                    <a:pt x="112" y="679"/>
                  </a:lnTo>
                  <a:lnTo>
                    <a:pt x="120" y="688"/>
                  </a:lnTo>
                  <a:lnTo>
                    <a:pt x="123" y="692"/>
                  </a:lnTo>
                  <a:lnTo>
                    <a:pt x="131" y="696"/>
                  </a:lnTo>
                  <a:lnTo>
                    <a:pt x="132" y="698"/>
                  </a:lnTo>
                  <a:lnTo>
                    <a:pt x="129" y="700"/>
                  </a:lnTo>
                  <a:lnTo>
                    <a:pt x="140" y="702"/>
                  </a:lnTo>
                  <a:lnTo>
                    <a:pt x="162" y="711"/>
                  </a:lnTo>
                  <a:lnTo>
                    <a:pt x="163" y="688"/>
                  </a:lnTo>
                  <a:lnTo>
                    <a:pt x="176" y="681"/>
                  </a:lnTo>
                  <a:lnTo>
                    <a:pt x="192" y="683"/>
                  </a:lnTo>
                  <a:lnTo>
                    <a:pt x="166" y="676"/>
                  </a:lnTo>
                  <a:lnTo>
                    <a:pt x="135" y="674"/>
                  </a:lnTo>
                  <a:lnTo>
                    <a:pt x="127" y="665"/>
                  </a:lnTo>
                  <a:lnTo>
                    <a:pt x="116" y="650"/>
                  </a:lnTo>
                  <a:lnTo>
                    <a:pt x="107" y="650"/>
                  </a:lnTo>
                  <a:lnTo>
                    <a:pt x="93" y="625"/>
                  </a:lnTo>
                  <a:lnTo>
                    <a:pt x="102" y="614"/>
                  </a:lnTo>
                  <a:lnTo>
                    <a:pt x="99" y="588"/>
                  </a:lnTo>
                  <a:lnTo>
                    <a:pt x="97" y="565"/>
                  </a:lnTo>
                  <a:lnTo>
                    <a:pt x="94" y="550"/>
                  </a:lnTo>
                  <a:lnTo>
                    <a:pt x="90" y="542"/>
                  </a:lnTo>
                  <a:lnTo>
                    <a:pt x="84" y="538"/>
                  </a:lnTo>
                  <a:lnTo>
                    <a:pt x="94" y="534"/>
                  </a:lnTo>
                  <a:lnTo>
                    <a:pt x="82" y="526"/>
                  </a:lnTo>
                  <a:lnTo>
                    <a:pt x="75" y="506"/>
                  </a:lnTo>
                  <a:lnTo>
                    <a:pt x="67" y="495"/>
                  </a:lnTo>
                  <a:lnTo>
                    <a:pt x="65" y="479"/>
                  </a:lnTo>
                  <a:lnTo>
                    <a:pt x="59" y="452"/>
                  </a:lnTo>
                  <a:lnTo>
                    <a:pt x="58" y="433"/>
                  </a:lnTo>
                  <a:lnTo>
                    <a:pt x="60" y="420"/>
                  </a:lnTo>
                  <a:lnTo>
                    <a:pt x="59" y="408"/>
                  </a:lnTo>
                  <a:lnTo>
                    <a:pt x="54" y="392"/>
                  </a:lnTo>
                  <a:lnTo>
                    <a:pt x="49" y="375"/>
                  </a:lnTo>
                  <a:lnTo>
                    <a:pt x="58" y="362"/>
                  </a:lnTo>
                  <a:lnTo>
                    <a:pt x="54" y="349"/>
                  </a:lnTo>
                  <a:lnTo>
                    <a:pt x="55" y="323"/>
                  </a:lnTo>
                  <a:lnTo>
                    <a:pt x="51" y="313"/>
                  </a:lnTo>
                  <a:lnTo>
                    <a:pt x="43" y="296"/>
                  </a:lnTo>
                  <a:lnTo>
                    <a:pt x="36" y="280"/>
                  </a:lnTo>
                  <a:lnTo>
                    <a:pt x="36" y="267"/>
                  </a:lnTo>
                  <a:lnTo>
                    <a:pt x="38" y="255"/>
                  </a:lnTo>
                  <a:lnTo>
                    <a:pt x="38" y="241"/>
                  </a:lnTo>
                  <a:lnTo>
                    <a:pt x="37" y="227"/>
                  </a:lnTo>
                  <a:lnTo>
                    <a:pt x="45" y="208"/>
                  </a:lnTo>
                  <a:lnTo>
                    <a:pt x="51" y="190"/>
                  </a:lnTo>
                  <a:lnTo>
                    <a:pt x="56" y="185"/>
                  </a:lnTo>
                  <a:lnTo>
                    <a:pt x="50" y="175"/>
                  </a:lnTo>
                  <a:lnTo>
                    <a:pt x="46" y="146"/>
                  </a:lnTo>
                  <a:lnTo>
                    <a:pt x="50" y="137"/>
                  </a:lnTo>
                  <a:lnTo>
                    <a:pt x="64" y="129"/>
                  </a:lnTo>
                  <a:lnTo>
                    <a:pt x="68" y="109"/>
                  </a:lnTo>
                  <a:lnTo>
                    <a:pt x="64" y="106"/>
                  </a:lnTo>
                  <a:lnTo>
                    <a:pt x="52" y="103"/>
                  </a:lnTo>
                  <a:lnTo>
                    <a:pt x="45" y="86"/>
                  </a:lnTo>
                  <a:lnTo>
                    <a:pt x="38" y="68"/>
                  </a:lnTo>
                  <a:lnTo>
                    <a:pt x="33" y="51"/>
                  </a:lnTo>
                  <a:lnTo>
                    <a:pt x="34" y="36"/>
                  </a:lnTo>
                  <a:lnTo>
                    <a:pt x="24" y="23"/>
                  </a:lnTo>
                  <a:lnTo>
                    <a:pt x="19" y="9"/>
                  </a:lnTo>
                  <a:lnTo>
                    <a:pt x="13" y="0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4" y="42"/>
                  </a:lnTo>
                  <a:lnTo>
                    <a:pt x="9" y="66"/>
                  </a:lnTo>
                  <a:lnTo>
                    <a:pt x="9" y="89"/>
                  </a:lnTo>
                  <a:lnTo>
                    <a:pt x="9" y="111"/>
                  </a:lnTo>
                  <a:lnTo>
                    <a:pt x="8" y="119"/>
                  </a:lnTo>
                  <a:lnTo>
                    <a:pt x="12" y="143"/>
                  </a:lnTo>
                  <a:lnTo>
                    <a:pt x="12" y="165"/>
                  </a:lnTo>
                  <a:lnTo>
                    <a:pt x="12" y="193"/>
                  </a:lnTo>
                  <a:lnTo>
                    <a:pt x="11" y="221"/>
                  </a:lnTo>
                  <a:lnTo>
                    <a:pt x="12" y="233"/>
                  </a:lnTo>
                  <a:lnTo>
                    <a:pt x="12" y="25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8" name="Freeform 330"/>
            <p:cNvSpPr>
              <a:spLocks/>
            </p:cNvSpPr>
            <p:nvPr/>
          </p:nvSpPr>
          <p:spPr bwMode="auto">
            <a:xfrm>
              <a:off x="1806" y="3599"/>
              <a:ext cx="51" cy="45"/>
            </a:xfrm>
            <a:custGeom>
              <a:avLst/>
              <a:gdLst/>
              <a:ahLst/>
              <a:cxnLst>
                <a:cxn ang="0">
                  <a:pos x="34" y="3"/>
                </a:cxn>
                <a:cxn ang="0">
                  <a:pos x="42" y="24"/>
                </a:cxn>
                <a:cxn ang="0">
                  <a:pos x="51" y="45"/>
                </a:cxn>
                <a:cxn ang="0">
                  <a:pos x="46" y="43"/>
                </a:cxn>
                <a:cxn ang="0">
                  <a:pos x="38" y="45"/>
                </a:cxn>
                <a:cxn ang="0">
                  <a:pos x="21" y="42"/>
                </a:cxn>
                <a:cxn ang="0">
                  <a:pos x="16" y="42"/>
                </a:cxn>
                <a:cxn ang="0">
                  <a:pos x="0" y="39"/>
                </a:cxn>
                <a:cxn ang="0">
                  <a:pos x="4" y="38"/>
                </a:cxn>
                <a:cxn ang="0">
                  <a:pos x="13" y="36"/>
                </a:cxn>
                <a:cxn ang="0">
                  <a:pos x="18" y="38"/>
                </a:cxn>
                <a:cxn ang="0">
                  <a:pos x="23" y="38"/>
                </a:cxn>
                <a:cxn ang="0">
                  <a:pos x="14" y="33"/>
                </a:cxn>
                <a:cxn ang="0">
                  <a:pos x="25" y="36"/>
                </a:cxn>
                <a:cxn ang="0">
                  <a:pos x="30" y="37"/>
                </a:cxn>
                <a:cxn ang="0">
                  <a:pos x="39" y="38"/>
                </a:cxn>
                <a:cxn ang="0">
                  <a:pos x="42" y="38"/>
                </a:cxn>
                <a:cxn ang="0">
                  <a:pos x="21" y="28"/>
                </a:cxn>
                <a:cxn ang="0">
                  <a:pos x="30" y="19"/>
                </a:cxn>
                <a:cxn ang="0">
                  <a:pos x="17" y="19"/>
                </a:cxn>
                <a:cxn ang="0">
                  <a:pos x="12" y="16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34" y="3"/>
                </a:cxn>
              </a:cxnLst>
              <a:rect l="0" t="0" r="r" b="b"/>
              <a:pathLst>
                <a:path w="51" h="45">
                  <a:moveTo>
                    <a:pt x="34" y="3"/>
                  </a:moveTo>
                  <a:lnTo>
                    <a:pt x="42" y="24"/>
                  </a:lnTo>
                  <a:lnTo>
                    <a:pt x="51" y="45"/>
                  </a:lnTo>
                  <a:lnTo>
                    <a:pt x="46" y="43"/>
                  </a:lnTo>
                  <a:lnTo>
                    <a:pt x="38" y="45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0" y="39"/>
                  </a:lnTo>
                  <a:lnTo>
                    <a:pt x="4" y="38"/>
                  </a:lnTo>
                  <a:lnTo>
                    <a:pt x="13" y="36"/>
                  </a:lnTo>
                  <a:lnTo>
                    <a:pt x="18" y="38"/>
                  </a:lnTo>
                  <a:lnTo>
                    <a:pt x="23" y="38"/>
                  </a:lnTo>
                  <a:lnTo>
                    <a:pt x="14" y="33"/>
                  </a:lnTo>
                  <a:lnTo>
                    <a:pt x="25" y="36"/>
                  </a:lnTo>
                  <a:lnTo>
                    <a:pt x="30" y="37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21" y="28"/>
                  </a:lnTo>
                  <a:lnTo>
                    <a:pt x="30" y="19"/>
                  </a:lnTo>
                  <a:lnTo>
                    <a:pt x="17" y="19"/>
                  </a:lnTo>
                  <a:lnTo>
                    <a:pt x="12" y="16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9" name="Freeform 331"/>
            <p:cNvSpPr>
              <a:spLocks/>
            </p:cNvSpPr>
            <p:nvPr/>
          </p:nvSpPr>
          <p:spPr bwMode="auto">
            <a:xfrm>
              <a:off x="1680" y="3393"/>
              <a:ext cx="14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"/>
                </a:cxn>
                <a:cxn ang="0">
                  <a:pos x="6" y="30"/>
                </a:cxn>
                <a:cxn ang="0">
                  <a:pos x="13" y="28"/>
                </a:cxn>
                <a:cxn ang="0">
                  <a:pos x="14" y="23"/>
                </a:cxn>
                <a:cxn ang="0">
                  <a:pos x="10" y="11"/>
                </a:cxn>
                <a:cxn ang="0">
                  <a:pos x="13" y="10"/>
                </a:cxn>
                <a:cxn ang="0">
                  <a:pos x="4" y="0"/>
                </a:cxn>
              </a:cxnLst>
              <a:rect l="0" t="0" r="r" b="b"/>
              <a:pathLst>
                <a:path w="14" h="30">
                  <a:moveTo>
                    <a:pt x="4" y="0"/>
                  </a:moveTo>
                  <a:lnTo>
                    <a:pt x="0" y="3"/>
                  </a:lnTo>
                  <a:lnTo>
                    <a:pt x="6" y="30"/>
                  </a:lnTo>
                  <a:lnTo>
                    <a:pt x="13" y="28"/>
                  </a:lnTo>
                  <a:lnTo>
                    <a:pt x="14" y="23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0" name="Freeform 332"/>
            <p:cNvSpPr>
              <a:spLocks/>
            </p:cNvSpPr>
            <p:nvPr/>
          </p:nvSpPr>
          <p:spPr bwMode="auto">
            <a:xfrm>
              <a:off x="1711" y="3529"/>
              <a:ext cx="16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9" y="21"/>
                </a:cxn>
                <a:cxn ang="0">
                  <a:pos x="14" y="23"/>
                </a:cxn>
                <a:cxn ang="0">
                  <a:pos x="16" y="16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lnTo>
                    <a:pt x="0" y="9"/>
                  </a:lnTo>
                  <a:lnTo>
                    <a:pt x="9" y="21"/>
                  </a:lnTo>
                  <a:lnTo>
                    <a:pt x="14" y="23"/>
                  </a:lnTo>
                  <a:lnTo>
                    <a:pt x="16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1" name="Freeform 335"/>
            <p:cNvSpPr>
              <a:spLocks/>
            </p:cNvSpPr>
            <p:nvPr/>
          </p:nvSpPr>
          <p:spPr bwMode="auto">
            <a:xfrm>
              <a:off x="1446" y="2540"/>
              <a:ext cx="99" cy="128"/>
            </a:xfrm>
            <a:custGeom>
              <a:avLst/>
              <a:gdLst/>
              <a:ahLst/>
              <a:cxnLst>
                <a:cxn ang="0">
                  <a:pos x="2" y="51"/>
                </a:cxn>
                <a:cxn ang="0">
                  <a:pos x="3" y="70"/>
                </a:cxn>
                <a:cxn ang="0">
                  <a:pos x="0" y="74"/>
                </a:cxn>
                <a:cxn ang="0">
                  <a:pos x="13" y="79"/>
                </a:cxn>
                <a:cxn ang="0">
                  <a:pos x="16" y="76"/>
                </a:cxn>
                <a:cxn ang="0">
                  <a:pos x="19" y="79"/>
                </a:cxn>
                <a:cxn ang="0">
                  <a:pos x="19" y="92"/>
                </a:cxn>
                <a:cxn ang="0">
                  <a:pos x="12" y="95"/>
                </a:cxn>
                <a:cxn ang="0">
                  <a:pos x="13" y="107"/>
                </a:cxn>
                <a:cxn ang="0">
                  <a:pos x="10" y="115"/>
                </a:cxn>
                <a:cxn ang="0">
                  <a:pos x="15" y="113"/>
                </a:cxn>
                <a:cxn ang="0">
                  <a:pos x="34" y="128"/>
                </a:cxn>
                <a:cxn ang="0">
                  <a:pos x="41" y="112"/>
                </a:cxn>
                <a:cxn ang="0">
                  <a:pos x="49" y="95"/>
                </a:cxn>
                <a:cxn ang="0">
                  <a:pos x="67" y="83"/>
                </a:cxn>
                <a:cxn ang="0">
                  <a:pos x="85" y="70"/>
                </a:cxn>
                <a:cxn ang="0">
                  <a:pos x="97" y="48"/>
                </a:cxn>
                <a:cxn ang="0">
                  <a:pos x="99" y="48"/>
                </a:cxn>
                <a:cxn ang="0">
                  <a:pos x="93" y="33"/>
                </a:cxn>
                <a:cxn ang="0">
                  <a:pos x="98" y="31"/>
                </a:cxn>
                <a:cxn ang="0">
                  <a:pos x="79" y="21"/>
                </a:cxn>
                <a:cxn ang="0">
                  <a:pos x="62" y="21"/>
                </a:cxn>
                <a:cxn ang="0">
                  <a:pos x="51" y="10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17" y="12"/>
                </a:cxn>
                <a:cxn ang="0">
                  <a:pos x="11" y="33"/>
                </a:cxn>
                <a:cxn ang="0">
                  <a:pos x="8" y="40"/>
                </a:cxn>
                <a:cxn ang="0">
                  <a:pos x="2" y="51"/>
                </a:cxn>
              </a:cxnLst>
              <a:rect l="0" t="0" r="r" b="b"/>
              <a:pathLst>
                <a:path w="99" h="128">
                  <a:moveTo>
                    <a:pt x="2" y="51"/>
                  </a:moveTo>
                  <a:lnTo>
                    <a:pt x="3" y="70"/>
                  </a:lnTo>
                  <a:lnTo>
                    <a:pt x="0" y="74"/>
                  </a:lnTo>
                  <a:lnTo>
                    <a:pt x="13" y="79"/>
                  </a:lnTo>
                  <a:lnTo>
                    <a:pt x="16" y="76"/>
                  </a:lnTo>
                  <a:lnTo>
                    <a:pt x="19" y="79"/>
                  </a:lnTo>
                  <a:lnTo>
                    <a:pt x="19" y="92"/>
                  </a:lnTo>
                  <a:lnTo>
                    <a:pt x="12" y="95"/>
                  </a:lnTo>
                  <a:lnTo>
                    <a:pt x="13" y="107"/>
                  </a:lnTo>
                  <a:lnTo>
                    <a:pt x="10" y="115"/>
                  </a:lnTo>
                  <a:lnTo>
                    <a:pt x="15" y="113"/>
                  </a:lnTo>
                  <a:lnTo>
                    <a:pt x="34" y="128"/>
                  </a:lnTo>
                  <a:lnTo>
                    <a:pt x="41" y="112"/>
                  </a:lnTo>
                  <a:lnTo>
                    <a:pt x="49" y="95"/>
                  </a:lnTo>
                  <a:lnTo>
                    <a:pt x="67" y="83"/>
                  </a:lnTo>
                  <a:lnTo>
                    <a:pt x="85" y="70"/>
                  </a:lnTo>
                  <a:lnTo>
                    <a:pt x="97" y="48"/>
                  </a:lnTo>
                  <a:lnTo>
                    <a:pt x="99" y="48"/>
                  </a:lnTo>
                  <a:lnTo>
                    <a:pt x="93" y="33"/>
                  </a:lnTo>
                  <a:lnTo>
                    <a:pt x="98" y="31"/>
                  </a:lnTo>
                  <a:lnTo>
                    <a:pt x="79" y="21"/>
                  </a:lnTo>
                  <a:lnTo>
                    <a:pt x="62" y="21"/>
                  </a:lnTo>
                  <a:lnTo>
                    <a:pt x="51" y="10"/>
                  </a:lnTo>
                  <a:lnTo>
                    <a:pt x="37" y="0"/>
                  </a:lnTo>
                  <a:lnTo>
                    <a:pt x="30" y="5"/>
                  </a:lnTo>
                  <a:lnTo>
                    <a:pt x="17" y="12"/>
                  </a:lnTo>
                  <a:lnTo>
                    <a:pt x="11" y="33"/>
                  </a:lnTo>
                  <a:lnTo>
                    <a:pt x="8" y="40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2" name="Freeform 336"/>
            <p:cNvSpPr>
              <a:spLocks/>
            </p:cNvSpPr>
            <p:nvPr/>
          </p:nvSpPr>
          <p:spPr bwMode="auto">
            <a:xfrm>
              <a:off x="1261" y="2569"/>
              <a:ext cx="1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12" y="18"/>
                </a:cxn>
                <a:cxn ang="0">
                  <a:pos x="6" y="0"/>
                </a:cxn>
                <a:cxn ang="0">
                  <a:pos x="0" y="0"/>
                </a:cxn>
              </a:cxnLst>
              <a:rect l="0" t="0" r="r" b="b"/>
              <a:pathLst>
                <a:path w="12" h="18">
                  <a:moveTo>
                    <a:pt x="0" y="0"/>
                  </a:moveTo>
                  <a:lnTo>
                    <a:pt x="7" y="10"/>
                  </a:lnTo>
                  <a:lnTo>
                    <a:pt x="0" y="17"/>
                  </a:lnTo>
                  <a:lnTo>
                    <a:pt x="12" y="1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3" name="Freeform 337"/>
            <p:cNvSpPr>
              <a:spLocks/>
            </p:cNvSpPr>
            <p:nvPr/>
          </p:nvSpPr>
          <p:spPr bwMode="auto">
            <a:xfrm>
              <a:off x="1459" y="2622"/>
              <a:ext cx="6" cy="4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" h="4">
                  <a:moveTo>
                    <a:pt x="6" y="1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4" name="Freeform 338"/>
            <p:cNvSpPr>
              <a:spLocks/>
            </p:cNvSpPr>
            <p:nvPr/>
          </p:nvSpPr>
          <p:spPr bwMode="auto">
            <a:xfrm>
              <a:off x="1278" y="2580"/>
              <a:ext cx="7" cy="3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7" y="2"/>
                </a:cxn>
              </a:cxnLst>
              <a:rect l="0" t="0" r="r" b="b"/>
              <a:pathLst>
                <a:path w="7" h="3">
                  <a:moveTo>
                    <a:pt x="7" y="2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5" name="Freeform 339"/>
            <p:cNvSpPr>
              <a:spLocks/>
            </p:cNvSpPr>
            <p:nvPr/>
          </p:nvSpPr>
          <p:spPr bwMode="auto">
            <a:xfrm>
              <a:off x="1441" y="2570"/>
              <a:ext cx="229" cy="361"/>
            </a:xfrm>
            <a:custGeom>
              <a:avLst/>
              <a:gdLst/>
              <a:ahLst/>
              <a:cxnLst>
                <a:cxn ang="0">
                  <a:pos x="222" y="285"/>
                </a:cxn>
                <a:cxn ang="0">
                  <a:pos x="223" y="318"/>
                </a:cxn>
                <a:cxn ang="0">
                  <a:pos x="222" y="336"/>
                </a:cxn>
                <a:cxn ang="0">
                  <a:pos x="216" y="352"/>
                </a:cxn>
                <a:cxn ang="0">
                  <a:pos x="207" y="361"/>
                </a:cxn>
                <a:cxn ang="0">
                  <a:pos x="184" y="340"/>
                </a:cxn>
                <a:cxn ang="0">
                  <a:pos x="158" y="324"/>
                </a:cxn>
                <a:cxn ang="0">
                  <a:pos x="128" y="307"/>
                </a:cxn>
                <a:cxn ang="0">
                  <a:pos x="98" y="277"/>
                </a:cxn>
                <a:cxn ang="0">
                  <a:pos x="85" y="246"/>
                </a:cxn>
                <a:cxn ang="0">
                  <a:pos x="67" y="211"/>
                </a:cxn>
                <a:cxn ang="0">
                  <a:pos x="52" y="182"/>
                </a:cxn>
                <a:cxn ang="0">
                  <a:pos x="37" y="154"/>
                </a:cxn>
                <a:cxn ang="0">
                  <a:pos x="17" y="129"/>
                </a:cxn>
                <a:cxn ang="0">
                  <a:pos x="7" y="115"/>
                </a:cxn>
                <a:cxn ang="0">
                  <a:pos x="3" y="79"/>
                </a:cxn>
                <a:cxn ang="0">
                  <a:pos x="18" y="77"/>
                </a:cxn>
                <a:cxn ang="0">
                  <a:pos x="20" y="83"/>
                </a:cxn>
                <a:cxn ang="0">
                  <a:pos x="46" y="82"/>
                </a:cxn>
                <a:cxn ang="0">
                  <a:pos x="72" y="53"/>
                </a:cxn>
                <a:cxn ang="0">
                  <a:pos x="102" y="18"/>
                </a:cxn>
                <a:cxn ang="0">
                  <a:pos x="98" y="3"/>
                </a:cxn>
                <a:cxn ang="0">
                  <a:pos x="104" y="0"/>
                </a:cxn>
                <a:cxn ang="0">
                  <a:pos x="124" y="19"/>
                </a:cxn>
                <a:cxn ang="0">
                  <a:pos x="141" y="43"/>
                </a:cxn>
                <a:cxn ang="0">
                  <a:pos x="176" y="44"/>
                </a:cxn>
                <a:cxn ang="0">
                  <a:pos x="187" y="74"/>
                </a:cxn>
                <a:cxn ang="0">
                  <a:pos x="192" y="81"/>
                </a:cxn>
                <a:cxn ang="0">
                  <a:pos x="163" y="91"/>
                </a:cxn>
                <a:cxn ang="0">
                  <a:pos x="145" y="113"/>
                </a:cxn>
                <a:cxn ang="0">
                  <a:pos x="132" y="145"/>
                </a:cxn>
                <a:cxn ang="0">
                  <a:pos x="147" y="175"/>
                </a:cxn>
                <a:cxn ang="0">
                  <a:pos x="153" y="185"/>
                </a:cxn>
                <a:cxn ang="0">
                  <a:pos x="177" y="197"/>
                </a:cxn>
                <a:cxn ang="0">
                  <a:pos x="190" y="202"/>
                </a:cxn>
                <a:cxn ang="0">
                  <a:pos x="210" y="215"/>
                </a:cxn>
                <a:cxn ang="0">
                  <a:pos x="227" y="245"/>
                </a:cxn>
                <a:cxn ang="0">
                  <a:pos x="224" y="275"/>
                </a:cxn>
              </a:cxnLst>
              <a:rect l="0" t="0" r="r" b="b"/>
              <a:pathLst>
                <a:path w="229" h="361">
                  <a:moveTo>
                    <a:pt x="224" y="275"/>
                  </a:moveTo>
                  <a:lnTo>
                    <a:pt x="222" y="285"/>
                  </a:lnTo>
                  <a:lnTo>
                    <a:pt x="220" y="301"/>
                  </a:lnTo>
                  <a:lnTo>
                    <a:pt x="223" y="318"/>
                  </a:lnTo>
                  <a:lnTo>
                    <a:pt x="229" y="321"/>
                  </a:lnTo>
                  <a:lnTo>
                    <a:pt x="222" y="336"/>
                  </a:lnTo>
                  <a:lnTo>
                    <a:pt x="220" y="344"/>
                  </a:lnTo>
                  <a:lnTo>
                    <a:pt x="216" y="352"/>
                  </a:lnTo>
                  <a:lnTo>
                    <a:pt x="210" y="361"/>
                  </a:lnTo>
                  <a:lnTo>
                    <a:pt x="207" y="361"/>
                  </a:lnTo>
                  <a:lnTo>
                    <a:pt x="192" y="349"/>
                  </a:lnTo>
                  <a:lnTo>
                    <a:pt x="184" y="340"/>
                  </a:lnTo>
                  <a:lnTo>
                    <a:pt x="173" y="334"/>
                  </a:lnTo>
                  <a:lnTo>
                    <a:pt x="158" y="324"/>
                  </a:lnTo>
                  <a:lnTo>
                    <a:pt x="144" y="317"/>
                  </a:lnTo>
                  <a:lnTo>
                    <a:pt x="128" y="307"/>
                  </a:lnTo>
                  <a:lnTo>
                    <a:pt x="114" y="293"/>
                  </a:lnTo>
                  <a:lnTo>
                    <a:pt x="98" y="277"/>
                  </a:lnTo>
                  <a:lnTo>
                    <a:pt x="99" y="268"/>
                  </a:lnTo>
                  <a:lnTo>
                    <a:pt x="85" y="246"/>
                  </a:lnTo>
                  <a:lnTo>
                    <a:pt x="73" y="225"/>
                  </a:lnTo>
                  <a:lnTo>
                    <a:pt x="67" y="211"/>
                  </a:lnTo>
                  <a:lnTo>
                    <a:pt x="59" y="198"/>
                  </a:lnTo>
                  <a:lnTo>
                    <a:pt x="52" y="182"/>
                  </a:lnTo>
                  <a:lnTo>
                    <a:pt x="45" y="168"/>
                  </a:lnTo>
                  <a:lnTo>
                    <a:pt x="37" y="154"/>
                  </a:lnTo>
                  <a:lnTo>
                    <a:pt x="30" y="139"/>
                  </a:lnTo>
                  <a:lnTo>
                    <a:pt x="17" y="129"/>
                  </a:lnTo>
                  <a:lnTo>
                    <a:pt x="5" y="120"/>
                  </a:lnTo>
                  <a:lnTo>
                    <a:pt x="7" y="115"/>
                  </a:lnTo>
                  <a:lnTo>
                    <a:pt x="0" y="89"/>
                  </a:lnTo>
                  <a:lnTo>
                    <a:pt x="3" y="79"/>
                  </a:lnTo>
                  <a:lnTo>
                    <a:pt x="17" y="65"/>
                  </a:lnTo>
                  <a:lnTo>
                    <a:pt x="18" y="77"/>
                  </a:lnTo>
                  <a:lnTo>
                    <a:pt x="15" y="85"/>
                  </a:lnTo>
                  <a:lnTo>
                    <a:pt x="20" y="83"/>
                  </a:lnTo>
                  <a:lnTo>
                    <a:pt x="39" y="98"/>
                  </a:lnTo>
                  <a:lnTo>
                    <a:pt x="46" y="82"/>
                  </a:lnTo>
                  <a:lnTo>
                    <a:pt x="54" y="65"/>
                  </a:lnTo>
                  <a:lnTo>
                    <a:pt x="72" y="53"/>
                  </a:lnTo>
                  <a:lnTo>
                    <a:pt x="90" y="40"/>
                  </a:lnTo>
                  <a:lnTo>
                    <a:pt x="102" y="18"/>
                  </a:lnTo>
                  <a:lnTo>
                    <a:pt x="104" y="18"/>
                  </a:lnTo>
                  <a:lnTo>
                    <a:pt x="98" y="3"/>
                  </a:lnTo>
                  <a:lnTo>
                    <a:pt x="103" y="1"/>
                  </a:lnTo>
                  <a:lnTo>
                    <a:pt x="104" y="0"/>
                  </a:lnTo>
                  <a:lnTo>
                    <a:pt x="115" y="9"/>
                  </a:lnTo>
                  <a:lnTo>
                    <a:pt x="124" y="19"/>
                  </a:lnTo>
                  <a:lnTo>
                    <a:pt x="137" y="34"/>
                  </a:lnTo>
                  <a:lnTo>
                    <a:pt x="141" y="43"/>
                  </a:lnTo>
                  <a:lnTo>
                    <a:pt x="163" y="44"/>
                  </a:lnTo>
                  <a:lnTo>
                    <a:pt x="176" y="44"/>
                  </a:lnTo>
                  <a:lnTo>
                    <a:pt x="193" y="51"/>
                  </a:lnTo>
                  <a:lnTo>
                    <a:pt x="187" y="74"/>
                  </a:lnTo>
                  <a:lnTo>
                    <a:pt x="198" y="82"/>
                  </a:lnTo>
                  <a:lnTo>
                    <a:pt x="192" y="81"/>
                  </a:lnTo>
                  <a:lnTo>
                    <a:pt x="177" y="85"/>
                  </a:lnTo>
                  <a:lnTo>
                    <a:pt x="163" y="91"/>
                  </a:lnTo>
                  <a:lnTo>
                    <a:pt x="149" y="99"/>
                  </a:lnTo>
                  <a:lnTo>
                    <a:pt x="145" y="113"/>
                  </a:lnTo>
                  <a:lnTo>
                    <a:pt x="140" y="129"/>
                  </a:lnTo>
                  <a:lnTo>
                    <a:pt x="132" y="145"/>
                  </a:lnTo>
                  <a:lnTo>
                    <a:pt x="140" y="159"/>
                  </a:lnTo>
                  <a:lnTo>
                    <a:pt x="147" y="175"/>
                  </a:lnTo>
                  <a:lnTo>
                    <a:pt x="146" y="182"/>
                  </a:lnTo>
                  <a:lnTo>
                    <a:pt x="153" y="185"/>
                  </a:lnTo>
                  <a:lnTo>
                    <a:pt x="163" y="193"/>
                  </a:lnTo>
                  <a:lnTo>
                    <a:pt x="177" y="197"/>
                  </a:lnTo>
                  <a:lnTo>
                    <a:pt x="189" y="186"/>
                  </a:lnTo>
                  <a:lnTo>
                    <a:pt x="190" y="202"/>
                  </a:lnTo>
                  <a:lnTo>
                    <a:pt x="192" y="216"/>
                  </a:lnTo>
                  <a:lnTo>
                    <a:pt x="210" y="215"/>
                  </a:lnTo>
                  <a:lnTo>
                    <a:pt x="219" y="231"/>
                  </a:lnTo>
                  <a:lnTo>
                    <a:pt x="227" y="245"/>
                  </a:lnTo>
                  <a:lnTo>
                    <a:pt x="224" y="250"/>
                  </a:lnTo>
                  <a:lnTo>
                    <a:pt x="224" y="275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6" name="Freeform 812"/>
            <p:cNvSpPr>
              <a:spLocks/>
            </p:cNvSpPr>
            <p:nvPr/>
          </p:nvSpPr>
          <p:spPr bwMode="auto">
            <a:xfrm>
              <a:off x="1314" y="2253"/>
              <a:ext cx="108" cy="59"/>
            </a:xfrm>
            <a:custGeom>
              <a:avLst/>
              <a:gdLst/>
              <a:ahLst/>
              <a:cxnLst>
                <a:cxn ang="0">
                  <a:pos x="58" y="41"/>
                </a:cxn>
                <a:cxn ang="0">
                  <a:pos x="52" y="43"/>
                </a:cxn>
                <a:cxn ang="0">
                  <a:pos x="43" y="47"/>
                </a:cxn>
                <a:cxn ang="0">
                  <a:pos x="37" y="59"/>
                </a:cxn>
                <a:cxn ang="0">
                  <a:pos x="32" y="59"/>
                </a:cxn>
                <a:cxn ang="0">
                  <a:pos x="31" y="52"/>
                </a:cxn>
                <a:cxn ang="0">
                  <a:pos x="24" y="50"/>
                </a:cxn>
                <a:cxn ang="0">
                  <a:pos x="24" y="41"/>
                </a:cxn>
                <a:cxn ang="0">
                  <a:pos x="10" y="38"/>
                </a:cxn>
                <a:cxn ang="0">
                  <a:pos x="0" y="30"/>
                </a:cxn>
                <a:cxn ang="0">
                  <a:pos x="10" y="15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41" y="3"/>
                </a:cxn>
                <a:cxn ang="0">
                  <a:pos x="57" y="0"/>
                </a:cxn>
                <a:cxn ang="0">
                  <a:pos x="71" y="0"/>
                </a:cxn>
                <a:cxn ang="0">
                  <a:pos x="86" y="3"/>
                </a:cxn>
                <a:cxn ang="0">
                  <a:pos x="96" y="11"/>
                </a:cxn>
                <a:cxn ang="0">
                  <a:pos x="93" y="9"/>
                </a:cxn>
                <a:cxn ang="0">
                  <a:pos x="96" y="13"/>
                </a:cxn>
                <a:cxn ang="0">
                  <a:pos x="101" y="13"/>
                </a:cxn>
                <a:cxn ang="0">
                  <a:pos x="108" y="20"/>
                </a:cxn>
                <a:cxn ang="0">
                  <a:pos x="93" y="22"/>
                </a:cxn>
                <a:cxn ang="0">
                  <a:pos x="79" y="25"/>
                </a:cxn>
                <a:cxn ang="0">
                  <a:pos x="58" y="41"/>
                </a:cxn>
              </a:cxnLst>
              <a:rect l="0" t="0" r="r" b="b"/>
              <a:pathLst>
                <a:path w="108" h="59">
                  <a:moveTo>
                    <a:pt x="58" y="41"/>
                  </a:moveTo>
                  <a:lnTo>
                    <a:pt x="52" y="43"/>
                  </a:lnTo>
                  <a:lnTo>
                    <a:pt x="43" y="47"/>
                  </a:lnTo>
                  <a:lnTo>
                    <a:pt x="37" y="59"/>
                  </a:lnTo>
                  <a:lnTo>
                    <a:pt x="32" y="59"/>
                  </a:lnTo>
                  <a:lnTo>
                    <a:pt x="31" y="52"/>
                  </a:lnTo>
                  <a:lnTo>
                    <a:pt x="24" y="50"/>
                  </a:lnTo>
                  <a:lnTo>
                    <a:pt x="24" y="41"/>
                  </a:lnTo>
                  <a:lnTo>
                    <a:pt x="10" y="38"/>
                  </a:lnTo>
                  <a:lnTo>
                    <a:pt x="0" y="30"/>
                  </a:lnTo>
                  <a:lnTo>
                    <a:pt x="10" y="15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6" y="3"/>
                  </a:lnTo>
                  <a:lnTo>
                    <a:pt x="96" y="11"/>
                  </a:lnTo>
                  <a:lnTo>
                    <a:pt x="93" y="9"/>
                  </a:lnTo>
                  <a:lnTo>
                    <a:pt x="96" y="13"/>
                  </a:lnTo>
                  <a:lnTo>
                    <a:pt x="101" y="13"/>
                  </a:lnTo>
                  <a:lnTo>
                    <a:pt x="108" y="20"/>
                  </a:lnTo>
                  <a:lnTo>
                    <a:pt x="93" y="22"/>
                  </a:lnTo>
                  <a:lnTo>
                    <a:pt x="79" y="25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7" name="Freeform 813"/>
            <p:cNvSpPr>
              <a:spLocks/>
            </p:cNvSpPr>
            <p:nvPr/>
          </p:nvSpPr>
          <p:spPr bwMode="auto">
            <a:xfrm>
              <a:off x="1319" y="2204"/>
              <a:ext cx="23" cy="51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4" y="32"/>
                </a:cxn>
                <a:cxn ang="0">
                  <a:pos x="6" y="13"/>
                </a:cxn>
                <a:cxn ang="0">
                  <a:pos x="22" y="0"/>
                </a:cxn>
                <a:cxn ang="0">
                  <a:pos x="23" y="2"/>
                </a:cxn>
                <a:cxn ang="0">
                  <a:pos x="23" y="14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19" y="36"/>
                </a:cxn>
                <a:cxn ang="0">
                  <a:pos x="14" y="41"/>
                </a:cxn>
              </a:cxnLst>
              <a:rect l="0" t="0" r="r" b="b"/>
              <a:pathLst>
                <a:path w="23" h="51">
                  <a:moveTo>
                    <a:pt x="14" y="41"/>
                  </a:moveTo>
                  <a:lnTo>
                    <a:pt x="5" y="51"/>
                  </a:lnTo>
                  <a:lnTo>
                    <a:pt x="0" y="51"/>
                  </a:lnTo>
                  <a:lnTo>
                    <a:pt x="4" y="32"/>
                  </a:lnTo>
                  <a:lnTo>
                    <a:pt x="6" y="13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14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19" y="36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8" name="Freeform 814"/>
            <p:cNvSpPr>
              <a:spLocks/>
            </p:cNvSpPr>
            <p:nvPr/>
          </p:nvSpPr>
          <p:spPr bwMode="auto">
            <a:xfrm>
              <a:off x="1461" y="2186"/>
              <a:ext cx="6" cy="2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</a:cxnLst>
              <a:rect l="0" t="0" r="r" b="b"/>
              <a:pathLst>
                <a:path w="6" h="2">
                  <a:moveTo>
                    <a:pt x="6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9" name="Freeform 815"/>
            <p:cNvSpPr>
              <a:spLocks/>
            </p:cNvSpPr>
            <p:nvPr/>
          </p:nvSpPr>
          <p:spPr bwMode="auto">
            <a:xfrm>
              <a:off x="1488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0" name="Freeform 816"/>
            <p:cNvSpPr>
              <a:spLocks/>
            </p:cNvSpPr>
            <p:nvPr/>
          </p:nvSpPr>
          <p:spPr bwMode="auto">
            <a:xfrm>
              <a:off x="1484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1" name="Freeform 817"/>
            <p:cNvSpPr>
              <a:spLocks/>
            </p:cNvSpPr>
            <p:nvPr/>
          </p:nvSpPr>
          <p:spPr bwMode="auto">
            <a:xfrm>
              <a:off x="1264" y="2217"/>
              <a:ext cx="72" cy="81"/>
            </a:xfrm>
            <a:custGeom>
              <a:avLst/>
              <a:gdLst/>
              <a:ahLst/>
              <a:cxnLst>
                <a:cxn ang="0">
                  <a:pos x="7" y="71"/>
                </a:cxn>
                <a:cxn ang="0">
                  <a:pos x="0" y="65"/>
                </a:cxn>
                <a:cxn ang="0">
                  <a:pos x="1" y="51"/>
                </a:cxn>
                <a:cxn ang="0">
                  <a:pos x="12" y="35"/>
                </a:cxn>
                <a:cxn ang="0">
                  <a:pos x="35" y="31"/>
                </a:cxn>
                <a:cxn ang="0">
                  <a:pos x="22" y="13"/>
                </a:cxn>
                <a:cxn ang="0">
                  <a:pos x="27" y="12"/>
                </a:cxn>
                <a:cxn ang="0">
                  <a:pos x="29" y="0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59" y="19"/>
                </a:cxn>
                <a:cxn ang="0">
                  <a:pos x="55" y="38"/>
                </a:cxn>
                <a:cxn ang="0">
                  <a:pos x="60" y="38"/>
                </a:cxn>
                <a:cxn ang="0">
                  <a:pos x="66" y="39"/>
                </a:cxn>
                <a:cxn ang="0">
                  <a:pos x="72" y="42"/>
                </a:cxn>
                <a:cxn ang="0">
                  <a:pos x="60" y="51"/>
                </a:cxn>
                <a:cxn ang="0">
                  <a:pos x="50" y="66"/>
                </a:cxn>
                <a:cxn ang="0">
                  <a:pos x="35" y="81"/>
                </a:cxn>
                <a:cxn ang="0">
                  <a:pos x="21" y="77"/>
                </a:cxn>
                <a:cxn ang="0">
                  <a:pos x="7" y="71"/>
                </a:cxn>
              </a:cxnLst>
              <a:rect l="0" t="0" r="r" b="b"/>
              <a:pathLst>
                <a:path w="72" h="81">
                  <a:moveTo>
                    <a:pt x="7" y="71"/>
                  </a:moveTo>
                  <a:lnTo>
                    <a:pt x="0" y="65"/>
                  </a:lnTo>
                  <a:lnTo>
                    <a:pt x="1" y="51"/>
                  </a:lnTo>
                  <a:lnTo>
                    <a:pt x="12" y="35"/>
                  </a:lnTo>
                  <a:lnTo>
                    <a:pt x="35" y="31"/>
                  </a:lnTo>
                  <a:lnTo>
                    <a:pt x="22" y="13"/>
                  </a:lnTo>
                  <a:lnTo>
                    <a:pt x="27" y="12"/>
                  </a:lnTo>
                  <a:lnTo>
                    <a:pt x="29" y="0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59" y="19"/>
                  </a:lnTo>
                  <a:lnTo>
                    <a:pt x="55" y="38"/>
                  </a:lnTo>
                  <a:lnTo>
                    <a:pt x="60" y="38"/>
                  </a:lnTo>
                  <a:lnTo>
                    <a:pt x="66" y="39"/>
                  </a:lnTo>
                  <a:lnTo>
                    <a:pt x="72" y="42"/>
                  </a:lnTo>
                  <a:lnTo>
                    <a:pt x="60" y="51"/>
                  </a:lnTo>
                  <a:lnTo>
                    <a:pt x="50" y="66"/>
                  </a:lnTo>
                  <a:lnTo>
                    <a:pt x="35" y="81"/>
                  </a:lnTo>
                  <a:lnTo>
                    <a:pt x="21" y="77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2" name="Freeform 818"/>
            <p:cNvSpPr>
              <a:spLocks/>
            </p:cNvSpPr>
            <p:nvPr/>
          </p:nvSpPr>
          <p:spPr bwMode="auto">
            <a:xfrm>
              <a:off x="1512" y="2204"/>
              <a:ext cx="36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5"/>
                </a:cxn>
                <a:cxn ang="0">
                  <a:pos x="19" y="13"/>
                </a:cxn>
                <a:cxn ang="0">
                  <a:pos x="36" y="12"/>
                </a:cxn>
                <a:cxn ang="0">
                  <a:pos x="14" y="0"/>
                </a:cxn>
              </a:cxnLst>
              <a:rect l="0" t="0" r="r" b="b"/>
              <a:pathLst>
                <a:path w="36" h="13">
                  <a:moveTo>
                    <a:pt x="14" y="0"/>
                  </a:moveTo>
                  <a:lnTo>
                    <a:pt x="0" y="5"/>
                  </a:lnTo>
                  <a:lnTo>
                    <a:pt x="19" y="13"/>
                  </a:lnTo>
                  <a:lnTo>
                    <a:pt x="36" y="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3" name="Freeform 819"/>
            <p:cNvSpPr>
              <a:spLocks/>
            </p:cNvSpPr>
            <p:nvPr/>
          </p:nvSpPr>
          <p:spPr bwMode="auto">
            <a:xfrm>
              <a:off x="915" y="1922"/>
              <a:ext cx="460" cy="360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91" y="28"/>
                </a:cxn>
                <a:cxn ang="0">
                  <a:pos x="139" y="28"/>
                </a:cxn>
                <a:cxn ang="0">
                  <a:pos x="171" y="20"/>
                </a:cxn>
                <a:cxn ang="0">
                  <a:pos x="177" y="26"/>
                </a:cxn>
                <a:cxn ang="0">
                  <a:pos x="189" y="41"/>
                </a:cxn>
                <a:cxn ang="0">
                  <a:pos x="190" y="54"/>
                </a:cxn>
                <a:cxn ang="0">
                  <a:pos x="198" y="68"/>
                </a:cxn>
                <a:cxn ang="0">
                  <a:pos x="207" y="73"/>
                </a:cxn>
                <a:cxn ang="0">
                  <a:pos x="220" y="63"/>
                </a:cxn>
                <a:cxn ang="0">
                  <a:pos x="233" y="59"/>
                </a:cxn>
                <a:cxn ang="0">
                  <a:pos x="237" y="59"/>
                </a:cxn>
                <a:cxn ang="0">
                  <a:pos x="245" y="64"/>
                </a:cxn>
                <a:cxn ang="0">
                  <a:pos x="251" y="69"/>
                </a:cxn>
                <a:cxn ang="0">
                  <a:pos x="255" y="84"/>
                </a:cxn>
                <a:cxn ang="0">
                  <a:pos x="260" y="97"/>
                </a:cxn>
                <a:cxn ang="0">
                  <a:pos x="264" y="108"/>
                </a:cxn>
                <a:cxn ang="0">
                  <a:pos x="268" y="125"/>
                </a:cxn>
                <a:cxn ang="0">
                  <a:pos x="279" y="131"/>
                </a:cxn>
                <a:cxn ang="0">
                  <a:pos x="290" y="133"/>
                </a:cxn>
                <a:cxn ang="0">
                  <a:pos x="298" y="135"/>
                </a:cxn>
                <a:cxn ang="0">
                  <a:pos x="281" y="232"/>
                </a:cxn>
                <a:cxn ang="0">
                  <a:pos x="300" y="277"/>
                </a:cxn>
                <a:cxn ang="0">
                  <a:pos x="366" y="278"/>
                </a:cxn>
                <a:cxn ang="0">
                  <a:pos x="388" y="260"/>
                </a:cxn>
                <a:cxn ang="0">
                  <a:pos x="448" y="222"/>
                </a:cxn>
                <a:cxn ang="0">
                  <a:pos x="444" y="253"/>
                </a:cxn>
                <a:cxn ang="0">
                  <a:pos x="432" y="284"/>
                </a:cxn>
                <a:cxn ang="0">
                  <a:pos x="395" y="295"/>
                </a:cxn>
                <a:cxn ang="0">
                  <a:pos x="384" y="326"/>
                </a:cxn>
                <a:cxn ang="0">
                  <a:pos x="332" y="342"/>
                </a:cxn>
                <a:cxn ang="0">
                  <a:pos x="307" y="326"/>
                </a:cxn>
                <a:cxn ang="0">
                  <a:pos x="225" y="316"/>
                </a:cxn>
                <a:cxn ang="0">
                  <a:pos x="174" y="286"/>
                </a:cxn>
                <a:cxn ang="0">
                  <a:pos x="135" y="243"/>
                </a:cxn>
                <a:cxn ang="0">
                  <a:pos x="138" y="206"/>
                </a:cxn>
                <a:cxn ang="0">
                  <a:pos x="116" y="166"/>
                </a:cxn>
                <a:cxn ang="0">
                  <a:pos x="95" y="144"/>
                </a:cxn>
                <a:cxn ang="0">
                  <a:pos x="90" y="120"/>
                </a:cxn>
                <a:cxn ang="0">
                  <a:pos x="68" y="88"/>
                </a:cxn>
                <a:cxn ang="0">
                  <a:pos x="44" y="25"/>
                </a:cxn>
                <a:cxn ang="0">
                  <a:pos x="35" y="75"/>
                </a:cxn>
                <a:cxn ang="0">
                  <a:pos x="56" y="118"/>
                </a:cxn>
                <a:cxn ang="0">
                  <a:pos x="77" y="178"/>
                </a:cxn>
                <a:cxn ang="0">
                  <a:pos x="42" y="157"/>
                </a:cxn>
                <a:cxn ang="0">
                  <a:pos x="22" y="115"/>
                </a:cxn>
                <a:cxn ang="0">
                  <a:pos x="22" y="80"/>
                </a:cxn>
                <a:cxn ang="0">
                  <a:pos x="0" y="4"/>
                </a:cxn>
              </a:cxnLst>
              <a:rect l="0" t="0" r="r" b="b"/>
              <a:pathLst>
                <a:path w="460" h="360">
                  <a:moveTo>
                    <a:pt x="17" y="3"/>
                  </a:moveTo>
                  <a:lnTo>
                    <a:pt x="40" y="0"/>
                  </a:lnTo>
                  <a:lnTo>
                    <a:pt x="38" y="3"/>
                  </a:lnTo>
                  <a:lnTo>
                    <a:pt x="39" y="6"/>
                  </a:lnTo>
                  <a:lnTo>
                    <a:pt x="59" y="15"/>
                  </a:lnTo>
                  <a:lnTo>
                    <a:pt x="86" y="25"/>
                  </a:lnTo>
                  <a:lnTo>
                    <a:pt x="87" y="26"/>
                  </a:lnTo>
                  <a:lnTo>
                    <a:pt x="91" y="28"/>
                  </a:lnTo>
                  <a:lnTo>
                    <a:pt x="102" y="28"/>
                  </a:lnTo>
                  <a:lnTo>
                    <a:pt x="125" y="28"/>
                  </a:lnTo>
                  <a:lnTo>
                    <a:pt x="129" y="28"/>
                  </a:lnTo>
                  <a:lnTo>
                    <a:pt x="139" y="28"/>
                  </a:lnTo>
                  <a:lnTo>
                    <a:pt x="142" y="19"/>
                  </a:lnTo>
                  <a:lnTo>
                    <a:pt x="158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3" y="25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80" y="32"/>
                  </a:lnTo>
                  <a:lnTo>
                    <a:pt x="181" y="33"/>
                  </a:lnTo>
                  <a:lnTo>
                    <a:pt x="184" y="38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90" y="43"/>
                  </a:lnTo>
                  <a:lnTo>
                    <a:pt x="190" y="50"/>
                  </a:lnTo>
                  <a:lnTo>
                    <a:pt x="190" y="54"/>
                  </a:lnTo>
                  <a:lnTo>
                    <a:pt x="191" y="62"/>
                  </a:lnTo>
                  <a:lnTo>
                    <a:pt x="194" y="64"/>
                  </a:lnTo>
                  <a:lnTo>
                    <a:pt x="197" y="67"/>
                  </a:lnTo>
                  <a:lnTo>
                    <a:pt x="198" y="68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4" y="72"/>
                  </a:lnTo>
                  <a:lnTo>
                    <a:pt x="207" y="73"/>
                  </a:lnTo>
                  <a:lnTo>
                    <a:pt x="211" y="75"/>
                  </a:lnTo>
                  <a:lnTo>
                    <a:pt x="212" y="73"/>
                  </a:lnTo>
                  <a:lnTo>
                    <a:pt x="216" y="69"/>
                  </a:lnTo>
                  <a:lnTo>
                    <a:pt x="220" y="63"/>
                  </a:lnTo>
                  <a:lnTo>
                    <a:pt x="223" y="59"/>
                  </a:lnTo>
                  <a:lnTo>
                    <a:pt x="224" y="59"/>
                  </a:lnTo>
                  <a:lnTo>
                    <a:pt x="229" y="56"/>
                  </a:lnTo>
                  <a:lnTo>
                    <a:pt x="233" y="59"/>
                  </a:lnTo>
                  <a:lnTo>
                    <a:pt x="233" y="58"/>
                  </a:lnTo>
                  <a:lnTo>
                    <a:pt x="234" y="59"/>
                  </a:lnTo>
                  <a:lnTo>
                    <a:pt x="234" y="58"/>
                  </a:lnTo>
                  <a:lnTo>
                    <a:pt x="237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6" y="64"/>
                  </a:lnTo>
                  <a:lnTo>
                    <a:pt x="247" y="65"/>
                  </a:lnTo>
                  <a:lnTo>
                    <a:pt x="249" y="67"/>
                  </a:lnTo>
                  <a:lnTo>
                    <a:pt x="251" y="69"/>
                  </a:lnTo>
                  <a:lnTo>
                    <a:pt x="251" y="71"/>
                  </a:lnTo>
                  <a:lnTo>
                    <a:pt x="253" y="72"/>
                  </a:lnTo>
                  <a:lnTo>
                    <a:pt x="253" y="76"/>
                  </a:lnTo>
                  <a:lnTo>
                    <a:pt x="255" y="84"/>
                  </a:lnTo>
                  <a:lnTo>
                    <a:pt x="255" y="89"/>
                  </a:lnTo>
                  <a:lnTo>
                    <a:pt x="257" y="90"/>
                  </a:lnTo>
                  <a:lnTo>
                    <a:pt x="259" y="94"/>
                  </a:lnTo>
                  <a:lnTo>
                    <a:pt x="260" y="97"/>
                  </a:lnTo>
                  <a:lnTo>
                    <a:pt x="262" y="99"/>
                  </a:lnTo>
                  <a:lnTo>
                    <a:pt x="263" y="101"/>
                  </a:lnTo>
                  <a:lnTo>
                    <a:pt x="266" y="103"/>
                  </a:lnTo>
                  <a:lnTo>
                    <a:pt x="264" y="108"/>
                  </a:lnTo>
                  <a:lnTo>
                    <a:pt x="264" y="114"/>
                  </a:lnTo>
                  <a:lnTo>
                    <a:pt x="266" y="116"/>
                  </a:lnTo>
                  <a:lnTo>
                    <a:pt x="267" y="121"/>
                  </a:lnTo>
                  <a:lnTo>
                    <a:pt x="268" y="125"/>
                  </a:lnTo>
                  <a:lnTo>
                    <a:pt x="272" y="127"/>
                  </a:lnTo>
                  <a:lnTo>
                    <a:pt x="273" y="128"/>
                  </a:lnTo>
                  <a:lnTo>
                    <a:pt x="275" y="128"/>
                  </a:lnTo>
                  <a:lnTo>
                    <a:pt x="279" y="131"/>
                  </a:lnTo>
                  <a:lnTo>
                    <a:pt x="280" y="131"/>
                  </a:lnTo>
                  <a:lnTo>
                    <a:pt x="280" y="132"/>
                  </a:lnTo>
                  <a:lnTo>
                    <a:pt x="287" y="132"/>
                  </a:lnTo>
                  <a:lnTo>
                    <a:pt x="290" y="133"/>
                  </a:lnTo>
                  <a:lnTo>
                    <a:pt x="292" y="136"/>
                  </a:lnTo>
                  <a:lnTo>
                    <a:pt x="294" y="136"/>
                  </a:lnTo>
                  <a:lnTo>
                    <a:pt x="298" y="133"/>
                  </a:lnTo>
                  <a:lnTo>
                    <a:pt x="298" y="135"/>
                  </a:lnTo>
                  <a:lnTo>
                    <a:pt x="288" y="161"/>
                  </a:lnTo>
                  <a:lnTo>
                    <a:pt x="277" y="187"/>
                  </a:lnTo>
                  <a:lnTo>
                    <a:pt x="275" y="213"/>
                  </a:lnTo>
                  <a:lnTo>
                    <a:pt x="281" y="232"/>
                  </a:lnTo>
                  <a:lnTo>
                    <a:pt x="287" y="251"/>
                  </a:lnTo>
                  <a:lnTo>
                    <a:pt x="292" y="262"/>
                  </a:lnTo>
                  <a:lnTo>
                    <a:pt x="297" y="274"/>
                  </a:lnTo>
                  <a:lnTo>
                    <a:pt x="300" y="277"/>
                  </a:lnTo>
                  <a:lnTo>
                    <a:pt x="316" y="286"/>
                  </a:lnTo>
                  <a:lnTo>
                    <a:pt x="332" y="284"/>
                  </a:lnTo>
                  <a:lnTo>
                    <a:pt x="352" y="280"/>
                  </a:lnTo>
                  <a:lnTo>
                    <a:pt x="366" y="278"/>
                  </a:lnTo>
                  <a:lnTo>
                    <a:pt x="371" y="282"/>
                  </a:lnTo>
                  <a:lnTo>
                    <a:pt x="376" y="277"/>
                  </a:lnTo>
                  <a:lnTo>
                    <a:pt x="374" y="274"/>
                  </a:lnTo>
                  <a:lnTo>
                    <a:pt x="388" y="260"/>
                  </a:lnTo>
                  <a:lnTo>
                    <a:pt x="396" y="235"/>
                  </a:lnTo>
                  <a:lnTo>
                    <a:pt x="410" y="224"/>
                  </a:lnTo>
                  <a:lnTo>
                    <a:pt x="431" y="223"/>
                  </a:lnTo>
                  <a:lnTo>
                    <a:pt x="448" y="222"/>
                  </a:lnTo>
                  <a:lnTo>
                    <a:pt x="452" y="222"/>
                  </a:lnTo>
                  <a:lnTo>
                    <a:pt x="458" y="226"/>
                  </a:lnTo>
                  <a:lnTo>
                    <a:pt x="460" y="230"/>
                  </a:lnTo>
                  <a:lnTo>
                    <a:pt x="444" y="253"/>
                  </a:lnTo>
                  <a:lnTo>
                    <a:pt x="440" y="261"/>
                  </a:lnTo>
                  <a:lnTo>
                    <a:pt x="442" y="264"/>
                  </a:lnTo>
                  <a:lnTo>
                    <a:pt x="440" y="265"/>
                  </a:lnTo>
                  <a:lnTo>
                    <a:pt x="432" y="284"/>
                  </a:lnTo>
                  <a:lnTo>
                    <a:pt x="430" y="277"/>
                  </a:lnTo>
                  <a:lnTo>
                    <a:pt x="426" y="282"/>
                  </a:lnTo>
                  <a:lnTo>
                    <a:pt x="410" y="295"/>
                  </a:lnTo>
                  <a:lnTo>
                    <a:pt x="395" y="295"/>
                  </a:lnTo>
                  <a:lnTo>
                    <a:pt x="378" y="295"/>
                  </a:lnTo>
                  <a:lnTo>
                    <a:pt x="376" y="307"/>
                  </a:lnTo>
                  <a:lnTo>
                    <a:pt x="371" y="308"/>
                  </a:lnTo>
                  <a:lnTo>
                    <a:pt x="384" y="326"/>
                  </a:lnTo>
                  <a:lnTo>
                    <a:pt x="361" y="330"/>
                  </a:lnTo>
                  <a:lnTo>
                    <a:pt x="350" y="346"/>
                  </a:lnTo>
                  <a:lnTo>
                    <a:pt x="349" y="360"/>
                  </a:lnTo>
                  <a:lnTo>
                    <a:pt x="332" y="342"/>
                  </a:lnTo>
                  <a:lnTo>
                    <a:pt x="319" y="329"/>
                  </a:lnTo>
                  <a:lnTo>
                    <a:pt x="313" y="325"/>
                  </a:lnTo>
                  <a:lnTo>
                    <a:pt x="305" y="326"/>
                  </a:lnTo>
                  <a:lnTo>
                    <a:pt x="307" y="326"/>
                  </a:lnTo>
                  <a:lnTo>
                    <a:pt x="283" y="337"/>
                  </a:lnTo>
                  <a:lnTo>
                    <a:pt x="273" y="337"/>
                  </a:lnTo>
                  <a:lnTo>
                    <a:pt x="255" y="327"/>
                  </a:lnTo>
                  <a:lnTo>
                    <a:pt x="225" y="316"/>
                  </a:lnTo>
                  <a:lnTo>
                    <a:pt x="215" y="310"/>
                  </a:lnTo>
                  <a:lnTo>
                    <a:pt x="198" y="300"/>
                  </a:lnTo>
                  <a:lnTo>
                    <a:pt x="186" y="294"/>
                  </a:lnTo>
                  <a:lnTo>
                    <a:pt x="174" y="286"/>
                  </a:lnTo>
                  <a:lnTo>
                    <a:pt x="161" y="279"/>
                  </a:lnTo>
                  <a:lnTo>
                    <a:pt x="150" y="267"/>
                  </a:lnTo>
                  <a:lnTo>
                    <a:pt x="138" y="256"/>
                  </a:lnTo>
                  <a:lnTo>
                    <a:pt x="135" y="243"/>
                  </a:lnTo>
                  <a:lnTo>
                    <a:pt x="142" y="239"/>
                  </a:lnTo>
                  <a:lnTo>
                    <a:pt x="138" y="235"/>
                  </a:lnTo>
                  <a:lnTo>
                    <a:pt x="145" y="222"/>
                  </a:lnTo>
                  <a:lnTo>
                    <a:pt x="138" y="206"/>
                  </a:lnTo>
                  <a:lnTo>
                    <a:pt x="133" y="191"/>
                  </a:lnTo>
                  <a:lnTo>
                    <a:pt x="122" y="178"/>
                  </a:lnTo>
                  <a:lnTo>
                    <a:pt x="112" y="163"/>
                  </a:lnTo>
                  <a:lnTo>
                    <a:pt x="116" y="166"/>
                  </a:lnTo>
                  <a:lnTo>
                    <a:pt x="109" y="155"/>
                  </a:lnTo>
                  <a:lnTo>
                    <a:pt x="105" y="151"/>
                  </a:lnTo>
                  <a:lnTo>
                    <a:pt x="108" y="151"/>
                  </a:lnTo>
                  <a:lnTo>
                    <a:pt x="95" y="144"/>
                  </a:lnTo>
                  <a:lnTo>
                    <a:pt x="98" y="140"/>
                  </a:lnTo>
                  <a:lnTo>
                    <a:pt x="91" y="138"/>
                  </a:lnTo>
                  <a:lnTo>
                    <a:pt x="96" y="127"/>
                  </a:lnTo>
                  <a:lnTo>
                    <a:pt x="90" y="120"/>
                  </a:lnTo>
                  <a:lnTo>
                    <a:pt x="79" y="101"/>
                  </a:lnTo>
                  <a:lnTo>
                    <a:pt x="78" y="95"/>
                  </a:lnTo>
                  <a:lnTo>
                    <a:pt x="74" y="95"/>
                  </a:lnTo>
                  <a:lnTo>
                    <a:pt x="68" y="88"/>
                  </a:lnTo>
                  <a:lnTo>
                    <a:pt x="61" y="71"/>
                  </a:lnTo>
                  <a:lnTo>
                    <a:pt x="55" y="54"/>
                  </a:lnTo>
                  <a:lnTo>
                    <a:pt x="55" y="30"/>
                  </a:lnTo>
                  <a:lnTo>
                    <a:pt x="44" y="25"/>
                  </a:lnTo>
                  <a:lnTo>
                    <a:pt x="31" y="17"/>
                  </a:lnTo>
                  <a:lnTo>
                    <a:pt x="29" y="38"/>
                  </a:lnTo>
                  <a:lnTo>
                    <a:pt x="26" y="58"/>
                  </a:lnTo>
                  <a:lnTo>
                    <a:pt x="35" y="75"/>
                  </a:lnTo>
                  <a:lnTo>
                    <a:pt x="44" y="92"/>
                  </a:lnTo>
                  <a:lnTo>
                    <a:pt x="49" y="106"/>
                  </a:lnTo>
                  <a:lnTo>
                    <a:pt x="53" y="119"/>
                  </a:lnTo>
                  <a:lnTo>
                    <a:pt x="56" y="118"/>
                  </a:lnTo>
                  <a:lnTo>
                    <a:pt x="59" y="140"/>
                  </a:lnTo>
                  <a:lnTo>
                    <a:pt x="62" y="163"/>
                  </a:lnTo>
                  <a:lnTo>
                    <a:pt x="68" y="168"/>
                  </a:lnTo>
                  <a:lnTo>
                    <a:pt x="77" y="178"/>
                  </a:lnTo>
                  <a:lnTo>
                    <a:pt x="79" y="188"/>
                  </a:lnTo>
                  <a:lnTo>
                    <a:pt x="68" y="193"/>
                  </a:lnTo>
                  <a:lnTo>
                    <a:pt x="57" y="175"/>
                  </a:lnTo>
                  <a:lnTo>
                    <a:pt x="42" y="157"/>
                  </a:lnTo>
                  <a:lnTo>
                    <a:pt x="43" y="142"/>
                  </a:lnTo>
                  <a:lnTo>
                    <a:pt x="38" y="127"/>
                  </a:lnTo>
                  <a:lnTo>
                    <a:pt x="32" y="116"/>
                  </a:lnTo>
                  <a:lnTo>
                    <a:pt x="22" y="115"/>
                  </a:lnTo>
                  <a:lnTo>
                    <a:pt x="14" y="106"/>
                  </a:lnTo>
                  <a:lnTo>
                    <a:pt x="1" y="95"/>
                  </a:lnTo>
                  <a:lnTo>
                    <a:pt x="19" y="99"/>
                  </a:lnTo>
                  <a:lnTo>
                    <a:pt x="22" y="80"/>
                  </a:lnTo>
                  <a:lnTo>
                    <a:pt x="13" y="67"/>
                  </a:lnTo>
                  <a:lnTo>
                    <a:pt x="4" y="54"/>
                  </a:lnTo>
                  <a:lnTo>
                    <a:pt x="1" y="29"/>
                  </a:lnTo>
                  <a:lnTo>
                    <a:pt x="0" y="4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4" name="Freeform 838"/>
            <p:cNvSpPr>
              <a:spLocks/>
            </p:cNvSpPr>
            <p:nvPr/>
          </p:nvSpPr>
          <p:spPr bwMode="auto">
            <a:xfrm>
              <a:off x="1467" y="2079"/>
              <a:ext cx="9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8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8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5" name="Freeform 841"/>
            <p:cNvSpPr>
              <a:spLocks/>
            </p:cNvSpPr>
            <p:nvPr/>
          </p:nvSpPr>
          <p:spPr bwMode="auto">
            <a:xfrm>
              <a:off x="880" y="1896"/>
              <a:ext cx="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6" name="Freeform 842"/>
            <p:cNvSpPr>
              <a:spLocks/>
            </p:cNvSpPr>
            <p:nvPr/>
          </p:nvSpPr>
          <p:spPr bwMode="auto">
            <a:xfrm>
              <a:off x="873" y="1896"/>
              <a:ext cx="4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0" y="3"/>
                  </a:lnTo>
                  <a:lnTo>
                    <a:pt x="4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7" name="Freeform 843"/>
            <p:cNvSpPr>
              <a:spLocks/>
            </p:cNvSpPr>
            <p:nvPr/>
          </p:nvSpPr>
          <p:spPr bwMode="auto">
            <a:xfrm>
              <a:off x="897" y="1908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1" y="1"/>
                  </a:lnTo>
                  <a:lnTo>
                    <a:pt x="1" y="3"/>
                  </a:lnTo>
                  <a:lnTo>
                    <a:pt x="4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8" name="Freeform 845"/>
            <p:cNvSpPr>
              <a:spLocks/>
            </p:cNvSpPr>
            <p:nvPr/>
          </p:nvSpPr>
          <p:spPr bwMode="auto">
            <a:xfrm>
              <a:off x="894" y="1916"/>
              <a:ext cx="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9" name="Freeform 849"/>
            <p:cNvSpPr>
              <a:spLocks/>
            </p:cNvSpPr>
            <p:nvPr/>
          </p:nvSpPr>
          <p:spPr bwMode="auto">
            <a:xfrm>
              <a:off x="1480" y="2079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0" name="Freeform 850"/>
            <p:cNvSpPr>
              <a:spLocks/>
            </p:cNvSpPr>
            <p:nvPr/>
          </p:nvSpPr>
          <p:spPr bwMode="auto">
            <a:xfrm>
              <a:off x="1484" y="207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1" name="Freeform 851"/>
            <p:cNvSpPr>
              <a:spLocks/>
            </p:cNvSpPr>
            <p:nvPr/>
          </p:nvSpPr>
          <p:spPr bwMode="auto">
            <a:xfrm>
              <a:off x="1487" y="2077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</p:grpSp>
      <p:graphicFrame>
        <p:nvGraphicFramePr>
          <p:cNvPr id="164" name="Gráfico 1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651521"/>
              </p:ext>
            </p:extLst>
          </p:nvPr>
        </p:nvGraphicFramePr>
        <p:xfrm>
          <a:off x="161366" y="4004286"/>
          <a:ext cx="8695404" cy="2460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6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3247" y="6208610"/>
            <a:ext cx="261091" cy="173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6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61340" y="6208291"/>
            <a:ext cx="261091" cy="1737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67" name="Picture 133" descr="chile_fla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62238" y="6194304"/>
            <a:ext cx="261604" cy="1737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68" name="Imagen 167"/>
          <p:cNvPicPr>
            <a:picLocks noChangeAspect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8" t="22001" r="4022" b="22444"/>
          <a:stretch/>
        </p:blipFill>
        <p:spPr>
          <a:xfrm>
            <a:off x="5327970" y="6194304"/>
            <a:ext cx="292614" cy="176699"/>
          </a:xfrm>
          <a:prstGeom prst="rect">
            <a:avLst/>
          </a:prstGeom>
          <a:ln>
            <a:solidFill>
              <a:srgbClr val="000000"/>
            </a:solidFill>
          </a:ln>
        </p:spPr>
      </p:pic>
      <p:graphicFrame>
        <p:nvGraphicFramePr>
          <p:cNvPr id="170" name="Tabla 1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553"/>
              </p:ext>
            </p:extLst>
          </p:nvPr>
        </p:nvGraphicFramePr>
        <p:xfrm>
          <a:off x="585106" y="1419572"/>
          <a:ext cx="7920000" cy="226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/>
                <a:gridCol w="1584000"/>
                <a:gridCol w="1584000"/>
                <a:gridCol w="1584000"/>
                <a:gridCol w="1584000"/>
              </a:tblGrid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Países</a:t>
                      </a:r>
                      <a:endParaRPr lang="es-CO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PIB</a:t>
                      </a:r>
                    </a:p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(USD BN)</a:t>
                      </a:r>
                      <a:endParaRPr lang="es-CO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Población</a:t>
                      </a:r>
                    </a:p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(MM)</a:t>
                      </a:r>
                      <a:endParaRPr lang="es-CO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err="1" smtClean="0">
                          <a:solidFill>
                            <a:schemeClr val="bg1"/>
                          </a:solidFill>
                        </a:rPr>
                        <a:t>Mkt</a:t>
                      </a:r>
                      <a:r>
                        <a:rPr lang="es-CO" sz="1200" baseline="0" dirty="0" smtClean="0">
                          <a:solidFill>
                            <a:schemeClr val="bg1"/>
                          </a:solidFill>
                        </a:rPr>
                        <a:t> Cap.</a:t>
                      </a:r>
                    </a:p>
                    <a:p>
                      <a:pPr algn="ctr"/>
                      <a:r>
                        <a:rPr lang="es-CO" sz="1200" baseline="0" dirty="0" smtClean="0">
                          <a:solidFill>
                            <a:schemeClr val="bg1"/>
                          </a:solidFill>
                        </a:rPr>
                        <a:t>(USD BN)</a:t>
                      </a:r>
                      <a:endParaRPr lang="es-CO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MSCI </a:t>
                      </a:r>
                    </a:p>
                    <a:p>
                      <a:pPr algn="ctr"/>
                      <a:r>
                        <a:rPr lang="es-CO" sz="1200" dirty="0" smtClean="0">
                          <a:solidFill>
                            <a:schemeClr val="bg1"/>
                          </a:solidFill>
                        </a:rPr>
                        <a:t>Mercados</a:t>
                      </a:r>
                      <a:r>
                        <a:rPr lang="es-CO" sz="1200" baseline="0" dirty="0" smtClean="0">
                          <a:solidFill>
                            <a:schemeClr val="bg1"/>
                          </a:solidFill>
                        </a:rPr>
                        <a:t> Emergentes</a:t>
                      </a:r>
                      <a:r>
                        <a:rPr lang="es-CO" sz="1200" baseline="30000" dirty="0" smtClean="0">
                          <a:solidFill>
                            <a:schemeClr val="bg1"/>
                          </a:solidFill>
                        </a:rPr>
                        <a:t>(2)</a:t>
                      </a:r>
                      <a:r>
                        <a:rPr lang="es-CO" sz="1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s-CO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Colombia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292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48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86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0.5%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Perú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192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32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57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0.4%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Chile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240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18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190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1.2%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México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1,144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127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402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4.3%</a:t>
                      </a:r>
                      <a:endParaRPr lang="es-CO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es-CO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Total</a:t>
                      </a:r>
                      <a:endParaRPr lang="es-CO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1,868</a:t>
                      </a:r>
                      <a:endParaRPr lang="es-CO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225</a:t>
                      </a:r>
                      <a:endParaRPr lang="es-CO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735</a:t>
                      </a:r>
                      <a:endParaRPr lang="es-CO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6.40%</a:t>
                      </a:r>
                      <a:endParaRPr lang="es-CO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0789" y="2135481"/>
            <a:ext cx="261091" cy="173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7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91415" y="2470092"/>
            <a:ext cx="261091" cy="1737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73" name="Picture 133" descr="chile_fla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0789" y="2782540"/>
            <a:ext cx="261604" cy="1737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74" name="Imagen 173"/>
          <p:cNvPicPr>
            <a:picLocks noChangeAspect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8" t="22001" r="4022" b="22444"/>
          <a:stretch/>
        </p:blipFill>
        <p:spPr>
          <a:xfrm>
            <a:off x="1570789" y="3119304"/>
            <a:ext cx="261604" cy="157973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17918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Objeto 9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4819447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Diapositiva de think-cell" r:id="rId8" imgW="470" imgH="469" progId="TCLayout.ActiveDocument.1">
                  <p:embed/>
                </p:oleObj>
              </mc:Choice>
              <mc:Fallback>
                <p:oleObj name="Diapositiva de think-cell" r:id="rId8" imgW="470" imgH="46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Marcador de contenido 91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s-CO" dirty="0" smtClean="0"/>
              <a:t>¿Qué se necesita para tener un Mercado de Capitales más desarrollado?</a:t>
            </a:r>
            <a:endParaRPr lang="es-CO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Alianza del Pacífico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s-CO" dirty="0" smtClean="0"/>
              <a:t>Desarrollo del Mercado de Capitales</a:t>
            </a:r>
            <a:endParaRPr lang="es-CO" dirty="0"/>
          </a:p>
        </p:txBody>
      </p:sp>
      <p:sp>
        <p:nvSpPr>
          <p:cNvPr id="94" name="Marcador de texto 93"/>
          <p:cNvSpPr>
            <a:spLocks noGrp="1"/>
          </p:cNvSpPr>
          <p:nvPr>
            <p:ph type="body" sz="quarter" idx="46"/>
          </p:nvPr>
        </p:nvSpPr>
        <p:spPr>
          <a:xfrm>
            <a:off x="292100" y="1449374"/>
            <a:ext cx="8575200" cy="4936472"/>
          </a:xfrm>
        </p:spPr>
        <p:txBody>
          <a:bodyPr numCol="2"/>
          <a:lstStyle/>
          <a:p>
            <a:pPr marL="0" indent="0">
              <a:lnSpc>
                <a:spcPct val="150000"/>
              </a:lnSpc>
              <a:buNone/>
            </a:pP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503C-F42B-4272-B9F4-A8E2EF4F5795}" type="slidenum">
              <a:rPr lang="es-CO" smtClean="0"/>
              <a:t>11</a:t>
            </a:fld>
            <a:endParaRPr lang="es-CO" dirty="0"/>
          </a:p>
        </p:txBody>
      </p:sp>
      <p:grpSp>
        <p:nvGrpSpPr>
          <p:cNvPr id="6" name="Group 852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757227" y="1238788"/>
            <a:ext cx="4022970" cy="4950692"/>
            <a:chOff x="873" y="1896"/>
            <a:chExt cx="1380" cy="1749"/>
          </a:xfrm>
        </p:grpSpPr>
        <p:sp>
          <p:nvSpPr>
            <p:cNvPr id="7" name="Freeform 165"/>
            <p:cNvSpPr>
              <a:spLocks/>
            </p:cNvSpPr>
            <p:nvPr/>
          </p:nvSpPr>
          <p:spPr bwMode="auto">
            <a:xfrm>
              <a:off x="1482" y="2325"/>
              <a:ext cx="209" cy="327"/>
            </a:xfrm>
            <a:custGeom>
              <a:avLst/>
              <a:gdLst/>
              <a:ahLst/>
              <a:cxnLst>
                <a:cxn ang="0">
                  <a:pos x="84" y="27"/>
                </a:cxn>
                <a:cxn ang="0">
                  <a:pos x="61" y="42"/>
                </a:cxn>
                <a:cxn ang="0">
                  <a:pos x="40" y="74"/>
                </a:cxn>
                <a:cxn ang="0">
                  <a:pos x="35" y="77"/>
                </a:cxn>
                <a:cxn ang="0">
                  <a:pos x="31" y="87"/>
                </a:cxn>
                <a:cxn ang="0">
                  <a:pos x="20" y="100"/>
                </a:cxn>
                <a:cxn ang="0">
                  <a:pos x="30" y="128"/>
                </a:cxn>
                <a:cxn ang="0">
                  <a:pos x="27" y="150"/>
                </a:cxn>
                <a:cxn ang="0">
                  <a:pos x="31" y="168"/>
                </a:cxn>
                <a:cxn ang="0">
                  <a:pos x="9" y="194"/>
                </a:cxn>
                <a:cxn ang="0">
                  <a:pos x="0" y="208"/>
                </a:cxn>
                <a:cxn ang="0">
                  <a:pos x="15" y="225"/>
                </a:cxn>
                <a:cxn ang="0">
                  <a:pos x="43" y="236"/>
                </a:cxn>
                <a:cxn ang="0">
                  <a:pos x="63" y="245"/>
                </a:cxn>
                <a:cxn ang="0">
                  <a:pos x="83" y="264"/>
                </a:cxn>
                <a:cxn ang="0">
                  <a:pos x="100" y="288"/>
                </a:cxn>
                <a:cxn ang="0">
                  <a:pos x="135" y="289"/>
                </a:cxn>
                <a:cxn ang="0">
                  <a:pos x="146" y="319"/>
                </a:cxn>
                <a:cxn ang="0">
                  <a:pos x="161" y="300"/>
                </a:cxn>
                <a:cxn ang="0">
                  <a:pos x="157" y="251"/>
                </a:cxn>
                <a:cxn ang="0">
                  <a:pos x="166" y="231"/>
                </a:cxn>
                <a:cxn ang="0">
                  <a:pos x="160" y="223"/>
                </a:cxn>
                <a:cxn ang="0">
                  <a:pos x="173" y="210"/>
                </a:cxn>
                <a:cxn ang="0">
                  <a:pos x="186" y="207"/>
                </a:cxn>
                <a:cxn ang="0">
                  <a:pos x="199" y="202"/>
                </a:cxn>
                <a:cxn ang="0">
                  <a:pos x="209" y="220"/>
                </a:cxn>
                <a:cxn ang="0">
                  <a:pos x="195" y="189"/>
                </a:cxn>
                <a:cxn ang="0">
                  <a:pos x="194" y="155"/>
                </a:cxn>
                <a:cxn ang="0">
                  <a:pos x="202" y="121"/>
                </a:cxn>
                <a:cxn ang="0">
                  <a:pos x="172" y="124"/>
                </a:cxn>
                <a:cxn ang="0">
                  <a:pos x="142" y="106"/>
                </a:cxn>
                <a:cxn ang="0">
                  <a:pos x="117" y="98"/>
                </a:cxn>
                <a:cxn ang="0">
                  <a:pos x="108" y="63"/>
                </a:cxn>
                <a:cxn ang="0">
                  <a:pos x="108" y="46"/>
                </a:cxn>
                <a:cxn ang="0">
                  <a:pos x="127" y="13"/>
                </a:cxn>
                <a:cxn ang="0">
                  <a:pos x="142" y="0"/>
                </a:cxn>
                <a:cxn ang="0">
                  <a:pos x="114" y="12"/>
                </a:cxn>
                <a:cxn ang="0">
                  <a:pos x="88" y="21"/>
                </a:cxn>
              </a:cxnLst>
              <a:rect l="0" t="0" r="r" b="b"/>
              <a:pathLst>
                <a:path w="209" h="327">
                  <a:moveTo>
                    <a:pt x="88" y="21"/>
                  </a:moveTo>
                  <a:lnTo>
                    <a:pt x="84" y="27"/>
                  </a:lnTo>
                  <a:lnTo>
                    <a:pt x="75" y="25"/>
                  </a:lnTo>
                  <a:lnTo>
                    <a:pt x="61" y="42"/>
                  </a:lnTo>
                  <a:lnTo>
                    <a:pt x="60" y="57"/>
                  </a:lnTo>
                  <a:lnTo>
                    <a:pt x="40" y="74"/>
                  </a:lnTo>
                  <a:lnTo>
                    <a:pt x="39" y="87"/>
                  </a:lnTo>
                  <a:lnTo>
                    <a:pt x="35" y="77"/>
                  </a:lnTo>
                  <a:lnTo>
                    <a:pt x="31" y="73"/>
                  </a:lnTo>
                  <a:lnTo>
                    <a:pt x="31" y="87"/>
                  </a:lnTo>
                  <a:lnTo>
                    <a:pt x="24" y="92"/>
                  </a:lnTo>
                  <a:lnTo>
                    <a:pt x="20" y="100"/>
                  </a:lnTo>
                  <a:lnTo>
                    <a:pt x="26" y="109"/>
                  </a:lnTo>
                  <a:lnTo>
                    <a:pt x="30" y="128"/>
                  </a:lnTo>
                  <a:lnTo>
                    <a:pt x="26" y="135"/>
                  </a:lnTo>
                  <a:lnTo>
                    <a:pt x="27" y="150"/>
                  </a:lnTo>
                  <a:lnTo>
                    <a:pt x="28" y="165"/>
                  </a:lnTo>
                  <a:lnTo>
                    <a:pt x="31" y="168"/>
                  </a:lnTo>
                  <a:lnTo>
                    <a:pt x="19" y="190"/>
                  </a:lnTo>
                  <a:lnTo>
                    <a:pt x="9" y="194"/>
                  </a:lnTo>
                  <a:lnTo>
                    <a:pt x="5" y="205"/>
                  </a:lnTo>
                  <a:lnTo>
                    <a:pt x="0" y="208"/>
                  </a:lnTo>
                  <a:lnTo>
                    <a:pt x="1" y="215"/>
                  </a:lnTo>
                  <a:lnTo>
                    <a:pt x="15" y="225"/>
                  </a:lnTo>
                  <a:lnTo>
                    <a:pt x="26" y="236"/>
                  </a:lnTo>
                  <a:lnTo>
                    <a:pt x="43" y="236"/>
                  </a:lnTo>
                  <a:lnTo>
                    <a:pt x="62" y="246"/>
                  </a:lnTo>
                  <a:lnTo>
                    <a:pt x="63" y="245"/>
                  </a:lnTo>
                  <a:lnTo>
                    <a:pt x="74" y="254"/>
                  </a:lnTo>
                  <a:lnTo>
                    <a:pt x="83" y="264"/>
                  </a:lnTo>
                  <a:lnTo>
                    <a:pt x="96" y="279"/>
                  </a:lnTo>
                  <a:lnTo>
                    <a:pt x="100" y="288"/>
                  </a:lnTo>
                  <a:lnTo>
                    <a:pt x="122" y="289"/>
                  </a:lnTo>
                  <a:lnTo>
                    <a:pt x="135" y="289"/>
                  </a:lnTo>
                  <a:lnTo>
                    <a:pt x="152" y="296"/>
                  </a:lnTo>
                  <a:lnTo>
                    <a:pt x="146" y="319"/>
                  </a:lnTo>
                  <a:lnTo>
                    <a:pt x="157" y="327"/>
                  </a:lnTo>
                  <a:lnTo>
                    <a:pt x="161" y="300"/>
                  </a:lnTo>
                  <a:lnTo>
                    <a:pt x="165" y="271"/>
                  </a:lnTo>
                  <a:lnTo>
                    <a:pt x="157" y="251"/>
                  </a:lnTo>
                  <a:lnTo>
                    <a:pt x="153" y="232"/>
                  </a:lnTo>
                  <a:lnTo>
                    <a:pt x="166" y="231"/>
                  </a:lnTo>
                  <a:lnTo>
                    <a:pt x="169" y="227"/>
                  </a:lnTo>
                  <a:lnTo>
                    <a:pt x="160" y="223"/>
                  </a:lnTo>
                  <a:lnTo>
                    <a:pt x="157" y="210"/>
                  </a:lnTo>
                  <a:lnTo>
                    <a:pt x="173" y="210"/>
                  </a:lnTo>
                  <a:lnTo>
                    <a:pt x="187" y="210"/>
                  </a:lnTo>
                  <a:lnTo>
                    <a:pt x="186" y="207"/>
                  </a:lnTo>
                  <a:lnTo>
                    <a:pt x="190" y="208"/>
                  </a:lnTo>
                  <a:lnTo>
                    <a:pt x="199" y="202"/>
                  </a:lnTo>
                  <a:lnTo>
                    <a:pt x="205" y="219"/>
                  </a:lnTo>
                  <a:lnTo>
                    <a:pt x="209" y="220"/>
                  </a:lnTo>
                  <a:lnTo>
                    <a:pt x="205" y="203"/>
                  </a:lnTo>
                  <a:lnTo>
                    <a:pt x="195" y="189"/>
                  </a:lnTo>
                  <a:lnTo>
                    <a:pt x="202" y="180"/>
                  </a:lnTo>
                  <a:lnTo>
                    <a:pt x="194" y="155"/>
                  </a:lnTo>
                  <a:lnTo>
                    <a:pt x="198" y="138"/>
                  </a:lnTo>
                  <a:lnTo>
                    <a:pt x="202" y="121"/>
                  </a:lnTo>
                  <a:lnTo>
                    <a:pt x="186" y="122"/>
                  </a:lnTo>
                  <a:lnTo>
                    <a:pt x="172" y="124"/>
                  </a:lnTo>
                  <a:lnTo>
                    <a:pt x="156" y="106"/>
                  </a:lnTo>
                  <a:lnTo>
                    <a:pt x="142" y="106"/>
                  </a:lnTo>
                  <a:lnTo>
                    <a:pt x="129" y="104"/>
                  </a:lnTo>
                  <a:lnTo>
                    <a:pt x="117" y="98"/>
                  </a:lnTo>
                  <a:lnTo>
                    <a:pt x="117" y="85"/>
                  </a:lnTo>
                  <a:lnTo>
                    <a:pt x="108" y="63"/>
                  </a:lnTo>
                  <a:lnTo>
                    <a:pt x="101" y="63"/>
                  </a:lnTo>
                  <a:lnTo>
                    <a:pt x="108" y="46"/>
                  </a:lnTo>
                  <a:lnTo>
                    <a:pt x="118" y="30"/>
                  </a:lnTo>
                  <a:lnTo>
                    <a:pt x="127" y="13"/>
                  </a:lnTo>
                  <a:lnTo>
                    <a:pt x="140" y="9"/>
                  </a:lnTo>
                  <a:lnTo>
                    <a:pt x="142" y="0"/>
                  </a:lnTo>
                  <a:lnTo>
                    <a:pt x="130" y="1"/>
                  </a:lnTo>
                  <a:lnTo>
                    <a:pt x="114" y="12"/>
                  </a:lnTo>
                  <a:lnTo>
                    <a:pt x="99" y="21"/>
                  </a:lnTo>
                  <a:lnTo>
                    <a:pt x="88" y="21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" name="Freeform 166"/>
            <p:cNvSpPr>
              <a:spLocks/>
            </p:cNvSpPr>
            <p:nvPr/>
          </p:nvSpPr>
          <p:spPr bwMode="auto">
            <a:xfrm>
              <a:off x="1905" y="2455"/>
              <a:ext cx="52" cy="71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29" y="5"/>
                </a:cxn>
                <a:cxn ang="0">
                  <a:pos x="13" y="0"/>
                </a:cxn>
                <a:cxn ang="0">
                  <a:pos x="9" y="8"/>
                </a:cxn>
                <a:cxn ang="0">
                  <a:pos x="4" y="25"/>
                </a:cxn>
                <a:cxn ang="0">
                  <a:pos x="10" y="48"/>
                </a:cxn>
                <a:cxn ang="0">
                  <a:pos x="0" y="68"/>
                </a:cxn>
                <a:cxn ang="0">
                  <a:pos x="12" y="69"/>
                </a:cxn>
                <a:cxn ang="0">
                  <a:pos x="29" y="71"/>
                </a:cxn>
                <a:cxn ang="0">
                  <a:pos x="40" y="52"/>
                </a:cxn>
                <a:cxn ang="0">
                  <a:pos x="52" y="34"/>
                </a:cxn>
                <a:cxn ang="0">
                  <a:pos x="48" y="22"/>
                </a:cxn>
                <a:cxn ang="0">
                  <a:pos x="47" y="26"/>
                </a:cxn>
                <a:cxn ang="0">
                  <a:pos x="43" y="17"/>
                </a:cxn>
              </a:cxnLst>
              <a:rect l="0" t="0" r="r" b="b"/>
              <a:pathLst>
                <a:path w="52" h="71">
                  <a:moveTo>
                    <a:pt x="43" y="17"/>
                  </a:moveTo>
                  <a:lnTo>
                    <a:pt x="29" y="5"/>
                  </a:lnTo>
                  <a:lnTo>
                    <a:pt x="13" y="0"/>
                  </a:lnTo>
                  <a:lnTo>
                    <a:pt x="9" y="8"/>
                  </a:lnTo>
                  <a:lnTo>
                    <a:pt x="4" y="25"/>
                  </a:lnTo>
                  <a:lnTo>
                    <a:pt x="10" y="48"/>
                  </a:lnTo>
                  <a:lnTo>
                    <a:pt x="0" y="68"/>
                  </a:lnTo>
                  <a:lnTo>
                    <a:pt x="12" y="69"/>
                  </a:lnTo>
                  <a:lnTo>
                    <a:pt x="29" y="71"/>
                  </a:lnTo>
                  <a:lnTo>
                    <a:pt x="40" y="52"/>
                  </a:lnTo>
                  <a:lnTo>
                    <a:pt x="52" y="34"/>
                  </a:lnTo>
                  <a:lnTo>
                    <a:pt x="48" y="22"/>
                  </a:lnTo>
                  <a:lnTo>
                    <a:pt x="47" y="26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" name="Freeform 167"/>
            <p:cNvSpPr>
              <a:spLocks/>
            </p:cNvSpPr>
            <p:nvPr/>
          </p:nvSpPr>
          <p:spPr bwMode="auto">
            <a:xfrm>
              <a:off x="1789" y="2401"/>
              <a:ext cx="83" cy="142"/>
            </a:xfrm>
            <a:custGeom>
              <a:avLst/>
              <a:gdLst/>
              <a:ahLst/>
              <a:cxnLst>
                <a:cxn ang="0">
                  <a:pos x="68" y="101"/>
                </a:cxn>
                <a:cxn ang="0">
                  <a:pos x="59" y="91"/>
                </a:cxn>
                <a:cxn ang="0">
                  <a:pos x="60" y="74"/>
                </a:cxn>
                <a:cxn ang="0">
                  <a:pos x="68" y="70"/>
                </a:cxn>
                <a:cxn ang="0">
                  <a:pos x="72" y="59"/>
                </a:cxn>
                <a:cxn ang="0">
                  <a:pos x="70" y="44"/>
                </a:cxn>
                <a:cxn ang="0">
                  <a:pos x="56" y="31"/>
                </a:cxn>
                <a:cxn ang="0">
                  <a:pos x="48" y="40"/>
                </a:cxn>
                <a:cxn ang="0">
                  <a:pos x="50" y="20"/>
                </a:cxn>
                <a:cxn ang="0">
                  <a:pos x="39" y="11"/>
                </a:cxn>
                <a:cxn ang="0">
                  <a:pos x="30" y="2"/>
                </a:cxn>
                <a:cxn ang="0">
                  <a:pos x="34" y="6"/>
                </a:cxn>
                <a:cxn ang="0">
                  <a:pos x="26" y="0"/>
                </a:cxn>
                <a:cxn ang="0">
                  <a:pos x="29" y="3"/>
                </a:cxn>
                <a:cxn ang="0">
                  <a:pos x="13" y="19"/>
                </a:cxn>
                <a:cxn ang="0">
                  <a:pos x="20" y="27"/>
                </a:cxn>
                <a:cxn ang="0">
                  <a:pos x="7" y="35"/>
                </a:cxn>
                <a:cxn ang="0">
                  <a:pos x="0" y="49"/>
                </a:cxn>
                <a:cxn ang="0">
                  <a:pos x="10" y="65"/>
                </a:cxn>
                <a:cxn ang="0">
                  <a:pos x="21" y="65"/>
                </a:cxn>
                <a:cxn ang="0">
                  <a:pos x="22" y="75"/>
                </a:cxn>
                <a:cxn ang="0">
                  <a:pos x="30" y="86"/>
                </a:cxn>
                <a:cxn ang="0">
                  <a:pos x="25" y="104"/>
                </a:cxn>
                <a:cxn ang="0">
                  <a:pos x="26" y="127"/>
                </a:cxn>
                <a:cxn ang="0">
                  <a:pos x="38" y="142"/>
                </a:cxn>
                <a:cxn ang="0">
                  <a:pos x="50" y="142"/>
                </a:cxn>
                <a:cxn ang="0">
                  <a:pos x="66" y="132"/>
                </a:cxn>
                <a:cxn ang="0">
                  <a:pos x="83" y="129"/>
                </a:cxn>
                <a:cxn ang="0">
                  <a:pos x="76" y="116"/>
                </a:cxn>
                <a:cxn ang="0">
                  <a:pos x="68" y="101"/>
                </a:cxn>
              </a:cxnLst>
              <a:rect l="0" t="0" r="r" b="b"/>
              <a:pathLst>
                <a:path w="83" h="142">
                  <a:moveTo>
                    <a:pt x="68" y="101"/>
                  </a:moveTo>
                  <a:lnTo>
                    <a:pt x="59" y="91"/>
                  </a:lnTo>
                  <a:lnTo>
                    <a:pt x="60" y="74"/>
                  </a:lnTo>
                  <a:lnTo>
                    <a:pt x="68" y="70"/>
                  </a:lnTo>
                  <a:lnTo>
                    <a:pt x="72" y="59"/>
                  </a:lnTo>
                  <a:lnTo>
                    <a:pt x="70" y="44"/>
                  </a:lnTo>
                  <a:lnTo>
                    <a:pt x="56" y="31"/>
                  </a:lnTo>
                  <a:lnTo>
                    <a:pt x="48" y="40"/>
                  </a:lnTo>
                  <a:lnTo>
                    <a:pt x="50" y="20"/>
                  </a:lnTo>
                  <a:lnTo>
                    <a:pt x="39" y="11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9" y="3"/>
                  </a:lnTo>
                  <a:lnTo>
                    <a:pt x="13" y="19"/>
                  </a:lnTo>
                  <a:lnTo>
                    <a:pt x="20" y="27"/>
                  </a:lnTo>
                  <a:lnTo>
                    <a:pt x="7" y="35"/>
                  </a:lnTo>
                  <a:lnTo>
                    <a:pt x="0" y="49"/>
                  </a:lnTo>
                  <a:lnTo>
                    <a:pt x="10" y="65"/>
                  </a:lnTo>
                  <a:lnTo>
                    <a:pt x="21" y="65"/>
                  </a:lnTo>
                  <a:lnTo>
                    <a:pt x="22" y="75"/>
                  </a:lnTo>
                  <a:lnTo>
                    <a:pt x="30" y="86"/>
                  </a:lnTo>
                  <a:lnTo>
                    <a:pt x="25" y="104"/>
                  </a:lnTo>
                  <a:lnTo>
                    <a:pt x="26" y="127"/>
                  </a:lnTo>
                  <a:lnTo>
                    <a:pt x="38" y="142"/>
                  </a:lnTo>
                  <a:lnTo>
                    <a:pt x="50" y="142"/>
                  </a:lnTo>
                  <a:lnTo>
                    <a:pt x="66" y="132"/>
                  </a:lnTo>
                  <a:lnTo>
                    <a:pt x="83" y="129"/>
                  </a:lnTo>
                  <a:lnTo>
                    <a:pt x="76" y="116"/>
                  </a:lnTo>
                  <a:lnTo>
                    <a:pt x="68" y="10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" name="Freeform 168"/>
            <p:cNvSpPr>
              <a:spLocks/>
            </p:cNvSpPr>
            <p:nvPr/>
          </p:nvSpPr>
          <p:spPr bwMode="auto">
            <a:xfrm>
              <a:off x="1784" y="2356"/>
              <a:ext cx="15" cy="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5" y="0"/>
                </a:cxn>
                <a:cxn ang="0">
                  <a:pos x="10" y="13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5" y="0"/>
                </a:cxn>
              </a:cxnLst>
              <a:rect l="0" t="0" r="r" b="b"/>
              <a:pathLst>
                <a:path w="15" h="13">
                  <a:moveTo>
                    <a:pt x="5" y="0"/>
                  </a:moveTo>
                  <a:lnTo>
                    <a:pt x="15" y="0"/>
                  </a:lnTo>
                  <a:lnTo>
                    <a:pt x="10" y="13"/>
                  </a:lnTo>
                  <a:lnTo>
                    <a:pt x="0" y="12"/>
                  </a:lnTo>
                  <a:lnTo>
                    <a:pt x="8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" name="Freeform 169"/>
            <p:cNvSpPr>
              <a:spLocks/>
            </p:cNvSpPr>
            <p:nvPr/>
          </p:nvSpPr>
          <p:spPr bwMode="auto">
            <a:xfrm>
              <a:off x="1583" y="2328"/>
              <a:ext cx="235" cy="226"/>
            </a:xfrm>
            <a:custGeom>
              <a:avLst/>
              <a:gdLst/>
              <a:ahLst/>
              <a:cxnLst>
                <a:cxn ang="0">
                  <a:pos x="194" y="46"/>
                </a:cxn>
                <a:cxn ang="0">
                  <a:pos x="183" y="43"/>
                </a:cxn>
                <a:cxn ang="0">
                  <a:pos x="181" y="36"/>
                </a:cxn>
                <a:cxn ang="0">
                  <a:pos x="180" y="28"/>
                </a:cxn>
                <a:cxn ang="0">
                  <a:pos x="168" y="33"/>
                </a:cxn>
                <a:cxn ang="0">
                  <a:pos x="151" y="39"/>
                </a:cxn>
                <a:cxn ang="0">
                  <a:pos x="127" y="33"/>
                </a:cxn>
                <a:cxn ang="0">
                  <a:pos x="94" y="33"/>
                </a:cxn>
                <a:cxn ang="0">
                  <a:pos x="71" y="13"/>
                </a:cxn>
                <a:cxn ang="0">
                  <a:pos x="56" y="10"/>
                </a:cxn>
                <a:cxn ang="0">
                  <a:pos x="61" y="14"/>
                </a:cxn>
                <a:cxn ang="0">
                  <a:pos x="35" y="27"/>
                </a:cxn>
                <a:cxn ang="0">
                  <a:pos x="33" y="33"/>
                </a:cxn>
                <a:cxn ang="0">
                  <a:pos x="38" y="43"/>
                </a:cxn>
                <a:cxn ang="0">
                  <a:pos x="33" y="62"/>
                </a:cxn>
                <a:cxn ang="0">
                  <a:pos x="31" y="32"/>
                </a:cxn>
                <a:cxn ang="0">
                  <a:pos x="28" y="15"/>
                </a:cxn>
                <a:cxn ang="0">
                  <a:pos x="26" y="10"/>
                </a:cxn>
                <a:cxn ang="0">
                  <a:pos x="7" y="43"/>
                </a:cxn>
                <a:cxn ang="0">
                  <a:pos x="7" y="60"/>
                </a:cxn>
                <a:cxn ang="0">
                  <a:pos x="16" y="95"/>
                </a:cxn>
                <a:cxn ang="0">
                  <a:pos x="41" y="103"/>
                </a:cxn>
                <a:cxn ang="0">
                  <a:pos x="71" y="121"/>
                </a:cxn>
                <a:cxn ang="0">
                  <a:pos x="101" y="118"/>
                </a:cxn>
                <a:cxn ang="0">
                  <a:pos x="93" y="152"/>
                </a:cxn>
                <a:cxn ang="0">
                  <a:pos x="94" y="186"/>
                </a:cxn>
                <a:cxn ang="0">
                  <a:pos x="108" y="217"/>
                </a:cxn>
                <a:cxn ang="0">
                  <a:pos x="132" y="224"/>
                </a:cxn>
                <a:cxn ang="0">
                  <a:pos x="151" y="212"/>
                </a:cxn>
                <a:cxn ang="0">
                  <a:pos x="170" y="192"/>
                </a:cxn>
                <a:cxn ang="0">
                  <a:pos x="154" y="166"/>
                </a:cxn>
                <a:cxn ang="0">
                  <a:pos x="166" y="162"/>
                </a:cxn>
                <a:cxn ang="0">
                  <a:pos x="184" y="161"/>
                </a:cxn>
                <a:cxn ang="0">
                  <a:pos x="213" y="149"/>
                </a:cxn>
                <a:cxn ang="0">
                  <a:pos x="216" y="138"/>
                </a:cxn>
                <a:cxn ang="0">
                  <a:pos x="213" y="108"/>
                </a:cxn>
                <a:cxn ang="0">
                  <a:pos x="219" y="92"/>
                </a:cxn>
                <a:cxn ang="0">
                  <a:pos x="232" y="73"/>
                </a:cxn>
                <a:cxn ang="0">
                  <a:pos x="203" y="71"/>
                </a:cxn>
                <a:cxn ang="0">
                  <a:pos x="214" y="61"/>
                </a:cxn>
                <a:cxn ang="0">
                  <a:pos x="207" y="48"/>
                </a:cxn>
                <a:cxn ang="0">
                  <a:pos x="194" y="44"/>
                </a:cxn>
              </a:cxnLst>
              <a:rect l="0" t="0" r="r" b="b"/>
              <a:pathLst>
                <a:path w="235" h="226">
                  <a:moveTo>
                    <a:pt x="196" y="49"/>
                  </a:moveTo>
                  <a:lnTo>
                    <a:pt x="194" y="46"/>
                  </a:lnTo>
                  <a:lnTo>
                    <a:pt x="190" y="41"/>
                  </a:lnTo>
                  <a:lnTo>
                    <a:pt x="183" y="43"/>
                  </a:lnTo>
                  <a:lnTo>
                    <a:pt x="187" y="41"/>
                  </a:lnTo>
                  <a:lnTo>
                    <a:pt x="181" y="36"/>
                  </a:lnTo>
                  <a:lnTo>
                    <a:pt x="200" y="31"/>
                  </a:lnTo>
                  <a:lnTo>
                    <a:pt x="180" y="28"/>
                  </a:lnTo>
                  <a:lnTo>
                    <a:pt x="162" y="31"/>
                  </a:lnTo>
                  <a:lnTo>
                    <a:pt x="168" y="33"/>
                  </a:lnTo>
                  <a:lnTo>
                    <a:pt x="159" y="33"/>
                  </a:lnTo>
                  <a:lnTo>
                    <a:pt x="151" y="39"/>
                  </a:lnTo>
                  <a:lnTo>
                    <a:pt x="149" y="40"/>
                  </a:lnTo>
                  <a:lnTo>
                    <a:pt x="127" y="33"/>
                  </a:lnTo>
                  <a:lnTo>
                    <a:pt x="111" y="31"/>
                  </a:lnTo>
                  <a:lnTo>
                    <a:pt x="94" y="33"/>
                  </a:lnTo>
                  <a:lnTo>
                    <a:pt x="89" y="22"/>
                  </a:lnTo>
                  <a:lnTo>
                    <a:pt x="71" y="13"/>
                  </a:lnTo>
                  <a:lnTo>
                    <a:pt x="63" y="0"/>
                  </a:lnTo>
                  <a:lnTo>
                    <a:pt x="56" y="10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39" y="23"/>
                  </a:lnTo>
                  <a:lnTo>
                    <a:pt x="35" y="27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5" y="40"/>
                  </a:lnTo>
                  <a:lnTo>
                    <a:pt x="38" y="43"/>
                  </a:lnTo>
                  <a:lnTo>
                    <a:pt x="39" y="53"/>
                  </a:lnTo>
                  <a:lnTo>
                    <a:pt x="33" y="62"/>
                  </a:lnTo>
                  <a:lnTo>
                    <a:pt x="22" y="49"/>
                  </a:lnTo>
                  <a:lnTo>
                    <a:pt x="31" y="32"/>
                  </a:lnTo>
                  <a:lnTo>
                    <a:pt x="31" y="24"/>
                  </a:lnTo>
                  <a:lnTo>
                    <a:pt x="28" y="15"/>
                  </a:lnTo>
                  <a:lnTo>
                    <a:pt x="39" y="6"/>
                  </a:lnTo>
                  <a:lnTo>
                    <a:pt x="26" y="10"/>
                  </a:lnTo>
                  <a:lnTo>
                    <a:pt x="17" y="27"/>
                  </a:lnTo>
                  <a:lnTo>
                    <a:pt x="7" y="43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16" y="82"/>
                  </a:lnTo>
                  <a:lnTo>
                    <a:pt x="16" y="95"/>
                  </a:lnTo>
                  <a:lnTo>
                    <a:pt x="28" y="101"/>
                  </a:lnTo>
                  <a:lnTo>
                    <a:pt x="41" y="103"/>
                  </a:lnTo>
                  <a:lnTo>
                    <a:pt x="55" y="103"/>
                  </a:lnTo>
                  <a:lnTo>
                    <a:pt x="71" y="121"/>
                  </a:lnTo>
                  <a:lnTo>
                    <a:pt x="85" y="119"/>
                  </a:lnTo>
                  <a:lnTo>
                    <a:pt x="101" y="118"/>
                  </a:lnTo>
                  <a:lnTo>
                    <a:pt x="97" y="135"/>
                  </a:lnTo>
                  <a:lnTo>
                    <a:pt x="93" y="152"/>
                  </a:lnTo>
                  <a:lnTo>
                    <a:pt x="101" y="177"/>
                  </a:lnTo>
                  <a:lnTo>
                    <a:pt x="94" y="186"/>
                  </a:lnTo>
                  <a:lnTo>
                    <a:pt x="104" y="200"/>
                  </a:lnTo>
                  <a:lnTo>
                    <a:pt x="108" y="217"/>
                  </a:lnTo>
                  <a:lnTo>
                    <a:pt x="123" y="225"/>
                  </a:lnTo>
                  <a:lnTo>
                    <a:pt x="132" y="224"/>
                  </a:lnTo>
                  <a:lnTo>
                    <a:pt x="134" y="226"/>
                  </a:lnTo>
                  <a:lnTo>
                    <a:pt x="151" y="212"/>
                  </a:lnTo>
                  <a:lnTo>
                    <a:pt x="167" y="199"/>
                  </a:lnTo>
                  <a:lnTo>
                    <a:pt x="170" y="192"/>
                  </a:lnTo>
                  <a:lnTo>
                    <a:pt x="159" y="189"/>
                  </a:lnTo>
                  <a:lnTo>
                    <a:pt x="154" y="166"/>
                  </a:lnTo>
                  <a:lnTo>
                    <a:pt x="147" y="157"/>
                  </a:lnTo>
                  <a:lnTo>
                    <a:pt x="166" y="162"/>
                  </a:lnTo>
                  <a:lnTo>
                    <a:pt x="181" y="168"/>
                  </a:lnTo>
                  <a:lnTo>
                    <a:pt x="184" y="161"/>
                  </a:lnTo>
                  <a:lnTo>
                    <a:pt x="198" y="155"/>
                  </a:lnTo>
                  <a:lnTo>
                    <a:pt x="213" y="149"/>
                  </a:lnTo>
                  <a:lnTo>
                    <a:pt x="218" y="138"/>
                  </a:lnTo>
                  <a:lnTo>
                    <a:pt x="216" y="138"/>
                  </a:lnTo>
                  <a:lnTo>
                    <a:pt x="206" y="122"/>
                  </a:lnTo>
                  <a:lnTo>
                    <a:pt x="213" y="108"/>
                  </a:lnTo>
                  <a:lnTo>
                    <a:pt x="226" y="100"/>
                  </a:lnTo>
                  <a:lnTo>
                    <a:pt x="219" y="92"/>
                  </a:lnTo>
                  <a:lnTo>
                    <a:pt x="235" y="76"/>
                  </a:lnTo>
                  <a:lnTo>
                    <a:pt x="232" y="73"/>
                  </a:lnTo>
                  <a:lnTo>
                    <a:pt x="215" y="71"/>
                  </a:lnTo>
                  <a:lnTo>
                    <a:pt x="203" y="71"/>
                  </a:lnTo>
                  <a:lnTo>
                    <a:pt x="207" y="70"/>
                  </a:lnTo>
                  <a:lnTo>
                    <a:pt x="214" y="61"/>
                  </a:lnTo>
                  <a:lnTo>
                    <a:pt x="218" y="58"/>
                  </a:lnTo>
                  <a:lnTo>
                    <a:pt x="207" y="48"/>
                  </a:lnTo>
                  <a:lnTo>
                    <a:pt x="201" y="49"/>
                  </a:lnTo>
                  <a:lnTo>
                    <a:pt x="194" y="44"/>
                  </a:lnTo>
                  <a:lnTo>
                    <a:pt x="196" y="49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" name="Freeform 170"/>
            <p:cNvSpPr>
              <a:spLocks/>
            </p:cNvSpPr>
            <p:nvPr/>
          </p:nvSpPr>
          <p:spPr bwMode="auto">
            <a:xfrm>
              <a:off x="1742" y="2350"/>
              <a:ext cx="9" cy="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0"/>
                </a:cxn>
                <a:cxn ang="0">
                  <a:pos x="9" y="2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lnTo>
                    <a:pt x="0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" name="Freeform 171"/>
            <p:cNvSpPr>
              <a:spLocks/>
            </p:cNvSpPr>
            <p:nvPr/>
          </p:nvSpPr>
          <p:spPr bwMode="auto">
            <a:xfrm>
              <a:off x="1798" y="2275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4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7" y="8"/>
                </a:cxn>
                <a:cxn ang="0">
                  <a:pos x="7" y="10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8" y="8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" name="Freeform 172"/>
            <p:cNvSpPr>
              <a:spLocks/>
            </p:cNvSpPr>
            <p:nvPr/>
          </p:nvSpPr>
          <p:spPr bwMode="auto">
            <a:xfrm>
              <a:off x="1792" y="2244"/>
              <a:ext cx="13" cy="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3" y="4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4" y="3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13" h="9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" name="Freeform 173"/>
            <p:cNvSpPr>
              <a:spLocks/>
            </p:cNvSpPr>
            <p:nvPr/>
          </p:nvSpPr>
          <p:spPr bwMode="auto">
            <a:xfrm>
              <a:off x="1799" y="2253"/>
              <a:ext cx="3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" name="Freeform 174"/>
            <p:cNvSpPr>
              <a:spLocks/>
            </p:cNvSpPr>
            <p:nvPr/>
          </p:nvSpPr>
          <p:spPr bwMode="auto">
            <a:xfrm>
              <a:off x="1797" y="2261"/>
              <a:ext cx="4" cy="8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5"/>
                </a:cxn>
              </a:cxnLst>
              <a:rect l="0" t="0" r="r" b="b"/>
              <a:pathLst>
                <a:path w="4" h="8">
                  <a:moveTo>
                    <a:pt x="4" y="5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" name="Freeform 175"/>
            <p:cNvSpPr>
              <a:spLocks/>
            </p:cNvSpPr>
            <p:nvPr/>
          </p:nvSpPr>
          <p:spPr bwMode="auto">
            <a:xfrm>
              <a:off x="1772" y="2208"/>
              <a:ext cx="4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" name="Freeform 176"/>
            <p:cNvSpPr>
              <a:spLocks/>
            </p:cNvSpPr>
            <p:nvPr/>
          </p:nvSpPr>
          <p:spPr bwMode="auto">
            <a:xfrm>
              <a:off x="1793" y="2231"/>
              <a:ext cx="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9" name="Freeform 177"/>
            <p:cNvSpPr>
              <a:spLocks/>
            </p:cNvSpPr>
            <p:nvPr/>
          </p:nvSpPr>
          <p:spPr bwMode="auto">
            <a:xfrm>
              <a:off x="1793" y="2219"/>
              <a:ext cx="3" cy="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3" y="2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0" name="Freeform 178"/>
            <p:cNvSpPr>
              <a:spLocks/>
            </p:cNvSpPr>
            <p:nvPr/>
          </p:nvSpPr>
          <p:spPr bwMode="auto">
            <a:xfrm>
              <a:off x="1746" y="2204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1" name="Freeform 179"/>
            <p:cNvSpPr>
              <a:spLocks/>
            </p:cNvSpPr>
            <p:nvPr/>
          </p:nvSpPr>
          <p:spPr bwMode="auto">
            <a:xfrm>
              <a:off x="1751" y="2199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2" name="Freeform 180"/>
            <p:cNvSpPr>
              <a:spLocks/>
            </p:cNvSpPr>
            <p:nvPr/>
          </p:nvSpPr>
          <p:spPr bwMode="auto">
            <a:xfrm>
              <a:off x="1751" y="220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3" name="Rectangle 181"/>
            <p:cNvSpPr>
              <a:spLocks noChangeArrowheads="1"/>
            </p:cNvSpPr>
            <p:nvPr/>
          </p:nvSpPr>
          <p:spPr bwMode="auto">
            <a:xfrm>
              <a:off x="1745" y="2204"/>
              <a:ext cx="1" cy="1"/>
            </a:xfrm>
            <a:prstGeom prst="rect">
              <a:avLst/>
            </a:prstGeom>
            <a:solidFill>
              <a:srgbClr val="BEBEBE"/>
            </a:solidFill>
            <a:ln w="18415" algn="ctr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defTabSz="881063">
                <a:spcBef>
                  <a:spcPct val="0"/>
                </a:spcBef>
              </a:pPr>
              <a:endParaRPr lang="en-SG" sz="2400">
                <a:solidFill>
                  <a:srgbClr val="FFFFFF"/>
                </a:solidFill>
              </a:endParaRPr>
            </a:p>
          </p:txBody>
        </p:sp>
        <p:sp>
          <p:nvSpPr>
            <p:cNvPr id="24" name="Freeform 182"/>
            <p:cNvSpPr>
              <a:spLocks/>
            </p:cNvSpPr>
            <p:nvPr/>
          </p:nvSpPr>
          <p:spPr bwMode="auto">
            <a:xfrm>
              <a:off x="1747" y="2206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5" name="Freeform 183"/>
            <p:cNvSpPr>
              <a:spLocks/>
            </p:cNvSpPr>
            <p:nvPr/>
          </p:nvSpPr>
          <p:spPr bwMode="auto">
            <a:xfrm>
              <a:off x="1747" y="2206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6" name="Freeform 184"/>
            <p:cNvSpPr>
              <a:spLocks/>
            </p:cNvSpPr>
            <p:nvPr/>
          </p:nvSpPr>
          <p:spPr bwMode="auto">
            <a:xfrm>
              <a:off x="1622" y="2175"/>
              <a:ext cx="62" cy="4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3" y="18"/>
                </a:cxn>
                <a:cxn ang="0">
                  <a:pos x="0" y="26"/>
                </a:cxn>
                <a:cxn ang="0">
                  <a:pos x="2" y="38"/>
                </a:cxn>
                <a:cxn ang="0">
                  <a:pos x="7" y="46"/>
                </a:cxn>
                <a:cxn ang="0">
                  <a:pos x="15" y="35"/>
                </a:cxn>
                <a:cxn ang="0">
                  <a:pos x="24" y="31"/>
                </a:cxn>
                <a:cxn ang="0">
                  <a:pos x="32" y="31"/>
                </a:cxn>
                <a:cxn ang="0">
                  <a:pos x="54" y="33"/>
                </a:cxn>
                <a:cxn ang="0">
                  <a:pos x="62" y="25"/>
                </a:cxn>
                <a:cxn ang="0">
                  <a:pos x="55" y="20"/>
                </a:cxn>
                <a:cxn ang="0">
                  <a:pos x="42" y="17"/>
                </a:cxn>
                <a:cxn ang="0">
                  <a:pos x="47" y="9"/>
                </a:cxn>
                <a:cxn ang="0">
                  <a:pos x="41" y="5"/>
                </a:cxn>
                <a:cxn ang="0">
                  <a:pos x="15" y="0"/>
                </a:cxn>
                <a:cxn ang="0">
                  <a:pos x="6" y="1"/>
                </a:cxn>
              </a:cxnLst>
              <a:rect l="0" t="0" r="r" b="b"/>
              <a:pathLst>
                <a:path w="62" h="46">
                  <a:moveTo>
                    <a:pt x="6" y="1"/>
                  </a:moveTo>
                  <a:lnTo>
                    <a:pt x="3" y="18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7" y="46"/>
                  </a:lnTo>
                  <a:lnTo>
                    <a:pt x="15" y="35"/>
                  </a:lnTo>
                  <a:lnTo>
                    <a:pt x="24" y="31"/>
                  </a:lnTo>
                  <a:lnTo>
                    <a:pt x="32" y="31"/>
                  </a:lnTo>
                  <a:lnTo>
                    <a:pt x="54" y="33"/>
                  </a:lnTo>
                  <a:lnTo>
                    <a:pt x="62" y="25"/>
                  </a:lnTo>
                  <a:lnTo>
                    <a:pt x="55" y="20"/>
                  </a:lnTo>
                  <a:lnTo>
                    <a:pt x="42" y="17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15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7" name="Freeform 185"/>
            <p:cNvSpPr>
              <a:spLocks/>
            </p:cNvSpPr>
            <p:nvPr/>
          </p:nvSpPr>
          <p:spPr bwMode="auto">
            <a:xfrm>
              <a:off x="1578" y="2175"/>
              <a:ext cx="50" cy="38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47" y="18"/>
                </a:cxn>
                <a:cxn ang="0">
                  <a:pos x="44" y="26"/>
                </a:cxn>
                <a:cxn ang="0">
                  <a:pos x="46" y="38"/>
                </a:cxn>
                <a:cxn ang="0">
                  <a:pos x="29" y="37"/>
                </a:cxn>
                <a:cxn ang="0">
                  <a:pos x="10" y="35"/>
                </a:cxn>
                <a:cxn ang="0">
                  <a:pos x="0" y="30"/>
                </a:cxn>
                <a:cxn ang="0">
                  <a:pos x="7" y="25"/>
                </a:cxn>
                <a:cxn ang="0">
                  <a:pos x="23" y="27"/>
                </a:cxn>
                <a:cxn ang="0">
                  <a:pos x="36" y="27"/>
                </a:cxn>
                <a:cxn ang="0">
                  <a:pos x="31" y="13"/>
                </a:cxn>
                <a:cxn ang="0">
                  <a:pos x="23" y="7"/>
                </a:cxn>
                <a:cxn ang="0">
                  <a:pos x="22" y="1"/>
                </a:cxn>
                <a:cxn ang="0">
                  <a:pos x="34" y="0"/>
                </a:cxn>
                <a:cxn ang="0">
                  <a:pos x="50" y="1"/>
                </a:cxn>
              </a:cxnLst>
              <a:rect l="0" t="0" r="r" b="b"/>
              <a:pathLst>
                <a:path w="50" h="38">
                  <a:moveTo>
                    <a:pt x="50" y="1"/>
                  </a:moveTo>
                  <a:lnTo>
                    <a:pt x="47" y="18"/>
                  </a:lnTo>
                  <a:lnTo>
                    <a:pt x="44" y="26"/>
                  </a:lnTo>
                  <a:lnTo>
                    <a:pt x="46" y="38"/>
                  </a:lnTo>
                  <a:lnTo>
                    <a:pt x="29" y="37"/>
                  </a:lnTo>
                  <a:lnTo>
                    <a:pt x="10" y="35"/>
                  </a:lnTo>
                  <a:lnTo>
                    <a:pt x="0" y="30"/>
                  </a:lnTo>
                  <a:lnTo>
                    <a:pt x="7" y="25"/>
                  </a:lnTo>
                  <a:lnTo>
                    <a:pt x="23" y="27"/>
                  </a:lnTo>
                  <a:lnTo>
                    <a:pt x="36" y="27"/>
                  </a:lnTo>
                  <a:lnTo>
                    <a:pt x="31" y="13"/>
                  </a:lnTo>
                  <a:lnTo>
                    <a:pt x="23" y="7"/>
                  </a:lnTo>
                  <a:lnTo>
                    <a:pt x="22" y="1"/>
                  </a:lnTo>
                  <a:lnTo>
                    <a:pt x="34" y="0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8" name="Freeform 186"/>
            <p:cNvSpPr>
              <a:spLocks/>
            </p:cNvSpPr>
            <p:nvPr/>
          </p:nvSpPr>
          <p:spPr bwMode="auto">
            <a:xfrm>
              <a:off x="1785" y="2236"/>
              <a:ext cx="3" cy="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9" name="Freeform 187"/>
            <p:cNvSpPr>
              <a:spLocks/>
            </p:cNvSpPr>
            <p:nvPr/>
          </p:nvSpPr>
          <p:spPr bwMode="auto">
            <a:xfrm>
              <a:off x="1703" y="2202"/>
              <a:ext cx="27" cy="12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2" y="11"/>
                </a:cxn>
                <a:cxn ang="0">
                  <a:pos x="20" y="12"/>
                </a:cxn>
                <a:cxn ang="0">
                  <a:pos x="14" y="12"/>
                </a:cxn>
                <a:cxn ang="0">
                  <a:pos x="7" y="12"/>
                </a:cxn>
                <a:cxn ang="0">
                  <a:pos x="4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20" y="3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7" y="7"/>
                </a:cxn>
              </a:cxnLst>
              <a:rect l="0" t="0" r="r" b="b"/>
              <a:pathLst>
                <a:path w="27" h="12">
                  <a:moveTo>
                    <a:pt x="27" y="7"/>
                  </a:moveTo>
                  <a:lnTo>
                    <a:pt x="26" y="7"/>
                  </a:lnTo>
                  <a:lnTo>
                    <a:pt x="26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4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20" y="3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0" name="Freeform 188"/>
            <p:cNvSpPr>
              <a:spLocks/>
            </p:cNvSpPr>
            <p:nvPr/>
          </p:nvSpPr>
          <p:spPr bwMode="auto">
            <a:xfrm>
              <a:off x="1776" y="2226"/>
              <a:ext cx="4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4" y="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1" name="Freeform 189"/>
            <p:cNvSpPr>
              <a:spLocks/>
            </p:cNvSpPr>
            <p:nvPr/>
          </p:nvSpPr>
          <p:spPr bwMode="auto">
            <a:xfrm>
              <a:off x="1780" y="2230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2" name="Freeform 190"/>
            <p:cNvSpPr>
              <a:spLocks/>
            </p:cNvSpPr>
            <p:nvPr/>
          </p:nvSpPr>
          <p:spPr bwMode="auto">
            <a:xfrm>
              <a:off x="1742" y="2217"/>
              <a:ext cx="5" cy="2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5" y="1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3" name="Freeform 191"/>
            <p:cNvSpPr>
              <a:spLocks/>
            </p:cNvSpPr>
            <p:nvPr/>
          </p:nvSpPr>
          <p:spPr bwMode="auto">
            <a:xfrm>
              <a:off x="1797" y="2304"/>
              <a:ext cx="2" cy="5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4" name="Freeform 192"/>
            <p:cNvSpPr>
              <a:spLocks/>
            </p:cNvSpPr>
            <p:nvPr/>
          </p:nvSpPr>
          <p:spPr bwMode="auto">
            <a:xfrm>
              <a:off x="1644" y="2320"/>
              <a:ext cx="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5" name="Freeform 193"/>
            <p:cNvSpPr>
              <a:spLocks/>
            </p:cNvSpPr>
            <p:nvPr/>
          </p:nvSpPr>
          <p:spPr bwMode="auto">
            <a:xfrm>
              <a:off x="1826" y="2305"/>
              <a:ext cx="3" cy="6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3" y="4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lnTo>
                    <a:pt x="1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6" name="Freeform 194"/>
            <p:cNvSpPr>
              <a:spLocks/>
            </p:cNvSpPr>
            <p:nvPr/>
          </p:nvSpPr>
          <p:spPr bwMode="auto">
            <a:xfrm>
              <a:off x="1367" y="2350"/>
              <a:ext cx="56" cy="6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14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29" y="5"/>
                </a:cxn>
                <a:cxn ang="0">
                  <a:pos x="39" y="4"/>
                </a:cxn>
                <a:cxn ang="0">
                  <a:pos x="48" y="17"/>
                </a:cxn>
                <a:cxn ang="0">
                  <a:pos x="56" y="30"/>
                </a:cxn>
                <a:cxn ang="0">
                  <a:pos x="49" y="32"/>
                </a:cxn>
                <a:cxn ang="0">
                  <a:pos x="51" y="45"/>
                </a:cxn>
                <a:cxn ang="0">
                  <a:pos x="49" y="60"/>
                </a:cxn>
                <a:cxn ang="0">
                  <a:pos x="40" y="47"/>
                </a:cxn>
                <a:cxn ang="0">
                  <a:pos x="40" y="52"/>
                </a:cxn>
                <a:cxn ang="0">
                  <a:pos x="38" y="47"/>
                </a:cxn>
                <a:cxn ang="0">
                  <a:pos x="31" y="35"/>
                </a:cxn>
                <a:cxn ang="0">
                  <a:pos x="21" y="26"/>
                </a:cxn>
                <a:cxn ang="0">
                  <a:pos x="10" y="17"/>
                </a:cxn>
                <a:cxn ang="0">
                  <a:pos x="14" y="27"/>
                </a:cxn>
                <a:cxn ang="0">
                  <a:pos x="12" y="30"/>
                </a:cxn>
              </a:cxnLst>
              <a:rect l="0" t="0" r="r" b="b"/>
              <a:pathLst>
                <a:path w="56" h="60">
                  <a:moveTo>
                    <a:pt x="12" y="30"/>
                  </a:moveTo>
                  <a:lnTo>
                    <a:pt x="0" y="14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29" y="5"/>
                  </a:lnTo>
                  <a:lnTo>
                    <a:pt x="39" y="4"/>
                  </a:lnTo>
                  <a:lnTo>
                    <a:pt x="48" y="17"/>
                  </a:lnTo>
                  <a:lnTo>
                    <a:pt x="56" y="30"/>
                  </a:lnTo>
                  <a:lnTo>
                    <a:pt x="49" y="32"/>
                  </a:lnTo>
                  <a:lnTo>
                    <a:pt x="51" y="45"/>
                  </a:lnTo>
                  <a:lnTo>
                    <a:pt x="49" y="60"/>
                  </a:lnTo>
                  <a:lnTo>
                    <a:pt x="40" y="47"/>
                  </a:lnTo>
                  <a:lnTo>
                    <a:pt x="40" y="52"/>
                  </a:lnTo>
                  <a:lnTo>
                    <a:pt x="38" y="47"/>
                  </a:lnTo>
                  <a:lnTo>
                    <a:pt x="31" y="35"/>
                  </a:lnTo>
                  <a:lnTo>
                    <a:pt x="21" y="26"/>
                  </a:lnTo>
                  <a:lnTo>
                    <a:pt x="10" y="17"/>
                  </a:lnTo>
                  <a:lnTo>
                    <a:pt x="14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7" name="Freeform 195"/>
            <p:cNvSpPr>
              <a:spLocks/>
            </p:cNvSpPr>
            <p:nvPr/>
          </p:nvSpPr>
          <p:spPr bwMode="auto">
            <a:xfrm>
              <a:off x="1299" y="2283"/>
              <a:ext cx="39" cy="26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5" y="26"/>
                </a:cxn>
                <a:cxn ang="0">
                  <a:pos x="20" y="21"/>
                </a:cxn>
                <a:cxn ang="0">
                  <a:pos x="4" y="19"/>
                </a:cxn>
                <a:cxn ang="0">
                  <a:pos x="0" y="15"/>
                </a:cxn>
                <a:cxn ang="0">
                  <a:pos x="15" y="0"/>
                </a:cxn>
                <a:cxn ang="0">
                  <a:pos x="25" y="8"/>
                </a:cxn>
                <a:cxn ang="0">
                  <a:pos x="39" y="11"/>
                </a:cxn>
                <a:cxn ang="0">
                  <a:pos x="39" y="20"/>
                </a:cxn>
              </a:cxnLst>
              <a:rect l="0" t="0" r="r" b="b"/>
              <a:pathLst>
                <a:path w="39" h="26">
                  <a:moveTo>
                    <a:pt x="39" y="20"/>
                  </a:moveTo>
                  <a:lnTo>
                    <a:pt x="35" y="26"/>
                  </a:lnTo>
                  <a:lnTo>
                    <a:pt x="20" y="21"/>
                  </a:lnTo>
                  <a:lnTo>
                    <a:pt x="4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25" y="8"/>
                  </a:lnTo>
                  <a:lnTo>
                    <a:pt x="39" y="11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8" name="Freeform 196"/>
            <p:cNvSpPr>
              <a:spLocks/>
            </p:cNvSpPr>
            <p:nvPr/>
          </p:nvSpPr>
          <p:spPr bwMode="auto">
            <a:xfrm>
              <a:off x="1786" y="2328"/>
              <a:ext cx="4" cy="3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1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9" name="Freeform 197"/>
            <p:cNvSpPr>
              <a:spLocks/>
            </p:cNvSpPr>
            <p:nvPr/>
          </p:nvSpPr>
          <p:spPr bwMode="auto">
            <a:xfrm>
              <a:off x="1790" y="232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0" name="Freeform 198"/>
            <p:cNvSpPr>
              <a:spLocks/>
            </p:cNvSpPr>
            <p:nvPr/>
          </p:nvSpPr>
          <p:spPr bwMode="auto">
            <a:xfrm>
              <a:off x="1340" y="2273"/>
              <a:ext cx="82" cy="82"/>
            </a:xfrm>
            <a:custGeom>
              <a:avLst/>
              <a:gdLst/>
              <a:ahLst/>
              <a:cxnLst>
                <a:cxn ang="0">
                  <a:pos x="32" y="21"/>
                </a:cxn>
                <a:cxn ang="0">
                  <a:pos x="26" y="23"/>
                </a:cxn>
                <a:cxn ang="0">
                  <a:pos x="17" y="27"/>
                </a:cxn>
                <a:cxn ang="0">
                  <a:pos x="11" y="39"/>
                </a:cxn>
                <a:cxn ang="0">
                  <a:pos x="6" y="39"/>
                </a:cxn>
                <a:cxn ang="0">
                  <a:pos x="0" y="42"/>
                </a:cxn>
                <a:cxn ang="0">
                  <a:pos x="15" y="58"/>
                </a:cxn>
                <a:cxn ang="0">
                  <a:pos x="32" y="77"/>
                </a:cxn>
                <a:cxn ang="0">
                  <a:pos x="56" y="82"/>
                </a:cxn>
                <a:cxn ang="0">
                  <a:pos x="66" y="81"/>
                </a:cxn>
                <a:cxn ang="0">
                  <a:pos x="66" y="68"/>
                </a:cxn>
                <a:cxn ang="0">
                  <a:pos x="67" y="57"/>
                </a:cxn>
                <a:cxn ang="0">
                  <a:pos x="71" y="45"/>
                </a:cxn>
                <a:cxn ang="0">
                  <a:pos x="71" y="49"/>
                </a:cxn>
                <a:cxn ang="0">
                  <a:pos x="74" y="34"/>
                </a:cxn>
                <a:cxn ang="0">
                  <a:pos x="76" y="18"/>
                </a:cxn>
                <a:cxn ang="0">
                  <a:pos x="78" y="4"/>
                </a:cxn>
                <a:cxn ang="0">
                  <a:pos x="82" y="0"/>
                </a:cxn>
                <a:cxn ang="0">
                  <a:pos x="67" y="2"/>
                </a:cxn>
                <a:cxn ang="0">
                  <a:pos x="53" y="5"/>
                </a:cxn>
                <a:cxn ang="0">
                  <a:pos x="32" y="21"/>
                </a:cxn>
              </a:cxnLst>
              <a:rect l="0" t="0" r="r" b="b"/>
              <a:pathLst>
                <a:path w="82" h="82">
                  <a:moveTo>
                    <a:pt x="32" y="21"/>
                  </a:moveTo>
                  <a:lnTo>
                    <a:pt x="26" y="23"/>
                  </a:lnTo>
                  <a:lnTo>
                    <a:pt x="17" y="27"/>
                  </a:lnTo>
                  <a:lnTo>
                    <a:pt x="11" y="39"/>
                  </a:lnTo>
                  <a:lnTo>
                    <a:pt x="6" y="39"/>
                  </a:lnTo>
                  <a:lnTo>
                    <a:pt x="0" y="42"/>
                  </a:lnTo>
                  <a:lnTo>
                    <a:pt x="15" y="58"/>
                  </a:lnTo>
                  <a:lnTo>
                    <a:pt x="32" y="77"/>
                  </a:lnTo>
                  <a:lnTo>
                    <a:pt x="56" y="82"/>
                  </a:lnTo>
                  <a:lnTo>
                    <a:pt x="66" y="81"/>
                  </a:lnTo>
                  <a:lnTo>
                    <a:pt x="66" y="68"/>
                  </a:lnTo>
                  <a:lnTo>
                    <a:pt x="67" y="57"/>
                  </a:lnTo>
                  <a:lnTo>
                    <a:pt x="71" y="45"/>
                  </a:lnTo>
                  <a:lnTo>
                    <a:pt x="71" y="49"/>
                  </a:lnTo>
                  <a:lnTo>
                    <a:pt x="74" y="34"/>
                  </a:lnTo>
                  <a:lnTo>
                    <a:pt x="76" y="18"/>
                  </a:lnTo>
                  <a:lnTo>
                    <a:pt x="78" y="4"/>
                  </a:lnTo>
                  <a:lnTo>
                    <a:pt x="82" y="0"/>
                  </a:lnTo>
                  <a:lnTo>
                    <a:pt x="67" y="2"/>
                  </a:lnTo>
                  <a:lnTo>
                    <a:pt x="53" y="5"/>
                  </a:lnTo>
                  <a:lnTo>
                    <a:pt x="32" y="2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1" name="Freeform 199"/>
            <p:cNvSpPr>
              <a:spLocks/>
            </p:cNvSpPr>
            <p:nvPr/>
          </p:nvSpPr>
          <p:spPr bwMode="auto">
            <a:xfrm>
              <a:off x="1416" y="2380"/>
              <a:ext cx="55" cy="4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" y="15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2" y="8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50" y="8"/>
                </a:cxn>
                <a:cxn ang="0">
                  <a:pos x="53" y="9"/>
                </a:cxn>
                <a:cxn ang="0">
                  <a:pos x="55" y="15"/>
                </a:cxn>
                <a:cxn ang="0">
                  <a:pos x="42" y="27"/>
                </a:cxn>
                <a:cxn ang="0">
                  <a:pos x="50" y="40"/>
                </a:cxn>
                <a:cxn ang="0">
                  <a:pos x="34" y="47"/>
                </a:cxn>
                <a:cxn ang="0">
                  <a:pos x="32" y="34"/>
                </a:cxn>
                <a:cxn ang="0">
                  <a:pos x="29" y="37"/>
                </a:cxn>
                <a:cxn ang="0">
                  <a:pos x="21" y="30"/>
                </a:cxn>
                <a:cxn ang="0">
                  <a:pos x="4" y="24"/>
                </a:cxn>
                <a:cxn ang="0">
                  <a:pos x="0" y="30"/>
                </a:cxn>
              </a:cxnLst>
              <a:rect l="0" t="0" r="r" b="b"/>
              <a:pathLst>
                <a:path w="55" h="47">
                  <a:moveTo>
                    <a:pt x="0" y="30"/>
                  </a:moveTo>
                  <a:lnTo>
                    <a:pt x="2" y="15"/>
                  </a:lnTo>
                  <a:lnTo>
                    <a:pt x="0" y="2"/>
                  </a:lnTo>
                  <a:lnTo>
                    <a:pt x="7" y="0"/>
                  </a:lnTo>
                  <a:lnTo>
                    <a:pt x="12" y="8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5" y="15"/>
                  </a:lnTo>
                  <a:lnTo>
                    <a:pt x="42" y="27"/>
                  </a:lnTo>
                  <a:lnTo>
                    <a:pt x="50" y="40"/>
                  </a:lnTo>
                  <a:lnTo>
                    <a:pt x="34" y="47"/>
                  </a:lnTo>
                  <a:lnTo>
                    <a:pt x="32" y="34"/>
                  </a:lnTo>
                  <a:lnTo>
                    <a:pt x="29" y="37"/>
                  </a:lnTo>
                  <a:lnTo>
                    <a:pt x="21" y="30"/>
                  </a:lnTo>
                  <a:lnTo>
                    <a:pt x="4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2" name="Freeform 200"/>
            <p:cNvSpPr>
              <a:spLocks/>
            </p:cNvSpPr>
            <p:nvPr/>
          </p:nvSpPr>
          <p:spPr bwMode="auto">
            <a:xfrm>
              <a:off x="1472" y="2382"/>
              <a:ext cx="41" cy="4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0" y="25"/>
                </a:cxn>
                <a:cxn ang="0">
                  <a:pos x="29" y="21"/>
                </a:cxn>
                <a:cxn ang="0">
                  <a:pos x="23" y="20"/>
                </a:cxn>
                <a:cxn ang="0">
                  <a:pos x="19" y="15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9" y="8"/>
                </a:cxn>
                <a:cxn ang="0">
                  <a:pos x="41" y="16"/>
                </a:cxn>
                <a:cxn ang="0">
                  <a:pos x="41" y="30"/>
                </a:cxn>
                <a:cxn ang="0">
                  <a:pos x="34" y="35"/>
                </a:cxn>
                <a:cxn ang="0">
                  <a:pos x="30" y="43"/>
                </a:cxn>
                <a:cxn ang="0">
                  <a:pos x="27" y="38"/>
                </a:cxn>
                <a:cxn ang="0">
                  <a:pos x="24" y="24"/>
                </a:cxn>
              </a:cxnLst>
              <a:rect l="0" t="0" r="r" b="b"/>
              <a:pathLst>
                <a:path w="41" h="43">
                  <a:moveTo>
                    <a:pt x="24" y="24"/>
                  </a:moveTo>
                  <a:lnTo>
                    <a:pt x="30" y="25"/>
                  </a:lnTo>
                  <a:lnTo>
                    <a:pt x="29" y="21"/>
                  </a:lnTo>
                  <a:lnTo>
                    <a:pt x="23" y="20"/>
                  </a:lnTo>
                  <a:lnTo>
                    <a:pt x="19" y="15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29" y="8"/>
                  </a:lnTo>
                  <a:lnTo>
                    <a:pt x="41" y="16"/>
                  </a:lnTo>
                  <a:lnTo>
                    <a:pt x="41" y="30"/>
                  </a:lnTo>
                  <a:lnTo>
                    <a:pt x="34" y="35"/>
                  </a:lnTo>
                  <a:lnTo>
                    <a:pt x="30" y="43"/>
                  </a:lnTo>
                  <a:lnTo>
                    <a:pt x="27" y="3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3" name="Freeform 201"/>
            <p:cNvSpPr>
              <a:spLocks/>
            </p:cNvSpPr>
            <p:nvPr/>
          </p:nvSpPr>
          <p:spPr bwMode="auto">
            <a:xfrm>
              <a:off x="1466" y="2382"/>
              <a:ext cx="12" cy="1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5" y="13"/>
                </a:cxn>
              </a:cxnLst>
              <a:rect l="0" t="0" r="r" b="b"/>
              <a:pathLst>
                <a:path w="12" h="13">
                  <a:moveTo>
                    <a:pt x="5" y="13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3" y="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4" name="Freeform 202"/>
            <p:cNvSpPr>
              <a:spLocks/>
            </p:cNvSpPr>
            <p:nvPr/>
          </p:nvSpPr>
          <p:spPr bwMode="auto">
            <a:xfrm>
              <a:off x="1801" y="2291"/>
              <a:ext cx="4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4" y="0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5" name="Freeform 203"/>
            <p:cNvSpPr>
              <a:spLocks/>
            </p:cNvSpPr>
            <p:nvPr/>
          </p:nvSpPr>
          <p:spPr bwMode="auto">
            <a:xfrm>
              <a:off x="1410" y="2111"/>
              <a:ext cx="177" cy="64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25" y="28"/>
                </a:cxn>
                <a:cxn ang="0">
                  <a:pos x="108" y="19"/>
                </a:cxn>
                <a:cxn ang="0">
                  <a:pos x="90" y="11"/>
                </a:cxn>
                <a:cxn ang="0">
                  <a:pos x="77" y="4"/>
                </a:cxn>
                <a:cxn ang="0">
                  <a:pos x="64" y="2"/>
                </a:cxn>
                <a:cxn ang="0">
                  <a:pos x="59" y="0"/>
                </a:cxn>
                <a:cxn ang="0">
                  <a:pos x="44" y="0"/>
                </a:cxn>
                <a:cxn ang="0">
                  <a:pos x="17" y="9"/>
                </a:cxn>
                <a:cxn ang="0">
                  <a:pos x="8" y="21"/>
                </a:cxn>
                <a:cxn ang="0">
                  <a:pos x="0" y="26"/>
                </a:cxn>
                <a:cxn ang="0">
                  <a:pos x="5" y="25"/>
                </a:cxn>
                <a:cxn ang="0">
                  <a:pos x="19" y="19"/>
                </a:cxn>
                <a:cxn ang="0">
                  <a:pos x="33" y="12"/>
                </a:cxn>
                <a:cxn ang="0">
                  <a:pos x="56" y="12"/>
                </a:cxn>
                <a:cxn ang="0">
                  <a:pos x="47" y="15"/>
                </a:cxn>
                <a:cxn ang="0">
                  <a:pos x="62" y="20"/>
                </a:cxn>
                <a:cxn ang="0">
                  <a:pos x="72" y="22"/>
                </a:cxn>
                <a:cxn ang="0">
                  <a:pos x="77" y="25"/>
                </a:cxn>
                <a:cxn ang="0">
                  <a:pos x="98" y="32"/>
                </a:cxn>
                <a:cxn ang="0">
                  <a:pos x="105" y="42"/>
                </a:cxn>
                <a:cxn ang="0">
                  <a:pos x="112" y="48"/>
                </a:cxn>
                <a:cxn ang="0">
                  <a:pos x="126" y="52"/>
                </a:cxn>
                <a:cxn ang="0">
                  <a:pos x="116" y="64"/>
                </a:cxn>
                <a:cxn ang="0">
                  <a:pos x="133" y="64"/>
                </a:cxn>
                <a:cxn ang="0">
                  <a:pos x="150" y="64"/>
                </a:cxn>
                <a:cxn ang="0">
                  <a:pos x="164" y="62"/>
                </a:cxn>
                <a:cxn ang="0">
                  <a:pos x="177" y="56"/>
                </a:cxn>
                <a:cxn ang="0">
                  <a:pos x="165" y="52"/>
                </a:cxn>
                <a:cxn ang="0">
                  <a:pos x="152" y="47"/>
                </a:cxn>
                <a:cxn ang="0">
                  <a:pos x="152" y="41"/>
                </a:cxn>
                <a:cxn ang="0">
                  <a:pos x="139" y="35"/>
                </a:cxn>
                <a:cxn ang="0">
                  <a:pos x="128" y="32"/>
                </a:cxn>
                <a:cxn ang="0">
                  <a:pos x="125" y="26"/>
                </a:cxn>
              </a:cxnLst>
              <a:rect l="0" t="0" r="r" b="b"/>
              <a:pathLst>
                <a:path w="177" h="64">
                  <a:moveTo>
                    <a:pt x="125" y="26"/>
                  </a:moveTo>
                  <a:lnTo>
                    <a:pt x="125" y="28"/>
                  </a:lnTo>
                  <a:lnTo>
                    <a:pt x="108" y="19"/>
                  </a:lnTo>
                  <a:lnTo>
                    <a:pt x="90" y="11"/>
                  </a:lnTo>
                  <a:lnTo>
                    <a:pt x="77" y="4"/>
                  </a:lnTo>
                  <a:lnTo>
                    <a:pt x="64" y="2"/>
                  </a:lnTo>
                  <a:lnTo>
                    <a:pt x="59" y="0"/>
                  </a:lnTo>
                  <a:lnTo>
                    <a:pt x="44" y="0"/>
                  </a:lnTo>
                  <a:lnTo>
                    <a:pt x="17" y="9"/>
                  </a:lnTo>
                  <a:lnTo>
                    <a:pt x="8" y="21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19" y="19"/>
                  </a:lnTo>
                  <a:lnTo>
                    <a:pt x="33" y="12"/>
                  </a:lnTo>
                  <a:lnTo>
                    <a:pt x="56" y="12"/>
                  </a:lnTo>
                  <a:lnTo>
                    <a:pt x="47" y="15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77" y="25"/>
                  </a:lnTo>
                  <a:lnTo>
                    <a:pt x="98" y="32"/>
                  </a:lnTo>
                  <a:lnTo>
                    <a:pt x="105" y="42"/>
                  </a:lnTo>
                  <a:lnTo>
                    <a:pt x="112" y="48"/>
                  </a:lnTo>
                  <a:lnTo>
                    <a:pt x="126" y="52"/>
                  </a:lnTo>
                  <a:lnTo>
                    <a:pt x="116" y="64"/>
                  </a:lnTo>
                  <a:lnTo>
                    <a:pt x="133" y="64"/>
                  </a:lnTo>
                  <a:lnTo>
                    <a:pt x="150" y="64"/>
                  </a:lnTo>
                  <a:lnTo>
                    <a:pt x="164" y="62"/>
                  </a:lnTo>
                  <a:lnTo>
                    <a:pt x="177" y="56"/>
                  </a:lnTo>
                  <a:lnTo>
                    <a:pt x="165" y="52"/>
                  </a:lnTo>
                  <a:lnTo>
                    <a:pt x="152" y="47"/>
                  </a:lnTo>
                  <a:lnTo>
                    <a:pt x="152" y="41"/>
                  </a:lnTo>
                  <a:lnTo>
                    <a:pt x="139" y="35"/>
                  </a:lnTo>
                  <a:lnTo>
                    <a:pt x="128" y="32"/>
                  </a:lnTo>
                  <a:lnTo>
                    <a:pt x="125" y="26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6" name="Freeform 204"/>
            <p:cNvSpPr>
              <a:spLocks/>
            </p:cNvSpPr>
            <p:nvPr/>
          </p:nvSpPr>
          <p:spPr bwMode="auto">
            <a:xfrm>
              <a:off x="1439" y="2133"/>
              <a:ext cx="9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0"/>
                </a:cxn>
                <a:cxn ang="0">
                  <a:pos x="5" y="0"/>
                </a:cxn>
                <a:cxn ang="0">
                  <a:pos x="0" y="11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9" y="10"/>
                  </a:lnTo>
                  <a:lnTo>
                    <a:pt x="5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7" name="Freeform 205"/>
            <p:cNvSpPr>
              <a:spLocks/>
            </p:cNvSpPr>
            <p:nvPr/>
          </p:nvSpPr>
          <p:spPr bwMode="auto">
            <a:xfrm>
              <a:off x="1528" y="2071"/>
              <a:ext cx="10" cy="1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2" y="15"/>
                </a:cxn>
                <a:cxn ang="0">
                  <a:pos x="10" y="14"/>
                </a:cxn>
              </a:cxnLst>
              <a:rect l="0" t="0" r="r" b="b"/>
              <a:pathLst>
                <a:path w="10" h="15">
                  <a:moveTo>
                    <a:pt x="10" y="14"/>
                  </a:moveTo>
                  <a:lnTo>
                    <a:pt x="6" y="0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8" name="Freeform 206"/>
            <p:cNvSpPr>
              <a:spLocks/>
            </p:cNvSpPr>
            <p:nvPr/>
          </p:nvSpPr>
          <p:spPr bwMode="auto">
            <a:xfrm>
              <a:off x="1543" y="2037"/>
              <a:ext cx="12" cy="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9" y="10"/>
                </a:cxn>
                <a:cxn ang="0">
                  <a:pos x="0" y="0"/>
                </a:cxn>
                <a:cxn ang="0">
                  <a:pos x="12" y="12"/>
                </a:cxn>
                <a:cxn ang="0">
                  <a:pos x="6" y="18"/>
                </a:cxn>
              </a:cxnLst>
              <a:rect l="0" t="0" r="r" b="b"/>
              <a:pathLst>
                <a:path w="12" h="18">
                  <a:moveTo>
                    <a:pt x="6" y="18"/>
                  </a:moveTo>
                  <a:lnTo>
                    <a:pt x="9" y="1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9" name="Freeform 207"/>
            <p:cNvSpPr>
              <a:spLocks/>
            </p:cNvSpPr>
            <p:nvPr/>
          </p:nvSpPr>
          <p:spPr bwMode="auto">
            <a:xfrm>
              <a:off x="1558" y="2066"/>
              <a:ext cx="8" cy="14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7" y="9"/>
                </a:cxn>
                <a:cxn ang="0">
                  <a:pos x="4" y="13"/>
                </a:cxn>
                <a:cxn ang="0">
                  <a:pos x="4" y="14"/>
                </a:cxn>
              </a:cxnLst>
              <a:rect l="0" t="0" r="r" b="b"/>
              <a:pathLst>
                <a:path w="8" h="14">
                  <a:moveTo>
                    <a:pt x="4" y="14"/>
                  </a:moveTo>
                  <a:lnTo>
                    <a:pt x="8" y="7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5"/>
                  </a:lnTo>
                  <a:lnTo>
                    <a:pt x="7" y="9"/>
                  </a:lnTo>
                  <a:lnTo>
                    <a:pt x="4" y="13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0" name="Freeform 208"/>
            <p:cNvSpPr>
              <a:spLocks/>
            </p:cNvSpPr>
            <p:nvPr/>
          </p:nvSpPr>
          <p:spPr bwMode="auto">
            <a:xfrm>
              <a:off x="1599" y="2148"/>
              <a:ext cx="10" cy="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2"/>
                  </a:lnTo>
                  <a:lnTo>
                    <a:pt x="0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1" name="Freeform 209"/>
            <p:cNvSpPr>
              <a:spLocks/>
            </p:cNvSpPr>
            <p:nvPr/>
          </p:nvSpPr>
          <p:spPr bwMode="auto">
            <a:xfrm>
              <a:off x="1592" y="2122"/>
              <a:ext cx="7" cy="6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2" name="Freeform 210"/>
            <p:cNvSpPr>
              <a:spLocks/>
            </p:cNvSpPr>
            <p:nvPr/>
          </p:nvSpPr>
          <p:spPr bwMode="auto">
            <a:xfrm>
              <a:off x="1523" y="2042"/>
              <a:ext cx="19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9" y="0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7" y="0"/>
                </a:cxn>
              </a:cxnLst>
              <a:rect l="0" t="0" r="r" b="b"/>
              <a:pathLst>
                <a:path w="19" h="1">
                  <a:moveTo>
                    <a:pt x="7" y="0"/>
                  </a:moveTo>
                  <a:lnTo>
                    <a:pt x="19" y="0"/>
                  </a:lnTo>
                  <a:lnTo>
                    <a:pt x="11" y="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3" name="Freeform 211"/>
            <p:cNvSpPr>
              <a:spLocks/>
            </p:cNvSpPr>
            <p:nvPr/>
          </p:nvSpPr>
          <p:spPr bwMode="auto">
            <a:xfrm>
              <a:off x="1535" y="2090"/>
              <a:ext cx="4" cy="8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4" y="7"/>
                </a:cxn>
              </a:cxnLst>
              <a:rect l="0" t="0" r="r" b="b"/>
              <a:pathLst>
                <a:path w="4" h="8">
                  <a:moveTo>
                    <a:pt x="4" y="7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3" y="8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4" name="Freeform 212"/>
            <p:cNvSpPr>
              <a:spLocks/>
            </p:cNvSpPr>
            <p:nvPr/>
          </p:nvSpPr>
          <p:spPr bwMode="auto">
            <a:xfrm>
              <a:off x="1543" y="2073"/>
              <a:ext cx="5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5" name="Freeform 213"/>
            <p:cNvSpPr>
              <a:spLocks/>
            </p:cNvSpPr>
            <p:nvPr/>
          </p:nvSpPr>
          <p:spPr bwMode="auto">
            <a:xfrm>
              <a:off x="1622" y="2137"/>
              <a:ext cx="4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3" y="2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6" name="Freeform 214"/>
            <p:cNvSpPr>
              <a:spLocks/>
            </p:cNvSpPr>
            <p:nvPr/>
          </p:nvSpPr>
          <p:spPr bwMode="auto">
            <a:xfrm>
              <a:off x="1630" y="2137"/>
              <a:ext cx="4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7" name="Freeform 311"/>
            <p:cNvSpPr>
              <a:spLocks/>
            </p:cNvSpPr>
            <p:nvPr/>
          </p:nvSpPr>
          <p:spPr bwMode="auto">
            <a:xfrm>
              <a:off x="1969" y="3576"/>
              <a:ext cx="26" cy="19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19" y="5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5" y="19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3"/>
                </a:cxn>
                <a:cxn ang="0">
                  <a:pos x="26" y="8"/>
                </a:cxn>
              </a:cxnLst>
              <a:rect l="0" t="0" r="r" b="b"/>
              <a:pathLst>
                <a:path w="26" h="19">
                  <a:moveTo>
                    <a:pt x="26" y="8"/>
                  </a:moveTo>
                  <a:lnTo>
                    <a:pt x="19" y="5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13"/>
                  </a:lnTo>
                  <a:lnTo>
                    <a:pt x="5" y="19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3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8" name="Freeform 312"/>
            <p:cNvSpPr>
              <a:spLocks/>
            </p:cNvSpPr>
            <p:nvPr/>
          </p:nvSpPr>
          <p:spPr bwMode="auto">
            <a:xfrm>
              <a:off x="1951" y="3579"/>
              <a:ext cx="19" cy="1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1" y="1"/>
                </a:cxn>
                <a:cxn ang="0">
                  <a:pos x="19" y="0"/>
                </a:cxn>
                <a:cxn ang="0">
                  <a:pos x="10" y="10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2" y="6"/>
                </a:cxn>
                <a:cxn ang="0">
                  <a:pos x="5" y="5"/>
                </a:cxn>
              </a:cxnLst>
              <a:rect l="0" t="0" r="r" b="b"/>
              <a:pathLst>
                <a:path w="19" h="13">
                  <a:moveTo>
                    <a:pt x="5" y="5"/>
                  </a:moveTo>
                  <a:lnTo>
                    <a:pt x="1" y="1"/>
                  </a:lnTo>
                  <a:lnTo>
                    <a:pt x="19" y="0"/>
                  </a:lnTo>
                  <a:lnTo>
                    <a:pt x="10" y="10"/>
                  </a:lnTo>
                  <a:lnTo>
                    <a:pt x="0" y="13"/>
                  </a:lnTo>
                  <a:lnTo>
                    <a:pt x="6" y="7"/>
                  </a:lnTo>
                  <a:lnTo>
                    <a:pt x="2" y="6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9" name="Freeform 315"/>
            <p:cNvSpPr>
              <a:spLocks/>
            </p:cNvSpPr>
            <p:nvPr/>
          </p:nvSpPr>
          <p:spPr bwMode="auto">
            <a:xfrm>
              <a:off x="1573" y="2466"/>
              <a:ext cx="680" cy="769"/>
            </a:xfrm>
            <a:custGeom>
              <a:avLst/>
              <a:gdLst/>
              <a:ahLst/>
              <a:cxnLst>
                <a:cxn ang="0">
                  <a:pos x="509" y="151"/>
                </a:cxn>
                <a:cxn ang="0">
                  <a:pos x="500" y="134"/>
                </a:cxn>
                <a:cxn ang="0">
                  <a:pos x="478" y="123"/>
                </a:cxn>
                <a:cxn ang="0">
                  <a:pos x="456" y="117"/>
                </a:cxn>
                <a:cxn ang="0">
                  <a:pos x="431" y="138"/>
                </a:cxn>
                <a:cxn ang="0">
                  <a:pos x="415" y="143"/>
                </a:cxn>
                <a:cxn ang="0">
                  <a:pos x="385" y="129"/>
                </a:cxn>
                <a:cxn ang="0">
                  <a:pos x="387" y="112"/>
                </a:cxn>
                <a:cxn ang="0">
                  <a:pos x="401" y="60"/>
                </a:cxn>
                <a:cxn ang="0">
                  <a:pos x="387" y="18"/>
                </a:cxn>
                <a:cxn ang="0">
                  <a:pos x="372" y="41"/>
                </a:cxn>
                <a:cxn ang="0">
                  <a:pos x="322" y="53"/>
                </a:cxn>
                <a:cxn ang="0">
                  <a:pos x="282" y="67"/>
                </a:cxn>
                <a:cxn ang="0">
                  <a:pos x="241" y="39"/>
                </a:cxn>
                <a:cxn ang="0">
                  <a:pos x="226" y="0"/>
                </a:cxn>
                <a:cxn ang="0">
                  <a:pos x="194" y="23"/>
                </a:cxn>
                <a:cxn ang="0">
                  <a:pos x="164" y="28"/>
                </a:cxn>
                <a:cxn ang="0">
                  <a:pos x="161" y="74"/>
                </a:cxn>
                <a:cxn ang="0">
                  <a:pos x="118" y="79"/>
                </a:cxn>
                <a:cxn ang="0">
                  <a:pos x="95" y="66"/>
                </a:cxn>
                <a:cxn ang="0">
                  <a:pos x="69" y="82"/>
                </a:cxn>
                <a:cxn ang="0">
                  <a:pos x="66" y="110"/>
                </a:cxn>
                <a:cxn ang="0">
                  <a:pos x="60" y="185"/>
                </a:cxn>
                <a:cxn ang="0">
                  <a:pos x="13" y="217"/>
                </a:cxn>
                <a:cxn ang="0">
                  <a:pos x="15" y="279"/>
                </a:cxn>
                <a:cxn ang="0">
                  <a:pos x="45" y="301"/>
                </a:cxn>
                <a:cxn ang="0">
                  <a:pos x="78" y="319"/>
                </a:cxn>
                <a:cxn ang="0">
                  <a:pos x="137" y="295"/>
                </a:cxn>
                <a:cxn ang="0">
                  <a:pos x="167" y="345"/>
                </a:cxn>
                <a:cxn ang="0">
                  <a:pos x="234" y="372"/>
                </a:cxn>
                <a:cxn ang="0">
                  <a:pos x="245" y="409"/>
                </a:cxn>
                <a:cxn ang="0">
                  <a:pos x="281" y="444"/>
                </a:cxn>
                <a:cxn ang="0">
                  <a:pos x="288" y="492"/>
                </a:cxn>
                <a:cxn ang="0">
                  <a:pos x="294" y="538"/>
                </a:cxn>
                <a:cxn ang="0">
                  <a:pos x="342" y="576"/>
                </a:cxn>
                <a:cxn ang="0">
                  <a:pos x="359" y="607"/>
                </a:cxn>
                <a:cxn ang="0">
                  <a:pos x="357" y="653"/>
                </a:cxn>
                <a:cxn ang="0">
                  <a:pos x="320" y="698"/>
                </a:cxn>
                <a:cxn ang="0">
                  <a:pos x="354" y="714"/>
                </a:cxn>
                <a:cxn ang="0">
                  <a:pos x="398" y="755"/>
                </a:cxn>
                <a:cxn ang="0">
                  <a:pos x="417" y="732"/>
                </a:cxn>
                <a:cxn ang="0">
                  <a:pos x="427" y="699"/>
                </a:cxn>
                <a:cxn ang="0">
                  <a:pos x="424" y="731"/>
                </a:cxn>
                <a:cxn ang="0">
                  <a:pos x="443" y="705"/>
                </a:cxn>
                <a:cxn ang="0">
                  <a:pos x="465" y="662"/>
                </a:cxn>
                <a:cxn ang="0">
                  <a:pos x="462" y="615"/>
                </a:cxn>
                <a:cxn ang="0">
                  <a:pos x="482" y="589"/>
                </a:cxn>
                <a:cxn ang="0">
                  <a:pos x="530" y="557"/>
                </a:cxn>
                <a:cxn ang="0">
                  <a:pos x="551" y="554"/>
                </a:cxn>
                <a:cxn ang="0">
                  <a:pos x="587" y="514"/>
                </a:cxn>
                <a:cxn ang="0">
                  <a:pos x="611" y="447"/>
                </a:cxn>
                <a:cxn ang="0">
                  <a:pos x="611" y="380"/>
                </a:cxn>
                <a:cxn ang="0">
                  <a:pos x="619" y="359"/>
                </a:cxn>
                <a:cxn ang="0">
                  <a:pos x="639" y="322"/>
                </a:cxn>
                <a:cxn ang="0">
                  <a:pos x="676" y="272"/>
                </a:cxn>
                <a:cxn ang="0">
                  <a:pos x="672" y="217"/>
                </a:cxn>
                <a:cxn ang="0">
                  <a:pos x="615" y="176"/>
                </a:cxn>
                <a:cxn ang="0">
                  <a:pos x="542" y="156"/>
                </a:cxn>
                <a:cxn ang="0">
                  <a:pos x="516" y="151"/>
                </a:cxn>
              </a:cxnLst>
              <a:rect l="0" t="0" r="r" b="b"/>
              <a:pathLst>
                <a:path w="680" h="769">
                  <a:moveTo>
                    <a:pt x="516" y="151"/>
                  </a:moveTo>
                  <a:lnTo>
                    <a:pt x="512" y="152"/>
                  </a:lnTo>
                  <a:lnTo>
                    <a:pt x="505" y="165"/>
                  </a:lnTo>
                  <a:lnTo>
                    <a:pt x="509" y="151"/>
                  </a:lnTo>
                  <a:lnTo>
                    <a:pt x="508" y="147"/>
                  </a:lnTo>
                  <a:lnTo>
                    <a:pt x="505" y="148"/>
                  </a:lnTo>
                  <a:lnTo>
                    <a:pt x="507" y="139"/>
                  </a:lnTo>
                  <a:lnTo>
                    <a:pt x="500" y="134"/>
                  </a:lnTo>
                  <a:lnTo>
                    <a:pt x="494" y="134"/>
                  </a:lnTo>
                  <a:lnTo>
                    <a:pt x="492" y="131"/>
                  </a:lnTo>
                  <a:lnTo>
                    <a:pt x="486" y="127"/>
                  </a:lnTo>
                  <a:lnTo>
                    <a:pt x="478" y="123"/>
                  </a:lnTo>
                  <a:lnTo>
                    <a:pt x="471" y="121"/>
                  </a:lnTo>
                  <a:lnTo>
                    <a:pt x="466" y="120"/>
                  </a:lnTo>
                  <a:lnTo>
                    <a:pt x="457" y="114"/>
                  </a:lnTo>
                  <a:lnTo>
                    <a:pt x="456" y="117"/>
                  </a:lnTo>
                  <a:lnTo>
                    <a:pt x="445" y="120"/>
                  </a:lnTo>
                  <a:lnTo>
                    <a:pt x="439" y="131"/>
                  </a:lnTo>
                  <a:lnTo>
                    <a:pt x="438" y="134"/>
                  </a:lnTo>
                  <a:lnTo>
                    <a:pt x="431" y="138"/>
                  </a:lnTo>
                  <a:lnTo>
                    <a:pt x="419" y="155"/>
                  </a:lnTo>
                  <a:lnTo>
                    <a:pt x="422" y="147"/>
                  </a:lnTo>
                  <a:lnTo>
                    <a:pt x="421" y="139"/>
                  </a:lnTo>
                  <a:lnTo>
                    <a:pt x="415" y="143"/>
                  </a:lnTo>
                  <a:lnTo>
                    <a:pt x="410" y="140"/>
                  </a:lnTo>
                  <a:lnTo>
                    <a:pt x="404" y="140"/>
                  </a:lnTo>
                  <a:lnTo>
                    <a:pt x="398" y="122"/>
                  </a:lnTo>
                  <a:lnTo>
                    <a:pt x="385" y="129"/>
                  </a:lnTo>
                  <a:lnTo>
                    <a:pt x="374" y="135"/>
                  </a:lnTo>
                  <a:lnTo>
                    <a:pt x="367" y="133"/>
                  </a:lnTo>
                  <a:lnTo>
                    <a:pt x="380" y="125"/>
                  </a:lnTo>
                  <a:lnTo>
                    <a:pt x="387" y="112"/>
                  </a:lnTo>
                  <a:lnTo>
                    <a:pt x="402" y="91"/>
                  </a:lnTo>
                  <a:lnTo>
                    <a:pt x="414" y="78"/>
                  </a:lnTo>
                  <a:lnTo>
                    <a:pt x="409" y="67"/>
                  </a:lnTo>
                  <a:lnTo>
                    <a:pt x="401" y="60"/>
                  </a:lnTo>
                  <a:lnTo>
                    <a:pt x="397" y="43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7" y="18"/>
                  </a:lnTo>
                  <a:lnTo>
                    <a:pt x="387" y="22"/>
                  </a:lnTo>
                  <a:lnTo>
                    <a:pt x="384" y="22"/>
                  </a:lnTo>
                  <a:lnTo>
                    <a:pt x="384" y="23"/>
                  </a:lnTo>
                  <a:lnTo>
                    <a:pt x="372" y="41"/>
                  </a:lnTo>
                  <a:lnTo>
                    <a:pt x="361" y="60"/>
                  </a:lnTo>
                  <a:lnTo>
                    <a:pt x="344" y="58"/>
                  </a:lnTo>
                  <a:lnTo>
                    <a:pt x="332" y="57"/>
                  </a:lnTo>
                  <a:lnTo>
                    <a:pt x="322" y="53"/>
                  </a:lnTo>
                  <a:lnTo>
                    <a:pt x="307" y="56"/>
                  </a:lnTo>
                  <a:lnTo>
                    <a:pt x="307" y="66"/>
                  </a:lnTo>
                  <a:lnTo>
                    <a:pt x="299" y="64"/>
                  </a:lnTo>
                  <a:lnTo>
                    <a:pt x="282" y="67"/>
                  </a:lnTo>
                  <a:lnTo>
                    <a:pt x="266" y="77"/>
                  </a:lnTo>
                  <a:lnTo>
                    <a:pt x="254" y="77"/>
                  </a:lnTo>
                  <a:lnTo>
                    <a:pt x="242" y="62"/>
                  </a:lnTo>
                  <a:lnTo>
                    <a:pt x="241" y="39"/>
                  </a:lnTo>
                  <a:lnTo>
                    <a:pt x="246" y="21"/>
                  </a:lnTo>
                  <a:lnTo>
                    <a:pt x="238" y="10"/>
                  </a:lnTo>
                  <a:lnTo>
                    <a:pt x="237" y="0"/>
                  </a:lnTo>
                  <a:lnTo>
                    <a:pt x="226" y="0"/>
                  </a:lnTo>
                  <a:lnTo>
                    <a:pt x="228" y="0"/>
                  </a:lnTo>
                  <a:lnTo>
                    <a:pt x="223" y="11"/>
                  </a:lnTo>
                  <a:lnTo>
                    <a:pt x="208" y="17"/>
                  </a:lnTo>
                  <a:lnTo>
                    <a:pt x="194" y="23"/>
                  </a:lnTo>
                  <a:lnTo>
                    <a:pt x="191" y="30"/>
                  </a:lnTo>
                  <a:lnTo>
                    <a:pt x="176" y="24"/>
                  </a:lnTo>
                  <a:lnTo>
                    <a:pt x="157" y="19"/>
                  </a:lnTo>
                  <a:lnTo>
                    <a:pt x="164" y="28"/>
                  </a:lnTo>
                  <a:lnTo>
                    <a:pt x="169" y="51"/>
                  </a:lnTo>
                  <a:lnTo>
                    <a:pt x="180" y="54"/>
                  </a:lnTo>
                  <a:lnTo>
                    <a:pt x="177" y="61"/>
                  </a:lnTo>
                  <a:lnTo>
                    <a:pt x="161" y="74"/>
                  </a:lnTo>
                  <a:lnTo>
                    <a:pt x="144" y="88"/>
                  </a:lnTo>
                  <a:lnTo>
                    <a:pt x="142" y="86"/>
                  </a:lnTo>
                  <a:lnTo>
                    <a:pt x="133" y="87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08" y="61"/>
                  </a:lnTo>
                  <a:lnTo>
                    <a:pt x="99" y="67"/>
                  </a:lnTo>
                  <a:lnTo>
                    <a:pt x="95" y="66"/>
                  </a:lnTo>
                  <a:lnTo>
                    <a:pt x="96" y="69"/>
                  </a:lnTo>
                  <a:lnTo>
                    <a:pt x="82" y="69"/>
                  </a:lnTo>
                  <a:lnTo>
                    <a:pt x="66" y="69"/>
                  </a:lnTo>
                  <a:lnTo>
                    <a:pt x="69" y="82"/>
                  </a:lnTo>
                  <a:lnTo>
                    <a:pt x="78" y="86"/>
                  </a:lnTo>
                  <a:lnTo>
                    <a:pt x="75" y="90"/>
                  </a:lnTo>
                  <a:lnTo>
                    <a:pt x="62" y="91"/>
                  </a:lnTo>
                  <a:lnTo>
                    <a:pt x="66" y="110"/>
                  </a:lnTo>
                  <a:lnTo>
                    <a:pt x="74" y="130"/>
                  </a:lnTo>
                  <a:lnTo>
                    <a:pt x="70" y="159"/>
                  </a:lnTo>
                  <a:lnTo>
                    <a:pt x="66" y="186"/>
                  </a:lnTo>
                  <a:lnTo>
                    <a:pt x="60" y="185"/>
                  </a:lnTo>
                  <a:lnTo>
                    <a:pt x="45" y="189"/>
                  </a:lnTo>
                  <a:lnTo>
                    <a:pt x="31" y="195"/>
                  </a:lnTo>
                  <a:lnTo>
                    <a:pt x="17" y="203"/>
                  </a:lnTo>
                  <a:lnTo>
                    <a:pt x="13" y="217"/>
                  </a:lnTo>
                  <a:lnTo>
                    <a:pt x="8" y="233"/>
                  </a:lnTo>
                  <a:lnTo>
                    <a:pt x="0" y="249"/>
                  </a:lnTo>
                  <a:lnTo>
                    <a:pt x="8" y="263"/>
                  </a:lnTo>
                  <a:lnTo>
                    <a:pt x="15" y="279"/>
                  </a:lnTo>
                  <a:lnTo>
                    <a:pt x="14" y="286"/>
                  </a:lnTo>
                  <a:lnTo>
                    <a:pt x="21" y="289"/>
                  </a:lnTo>
                  <a:lnTo>
                    <a:pt x="31" y="297"/>
                  </a:lnTo>
                  <a:lnTo>
                    <a:pt x="45" y="301"/>
                  </a:lnTo>
                  <a:lnTo>
                    <a:pt x="57" y="290"/>
                  </a:lnTo>
                  <a:lnTo>
                    <a:pt x="58" y="306"/>
                  </a:lnTo>
                  <a:lnTo>
                    <a:pt x="60" y="320"/>
                  </a:lnTo>
                  <a:lnTo>
                    <a:pt x="78" y="319"/>
                  </a:lnTo>
                  <a:lnTo>
                    <a:pt x="100" y="319"/>
                  </a:lnTo>
                  <a:lnTo>
                    <a:pt x="108" y="314"/>
                  </a:lnTo>
                  <a:lnTo>
                    <a:pt x="122" y="305"/>
                  </a:lnTo>
                  <a:lnTo>
                    <a:pt x="137" y="295"/>
                  </a:lnTo>
                  <a:lnTo>
                    <a:pt x="151" y="297"/>
                  </a:lnTo>
                  <a:lnTo>
                    <a:pt x="152" y="314"/>
                  </a:lnTo>
                  <a:lnTo>
                    <a:pt x="154" y="331"/>
                  </a:lnTo>
                  <a:lnTo>
                    <a:pt x="167" y="345"/>
                  </a:lnTo>
                  <a:lnTo>
                    <a:pt x="180" y="349"/>
                  </a:lnTo>
                  <a:lnTo>
                    <a:pt x="195" y="357"/>
                  </a:lnTo>
                  <a:lnTo>
                    <a:pt x="215" y="370"/>
                  </a:lnTo>
                  <a:lnTo>
                    <a:pt x="234" y="372"/>
                  </a:lnTo>
                  <a:lnTo>
                    <a:pt x="239" y="381"/>
                  </a:lnTo>
                  <a:lnTo>
                    <a:pt x="242" y="401"/>
                  </a:lnTo>
                  <a:lnTo>
                    <a:pt x="238" y="401"/>
                  </a:lnTo>
                  <a:lnTo>
                    <a:pt x="245" y="409"/>
                  </a:lnTo>
                  <a:lnTo>
                    <a:pt x="247" y="425"/>
                  </a:lnTo>
                  <a:lnTo>
                    <a:pt x="263" y="426"/>
                  </a:lnTo>
                  <a:lnTo>
                    <a:pt x="279" y="427"/>
                  </a:lnTo>
                  <a:lnTo>
                    <a:pt x="281" y="444"/>
                  </a:lnTo>
                  <a:lnTo>
                    <a:pt x="292" y="456"/>
                  </a:lnTo>
                  <a:lnTo>
                    <a:pt x="296" y="462"/>
                  </a:lnTo>
                  <a:lnTo>
                    <a:pt x="292" y="478"/>
                  </a:lnTo>
                  <a:lnTo>
                    <a:pt x="288" y="492"/>
                  </a:lnTo>
                  <a:lnTo>
                    <a:pt x="292" y="499"/>
                  </a:lnTo>
                  <a:lnTo>
                    <a:pt x="288" y="501"/>
                  </a:lnTo>
                  <a:lnTo>
                    <a:pt x="292" y="509"/>
                  </a:lnTo>
                  <a:lnTo>
                    <a:pt x="294" y="538"/>
                  </a:lnTo>
                  <a:lnTo>
                    <a:pt x="319" y="540"/>
                  </a:lnTo>
                  <a:lnTo>
                    <a:pt x="332" y="543"/>
                  </a:lnTo>
                  <a:lnTo>
                    <a:pt x="337" y="559"/>
                  </a:lnTo>
                  <a:lnTo>
                    <a:pt x="342" y="576"/>
                  </a:lnTo>
                  <a:lnTo>
                    <a:pt x="352" y="574"/>
                  </a:lnTo>
                  <a:lnTo>
                    <a:pt x="361" y="576"/>
                  </a:lnTo>
                  <a:lnTo>
                    <a:pt x="359" y="591"/>
                  </a:lnTo>
                  <a:lnTo>
                    <a:pt x="359" y="607"/>
                  </a:lnTo>
                  <a:lnTo>
                    <a:pt x="370" y="608"/>
                  </a:lnTo>
                  <a:lnTo>
                    <a:pt x="378" y="633"/>
                  </a:lnTo>
                  <a:lnTo>
                    <a:pt x="367" y="643"/>
                  </a:lnTo>
                  <a:lnTo>
                    <a:pt x="357" y="653"/>
                  </a:lnTo>
                  <a:lnTo>
                    <a:pt x="348" y="664"/>
                  </a:lnTo>
                  <a:lnTo>
                    <a:pt x="339" y="676"/>
                  </a:lnTo>
                  <a:lnTo>
                    <a:pt x="329" y="688"/>
                  </a:lnTo>
                  <a:lnTo>
                    <a:pt x="320" y="698"/>
                  </a:lnTo>
                  <a:lnTo>
                    <a:pt x="320" y="699"/>
                  </a:lnTo>
                  <a:lnTo>
                    <a:pt x="329" y="697"/>
                  </a:lnTo>
                  <a:lnTo>
                    <a:pt x="350" y="714"/>
                  </a:lnTo>
                  <a:lnTo>
                    <a:pt x="354" y="714"/>
                  </a:lnTo>
                  <a:lnTo>
                    <a:pt x="365" y="720"/>
                  </a:lnTo>
                  <a:lnTo>
                    <a:pt x="383" y="733"/>
                  </a:lnTo>
                  <a:lnTo>
                    <a:pt x="401" y="746"/>
                  </a:lnTo>
                  <a:lnTo>
                    <a:pt x="398" y="755"/>
                  </a:lnTo>
                  <a:lnTo>
                    <a:pt x="402" y="769"/>
                  </a:lnTo>
                  <a:lnTo>
                    <a:pt x="409" y="757"/>
                  </a:lnTo>
                  <a:lnTo>
                    <a:pt x="415" y="745"/>
                  </a:lnTo>
                  <a:lnTo>
                    <a:pt x="417" y="732"/>
                  </a:lnTo>
                  <a:lnTo>
                    <a:pt x="421" y="720"/>
                  </a:lnTo>
                  <a:lnTo>
                    <a:pt x="428" y="711"/>
                  </a:lnTo>
                  <a:lnTo>
                    <a:pt x="426" y="699"/>
                  </a:lnTo>
                  <a:lnTo>
                    <a:pt x="427" y="699"/>
                  </a:lnTo>
                  <a:lnTo>
                    <a:pt x="435" y="701"/>
                  </a:lnTo>
                  <a:lnTo>
                    <a:pt x="439" y="702"/>
                  </a:lnTo>
                  <a:lnTo>
                    <a:pt x="431" y="716"/>
                  </a:lnTo>
                  <a:lnTo>
                    <a:pt x="424" y="731"/>
                  </a:lnTo>
                  <a:lnTo>
                    <a:pt x="419" y="735"/>
                  </a:lnTo>
                  <a:lnTo>
                    <a:pt x="421" y="736"/>
                  </a:lnTo>
                  <a:lnTo>
                    <a:pt x="432" y="720"/>
                  </a:lnTo>
                  <a:lnTo>
                    <a:pt x="443" y="705"/>
                  </a:lnTo>
                  <a:lnTo>
                    <a:pt x="451" y="688"/>
                  </a:lnTo>
                  <a:lnTo>
                    <a:pt x="460" y="672"/>
                  </a:lnTo>
                  <a:lnTo>
                    <a:pt x="465" y="666"/>
                  </a:lnTo>
                  <a:lnTo>
                    <a:pt x="465" y="662"/>
                  </a:lnTo>
                  <a:lnTo>
                    <a:pt x="466" y="647"/>
                  </a:lnTo>
                  <a:lnTo>
                    <a:pt x="465" y="630"/>
                  </a:lnTo>
                  <a:lnTo>
                    <a:pt x="464" y="620"/>
                  </a:lnTo>
                  <a:lnTo>
                    <a:pt x="462" y="615"/>
                  </a:lnTo>
                  <a:lnTo>
                    <a:pt x="465" y="607"/>
                  </a:lnTo>
                  <a:lnTo>
                    <a:pt x="460" y="606"/>
                  </a:lnTo>
                  <a:lnTo>
                    <a:pt x="466" y="603"/>
                  </a:lnTo>
                  <a:lnTo>
                    <a:pt x="482" y="589"/>
                  </a:lnTo>
                  <a:lnTo>
                    <a:pt x="496" y="577"/>
                  </a:lnTo>
                  <a:lnTo>
                    <a:pt x="512" y="570"/>
                  </a:lnTo>
                  <a:lnTo>
                    <a:pt x="525" y="561"/>
                  </a:lnTo>
                  <a:lnTo>
                    <a:pt x="530" y="557"/>
                  </a:lnTo>
                  <a:lnTo>
                    <a:pt x="538" y="557"/>
                  </a:lnTo>
                  <a:lnTo>
                    <a:pt x="542" y="556"/>
                  </a:lnTo>
                  <a:lnTo>
                    <a:pt x="547" y="554"/>
                  </a:lnTo>
                  <a:lnTo>
                    <a:pt x="551" y="554"/>
                  </a:lnTo>
                  <a:lnTo>
                    <a:pt x="569" y="554"/>
                  </a:lnTo>
                  <a:lnTo>
                    <a:pt x="574" y="542"/>
                  </a:lnTo>
                  <a:lnTo>
                    <a:pt x="585" y="537"/>
                  </a:lnTo>
                  <a:lnTo>
                    <a:pt x="587" y="514"/>
                  </a:lnTo>
                  <a:lnTo>
                    <a:pt x="595" y="499"/>
                  </a:lnTo>
                  <a:lnTo>
                    <a:pt x="603" y="483"/>
                  </a:lnTo>
                  <a:lnTo>
                    <a:pt x="606" y="457"/>
                  </a:lnTo>
                  <a:lnTo>
                    <a:pt x="611" y="447"/>
                  </a:lnTo>
                  <a:lnTo>
                    <a:pt x="613" y="427"/>
                  </a:lnTo>
                  <a:lnTo>
                    <a:pt x="615" y="415"/>
                  </a:lnTo>
                  <a:lnTo>
                    <a:pt x="612" y="404"/>
                  </a:lnTo>
                  <a:lnTo>
                    <a:pt x="611" y="380"/>
                  </a:lnTo>
                  <a:lnTo>
                    <a:pt x="608" y="374"/>
                  </a:lnTo>
                  <a:lnTo>
                    <a:pt x="612" y="355"/>
                  </a:lnTo>
                  <a:lnTo>
                    <a:pt x="616" y="355"/>
                  </a:lnTo>
                  <a:lnTo>
                    <a:pt x="619" y="359"/>
                  </a:lnTo>
                  <a:lnTo>
                    <a:pt x="630" y="342"/>
                  </a:lnTo>
                  <a:lnTo>
                    <a:pt x="636" y="329"/>
                  </a:lnTo>
                  <a:lnTo>
                    <a:pt x="637" y="327"/>
                  </a:lnTo>
                  <a:lnTo>
                    <a:pt x="639" y="322"/>
                  </a:lnTo>
                  <a:lnTo>
                    <a:pt x="650" y="307"/>
                  </a:lnTo>
                  <a:lnTo>
                    <a:pt x="659" y="297"/>
                  </a:lnTo>
                  <a:lnTo>
                    <a:pt x="664" y="294"/>
                  </a:lnTo>
                  <a:lnTo>
                    <a:pt x="676" y="272"/>
                  </a:lnTo>
                  <a:lnTo>
                    <a:pt x="677" y="266"/>
                  </a:lnTo>
                  <a:lnTo>
                    <a:pt x="680" y="262"/>
                  </a:lnTo>
                  <a:lnTo>
                    <a:pt x="680" y="245"/>
                  </a:lnTo>
                  <a:lnTo>
                    <a:pt x="672" y="217"/>
                  </a:lnTo>
                  <a:lnTo>
                    <a:pt x="667" y="204"/>
                  </a:lnTo>
                  <a:lnTo>
                    <a:pt x="650" y="202"/>
                  </a:lnTo>
                  <a:lnTo>
                    <a:pt x="634" y="196"/>
                  </a:lnTo>
                  <a:lnTo>
                    <a:pt x="615" y="176"/>
                  </a:lnTo>
                  <a:lnTo>
                    <a:pt x="599" y="165"/>
                  </a:lnTo>
                  <a:lnTo>
                    <a:pt x="574" y="159"/>
                  </a:lnTo>
                  <a:lnTo>
                    <a:pt x="557" y="159"/>
                  </a:lnTo>
                  <a:lnTo>
                    <a:pt x="542" y="156"/>
                  </a:lnTo>
                  <a:lnTo>
                    <a:pt x="527" y="152"/>
                  </a:lnTo>
                  <a:lnTo>
                    <a:pt x="513" y="156"/>
                  </a:lnTo>
                  <a:lnTo>
                    <a:pt x="518" y="153"/>
                  </a:lnTo>
                  <a:lnTo>
                    <a:pt x="516" y="1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0" name="Freeform 316"/>
            <p:cNvSpPr>
              <a:spLocks/>
            </p:cNvSpPr>
            <p:nvPr/>
          </p:nvSpPr>
          <p:spPr bwMode="auto">
            <a:xfrm>
              <a:off x="1973" y="2571"/>
              <a:ext cx="40" cy="34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17" y="33"/>
                </a:cxn>
                <a:cxn ang="0">
                  <a:pos x="8" y="29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23" y="3"/>
                </a:cxn>
                <a:cxn ang="0">
                  <a:pos x="40" y="5"/>
                </a:cxn>
                <a:cxn ang="0">
                  <a:pos x="32" y="21"/>
                </a:cxn>
                <a:cxn ang="0">
                  <a:pos x="31" y="24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1" y="32"/>
                </a:cxn>
              </a:cxnLst>
              <a:rect l="0" t="0" r="r" b="b"/>
              <a:pathLst>
                <a:path w="40" h="34">
                  <a:moveTo>
                    <a:pt x="21" y="32"/>
                  </a:moveTo>
                  <a:lnTo>
                    <a:pt x="17" y="33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1" y="18"/>
                  </a:lnTo>
                  <a:lnTo>
                    <a:pt x="1" y="11"/>
                  </a:lnTo>
                  <a:lnTo>
                    <a:pt x="6" y="0"/>
                  </a:lnTo>
                  <a:lnTo>
                    <a:pt x="23" y="3"/>
                  </a:lnTo>
                  <a:lnTo>
                    <a:pt x="40" y="5"/>
                  </a:lnTo>
                  <a:lnTo>
                    <a:pt x="32" y="21"/>
                  </a:lnTo>
                  <a:lnTo>
                    <a:pt x="31" y="24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1" name="Freeform 320"/>
            <p:cNvSpPr>
              <a:spLocks/>
            </p:cNvSpPr>
            <p:nvPr/>
          </p:nvSpPr>
          <p:spPr bwMode="auto">
            <a:xfrm>
              <a:off x="1789" y="2950"/>
              <a:ext cx="145" cy="161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17" y="73"/>
                </a:cxn>
                <a:cxn ang="0">
                  <a:pos x="34" y="90"/>
                </a:cxn>
                <a:cxn ang="0">
                  <a:pos x="48" y="97"/>
                </a:cxn>
                <a:cxn ang="0">
                  <a:pos x="61" y="103"/>
                </a:cxn>
                <a:cxn ang="0">
                  <a:pos x="77" y="111"/>
                </a:cxn>
                <a:cxn ang="0">
                  <a:pos x="93" y="120"/>
                </a:cxn>
                <a:cxn ang="0">
                  <a:pos x="86" y="140"/>
                </a:cxn>
                <a:cxn ang="0">
                  <a:pos x="80" y="158"/>
                </a:cxn>
                <a:cxn ang="0">
                  <a:pos x="100" y="159"/>
                </a:cxn>
                <a:cxn ang="0">
                  <a:pos x="120" y="161"/>
                </a:cxn>
                <a:cxn ang="0">
                  <a:pos x="130" y="157"/>
                </a:cxn>
                <a:cxn ang="0">
                  <a:pos x="145" y="136"/>
                </a:cxn>
                <a:cxn ang="0">
                  <a:pos x="143" y="123"/>
                </a:cxn>
                <a:cxn ang="0">
                  <a:pos x="143" y="107"/>
                </a:cxn>
                <a:cxn ang="0">
                  <a:pos x="145" y="92"/>
                </a:cxn>
                <a:cxn ang="0">
                  <a:pos x="136" y="90"/>
                </a:cxn>
                <a:cxn ang="0">
                  <a:pos x="126" y="92"/>
                </a:cxn>
                <a:cxn ang="0">
                  <a:pos x="121" y="75"/>
                </a:cxn>
                <a:cxn ang="0">
                  <a:pos x="116" y="59"/>
                </a:cxn>
                <a:cxn ang="0">
                  <a:pos x="103" y="56"/>
                </a:cxn>
                <a:cxn ang="0">
                  <a:pos x="78" y="54"/>
                </a:cxn>
                <a:cxn ang="0">
                  <a:pos x="76" y="25"/>
                </a:cxn>
                <a:cxn ang="0">
                  <a:pos x="72" y="17"/>
                </a:cxn>
                <a:cxn ang="0">
                  <a:pos x="73" y="13"/>
                </a:cxn>
                <a:cxn ang="0">
                  <a:pos x="55" y="0"/>
                </a:cxn>
                <a:cxn ang="0">
                  <a:pos x="33" y="4"/>
                </a:cxn>
                <a:cxn ang="0">
                  <a:pos x="10" y="7"/>
                </a:cxn>
                <a:cxn ang="0">
                  <a:pos x="8" y="15"/>
                </a:cxn>
              </a:cxnLst>
              <a:rect l="0" t="0" r="r" b="b"/>
              <a:pathLst>
                <a:path w="145" h="161">
                  <a:moveTo>
                    <a:pt x="8" y="15"/>
                  </a:moveTo>
                  <a:lnTo>
                    <a:pt x="4" y="37"/>
                  </a:lnTo>
                  <a:lnTo>
                    <a:pt x="0" y="58"/>
                  </a:lnTo>
                  <a:lnTo>
                    <a:pt x="17" y="73"/>
                  </a:lnTo>
                  <a:lnTo>
                    <a:pt x="34" y="90"/>
                  </a:lnTo>
                  <a:lnTo>
                    <a:pt x="48" y="97"/>
                  </a:lnTo>
                  <a:lnTo>
                    <a:pt x="61" y="103"/>
                  </a:lnTo>
                  <a:lnTo>
                    <a:pt x="77" y="111"/>
                  </a:lnTo>
                  <a:lnTo>
                    <a:pt x="93" y="120"/>
                  </a:lnTo>
                  <a:lnTo>
                    <a:pt x="86" y="140"/>
                  </a:lnTo>
                  <a:lnTo>
                    <a:pt x="80" y="158"/>
                  </a:lnTo>
                  <a:lnTo>
                    <a:pt x="100" y="159"/>
                  </a:lnTo>
                  <a:lnTo>
                    <a:pt x="120" y="161"/>
                  </a:lnTo>
                  <a:lnTo>
                    <a:pt x="130" y="157"/>
                  </a:lnTo>
                  <a:lnTo>
                    <a:pt x="145" y="136"/>
                  </a:lnTo>
                  <a:lnTo>
                    <a:pt x="143" y="123"/>
                  </a:lnTo>
                  <a:lnTo>
                    <a:pt x="143" y="107"/>
                  </a:lnTo>
                  <a:lnTo>
                    <a:pt x="145" y="92"/>
                  </a:lnTo>
                  <a:lnTo>
                    <a:pt x="136" y="90"/>
                  </a:lnTo>
                  <a:lnTo>
                    <a:pt x="126" y="92"/>
                  </a:lnTo>
                  <a:lnTo>
                    <a:pt x="121" y="75"/>
                  </a:lnTo>
                  <a:lnTo>
                    <a:pt x="116" y="59"/>
                  </a:lnTo>
                  <a:lnTo>
                    <a:pt x="103" y="56"/>
                  </a:lnTo>
                  <a:lnTo>
                    <a:pt x="78" y="54"/>
                  </a:lnTo>
                  <a:lnTo>
                    <a:pt x="76" y="25"/>
                  </a:lnTo>
                  <a:lnTo>
                    <a:pt x="72" y="17"/>
                  </a:lnTo>
                  <a:lnTo>
                    <a:pt x="73" y="13"/>
                  </a:lnTo>
                  <a:lnTo>
                    <a:pt x="55" y="0"/>
                  </a:lnTo>
                  <a:lnTo>
                    <a:pt x="33" y="4"/>
                  </a:lnTo>
                  <a:lnTo>
                    <a:pt x="10" y="7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2" name="Freeform 324"/>
            <p:cNvSpPr>
              <a:spLocks/>
            </p:cNvSpPr>
            <p:nvPr/>
          </p:nvSpPr>
          <p:spPr bwMode="auto">
            <a:xfrm>
              <a:off x="1848" y="2450"/>
              <a:ext cx="67" cy="82"/>
            </a:xfrm>
            <a:custGeom>
              <a:avLst/>
              <a:gdLst/>
              <a:ahLst/>
              <a:cxnLst>
                <a:cxn ang="0">
                  <a:pos x="9" y="52"/>
                </a:cxn>
                <a:cxn ang="0">
                  <a:pos x="0" y="42"/>
                </a:cxn>
                <a:cxn ang="0">
                  <a:pos x="1" y="25"/>
                </a:cxn>
                <a:cxn ang="0">
                  <a:pos x="9" y="21"/>
                </a:cxn>
                <a:cxn ang="0">
                  <a:pos x="13" y="10"/>
                </a:cxn>
                <a:cxn ang="0">
                  <a:pos x="17" y="0"/>
                </a:cxn>
                <a:cxn ang="0">
                  <a:pos x="36" y="4"/>
                </a:cxn>
                <a:cxn ang="0">
                  <a:pos x="52" y="3"/>
                </a:cxn>
                <a:cxn ang="0">
                  <a:pos x="50" y="3"/>
                </a:cxn>
                <a:cxn ang="0">
                  <a:pos x="67" y="4"/>
                </a:cxn>
                <a:cxn ang="0">
                  <a:pos x="66" y="13"/>
                </a:cxn>
                <a:cxn ang="0">
                  <a:pos x="61" y="30"/>
                </a:cxn>
                <a:cxn ang="0">
                  <a:pos x="67" y="53"/>
                </a:cxn>
                <a:cxn ang="0">
                  <a:pos x="57" y="73"/>
                </a:cxn>
                <a:cxn ang="0">
                  <a:pos x="47" y="69"/>
                </a:cxn>
                <a:cxn ang="0">
                  <a:pos x="32" y="72"/>
                </a:cxn>
                <a:cxn ang="0">
                  <a:pos x="32" y="82"/>
                </a:cxn>
                <a:cxn ang="0">
                  <a:pos x="24" y="80"/>
                </a:cxn>
                <a:cxn ang="0">
                  <a:pos x="17" y="67"/>
                </a:cxn>
                <a:cxn ang="0">
                  <a:pos x="9" y="52"/>
                </a:cxn>
              </a:cxnLst>
              <a:rect l="0" t="0" r="r" b="b"/>
              <a:pathLst>
                <a:path w="67" h="82">
                  <a:moveTo>
                    <a:pt x="9" y="52"/>
                  </a:moveTo>
                  <a:lnTo>
                    <a:pt x="0" y="42"/>
                  </a:lnTo>
                  <a:lnTo>
                    <a:pt x="1" y="25"/>
                  </a:lnTo>
                  <a:lnTo>
                    <a:pt x="9" y="21"/>
                  </a:lnTo>
                  <a:lnTo>
                    <a:pt x="13" y="10"/>
                  </a:lnTo>
                  <a:lnTo>
                    <a:pt x="17" y="0"/>
                  </a:lnTo>
                  <a:lnTo>
                    <a:pt x="36" y="4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67" y="4"/>
                  </a:lnTo>
                  <a:lnTo>
                    <a:pt x="66" y="13"/>
                  </a:lnTo>
                  <a:lnTo>
                    <a:pt x="61" y="30"/>
                  </a:lnTo>
                  <a:lnTo>
                    <a:pt x="67" y="53"/>
                  </a:lnTo>
                  <a:lnTo>
                    <a:pt x="57" y="73"/>
                  </a:lnTo>
                  <a:lnTo>
                    <a:pt x="47" y="69"/>
                  </a:lnTo>
                  <a:lnTo>
                    <a:pt x="32" y="7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7" y="67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3" name="Freeform 325"/>
            <p:cNvSpPr>
              <a:spLocks/>
            </p:cNvSpPr>
            <p:nvPr/>
          </p:nvSpPr>
          <p:spPr bwMode="auto">
            <a:xfrm>
              <a:off x="1891" y="3163"/>
              <a:ext cx="84" cy="96"/>
            </a:xfrm>
            <a:custGeom>
              <a:avLst/>
              <a:gdLst/>
              <a:ahLst/>
              <a:cxnLst>
                <a:cxn ang="0">
                  <a:pos x="83" y="49"/>
                </a:cxn>
                <a:cxn ang="0">
                  <a:pos x="65" y="36"/>
                </a:cxn>
                <a:cxn ang="0">
                  <a:pos x="47" y="23"/>
                </a:cxn>
                <a:cxn ang="0">
                  <a:pos x="36" y="17"/>
                </a:cxn>
                <a:cxn ang="0">
                  <a:pos x="32" y="17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1" y="25"/>
                </a:cxn>
                <a:cxn ang="0">
                  <a:pos x="1" y="47"/>
                </a:cxn>
                <a:cxn ang="0">
                  <a:pos x="2" y="49"/>
                </a:cxn>
                <a:cxn ang="0">
                  <a:pos x="0" y="65"/>
                </a:cxn>
                <a:cxn ang="0">
                  <a:pos x="2" y="73"/>
                </a:cxn>
                <a:cxn ang="0">
                  <a:pos x="4" y="78"/>
                </a:cxn>
                <a:cxn ang="0">
                  <a:pos x="9" y="82"/>
                </a:cxn>
                <a:cxn ang="0">
                  <a:pos x="10" y="85"/>
                </a:cxn>
                <a:cxn ang="0">
                  <a:pos x="15" y="85"/>
                </a:cxn>
                <a:cxn ang="0">
                  <a:pos x="30" y="90"/>
                </a:cxn>
                <a:cxn ang="0">
                  <a:pos x="39" y="91"/>
                </a:cxn>
                <a:cxn ang="0">
                  <a:pos x="41" y="94"/>
                </a:cxn>
                <a:cxn ang="0">
                  <a:pos x="44" y="95"/>
                </a:cxn>
                <a:cxn ang="0">
                  <a:pos x="50" y="96"/>
                </a:cxn>
                <a:cxn ang="0">
                  <a:pos x="60" y="96"/>
                </a:cxn>
                <a:cxn ang="0">
                  <a:pos x="73" y="91"/>
                </a:cxn>
                <a:cxn ang="0">
                  <a:pos x="84" y="72"/>
                </a:cxn>
                <a:cxn ang="0">
                  <a:pos x="80" y="58"/>
                </a:cxn>
                <a:cxn ang="0">
                  <a:pos x="83" y="49"/>
                </a:cxn>
              </a:cxnLst>
              <a:rect l="0" t="0" r="r" b="b"/>
              <a:pathLst>
                <a:path w="84" h="96">
                  <a:moveTo>
                    <a:pt x="83" y="49"/>
                  </a:moveTo>
                  <a:lnTo>
                    <a:pt x="65" y="36"/>
                  </a:lnTo>
                  <a:lnTo>
                    <a:pt x="47" y="23"/>
                  </a:lnTo>
                  <a:lnTo>
                    <a:pt x="36" y="17"/>
                  </a:lnTo>
                  <a:lnTo>
                    <a:pt x="32" y="17"/>
                  </a:lnTo>
                  <a:lnTo>
                    <a:pt x="11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2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0" y="65"/>
                  </a:lnTo>
                  <a:lnTo>
                    <a:pt x="2" y="73"/>
                  </a:lnTo>
                  <a:lnTo>
                    <a:pt x="4" y="78"/>
                  </a:lnTo>
                  <a:lnTo>
                    <a:pt x="9" y="82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30" y="90"/>
                  </a:lnTo>
                  <a:lnTo>
                    <a:pt x="39" y="91"/>
                  </a:lnTo>
                  <a:lnTo>
                    <a:pt x="41" y="94"/>
                  </a:lnTo>
                  <a:lnTo>
                    <a:pt x="44" y="95"/>
                  </a:lnTo>
                  <a:lnTo>
                    <a:pt x="50" y="96"/>
                  </a:lnTo>
                  <a:lnTo>
                    <a:pt x="60" y="96"/>
                  </a:lnTo>
                  <a:lnTo>
                    <a:pt x="73" y="91"/>
                  </a:lnTo>
                  <a:lnTo>
                    <a:pt x="84" y="72"/>
                  </a:lnTo>
                  <a:lnTo>
                    <a:pt x="80" y="58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4" name="Freeform 326"/>
            <p:cNvSpPr>
              <a:spLocks/>
            </p:cNvSpPr>
            <p:nvPr/>
          </p:nvSpPr>
          <p:spPr bwMode="auto">
            <a:xfrm>
              <a:off x="1651" y="2761"/>
              <a:ext cx="218" cy="259"/>
            </a:xfrm>
            <a:custGeom>
              <a:avLst/>
              <a:gdLst/>
              <a:ahLst/>
              <a:cxnLst>
                <a:cxn ang="0">
                  <a:pos x="146" y="204"/>
                </a:cxn>
                <a:cxn ang="0">
                  <a:pos x="142" y="226"/>
                </a:cxn>
                <a:cxn ang="0">
                  <a:pos x="138" y="247"/>
                </a:cxn>
                <a:cxn ang="0">
                  <a:pos x="134" y="242"/>
                </a:cxn>
                <a:cxn ang="0">
                  <a:pos x="115" y="245"/>
                </a:cxn>
                <a:cxn ang="0">
                  <a:pos x="108" y="256"/>
                </a:cxn>
                <a:cxn ang="0">
                  <a:pos x="100" y="244"/>
                </a:cxn>
                <a:cxn ang="0">
                  <a:pos x="79" y="240"/>
                </a:cxn>
                <a:cxn ang="0">
                  <a:pos x="76" y="238"/>
                </a:cxn>
                <a:cxn ang="0">
                  <a:pos x="61" y="259"/>
                </a:cxn>
                <a:cxn ang="0">
                  <a:pos x="49" y="256"/>
                </a:cxn>
                <a:cxn ang="0">
                  <a:pos x="42" y="239"/>
                </a:cxn>
                <a:cxn ang="0">
                  <a:pos x="35" y="221"/>
                </a:cxn>
                <a:cxn ang="0">
                  <a:pos x="30" y="204"/>
                </a:cxn>
                <a:cxn ang="0">
                  <a:pos x="31" y="189"/>
                </a:cxn>
                <a:cxn ang="0">
                  <a:pos x="21" y="176"/>
                </a:cxn>
                <a:cxn ang="0">
                  <a:pos x="16" y="162"/>
                </a:cxn>
                <a:cxn ang="0">
                  <a:pos x="10" y="153"/>
                </a:cxn>
                <a:cxn ang="0">
                  <a:pos x="12" y="145"/>
                </a:cxn>
                <a:cxn ang="0">
                  <a:pos x="19" y="130"/>
                </a:cxn>
                <a:cxn ang="0">
                  <a:pos x="13" y="127"/>
                </a:cxn>
                <a:cxn ang="0">
                  <a:pos x="10" y="110"/>
                </a:cxn>
                <a:cxn ang="0">
                  <a:pos x="12" y="94"/>
                </a:cxn>
                <a:cxn ang="0">
                  <a:pos x="14" y="84"/>
                </a:cxn>
                <a:cxn ang="0">
                  <a:pos x="14" y="59"/>
                </a:cxn>
                <a:cxn ang="0">
                  <a:pos x="17" y="54"/>
                </a:cxn>
                <a:cxn ang="0">
                  <a:pos x="9" y="40"/>
                </a:cxn>
                <a:cxn ang="0">
                  <a:pos x="0" y="24"/>
                </a:cxn>
                <a:cxn ang="0">
                  <a:pos x="22" y="24"/>
                </a:cxn>
                <a:cxn ang="0">
                  <a:pos x="30" y="19"/>
                </a:cxn>
                <a:cxn ang="0">
                  <a:pos x="44" y="10"/>
                </a:cxn>
                <a:cxn ang="0">
                  <a:pos x="59" y="0"/>
                </a:cxn>
                <a:cxn ang="0">
                  <a:pos x="73" y="2"/>
                </a:cxn>
                <a:cxn ang="0">
                  <a:pos x="74" y="19"/>
                </a:cxn>
                <a:cxn ang="0">
                  <a:pos x="76" y="36"/>
                </a:cxn>
                <a:cxn ang="0">
                  <a:pos x="89" y="50"/>
                </a:cxn>
                <a:cxn ang="0">
                  <a:pos x="102" y="54"/>
                </a:cxn>
                <a:cxn ang="0">
                  <a:pos x="117" y="62"/>
                </a:cxn>
                <a:cxn ang="0">
                  <a:pos x="137" y="75"/>
                </a:cxn>
                <a:cxn ang="0">
                  <a:pos x="156" y="77"/>
                </a:cxn>
                <a:cxn ang="0">
                  <a:pos x="161" y="86"/>
                </a:cxn>
                <a:cxn ang="0">
                  <a:pos x="164" y="106"/>
                </a:cxn>
                <a:cxn ang="0">
                  <a:pos x="160" y="106"/>
                </a:cxn>
                <a:cxn ang="0">
                  <a:pos x="167" y="114"/>
                </a:cxn>
                <a:cxn ang="0">
                  <a:pos x="169" y="130"/>
                </a:cxn>
                <a:cxn ang="0">
                  <a:pos x="185" y="131"/>
                </a:cxn>
                <a:cxn ang="0">
                  <a:pos x="201" y="132"/>
                </a:cxn>
                <a:cxn ang="0">
                  <a:pos x="203" y="149"/>
                </a:cxn>
                <a:cxn ang="0">
                  <a:pos x="214" y="161"/>
                </a:cxn>
                <a:cxn ang="0">
                  <a:pos x="218" y="167"/>
                </a:cxn>
                <a:cxn ang="0">
                  <a:pos x="214" y="183"/>
                </a:cxn>
                <a:cxn ang="0">
                  <a:pos x="210" y="197"/>
                </a:cxn>
                <a:cxn ang="0">
                  <a:pos x="214" y="204"/>
                </a:cxn>
                <a:cxn ang="0">
                  <a:pos x="210" y="206"/>
                </a:cxn>
                <a:cxn ang="0">
                  <a:pos x="211" y="202"/>
                </a:cxn>
                <a:cxn ang="0">
                  <a:pos x="193" y="189"/>
                </a:cxn>
                <a:cxn ang="0">
                  <a:pos x="171" y="193"/>
                </a:cxn>
                <a:cxn ang="0">
                  <a:pos x="148" y="196"/>
                </a:cxn>
                <a:cxn ang="0">
                  <a:pos x="146" y="204"/>
                </a:cxn>
              </a:cxnLst>
              <a:rect l="0" t="0" r="r" b="b"/>
              <a:pathLst>
                <a:path w="218" h="259">
                  <a:moveTo>
                    <a:pt x="146" y="204"/>
                  </a:moveTo>
                  <a:lnTo>
                    <a:pt x="142" y="226"/>
                  </a:lnTo>
                  <a:lnTo>
                    <a:pt x="138" y="247"/>
                  </a:lnTo>
                  <a:lnTo>
                    <a:pt x="134" y="242"/>
                  </a:lnTo>
                  <a:lnTo>
                    <a:pt x="115" y="245"/>
                  </a:lnTo>
                  <a:lnTo>
                    <a:pt x="108" y="256"/>
                  </a:lnTo>
                  <a:lnTo>
                    <a:pt x="100" y="244"/>
                  </a:lnTo>
                  <a:lnTo>
                    <a:pt x="79" y="240"/>
                  </a:lnTo>
                  <a:lnTo>
                    <a:pt x="76" y="238"/>
                  </a:lnTo>
                  <a:lnTo>
                    <a:pt x="61" y="259"/>
                  </a:lnTo>
                  <a:lnTo>
                    <a:pt x="49" y="256"/>
                  </a:lnTo>
                  <a:lnTo>
                    <a:pt x="42" y="239"/>
                  </a:lnTo>
                  <a:lnTo>
                    <a:pt x="35" y="221"/>
                  </a:lnTo>
                  <a:lnTo>
                    <a:pt x="30" y="204"/>
                  </a:lnTo>
                  <a:lnTo>
                    <a:pt x="31" y="189"/>
                  </a:lnTo>
                  <a:lnTo>
                    <a:pt x="21" y="176"/>
                  </a:lnTo>
                  <a:lnTo>
                    <a:pt x="16" y="162"/>
                  </a:lnTo>
                  <a:lnTo>
                    <a:pt x="10" y="153"/>
                  </a:lnTo>
                  <a:lnTo>
                    <a:pt x="12" y="145"/>
                  </a:lnTo>
                  <a:lnTo>
                    <a:pt x="19" y="130"/>
                  </a:lnTo>
                  <a:lnTo>
                    <a:pt x="13" y="127"/>
                  </a:lnTo>
                  <a:lnTo>
                    <a:pt x="10" y="110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4" y="59"/>
                  </a:lnTo>
                  <a:lnTo>
                    <a:pt x="17" y="54"/>
                  </a:lnTo>
                  <a:lnTo>
                    <a:pt x="9" y="40"/>
                  </a:lnTo>
                  <a:lnTo>
                    <a:pt x="0" y="24"/>
                  </a:lnTo>
                  <a:lnTo>
                    <a:pt x="22" y="24"/>
                  </a:lnTo>
                  <a:lnTo>
                    <a:pt x="30" y="19"/>
                  </a:lnTo>
                  <a:lnTo>
                    <a:pt x="44" y="10"/>
                  </a:lnTo>
                  <a:lnTo>
                    <a:pt x="59" y="0"/>
                  </a:lnTo>
                  <a:lnTo>
                    <a:pt x="73" y="2"/>
                  </a:lnTo>
                  <a:lnTo>
                    <a:pt x="74" y="19"/>
                  </a:lnTo>
                  <a:lnTo>
                    <a:pt x="76" y="36"/>
                  </a:lnTo>
                  <a:lnTo>
                    <a:pt x="89" y="50"/>
                  </a:lnTo>
                  <a:lnTo>
                    <a:pt x="102" y="54"/>
                  </a:lnTo>
                  <a:lnTo>
                    <a:pt x="117" y="62"/>
                  </a:lnTo>
                  <a:lnTo>
                    <a:pt x="137" y="75"/>
                  </a:lnTo>
                  <a:lnTo>
                    <a:pt x="156" y="77"/>
                  </a:lnTo>
                  <a:lnTo>
                    <a:pt x="161" y="86"/>
                  </a:lnTo>
                  <a:lnTo>
                    <a:pt x="164" y="106"/>
                  </a:lnTo>
                  <a:lnTo>
                    <a:pt x="160" y="106"/>
                  </a:lnTo>
                  <a:lnTo>
                    <a:pt x="167" y="114"/>
                  </a:lnTo>
                  <a:lnTo>
                    <a:pt x="169" y="130"/>
                  </a:lnTo>
                  <a:lnTo>
                    <a:pt x="185" y="131"/>
                  </a:lnTo>
                  <a:lnTo>
                    <a:pt x="201" y="132"/>
                  </a:lnTo>
                  <a:lnTo>
                    <a:pt x="203" y="149"/>
                  </a:lnTo>
                  <a:lnTo>
                    <a:pt x="214" y="161"/>
                  </a:lnTo>
                  <a:lnTo>
                    <a:pt x="218" y="167"/>
                  </a:lnTo>
                  <a:lnTo>
                    <a:pt x="214" y="183"/>
                  </a:lnTo>
                  <a:lnTo>
                    <a:pt x="210" y="197"/>
                  </a:lnTo>
                  <a:lnTo>
                    <a:pt x="214" y="204"/>
                  </a:lnTo>
                  <a:lnTo>
                    <a:pt x="210" y="206"/>
                  </a:lnTo>
                  <a:lnTo>
                    <a:pt x="211" y="202"/>
                  </a:lnTo>
                  <a:lnTo>
                    <a:pt x="193" y="189"/>
                  </a:lnTo>
                  <a:lnTo>
                    <a:pt x="171" y="193"/>
                  </a:lnTo>
                  <a:lnTo>
                    <a:pt x="148" y="196"/>
                  </a:lnTo>
                  <a:lnTo>
                    <a:pt x="146" y="20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5" name="Freeform 327"/>
            <p:cNvSpPr>
              <a:spLocks/>
            </p:cNvSpPr>
            <p:nvPr/>
          </p:nvSpPr>
          <p:spPr bwMode="auto">
            <a:xfrm>
              <a:off x="1684" y="2999"/>
              <a:ext cx="267" cy="598"/>
            </a:xfrm>
            <a:custGeom>
              <a:avLst/>
              <a:gdLst/>
              <a:ahLst/>
              <a:cxnLst>
                <a:cxn ang="0">
                  <a:pos x="208" y="189"/>
                </a:cxn>
                <a:cxn ang="0">
                  <a:pos x="208" y="216"/>
                </a:cxn>
                <a:cxn ang="0">
                  <a:pos x="205" y="232"/>
                </a:cxn>
                <a:cxn ang="0">
                  <a:pos x="235" y="269"/>
                </a:cxn>
                <a:cxn ang="0">
                  <a:pos x="248" y="292"/>
                </a:cxn>
                <a:cxn ang="0">
                  <a:pos x="238" y="325"/>
                </a:cxn>
                <a:cxn ang="0">
                  <a:pos x="207" y="335"/>
                </a:cxn>
                <a:cxn ang="0">
                  <a:pos x="179" y="340"/>
                </a:cxn>
                <a:cxn ang="0">
                  <a:pos x="170" y="346"/>
                </a:cxn>
                <a:cxn ang="0">
                  <a:pos x="171" y="380"/>
                </a:cxn>
                <a:cxn ang="0">
                  <a:pos x="131" y="376"/>
                </a:cxn>
                <a:cxn ang="0">
                  <a:pos x="149" y="405"/>
                </a:cxn>
                <a:cxn ang="0">
                  <a:pos x="160" y="400"/>
                </a:cxn>
                <a:cxn ang="0">
                  <a:pos x="156" y="411"/>
                </a:cxn>
                <a:cxn ang="0">
                  <a:pos x="157" y="418"/>
                </a:cxn>
                <a:cxn ang="0">
                  <a:pos x="147" y="449"/>
                </a:cxn>
                <a:cxn ang="0">
                  <a:pos x="127" y="466"/>
                </a:cxn>
                <a:cxn ang="0">
                  <a:pos x="152" y="497"/>
                </a:cxn>
                <a:cxn ang="0">
                  <a:pos x="162" y="508"/>
                </a:cxn>
                <a:cxn ang="0">
                  <a:pos x="160" y="510"/>
                </a:cxn>
                <a:cxn ang="0">
                  <a:pos x="161" y="514"/>
                </a:cxn>
                <a:cxn ang="0">
                  <a:pos x="144" y="539"/>
                </a:cxn>
                <a:cxn ang="0">
                  <a:pos x="135" y="551"/>
                </a:cxn>
                <a:cxn ang="0">
                  <a:pos x="140" y="556"/>
                </a:cxn>
                <a:cxn ang="0">
                  <a:pos x="132" y="572"/>
                </a:cxn>
                <a:cxn ang="0">
                  <a:pos x="138" y="585"/>
                </a:cxn>
                <a:cxn ang="0">
                  <a:pos x="156" y="598"/>
                </a:cxn>
                <a:cxn ang="0">
                  <a:pos x="99" y="589"/>
                </a:cxn>
                <a:cxn ang="0">
                  <a:pos x="80" y="565"/>
                </a:cxn>
                <a:cxn ang="0">
                  <a:pos x="57" y="540"/>
                </a:cxn>
                <a:cxn ang="0">
                  <a:pos x="63" y="503"/>
                </a:cxn>
                <a:cxn ang="0">
                  <a:pos x="58" y="465"/>
                </a:cxn>
                <a:cxn ang="0">
                  <a:pos x="48" y="453"/>
                </a:cxn>
                <a:cxn ang="0">
                  <a:pos x="46" y="441"/>
                </a:cxn>
                <a:cxn ang="0">
                  <a:pos x="31" y="410"/>
                </a:cxn>
                <a:cxn ang="0">
                  <a:pos x="23" y="367"/>
                </a:cxn>
                <a:cxn ang="0">
                  <a:pos x="24" y="335"/>
                </a:cxn>
                <a:cxn ang="0">
                  <a:pos x="18" y="307"/>
                </a:cxn>
                <a:cxn ang="0">
                  <a:pos x="22" y="277"/>
                </a:cxn>
                <a:cxn ang="0">
                  <a:pos x="19" y="238"/>
                </a:cxn>
                <a:cxn ang="0">
                  <a:pos x="7" y="211"/>
                </a:cxn>
                <a:cxn ang="0">
                  <a:pos x="0" y="182"/>
                </a:cxn>
                <a:cxn ang="0">
                  <a:pos x="2" y="156"/>
                </a:cxn>
                <a:cxn ang="0">
                  <a:pos x="9" y="123"/>
                </a:cxn>
                <a:cxn ang="0">
                  <a:pos x="20" y="100"/>
                </a:cxn>
                <a:cxn ang="0">
                  <a:pos x="10" y="61"/>
                </a:cxn>
                <a:cxn ang="0">
                  <a:pos x="28" y="44"/>
                </a:cxn>
                <a:cxn ang="0">
                  <a:pos x="28" y="21"/>
                </a:cxn>
                <a:cxn ang="0">
                  <a:pos x="46" y="2"/>
                </a:cxn>
                <a:cxn ang="0">
                  <a:pos x="75" y="18"/>
                </a:cxn>
                <a:cxn ang="0">
                  <a:pos x="101" y="4"/>
                </a:cxn>
                <a:cxn ang="0">
                  <a:pos x="122" y="24"/>
                </a:cxn>
                <a:cxn ang="0">
                  <a:pos x="153" y="48"/>
                </a:cxn>
                <a:cxn ang="0">
                  <a:pos x="182" y="62"/>
                </a:cxn>
                <a:cxn ang="0">
                  <a:pos x="191" y="91"/>
                </a:cxn>
                <a:cxn ang="0">
                  <a:pos x="205" y="110"/>
                </a:cxn>
                <a:cxn ang="0">
                  <a:pos x="235" y="108"/>
                </a:cxn>
                <a:cxn ang="0">
                  <a:pos x="248" y="74"/>
                </a:cxn>
                <a:cxn ang="0">
                  <a:pos x="267" y="100"/>
                </a:cxn>
                <a:cxn ang="0">
                  <a:pos x="246" y="120"/>
                </a:cxn>
                <a:cxn ang="0">
                  <a:pos x="228" y="143"/>
                </a:cxn>
                <a:cxn ang="0">
                  <a:pos x="209" y="165"/>
                </a:cxn>
              </a:cxnLst>
              <a:rect l="0" t="0" r="r" b="b"/>
              <a:pathLst>
                <a:path w="267" h="598">
                  <a:moveTo>
                    <a:pt x="209" y="168"/>
                  </a:moveTo>
                  <a:lnTo>
                    <a:pt x="208" y="189"/>
                  </a:lnTo>
                  <a:lnTo>
                    <a:pt x="208" y="211"/>
                  </a:lnTo>
                  <a:lnTo>
                    <a:pt x="208" y="216"/>
                  </a:lnTo>
                  <a:lnTo>
                    <a:pt x="207" y="228"/>
                  </a:lnTo>
                  <a:lnTo>
                    <a:pt x="205" y="232"/>
                  </a:lnTo>
                  <a:lnTo>
                    <a:pt x="213" y="254"/>
                  </a:lnTo>
                  <a:lnTo>
                    <a:pt x="235" y="269"/>
                  </a:lnTo>
                  <a:lnTo>
                    <a:pt x="237" y="284"/>
                  </a:lnTo>
                  <a:lnTo>
                    <a:pt x="248" y="292"/>
                  </a:lnTo>
                  <a:lnTo>
                    <a:pt x="243" y="308"/>
                  </a:lnTo>
                  <a:lnTo>
                    <a:pt x="238" y="325"/>
                  </a:lnTo>
                  <a:lnTo>
                    <a:pt x="224" y="332"/>
                  </a:lnTo>
                  <a:lnTo>
                    <a:pt x="207" y="335"/>
                  </a:lnTo>
                  <a:lnTo>
                    <a:pt x="194" y="337"/>
                  </a:lnTo>
                  <a:lnTo>
                    <a:pt x="179" y="340"/>
                  </a:lnTo>
                  <a:lnTo>
                    <a:pt x="166" y="338"/>
                  </a:lnTo>
                  <a:lnTo>
                    <a:pt x="170" y="346"/>
                  </a:lnTo>
                  <a:lnTo>
                    <a:pt x="175" y="370"/>
                  </a:lnTo>
                  <a:lnTo>
                    <a:pt x="171" y="380"/>
                  </a:lnTo>
                  <a:lnTo>
                    <a:pt x="148" y="379"/>
                  </a:lnTo>
                  <a:lnTo>
                    <a:pt x="131" y="376"/>
                  </a:lnTo>
                  <a:lnTo>
                    <a:pt x="144" y="402"/>
                  </a:lnTo>
                  <a:lnTo>
                    <a:pt x="149" y="405"/>
                  </a:lnTo>
                  <a:lnTo>
                    <a:pt x="156" y="404"/>
                  </a:lnTo>
                  <a:lnTo>
                    <a:pt x="160" y="400"/>
                  </a:lnTo>
                  <a:lnTo>
                    <a:pt x="165" y="414"/>
                  </a:lnTo>
                  <a:lnTo>
                    <a:pt x="156" y="411"/>
                  </a:lnTo>
                  <a:lnTo>
                    <a:pt x="144" y="411"/>
                  </a:lnTo>
                  <a:lnTo>
                    <a:pt x="157" y="418"/>
                  </a:lnTo>
                  <a:lnTo>
                    <a:pt x="145" y="432"/>
                  </a:lnTo>
                  <a:lnTo>
                    <a:pt x="147" y="449"/>
                  </a:lnTo>
                  <a:lnTo>
                    <a:pt x="144" y="457"/>
                  </a:lnTo>
                  <a:lnTo>
                    <a:pt x="127" y="466"/>
                  </a:lnTo>
                  <a:lnTo>
                    <a:pt x="127" y="484"/>
                  </a:lnTo>
                  <a:lnTo>
                    <a:pt x="152" y="497"/>
                  </a:lnTo>
                  <a:lnTo>
                    <a:pt x="161" y="503"/>
                  </a:lnTo>
                  <a:lnTo>
                    <a:pt x="162" y="508"/>
                  </a:lnTo>
                  <a:lnTo>
                    <a:pt x="162" y="510"/>
                  </a:lnTo>
                  <a:lnTo>
                    <a:pt x="160" y="510"/>
                  </a:lnTo>
                  <a:lnTo>
                    <a:pt x="160" y="513"/>
                  </a:lnTo>
                  <a:lnTo>
                    <a:pt x="161" y="514"/>
                  </a:lnTo>
                  <a:lnTo>
                    <a:pt x="153" y="526"/>
                  </a:lnTo>
                  <a:lnTo>
                    <a:pt x="144" y="539"/>
                  </a:lnTo>
                  <a:lnTo>
                    <a:pt x="143" y="555"/>
                  </a:lnTo>
                  <a:lnTo>
                    <a:pt x="135" y="551"/>
                  </a:lnTo>
                  <a:lnTo>
                    <a:pt x="134" y="552"/>
                  </a:lnTo>
                  <a:lnTo>
                    <a:pt x="140" y="556"/>
                  </a:lnTo>
                  <a:lnTo>
                    <a:pt x="132" y="568"/>
                  </a:lnTo>
                  <a:lnTo>
                    <a:pt x="132" y="572"/>
                  </a:lnTo>
                  <a:lnTo>
                    <a:pt x="140" y="585"/>
                  </a:lnTo>
                  <a:lnTo>
                    <a:pt x="138" y="585"/>
                  </a:lnTo>
                  <a:lnTo>
                    <a:pt x="147" y="589"/>
                  </a:lnTo>
                  <a:lnTo>
                    <a:pt x="156" y="598"/>
                  </a:lnTo>
                  <a:lnTo>
                    <a:pt x="130" y="591"/>
                  </a:lnTo>
                  <a:lnTo>
                    <a:pt x="99" y="589"/>
                  </a:lnTo>
                  <a:lnTo>
                    <a:pt x="91" y="580"/>
                  </a:lnTo>
                  <a:lnTo>
                    <a:pt x="80" y="565"/>
                  </a:lnTo>
                  <a:lnTo>
                    <a:pt x="71" y="565"/>
                  </a:lnTo>
                  <a:lnTo>
                    <a:pt x="57" y="540"/>
                  </a:lnTo>
                  <a:lnTo>
                    <a:pt x="66" y="529"/>
                  </a:lnTo>
                  <a:lnTo>
                    <a:pt x="63" y="503"/>
                  </a:lnTo>
                  <a:lnTo>
                    <a:pt x="61" y="480"/>
                  </a:lnTo>
                  <a:lnTo>
                    <a:pt x="58" y="465"/>
                  </a:lnTo>
                  <a:lnTo>
                    <a:pt x="54" y="457"/>
                  </a:lnTo>
                  <a:lnTo>
                    <a:pt x="48" y="453"/>
                  </a:lnTo>
                  <a:lnTo>
                    <a:pt x="58" y="449"/>
                  </a:lnTo>
                  <a:lnTo>
                    <a:pt x="46" y="441"/>
                  </a:lnTo>
                  <a:lnTo>
                    <a:pt x="39" y="421"/>
                  </a:lnTo>
                  <a:lnTo>
                    <a:pt x="31" y="410"/>
                  </a:lnTo>
                  <a:lnTo>
                    <a:pt x="29" y="394"/>
                  </a:lnTo>
                  <a:lnTo>
                    <a:pt x="23" y="367"/>
                  </a:lnTo>
                  <a:lnTo>
                    <a:pt x="22" y="348"/>
                  </a:lnTo>
                  <a:lnTo>
                    <a:pt x="24" y="335"/>
                  </a:lnTo>
                  <a:lnTo>
                    <a:pt x="23" y="323"/>
                  </a:lnTo>
                  <a:lnTo>
                    <a:pt x="18" y="307"/>
                  </a:lnTo>
                  <a:lnTo>
                    <a:pt x="13" y="290"/>
                  </a:lnTo>
                  <a:lnTo>
                    <a:pt x="22" y="277"/>
                  </a:lnTo>
                  <a:lnTo>
                    <a:pt x="18" y="264"/>
                  </a:lnTo>
                  <a:lnTo>
                    <a:pt x="19" y="238"/>
                  </a:lnTo>
                  <a:lnTo>
                    <a:pt x="15" y="228"/>
                  </a:lnTo>
                  <a:lnTo>
                    <a:pt x="7" y="211"/>
                  </a:lnTo>
                  <a:lnTo>
                    <a:pt x="0" y="195"/>
                  </a:lnTo>
                  <a:lnTo>
                    <a:pt x="0" y="182"/>
                  </a:lnTo>
                  <a:lnTo>
                    <a:pt x="2" y="170"/>
                  </a:lnTo>
                  <a:lnTo>
                    <a:pt x="2" y="156"/>
                  </a:lnTo>
                  <a:lnTo>
                    <a:pt x="1" y="142"/>
                  </a:lnTo>
                  <a:lnTo>
                    <a:pt x="9" y="123"/>
                  </a:lnTo>
                  <a:lnTo>
                    <a:pt x="15" y="105"/>
                  </a:lnTo>
                  <a:lnTo>
                    <a:pt x="20" y="100"/>
                  </a:lnTo>
                  <a:lnTo>
                    <a:pt x="14" y="90"/>
                  </a:lnTo>
                  <a:lnTo>
                    <a:pt x="10" y="61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43" y="0"/>
                  </a:lnTo>
                  <a:lnTo>
                    <a:pt x="46" y="2"/>
                  </a:lnTo>
                  <a:lnTo>
                    <a:pt x="67" y="6"/>
                  </a:lnTo>
                  <a:lnTo>
                    <a:pt x="75" y="18"/>
                  </a:lnTo>
                  <a:lnTo>
                    <a:pt x="82" y="7"/>
                  </a:lnTo>
                  <a:lnTo>
                    <a:pt x="101" y="4"/>
                  </a:lnTo>
                  <a:lnTo>
                    <a:pt x="105" y="9"/>
                  </a:lnTo>
                  <a:lnTo>
                    <a:pt x="122" y="24"/>
                  </a:lnTo>
                  <a:lnTo>
                    <a:pt x="139" y="41"/>
                  </a:lnTo>
                  <a:lnTo>
                    <a:pt x="153" y="48"/>
                  </a:lnTo>
                  <a:lnTo>
                    <a:pt x="166" y="54"/>
                  </a:lnTo>
                  <a:lnTo>
                    <a:pt x="182" y="62"/>
                  </a:lnTo>
                  <a:lnTo>
                    <a:pt x="198" y="71"/>
                  </a:lnTo>
                  <a:lnTo>
                    <a:pt x="191" y="91"/>
                  </a:lnTo>
                  <a:lnTo>
                    <a:pt x="185" y="109"/>
                  </a:lnTo>
                  <a:lnTo>
                    <a:pt x="205" y="110"/>
                  </a:lnTo>
                  <a:lnTo>
                    <a:pt x="225" y="112"/>
                  </a:lnTo>
                  <a:lnTo>
                    <a:pt x="235" y="108"/>
                  </a:lnTo>
                  <a:lnTo>
                    <a:pt x="250" y="87"/>
                  </a:lnTo>
                  <a:lnTo>
                    <a:pt x="248" y="74"/>
                  </a:lnTo>
                  <a:lnTo>
                    <a:pt x="259" y="75"/>
                  </a:lnTo>
                  <a:lnTo>
                    <a:pt x="267" y="100"/>
                  </a:lnTo>
                  <a:lnTo>
                    <a:pt x="256" y="110"/>
                  </a:lnTo>
                  <a:lnTo>
                    <a:pt x="246" y="120"/>
                  </a:lnTo>
                  <a:lnTo>
                    <a:pt x="237" y="131"/>
                  </a:lnTo>
                  <a:lnTo>
                    <a:pt x="228" y="143"/>
                  </a:lnTo>
                  <a:lnTo>
                    <a:pt x="218" y="155"/>
                  </a:lnTo>
                  <a:lnTo>
                    <a:pt x="209" y="165"/>
                  </a:lnTo>
                  <a:lnTo>
                    <a:pt x="209" y="16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6" name="Freeform 328"/>
            <p:cNvSpPr>
              <a:spLocks/>
            </p:cNvSpPr>
            <p:nvPr/>
          </p:nvSpPr>
          <p:spPr bwMode="auto">
            <a:xfrm>
              <a:off x="1840" y="3602"/>
              <a:ext cx="65" cy="43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29" y="26"/>
                </a:cxn>
                <a:cxn ang="0">
                  <a:pos x="64" y="38"/>
                </a:cxn>
                <a:cxn ang="0">
                  <a:pos x="65" y="43"/>
                </a:cxn>
                <a:cxn ang="0">
                  <a:pos x="42" y="43"/>
                </a:cxn>
                <a:cxn ang="0">
                  <a:pos x="17" y="42"/>
                </a:cxn>
                <a:cxn ang="0">
                  <a:pos x="8" y="21"/>
                </a:cxn>
                <a:cxn ang="0">
                  <a:pos x="0" y="0"/>
                </a:cxn>
                <a:cxn ang="0">
                  <a:pos x="5" y="8"/>
                </a:cxn>
              </a:cxnLst>
              <a:rect l="0" t="0" r="r" b="b"/>
              <a:pathLst>
                <a:path w="65" h="43">
                  <a:moveTo>
                    <a:pt x="5" y="8"/>
                  </a:moveTo>
                  <a:lnTo>
                    <a:pt x="29" y="26"/>
                  </a:lnTo>
                  <a:lnTo>
                    <a:pt x="64" y="38"/>
                  </a:lnTo>
                  <a:lnTo>
                    <a:pt x="65" y="43"/>
                  </a:lnTo>
                  <a:lnTo>
                    <a:pt x="42" y="43"/>
                  </a:lnTo>
                  <a:lnTo>
                    <a:pt x="17" y="42"/>
                  </a:lnTo>
                  <a:lnTo>
                    <a:pt x="8" y="21"/>
                  </a:lnTo>
                  <a:lnTo>
                    <a:pt x="0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7" name="Freeform 329"/>
            <p:cNvSpPr>
              <a:spLocks/>
            </p:cNvSpPr>
            <p:nvPr/>
          </p:nvSpPr>
          <p:spPr bwMode="auto">
            <a:xfrm>
              <a:off x="1648" y="2914"/>
              <a:ext cx="192" cy="711"/>
            </a:xfrm>
            <a:custGeom>
              <a:avLst/>
              <a:gdLst/>
              <a:ahLst/>
              <a:cxnLst>
                <a:cxn ang="0">
                  <a:pos x="20" y="283"/>
                </a:cxn>
                <a:cxn ang="0">
                  <a:pos x="21" y="330"/>
                </a:cxn>
                <a:cxn ang="0">
                  <a:pos x="16" y="383"/>
                </a:cxn>
                <a:cxn ang="0">
                  <a:pos x="24" y="422"/>
                </a:cxn>
                <a:cxn ang="0">
                  <a:pos x="37" y="476"/>
                </a:cxn>
                <a:cxn ang="0">
                  <a:pos x="51" y="476"/>
                </a:cxn>
                <a:cxn ang="0">
                  <a:pos x="59" y="489"/>
                </a:cxn>
                <a:cxn ang="0">
                  <a:pos x="59" y="504"/>
                </a:cxn>
                <a:cxn ang="0">
                  <a:pos x="69" y="532"/>
                </a:cxn>
                <a:cxn ang="0">
                  <a:pos x="67" y="550"/>
                </a:cxn>
                <a:cxn ang="0">
                  <a:pos x="69" y="564"/>
                </a:cxn>
                <a:cxn ang="0">
                  <a:pos x="56" y="565"/>
                </a:cxn>
                <a:cxn ang="0">
                  <a:pos x="49" y="562"/>
                </a:cxn>
                <a:cxn ang="0">
                  <a:pos x="49" y="572"/>
                </a:cxn>
                <a:cxn ang="0">
                  <a:pos x="64" y="589"/>
                </a:cxn>
                <a:cxn ang="0">
                  <a:pos x="76" y="594"/>
                </a:cxn>
                <a:cxn ang="0">
                  <a:pos x="84" y="605"/>
                </a:cxn>
                <a:cxn ang="0">
                  <a:pos x="75" y="614"/>
                </a:cxn>
                <a:cxn ang="0">
                  <a:pos x="86" y="640"/>
                </a:cxn>
                <a:cxn ang="0">
                  <a:pos x="98" y="655"/>
                </a:cxn>
                <a:cxn ang="0">
                  <a:pos x="108" y="668"/>
                </a:cxn>
                <a:cxn ang="0">
                  <a:pos x="112" y="679"/>
                </a:cxn>
                <a:cxn ang="0">
                  <a:pos x="131" y="696"/>
                </a:cxn>
                <a:cxn ang="0">
                  <a:pos x="140" y="702"/>
                </a:cxn>
                <a:cxn ang="0">
                  <a:pos x="176" y="681"/>
                </a:cxn>
                <a:cxn ang="0">
                  <a:pos x="135" y="674"/>
                </a:cxn>
                <a:cxn ang="0">
                  <a:pos x="107" y="650"/>
                </a:cxn>
                <a:cxn ang="0">
                  <a:pos x="99" y="588"/>
                </a:cxn>
                <a:cxn ang="0">
                  <a:pos x="90" y="542"/>
                </a:cxn>
                <a:cxn ang="0">
                  <a:pos x="82" y="526"/>
                </a:cxn>
                <a:cxn ang="0">
                  <a:pos x="65" y="479"/>
                </a:cxn>
                <a:cxn ang="0">
                  <a:pos x="60" y="420"/>
                </a:cxn>
                <a:cxn ang="0">
                  <a:pos x="49" y="375"/>
                </a:cxn>
                <a:cxn ang="0">
                  <a:pos x="55" y="323"/>
                </a:cxn>
                <a:cxn ang="0">
                  <a:pos x="36" y="280"/>
                </a:cxn>
                <a:cxn ang="0">
                  <a:pos x="38" y="241"/>
                </a:cxn>
                <a:cxn ang="0">
                  <a:pos x="51" y="190"/>
                </a:cxn>
                <a:cxn ang="0">
                  <a:pos x="46" y="146"/>
                </a:cxn>
                <a:cxn ang="0">
                  <a:pos x="68" y="109"/>
                </a:cxn>
                <a:cxn ang="0">
                  <a:pos x="45" y="86"/>
                </a:cxn>
                <a:cxn ang="0">
                  <a:pos x="34" y="36"/>
                </a:cxn>
                <a:cxn ang="0">
                  <a:pos x="13" y="0"/>
                </a:cxn>
                <a:cxn ang="0">
                  <a:pos x="0" y="17"/>
                </a:cxn>
                <a:cxn ang="0">
                  <a:pos x="9" y="89"/>
                </a:cxn>
                <a:cxn ang="0">
                  <a:pos x="12" y="143"/>
                </a:cxn>
                <a:cxn ang="0">
                  <a:pos x="11" y="221"/>
                </a:cxn>
              </a:cxnLst>
              <a:rect l="0" t="0" r="r" b="b"/>
              <a:pathLst>
                <a:path w="192" h="711">
                  <a:moveTo>
                    <a:pt x="12" y="253"/>
                  </a:moveTo>
                  <a:lnTo>
                    <a:pt x="16" y="267"/>
                  </a:lnTo>
                  <a:lnTo>
                    <a:pt x="20" y="283"/>
                  </a:lnTo>
                  <a:lnTo>
                    <a:pt x="21" y="297"/>
                  </a:lnTo>
                  <a:lnTo>
                    <a:pt x="24" y="313"/>
                  </a:lnTo>
                  <a:lnTo>
                    <a:pt x="21" y="330"/>
                  </a:lnTo>
                  <a:lnTo>
                    <a:pt x="19" y="348"/>
                  </a:lnTo>
                  <a:lnTo>
                    <a:pt x="17" y="365"/>
                  </a:lnTo>
                  <a:lnTo>
                    <a:pt x="16" y="383"/>
                  </a:lnTo>
                  <a:lnTo>
                    <a:pt x="12" y="390"/>
                  </a:lnTo>
                  <a:lnTo>
                    <a:pt x="19" y="405"/>
                  </a:lnTo>
                  <a:lnTo>
                    <a:pt x="24" y="422"/>
                  </a:lnTo>
                  <a:lnTo>
                    <a:pt x="28" y="440"/>
                  </a:lnTo>
                  <a:lnTo>
                    <a:pt x="26" y="459"/>
                  </a:lnTo>
                  <a:lnTo>
                    <a:pt x="37" y="476"/>
                  </a:lnTo>
                  <a:lnTo>
                    <a:pt x="38" y="478"/>
                  </a:lnTo>
                  <a:lnTo>
                    <a:pt x="45" y="481"/>
                  </a:lnTo>
                  <a:lnTo>
                    <a:pt x="51" y="476"/>
                  </a:lnTo>
                  <a:lnTo>
                    <a:pt x="55" y="473"/>
                  </a:lnTo>
                  <a:lnTo>
                    <a:pt x="54" y="483"/>
                  </a:lnTo>
                  <a:lnTo>
                    <a:pt x="59" y="489"/>
                  </a:lnTo>
                  <a:lnTo>
                    <a:pt x="56" y="487"/>
                  </a:lnTo>
                  <a:lnTo>
                    <a:pt x="58" y="493"/>
                  </a:lnTo>
                  <a:lnTo>
                    <a:pt x="59" y="504"/>
                  </a:lnTo>
                  <a:lnTo>
                    <a:pt x="60" y="517"/>
                  </a:lnTo>
                  <a:lnTo>
                    <a:pt x="60" y="524"/>
                  </a:lnTo>
                  <a:lnTo>
                    <a:pt x="69" y="532"/>
                  </a:lnTo>
                  <a:lnTo>
                    <a:pt x="64" y="545"/>
                  </a:lnTo>
                  <a:lnTo>
                    <a:pt x="71" y="549"/>
                  </a:lnTo>
                  <a:lnTo>
                    <a:pt x="67" y="550"/>
                  </a:lnTo>
                  <a:lnTo>
                    <a:pt x="67" y="555"/>
                  </a:lnTo>
                  <a:lnTo>
                    <a:pt x="68" y="565"/>
                  </a:lnTo>
                  <a:lnTo>
                    <a:pt x="69" y="564"/>
                  </a:lnTo>
                  <a:lnTo>
                    <a:pt x="64" y="572"/>
                  </a:lnTo>
                  <a:lnTo>
                    <a:pt x="63" y="567"/>
                  </a:lnTo>
                  <a:lnTo>
                    <a:pt x="56" y="565"/>
                  </a:lnTo>
                  <a:lnTo>
                    <a:pt x="58" y="559"/>
                  </a:lnTo>
                  <a:lnTo>
                    <a:pt x="54" y="560"/>
                  </a:lnTo>
                  <a:lnTo>
                    <a:pt x="49" y="562"/>
                  </a:lnTo>
                  <a:lnTo>
                    <a:pt x="41" y="577"/>
                  </a:lnTo>
                  <a:lnTo>
                    <a:pt x="43" y="576"/>
                  </a:lnTo>
                  <a:lnTo>
                    <a:pt x="49" y="572"/>
                  </a:lnTo>
                  <a:lnTo>
                    <a:pt x="58" y="576"/>
                  </a:lnTo>
                  <a:lnTo>
                    <a:pt x="69" y="585"/>
                  </a:lnTo>
                  <a:lnTo>
                    <a:pt x="64" y="589"/>
                  </a:lnTo>
                  <a:lnTo>
                    <a:pt x="69" y="592"/>
                  </a:lnTo>
                  <a:lnTo>
                    <a:pt x="62" y="594"/>
                  </a:lnTo>
                  <a:lnTo>
                    <a:pt x="76" y="594"/>
                  </a:lnTo>
                  <a:lnTo>
                    <a:pt x="77" y="593"/>
                  </a:lnTo>
                  <a:lnTo>
                    <a:pt x="84" y="599"/>
                  </a:lnTo>
                  <a:lnTo>
                    <a:pt x="84" y="605"/>
                  </a:lnTo>
                  <a:lnTo>
                    <a:pt x="72" y="602"/>
                  </a:lnTo>
                  <a:lnTo>
                    <a:pt x="67" y="601"/>
                  </a:lnTo>
                  <a:lnTo>
                    <a:pt x="75" y="614"/>
                  </a:lnTo>
                  <a:lnTo>
                    <a:pt x="82" y="627"/>
                  </a:lnTo>
                  <a:lnTo>
                    <a:pt x="82" y="633"/>
                  </a:lnTo>
                  <a:lnTo>
                    <a:pt x="86" y="640"/>
                  </a:lnTo>
                  <a:lnTo>
                    <a:pt x="84" y="642"/>
                  </a:lnTo>
                  <a:lnTo>
                    <a:pt x="92" y="648"/>
                  </a:lnTo>
                  <a:lnTo>
                    <a:pt x="98" y="655"/>
                  </a:lnTo>
                  <a:lnTo>
                    <a:pt x="97" y="659"/>
                  </a:lnTo>
                  <a:lnTo>
                    <a:pt x="105" y="663"/>
                  </a:lnTo>
                  <a:lnTo>
                    <a:pt x="108" y="668"/>
                  </a:lnTo>
                  <a:lnTo>
                    <a:pt x="103" y="667"/>
                  </a:lnTo>
                  <a:lnTo>
                    <a:pt x="112" y="674"/>
                  </a:lnTo>
                  <a:lnTo>
                    <a:pt x="112" y="679"/>
                  </a:lnTo>
                  <a:lnTo>
                    <a:pt x="120" y="688"/>
                  </a:lnTo>
                  <a:lnTo>
                    <a:pt x="123" y="692"/>
                  </a:lnTo>
                  <a:lnTo>
                    <a:pt x="131" y="696"/>
                  </a:lnTo>
                  <a:lnTo>
                    <a:pt x="132" y="698"/>
                  </a:lnTo>
                  <a:lnTo>
                    <a:pt x="129" y="700"/>
                  </a:lnTo>
                  <a:lnTo>
                    <a:pt x="140" y="702"/>
                  </a:lnTo>
                  <a:lnTo>
                    <a:pt x="162" y="711"/>
                  </a:lnTo>
                  <a:lnTo>
                    <a:pt x="163" y="688"/>
                  </a:lnTo>
                  <a:lnTo>
                    <a:pt x="176" y="681"/>
                  </a:lnTo>
                  <a:lnTo>
                    <a:pt x="192" y="683"/>
                  </a:lnTo>
                  <a:lnTo>
                    <a:pt x="166" y="676"/>
                  </a:lnTo>
                  <a:lnTo>
                    <a:pt x="135" y="674"/>
                  </a:lnTo>
                  <a:lnTo>
                    <a:pt x="127" y="665"/>
                  </a:lnTo>
                  <a:lnTo>
                    <a:pt x="116" y="650"/>
                  </a:lnTo>
                  <a:lnTo>
                    <a:pt x="107" y="650"/>
                  </a:lnTo>
                  <a:lnTo>
                    <a:pt x="93" y="625"/>
                  </a:lnTo>
                  <a:lnTo>
                    <a:pt x="102" y="614"/>
                  </a:lnTo>
                  <a:lnTo>
                    <a:pt x="99" y="588"/>
                  </a:lnTo>
                  <a:lnTo>
                    <a:pt x="97" y="565"/>
                  </a:lnTo>
                  <a:lnTo>
                    <a:pt x="94" y="550"/>
                  </a:lnTo>
                  <a:lnTo>
                    <a:pt x="90" y="542"/>
                  </a:lnTo>
                  <a:lnTo>
                    <a:pt x="84" y="538"/>
                  </a:lnTo>
                  <a:lnTo>
                    <a:pt x="94" y="534"/>
                  </a:lnTo>
                  <a:lnTo>
                    <a:pt x="82" y="526"/>
                  </a:lnTo>
                  <a:lnTo>
                    <a:pt x="75" y="506"/>
                  </a:lnTo>
                  <a:lnTo>
                    <a:pt x="67" y="495"/>
                  </a:lnTo>
                  <a:lnTo>
                    <a:pt x="65" y="479"/>
                  </a:lnTo>
                  <a:lnTo>
                    <a:pt x="59" y="452"/>
                  </a:lnTo>
                  <a:lnTo>
                    <a:pt x="58" y="433"/>
                  </a:lnTo>
                  <a:lnTo>
                    <a:pt x="60" y="420"/>
                  </a:lnTo>
                  <a:lnTo>
                    <a:pt x="59" y="408"/>
                  </a:lnTo>
                  <a:lnTo>
                    <a:pt x="54" y="392"/>
                  </a:lnTo>
                  <a:lnTo>
                    <a:pt x="49" y="375"/>
                  </a:lnTo>
                  <a:lnTo>
                    <a:pt x="58" y="362"/>
                  </a:lnTo>
                  <a:lnTo>
                    <a:pt x="54" y="349"/>
                  </a:lnTo>
                  <a:lnTo>
                    <a:pt x="55" y="323"/>
                  </a:lnTo>
                  <a:lnTo>
                    <a:pt x="51" y="313"/>
                  </a:lnTo>
                  <a:lnTo>
                    <a:pt x="43" y="296"/>
                  </a:lnTo>
                  <a:lnTo>
                    <a:pt x="36" y="280"/>
                  </a:lnTo>
                  <a:lnTo>
                    <a:pt x="36" y="267"/>
                  </a:lnTo>
                  <a:lnTo>
                    <a:pt x="38" y="255"/>
                  </a:lnTo>
                  <a:lnTo>
                    <a:pt x="38" y="241"/>
                  </a:lnTo>
                  <a:lnTo>
                    <a:pt x="37" y="227"/>
                  </a:lnTo>
                  <a:lnTo>
                    <a:pt x="45" y="208"/>
                  </a:lnTo>
                  <a:lnTo>
                    <a:pt x="51" y="190"/>
                  </a:lnTo>
                  <a:lnTo>
                    <a:pt x="56" y="185"/>
                  </a:lnTo>
                  <a:lnTo>
                    <a:pt x="50" y="175"/>
                  </a:lnTo>
                  <a:lnTo>
                    <a:pt x="46" y="146"/>
                  </a:lnTo>
                  <a:lnTo>
                    <a:pt x="50" y="137"/>
                  </a:lnTo>
                  <a:lnTo>
                    <a:pt x="64" y="129"/>
                  </a:lnTo>
                  <a:lnTo>
                    <a:pt x="68" y="109"/>
                  </a:lnTo>
                  <a:lnTo>
                    <a:pt x="64" y="106"/>
                  </a:lnTo>
                  <a:lnTo>
                    <a:pt x="52" y="103"/>
                  </a:lnTo>
                  <a:lnTo>
                    <a:pt x="45" y="86"/>
                  </a:lnTo>
                  <a:lnTo>
                    <a:pt x="38" y="68"/>
                  </a:lnTo>
                  <a:lnTo>
                    <a:pt x="33" y="51"/>
                  </a:lnTo>
                  <a:lnTo>
                    <a:pt x="34" y="36"/>
                  </a:lnTo>
                  <a:lnTo>
                    <a:pt x="24" y="23"/>
                  </a:lnTo>
                  <a:lnTo>
                    <a:pt x="19" y="9"/>
                  </a:lnTo>
                  <a:lnTo>
                    <a:pt x="13" y="0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4" y="42"/>
                  </a:lnTo>
                  <a:lnTo>
                    <a:pt x="9" y="66"/>
                  </a:lnTo>
                  <a:lnTo>
                    <a:pt x="9" y="89"/>
                  </a:lnTo>
                  <a:lnTo>
                    <a:pt x="9" y="111"/>
                  </a:lnTo>
                  <a:lnTo>
                    <a:pt x="8" y="119"/>
                  </a:lnTo>
                  <a:lnTo>
                    <a:pt x="12" y="143"/>
                  </a:lnTo>
                  <a:lnTo>
                    <a:pt x="12" y="165"/>
                  </a:lnTo>
                  <a:lnTo>
                    <a:pt x="12" y="193"/>
                  </a:lnTo>
                  <a:lnTo>
                    <a:pt x="11" y="221"/>
                  </a:lnTo>
                  <a:lnTo>
                    <a:pt x="12" y="233"/>
                  </a:lnTo>
                  <a:lnTo>
                    <a:pt x="12" y="25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8" name="Freeform 330"/>
            <p:cNvSpPr>
              <a:spLocks/>
            </p:cNvSpPr>
            <p:nvPr/>
          </p:nvSpPr>
          <p:spPr bwMode="auto">
            <a:xfrm>
              <a:off x="1806" y="3599"/>
              <a:ext cx="51" cy="45"/>
            </a:xfrm>
            <a:custGeom>
              <a:avLst/>
              <a:gdLst/>
              <a:ahLst/>
              <a:cxnLst>
                <a:cxn ang="0">
                  <a:pos x="34" y="3"/>
                </a:cxn>
                <a:cxn ang="0">
                  <a:pos x="42" y="24"/>
                </a:cxn>
                <a:cxn ang="0">
                  <a:pos x="51" y="45"/>
                </a:cxn>
                <a:cxn ang="0">
                  <a:pos x="46" y="43"/>
                </a:cxn>
                <a:cxn ang="0">
                  <a:pos x="38" y="45"/>
                </a:cxn>
                <a:cxn ang="0">
                  <a:pos x="21" y="42"/>
                </a:cxn>
                <a:cxn ang="0">
                  <a:pos x="16" y="42"/>
                </a:cxn>
                <a:cxn ang="0">
                  <a:pos x="0" y="39"/>
                </a:cxn>
                <a:cxn ang="0">
                  <a:pos x="4" y="38"/>
                </a:cxn>
                <a:cxn ang="0">
                  <a:pos x="13" y="36"/>
                </a:cxn>
                <a:cxn ang="0">
                  <a:pos x="18" y="38"/>
                </a:cxn>
                <a:cxn ang="0">
                  <a:pos x="23" y="38"/>
                </a:cxn>
                <a:cxn ang="0">
                  <a:pos x="14" y="33"/>
                </a:cxn>
                <a:cxn ang="0">
                  <a:pos x="25" y="36"/>
                </a:cxn>
                <a:cxn ang="0">
                  <a:pos x="30" y="37"/>
                </a:cxn>
                <a:cxn ang="0">
                  <a:pos x="39" y="38"/>
                </a:cxn>
                <a:cxn ang="0">
                  <a:pos x="42" y="38"/>
                </a:cxn>
                <a:cxn ang="0">
                  <a:pos x="21" y="28"/>
                </a:cxn>
                <a:cxn ang="0">
                  <a:pos x="30" y="19"/>
                </a:cxn>
                <a:cxn ang="0">
                  <a:pos x="17" y="19"/>
                </a:cxn>
                <a:cxn ang="0">
                  <a:pos x="12" y="16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34" y="3"/>
                </a:cxn>
              </a:cxnLst>
              <a:rect l="0" t="0" r="r" b="b"/>
              <a:pathLst>
                <a:path w="51" h="45">
                  <a:moveTo>
                    <a:pt x="34" y="3"/>
                  </a:moveTo>
                  <a:lnTo>
                    <a:pt x="42" y="24"/>
                  </a:lnTo>
                  <a:lnTo>
                    <a:pt x="51" y="45"/>
                  </a:lnTo>
                  <a:lnTo>
                    <a:pt x="46" y="43"/>
                  </a:lnTo>
                  <a:lnTo>
                    <a:pt x="38" y="45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0" y="39"/>
                  </a:lnTo>
                  <a:lnTo>
                    <a:pt x="4" y="38"/>
                  </a:lnTo>
                  <a:lnTo>
                    <a:pt x="13" y="36"/>
                  </a:lnTo>
                  <a:lnTo>
                    <a:pt x="18" y="38"/>
                  </a:lnTo>
                  <a:lnTo>
                    <a:pt x="23" y="38"/>
                  </a:lnTo>
                  <a:lnTo>
                    <a:pt x="14" y="33"/>
                  </a:lnTo>
                  <a:lnTo>
                    <a:pt x="25" y="36"/>
                  </a:lnTo>
                  <a:lnTo>
                    <a:pt x="30" y="37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21" y="28"/>
                  </a:lnTo>
                  <a:lnTo>
                    <a:pt x="30" y="19"/>
                  </a:lnTo>
                  <a:lnTo>
                    <a:pt x="17" y="19"/>
                  </a:lnTo>
                  <a:lnTo>
                    <a:pt x="12" y="16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9" name="Freeform 331"/>
            <p:cNvSpPr>
              <a:spLocks/>
            </p:cNvSpPr>
            <p:nvPr/>
          </p:nvSpPr>
          <p:spPr bwMode="auto">
            <a:xfrm>
              <a:off x="1680" y="3393"/>
              <a:ext cx="14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"/>
                </a:cxn>
                <a:cxn ang="0">
                  <a:pos x="6" y="30"/>
                </a:cxn>
                <a:cxn ang="0">
                  <a:pos x="13" y="28"/>
                </a:cxn>
                <a:cxn ang="0">
                  <a:pos x="14" y="23"/>
                </a:cxn>
                <a:cxn ang="0">
                  <a:pos x="10" y="11"/>
                </a:cxn>
                <a:cxn ang="0">
                  <a:pos x="13" y="10"/>
                </a:cxn>
                <a:cxn ang="0">
                  <a:pos x="4" y="0"/>
                </a:cxn>
              </a:cxnLst>
              <a:rect l="0" t="0" r="r" b="b"/>
              <a:pathLst>
                <a:path w="14" h="30">
                  <a:moveTo>
                    <a:pt x="4" y="0"/>
                  </a:moveTo>
                  <a:lnTo>
                    <a:pt x="0" y="3"/>
                  </a:lnTo>
                  <a:lnTo>
                    <a:pt x="6" y="30"/>
                  </a:lnTo>
                  <a:lnTo>
                    <a:pt x="13" y="28"/>
                  </a:lnTo>
                  <a:lnTo>
                    <a:pt x="14" y="23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0" name="Freeform 332"/>
            <p:cNvSpPr>
              <a:spLocks/>
            </p:cNvSpPr>
            <p:nvPr/>
          </p:nvSpPr>
          <p:spPr bwMode="auto">
            <a:xfrm>
              <a:off x="1711" y="3529"/>
              <a:ext cx="16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9" y="21"/>
                </a:cxn>
                <a:cxn ang="0">
                  <a:pos x="14" y="23"/>
                </a:cxn>
                <a:cxn ang="0">
                  <a:pos x="16" y="16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lnTo>
                    <a:pt x="0" y="9"/>
                  </a:lnTo>
                  <a:lnTo>
                    <a:pt x="9" y="21"/>
                  </a:lnTo>
                  <a:lnTo>
                    <a:pt x="14" y="23"/>
                  </a:lnTo>
                  <a:lnTo>
                    <a:pt x="16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1" name="Freeform 335"/>
            <p:cNvSpPr>
              <a:spLocks/>
            </p:cNvSpPr>
            <p:nvPr/>
          </p:nvSpPr>
          <p:spPr bwMode="auto">
            <a:xfrm>
              <a:off x="1446" y="2540"/>
              <a:ext cx="99" cy="128"/>
            </a:xfrm>
            <a:custGeom>
              <a:avLst/>
              <a:gdLst/>
              <a:ahLst/>
              <a:cxnLst>
                <a:cxn ang="0">
                  <a:pos x="2" y="51"/>
                </a:cxn>
                <a:cxn ang="0">
                  <a:pos x="3" y="70"/>
                </a:cxn>
                <a:cxn ang="0">
                  <a:pos x="0" y="74"/>
                </a:cxn>
                <a:cxn ang="0">
                  <a:pos x="13" y="79"/>
                </a:cxn>
                <a:cxn ang="0">
                  <a:pos x="16" y="76"/>
                </a:cxn>
                <a:cxn ang="0">
                  <a:pos x="19" y="79"/>
                </a:cxn>
                <a:cxn ang="0">
                  <a:pos x="19" y="92"/>
                </a:cxn>
                <a:cxn ang="0">
                  <a:pos x="12" y="95"/>
                </a:cxn>
                <a:cxn ang="0">
                  <a:pos x="13" y="107"/>
                </a:cxn>
                <a:cxn ang="0">
                  <a:pos x="10" y="115"/>
                </a:cxn>
                <a:cxn ang="0">
                  <a:pos x="15" y="113"/>
                </a:cxn>
                <a:cxn ang="0">
                  <a:pos x="34" y="128"/>
                </a:cxn>
                <a:cxn ang="0">
                  <a:pos x="41" y="112"/>
                </a:cxn>
                <a:cxn ang="0">
                  <a:pos x="49" y="95"/>
                </a:cxn>
                <a:cxn ang="0">
                  <a:pos x="67" y="83"/>
                </a:cxn>
                <a:cxn ang="0">
                  <a:pos x="85" y="70"/>
                </a:cxn>
                <a:cxn ang="0">
                  <a:pos x="97" y="48"/>
                </a:cxn>
                <a:cxn ang="0">
                  <a:pos x="99" y="48"/>
                </a:cxn>
                <a:cxn ang="0">
                  <a:pos x="93" y="33"/>
                </a:cxn>
                <a:cxn ang="0">
                  <a:pos x="98" y="31"/>
                </a:cxn>
                <a:cxn ang="0">
                  <a:pos x="79" y="21"/>
                </a:cxn>
                <a:cxn ang="0">
                  <a:pos x="62" y="21"/>
                </a:cxn>
                <a:cxn ang="0">
                  <a:pos x="51" y="10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17" y="12"/>
                </a:cxn>
                <a:cxn ang="0">
                  <a:pos x="11" y="33"/>
                </a:cxn>
                <a:cxn ang="0">
                  <a:pos x="8" y="40"/>
                </a:cxn>
                <a:cxn ang="0">
                  <a:pos x="2" y="51"/>
                </a:cxn>
              </a:cxnLst>
              <a:rect l="0" t="0" r="r" b="b"/>
              <a:pathLst>
                <a:path w="99" h="128">
                  <a:moveTo>
                    <a:pt x="2" y="51"/>
                  </a:moveTo>
                  <a:lnTo>
                    <a:pt x="3" y="70"/>
                  </a:lnTo>
                  <a:lnTo>
                    <a:pt x="0" y="74"/>
                  </a:lnTo>
                  <a:lnTo>
                    <a:pt x="13" y="79"/>
                  </a:lnTo>
                  <a:lnTo>
                    <a:pt x="16" y="76"/>
                  </a:lnTo>
                  <a:lnTo>
                    <a:pt x="19" y="79"/>
                  </a:lnTo>
                  <a:lnTo>
                    <a:pt x="19" y="92"/>
                  </a:lnTo>
                  <a:lnTo>
                    <a:pt x="12" y="95"/>
                  </a:lnTo>
                  <a:lnTo>
                    <a:pt x="13" y="107"/>
                  </a:lnTo>
                  <a:lnTo>
                    <a:pt x="10" y="115"/>
                  </a:lnTo>
                  <a:lnTo>
                    <a:pt x="15" y="113"/>
                  </a:lnTo>
                  <a:lnTo>
                    <a:pt x="34" y="128"/>
                  </a:lnTo>
                  <a:lnTo>
                    <a:pt x="41" y="112"/>
                  </a:lnTo>
                  <a:lnTo>
                    <a:pt x="49" y="95"/>
                  </a:lnTo>
                  <a:lnTo>
                    <a:pt x="67" y="83"/>
                  </a:lnTo>
                  <a:lnTo>
                    <a:pt x="85" y="70"/>
                  </a:lnTo>
                  <a:lnTo>
                    <a:pt x="97" y="48"/>
                  </a:lnTo>
                  <a:lnTo>
                    <a:pt x="99" y="48"/>
                  </a:lnTo>
                  <a:lnTo>
                    <a:pt x="93" y="33"/>
                  </a:lnTo>
                  <a:lnTo>
                    <a:pt x="98" y="31"/>
                  </a:lnTo>
                  <a:lnTo>
                    <a:pt x="79" y="21"/>
                  </a:lnTo>
                  <a:lnTo>
                    <a:pt x="62" y="21"/>
                  </a:lnTo>
                  <a:lnTo>
                    <a:pt x="51" y="10"/>
                  </a:lnTo>
                  <a:lnTo>
                    <a:pt x="37" y="0"/>
                  </a:lnTo>
                  <a:lnTo>
                    <a:pt x="30" y="5"/>
                  </a:lnTo>
                  <a:lnTo>
                    <a:pt x="17" y="12"/>
                  </a:lnTo>
                  <a:lnTo>
                    <a:pt x="11" y="33"/>
                  </a:lnTo>
                  <a:lnTo>
                    <a:pt x="8" y="40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2" name="Freeform 336"/>
            <p:cNvSpPr>
              <a:spLocks/>
            </p:cNvSpPr>
            <p:nvPr/>
          </p:nvSpPr>
          <p:spPr bwMode="auto">
            <a:xfrm>
              <a:off x="1261" y="2569"/>
              <a:ext cx="1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12" y="18"/>
                </a:cxn>
                <a:cxn ang="0">
                  <a:pos x="6" y="0"/>
                </a:cxn>
                <a:cxn ang="0">
                  <a:pos x="0" y="0"/>
                </a:cxn>
              </a:cxnLst>
              <a:rect l="0" t="0" r="r" b="b"/>
              <a:pathLst>
                <a:path w="12" h="18">
                  <a:moveTo>
                    <a:pt x="0" y="0"/>
                  </a:moveTo>
                  <a:lnTo>
                    <a:pt x="7" y="10"/>
                  </a:lnTo>
                  <a:lnTo>
                    <a:pt x="0" y="17"/>
                  </a:lnTo>
                  <a:lnTo>
                    <a:pt x="12" y="1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3" name="Freeform 337"/>
            <p:cNvSpPr>
              <a:spLocks/>
            </p:cNvSpPr>
            <p:nvPr/>
          </p:nvSpPr>
          <p:spPr bwMode="auto">
            <a:xfrm>
              <a:off x="1459" y="2622"/>
              <a:ext cx="6" cy="4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" h="4">
                  <a:moveTo>
                    <a:pt x="6" y="1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4" name="Freeform 338"/>
            <p:cNvSpPr>
              <a:spLocks/>
            </p:cNvSpPr>
            <p:nvPr/>
          </p:nvSpPr>
          <p:spPr bwMode="auto">
            <a:xfrm>
              <a:off x="1278" y="2580"/>
              <a:ext cx="7" cy="3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7" y="2"/>
                </a:cxn>
              </a:cxnLst>
              <a:rect l="0" t="0" r="r" b="b"/>
              <a:pathLst>
                <a:path w="7" h="3">
                  <a:moveTo>
                    <a:pt x="7" y="2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5" name="Freeform 339"/>
            <p:cNvSpPr>
              <a:spLocks/>
            </p:cNvSpPr>
            <p:nvPr/>
          </p:nvSpPr>
          <p:spPr bwMode="auto">
            <a:xfrm>
              <a:off x="1441" y="2570"/>
              <a:ext cx="229" cy="361"/>
            </a:xfrm>
            <a:custGeom>
              <a:avLst/>
              <a:gdLst/>
              <a:ahLst/>
              <a:cxnLst>
                <a:cxn ang="0">
                  <a:pos x="222" y="285"/>
                </a:cxn>
                <a:cxn ang="0">
                  <a:pos x="223" y="318"/>
                </a:cxn>
                <a:cxn ang="0">
                  <a:pos x="222" y="336"/>
                </a:cxn>
                <a:cxn ang="0">
                  <a:pos x="216" y="352"/>
                </a:cxn>
                <a:cxn ang="0">
                  <a:pos x="207" y="361"/>
                </a:cxn>
                <a:cxn ang="0">
                  <a:pos x="184" y="340"/>
                </a:cxn>
                <a:cxn ang="0">
                  <a:pos x="158" y="324"/>
                </a:cxn>
                <a:cxn ang="0">
                  <a:pos x="128" y="307"/>
                </a:cxn>
                <a:cxn ang="0">
                  <a:pos x="98" y="277"/>
                </a:cxn>
                <a:cxn ang="0">
                  <a:pos x="85" y="246"/>
                </a:cxn>
                <a:cxn ang="0">
                  <a:pos x="67" y="211"/>
                </a:cxn>
                <a:cxn ang="0">
                  <a:pos x="52" y="182"/>
                </a:cxn>
                <a:cxn ang="0">
                  <a:pos x="37" y="154"/>
                </a:cxn>
                <a:cxn ang="0">
                  <a:pos x="17" y="129"/>
                </a:cxn>
                <a:cxn ang="0">
                  <a:pos x="7" y="115"/>
                </a:cxn>
                <a:cxn ang="0">
                  <a:pos x="3" y="79"/>
                </a:cxn>
                <a:cxn ang="0">
                  <a:pos x="18" y="77"/>
                </a:cxn>
                <a:cxn ang="0">
                  <a:pos x="20" y="83"/>
                </a:cxn>
                <a:cxn ang="0">
                  <a:pos x="46" y="82"/>
                </a:cxn>
                <a:cxn ang="0">
                  <a:pos x="72" y="53"/>
                </a:cxn>
                <a:cxn ang="0">
                  <a:pos x="102" y="18"/>
                </a:cxn>
                <a:cxn ang="0">
                  <a:pos x="98" y="3"/>
                </a:cxn>
                <a:cxn ang="0">
                  <a:pos x="104" y="0"/>
                </a:cxn>
                <a:cxn ang="0">
                  <a:pos x="124" y="19"/>
                </a:cxn>
                <a:cxn ang="0">
                  <a:pos x="141" y="43"/>
                </a:cxn>
                <a:cxn ang="0">
                  <a:pos x="176" y="44"/>
                </a:cxn>
                <a:cxn ang="0">
                  <a:pos x="187" y="74"/>
                </a:cxn>
                <a:cxn ang="0">
                  <a:pos x="192" y="81"/>
                </a:cxn>
                <a:cxn ang="0">
                  <a:pos x="163" y="91"/>
                </a:cxn>
                <a:cxn ang="0">
                  <a:pos x="145" y="113"/>
                </a:cxn>
                <a:cxn ang="0">
                  <a:pos x="132" y="145"/>
                </a:cxn>
                <a:cxn ang="0">
                  <a:pos x="147" y="175"/>
                </a:cxn>
                <a:cxn ang="0">
                  <a:pos x="153" y="185"/>
                </a:cxn>
                <a:cxn ang="0">
                  <a:pos x="177" y="197"/>
                </a:cxn>
                <a:cxn ang="0">
                  <a:pos x="190" y="202"/>
                </a:cxn>
                <a:cxn ang="0">
                  <a:pos x="210" y="215"/>
                </a:cxn>
                <a:cxn ang="0">
                  <a:pos x="227" y="245"/>
                </a:cxn>
                <a:cxn ang="0">
                  <a:pos x="224" y="275"/>
                </a:cxn>
              </a:cxnLst>
              <a:rect l="0" t="0" r="r" b="b"/>
              <a:pathLst>
                <a:path w="229" h="361">
                  <a:moveTo>
                    <a:pt x="224" y="275"/>
                  </a:moveTo>
                  <a:lnTo>
                    <a:pt x="222" y="285"/>
                  </a:lnTo>
                  <a:lnTo>
                    <a:pt x="220" y="301"/>
                  </a:lnTo>
                  <a:lnTo>
                    <a:pt x="223" y="318"/>
                  </a:lnTo>
                  <a:lnTo>
                    <a:pt x="229" y="321"/>
                  </a:lnTo>
                  <a:lnTo>
                    <a:pt x="222" y="336"/>
                  </a:lnTo>
                  <a:lnTo>
                    <a:pt x="220" y="344"/>
                  </a:lnTo>
                  <a:lnTo>
                    <a:pt x="216" y="352"/>
                  </a:lnTo>
                  <a:lnTo>
                    <a:pt x="210" y="361"/>
                  </a:lnTo>
                  <a:lnTo>
                    <a:pt x="207" y="361"/>
                  </a:lnTo>
                  <a:lnTo>
                    <a:pt x="192" y="349"/>
                  </a:lnTo>
                  <a:lnTo>
                    <a:pt x="184" y="340"/>
                  </a:lnTo>
                  <a:lnTo>
                    <a:pt x="173" y="334"/>
                  </a:lnTo>
                  <a:lnTo>
                    <a:pt x="158" y="324"/>
                  </a:lnTo>
                  <a:lnTo>
                    <a:pt x="144" y="317"/>
                  </a:lnTo>
                  <a:lnTo>
                    <a:pt x="128" y="307"/>
                  </a:lnTo>
                  <a:lnTo>
                    <a:pt x="114" y="293"/>
                  </a:lnTo>
                  <a:lnTo>
                    <a:pt x="98" y="277"/>
                  </a:lnTo>
                  <a:lnTo>
                    <a:pt x="99" y="268"/>
                  </a:lnTo>
                  <a:lnTo>
                    <a:pt x="85" y="246"/>
                  </a:lnTo>
                  <a:lnTo>
                    <a:pt x="73" y="225"/>
                  </a:lnTo>
                  <a:lnTo>
                    <a:pt x="67" y="211"/>
                  </a:lnTo>
                  <a:lnTo>
                    <a:pt x="59" y="198"/>
                  </a:lnTo>
                  <a:lnTo>
                    <a:pt x="52" y="182"/>
                  </a:lnTo>
                  <a:lnTo>
                    <a:pt x="45" y="168"/>
                  </a:lnTo>
                  <a:lnTo>
                    <a:pt x="37" y="154"/>
                  </a:lnTo>
                  <a:lnTo>
                    <a:pt x="30" y="139"/>
                  </a:lnTo>
                  <a:lnTo>
                    <a:pt x="17" y="129"/>
                  </a:lnTo>
                  <a:lnTo>
                    <a:pt x="5" y="120"/>
                  </a:lnTo>
                  <a:lnTo>
                    <a:pt x="7" y="115"/>
                  </a:lnTo>
                  <a:lnTo>
                    <a:pt x="0" y="89"/>
                  </a:lnTo>
                  <a:lnTo>
                    <a:pt x="3" y="79"/>
                  </a:lnTo>
                  <a:lnTo>
                    <a:pt x="17" y="65"/>
                  </a:lnTo>
                  <a:lnTo>
                    <a:pt x="18" y="77"/>
                  </a:lnTo>
                  <a:lnTo>
                    <a:pt x="15" y="85"/>
                  </a:lnTo>
                  <a:lnTo>
                    <a:pt x="20" y="83"/>
                  </a:lnTo>
                  <a:lnTo>
                    <a:pt x="39" y="98"/>
                  </a:lnTo>
                  <a:lnTo>
                    <a:pt x="46" y="82"/>
                  </a:lnTo>
                  <a:lnTo>
                    <a:pt x="54" y="65"/>
                  </a:lnTo>
                  <a:lnTo>
                    <a:pt x="72" y="53"/>
                  </a:lnTo>
                  <a:lnTo>
                    <a:pt x="90" y="40"/>
                  </a:lnTo>
                  <a:lnTo>
                    <a:pt x="102" y="18"/>
                  </a:lnTo>
                  <a:lnTo>
                    <a:pt x="104" y="18"/>
                  </a:lnTo>
                  <a:lnTo>
                    <a:pt x="98" y="3"/>
                  </a:lnTo>
                  <a:lnTo>
                    <a:pt x="103" y="1"/>
                  </a:lnTo>
                  <a:lnTo>
                    <a:pt x="104" y="0"/>
                  </a:lnTo>
                  <a:lnTo>
                    <a:pt x="115" y="9"/>
                  </a:lnTo>
                  <a:lnTo>
                    <a:pt x="124" y="19"/>
                  </a:lnTo>
                  <a:lnTo>
                    <a:pt x="137" y="34"/>
                  </a:lnTo>
                  <a:lnTo>
                    <a:pt x="141" y="43"/>
                  </a:lnTo>
                  <a:lnTo>
                    <a:pt x="163" y="44"/>
                  </a:lnTo>
                  <a:lnTo>
                    <a:pt x="176" y="44"/>
                  </a:lnTo>
                  <a:lnTo>
                    <a:pt x="193" y="51"/>
                  </a:lnTo>
                  <a:lnTo>
                    <a:pt x="187" y="74"/>
                  </a:lnTo>
                  <a:lnTo>
                    <a:pt x="198" y="82"/>
                  </a:lnTo>
                  <a:lnTo>
                    <a:pt x="192" y="81"/>
                  </a:lnTo>
                  <a:lnTo>
                    <a:pt x="177" y="85"/>
                  </a:lnTo>
                  <a:lnTo>
                    <a:pt x="163" y="91"/>
                  </a:lnTo>
                  <a:lnTo>
                    <a:pt x="149" y="99"/>
                  </a:lnTo>
                  <a:lnTo>
                    <a:pt x="145" y="113"/>
                  </a:lnTo>
                  <a:lnTo>
                    <a:pt x="140" y="129"/>
                  </a:lnTo>
                  <a:lnTo>
                    <a:pt x="132" y="145"/>
                  </a:lnTo>
                  <a:lnTo>
                    <a:pt x="140" y="159"/>
                  </a:lnTo>
                  <a:lnTo>
                    <a:pt x="147" y="175"/>
                  </a:lnTo>
                  <a:lnTo>
                    <a:pt x="146" y="182"/>
                  </a:lnTo>
                  <a:lnTo>
                    <a:pt x="153" y="185"/>
                  </a:lnTo>
                  <a:lnTo>
                    <a:pt x="163" y="193"/>
                  </a:lnTo>
                  <a:lnTo>
                    <a:pt x="177" y="197"/>
                  </a:lnTo>
                  <a:lnTo>
                    <a:pt x="189" y="186"/>
                  </a:lnTo>
                  <a:lnTo>
                    <a:pt x="190" y="202"/>
                  </a:lnTo>
                  <a:lnTo>
                    <a:pt x="192" y="216"/>
                  </a:lnTo>
                  <a:lnTo>
                    <a:pt x="210" y="215"/>
                  </a:lnTo>
                  <a:lnTo>
                    <a:pt x="219" y="231"/>
                  </a:lnTo>
                  <a:lnTo>
                    <a:pt x="227" y="245"/>
                  </a:lnTo>
                  <a:lnTo>
                    <a:pt x="224" y="250"/>
                  </a:lnTo>
                  <a:lnTo>
                    <a:pt x="224" y="275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6" name="Freeform 812"/>
            <p:cNvSpPr>
              <a:spLocks/>
            </p:cNvSpPr>
            <p:nvPr/>
          </p:nvSpPr>
          <p:spPr bwMode="auto">
            <a:xfrm>
              <a:off x="1314" y="2253"/>
              <a:ext cx="108" cy="59"/>
            </a:xfrm>
            <a:custGeom>
              <a:avLst/>
              <a:gdLst/>
              <a:ahLst/>
              <a:cxnLst>
                <a:cxn ang="0">
                  <a:pos x="58" y="41"/>
                </a:cxn>
                <a:cxn ang="0">
                  <a:pos x="52" y="43"/>
                </a:cxn>
                <a:cxn ang="0">
                  <a:pos x="43" y="47"/>
                </a:cxn>
                <a:cxn ang="0">
                  <a:pos x="37" y="59"/>
                </a:cxn>
                <a:cxn ang="0">
                  <a:pos x="32" y="59"/>
                </a:cxn>
                <a:cxn ang="0">
                  <a:pos x="31" y="52"/>
                </a:cxn>
                <a:cxn ang="0">
                  <a:pos x="24" y="50"/>
                </a:cxn>
                <a:cxn ang="0">
                  <a:pos x="24" y="41"/>
                </a:cxn>
                <a:cxn ang="0">
                  <a:pos x="10" y="38"/>
                </a:cxn>
                <a:cxn ang="0">
                  <a:pos x="0" y="30"/>
                </a:cxn>
                <a:cxn ang="0">
                  <a:pos x="10" y="15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41" y="3"/>
                </a:cxn>
                <a:cxn ang="0">
                  <a:pos x="57" y="0"/>
                </a:cxn>
                <a:cxn ang="0">
                  <a:pos x="71" y="0"/>
                </a:cxn>
                <a:cxn ang="0">
                  <a:pos x="86" y="3"/>
                </a:cxn>
                <a:cxn ang="0">
                  <a:pos x="96" y="11"/>
                </a:cxn>
                <a:cxn ang="0">
                  <a:pos x="93" y="9"/>
                </a:cxn>
                <a:cxn ang="0">
                  <a:pos x="96" y="13"/>
                </a:cxn>
                <a:cxn ang="0">
                  <a:pos x="101" y="13"/>
                </a:cxn>
                <a:cxn ang="0">
                  <a:pos x="108" y="20"/>
                </a:cxn>
                <a:cxn ang="0">
                  <a:pos x="93" y="22"/>
                </a:cxn>
                <a:cxn ang="0">
                  <a:pos x="79" y="25"/>
                </a:cxn>
                <a:cxn ang="0">
                  <a:pos x="58" y="41"/>
                </a:cxn>
              </a:cxnLst>
              <a:rect l="0" t="0" r="r" b="b"/>
              <a:pathLst>
                <a:path w="108" h="59">
                  <a:moveTo>
                    <a:pt x="58" y="41"/>
                  </a:moveTo>
                  <a:lnTo>
                    <a:pt x="52" y="43"/>
                  </a:lnTo>
                  <a:lnTo>
                    <a:pt x="43" y="47"/>
                  </a:lnTo>
                  <a:lnTo>
                    <a:pt x="37" y="59"/>
                  </a:lnTo>
                  <a:lnTo>
                    <a:pt x="32" y="59"/>
                  </a:lnTo>
                  <a:lnTo>
                    <a:pt x="31" y="52"/>
                  </a:lnTo>
                  <a:lnTo>
                    <a:pt x="24" y="50"/>
                  </a:lnTo>
                  <a:lnTo>
                    <a:pt x="24" y="41"/>
                  </a:lnTo>
                  <a:lnTo>
                    <a:pt x="10" y="38"/>
                  </a:lnTo>
                  <a:lnTo>
                    <a:pt x="0" y="30"/>
                  </a:lnTo>
                  <a:lnTo>
                    <a:pt x="10" y="15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6" y="3"/>
                  </a:lnTo>
                  <a:lnTo>
                    <a:pt x="96" y="11"/>
                  </a:lnTo>
                  <a:lnTo>
                    <a:pt x="93" y="9"/>
                  </a:lnTo>
                  <a:lnTo>
                    <a:pt x="96" y="13"/>
                  </a:lnTo>
                  <a:lnTo>
                    <a:pt x="101" y="13"/>
                  </a:lnTo>
                  <a:lnTo>
                    <a:pt x="108" y="20"/>
                  </a:lnTo>
                  <a:lnTo>
                    <a:pt x="93" y="22"/>
                  </a:lnTo>
                  <a:lnTo>
                    <a:pt x="79" y="25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7" name="Freeform 813"/>
            <p:cNvSpPr>
              <a:spLocks/>
            </p:cNvSpPr>
            <p:nvPr/>
          </p:nvSpPr>
          <p:spPr bwMode="auto">
            <a:xfrm>
              <a:off x="1319" y="2204"/>
              <a:ext cx="23" cy="51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4" y="32"/>
                </a:cxn>
                <a:cxn ang="0">
                  <a:pos x="6" y="13"/>
                </a:cxn>
                <a:cxn ang="0">
                  <a:pos x="22" y="0"/>
                </a:cxn>
                <a:cxn ang="0">
                  <a:pos x="23" y="2"/>
                </a:cxn>
                <a:cxn ang="0">
                  <a:pos x="23" y="14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19" y="36"/>
                </a:cxn>
                <a:cxn ang="0">
                  <a:pos x="14" y="41"/>
                </a:cxn>
              </a:cxnLst>
              <a:rect l="0" t="0" r="r" b="b"/>
              <a:pathLst>
                <a:path w="23" h="51">
                  <a:moveTo>
                    <a:pt x="14" y="41"/>
                  </a:moveTo>
                  <a:lnTo>
                    <a:pt x="5" y="51"/>
                  </a:lnTo>
                  <a:lnTo>
                    <a:pt x="0" y="51"/>
                  </a:lnTo>
                  <a:lnTo>
                    <a:pt x="4" y="32"/>
                  </a:lnTo>
                  <a:lnTo>
                    <a:pt x="6" y="13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14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19" y="36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8" name="Freeform 814"/>
            <p:cNvSpPr>
              <a:spLocks/>
            </p:cNvSpPr>
            <p:nvPr/>
          </p:nvSpPr>
          <p:spPr bwMode="auto">
            <a:xfrm>
              <a:off x="1461" y="2186"/>
              <a:ext cx="6" cy="2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</a:cxnLst>
              <a:rect l="0" t="0" r="r" b="b"/>
              <a:pathLst>
                <a:path w="6" h="2">
                  <a:moveTo>
                    <a:pt x="6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9" name="Freeform 815"/>
            <p:cNvSpPr>
              <a:spLocks/>
            </p:cNvSpPr>
            <p:nvPr/>
          </p:nvSpPr>
          <p:spPr bwMode="auto">
            <a:xfrm>
              <a:off x="1488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0" name="Freeform 816"/>
            <p:cNvSpPr>
              <a:spLocks/>
            </p:cNvSpPr>
            <p:nvPr/>
          </p:nvSpPr>
          <p:spPr bwMode="auto">
            <a:xfrm>
              <a:off x="1484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1" name="Freeform 817"/>
            <p:cNvSpPr>
              <a:spLocks/>
            </p:cNvSpPr>
            <p:nvPr/>
          </p:nvSpPr>
          <p:spPr bwMode="auto">
            <a:xfrm>
              <a:off x="1264" y="2217"/>
              <a:ext cx="72" cy="81"/>
            </a:xfrm>
            <a:custGeom>
              <a:avLst/>
              <a:gdLst/>
              <a:ahLst/>
              <a:cxnLst>
                <a:cxn ang="0">
                  <a:pos x="7" y="71"/>
                </a:cxn>
                <a:cxn ang="0">
                  <a:pos x="0" y="65"/>
                </a:cxn>
                <a:cxn ang="0">
                  <a:pos x="1" y="51"/>
                </a:cxn>
                <a:cxn ang="0">
                  <a:pos x="12" y="35"/>
                </a:cxn>
                <a:cxn ang="0">
                  <a:pos x="35" y="31"/>
                </a:cxn>
                <a:cxn ang="0">
                  <a:pos x="22" y="13"/>
                </a:cxn>
                <a:cxn ang="0">
                  <a:pos x="27" y="12"/>
                </a:cxn>
                <a:cxn ang="0">
                  <a:pos x="29" y="0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59" y="19"/>
                </a:cxn>
                <a:cxn ang="0">
                  <a:pos x="55" y="38"/>
                </a:cxn>
                <a:cxn ang="0">
                  <a:pos x="60" y="38"/>
                </a:cxn>
                <a:cxn ang="0">
                  <a:pos x="66" y="39"/>
                </a:cxn>
                <a:cxn ang="0">
                  <a:pos x="72" y="42"/>
                </a:cxn>
                <a:cxn ang="0">
                  <a:pos x="60" y="51"/>
                </a:cxn>
                <a:cxn ang="0">
                  <a:pos x="50" y="66"/>
                </a:cxn>
                <a:cxn ang="0">
                  <a:pos x="35" y="81"/>
                </a:cxn>
                <a:cxn ang="0">
                  <a:pos x="21" y="77"/>
                </a:cxn>
                <a:cxn ang="0">
                  <a:pos x="7" y="71"/>
                </a:cxn>
              </a:cxnLst>
              <a:rect l="0" t="0" r="r" b="b"/>
              <a:pathLst>
                <a:path w="72" h="81">
                  <a:moveTo>
                    <a:pt x="7" y="71"/>
                  </a:moveTo>
                  <a:lnTo>
                    <a:pt x="0" y="65"/>
                  </a:lnTo>
                  <a:lnTo>
                    <a:pt x="1" y="51"/>
                  </a:lnTo>
                  <a:lnTo>
                    <a:pt x="12" y="35"/>
                  </a:lnTo>
                  <a:lnTo>
                    <a:pt x="35" y="31"/>
                  </a:lnTo>
                  <a:lnTo>
                    <a:pt x="22" y="13"/>
                  </a:lnTo>
                  <a:lnTo>
                    <a:pt x="27" y="12"/>
                  </a:lnTo>
                  <a:lnTo>
                    <a:pt x="29" y="0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59" y="19"/>
                  </a:lnTo>
                  <a:lnTo>
                    <a:pt x="55" y="38"/>
                  </a:lnTo>
                  <a:lnTo>
                    <a:pt x="60" y="38"/>
                  </a:lnTo>
                  <a:lnTo>
                    <a:pt x="66" y="39"/>
                  </a:lnTo>
                  <a:lnTo>
                    <a:pt x="72" y="42"/>
                  </a:lnTo>
                  <a:lnTo>
                    <a:pt x="60" y="51"/>
                  </a:lnTo>
                  <a:lnTo>
                    <a:pt x="50" y="66"/>
                  </a:lnTo>
                  <a:lnTo>
                    <a:pt x="35" y="81"/>
                  </a:lnTo>
                  <a:lnTo>
                    <a:pt x="21" y="77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2" name="Freeform 818"/>
            <p:cNvSpPr>
              <a:spLocks/>
            </p:cNvSpPr>
            <p:nvPr/>
          </p:nvSpPr>
          <p:spPr bwMode="auto">
            <a:xfrm>
              <a:off x="1512" y="2204"/>
              <a:ext cx="36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5"/>
                </a:cxn>
                <a:cxn ang="0">
                  <a:pos x="19" y="13"/>
                </a:cxn>
                <a:cxn ang="0">
                  <a:pos x="36" y="12"/>
                </a:cxn>
                <a:cxn ang="0">
                  <a:pos x="14" y="0"/>
                </a:cxn>
              </a:cxnLst>
              <a:rect l="0" t="0" r="r" b="b"/>
              <a:pathLst>
                <a:path w="36" h="13">
                  <a:moveTo>
                    <a:pt x="14" y="0"/>
                  </a:moveTo>
                  <a:lnTo>
                    <a:pt x="0" y="5"/>
                  </a:lnTo>
                  <a:lnTo>
                    <a:pt x="19" y="13"/>
                  </a:lnTo>
                  <a:lnTo>
                    <a:pt x="36" y="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3" name="Freeform 819"/>
            <p:cNvSpPr>
              <a:spLocks/>
            </p:cNvSpPr>
            <p:nvPr/>
          </p:nvSpPr>
          <p:spPr bwMode="auto">
            <a:xfrm>
              <a:off x="915" y="1922"/>
              <a:ext cx="460" cy="360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91" y="28"/>
                </a:cxn>
                <a:cxn ang="0">
                  <a:pos x="139" y="28"/>
                </a:cxn>
                <a:cxn ang="0">
                  <a:pos x="171" y="20"/>
                </a:cxn>
                <a:cxn ang="0">
                  <a:pos x="177" y="26"/>
                </a:cxn>
                <a:cxn ang="0">
                  <a:pos x="189" y="41"/>
                </a:cxn>
                <a:cxn ang="0">
                  <a:pos x="190" y="54"/>
                </a:cxn>
                <a:cxn ang="0">
                  <a:pos x="198" y="68"/>
                </a:cxn>
                <a:cxn ang="0">
                  <a:pos x="207" y="73"/>
                </a:cxn>
                <a:cxn ang="0">
                  <a:pos x="220" y="63"/>
                </a:cxn>
                <a:cxn ang="0">
                  <a:pos x="233" y="59"/>
                </a:cxn>
                <a:cxn ang="0">
                  <a:pos x="237" y="59"/>
                </a:cxn>
                <a:cxn ang="0">
                  <a:pos x="245" y="64"/>
                </a:cxn>
                <a:cxn ang="0">
                  <a:pos x="251" y="69"/>
                </a:cxn>
                <a:cxn ang="0">
                  <a:pos x="255" y="84"/>
                </a:cxn>
                <a:cxn ang="0">
                  <a:pos x="260" y="97"/>
                </a:cxn>
                <a:cxn ang="0">
                  <a:pos x="264" y="108"/>
                </a:cxn>
                <a:cxn ang="0">
                  <a:pos x="268" y="125"/>
                </a:cxn>
                <a:cxn ang="0">
                  <a:pos x="279" y="131"/>
                </a:cxn>
                <a:cxn ang="0">
                  <a:pos x="290" y="133"/>
                </a:cxn>
                <a:cxn ang="0">
                  <a:pos x="298" y="135"/>
                </a:cxn>
                <a:cxn ang="0">
                  <a:pos x="281" y="232"/>
                </a:cxn>
                <a:cxn ang="0">
                  <a:pos x="300" y="277"/>
                </a:cxn>
                <a:cxn ang="0">
                  <a:pos x="366" y="278"/>
                </a:cxn>
                <a:cxn ang="0">
                  <a:pos x="388" y="260"/>
                </a:cxn>
                <a:cxn ang="0">
                  <a:pos x="448" y="222"/>
                </a:cxn>
                <a:cxn ang="0">
                  <a:pos x="444" y="253"/>
                </a:cxn>
                <a:cxn ang="0">
                  <a:pos x="432" y="284"/>
                </a:cxn>
                <a:cxn ang="0">
                  <a:pos x="395" y="295"/>
                </a:cxn>
                <a:cxn ang="0">
                  <a:pos x="384" y="326"/>
                </a:cxn>
                <a:cxn ang="0">
                  <a:pos x="332" y="342"/>
                </a:cxn>
                <a:cxn ang="0">
                  <a:pos x="307" y="326"/>
                </a:cxn>
                <a:cxn ang="0">
                  <a:pos x="225" y="316"/>
                </a:cxn>
                <a:cxn ang="0">
                  <a:pos x="174" y="286"/>
                </a:cxn>
                <a:cxn ang="0">
                  <a:pos x="135" y="243"/>
                </a:cxn>
                <a:cxn ang="0">
                  <a:pos x="138" y="206"/>
                </a:cxn>
                <a:cxn ang="0">
                  <a:pos x="116" y="166"/>
                </a:cxn>
                <a:cxn ang="0">
                  <a:pos x="95" y="144"/>
                </a:cxn>
                <a:cxn ang="0">
                  <a:pos x="90" y="120"/>
                </a:cxn>
                <a:cxn ang="0">
                  <a:pos x="68" y="88"/>
                </a:cxn>
                <a:cxn ang="0">
                  <a:pos x="44" y="25"/>
                </a:cxn>
                <a:cxn ang="0">
                  <a:pos x="35" y="75"/>
                </a:cxn>
                <a:cxn ang="0">
                  <a:pos x="56" y="118"/>
                </a:cxn>
                <a:cxn ang="0">
                  <a:pos x="77" y="178"/>
                </a:cxn>
                <a:cxn ang="0">
                  <a:pos x="42" y="157"/>
                </a:cxn>
                <a:cxn ang="0">
                  <a:pos x="22" y="115"/>
                </a:cxn>
                <a:cxn ang="0">
                  <a:pos x="22" y="80"/>
                </a:cxn>
                <a:cxn ang="0">
                  <a:pos x="0" y="4"/>
                </a:cxn>
              </a:cxnLst>
              <a:rect l="0" t="0" r="r" b="b"/>
              <a:pathLst>
                <a:path w="460" h="360">
                  <a:moveTo>
                    <a:pt x="17" y="3"/>
                  </a:moveTo>
                  <a:lnTo>
                    <a:pt x="40" y="0"/>
                  </a:lnTo>
                  <a:lnTo>
                    <a:pt x="38" y="3"/>
                  </a:lnTo>
                  <a:lnTo>
                    <a:pt x="39" y="6"/>
                  </a:lnTo>
                  <a:lnTo>
                    <a:pt x="59" y="15"/>
                  </a:lnTo>
                  <a:lnTo>
                    <a:pt x="86" y="25"/>
                  </a:lnTo>
                  <a:lnTo>
                    <a:pt x="87" y="26"/>
                  </a:lnTo>
                  <a:lnTo>
                    <a:pt x="91" y="28"/>
                  </a:lnTo>
                  <a:lnTo>
                    <a:pt x="102" y="28"/>
                  </a:lnTo>
                  <a:lnTo>
                    <a:pt x="125" y="28"/>
                  </a:lnTo>
                  <a:lnTo>
                    <a:pt x="129" y="28"/>
                  </a:lnTo>
                  <a:lnTo>
                    <a:pt x="139" y="28"/>
                  </a:lnTo>
                  <a:lnTo>
                    <a:pt x="142" y="19"/>
                  </a:lnTo>
                  <a:lnTo>
                    <a:pt x="158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3" y="25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80" y="32"/>
                  </a:lnTo>
                  <a:lnTo>
                    <a:pt x="181" y="33"/>
                  </a:lnTo>
                  <a:lnTo>
                    <a:pt x="184" y="38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90" y="43"/>
                  </a:lnTo>
                  <a:lnTo>
                    <a:pt x="190" y="50"/>
                  </a:lnTo>
                  <a:lnTo>
                    <a:pt x="190" y="54"/>
                  </a:lnTo>
                  <a:lnTo>
                    <a:pt x="191" y="62"/>
                  </a:lnTo>
                  <a:lnTo>
                    <a:pt x="194" y="64"/>
                  </a:lnTo>
                  <a:lnTo>
                    <a:pt x="197" y="67"/>
                  </a:lnTo>
                  <a:lnTo>
                    <a:pt x="198" y="68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4" y="72"/>
                  </a:lnTo>
                  <a:lnTo>
                    <a:pt x="207" y="73"/>
                  </a:lnTo>
                  <a:lnTo>
                    <a:pt x="211" y="75"/>
                  </a:lnTo>
                  <a:lnTo>
                    <a:pt x="212" y="73"/>
                  </a:lnTo>
                  <a:lnTo>
                    <a:pt x="216" y="69"/>
                  </a:lnTo>
                  <a:lnTo>
                    <a:pt x="220" y="63"/>
                  </a:lnTo>
                  <a:lnTo>
                    <a:pt x="223" y="59"/>
                  </a:lnTo>
                  <a:lnTo>
                    <a:pt x="224" y="59"/>
                  </a:lnTo>
                  <a:lnTo>
                    <a:pt x="229" y="56"/>
                  </a:lnTo>
                  <a:lnTo>
                    <a:pt x="233" y="59"/>
                  </a:lnTo>
                  <a:lnTo>
                    <a:pt x="233" y="58"/>
                  </a:lnTo>
                  <a:lnTo>
                    <a:pt x="234" y="59"/>
                  </a:lnTo>
                  <a:lnTo>
                    <a:pt x="234" y="58"/>
                  </a:lnTo>
                  <a:lnTo>
                    <a:pt x="237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6" y="64"/>
                  </a:lnTo>
                  <a:lnTo>
                    <a:pt x="247" y="65"/>
                  </a:lnTo>
                  <a:lnTo>
                    <a:pt x="249" y="67"/>
                  </a:lnTo>
                  <a:lnTo>
                    <a:pt x="251" y="69"/>
                  </a:lnTo>
                  <a:lnTo>
                    <a:pt x="251" y="71"/>
                  </a:lnTo>
                  <a:lnTo>
                    <a:pt x="253" y="72"/>
                  </a:lnTo>
                  <a:lnTo>
                    <a:pt x="253" y="76"/>
                  </a:lnTo>
                  <a:lnTo>
                    <a:pt x="255" y="84"/>
                  </a:lnTo>
                  <a:lnTo>
                    <a:pt x="255" y="89"/>
                  </a:lnTo>
                  <a:lnTo>
                    <a:pt x="257" y="90"/>
                  </a:lnTo>
                  <a:lnTo>
                    <a:pt x="259" y="94"/>
                  </a:lnTo>
                  <a:lnTo>
                    <a:pt x="260" y="97"/>
                  </a:lnTo>
                  <a:lnTo>
                    <a:pt x="262" y="99"/>
                  </a:lnTo>
                  <a:lnTo>
                    <a:pt x="263" y="101"/>
                  </a:lnTo>
                  <a:lnTo>
                    <a:pt x="266" y="103"/>
                  </a:lnTo>
                  <a:lnTo>
                    <a:pt x="264" y="108"/>
                  </a:lnTo>
                  <a:lnTo>
                    <a:pt x="264" y="114"/>
                  </a:lnTo>
                  <a:lnTo>
                    <a:pt x="266" y="116"/>
                  </a:lnTo>
                  <a:lnTo>
                    <a:pt x="267" y="121"/>
                  </a:lnTo>
                  <a:lnTo>
                    <a:pt x="268" y="125"/>
                  </a:lnTo>
                  <a:lnTo>
                    <a:pt x="272" y="127"/>
                  </a:lnTo>
                  <a:lnTo>
                    <a:pt x="273" y="128"/>
                  </a:lnTo>
                  <a:lnTo>
                    <a:pt x="275" y="128"/>
                  </a:lnTo>
                  <a:lnTo>
                    <a:pt x="279" y="131"/>
                  </a:lnTo>
                  <a:lnTo>
                    <a:pt x="280" y="131"/>
                  </a:lnTo>
                  <a:lnTo>
                    <a:pt x="280" y="132"/>
                  </a:lnTo>
                  <a:lnTo>
                    <a:pt x="287" y="132"/>
                  </a:lnTo>
                  <a:lnTo>
                    <a:pt x="290" y="133"/>
                  </a:lnTo>
                  <a:lnTo>
                    <a:pt x="292" y="136"/>
                  </a:lnTo>
                  <a:lnTo>
                    <a:pt x="294" y="136"/>
                  </a:lnTo>
                  <a:lnTo>
                    <a:pt x="298" y="133"/>
                  </a:lnTo>
                  <a:lnTo>
                    <a:pt x="298" y="135"/>
                  </a:lnTo>
                  <a:lnTo>
                    <a:pt x="288" y="161"/>
                  </a:lnTo>
                  <a:lnTo>
                    <a:pt x="277" y="187"/>
                  </a:lnTo>
                  <a:lnTo>
                    <a:pt x="275" y="213"/>
                  </a:lnTo>
                  <a:lnTo>
                    <a:pt x="281" y="232"/>
                  </a:lnTo>
                  <a:lnTo>
                    <a:pt x="287" y="251"/>
                  </a:lnTo>
                  <a:lnTo>
                    <a:pt x="292" y="262"/>
                  </a:lnTo>
                  <a:lnTo>
                    <a:pt x="297" y="274"/>
                  </a:lnTo>
                  <a:lnTo>
                    <a:pt x="300" y="277"/>
                  </a:lnTo>
                  <a:lnTo>
                    <a:pt x="316" y="286"/>
                  </a:lnTo>
                  <a:lnTo>
                    <a:pt x="332" y="284"/>
                  </a:lnTo>
                  <a:lnTo>
                    <a:pt x="352" y="280"/>
                  </a:lnTo>
                  <a:lnTo>
                    <a:pt x="366" y="278"/>
                  </a:lnTo>
                  <a:lnTo>
                    <a:pt x="371" y="282"/>
                  </a:lnTo>
                  <a:lnTo>
                    <a:pt x="376" y="277"/>
                  </a:lnTo>
                  <a:lnTo>
                    <a:pt x="374" y="274"/>
                  </a:lnTo>
                  <a:lnTo>
                    <a:pt x="388" y="260"/>
                  </a:lnTo>
                  <a:lnTo>
                    <a:pt x="396" y="235"/>
                  </a:lnTo>
                  <a:lnTo>
                    <a:pt x="410" y="224"/>
                  </a:lnTo>
                  <a:lnTo>
                    <a:pt x="431" y="223"/>
                  </a:lnTo>
                  <a:lnTo>
                    <a:pt x="448" y="222"/>
                  </a:lnTo>
                  <a:lnTo>
                    <a:pt x="452" y="222"/>
                  </a:lnTo>
                  <a:lnTo>
                    <a:pt x="458" y="226"/>
                  </a:lnTo>
                  <a:lnTo>
                    <a:pt x="460" y="230"/>
                  </a:lnTo>
                  <a:lnTo>
                    <a:pt x="444" y="253"/>
                  </a:lnTo>
                  <a:lnTo>
                    <a:pt x="440" y="261"/>
                  </a:lnTo>
                  <a:lnTo>
                    <a:pt x="442" y="264"/>
                  </a:lnTo>
                  <a:lnTo>
                    <a:pt x="440" y="265"/>
                  </a:lnTo>
                  <a:lnTo>
                    <a:pt x="432" y="284"/>
                  </a:lnTo>
                  <a:lnTo>
                    <a:pt x="430" y="277"/>
                  </a:lnTo>
                  <a:lnTo>
                    <a:pt x="426" y="282"/>
                  </a:lnTo>
                  <a:lnTo>
                    <a:pt x="410" y="295"/>
                  </a:lnTo>
                  <a:lnTo>
                    <a:pt x="395" y="295"/>
                  </a:lnTo>
                  <a:lnTo>
                    <a:pt x="378" y="295"/>
                  </a:lnTo>
                  <a:lnTo>
                    <a:pt x="376" y="307"/>
                  </a:lnTo>
                  <a:lnTo>
                    <a:pt x="371" y="308"/>
                  </a:lnTo>
                  <a:lnTo>
                    <a:pt x="384" y="326"/>
                  </a:lnTo>
                  <a:lnTo>
                    <a:pt x="361" y="330"/>
                  </a:lnTo>
                  <a:lnTo>
                    <a:pt x="350" y="346"/>
                  </a:lnTo>
                  <a:lnTo>
                    <a:pt x="349" y="360"/>
                  </a:lnTo>
                  <a:lnTo>
                    <a:pt x="332" y="342"/>
                  </a:lnTo>
                  <a:lnTo>
                    <a:pt x="319" y="329"/>
                  </a:lnTo>
                  <a:lnTo>
                    <a:pt x="313" y="325"/>
                  </a:lnTo>
                  <a:lnTo>
                    <a:pt x="305" y="326"/>
                  </a:lnTo>
                  <a:lnTo>
                    <a:pt x="307" y="326"/>
                  </a:lnTo>
                  <a:lnTo>
                    <a:pt x="283" y="337"/>
                  </a:lnTo>
                  <a:lnTo>
                    <a:pt x="273" y="337"/>
                  </a:lnTo>
                  <a:lnTo>
                    <a:pt x="255" y="327"/>
                  </a:lnTo>
                  <a:lnTo>
                    <a:pt x="225" y="316"/>
                  </a:lnTo>
                  <a:lnTo>
                    <a:pt x="215" y="310"/>
                  </a:lnTo>
                  <a:lnTo>
                    <a:pt x="198" y="300"/>
                  </a:lnTo>
                  <a:lnTo>
                    <a:pt x="186" y="294"/>
                  </a:lnTo>
                  <a:lnTo>
                    <a:pt x="174" y="286"/>
                  </a:lnTo>
                  <a:lnTo>
                    <a:pt x="161" y="279"/>
                  </a:lnTo>
                  <a:lnTo>
                    <a:pt x="150" y="267"/>
                  </a:lnTo>
                  <a:lnTo>
                    <a:pt x="138" y="256"/>
                  </a:lnTo>
                  <a:lnTo>
                    <a:pt x="135" y="243"/>
                  </a:lnTo>
                  <a:lnTo>
                    <a:pt x="142" y="239"/>
                  </a:lnTo>
                  <a:lnTo>
                    <a:pt x="138" y="235"/>
                  </a:lnTo>
                  <a:lnTo>
                    <a:pt x="145" y="222"/>
                  </a:lnTo>
                  <a:lnTo>
                    <a:pt x="138" y="206"/>
                  </a:lnTo>
                  <a:lnTo>
                    <a:pt x="133" y="191"/>
                  </a:lnTo>
                  <a:lnTo>
                    <a:pt x="122" y="178"/>
                  </a:lnTo>
                  <a:lnTo>
                    <a:pt x="112" y="163"/>
                  </a:lnTo>
                  <a:lnTo>
                    <a:pt x="116" y="166"/>
                  </a:lnTo>
                  <a:lnTo>
                    <a:pt x="109" y="155"/>
                  </a:lnTo>
                  <a:lnTo>
                    <a:pt x="105" y="151"/>
                  </a:lnTo>
                  <a:lnTo>
                    <a:pt x="108" y="151"/>
                  </a:lnTo>
                  <a:lnTo>
                    <a:pt x="95" y="144"/>
                  </a:lnTo>
                  <a:lnTo>
                    <a:pt x="98" y="140"/>
                  </a:lnTo>
                  <a:lnTo>
                    <a:pt x="91" y="138"/>
                  </a:lnTo>
                  <a:lnTo>
                    <a:pt x="96" y="127"/>
                  </a:lnTo>
                  <a:lnTo>
                    <a:pt x="90" y="120"/>
                  </a:lnTo>
                  <a:lnTo>
                    <a:pt x="79" y="101"/>
                  </a:lnTo>
                  <a:lnTo>
                    <a:pt x="78" y="95"/>
                  </a:lnTo>
                  <a:lnTo>
                    <a:pt x="74" y="95"/>
                  </a:lnTo>
                  <a:lnTo>
                    <a:pt x="68" y="88"/>
                  </a:lnTo>
                  <a:lnTo>
                    <a:pt x="61" y="71"/>
                  </a:lnTo>
                  <a:lnTo>
                    <a:pt x="55" y="54"/>
                  </a:lnTo>
                  <a:lnTo>
                    <a:pt x="55" y="30"/>
                  </a:lnTo>
                  <a:lnTo>
                    <a:pt x="44" y="25"/>
                  </a:lnTo>
                  <a:lnTo>
                    <a:pt x="31" y="17"/>
                  </a:lnTo>
                  <a:lnTo>
                    <a:pt x="29" y="38"/>
                  </a:lnTo>
                  <a:lnTo>
                    <a:pt x="26" y="58"/>
                  </a:lnTo>
                  <a:lnTo>
                    <a:pt x="35" y="75"/>
                  </a:lnTo>
                  <a:lnTo>
                    <a:pt x="44" y="92"/>
                  </a:lnTo>
                  <a:lnTo>
                    <a:pt x="49" y="106"/>
                  </a:lnTo>
                  <a:lnTo>
                    <a:pt x="53" y="119"/>
                  </a:lnTo>
                  <a:lnTo>
                    <a:pt x="56" y="118"/>
                  </a:lnTo>
                  <a:lnTo>
                    <a:pt x="59" y="140"/>
                  </a:lnTo>
                  <a:lnTo>
                    <a:pt x="62" y="163"/>
                  </a:lnTo>
                  <a:lnTo>
                    <a:pt x="68" y="168"/>
                  </a:lnTo>
                  <a:lnTo>
                    <a:pt x="77" y="178"/>
                  </a:lnTo>
                  <a:lnTo>
                    <a:pt x="79" y="188"/>
                  </a:lnTo>
                  <a:lnTo>
                    <a:pt x="68" y="193"/>
                  </a:lnTo>
                  <a:lnTo>
                    <a:pt x="57" y="175"/>
                  </a:lnTo>
                  <a:lnTo>
                    <a:pt x="42" y="157"/>
                  </a:lnTo>
                  <a:lnTo>
                    <a:pt x="43" y="142"/>
                  </a:lnTo>
                  <a:lnTo>
                    <a:pt x="38" y="127"/>
                  </a:lnTo>
                  <a:lnTo>
                    <a:pt x="32" y="116"/>
                  </a:lnTo>
                  <a:lnTo>
                    <a:pt x="22" y="115"/>
                  </a:lnTo>
                  <a:lnTo>
                    <a:pt x="14" y="106"/>
                  </a:lnTo>
                  <a:lnTo>
                    <a:pt x="1" y="95"/>
                  </a:lnTo>
                  <a:lnTo>
                    <a:pt x="19" y="99"/>
                  </a:lnTo>
                  <a:lnTo>
                    <a:pt x="22" y="80"/>
                  </a:lnTo>
                  <a:lnTo>
                    <a:pt x="13" y="67"/>
                  </a:lnTo>
                  <a:lnTo>
                    <a:pt x="4" y="54"/>
                  </a:lnTo>
                  <a:lnTo>
                    <a:pt x="1" y="29"/>
                  </a:lnTo>
                  <a:lnTo>
                    <a:pt x="0" y="4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4" name="Freeform 838"/>
            <p:cNvSpPr>
              <a:spLocks/>
            </p:cNvSpPr>
            <p:nvPr/>
          </p:nvSpPr>
          <p:spPr bwMode="auto">
            <a:xfrm>
              <a:off x="1467" y="2079"/>
              <a:ext cx="9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8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8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5" name="Freeform 841"/>
            <p:cNvSpPr>
              <a:spLocks/>
            </p:cNvSpPr>
            <p:nvPr/>
          </p:nvSpPr>
          <p:spPr bwMode="auto">
            <a:xfrm>
              <a:off x="880" y="1896"/>
              <a:ext cx="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6" name="Freeform 842"/>
            <p:cNvSpPr>
              <a:spLocks/>
            </p:cNvSpPr>
            <p:nvPr/>
          </p:nvSpPr>
          <p:spPr bwMode="auto">
            <a:xfrm>
              <a:off x="873" y="1896"/>
              <a:ext cx="4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0" y="3"/>
                  </a:lnTo>
                  <a:lnTo>
                    <a:pt x="4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7" name="Freeform 843"/>
            <p:cNvSpPr>
              <a:spLocks/>
            </p:cNvSpPr>
            <p:nvPr/>
          </p:nvSpPr>
          <p:spPr bwMode="auto">
            <a:xfrm>
              <a:off x="897" y="1908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1" y="1"/>
                  </a:lnTo>
                  <a:lnTo>
                    <a:pt x="1" y="3"/>
                  </a:lnTo>
                  <a:lnTo>
                    <a:pt x="4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8" name="Freeform 845"/>
            <p:cNvSpPr>
              <a:spLocks/>
            </p:cNvSpPr>
            <p:nvPr/>
          </p:nvSpPr>
          <p:spPr bwMode="auto">
            <a:xfrm>
              <a:off x="894" y="1916"/>
              <a:ext cx="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9" name="Freeform 849"/>
            <p:cNvSpPr>
              <a:spLocks/>
            </p:cNvSpPr>
            <p:nvPr/>
          </p:nvSpPr>
          <p:spPr bwMode="auto">
            <a:xfrm>
              <a:off x="1480" y="2079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0" name="Freeform 850"/>
            <p:cNvSpPr>
              <a:spLocks/>
            </p:cNvSpPr>
            <p:nvPr/>
          </p:nvSpPr>
          <p:spPr bwMode="auto">
            <a:xfrm>
              <a:off x="1484" y="207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1" name="Freeform 851"/>
            <p:cNvSpPr>
              <a:spLocks/>
            </p:cNvSpPr>
            <p:nvPr/>
          </p:nvSpPr>
          <p:spPr bwMode="auto">
            <a:xfrm>
              <a:off x="1487" y="2077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97" name="CuadroTexto 96"/>
          <p:cNvSpPr txBox="1"/>
          <p:nvPr/>
        </p:nvSpPr>
        <p:spPr>
          <a:xfrm>
            <a:off x="1014564" y="1569966"/>
            <a:ext cx="7100047" cy="1398022"/>
          </a:xfrm>
          <a:prstGeom prst="rect">
            <a:avLst/>
          </a:prstGeom>
          <a:solidFill>
            <a:srgbClr val="FFFFFF"/>
          </a:solidFill>
        </p:spPr>
        <p:txBody>
          <a:bodyPr wrap="square" numCol="2" rtlCol="0">
            <a:noAutofit/>
          </a:bodyPr>
          <a:lstStyle/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CO" sz="1200" dirty="0" smtClean="0"/>
              <a:t>Mayor </a:t>
            </a:r>
            <a:r>
              <a:rPr lang="es-CO" sz="1200" dirty="0"/>
              <a:t>número de </a:t>
            </a:r>
            <a:r>
              <a:rPr lang="es-CO" sz="1200" dirty="0" smtClean="0"/>
              <a:t>emisores</a:t>
            </a:r>
            <a:endParaRPr lang="es-CO" sz="1200" dirty="0"/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CO" sz="1200" dirty="0"/>
              <a:t>Mayor número de Inversionistas</a:t>
            </a: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CO" sz="1200" dirty="0"/>
              <a:t>Mayor número de </a:t>
            </a:r>
            <a:r>
              <a:rPr lang="es-CO" sz="1200" dirty="0" smtClean="0"/>
              <a:t>intermediarios</a:t>
            </a: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s-CO" sz="1200" dirty="0"/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s-CO" sz="1200" dirty="0"/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CO" sz="1200" dirty="0"/>
              <a:t>Mejores Proveedores de </a:t>
            </a:r>
            <a:r>
              <a:rPr lang="es-CO" sz="1200" dirty="0" smtClean="0"/>
              <a:t>infraestructura</a:t>
            </a: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CO" sz="1200" dirty="0"/>
              <a:t>Cambios en la Regulación de Mercado</a:t>
            </a: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CO" sz="1200" dirty="0"/>
              <a:t>Impuestos</a:t>
            </a: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CO" sz="1200" dirty="0"/>
              <a:t>Seguridad y control</a:t>
            </a: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s-CO" sz="1200" dirty="0"/>
          </a:p>
        </p:txBody>
      </p:sp>
      <p:sp>
        <p:nvSpPr>
          <p:cNvPr id="103" name="Rectángulo 102"/>
          <p:cNvSpPr/>
          <p:nvPr>
            <p:custDataLst>
              <p:tags r:id="rId4"/>
            </p:custDataLst>
          </p:nvPr>
        </p:nvSpPr>
        <p:spPr bwMode="auto">
          <a:xfrm>
            <a:off x="3251200" y="1620838"/>
            <a:ext cx="244475" cy="2444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B050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s-CO" sz="2133" dirty="0" smtClean="0">
                <a:solidFill>
                  <a:srgbClr val="00B05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111" name="Rectángulo 110"/>
          <p:cNvSpPr/>
          <p:nvPr>
            <p:custDataLst>
              <p:tags r:id="rId5"/>
            </p:custDataLst>
          </p:nvPr>
        </p:nvSpPr>
        <p:spPr bwMode="auto">
          <a:xfrm>
            <a:off x="3578225" y="1905000"/>
            <a:ext cx="244475" cy="2444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B050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s-CO" sz="2133" dirty="0" smtClean="0">
                <a:solidFill>
                  <a:srgbClr val="00B05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112" name="Rectángulo 111"/>
          <p:cNvSpPr/>
          <p:nvPr>
            <p:custDataLst>
              <p:tags r:id="rId6"/>
            </p:custDataLst>
          </p:nvPr>
        </p:nvSpPr>
        <p:spPr bwMode="auto">
          <a:xfrm>
            <a:off x="3556000" y="2201863"/>
            <a:ext cx="244475" cy="2444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B050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s-CO" sz="2133" dirty="0" smtClean="0">
                <a:solidFill>
                  <a:srgbClr val="00B050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114" name="7 Marcador de texto"/>
          <p:cNvSpPr txBox="1">
            <a:spLocks/>
          </p:cNvSpPr>
          <p:nvPr/>
        </p:nvSpPr>
        <p:spPr>
          <a:xfrm>
            <a:off x="496587" y="3325221"/>
            <a:ext cx="8136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/>
            </a:solidFill>
          </a:ln>
        </p:spPr>
        <p:txBody>
          <a:bodyPr lIns="72000" rIns="720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1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Alianza genera un paso inmenso en aumentar estas tres necesidades</a:t>
            </a:r>
            <a:endParaRPr lang="es-CO" sz="1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7 Marcador de texto"/>
          <p:cNvSpPr txBox="1">
            <a:spLocks/>
          </p:cNvSpPr>
          <p:nvPr/>
        </p:nvSpPr>
        <p:spPr>
          <a:xfrm>
            <a:off x="496587" y="4055043"/>
            <a:ext cx="8136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accent1"/>
            </a:solidFill>
          </a:ln>
        </p:spPr>
        <p:txBody>
          <a:bodyPr lIns="72000" rIns="720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1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mercado más eficiente tiene mayor confluencia de participantes con visiones diferentes</a:t>
            </a:r>
            <a:endParaRPr lang="es-CO" sz="1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46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51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Alianza del Pacífico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s-CO" dirty="0" smtClean="0"/>
              <a:t>Dos Visiones</a:t>
            </a:r>
            <a:endParaRPr lang="es-CO" dirty="0"/>
          </a:p>
        </p:txBody>
      </p:sp>
      <p:sp>
        <p:nvSpPr>
          <p:cNvPr id="195" name="Marcador de texto 19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503C-F42B-4272-B9F4-A8E2EF4F5795}" type="slidenum">
              <a:rPr lang="es-CO" smtClean="0"/>
              <a:t>2</a:t>
            </a:fld>
            <a:endParaRPr lang="es-CO" dirty="0"/>
          </a:p>
        </p:txBody>
      </p:sp>
      <p:grpSp>
        <p:nvGrpSpPr>
          <p:cNvPr id="98" name="Group 85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560515" y="1356925"/>
            <a:ext cx="4022970" cy="4950692"/>
            <a:chOff x="873" y="1896"/>
            <a:chExt cx="1380" cy="1749"/>
          </a:xfrm>
        </p:grpSpPr>
        <p:sp>
          <p:nvSpPr>
            <p:cNvPr id="99" name="Freeform 165"/>
            <p:cNvSpPr>
              <a:spLocks/>
            </p:cNvSpPr>
            <p:nvPr/>
          </p:nvSpPr>
          <p:spPr bwMode="auto">
            <a:xfrm>
              <a:off x="1482" y="2325"/>
              <a:ext cx="209" cy="327"/>
            </a:xfrm>
            <a:custGeom>
              <a:avLst/>
              <a:gdLst/>
              <a:ahLst/>
              <a:cxnLst>
                <a:cxn ang="0">
                  <a:pos x="84" y="27"/>
                </a:cxn>
                <a:cxn ang="0">
                  <a:pos x="61" y="42"/>
                </a:cxn>
                <a:cxn ang="0">
                  <a:pos x="40" y="74"/>
                </a:cxn>
                <a:cxn ang="0">
                  <a:pos x="35" y="77"/>
                </a:cxn>
                <a:cxn ang="0">
                  <a:pos x="31" y="87"/>
                </a:cxn>
                <a:cxn ang="0">
                  <a:pos x="20" y="100"/>
                </a:cxn>
                <a:cxn ang="0">
                  <a:pos x="30" y="128"/>
                </a:cxn>
                <a:cxn ang="0">
                  <a:pos x="27" y="150"/>
                </a:cxn>
                <a:cxn ang="0">
                  <a:pos x="31" y="168"/>
                </a:cxn>
                <a:cxn ang="0">
                  <a:pos x="9" y="194"/>
                </a:cxn>
                <a:cxn ang="0">
                  <a:pos x="0" y="208"/>
                </a:cxn>
                <a:cxn ang="0">
                  <a:pos x="15" y="225"/>
                </a:cxn>
                <a:cxn ang="0">
                  <a:pos x="43" y="236"/>
                </a:cxn>
                <a:cxn ang="0">
                  <a:pos x="63" y="245"/>
                </a:cxn>
                <a:cxn ang="0">
                  <a:pos x="83" y="264"/>
                </a:cxn>
                <a:cxn ang="0">
                  <a:pos x="100" y="288"/>
                </a:cxn>
                <a:cxn ang="0">
                  <a:pos x="135" y="289"/>
                </a:cxn>
                <a:cxn ang="0">
                  <a:pos x="146" y="319"/>
                </a:cxn>
                <a:cxn ang="0">
                  <a:pos x="161" y="300"/>
                </a:cxn>
                <a:cxn ang="0">
                  <a:pos x="157" y="251"/>
                </a:cxn>
                <a:cxn ang="0">
                  <a:pos x="166" y="231"/>
                </a:cxn>
                <a:cxn ang="0">
                  <a:pos x="160" y="223"/>
                </a:cxn>
                <a:cxn ang="0">
                  <a:pos x="173" y="210"/>
                </a:cxn>
                <a:cxn ang="0">
                  <a:pos x="186" y="207"/>
                </a:cxn>
                <a:cxn ang="0">
                  <a:pos x="199" y="202"/>
                </a:cxn>
                <a:cxn ang="0">
                  <a:pos x="209" y="220"/>
                </a:cxn>
                <a:cxn ang="0">
                  <a:pos x="195" y="189"/>
                </a:cxn>
                <a:cxn ang="0">
                  <a:pos x="194" y="155"/>
                </a:cxn>
                <a:cxn ang="0">
                  <a:pos x="202" y="121"/>
                </a:cxn>
                <a:cxn ang="0">
                  <a:pos x="172" y="124"/>
                </a:cxn>
                <a:cxn ang="0">
                  <a:pos x="142" y="106"/>
                </a:cxn>
                <a:cxn ang="0">
                  <a:pos x="117" y="98"/>
                </a:cxn>
                <a:cxn ang="0">
                  <a:pos x="108" y="63"/>
                </a:cxn>
                <a:cxn ang="0">
                  <a:pos x="108" y="46"/>
                </a:cxn>
                <a:cxn ang="0">
                  <a:pos x="127" y="13"/>
                </a:cxn>
                <a:cxn ang="0">
                  <a:pos x="142" y="0"/>
                </a:cxn>
                <a:cxn ang="0">
                  <a:pos x="114" y="12"/>
                </a:cxn>
                <a:cxn ang="0">
                  <a:pos x="88" y="21"/>
                </a:cxn>
              </a:cxnLst>
              <a:rect l="0" t="0" r="r" b="b"/>
              <a:pathLst>
                <a:path w="209" h="327">
                  <a:moveTo>
                    <a:pt x="88" y="21"/>
                  </a:moveTo>
                  <a:lnTo>
                    <a:pt x="84" y="27"/>
                  </a:lnTo>
                  <a:lnTo>
                    <a:pt x="75" y="25"/>
                  </a:lnTo>
                  <a:lnTo>
                    <a:pt x="61" y="42"/>
                  </a:lnTo>
                  <a:lnTo>
                    <a:pt x="60" y="57"/>
                  </a:lnTo>
                  <a:lnTo>
                    <a:pt x="40" y="74"/>
                  </a:lnTo>
                  <a:lnTo>
                    <a:pt x="39" y="87"/>
                  </a:lnTo>
                  <a:lnTo>
                    <a:pt x="35" y="77"/>
                  </a:lnTo>
                  <a:lnTo>
                    <a:pt x="31" y="73"/>
                  </a:lnTo>
                  <a:lnTo>
                    <a:pt x="31" y="87"/>
                  </a:lnTo>
                  <a:lnTo>
                    <a:pt x="24" y="92"/>
                  </a:lnTo>
                  <a:lnTo>
                    <a:pt x="20" y="100"/>
                  </a:lnTo>
                  <a:lnTo>
                    <a:pt x="26" y="109"/>
                  </a:lnTo>
                  <a:lnTo>
                    <a:pt x="30" y="128"/>
                  </a:lnTo>
                  <a:lnTo>
                    <a:pt x="26" y="135"/>
                  </a:lnTo>
                  <a:lnTo>
                    <a:pt x="27" y="150"/>
                  </a:lnTo>
                  <a:lnTo>
                    <a:pt x="28" y="165"/>
                  </a:lnTo>
                  <a:lnTo>
                    <a:pt x="31" y="168"/>
                  </a:lnTo>
                  <a:lnTo>
                    <a:pt x="19" y="190"/>
                  </a:lnTo>
                  <a:lnTo>
                    <a:pt x="9" y="194"/>
                  </a:lnTo>
                  <a:lnTo>
                    <a:pt x="5" y="205"/>
                  </a:lnTo>
                  <a:lnTo>
                    <a:pt x="0" y="208"/>
                  </a:lnTo>
                  <a:lnTo>
                    <a:pt x="1" y="215"/>
                  </a:lnTo>
                  <a:lnTo>
                    <a:pt x="15" y="225"/>
                  </a:lnTo>
                  <a:lnTo>
                    <a:pt x="26" y="236"/>
                  </a:lnTo>
                  <a:lnTo>
                    <a:pt x="43" y="236"/>
                  </a:lnTo>
                  <a:lnTo>
                    <a:pt x="62" y="246"/>
                  </a:lnTo>
                  <a:lnTo>
                    <a:pt x="63" y="245"/>
                  </a:lnTo>
                  <a:lnTo>
                    <a:pt x="74" y="254"/>
                  </a:lnTo>
                  <a:lnTo>
                    <a:pt x="83" y="264"/>
                  </a:lnTo>
                  <a:lnTo>
                    <a:pt x="96" y="279"/>
                  </a:lnTo>
                  <a:lnTo>
                    <a:pt x="100" y="288"/>
                  </a:lnTo>
                  <a:lnTo>
                    <a:pt x="122" y="289"/>
                  </a:lnTo>
                  <a:lnTo>
                    <a:pt x="135" y="289"/>
                  </a:lnTo>
                  <a:lnTo>
                    <a:pt x="152" y="296"/>
                  </a:lnTo>
                  <a:lnTo>
                    <a:pt x="146" y="319"/>
                  </a:lnTo>
                  <a:lnTo>
                    <a:pt x="157" y="327"/>
                  </a:lnTo>
                  <a:lnTo>
                    <a:pt x="161" y="300"/>
                  </a:lnTo>
                  <a:lnTo>
                    <a:pt x="165" y="271"/>
                  </a:lnTo>
                  <a:lnTo>
                    <a:pt x="157" y="251"/>
                  </a:lnTo>
                  <a:lnTo>
                    <a:pt x="153" y="232"/>
                  </a:lnTo>
                  <a:lnTo>
                    <a:pt x="166" y="231"/>
                  </a:lnTo>
                  <a:lnTo>
                    <a:pt x="169" y="227"/>
                  </a:lnTo>
                  <a:lnTo>
                    <a:pt x="160" y="223"/>
                  </a:lnTo>
                  <a:lnTo>
                    <a:pt x="157" y="210"/>
                  </a:lnTo>
                  <a:lnTo>
                    <a:pt x="173" y="210"/>
                  </a:lnTo>
                  <a:lnTo>
                    <a:pt x="187" y="210"/>
                  </a:lnTo>
                  <a:lnTo>
                    <a:pt x="186" y="207"/>
                  </a:lnTo>
                  <a:lnTo>
                    <a:pt x="190" y="208"/>
                  </a:lnTo>
                  <a:lnTo>
                    <a:pt x="199" y="202"/>
                  </a:lnTo>
                  <a:lnTo>
                    <a:pt x="205" y="219"/>
                  </a:lnTo>
                  <a:lnTo>
                    <a:pt x="209" y="220"/>
                  </a:lnTo>
                  <a:lnTo>
                    <a:pt x="205" y="203"/>
                  </a:lnTo>
                  <a:lnTo>
                    <a:pt x="195" y="189"/>
                  </a:lnTo>
                  <a:lnTo>
                    <a:pt x="202" y="180"/>
                  </a:lnTo>
                  <a:lnTo>
                    <a:pt x="194" y="155"/>
                  </a:lnTo>
                  <a:lnTo>
                    <a:pt x="198" y="138"/>
                  </a:lnTo>
                  <a:lnTo>
                    <a:pt x="202" y="121"/>
                  </a:lnTo>
                  <a:lnTo>
                    <a:pt x="186" y="122"/>
                  </a:lnTo>
                  <a:lnTo>
                    <a:pt x="172" y="124"/>
                  </a:lnTo>
                  <a:lnTo>
                    <a:pt x="156" y="106"/>
                  </a:lnTo>
                  <a:lnTo>
                    <a:pt x="142" y="106"/>
                  </a:lnTo>
                  <a:lnTo>
                    <a:pt x="129" y="104"/>
                  </a:lnTo>
                  <a:lnTo>
                    <a:pt x="117" y="98"/>
                  </a:lnTo>
                  <a:lnTo>
                    <a:pt x="117" y="85"/>
                  </a:lnTo>
                  <a:lnTo>
                    <a:pt x="108" y="63"/>
                  </a:lnTo>
                  <a:lnTo>
                    <a:pt x="101" y="63"/>
                  </a:lnTo>
                  <a:lnTo>
                    <a:pt x="108" y="46"/>
                  </a:lnTo>
                  <a:lnTo>
                    <a:pt x="118" y="30"/>
                  </a:lnTo>
                  <a:lnTo>
                    <a:pt x="127" y="13"/>
                  </a:lnTo>
                  <a:lnTo>
                    <a:pt x="140" y="9"/>
                  </a:lnTo>
                  <a:lnTo>
                    <a:pt x="142" y="0"/>
                  </a:lnTo>
                  <a:lnTo>
                    <a:pt x="130" y="1"/>
                  </a:lnTo>
                  <a:lnTo>
                    <a:pt x="114" y="12"/>
                  </a:lnTo>
                  <a:lnTo>
                    <a:pt x="99" y="21"/>
                  </a:lnTo>
                  <a:lnTo>
                    <a:pt x="88" y="2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0" name="Freeform 166"/>
            <p:cNvSpPr>
              <a:spLocks/>
            </p:cNvSpPr>
            <p:nvPr/>
          </p:nvSpPr>
          <p:spPr bwMode="auto">
            <a:xfrm>
              <a:off x="1905" y="2455"/>
              <a:ext cx="52" cy="71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29" y="5"/>
                </a:cxn>
                <a:cxn ang="0">
                  <a:pos x="13" y="0"/>
                </a:cxn>
                <a:cxn ang="0">
                  <a:pos x="9" y="8"/>
                </a:cxn>
                <a:cxn ang="0">
                  <a:pos x="4" y="25"/>
                </a:cxn>
                <a:cxn ang="0">
                  <a:pos x="10" y="48"/>
                </a:cxn>
                <a:cxn ang="0">
                  <a:pos x="0" y="68"/>
                </a:cxn>
                <a:cxn ang="0">
                  <a:pos x="12" y="69"/>
                </a:cxn>
                <a:cxn ang="0">
                  <a:pos x="29" y="71"/>
                </a:cxn>
                <a:cxn ang="0">
                  <a:pos x="40" y="52"/>
                </a:cxn>
                <a:cxn ang="0">
                  <a:pos x="52" y="34"/>
                </a:cxn>
                <a:cxn ang="0">
                  <a:pos x="48" y="22"/>
                </a:cxn>
                <a:cxn ang="0">
                  <a:pos x="47" y="26"/>
                </a:cxn>
                <a:cxn ang="0">
                  <a:pos x="43" y="17"/>
                </a:cxn>
              </a:cxnLst>
              <a:rect l="0" t="0" r="r" b="b"/>
              <a:pathLst>
                <a:path w="52" h="71">
                  <a:moveTo>
                    <a:pt x="43" y="17"/>
                  </a:moveTo>
                  <a:lnTo>
                    <a:pt x="29" y="5"/>
                  </a:lnTo>
                  <a:lnTo>
                    <a:pt x="13" y="0"/>
                  </a:lnTo>
                  <a:lnTo>
                    <a:pt x="9" y="8"/>
                  </a:lnTo>
                  <a:lnTo>
                    <a:pt x="4" y="25"/>
                  </a:lnTo>
                  <a:lnTo>
                    <a:pt x="10" y="48"/>
                  </a:lnTo>
                  <a:lnTo>
                    <a:pt x="0" y="68"/>
                  </a:lnTo>
                  <a:lnTo>
                    <a:pt x="12" y="69"/>
                  </a:lnTo>
                  <a:lnTo>
                    <a:pt x="29" y="71"/>
                  </a:lnTo>
                  <a:lnTo>
                    <a:pt x="40" y="52"/>
                  </a:lnTo>
                  <a:lnTo>
                    <a:pt x="52" y="34"/>
                  </a:lnTo>
                  <a:lnTo>
                    <a:pt x="48" y="22"/>
                  </a:lnTo>
                  <a:lnTo>
                    <a:pt x="47" y="26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1" name="Freeform 167"/>
            <p:cNvSpPr>
              <a:spLocks/>
            </p:cNvSpPr>
            <p:nvPr/>
          </p:nvSpPr>
          <p:spPr bwMode="auto">
            <a:xfrm>
              <a:off x="1789" y="2401"/>
              <a:ext cx="83" cy="142"/>
            </a:xfrm>
            <a:custGeom>
              <a:avLst/>
              <a:gdLst/>
              <a:ahLst/>
              <a:cxnLst>
                <a:cxn ang="0">
                  <a:pos x="68" y="101"/>
                </a:cxn>
                <a:cxn ang="0">
                  <a:pos x="59" y="91"/>
                </a:cxn>
                <a:cxn ang="0">
                  <a:pos x="60" y="74"/>
                </a:cxn>
                <a:cxn ang="0">
                  <a:pos x="68" y="70"/>
                </a:cxn>
                <a:cxn ang="0">
                  <a:pos x="72" y="59"/>
                </a:cxn>
                <a:cxn ang="0">
                  <a:pos x="70" y="44"/>
                </a:cxn>
                <a:cxn ang="0">
                  <a:pos x="56" y="31"/>
                </a:cxn>
                <a:cxn ang="0">
                  <a:pos x="48" y="40"/>
                </a:cxn>
                <a:cxn ang="0">
                  <a:pos x="50" y="20"/>
                </a:cxn>
                <a:cxn ang="0">
                  <a:pos x="39" y="11"/>
                </a:cxn>
                <a:cxn ang="0">
                  <a:pos x="30" y="2"/>
                </a:cxn>
                <a:cxn ang="0">
                  <a:pos x="34" y="6"/>
                </a:cxn>
                <a:cxn ang="0">
                  <a:pos x="26" y="0"/>
                </a:cxn>
                <a:cxn ang="0">
                  <a:pos x="29" y="3"/>
                </a:cxn>
                <a:cxn ang="0">
                  <a:pos x="13" y="19"/>
                </a:cxn>
                <a:cxn ang="0">
                  <a:pos x="20" y="27"/>
                </a:cxn>
                <a:cxn ang="0">
                  <a:pos x="7" y="35"/>
                </a:cxn>
                <a:cxn ang="0">
                  <a:pos x="0" y="49"/>
                </a:cxn>
                <a:cxn ang="0">
                  <a:pos x="10" y="65"/>
                </a:cxn>
                <a:cxn ang="0">
                  <a:pos x="21" y="65"/>
                </a:cxn>
                <a:cxn ang="0">
                  <a:pos x="22" y="75"/>
                </a:cxn>
                <a:cxn ang="0">
                  <a:pos x="30" y="86"/>
                </a:cxn>
                <a:cxn ang="0">
                  <a:pos x="25" y="104"/>
                </a:cxn>
                <a:cxn ang="0">
                  <a:pos x="26" y="127"/>
                </a:cxn>
                <a:cxn ang="0">
                  <a:pos x="38" y="142"/>
                </a:cxn>
                <a:cxn ang="0">
                  <a:pos x="50" y="142"/>
                </a:cxn>
                <a:cxn ang="0">
                  <a:pos x="66" y="132"/>
                </a:cxn>
                <a:cxn ang="0">
                  <a:pos x="83" y="129"/>
                </a:cxn>
                <a:cxn ang="0">
                  <a:pos x="76" y="116"/>
                </a:cxn>
                <a:cxn ang="0">
                  <a:pos x="68" y="101"/>
                </a:cxn>
              </a:cxnLst>
              <a:rect l="0" t="0" r="r" b="b"/>
              <a:pathLst>
                <a:path w="83" h="142">
                  <a:moveTo>
                    <a:pt x="68" y="101"/>
                  </a:moveTo>
                  <a:lnTo>
                    <a:pt x="59" y="91"/>
                  </a:lnTo>
                  <a:lnTo>
                    <a:pt x="60" y="74"/>
                  </a:lnTo>
                  <a:lnTo>
                    <a:pt x="68" y="70"/>
                  </a:lnTo>
                  <a:lnTo>
                    <a:pt x="72" y="59"/>
                  </a:lnTo>
                  <a:lnTo>
                    <a:pt x="70" y="44"/>
                  </a:lnTo>
                  <a:lnTo>
                    <a:pt x="56" y="31"/>
                  </a:lnTo>
                  <a:lnTo>
                    <a:pt x="48" y="40"/>
                  </a:lnTo>
                  <a:lnTo>
                    <a:pt x="50" y="20"/>
                  </a:lnTo>
                  <a:lnTo>
                    <a:pt x="39" y="11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9" y="3"/>
                  </a:lnTo>
                  <a:lnTo>
                    <a:pt x="13" y="19"/>
                  </a:lnTo>
                  <a:lnTo>
                    <a:pt x="20" y="27"/>
                  </a:lnTo>
                  <a:lnTo>
                    <a:pt x="7" y="35"/>
                  </a:lnTo>
                  <a:lnTo>
                    <a:pt x="0" y="49"/>
                  </a:lnTo>
                  <a:lnTo>
                    <a:pt x="10" y="65"/>
                  </a:lnTo>
                  <a:lnTo>
                    <a:pt x="21" y="65"/>
                  </a:lnTo>
                  <a:lnTo>
                    <a:pt x="22" y="75"/>
                  </a:lnTo>
                  <a:lnTo>
                    <a:pt x="30" y="86"/>
                  </a:lnTo>
                  <a:lnTo>
                    <a:pt x="25" y="104"/>
                  </a:lnTo>
                  <a:lnTo>
                    <a:pt x="26" y="127"/>
                  </a:lnTo>
                  <a:lnTo>
                    <a:pt x="38" y="142"/>
                  </a:lnTo>
                  <a:lnTo>
                    <a:pt x="50" y="142"/>
                  </a:lnTo>
                  <a:lnTo>
                    <a:pt x="66" y="132"/>
                  </a:lnTo>
                  <a:lnTo>
                    <a:pt x="83" y="129"/>
                  </a:lnTo>
                  <a:lnTo>
                    <a:pt x="76" y="116"/>
                  </a:lnTo>
                  <a:lnTo>
                    <a:pt x="68" y="10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2" name="Freeform 168"/>
            <p:cNvSpPr>
              <a:spLocks/>
            </p:cNvSpPr>
            <p:nvPr/>
          </p:nvSpPr>
          <p:spPr bwMode="auto">
            <a:xfrm>
              <a:off x="1784" y="2356"/>
              <a:ext cx="15" cy="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5" y="0"/>
                </a:cxn>
                <a:cxn ang="0">
                  <a:pos x="10" y="13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5" y="0"/>
                </a:cxn>
              </a:cxnLst>
              <a:rect l="0" t="0" r="r" b="b"/>
              <a:pathLst>
                <a:path w="15" h="13">
                  <a:moveTo>
                    <a:pt x="5" y="0"/>
                  </a:moveTo>
                  <a:lnTo>
                    <a:pt x="15" y="0"/>
                  </a:lnTo>
                  <a:lnTo>
                    <a:pt x="10" y="13"/>
                  </a:lnTo>
                  <a:lnTo>
                    <a:pt x="0" y="12"/>
                  </a:lnTo>
                  <a:lnTo>
                    <a:pt x="8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3" name="Freeform 169"/>
            <p:cNvSpPr>
              <a:spLocks/>
            </p:cNvSpPr>
            <p:nvPr/>
          </p:nvSpPr>
          <p:spPr bwMode="auto">
            <a:xfrm>
              <a:off x="1583" y="2328"/>
              <a:ext cx="235" cy="226"/>
            </a:xfrm>
            <a:custGeom>
              <a:avLst/>
              <a:gdLst/>
              <a:ahLst/>
              <a:cxnLst>
                <a:cxn ang="0">
                  <a:pos x="194" y="46"/>
                </a:cxn>
                <a:cxn ang="0">
                  <a:pos x="183" y="43"/>
                </a:cxn>
                <a:cxn ang="0">
                  <a:pos x="181" y="36"/>
                </a:cxn>
                <a:cxn ang="0">
                  <a:pos x="180" y="28"/>
                </a:cxn>
                <a:cxn ang="0">
                  <a:pos x="168" y="33"/>
                </a:cxn>
                <a:cxn ang="0">
                  <a:pos x="151" y="39"/>
                </a:cxn>
                <a:cxn ang="0">
                  <a:pos x="127" y="33"/>
                </a:cxn>
                <a:cxn ang="0">
                  <a:pos x="94" y="33"/>
                </a:cxn>
                <a:cxn ang="0">
                  <a:pos x="71" y="13"/>
                </a:cxn>
                <a:cxn ang="0">
                  <a:pos x="56" y="10"/>
                </a:cxn>
                <a:cxn ang="0">
                  <a:pos x="61" y="14"/>
                </a:cxn>
                <a:cxn ang="0">
                  <a:pos x="35" y="27"/>
                </a:cxn>
                <a:cxn ang="0">
                  <a:pos x="33" y="33"/>
                </a:cxn>
                <a:cxn ang="0">
                  <a:pos x="38" y="43"/>
                </a:cxn>
                <a:cxn ang="0">
                  <a:pos x="33" y="62"/>
                </a:cxn>
                <a:cxn ang="0">
                  <a:pos x="31" y="32"/>
                </a:cxn>
                <a:cxn ang="0">
                  <a:pos x="28" y="15"/>
                </a:cxn>
                <a:cxn ang="0">
                  <a:pos x="26" y="10"/>
                </a:cxn>
                <a:cxn ang="0">
                  <a:pos x="7" y="43"/>
                </a:cxn>
                <a:cxn ang="0">
                  <a:pos x="7" y="60"/>
                </a:cxn>
                <a:cxn ang="0">
                  <a:pos x="16" y="95"/>
                </a:cxn>
                <a:cxn ang="0">
                  <a:pos x="41" y="103"/>
                </a:cxn>
                <a:cxn ang="0">
                  <a:pos x="71" y="121"/>
                </a:cxn>
                <a:cxn ang="0">
                  <a:pos x="101" y="118"/>
                </a:cxn>
                <a:cxn ang="0">
                  <a:pos x="93" y="152"/>
                </a:cxn>
                <a:cxn ang="0">
                  <a:pos x="94" y="186"/>
                </a:cxn>
                <a:cxn ang="0">
                  <a:pos x="108" y="217"/>
                </a:cxn>
                <a:cxn ang="0">
                  <a:pos x="132" y="224"/>
                </a:cxn>
                <a:cxn ang="0">
                  <a:pos x="151" y="212"/>
                </a:cxn>
                <a:cxn ang="0">
                  <a:pos x="170" y="192"/>
                </a:cxn>
                <a:cxn ang="0">
                  <a:pos x="154" y="166"/>
                </a:cxn>
                <a:cxn ang="0">
                  <a:pos x="166" y="162"/>
                </a:cxn>
                <a:cxn ang="0">
                  <a:pos x="184" y="161"/>
                </a:cxn>
                <a:cxn ang="0">
                  <a:pos x="213" y="149"/>
                </a:cxn>
                <a:cxn ang="0">
                  <a:pos x="216" y="138"/>
                </a:cxn>
                <a:cxn ang="0">
                  <a:pos x="213" y="108"/>
                </a:cxn>
                <a:cxn ang="0">
                  <a:pos x="219" y="92"/>
                </a:cxn>
                <a:cxn ang="0">
                  <a:pos x="232" y="73"/>
                </a:cxn>
                <a:cxn ang="0">
                  <a:pos x="203" y="71"/>
                </a:cxn>
                <a:cxn ang="0">
                  <a:pos x="214" y="61"/>
                </a:cxn>
                <a:cxn ang="0">
                  <a:pos x="207" y="48"/>
                </a:cxn>
                <a:cxn ang="0">
                  <a:pos x="194" y="44"/>
                </a:cxn>
              </a:cxnLst>
              <a:rect l="0" t="0" r="r" b="b"/>
              <a:pathLst>
                <a:path w="235" h="226">
                  <a:moveTo>
                    <a:pt x="196" y="49"/>
                  </a:moveTo>
                  <a:lnTo>
                    <a:pt x="194" y="46"/>
                  </a:lnTo>
                  <a:lnTo>
                    <a:pt x="190" y="41"/>
                  </a:lnTo>
                  <a:lnTo>
                    <a:pt x="183" y="43"/>
                  </a:lnTo>
                  <a:lnTo>
                    <a:pt x="187" y="41"/>
                  </a:lnTo>
                  <a:lnTo>
                    <a:pt x="181" y="36"/>
                  </a:lnTo>
                  <a:lnTo>
                    <a:pt x="200" y="31"/>
                  </a:lnTo>
                  <a:lnTo>
                    <a:pt x="180" y="28"/>
                  </a:lnTo>
                  <a:lnTo>
                    <a:pt x="162" y="31"/>
                  </a:lnTo>
                  <a:lnTo>
                    <a:pt x="168" y="33"/>
                  </a:lnTo>
                  <a:lnTo>
                    <a:pt x="159" y="33"/>
                  </a:lnTo>
                  <a:lnTo>
                    <a:pt x="151" y="39"/>
                  </a:lnTo>
                  <a:lnTo>
                    <a:pt x="149" y="40"/>
                  </a:lnTo>
                  <a:lnTo>
                    <a:pt x="127" y="33"/>
                  </a:lnTo>
                  <a:lnTo>
                    <a:pt x="111" y="31"/>
                  </a:lnTo>
                  <a:lnTo>
                    <a:pt x="94" y="33"/>
                  </a:lnTo>
                  <a:lnTo>
                    <a:pt x="89" y="22"/>
                  </a:lnTo>
                  <a:lnTo>
                    <a:pt x="71" y="13"/>
                  </a:lnTo>
                  <a:lnTo>
                    <a:pt x="63" y="0"/>
                  </a:lnTo>
                  <a:lnTo>
                    <a:pt x="56" y="10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39" y="23"/>
                  </a:lnTo>
                  <a:lnTo>
                    <a:pt x="35" y="27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5" y="40"/>
                  </a:lnTo>
                  <a:lnTo>
                    <a:pt x="38" y="43"/>
                  </a:lnTo>
                  <a:lnTo>
                    <a:pt x="39" y="53"/>
                  </a:lnTo>
                  <a:lnTo>
                    <a:pt x="33" y="62"/>
                  </a:lnTo>
                  <a:lnTo>
                    <a:pt x="22" y="49"/>
                  </a:lnTo>
                  <a:lnTo>
                    <a:pt x="31" y="32"/>
                  </a:lnTo>
                  <a:lnTo>
                    <a:pt x="31" y="24"/>
                  </a:lnTo>
                  <a:lnTo>
                    <a:pt x="28" y="15"/>
                  </a:lnTo>
                  <a:lnTo>
                    <a:pt x="39" y="6"/>
                  </a:lnTo>
                  <a:lnTo>
                    <a:pt x="26" y="10"/>
                  </a:lnTo>
                  <a:lnTo>
                    <a:pt x="17" y="27"/>
                  </a:lnTo>
                  <a:lnTo>
                    <a:pt x="7" y="43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16" y="82"/>
                  </a:lnTo>
                  <a:lnTo>
                    <a:pt x="16" y="95"/>
                  </a:lnTo>
                  <a:lnTo>
                    <a:pt x="28" y="101"/>
                  </a:lnTo>
                  <a:lnTo>
                    <a:pt x="41" y="103"/>
                  </a:lnTo>
                  <a:lnTo>
                    <a:pt x="55" y="103"/>
                  </a:lnTo>
                  <a:lnTo>
                    <a:pt x="71" y="121"/>
                  </a:lnTo>
                  <a:lnTo>
                    <a:pt x="85" y="119"/>
                  </a:lnTo>
                  <a:lnTo>
                    <a:pt x="101" y="118"/>
                  </a:lnTo>
                  <a:lnTo>
                    <a:pt x="97" y="135"/>
                  </a:lnTo>
                  <a:lnTo>
                    <a:pt x="93" y="152"/>
                  </a:lnTo>
                  <a:lnTo>
                    <a:pt x="101" y="177"/>
                  </a:lnTo>
                  <a:lnTo>
                    <a:pt x="94" y="186"/>
                  </a:lnTo>
                  <a:lnTo>
                    <a:pt x="104" y="200"/>
                  </a:lnTo>
                  <a:lnTo>
                    <a:pt x="108" y="217"/>
                  </a:lnTo>
                  <a:lnTo>
                    <a:pt x="123" y="225"/>
                  </a:lnTo>
                  <a:lnTo>
                    <a:pt x="132" y="224"/>
                  </a:lnTo>
                  <a:lnTo>
                    <a:pt x="134" y="226"/>
                  </a:lnTo>
                  <a:lnTo>
                    <a:pt x="151" y="212"/>
                  </a:lnTo>
                  <a:lnTo>
                    <a:pt x="167" y="199"/>
                  </a:lnTo>
                  <a:lnTo>
                    <a:pt x="170" y="192"/>
                  </a:lnTo>
                  <a:lnTo>
                    <a:pt x="159" y="189"/>
                  </a:lnTo>
                  <a:lnTo>
                    <a:pt x="154" y="166"/>
                  </a:lnTo>
                  <a:lnTo>
                    <a:pt x="147" y="157"/>
                  </a:lnTo>
                  <a:lnTo>
                    <a:pt x="166" y="162"/>
                  </a:lnTo>
                  <a:lnTo>
                    <a:pt x="181" y="168"/>
                  </a:lnTo>
                  <a:lnTo>
                    <a:pt x="184" y="161"/>
                  </a:lnTo>
                  <a:lnTo>
                    <a:pt x="198" y="155"/>
                  </a:lnTo>
                  <a:lnTo>
                    <a:pt x="213" y="149"/>
                  </a:lnTo>
                  <a:lnTo>
                    <a:pt x="218" y="138"/>
                  </a:lnTo>
                  <a:lnTo>
                    <a:pt x="216" y="138"/>
                  </a:lnTo>
                  <a:lnTo>
                    <a:pt x="206" y="122"/>
                  </a:lnTo>
                  <a:lnTo>
                    <a:pt x="213" y="108"/>
                  </a:lnTo>
                  <a:lnTo>
                    <a:pt x="226" y="100"/>
                  </a:lnTo>
                  <a:lnTo>
                    <a:pt x="219" y="92"/>
                  </a:lnTo>
                  <a:lnTo>
                    <a:pt x="235" y="76"/>
                  </a:lnTo>
                  <a:lnTo>
                    <a:pt x="232" y="73"/>
                  </a:lnTo>
                  <a:lnTo>
                    <a:pt x="215" y="71"/>
                  </a:lnTo>
                  <a:lnTo>
                    <a:pt x="203" y="71"/>
                  </a:lnTo>
                  <a:lnTo>
                    <a:pt x="207" y="70"/>
                  </a:lnTo>
                  <a:lnTo>
                    <a:pt x="214" y="61"/>
                  </a:lnTo>
                  <a:lnTo>
                    <a:pt x="218" y="58"/>
                  </a:lnTo>
                  <a:lnTo>
                    <a:pt x="207" y="48"/>
                  </a:lnTo>
                  <a:lnTo>
                    <a:pt x="201" y="49"/>
                  </a:lnTo>
                  <a:lnTo>
                    <a:pt x="194" y="44"/>
                  </a:lnTo>
                  <a:lnTo>
                    <a:pt x="196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4" name="Freeform 170"/>
            <p:cNvSpPr>
              <a:spLocks/>
            </p:cNvSpPr>
            <p:nvPr/>
          </p:nvSpPr>
          <p:spPr bwMode="auto">
            <a:xfrm>
              <a:off x="1742" y="2350"/>
              <a:ext cx="9" cy="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0"/>
                </a:cxn>
                <a:cxn ang="0">
                  <a:pos x="9" y="2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lnTo>
                    <a:pt x="0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5" name="Freeform 171"/>
            <p:cNvSpPr>
              <a:spLocks/>
            </p:cNvSpPr>
            <p:nvPr/>
          </p:nvSpPr>
          <p:spPr bwMode="auto">
            <a:xfrm>
              <a:off x="1798" y="2275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4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7" y="8"/>
                </a:cxn>
                <a:cxn ang="0">
                  <a:pos x="7" y="10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8" y="8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6" name="Freeform 172"/>
            <p:cNvSpPr>
              <a:spLocks/>
            </p:cNvSpPr>
            <p:nvPr/>
          </p:nvSpPr>
          <p:spPr bwMode="auto">
            <a:xfrm>
              <a:off x="1792" y="2244"/>
              <a:ext cx="13" cy="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3" y="4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4" y="3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13" h="9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7" name="Freeform 173"/>
            <p:cNvSpPr>
              <a:spLocks/>
            </p:cNvSpPr>
            <p:nvPr/>
          </p:nvSpPr>
          <p:spPr bwMode="auto">
            <a:xfrm>
              <a:off x="1799" y="2253"/>
              <a:ext cx="3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8" name="Freeform 174"/>
            <p:cNvSpPr>
              <a:spLocks/>
            </p:cNvSpPr>
            <p:nvPr/>
          </p:nvSpPr>
          <p:spPr bwMode="auto">
            <a:xfrm>
              <a:off x="1797" y="2261"/>
              <a:ext cx="4" cy="8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5"/>
                </a:cxn>
              </a:cxnLst>
              <a:rect l="0" t="0" r="r" b="b"/>
              <a:pathLst>
                <a:path w="4" h="8">
                  <a:moveTo>
                    <a:pt x="4" y="5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9" name="Freeform 175"/>
            <p:cNvSpPr>
              <a:spLocks/>
            </p:cNvSpPr>
            <p:nvPr/>
          </p:nvSpPr>
          <p:spPr bwMode="auto">
            <a:xfrm>
              <a:off x="1772" y="2208"/>
              <a:ext cx="4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0" name="Freeform 176"/>
            <p:cNvSpPr>
              <a:spLocks/>
            </p:cNvSpPr>
            <p:nvPr/>
          </p:nvSpPr>
          <p:spPr bwMode="auto">
            <a:xfrm>
              <a:off x="1793" y="2231"/>
              <a:ext cx="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1" name="Freeform 177"/>
            <p:cNvSpPr>
              <a:spLocks/>
            </p:cNvSpPr>
            <p:nvPr/>
          </p:nvSpPr>
          <p:spPr bwMode="auto">
            <a:xfrm>
              <a:off x="1793" y="2219"/>
              <a:ext cx="3" cy="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3" y="2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2" name="Freeform 178"/>
            <p:cNvSpPr>
              <a:spLocks/>
            </p:cNvSpPr>
            <p:nvPr/>
          </p:nvSpPr>
          <p:spPr bwMode="auto">
            <a:xfrm>
              <a:off x="1746" y="2204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3" name="Freeform 179"/>
            <p:cNvSpPr>
              <a:spLocks/>
            </p:cNvSpPr>
            <p:nvPr/>
          </p:nvSpPr>
          <p:spPr bwMode="auto">
            <a:xfrm>
              <a:off x="1751" y="2199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4" name="Freeform 180"/>
            <p:cNvSpPr>
              <a:spLocks/>
            </p:cNvSpPr>
            <p:nvPr/>
          </p:nvSpPr>
          <p:spPr bwMode="auto">
            <a:xfrm>
              <a:off x="1751" y="220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5" name="Rectangle 181"/>
            <p:cNvSpPr>
              <a:spLocks noChangeArrowheads="1"/>
            </p:cNvSpPr>
            <p:nvPr/>
          </p:nvSpPr>
          <p:spPr bwMode="auto">
            <a:xfrm>
              <a:off x="1745" y="2204"/>
              <a:ext cx="1" cy="1"/>
            </a:xfrm>
            <a:prstGeom prst="rect">
              <a:avLst/>
            </a:prstGeom>
            <a:solidFill>
              <a:srgbClr val="BEBEBE"/>
            </a:solidFill>
            <a:ln w="18415" algn="ctr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defTabSz="881063">
                <a:spcBef>
                  <a:spcPct val="0"/>
                </a:spcBef>
              </a:pPr>
              <a:endParaRPr lang="en-SG" sz="2400">
                <a:solidFill>
                  <a:srgbClr val="FFFFFF"/>
                </a:solidFill>
              </a:endParaRPr>
            </a:p>
          </p:txBody>
        </p:sp>
        <p:sp>
          <p:nvSpPr>
            <p:cNvPr id="116" name="Freeform 182"/>
            <p:cNvSpPr>
              <a:spLocks/>
            </p:cNvSpPr>
            <p:nvPr/>
          </p:nvSpPr>
          <p:spPr bwMode="auto">
            <a:xfrm>
              <a:off x="1747" y="2206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7" name="Freeform 183"/>
            <p:cNvSpPr>
              <a:spLocks/>
            </p:cNvSpPr>
            <p:nvPr/>
          </p:nvSpPr>
          <p:spPr bwMode="auto">
            <a:xfrm>
              <a:off x="1747" y="2206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8" name="Freeform 184"/>
            <p:cNvSpPr>
              <a:spLocks/>
            </p:cNvSpPr>
            <p:nvPr/>
          </p:nvSpPr>
          <p:spPr bwMode="auto">
            <a:xfrm>
              <a:off x="1622" y="2175"/>
              <a:ext cx="62" cy="4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3" y="18"/>
                </a:cxn>
                <a:cxn ang="0">
                  <a:pos x="0" y="26"/>
                </a:cxn>
                <a:cxn ang="0">
                  <a:pos x="2" y="38"/>
                </a:cxn>
                <a:cxn ang="0">
                  <a:pos x="7" y="46"/>
                </a:cxn>
                <a:cxn ang="0">
                  <a:pos x="15" y="35"/>
                </a:cxn>
                <a:cxn ang="0">
                  <a:pos x="24" y="31"/>
                </a:cxn>
                <a:cxn ang="0">
                  <a:pos x="32" y="31"/>
                </a:cxn>
                <a:cxn ang="0">
                  <a:pos x="54" y="33"/>
                </a:cxn>
                <a:cxn ang="0">
                  <a:pos x="62" y="25"/>
                </a:cxn>
                <a:cxn ang="0">
                  <a:pos x="55" y="20"/>
                </a:cxn>
                <a:cxn ang="0">
                  <a:pos x="42" y="17"/>
                </a:cxn>
                <a:cxn ang="0">
                  <a:pos x="47" y="9"/>
                </a:cxn>
                <a:cxn ang="0">
                  <a:pos x="41" y="5"/>
                </a:cxn>
                <a:cxn ang="0">
                  <a:pos x="15" y="0"/>
                </a:cxn>
                <a:cxn ang="0">
                  <a:pos x="6" y="1"/>
                </a:cxn>
              </a:cxnLst>
              <a:rect l="0" t="0" r="r" b="b"/>
              <a:pathLst>
                <a:path w="62" h="46">
                  <a:moveTo>
                    <a:pt x="6" y="1"/>
                  </a:moveTo>
                  <a:lnTo>
                    <a:pt x="3" y="18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7" y="46"/>
                  </a:lnTo>
                  <a:lnTo>
                    <a:pt x="15" y="35"/>
                  </a:lnTo>
                  <a:lnTo>
                    <a:pt x="24" y="31"/>
                  </a:lnTo>
                  <a:lnTo>
                    <a:pt x="32" y="31"/>
                  </a:lnTo>
                  <a:lnTo>
                    <a:pt x="54" y="33"/>
                  </a:lnTo>
                  <a:lnTo>
                    <a:pt x="62" y="25"/>
                  </a:lnTo>
                  <a:lnTo>
                    <a:pt x="55" y="20"/>
                  </a:lnTo>
                  <a:lnTo>
                    <a:pt x="42" y="17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15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9" name="Freeform 185"/>
            <p:cNvSpPr>
              <a:spLocks/>
            </p:cNvSpPr>
            <p:nvPr/>
          </p:nvSpPr>
          <p:spPr bwMode="auto">
            <a:xfrm>
              <a:off x="1578" y="2175"/>
              <a:ext cx="50" cy="38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47" y="18"/>
                </a:cxn>
                <a:cxn ang="0">
                  <a:pos x="44" y="26"/>
                </a:cxn>
                <a:cxn ang="0">
                  <a:pos x="46" y="38"/>
                </a:cxn>
                <a:cxn ang="0">
                  <a:pos x="29" y="37"/>
                </a:cxn>
                <a:cxn ang="0">
                  <a:pos x="10" y="35"/>
                </a:cxn>
                <a:cxn ang="0">
                  <a:pos x="0" y="30"/>
                </a:cxn>
                <a:cxn ang="0">
                  <a:pos x="7" y="25"/>
                </a:cxn>
                <a:cxn ang="0">
                  <a:pos x="23" y="27"/>
                </a:cxn>
                <a:cxn ang="0">
                  <a:pos x="36" y="27"/>
                </a:cxn>
                <a:cxn ang="0">
                  <a:pos x="31" y="13"/>
                </a:cxn>
                <a:cxn ang="0">
                  <a:pos x="23" y="7"/>
                </a:cxn>
                <a:cxn ang="0">
                  <a:pos x="22" y="1"/>
                </a:cxn>
                <a:cxn ang="0">
                  <a:pos x="34" y="0"/>
                </a:cxn>
                <a:cxn ang="0">
                  <a:pos x="50" y="1"/>
                </a:cxn>
              </a:cxnLst>
              <a:rect l="0" t="0" r="r" b="b"/>
              <a:pathLst>
                <a:path w="50" h="38">
                  <a:moveTo>
                    <a:pt x="50" y="1"/>
                  </a:moveTo>
                  <a:lnTo>
                    <a:pt x="47" y="18"/>
                  </a:lnTo>
                  <a:lnTo>
                    <a:pt x="44" y="26"/>
                  </a:lnTo>
                  <a:lnTo>
                    <a:pt x="46" y="38"/>
                  </a:lnTo>
                  <a:lnTo>
                    <a:pt x="29" y="37"/>
                  </a:lnTo>
                  <a:lnTo>
                    <a:pt x="10" y="35"/>
                  </a:lnTo>
                  <a:lnTo>
                    <a:pt x="0" y="30"/>
                  </a:lnTo>
                  <a:lnTo>
                    <a:pt x="7" y="25"/>
                  </a:lnTo>
                  <a:lnTo>
                    <a:pt x="23" y="27"/>
                  </a:lnTo>
                  <a:lnTo>
                    <a:pt x="36" y="27"/>
                  </a:lnTo>
                  <a:lnTo>
                    <a:pt x="31" y="13"/>
                  </a:lnTo>
                  <a:lnTo>
                    <a:pt x="23" y="7"/>
                  </a:lnTo>
                  <a:lnTo>
                    <a:pt x="22" y="1"/>
                  </a:lnTo>
                  <a:lnTo>
                    <a:pt x="34" y="0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0" name="Freeform 186"/>
            <p:cNvSpPr>
              <a:spLocks/>
            </p:cNvSpPr>
            <p:nvPr/>
          </p:nvSpPr>
          <p:spPr bwMode="auto">
            <a:xfrm>
              <a:off x="1785" y="2236"/>
              <a:ext cx="3" cy="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1" name="Freeform 187"/>
            <p:cNvSpPr>
              <a:spLocks/>
            </p:cNvSpPr>
            <p:nvPr/>
          </p:nvSpPr>
          <p:spPr bwMode="auto">
            <a:xfrm>
              <a:off x="1703" y="2202"/>
              <a:ext cx="27" cy="12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2" y="11"/>
                </a:cxn>
                <a:cxn ang="0">
                  <a:pos x="20" y="12"/>
                </a:cxn>
                <a:cxn ang="0">
                  <a:pos x="14" y="12"/>
                </a:cxn>
                <a:cxn ang="0">
                  <a:pos x="7" y="12"/>
                </a:cxn>
                <a:cxn ang="0">
                  <a:pos x="4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20" y="3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7" y="7"/>
                </a:cxn>
              </a:cxnLst>
              <a:rect l="0" t="0" r="r" b="b"/>
              <a:pathLst>
                <a:path w="27" h="12">
                  <a:moveTo>
                    <a:pt x="27" y="7"/>
                  </a:moveTo>
                  <a:lnTo>
                    <a:pt x="26" y="7"/>
                  </a:lnTo>
                  <a:lnTo>
                    <a:pt x="26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4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20" y="3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2" name="Freeform 188"/>
            <p:cNvSpPr>
              <a:spLocks/>
            </p:cNvSpPr>
            <p:nvPr/>
          </p:nvSpPr>
          <p:spPr bwMode="auto">
            <a:xfrm>
              <a:off x="1776" y="2226"/>
              <a:ext cx="4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4" y="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3" name="Freeform 189"/>
            <p:cNvSpPr>
              <a:spLocks/>
            </p:cNvSpPr>
            <p:nvPr/>
          </p:nvSpPr>
          <p:spPr bwMode="auto">
            <a:xfrm>
              <a:off x="1780" y="2230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4" name="Freeform 190"/>
            <p:cNvSpPr>
              <a:spLocks/>
            </p:cNvSpPr>
            <p:nvPr/>
          </p:nvSpPr>
          <p:spPr bwMode="auto">
            <a:xfrm>
              <a:off x="1742" y="2217"/>
              <a:ext cx="5" cy="2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5" y="1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5" name="Freeform 191"/>
            <p:cNvSpPr>
              <a:spLocks/>
            </p:cNvSpPr>
            <p:nvPr/>
          </p:nvSpPr>
          <p:spPr bwMode="auto">
            <a:xfrm>
              <a:off x="1797" y="2304"/>
              <a:ext cx="2" cy="5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6" name="Freeform 192"/>
            <p:cNvSpPr>
              <a:spLocks/>
            </p:cNvSpPr>
            <p:nvPr/>
          </p:nvSpPr>
          <p:spPr bwMode="auto">
            <a:xfrm>
              <a:off x="1644" y="2320"/>
              <a:ext cx="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7" name="Freeform 193"/>
            <p:cNvSpPr>
              <a:spLocks/>
            </p:cNvSpPr>
            <p:nvPr/>
          </p:nvSpPr>
          <p:spPr bwMode="auto">
            <a:xfrm>
              <a:off x="1826" y="2305"/>
              <a:ext cx="3" cy="6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3" y="4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lnTo>
                    <a:pt x="1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8" name="Freeform 194"/>
            <p:cNvSpPr>
              <a:spLocks/>
            </p:cNvSpPr>
            <p:nvPr/>
          </p:nvSpPr>
          <p:spPr bwMode="auto">
            <a:xfrm>
              <a:off x="1367" y="2350"/>
              <a:ext cx="56" cy="6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14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29" y="5"/>
                </a:cxn>
                <a:cxn ang="0">
                  <a:pos x="39" y="4"/>
                </a:cxn>
                <a:cxn ang="0">
                  <a:pos x="48" y="17"/>
                </a:cxn>
                <a:cxn ang="0">
                  <a:pos x="56" y="30"/>
                </a:cxn>
                <a:cxn ang="0">
                  <a:pos x="49" y="32"/>
                </a:cxn>
                <a:cxn ang="0">
                  <a:pos x="51" y="45"/>
                </a:cxn>
                <a:cxn ang="0">
                  <a:pos x="49" y="60"/>
                </a:cxn>
                <a:cxn ang="0">
                  <a:pos x="40" y="47"/>
                </a:cxn>
                <a:cxn ang="0">
                  <a:pos x="40" y="52"/>
                </a:cxn>
                <a:cxn ang="0">
                  <a:pos x="38" y="47"/>
                </a:cxn>
                <a:cxn ang="0">
                  <a:pos x="31" y="35"/>
                </a:cxn>
                <a:cxn ang="0">
                  <a:pos x="21" y="26"/>
                </a:cxn>
                <a:cxn ang="0">
                  <a:pos x="10" y="17"/>
                </a:cxn>
                <a:cxn ang="0">
                  <a:pos x="14" y="27"/>
                </a:cxn>
                <a:cxn ang="0">
                  <a:pos x="12" y="30"/>
                </a:cxn>
              </a:cxnLst>
              <a:rect l="0" t="0" r="r" b="b"/>
              <a:pathLst>
                <a:path w="56" h="60">
                  <a:moveTo>
                    <a:pt x="12" y="30"/>
                  </a:moveTo>
                  <a:lnTo>
                    <a:pt x="0" y="14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29" y="5"/>
                  </a:lnTo>
                  <a:lnTo>
                    <a:pt x="39" y="4"/>
                  </a:lnTo>
                  <a:lnTo>
                    <a:pt x="48" y="17"/>
                  </a:lnTo>
                  <a:lnTo>
                    <a:pt x="56" y="30"/>
                  </a:lnTo>
                  <a:lnTo>
                    <a:pt x="49" y="32"/>
                  </a:lnTo>
                  <a:lnTo>
                    <a:pt x="51" y="45"/>
                  </a:lnTo>
                  <a:lnTo>
                    <a:pt x="49" y="60"/>
                  </a:lnTo>
                  <a:lnTo>
                    <a:pt x="40" y="47"/>
                  </a:lnTo>
                  <a:lnTo>
                    <a:pt x="40" y="52"/>
                  </a:lnTo>
                  <a:lnTo>
                    <a:pt x="38" y="47"/>
                  </a:lnTo>
                  <a:lnTo>
                    <a:pt x="31" y="35"/>
                  </a:lnTo>
                  <a:lnTo>
                    <a:pt x="21" y="26"/>
                  </a:lnTo>
                  <a:lnTo>
                    <a:pt x="10" y="17"/>
                  </a:lnTo>
                  <a:lnTo>
                    <a:pt x="14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9" name="Freeform 195"/>
            <p:cNvSpPr>
              <a:spLocks/>
            </p:cNvSpPr>
            <p:nvPr/>
          </p:nvSpPr>
          <p:spPr bwMode="auto">
            <a:xfrm>
              <a:off x="1299" y="2283"/>
              <a:ext cx="39" cy="26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5" y="26"/>
                </a:cxn>
                <a:cxn ang="0">
                  <a:pos x="20" y="21"/>
                </a:cxn>
                <a:cxn ang="0">
                  <a:pos x="4" y="19"/>
                </a:cxn>
                <a:cxn ang="0">
                  <a:pos x="0" y="15"/>
                </a:cxn>
                <a:cxn ang="0">
                  <a:pos x="15" y="0"/>
                </a:cxn>
                <a:cxn ang="0">
                  <a:pos x="25" y="8"/>
                </a:cxn>
                <a:cxn ang="0">
                  <a:pos x="39" y="11"/>
                </a:cxn>
                <a:cxn ang="0">
                  <a:pos x="39" y="20"/>
                </a:cxn>
              </a:cxnLst>
              <a:rect l="0" t="0" r="r" b="b"/>
              <a:pathLst>
                <a:path w="39" h="26">
                  <a:moveTo>
                    <a:pt x="39" y="20"/>
                  </a:moveTo>
                  <a:lnTo>
                    <a:pt x="35" y="26"/>
                  </a:lnTo>
                  <a:lnTo>
                    <a:pt x="20" y="21"/>
                  </a:lnTo>
                  <a:lnTo>
                    <a:pt x="4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25" y="8"/>
                  </a:lnTo>
                  <a:lnTo>
                    <a:pt x="39" y="11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0" name="Freeform 196"/>
            <p:cNvSpPr>
              <a:spLocks/>
            </p:cNvSpPr>
            <p:nvPr/>
          </p:nvSpPr>
          <p:spPr bwMode="auto">
            <a:xfrm>
              <a:off x="1786" y="2328"/>
              <a:ext cx="4" cy="3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1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1" name="Freeform 197"/>
            <p:cNvSpPr>
              <a:spLocks/>
            </p:cNvSpPr>
            <p:nvPr/>
          </p:nvSpPr>
          <p:spPr bwMode="auto">
            <a:xfrm>
              <a:off x="1790" y="232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2" name="Freeform 198"/>
            <p:cNvSpPr>
              <a:spLocks/>
            </p:cNvSpPr>
            <p:nvPr/>
          </p:nvSpPr>
          <p:spPr bwMode="auto">
            <a:xfrm>
              <a:off x="1340" y="2273"/>
              <a:ext cx="82" cy="82"/>
            </a:xfrm>
            <a:custGeom>
              <a:avLst/>
              <a:gdLst/>
              <a:ahLst/>
              <a:cxnLst>
                <a:cxn ang="0">
                  <a:pos x="32" y="21"/>
                </a:cxn>
                <a:cxn ang="0">
                  <a:pos x="26" y="23"/>
                </a:cxn>
                <a:cxn ang="0">
                  <a:pos x="17" y="27"/>
                </a:cxn>
                <a:cxn ang="0">
                  <a:pos x="11" y="39"/>
                </a:cxn>
                <a:cxn ang="0">
                  <a:pos x="6" y="39"/>
                </a:cxn>
                <a:cxn ang="0">
                  <a:pos x="0" y="42"/>
                </a:cxn>
                <a:cxn ang="0">
                  <a:pos x="15" y="58"/>
                </a:cxn>
                <a:cxn ang="0">
                  <a:pos x="32" y="77"/>
                </a:cxn>
                <a:cxn ang="0">
                  <a:pos x="56" y="82"/>
                </a:cxn>
                <a:cxn ang="0">
                  <a:pos x="66" y="81"/>
                </a:cxn>
                <a:cxn ang="0">
                  <a:pos x="66" y="68"/>
                </a:cxn>
                <a:cxn ang="0">
                  <a:pos x="67" y="57"/>
                </a:cxn>
                <a:cxn ang="0">
                  <a:pos x="71" y="45"/>
                </a:cxn>
                <a:cxn ang="0">
                  <a:pos x="71" y="49"/>
                </a:cxn>
                <a:cxn ang="0">
                  <a:pos x="74" y="34"/>
                </a:cxn>
                <a:cxn ang="0">
                  <a:pos x="76" y="18"/>
                </a:cxn>
                <a:cxn ang="0">
                  <a:pos x="78" y="4"/>
                </a:cxn>
                <a:cxn ang="0">
                  <a:pos x="82" y="0"/>
                </a:cxn>
                <a:cxn ang="0">
                  <a:pos x="67" y="2"/>
                </a:cxn>
                <a:cxn ang="0">
                  <a:pos x="53" y="5"/>
                </a:cxn>
                <a:cxn ang="0">
                  <a:pos x="32" y="21"/>
                </a:cxn>
              </a:cxnLst>
              <a:rect l="0" t="0" r="r" b="b"/>
              <a:pathLst>
                <a:path w="82" h="82">
                  <a:moveTo>
                    <a:pt x="32" y="21"/>
                  </a:moveTo>
                  <a:lnTo>
                    <a:pt x="26" y="23"/>
                  </a:lnTo>
                  <a:lnTo>
                    <a:pt x="17" y="27"/>
                  </a:lnTo>
                  <a:lnTo>
                    <a:pt x="11" y="39"/>
                  </a:lnTo>
                  <a:lnTo>
                    <a:pt x="6" y="39"/>
                  </a:lnTo>
                  <a:lnTo>
                    <a:pt x="0" y="42"/>
                  </a:lnTo>
                  <a:lnTo>
                    <a:pt x="15" y="58"/>
                  </a:lnTo>
                  <a:lnTo>
                    <a:pt x="32" y="77"/>
                  </a:lnTo>
                  <a:lnTo>
                    <a:pt x="56" y="82"/>
                  </a:lnTo>
                  <a:lnTo>
                    <a:pt x="66" y="81"/>
                  </a:lnTo>
                  <a:lnTo>
                    <a:pt x="66" y="68"/>
                  </a:lnTo>
                  <a:lnTo>
                    <a:pt x="67" y="57"/>
                  </a:lnTo>
                  <a:lnTo>
                    <a:pt x="71" y="45"/>
                  </a:lnTo>
                  <a:lnTo>
                    <a:pt x="71" y="49"/>
                  </a:lnTo>
                  <a:lnTo>
                    <a:pt x="74" y="34"/>
                  </a:lnTo>
                  <a:lnTo>
                    <a:pt x="76" y="18"/>
                  </a:lnTo>
                  <a:lnTo>
                    <a:pt x="78" y="4"/>
                  </a:lnTo>
                  <a:lnTo>
                    <a:pt x="82" y="0"/>
                  </a:lnTo>
                  <a:lnTo>
                    <a:pt x="67" y="2"/>
                  </a:lnTo>
                  <a:lnTo>
                    <a:pt x="53" y="5"/>
                  </a:lnTo>
                  <a:lnTo>
                    <a:pt x="32" y="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3" name="Freeform 199"/>
            <p:cNvSpPr>
              <a:spLocks/>
            </p:cNvSpPr>
            <p:nvPr/>
          </p:nvSpPr>
          <p:spPr bwMode="auto">
            <a:xfrm>
              <a:off x="1416" y="2380"/>
              <a:ext cx="55" cy="4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" y="15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2" y="8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50" y="8"/>
                </a:cxn>
                <a:cxn ang="0">
                  <a:pos x="53" y="9"/>
                </a:cxn>
                <a:cxn ang="0">
                  <a:pos x="55" y="15"/>
                </a:cxn>
                <a:cxn ang="0">
                  <a:pos x="42" y="27"/>
                </a:cxn>
                <a:cxn ang="0">
                  <a:pos x="50" y="40"/>
                </a:cxn>
                <a:cxn ang="0">
                  <a:pos x="34" y="47"/>
                </a:cxn>
                <a:cxn ang="0">
                  <a:pos x="32" y="34"/>
                </a:cxn>
                <a:cxn ang="0">
                  <a:pos x="29" y="37"/>
                </a:cxn>
                <a:cxn ang="0">
                  <a:pos x="21" y="30"/>
                </a:cxn>
                <a:cxn ang="0">
                  <a:pos x="4" y="24"/>
                </a:cxn>
                <a:cxn ang="0">
                  <a:pos x="0" y="30"/>
                </a:cxn>
              </a:cxnLst>
              <a:rect l="0" t="0" r="r" b="b"/>
              <a:pathLst>
                <a:path w="55" h="47">
                  <a:moveTo>
                    <a:pt x="0" y="30"/>
                  </a:moveTo>
                  <a:lnTo>
                    <a:pt x="2" y="15"/>
                  </a:lnTo>
                  <a:lnTo>
                    <a:pt x="0" y="2"/>
                  </a:lnTo>
                  <a:lnTo>
                    <a:pt x="7" y="0"/>
                  </a:lnTo>
                  <a:lnTo>
                    <a:pt x="12" y="8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5" y="15"/>
                  </a:lnTo>
                  <a:lnTo>
                    <a:pt x="42" y="27"/>
                  </a:lnTo>
                  <a:lnTo>
                    <a:pt x="50" y="40"/>
                  </a:lnTo>
                  <a:lnTo>
                    <a:pt x="34" y="47"/>
                  </a:lnTo>
                  <a:lnTo>
                    <a:pt x="32" y="34"/>
                  </a:lnTo>
                  <a:lnTo>
                    <a:pt x="29" y="37"/>
                  </a:lnTo>
                  <a:lnTo>
                    <a:pt x="21" y="30"/>
                  </a:lnTo>
                  <a:lnTo>
                    <a:pt x="4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4" name="Freeform 200"/>
            <p:cNvSpPr>
              <a:spLocks/>
            </p:cNvSpPr>
            <p:nvPr/>
          </p:nvSpPr>
          <p:spPr bwMode="auto">
            <a:xfrm>
              <a:off x="1472" y="2382"/>
              <a:ext cx="41" cy="4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0" y="25"/>
                </a:cxn>
                <a:cxn ang="0">
                  <a:pos x="29" y="21"/>
                </a:cxn>
                <a:cxn ang="0">
                  <a:pos x="23" y="20"/>
                </a:cxn>
                <a:cxn ang="0">
                  <a:pos x="19" y="15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9" y="8"/>
                </a:cxn>
                <a:cxn ang="0">
                  <a:pos x="41" y="16"/>
                </a:cxn>
                <a:cxn ang="0">
                  <a:pos x="41" y="30"/>
                </a:cxn>
                <a:cxn ang="0">
                  <a:pos x="34" y="35"/>
                </a:cxn>
                <a:cxn ang="0">
                  <a:pos x="30" y="43"/>
                </a:cxn>
                <a:cxn ang="0">
                  <a:pos x="27" y="38"/>
                </a:cxn>
                <a:cxn ang="0">
                  <a:pos x="24" y="24"/>
                </a:cxn>
              </a:cxnLst>
              <a:rect l="0" t="0" r="r" b="b"/>
              <a:pathLst>
                <a:path w="41" h="43">
                  <a:moveTo>
                    <a:pt x="24" y="24"/>
                  </a:moveTo>
                  <a:lnTo>
                    <a:pt x="30" y="25"/>
                  </a:lnTo>
                  <a:lnTo>
                    <a:pt x="29" y="21"/>
                  </a:lnTo>
                  <a:lnTo>
                    <a:pt x="23" y="20"/>
                  </a:lnTo>
                  <a:lnTo>
                    <a:pt x="19" y="15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29" y="8"/>
                  </a:lnTo>
                  <a:lnTo>
                    <a:pt x="41" y="16"/>
                  </a:lnTo>
                  <a:lnTo>
                    <a:pt x="41" y="30"/>
                  </a:lnTo>
                  <a:lnTo>
                    <a:pt x="34" y="35"/>
                  </a:lnTo>
                  <a:lnTo>
                    <a:pt x="30" y="43"/>
                  </a:lnTo>
                  <a:lnTo>
                    <a:pt x="27" y="3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5" name="Freeform 201"/>
            <p:cNvSpPr>
              <a:spLocks/>
            </p:cNvSpPr>
            <p:nvPr/>
          </p:nvSpPr>
          <p:spPr bwMode="auto">
            <a:xfrm>
              <a:off x="1466" y="2382"/>
              <a:ext cx="12" cy="1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5" y="13"/>
                </a:cxn>
              </a:cxnLst>
              <a:rect l="0" t="0" r="r" b="b"/>
              <a:pathLst>
                <a:path w="12" h="13">
                  <a:moveTo>
                    <a:pt x="5" y="13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3" y="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6" name="Freeform 202"/>
            <p:cNvSpPr>
              <a:spLocks/>
            </p:cNvSpPr>
            <p:nvPr/>
          </p:nvSpPr>
          <p:spPr bwMode="auto">
            <a:xfrm>
              <a:off x="1801" y="2291"/>
              <a:ext cx="4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4" y="0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7" name="Freeform 203"/>
            <p:cNvSpPr>
              <a:spLocks/>
            </p:cNvSpPr>
            <p:nvPr/>
          </p:nvSpPr>
          <p:spPr bwMode="auto">
            <a:xfrm>
              <a:off x="1410" y="2111"/>
              <a:ext cx="177" cy="64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25" y="28"/>
                </a:cxn>
                <a:cxn ang="0">
                  <a:pos x="108" y="19"/>
                </a:cxn>
                <a:cxn ang="0">
                  <a:pos x="90" y="11"/>
                </a:cxn>
                <a:cxn ang="0">
                  <a:pos x="77" y="4"/>
                </a:cxn>
                <a:cxn ang="0">
                  <a:pos x="64" y="2"/>
                </a:cxn>
                <a:cxn ang="0">
                  <a:pos x="59" y="0"/>
                </a:cxn>
                <a:cxn ang="0">
                  <a:pos x="44" y="0"/>
                </a:cxn>
                <a:cxn ang="0">
                  <a:pos x="17" y="9"/>
                </a:cxn>
                <a:cxn ang="0">
                  <a:pos x="8" y="21"/>
                </a:cxn>
                <a:cxn ang="0">
                  <a:pos x="0" y="26"/>
                </a:cxn>
                <a:cxn ang="0">
                  <a:pos x="5" y="25"/>
                </a:cxn>
                <a:cxn ang="0">
                  <a:pos x="19" y="19"/>
                </a:cxn>
                <a:cxn ang="0">
                  <a:pos x="33" y="12"/>
                </a:cxn>
                <a:cxn ang="0">
                  <a:pos x="56" y="12"/>
                </a:cxn>
                <a:cxn ang="0">
                  <a:pos x="47" y="15"/>
                </a:cxn>
                <a:cxn ang="0">
                  <a:pos x="62" y="20"/>
                </a:cxn>
                <a:cxn ang="0">
                  <a:pos x="72" y="22"/>
                </a:cxn>
                <a:cxn ang="0">
                  <a:pos x="77" y="25"/>
                </a:cxn>
                <a:cxn ang="0">
                  <a:pos x="98" y="32"/>
                </a:cxn>
                <a:cxn ang="0">
                  <a:pos x="105" y="42"/>
                </a:cxn>
                <a:cxn ang="0">
                  <a:pos x="112" y="48"/>
                </a:cxn>
                <a:cxn ang="0">
                  <a:pos x="126" y="52"/>
                </a:cxn>
                <a:cxn ang="0">
                  <a:pos x="116" y="64"/>
                </a:cxn>
                <a:cxn ang="0">
                  <a:pos x="133" y="64"/>
                </a:cxn>
                <a:cxn ang="0">
                  <a:pos x="150" y="64"/>
                </a:cxn>
                <a:cxn ang="0">
                  <a:pos x="164" y="62"/>
                </a:cxn>
                <a:cxn ang="0">
                  <a:pos x="177" y="56"/>
                </a:cxn>
                <a:cxn ang="0">
                  <a:pos x="165" y="52"/>
                </a:cxn>
                <a:cxn ang="0">
                  <a:pos x="152" y="47"/>
                </a:cxn>
                <a:cxn ang="0">
                  <a:pos x="152" y="41"/>
                </a:cxn>
                <a:cxn ang="0">
                  <a:pos x="139" y="35"/>
                </a:cxn>
                <a:cxn ang="0">
                  <a:pos x="128" y="32"/>
                </a:cxn>
                <a:cxn ang="0">
                  <a:pos x="125" y="26"/>
                </a:cxn>
              </a:cxnLst>
              <a:rect l="0" t="0" r="r" b="b"/>
              <a:pathLst>
                <a:path w="177" h="64">
                  <a:moveTo>
                    <a:pt x="125" y="26"/>
                  </a:moveTo>
                  <a:lnTo>
                    <a:pt x="125" y="28"/>
                  </a:lnTo>
                  <a:lnTo>
                    <a:pt x="108" y="19"/>
                  </a:lnTo>
                  <a:lnTo>
                    <a:pt x="90" y="11"/>
                  </a:lnTo>
                  <a:lnTo>
                    <a:pt x="77" y="4"/>
                  </a:lnTo>
                  <a:lnTo>
                    <a:pt x="64" y="2"/>
                  </a:lnTo>
                  <a:lnTo>
                    <a:pt x="59" y="0"/>
                  </a:lnTo>
                  <a:lnTo>
                    <a:pt x="44" y="0"/>
                  </a:lnTo>
                  <a:lnTo>
                    <a:pt x="17" y="9"/>
                  </a:lnTo>
                  <a:lnTo>
                    <a:pt x="8" y="21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19" y="19"/>
                  </a:lnTo>
                  <a:lnTo>
                    <a:pt x="33" y="12"/>
                  </a:lnTo>
                  <a:lnTo>
                    <a:pt x="56" y="12"/>
                  </a:lnTo>
                  <a:lnTo>
                    <a:pt x="47" y="15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77" y="25"/>
                  </a:lnTo>
                  <a:lnTo>
                    <a:pt x="98" y="32"/>
                  </a:lnTo>
                  <a:lnTo>
                    <a:pt x="105" y="42"/>
                  </a:lnTo>
                  <a:lnTo>
                    <a:pt x="112" y="48"/>
                  </a:lnTo>
                  <a:lnTo>
                    <a:pt x="126" y="52"/>
                  </a:lnTo>
                  <a:lnTo>
                    <a:pt x="116" y="64"/>
                  </a:lnTo>
                  <a:lnTo>
                    <a:pt x="133" y="64"/>
                  </a:lnTo>
                  <a:lnTo>
                    <a:pt x="150" y="64"/>
                  </a:lnTo>
                  <a:lnTo>
                    <a:pt x="164" y="62"/>
                  </a:lnTo>
                  <a:lnTo>
                    <a:pt x="177" y="56"/>
                  </a:lnTo>
                  <a:lnTo>
                    <a:pt x="165" y="52"/>
                  </a:lnTo>
                  <a:lnTo>
                    <a:pt x="152" y="47"/>
                  </a:lnTo>
                  <a:lnTo>
                    <a:pt x="152" y="41"/>
                  </a:lnTo>
                  <a:lnTo>
                    <a:pt x="139" y="35"/>
                  </a:lnTo>
                  <a:lnTo>
                    <a:pt x="128" y="32"/>
                  </a:lnTo>
                  <a:lnTo>
                    <a:pt x="125" y="2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8" name="Freeform 204"/>
            <p:cNvSpPr>
              <a:spLocks/>
            </p:cNvSpPr>
            <p:nvPr/>
          </p:nvSpPr>
          <p:spPr bwMode="auto">
            <a:xfrm>
              <a:off x="1439" y="2133"/>
              <a:ext cx="9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0"/>
                </a:cxn>
                <a:cxn ang="0">
                  <a:pos x="5" y="0"/>
                </a:cxn>
                <a:cxn ang="0">
                  <a:pos x="0" y="11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9" y="10"/>
                  </a:lnTo>
                  <a:lnTo>
                    <a:pt x="5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9" name="Freeform 205"/>
            <p:cNvSpPr>
              <a:spLocks/>
            </p:cNvSpPr>
            <p:nvPr/>
          </p:nvSpPr>
          <p:spPr bwMode="auto">
            <a:xfrm>
              <a:off x="1528" y="2071"/>
              <a:ext cx="10" cy="1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2" y="15"/>
                </a:cxn>
                <a:cxn ang="0">
                  <a:pos x="10" y="14"/>
                </a:cxn>
              </a:cxnLst>
              <a:rect l="0" t="0" r="r" b="b"/>
              <a:pathLst>
                <a:path w="10" h="15">
                  <a:moveTo>
                    <a:pt x="10" y="14"/>
                  </a:moveTo>
                  <a:lnTo>
                    <a:pt x="6" y="0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0" name="Freeform 206"/>
            <p:cNvSpPr>
              <a:spLocks/>
            </p:cNvSpPr>
            <p:nvPr/>
          </p:nvSpPr>
          <p:spPr bwMode="auto">
            <a:xfrm>
              <a:off x="1543" y="2037"/>
              <a:ext cx="12" cy="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9" y="10"/>
                </a:cxn>
                <a:cxn ang="0">
                  <a:pos x="0" y="0"/>
                </a:cxn>
                <a:cxn ang="0">
                  <a:pos x="12" y="12"/>
                </a:cxn>
                <a:cxn ang="0">
                  <a:pos x="6" y="18"/>
                </a:cxn>
              </a:cxnLst>
              <a:rect l="0" t="0" r="r" b="b"/>
              <a:pathLst>
                <a:path w="12" h="18">
                  <a:moveTo>
                    <a:pt x="6" y="18"/>
                  </a:moveTo>
                  <a:lnTo>
                    <a:pt x="9" y="1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1" name="Freeform 207"/>
            <p:cNvSpPr>
              <a:spLocks/>
            </p:cNvSpPr>
            <p:nvPr/>
          </p:nvSpPr>
          <p:spPr bwMode="auto">
            <a:xfrm>
              <a:off x="1558" y="2066"/>
              <a:ext cx="8" cy="14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7" y="9"/>
                </a:cxn>
                <a:cxn ang="0">
                  <a:pos x="4" y="13"/>
                </a:cxn>
                <a:cxn ang="0">
                  <a:pos x="4" y="14"/>
                </a:cxn>
              </a:cxnLst>
              <a:rect l="0" t="0" r="r" b="b"/>
              <a:pathLst>
                <a:path w="8" h="14">
                  <a:moveTo>
                    <a:pt x="4" y="14"/>
                  </a:moveTo>
                  <a:lnTo>
                    <a:pt x="8" y="7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5"/>
                  </a:lnTo>
                  <a:lnTo>
                    <a:pt x="7" y="9"/>
                  </a:lnTo>
                  <a:lnTo>
                    <a:pt x="4" y="13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2" name="Freeform 208"/>
            <p:cNvSpPr>
              <a:spLocks/>
            </p:cNvSpPr>
            <p:nvPr/>
          </p:nvSpPr>
          <p:spPr bwMode="auto">
            <a:xfrm>
              <a:off x="1599" y="2148"/>
              <a:ext cx="10" cy="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2"/>
                  </a:lnTo>
                  <a:lnTo>
                    <a:pt x="0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3" name="Freeform 209"/>
            <p:cNvSpPr>
              <a:spLocks/>
            </p:cNvSpPr>
            <p:nvPr/>
          </p:nvSpPr>
          <p:spPr bwMode="auto">
            <a:xfrm>
              <a:off x="1592" y="2122"/>
              <a:ext cx="7" cy="6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4" name="Freeform 210"/>
            <p:cNvSpPr>
              <a:spLocks/>
            </p:cNvSpPr>
            <p:nvPr/>
          </p:nvSpPr>
          <p:spPr bwMode="auto">
            <a:xfrm>
              <a:off x="1523" y="2042"/>
              <a:ext cx="19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9" y="0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7" y="0"/>
                </a:cxn>
              </a:cxnLst>
              <a:rect l="0" t="0" r="r" b="b"/>
              <a:pathLst>
                <a:path w="19" h="1">
                  <a:moveTo>
                    <a:pt x="7" y="0"/>
                  </a:moveTo>
                  <a:lnTo>
                    <a:pt x="19" y="0"/>
                  </a:lnTo>
                  <a:lnTo>
                    <a:pt x="11" y="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5" name="Freeform 211"/>
            <p:cNvSpPr>
              <a:spLocks/>
            </p:cNvSpPr>
            <p:nvPr/>
          </p:nvSpPr>
          <p:spPr bwMode="auto">
            <a:xfrm>
              <a:off x="1535" y="2090"/>
              <a:ext cx="4" cy="8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4" y="7"/>
                </a:cxn>
              </a:cxnLst>
              <a:rect l="0" t="0" r="r" b="b"/>
              <a:pathLst>
                <a:path w="4" h="8">
                  <a:moveTo>
                    <a:pt x="4" y="7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3" y="8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6" name="Freeform 212"/>
            <p:cNvSpPr>
              <a:spLocks/>
            </p:cNvSpPr>
            <p:nvPr/>
          </p:nvSpPr>
          <p:spPr bwMode="auto">
            <a:xfrm>
              <a:off x="1543" y="2073"/>
              <a:ext cx="5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7" name="Freeform 213"/>
            <p:cNvSpPr>
              <a:spLocks/>
            </p:cNvSpPr>
            <p:nvPr/>
          </p:nvSpPr>
          <p:spPr bwMode="auto">
            <a:xfrm>
              <a:off x="1622" y="2137"/>
              <a:ext cx="4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3" y="2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8" name="Freeform 214"/>
            <p:cNvSpPr>
              <a:spLocks/>
            </p:cNvSpPr>
            <p:nvPr/>
          </p:nvSpPr>
          <p:spPr bwMode="auto">
            <a:xfrm>
              <a:off x="1630" y="2137"/>
              <a:ext cx="4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9" name="Freeform 311"/>
            <p:cNvSpPr>
              <a:spLocks/>
            </p:cNvSpPr>
            <p:nvPr/>
          </p:nvSpPr>
          <p:spPr bwMode="auto">
            <a:xfrm>
              <a:off x="1969" y="3576"/>
              <a:ext cx="26" cy="19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19" y="5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5" y="19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3"/>
                </a:cxn>
                <a:cxn ang="0">
                  <a:pos x="26" y="8"/>
                </a:cxn>
              </a:cxnLst>
              <a:rect l="0" t="0" r="r" b="b"/>
              <a:pathLst>
                <a:path w="26" h="19">
                  <a:moveTo>
                    <a:pt x="26" y="8"/>
                  </a:moveTo>
                  <a:lnTo>
                    <a:pt x="19" y="5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13"/>
                  </a:lnTo>
                  <a:lnTo>
                    <a:pt x="5" y="19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3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0" name="Freeform 312"/>
            <p:cNvSpPr>
              <a:spLocks/>
            </p:cNvSpPr>
            <p:nvPr/>
          </p:nvSpPr>
          <p:spPr bwMode="auto">
            <a:xfrm>
              <a:off x="1951" y="3579"/>
              <a:ext cx="19" cy="1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1" y="1"/>
                </a:cxn>
                <a:cxn ang="0">
                  <a:pos x="19" y="0"/>
                </a:cxn>
                <a:cxn ang="0">
                  <a:pos x="10" y="10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2" y="6"/>
                </a:cxn>
                <a:cxn ang="0">
                  <a:pos x="5" y="5"/>
                </a:cxn>
              </a:cxnLst>
              <a:rect l="0" t="0" r="r" b="b"/>
              <a:pathLst>
                <a:path w="19" h="13">
                  <a:moveTo>
                    <a:pt x="5" y="5"/>
                  </a:moveTo>
                  <a:lnTo>
                    <a:pt x="1" y="1"/>
                  </a:lnTo>
                  <a:lnTo>
                    <a:pt x="19" y="0"/>
                  </a:lnTo>
                  <a:lnTo>
                    <a:pt x="10" y="10"/>
                  </a:lnTo>
                  <a:lnTo>
                    <a:pt x="0" y="13"/>
                  </a:lnTo>
                  <a:lnTo>
                    <a:pt x="6" y="7"/>
                  </a:lnTo>
                  <a:lnTo>
                    <a:pt x="2" y="6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1" name="Freeform 315"/>
            <p:cNvSpPr>
              <a:spLocks/>
            </p:cNvSpPr>
            <p:nvPr/>
          </p:nvSpPr>
          <p:spPr bwMode="auto">
            <a:xfrm>
              <a:off x="1573" y="2466"/>
              <a:ext cx="680" cy="769"/>
            </a:xfrm>
            <a:custGeom>
              <a:avLst/>
              <a:gdLst/>
              <a:ahLst/>
              <a:cxnLst>
                <a:cxn ang="0">
                  <a:pos x="509" y="151"/>
                </a:cxn>
                <a:cxn ang="0">
                  <a:pos x="500" y="134"/>
                </a:cxn>
                <a:cxn ang="0">
                  <a:pos x="478" y="123"/>
                </a:cxn>
                <a:cxn ang="0">
                  <a:pos x="456" y="117"/>
                </a:cxn>
                <a:cxn ang="0">
                  <a:pos x="431" y="138"/>
                </a:cxn>
                <a:cxn ang="0">
                  <a:pos x="415" y="143"/>
                </a:cxn>
                <a:cxn ang="0">
                  <a:pos x="385" y="129"/>
                </a:cxn>
                <a:cxn ang="0">
                  <a:pos x="387" y="112"/>
                </a:cxn>
                <a:cxn ang="0">
                  <a:pos x="401" y="60"/>
                </a:cxn>
                <a:cxn ang="0">
                  <a:pos x="387" y="18"/>
                </a:cxn>
                <a:cxn ang="0">
                  <a:pos x="372" y="41"/>
                </a:cxn>
                <a:cxn ang="0">
                  <a:pos x="322" y="53"/>
                </a:cxn>
                <a:cxn ang="0">
                  <a:pos x="282" y="67"/>
                </a:cxn>
                <a:cxn ang="0">
                  <a:pos x="241" y="39"/>
                </a:cxn>
                <a:cxn ang="0">
                  <a:pos x="226" y="0"/>
                </a:cxn>
                <a:cxn ang="0">
                  <a:pos x="194" y="23"/>
                </a:cxn>
                <a:cxn ang="0">
                  <a:pos x="164" y="28"/>
                </a:cxn>
                <a:cxn ang="0">
                  <a:pos x="161" y="74"/>
                </a:cxn>
                <a:cxn ang="0">
                  <a:pos x="118" y="79"/>
                </a:cxn>
                <a:cxn ang="0">
                  <a:pos x="95" y="66"/>
                </a:cxn>
                <a:cxn ang="0">
                  <a:pos x="69" y="82"/>
                </a:cxn>
                <a:cxn ang="0">
                  <a:pos x="66" y="110"/>
                </a:cxn>
                <a:cxn ang="0">
                  <a:pos x="60" y="185"/>
                </a:cxn>
                <a:cxn ang="0">
                  <a:pos x="13" y="217"/>
                </a:cxn>
                <a:cxn ang="0">
                  <a:pos x="15" y="279"/>
                </a:cxn>
                <a:cxn ang="0">
                  <a:pos x="45" y="301"/>
                </a:cxn>
                <a:cxn ang="0">
                  <a:pos x="78" y="319"/>
                </a:cxn>
                <a:cxn ang="0">
                  <a:pos x="137" y="295"/>
                </a:cxn>
                <a:cxn ang="0">
                  <a:pos x="167" y="345"/>
                </a:cxn>
                <a:cxn ang="0">
                  <a:pos x="234" y="372"/>
                </a:cxn>
                <a:cxn ang="0">
                  <a:pos x="245" y="409"/>
                </a:cxn>
                <a:cxn ang="0">
                  <a:pos x="281" y="444"/>
                </a:cxn>
                <a:cxn ang="0">
                  <a:pos x="288" y="492"/>
                </a:cxn>
                <a:cxn ang="0">
                  <a:pos x="294" y="538"/>
                </a:cxn>
                <a:cxn ang="0">
                  <a:pos x="342" y="576"/>
                </a:cxn>
                <a:cxn ang="0">
                  <a:pos x="359" y="607"/>
                </a:cxn>
                <a:cxn ang="0">
                  <a:pos x="357" y="653"/>
                </a:cxn>
                <a:cxn ang="0">
                  <a:pos x="320" y="698"/>
                </a:cxn>
                <a:cxn ang="0">
                  <a:pos x="354" y="714"/>
                </a:cxn>
                <a:cxn ang="0">
                  <a:pos x="398" y="755"/>
                </a:cxn>
                <a:cxn ang="0">
                  <a:pos x="417" y="732"/>
                </a:cxn>
                <a:cxn ang="0">
                  <a:pos x="427" y="699"/>
                </a:cxn>
                <a:cxn ang="0">
                  <a:pos x="424" y="731"/>
                </a:cxn>
                <a:cxn ang="0">
                  <a:pos x="443" y="705"/>
                </a:cxn>
                <a:cxn ang="0">
                  <a:pos x="465" y="662"/>
                </a:cxn>
                <a:cxn ang="0">
                  <a:pos x="462" y="615"/>
                </a:cxn>
                <a:cxn ang="0">
                  <a:pos x="482" y="589"/>
                </a:cxn>
                <a:cxn ang="0">
                  <a:pos x="530" y="557"/>
                </a:cxn>
                <a:cxn ang="0">
                  <a:pos x="551" y="554"/>
                </a:cxn>
                <a:cxn ang="0">
                  <a:pos x="587" y="514"/>
                </a:cxn>
                <a:cxn ang="0">
                  <a:pos x="611" y="447"/>
                </a:cxn>
                <a:cxn ang="0">
                  <a:pos x="611" y="380"/>
                </a:cxn>
                <a:cxn ang="0">
                  <a:pos x="619" y="359"/>
                </a:cxn>
                <a:cxn ang="0">
                  <a:pos x="639" y="322"/>
                </a:cxn>
                <a:cxn ang="0">
                  <a:pos x="676" y="272"/>
                </a:cxn>
                <a:cxn ang="0">
                  <a:pos x="672" y="217"/>
                </a:cxn>
                <a:cxn ang="0">
                  <a:pos x="615" y="176"/>
                </a:cxn>
                <a:cxn ang="0">
                  <a:pos x="542" y="156"/>
                </a:cxn>
                <a:cxn ang="0">
                  <a:pos x="516" y="151"/>
                </a:cxn>
              </a:cxnLst>
              <a:rect l="0" t="0" r="r" b="b"/>
              <a:pathLst>
                <a:path w="680" h="769">
                  <a:moveTo>
                    <a:pt x="516" y="151"/>
                  </a:moveTo>
                  <a:lnTo>
                    <a:pt x="512" y="152"/>
                  </a:lnTo>
                  <a:lnTo>
                    <a:pt x="505" y="165"/>
                  </a:lnTo>
                  <a:lnTo>
                    <a:pt x="509" y="151"/>
                  </a:lnTo>
                  <a:lnTo>
                    <a:pt x="508" y="147"/>
                  </a:lnTo>
                  <a:lnTo>
                    <a:pt x="505" y="148"/>
                  </a:lnTo>
                  <a:lnTo>
                    <a:pt x="507" y="139"/>
                  </a:lnTo>
                  <a:lnTo>
                    <a:pt x="500" y="134"/>
                  </a:lnTo>
                  <a:lnTo>
                    <a:pt x="494" y="134"/>
                  </a:lnTo>
                  <a:lnTo>
                    <a:pt x="492" y="131"/>
                  </a:lnTo>
                  <a:lnTo>
                    <a:pt x="486" y="127"/>
                  </a:lnTo>
                  <a:lnTo>
                    <a:pt x="478" y="123"/>
                  </a:lnTo>
                  <a:lnTo>
                    <a:pt x="471" y="121"/>
                  </a:lnTo>
                  <a:lnTo>
                    <a:pt x="466" y="120"/>
                  </a:lnTo>
                  <a:lnTo>
                    <a:pt x="457" y="114"/>
                  </a:lnTo>
                  <a:lnTo>
                    <a:pt x="456" y="117"/>
                  </a:lnTo>
                  <a:lnTo>
                    <a:pt x="445" y="120"/>
                  </a:lnTo>
                  <a:lnTo>
                    <a:pt x="439" y="131"/>
                  </a:lnTo>
                  <a:lnTo>
                    <a:pt x="438" y="134"/>
                  </a:lnTo>
                  <a:lnTo>
                    <a:pt x="431" y="138"/>
                  </a:lnTo>
                  <a:lnTo>
                    <a:pt x="419" y="155"/>
                  </a:lnTo>
                  <a:lnTo>
                    <a:pt x="422" y="147"/>
                  </a:lnTo>
                  <a:lnTo>
                    <a:pt x="421" y="139"/>
                  </a:lnTo>
                  <a:lnTo>
                    <a:pt x="415" y="143"/>
                  </a:lnTo>
                  <a:lnTo>
                    <a:pt x="410" y="140"/>
                  </a:lnTo>
                  <a:lnTo>
                    <a:pt x="404" y="140"/>
                  </a:lnTo>
                  <a:lnTo>
                    <a:pt x="398" y="122"/>
                  </a:lnTo>
                  <a:lnTo>
                    <a:pt x="385" y="129"/>
                  </a:lnTo>
                  <a:lnTo>
                    <a:pt x="374" y="135"/>
                  </a:lnTo>
                  <a:lnTo>
                    <a:pt x="367" y="133"/>
                  </a:lnTo>
                  <a:lnTo>
                    <a:pt x="380" y="125"/>
                  </a:lnTo>
                  <a:lnTo>
                    <a:pt x="387" y="112"/>
                  </a:lnTo>
                  <a:lnTo>
                    <a:pt x="402" y="91"/>
                  </a:lnTo>
                  <a:lnTo>
                    <a:pt x="414" y="78"/>
                  </a:lnTo>
                  <a:lnTo>
                    <a:pt x="409" y="67"/>
                  </a:lnTo>
                  <a:lnTo>
                    <a:pt x="401" y="60"/>
                  </a:lnTo>
                  <a:lnTo>
                    <a:pt x="397" y="43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7" y="18"/>
                  </a:lnTo>
                  <a:lnTo>
                    <a:pt x="387" y="22"/>
                  </a:lnTo>
                  <a:lnTo>
                    <a:pt x="384" y="22"/>
                  </a:lnTo>
                  <a:lnTo>
                    <a:pt x="384" y="23"/>
                  </a:lnTo>
                  <a:lnTo>
                    <a:pt x="372" y="41"/>
                  </a:lnTo>
                  <a:lnTo>
                    <a:pt x="361" y="60"/>
                  </a:lnTo>
                  <a:lnTo>
                    <a:pt x="344" y="58"/>
                  </a:lnTo>
                  <a:lnTo>
                    <a:pt x="332" y="57"/>
                  </a:lnTo>
                  <a:lnTo>
                    <a:pt x="322" y="53"/>
                  </a:lnTo>
                  <a:lnTo>
                    <a:pt x="307" y="56"/>
                  </a:lnTo>
                  <a:lnTo>
                    <a:pt x="307" y="66"/>
                  </a:lnTo>
                  <a:lnTo>
                    <a:pt x="299" y="64"/>
                  </a:lnTo>
                  <a:lnTo>
                    <a:pt x="282" y="67"/>
                  </a:lnTo>
                  <a:lnTo>
                    <a:pt x="266" y="77"/>
                  </a:lnTo>
                  <a:lnTo>
                    <a:pt x="254" y="77"/>
                  </a:lnTo>
                  <a:lnTo>
                    <a:pt x="242" y="62"/>
                  </a:lnTo>
                  <a:lnTo>
                    <a:pt x="241" y="39"/>
                  </a:lnTo>
                  <a:lnTo>
                    <a:pt x="246" y="21"/>
                  </a:lnTo>
                  <a:lnTo>
                    <a:pt x="238" y="10"/>
                  </a:lnTo>
                  <a:lnTo>
                    <a:pt x="237" y="0"/>
                  </a:lnTo>
                  <a:lnTo>
                    <a:pt x="226" y="0"/>
                  </a:lnTo>
                  <a:lnTo>
                    <a:pt x="228" y="0"/>
                  </a:lnTo>
                  <a:lnTo>
                    <a:pt x="223" y="11"/>
                  </a:lnTo>
                  <a:lnTo>
                    <a:pt x="208" y="17"/>
                  </a:lnTo>
                  <a:lnTo>
                    <a:pt x="194" y="23"/>
                  </a:lnTo>
                  <a:lnTo>
                    <a:pt x="191" y="30"/>
                  </a:lnTo>
                  <a:lnTo>
                    <a:pt x="176" y="24"/>
                  </a:lnTo>
                  <a:lnTo>
                    <a:pt x="157" y="19"/>
                  </a:lnTo>
                  <a:lnTo>
                    <a:pt x="164" y="28"/>
                  </a:lnTo>
                  <a:lnTo>
                    <a:pt x="169" y="51"/>
                  </a:lnTo>
                  <a:lnTo>
                    <a:pt x="180" y="54"/>
                  </a:lnTo>
                  <a:lnTo>
                    <a:pt x="177" y="61"/>
                  </a:lnTo>
                  <a:lnTo>
                    <a:pt x="161" y="74"/>
                  </a:lnTo>
                  <a:lnTo>
                    <a:pt x="144" y="88"/>
                  </a:lnTo>
                  <a:lnTo>
                    <a:pt x="142" y="86"/>
                  </a:lnTo>
                  <a:lnTo>
                    <a:pt x="133" y="87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08" y="61"/>
                  </a:lnTo>
                  <a:lnTo>
                    <a:pt x="99" y="67"/>
                  </a:lnTo>
                  <a:lnTo>
                    <a:pt x="95" y="66"/>
                  </a:lnTo>
                  <a:lnTo>
                    <a:pt x="96" y="69"/>
                  </a:lnTo>
                  <a:lnTo>
                    <a:pt x="82" y="69"/>
                  </a:lnTo>
                  <a:lnTo>
                    <a:pt x="66" y="69"/>
                  </a:lnTo>
                  <a:lnTo>
                    <a:pt x="69" y="82"/>
                  </a:lnTo>
                  <a:lnTo>
                    <a:pt x="78" y="86"/>
                  </a:lnTo>
                  <a:lnTo>
                    <a:pt x="75" y="90"/>
                  </a:lnTo>
                  <a:lnTo>
                    <a:pt x="62" y="91"/>
                  </a:lnTo>
                  <a:lnTo>
                    <a:pt x="66" y="110"/>
                  </a:lnTo>
                  <a:lnTo>
                    <a:pt x="74" y="130"/>
                  </a:lnTo>
                  <a:lnTo>
                    <a:pt x="70" y="159"/>
                  </a:lnTo>
                  <a:lnTo>
                    <a:pt x="66" y="186"/>
                  </a:lnTo>
                  <a:lnTo>
                    <a:pt x="60" y="185"/>
                  </a:lnTo>
                  <a:lnTo>
                    <a:pt x="45" y="189"/>
                  </a:lnTo>
                  <a:lnTo>
                    <a:pt x="31" y="195"/>
                  </a:lnTo>
                  <a:lnTo>
                    <a:pt x="17" y="203"/>
                  </a:lnTo>
                  <a:lnTo>
                    <a:pt x="13" y="217"/>
                  </a:lnTo>
                  <a:lnTo>
                    <a:pt x="8" y="233"/>
                  </a:lnTo>
                  <a:lnTo>
                    <a:pt x="0" y="249"/>
                  </a:lnTo>
                  <a:lnTo>
                    <a:pt x="8" y="263"/>
                  </a:lnTo>
                  <a:lnTo>
                    <a:pt x="15" y="279"/>
                  </a:lnTo>
                  <a:lnTo>
                    <a:pt x="14" y="286"/>
                  </a:lnTo>
                  <a:lnTo>
                    <a:pt x="21" y="289"/>
                  </a:lnTo>
                  <a:lnTo>
                    <a:pt x="31" y="297"/>
                  </a:lnTo>
                  <a:lnTo>
                    <a:pt x="45" y="301"/>
                  </a:lnTo>
                  <a:lnTo>
                    <a:pt x="57" y="290"/>
                  </a:lnTo>
                  <a:lnTo>
                    <a:pt x="58" y="306"/>
                  </a:lnTo>
                  <a:lnTo>
                    <a:pt x="60" y="320"/>
                  </a:lnTo>
                  <a:lnTo>
                    <a:pt x="78" y="319"/>
                  </a:lnTo>
                  <a:lnTo>
                    <a:pt x="100" y="319"/>
                  </a:lnTo>
                  <a:lnTo>
                    <a:pt x="108" y="314"/>
                  </a:lnTo>
                  <a:lnTo>
                    <a:pt x="122" y="305"/>
                  </a:lnTo>
                  <a:lnTo>
                    <a:pt x="137" y="295"/>
                  </a:lnTo>
                  <a:lnTo>
                    <a:pt x="151" y="297"/>
                  </a:lnTo>
                  <a:lnTo>
                    <a:pt x="152" y="314"/>
                  </a:lnTo>
                  <a:lnTo>
                    <a:pt x="154" y="331"/>
                  </a:lnTo>
                  <a:lnTo>
                    <a:pt x="167" y="345"/>
                  </a:lnTo>
                  <a:lnTo>
                    <a:pt x="180" y="349"/>
                  </a:lnTo>
                  <a:lnTo>
                    <a:pt x="195" y="357"/>
                  </a:lnTo>
                  <a:lnTo>
                    <a:pt x="215" y="370"/>
                  </a:lnTo>
                  <a:lnTo>
                    <a:pt x="234" y="372"/>
                  </a:lnTo>
                  <a:lnTo>
                    <a:pt x="239" y="381"/>
                  </a:lnTo>
                  <a:lnTo>
                    <a:pt x="242" y="401"/>
                  </a:lnTo>
                  <a:lnTo>
                    <a:pt x="238" y="401"/>
                  </a:lnTo>
                  <a:lnTo>
                    <a:pt x="245" y="409"/>
                  </a:lnTo>
                  <a:lnTo>
                    <a:pt x="247" y="425"/>
                  </a:lnTo>
                  <a:lnTo>
                    <a:pt x="263" y="426"/>
                  </a:lnTo>
                  <a:lnTo>
                    <a:pt x="279" y="427"/>
                  </a:lnTo>
                  <a:lnTo>
                    <a:pt x="281" y="444"/>
                  </a:lnTo>
                  <a:lnTo>
                    <a:pt x="292" y="456"/>
                  </a:lnTo>
                  <a:lnTo>
                    <a:pt x="296" y="462"/>
                  </a:lnTo>
                  <a:lnTo>
                    <a:pt x="292" y="478"/>
                  </a:lnTo>
                  <a:lnTo>
                    <a:pt x="288" y="492"/>
                  </a:lnTo>
                  <a:lnTo>
                    <a:pt x="292" y="499"/>
                  </a:lnTo>
                  <a:lnTo>
                    <a:pt x="288" y="501"/>
                  </a:lnTo>
                  <a:lnTo>
                    <a:pt x="292" y="509"/>
                  </a:lnTo>
                  <a:lnTo>
                    <a:pt x="294" y="538"/>
                  </a:lnTo>
                  <a:lnTo>
                    <a:pt x="319" y="540"/>
                  </a:lnTo>
                  <a:lnTo>
                    <a:pt x="332" y="543"/>
                  </a:lnTo>
                  <a:lnTo>
                    <a:pt x="337" y="559"/>
                  </a:lnTo>
                  <a:lnTo>
                    <a:pt x="342" y="576"/>
                  </a:lnTo>
                  <a:lnTo>
                    <a:pt x="352" y="574"/>
                  </a:lnTo>
                  <a:lnTo>
                    <a:pt x="361" y="576"/>
                  </a:lnTo>
                  <a:lnTo>
                    <a:pt x="359" y="591"/>
                  </a:lnTo>
                  <a:lnTo>
                    <a:pt x="359" y="607"/>
                  </a:lnTo>
                  <a:lnTo>
                    <a:pt x="370" y="608"/>
                  </a:lnTo>
                  <a:lnTo>
                    <a:pt x="378" y="633"/>
                  </a:lnTo>
                  <a:lnTo>
                    <a:pt x="367" y="643"/>
                  </a:lnTo>
                  <a:lnTo>
                    <a:pt x="357" y="653"/>
                  </a:lnTo>
                  <a:lnTo>
                    <a:pt x="348" y="664"/>
                  </a:lnTo>
                  <a:lnTo>
                    <a:pt x="339" y="676"/>
                  </a:lnTo>
                  <a:lnTo>
                    <a:pt x="329" y="688"/>
                  </a:lnTo>
                  <a:lnTo>
                    <a:pt x="320" y="698"/>
                  </a:lnTo>
                  <a:lnTo>
                    <a:pt x="320" y="699"/>
                  </a:lnTo>
                  <a:lnTo>
                    <a:pt x="329" y="697"/>
                  </a:lnTo>
                  <a:lnTo>
                    <a:pt x="350" y="714"/>
                  </a:lnTo>
                  <a:lnTo>
                    <a:pt x="354" y="714"/>
                  </a:lnTo>
                  <a:lnTo>
                    <a:pt x="365" y="720"/>
                  </a:lnTo>
                  <a:lnTo>
                    <a:pt x="383" y="733"/>
                  </a:lnTo>
                  <a:lnTo>
                    <a:pt x="401" y="746"/>
                  </a:lnTo>
                  <a:lnTo>
                    <a:pt x="398" y="755"/>
                  </a:lnTo>
                  <a:lnTo>
                    <a:pt x="402" y="769"/>
                  </a:lnTo>
                  <a:lnTo>
                    <a:pt x="409" y="757"/>
                  </a:lnTo>
                  <a:lnTo>
                    <a:pt x="415" y="745"/>
                  </a:lnTo>
                  <a:lnTo>
                    <a:pt x="417" y="732"/>
                  </a:lnTo>
                  <a:lnTo>
                    <a:pt x="421" y="720"/>
                  </a:lnTo>
                  <a:lnTo>
                    <a:pt x="428" y="711"/>
                  </a:lnTo>
                  <a:lnTo>
                    <a:pt x="426" y="699"/>
                  </a:lnTo>
                  <a:lnTo>
                    <a:pt x="427" y="699"/>
                  </a:lnTo>
                  <a:lnTo>
                    <a:pt x="435" y="701"/>
                  </a:lnTo>
                  <a:lnTo>
                    <a:pt x="439" y="702"/>
                  </a:lnTo>
                  <a:lnTo>
                    <a:pt x="431" y="716"/>
                  </a:lnTo>
                  <a:lnTo>
                    <a:pt x="424" y="731"/>
                  </a:lnTo>
                  <a:lnTo>
                    <a:pt x="419" y="735"/>
                  </a:lnTo>
                  <a:lnTo>
                    <a:pt x="421" y="736"/>
                  </a:lnTo>
                  <a:lnTo>
                    <a:pt x="432" y="720"/>
                  </a:lnTo>
                  <a:lnTo>
                    <a:pt x="443" y="705"/>
                  </a:lnTo>
                  <a:lnTo>
                    <a:pt x="451" y="688"/>
                  </a:lnTo>
                  <a:lnTo>
                    <a:pt x="460" y="672"/>
                  </a:lnTo>
                  <a:lnTo>
                    <a:pt x="465" y="666"/>
                  </a:lnTo>
                  <a:lnTo>
                    <a:pt x="465" y="662"/>
                  </a:lnTo>
                  <a:lnTo>
                    <a:pt x="466" y="647"/>
                  </a:lnTo>
                  <a:lnTo>
                    <a:pt x="465" y="630"/>
                  </a:lnTo>
                  <a:lnTo>
                    <a:pt x="464" y="620"/>
                  </a:lnTo>
                  <a:lnTo>
                    <a:pt x="462" y="615"/>
                  </a:lnTo>
                  <a:lnTo>
                    <a:pt x="465" y="607"/>
                  </a:lnTo>
                  <a:lnTo>
                    <a:pt x="460" y="606"/>
                  </a:lnTo>
                  <a:lnTo>
                    <a:pt x="466" y="603"/>
                  </a:lnTo>
                  <a:lnTo>
                    <a:pt x="482" y="589"/>
                  </a:lnTo>
                  <a:lnTo>
                    <a:pt x="496" y="577"/>
                  </a:lnTo>
                  <a:lnTo>
                    <a:pt x="512" y="570"/>
                  </a:lnTo>
                  <a:lnTo>
                    <a:pt x="525" y="561"/>
                  </a:lnTo>
                  <a:lnTo>
                    <a:pt x="530" y="557"/>
                  </a:lnTo>
                  <a:lnTo>
                    <a:pt x="538" y="557"/>
                  </a:lnTo>
                  <a:lnTo>
                    <a:pt x="542" y="556"/>
                  </a:lnTo>
                  <a:lnTo>
                    <a:pt x="547" y="554"/>
                  </a:lnTo>
                  <a:lnTo>
                    <a:pt x="551" y="554"/>
                  </a:lnTo>
                  <a:lnTo>
                    <a:pt x="569" y="554"/>
                  </a:lnTo>
                  <a:lnTo>
                    <a:pt x="574" y="542"/>
                  </a:lnTo>
                  <a:lnTo>
                    <a:pt x="585" y="537"/>
                  </a:lnTo>
                  <a:lnTo>
                    <a:pt x="587" y="514"/>
                  </a:lnTo>
                  <a:lnTo>
                    <a:pt x="595" y="499"/>
                  </a:lnTo>
                  <a:lnTo>
                    <a:pt x="603" y="483"/>
                  </a:lnTo>
                  <a:lnTo>
                    <a:pt x="606" y="457"/>
                  </a:lnTo>
                  <a:lnTo>
                    <a:pt x="611" y="447"/>
                  </a:lnTo>
                  <a:lnTo>
                    <a:pt x="613" y="427"/>
                  </a:lnTo>
                  <a:lnTo>
                    <a:pt x="615" y="415"/>
                  </a:lnTo>
                  <a:lnTo>
                    <a:pt x="612" y="404"/>
                  </a:lnTo>
                  <a:lnTo>
                    <a:pt x="611" y="380"/>
                  </a:lnTo>
                  <a:lnTo>
                    <a:pt x="608" y="374"/>
                  </a:lnTo>
                  <a:lnTo>
                    <a:pt x="612" y="355"/>
                  </a:lnTo>
                  <a:lnTo>
                    <a:pt x="616" y="355"/>
                  </a:lnTo>
                  <a:lnTo>
                    <a:pt x="619" y="359"/>
                  </a:lnTo>
                  <a:lnTo>
                    <a:pt x="630" y="342"/>
                  </a:lnTo>
                  <a:lnTo>
                    <a:pt x="636" y="329"/>
                  </a:lnTo>
                  <a:lnTo>
                    <a:pt x="637" y="327"/>
                  </a:lnTo>
                  <a:lnTo>
                    <a:pt x="639" y="322"/>
                  </a:lnTo>
                  <a:lnTo>
                    <a:pt x="650" y="307"/>
                  </a:lnTo>
                  <a:lnTo>
                    <a:pt x="659" y="297"/>
                  </a:lnTo>
                  <a:lnTo>
                    <a:pt x="664" y="294"/>
                  </a:lnTo>
                  <a:lnTo>
                    <a:pt x="676" y="272"/>
                  </a:lnTo>
                  <a:lnTo>
                    <a:pt x="677" y="266"/>
                  </a:lnTo>
                  <a:lnTo>
                    <a:pt x="680" y="262"/>
                  </a:lnTo>
                  <a:lnTo>
                    <a:pt x="680" y="245"/>
                  </a:lnTo>
                  <a:lnTo>
                    <a:pt x="672" y="217"/>
                  </a:lnTo>
                  <a:lnTo>
                    <a:pt x="667" y="204"/>
                  </a:lnTo>
                  <a:lnTo>
                    <a:pt x="650" y="202"/>
                  </a:lnTo>
                  <a:lnTo>
                    <a:pt x="634" y="196"/>
                  </a:lnTo>
                  <a:lnTo>
                    <a:pt x="615" y="176"/>
                  </a:lnTo>
                  <a:lnTo>
                    <a:pt x="599" y="165"/>
                  </a:lnTo>
                  <a:lnTo>
                    <a:pt x="574" y="159"/>
                  </a:lnTo>
                  <a:lnTo>
                    <a:pt x="557" y="159"/>
                  </a:lnTo>
                  <a:lnTo>
                    <a:pt x="542" y="156"/>
                  </a:lnTo>
                  <a:lnTo>
                    <a:pt x="527" y="152"/>
                  </a:lnTo>
                  <a:lnTo>
                    <a:pt x="513" y="156"/>
                  </a:lnTo>
                  <a:lnTo>
                    <a:pt x="518" y="153"/>
                  </a:lnTo>
                  <a:lnTo>
                    <a:pt x="516" y="1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2" name="Freeform 316"/>
            <p:cNvSpPr>
              <a:spLocks/>
            </p:cNvSpPr>
            <p:nvPr/>
          </p:nvSpPr>
          <p:spPr bwMode="auto">
            <a:xfrm>
              <a:off x="1973" y="2571"/>
              <a:ext cx="40" cy="34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17" y="33"/>
                </a:cxn>
                <a:cxn ang="0">
                  <a:pos x="8" y="29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23" y="3"/>
                </a:cxn>
                <a:cxn ang="0">
                  <a:pos x="40" y="5"/>
                </a:cxn>
                <a:cxn ang="0">
                  <a:pos x="32" y="21"/>
                </a:cxn>
                <a:cxn ang="0">
                  <a:pos x="31" y="24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1" y="32"/>
                </a:cxn>
              </a:cxnLst>
              <a:rect l="0" t="0" r="r" b="b"/>
              <a:pathLst>
                <a:path w="40" h="34">
                  <a:moveTo>
                    <a:pt x="21" y="32"/>
                  </a:moveTo>
                  <a:lnTo>
                    <a:pt x="17" y="33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1" y="18"/>
                  </a:lnTo>
                  <a:lnTo>
                    <a:pt x="1" y="11"/>
                  </a:lnTo>
                  <a:lnTo>
                    <a:pt x="6" y="0"/>
                  </a:lnTo>
                  <a:lnTo>
                    <a:pt x="23" y="3"/>
                  </a:lnTo>
                  <a:lnTo>
                    <a:pt x="40" y="5"/>
                  </a:lnTo>
                  <a:lnTo>
                    <a:pt x="32" y="21"/>
                  </a:lnTo>
                  <a:lnTo>
                    <a:pt x="31" y="24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3" name="Freeform 320"/>
            <p:cNvSpPr>
              <a:spLocks/>
            </p:cNvSpPr>
            <p:nvPr/>
          </p:nvSpPr>
          <p:spPr bwMode="auto">
            <a:xfrm>
              <a:off x="1789" y="2950"/>
              <a:ext cx="145" cy="161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17" y="73"/>
                </a:cxn>
                <a:cxn ang="0">
                  <a:pos x="34" y="90"/>
                </a:cxn>
                <a:cxn ang="0">
                  <a:pos x="48" y="97"/>
                </a:cxn>
                <a:cxn ang="0">
                  <a:pos x="61" y="103"/>
                </a:cxn>
                <a:cxn ang="0">
                  <a:pos x="77" y="111"/>
                </a:cxn>
                <a:cxn ang="0">
                  <a:pos x="93" y="120"/>
                </a:cxn>
                <a:cxn ang="0">
                  <a:pos x="86" y="140"/>
                </a:cxn>
                <a:cxn ang="0">
                  <a:pos x="80" y="158"/>
                </a:cxn>
                <a:cxn ang="0">
                  <a:pos x="100" y="159"/>
                </a:cxn>
                <a:cxn ang="0">
                  <a:pos x="120" y="161"/>
                </a:cxn>
                <a:cxn ang="0">
                  <a:pos x="130" y="157"/>
                </a:cxn>
                <a:cxn ang="0">
                  <a:pos x="145" y="136"/>
                </a:cxn>
                <a:cxn ang="0">
                  <a:pos x="143" y="123"/>
                </a:cxn>
                <a:cxn ang="0">
                  <a:pos x="143" y="107"/>
                </a:cxn>
                <a:cxn ang="0">
                  <a:pos x="145" y="92"/>
                </a:cxn>
                <a:cxn ang="0">
                  <a:pos x="136" y="90"/>
                </a:cxn>
                <a:cxn ang="0">
                  <a:pos x="126" y="92"/>
                </a:cxn>
                <a:cxn ang="0">
                  <a:pos x="121" y="75"/>
                </a:cxn>
                <a:cxn ang="0">
                  <a:pos x="116" y="59"/>
                </a:cxn>
                <a:cxn ang="0">
                  <a:pos x="103" y="56"/>
                </a:cxn>
                <a:cxn ang="0">
                  <a:pos x="78" y="54"/>
                </a:cxn>
                <a:cxn ang="0">
                  <a:pos x="76" y="25"/>
                </a:cxn>
                <a:cxn ang="0">
                  <a:pos x="72" y="17"/>
                </a:cxn>
                <a:cxn ang="0">
                  <a:pos x="73" y="13"/>
                </a:cxn>
                <a:cxn ang="0">
                  <a:pos x="55" y="0"/>
                </a:cxn>
                <a:cxn ang="0">
                  <a:pos x="33" y="4"/>
                </a:cxn>
                <a:cxn ang="0">
                  <a:pos x="10" y="7"/>
                </a:cxn>
                <a:cxn ang="0">
                  <a:pos x="8" y="15"/>
                </a:cxn>
              </a:cxnLst>
              <a:rect l="0" t="0" r="r" b="b"/>
              <a:pathLst>
                <a:path w="145" h="161">
                  <a:moveTo>
                    <a:pt x="8" y="15"/>
                  </a:moveTo>
                  <a:lnTo>
                    <a:pt x="4" y="37"/>
                  </a:lnTo>
                  <a:lnTo>
                    <a:pt x="0" y="58"/>
                  </a:lnTo>
                  <a:lnTo>
                    <a:pt x="17" y="73"/>
                  </a:lnTo>
                  <a:lnTo>
                    <a:pt x="34" y="90"/>
                  </a:lnTo>
                  <a:lnTo>
                    <a:pt x="48" y="97"/>
                  </a:lnTo>
                  <a:lnTo>
                    <a:pt x="61" y="103"/>
                  </a:lnTo>
                  <a:lnTo>
                    <a:pt x="77" y="111"/>
                  </a:lnTo>
                  <a:lnTo>
                    <a:pt x="93" y="120"/>
                  </a:lnTo>
                  <a:lnTo>
                    <a:pt x="86" y="140"/>
                  </a:lnTo>
                  <a:lnTo>
                    <a:pt x="80" y="158"/>
                  </a:lnTo>
                  <a:lnTo>
                    <a:pt x="100" y="159"/>
                  </a:lnTo>
                  <a:lnTo>
                    <a:pt x="120" y="161"/>
                  </a:lnTo>
                  <a:lnTo>
                    <a:pt x="130" y="157"/>
                  </a:lnTo>
                  <a:lnTo>
                    <a:pt x="145" y="136"/>
                  </a:lnTo>
                  <a:lnTo>
                    <a:pt x="143" y="123"/>
                  </a:lnTo>
                  <a:lnTo>
                    <a:pt x="143" y="107"/>
                  </a:lnTo>
                  <a:lnTo>
                    <a:pt x="145" y="92"/>
                  </a:lnTo>
                  <a:lnTo>
                    <a:pt x="136" y="90"/>
                  </a:lnTo>
                  <a:lnTo>
                    <a:pt x="126" y="92"/>
                  </a:lnTo>
                  <a:lnTo>
                    <a:pt x="121" y="75"/>
                  </a:lnTo>
                  <a:lnTo>
                    <a:pt x="116" y="59"/>
                  </a:lnTo>
                  <a:lnTo>
                    <a:pt x="103" y="56"/>
                  </a:lnTo>
                  <a:lnTo>
                    <a:pt x="78" y="54"/>
                  </a:lnTo>
                  <a:lnTo>
                    <a:pt x="76" y="25"/>
                  </a:lnTo>
                  <a:lnTo>
                    <a:pt x="72" y="17"/>
                  </a:lnTo>
                  <a:lnTo>
                    <a:pt x="73" y="13"/>
                  </a:lnTo>
                  <a:lnTo>
                    <a:pt x="55" y="0"/>
                  </a:lnTo>
                  <a:lnTo>
                    <a:pt x="33" y="4"/>
                  </a:lnTo>
                  <a:lnTo>
                    <a:pt x="10" y="7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4" name="Freeform 324"/>
            <p:cNvSpPr>
              <a:spLocks/>
            </p:cNvSpPr>
            <p:nvPr/>
          </p:nvSpPr>
          <p:spPr bwMode="auto">
            <a:xfrm>
              <a:off x="1848" y="2450"/>
              <a:ext cx="67" cy="82"/>
            </a:xfrm>
            <a:custGeom>
              <a:avLst/>
              <a:gdLst/>
              <a:ahLst/>
              <a:cxnLst>
                <a:cxn ang="0">
                  <a:pos x="9" y="52"/>
                </a:cxn>
                <a:cxn ang="0">
                  <a:pos x="0" y="42"/>
                </a:cxn>
                <a:cxn ang="0">
                  <a:pos x="1" y="25"/>
                </a:cxn>
                <a:cxn ang="0">
                  <a:pos x="9" y="21"/>
                </a:cxn>
                <a:cxn ang="0">
                  <a:pos x="13" y="10"/>
                </a:cxn>
                <a:cxn ang="0">
                  <a:pos x="17" y="0"/>
                </a:cxn>
                <a:cxn ang="0">
                  <a:pos x="36" y="4"/>
                </a:cxn>
                <a:cxn ang="0">
                  <a:pos x="52" y="3"/>
                </a:cxn>
                <a:cxn ang="0">
                  <a:pos x="50" y="3"/>
                </a:cxn>
                <a:cxn ang="0">
                  <a:pos x="67" y="4"/>
                </a:cxn>
                <a:cxn ang="0">
                  <a:pos x="66" y="13"/>
                </a:cxn>
                <a:cxn ang="0">
                  <a:pos x="61" y="30"/>
                </a:cxn>
                <a:cxn ang="0">
                  <a:pos x="67" y="53"/>
                </a:cxn>
                <a:cxn ang="0">
                  <a:pos x="57" y="73"/>
                </a:cxn>
                <a:cxn ang="0">
                  <a:pos x="47" y="69"/>
                </a:cxn>
                <a:cxn ang="0">
                  <a:pos x="32" y="72"/>
                </a:cxn>
                <a:cxn ang="0">
                  <a:pos x="32" y="82"/>
                </a:cxn>
                <a:cxn ang="0">
                  <a:pos x="24" y="80"/>
                </a:cxn>
                <a:cxn ang="0">
                  <a:pos x="17" y="67"/>
                </a:cxn>
                <a:cxn ang="0">
                  <a:pos x="9" y="52"/>
                </a:cxn>
              </a:cxnLst>
              <a:rect l="0" t="0" r="r" b="b"/>
              <a:pathLst>
                <a:path w="67" h="82">
                  <a:moveTo>
                    <a:pt x="9" y="52"/>
                  </a:moveTo>
                  <a:lnTo>
                    <a:pt x="0" y="42"/>
                  </a:lnTo>
                  <a:lnTo>
                    <a:pt x="1" y="25"/>
                  </a:lnTo>
                  <a:lnTo>
                    <a:pt x="9" y="21"/>
                  </a:lnTo>
                  <a:lnTo>
                    <a:pt x="13" y="10"/>
                  </a:lnTo>
                  <a:lnTo>
                    <a:pt x="17" y="0"/>
                  </a:lnTo>
                  <a:lnTo>
                    <a:pt x="36" y="4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67" y="4"/>
                  </a:lnTo>
                  <a:lnTo>
                    <a:pt x="66" y="13"/>
                  </a:lnTo>
                  <a:lnTo>
                    <a:pt x="61" y="30"/>
                  </a:lnTo>
                  <a:lnTo>
                    <a:pt x="67" y="53"/>
                  </a:lnTo>
                  <a:lnTo>
                    <a:pt x="57" y="73"/>
                  </a:lnTo>
                  <a:lnTo>
                    <a:pt x="47" y="69"/>
                  </a:lnTo>
                  <a:lnTo>
                    <a:pt x="32" y="7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7" y="67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5" name="Freeform 325"/>
            <p:cNvSpPr>
              <a:spLocks/>
            </p:cNvSpPr>
            <p:nvPr/>
          </p:nvSpPr>
          <p:spPr bwMode="auto">
            <a:xfrm>
              <a:off x="1891" y="3163"/>
              <a:ext cx="84" cy="96"/>
            </a:xfrm>
            <a:custGeom>
              <a:avLst/>
              <a:gdLst/>
              <a:ahLst/>
              <a:cxnLst>
                <a:cxn ang="0">
                  <a:pos x="83" y="49"/>
                </a:cxn>
                <a:cxn ang="0">
                  <a:pos x="65" y="36"/>
                </a:cxn>
                <a:cxn ang="0">
                  <a:pos x="47" y="23"/>
                </a:cxn>
                <a:cxn ang="0">
                  <a:pos x="36" y="17"/>
                </a:cxn>
                <a:cxn ang="0">
                  <a:pos x="32" y="17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1" y="25"/>
                </a:cxn>
                <a:cxn ang="0">
                  <a:pos x="1" y="47"/>
                </a:cxn>
                <a:cxn ang="0">
                  <a:pos x="2" y="49"/>
                </a:cxn>
                <a:cxn ang="0">
                  <a:pos x="0" y="65"/>
                </a:cxn>
                <a:cxn ang="0">
                  <a:pos x="2" y="73"/>
                </a:cxn>
                <a:cxn ang="0">
                  <a:pos x="4" y="78"/>
                </a:cxn>
                <a:cxn ang="0">
                  <a:pos x="9" y="82"/>
                </a:cxn>
                <a:cxn ang="0">
                  <a:pos x="10" y="85"/>
                </a:cxn>
                <a:cxn ang="0">
                  <a:pos x="15" y="85"/>
                </a:cxn>
                <a:cxn ang="0">
                  <a:pos x="30" y="90"/>
                </a:cxn>
                <a:cxn ang="0">
                  <a:pos x="39" y="91"/>
                </a:cxn>
                <a:cxn ang="0">
                  <a:pos x="41" y="94"/>
                </a:cxn>
                <a:cxn ang="0">
                  <a:pos x="44" y="95"/>
                </a:cxn>
                <a:cxn ang="0">
                  <a:pos x="50" y="96"/>
                </a:cxn>
                <a:cxn ang="0">
                  <a:pos x="60" y="96"/>
                </a:cxn>
                <a:cxn ang="0">
                  <a:pos x="73" y="91"/>
                </a:cxn>
                <a:cxn ang="0">
                  <a:pos x="84" y="72"/>
                </a:cxn>
                <a:cxn ang="0">
                  <a:pos x="80" y="58"/>
                </a:cxn>
                <a:cxn ang="0">
                  <a:pos x="83" y="49"/>
                </a:cxn>
              </a:cxnLst>
              <a:rect l="0" t="0" r="r" b="b"/>
              <a:pathLst>
                <a:path w="84" h="96">
                  <a:moveTo>
                    <a:pt x="83" y="49"/>
                  </a:moveTo>
                  <a:lnTo>
                    <a:pt x="65" y="36"/>
                  </a:lnTo>
                  <a:lnTo>
                    <a:pt x="47" y="23"/>
                  </a:lnTo>
                  <a:lnTo>
                    <a:pt x="36" y="17"/>
                  </a:lnTo>
                  <a:lnTo>
                    <a:pt x="32" y="17"/>
                  </a:lnTo>
                  <a:lnTo>
                    <a:pt x="11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2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0" y="65"/>
                  </a:lnTo>
                  <a:lnTo>
                    <a:pt x="2" y="73"/>
                  </a:lnTo>
                  <a:lnTo>
                    <a:pt x="4" y="78"/>
                  </a:lnTo>
                  <a:lnTo>
                    <a:pt x="9" y="82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30" y="90"/>
                  </a:lnTo>
                  <a:lnTo>
                    <a:pt x="39" y="91"/>
                  </a:lnTo>
                  <a:lnTo>
                    <a:pt x="41" y="94"/>
                  </a:lnTo>
                  <a:lnTo>
                    <a:pt x="44" y="95"/>
                  </a:lnTo>
                  <a:lnTo>
                    <a:pt x="50" y="96"/>
                  </a:lnTo>
                  <a:lnTo>
                    <a:pt x="60" y="96"/>
                  </a:lnTo>
                  <a:lnTo>
                    <a:pt x="73" y="91"/>
                  </a:lnTo>
                  <a:lnTo>
                    <a:pt x="84" y="72"/>
                  </a:lnTo>
                  <a:lnTo>
                    <a:pt x="80" y="58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6" name="Freeform 326"/>
            <p:cNvSpPr>
              <a:spLocks/>
            </p:cNvSpPr>
            <p:nvPr/>
          </p:nvSpPr>
          <p:spPr bwMode="auto">
            <a:xfrm>
              <a:off x="1651" y="2761"/>
              <a:ext cx="218" cy="259"/>
            </a:xfrm>
            <a:custGeom>
              <a:avLst/>
              <a:gdLst/>
              <a:ahLst/>
              <a:cxnLst>
                <a:cxn ang="0">
                  <a:pos x="146" y="204"/>
                </a:cxn>
                <a:cxn ang="0">
                  <a:pos x="142" y="226"/>
                </a:cxn>
                <a:cxn ang="0">
                  <a:pos x="138" y="247"/>
                </a:cxn>
                <a:cxn ang="0">
                  <a:pos x="134" y="242"/>
                </a:cxn>
                <a:cxn ang="0">
                  <a:pos x="115" y="245"/>
                </a:cxn>
                <a:cxn ang="0">
                  <a:pos x="108" y="256"/>
                </a:cxn>
                <a:cxn ang="0">
                  <a:pos x="100" y="244"/>
                </a:cxn>
                <a:cxn ang="0">
                  <a:pos x="79" y="240"/>
                </a:cxn>
                <a:cxn ang="0">
                  <a:pos x="76" y="238"/>
                </a:cxn>
                <a:cxn ang="0">
                  <a:pos x="61" y="259"/>
                </a:cxn>
                <a:cxn ang="0">
                  <a:pos x="49" y="256"/>
                </a:cxn>
                <a:cxn ang="0">
                  <a:pos x="42" y="239"/>
                </a:cxn>
                <a:cxn ang="0">
                  <a:pos x="35" y="221"/>
                </a:cxn>
                <a:cxn ang="0">
                  <a:pos x="30" y="204"/>
                </a:cxn>
                <a:cxn ang="0">
                  <a:pos x="31" y="189"/>
                </a:cxn>
                <a:cxn ang="0">
                  <a:pos x="21" y="176"/>
                </a:cxn>
                <a:cxn ang="0">
                  <a:pos x="16" y="162"/>
                </a:cxn>
                <a:cxn ang="0">
                  <a:pos x="10" y="153"/>
                </a:cxn>
                <a:cxn ang="0">
                  <a:pos x="12" y="145"/>
                </a:cxn>
                <a:cxn ang="0">
                  <a:pos x="19" y="130"/>
                </a:cxn>
                <a:cxn ang="0">
                  <a:pos x="13" y="127"/>
                </a:cxn>
                <a:cxn ang="0">
                  <a:pos x="10" y="110"/>
                </a:cxn>
                <a:cxn ang="0">
                  <a:pos x="12" y="94"/>
                </a:cxn>
                <a:cxn ang="0">
                  <a:pos x="14" y="84"/>
                </a:cxn>
                <a:cxn ang="0">
                  <a:pos x="14" y="59"/>
                </a:cxn>
                <a:cxn ang="0">
                  <a:pos x="17" y="54"/>
                </a:cxn>
                <a:cxn ang="0">
                  <a:pos x="9" y="40"/>
                </a:cxn>
                <a:cxn ang="0">
                  <a:pos x="0" y="24"/>
                </a:cxn>
                <a:cxn ang="0">
                  <a:pos x="22" y="24"/>
                </a:cxn>
                <a:cxn ang="0">
                  <a:pos x="30" y="19"/>
                </a:cxn>
                <a:cxn ang="0">
                  <a:pos x="44" y="10"/>
                </a:cxn>
                <a:cxn ang="0">
                  <a:pos x="59" y="0"/>
                </a:cxn>
                <a:cxn ang="0">
                  <a:pos x="73" y="2"/>
                </a:cxn>
                <a:cxn ang="0">
                  <a:pos x="74" y="19"/>
                </a:cxn>
                <a:cxn ang="0">
                  <a:pos x="76" y="36"/>
                </a:cxn>
                <a:cxn ang="0">
                  <a:pos x="89" y="50"/>
                </a:cxn>
                <a:cxn ang="0">
                  <a:pos x="102" y="54"/>
                </a:cxn>
                <a:cxn ang="0">
                  <a:pos x="117" y="62"/>
                </a:cxn>
                <a:cxn ang="0">
                  <a:pos x="137" y="75"/>
                </a:cxn>
                <a:cxn ang="0">
                  <a:pos x="156" y="77"/>
                </a:cxn>
                <a:cxn ang="0">
                  <a:pos x="161" y="86"/>
                </a:cxn>
                <a:cxn ang="0">
                  <a:pos x="164" y="106"/>
                </a:cxn>
                <a:cxn ang="0">
                  <a:pos x="160" y="106"/>
                </a:cxn>
                <a:cxn ang="0">
                  <a:pos x="167" y="114"/>
                </a:cxn>
                <a:cxn ang="0">
                  <a:pos x="169" y="130"/>
                </a:cxn>
                <a:cxn ang="0">
                  <a:pos x="185" y="131"/>
                </a:cxn>
                <a:cxn ang="0">
                  <a:pos x="201" y="132"/>
                </a:cxn>
                <a:cxn ang="0">
                  <a:pos x="203" y="149"/>
                </a:cxn>
                <a:cxn ang="0">
                  <a:pos x="214" y="161"/>
                </a:cxn>
                <a:cxn ang="0">
                  <a:pos x="218" y="167"/>
                </a:cxn>
                <a:cxn ang="0">
                  <a:pos x="214" y="183"/>
                </a:cxn>
                <a:cxn ang="0">
                  <a:pos x="210" y="197"/>
                </a:cxn>
                <a:cxn ang="0">
                  <a:pos x="214" y="204"/>
                </a:cxn>
                <a:cxn ang="0">
                  <a:pos x="210" y="206"/>
                </a:cxn>
                <a:cxn ang="0">
                  <a:pos x="211" y="202"/>
                </a:cxn>
                <a:cxn ang="0">
                  <a:pos x="193" y="189"/>
                </a:cxn>
                <a:cxn ang="0">
                  <a:pos x="171" y="193"/>
                </a:cxn>
                <a:cxn ang="0">
                  <a:pos x="148" y="196"/>
                </a:cxn>
                <a:cxn ang="0">
                  <a:pos x="146" y="204"/>
                </a:cxn>
              </a:cxnLst>
              <a:rect l="0" t="0" r="r" b="b"/>
              <a:pathLst>
                <a:path w="218" h="259">
                  <a:moveTo>
                    <a:pt x="146" y="204"/>
                  </a:moveTo>
                  <a:lnTo>
                    <a:pt x="142" y="226"/>
                  </a:lnTo>
                  <a:lnTo>
                    <a:pt x="138" y="247"/>
                  </a:lnTo>
                  <a:lnTo>
                    <a:pt x="134" y="242"/>
                  </a:lnTo>
                  <a:lnTo>
                    <a:pt x="115" y="245"/>
                  </a:lnTo>
                  <a:lnTo>
                    <a:pt x="108" y="256"/>
                  </a:lnTo>
                  <a:lnTo>
                    <a:pt x="100" y="244"/>
                  </a:lnTo>
                  <a:lnTo>
                    <a:pt x="79" y="240"/>
                  </a:lnTo>
                  <a:lnTo>
                    <a:pt x="76" y="238"/>
                  </a:lnTo>
                  <a:lnTo>
                    <a:pt x="61" y="259"/>
                  </a:lnTo>
                  <a:lnTo>
                    <a:pt x="49" y="256"/>
                  </a:lnTo>
                  <a:lnTo>
                    <a:pt x="42" y="239"/>
                  </a:lnTo>
                  <a:lnTo>
                    <a:pt x="35" y="221"/>
                  </a:lnTo>
                  <a:lnTo>
                    <a:pt x="30" y="204"/>
                  </a:lnTo>
                  <a:lnTo>
                    <a:pt x="31" y="189"/>
                  </a:lnTo>
                  <a:lnTo>
                    <a:pt x="21" y="176"/>
                  </a:lnTo>
                  <a:lnTo>
                    <a:pt x="16" y="162"/>
                  </a:lnTo>
                  <a:lnTo>
                    <a:pt x="10" y="153"/>
                  </a:lnTo>
                  <a:lnTo>
                    <a:pt x="12" y="145"/>
                  </a:lnTo>
                  <a:lnTo>
                    <a:pt x="19" y="130"/>
                  </a:lnTo>
                  <a:lnTo>
                    <a:pt x="13" y="127"/>
                  </a:lnTo>
                  <a:lnTo>
                    <a:pt x="10" y="110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4" y="59"/>
                  </a:lnTo>
                  <a:lnTo>
                    <a:pt x="17" y="54"/>
                  </a:lnTo>
                  <a:lnTo>
                    <a:pt x="9" y="40"/>
                  </a:lnTo>
                  <a:lnTo>
                    <a:pt x="0" y="24"/>
                  </a:lnTo>
                  <a:lnTo>
                    <a:pt x="22" y="24"/>
                  </a:lnTo>
                  <a:lnTo>
                    <a:pt x="30" y="19"/>
                  </a:lnTo>
                  <a:lnTo>
                    <a:pt x="44" y="10"/>
                  </a:lnTo>
                  <a:lnTo>
                    <a:pt x="59" y="0"/>
                  </a:lnTo>
                  <a:lnTo>
                    <a:pt x="73" y="2"/>
                  </a:lnTo>
                  <a:lnTo>
                    <a:pt x="74" y="19"/>
                  </a:lnTo>
                  <a:lnTo>
                    <a:pt x="76" y="36"/>
                  </a:lnTo>
                  <a:lnTo>
                    <a:pt x="89" y="50"/>
                  </a:lnTo>
                  <a:lnTo>
                    <a:pt x="102" y="54"/>
                  </a:lnTo>
                  <a:lnTo>
                    <a:pt x="117" y="62"/>
                  </a:lnTo>
                  <a:lnTo>
                    <a:pt x="137" y="75"/>
                  </a:lnTo>
                  <a:lnTo>
                    <a:pt x="156" y="77"/>
                  </a:lnTo>
                  <a:lnTo>
                    <a:pt x="161" y="86"/>
                  </a:lnTo>
                  <a:lnTo>
                    <a:pt x="164" y="106"/>
                  </a:lnTo>
                  <a:lnTo>
                    <a:pt x="160" y="106"/>
                  </a:lnTo>
                  <a:lnTo>
                    <a:pt x="167" y="114"/>
                  </a:lnTo>
                  <a:lnTo>
                    <a:pt x="169" y="130"/>
                  </a:lnTo>
                  <a:lnTo>
                    <a:pt x="185" y="131"/>
                  </a:lnTo>
                  <a:lnTo>
                    <a:pt x="201" y="132"/>
                  </a:lnTo>
                  <a:lnTo>
                    <a:pt x="203" y="149"/>
                  </a:lnTo>
                  <a:lnTo>
                    <a:pt x="214" y="161"/>
                  </a:lnTo>
                  <a:lnTo>
                    <a:pt x="218" y="167"/>
                  </a:lnTo>
                  <a:lnTo>
                    <a:pt x="214" y="183"/>
                  </a:lnTo>
                  <a:lnTo>
                    <a:pt x="210" y="197"/>
                  </a:lnTo>
                  <a:lnTo>
                    <a:pt x="214" y="204"/>
                  </a:lnTo>
                  <a:lnTo>
                    <a:pt x="210" y="206"/>
                  </a:lnTo>
                  <a:lnTo>
                    <a:pt x="211" y="202"/>
                  </a:lnTo>
                  <a:lnTo>
                    <a:pt x="193" y="189"/>
                  </a:lnTo>
                  <a:lnTo>
                    <a:pt x="171" y="193"/>
                  </a:lnTo>
                  <a:lnTo>
                    <a:pt x="148" y="196"/>
                  </a:lnTo>
                  <a:lnTo>
                    <a:pt x="146" y="20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7" name="Freeform 327"/>
            <p:cNvSpPr>
              <a:spLocks/>
            </p:cNvSpPr>
            <p:nvPr/>
          </p:nvSpPr>
          <p:spPr bwMode="auto">
            <a:xfrm>
              <a:off x="1684" y="2999"/>
              <a:ext cx="267" cy="598"/>
            </a:xfrm>
            <a:custGeom>
              <a:avLst/>
              <a:gdLst/>
              <a:ahLst/>
              <a:cxnLst>
                <a:cxn ang="0">
                  <a:pos x="208" y="189"/>
                </a:cxn>
                <a:cxn ang="0">
                  <a:pos x="208" y="216"/>
                </a:cxn>
                <a:cxn ang="0">
                  <a:pos x="205" y="232"/>
                </a:cxn>
                <a:cxn ang="0">
                  <a:pos x="235" y="269"/>
                </a:cxn>
                <a:cxn ang="0">
                  <a:pos x="248" y="292"/>
                </a:cxn>
                <a:cxn ang="0">
                  <a:pos x="238" y="325"/>
                </a:cxn>
                <a:cxn ang="0">
                  <a:pos x="207" y="335"/>
                </a:cxn>
                <a:cxn ang="0">
                  <a:pos x="179" y="340"/>
                </a:cxn>
                <a:cxn ang="0">
                  <a:pos x="170" y="346"/>
                </a:cxn>
                <a:cxn ang="0">
                  <a:pos x="171" y="380"/>
                </a:cxn>
                <a:cxn ang="0">
                  <a:pos x="131" y="376"/>
                </a:cxn>
                <a:cxn ang="0">
                  <a:pos x="149" y="405"/>
                </a:cxn>
                <a:cxn ang="0">
                  <a:pos x="160" y="400"/>
                </a:cxn>
                <a:cxn ang="0">
                  <a:pos x="156" y="411"/>
                </a:cxn>
                <a:cxn ang="0">
                  <a:pos x="157" y="418"/>
                </a:cxn>
                <a:cxn ang="0">
                  <a:pos x="147" y="449"/>
                </a:cxn>
                <a:cxn ang="0">
                  <a:pos x="127" y="466"/>
                </a:cxn>
                <a:cxn ang="0">
                  <a:pos x="152" y="497"/>
                </a:cxn>
                <a:cxn ang="0">
                  <a:pos x="162" y="508"/>
                </a:cxn>
                <a:cxn ang="0">
                  <a:pos x="160" y="510"/>
                </a:cxn>
                <a:cxn ang="0">
                  <a:pos x="161" y="514"/>
                </a:cxn>
                <a:cxn ang="0">
                  <a:pos x="144" y="539"/>
                </a:cxn>
                <a:cxn ang="0">
                  <a:pos x="135" y="551"/>
                </a:cxn>
                <a:cxn ang="0">
                  <a:pos x="140" y="556"/>
                </a:cxn>
                <a:cxn ang="0">
                  <a:pos x="132" y="572"/>
                </a:cxn>
                <a:cxn ang="0">
                  <a:pos x="138" y="585"/>
                </a:cxn>
                <a:cxn ang="0">
                  <a:pos x="156" y="598"/>
                </a:cxn>
                <a:cxn ang="0">
                  <a:pos x="99" y="589"/>
                </a:cxn>
                <a:cxn ang="0">
                  <a:pos x="80" y="565"/>
                </a:cxn>
                <a:cxn ang="0">
                  <a:pos x="57" y="540"/>
                </a:cxn>
                <a:cxn ang="0">
                  <a:pos x="63" y="503"/>
                </a:cxn>
                <a:cxn ang="0">
                  <a:pos x="58" y="465"/>
                </a:cxn>
                <a:cxn ang="0">
                  <a:pos x="48" y="453"/>
                </a:cxn>
                <a:cxn ang="0">
                  <a:pos x="46" y="441"/>
                </a:cxn>
                <a:cxn ang="0">
                  <a:pos x="31" y="410"/>
                </a:cxn>
                <a:cxn ang="0">
                  <a:pos x="23" y="367"/>
                </a:cxn>
                <a:cxn ang="0">
                  <a:pos x="24" y="335"/>
                </a:cxn>
                <a:cxn ang="0">
                  <a:pos x="18" y="307"/>
                </a:cxn>
                <a:cxn ang="0">
                  <a:pos x="22" y="277"/>
                </a:cxn>
                <a:cxn ang="0">
                  <a:pos x="19" y="238"/>
                </a:cxn>
                <a:cxn ang="0">
                  <a:pos x="7" y="211"/>
                </a:cxn>
                <a:cxn ang="0">
                  <a:pos x="0" y="182"/>
                </a:cxn>
                <a:cxn ang="0">
                  <a:pos x="2" y="156"/>
                </a:cxn>
                <a:cxn ang="0">
                  <a:pos x="9" y="123"/>
                </a:cxn>
                <a:cxn ang="0">
                  <a:pos x="20" y="100"/>
                </a:cxn>
                <a:cxn ang="0">
                  <a:pos x="10" y="61"/>
                </a:cxn>
                <a:cxn ang="0">
                  <a:pos x="28" y="44"/>
                </a:cxn>
                <a:cxn ang="0">
                  <a:pos x="28" y="21"/>
                </a:cxn>
                <a:cxn ang="0">
                  <a:pos x="46" y="2"/>
                </a:cxn>
                <a:cxn ang="0">
                  <a:pos x="75" y="18"/>
                </a:cxn>
                <a:cxn ang="0">
                  <a:pos x="101" y="4"/>
                </a:cxn>
                <a:cxn ang="0">
                  <a:pos x="122" y="24"/>
                </a:cxn>
                <a:cxn ang="0">
                  <a:pos x="153" y="48"/>
                </a:cxn>
                <a:cxn ang="0">
                  <a:pos x="182" y="62"/>
                </a:cxn>
                <a:cxn ang="0">
                  <a:pos x="191" y="91"/>
                </a:cxn>
                <a:cxn ang="0">
                  <a:pos x="205" y="110"/>
                </a:cxn>
                <a:cxn ang="0">
                  <a:pos x="235" y="108"/>
                </a:cxn>
                <a:cxn ang="0">
                  <a:pos x="248" y="74"/>
                </a:cxn>
                <a:cxn ang="0">
                  <a:pos x="267" y="100"/>
                </a:cxn>
                <a:cxn ang="0">
                  <a:pos x="246" y="120"/>
                </a:cxn>
                <a:cxn ang="0">
                  <a:pos x="228" y="143"/>
                </a:cxn>
                <a:cxn ang="0">
                  <a:pos x="209" y="165"/>
                </a:cxn>
              </a:cxnLst>
              <a:rect l="0" t="0" r="r" b="b"/>
              <a:pathLst>
                <a:path w="267" h="598">
                  <a:moveTo>
                    <a:pt x="209" y="168"/>
                  </a:moveTo>
                  <a:lnTo>
                    <a:pt x="208" y="189"/>
                  </a:lnTo>
                  <a:lnTo>
                    <a:pt x="208" y="211"/>
                  </a:lnTo>
                  <a:lnTo>
                    <a:pt x="208" y="216"/>
                  </a:lnTo>
                  <a:lnTo>
                    <a:pt x="207" y="228"/>
                  </a:lnTo>
                  <a:lnTo>
                    <a:pt x="205" y="232"/>
                  </a:lnTo>
                  <a:lnTo>
                    <a:pt x="213" y="254"/>
                  </a:lnTo>
                  <a:lnTo>
                    <a:pt x="235" y="269"/>
                  </a:lnTo>
                  <a:lnTo>
                    <a:pt x="237" y="284"/>
                  </a:lnTo>
                  <a:lnTo>
                    <a:pt x="248" y="292"/>
                  </a:lnTo>
                  <a:lnTo>
                    <a:pt x="243" y="308"/>
                  </a:lnTo>
                  <a:lnTo>
                    <a:pt x="238" y="325"/>
                  </a:lnTo>
                  <a:lnTo>
                    <a:pt x="224" y="332"/>
                  </a:lnTo>
                  <a:lnTo>
                    <a:pt x="207" y="335"/>
                  </a:lnTo>
                  <a:lnTo>
                    <a:pt x="194" y="337"/>
                  </a:lnTo>
                  <a:lnTo>
                    <a:pt x="179" y="340"/>
                  </a:lnTo>
                  <a:lnTo>
                    <a:pt x="166" y="338"/>
                  </a:lnTo>
                  <a:lnTo>
                    <a:pt x="170" y="346"/>
                  </a:lnTo>
                  <a:lnTo>
                    <a:pt x="175" y="370"/>
                  </a:lnTo>
                  <a:lnTo>
                    <a:pt x="171" y="380"/>
                  </a:lnTo>
                  <a:lnTo>
                    <a:pt x="148" y="379"/>
                  </a:lnTo>
                  <a:lnTo>
                    <a:pt x="131" y="376"/>
                  </a:lnTo>
                  <a:lnTo>
                    <a:pt x="144" y="402"/>
                  </a:lnTo>
                  <a:lnTo>
                    <a:pt x="149" y="405"/>
                  </a:lnTo>
                  <a:lnTo>
                    <a:pt x="156" y="404"/>
                  </a:lnTo>
                  <a:lnTo>
                    <a:pt x="160" y="400"/>
                  </a:lnTo>
                  <a:lnTo>
                    <a:pt x="165" y="414"/>
                  </a:lnTo>
                  <a:lnTo>
                    <a:pt x="156" y="411"/>
                  </a:lnTo>
                  <a:lnTo>
                    <a:pt x="144" y="411"/>
                  </a:lnTo>
                  <a:lnTo>
                    <a:pt x="157" y="418"/>
                  </a:lnTo>
                  <a:lnTo>
                    <a:pt x="145" y="432"/>
                  </a:lnTo>
                  <a:lnTo>
                    <a:pt x="147" y="449"/>
                  </a:lnTo>
                  <a:lnTo>
                    <a:pt x="144" y="457"/>
                  </a:lnTo>
                  <a:lnTo>
                    <a:pt x="127" y="466"/>
                  </a:lnTo>
                  <a:lnTo>
                    <a:pt x="127" y="484"/>
                  </a:lnTo>
                  <a:lnTo>
                    <a:pt x="152" y="497"/>
                  </a:lnTo>
                  <a:lnTo>
                    <a:pt x="161" y="503"/>
                  </a:lnTo>
                  <a:lnTo>
                    <a:pt x="162" y="508"/>
                  </a:lnTo>
                  <a:lnTo>
                    <a:pt x="162" y="510"/>
                  </a:lnTo>
                  <a:lnTo>
                    <a:pt x="160" y="510"/>
                  </a:lnTo>
                  <a:lnTo>
                    <a:pt x="160" y="513"/>
                  </a:lnTo>
                  <a:lnTo>
                    <a:pt x="161" y="514"/>
                  </a:lnTo>
                  <a:lnTo>
                    <a:pt x="153" y="526"/>
                  </a:lnTo>
                  <a:lnTo>
                    <a:pt x="144" y="539"/>
                  </a:lnTo>
                  <a:lnTo>
                    <a:pt x="143" y="555"/>
                  </a:lnTo>
                  <a:lnTo>
                    <a:pt x="135" y="551"/>
                  </a:lnTo>
                  <a:lnTo>
                    <a:pt x="134" y="552"/>
                  </a:lnTo>
                  <a:lnTo>
                    <a:pt x="140" y="556"/>
                  </a:lnTo>
                  <a:lnTo>
                    <a:pt x="132" y="568"/>
                  </a:lnTo>
                  <a:lnTo>
                    <a:pt x="132" y="572"/>
                  </a:lnTo>
                  <a:lnTo>
                    <a:pt x="140" y="585"/>
                  </a:lnTo>
                  <a:lnTo>
                    <a:pt x="138" y="585"/>
                  </a:lnTo>
                  <a:lnTo>
                    <a:pt x="147" y="589"/>
                  </a:lnTo>
                  <a:lnTo>
                    <a:pt x="156" y="598"/>
                  </a:lnTo>
                  <a:lnTo>
                    <a:pt x="130" y="591"/>
                  </a:lnTo>
                  <a:lnTo>
                    <a:pt x="99" y="589"/>
                  </a:lnTo>
                  <a:lnTo>
                    <a:pt x="91" y="580"/>
                  </a:lnTo>
                  <a:lnTo>
                    <a:pt x="80" y="565"/>
                  </a:lnTo>
                  <a:lnTo>
                    <a:pt x="71" y="565"/>
                  </a:lnTo>
                  <a:lnTo>
                    <a:pt x="57" y="540"/>
                  </a:lnTo>
                  <a:lnTo>
                    <a:pt x="66" y="529"/>
                  </a:lnTo>
                  <a:lnTo>
                    <a:pt x="63" y="503"/>
                  </a:lnTo>
                  <a:lnTo>
                    <a:pt x="61" y="480"/>
                  </a:lnTo>
                  <a:lnTo>
                    <a:pt x="58" y="465"/>
                  </a:lnTo>
                  <a:lnTo>
                    <a:pt x="54" y="457"/>
                  </a:lnTo>
                  <a:lnTo>
                    <a:pt x="48" y="453"/>
                  </a:lnTo>
                  <a:lnTo>
                    <a:pt x="58" y="449"/>
                  </a:lnTo>
                  <a:lnTo>
                    <a:pt x="46" y="441"/>
                  </a:lnTo>
                  <a:lnTo>
                    <a:pt x="39" y="421"/>
                  </a:lnTo>
                  <a:lnTo>
                    <a:pt x="31" y="410"/>
                  </a:lnTo>
                  <a:lnTo>
                    <a:pt x="29" y="394"/>
                  </a:lnTo>
                  <a:lnTo>
                    <a:pt x="23" y="367"/>
                  </a:lnTo>
                  <a:lnTo>
                    <a:pt x="22" y="348"/>
                  </a:lnTo>
                  <a:lnTo>
                    <a:pt x="24" y="335"/>
                  </a:lnTo>
                  <a:lnTo>
                    <a:pt x="23" y="323"/>
                  </a:lnTo>
                  <a:lnTo>
                    <a:pt x="18" y="307"/>
                  </a:lnTo>
                  <a:lnTo>
                    <a:pt x="13" y="290"/>
                  </a:lnTo>
                  <a:lnTo>
                    <a:pt x="22" y="277"/>
                  </a:lnTo>
                  <a:lnTo>
                    <a:pt x="18" y="264"/>
                  </a:lnTo>
                  <a:lnTo>
                    <a:pt x="19" y="238"/>
                  </a:lnTo>
                  <a:lnTo>
                    <a:pt x="15" y="228"/>
                  </a:lnTo>
                  <a:lnTo>
                    <a:pt x="7" y="211"/>
                  </a:lnTo>
                  <a:lnTo>
                    <a:pt x="0" y="195"/>
                  </a:lnTo>
                  <a:lnTo>
                    <a:pt x="0" y="182"/>
                  </a:lnTo>
                  <a:lnTo>
                    <a:pt x="2" y="170"/>
                  </a:lnTo>
                  <a:lnTo>
                    <a:pt x="2" y="156"/>
                  </a:lnTo>
                  <a:lnTo>
                    <a:pt x="1" y="142"/>
                  </a:lnTo>
                  <a:lnTo>
                    <a:pt x="9" y="123"/>
                  </a:lnTo>
                  <a:lnTo>
                    <a:pt x="15" y="105"/>
                  </a:lnTo>
                  <a:lnTo>
                    <a:pt x="20" y="100"/>
                  </a:lnTo>
                  <a:lnTo>
                    <a:pt x="14" y="90"/>
                  </a:lnTo>
                  <a:lnTo>
                    <a:pt x="10" y="61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43" y="0"/>
                  </a:lnTo>
                  <a:lnTo>
                    <a:pt x="46" y="2"/>
                  </a:lnTo>
                  <a:lnTo>
                    <a:pt x="67" y="6"/>
                  </a:lnTo>
                  <a:lnTo>
                    <a:pt x="75" y="18"/>
                  </a:lnTo>
                  <a:lnTo>
                    <a:pt x="82" y="7"/>
                  </a:lnTo>
                  <a:lnTo>
                    <a:pt x="101" y="4"/>
                  </a:lnTo>
                  <a:lnTo>
                    <a:pt x="105" y="9"/>
                  </a:lnTo>
                  <a:lnTo>
                    <a:pt x="122" y="24"/>
                  </a:lnTo>
                  <a:lnTo>
                    <a:pt x="139" y="41"/>
                  </a:lnTo>
                  <a:lnTo>
                    <a:pt x="153" y="48"/>
                  </a:lnTo>
                  <a:lnTo>
                    <a:pt x="166" y="54"/>
                  </a:lnTo>
                  <a:lnTo>
                    <a:pt x="182" y="62"/>
                  </a:lnTo>
                  <a:lnTo>
                    <a:pt x="198" y="71"/>
                  </a:lnTo>
                  <a:lnTo>
                    <a:pt x="191" y="91"/>
                  </a:lnTo>
                  <a:lnTo>
                    <a:pt x="185" y="109"/>
                  </a:lnTo>
                  <a:lnTo>
                    <a:pt x="205" y="110"/>
                  </a:lnTo>
                  <a:lnTo>
                    <a:pt x="225" y="112"/>
                  </a:lnTo>
                  <a:lnTo>
                    <a:pt x="235" y="108"/>
                  </a:lnTo>
                  <a:lnTo>
                    <a:pt x="250" y="87"/>
                  </a:lnTo>
                  <a:lnTo>
                    <a:pt x="248" y="74"/>
                  </a:lnTo>
                  <a:lnTo>
                    <a:pt x="259" y="75"/>
                  </a:lnTo>
                  <a:lnTo>
                    <a:pt x="267" y="100"/>
                  </a:lnTo>
                  <a:lnTo>
                    <a:pt x="256" y="110"/>
                  </a:lnTo>
                  <a:lnTo>
                    <a:pt x="246" y="120"/>
                  </a:lnTo>
                  <a:lnTo>
                    <a:pt x="237" y="131"/>
                  </a:lnTo>
                  <a:lnTo>
                    <a:pt x="228" y="143"/>
                  </a:lnTo>
                  <a:lnTo>
                    <a:pt x="218" y="155"/>
                  </a:lnTo>
                  <a:lnTo>
                    <a:pt x="209" y="165"/>
                  </a:lnTo>
                  <a:lnTo>
                    <a:pt x="209" y="16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8" name="Freeform 328"/>
            <p:cNvSpPr>
              <a:spLocks/>
            </p:cNvSpPr>
            <p:nvPr/>
          </p:nvSpPr>
          <p:spPr bwMode="auto">
            <a:xfrm>
              <a:off x="1840" y="3602"/>
              <a:ext cx="65" cy="43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29" y="26"/>
                </a:cxn>
                <a:cxn ang="0">
                  <a:pos x="64" y="38"/>
                </a:cxn>
                <a:cxn ang="0">
                  <a:pos x="65" y="43"/>
                </a:cxn>
                <a:cxn ang="0">
                  <a:pos x="42" y="43"/>
                </a:cxn>
                <a:cxn ang="0">
                  <a:pos x="17" y="42"/>
                </a:cxn>
                <a:cxn ang="0">
                  <a:pos x="8" y="21"/>
                </a:cxn>
                <a:cxn ang="0">
                  <a:pos x="0" y="0"/>
                </a:cxn>
                <a:cxn ang="0">
                  <a:pos x="5" y="8"/>
                </a:cxn>
              </a:cxnLst>
              <a:rect l="0" t="0" r="r" b="b"/>
              <a:pathLst>
                <a:path w="65" h="43">
                  <a:moveTo>
                    <a:pt x="5" y="8"/>
                  </a:moveTo>
                  <a:lnTo>
                    <a:pt x="29" y="26"/>
                  </a:lnTo>
                  <a:lnTo>
                    <a:pt x="64" y="38"/>
                  </a:lnTo>
                  <a:lnTo>
                    <a:pt x="65" y="43"/>
                  </a:lnTo>
                  <a:lnTo>
                    <a:pt x="42" y="43"/>
                  </a:lnTo>
                  <a:lnTo>
                    <a:pt x="17" y="42"/>
                  </a:lnTo>
                  <a:lnTo>
                    <a:pt x="8" y="21"/>
                  </a:lnTo>
                  <a:lnTo>
                    <a:pt x="0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9" name="Freeform 329"/>
            <p:cNvSpPr>
              <a:spLocks/>
            </p:cNvSpPr>
            <p:nvPr/>
          </p:nvSpPr>
          <p:spPr bwMode="auto">
            <a:xfrm>
              <a:off x="1648" y="2914"/>
              <a:ext cx="192" cy="711"/>
            </a:xfrm>
            <a:custGeom>
              <a:avLst/>
              <a:gdLst/>
              <a:ahLst/>
              <a:cxnLst>
                <a:cxn ang="0">
                  <a:pos x="20" y="283"/>
                </a:cxn>
                <a:cxn ang="0">
                  <a:pos x="21" y="330"/>
                </a:cxn>
                <a:cxn ang="0">
                  <a:pos x="16" y="383"/>
                </a:cxn>
                <a:cxn ang="0">
                  <a:pos x="24" y="422"/>
                </a:cxn>
                <a:cxn ang="0">
                  <a:pos x="37" y="476"/>
                </a:cxn>
                <a:cxn ang="0">
                  <a:pos x="51" y="476"/>
                </a:cxn>
                <a:cxn ang="0">
                  <a:pos x="59" y="489"/>
                </a:cxn>
                <a:cxn ang="0">
                  <a:pos x="59" y="504"/>
                </a:cxn>
                <a:cxn ang="0">
                  <a:pos x="69" y="532"/>
                </a:cxn>
                <a:cxn ang="0">
                  <a:pos x="67" y="550"/>
                </a:cxn>
                <a:cxn ang="0">
                  <a:pos x="69" y="564"/>
                </a:cxn>
                <a:cxn ang="0">
                  <a:pos x="56" y="565"/>
                </a:cxn>
                <a:cxn ang="0">
                  <a:pos x="49" y="562"/>
                </a:cxn>
                <a:cxn ang="0">
                  <a:pos x="49" y="572"/>
                </a:cxn>
                <a:cxn ang="0">
                  <a:pos x="64" y="589"/>
                </a:cxn>
                <a:cxn ang="0">
                  <a:pos x="76" y="594"/>
                </a:cxn>
                <a:cxn ang="0">
                  <a:pos x="84" y="605"/>
                </a:cxn>
                <a:cxn ang="0">
                  <a:pos x="75" y="614"/>
                </a:cxn>
                <a:cxn ang="0">
                  <a:pos x="86" y="640"/>
                </a:cxn>
                <a:cxn ang="0">
                  <a:pos x="98" y="655"/>
                </a:cxn>
                <a:cxn ang="0">
                  <a:pos x="108" y="668"/>
                </a:cxn>
                <a:cxn ang="0">
                  <a:pos x="112" y="679"/>
                </a:cxn>
                <a:cxn ang="0">
                  <a:pos x="131" y="696"/>
                </a:cxn>
                <a:cxn ang="0">
                  <a:pos x="140" y="702"/>
                </a:cxn>
                <a:cxn ang="0">
                  <a:pos x="176" y="681"/>
                </a:cxn>
                <a:cxn ang="0">
                  <a:pos x="135" y="674"/>
                </a:cxn>
                <a:cxn ang="0">
                  <a:pos x="107" y="650"/>
                </a:cxn>
                <a:cxn ang="0">
                  <a:pos x="99" y="588"/>
                </a:cxn>
                <a:cxn ang="0">
                  <a:pos x="90" y="542"/>
                </a:cxn>
                <a:cxn ang="0">
                  <a:pos x="82" y="526"/>
                </a:cxn>
                <a:cxn ang="0">
                  <a:pos x="65" y="479"/>
                </a:cxn>
                <a:cxn ang="0">
                  <a:pos x="60" y="420"/>
                </a:cxn>
                <a:cxn ang="0">
                  <a:pos x="49" y="375"/>
                </a:cxn>
                <a:cxn ang="0">
                  <a:pos x="55" y="323"/>
                </a:cxn>
                <a:cxn ang="0">
                  <a:pos x="36" y="280"/>
                </a:cxn>
                <a:cxn ang="0">
                  <a:pos x="38" y="241"/>
                </a:cxn>
                <a:cxn ang="0">
                  <a:pos x="51" y="190"/>
                </a:cxn>
                <a:cxn ang="0">
                  <a:pos x="46" y="146"/>
                </a:cxn>
                <a:cxn ang="0">
                  <a:pos x="68" y="109"/>
                </a:cxn>
                <a:cxn ang="0">
                  <a:pos x="45" y="86"/>
                </a:cxn>
                <a:cxn ang="0">
                  <a:pos x="34" y="36"/>
                </a:cxn>
                <a:cxn ang="0">
                  <a:pos x="13" y="0"/>
                </a:cxn>
                <a:cxn ang="0">
                  <a:pos x="0" y="17"/>
                </a:cxn>
                <a:cxn ang="0">
                  <a:pos x="9" y="89"/>
                </a:cxn>
                <a:cxn ang="0">
                  <a:pos x="12" y="143"/>
                </a:cxn>
                <a:cxn ang="0">
                  <a:pos x="11" y="221"/>
                </a:cxn>
              </a:cxnLst>
              <a:rect l="0" t="0" r="r" b="b"/>
              <a:pathLst>
                <a:path w="192" h="711">
                  <a:moveTo>
                    <a:pt x="12" y="253"/>
                  </a:moveTo>
                  <a:lnTo>
                    <a:pt x="16" y="267"/>
                  </a:lnTo>
                  <a:lnTo>
                    <a:pt x="20" y="283"/>
                  </a:lnTo>
                  <a:lnTo>
                    <a:pt x="21" y="297"/>
                  </a:lnTo>
                  <a:lnTo>
                    <a:pt x="24" y="313"/>
                  </a:lnTo>
                  <a:lnTo>
                    <a:pt x="21" y="330"/>
                  </a:lnTo>
                  <a:lnTo>
                    <a:pt x="19" y="348"/>
                  </a:lnTo>
                  <a:lnTo>
                    <a:pt x="17" y="365"/>
                  </a:lnTo>
                  <a:lnTo>
                    <a:pt x="16" y="383"/>
                  </a:lnTo>
                  <a:lnTo>
                    <a:pt x="12" y="390"/>
                  </a:lnTo>
                  <a:lnTo>
                    <a:pt x="19" y="405"/>
                  </a:lnTo>
                  <a:lnTo>
                    <a:pt x="24" y="422"/>
                  </a:lnTo>
                  <a:lnTo>
                    <a:pt x="28" y="440"/>
                  </a:lnTo>
                  <a:lnTo>
                    <a:pt x="26" y="459"/>
                  </a:lnTo>
                  <a:lnTo>
                    <a:pt x="37" y="476"/>
                  </a:lnTo>
                  <a:lnTo>
                    <a:pt x="38" y="478"/>
                  </a:lnTo>
                  <a:lnTo>
                    <a:pt x="45" y="481"/>
                  </a:lnTo>
                  <a:lnTo>
                    <a:pt x="51" y="476"/>
                  </a:lnTo>
                  <a:lnTo>
                    <a:pt x="55" y="473"/>
                  </a:lnTo>
                  <a:lnTo>
                    <a:pt x="54" y="483"/>
                  </a:lnTo>
                  <a:lnTo>
                    <a:pt x="59" y="489"/>
                  </a:lnTo>
                  <a:lnTo>
                    <a:pt x="56" y="487"/>
                  </a:lnTo>
                  <a:lnTo>
                    <a:pt x="58" y="493"/>
                  </a:lnTo>
                  <a:lnTo>
                    <a:pt x="59" y="504"/>
                  </a:lnTo>
                  <a:lnTo>
                    <a:pt x="60" y="517"/>
                  </a:lnTo>
                  <a:lnTo>
                    <a:pt x="60" y="524"/>
                  </a:lnTo>
                  <a:lnTo>
                    <a:pt x="69" y="532"/>
                  </a:lnTo>
                  <a:lnTo>
                    <a:pt x="64" y="545"/>
                  </a:lnTo>
                  <a:lnTo>
                    <a:pt x="71" y="549"/>
                  </a:lnTo>
                  <a:lnTo>
                    <a:pt x="67" y="550"/>
                  </a:lnTo>
                  <a:lnTo>
                    <a:pt x="67" y="555"/>
                  </a:lnTo>
                  <a:lnTo>
                    <a:pt x="68" y="565"/>
                  </a:lnTo>
                  <a:lnTo>
                    <a:pt x="69" y="564"/>
                  </a:lnTo>
                  <a:lnTo>
                    <a:pt x="64" y="572"/>
                  </a:lnTo>
                  <a:lnTo>
                    <a:pt x="63" y="567"/>
                  </a:lnTo>
                  <a:lnTo>
                    <a:pt x="56" y="565"/>
                  </a:lnTo>
                  <a:lnTo>
                    <a:pt x="58" y="559"/>
                  </a:lnTo>
                  <a:lnTo>
                    <a:pt x="54" y="560"/>
                  </a:lnTo>
                  <a:lnTo>
                    <a:pt x="49" y="562"/>
                  </a:lnTo>
                  <a:lnTo>
                    <a:pt x="41" y="577"/>
                  </a:lnTo>
                  <a:lnTo>
                    <a:pt x="43" y="576"/>
                  </a:lnTo>
                  <a:lnTo>
                    <a:pt x="49" y="572"/>
                  </a:lnTo>
                  <a:lnTo>
                    <a:pt x="58" y="576"/>
                  </a:lnTo>
                  <a:lnTo>
                    <a:pt x="69" y="585"/>
                  </a:lnTo>
                  <a:lnTo>
                    <a:pt x="64" y="589"/>
                  </a:lnTo>
                  <a:lnTo>
                    <a:pt x="69" y="592"/>
                  </a:lnTo>
                  <a:lnTo>
                    <a:pt x="62" y="594"/>
                  </a:lnTo>
                  <a:lnTo>
                    <a:pt x="76" y="594"/>
                  </a:lnTo>
                  <a:lnTo>
                    <a:pt x="77" y="593"/>
                  </a:lnTo>
                  <a:lnTo>
                    <a:pt x="84" y="599"/>
                  </a:lnTo>
                  <a:lnTo>
                    <a:pt x="84" y="605"/>
                  </a:lnTo>
                  <a:lnTo>
                    <a:pt x="72" y="602"/>
                  </a:lnTo>
                  <a:lnTo>
                    <a:pt x="67" y="601"/>
                  </a:lnTo>
                  <a:lnTo>
                    <a:pt x="75" y="614"/>
                  </a:lnTo>
                  <a:lnTo>
                    <a:pt x="82" y="627"/>
                  </a:lnTo>
                  <a:lnTo>
                    <a:pt x="82" y="633"/>
                  </a:lnTo>
                  <a:lnTo>
                    <a:pt x="86" y="640"/>
                  </a:lnTo>
                  <a:lnTo>
                    <a:pt x="84" y="642"/>
                  </a:lnTo>
                  <a:lnTo>
                    <a:pt x="92" y="648"/>
                  </a:lnTo>
                  <a:lnTo>
                    <a:pt x="98" y="655"/>
                  </a:lnTo>
                  <a:lnTo>
                    <a:pt x="97" y="659"/>
                  </a:lnTo>
                  <a:lnTo>
                    <a:pt x="105" y="663"/>
                  </a:lnTo>
                  <a:lnTo>
                    <a:pt x="108" y="668"/>
                  </a:lnTo>
                  <a:lnTo>
                    <a:pt x="103" y="667"/>
                  </a:lnTo>
                  <a:lnTo>
                    <a:pt x="112" y="674"/>
                  </a:lnTo>
                  <a:lnTo>
                    <a:pt x="112" y="679"/>
                  </a:lnTo>
                  <a:lnTo>
                    <a:pt x="120" y="688"/>
                  </a:lnTo>
                  <a:lnTo>
                    <a:pt x="123" y="692"/>
                  </a:lnTo>
                  <a:lnTo>
                    <a:pt x="131" y="696"/>
                  </a:lnTo>
                  <a:lnTo>
                    <a:pt x="132" y="698"/>
                  </a:lnTo>
                  <a:lnTo>
                    <a:pt x="129" y="700"/>
                  </a:lnTo>
                  <a:lnTo>
                    <a:pt x="140" y="702"/>
                  </a:lnTo>
                  <a:lnTo>
                    <a:pt x="162" y="711"/>
                  </a:lnTo>
                  <a:lnTo>
                    <a:pt x="163" y="688"/>
                  </a:lnTo>
                  <a:lnTo>
                    <a:pt x="176" y="681"/>
                  </a:lnTo>
                  <a:lnTo>
                    <a:pt x="192" y="683"/>
                  </a:lnTo>
                  <a:lnTo>
                    <a:pt x="166" y="676"/>
                  </a:lnTo>
                  <a:lnTo>
                    <a:pt x="135" y="674"/>
                  </a:lnTo>
                  <a:lnTo>
                    <a:pt x="127" y="665"/>
                  </a:lnTo>
                  <a:lnTo>
                    <a:pt x="116" y="650"/>
                  </a:lnTo>
                  <a:lnTo>
                    <a:pt x="107" y="650"/>
                  </a:lnTo>
                  <a:lnTo>
                    <a:pt x="93" y="625"/>
                  </a:lnTo>
                  <a:lnTo>
                    <a:pt x="102" y="614"/>
                  </a:lnTo>
                  <a:lnTo>
                    <a:pt x="99" y="588"/>
                  </a:lnTo>
                  <a:lnTo>
                    <a:pt x="97" y="565"/>
                  </a:lnTo>
                  <a:lnTo>
                    <a:pt x="94" y="550"/>
                  </a:lnTo>
                  <a:lnTo>
                    <a:pt x="90" y="542"/>
                  </a:lnTo>
                  <a:lnTo>
                    <a:pt x="84" y="538"/>
                  </a:lnTo>
                  <a:lnTo>
                    <a:pt x="94" y="534"/>
                  </a:lnTo>
                  <a:lnTo>
                    <a:pt x="82" y="526"/>
                  </a:lnTo>
                  <a:lnTo>
                    <a:pt x="75" y="506"/>
                  </a:lnTo>
                  <a:lnTo>
                    <a:pt x="67" y="495"/>
                  </a:lnTo>
                  <a:lnTo>
                    <a:pt x="65" y="479"/>
                  </a:lnTo>
                  <a:lnTo>
                    <a:pt x="59" y="452"/>
                  </a:lnTo>
                  <a:lnTo>
                    <a:pt x="58" y="433"/>
                  </a:lnTo>
                  <a:lnTo>
                    <a:pt x="60" y="420"/>
                  </a:lnTo>
                  <a:lnTo>
                    <a:pt x="59" y="408"/>
                  </a:lnTo>
                  <a:lnTo>
                    <a:pt x="54" y="392"/>
                  </a:lnTo>
                  <a:lnTo>
                    <a:pt x="49" y="375"/>
                  </a:lnTo>
                  <a:lnTo>
                    <a:pt x="58" y="362"/>
                  </a:lnTo>
                  <a:lnTo>
                    <a:pt x="54" y="349"/>
                  </a:lnTo>
                  <a:lnTo>
                    <a:pt x="55" y="323"/>
                  </a:lnTo>
                  <a:lnTo>
                    <a:pt x="51" y="313"/>
                  </a:lnTo>
                  <a:lnTo>
                    <a:pt x="43" y="296"/>
                  </a:lnTo>
                  <a:lnTo>
                    <a:pt x="36" y="280"/>
                  </a:lnTo>
                  <a:lnTo>
                    <a:pt x="36" y="267"/>
                  </a:lnTo>
                  <a:lnTo>
                    <a:pt x="38" y="255"/>
                  </a:lnTo>
                  <a:lnTo>
                    <a:pt x="38" y="241"/>
                  </a:lnTo>
                  <a:lnTo>
                    <a:pt x="37" y="227"/>
                  </a:lnTo>
                  <a:lnTo>
                    <a:pt x="45" y="208"/>
                  </a:lnTo>
                  <a:lnTo>
                    <a:pt x="51" y="190"/>
                  </a:lnTo>
                  <a:lnTo>
                    <a:pt x="56" y="185"/>
                  </a:lnTo>
                  <a:lnTo>
                    <a:pt x="50" y="175"/>
                  </a:lnTo>
                  <a:lnTo>
                    <a:pt x="46" y="146"/>
                  </a:lnTo>
                  <a:lnTo>
                    <a:pt x="50" y="137"/>
                  </a:lnTo>
                  <a:lnTo>
                    <a:pt x="64" y="129"/>
                  </a:lnTo>
                  <a:lnTo>
                    <a:pt x="68" y="109"/>
                  </a:lnTo>
                  <a:lnTo>
                    <a:pt x="64" y="106"/>
                  </a:lnTo>
                  <a:lnTo>
                    <a:pt x="52" y="103"/>
                  </a:lnTo>
                  <a:lnTo>
                    <a:pt x="45" y="86"/>
                  </a:lnTo>
                  <a:lnTo>
                    <a:pt x="38" y="68"/>
                  </a:lnTo>
                  <a:lnTo>
                    <a:pt x="33" y="51"/>
                  </a:lnTo>
                  <a:lnTo>
                    <a:pt x="34" y="36"/>
                  </a:lnTo>
                  <a:lnTo>
                    <a:pt x="24" y="23"/>
                  </a:lnTo>
                  <a:lnTo>
                    <a:pt x="19" y="9"/>
                  </a:lnTo>
                  <a:lnTo>
                    <a:pt x="13" y="0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4" y="42"/>
                  </a:lnTo>
                  <a:lnTo>
                    <a:pt x="9" y="66"/>
                  </a:lnTo>
                  <a:lnTo>
                    <a:pt x="9" y="89"/>
                  </a:lnTo>
                  <a:lnTo>
                    <a:pt x="9" y="111"/>
                  </a:lnTo>
                  <a:lnTo>
                    <a:pt x="8" y="119"/>
                  </a:lnTo>
                  <a:lnTo>
                    <a:pt x="12" y="143"/>
                  </a:lnTo>
                  <a:lnTo>
                    <a:pt x="12" y="165"/>
                  </a:lnTo>
                  <a:lnTo>
                    <a:pt x="12" y="193"/>
                  </a:lnTo>
                  <a:lnTo>
                    <a:pt x="11" y="221"/>
                  </a:lnTo>
                  <a:lnTo>
                    <a:pt x="12" y="233"/>
                  </a:lnTo>
                  <a:lnTo>
                    <a:pt x="12" y="25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0" name="Freeform 330"/>
            <p:cNvSpPr>
              <a:spLocks/>
            </p:cNvSpPr>
            <p:nvPr/>
          </p:nvSpPr>
          <p:spPr bwMode="auto">
            <a:xfrm>
              <a:off x="1806" y="3599"/>
              <a:ext cx="51" cy="45"/>
            </a:xfrm>
            <a:custGeom>
              <a:avLst/>
              <a:gdLst/>
              <a:ahLst/>
              <a:cxnLst>
                <a:cxn ang="0">
                  <a:pos x="34" y="3"/>
                </a:cxn>
                <a:cxn ang="0">
                  <a:pos x="42" y="24"/>
                </a:cxn>
                <a:cxn ang="0">
                  <a:pos x="51" y="45"/>
                </a:cxn>
                <a:cxn ang="0">
                  <a:pos x="46" y="43"/>
                </a:cxn>
                <a:cxn ang="0">
                  <a:pos x="38" y="45"/>
                </a:cxn>
                <a:cxn ang="0">
                  <a:pos x="21" y="42"/>
                </a:cxn>
                <a:cxn ang="0">
                  <a:pos x="16" y="42"/>
                </a:cxn>
                <a:cxn ang="0">
                  <a:pos x="0" y="39"/>
                </a:cxn>
                <a:cxn ang="0">
                  <a:pos x="4" y="38"/>
                </a:cxn>
                <a:cxn ang="0">
                  <a:pos x="13" y="36"/>
                </a:cxn>
                <a:cxn ang="0">
                  <a:pos x="18" y="38"/>
                </a:cxn>
                <a:cxn ang="0">
                  <a:pos x="23" y="38"/>
                </a:cxn>
                <a:cxn ang="0">
                  <a:pos x="14" y="33"/>
                </a:cxn>
                <a:cxn ang="0">
                  <a:pos x="25" y="36"/>
                </a:cxn>
                <a:cxn ang="0">
                  <a:pos x="30" y="37"/>
                </a:cxn>
                <a:cxn ang="0">
                  <a:pos x="39" y="38"/>
                </a:cxn>
                <a:cxn ang="0">
                  <a:pos x="42" y="38"/>
                </a:cxn>
                <a:cxn ang="0">
                  <a:pos x="21" y="28"/>
                </a:cxn>
                <a:cxn ang="0">
                  <a:pos x="30" y="19"/>
                </a:cxn>
                <a:cxn ang="0">
                  <a:pos x="17" y="19"/>
                </a:cxn>
                <a:cxn ang="0">
                  <a:pos x="12" y="16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34" y="3"/>
                </a:cxn>
              </a:cxnLst>
              <a:rect l="0" t="0" r="r" b="b"/>
              <a:pathLst>
                <a:path w="51" h="45">
                  <a:moveTo>
                    <a:pt x="34" y="3"/>
                  </a:moveTo>
                  <a:lnTo>
                    <a:pt x="42" y="24"/>
                  </a:lnTo>
                  <a:lnTo>
                    <a:pt x="51" y="45"/>
                  </a:lnTo>
                  <a:lnTo>
                    <a:pt x="46" y="43"/>
                  </a:lnTo>
                  <a:lnTo>
                    <a:pt x="38" y="45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0" y="39"/>
                  </a:lnTo>
                  <a:lnTo>
                    <a:pt x="4" y="38"/>
                  </a:lnTo>
                  <a:lnTo>
                    <a:pt x="13" y="36"/>
                  </a:lnTo>
                  <a:lnTo>
                    <a:pt x="18" y="38"/>
                  </a:lnTo>
                  <a:lnTo>
                    <a:pt x="23" y="38"/>
                  </a:lnTo>
                  <a:lnTo>
                    <a:pt x="14" y="33"/>
                  </a:lnTo>
                  <a:lnTo>
                    <a:pt x="25" y="36"/>
                  </a:lnTo>
                  <a:lnTo>
                    <a:pt x="30" y="37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21" y="28"/>
                  </a:lnTo>
                  <a:lnTo>
                    <a:pt x="30" y="19"/>
                  </a:lnTo>
                  <a:lnTo>
                    <a:pt x="17" y="19"/>
                  </a:lnTo>
                  <a:lnTo>
                    <a:pt x="12" y="16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1" name="Freeform 331"/>
            <p:cNvSpPr>
              <a:spLocks/>
            </p:cNvSpPr>
            <p:nvPr/>
          </p:nvSpPr>
          <p:spPr bwMode="auto">
            <a:xfrm>
              <a:off x="1680" y="3393"/>
              <a:ext cx="14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"/>
                </a:cxn>
                <a:cxn ang="0">
                  <a:pos x="6" y="30"/>
                </a:cxn>
                <a:cxn ang="0">
                  <a:pos x="13" y="28"/>
                </a:cxn>
                <a:cxn ang="0">
                  <a:pos x="14" y="23"/>
                </a:cxn>
                <a:cxn ang="0">
                  <a:pos x="10" y="11"/>
                </a:cxn>
                <a:cxn ang="0">
                  <a:pos x="13" y="10"/>
                </a:cxn>
                <a:cxn ang="0">
                  <a:pos x="4" y="0"/>
                </a:cxn>
              </a:cxnLst>
              <a:rect l="0" t="0" r="r" b="b"/>
              <a:pathLst>
                <a:path w="14" h="30">
                  <a:moveTo>
                    <a:pt x="4" y="0"/>
                  </a:moveTo>
                  <a:lnTo>
                    <a:pt x="0" y="3"/>
                  </a:lnTo>
                  <a:lnTo>
                    <a:pt x="6" y="30"/>
                  </a:lnTo>
                  <a:lnTo>
                    <a:pt x="13" y="28"/>
                  </a:lnTo>
                  <a:lnTo>
                    <a:pt x="14" y="23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2" name="Freeform 332"/>
            <p:cNvSpPr>
              <a:spLocks/>
            </p:cNvSpPr>
            <p:nvPr/>
          </p:nvSpPr>
          <p:spPr bwMode="auto">
            <a:xfrm>
              <a:off x="1711" y="3529"/>
              <a:ext cx="16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9" y="21"/>
                </a:cxn>
                <a:cxn ang="0">
                  <a:pos x="14" y="23"/>
                </a:cxn>
                <a:cxn ang="0">
                  <a:pos x="16" y="16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lnTo>
                    <a:pt x="0" y="9"/>
                  </a:lnTo>
                  <a:lnTo>
                    <a:pt x="9" y="21"/>
                  </a:lnTo>
                  <a:lnTo>
                    <a:pt x="14" y="23"/>
                  </a:lnTo>
                  <a:lnTo>
                    <a:pt x="16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3" name="Freeform 335"/>
            <p:cNvSpPr>
              <a:spLocks/>
            </p:cNvSpPr>
            <p:nvPr/>
          </p:nvSpPr>
          <p:spPr bwMode="auto">
            <a:xfrm>
              <a:off x="1446" y="2540"/>
              <a:ext cx="99" cy="128"/>
            </a:xfrm>
            <a:custGeom>
              <a:avLst/>
              <a:gdLst/>
              <a:ahLst/>
              <a:cxnLst>
                <a:cxn ang="0">
                  <a:pos x="2" y="51"/>
                </a:cxn>
                <a:cxn ang="0">
                  <a:pos x="3" y="70"/>
                </a:cxn>
                <a:cxn ang="0">
                  <a:pos x="0" y="74"/>
                </a:cxn>
                <a:cxn ang="0">
                  <a:pos x="13" y="79"/>
                </a:cxn>
                <a:cxn ang="0">
                  <a:pos x="16" y="76"/>
                </a:cxn>
                <a:cxn ang="0">
                  <a:pos x="19" y="79"/>
                </a:cxn>
                <a:cxn ang="0">
                  <a:pos x="19" y="92"/>
                </a:cxn>
                <a:cxn ang="0">
                  <a:pos x="12" y="95"/>
                </a:cxn>
                <a:cxn ang="0">
                  <a:pos x="13" y="107"/>
                </a:cxn>
                <a:cxn ang="0">
                  <a:pos x="10" y="115"/>
                </a:cxn>
                <a:cxn ang="0">
                  <a:pos x="15" y="113"/>
                </a:cxn>
                <a:cxn ang="0">
                  <a:pos x="34" y="128"/>
                </a:cxn>
                <a:cxn ang="0">
                  <a:pos x="41" y="112"/>
                </a:cxn>
                <a:cxn ang="0">
                  <a:pos x="49" y="95"/>
                </a:cxn>
                <a:cxn ang="0">
                  <a:pos x="67" y="83"/>
                </a:cxn>
                <a:cxn ang="0">
                  <a:pos x="85" y="70"/>
                </a:cxn>
                <a:cxn ang="0">
                  <a:pos x="97" y="48"/>
                </a:cxn>
                <a:cxn ang="0">
                  <a:pos x="99" y="48"/>
                </a:cxn>
                <a:cxn ang="0">
                  <a:pos x="93" y="33"/>
                </a:cxn>
                <a:cxn ang="0">
                  <a:pos x="98" y="31"/>
                </a:cxn>
                <a:cxn ang="0">
                  <a:pos x="79" y="21"/>
                </a:cxn>
                <a:cxn ang="0">
                  <a:pos x="62" y="21"/>
                </a:cxn>
                <a:cxn ang="0">
                  <a:pos x="51" y="10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17" y="12"/>
                </a:cxn>
                <a:cxn ang="0">
                  <a:pos x="11" y="33"/>
                </a:cxn>
                <a:cxn ang="0">
                  <a:pos x="8" y="40"/>
                </a:cxn>
                <a:cxn ang="0">
                  <a:pos x="2" y="51"/>
                </a:cxn>
              </a:cxnLst>
              <a:rect l="0" t="0" r="r" b="b"/>
              <a:pathLst>
                <a:path w="99" h="128">
                  <a:moveTo>
                    <a:pt x="2" y="51"/>
                  </a:moveTo>
                  <a:lnTo>
                    <a:pt x="3" y="70"/>
                  </a:lnTo>
                  <a:lnTo>
                    <a:pt x="0" y="74"/>
                  </a:lnTo>
                  <a:lnTo>
                    <a:pt x="13" y="79"/>
                  </a:lnTo>
                  <a:lnTo>
                    <a:pt x="16" y="76"/>
                  </a:lnTo>
                  <a:lnTo>
                    <a:pt x="19" y="79"/>
                  </a:lnTo>
                  <a:lnTo>
                    <a:pt x="19" y="92"/>
                  </a:lnTo>
                  <a:lnTo>
                    <a:pt x="12" y="95"/>
                  </a:lnTo>
                  <a:lnTo>
                    <a:pt x="13" y="107"/>
                  </a:lnTo>
                  <a:lnTo>
                    <a:pt x="10" y="115"/>
                  </a:lnTo>
                  <a:lnTo>
                    <a:pt x="15" y="113"/>
                  </a:lnTo>
                  <a:lnTo>
                    <a:pt x="34" y="128"/>
                  </a:lnTo>
                  <a:lnTo>
                    <a:pt x="41" y="112"/>
                  </a:lnTo>
                  <a:lnTo>
                    <a:pt x="49" y="95"/>
                  </a:lnTo>
                  <a:lnTo>
                    <a:pt x="67" y="83"/>
                  </a:lnTo>
                  <a:lnTo>
                    <a:pt x="85" y="70"/>
                  </a:lnTo>
                  <a:lnTo>
                    <a:pt x="97" y="48"/>
                  </a:lnTo>
                  <a:lnTo>
                    <a:pt x="99" y="48"/>
                  </a:lnTo>
                  <a:lnTo>
                    <a:pt x="93" y="33"/>
                  </a:lnTo>
                  <a:lnTo>
                    <a:pt x="98" y="31"/>
                  </a:lnTo>
                  <a:lnTo>
                    <a:pt x="79" y="21"/>
                  </a:lnTo>
                  <a:lnTo>
                    <a:pt x="62" y="21"/>
                  </a:lnTo>
                  <a:lnTo>
                    <a:pt x="51" y="10"/>
                  </a:lnTo>
                  <a:lnTo>
                    <a:pt x="37" y="0"/>
                  </a:lnTo>
                  <a:lnTo>
                    <a:pt x="30" y="5"/>
                  </a:lnTo>
                  <a:lnTo>
                    <a:pt x="17" y="12"/>
                  </a:lnTo>
                  <a:lnTo>
                    <a:pt x="11" y="33"/>
                  </a:lnTo>
                  <a:lnTo>
                    <a:pt x="8" y="40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4" name="Freeform 336"/>
            <p:cNvSpPr>
              <a:spLocks/>
            </p:cNvSpPr>
            <p:nvPr/>
          </p:nvSpPr>
          <p:spPr bwMode="auto">
            <a:xfrm>
              <a:off x="1261" y="2569"/>
              <a:ext cx="1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12" y="18"/>
                </a:cxn>
                <a:cxn ang="0">
                  <a:pos x="6" y="0"/>
                </a:cxn>
                <a:cxn ang="0">
                  <a:pos x="0" y="0"/>
                </a:cxn>
              </a:cxnLst>
              <a:rect l="0" t="0" r="r" b="b"/>
              <a:pathLst>
                <a:path w="12" h="18">
                  <a:moveTo>
                    <a:pt x="0" y="0"/>
                  </a:moveTo>
                  <a:lnTo>
                    <a:pt x="7" y="10"/>
                  </a:lnTo>
                  <a:lnTo>
                    <a:pt x="0" y="17"/>
                  </a:lnTo>
                  <a:lnTo>
                    <a:pt x="12" y="1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5" name="Freeform 337"/>
            <p:cNvSpPr>
              <a:spLocks/>
            </p:cNvSpPr>
            <p:nvPr/>
          </p:nvSpPr>
          <p:spPr bwMode="auto">
            <a:xfrm>
              <a:off x="1459" y="2622"/>
              <a:ext cx="6" cy="4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" h="4">
                  <a:moveTo>
                    <a:pt x="6" y="1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6" name="Freeform 338"/>
            <p:cNvSpPr>
              <a:spLocks/>
            </p:cNvSpPr>
            <p:nvPr/>
          </p:nvSpPr>
          <p:spPr bwMode="auto">
            <a:xfrm>
              <a:off x="1278" y="2580"/>
              <a:ext cx="7" cy="3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7" y="2"/>
                </a:cxn>
              </a:cxnLst>
              <a:rect l="0" t="0" r="r" b="b"/>
              <a:pathLst>
                <a:path w="7" h="3">
                  <a:moveTo>
                    <a:pt x="7" y="2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7" name="Freeform 339"/>
            <p:cNvSpPr>
              <a:spLocks/>
            </p:cNvSpPr>
            <p:nvPr/>
          </p:nvSpPr>
          <p:spPr bwMode="auto">
            <a:xfrm>
              <a:off x="1441" y="2570"/>
              <a:ext cx="229" cy="361"/>
            </a:xfrm>
            <a:custGeom>
              <a:avLst/>
              <a:gdLst/>
              <a:ahLst/>
              <a:cxnLst>
                <a:cxn ang="0">
                  <a:pos x="222" y="285"/>
                </a:cxn>
                <a:cxn ang="0">
                  <a:pos x="223" y="318"/>
                </a:cxn>
                <a:cxn ang="0">
                  <a:pos x="222" y="336"/>
                </a:cxn>
                <a:cxn ang="0">
                  <a:pos x="216" y="352"/>
                </a:cxn>
                <a:cxn ang="0">
                  <a:pos x="207" y="361"/>
                </a:cxn>
                <a:cxn ang="0">
                  <a:pos x="184" y="340"/>
                </a:cxn>
                <a:cxn ang="0">
                  <a:pos x="158" y="324"/>
                </a:cxn>
                <a:cxn ang="0">
                  <a:pos x="128" y="307"/>
                </a:cxn>
                <a:cxn ang="0">
                  <a:pos x="98" y="277"/>
                </a:cxn>
                <a:cxn ang="0">
                  <a:pos x="85" y="246"/>
                </a:cxn>
                <a:cxn ang="0">
                  <a:pos x="67" y="211"/>
                </a:cxn>
                <a:cxn ang="0">
                  <a:pos x="52" y="182"/>
                </a:cxn>
                <a:cxn ang="0">
                  <a:pos x="37" y="154"/>
                </a:cxn>
                <a:cxn ang="0">
                  <a:pos x="17" y="129"/>
                </a:cxn>
                <a:cxn ang="0">
                  <a:pos x="7" y="115"/>
                </a:cxn>
                <a:cxn ang="0">
                  <a:pos x="3" y="79"/>
                </a:cxn>
                <a:cxn ang="0">
                  <a:pos x="18" y="77"/>
                </a:cxn>
                <a:cxn ang="0">
                  <a:pos x="20" y="83"/>
                </a:cxn>
                <a:cxn ang="0">
                  <a:pos x="46" y="82"/>
                </a:cxn>
                <a:cxn ang="0">
                  <a:pos x="72" y="53"/>
                </a:cxn>
                <a:cxn ang="0">
                  <a:pos x="102" y="18"/>
                </a:cxn>
                <a:cxn ang="0">
                  <a:pos x="98" y="3"/>
                </a:cxn>
                <a:cxn ang="0">
                  <a:pos x="104" y="0"/>
                </a:cxn>
                <a:cxn ang="0">
                  <a:pos x="124" y="19"/>
                </a:cxn>
                <a:cxn ang="0">
                  <a:pos x="141" y="43"/>
                </a:cxn>
                <a:cxn ang="0">
                  <a:pos x="176" y="44"/>
                </a:cxn>
                <a:cxn ang="0">
                  <a:pos x="187" y="74"/>
                </a:cxn>
                <a:cxn ang="0">
                  <a:pos x="192" y="81"/>
                </a:cxn>
                <a:cxn ang="0">
                  <a:pos x="163" y="91"/>
                </a:cxn>
                <a:cxn ang="0">
                  <a:pos x="145" y="113"/>
                </a:cxn>
                <a:cxn ang="0">
                  <a:pos x="132" y="145"/>
                </a:cxn>
                <a:cxn ang="0">
                  <a:pos x="147" y="175"/>
                </a:cxn>
                <a:cxn ang="0">
                  <a:pos x="153" y="185"/>
                </a:cxn>
                <a:cxn ang="0">
                  <a:pos x="177" y="197"/>
                </a:cxn>
                <a:cxn ang="0">
                  <a:pos x="190" y="202"/>
                </a:cxn>
                <a:cxn ang="0">
                  <a:pos x="210" y="215"/>
                </a:cxn>
                <a:cxn ang="0">
                  <a:pos x="227" y="245"/>
                </a:cxn>
                <a:cxn ang="0">
                  <a:pos x="224" y="275"/>
                </a:cxn>
              </a:cxnLst>
              <a:rect l="0" t="0" r="r" b="b"/>
              <a:pathLst>
                <a:path w="229" h="361">
                  <a:moveTo>
                    <a:pt x="224" y="275"/>
                  </a:moveTo>
                  <a:lnTo>
                    <a:pt x="222" y="285"/>
                  </a:lnTo>
                  <a:lnTo>
                    <a:pt x="220" y="301"/>
                  </a:lnTo>
                  <a:lnTo>
                    <a:pt x="223" y="318"/>
                  </a:lnTo>
                  <a:lnTo>
                    <a:pt x="229" y="321"/>
                  </a:lnTo>
                  <a:lnTo>
                    <a:pt x="222" y="336"/>
                  </a:lnTo>
                  <a:lnTo>
                    <a:pt x="220" y="344"/>
                  </a:lnTo>
                  <a:lnTo>
                    <a:pt x="216" y="352"/>
                  </a:lnTo>
                  <a:lnTo>
                    <a:pt x="210" y="361"/>
                  </a:lnTo>
                  <a:lnTo>
                    <a:pt x="207" y="361"/>
                  </a:lnTo>
                  <a:lnTo>
                    <a:pt x="192" y="349"/>
                  </a:lnTo>
                  <a:lnTo>
                    <a:pt x="184" y="340"/>
                  </a:lnTo>
                  <a:lnTo>
                    <a:pt x="173" y="334"/>
                  </a:lnTo>
                  <a:lnTo>
                    <a:pt x="158" y="324"/>
                  </a:lnTo>
                  <a:lnTo>
                    <a:pt x="144" y="317"/>
                  </a:lnTo>
                  <a:lnTo>
                    <a:pt x="128" y="307"/>
                  </a:lnTo>
                  <a:lnTo>
                    <a:pt x="114" y="293"/>
                  </a:lnTo>
                  <a:lnTo>
                    <a:pt x="98" y="277"/>
                  </a:lnTo>
                  <a:lnTo>
                    <a:pt x="99" y="268"/>
                  </a:lnTo>
                  <a:lnTo>
                    <a:pt x="85" y="246"/>
                  </a:lnTo>
                  <a:lnTo>
                    <a:pt x="73" y="225"/>
                  </a:lnTo>
                  <a:lnTo>
                    <a:pt x="67" y="211"/>
                  </a:lnTo>
                  <a:lnTo>
                    <a:pt x="59" y="198"/>
                  </a:lnTo>
                  <a:lnTo>
                    <a:pt x="52" y="182"/>
                  </a:lnTo>
                  <a:lnTo>
                    <a:pt x="45" y="168"/>
                  </a:lnTo>
                  <a:lnTo>
                    <a:pt x="37" y="154"/>
                  </a:lnTo>
                  <a:lnTo>
                    <a:pt x="30" y="139"/>
                  </a:lnTo>
                  <a:lnTo>
                    <a:pt x="17" y="129"/>
                  </a:lnTo>
                  <a:lnTo>
                    <a:pt x="5" y="120"/>
                  </a:lnTo>
                  <a:lnTo>
                    <a:pt x="7" y="115"/>
                  </a:lnTo>
                  <a:lnTo>
                    <a:pt x="0" y="89"/>
                  </a:lnTo>
                  <a:lnTo>
                    <a:pt x="3" y="79"/>
                  </a:lnTo>
                  <a:lnTo>
                    <a:pt x="17" y="65"/>
                  </a:lnTo>
                  <a:lnTo>
                    <a:pt x="18" y="77"/>
                  </a:lnTo>
                  <a:lnTo>
                    <a:pt x="15" y="85"/>
                  </a:lnTo>
                  <a:lnTo>
                    <a:pt x="20" y="83"/>
                  </a:lnTo>
                  <a:lnTo>
                    <a:pt x="39" y="98"/>
                  </a:lnTo>
                  <a:lnTo>
                    <a:pt x="46" y="82"/>
                  </a:lnTo>
                  <a:lnTo>
                    <a:pt x="54" y="65"/>
                  </a:lnTo>
                  <a:lnTo>
                    <a:pt x="72" y="53"/>
                  </a:lnTo>
                  <a:lnTo>
                    <a:pt x="90" y="40"/>
                  </a:lnTo>
                  <a:lnTo>
                    <a:pt x="102" y="18"/>
                  </a:lnTo>
                  <a:lnTo>
                    <a:pt x="104" y="18"/>
                  </a:lnTo>
                  <a:lnTo>
                    <a:pt x="98" y="3"/>
                  </a:lnTo>
                  <a:lnTo>
                    <a:pt x="103" y="1"/>
                  </a:lnTo>
                  <a:lnTo>
                    <a:pt x="104" y="0"/>
                  </a:lnTo>
                  <a:lnTo>
                    <a:pt x="115" y="9"/>
                  </a:lnTo>
                  <a:lnTo>
                    <a:pt x="124" y="19"/>
                  </a:lnTo>
                  <a:lnTo>
                    <a:pt x="137" y="34"/>
                  </a:lnTo>
                  <a:lnTo>
                    <a:pt x="141" y="43"/>
                  </a:lnTo>
                  <a:lnTo>
                    <a:pt x="163" y="44"/>
                  </a:lnTo>
                  <a:lnTo>
                    <a:pt x="176" y="44"/>
                  </a:lnTo>
                  <a:lnTo>
                    <a:pt x="193" y="51"/>
                  </a:lnTo>
                  <a:lnTo>
                    <a:pt x="187" y="74"/>
                  </a:lnTo>
                  <a:lnTo>
                    <a:pt x="198" y="82"/>
                  </a:lnTo>
                  <a:lnTo>
                    <a:pt x="192" y="81"/>
                  </a:lnTo>
                  <a:lnTo>
                    <a:pt x="177" y="85"/>
                  </a:lnTo>
                  <a:lnTo>
                    <a:pt x="163" y="91"/>
                  </a:lnTo>
                  <a:lnTo>
                    <a:pt x="149" y="99"/>
                  </a:lnTo>
                  <a:lnTo>
                    <a:pt x="145" y="113"/>
                  </a:lnTo>
                  <a:lnTo>
                    <a:pt x="140" y="129"/>
                  </a:lnTo>
                  <a:lnTo>
                    <a:pt x="132" y="145"/>
                  </a:lnTo>
                  <a:lnTo>
                    <a:pt x="140" y="159"/>
                  </a:lnTo>
                  <a:lnTo>
                    <a:pt x="147" y="175"/>
                  </a:lnTo>
                  <a:lnTo>
                    <a:pt x="146" y="182"/>
                  </a:lnTo>
                  <a:lnTo>
                    <a:pt x="153" y="185"/>
                  </a:lnTo>
                  <a:lnTo>
                    <a:pt x="163" y="193"/>
                  </a:lnTo>
                  <a:lnTo>
                    <a:pt x="177" y="197"/>
                  </a:lnTo>
                  <a:lnTo>
                    <a:pt x="189" y="186"/>
                  </a:lnTo>
                  <a:lnTo>
                    <a:pt x="190" y="202"/>
                  </a:lnTo>
                  <a:lnTo>
                    <a:pt x="192" y="216"/>
                  </a:lnTo>
                  <a:lnTo>
                    <a:pt x="210" y="215"/>
                  </a:lnTo>
                  <a:lnTo>
                    <a:pt x="219" y="231"/>
                  </a:lnTo>
                  <a:lnTo>
                    <a:pt x="227" y="245"/>
                  </a:lnTo>
                  <a:lnTo>
                    <a:pt x="224" y="250"/>
                  </a:lnTo>
                  <a:lnTo>
                    <a:pt x="224" y="27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8" name="Freeform 812"/>
            <p:cNvSpPr>
              <a:spLocks/>
            </p:cNvSpPr>
            <p:nvPr/>
          </p:nvSpPr>
          <p:spPr bwMode="auto">
            <a:xfrm>
              <a:off x="1314" y="2253"/>
              <a:ext cx="108" cy="59"/>
            </a:xfrm>
            <a:custGeom>
              <a:avLst/>
              <a:gdLst/>
              <a:ahLst/>
              <a:cxnLst>
                <a:cxn ang="0">
                  <a:pos x="58" y="41"/>
                </a:cxn>
                <a:cxn ang="0">
                  <a:pos x="52" y="43"/>
                </a:cxn>
                <a:cxn ang="0">
                  <a:pos x="43" y="47"/>
                </a:cxn>
                <a:cxn ang="0">
                  <a:pos x="37" y="59"/>
                </a:cxn>
                <a:cxn ang="0">
                  <a:pos x="32" y="59"/>
                </a:cxn>
                <a:cxn ang="0">
                  <a:pos x="31" y="52"/>
                </a:cxn>
                <a:cxn ang="0">
                  <a:pos x="24" y="50"/>
                </a:cxn>
                <a:cxn ang="0">
                  <a:pos x="24" y="41"/>
                </a:cxn>
                <a:cxn ang="0">
                  <a:pos x="10" y="38"/>
                </a:cxn>
                <a:cxn ang="0">
                  <a:pos x="0" y="30"/>
                </a:cxn>
                <a:cxn ang="0">
                  <a:pos x="10" y="15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41" y="3"/>
                </a:cxn>
                <a:cxn ang="0">
                  <a:pos x="57" y="0"/>
                </a:cxn>
                <a:cxn ang="0">
                  <a:pos x="71" y="0"/>
                </a:cxn>
                <a:cxn ang="0">
                  <a:pos x="86" y="3"/>
                </a:cxn>
                <a:cxn ang="0">
                  <a:pos x="96" y="11"/>
                </a:cxn>
                <a:cxn ang="0">
                  <a:pos x="93" y="9"/>
                </a:cxn>
                <a:cxn ang="0">
                  <a:pos x="96" y="13"/>
                </a:cxn>
                <a:cxn ang="0">
                  <a:pos x="101" y="13"/>
                </a:cxn>
                <a:cxn ang="0">
                  <a:pos x="108" y="20"/>
                </a:cxn>
                <a:cxn ang="0">
                  <a:pos x="93" y="22"/>
                </a:cxn>
                <a:cxn ang="0">
                  <a:pos x="79" y="25"/>
                </a:cxn>
                <a:cxn ang="0">
                  <a:pos x="58" y="41"/>
                </a:cxn>
              </a:cxnLst>
              <a:rect l="0" t="0" r="r" b="b"/>
              <a:pathLst>
                <a:path w="108" h="59">
                  <a:moveTo>
                    <a:pt x="58" y="41"/>
                  </a:moveTo>
                  <a:lnTo>
                    <a:pt x="52" y="43"/>
                  </a:lnTo>
                  <a:lnTo>
                    <a:pt x="43" y="47"/>
                  </a:lnTo>
                  <a:lnTo>
                    <a:pt x="37" y="59"/>
                  </a:lnTo>
                  <a:lnTo>
                    <a:pt x="32" y="59"/>
                  </a:lnTo>
                  <a:lnTo>
                    <a:pt x="31" y="52"/>
                  </a:lnTo>
                  <a:lnTo>
                    <a:pt x="24" y="50"/>
                  </a:lnTo>
                  <a:lnTo>
                    <a:pt x="24" y="41"/>
                  </a:lnTo>
                  <a:lnTo>
                    <a:pt x="10" y="38"/>
                  </a:lnTo>
                  <a:lnTo>
                    <a:pt x="0" y="30"/>
                  </a:lnTo>
                  <a:lnTo>
                    <a:pt x="10" y="15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6" y="3"/>
                  </a:lnTo>
                  <a:lnTo>
                    <a:pt x="96" y="11"/>
                  </a:lnTo>
                  <a:lnTo>
                    <a:pt x="93" y="9"/>
                  </a:lnTo>
                  <a:lnTo>
                    <a:pt x="96" y="13"/>
                  </a:lnTo>
                  <a:lnTo>
                    <a:pt x="101" y="13"/>
                  </a:lnTo>
                  <a:lnTo>
                    <a:pt x="108" y="20"/>
                  </a:lnTo>
                  <a:lnTo>
                    <a:pt x="93" y="22"/>
                  </a:lnTo>
                  <a:lnTo>
                    <a:pt x="79" y="25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9" name="Freeform 813"/>
            <p:cNvSpPr>
              <a:spLocks/>
            </p:cNvSpPr>
            <p:nvPr/>
          </p:nvSpPr>
          <p:spPr bwMode="auto">
            <a:xfrm>
              <a:off x="1319" y="2204"/>
              <a:ext cx="23" cy="51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4" y="32"/>
                </a:cxn>
                <a:cxn ang="0">
                  <a:pos x="6" y="13"/>
                </a:cxn>
                <a:cxn ang="0">
                  <a:pos x="22" y="0"/>
                </a:cxn>
                <a:cxn ang="0">
                  <a:pos x="23" y="2"/>
                </a:cxn>
                <a:cxn ang="0">
                  <a:pos x="23" y="14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19" y="36"/>
                </a:cxn>
                <a:cxn ang="0">
                  <a:pos x="14" y="41"/>
                </a:cxn>
              </a:cxnLst>
              <a:rect l="0" t="0" r="r" b="b"/>
              <a:pathLst>
                <a:path w="23" h="51">
                  <a:moveTo>
                    <a:pt x="14" y="41"/>
                  </a:moveTo>
                  <a:lnTo>
                    <a:pt x="5" y="51"/>
                  </a:lnTo>
                  <a:lnTo>
                    <a:pt x="0" y="51"/>
                  </a:lnTo>
                  <a:lnTo>
                    <a:pt x="4" y="32"/>
                  </a:lnTo>
                  <a:lnTo>
                    <a:pt x="6" y="13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14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19" y="36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0" name="Freeform 814"/>
            <p:cNvSpPr>
              <a:spLocks/>
            </p:cNvSpPr>
            <p:nvPr/>
          </p:nvSpPr>
          <p:spPr bwMode="auto">
            <a:xfrm>
              <a:off x="1461" y="2186"/>
              <a:ext cx="6" cy="2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</a:cxnLst>
              <a:rect l="0" t="0" r="r" b="b"/>
              <a:pathLst>
                <a:path w="6" h="2">
                  <a:moveTo>
                    <a:pt x="6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1" name="Freeform 815"/>
            <p:cNvSpPr>
              <a:spLocks/>
            </p:cNvSpPr>
            <p:nvPr/>
          </p:nvSpPr>
          <p:spPr bwMode="auto">
            <a:xfrm>
              <a:off x="1488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2" name="Freeform 816"/>
            <p:cNvSpPr>
              <a:spLocks/>
            </p:cNvSpPr>
            <p:nvPr/>
          </p:nvSpPr>
          <p:spPr bwMode="auto">
            <a:xfrm>
              <a:off x="1484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3" name="Freeform 817"/>
            <p:cNvSpPr>
              <a:spLocks/>
            </p:cNvSpPr>
            <p:nvPr/>
          </p:nvSpPr>
          <p:spPr bwMode="auto">
            <a:xfrm>
              <a:off x="1264" y="2217"/>
              <a:ext cx="72" cy="81"/>
            </a:xfrm>
            <a:custGeom>
              <a:avLst/>
              <a:gdLst/>
              <a:ahLst/>
              <a:cxnLst>
                <a:cxn ang="0">
                  <a:pos x="7" y="71"/>
                </a:cxn>
                <a:cxn ang="0">
                  <a:pos x="0" y="65"/>
                </a:cxn>
                <a:cxn ang="0">
                  <a:pos x="1" y="51"/>
                </a:cxn>
                <a:cxn ang="0">
                  <a:pos x="12" y="35"/>
                </a:cxn>
                <a:cxn ang="0">
                  <a:pos x="35" y="31"/>
                </a:cxn>
                <a:cxn ang="0">
                  <a:pos x="22" y="13"/>
                </a:cxn>
                <a:cxn ang="0">
                  <a:pos x="27" y="12"/>
                </a:cxn>
                <a:cxn ang="0">
                  <a:pos x="29" y="0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59" y="19"/>
                </a:cxn>
                <a:cxn ang="0">
                  <a:pos x="55" y="38"/>
                </a:cxn>
                <a:cxn ang="0">
                  <a:pos x="60" y="38"/>
                </a:cxn>
                <a:cxn ang="0">
                  <a:pos x="66" y="39"/>
                </a:cxn>
                <a:cxn ang="0">
                  <a:pos x="72" y="42"/>
                </a:cxn>
                <a:cxn ang="0">
                  <a:pos x="60" y="51"/>
                </a:cxn>
                <a:cxn ang="0">
                  <a:pos x="50" y="66"/>
                </a:cxn>
                <a:cxn ang="0">
                  <a:pos x="35" y="81"/>
                </a:cxn>
                <a:cxn ang="0">
                  <a:pos x="21" y="77"/>
                </a:cxn>
                <a:cxn ang="0">
                  <a:pos x="7" y="71"/>
                </a:cxn>
              </a:cxnLst>
              <a:rect l="0" t="0" r="r" b="b"/>
              <a:pathLst>
                <a:path w="72" h="81">
                  <a:moveTo>
                    <a:pt x="7" y="71"/>
                  </a:moveTo>
                  <a:lnTo>
                    <a:pt x="0" y="65"/>
                  </a:lnTo>
                  <a:lnTo>
                    <a:pt x="1" y="51"/>
                  </a:lnTo>
                  <a:lnTo>
                    <a:pt x="12" y="35"/>
                  </a:lnTo>
                  <a:lnTo>
                    <a:pt x="35" y="31"/>
                  </a:lnTo>
                  <a:lnTo>
                    <a:pt x="22" y="13"/>
                  </a:lnTo>
                  <a:lnTo>
                    <a:pt x="27" y="12"/>
                  </a:lnTo>
                  <a:lnTo>
                    <a:pt x="29" y="0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59" y="19"/>
                  </a:lnTo>
                  <a:lnTo>
                    <a:pt x="55" y="38"/>
                  </a:lnTo>
                  <a:lnTo>
                    <a:pt x="60" y="38"/>
                  </a:lnTo>
                  <a:lnTo>
                    <a:pt x="66" y="39"/>
                  </a:lnTo>
                  <a:lnTo>
                    <a:pt x="72" y="42"/>
                  </a:lnTo>
                  <a:lnTo>
                    <a:pt x="60" y="51"/>
                  </a:lnTo>
                  <a:lnTo>
                    <a:pt x="50" y="66"/>
                  </a:lnTo>
                  <a:lnTo>
                    <a:pt x="35" y="81"/>
                  </a:lnTo>
                  <a:lnTo>
                    <a:pt x="21" y="77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4" name="Freeform 818"/>
            <p:cNvSpPr>
              <a:spLocks/>
            </p:cNvSpPr>
            <p:nvPr/>
          </p:nvSpPr>
          <p:spPr bwMode="auto">
            <a:xfrm>
              <a:off x="1512" y="2204"/>
              <a:ext cx="36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5"/>
                </a:cxn>
                <a:cxn ang="0">
                  <a:pos x="19" y="13"/>
                </a:cxn>
                <a:cxn ang="0">
                  <a:pos x="36" y="12"/>
                </a:cxn>
                <a:cxn ang="0">
                  <a:pos x="14" y="0"/>
                </a:cxn>
              </a:cxnLst>
              <a:rect l="0" t="0" r="r" b="b"/>
              <a:pathLst>
                <a:path w="36" h="13">
                  <a:moveTo>
                    <a:pt x="14" y="0"/>
                  </a:moveTo>
                  <a:lnTo>
                    <a:pt x="0" y="5"/>
                  </a:lnTo>
                  <a:lnTo>
                    <a:pt x="19" y="13"/>
                  </a:lnTo>
                  <a:lnTo>
                    <a:pt x="36" y="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5" name="Freeform 819"/>
            <p:cNvSpPr>
              <a:spLocks/>
            </p:cNvSpPr>
            <p:nvPr/>
          </p:nvSpPr>
          <p:spPr bwMode="auto">
            <a:xfrm>
              <a:off x="915" y="1922"/>
              <a:ext cx="460" cy="360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91" y="28"/>
                </a:cxn>
                <a:cxn ang="0">
                  <a:pos x="139" y="28"/>
                </a:cxn>
                <a:cxn ang="0">
                  <a:pos x="171" y="20"/>
                </a:cxn>
                <a:cxn ang="0">
                  <a:pos x="177" y="26"/>
                </a:cxn>
                <a:cxn ang="0">
                  <a:pos x="189" y="41"/>
                </a:cxn>
                <a:cxn ang="0">
                  <a:pos x="190" y="54"/>
                </a:cxn>
                <a:cxn ang="0">
                  <a:pos x="198" y="68"/>
                </a:cxn>
                <a:cxn ang="0">
                  <a:pos x="207" y="73"/>
                </a:cxn>
                <a:cxn ang="0">
                  <a:pos x="220" y="63"/>
                </a:cxn>
                <a:cxn ang="0">
                  <a:pos x="233" y="59"/>
                </a:cxn>
                <a:cxn ang="0">
                  <a:pos x="237" y="59"/>
                </a:cxn>
                <a:cxn ang="0">
                  <a:pos x="245" y="64"/>
                </a:cxn>
                <a:cxn ang="0">
                  <a:pos x="251" y="69"/>
                </a:cxn>
                <a:cxn ang="0">
                  <a:pos x="255" y="84"/>
                </a:cxn>
                <a:cxn ang="0">
                  <a:pos x="260" y="97"/>
                </a:cxn>
                <a:cxn ang="0">
                  <a:pos x="264" y="108"/>
                </a:cxn>
                <a:cxn ang="0">
                  <a:pos x="268" y="125"/>
                </a:cxn>
                <a:cxn ang="0">
                  <a:pos x="279" y="131"/>
                </a:cxn>
                <a:cxn ang="0">
                  <a:pos x="290" y="133"/>
                </a:cxn>
                <a:cxn ang="0">
                  <a:pos x="298" y="135"/>
                </a:cxn>
                <a:cxn ang="0">
                  <a:pos x="281" y="232"/>
                </a:cxn>
                <a:cxn ang="0">
                  <a:pos x="300" y="277"/>
                </a:cxn>
                <a:cxn ang="0">
                  <a:pos x="366" y="278"/>
                </a:cxn>
                <a:cxn ang="0">
                  <a:pos x="388" y="260"/>
                </a:cxn>
                <a:cxn ang="0">
                  <a:pos x="448" y="222"/>
                </a:cxn>
                <a:cxn ang="0">
                  <a:pos x="444" y="253"/>
                </a:cxn>
                <a:cxn ang="0">
                  <a:pos x="432" y="284"/>
                </a:cxn>
                <a:cxn ang="0">
                  <a:pos x="395" y="295"/>
                </a:cxn>
                <a:cxn ang="0">
                  <a:pos x="384" y="326"/>
                </a:cxn>
                <a:cxn ang="0">
                  <a:pos x="332" y="342"/>
                </a:cxn>
                <a:cxn ang="0">
                  <a:pos x="307" y="326"/>
                </a:cxn>
                <a:cxn ang="0">
                  <a:pos x="225" y="316"/>
                </a:cxn>
                <a:cxn ang="0">
                  <a:pos x="174" y="286"/>
                </a:cxn>
                <a:cxn ang="0">
                  <a:pos x="135" y="243"/>
                </a:cxn>
                <a:cxn ang="0">
                  <a:pos x="138" y="206"/>
                </a:cxn>
                <a:cxn ang="0">
                  <a:pos x="116" y="166"/>
                </a:cxn>
                <a:cxn ang="0">
                  <a:pos x="95" y="144"/>
                </a:cxn>
                <a:cxn ang="0">
                  <a:pos x="90" y="120"/>
                </a:cxn>
                <a:cxn ang="0">
                  <a:pos x="68" y="88"/>
                </a:cxn>
                <a:cxn ang="0">
                  <a:pos x="44" y="25"/>
                </a:cxn>
                <a:cxn ang="0">
                  <a:pos x="35" y="75"/>
                </a:cxn>
                <a:cxn ang="0">
                  <a:pos x="56" y="118"/>
                </a:cxn>
                <a:cxn ang="0">
                  <a:pos x="77" y="178"/>
                </a:cxn>
                <a:cxn ang="0">
                  <a:pos x="42" y="157"/>
                </a:cxn>
                <a:cxn ang="0">
                  <a:pos x="22" y="115"/>
                </a:cxn>
                <a:cxn ang="0">
                  <a:pos x="22" y="80"/>
                </a:cxn>
                <a:cxn ang="0">
                  <a:pos x="0" y="4"/>
                </a:cxn>
              </a:cxnLst>
              <a:rect l="0" t="0" r="r" b="b"/>
              <a:pathLst>
                <a:path w="460" h="360">
                  <a:moveTo>
                    <a:pt x="17" y="3"/>
                  </a:moveTo>
                  <a:lnTo>
                    <a:pt x="40" y="0"/>
                  </a:lnTo>
                  <a:lnTo>
                    <a:pt x="38" y="3"/>
                  </a:lnTo>
                  <a:lnTo>
                    <a:pt x="39" y="6"/>
                  </a:lnTo>
                  <a:lnTo>
                    <a:pt x="59" y="15"/>
                  </a:lnTo>
                  <a:lnTo>
                    <a:pt x="86" y="25"/>
                  </a:lnTo>
                  <a:lnTo>
                    <a:pt x="87" y="26"/>
                  </a:lnTo>
                  <a:lnTo>
                    <a:pt x="91" y="28"/>
                  </a:lnTo>
                  <a:lnTo>
                    <a:pt x="102" y="28"/>
                  </a:lnTo>
                  <a:lnTo>
                    <a:pt x="125" y="28"/>
                  </a:lnTo>
                  <a:lnTo>
                    <a:pt x="129" y="28"/>
                  </a:lnTo>
                  <a:lnTo>
                    <a:pt x="139" y="28"/>
                  </a:lnTo>
                  <a:lnTo>
                    <a:pt x="142" y="19"/>
                  </a:lnTo>
                  <a:lnTo>
                    <a:pt x="158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3" y="25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80" y="32"/>
                  </a:lnTo>
                  <a:lnTo>
                    <a:pt x="181" y="33"/>
                  </a:lnTo>
                  <a:lnTo>
                    <a:pt x="184" y="38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90" y="43"/>
                  </a:lnTo>
                  <a:lnTo>
                    <a:pt x="190" y="50"/>
                  </a:lnTo>
                  <a:lnTo>
                    <a:pt x="190" y="54"/>
                  </a:lnTo>
                  <a:lnTo>
                    <a:pt x="191" y="62"/>
                  </a:lnTo>
                  <a:lnTo>
                    <a:pt x="194" y="64"/>
                  </a:lnTo>
                  <a:lnTo>
                    <a:pt x="197" y="67"/>
                  </a:lnTo>
                  <a:lnTo>
                    <a:pt x="198" y="68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4" y="72"/>
                  </a:lnTo>
                  <a:lnTo>
                    <a:pt x="207" y="73"/>
                  </a:lnTo>
                  <a:lnTo>
                    <a:pt x="211" y="75"/>
                  </a:lnTo>
                  <a:lnTo>
                    <a:pt x="212" y="73"/>
                  </a:lnTo>
                  <a:lnTo>
                    <a:pt x="216" y="69"/>
                  </a:lnTo>
                  <a:lnTo>
                    <a:pt x="220" y="63"/>
                  </a:lnTo>
                  <a:lnTo>
                    <a:pt x="223" y="59"/>
                  </a:lnTo>
                  <a:lnTo>
                    <a:pt x="224" y="59"/>
                  </a:lnTo>
                  <a:lnTo>
                    <a:pt x="229" y="56"/>
                  </a:lnTo>
                  <a:lnTo>
                    <a:pt x="233" y="59"/>
                  </a:lnTo>
                  <a:lnTo>
                    <a:pt x="233" y="58"/>
                  </a:lnTo>
                  <a:lnTo>
                    <a:pt x="234" y="59"/>
                  </a:lnTo>
                  <a:lnTo>
                    <a:pt x="234" y="58"/>
                  </a:lnTo>
                  <a:lnTo>
                    <a:pt x="237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6" y="64"/>
                  </a:lnTo>
                  <a:lnTo>
                    <a:pt x="247" y="65"/>
                  </a:lnTo>
                  <a:lnTo>
                    <a:pt x="249" y="67"/>
                  </a:lnTo>
                  <a:lnTo>
                    <a:pt x="251" y="69"/>
                  </a:lnTo>
                  <a:lnTo>
                    <a:pt x="251" y="71"/>
                  </a:lnTo>
                  <a:lnTo>
                    <a:pt x="253" y="72"/>
                  </a:lnTo>
                  <a:lnTo>
                    <a:pt x="253" y="76"/>
                  </a:lnTo>
                  <a:lnTo>
                    <a:pt x="255" y="84"/>
                  </a:lnTo>
                  <a:lnTo>
                    <a:pt x="255" y="89"/>
                  </a:lnTo>
                  <a:lnTo>
                    <a:pt x="257" y="90"/>
                  </a:lnTo>
                  <a:lnTo>
                    <a:pt x="259" y="94"/>
                  </a:lnTo>
                  <a:lnTo>
                    <a:pt x="260" y="97"/>
                  </a:lnTo>
                  <a:lnTo>
                    <a:pt x="262" y="99"/>
                  </a:lnTo>
                  <a:lnTo>
                    <a:pt x="263" y="101"/>
                  </a:lnTo>
                  <a:lnTo>
                    <a:pt x="266" y="103"/>
                  </a:lnTo>
                  <a:lnTo>
                    <a:pt x="264" y="108"/>
                  </a:lnTo>
                  <a:lnTo>
                    <a:pt x="264" y="114"/>
                  </a:lnTo>
                  <a:lnTo>
                    <a:pt x="266" y="116"/>
                  </a:lnTo>
                  <a:lnTo>
                    <a:pt x="267" y="121"/>
                  </a:lnTo>
                  <a:lnTo>
                    <a:pt x="268" y="125"/>
                  </a:lnTo>
                  <a:lnTo>
                    <a:pt x="272" y="127"/>
                  </a:lnTo>
                  <a:lnTo>
                    <a:pt x="273" y="128"/>
                  </a:lnTo>
                  <a:lnTo>
                    <a:pt x="275" y="128"/>
                  </a:lnTo>
                  <a:lnTo>
                    <a:pt x="279" y="131"/>
                  </a:lnTo>
                  <a:lnTo>
                    <a:pt x="280" y="131"/>
                  </a:lnTo>
                  <a:lnTo>
                    <a:pt x="280" y="132"/>
                  </a:lnTo>
                  <a:lnTo>
                    <a:pt x="287" y="132"/>
                  </a:lnTo>
                  <a:lnTo>
                    <a:pt x="290" y="133"/>
                  </a:lnTo>
                  <a:lnTo>
                    <a:pt x="292" y="136"/>
                  </a:lnTo>
                  <a:lnTo>
                    <a:pt x="294" y="136"/>
                  </a:lnTo>
                  <a:lnTo>
                    <a:pt x="298" y="133"/>
                  </a:lnTo>
                  <a:lnTo>
                    <a:pt x="298" y="135"/>
                  </a:lnTo>
                  <a:lnTo>
                    <a:pt x="288" y="161"/>
                  </a:lnTo>
                  <a:lnTo>
                    <a:pt x="277" y="187"/>
                  </a:lnTo>
                  <a:lnTo>
                    <a:pt x="275" y="213"/>
                  </a:lnTo>
                  <a:lnTo>
                    <a:pt x="281" y="232"/>
                  </a:lnTo>
                  <a:lnTo>
                    <a:pt x="287" y="251"/>
                  </a:lnTo>
                  <a:lnTo>
                    <a:pt x="292" y="262"/>
                  </a:lnTo>
                  <a:lnTo>
                    <a:pt x="297" y="274"/>
                  </a:lnTo>
                  <a:lnTo>
                    <a:pt x="300" y="277"/>
                  </a:lnTo>
                  <a:lnTo>
                    <a:pt x="316" y="286"/>
                  </a:lnTo>
                  <a:lnTo>
                    <a:pt x="332" y="284"/>
                  </a:lnTo>
                  <a:lnTo>
                    <a:pt x="352" y="280"/>
                  </a:lnTo>
                  <a:lnTo>
                    <a:pt x="366" y="278"/>
                  </a:lnTo>
                  <a:lnTo>
                    <a:pt x="371" y="282"/>
                  </a:lnTo>
                  <a:lnTo>
                    <a:pt x="376" y="277"/>
                  </a:lnTo>
                  <a:lnTo>
                    <a:pt x="374" y="274"/>
                  </a:lnTo>
                  <a:lnTo>
                    <a:pt x="388" y="260"/>
                  </a:lnTo>
                  <a:lnTo>
                    <a:pt x="396" y="235"/>
                  </a:lnTo>
                  <a:lnTo>
                    <a:pt x="410" y="224"/>
                  </a:lnTo>
                  <a:lnTo>
                    <a:pt x="431" y="223"/>
                  </a:lnTo>
                  <a:lnTo>
                    <a:pt x="448" y="222"/>
                  </a:lnTo>
                  <a:lnTo>
                    <a:pt x="452" y="222"/>
                  </a:lnTo>
                  <a:lnTo>
                    <a:pt x="458" y="226"/>
                  </a:lnTo>
                  <a:lnTo>
                    <a:pt x="460" y="230"/>
                  </a:lnTo>
                  <a:lnTo>
                    <a:pt x="444" y="253"/>
                  </a:lnTo>
                  <a:lnTo>
                    <a:pt x="440" y="261"/>
                  </a:lnTo>
                  <a:lnTo>
                    <a:pt x="442" y="264"/>
                  </a:lnTo>
                  <a:lnTo>
                    <a:pt x="440" y="265"/>
                  </a:lnTo>
                  <a:lnTo>
                    <a:pt x="432" y="284"/>
                  </a:lnTo>
                  <a:lnTo>
                    <a:pt x="430" y="277"/>
                  </a:lnTo>
                  <a:lnTo>
                    <a:pt x="426" y="282"/>
                  </a:lnTo>
                  <a:lnTo>
                    <a:pt x="410" y="295"/>
                  </a:lnTo>
                  <a:lnTo>
                    <a:pt x="395" y="295"/>
                  </a:lnTo>
                  <a:lnTo>
                    <a:pt x="378" y="295"/>
                  </a:lnTo>
                  <a:lnTo>
                    <a:pt x="376" y="307"/>
                  </a:lnTo>
                  <a:lnTo>
                    <a:pt x="371" y="308"/>
                  </a:lnTo>
                  <a:lnTo>
                    <a:pt x="384" y="326"/>
                  </a:lnTo>
                  <a:lnTo>
                    <a:pt x="361" y="330"/>
                  </a:lnTo>
                  <a:lnTo>
                    <a:pt x="350" y="346"/>
                  </a:lnTo>
                  <a:lnTo>
                    <a:pt x="349" y="360"/>
                  </a:lnTo>
                  <a:lnTo>
                    <a:pt x="332" y="342"/>
                  </a:lnTo>
                  <a:lnTo>
                    <a:pt x="319" y="329"/>
                  </a:lnTo>
                  <a:lnTo>
                    <a:pt x="313" y="325"/>
                  </a:lnTo>
                  <a:lnTo>
                    <a:pt x="305" y="326"/>
                  </a:lnTo>
                  <a:lnTo>
                    <a:pt x="307" y="326"/>
                  </a:lnTo>
                  <a:lnTo>
                    <a:pt x="283" y="337"/>
                  </a:lnTo>
                  <a:lnTo>
                    <a:pt x="273" y="337"/>
                  </a:lnTo>
                  <a:lnTo>
                    <a:pt x="255" y="327"/>
                  </a:lnTo>
                  <a:lnTo>
                    <a:pt x="225" y="316"/>
                  </a:lnTo>
                  <a:lnTo>
                    <a:pt x="215" y="310"/>
                  </a:lnTo>
                  <a:lnTo>
                    <a:pt x="198" y="300"/>
                  </a:lnTo>
                  <a:lnTo>
                    <a:pt x="186" y="294"/>
                  </a:lnTo>
                  <a:lnTo>
                    <a:pt x="174" y="286"/>
                  </a:lnTo>
                  <a:lnTo>
                    <a:pt x="161" y="279"/>
                  </a:lnTo>
                  <a:lnTo>
                    <a:pt x="150" y="267"/>
                  </a:lnTo>
                  <a:lnTo>
                    <a:pt x="138" y="256"/>
                  </a:lnTo>
                  <a:lnTo>
                    <a:pt x="135" y="243"/>
                  </a:lnTo>
                  <a:lnTo>
                    <a:pt x="142" y="239"/>
                  </a:lnTo>
                  <a:lnTo>
                    <a:pt x="138" y="235"/>
                  </a:lnTo>
                  <a:lnTo>
                    <a:pt x="145" y="222"/>
                  </a:lnTo>
                  <a:lnTo>
                    <a:pt x="138" y="206"/>
                  </a:lnTo>
                  <a:lnTo>
                    <a:pt x="133" y="191"/>
                  </a:lnTo>
                  <a:lnTo>
                    <a:pt x="122" y="178"/>
                  </a:lnTo>
                  <a:lnTo>
                    <a:pt x="112" y="163"/>
                  </a:lnTo>
                  <a:lnTo>
                    <a:pt x="116" y="166"/>
                  </a:lnTo>
                  <a:lnTo>
                    <a:pt x="109" y="155"/>
                  </a:lnTo>
                  <a:lnTo>
                    <a:pt x="105" y="151"/>
                  </a:lnTo>
                  <a:lnTo>
                    <a:pt x="108" y="151"/>
                  </a:lnTo>
                  <a:lnTo>
                    <a:pt x="95" y="144"/>
                  </a:lnTo>
                  <a:lnTo>
                    <a:pt x="98" y="140"/>
                  </a:lnTo>
                  <a:lnTo>
                    <a:pt x="91" y="138"/>
                  </a:lnTo>
                  <a:lnTo>
                    <a:pt x="96" y="127"/>
                  </a:lnTo>
                  <a:lnTo>
                    <a:pt x="90" y="120"/>
                  </a:lnTo>
                  <a:lnTo>
                    <a:pt x="79" y="101"/>
                  </a:lnTo>
                  <a:lnTo>
                    <a:pt x="78" y="95"/>
                  </a:lnTo>
                  <a:lnTo>
                    <a:pt x="74" y="95"/>
                  </a:lnTo>
                  <a:lnTo>
                    <a:pt x="68" y="88"/>
                  </a:lnTo>
                  <a:lnTo>
                    <a:pt x="61" y="71"/>
                  </a:lnTo>
                  <a:lnTo>
                    <a:pt x="55" y="54"/>
                  </a:lnTo>
                  <a:lnTo>
                    <a:pt x="55" y="30"/>
                  </a:lnTo>
                  <a:lnTo>
                    <a:pt x="44" y="25"/>
                  </a:lnTo>
                  <a:lnTo>
                    <a:pt x="31" y="17"/>
                  </a:lnTo>
                  <a:lnTo>
                    <a:pt x="29" y="38"/>
                  </a:lnTo>
                  <a:lnTo>
                    <a:pt x="26" y="58"/>
                  </a:lnTo>
                  <a:lnTo>
                    <a:pt x="35" y="75"/>
                  </a:lnTo>
                  <a:lnTo>
                    <a:pt x="44" y="92"/>
                  </a:lnTo>
                  <a:lnTo>
                    <a:pt x="49" y="106"/>
                  </a:lnTo>
                  <a:lnTo>
                    <a:pt x="53" y="119"/>
                  </a:lnTo>
                  <a:lnTo>
                    <a:pt x="56" y="118"/>
                  </a:lnTo>
                  <a:lnTo>
                    <a:pt x="59" y="140"/>
                  </a:lnTo>
                  <a:lnTo>
                    <a:pt x="62" y="163"/>
                  </a:lnTo>
                  <a:lnTo>
                    <a:pt x="68" y="168"/>
                  </a:lnTo>
                  <a:lnTo>
                    <a:pt x="77" y="178"/>
                  </a:lnTo>
                  <a:lnTo>
                    <a:pt x="79" y="188"/>
                  </a:lnTo>
                  <a:lnTo>
                    <a:pt x="68" y="193"/>
                  </a:lnTo>
                  <a:lnTo>
                    <a:pt x="57" y="175"/>
                  </a:lnTo>
                  <a:lnTo>
                    <a:pt x="42" y="157"/>
                  </a:lnTo>
                  <a:lnTo>
                    <a:pt x="43" y="142"/>
                  </a:lnTo>
                  <a:lnTo>
                    <a:pt x="38" y="127"/>
                  </a:lnTo>
                  <a:lnTo>
                    <a:pt x="32" y="116"/>
                  </a:lnTo>
                  <a:lnTo>
                    <a:pt x="22" y="115"/>
                  </a:lnTo>
                  <a:lnTo>
                    <a:pt x="14" y="106"/>
                  </a:lnTo>
                  <a:lnTo>
                    <a:pt x="1" y="95"/>
                  </a:lnTo>
                  <a:lnTo>
                    <a:pt x="19" y="99"/>
                  </a:lnTo>
                  <a:lnTo>
                    <a:pt x="22" y="80"/>
                  </a:lnTo>
                  <a:lnTo>
                    <a:pt x="13" y="67"/>
                  </a:lnTo>
                  <a:lnTo>
                    <a:pt x="4" y="54"/>
                  </a:lnTo>
                  <a:lnTo>
                    <a:pt x="1" y="29"/>
                  </a:lnTo>
                  <a:lnTo>
                    <a:pt x="0" y="4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6" name="Freeform 838"/>
            <p:cNvSpPr>
              <a:spLocks/>
            </p:cNvSpPr>
            <p:nvPr/>
          </p:nvSpPr>
          <p:spPr bwMode="auto">
            <a:xfrm>
              <a:off x="1467" y="2079"/>
              <a:ext cx="9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8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8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7" name="Freeform 841"/>
            <p:cNvSpPr>
              <a:spLocks/>
            </p:cNvSpPr>
            <p:nvPr/>
          </p:nvSpPr>
          <p:spPr bwMode="auto">
            <a:xfrm>
              <a:off x="880" y="1896"/>
              <a:ext cx="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8" name="Freeform 842"/>
            <p:cNvSpPr>
              <a:spLocks/>
            </p:cNvSpPr>
            <p:nvPr/>
          </p:nvSpPr>
          <p:spPr bwMode="auto">
            <a:xfrm>
              <a:off x="873" y="1896"/>
              <a:ext cx="4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0" y="3"/>
                  </a:lnTo>
                  <a:lnTo>
                    <a:pt x="4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9" name="Freeform 843"/>
            <p:cNvSpPr>
              <a:spLocks/>
            </p:cNvSpPr>
            <p:nvPr/>
          </p:nvSpPr>
          <p:spPr bwMode="auto">
            <a:xfrm>
              <a:off x="897" y="1908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1" y="1"/>
                  </a:lnTo>
                  <a:lnTo>
                    <a:pt x="1" y="3"/>
                  </a:lnTo>
                  <a:lnTo>
                    <a:pt x="4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0" name="Freeform 845"/>
            <p:cNvSpPr>
              <a:spLocks/>
            </p:cNvSpPr>
            <p:nvPr/>
          </p:nvSpPr>
          <p:spPr bwMode="auto">
            <a:xfrm>
              <a:off x="894" y="1916"/>
              <a:ext cx="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1" name="Freeform 849"/>
            <p:cNvSpPr>
              <a:spLocks/>
            </p:cNvSpPr>
            <p:nvPr/>
          </p:nvSpPr>
          <p:spPr bwMode="auto">
            <a:xfrm>
              <a:off x="1480" y="2079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2" name="Freeform 850"/>
            <p:cNvSpPr>
              <a:spLocks/>
            </p:cNvSpPr>
            <p:nvPr/>
          </p:nvSpPr>
          <p:spPr bwMode="auto">
            <a:xfrm>
              <a:off x="1484" y="207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3" name="Freeform 851"/>
            <p:cNvSpPr>
              <a:spLocks/>
            </p:cNvSpPr>
            <p:nvPr/>
          </p:nvSpPr>
          <p:spPr bwMode="auto">
            <a:xfrm>
              <a:off x="1487" y="2077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</p:grpSp>
      <p:pic>
        <p:nvPicPr>
          <p:cNvPr id="188" name="Imagen 18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3" t="13051" r="13326" b="12777"/>
          <a:stretch/>
        </p:blipFill>
        <p:spPr>
          <a:xfrm>
            <a:off x="3116064" y="1791587"/>
            <a:ext cx="310117" cy="312440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89" name="Imagen 188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9" t="14310" r="13114" b="11487"/>
          <a:stretch/>
        </p:blipFill>
        <p:spPr>
          <a:xfrm>
            <a:off x="4524551" y="2984918"/>
            <a:ext cx="263979" cy="260350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93" name="Imagen 19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0" t="4060" r="5207" b="4262"/>
          <a:stretch/>
        </p:blipFill>
        <p:spPr>
          <a:xfrm>
            <a:off x="4387603" y="3613792"/>
            <a:ext cx="205543" cy="207729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94" name="Imagen 19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2" t="12509" r="12939" b="13104"/>
          <a:stretch/>
        </p:blipFill>
        <p:spPr>
          <a:xfrm>
            <a:off x="4831067" y="4500972"/>
            <a:ext cx="187343" cy="188282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204" name="Rectángulo 203"/>
          <p:cNvSpPr/>
          <p:nvPr/>
        </p:nvSpPr>
        <p:spPr>
          <a:xfrm>
            <a:off x="468303" y="1791587"/>
            <a:ext cx="2232000" cy="147600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Caso de Éxito: </a:t>
            </a:r>
          </a:p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La dinámica de iniciativas privadas de integración</a:t>
            </a:r>
          </a:p>
        </p:txBody>
      </p:sp>
      <p:sp>
        <p:nvSpPr>
          <p:cNvPr id="205" name="Rectángulo 204"/>
          <p:cNvSpPr/>
          <p:nvPr/>
        </p:nvSpPr>
        <p:spPr>
          <a:xfrm>
            <a:off x="6455216" y="1791587"/>
            <a:ext cx="2232000" cy="147600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Desarrollo del Mercado de Capitales:</a:t>
            </a:r>
          </a:p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Un paso más en la dirección correcta</a:t>
            </a:r>
          </a:p>
        </p:txBody>
      </p:sp>
    </p:spTree>
    <p:extLst>
      <p:ext uri="{BB962C8B-B14F-4D97-AF65-F5344CB8AC3E}">
        <p14:creationId xmlns:p14="http://schemas.microsoft.com/office/powerpoint/2010/main" val="85029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Alianza del Pacífico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s-CO" dirty="0" smtClean="0"/>
              <a:t>Dos Visiones</a:t>
            </a:r>
            <a:endParaRPr lang="es-CO" dirty="0"/>
          </a:p>
        </p:txBody>
      </p:sp>
      <p:sp>
        <p:nvSpPr>
          <p:cNvPr id="195" name="Marcador de texto 19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503C-F42B-4272-B9F4-A8E2EF4F5795}" type="slidenum">
              <a:rPr lang="es-CO" smtClean="0"/>
              <a:t>3</a:t>
            </a:fld>
            <a:endParaRPr lang="es-CO" dirty="0"/>
          </a:p>
        </p:txBody>
      </p:sp>
      <p:grpSp>
        <p:nvGrpSpPr>
          <p:cNvPr id="98" name="Group 85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560515" y="1356925"/>
            <a:ext cx="4022970" cy="4950692"/>
            <a:chOff x="873" y="1896"/>
            <a:chExt cx="1380" cy="1749"/>
          </a:xfrm>
        </p:grpSpPr>
        <p:sp>
          <p:nvSpPr>
            <p:cNvPr id="99" name="Freeform 165"/>
            <p:cNvSpPr>
              <a:spLocks/>
            </p:cNvSpPr>
            <p:nvPr/>
          </p:nvSpPr>
          <p:spPr bwMode="auto">
            <a:xfrm>
              <a:off x="1482" y="2325"/>
              <a:ext cx="209" cy="327"/>
            </a:xfrm>
            <a:custGeom>
              <a:avLst/>
              <a:gdLst/>
              <a:ahLst/>
              <a:cxnLst>
                <a:cxn ang="0">
                  <a:pos x="84" y="27"/>
                </a:cxn>
                <a:cxn ang="0">
                  <a:pos x="61" y="42"/>
                </a:cxn>
                <a:cxn ang="0">
                  <a:pos x="40" y="74"/>
                </a:cxn>
                <a:cxn ang="0">
                  <a:pos x="35" y="77"/>
                </a:cxn>
                <a:cxn ang="0">
                  <a:pos x="31" y="87"/>
                </a:cxn>
                <a:cxn ang="0">
                  <a:pos x="20" y="100"/>
                </a:cxn>
                <a:cxn ang="0">
                  <a:pos x="30" y="128"/>
                </a:cxn>
                <a:cxn ang="0">
                  <a:pos x="27" y="150"/>
                </a:cxn>
                <a:cxn ang="0">
                  <a:pos x="31" y="168"/>
                </a:cxn>
                <a:cxn ang="0">
                  <a:pos x="9" y="194"/>
                </a:cxn>
                <a:cxn ang="0">
                  <a:pos x="0" y="208"/>
                </a:cxn>
                <a:cxn ang="0">
                  <a:pos x="15" y="225"/>
                </a:cxn>
                <a:cxn ang="0">
                  <a:pos x="43" y="236"/>
                </a:cxn>
                <a:cxn ang="0">
                  <a:pos x="63" y="245"/>
                </a:cxn>
                <a:cxn ang="0">
                  <a:pos x="83" y="264"/>
                </a:cxn>
                <a:cxn ang="0">
                  <a:pos x="100" y="288"/>
                </a:cxn>
                <a:cxn ang="0">
                  <a:pos x="135" y="289"/>
                </a:cxn>
                <a:cxn ang="0">
                  <a:pos x="146" y="319"/>
                </a:cxn>
                <a:cxn ang="0">
                  <a:pos x="161" y="300"/>
                </a:cxn>
                <a:cxn ang="0">
                  <a:pos x="157" y="251"/>
                </a:cxn>
                <a:cxn ang="0">
                  <a:pos x="166" y="231"/>
                </a:cxn>
                <a:cxn ang="0">
                  <a:pos x="160" y="223"/>
                </a:cxn>
                <a:cxn ang="0">
                  <a:pos x="173" y="210"/>
                </a:cxn>
                <a:cxn ang="0">
                  <a:pos x="186" y="207"/>
                </a:cxn>
                <a:cxn ang="0">
                  <a:pos x="199" y="202"/>
                </a:cxn>
                <a:cxn ang="0">
                  <a:pos x="209" y="220"/>
                </a:cxn>
                <a:cxn ang="0">
                  <a:pos x="195" y="189"/>
                </a:cxn>
                <a:cxn ang="0">
                  <a:pos x="194" y="155"/>
                </a:cxn>
                <a:cxn ang="0">
                  <a:pos x="202" y="121"/>
                </a:cxn>
                <a:cxn ang="0">
                  <a:pos x="172" y="124"/>
                </a:cxn>
                <a:cxn ang="0">
                  <a:pos x="142" y="106"/>
                </a:cxn>
                <a:cxn ang="0">
                  <a:pos x="117" y="98"/>
                </a:cxn>
                <a:cxn ang="0">
                  <a:pos x="108" y="63"/>
                </a:cxn>
                <a:cxn ang="0">
                  <a:pos x="108" y="46"/>
                </a:cxn>
                <a:cxn ang="0">
                  <a:pos x="127" y="13"/>
                </a:cxn>
                <a:cxn ang="0">
                  <a:pos x="142" y="0"/>
                </a:cxn>
                <a:cxn ang="0">
                  <a:pos x="114" y="12"/>
                </a:cxn>
                <a:cxn ang="0">
                  <a:pos x="88" y="21"/>
                </a:cxn>
              </a:cxnLst>
              <a:rect l="0" t="0" r="r" b="b"/>
              <a:pathLst>
                <a:path w="209" h="327">
                  <a:moveTo>
                    <a:pt x="88" y="21"/>
                  </a:moveTo>
                  <a:lnTo>
                    <a:pt x="84" y="27"/>
                  </a:lnTo>
                  <a:lnTo>
                    <a:pt x="75" y="25"/>
                  </a:lnTo>
                  <a:lnTo>
                    <a:pt x="61" y="42"/>
                  </a:lnTo>
                  <a:lnTo>
                    <a:pt x="60" y="57"/>
                  </a:lnTo>
                  <a:lnTo>
                    <a:pt x="40" y="74"/>
                  </a:lnTo>
                  <a:lnTo>
                    <a:pt x="39" y="87"/>
                  </a:lnTo>
                  <a:lnTo>
                    <a:pt x="35" y="77"/>
                  </a:lnTo>
                  <a:lnTo>
                    <a:pt x="31" y="73"/>
                  </a:lnTo>
                  <a:lnTo>
                    <a:pt x="31" y="87"/>
                  </a:lnTo>
                  <a:lnTo>
                    <a:pt x="24" y="92"/>
                  </a:lnTo>
                  <a:lnTo>
                    <a:pt x="20" y="100"/>
                  </a:lnTo>
                  <a:lnTo>
                    <a:pt x="26" y="109"/>
                  </a:lnTo>
                  <a:lnTo>
                    <a:pt x="30" y="128"/>
                  </a:lnTo>
                  <a:lnTo>
                    <a:pt x="26" y="135"/>
                  </a:lnTo>
                  <a:lnTo>
                    <a:pt x="27" y="150"/>
                  </a:lnTo>
                  <a:lnTo>
                    <a:pt x="28" y="165"/>
                  </a:lnTo>
                  <a:lnTo>
                    <a:pt x="31" y="168"/>
                  </a:lnTo>
                  <a:lnTo>
                    <a:pt x="19" y="190"/>
                  </a:lnTo>
                  <a:lnTo>
                    <a:pt x="9" y="194"/>
                  </a:lnTo>
                  <a:lnTo>
                    <a:pt x="5" y="205"/>
                  </a:lnTo>
                  <a:lnTo>
                    <a:pt x="0" y="208"/>
                  </a:lnTo>
                  <a:lnTo>
                    <a:pt x="1" y="215"/>
                  </a:lnTo>
                  <a:lnTo>
                    <a:pt x="15" y="225"/>
                  </a:lnTo>
                  <a:lnTo>
                    <a:pt x="26" y="236"/>
                  </a:lnTo>
                  <a:lnTo>
                    <a:pt x="43" y="236"/>
                  </a:lnTo>
                  <a:lnTo>
                    <a:pt x="62" y="246"/>
                  </a:lnTo>
                  <a:lnTo>
                    <a:pt x="63" y="245"/>
                  </a:lnTo>
                  <a:lnTo>
                    <a:pt x="74" y="254"/>
                  </a:lnTo>
                  <a:lnTo>
                    <a:pt x="83" y="264"/>
                  </a:lnTo>
                  <a:lnTo>
                    <a:pt x="96" y="279"/>
                  </a:lnTo>
                  <a:lnTo>
                    <a:pt x="100" y="288"/>
                  </a:lnTo>
                  <a:lnTo>
                    <a:pt x="122" y="289"/>
                  </a:lnTo>
                  <a:lnTo>
                    <a:pt x="135" y="289"/>
                  </a:lnTo>
                  <a:lnTo>
                    <a:pt x="152" y="296"/>
                  </a:lnTo>
                  <a:lnTo>
                    <a:pt x="146" y="319"/>
                  </a:lnTo>
                  <a:lnTo>
                    <a:pt x="157" y="327"/>
                  </a:lnTo>
                  <a:lnTo>
                    <a:pt x="161" y="300"/>
                  </a:lnTo>
                  <a:lnTo>
                    <a:pt x="165" y="271"/>
                  </a:lnTo>
                  <a:lnTo>
                    <a:pt x="157" y="251"/>
                  </a:lnTo>
                  <a:lnTo>
                    <a:pt x="153" y="232"/>
                  </a:lnTo>
                  <a:lnTo>
                    <a:pt x="166" y="231"/>
                  </a:lnTo>
                  <a:lnTo>
                    <a:pt x="169" y="227"/>
                  </a:lnTo>
                  <a:lnTo>
                    <a:pt x="160" y="223"/>
                  </a:lnTo>
                  <a:lnTo>
                    <a:pt x="157" y="210"/>
                  </a:lnTo>
                  <a:lnTo>
                    <a:pt x="173" y="210"/>
                  </a:lnTo>
                  <a:lnTo>
                    <a:pt x="187" y="210"/>
                  </a:lnTo>
                  <a:lnTo>
                    <a:pt x="186" y="207"/>
                  </a:lnTo>
                  <a:lnTo>
                    <a:pt x="190" y="208"/>
                  </a:lnTo>
                  <a:lnTo>
                    <a:pt x="199" y="202"/>
                  </a:lnTo>
                  <a:lnTo>
                    <a:pt x="205" y="219"/>
                  </a:lnTo>
                  <a:lnTo>
                    <a:pt x="209" y="220"/>
                  </a:lnTo>
                  <a:lnTo>
                    <a:pt x="205" y="203"/>
                  </a:lnTo>
                  <a:lnTo>
                    <a:pt x="195" y="189"/>
                  </a:lnTo>
                  <a:lnTo>
                    <a:pt x="202" y="180"/>
                  </a:lnTo>
                  <a:lnTo>
                    <a:pt x="194" y="155"/>
                  </a:lnTo>
                  <a:lnTo>
                    <a:pt x="198" y="138"/>
                  </a:lnTo>
                  <a:lnTo>
                    <a:pt x="202" y="121"/>
                  </a:lnTo>
                  <a:lnTo>
                    <a:pt x="186" y="122"/>
                  </a:lnTo>
                  <a:lnTo>
                    <a:pt x="172" y="124"/>
                  </a:lnTo>
                  <a:lnTo>
                    <a:pt x="156" y="106"/>
                  </a:lnTo>
                  <a:lnTo>
                    <a:pt x="142" y="106"/>
                  </a:lnTo>
                  <a:lnTo>
                    <a:pt x="129" y="104"/>
                  </a:lnTo>
                  <a:lnTo>
                    <a:pt x="117" y="98"/>
                  </a:lnTo>
                  <a:lnTo>
                    <a:pt x="117" y="85"/>
                  </a:lnTo>
                  <a:lnTo>
                    <a:pt x="108" y="63"/>
                  </a:lnTo>
                  <a:lnTo>
                    <a:pt x="101" y="63"/>
                  </a:lnTo>
                  <a:lnTo>
                    <a:pt x="108" y="46"/>
                  </a:lnTo>
                  <a:lnTo>
                    <a:pt x="118" y="30"/>
                  </a:lnTo>
                  <a:lnTo>
                    <a:pt x="127" y="13"/>
                  </a:lnTo>
                  <a:lnTo>
                    <a:pt x="140" y="9"/>
                  </a:lnTo>
                  <a:lnTo>
                    <a:pt x="142" y="0"/>
                  </a:lnTo>
                  <a:lnTo>
                    <a:pt x="130" y="1"/>
                  </a:lnTo>
                  <a:lnTo>
                    <a:pt x="114" y="12"/>
                  </a:lnTo>
                  <a:lnTo>
                    <a:pt x="99" y="21"/>
                  </a:lnTo>
                  <a:lnTo>
                    <a:pt x="88" y="2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0" name="Freeform 166"/>
            <p:cNvSpPr>
              <a:spLocks/>
            </p:cNvSpPr>
            <p:nvPr/>
          </p:nvSpPr>
          <p:spPr bwMode="auto">
            <a:xfrm>
              <a:off x="1905" y="2455"/>
              <a:ext cx="52" cy="71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29" y="5"/>
                </a:cxn>
                <a:cxn ang="0">
                  <a:pos x="13" y="0"/>
                </a:cxn>
                <a:cxn ang="0">
                  <a:pos x="9" y="8"/>
                </a:cxn>
                <a:cxn ang="0">
                  <a:pos x="4" y="25"/>
                </a:cxn>
                <a:cxn ang="0">
                  <a:pos x="10" y="48"/>
                </a:cxn>
                <a:cxn ang="0">
                  <a:pos x="0" y="68"/>
                </a:cxn>
                <a:cxn ang="0">
                  <a:pos x="12" y="69"/>
                </a:cxn>
                <a:cxn ang="0">
                  <a:pos x="29" y="71"/>
                </a:cxn>
                <a:cxn ang="0">
                  <a:pos x="40" y="52"/>
                </a:cxn>
                <a:cxn ang="0">
                  <a:pos x="52" y="34"/>
                </a:cxn>
                <a:cxn ang="0">
                  <a:pos x="48" y="22"/>
                </a:cxn>
                <a:cxn ang="0">
                  <a:pos x="47" y="26"/>
                </a:cxn>
                <a:cxn ang="0">
                  <a:pos x="43" y="17"/>
                </a:cxn>
              </a:cxnLst>
              <a:rect l="0" t="0" r="r" b="b"/>
              <a:pathLst>
                <a:path w="52" h="71">
                  <a:moveTo>
                    <a:pt x="43" y="17"/>
                  </a:moveTo>
                  <a:lnTo>
                    <a:pt x="29" y="5"/>
                  </a:lnTo>
                  <a:lnTo>
                    <a:pt x="13" y="0"/>
                  </a:lnTo>
                  <a:lnTo>
                    <a:pt x="9" y="8"/>
                  </a:lnTo>
                  <a:lnTo>
                    <a:pt x="4" y="25"/>
                  </a:lnTo>
                  <a:lnTo>
                    <a:pt x="10" y="48"/>
                  </a:lnTo>
                  <a:lnTo>
                    <a:pt x="0" y="68"/>
                  </a:lnTo>
                  <a:lnTo>
                    <a:pt x="12" y="69"/>
                  </a:lnTo>
                  <a:lnTo>
                    <a:pt x="29" y="71"/>
                  </a:lnTo>
                  <a:lnTo>
                    <a:pt x="40" y="52"/>
                  </a:lnTo>
                  <a:lnTo>
                    <a:pt x="52" y="34"/>
                  </a:lnTo>
                  <a:lnTo>
                    <a:pt x="48" y="22"/>
                  </a:lnTo>
                  <a:lnTo>
                    <a:pt x="47" y="26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1" name="Freeform 167"/>
            <p:cNvSpPr>
              <a:spLocks/>
            </p:cNvSpPr>
            <p:nvPr/>
          </p:nvSpPr>
          <p:spPr bwMode="auto">
            <a:xfrm>
              <a:off x="1789" y="2401"/>
              <a:ext cx="83" cy="142"/>
            </a:xfrm>
            <a:custGeom>
              <a:avLst/>
              <a:gdLst/>
              <a:ahLst/>
              <a:cxnLst>
                <a:cxn ang="0">
                  <a:pos x="68" y="101"/>
                </a:cxn>
                <a:cxn ang="0">
                  <a:pos x="59" y="91"/>
                </a:cxn>
                <a:cxn ang="0">
                  <a:pos x="60" y="74"/>
                </a:cxn>
                <a:cxn ang="0">
                  <a:pos x="68" y="70"/>
                </a:cxn>
                <a:cxn ang="0">
                  <a:pos x="72" y="59"/>
                </a:cxn>
                <a:cxn ang="0">
                  <a:pos x="70" y="44"/>
                </a:cxn>
                <a:cxn ang="0">
                  <a:pos x="56" y="31"/>
                </a:cxn>
                <a:cxn ang="0">
                  <a:pos x="48" y="40"/>
                </a:cxn>
                <a:cxn ang="0">
                  <a:pos x="50" y="20"/>
                </a:cxn>
                <a:cxn ang="0">
                  <a:pos x="39" y="11"/>
                </a:cxn>
                <a:cxn ang="0">
                  <a:pos x="30" y="2"/>
                </a:cxn>
                <a:cxn ang="0">
                  <a:pos x="34" y="6"/>
                </a:cxn>
                <a:cxn ang="0">
                  <a:pos x="26" y="0"/>
                </a:cxn>
                <a:cxn ang="0">
                  <a:pos x="29" y="3"/>
                </a:cxn>
                <a:cxn ang="0">
                  <a:pos x="13" y="19"/>
                </a:cxn>
                <a:cxn ang="0">
                  <a:pos x="20" y="27"/>
                </a:cxn>
                <a:cxn ang="0">
                  <a:pos x="7" y="35"/>
                </a:cxn>
                <a:cxn ang="0">
                  <a:pos x="0" y="49"/>
                </a:cxn>
                <a:cxn ang="0">
                  <a:pos x="10" y="65"/>
                </a:cxn>
                <a:cxn ang="0">
                  <a:pos x="21" y="65"/>
                </a:cxn>
                <a:cxn ang="0">
                  <a:pos x="22" y="75"/>
                </a:cxn>
                <a:cxn ang="0">
                  <a:pos x="30" y="86"/>
                </a:cxn>
                <a:cxn ang="0">
                  <a:pos x="25" y="104"/>
                </a:cxn>
                <a:cxn ang="0">
                  <a:pos x="26" y="127"/>
                </a:cxn>
                <a:cxn ang="0">
                  <a:pos x="38" y="142"/>
                </a:cxn>
                <a:cxn ang="0">
                  <a:pos x="50" y="142"/>
                </a:cxn>
                <a:cxn ang="0">
                  <a:pos x="66" y="132"/>
                </a:cxn>
                <a:cxn ang="0">
                  <a:pos x="83" y="129"/>
                </a:cxn>
                <a:cxn ang="0">
                  <a:pos x="76" y="116"/>
                </a:cxn>
                <a:cxn ang="0">
                  <a:pos x="68" y="101"/>
                </a:cxn>
              </a:cxnLst>
              <a:rect l="0" t="0" r="r" b="b"/>
              <a:pathLst>
                <a:path w="83" h="142">
                  <a:moveTo>
                    <a:pt x="68" y="101"/>
                  </a:moveTo>
                  <a:lnTo>
                    <a:pt x="59" y="91"/>
                  </a:lnTo>
                  <a:lnTo>
                    <a:pt x="60" y="74"/>
                  </a:lnTo>
                  <a:lnTo>
                    <a:pt x="68" y="70"/>
                  </a:lnTo>
                  <a:lnTo>
                    <a:pt x="72" y="59"/>
                  </a:lnTo>
                  <a:lnTo>
                    <a:pt x="70" y="44"/>
                  </a:lnTo>
                  <a:lnTo>
                    <a:pt x="56" y="31"/>
                  </a:lnTo>
                  <a:lnTo>
                    <a:pt x="48" y="40"/>
                  </a:lnTo>
                  <a:lnTo>
                    <a:pt x="50" y="20"/>
                  </a:lnTo>
                  <a:lnTo>
                    <a:pt x="39" y="11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9" y="3"/>
                  </a:lnTo>
                  <a:lnTo>
                    <a:pt x="13" y="19"/>
                  </a:lnTo>
                  <a:lnTo>
                    <a:pt x="20" y="27"/>
                  </a:lnTo>
                  <a:lnTo>
                    <a:pt x="7" y="35"/>
                  </a:lnTo>
                  <a:lnTo>
                    <a:pt x="0" y="49"/>
                  </a:lnTo>
                  <a:lnTo>
                    <a:pt x="10" y="65"/>
                  </a:lnTo>
                  <a:lnTo>
                    <a:pt x="21" y="65"/>
                  </a:lnTo>
                  <a:lnTo>
                    <a:pt x="22" y="75"/>
                  </a:lnTo>
                  <a:lnTo>
                    <a:pt x="30" y="86"/>
                  </a:lnTo>
                  <a:lnTo>
                    <a:pt x="25" y="104"/>
                  </a:lnTo>
                  <a:lnTo>
                    <a:pt x="26" y="127"/>
                  </a:lnTo>
                  <a:lnTo>
                    <a:pt x="38" y="142"/>
                  </a:lnTo>
                  <a:lnTo>
                    <a:pt x="50" y="142"/>
                  </a:lnTo>
                  <a:lnTo>
                    <a:pt x="66" y="132"/>
                  </a:lnTo>
                  <a:lnTo>
                    <a:pt x="83" y="129"/>
                  </a:lnTo>
                  <a:lnTo>
                    <a:pt x="76" y="116"/>
                  </a:lnTo>
                  <a:lnTo>
                    <a:pt x="68" y="10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2" name="Freeform 168"/>
            <p:cNvSpPr>
              <a:spLocks/>
            </p:cNvSpPr>
            <p:nvPr/>
          </p:nvSpPr>
          <p:spPr bwMode="auto">
            <a:xfrm>
              <a:off x="1784" y="2356"/>
              <a:ext cx="15" cy="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5" y="0"/>
                </a:cxn>
                <a:cxn ang="0">
                  <a:pos x="10" y="13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5" y="0"/>
                </a:cxn>
              </a:cxnLst>
              <a:rect l="0" t="0" r="r" b="b"/>
              <a:pathLst>
                <a:path w="15" h="13">
                  <a:moveTo>
                    <a:pt x="5" y="0"/>
                  </a:moveTo>
                  <a:lnTo>
                    <a:pt x="15" y="0"/>
                  </a:lnTo>
                  <a:lnTo>
                    <a:pt x="10" y="13"/>
                  </a:lnTo>
                  <a:lnTo>
                    <a:pt x="0" y="12"/>
                  </a:lnTo>
                  <a:lnTo>
                    <a:pt x="8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3" name="Freeform 169"/>
            <p:cNvSpPr>
              <a:spLocks/>
            </p:cNvSpPr>
            <p:nvPr/>
          </p:nvSpPr>
          <p:spPr bwMode="auto">
            <a:xfrm>
              <a:off x="1583" y="2328"/>
              <a:ext cx="235" cy="226"/>
            </a:xfrm>
            <a:custGeom>
              <a:avLst/>
              <a:gdLst/>
              <a:ahLst/>
              <a:cxnLst>
                <a:cxn ang="0">
                  <a:pos x="194" y="46"/>
                </a:cxn>
                <a:cxn ang="0">
                  <a:pos x="183" y="43"/>
                </a:cxn>
                <a:cxn ang="0">
                  <a:pos x="181" y="36"/>
                </a:cxn>
                <a:cxn ang="0">
                  <a:pos x="180" y="28"/>
                </a:cxn>
                <a:cxn ang="0">
                  <a:pos x="168" y="33"/>
                </a:cxn>
                <a:cxn ang="0">
                  <a:pos x="151" y="39"/>
                </a:cxn>
                <a:cxn ang="0">
                  <a:pos x="127" y="33"/>
                </a:cxn>
                <a:cxn ang="0">
                  <a:pos x="94" y="33"/>
                </a:cxn>
                <a:cxn ang="0">
                  <a:pos x="71" y="13"/>
                </a:cxn>
                <a:cxn ang="0">
                  <a:pos x="56" y="10"/>
                </a:cxn>
                <a:cxn ang="0">
                  <a:pos x="61" y="14"/>
                </a:cxn>
                <a:cxn ang="0">
                  <a:pos x="35" y="27"/>
                </a:cxn>
                <a:cxn ang="0">
                  <a:pos x="33" y="33"/>
                </a:cxn>
                <a:cxn ang="0">
                  <a:pos x="38" y="43"/>
                </a:cxn>
                <a:cxn ang="0">
                  <a:pos x="33" y="62"/>
                </a:cxn>
                <a:cxn ang="0">
                  <a:pos x="31" y="32"/>
                </a:cxn>
                <a:cxn ang="0">
                  <a:pos x="28" y="15"/>
                </a:cxn>
                <a:cxn ang="0">
                  <a:pos x="26" y="10"/>
                </a:cxn>
                <a:cxn ang="0">
                  <a:pos x="7" y="43"/>
                </a:cxn>
                <a:cxn ang="0">
                  <a:pos x="7" y="60"/>
                </a:cxn>
                <a:cxn ang="0">
                  <a:pos x="16" y="95"/>
                </a:cxn>
                <a:cxn ang="0">
                  <a:pos x="41" y="103"/>
                </a:cxn>
                <a:cxn ang="0">
                  <a:pos x="71" y="121"/>
                </a:cxn>
                <a:cxn ang="0">
                  <a:pos x="101" y="118"/>
                </a:cxn>
                <a:cxn ang="0">
                  <a:pos x="93" y="152"/>
                </a:cxn>
                <a:cxn ang="0">
                  <a:pos x="94" y="186"/>
                </a:cxn>
                <a:cxn ang="0">
                  <a:pos x="108" y="217"/>
                </a:cxn>
                <a:cxn ang="0">
                  <a:pos x="132" y="224"/>
                </a:cxn>
                <a:cxn ang="0">
                  <a:pos x="151" y="212"/>
                </a:cxn>
                <a:cxn ang="0">
                  <a:pos x="170" y="192"/>
                </a:cxn>
                <a:cxn ang="0">
                  <a:pos x="154" y="166"/>
                </a:cxn>
                <a:cxn ang="0">
                  <a:pos x="166" y="162"/>
                </a:cxn>
                <a:cxn ang="0">
                  <a:pos x="184" y="161"/>
                </a:cxn>
                <a:cxn ang="0">
                  <a:pos x="213" y="149"/>
                </a:cxn>
                <a:cxn ang="0">
                  <a:pos x="216" y="138"/>
                </a:cxn>
                <a:cxn ang="0">
                  <a:pos x="213" y="108"/>
                </a:cxn>
                <a:cxn ang="0">
                  <a:pos x="219" y="92"/>
                </a:cxn>
                <a:cxn ang="0">
                  <a:pos x="232" y="73"/>
                </a:cxn>
                <a:cxn ang="0">
                  <a:pos x="203" y="71"/>
                </a:cxn>
                <a:cxn ang="0">
                  <a:pos x="214" y="61"/>
                </a:cxn>
                <a:cxn ang="0">
                  <a:pos x="207" y="48"/>
                </a:cxn>
                <a:cxn ang="0">
                  <a:pos x="194" y="44"/>
                </a:cxn>
              </a:cxnLst>
              <a:rect l="0" t="0" r="r" b="b"/>
              <a:pathLst>
                <a:path w="235" h="226">
                  <a:moveTo>
                    <a:pt x="196" y="49"/>
                  </a:moveTo>
                  <a:lnTo>
                    <a:pt x="194" y="46"/>
                  </a:lnTo>
                  <a:lnTo>
                    <a:pt x="190" y="41"/>
                  </a:lnTo>
                  <a:lnTo>
                    <a:pt x="183" y="43"/>
                  </a:lnTo>
                  <a:lnTo>
                    <a:pt x="187" y="41"/>
                  </a:lnTo>
                  <a:lnTo>
                    <a:pt x="181" y="36"/>
                  </a:lnTo>
                  <a:lnTo>
                    <a:pt x="200" y="31"/>
                  </a:lnTo>
                  <a:lnTo>
                    <a:pt x="180" y="28"/>
                  </a:lnTo>
                  <a:lnTo>
                    <a:pt x="162" y="31"/>
                  </a:lnTo>
                  <a:lnTo>
                    <a:pt x="168" y="33"/>
                  </a:lnTo>
                  <a:lnTo>
                    <a:pt x="159" y="33"/>
                  </a:lnTo>
                  <a:lnTo>
                    <a:pt x="151" y="39"/>
                  </a:lnTo>
                  <a:lnTo>
                    <a:pt x="149" y="40"/>
                  </a:lnTo>
                  <a:lnTo>
                    <a:pt x="127" y="33"/>
                  </a:lnTo>
                  <a:lnTo>
                    <a:pt x="111" y="31"/>
                  </a:lnTo>
                  <a:lnTo>
                    <a:pt x="94" y="33"/>
                  </a:lnTo>
                  <a:lnTo>
                    <a:pt x="89" y="22"/>
                  </a:lnTo>
                  <a:lnTo>
                    <a:pt x="71" y="13"/>
                  </a:lnTo>
                  <a:lnTo>
                    <a:pt x="63" y="0"/>
                  </a:lnTo>
                  <a:lnTo>
                    <a:pt x="56" y="10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39" y="23"/>
                  </a:lnTo>
                  <a:lnTo>
                    <a:pt x="35" y="27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5" y="40"/>
                  </a:lnTo>
                  <a:lnTo>
                    <a:pt x="38" y="43"/>
                  </a:lnTo>
                  <a:lnTo>
                    <a:pt x="39" y="53"/>
                  </a:lnTo>
                  <a:lnTo>
                    <a:pt x="33" y="62"/>
                  </a:lnTo>
                  <a:lnTo>
                    <a:pt x="22" y="49"/>
                  </a:lnTo>
                  <a:lnTo>
                    <a:pt x="31" y="32"/>
                  </a:lnTo>
                  <a:lnTo>
                    <a:pt x="31" y="24"/>
                  </a:lnTo>
                  <a:lnTo>
                    <a:pt x="28" y="15"/>
                  </a:lnTo>
                  <a:lnTo>
                    <a:pt x="39" y="6"/>
                  </a:lnTo>
                  <a:lnTo>
                    <a:pt x="26" y="10"/>
                  </a:lnTo>
                  <a:lnTo>
                    <a:pt x="17" y="27"/>
                  </a:lnTo>
                  <a:lnTo>
                    <a:pt x="7" y="43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16" y="82"/>
                  </a:lnTo>
                  <a:lnTo>
                    <a:pt x="16" y="95"/>
                  </a:lnTo>
                  <a:lnTo>
                    <a:pt x="28" y="101"/>
                  </a:lnTo>
                  <a:lnTo>
                    <a:pt x="41" y="103"/>
                  </a:lnTo>
                  <a:lnTo>
                    <a:pt x="55" y="103"/>
                  </a:lnTo>
                  <a:lnTo>
                    <a:pt x="71" y="121"/>
                  </a:lnTo>
                  <a:lnTo>
                    <a:pt x="85" y="119"/>
                  </a:lnTo>
                  <a:lnTo>
                    <a:pt x="101" y="118"/>
                  </a:lnTo>
                  <a:lnTo>
                    <a:pt x="97" y="135"/>
                  </a:lnTo>
                  <a:lnTo>
                    <a:pt x="93" y="152"/>
                  </a:lnTo>
                  <a:lnTo>
                    <a:pt x="101" y="177"/>
                  </a:lnTo>
                  <a:lnTo>
                    <a:pt x="94" y="186"/>
                  </a:lnTo>
                  <a:lnTo>
                    <a:pt x="104" y="200"/>
                  </a:lnTo>
                  <a:lnTo>
                    <a:pt x="108" y="217"/>
                  </a:lnTo>
                  <a:lnTo>
                    <a:pt x="123" y="225"/>
                  </a:lnTo>
                  <a:lnTo>
                    <a:pt x="132" y="224"/>
                  </a:lnTo>
                  <a:lnTo>
                    <a:pt x="134" y="226"/>
                  </a:lnTo>
                  <a:lnTo>
                    <a:pt x="151" y="212"/>
                  </a:lnTo>
                  <a:lnTo>
                    <a:pt x="167" y="199"/>
                  </a:lnTo>
                  <a:lnTo>
                    <a:pt x="170" y="192"/>
                  </a:lnTo>
                  <a:lnTo>
                    <a:pt x="159" y="189"/>
                  </a:lnTo>
                  <a:lnTo>
                    <a:pt x="154" y="166"/>
                  </a:lnTo>
                  <a:lnTo>
                    <a:pt x="147" y="157"/>
                  </a:lnTo>
                  <a:lnTo>
                    <a:pt x="166" y="162"/>
                  </a:lnTo>
                  <a:lnTo>
                    <a:pt x="181" y="168"/>
                  </a:lnTo>
                  <a:lnTo>
                    <a:pt x="184" y="161"/>
                  </a:lnTo>
                  <a:lnTo>
                    <a:pt x="198" y="155"/>
                  </a:lnTo>
                  <a:lnTo>
                    <a:pt x="213" y="149"/>
                  </a:lnTo>
                  <a:lnTo>
                    <a:pt x="218" y="138"/>
                  </a:lnTo>
                  <a:lnTo>
                    <a:pt x="216" y="138"/>
                  </a:lnTo>
                  <a:lnTo>
                    <a:pt x="206" y="122"/>
                  </a:lnTo>
                  <a:lnTo>
                    <a:pt x="213" y="108"/>
                  </a:lnTo>
                  <a:lnTo>
                    <a:pt x="226" y="100"/>
                  </a:lnTo>
                  <a:lnTo>
                    <a:pt x="219" y="92"/>
                  </a:lnTo>
                  <a:lnTo>
                    <a:pt x="235" y="76"/>
                  </a:lnTo>
                  <a:lnTo>
                    <a:pt x="232" y="73"/>
                  </a:lnTo>
                  <a:lnTo>
                    <a:pt x="215" y="71"/>
                  </a:lnTo>
                  <a:lnTo>
                    <a:pt x="203" y="71"/>
                  </a:lnTo>
                  <a:lnTo>
                    <a:pt x="207" y="70"/>
                  </a:lnTo>
                  <a:lnTo>
                    <a:pt x="214" y="61"/>
                  </a:lnTo>
                  <a:lnTo>
                    <a:pt x="218" y="58"/>
                  </a:lnTo>
                  <a:lnTo>
                    <a:pt x="207" y="48"/>
                  </a:lnTo>
                  <a:lnTo>
                    <a:pt x="201" y="49"/>
                  </a:lnTo>
                  <a:lnTo>
                    <a:pt x="194" y="44"/>
                  </a:lnTo>
                  <a:lnTo>
                    <a:pt x="196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4" name="Freeform 170"/>
            <p:cNvSpPr>
              <a:spLocks/>
            </p:cNvSpPr>
            <p:nvPr/>
          </p:nvSpPr>
          <p:spPr bwMode="auto">
            <a:xfrm>
              <a:off x="1742" y="2350"/>
              <a:ext cx="9" cy="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0"/>
                </a:cxn>
                <a:cxn ang="0">
                  <a:pos x="9" y="2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lnTo>
                    <a:pt x="0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5" name="Freeform 171"/>
            <p:cNvSpPr>
              <a:spLocks/>
            </p:cNvSpPr>
            <p:nvPr/>
          </p:nvSpPr>
          <p:spPr bwMode="auto">
            <a:xfrm>
              <a:off x="1798" y="2275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4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7" y="8"/>
                </a:cxn>
                <a:cxn ang="0">
                  <a:pos x="7" y="10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8" y="8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6" name="Freeform 172"/>
            <p:cNvSpPr>
              <a:spLocks/>
            </p:cNvSpPr>
            <p:nvPr/>
          </p:nvSpPr>
          <p:spPr bwMode="auto">
            <a:xfrm>
              <a:off x="1792" y="2244"/>
              <a:ext cx="13" cy="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3" y="4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4" y="3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13" h="9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7" name="Freeform 173"/>
            <p:cNvSpPr>
              <a:spLocks/>
            </p:cNvSpPr>
            <p:nvPr/>
          </p:nvSpPr>
          <p:spPr bwMode="auto">
            <a:xfrm>
              <a:off x="1799" y="2253"/>
              <a:ext cx="3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8" name="Freeform 174"/>
            <p:cNvSpPr>
              <a:spLocks/>
            </p:cNvSpPr>
            <p:nvPr/>
          </p:nvSpPr>
          <p:spPr bwMode="auto">
            <a:xfrm>
              <a:off x="1797" y="2261"/>
              <a:ext cx="4" cy="8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5"/>
                </a:cxn>
              </a:cxnLst>
              <a:rect l="0" t="0" r="r" b="b"/>
              <a:pathLst>
                <a:path w="4" h="8">
                  <a:moveTo>
                    <a:pt x="4" y="5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9" name="Freeform 175"/>
            <p:cNvSpPr>
              <a:spLocks/>
            </p:cNvSpPr>
            <p:nvPr/>
          </p:nvSpPr>
          <p:spPr bwMode="auto">
            <a:xfrm>
              <a:off x="1772" y="2208"/>
              <a:ext cx="4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0" name="Freeform 176"/>
            <p:cNvSpPr>
              <a:spLocks/>
            </p:cNvSpPr>
            <p:nvPr/>
          </p:nvSpPr>
          <p:spPr bwMode="auto">
            <a:xfrm>
              <a:off x="1793" y="2231"/>
              <a:ext cx="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1" name="Freeform 177"/>
            <p:cNvSpPr>
              <a:spLocks/>
            </p:cNvSpPr>
            <p:nvPr/>
          </p:nvSpPr>
          <p:spPr bwMode="auto">
            <a:xfrm>
              <a:off x="1793" y="2219"/>
              <a:ext cx="3" cy="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3" y="2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2" name="Freeform 178"/>
            <p:cNvSpPr>
              <a:spLocks/>
            </p:cNvSpPr>
            <p:nvPr/>
          </p:nvSpPr>
          <p:spPr bwMode="auto">
            <a:xfrm>
              <a:off x="1746" y="2204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3" name="Freeform 179"/>
            <p:cNvSpPr>
              <a:spLocks/>
            </p:cNvSpPr>
            <p:nvPr/>
          </p:nvSpPr>
          <p:spPr bwMode="auto">
            <a:xfrm>
              <a:off x="1751" y="2199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4" name="Freeform 180"/>
            <p:cNvSpPr>
              <a:spLocks/>
            </p:cNvSpPr>
            <p:nvPr/>
          </p:nvSpPr>
          <p:spPr bwMode="auto">
            <a:xfrm>
              <a:off x="1751" y="220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5" name="Rectangle 181"/>
            <p:cNvSpPr>
              <a:spLocks noChangeArrowheads="1"/>
            </p:cNvSpPr>
            <p:nvPr/>
          </p:nvSpPr>
          <p:spPr bwMode="auto">
            <a:xfrm>
              <a:off x="1745" y="2204"/>
              <a:ext cx="1" cy="1"/>
            </a:xfrm>
            <a:prstGeom prst="rect">
              <a:avLst/>
            </a:prstGeom>
            <a:solidFill>
              <a:srgbClr val="BEBEBE"/>
            </a:solidFill>
            <a:ln w="18415" algn="ctr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defTabSz="881063">
                <a:spcBef>
                  <a:spcPct val="0"/>
                </a:spcBef>
              </a:pPr>
              <a:endParaRPr lang="en-SG" sz="2400">
                <a:solidFill>
                  <a:srgbClr val="FFFFFF"/>
                </a:solidFill>
              </a:endParaRPr>
            </a:p>
          </p:txBody>
        </p:sp>
        <p:sp>
          <p:nvSpPr>
            <p:cNvPr id="116" name="Freeform 182"/>
            <p:cNvSpPr>
              <a:spLocks/>
            </p:cNvSpPr>
            <p:nvPr/>
          </p:nvSpPr>
          <p:spPr bwMode="auto">
            <a:xfrm>
              <a:off x="1747" y="2206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7" name="Freeform 183"/>
            <p:cNvSpPr>
              <a:spLocks/>
            </p:cNvSpPr>
            <p:nvPr/>
          </p:nvSpPr>
          <p:spPr bwMode="auto">
            <a:xfrm>
              <a:off x="1747" y="2206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8" name="Freeform 184"/>
            <p:cNvSpPr>
              <a:spLocks/>
            </p:cNvSpPr>
            <p:nvPr/>
          </p:nvSpPr>
          <p:spPr bwMode="auto">
            <a:xfrm>
              <a:off x="1622" y="2175"/>
              <a:ext cx="62" cy="4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3" y="18"/>
                </a:cxn>
                <a:cxn ang="0">
                  <a:pos x="0" y="26"/>
                </a:cxn>
                <a:cxn ang="0">
                  <a:pos x="2" y="38"/>
                </a:cxn>
                <a:cxn ang="0">
                  <a:pos x="7" y="46"/>
                </a:cxn>
                <a:cxn ang="0">
                  <a:pos x="15" y="35"/>
                </a:cxn>
                <a:cxn ang="0">
                  <a:pos x="24" y="31"/>
                </a:cxn>
                <a:cxn ang="0">
                  <a:pos x="32" y="31"/>
                </a:cxn>
                <a:cxn ang="0">
                  <a:pos x="54" y="33"/>
                </a:cxn>
                <a:cxn ang="0">
                  <a:pos x="62" y="25"/>
                </a:cxn>
                <a:cxn ang="0">
                  <a:pos x="55" y="20"/>
                </a:cxn>
                <a:cxn ang="0">
                  <a:pos x="42" y="17"/>
                </a:cxn>
                <a:cxn ang="0">
                  <a:pos x="47" y="9"/>
                </a:cxn>
                <a:cxn ang="0">
                  <a:pos x="41" y="5"/>
                </a:cxn>
                <a:cxn ang="0">
                  <a:pos x="15" y="0"/>
                </a:cxn>
                <a:cxn ang="0">
                  <a:pos x="6" y="1"/>
                </a:cxn>
              </a:cxnLst>
              <a:rect l="0" t="0" r="r" b="b"/>
              <a:pathLst>
                <a:path w="62" h="46">
                  <a:moveTo>
                    <a:pt x="6" y="1"/>
                  </a:moveTo>
                  <a:lnTo>
                    <a:pt x="3" y="18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7" y="46"/>
                  </a:lnTo>
                  <a:lnTo>
                    <a:pt x="15" y="35"/>
                  </a:lnTo>
                  <a:lnTo>
                    <a:pt x="24" y="31"/>
                  </a:lnTo>
                  <a:lnTo>
                    <a:pt x="32" y="31"/>
                  </a:lnTo>
                  <a:lnTo>
                    <a:pt x="54" y="33"/>
                  </a:lnTo>
                  <a:lnTo>
                    <a:pt x="62" y="25"/>
                  </a:lnTo>
                  <a:lnTo>
                    <a:pt x="55" y="20"/>
                  </a:lnTo>
                  <a:lnTo>
                    <a:pt x="42" y="17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15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9" name="Freeform 185"/>
            <p:cNvSpPr>
              <a:spLocks/>
            </p:cNvSpPr>
            <p:nvPr/>
          </p:nvSpPr>
          <p:spPr bwMode="auto">
            <a:xfrm>
              <a:off x="1578" y="2175"/>
              <a:ext cx="50" cy="38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47" y="18"/>
                </a:cxn>
                <a:cxn ang="0">
                  <a:pos x="44" y="26"/>
                </a:cxn>
                <a:cxn ang="0">
                  <a:pos x="46" y="38"/>
                </a:cxn>
                <a:cxn ang="0">
                  <a:pos x="29" y="37"/>
                </a:cxn>
                <a:cxn ang="0">
                  <a:pos x="10" y="35"/>
                </a:cxn>
                <a:cxn ang="0">
                  <a:pos x="0" y="30"/>
                </a:cxn>
                <a:cxn ang="0">
                  <a:pos x="7" y="25"/>
                </a:cxn>
                <a:cxn ang="0">
                  <a:pos x="23" y="27"/>
                </a:cxn>
                <a:cxn ang="0">
                  <a:pos x="36" y="27"/>
                </a:cxn>
                <a:cxn ang="0">
                  <a:pos x="31" y="13"/>
                </a:cxn>
                <a:cxn ang="0">
                  <a:pos x="23" y="7"/>
                </a:cxn>
                <a:cxn ang="0">
                  <a:pos x="22" y="1"/>
                </a:cxn>
                <a:cxn ang="0">
                  <a:pos x="34" y="0"/>
                </a:cxn>
                <a:cxn ang="0">
                  <a:pos x="50" y="1"/>
                </a:cxn>
              </a:cxnLst>
              <a:rect l="0" t="0" r="r" b="b"/>
              <a:pathLst>
                <a:path w="50" h="38">
                  <a:moveTo>
                    <a:pt x="50" y="1"/>
                  </a:moveTo>
                  <a:lnTo>
                    <a:pt x="47" y="18"/>
                  </a:lnTo>
                  <a:lnTo>
                    <a:pt x="44" y="26"/>
                  </a:lnTo>
                  <a:lnTo>
                    <a:pt x="46" y="38"/>
                  </a:lnTo>
                  <a:lnTo>
                    <a:pt x="29" y="37"/>
                  </a:lnTo>
                  <a:lnTo>
                    <a:pt x="10" y="35"/>
                  </a:lnTo>
                  <a:lnTo>
                    <a:pt x="0" y="30"/>
                  </a:lnTo>
                  <a:lnTo>
                    <a:pt x="7" y="25"/>
                  </a:lnTo>
                  <a:lnTo>
                    <a:pt x="23" y="27"/>
                  </a:lnTo>
                  <a:lnTo>
                    <a:pt x="36" y="27"/>
                  </a:lnTo>
                  <a:lnTo>
                    <a:pt x="31" y="13"/>
                  </a:lnTo>
                  <a:lnTo>
                    <a:pt x="23" y="7"/>
                  </a:lnTo>
                  <a:lnTo>
                    <a:pt x="22" y="1"/>
                  </a:lnTo>
                  <a:lnTo>
                    <a:pt x="34" y="0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0" name="Freeform 186"/>
            <p:cNvSpPr>
              <a:spLocks/>
            </p:cNvSpPr>
            <p:nvPr/>
          </p:nvSpPr>
          <p:spPr bwMode="auto">
            <a:xfrm>
              <a:off x="1785" y="2236"/>
              <a:ext cx="3" cy="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1" name="Freeform 187"/>
            <p:cNvSpPr>
              <a:spLocks/>
            </p:cNvSpPr>
            <p:nvPr/>
          </p:nvSpPr>
          <p:spPr bwMode="auto">
            <a:xfrm>
              <a:off x="1703" y="2202"/>
              <a:ext cx="27" cy="12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2" y="11"/>
                </a:cxn>
                <a:cxn ang="0">
                  <a:pos x="20" y="12"/>
                </a:cxn>
                <a:cxn ang="0">
                  <a:pos x="14" y="12"/>
                </a:cxn>
                <a:cxn ang="0">
                  <a:pos x="7" y="12"/>
                </a:cxn>
                <a:cxn ang="0">
                  <a:pos x="4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20" y="3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7" y="7"/>
                </a:cxn>
              </a:cxnLst>
              <a:rect l="0" t="0" r="r" b="b"/>
              <a:pathLst>
                <a:path w="27" h="12">
                  <a:moveTo>
                    <a:pt x="27" y="7"/>
                  </a:moveTo>
                  <a:lnTo>
                    <a:pt x="26" y="7"/>
                  </a:lnTo>
                  <a:lnTo>
                    <a:pt x="26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4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20" y="3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2" name="Freeform 188"/>
            <p:cNvSpPr>
              <a:spLocks/>
            </p:cNvSpPr>
            <p:nvPr/>
          </p:nvSpPr>
          <p:spPr bwMode="auto">
            <a:xfrm>
              <a:off x="1776" y="2226"/>
              <a:ext cx="4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4" y="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3" name="Freeform 189"/>
            <p:cNvSpPr>
              <a:spLocks/>
            </p:cNvSpPr>
            <p:nvPr/>
          </p:nvSpPr>
          <p:spPr bwMode="auto">
            <a:xfrm>
              <a:off x="1780" y="2230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4" name="Freeform 190"/>
            <p:cNvSpPr>
              <a:spLocks/>
            </p:cNvSpPr>
            <p:nvPr/>
          </p:nvSpPr>
          <p:spPr bwMode="auto">
            <a:xfrm>
              <a:off x="1742" y="2217"/>
              <a:ext cx="5" cy="2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5" y="1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5" name="Freeform 191"/>
            <p:cNvSpPr>
              <a:spLocks/>
            </p:cNvSpPr>
            <p:nvPr/>
          </p:nvSpPr>
          <p:spPr bwMode="auto">
            <a:xfrm>
              <a:off x="1797" y="2304"/>
              <a:ext cx="2" cy="5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6" name="Freeform 192"/>
            <p:cNvSpPr>
              <a:spLocks/>
            </p:cNvSpPr>
            <p:nvPr/>
          </p:nvSpPr>
          <p:spPr bwMode="auto">
            <a:xfrm>
              <a:off x="1644" y="2320"/>
              <a:ext cx="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7" name="Freeform 193"/>
            <p:cNvSpPr>
              <a:spLocks/>
            </p:cNvSpPr>
            <p:nvPr/>
          </p:nvSpPr>
          <p:spPr bwMode="auto">
            <a:xfrm>
              <a:off x="1826" y="2305"/>
              <a:ext cx="3" cy="6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3" y="4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lnTo>
                    <a:pt x="1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8" name="Freeform 194"/>
            <p:cNvSpPr>
              <a:spLocks/>
            </p:cNvSpPr>
            <p:nvPr/>
          </p:nvSpPr>
          <p:spPr bwMode="auto">
            <a:xfrm>
              <a:off x="1367" y="2350"/>
              <a:ext cx="56" cy="6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14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29" y="5"/>
                </a:cxn>
                <a:cxn ang="0">
                  <a:pos x="39" y="4"/>
                </a:cxn>
                <a:cxn ang="0">
                  <a:pos x="48" y="17"/>
                </a:cxn>
                <a:cxn ang="0">
                  <a:pos x="56" y="30"/>
                </a:cxn>
                <a:cxn ang="0">
                  <a:pos x="49" y="32"/>
                </a:cxn>
                <a:cxn ang="0">
                  <a:pos x="51" y="45"/>
                </a:cxn>
                <a:cxn ang="0">
                  <a:pos x="49" y="60"/>
                </a:cxn>
                <a:cxn ang="0">
                  <a:pos x="40" y="47"/>
                </a:cxn>
                <a:cxn ang="0">
                  <a:pos x="40" y="52"/>
                </a:cxn>
                <a:cxn ang="0">
                  <a:pos x="38" y="47"/>
                </a:cxn>
                <a:cxn ang="0">
                  <a:pos x="31" y="35"/>
                </a:cxn>
                <a:cxn ang="0">
                  <a:pos x="21" y="26"/>
                </a:cxn>
                <a:cxn ang="0">
                  <a:pos x="10" y="17"/>
                </a:cxn>
                <a:cxn ang="0">
                  <a:pos x="14" y="27"/>
                </a:cxn>
                <a:cxn ang="0">
                  <a:pos x="12" y="30"/>
                </a:cxn>
              </a:cxnLst>
              <a:rect l="0" t="0" r="r" b="b"/>
              <a:pathLst>
                <a:path w="56" h="60">
                  <a:moveTo>
                    <a:pt x="12" y="30"/>
                  </a:moveTo>
                  <a:lnTo>
                    <a:pt x="0" y="14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29" y="5"/>
                  </a:lnTo>
                  <a:lnTo>
                    <a:pt x="39" y="4"/>
                  </a:lnTo>
                  <a:lnTo>
                    <a:pt x="48" y="17"/>
                  </a:lnTo>
                  <a:lnTo>
                    <a:pt x="56" y="30"/>
                  </a:lnTo>
                  <a:lnTo>
                    <a:pt x="49" y="32"/>
                  </a:lnTo>
                  <a:lnTo>
                    <a:pt x="51" y="45"/>
                  </a:lnTo>
                  <a:lnTo>
                    <a:pt x="49" y="60"/>
                  </a:lnTo>
                  <a:lnTo>
                    <a:pt x="40" y="47"/>
                  </a:lnTo>
                  <a:lnTo>
                    <a:pt x="40" y="52"/>
                  </a:lnTo>
                  <a:lnTo>
                    <a:pt x="38" y="47"/>
                  </a:lnTo>
                  <a:lnTo>
                    <a:pt x="31" y="35"/>
                  </a:lnTo>
                  <a:lnTo>
                    <a:pt x="21" y="26"/>
                  </a:lnTo>
                  <a:lnTo>
                    <a:pt x="10" y="17"/>
                  </a:lnTo>
                  <a:lnTo>
                    <a:pt x="14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9" name="Freeform 195"/>
            <p:cNvSpPr>
              <a:spLocks/>
            </p:cNvSpPr>
            <p:nvPr/>
          </p:nvSpPr>
          <p:spPr bwMode="auto">
            <a:xfrm>
              <a:off x="1299" y="2283"/>
              <a:ext cx="39" cy="26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5" y="26"/>
                </a:cxn>
                <a:cxn ang="0">
                  <a:pos x="20" y="21"/>
                </a:cxn>
                <a:cxn ang="0">
                  <a:pos x="4" y="19"/>
                </a:cxn>
                <a:cxn ang="0">
                  <a:pos x="0" y="15"/>
                </a:cxn>
                <a:cxn ang="0">
                  <a:pos x="15" y="0"/>
                </a:cxn>
                <a:cxn ang="0">
                  <a:pos x="25" y="8"/>
                </a:cxn>
                <a:cxn ang="0">
                  <a:pos x="39" y="11"/>
                </a:cxn>
                <a:cxn ang="0">
                  <a:pos x="39" y="20"/>
                </a:cxn>
              </a:cxnLst>
              <a:rect l="0" t="0" r="r" b="b"/>
              <a:pathLst>
                <a:path w="39" h="26">
                  <a:moveTo>
                    <a:pt x="39" y="20"/>
                  </a:moveTo>
                  <a:lnTo>
                    <a:pt x="35" y="26"/>
                  </a:lnTo>
                  <a:lnTo>
                    <a:pt x="20" y="21"/>
                  </a:lnTo>
                  <a:lnTo>
                    <a:pt x="4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25" y="8"/>
                  </a:lnTo>
                  <a:lnTo>
                    <a:pt x="39" y="11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0" name="Freeform 196"/>
            <p:cNvSpPr>
              <a:spLocks/>
            </p:cNvSpPr>
            <p:nvPr/>
          </p:nvSpPr>
          <p:spPr bwMode="auto">
            <a:xfrm>
              <a:off x="1786" y="2328"/>
              <a:ext cx="4" cy="3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1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1" name="Freeform 197"/>
            <p:cNvSpPr>
              <a:spLocks/>
            </p:cNvSpPr>
            <p:nvPr/>
          </p:nvSpPr>
          <p:spPr bwMode="auto">
            <a:xfrm>
              <a:off x="1790" y="232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2" name="Freeform 198"/>
            <p:cNvSpPr>
              <a:spLocks/>
            </p:cNvSpPr>
            <p:nvPr/>
          </p:nvSpPr>
          <p:spPr bwMode="auto">
            <a:xfrm>
              <a:off x="1340" y="2273"/>
              <a:ext cx="82" cy="82"/>
            </a:xfrm>
            <a:custGeom>
              <a:avLst/>
              <a:gdLst/>
              <a:ahLst/>
              <a:cxnLst>
                <a:cxn ang="0">
                  <a:pos x="32" y="21"/>
                </a:cxn>
                <a:cxn ang="0">
                  <a:pos x="26" y="23"/>
                </a:cxn>
                <a:cxn ang="0">
                  <a:pos x="17" y="27"/>
                </a:cxn>
                <a:cxn ang="0">
                  <a:pos x="11" y="39"/>
                </a:cxn>
                <a:cxn ang="0">
                  <a:pos x="6" y="39"/>
                </a:cxn>
                <a:cxn ang="0">
                  <a:pos x="0" y="42"/>
                </a:cxn>
                <a:cxn ang="0">
                  <a:pos x="15" y="58"/>
                </a:cxn>
                <a:cxn ang="0">
                  <a:pos x="32" y="77"/>
                </a:cxn>
                <a:cxn ang="0">
                  <a:pos x="56" y="82"/>
                </a:cxn>
                <a:cxn ang="0">
                  <a:pos x="66" y="81"/>
                </a:cxn>
                <a:cxn ang="0">
                  <a:pos x="66" y="68"/>
                </a:cxn>
                <a:cxn ang="0">
                  <a:pos x="67" y="57"/>
                </a:cxn>
                <a:cxn ang="0">
                  <a:pos x="71" y="45"/>
                </a:cxn>
                <a:cxn ang="0">
                  <a:pos x="71" y="49"/>
                </a:cxn>
                <a:cxn ang="0">
                  <a:pos x="74" y="34"/>
                </a:cxn>
                <a:cxn ang="0">
                  <a:pos x="76" y="18"/>
                </a:cxn>
                <a:cxn ang="0">
                  <a:pos x="78" y="4"/>
                </a:cxn>
                <a:cxn ang="0">
                  <a:pos x="82" y="0"/>
                </a:cxn>
                <a:cxn ang="0">
                  <a:pos x="67" y="2"/>
                </a:cxn>
                <a:cxn ang="0">
                  <a:pos x="53" y="5"/>
                </a:cxn>
                <a:cxn ang="0">
                  <a:pos x="32" y="21"/>
                </a:cxn>
              </a:cxnLst>
              <a:rect l="0" t="0" r="r" b="b"/>
              <a:pathLst>
                <a:path w="82" h="82">
                  <a:moveTo>
                    <a:pt x="32" y="21"/>
                  </a:moveTo>
                  <a:lnTo>
                    <a:pt x="26" y="23"/>
                  </a:lnTo>
                  <a:lnTo>
                    <a:pt x="17" y="27"/>
                  </a:lnTo>
                  <a:lnTo>
                    <a:pt x="11" y="39"/>
                  </a:lnTo>
                  <a:lnTo>
                    <a:pt x="6" y="39"/>
                  </a:lnTo>
                  <a:lnTo>
                    <a:pt x="0" y="42"/>
                  </a:lnTo>
                  <a:lnTo>
                    <a:pt x="15" y="58"/>
                  </a:lnTo>
                  <a:lnTo>
                    <a:pt x="32" y="77"/>
                  </a:lnTo>
                  <a:lnTo>
                    <a:pt x="56" y="82"/>
                  </a:lnTo>
                  <a:lnTo>
                    <a:pt x="66" y="81"/>
                  </a:lnTo>
                  <a:lnTo>
                    <a:pt x="66" y="68"/>
                  </a:lnTo>
                  <a:lnTo>
                    <a:pt x="67" y="57"/>
                  </a:lnTo>
                  <a:lnTo>
                    <a:pt x="71" y="45"/>
                  </a:lnTo>
                  <a:lnTo>
                    <a:pt x="71" y="49"/>
                  </a:lnTo>
                  <a:lnTo>
                    <a:pt x="74" y="34"/>
                  </a:lnTo>
                  <a:lnTo>
                    <a:pt x="76" y="18"/>
                  </a:lnTo>
                  <a:lnTo>
                    <a:pt x="78" y="4"/>
                  </a:lnTo>
                  <a:lnTo>
                    <a:pt x="82" y="0"/>
                  </a:lnTo>
                  <a:lnTo>
                    <a:pt x="67" y="2"/>
                  </a:lnTo>
                  <a:lnTo>
                    <a:pt x="53" y="5"/>
                  </a:lnTo>
                  <a:lnTo>
                    <a:pt x="32" y="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3" name="Freeform 199"/>
            <p:cNvSpPr>
              <a:spLocks/>
            </p:cNvSpPr>
            <p:nvPr/>
          </p:nvSpPr>
          <p:spPr bwMode="auto">
            <a:xfrm>
              <a:off x="1416" y="2380"/>
              <a:ext cx="55" cy="4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" y="15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2" y="8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50" y="8"/>
                </a:cxn>
                <a:cxn ang="0">
                  <a:pos x="53" y="9"/>
                </a:cxn>
                <a:cxn ang="0">
                  <a:pos x="55" y="15"/>
                </a:cxn>
                <a:cxn ang="0">
                  <a:pos x="42" y="27"/>
                </a:cxn>
                <a:cxn ang="0">
                  <a:pos x="50" y="40"/>
                </a:cxn>
                <a:cxn ang="0">
                  <a:pos x="34" y="47"/>
                </a:cxn>
                <a:cxn ang="0">
                  <a:pos x="32" y="34"/>
                </a:cxn>
                <a:cxn ang="0">
                  <a:pos x="29" y="37"/>
                </a:cxn>
                <a:cxn ang="0">
                  <a:pos x="21" y="30"/>
                </a:cxn>
                <a:cxn ang="0">
                  <a:pos x="4" y="24"/>
                </a:cxn>
                <a:cxn ang="0">
                  <a:pos x="0" y="30"/>
                </a:cxn>
              </a:cxnLst>
              <a:rect l="0" t="0" r="r" b="b"/>
              <a:pathLst>
                <a:path w="55" h="47">
                  <a:moveTo>
                    <a:pt x="0" y="30"/>
                  </a:moveTo>
                  <a:lnTo>
                    <a:pt x="2" y="15"/>
                  </a:lnTo>
                  <a:lnTo>
                    <a:pt x="0" y="2"/>
                  </a:lnTo>
                  <a:lnTo>
                    <a:pt x="7" y="0"/>
                  </a:lnTo>
                  <a:lnTo>
                    <a:pt x="12" y="8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5" y="15"/>
                  </a:lnTo>
                  <a:lnTo>
                    <a:pt x="42" y="27"/>
                  </a:lnTo>
                  <a:lnTo>
                    <a:pt x="50" y="40"/>
                  </a:lnTo>
                  <a:lnTo>
                    <a:pt x="34" y="47"/>
                  </a:lnTo>
                  <a:lnTo>
                    <a:pt x="32" y="34"/>
                  </a:lnTo>
                  <a:lnTo>
                    <a:pt x="29" y="37"/>
                  </a:lnTo>
                  <a:lnTo>
                    <a:pt x="21" y="30"/>
                  </a:lnTo>
                  <a:lnTo>
                    <a:pt x="4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4" name="Freeform 200"/>
            <p:cNvSpPr>
              <a:spLocks/>
            </p:cNvSpPr>
            <p:nvPr/>
          </p:nvSpPr>
          <p:spPr bwMode="auto">
            <a:xfrm>
              <a:off x="1472" y="2382"/>
              <a:ext cx="41" cy="4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0" y="25"/>
                </a:cxn>
                <a:cxn ang="0">
                  <a:pos x="29" y="21"/>
                </a:cxn>
                <a:cxn ang="0">
                  <a:pos x="23" y="20"/>
                </a:cxn>
                <a:cxn ang="0">
                  <a:pos x="19" y="15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9" y="8"/>
                </a:cxn>
                <a:cxn ang="0">
                  <a:pos x="41" y="16"/>
                </a:cxn>
                <a:cxn ang="0">
                  <a:pos x="41" y="30"/>
                </a:cxn>
                <a:cxn ang="0">
                  <a:pos x="34" y="35"/>
                </a:cxn>
                <a:cxn ang="0">
                  <a:pos x="30" y="43"/>
                </a:cxn>
                <a:cxn ang="0">
                  <a:pos x="27" y="38"/>
                </a:cxn>
                <a:cxn ang="0">
                  <a:pos x="24" y="24"/>
                </a:cxn>
              </a:cxnLst>
              <a:rect l="0" t="0" r="r" b="b"/>
              <a:pathLst>
                <a:path w="41" h="43">
                  <a:moveTo>
                    <a:pt x="24" y="24"/>
                  </a:moveTo>
                  <a:lnTo>
                    <a:pt x="30" y="25"/>
                  </a:lnTo>
                  <a:lnTo>
                    <a:pt x="29" y="21"/>
                  </a:lnTo>
                  <a:lnTo>
                    <a:pt x="23" y="20"/>
                  </a:lnTo>
                  <a:lnTo>
                    <a:pt x="19" y="15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29" y="8"/>
                  </a:lnTo>
                  <a:lnTo>
                    <a:pt x="41" y="16"/>
                  </a:lnTo>
                  <a:lnTo>
                    <a:pt x="41" y="30"/>
                  </a:lnTo>
                  <a:lnTo>
                    <a:pt x="34" y="35"/>
                  </a:lnTo>
                  <a:lnTo>
                    <a:pt x="30" y="43"/>
                  </a:lnTo>
                  <a:lnTo>
                    <a:pt x="27" y="3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5" name="Freeform 201"/>
            <p:cNvSpPr>
              <a:spLocks/>
            </p:cNvSpPr>
            <p:nvPr/>
          </p:nvSpPr>
          <p:spPr bwMode="auto">
            <a:xfrm>
              <a:off x="1466" y="2382"/>
              <a:ext cx="12" cy="1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5" y="13"/>
                </a:cxn>
              </a:cxnLst>
              <a:rect l="0" t="0" r="r" b="b"/>
              <a:pathLst>
                <a:path w="12" h="13">
                  <a:moveTo>
                    <a:pt x="5" y="13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3" y="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6" name="Freeform 202"/>
            <p:cNvSpPr>
              <a:spLocks/>
            </p:cNvSpPr>
            <p:nvPr/>
          </p:nvSpPr>
          <p:spPr bwMode="auto">
            <a:xfrm>
              <a:off x="1801" y="2291"/>
              <a:ext cx="4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4" y="0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7" name="Freeform 203"/>
            <p:cNvSpPr>
              <a:spLocks/>
            </p:cNvSpPr>
            <p:nvPr/>
          </p:nvSpPr>
          <p:spPr bwMode="auto">
            <a:xfrm>
              <a:off x="1410" y="2111"/>
              <a:ext cx="177" cy="64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25" y="28"/>
                </a:cxn>
                <a:cxn ang="0">
                  <a:pos x="108" y="19"/>
                </a:cxn>
                <a:cxn ang="0">
                  <a:pos x="90" y="11"/>
                </a:cxn>
                <a:cxn ang="0">
                  <a:pos x="77" y="4"/>
                </a:cxn>
                <a:cxn ang="0">
                  <a:pos x="64" y="2"/>
                </a:cxn>
                <a:cxn ang="0">
                  <a:pos x="59" y="0"/>
                </a:cxn>
                <a:cxn ang="0">
                  <a:pos x="44" y="0"/>
                </a:cxn>
                <a:cxn ang="0">
                  <a:pos x="17" y="9"/>
                </a:cxn>
                <a:cxn ang="0">
                  <a:pos x="8" y="21"/>
                </a:cxn>
                <a:cxn ang="0">
                  <a:pos x="0" y="26"/>
                </a:cxn>
                <a:cxn ang="0">
                  <a:pos x="5" y="25"/>
                </a:cxn>
                <a:cxn ang="0">
                  <a:pos x="19" y="19"/>
                </a:cxn>
                <a:cxn ang="0">
                  <a:pos x="33" y="12"/>
                </a:cxn>
                <a:cxn ang="0">
                  <a:pos x="56" y="12"/>
                </a:cxn>
                <a:cxn ang="0">
                  <a:pos x="47" y="15"/>
                </a:cxn>
                <a:cxn ang="0">
                  <a:pos x="62" y="20"/>
                </a:cxn>
                <a:cxn ang="0">
                  <a:pos x="72" y="22"/>
                </a:cxn>
                <a:cxn ang="0">
                  <a:pos x="77" y="25"/>
                </a:cxn>
                <a:cxn ang="0">
                  <a:pos x="98" y="32"/>
                </a:cxn>
                <a:cxn ang="0">
                  <a:pos x="105" y="42"/>
                </a:cxn>
                <a:cxn ang="0">
                  <a:pos x="112" y="48"/>
                </a:cxn>
                <a:cxn ang="0">
                  <a:pos x="126" y="52"/>
                </a:cxn>
                <a:cxn ang="0">
                  <a:pos x="116" y="64"/>
                </a:cxn>
                <a:cxn ang="0">
                  <a:pos x="133" y="64"/>
                </a:cxn>
                <a:cxn ang="0">
                  <a:pos x="150" y="64"/>
                </a:cxn>
                <a:cxn ang="0">
                  <a:pos x="164" y="62"/>
                </a:cxn>
                <a:cxn ang="0">
                  <a:pos x="177" y="56"/>
                </a:cxn>
                <a:cxn ang="0">
                  <a:pos x="165" y="52"/>
                </a:cxn>
                <a:cxn ang="0">
                  <a:pos x="152" y="47"/>
                </a:cxn>
                <a:cxn ang="0">
                  <a:pos x="152" y="41"/>
                </a:cxn>
                <a:cxn ang="0">
                  <a:pos x="139" y="35"/>
                </a:cxn>
                <a:cxn ang="0">
                  <a:pos x="128" y="32"/>
                </a:cxn>
                <a:cxn ang="0">
                  <a:pos x="125" y="26"/>
                </a:cxn>
              </a:cxnLst>
              <a:rect l="0" t="0" r="r" b="b"/>
              <a:pathLst>
                <a:path w="177" h="64">
                  <a:moveTo>
                    <a:pt x="125" y="26"/>
                  </a:moveTo>
                  <a:lnTo>
                    <a:pt x="125" y="28"/>
                  </a:lnTo>
                  <a:lnTo>
                    <a:pt x="108" y="19"/>
                  </a:lnTo>
                  <a:lnTo>
                    <a:pt x="90" y="11"/>
                  </a:lnTo>
                  <a:lnTo>
                    <a:pt x="77" y="4"/>
                  </a:lnTo>
                  <a:lnTo>
                    <a:pt x="64" y="2"/>
                  </a:lnTo>
                  <a:lnTo>
                    <a:pt x="59" y="0"/>
                  </a:lnTo>
                  <a:lnTo>
                    <a:pt x="44" y="0"/>
                  </a:lnTo>
                  <a:lnTo>
                    <a:pt x="17" y="9"/>
                  </a:lnTo>
                  <a:lnTo>
                    <a:pt x="8" y="21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19" y="19"/>
                  </a:lnTo>
                  <a:lnTo>
                    <a:pt x="33" y="12"/>
                  </a:lnTo>
                  <a:lnTo>
                    <a:pt x="56" y="12"/>
                  </a:lnTo>
                  <a:lnTo>
                    <a:pt x="47" y="15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77" y="25"/>
                  </a:lnTo>
                  <a:lnTo>
                    <a:pt x="98" y="32"/>
                  </a:lnTo>
                  <a:lnTo>
                    <a:pt x="105" y="42"/>
                  </a:lnTo>
                  <a:lnTo>
                    <a:pt x="112" y="48"/>
                  </a:lnTo>
                  <a:lnTo>
                    <a:pt x="126" y="52"/>
                  </a:lnTo>
                  <a:lnTo>
                    <a:pt x="116" y="64"/>
                  </a:lnTo>
                  <a:lnTo>
                    <a:pt x="133" y="64"/>
                  </a:lnTo>
                  <a:lnTo>
                    <a:pt x="150" y="64"/>
                  </a:lnTo>
                  <a:lnTo>
                    <a:pt x="164" y="62"/>
                  </a:lnTo>
                  <a:lnTo>
                    <a:pt x="177" y="56"/>
                  </a:lnTo>
                  <a:lnTo>
                    <a:pt x="165" y="52"/>
                  </a:lnTo>
                  <a:lnTo>
                    <a:pt x="152" y="47"/>
                  </a:lnTo>
                  <a:lnTo>
                    <a:pt x="152" y="41"/>
                  </a:lnTo>
                  <a:lnTo>
                    <a:pt x="139" y="35"/>
                  </a:lnTo>
                  <a:lnTo>
                    <a:pt x="128" y="32"/>
                  </a:lnTo>
                  <a:lnTo>
                    <a:pt x="125" y="2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8" name="Freeform 204"/>
            <p:cNvSpPr>
              <a:spLocks/>
            </p:cNvSpPr>
            <p:nvPr/>
          </p:nvSpPr>
          <p:spPr bwMode="auto">
            <a:xfrm>
              <a:off x="1439" y="2133"/>
              <a:ext cx="9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0"/>
                </a:cxn>
                <a:cxn ang="0">
                  <a:pos x="5" y="0"/>
                </a:cxn>
                <a:cxn ang="0">
                  <a:pos x="0" y="11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9" y="10"/>
                  </a:lnTo>
                  <a:lnTo>
                    <a:pt x="5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9" name="Freeform 205"/>
            <p:cNvSpPr>
              <a:spLocks/>
            </p:cNvSpPr>
            <p:nvPr/>
          </p:nvSpPr>
          <p:spPr bwMode="auto">
            <a:xfrm>
              <a:off x="1528" y="2071"/>
              <a:ext cx="10" cy="1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2" y="15"/>
                </a:cxn>
                <a:cxn ang="0">
                  <a:pos x="10" y="14"/>
                </a:cxn>
              </a:cxnLst>
              <a:rect l="0" t="0" r="r" b="b"/>
              <a:pathLst>
                <a:path w="10" h="15">
                  <a:moveTo>
                    <a:pt x="10" y="14"/>
                  </a:moveTo>
                  <a:lnTo>
                    <a:pt x="6" y="0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0" name="Freeform 206"/>
            <p:cNvSpPr>
              <a:spLocks/>
            </p:cNvSpPr>
            <p:nvPr/>
          </p:nvSpPr>
          <p:spPr bwMode="auto">
            <a:xfrm>
              <a:off x="1543" y="2037"/>
              <a:ext cx="12" cy="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9" y="10"/>
                </a:cxn>
                <a:cxn ang="0">
                  <a:pos x="0" y="0"/>
                </a:cxn>
                <a:cxn ang="0">
                  <a:pos x="12" y="12"/>
                </a:cxn>
                <a:cxn ang="0">
                  <a:pos x="6" y="18"/>
                </a:cxn>
              </a:cxnLst>
              <a:rect l="0" t="0" r="r" b="b"/>
              <a:pathLst>
                <a:path w="12" h="18">
                  <a:moveTo>
                    <a:pt x="6" y="18"/>
                  </a:moveTo>
                  <a:lnTo>
                    <a:pt x="9" y="1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1" name="Freeform 207"/>
            <p:cNvSpPr>
              <a:spLocks/>
            </p:cNvSpPr>
            <p:nvPr/>
          </p:nvSpPr>
          <p:spPr bwMode="auto">
            <a:xfrm>
              <a:off x="1558" y="2066"/>
              <a:ext cx="8" cy="14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7" y="9"/>
                </a:cxn>
                <a:cxn ang="0">
                  <a:pos x="4" y="13"/>
                </a:cxn>
                <a:cxn ang="0">
                  <a:pos x="4" y="14"/>
                </a:cxn>
              </a:cxnLst>
              <a:rect l="0" t="0" r="r" b="b"/>
              <a:pathLst>
                <a:path w="8" h="14">
                  <a:moveTo>
                    <a:pt x="4" y="14"/>
                  </a:moveTo>
                  <a:lnTo>
                    <a:pt x="8" y="7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5"/>
                  </a:lnTo>
                  <a:lnTo>
                    <a:pt x="7" y="9"/>
                  </a:lnTo>
                  <a:lnTo>
                    <a:pt x="4" y="13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2" name="Freeform 208"/>
            <p:cNvSpPr>
              <a:spLocks/>
            </p:cNvSpPr>
            <p:nvPr/>
          </p:nvSpPr>
          <p:spPr bwMode="auto">
            <a:xfrm>
              <a:off x="1599" y="2148"/>
              <a:ext cx="10" cy="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2"/>
                  </a:lnTo>
                  <a:lnTo>
                    <a:pt x="0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3" name="Freeform 209"/>
            <p:cNvSpPr>
              <a:spLocks/>
            </p:cNvSpPr>
            <p:nvPr/>
          </p:nvSpPr>
          <p:spPr bwMode="auto">
            <a:xfrm>
              <a:off x="1592" y="2122"/>
              <a:ext cx="7" cy="6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4" name="Freeform 210"/>
            <p:cNvSpPr>
              <a:spLocks/>
            </p:cNvSpPr>
            <p:nvPr/>
          </p:nvSpPr>
          <p:spPr bwMode="auto">
            <a:xfrm>
              <a:off x="1523" y="2042"/>
              <a:ext cx="19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9" y="0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7" y="0"/>
                </a:cxn>
              </a:cxnLst>
              <a:rect l="0" t="0" r="r" b="b"/>
              <a:pathLst>
                <a:path w="19" h="1">
                  <a:moveTo>
                    <a:pt x="7" y="0"/>
                  </a:moveTo>
                  <a:lnTo>
                    <a:pt x="19" y="0"/>
                  </a:lnTo>
                  <a:lnTo>
                    <a:pt x="11" y="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5" name="Freeform 211"/>
            <p:cNvSpPr>
              <a:spLocks/>
            </p:cNvSpPr>
            <p:nvPr/>
          </p:nvSpPr>
          <p:spPr bwMode="auto">
            <a:xfrm>
              <a:off x="1535" y="2090"/>
              <a:ext cx="4" cy="8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4" y="7"/>
                </a:cxn>
              </a:cxnLst>
              <a:rect l="0" t="0" r="r" b="b"/>
              <a:pathLst>
                <a:path w="4" h="8">
                  <a:moveTo>
                    <a:pt x="4" y="7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3" y="8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6" name="Freeform 212"/>
            <p:cNvSpPr>
              <a:spLocks/>
            </p:cNvSpPr>
            <p:nvPr/>
          </p:nvSpPr>
          <p:spPr bwMode="auto">
            <a:xfrm>
              <a:off x="1543" y="2073"/>
              <a:ext cx="5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7" name="Freeform 213"/>
            <p:cNvSpPr>
              <a:spLocks/>
            </p:cNvSpPr>
            <p:nvPr/>
          </p:nvSpPr>
          <p:spPr bwMode="auto">
            <a:xfrm>
              <a:off x="1622" y="2137"/>
              <a:ext cx="4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3" y="2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8" name="Freeform 214"/>
            <p:cNvSpPr>
              <a:spLocks/>
            </p:cNvSpPr>
            <p:nvPr/>
          </p:nvSpPr>
          <p:spPr bwMode="auto">
            <a:xfrm>
              <a:off x="1630" y="2137"/>
              <a:ext cx="4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9" name="Freeform 311"/>
            <p:cNvSpPr>
              <a:spLocks/>
            </p:cNvSpPr>
            <p:nvPr/>
          </p:nvSpPr>
          <p:spPr bwMode="auto">
            <a:xfrm>
              <a:off x="1969" y="3576"/>
              <a:ext cx="26" cy="19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19" y="5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5" y="19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3"/>
                </a:cxn>
                <a:cxn ang="0">
                  <a:pos x="26" y="8"/>
                </a:cxn>
              </a:cxnLst>
              <a:rect l="0" t="0" r="r" b="b"/>
              <a:pathLst>
                <a:path w="26" h="19">
                  <a:moveTo>
                    <a:pt x="26" y="8"/>
                  </a:moveTo>
                  <a:lnTo>
                    <a:pt x="19" y="5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13"/>
                  </a:lnTo>
                  <a:lnTo>
                    <a:pt x="5" y="19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3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0" name="Freeform 312"/>
            <p:cNvSpPr>
              <a:spLocks/>
            </p:cNvSpPr>
            <p:nvPr/>
          </p:nvSpPr>
          <p:spPr bwMode="auto">
            <a:xfrm>
              <a:off x="1951" y="3579"/>
              <a:ext cx="19" cy="1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1" y="1"/>
                </a:cxn>
                <a:cxn ang="0">
                  <a:pos x="19" y="0"/>
                </a:cxn>
                <a:cxn ang="0">
                  <a:pos x="10" y="10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2" y="6"/>
                </a:cxn>
                <a:cxn ang="0">
                  <a:pos x="5" y="5"/>
                </a:cxn>
              </a:cxnLst>
              <a:rect l="0" t="0" r="r" b="b"/>
              <a:pathLst>
                <a:path w="19" h="13">
                  <a:moveTo>
                    <a:pt x="5" y="5"/>
                  </a:moveTo>
                  <a:lnTo>
                    <a:pt x="1" y="1"/>
                  </a:lnTo>
                  <a:lnTo>
                    <a:pt x="19" y="0"/>
                  </a:lnTo>
                  <a:lnTo>
                    <a:pt x="10" y="10"/>
                  </a:lnTo>
                  <a:lnTo>
                    <a:pt x="0" y="13"/>
                  </a:lnTo>
                  <a:lnTo>
                    <a:pt x="6" y="7"/>
                  </a:lnTo>
                  <a:lnTo>
                    <a:pt x="2" y="6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1" name="Freeform 315"/>
            <p:cNvSpPr>
              <a:spLocks/>
            </p:cNvSpPr>
            <p:nvPr/>
          </p:nvSpPr>
          <p:spPr bwMode="auto">
            <a:xfrm>
              <a:off x="1573" y="2466"/>
              <a:ext cx="680" cy="769"/>
            </a:xfrm>
            <a:custGeom>
              <a:avLst/>
              <a:gdLst/>
              <a:ahLst/>
              <a:cxnLst>
                <a:cxn ang="0">
                  <a:pos x="509" y="151"/>
                </a:cxn>
                <a:cxn ang="0">
                  <a:pos x="500" y="134"/>
                </a:cxn>
                <a:cxn ang="0">
                  <a:pos x="478" y="123"/>
                </a:cxn>
                <a:cxn ang="0">
                  <a:pos x="456" y="117"/>
                </a:cxn>
                <a:cxn ang="0">
                  <a:pos x="431" y="138"/>
                </a:cxn>
                <a:cxn ang="0">
                  <a:pos x="415" y="143"/>
                </a:cxn>
                <a:cxn ang="0">
                  <a:pos x="385" y="129"/>
                </a:cxn>
                <a:cxn ang="0">
                  <a:pos x="387" y="112"/>
                </a:cxn>
                <a:cxn ang="0">
                  <a:pos x="401" y="60"/>
                </a:cxn>
                <a:cxn ang="0">
                  <a:pos x="387" y="18"/>
                </a:cxn>
                <a:cxn ang="0">
                  <a:pos x="372" y="41"/>
                </a:cxn>
                <a:cxn ang="0">
                  <a:pos x="322" y="53"/>
                </a:cxn>
                <a:cxn ang="0">
                  <a:pos x="282" y="67"/>
                </a:cxn>
                <a:cxn ang="0">
                  <a:pos x="241" y="39"/>
                </a:cxn>
                <a:cxn ang="0">
                  <a:pos x="226" y="0"/>
                </a:cxn>
                <a:cxn ang="0">
                  <a:pos x="194" y="23"/>
                </a:cxn>
                <a:cxn ang="0">
                  <a:pos x="164" y="28"/>
                </a:cxn>
                <a:cxn ang="0">
                  <a:pos x="161" y="74"/>
                </a:cxn>
                <a:cxn ang="0">
                  <a:pos x="118" y="79"/>
                </a:cxn>
                <a:cxn ang="0">
                  <a:pos x="95" y="66"/>
                </a:cxn>
                <a:cxn ang="0">
                  <a:pos x="69" y="82"/>
                </a:cxn>
                <a:cxn ang="0">
                  <a:pos x="66" y="110"/>
                </a:cxn>
                <a:cxn ang="0">
                  <a:pos x="60" y="185"/>
                </a:cxn>
                <a:cxn ang="0">
                  <a:pos x="13" y="217"/>
                </a:cxn>
                <a:cxn ang="0">
                  <a:pos x="15" y="279"/>
                </a:cxn>
                <a:cxn ang="0">
                  <a:pos x="45" y="301"/>
                </a:cxn>
                <a:cxn ang="0">
                  <a:pos x="78" y="319"/>
                </a:cxn>
                <a:cxn ang="0">
                  <a:pos x="137" y="295"/>
                </a:cxn>
                <a:cxn ang="0">
                  <a:pos x="167" y="345"/>
                </a:cxn>
                <a:cxn ang="0">
                  <a:pos x="234" y="372"/>
                </a:cxn>
                <a:cxn ang="0">
                  <a:pos x="245" y="409"/>
                </a:cxn>
                <a:cxn ang="0">
                  <a:pos x="281" y="444"/>
                </a:cxn>
                <a:cxn ang="0">
                  <a:pos x="288" y="492"/>
                </a:cxn>
                <a:cxn ang="0">
                  <a:pos x="294" y="538"/>
                </a:cxn>
                <a:cxn ang="0">
                  <a:pos x="342" y="576"/>
                </a:cxn>
                <a:cxn ang="0">
                  <a:pos x="359" y="607"/>
                </a:cxn>
                <a:cxn ang="0">
                  <a:pos x="357" y="653"/>
                </a:cxn>
                <a:cxn ang="0">
                  <a:pos x="320" y="698"/>
                </a:cxn>
                <a:cxn ang="0">
                  <a:pos x="354" y="714"/>
                </a:cxn>
                <a:cxn ang="0">
                  <a:pos x="398" y="755"/>
                </a:cxn>
                <a:cxn ang="0">
                  <a:pos x="417" y="732"/>
                </a:cxn>
                <a:cxn ang="0">
                  <a:pos x="427" y="699"/>
                </a:cxn>
                <a:cxn ang="0">
                  <a:pos x="424" y="731"/>
                </a:cxn>
                <a:cxn ang="0">
                  <a:pos x="443" y="705"/>
                </a:cxn>
                <a:cxn ang="0">
                  <a:pos x="465" y="662"/>
                </a:cxn>
                <a:cxn ang="0">
                  <a:pos x="462" y="615"/>
                </a:cxn>
                <a:cxn ang="0">
                  <a:pos x="482" y="589"/>
                </a:cxn>
                <a:cxn ang="0">
                  <a:pos x="530" y="557"/>
                </a:cxn>
                <a:cxn ang="0">
                  <a:pos x="551" y="554"/>
                </a:cxn>
                <a:cxn ang="0">
                  <a:pos x="587" y="514"/>
                </a:cxn>
                <a:cxn ang="0">
                  <a:pos x="611" y="447"/>
                </a:cxn>
                <a:cxn ang="0">
                  <a:pos x="611" y="380"/>
                </a:cxn>
                <a:cxn ang="0">
                  <a:pos x="619" y="359"/>
                </a:cxn>
                <a:cxn ang="0">
                  <a:pos x="639" y="322"/>
                </a:cxn>
                <a:cxn ang="0">
                  <a:pos x="676" y="272"/>
                </a:cxn>
                <a:cxn ang="0">
                  <a:pos x="672" y="217"/>
                </a:cxn>
                <a:cxn ang="0">
                  <a:pos x="615" y="176"/>
                </a:cxn>
                <a:cxn ang="0">
                  <a:pos x="542" y="156"/>
                </a:cxn>
                <a:cxn ang="0">
                  <a:pos x="516" y="151"/>
                </a:cxn>
              </a:cxnLst>
              <a:rect l="0" t="0" r="r" b="b"/>
              <a:pathLst>
                <a:path w="680" h="769">
                  <a:moveTo>
                    <a:pt x="516" y="151"/>
                  </a:moveTo>
                  <a:lnTo>
                    <a:pt x="512" y="152"/>
                  </a:lnTo>
                  <a:lnTo>
                    <a:pt x="505" y="165"/>
                  </a:lnTo>
                  <a:lnTo>
                    <a:pt x="509" y="151"/>
                  </a:lnTo>
                  <a:lnTo>
                    <a:pt x="508" y="147"/>
                  </a:lnTo>
                  <a:lnTo>
                    <a:pt x="505" y="148"/>
                  </a:lnTo>
                  <a:lnTo>
                    <a:pt x="507" y="139"/>
                  </a:lnTo>
                  <a:lnTo>
                    <a:pt x="500" y="134"/>
                  </a:lnTo>
                  <a:lnTo>
                    <a:pt x="494" y="134"/>
                  </a:lnTo>
                  <a:lnTo>
                    <a:pt x="492" y="131"/>
                  </a:lnTo>
                  <a:lnTo>
                    <a:pt x="486" y="127"/>
                  </a:lnTo>
                  <a:lnTo>
                    <a:pt x="478" y="123"/>
                  </a:lnTo>
                  <a:lnTo>
                    <a:pt x="471" y="121"/>
                  </a:lnTo>
                  <a:lnTo>
                    <a:pt x="466" y="120"/>
                  </a:lnTo>
                  <a:lnTo>
                    <a:pt x="457" y="114"/>
                  </a:lnTo>
                  <a:lnTo>
                    <a:pt x="456" y="117"/>
                  </a:lnTo>
                  <a:lnTo>
                    <a:pt x="445" y="120"/>
                  </a:lnTo>
                  <a:lnTo>
                    <a:pt x="439" y="131"/>
                  </a:lnTo>
                  <a:lnTo>
                    <a:pt x="438" y="134"/>
                  </a:lnTo>
                  <a:lnTo>
                    <a:pt x="431" y="138"/>
                  </a:lnTo>
                  <a:lnTo>
                    <a:pt x="419" y="155"/>
                  </a:lnTo>
                  <a:lnTo>
                    <a:pt x="422" y="147"/>
                  </a:lnTo>
                  <a:lnTo>
                    <a:pt x="421" y="139"/>
                  </a:lnTo>
                  <a:lnTo>
                    <a:pt x="415" y="143"/>
                  </a:lnTo>
                  <a:lnTo>
                    <a:pt x="410" y="140"/>
                  </a:lnTo>
                  <a:lnTo>
                    <a:pt x="404" y="140"/>
                  </a:lnTo>
                  <a:lnTo>
                    <a:pt x="398" y="122"/>
                  </a:lnTo>
                  <a:lnTo>
                    <a:pt x="385" y="129"/>
                  </a:lnTo>
                  <a:lnTo>
                    <a:pt x="374" y="135"/>
                  </a:lnTo>
                  <a:lnTo>
                    <a:pt x="367" y="133"/>
                  </a:lnTo>
                  <a:lnTo>
                    <a:pt x="380" y="125"/>
                  </a:lnTo>
                  <a:lnTo>
                    <a:pt x="387" y="112"/>
                  </a:lnTo>
                  <a:lnTo>
                    <a:pt x="402" y="91"/>
                  </a:lnTo>
                  <a:lnTo>
                    <a:pt x="414" y="78"/>
                  </a:lnTo>
                  <a:lnTo>
                    <a:pt x="409" y="67"/>
                  </a:lnTo>
                  <a:lnTo>
                    <a:pt x="401" y="60"/>
                  </a:lnTo>
                  <a:lnTo>
                    <a:pt x="397" y="43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7" y="18"/>
                  </a:lnTo>
                  <a:lnTo>
                    <a:pt x="387" y="22"/>
                  </a:lnTo>
                  <a:lnTo>
                    <a:pt x="384" y="22"/>
                  </a:lnTo>
                  <a:lnTo>
                    <a:pt x="384" y="23"/>
                  </a:lnTo>
                  <a:lnTo>
                    <a:pt x="372" y="41"/>
                  </a:lnTo>
                  <a:lnTo>
                    <a:pt x="361" y="60"/>
                  </a:lnTo>
                  <a:lnTo>
                    <a:pt x="344" y="58"/>
                  </a:lnTo>
                  <a:lnTo>
                    <a:pt x="332" y="57"/>
                  </a:lnTo>
                  <a:lnTo>
                    <a:pt x="322" y="53"/>
                  </a:lnTo>
                  <a:lnTo>
                    <a:pt x="307" y="56"/>
                  </a:lnTo>
                  <a:lnTo>
                    <a:pt x="307" y="66"/>
                  </a:lnTo>
                  <a:lnTo>
                    <a:pt x="299" y="64"/>
                  </a:lnTo>
                  <a:lnTo>
                    <a:pt x="282" y="67"/>
                  </a:lnTo>
                  <a:lnTo>
                    <a:pt x="266" y="77"/>
                  </a:lnTo>
                  <a:lnTo>
                    <a:pt x="254" y="77"/>
                  </a:lnTo>
                  <a:lnTo>
                    <a:pt x="242" y="62"/>
                  </a:lnTo>
                  <a:lnTo>
                    <a:pt x="241" y="39"/>
                  </a:lnTo>
                  <a:lnTo>
                    <a:pt x="246" y="21"/>
                  </a:lnTo>
                  <a:lnTo>
                    <a:pt x="238" y="10"/>
                  </a:lnTo>
                  <a:lnTo>
                    <a:pt x="237" y="0"/>
                  </a:lnTo>
                  <a:lnTo>
                    <a:pt x="226" y="0"/>
                  </a:lnTo>
                  <a:lnTo>
                    <a:pt x="228" y="0"/>
                  </a:lnTo>
                  <a:lnTo>
                    <a:pt x="223" y="11"/>
                  </a:lnTo>
                  <a:lnTo>
                    <a:pt x="208" y="17"/>
                  </a:lnTo>
                  <a:lnTo>
                    <a:pt x="194" y="23"/>
                  </a:lnTo>
                  <a:lnTo>
                    <a:pt x="191" y="30"/>
                  </a:lnTo>
                  <a:lnTo>
                    <a:pt x="176" y="24"/>
                  </a:lnTo>
                  <a:lnTo>
                    <a:pt x="157" y="19"/>
                  </a:lnTo>
                  <a:lnTo>
                    <a:pt x="164" y="28"/>
                  </a:lnTo>
                  <a:lnTo>
                    <a:pt x="169" y="51"/>
                  </a:lnTo>
                  <a:lnTo>
                    <a:pt x="180" y="54"/>
                  </a:lnTo>
                  <a:lnTo>
                    <a:pt x="177" y="61"/>
                  </a:lnTo>
                  <a:lnTo>
                    <a:pt x="161" y="74"/>
                  </a:lnTo>
                  <a:lnTo>
                    <a:pt x="144" y="88"/>
                  </a:lnTo>
                  <a:lnTo>
                    <a:pt x="142" y="86"/>
                  </a:lnTo>
                  <a:lnTo>
                    <a:pt x="133" y="87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08" y="61"/>
                  </a:lnTo>
                  <a:lnTo>
                    <a:pt x="99" y="67"/>
                  </a:lnTo>
                  <a:lnTo>
                    <a:pt x="95" y="66"/>
                  </a:lnTo>
                  <a:lnTo>
                    <a:pt x="96" y="69"/>
                  </a:lnTo>
                  <a:lnTo>
                    <a:pt x="82" y="69"/>
                  </a:lnTo>
                  <a:lnTo>
                    <a:pt x="66" y="69"/>
                  </a:lnTo>
                  <a:lnTo>
                    <a:pt x="69" y="82"/>
                  </a:lnTo>
                  <a:lnTo>
                    <a:pt x="78" y="86"/>
                  </a:lnTo>
                  <a:lnTo>
                    <a:pt x="75" y="90"/>
                  </a:lnTo>
                  <a:lnTo>
                    <a:pt x="62" y="91"/>
                  </a:lnTo>
                  <a:lnTo>
                    <a:pt x="66" y="110"/>
                  </a:lnTo>
                  <a:lnTo>
                    <a:pt x="74" y="130"/>
                  </a:lnTo>
                  <a:lnTo>
                    <a:pt x="70" y="159"/>
                  </a:lnTo>
                  <a:lnTo>
                    <a:pt x="66" y="186"/>
                  </a:lnTo>
                  <a:lnTo>
                    <a:pt x="60" y="185"/>
                  </a:lnTo>
                  <a:lnTo>
                    <a:pt x="45" y="189"/>
                  </a:lnTo>
                  <a:lnTo>
                    <a:pt x="31" y="195"/>
                  </a:lnTo>
                  <a:lnTo>
                    <a:pt x="17" y="203"/>
                  </a:lnTo>
                  <a:lnTo>
                    <a:pt x="13" y="217"/>
                  </a:lnTo>
                  <a:lnTo>
                    <a:pt x="8" y="233"/>
                  </a:lnTo>
                  <a:lnTo>
                    <a:pt x="0" y="249"/>
                  </a:lnTo>
                  <a:lnTo>
                    <a:pt x="8" y="263"/>
                  </a:lnTo>
                  <a:lnTo>
                    <a:pt x="15" y="279"/>
                  </a:lnTo>
                  <a:lnTo>
                    <a:pt x="14" y="286"/>
                  </a:lnTo>
                  <a:lnTo>
                    <a:pt x="21" y="289"/>
                  </a:lnTo>
                  <a:lnTo>
                    <a:pt x="31" y="297"/>
                  </a:lnTo>
                  <a:lnTo>
                    <a:pt x="45" y="301"/>
                  </a:lnTo>
                  <a:lnTo>
                    <a:pt x="57" y="290"/>
                  </a:lnTo>
                  <a:lnTo>
                    <a:pt x="58" y="306"/>
                  </a:lnTo>
                  <a:lnTo>
                    <a:pt x="60" y="320"/>
                  </a:lnTo>
                  <a:lnTo>
                    <a:pt x="78" y="319"/>
                  </a:lnTo>
                  <a:lnTo>
                    <a:pt x="100" y="319"/>
                  </a:lnTo>
                  <a:lnTo>
                    <a:pt x="108" y="314"/>
                  </a:lnTo>
                  <a:lnTo>
                    <a:pt x="122" y="305"/>
                  </a:lnTo>
                  <a:lnTo>
                    <a:pt x="137" y="295"/>
                  </a:lnTo>
                  <a:lnTo>
                    <a:pt x="151" y="297"/>
                  </a:lnTo>
                  <a:lnTo>
                    <a:pt x="152" y="314"/>
                  </a:lnTo>
                  <a:lnTo>
                    <a:pt x="154" y="331"/>
                  </a:lnTo>
                  <a:lnTo>
                    <a:pt x="167" y="345"/>
                  </a:lnTo>
                  <a:lnTo>
                    <a:pt x="180" y="349"/>
                  </a:lnTo>
                  <a:lnTo>
                    <a:pt x="195" y="357"/>
                  </a:lnTo>
                  <a:lnTo>
                    <a:pt x="215" y="370"/>
                  </a:lnTo>
                  <a:lnTo>
                    <a:pt x="234" y="372"/>
                  </a:lnTo>
                  <a:lnTo>
                    <a:pt x="239" y="381"/>
                  </a:lnTo>
                  <a:lnTo>
                    <a:pt x="242" y="401"/>
                  </a:lnTo>
                  <a:lnTo>
                    <a:pt x="238" y="401"/>
                  </a:lnTo>
                  <a:lnTo>
                    <a:pt x="245" y="409"/>
                  </a:lnTo>
                  <a:lnTo>
                    <a:pt x="247" y="425"/>
                  </a:lnTo>
                  <a:lnTo>
                    <a:pt x="263" y="426"/>
                  </a:lnTo>
                  <a:lnTo>
                    <a:pt x="279" y="427"/>
                  </a:lnTo>
                  <a:lnTo>
                    <a:pt x="281" y="444"/>
                  </a:lnTo>
                  <a:lnTo>
                    <a:pt x="292" y="456"/>
                  </a:lnTo>
                  <a:lnTo>
                    <a:pt x="296" y="462"/>
                  </a:lnTo>
                  <a:lnTo>
                    <a:pt x="292" y="478"/>
                  </a:lnTo>
                  <a:lnTo>
                    <a:pt x="288" y="492"/>
                  </a:lnTo>
                  <a:lnTo>
                    <a:pt x="292" y="499"/>
                  </a:lnTo>
                  <a:lnTo>
                    <a:pt x="288" y="501"/>
                  </a:lnTo>
                  <a:lnTo>
                    <a:pt x="292" y="509"/>
                  </a:lnTo>
                  <a:lnTo>
                    <a:pt x="294" y="538"/>
                  </a:lnTo>
                  <a:lnTo>
                    <a:pt x="319" y="540"/>
                  </a:lnTo>
                  <a:lnTo>
                    <a:pt x="332" y="543"/>
                  </a:lnTo>
                  <a:lnTo>
                    <a:pt x="337" y="559"/>
                  </a:lnTo>
                  <a:lnTo>
                    <a:pt x="342" y="576"/>
                  </a:lnTo>
                  <a:lnTo>
                    <a:pt x="352" y="574"/>
                  </a:lnTo>
                  <a:lnTo>
                    <a:pt x="361" y="576"/>
                  </a:lnTo>
                  <a:lnTo>
                    <a:pt x="359" y="591"/>
                  </a:lnTo>
                  <a:lnTo>
                    <a:pt x="359" y="607"/>
                  </a:lnTo>
                  <a:lnTo>
                    <a:pt x="370" y="608"/>
                  </a:lnTo>
                  <a:lnTo>
                    <a:pt x="378" y="633"/>
                  </a:lnTo>
                  <a:lnTo>
                    <a:pt x="367" y="643"/>
                  </a:lnTo>
                  <a:lnTo>
                    <a:pt x="357" y="653"/>
                  </a:lnTo>
                  <a:lnTo>
                    <a:pt x="348" y="664"/>
                  </a:lnTo>
                  <a:lnTo>
                    <a:pt x="339" y="676"/>
                  </a:lnTo>
                  <a:lnTo>
                    <a:pt x="329" y="688"/>
                  </a:lnTo>
                  <a:lnTo>
                    <a:pt x="320" y="698"/>
                  </a:lnTo>
                  <a:lnTo>
                    <a:pt x="320" y="699"/>
                  </a:lnTo>
                  <a:lnTo>
                    <a:pt x="329" y="697"/>
                  </a:lnTo>
                  <a:lnTo>
                    <a:pt x="350" y="714"/>
                  </a:lnTo>
                  <a:lnTo>
                    <a:pt x="354" y="714"/>
                  </a:lnTo>
                  <a:lnTo>
                    <a:pt x="365" y="720"/>
                  </a:lnTo>
                  <a:lnTo>
                    <a:pt x="383" y="733"/>
                  </a:lnTo>
                  <a:lnTo>
                    <a:pt x="401" y="746"/>
                  </a:lnTo>
                  <a:lnTo>
                    <a:pt x="398" y="755"/>
                  </a:lnTo>
                  <a:lnTo>
                    <a:pt x="402" y="769"/>
                  </a:lnTo>
                  <a:lnTo>
                    <a:pt x="409" y="757"/>
                  </a:lnTo>
                  <a:lnTo>
                    <a:pt x="415" y="745"/>
                  </a:lnTo>
                  <a:lnTo>
                    <a:pt x="417" y="732"/>
                  </a:lnTo>
                  <a:lnTo>
                    <a:pt x="421" y="720"/>
                  </a:lnTo>
                  <a:lnTo>
                    <a:pt x="428" y="711"/>
                  </a:lnTo>
                  <a:lnTo>
                    <a:pt x="426" y="699"/>
                  </a:lnTo>
                  <a:lnTo>
                    <a:pt x="427" y="699"/>
                  </a:lnTo>
                  <a:lnTo>
                    <a:pt x="435" y="701"/>
                  </a:lnTo>
                  <a:lnTo>
                    <a:pt x="439" y="702"/>
                  </a:lnTo>
                  <a:lnTo>
                    <a:pt x="431" y="716"/>
                  </a:lnTo>
                  <a:lnTo>
                    <a:pt x="424" y="731"/>
                  </a:lnTo>
                  <a:lnTo>
                    <a:pt x="419" y="735"/>
                  </a:lnTo>
                  <a:lnTo>
                    <a:pt x="421" y="736"/>
                  </a:lnTo>
                  <a:lnTo>
                    <a:pt x="432" y="720"/>
                  </a:lnTo>
                  <a:lnTo>
                    <a:pt x="443" y="705"/>
                  </a:lnTo>
                  <a:lnTo>
                    <a:pt x="451" y="688"/>
                  </a:lnTo>
                  <a:lnTo>
                    <a:pt x="460" y="672"/>
                  </a:lnTo>
                  <a:lnTo>
                    <a:pt x="465" y="666"/>
                  </a:lnTo>
                  <a:lnTo>
                    <a:pt x="465" y="662"/>
                  </a:lnTo>
                  <a:lnTo>
                    <a:pt x="466" y="647"/>
                  </a:lnTo>
                  <a:lnTo>
                    <a:pt x="465" y="630"/>
                  </a:lnTo>
                  <a:lnTo>
                    <a:pt x="464" y="620"/>
                  </a:lnTo>
                  <a:lnTo>
                    <a:pt x="462" y="615"/>
                  </a:lnTo>
                  <a:lnTo>
                    <a:pt x="465" y="607"/>
                  </a:lnTo>
                  <a:lnTo>
                    <a:pt x="460" y="606"/>
                  </a:lnTo>
                  <a:lnTo>
                    <a:pt x="466" y="603"/>
                  </a:lnTo>
                  <a:lnTo>
                    <a:pt x="482" y="589"/>
                  </a:lnTo>
                  <a:lnTo>
                    <a:pt x="496" y="577"/>
                  </a:lnTo>
                  <a:lnTo>
                    <a:pt x="512" y="570"/>
                  </a:lnTo>
                  <a:lnTo>
                    <a:pt x="525" y="561"/>
                  </a:lnTo>
                  <a:lnTo>
                    <a:pt x="530" y="557"/>
                  </a:lnTo>
                  <a:lnTo>
                    <a:pt x="538" y="557"/>
                  </a:lnTo>
                  <a:lnTo>
                    <a:pt x="542" y="556"/>
                  </a:lnTo>
                  <a:lnTo>
                    <a:pt x="547" y="554"/>
                  </a:lnTo>
                  <a:lnTo>
                    <a:pt x="551" y="554"/>
                  </a:lnTo>
                  <a:lnTo>
                    <a:pt x="569" y="554"/>
                  </a:lnTo>
                  <a:lnTo>
                    <a:pt x="574" y="542"/>
                  </a:lnTo>
                  <a:lnTo>
                    <a:pt x="585" y="537"/>
                  </a:lnTo>
                  <a:lnTo>
                    <a:pt x="587" y="514"/>
                  </a:lnTo>
                  <a:lnTo>
                    <a:pt x="595" y="499"/>
                  </a:lnTo>
                  <a:lnTo>
                    <a:pt x="603" y="483"/>
                  </a:lnTo>
                  <a:lnTo>
                    <a:pt x="606" y="457"/>
                  </a:lnTo>
                  <a:lnTo>
                    <a:pt x="611" y="447"/>
                  </a:lnTo>
                  <a:lnTo>
                    <a:pt x="613" y="427"/>
                  </a:lnTo>
                  <a:lnTo>
                    <a:pt x="615" y="415"/>
                  </a:lnTo>
                  <a:lnTo>
                    <a:pt x="612" y="404"/>
                  </a:lnTo>
                  <a:lnTo>
                    <a:pt x="611" y="380"/>
                  </a:lnTo>
                  <a:lnTo>
                    <a:pt x="608" y="374"/>
                  </a:lnTo>
                  <a:lnTo>
                    <a:pt x="612" y="355"/>
                  </a:lnTo>
                  <a:lnTo>
                    <a:pt x="616" y="355"/>
                  </a:lnTo>
                  <a:lnTo>
                    <a:pt x="619" y="359"/>
                  </a:lnTo>
                  <a:lnTo>
                    <a:pt x="630" y="342"/>
                  </a:lnTo>
                  <a:lnTo>
                    <a:pt x="636" y="329"/>
                  </a:lnTo>
                  <a:lnTo>
                    <a:pt x="637" y="327"/>
                  </a:lnTo>
                  <a:lnTo>
                    <a:pt x="639" y="322"/>
                  </a:lnTo>
                  <a:lnTo>
                    <a:pt x="650" y="307"/>
                  </a:lnTo>
                  <a:lnTo>
                    <a:pt x="659" y="297"/>
                  </a:lnTo>
                  <a:lnTo>
                    <a:pt x="664" y="294"/>
                  </a:lnTo>
                  <a:lnTo>
                    <a:pt x="676" y="272"/>
                  </a:lnTo>
                  <a:lnTo>
                    <a:pt x="677" y="266"/>
                  </a:lnTo>
                  <a:lnTo>
                    <a:pt x="680" y="262"/>
                  </a:lnTo>
                  <a:lnTo>
                    <a:pt x="680" y="245"/>
                  </a:lnTo>
                  <a:lnTo>
                    <a:pt x="672" y="217"/>
                  </a:lnTo>
                  <a:lnTo>
                    <a:pt x="667" y="204"/>
                  </a:lnTo>
                  <a:lnTo>
                    <a:pt x="650" y="202"/>
                  </a:lnTo>
                  <a:lnTo>
                    <a:pt x="634" y="196"/>
                  </a:lnTo>
                  <a:lnTo>
                    <a:pt x="615" y="176"/>
                  </a:lnTo>
                  <a:lnTo>
                    <a:pt x="599" y="165"/>
                  </a:lnTo>
                  <a:lnTo>
                    <a:pt x="574" y="159"/>
                  </a:lnTo>
                  <a:lnTo>
                    <a:pt x="557" y="159"/>
                  </a:lnTo>
                  <a:lnTo>
                    <a:pt x="542" y="156"/>
                  </a:lnTo>
                  <a:lnTo>
                    <a:pt x="527" y="152"/>
                  </a:lnTo>
                  <a:lnTo>
                    <a:pt x="513" y="156"/>
                  </a:lnTo>
                  <a:lnTo>
                    <a:pt x="518" y="153"/>
                  </a:lnTo>
                  <a:lnTo>
                    <a:pt x="516" y="1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2" name="Freeform 316"/>
            <p:cNvSpPr>
              <a:spLocks/>
            </p:cNvSpPr>
            <p:nvPr/>
          </p:nvSpPr>
          <p:spPr bwMode="auto">
            <a:xfrm>
              <a:off x="1973" y="2571"/>
              <a:ext cx="40" cy="34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17" y="33"/>
                </a:cxn>
                <a:cxn ang="0">
                  <a:pos x="8" y="29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23" y="3"/>
                </a:cxn>
                <a:cxn ang="0">
                  <a:pos x="40" y="5"/>
                </a:cxn>
                <a:cxn ang="0">
                  <a:pos x="32" y="21"/>
                </a:cxn>
                <a:cxn ang="0">
                  <a:pos x="31" y="24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1" y="32"/>
                </a:cxn>
              </a:cxnLst>
              <a:rect l="0" t="0" r="r" b="b"/>
              <a:pathLst>
                <a:path w="40" h="34">
                  <a:moveTo>
                    <a:pt x="21" y="32"/>
                  </a:moveTo>
                  <a:lnTo>
                    <a:pt x="17" y="33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1" y="18"/>
                  </a:lnTo>
                  <a:lnTo>
                    <a:pt x="1" y="11"/>
                  </a:lnTo>
                  <a:lnTo>
                    <a:pt x="6" y="0"/>
                  </a:lnTo>
                  <a:lnTo>
                    <a:pt x="23" y="3"/>
                  </a:lnTo>
                  <a:lnTo>
                    <a:pt x="40" y="5"/>
                  </a:lnTo>
                  <a:lnTo>
                    <a:pt x="32" y="21"/>
                  </a:lnTo>
                  <a:lnTo>
                    <a:pt x="31" y="24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3" name="Freeform 320"/>
            <p:cNvSpPr>
              <a:spLocks/>
            </p:cNvSpPr>
            <p:nvPr/>
          </p:nvSpPr>
          <p:spPr bwMode="auto">
            <a:xfrm>
              <a:off x="1789" y="2950"/>
              <a:ext cx="145" cy="161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17" y="73"/>
                </a:cxn>
                <a:cxn ang="0">
                  <a:pos x="34" y="90"/>
                </a:cxn>
                <a:cxn ang="0">
                  <a:pos x="48" y="97"/>
                </a:cxn>
                <a:cxn ang="0">
                  <a:pos x="61" y="103"/>
                </a:cxn>
                <a:cxn ang="0">
                  <a:pos x="77" y="111"/>
                </a:cxn>
                <a:cxn ang="0">
                  <a:pos x="93" y="120"/>
                </a:cxn>
                <a:cxn ang="0">
                  <a:pos x="86" y="140"/>
                </a:cxn>
                <a:cxn ang="0">
                  <a:pos x="80" y="158"/>
                </a:cxn>
                <a:cxn ang="0">
                  <a:pos x="100" y="159"/>
                </a:cxn>
                <a:cxn ang="0">
                  <a:pos x="120" y="161"/>
                </a:cxn>
                <a:cxn ang="0">
                  <a:pos x="130" y="157"/>
                </a:cxn>
                <a:cxn ang="0">
                  <a:pos x="145" y="136"/>
                </a:cxn>
                <a:cxn ang="0">
                  <a:pos x="143" y="123"/>
                </a:cxn>
                <a:cxn ang="0">
                  <a:pos x="143" y="107"/>
                </a:cxn>
                <a:cxn ang="0">
                  <a:pos x="145" y="92"/>
                </a:cxn>
                <a:cxn ang="0">
                  <a:pos x="136" y="90"/>
                </a:cxn>
                <a:cxn ang="0">
                  <a:pos x="126" y="92"/>
                </a:cxn>
                <a:cxn ang="0">
                  <a:pos x="121" y="75"/>
                </a:cxn>
                <a:cxn ang="0">
                  <a:pos x="116" y="59"/>
                </a:cxn>
                <a:cxn ang="0">
                  <a:pos x="103" y="56"/>
                </a:cxn>
                <a:cxn ang="0">
                  <a:pos x="78" y="54"/>
                </a:cxn>
                <a:cxn ang="0">
                  <a:pos x="76" y="25"/>
                </a:cxn>
                <a:cxn ang="0">
                  <a:pos x="72" y="17"/>
                </a:cxn>
                <a:cxn ang="0">
                  <a:pos x="73" y="13"/>
                </a:cxn>
                <a:cxn ang="0">
                  <a:pos x="55" y="0"/>
                </a:cxn>
                <a:cxn ang="0">
                  <a:pos x="33" y="4"/>
                </a:cxn>
                <a:cxn ang="0">
                  <a:pos x="10" y="7"/>
                </a:cxn>
                <a:cxn ang="0">
                  <a:pos x="8" y="15"/>
                </a:cxn>
              </a:cxnLst>
              <a:rect l="0" t="0" r="r" b="b"/>
              <a:pathLst>
                <a:path w="145" h="161">
                  <a:moveTo>
                    <a:pt x="8" y="15"/>
                  </a:moveTo>
                  <a:lnTo>
                    <a:pt x="4" y="37"/>
                  </a:lnTo>
                  <a:lnTo>
                    <a:pt x="0" y="58"/>
                  </a:lnTo>
                  <a:lnTo>
                    <a:pt x="17" y="73"/>
                  </a:lnTo>
                  <a:lnTo>
                    <a:pt x="34" y="90"/>
                  </a:lnTo>
                  <a:lnTo>
                    <a:pt x="48" y="97"/>
                  </a:lnTo>
                  <a:lnTo>
                    <a:pt x="61" y="103"/>
                  </a:lnTo>
                  <a:lnTo>
                    <a:pt x="77" y="111"/>
                  </a:lnTo>
                  <a:lnTo>
                    <a:pt x="93" y="120"/>
                  </a:lnTo>
                  <a:lnTo>
                    <a:pt x="86" y="140"/>
                  </a:lnTo>
                  <a:lnTo>
                    <a:pt x="80" y="158"/>
                  </a:lnTo>
                  <a:lnTo>
                    <a:pt x="100" y="159"/>
                  </a:lnTo>
                  <a:lnTo>
                    <a:pt x="120" y="161"/>
                  </a:lnTo>
                  <a:lnTo>
                    <a:pt x="130" y="157"/>
                  </a:lnTo>
                  <a:lnTo>
                    <a:pt x="145" y="136"/>
                  </a:lnTo>
                  <a:lnTo>
                    <a:pt x="143" y="123"/>
                  </a:lnTo>
                  <a:lnTo>
                    <a:pt x="143" y="107"/>
                  </a:lnTo>
                  <a:lnTo>
                    <a:pt x="145" y="92"/>
                  </a:lnTo>
                  <a:lnTo>
                    <a:pt x="136" y="90"/>
                  </a:lnTo>
                  <a:lnTo>
                    <a:pt x="126" y="92"/>
                  </a:lnTo>
                  <a:lnTo>
                    <a:pt x="121" y="75"/>
                  </a:lnTo>
                  <a:lnTo>
                    <a:pt x="116" y="59"/>
                  </a:lnTo>
                  <a:lnTo>
                    <a:pt x="103" y="56"/>
                  </a:lnTo>
                  <a:lnTo>
                    <a:pt x="78" y="54"/>
                  </a:lnTo>
                  <a:lnTo>
                    <a:pt x="76" y="25"/>
                  </a:lnTo>
                  <a:lnTo>
                    <a:pt x="72" y="17"/>
                  </a:lnTo>
                  <a:lnTo>
                    <a:pt x="73" y="13"/>
                  </a:lnTo>
                  <a:lnTo>
                    <a:pt x="55" y="0"/>
                  </a:lnTo>
                  <a:lnTo>
                    <a:pt x="33" y="4"/>
                  </a:lnTo>
                  <a:lnTo>
                    <a:pt x="10" y="7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4" name="Freeform 324"/>
            <p:cNvSpPr>
              <a:spLocks/>
            </p:cNvSpPr>
            <p:nvPr/>
          </p:nvSpPr>
          <p:spPr bwMode="auto">
            <a:xfrm>
              <a:off x="1848" y="2450"/>
              <a:ext cx="67" cy="82"/>
            </a:xfrm>
            <a:custGeom>
              <a:avLst/>
              <a:gdLst/>
              <a:ahLst/>
              <a:cxnLst>
                <a:cxn ang="0">
                  <a:pos x="9" y="52"/>
                </a:cxn>
                <a:cxn ang="0">
                  <a:pos x="0" y="42"/>
                </a:cxn>
                <a:cxn ang="0">
                  <a:pos x="1" y="25"/>
                </a:cxn>
                <a:cxn ang="0">
                  <a:pos x="9" y="21"/>
                </a:cxn>
                <a:cxn ang="0">
                  <a:pos x="13" y="10"/>
                </a:cxn>
                <a:cxn ang="0">
                  <a:pos x="17" y="0"/>
                </a:cxn>
                <a:cxn ang="0">
                  <a:pos x="36" y="4"/>
                </a:cxn>
                <a:cxn ang="0">
                  <a:pos x="52" y="3"/>
                </a:cxn>
                <a:cxn ang="0">
                  <a:pos x="50" y="3"/>
                </a:cxn>
                <a:cxn ang="0">
                  <a:pos x="67" y="4"/>
                </a:cxn>
                <a:cxn ang="0">
                  <a:pos x="66" y="13"/>
                </a:cxn>
                <a:cxn ang="0">
                  <a:pos x="61" y="30"/>
                </a:cxn>
                <a:cxn ang="0">
                  <a:pos x="67" y="53"/>
                </a:cxn>
                <a:cxn ang="0">
                  <a:pos x="57" y="73"/>
                </a:cxn>
                <a:cxn ang="0">
                  <a:pos x="47" y="69"/>
                </a:cxn>
                <a:cxn ang="0">
                  <a:pos x="32" y="72"/>
                </a:cxn>
                <a:cxn ang="0">
                  <a:pos x="32" y="82"/>
                </a:cxn>
                <a:cxn ang="0">
                  <a:pos x="24" y="80"/>
                </a:cxn>
                <a:cxn ang="0">
                  <a:pos x="17" y="67"/>
                </a:cxn>
                <a:cxn ang="0">
                  <a:pos x="9" y="52"/>
                </a:cxn>
              </a:cxnLst>
              <a:rect l="0" t="0" r="r" b="b"/>
              <a:pathLst>
                <a:path w="67" h="82">
                  <a:moveTo>
                    <a:pt x="9" y="52"/>
                  </a:moveTo>
                  <a:lnTo>
                    <a:pt x="0" y="42"/>
                  </a:lnTo>
                  <a:lnTo>
                    <a:pt x="1" y="25"/>
                  </a:lnTo>
                  <a:lnTo>
                    <a:pt x="9" y="21"/>
                  </a:lnTo>
                  <a:lnTo>
                    <a:pt x="13" y="10"/>
                  </a:lnTo>
                  <a:lnTo>
                    <a:pt x="17" y="0"/>
                  </a:lnTo>
                  <a:lnTo>
                    <a:pt x="36" y="4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67" y="4"/>
                  </a:lnTo>
                  <a:lnTo>
                    <a:pt x="66" y="13"/>
                  </a:lnTo>
                  <a:lnTo>
                    <a:pt x="61" y="30"/>
                  </a:lnTo>
                  <a:lnTo>
                    <a:pt x="67" y="53"/>
                  </a:lnTo>
                  <a:lnTo>
                    <a:pt x="57" y="73"/>
                  </a:lnTo>
                  <a:lnTo>
                    <a:pt x="47" y="69"/>
                  </a:lnTo>
                  <a:lnTo>
                    <a:pt x="32" y="7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7" y="67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5" name="Freeform 325"/>
            <p:cNvSpPr>
              <a:spLocks/>
            </p:cNvSpPr>
            <p:nvPr/>
          </p:nvSpPr>
          <p:spPr bwMode="auto">
            <a:xfrm>
              <a:off x="1891" y="3163"/>
              <a:ext cx="84" cy="96"/>
            </a:xfrm>
            <a:custGeom>
              <a:avLst/>
              <a:gdLst/>
              <a:ahLst/>
              <a:cxnLst>
                <a:cxn ang="0">
                  <a:pos x="83" y="49"/>
                </a:cxn>
                <a:cxn ang="0">
                  <a:pos x="65" y="36"/>
                </a:cxn>
                <a:cxn ang="0">
                  <a:pos x="47" y="23"/>
                </a:cxn>
                <a:cxn ang="0">
                  <a:pos x="36" y="17"/>
                </a:cxn>
                <a:cxn ang="0">
                  <a:pos x="32" y="17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1" y="25"/>
                </a:cxn>
                <a:cxn ang="0">
                  <a:pos x="1" y="47"/>
                </a:cxn>
                <a:cxn ang="0">
                  <a:pos x="2" y="49"/>
                </a:cxn>
                <a:cxn ang="0">
                  <a:pos x="0" y="65"/>
                </a:cxn>
                <a:cxn ang="0">
                  <a:pos x="2" y="73"/>
                </a:cxn>
                <a:cxn ang="0">
                  <a:pos x="4" y="78"/>
                </a:cxn>
                <a:cxn ang="0">
                  <a:pos x="9" y="82"/>
                </a:cxn>
                <a:cxn ang="0">
                  <a:pos x="10" y="85"/>
                </a:cxn>
                <a:cxn ang="0">
                  <a:pos x="15" y="85"/>
                </a:cxn>
                <a:cxn ang="0">
                  <a:pos x="30" y="90"/>
                </a:cxn>
                <a:cxn ang="0">
                  <a:pos x="39" y="91"/>
                </a:cxn>
                <a:cxn ang="0">
                  <a:pos x="41" y="94"/>
                </a:cxn>
                <a:cxn ang="0">
                  <a:pos x="44" y="95"/>
                </a:cxn>
                <a:cxn ang="0">
                  <a:pos x="50" y="96"/>
                </a:cxn>
                <a:cxn ang="0">
                  <a:pos x="60" y="96"/>
                </a:cxn>
                <a:cxn ang="0">
                  <a:pos x="73" y="91"/>
                </a:cxn>
                <a:cxn ang="0">
                  <a:pos x="84" y="72"/>
                </a:cxn>
                <a:cxn ang="0">
                  <a:pos x="80" y="58"/>
                </a:cxn>
                <a:cxn ang="0">
                  <a:pos x="83" y="49"/>
                </a:cxn>
              </a:cxnLst>
              <a:rect l="0" t="0" r="r" b="b"/>
              <a:pathLst>
                <a:path w="84" h="96">
                  <a:moveTo>
                    <a:pt x="83" y="49"/>
                  </a:moveTo>
                  <a:lnTo>
                    <a:pt x="65" y="36"/>
                  </a:lnTo>
                  <a:lnTo>
                    <a:pt x="47" y="23"/>
                  </a:lnTo>
                  <a:lnTo>
                    <a:pt x="36" y="17"/>
                  </a:lnTo>
                  <a:lnTo>
                    <a:pt x="32" y="17"/>
                  </a:lnTo>
                  <a:lnTo>
                    <a:pt x="11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2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0" y="65"/>
                  </a:lnTo>
                  <a:lnTo>
                    <a:pt x="2" y="73"/>
                  </a:lnTo>
                  <a:lnTo>
                    <a:pt x="4" y="78"/>
                  </a:lnTo>
                  <a:lnTo>
                    <a:pt x="9" y="82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30" y="90"/>
                  </a:lnTo>
                  <a:lnTo>
                    <a:pt x="39" y="91"/>
                  </a:lnTo>
                  <a:lnTo>
                    <a:pt x="41" y="94"/>
                  </a:lnTo>
                  <a:lnTo>
                    <a:pt x="44" y="95"/>
                  </a:lnTo>
                  <a:lnTo>
                    <a:pt x="50" y="96"/>
                  </a:lnTo>
                  <a:lnTo>
                    <a:pt x="60" y="96"/>
                  </a:lnTo>
                  <a:lnTo>
                    <a:pt x="73" y="91"/>
                  </a:lnTo>
                  <a:lnTo>
                    <a:pt x="84" y="72"/>
                  </a:lnTo>
                  <a:lnTo>
                    <a:pt x="80" y="58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6" name="Freeform 326"/>
            <p:cNvSpPr>
              <a:spLocks/>
            </p:cNvSpPr>
            <p:nvPr/>
          </p:nvSpPr>
          <p:spPr bwMode="auto">
            <a:xfrm>
              <a:off x="1651" y="2761"/>
              <a:ext cx="218" cy="259"/>
            </a:xfrm>
            <a:custGeom>
              <a:avLst/>
              <a:gdLst/>
              <a:ahLst/>
              <a:cxnLst>
                <a:cxn ang="0">
                  <a:pos x="146" y="204"/>
                </a:cxn>
                <a:cxn ang="0">
                  <a:pos x="142" y="226"/>
                </a:cxn>
                <a:cxn ang="0">
                  <a:pos x="138" y="247"/>
                </a:cxn>
                <a:cxn ang="0">
                  <a:pos x="134" y="242"/>
                </a:cxn>
                <a:cxn ang="0">
                  <a:pos x="115" y="245"/>
                </a:cxn>
                <a:cxn ang="0">
                  <a:pos x="108" y="256"/>
                </a:cxn>
                <a:cxn ang="0">
                  <a:pos x="100" y="244"/>
                </a:cxn>
                <a:cxn ang="0">
                  <a:pos x="79" y="240"/>
                </a:cxn>
                <a:cxn ang="0">
                  <a:pos x="76" y="238"/>
                </a:cxn>
                <a:cxn ang="0">
                  <a:pos x="61" y="259"/>
                </a:cxn>
                <a:cxn ang="0">
                  <a:pos x="49" y="256"/>
                </a:cxn>
                <a:cxn ang="0">
                  <a:pos x="42" y="239"/>
                </a:cxn>
                <a:cxn ang="0">
                  <a:pos x="35" y="221"/>
                </a:cxn>
                <a:cxn ang="0">
                  <a:pos x="30" y="204"/>
                </a:cxn>
                <a:cxn ang="0">
                  <a:pos x="31" y="189"/>
                </a:cxn>
                <a:cxn ang="0">
                  <a:pos x="21" y="176"/>
                </a:cxn>
                <a:cxn ang="0">
                  <a:pos x="16" y="162"/>
                </a:cxn>
                <a:cxn ang="0">
                  <a:pos x="10" y="153"/>
                </a:cxn>
                <a:cxn ang="0">
                  <a:pos x="12" y="145"/>
                </a:cxn>
                <a:cxn ang="0">
                  <a:pos x="19" y="130"/>
                </a:cxn>
                <a:cxn ang="0">
                  <a:pos x="13" y="127"/>
                </a:cxn>
                <a:cxn ang="0">
                  <a:pos x="10" y="110"/>
                </a:cxn>
                <a:cxn ang="0">
                  <a:pos x="12" y="94"/>
                </a:cxn>
                <a:cxn ang="0">
                  <a:pos x="14" y="84"/>
                </a:cxn>
                <a:cxn ang="0">
                  <a:pos x="14" y="59"/>
                </a:cxn>
                <a:cxn ang="0">
                  <a:pos x="17" y="54"/>
                </a:cxn>
                <a:cxn ang="0">
                  <a:pos x="9" y="40"/>
                </a:cxn>
                <a:cxn ang="0">
                  <a:pos x="0" y="24"/>
                </a:cxn>
                <a:cxn ang="0">
                  <a:pos x="22" y="24"/>
                </a:cxn>
                <a:cxn ang="0">
                  <a:pos x="30" y="19"/>
                </a:cxn>
                <a:cxn ang="0">
                  <a:pos x="44" y="10"/>
                </a:cxn>
                <a:cxn ang="0">
                  <a:pos x="59" y="0"/>
                </a:cxn>
                <a:cxn ang="0">
                  <a:pos x="73" y="2"/>
                </a:cxn>
                <a:cxn ang="0">
                  <a:pos x="74" y="19"/>
                </a:cxn>
                <a:cxn ang="0">
                  <a:pos x="76" y="36"/>
                </a:cxn>
                <a:cxn ang="0">
                  <a:pos x="89" y="50"/>
                </a:cxn>
                <a:cxn ang="0">
                  <a:pos x="102" y="54"/>
                </a:cxn>
                <a:cxn ang="0">
                  <a:pos x="117" y="62"/>
                </a:cxn>
                <a:cxn ang="0">
                  <a:pos x="137" y="75"/>
                </a:cxn>
                <a:cxn ang="0">
                  <a:pos x="156" y="77"/>
                </a:cxn>
                <a:cxn ang="0">
                  <a:pos x="161" y="86"/>
                </a:cxn>
                <a:cxn ang="0">
                  <a:pos x="164" y="106"/>
                </a:cxn>
                <a:cxn ang="0">
                  <a:pos x="160" y="106"/>
                </a:cxn>
                <a:cxn ang="0">
                  <a:pos x="167" y="114"/>
                </a:cxn>
                <a:cxn ang="0">
                  <a:pos x="169" y="130"/>
                </a:cxn>
                <a:cxn ang="0">
                  <a:pos x="185" y="131"/>
                </a:cxn>
                <a:cxn ang="0">
                  <a:pos x="201" y="132"/>
                </a:cxn>
                <a:cxn ang="0">
                  <a:pos x="203" y="149"/>
                </a:cxn>
                <a:cxn ang="0">
                  <a:pos x="214" y="161"/>
                </a:cxn>
                <a:cxn ang="0">
                  <a:pos x="218" y="167"/>
                </a:cxn>
                <a:cxn ang="0">
                  <a:pos x="214" y="183"/>
                </a:cxn>
                <a:cxn ang="0">
                  <a:pos x="210" y="197"/>
                </a:cxn>
                <a:cxn ang="0">
                  <a:pos x="214" y="204"/>
                </a:cxn>
                <a:cxn ang="0">
                  <a:pos x="210" y="206"/>
                </a:cxn>
                <a:cxn ang="0">
                  <a:pos x="211" y="202"/>
                </a:cxn>
                <a:cxn ang="0">
                  <a:pos x="193" y="189"/>
                </a:cxn>
                <a:cxn ang="0">
                  <a:pos x="171" y="193"/>
                </a:cxn>
                <a:cxn ang="0">
                  <a:pos x="148" y="196"/>
                </a:cxn>
                <a:cxn ang="0">
                  <a:pos x="146" y="204"/>
                </a:cxn>
              </a:cxnLst>
              <a:rect l="0" t="0" r="r" b="b"/>
              <a:pathLst>
                <a:path w="218" h="259">
                  <a:moveTo>
                    <a:pt x="146" y="204"/>
                  </a:moveTo>
                  <a:lnTo>
                    <a:pt x="142" y="226"/>
                  </a:lnTo>
                  <a:lnTo>
                    <a:pt x="138" y="247"/>
                  </a:lnTo>
                  <a:lnTo>
                    <a:pt x="134" y="242"/>
                  </a:lnTo>
                  <a:lnTo>
                    <a:pt x="115" y="245"/>
                  </a:lnTo>
                  <a:lnTo>
                    <a:pt x="108" y="256"/>
                  </a:lnTo>
                  <a:lnTo>
                    <a:pt x="100" y="244"/>
                  </a:lnTo>
                  <a:lnTo>
                    <a:pt x="79" y="240"/>
                  </a:lnTo>
                  <a:lnTo>
                    <a:pt x="76" y="238"/>
                  </a:lnTo>
                  <a:lnTo>
                    <a:pt x="61" y="259"/>
                  </a:lnTo>
                  <a:lnTo>
                    <a:pt x="49" y="256"/>
                  </a:lnTo>
                  <a:lnTo>
                    <a:pt x="42" y="239"/>
                  </a:lnTo>
                  <a:lnTo>
                    <a:pt x="35" y="221"/>
                  </a:lnTo>
                  <a:lnTo>
                    <a:pt x="30" y="204"/>
                  </a:lnTo>
                  <a:lnTo>
                    <a:pt x="31" y="189"/>
                  </a:lnTo>
                  <a:lnTo>
                    <a:pt x="21" y="176"/>
                  </a:lnTo>
                  <a:lnTo>
                    <a:pt x="16" y="162"/>
                  </a:lnTo>
                  <a:lnTo>
                    <a:pt x="10" y="153"/>
                  </a:lnTo>
                  <a:lnTo>
                    <a:pt x="12" y="145"/>
                  </a:lnTo>
                  <a:lnTo>
                    <a:pt x="19" y="130"/>
                  </a:lnTo>
                  <a:lnTo>
                    <a:pt x="13" y="127"/>
                  </a:lnTo>
                  <a:lnTo>
                    <a:pt x="10" y="110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4" y="59"/>
                  </a:lnTo>
                  <a:lnTo>
                    <a:pt x="17" y="54"/>
                  </a:lnTo>
                  <a:lnTo>
                    <a:pt x="9" y="40"/>
                  </a:lnTo>
                  <a:lnTo>
                    <a:pt x="0" y="24"/>
                  </a:lnTo>
                  <a:lnTo>
                    <a:pt x="22" y="24"/>
                  </a:lnTo>
                  <a:lnTo>
                    <a:pt x="30" y="19"/>
                  </a:lnTo>
                  <a:lnTo>
                    <a:pt x="44" y="10"/>
                  </a:lnTo>
                  <a:lnTo>
                    <a:pt x="59" y="0"/>
                  </a:lnTo>
                  <a:lnTo>
                    <a:pt x="73" y="2"/>
                  </a:lnTo>
                  <a:lnTo>
                    <a:pt x="74" y="19"/>
                  </a:lnTo>
                  <a:lnTo>
                    <a:pt x="76" y="36"/>
                  </a:lnTo>
                  <a:lnTo>
                    <a:pt x="89" y="50"/>
                  </a:lnTo>
                  <a:lnTo>
                    <a:pt x="102" y="54"/>
                  </a:lnTo>
                  <a:lnTo>
                    <a:pt x="117" y="62"/>
                  </a:lnTo>
                  <a:lnTo>
                    <a:pt x="137" y="75"/>
                  </a:lnTo>
                  <a:lnTo>
                    <a:pt x="156" y="77"/>
                  </a:lnTo>
                  <a:lnTo>
                    <a:pt x="161" y="86"/>
                  </a:lnTo>
                  <a:lnTo>
                    <a:pt x="164" y="106"/>
                  </a:lnTo>
                  <a:lnTo>
                    <a:pt x="160" y="106"/>
                  </a:lnTo>
                  <a:lnTo>
                    <a:pt x="167" y="114"/>
                  </a:lnTo>
                  <a:lnTo>
                    <a:pt x="169" y="130"/>
                  </a:lnTo>
                  <a:lnTo>
                    <a:pt x="185" y="131"/>
                  </a:lnTo>
                  <a:lnTo>
                    <a:pt x="201" y="132"/>
                  </a:lnTo>
                  <a:lnTo>
                    <a:pt x="203" y="149"/>
                  </a:lnTo>
                  <a:lnTo>
                    <a:pt x="214" y="161"/>
                  </a:lnTo>
                  <a:lnTo>
                    <a:pt x="218" y="167"/>
                  </a:lnTo>
                  <a:lnTo>
                    <a:pt x="214" y="183"/>
                  </a:lnTo>
                  <a:lnTo>
                    <a:pt x="210" y="197"/>
                  </a:lnTo>
                  <a:lnTo>
                    <a:pt x="214" y="204"/>
                  </a:lnTo>
                  <a:lnTo>
                    <a:pt x="210" y="206"/>
                  </a:lnTo>
                  <a:lnTo>
                    <a:pt x="211" y="202"/>
                  </a:lnTo>
                  <a:lnTo>
                    <a:pt x="193" y="189"/>
                  </a:lnTo>
                  <a:lnTo>
                    <a:pt x="171" y="193"/>
                  </a:lnTo>
                  <a:lnTo>
                    <a:pt x="148" y="196"/>
                  </a:lnTo>
                  <a:lnTo>
                    <a:pt x="146" y="20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7" name="Freeform 327"/>
            <p:cNvSpPr>
              <a:spLocks/>
            </p:cNvSpPr>
            <p:nvPr/>
          </p:nvSpPr>
          <p:spPr bwMode="auto">
            <a:xfrm>
              <a:off x="1684" y="2999"/>
              <a:ext cx="267" cy="598"/>
            </a:xfrm>
            <a:custGeom>
              <a:avLst/>
              <a:gdLst/>
              <a:ahLst/>
              <a:cxnLst>
                <a:cxn ang="0">
                  <a:pos x="208" y="189"/>
                </a:cxn>
                <a:cxn ang="0">
                  <a:pos x="208" y="216"/>
                </a:cxn>
                <a:cxn ang="0">
                  <a:pos x="205" y="232"/>
                </a:cxn>
                <a:cxn ang="0">
                  <a:pos x="235" y="269"/>
                </a:cxn>
                <a:cxn ang="0">
                  <a:pos x="248" y="292"/>
                </a:cxn>
                <a:cxn ang="0">
                  <a:pos x="238" y="325"/>
                </a:cxn>
                <a:cxn ang="0">
                  <a:pos x="207" y="335"/>
                </a:cxn>
                <a:cxn ang="0">
                  <a:pos x="179" y="340"/>
                </a:cxn>
                <a:cxn ang="0">
                  <a:pos x="170" y="346"/>
                </a:cxn>
                <a:cxn ang="0">
                  <a:pos x="171" y="380"/>
                </a:cxn>
                <a:cxn ang="0">
                  <a:pos x="131" y="376"/>
                </a:cxn>
                <a:cxn ang="0">
                  <a:pos x="149" y="405"/>
                </a:cxn>
                <a:cxn ang="0">
                  <a:pos x="160" y="400"/>
                </a:cxn>
                <a:cxn ang="0">
                  <a:pos x="156" y="411"/>
                </a:cxn>
                <a:cxn ang="0">
                  <a:pos x="157" y="418"/>
                </a:cxn>
                <a:cxn ang="0">
                  <a:pos x="147" y="449"/>
                </a:cxn>
                <a:cxn ang="0">
                  <a:pos x="127" y="466"/>
                </a:cxn>
                <a:cxn ang="0">
                  <a:pos x="152" y="497"/>
                </a:cxn>
                <a:cxn ang="0">
                  <a:pos x="162" y="508"/>
                </a:cxn>
                <a:cxn ang="0">
                  <a:pos x="160" y="510"/>
                </a:cxn>
                <a:cxn ang="0">
                  <a:pos x="161" y="514"/>
                </a:cxn>
                <a:cxn ang="0">
                  <a:pos x="144" y="539"/>
                </a:cxn>
                <a:cxn ang="0">
                  <a:pos x="135" y="551"/>
                </a:cxn>
                <a:cxn ang="0">
                  <a:pos x="140" y="556"/>
                </a:cxn>
                <a:cxn ang="0">
                  <a:pos x="132" y="572"/>
                </a:cxn>
                <a:cxn ang="0">
                  <a:pos x="138" y="585"/>
                </a:cxn>
                <a:cxn ang="0">
                  <a:pos x="156" y="598"/>
                </a:cxn>
                <a:cxn ang="0">
                  <a:pos x="99" y="589"/>
                </a:cxn>
                <a:cxn ang="0">
                  <a:pos x="80" y="565"/>
                </a:cxn>
                <a:cxn ang="0">
                  <a:pos x="57" y="540"/>
                </a:cxn>
                <a:cxn ang="0">
                  <a:pos x="63" y="503"/>
                </a:cxn>
                <a:cxn ang="0">
                  <a:pos x="58" y="465"/>
                </a:cxn>
                <a:cxn ang="0">
                  <a:pos x="48" y="453"/>
                </a:cxn>
                <a:cxn ang="0">
                  <a:pos x="46" y="441"/>
                </a:cxn>
                <a:cxn ang="0">
                  <a:pos x="31" y="410"/>
                </a:cxn>
                <a:cxn ang="0">
                  <a:pos x="23" y="367"/>
                </a:cxn>
                <a:cxn ang="0">
                  <a:pos x="24" y="335"/>
                </a:cxn>
                <a:cxn ang="0">
                  <a:pos x="18" y="307"/>
                </a:cxn>
                <a:cxn ang="0">
                  <a:pos x="22" y="277"/>
                </a:cxn>
                <a:cxn ang="0">
                  <a:pos x="19" y="238"/>
                </a:cxn>
                <a:cxn ang="0">
                  <a:pos x="7" y="211"/>
                </a:cxn>
                <a:cxn ang="0">
                  <a:pos x="0" y="182"/>
                </a:cxn>
                <a:cxn ang="0">
                  <a:pos x="2" y="156"/>
                </a:cxn>
                <a:cxn ang="0">
                  <a:pos x="9" y="123"/>
                </a:cxn>
                <a:cxn ang="0">
                  <a:pos x="20" y="100"/>
                </a:cxn>
                <a:cxn ang="0">
                  <a:pos x="10" y="61"/>
                </a:cxn>
                <a:cxn ang="0">
                  <a:pos x="28" y="44"/>
                </a:cxn>
                <a:cxn ang="0">
                  <a:pos x="28" y="21"/>
                </a:cxn>
                <a:cxn ang="0">
                  <a:pos x="46" y="2"/>
                </a:cxn>
                <a:cxn ang="0">
                  <a:pos x="75" y="18"/>
                </a:cxn>
                <a:cxn ang="0">
                  <a:pos x="101" y="4"/>
                </a:cxn>
                <a:cxn ang="0">
                  <a:pos x="122" y="24"/>
                </a:cxn>
                <a:cxn ang="0">
                  <a:pos x="153" y="48"/>
                </a:cxn>
                <a:cxn ang="0">
                  <a:pos x="182" y="62"/>
                </a:cxn>
                <a:cxn ang="0">
                  <a:pos x="191" y="91"/>
                </a:cxn>
                <a:cxn ang="0">
                  <a:pos x="205" y="110"/>
                </a:cxn>
                <a:cxn ang="0">
                  <a:pos x="235" y="108"/>
                </a:cxn>
                <a:cxn ang="0">
                  <a:pos x="248" y="74"/>
                </a:cxn>
                <a:cxn ang="0">
                  <a:pos x="267" y="100"/>
                </a:cxn>
                <a:cxn ang="0">
                  <a:pos x="246" y="120"/>
                </a:cxn>
                <a:cxn ang="0">
                  <a:pos x="228" y="143"/>
                </a:cxn>
                <a:cxn ang="0">
                  <a:pos x="209" y="165"/>
                </a:cxn>
              </a:cxnLst>
              <a:rect l="0" t="0" r="r" b="b"/>
              <a:pathLst>
                <a:path w="267" h="598">
                  <a:moveTo>
                    <a:pt x="209" y="168"/>
                  </a:moveTo>
                  <a:lnTo>
                    <a:pt x="208" y="189"/>
                  </a:lnTo>
                  <a:lnTo>
                    <a:pt x="208" y="211"/>
                  </a:lnTo>
                  <a:lnTo>
                    <a:pt x="208" y="216"/>
                  </a:lnTo>
                  <a:lnTo>
                    <a:pt x="207" y="228"/>
                  </a:lnTo>
                  <a:lnTo>
                    <a:pt x="205" y="232"/>
                  </a:lnTo>
                  <a:lnTo>
                    <a:pt x="213" y="254"/>
                  </a:lnTo>
                  <a:lnTo>
                    <a:pt x="235" y="269"/>
                  </a:lnTo>
                  <a:lnTo>
                    <a:pt x="237" y="284"/>
                  </a:lnTo>
                  <a:lnTo>
                    <a:pt x="248" y="292"/>
                  </a:lnTo>
                  <a:lnTo>
                    <a:pt x="243" y="308"/>
                  </a:lnTo>
                  <a:lnTo>
                    <a:pt x="238" y="325"/>
                  </a:lnTo>
                  <a:lnTo>
                    <a:pt x="224" y="332"/>
                  </a:lnTo>
                  <a:lnTo>
                    <a:pt x="207" y="335"/>
                  </a:lnTo>
                  <a:lnTo>
                    <a:pt x="194" y="337"/>
                  </a:lnTo>
                  <a:lnTo>
                    <a:pt x="179" y="340"/>
                  </a:lnTo>
                  <a:lnTo>
                    <a:pt x="166" y="338"/>
                  </a:lnTo>
                  <a:lnTo>
                    <a:pt x="170" y="346"/>
                  </a:lnTo>
                  <a:lnTo>
                    <a:pt x="175" y="370"/>
                  </a:lnTo>
                  <a:lnTo>
                    <a:pt x="171" y="380"/>
                  </a:lnTo>
                  <a:lnTo>
                    <a:pt x="148" y="379"/>
                  </a:lnTo>
                  <a:lnTo>
                    <a:pt x="131" y="376"/>
                  </a:lnTo>
                  <a:lnTo>
                    <a:pt x="144" y="402"/>
                  </a:lnTo>
                  <a:lnTo>
                    <a:pt x="149" y="405"/>
                  </a:lnTo>
                  <a:lnTo>
                    <a:pt x="156" y="404"/>
                  </a:lnTo>
                  <a:lnTo>
                    <a:pt x="160" y="400"/>
                  </a:lnTo>
                  <a:lnTo>
                    <a:pt x="165" y="414"/>
                  </a:lnTo>
                  <a:lnTo>
                    <a:pt x="156" y="411"/>
                  </a:lnTo>
                  <a:lnTo>
                    <a:pt x="144" y="411"/>
                  </a:lnTo>
                  <a:lnTo>
                    <a:pt x="157" y="418"/>
                  </a:lnTo>
                  <a:lnTo>
                    <a:pt x="145" y="432"/>
                  </a:lnTo>
                  <a:lnTo>
                    <a:pt x="147" y="449"/>
                  </a:lnTo>
                  <a:lnTo>
                    <a:pt x="144" y="457"/>
                  </a:lnTo>
                  <a:lnTo>
                    <a:pt x="127" y="466"/>
                  </a:lnTo>
                  <a:lnTo>
                    <a:pt x="127" y="484"/>
                  </a:lnTo>
                  <a:lnTo>
                    <a:pt x="152" y="497"/>
                  </a:lnTo>
                  <a:lnTo>
                    <a:pt x="161" y="503"/>
                  </a:lnTo>
                  <a:lnTo>
                    <a:pt x="162" y="508"/>
                  </a:lnTo>
                  <a:lnTo>
                    <a:pt x="162" y="510"/>
                  </a:lnTo>
                  <a:lnTo>
                    <a:pt x="160" y="510"/>
                  </a:lnTo>
                  <a:lnTo>
                    <a:pt x="160" y="513"/>
                  </a:lnTo>
                  <a:lnTo>
                    <a:pt x="161" y="514"/>
                  </a:lnTo>
                  <a:lnTo>
                    <a:pt x="153" y="526"/>
                  </a:lnTo>
                  <a:lnTo>
                    <a:pt x="144" y="539"/>
                  </a:lnTo>
                  <a:lnTo>
                    <a:pt x="143" y="555"/>
                  </a:lnTo>
                  <a:lnTo>
                    <a:pt x="135" y="551"/>
                  </a:lnTo>
                  <a:lnTo>
                    <a:pt x="134" y="552"/>
                  </a:lnTo>
                  <a:lnTo>
                    <a:pt x="140" y="556"/>
                  </a:lnTo>
                  <a:lnTo>
                    <a:pt x="132" y="568"/>
                  </a:lnTo>
                  <a:lnTo>
                    <a:pt x="132" y="572"/>
                  </a:lnTo>
                  <a:lnTo>
                    <a:pt x="140" y="585"/>
                  </a:lnTo>
                  <a:lnTo>
                    <a:pt x="138" y="585"/>
                  </a:lnTo>
                  <a:lnTo>
                    <a:pt x="147" y="589"/>
                  </a:lnTo>
                  <a:lnTo>
                    <a:pt x="156" y="598"/>
                  </a:lnTo>
                  <a:lnTo>
                    <a:pt x="130" y="591"/>
                  </a:lnTo>
                  <a:lnTo>
                    <a:pt x="99" y="589"/>
                  </a:lnTo>
                  <a:lnTo>
                    <a:pt x="91" y="580"/>
                  </a:lnTo>
                  <a:lnTo>
                    <a:pt x="80" y="565"/>
                  </a:lnTo>
                  <a:lnTo>
                    <a:pt x="71" y="565"/>
                  </a:lnTo>
                  <a:lnTo>
                    <a:pt x="57" y="540"/>
                  </a:lnTo>
                  <a:lnTo>
                    <a:pt x="66" y="529"/>
                  </a:lnTo>
                  <a:lnTo>
                    <a:pt x="63" y="503"/>
                  </a:lnTo>
                  <a:lnTo>
                    <a:pt x="61" y="480"/>
                  </a:lnTo>
                  <a:lnTo>
                    <a:pt x="58" y="465"/>
                  </a:lnTo>
                  <a:lnTo>
                    <a:pt x="54" y="457"/>
                  </a:lnTo>
                  <a:lnTo>
                    <a:pt x="48" y="453"/>
                  </a:lnTo>
                  <a:lnTo>
                    <a:pt x="58" y="449"/>
                  </a:lnTo>
                  <a:lnTo>
                    <a:pt x="46" y="441"/>
                  </a:lnTo>
                  <a:lnTo>
                    <a:pt x="39" y="421"/>
                  </a:lnTo>
                  <a:lnTo>
                    <a:pt x="31" y="410"/>
                  </a:lnTo>
                  <a:lnTo>
                    <a:pt x="29" y="394"/>
                  </a:lnTo>
                  <a:lnTo>
                    <a:pt x="23" y="367"/>
                  </a:lnTo>
                  <a:lnTo>
                    <a:pt x="22" y="348"/>
                  </a:lnTo>
                  <a:lnTo>
                    <a:pt x="24" y="335"/>
                  </a:lnTo>
                  <a:lnTo>
                    <a:pt x="23" y="323"/>
                  </a:lnTo>
                  <a:lnTo>
                    <a:pt x="18" y="307"/>
                  </a:lnTo>
                  <a:lnTo>
                    <a:pt x="13" y="290"/>
                  </a:lnTo>
                  <a:lnTo>
                    <a:pt x="22" y="277"/>
                  </a:lnTo>
                  <a:lnTo>
                    <a:pt x="18" y="264"/>
                  </a:lnTo>
                  <a:lnTo>
                    <a:pt x="19" y="238"/>
                  </a:lnTo>
                  <a:lnTo>
                    <a:pt x="15" y="228"/>
                  </a:lnTo>
                  <a:lnTo>
                    <a:pt x="7" y="211"/>
                  </a:lnTo>
                  <a:lnTo>
                    <a:pt x="0" y="195"/>
                  </a:lnTo>
                  <a:lnTo>
                    <a:pt x="0" y="182"/>
                  </a:lnTo>
                  <a:lnTo>
                    <a:pt x="2" y="170"/>
                  </a:lnTo>
                  <a:lnTo>
                    <a:pt x="2" y="156"/>
                  </a:lnTo>
                  <a:lnTo>
                    <a:pt x="1" y="142"/>
                  </a:lnTo>
                  <a:lnTo>
                    <a:pt x="9" y="123"/>
                  </a:lnTo>
                  <a:lnTo>
                    <a:pt x="15" y="105"/>
                  </a:lnTo>
                  <a:lnTo>
                    <a:pt x="20" y="100"/>
                  </a:lnTo>
                  <a:lnTo>
                    <a:pt x="14" y="90"/>
                  </a:lnTo>
                  <a:lnTo>
                    <a:pt x="10" y="61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43" y="0"/>
                  </a:lnTo>
                  <a:lnTo>
                    <a:pt x="46" y="2"/>
                  </a:lnTo>
                  <a:lnTo>
                    <a:pt x="67" y="6"/>
                  </a:lnTo>
                  <a:lnTo>
                    <a:pt x="75" y="18"/>
                  </a:lnTo>
                  <a:lnTo>
                    <a:pt x="82" y="7"/>
                  </a:lnTo>
                  <a:lnTo>
                    <a:pt x="101" y="4"/>
                  </a:lnTo>
                  <a:lnTo>
                    <a:pt x="105" y="9"/>
                  </a:lnTo>
                  <a:lnTo>
                    <a:pt x="122" y="24"/>
                  </a:lnTo>
                  <a:lnTo>
                    <a:pt x="139" y="41"/>
                  </a:lnTo>
                  <a:lnTo>
                    <a:pt x="153" y="48"/>
                  </a:lnTo>
                  <a:lnTo>
                    <a:pt x="166" y="54"/>
                  </a:lnTo>
                  <a:lnTo>
                    <a:pt x="182" y="62"/>
                  </a:lnTo>
                  <a:lnTo>
                    <a:pt x="198" y="71"/>
                  </a:lnTo>
                  <a:lnTo>
                    <a:pt x="191" y="91"/>
                  </a:lnTo>
                  <a:lnTo>
                    <a:pt x="185" y="109"/>
                  </a:lnTo>
                  <a:lnTo>
                    <a:pt x="205" y="110"/>
                  </a:lnTo>
                  <a:lnTo>
                    <a:pt x="225" y="112"/>
                  </a:lnTo>
                  <a:lnTo>
                    <a:pt x="235" y="108"/>
                  </a:lnTo>
                  <a:lnTo>
                    <a:pt x="250" y="87"/>
                  </a:lnTo>
                  <a:lnTo>
                    <a:pt x="248" y="74"/>
                  </a:lnTo>
                  <a:lnTo>
                    <a:pt x="259" y="75"/>
                  </a:lnTo>
                  <a:lnTo>
                    <a:pt x="267" y="100"/>
                  </a:lnTo>
                  <a:lnTo>
                    <a:pt x="256" y="110"/>
                  </a:lnTo>
                  <a:lnTo>
                    <a:pt x="246" y="120"/>
                  </a:lnTo>
                  <a:lnTo>
                    <a:pt x="237" y="131"/>
                  </a:lnTo>
                  <a:lnTo>
                    <a:pt x="228" y="143"/>
                  </a:lnTo>
                  <a:lnTo>
                    <a:pt x="218" y="155"/>
                  </a:lnTo>
                  <a:lnTo>
                    <a:pt x="209" y="165"/>
                  </a:lnTo>
                  <a:lnTo>
                    <a:pt x="209" y="16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8" name="Freeform 328"/>
            <p:cNvSpPr>
              <a:spLocks/>
            </p:cNvSpPr>
            <p:nvPr/>
          </p:nvSpPr>
          <p:spPr bwMode="auto">
            <a:xfrm>
              <a:off x="1840" y="3602"/>
              <a:ext cx="65" cy="43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29" y="26"/>
                </a:cxn>
                <a:cxn ang="0">
                  <a:pos x="64" y="38"/>
                </a:cxn>
                <a:cxn ang="0">
                  <a:pos x="65" y="43"/>
                </a:cxn>
                <a:cxn ang="0">
                  <a:pos x="42" y="43"/>
                </a:cxn>
                <a:cxn ang="0">
                  <a:pos x="17" y="42"/>
                </a:cxn>
                <a:cxn ang="0">
                  <a:pos x="8" y="21"/>
                </a:cxn>
                <a:cxn ang="0">
                  <a:pos x="0" y="0"/>
                </a:cxn>
                <a:cxn ang="0">
                  <a:pos x="5" y="8"/>
                </a:cxn>
              </a:cxnLst>
              <a:rect l="0" t="0" r="r" b="b"/>
              <a:pathLst>
                <a:path w="65" h="43">
                  <a:moveTo>
                    <a:pt x="5" y="8"/>
                  </a:moveTo>
                  <a:lnTo>
                    <a:pt x="29" y="26"/>
                  </a:lnTo>
                  <a:lnTo>
                    <a:pt x="64" y="38"/>
                  </a:lnTo>
                  <a:lnTo>
                    <a:pt x="65" y="43"/>
                  </a:lnTo>
                  <a:lnTo>
                    <a:pt x="42" y="43"/>
                  </a:lnTo>
                  <a:lnTo>
                    <a:pt x="17" y="42"/>
                  </a:lnTo>
                  <a:lnTo>
                    <a:pt x="8" y="21"/>
                  </a:lnTo>
                  <a:lnTo>
                    <a:pt x="0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9" name="Freeform 329"/>
            <p:cNvSpPr>
              <a:spLocks/>
            </p:cNvSpPr>
            <p:nvPr/>
          </p:nvSpPr>
          <p:spPr bwMode="auto">
            <a:xfrm>
              <a:off x="1648" y="2914"/>
              <a:ext cx="192" cy="711"/>
            </a:xfrm>
            <a:custGeom>
              <a:avLst/>
              <a:gdLst/>
              <a:ahLst/>
              <a:cxnLst>
                <a:cxn ang="0">
                  <a:pos x="20" y="283"/>
                </a:cxn>
                <a:cxn ang="0">
                  <a:pos x="21" y="330"/>
                </a:cxn>
                <a:cxn ang="0">
                  <a:pos x="16" y="383"/>
                </a:cxn>
                <a:cxn ang="0">
                  <a:pos x="24" y="422"/>
                </a:cxn>
                <a:cxn ang="0">
                  <a:pos x="37" y="476"/>
                </a:cxn>
                <a:cxn ang="0">
                  <a:pos x="51" y="476"/>
                </a:cxn>
                <a:cxn ang="0">
                  <a:pos x="59" y="489"/>
                </a:cxn>
                <a:cxn ang="0">
                  <a:pos x="59" y="504"/>
                </a:cxn>
                <a:cxn ang="0">
                  <a:pos x="69" y="532"/>
                </a:cxn>
                <a:cxn ang="0">
                  <a:pos x="67" y="550"/>
                </a:cxn>
                <a:cxn ang="0">
                  <a:pos x="69" y="564"/>
                </a:cxn>
                <a:cxn ang="0">
                  <a:pos x="56" y="565"/>
                </a:cxn>
                <a:cxn ang="0">
                  <a:pos x="49" y="562"/>
                </a:cxn>
                <a:cxn ang="0">
                  <a:pos x="49" y="572"/>
                </a:cxn>
                <a:cxn ang="0">
                  <a:pos x="64" y="589"/>
                </a:cxn>
                <a:cxn ang="0">
                  <a:pos x="76" y="594"/>
                </a:cxn>
                <a:cxn ang="0">
                  <a:pos x="84" y="605"/>
                </a:cxn>
                <a:cxn ang="0">
                  <a:pos x="75" y="614"/>
                </a:cxn>
                <a:cxn ang="0">
                  <a:pos x="86" y="640"/>
                </a:cxn>
                <a:cxn ang="0">
                  <a:pos x="98" y="655"/>
                </a:cxn>
                <a:cxn ang="0">
                  <a:pos x="108" y="668"/>
                </a:cxn>
                <a:cxn ang="0">
                  <a:pos x="112" y="679"/>
                </a:cxn>
                <a:cxn ang="0">
                  <a:pos x="131" y="696"/>
                </a:cxn>
                <a:cxn ang="0">
                  <a:pos x="140" y="702"/>
                </a:cxn>
                <a:cxn ang="0">
                  <a:pos x="176" y="681"/>
                </a:cxn>
                <a:cxn ang="0">
                  <a:pos x="135" y="674"/>
                </a:cxn>
                <a:cxn ang="0">
                  <a:pos x="107" y="650"/>
                </a:cxn>
                <a:cxn ang="0">
                  <a:pos x="99" y="588"/>
                </a:cxn>
                <a:cxn ang="0">
                  <a:pos x="90" y="542"/>
                </a:cxn>
                <a:cxn ang="0">
                  <a:pos x="82" y="526"/>
                </a:cxn>
                <a:cxn ang="0">
                  <a:pos x="65" y="479"/>
                </a:cxn>
                <a:cxn ang="0">
                  <a:pos x="60" y="420"/>
                </a:cxn>
                <a:cxn ang="0">
                  <a:pos x="49" y="375"/>
                </a:cxn>
                <a:cxn ang="0">
                  <a:pos x="55" y="323"/>
                </a:cxn>
                <a:cxn ang="0">
                  <a:pos x="36" y="280"/>
                </a:cxn>
                <a:cxn ang="0">
                  <a:pos x="38" y="241"/>
                </a:cxn>
                <a:cxn ang="0">
                  <a:pos x="51" y="190"/>
                </a:cxn>
                <a:cxn ang="0">
                  <a:pos x="46" y="146"/>
                </a:cxn>
                <a:cxn ang="0">
                  <a:pos x="68" y="109"/>
                </a:cxn>
                <a:cxn ang="0">
                  <a:pos x="45" y="86"/>
                </a:cxn>
                <a:cxn ang="0">
                  <a:pos x="34" y="36"/>
                </a:cxn>
                <a:cxn ang="0">
                  <a:pos x="13" y="0"/>
                </a:cxn>
                <a:cxn ang="0">
                  <a:pos x="0" y="17"/>
                </a:cxn>
                <a:cxn ang="0">
                  <a:pos x="9" y="89"/>
                </a:cxn>
                <a:cxn ang="0">
                  <a:pos x="12" y="143"/>
                </a:cxn>
                <a:cxn ang="0">
                  <a:pos x="11" y="221"/>
                </a:cxn>
              </a:cxnLst>
              <a:rect l="0" t="0" r="r" b="b"/>
              <a:pathLst>
                <a:path w="192" h="711">
                  <a:moveTo>
                    <a:pt x="12" y="253"/>
                  </a:moveTo>
                  <a:lnTo>
                    <a:pt x="16" y="267"/>
                  </a:lnTo>
                  <a:lnTo>
                    <a:pt x="20" y="283"/>
                  </a:lnTo>
                  <a:lnTo>
                    <a:pt x="21" y="297"/>
                  </a:lnTo>
                  <a:lnTo>
                    <a:pt x="24" y="313"/>
                  </a:lnTo>
                  <a:lnTo>
                    <a:pt x="21" y="330"/>
                  </a:lnTo>
                  <a:lnTo>
                    <a:pt x="19" y="348"/>
                  </a:lnTo>
                  <a:lnTo>
                    <a:pt x="17" y="365"/>
                  </a:lnTo>
                  <a:lnTo>
                    <a:pt x="16" y="383"/>
                  </a:lnTo>
                  <a:lnTo>
                    <a:pt x="12" y="390"/>
                  </a:lnTo>
                  <a:lnTo>
                    <a:pt x="19" y="405"/>
                  </a:lnTo>
                  <a:lnTo>
                    <a:pt x="24" y="422"/>
                  </a:lnTo>
                  <a:lnTo>
                    <a:pt x="28" y="440"/>
                  </a:lnTo>
                  <a:lnTo>
                    <a:pt x="26" y="459"/>
                  </a:lnTo>
                  <a:lnTo>
                    <a:pt x="37" y="476"/>
                  </a:lnTo>
                  <a:lnTo>
                    <a:pt x="38" y="478"/>
                  </a:lnTo>
                  <a:lnTo>
                    <a:pt x="45" y="481"/>
                  </a:lnTo>
                  <a:lnTo>
                    <a:pt x="51" y="476"/>
                  </a:lnTo>
                  <a:lnTo>
                    <a:pt x="55" y="473"/>
                  </a:lnTo>
                  <a:lnTo>
                    <a:pt x="54" y="483"/>
                  </a:lnTo>
                  <a:lnTo>
                    <a:pt x="59" y="489"/>
                  </a:lnTo>
                  <a:lnTo>
                    <a:pt x="56" y="487"/>
                  </a:lnTo>
                  <a:lnTo>
                    <a:pt x="58" y="493"/>
                  </a:lnTo>
                  <a:lnTo>
                    <a:pt x="59" y="504"/>
                  </a:lnTo>
                  <a:lnTo>
                    <a:pt x="60" y="517"/>
                  </a:lnTo>
                  <a:lnTo>
                    <a:pt x="60" y="524"/>
                  </a:lnTo>
                  <a:lnTo>
                    <a:pt x="69" y="532"/>
                  </a:lnTo>
                  <a:lnTo>
                    <a:pt x="64" y="545"/>
                  </a:lnTo>
                  <a:lnTo>
                    <a:pt x="71" y="549"/>
                  </a:lnTo>
                  <a:lnTo>
                    <a:pt x="67" y="550"/>
                  </a:lnTo>
                  <a:lnTo>
                    <a:pt x="67" y="555"/>
                  </a:lnTo>
                  <a:lnTo>
                    <a:pt x="68" y="565"/>
                  </a:lnTo>
                  <a:lnTo>
                    <a:pt x="69" y="564"/>
                  </a:lnTo>
                  <a:lnTo>
                    <a:pt x="64" y="572"/>
                  </a:lnTo>
                  <a:lnTo>
                    <a:pt x="63" y="567"/>
                  </a:lnTo>
                  <a:lnTo>
                    <a:pt x="56" y="565"/>
                  </a:lnTo>
                  <a:lnTo>
                    <a:pt x="58" y="559"/>
                  </a:lnTo>
                  <a:lnTo>
                    <a:pt x="54" y="560"/>
                  </a:lnTo>
                  <a:lnTo>
                    <a:pt x="49" y="562"/>
                  </a:lnTo>
                  <a:lnTo>
                    <a:pt x="41" y="577"/>
                  </a:lnTo>
                  <a:lnTo>
                    <a:pt x="43" y="576"/>
                  </a:lnTo>
                  <a:lnTo>
                    <a:pt x="49" y="572"/>
                  </a:lnTo>
                  <a:lnTo>
                    <a:pt x="58" y="576"/>
                  </a:lnTo>
                  <a:lnTo>
                    <a:pt x="69" y="585"/>
                  </a:lnTo>
                  <a:lnTo>
                    <a:pt x="64" y="589"/>
                  </a:lnTo>
                  <a:lnTo>
                    <a:pt x="69" y="592"/>
                  </a:lnTo>
                  <a:lnTo>
                    <a:pt x="62" y="594"/>
                  </a:lnTo>
                  <a:lnTo>
                    <a:pt x="76" y="594"/>
                  </a:lnTo>
                  <a:lnTo>
                    <a:pt x="77" y="593"/>
                  </a:lnTo>
                  <a:lnTo>
                    <a:pt x="84" y="599"/>
                  </a:lnTo>
                  <a:lnTo>
                    <a:pt x="84" y="605"/>
                  </a:lnTo>
                  <a:lnTo>
                    <a:pt x="72" y="602"/>
                  </a:lnTo>
                  <a:lnTo>
                    <a:pt x="67" y="601"/>
                  </a:lnTo>
                  <a:lnTo>
                    <a:pt x="75" y="614"/>
                  </a:lnTo>
                  <a:lnTo>
                    <a:pt x="82" y="627"/>
                  </a:lnTo>
                  <a:lnTo>
                    <a:pt x="82" y="633"/>
                  </a:lnTo>
                  <a:lnTo>
                    <a:pt x="86" y="640"/>
                  </a:lnTo>
                  <a:lnTo>
                    <a:pt x="84" y="642"/>
                  </a:lnTo>
                  <a:lnTo>
                    <a:pt x="92" y="648"/>
                  </a:lnTo>
                  <a:lnTo>
                    <a:pt x="98" y="655"/>
                  </a:lnTo>
                  <a:lnTo>
                    <a:pt x="97" y="659"/>
                  </a:lnTo>
                  <a:lnTo>
                    <a:pt x="105" y="663"/>
                  </a:lnTo>
                  <a:lnTo>
                    <a:pt x="108" y="668"/>
                  </a:lnTo>
                  <a:lnTo>
                    <a:pt x="103" y="667"/>
                  </a:lnTo>
                  <a:lnTo>
                    <a:pt x="112" y="674"/>
                  </a:lnTo>
                  <a:lnTo>
                    <a:pt x="112" y="679"/>
                  </a:lnTo>
                  <a:lnTo>
                    <a:pt x="120" y="688"/>
                  </a:lnTo>
                  <a:lnTo>
                    <a:pt x="123" y="692"/>
                  </a:lnTo>
                  <a:lnTo>
                    <a:pt x="131" y="696"/>
                  </a:lnTo>
                  <a:lnTo>
                    <a:pt x="132" y="698"/>
                  </a:lnTo>
                  <a:lnTo>
                    <a:pt x="129" y="700"/>
                  </a:lnTo>
                  <a:lnTo>
                    <a:pt x="140" y="702"/>
                  </a:lnTo>
                  <a:lnTo>
                    <a:pt x="162" y="711"/>
                  </a:lnTo>
                  <a:lnTo>
                    <a:pt x="163" y="688"/>
                  </a:lnTo>
                  <a:lnTo>
                    <a:pt x="176" y="681"/>
                  </a:lnTo>
                  <a:lnTo>
                    <a:pt x="192" y="683"/>
                  </a:lnTo>
                  <a:lnTo>
                    <a:pt x="166" y="676"/>
                  </a:lnTo>
                  <a:lnTo>
                    <a:pt x="135" y="674"/>
                  </a:lnTo>
                  <a:lnTo>
                    <a:pt x="127" y="665"/>
                  </a:lnTo>
                  <a:lnTo>
                    <a:pt x="116" y="650"/>
                  </a:lnTo>
                  <a:lnTo>
                    <a:pt x="107" y="650"/>
                  </a:lnTo>
                  <a:lnTo>
                    <a:pt x="93" y="625"/>
                  </a:lnTo>
                  <a:lnTo>
                    <a:pt x="102" y="614"/>
                  </a:lnTo>
                  <a:lnTo>
                    <a:pt x="99" y="588"/>
                  </a:lnTo>
                  <a:lnTo>
                    <a:pt x="97" y="565"/>
                  </a:lnTo>
                  <a:lnTo>
                    <a:pt x="94" y="550"/>
                  </a:lnTo>
                  <a:lnTo>
                    <a:pt x="90" y="542"/>
                  </a:lnTo>
                  <a:lnTo>
                    <a:pt x="84" y="538"/>
                  </a:lnTo>
                  <a:lnTo>
                    <a:pt x="94" y="534"/>
                  </a:lnTo>
                  <a:lnTo>
                    <a:pt x="82" y="526"/>
                  </a:lnTo>
                  <a:lnTo>
                    <a:pt x="75" y="506"/>
                  </a:lnTo>
                  <a:lnTo>
                    <a:pt x="67" y="495"/>
                  </a:lnTo>
                  <a:lnTo>
                    <a:pt x="65" y="479"/>
                  </a:lnTo>
                  <a:lnTo>
                    <a:pt x="59" y="452"/>
                  </a:lnTo>
                  <a:lnTo>
                    <a:pt x="58" y="433"/>
                  </a:lnTo>
                  <a:lnTo>
                    <a:pt x="60" y="420"/>
                  </a:lnTo>
                  <a:lnTo>
                    <a:pt x="59" y="408"/>
                  </a:lnTo>
                  <a:lnTo>
                    <a:pt x="54" y="392"/>
                  </a:lnTo>
                  <a:lnTo>
                    <a:pt x="49" y="375"/>
                  </a:lnTo>
                  <a:lnTo>
                    <a:pt x="58" y="362"/>
                  </a:lnTo>
                  <a:lnTo>
                    <a:pt x="54" y="349"/>
                  </a:lnTo>
                  <a:lnTo>
                    <a:pt x="55" y="323"/>
                  </a:lnTo>
                  <a:lnTo>
                    <a:pt x="51" y="313"/>
                  </a:lnTo>
                  <a:lnTo>
                    <a:pt x="43" y="296"/>
                  </a:lnTo>
                  <a:lnTo>
                    <a:pt x="36" y="280"/>
                  </a:lnTo>
                  <a:lnTo>
                    <a:pt x="36" y="267"/>
                  </a:lnTo>
                  <a:lnTo>
                    <a:pt x="38" y="255"/>
                  </a:lnTo>
                  <a:lnTo>
                    <a:pt x="38" y="241"/>
                  </a:lnTo>
                  <a:lnTo>
                    <a:pt x="37" y="227"/>
                  </a:lnTo>
                  <a:lnTo>
                    <a:pt x="45" y="208"/>
                  </a:lnTo>
                  <a:lnTo>
                    <a:pt x="51" y="190"/>
                  </a:lnTo>
                  <a:lnTo>
                    <a:pt x="56" y="185"/>
                  </a:lnTo>
                  <a:lnTo>
                    <a:pt x="50" y="175"/>
                  </a:lnTo>
                  <a:lnTo>
                    <a:pt x="46" y="146"/>
                  </a:lnTo>
                  <a:lnTo>
                    <a:pt x="50" y="137"/>
                  </a:lnTo>
                  <a:lnTo>
                    <a:pt x="64" y="129"/>
                  </a:lnTo>
                  <a:lnTo>
                    <a:pt x="68" y="109"/>
                  </a:lnTo>
                  <a:lnTo>
                    <a:pt x="64" y="106"/>
                  </a:lnTo>
                  <a:lnTo>
                    <a:pt x="52" y="103"/>
                  </a:lnTo>
                  <a:lnTo>
                    <a:pt x="45" y="86"/>
                  </a:lnTo>
                  <a:lnTo>
                    <a:pt x="38" y="68"/>
                  </a:lnTo>
                  <a:lnTo>
                    <a:pt x="33" y="51"/>
                  </a:lnTo>
                  <a:lnTo>
                    <a:pt x="34" y="36"/>
                  </a:lnTo>
                  <a:lnTo>
                    <a:pt x="24" y="23"/>
                  </a:lnTo>
                  <a:lnTo>
                    <a:pt x="19" y="9"/>
                  </a:lnTo>
                  <a:lnTo>
                    <a:pt x="13" y="0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4" y="42"/>
                  </a:lnTo>
                  <a:lnTo>
                    <a:pt x="9" y="66"/>
                  </a:lnTo>
                  <a:lnTo>
                    <a:pt x="9" y="89"/>
                  </a:lnTo>
                  <a:lnTo>
                    <a:pt x="9" y="111"/>
                  </a:lnTo>
                  <a:lnTo>
                    <a:pt x="8" y="119"/>
                  </a:lnTo>
                  <a:lnTo>
                    <a:pt x="12" y="143"/>
                  </a:lnTo>
                  <a:lnTo>
                    <a:pt x="12" y="165"/>
                  </a:lnTo>
                  <a:lnTo>
                    <a:pt x="12" y="193"/>
                  </a:lnTo>
                  <a:lnTo>
                    <a:pt x="11" y="221"/>
                  </a:lnTo>
                  <a:lnTo>
                    <a:pt x="12" y="233"/>
                  </a:lnTo>
                  <a:lnTo>
                    <a:pt x="12" y="25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0" name="Freeform 330"/>
            <p:cNvSpPr>
              <a:spLocks/>
            </p:cNvSpPr>
            <p:nvPr/>
          </p:nvSpPr>
          <p:spPr bwMode="auto">
            <a:xfrm>
              <a:off x="1806" y="3599"/>
              <a:ext cx="51" cy="45"/>
            </a:xfrm>
            <a:custGeom>
              <a:avLst/>
              <a:gdLst/>
              <a:ahLst/>
              <a:cxnLst>
                <a:cxn ang="0">
                  <a:pos x="34" y="3"/>
                </a:cxn>
                <a:cxn ang="0">
                  <a:pos x="42" y="24"/>
                </a:cxn>
                <a:cxn ang="0">
                  <a:pos x="51" y="45"/>
                </a:cxn>
                <a:cxn ang="0">
                  <a:pos x="46" y="43"/>
                </a:cxn>
                <a:cxn ang="0">
                  <a:pos x="38" y="45"/>
                </a:cxn>
                <a:cxn ang="0">
                  <a:pos x="21" y="42"/>
                </a:cxn>
                <a:cxn ang="0">
                  <a:pos x="16" y="42"/>
                </a:cxn>
                <a:cxn ang="0">
                  <a:pos x="0" y="39"/>
                </a:cxn>
                <a:cxn ang="0">
                  <a:pos x="4" y="38"/>
                </a:cxn>
                <a:cxn ang="0">
                  <a:pos x="13" y="36"/>
                </a:cxn>
                <a:cxn ang="0">
                  <a:pos x="18" y="38"/>
                </a:cxn>
                <a:cxn ang="0">
                  <a:pos x="23" y="38"/>
                </a:cxn>
                <a:cxn ang="0">
                  <a:pos x="14" y="33"/>
                </a:cxn>
                <a:cxn ang="0">
                  <a:pos x="25" y="36"/>
                </a:cxn>
                <a:cxn ang="0">
                  <a:pos x="30" y="37"/>
                </a:cxn>
                <a:cxn ang="0">
                  <a:pos x="39" y="38"/>
                </a:cxn>
                <a:cxn ang="0">
                  <a:pos x="42" y="38"/>
                </a:cxn>
                <a:cxn ang="0">
                  <a:pos x="21" y="28"/>
                </a:cxn>
                <a:cxn ang="0">
                  <a:pos x="30" y="19"/>
                </a:cxn>
                <a:cxn ang="0">
                  <a:pos x="17" y="19"/>
                </a:cxn>
                <a:cxn ang="0">
                  <a:pos x="12" y="16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34" y="3"/>
                </a:cxn>
              </a:cxnLst>
              <a:rect l="0" t="0" r="r" b="b"/>
              <a:pathLst>
                <a:path w="51" h="45">
                  <a:moveTo>
                    <a:pt x="34" y="3"/>
                  </a:moveTo>
                  <a:lnTo>
                    <a:pt x="42" y="24"/>
                  </a:lnTo>
                  <a:lnTo>
                    <a:pt x="51" y="45"/>
                  </a:lnTo>
                  <a:lnTo>
                    <a:pt x="46" y="43"/>
                  </a:lnTo>
                  <a:lnTo>
                    <a:pt x="38" y="45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0" y="39"/>
                  </a:lnTo>
                  <a:lnTo>
                    <a:pt x="4" y="38"/>
                  </a:lnTo>
                  <a:lnTo>
                    <a:pt x="13" y="36"/>
                  </a:lnTo>
                  <a:lnTo>
                    <a:pt x="18" y="38"/>
                  </a:lnTo>
                  <a:lnTo>
                    <a:pt x="23" y="38"/>
                  </a:lnTo>
                  <a:lnTo>
                    <a:pt x="14" y="33"/>
                  </a:lnTo>
                  <a:lnTo>
                    <a:pt x="25" y="36"/>
                  </a:lnTo>
                  <a:lnTo>
                    <a:pt x="30" y="37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21" y="28"/>
                  </a:lnTo>
                  <a:lnTo>
                    <a:pt x="30" y="19"/>
                  </a:lnTo>
                  <a:lnTo>
                    <a:pt x="17" y="19"/>
                  </a:lnTo>
                  <a:lnTo>
                    <a:pt x="12" y="16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1" name="Freeform 331"/>
            <p:cNvSpPr>
              <a:spLocks/>
            </p:cNvSpPr>
            <p:nvPr/>
          </p:nvSpPr>
          <p:spPr bwMode="auto">
            <a:xfrm>
              <a:off x="1680" y="3393"/>
              <a:ext cx="14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"/>
                </a:cxn>
                <a:cxn ang="0">
                  <a:pos x="6" y="30"/>
                </a:cxn>
                <a:cxn ang="0">
                  <a:pos x="13" y="28"/>
                </a:cxn>
                <a:cxn ang="0">
                  <a:pos x="14" y="23"/>
                </a:cxn>
                <a:cxn ang="0">
                  <a:pos x="10" y="11"/>
                </a:cxn>
                <a:cxn ang="0">
                  <a:pos x="13" y="10"/>
                </a:cxn>
                <a:cxn ang="0">
                  <a:pos x="4" y="0"/>
                </a:cxn>
              </a:cxnLst>
              <a:rect l="0" t="0" r="r" b="b"/>
              <a:pathLst>
                <a:path w="14" h="30">
                  <a:moveTo>
                    <a:pt x="4" y="0"/>
                  </a:moveTo>
                  <a:lnTo>
                    <a:pt x="0" y="3"/>
                  </a:lnTo>
                  <a:lnTo>
                    <a:pt x="6" y="30"/>
                  </a:lnTo>
                  <a:lnTo>
                    <a:pt x="13" y="28"/>
                  </a:lnTo>
                  <a:lnTo>
                    <a:pt x="14" y="23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2" name="Freeform 332"/>
            <p:cNvSpPr>
              <a:spLocks/>
            </p:cNvSpPr>
            <p:nvPr/>
          </p:nvSpPr>
          <p:spPr bwMode="auto">
            <a:xfrm>
              <a:off x="1711" y="3529"/>
              <a:ext cx="16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9" y="21"/>
                </a:cxn>
                <a:cxn ang="0">
                  <a:pos x="14" y="23"/>
                </a:cxn>
                <a:cxn ang="0">
                  <a:pos x="16" y="16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lnTo>
                    <a:pt x="0" y="9"/>
                  </a:lnTo>
                  <a:lnTo>
                    <a:pt x="9" y="21"/>
                  </a:lnTo>
                  <a:lnTo>
                    <a:pt x="14" y="23"/>
                  </a:lnTo>
                  <a:lnTo>
                    <a:pt x="16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3" name="Freeform 335"/>
            <p:cNvSpPr>
              <a:spLocks/>
            </p:cNvSpPr>
            <p:nvPr/>
          </p:nvSpPr>
          <p:spPr bwMode="auto">
            <a:xfrm>
              <a:off x="1446" y="2540"/>
              <a:ext cx="99" cy="128"/>
            </a:xfrm>
            <a:custGeom>
              <a:avLst/>
              <a:gdLst/>
              <a:ahLst/>
              <a:cxnLst>
                <a:cxn ang="0">
                  <a:pos x="2" y="51"/>
                </a:cxn>
                <a:cxn ang="0">
                  <a:pos x="3" y="70"/>
                </a:cxn>
                <a:cxn ang="0">
                  <a:pos x="0" y="74"/>
                </a:cxn>
                <a:cxn ang="0">
                  <a:pos x="13" y="79"/>
                </a:cxn>
                <a:cxn ang="0">
                  <a:pos x="16" y="76"/>
                </a:cxn>
                <a:cxn ang="0">
                  <a:pos x="19" y="79"/>
                </a:cxn>
                <a:cxn ang="0">
                  <a:pos x="19" y="92"/>
                </a:cxn>
                <a:cxn ang="0">
                  <a:pos x="12" y="95"/>
                </a:cxn>
                <a:cxn ang="0">
                  <a:pos x="13" y="107"/>
                </a:cxn>
                <a:cxn ang="0">
                  <a:pos x="10" y="115"/>
                </a:cxn>
                <a:cxn ang="0">
                  <a:pos x="15" y="113"/>
                </a:cxn>
                <a:cxn ang="0">
                  <a:pos x="34" y="128"/>
                </a:cxn>
                <a:cxn ang="0">
                  <a:pos x="41" y="112"/>
                </a:cxn>
                <a:cxn ang="0">
                  <a:pos x="49" y="95"/>
                </a:cxn>
                <a:cxn ang="0">
                  <a:pos x="67" y="83"/>
                </a:cxn>
                <a:cxn ang="0">
                  <a:pos x="85" y="70"/>
                </a:cxn>
                <a:cxn ang="0">
                  <a:pos x="97" y="48"/>
                </a:cxn>
                <a:cxn ang="0">
                  <a:pos x="99" y="48"/>
                </a:cxn>
                <a:cxn ang="0">
                  <a:pos x="93" y="33"/>
                </a:cxn>
                <a:cxn ang="0">
                  <a:pos x="98" y="31"/>
                </a:cxn>
                <a:cxn ang="0">
                  <a:pos x="79" y="21"/>
                </a:cxn>
                <a:cxn ang="0">
                  <a:pos x="62" y="21"/>
                </a:cxn>
                <a:cxn ang="0">
                  <a:pos x="51" y="10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17" y="12"/>
                </a:cxn>
                <a:cxn ang="0">
                  <a:pos x="11" y="33"/>
                </a:cxn>
                <a:cxn ang="0">
                  <a:pos x="8" y="40"/>
                </a:cxn>
                <a:cxn ang="0">
                  <a:pos x="2" y="51"/>
                </a:cxn>
              </a:cxnLst>
              <a:rect l="0" t="0" r="r" b="b"/>
              <a:pathLst>
                <a:path w="99" h="128">
                  <a:moveTo>
                    <a:pt x="2" y="51"/>
                  </a:moveTo>
                  <a:lnTo>
                    <a:pt x="3" y="70"/>
                  </a:lnTo>
                  <a:lnTo>
                    <a:pt x="0" y="74"/>
                  </a:lnTo>
                  <a:lnTo>
                    <a:pt x="13" y="79"/>
                  </a:lnTo>
                  <a:lnTo>
                    <a:pt x="16" y="76"/>
                  </a:lnTo>
                  <a:lnTo>
                    <a:pt x="19" y="79"/>
                  </a:lnTo>
                  <a:lnTo>
                    <a:pt x="19" y="92"/>
                  </a:lnTo>
                  <a:lnTo>
                    <a:pt x="12" y="95"/>
                  </a:lnTo>
                  <a:lnTo>
                    <a:pt x="13" y="107"/>
                  </a:lnTo>
                  <a:lnTo>
                    <a:pt x="10" y="115"/>
                  </a:lnTo>
                  <a:lnTo>
                    <a:pt x="15" y="113"/>
                  </a:lnTo>
                  <a:lnTo>
                    <a:pt x="34" y="128"/>
                  </a:lnTo>
                  <a:lnTo>
                    <a:pt x="41" y="112"/>
                  </a:lnTo>
                  <a:lnTo>
                    <a:pt x="49" y="95"/>
                  </a:lnTo>
                  <a:lnTo>
                    <a:pt x="67" y="83"/>
                  </a:lnTo>
                  <a:lnTo>
                    <a:pt x="85" y="70"/>
                  </a:lnTo>
                  <a:lnTo>
                    <a:pt x="97" y="48"/>
                  </a:lnTo>
                  <a:lnTo>
                    <a:pt x="99" y="48"/>
                  </a:lnTo>
                  <a:lnTo>
                    <a:pt x="93" y="33"/>
                  </a:lnTo>
                  <a:lnTo>
                    <a:pt x="98" y="31"/>
                  </a:lnTo>
                  <a:lnTo>
                    <a:pt x="79" y="21"/>
                  </a:lnTo>
                  <a:lnTo>
                    <a:pt x="62" y="21"/>
                  </a:lnTo>
                  <a:lnTo>
                    <a:pt x="51" y="10"/>
                  </a:lnTo>
                  <a:lnTo>
                    <a:pt x="37" y="0"/>
                  </a:lnTo>
                  <a:lnTo>
                    <a:pt x="30" y="5"/>
                  </a:lnTo>
                  <a:lnTo>
                    <a:pt x="17" y="12"/>
                  </a:lnTo>
                  <a:lnTo>
                    <a:pt x="11" y="33"/>
                  </a:lnTo>
                  <a:lnTo>
                    <a:pt x="8" y="40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4" name="Freeform 336"/>
            <p:cNvSpPr>
              <a:spLocks/>
            </p:cNvSpPr>
            <p:nvPr/>
          </p:nvSpPr>
          <p:spPr bwMode="auto">
            <a:xfrm>
              <a:off x="1261" y="2569"/>
              <a:ext cx="1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12" y="18"/>
                </a:cxn>
                <a:cxn ang="0">
                  <a:pos x="6" y="0"/>
                </a:cxn>
                <a:cxn ang="0">
                  <a:pos x="0" y="0"/>
                </a:cxn>
              </a:cxnLst>
              <a:rect l="0" t="0" r="r" b="b"/>
              <a:pathLst>
                <a:path w="12" h="18">
                  <a:moveTo>
                    <a:pt x="0" y="0"/>
                  </a:moveTo>
                  <a:lnTo>
                    <a:pt x="7" y="10"/>
                  </a:lnTo>
                  <a:lnTo>
                    <a:pt x="0" y="17"/>
                  </a:lnTo>
                  <a:lnTo>
                    <a:pt x="12" y="1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5" name="Freeform 337"/>
            <p:cNvSpPr>
              <a:spLocks/>
            </p:cNvSpPr>
            <p:nvPr/>
          </p:nvSpPr>
          <p:spPr bwMode="auto">
            <a:xfrm>
              <a:off x="1459" y="2622"/>
              <a:ext cx="6" cy="4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" h="4">
                  <a:moveTo>
                    <a:pt x="6" y="1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6" name="Freeform 338"/>
            <p:cNvSpPr>
              <a:spLocks/>
            </p:cNvSpPr>
            <p:nvPr/>
          </p:nvSpPr>
          <p:spPr bwMode="auto">
            <a:xfrm>
              <a:off x="1278" y="2580"/>
              <a:ext cx="7" cy="3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7" y="2"/>
                </a:cxn>
              </a:cxnLst>
              <a:rect l="0" t="0" r="r" b="b"/>
              <a:pathLst>
                <a:path w="7" h="3">
                  <a:moveTo>
                    <a:pt x="7" y="2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7" name="Freeform 339"/>
            <p:cNvSpPr>
              <a:spLocks/>
            </p:cNvSpPr>
            <p:nvPr/>
          </p:nvSpPr>
          <p:spPr bwMode="auto">
            <a:xfrm>
              <a:off x="1441" y="2570"/>
              <a:ext cx="229" cy="361"/>
            </a:xfrm>
            <a:custGeom>
              <a:avLst/>
              <a:gdLst/>
              <a:ahLst/>
              <a:cxnLst>
                <a:cxn ang="0">
                  <a:pos x="222" y="285"/>
                </a:cxn>
                <a:cxn ang="0">
                  <a:pos x="223" y="318"/>
                </a:cxn>
                <a:cxn ang="0">
                  <a:pos x="222" y="336"/>
                </a:cxn>
                <a:cxn ang="0">
                  <a:pos x="216" y="352"/>
                </a:cxn>
                <a:cxn ang="0">
                  <a:pos x="207" y="361"/>
                </a:cxn>
                <a:cxn ang="0">
                  <a:pos x="184" y="340"/>
                </a:cxn>
                <a:cxn ang="0">
                  <a:pos x="158" y="324"/>
                </a:cxn>
                <a:cxn ang="0">
                  <a:pos x="128" y="307"/>
                </a:cxn>
                <a:cxn ang="0">
                  <a:pos x="98" y="277"/>
                </a:cxn>
                <a:cxn ang="0">
                  <a:pos x="85" y="246"/>
                </a:cxn>
                <a:cxn ang="0">
                  <a:pos x="67" y="211"/>
                </a:cxn>
                <a:cxn ang="0">
                  <a:pos x="52" y="182"/>
                </a:cxn>
                <a:cxn ang="0">
                  <a:pos x="37" y="154"/>
                </a:cxn>
                <a:cxn ang="0">
                  <a:pos x="17" y="129"/>
                </a:cxn>
                <a:cxn ang="0">
                  <a:pos x="7" y="115"/>
                </a:cxn>
                <a:cxn ang="0">
                  <a:pos x="3" y="79"/>
                </a:cxn>
                <a:cxn ang="0">
                  <a:pos x="18" y="77"/>
                </a:cxn>
                <a:cxn ang="0">
                  <a:pos x="20" y="83"/>
                </a:cxn>
                <a:cxn ang="0">
                  <a:pos x="46" y="82"/>
                </a:cxn>
                <a:cxn ang="0">
                  <a:pos x="72" y="53"/>
                </a:cxn>
                <a:cxn ang="0">
                  <a:pos x="102" y="18"/>
                </a:cxn>
                <a:cxn ang="0">
                  <a:pos x="98" y="3"/>
                </a:cxn>
                <a:cxn ang="0">
                  <a:pos x="104" y="0"/>
                </a:cxn>
                <a:cxn ang="0">
                  <a:pos x="124" y="19"/>
                </a:cxn>
                <a:cxn ang="0">
                  <a:pos x="141" y="43"/>
                </a:cxn>
                <a:cxn ang="0">
                  <a:pos x="176" y="44"/>
                </a:cxn>
                <a:cxn ang="0">
                  <a:pos x="187" y="74"/>
                </a:cxn>
                <a:cxn ang="0">
                  <a:pos x="192" y="81"/>
                </a:cxn>
                <a:cxn ang="0">
                  <a:pos x="163" y="91"/>
                </a:cxn>
                <a:cxn ang="0">
                  <a:pos x="145" y="113"/>
                </a:cxn>
                <a:cxn ang="0">
                  <a:pos x="132" y="145"/>
                </a:cxn>
                <a:cxn ang="0">
                  <a:pos x="147" y="175"/>
                </a:cxn>
                <a:cxn ang="0">
                  <a:pos x="153" y="185"/>
                </a:cxn>
                <a:cxn ang="0">
                  <a:pos x="177" y="197"/>
                </a:cxn>
                <a:cxn ang="0">
                  <a:pos x="190" y="202"/>
                </a:cxn>
                <a:cxn ang="0">
                  <a:pos x="210" y="215"/>
                </a:cxn>
                <a:cxn ang="0">
                  <a:pos x="227" y="245"/>
                </a:cxn>
                <a:cxn ang="0">
                  <a:pos x="224" y="275"/>
                </a:cxn>
              </a:cxnLst>
              <a:rect l="0" t="0" r="r" b="b"/>
              <a:pathLst>
                <a:path w="229" h="361">
                  <a:moveTo>
                    <a:pt x="224" y="275"/>
                  </a:moveTo>
                  <a:lnTo>
                    <a:pt x="222" y="285"/>
                  </a:lnTo>
                  <a:lnTo>
                    <a:pt x="220" y="301"/>
                  </a:lnTo>
                  <a:lnTo>
                    <a:pt x="223" y="318"/>
                  </a:lnTo>
                  <a:lnTo>
                    <a:pt x="229" y="321"/>
                  </a:lnTo>
                  <a:lnTo>
                    <a:pt x="222" y="336"/>
                  </a:lnTo>
                  <a:lnTo>
                    <a:pt x="220" y="344"/>
                  </a:lnTo>
                  <a:lnTo>
                    <a:pt x="216" y="352"/>
                  </a:lnTo>
                  <a:lnTo>
                    <a:pt x="210" y="361"/>
                  </a:lnTo>
                  <a:lnTo>
                    <a:pt x="207" y="361"/>
                  </a:lnTo>
                  <a:lnTo>
                    <a:pt x="192" y="349"/>
                  </a:lnTo>
                  <a:lnTo>
                    <a:pt x="184" y="340"/>
                  </a:lnTo>
                  <a:lnTo>
                    <a:pt x="173" y="334"/>
                  </a:lnTo>
                  <a:lnTo>
                    <a:pt x="158" y="324"/>
                  </a:lnTo>
                  <a:lnTo>
                    <a:pt x="144" y="317"/>
                  </a:lnTo>
                  <a:lnTo>
                    <a:pt x="128" y="307"/>
                  </a:lnTo>
                  <a:lnTo>
                    <a:pt x="114" y="293"/>
                  </a:lnTo>
                  <a:lnTo>
                    <a:pt x="98" y="277"/>
                  </a:lnTo>
                  <a:lnTo>
                    <a:pt x="99" y="268"/>
                  </a:lnTo>
                  <a:lnTo>
                    <a:pt x="85" y="246"/>
                  </a:lnTo>
                  <a:lnTo>
                    <a:pt x="73" y="225"/>
                  </a:lnTo>
                  <a:lnTo>
                    <a:pt x="67" y="211"/>
                  </a:lnTo>
                  <a:lnTo>
                    <a:pt x="59" y="198"/>
                  </a:lnTo>
                  <a:lnTo>
                    <a:pt x="52" y="182"/>
                  </a:lnTo>
                  <a:lnTo>
                    <a:pt x="45" y="168"/>
                  </a:lnTo>
                  <a:lnTo>
                    <a:pt x="37" y="154"/>
                  </a:lnTo>
                  <a:lnTo>
                    <a:pt x="30" y="139"/>
                  </a:lnTo>
                  <a:lnTo>
                    <a:pt x="17" y="129"/>
                  </a:lnTo>
                  <a:lnTo>
                    <a:pt x="5" y="120"/>
                  </a:lnTo>
                  <a:lnTo>
                    <a:pt x="7" y="115"/>
                  </a:lnTo>
                  <a:lnTo>
                    <a:pt x="0" y="89"/>
                  </a:lnTo>
                  <a:lnTo>
                    <a:pt x="3" y="79"/>
                  </a:lnTo>
                  <a:lnTo>
                    <a:pt x="17" y="65"/>
                  </a:lnTo>
                  <a:lnTo>
                    <a:pt x="18" y="77"/>
                  </a:lnTo>
                  <a:lnTo>
                    <a:pt x="15" y="85"/>
                  </a:lnTo>
                  <a:lnTo>
                    <a:pt x="20" y="83"/>
                  </a:lnTo>
                  <a:lnTo>
                    <a:pt x="39" y="98"/>
                  </a:lnTo>
                  <a:lnTo>
                    <a:pt x="46" y="82"/>
                  </a:lnTo>
                  <a:lnTo>
                    <a:pt x="54" y="65"/>
                  </a:lnTo>
                  <a:lnTo>
                    <a:pt x="72" y="53"/>
                  </a:lnTo>
                  <a:lnTo>
                    <a:pt x="90" y="40"/>
                  </a:lnTo>
                  <a:lnTo>
                    <a:pt x="102" y="18"/>
                  </a:lnTo>
                  <a:lnTo>
                    <a:pt x="104" y="18"/>
                  </a:lnTo>
                  <a:lnTo>
                    <a:pt x="98" y="3"/>
                  </a:lnTo>
                  <a:lnTo>
                    <a:pt x="103" y="1"/>
                  </a:lnTo>
                  <a:lnTo>
                    <a:pt x="104" y="0"/>
                  </a:lnTo>
                  <a:lnTo>
                    <a:pt x="115" y="9"/>
                  </a:lnTo>
                  <a:lnTo>
                    <a:pt x="124" y="19"/>
                  </a:lnTo>
                  <a:lnTo>
                    <a:pt x="137" y="34"/>
                  </a:lnTo>
                  <a:lnTo>
                    <a:pt x="141" y="43"/>
                  </a:lnTo>
                  <a:lnTo>
                    <a:pt x="163" y="44"/>
                  </a:lnTo>
                  <a:lnTo>
                    <a:pt x="176" y="44"/>
                  </a:lnTo>
                  <a:lnTo>
                    <a:pt x="193" y="51"/>
                  </a:lnTo>
                  <a:lnTo>
                    <a:pt x="187" y="74"/>
                  </a:lnTo>
                  <a:lnTo>
                    <a:pt x="198" y="82"/>
                  </a:lnTo>
                  <a:lnTo>
                    <a:pt x="192" y="81"/>
                  </a:lnTo>
                  <a:lnTo>
                    <a:pt x="177" y="85"/>
                  </a:lnTo>
                  <a:lnTo>
                    <a:pt x="163" y="91"/>
                  </a:lnTo>
                  <a:lnTo>
                    <a:pt x="149" y="99"/>
                  </a:lnTo>
                  <a:lnTo>
                    <a:pt x="145" y="113"/>
                  </a:lnTo>
                  <a:lnTo>
                    <a:pt x="140" y="129"/>
                  </a:lnTo>
                  <a:lnTo>
                    <a:pt x="132" y="145"/>
                  </a:lnTo>
                  <a:lnTo>
                    <a:pt x="140" y="159"/>
                  </a:lnTo>
                  <a:lnTo>
                    <a:pt x="147" y="175"/>
                  </a:lnTo>
                  <a:lnTo>
                    <a:pt x="146" y="182"/>
                  </a:lnTo>
                  <a:lnTo>
                    <a:pt x="153" y="185"/>
                  </a:lnTo>
                  <a:lnTo>
                    <a:pt x="163" y="193"/>
                  </a:lnTo>
                  <a:lnTo>
                    <a:pt x="177" y="197"/>
                  </a:lnTo>
                  <a:lnTo>
                    <a:pt x="189" y="186"/>
                  </a:lnTo>
                  <a:lnTo>
                    <a:pt x="190" y="202"/>
                  </a:lnTo>
                  <a:lnTo>
                    <a:pt x="192" y="216"/>
                  </a:lnTo>
                  <a:lnTo>
                    <a:pt x="210" y="215"/>
                  </a:lnTo>
                  <a:lnTo>
                    <a:pt x="219" y="231"/>
                  </a:lnTo>
                  <a:lnTo>
                    <a:pt x="227" y="245"/>
                  </a:lnTo>
                  <a:lnTo>
                    <a:pt x="224" y="250"/>
                  </a:lnTo>
                  <a:lnTo>
                    <a:pt x="224" y="27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8" name="Freeform 812"/>
            <p:cNvSpPr>
              <a:spLocks/>
            </p:cNvSpPr>
            <p:nvPr/>
          </p:nvSpPr>
          <p:spPr bwMode="auto">
            <a:xfrm>
              <a:off x="1314" y="2253"/>
              <a:ext cx="108" cy="59"/>
            </a:xfrm>
            <a:custGeom>
              <a:avLst/>
              <a:gdLst/>
              <a:ahLst/>
              <a:cxnLst>
                <a:cxn ang="0">
                  <a:pos x="58" y="41"/>
                </a:cxn>
                <a:cxn ang="0">
                  <a:pos x="52" y="43"/>
                </a:cxn>
                <a:cxn ang="0">
                  <a:pos x="43" y="47"/>
                </a:cxn>
                <a:cxn ang="0">
                  <a:pos x="37" y="59"/>
                </a:cxn>
                <a:cxn ang="0">
                  <a:pos x="32" y="59"/>
                </a:cxn>
                <a:cxn ang="0">
                  <a:pos x="31" y="52"/>
                </a:cxn>
                <a:cxn ang="0">
                  <a:pos x="24" y="50"/>
                </a:cxn>
                <a:cxn ang="0">
                  <a:pos x="24" y="41"/>
                </a:cxn>
                <a:cxn ang="0">
                  <a:pos x="10" y="38"/>
                </a:cxn>
                <a:cxn ang="0">
                  <a:pos x="0" y="30"/>
                </a:cxn>
                <a:cxn ang="0">
                  <a:pos x="10" y="15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41" y="3"/>
                </a:cxn>
                <a:cxn ang="0">
                  <a:pos x="57" y="0"/>
                </a:cxn>
                <a:cxn ang="0">
                  <a:pos x="71" y="0"/>
                </a:cxn>
                <a:cxn ang="0">
                  <a:pos x="86" y="3"/>
                </a:cxn>
                <a:cxn ang="0">
                  <a:pos x="96" y="11"/>
                </a:cxn>
                <a:cxn ang="0">
                  <a:pos x="93" y="9"/>
                </a:cxn>
                <a:cxn ang="0">
                  <a:pos x="96" y="13"/>
                </a:cxn>
                <a:cxn ang="0">
                  <a:pos x="101" y="13"/>
                </a:cxn>
                <a:cxn ang="0">
                  <a:pos x="108" y="20"/>
                </a:cxn>
                <a:cxn ang="0">
                  <a:pos x="93" y="22"/>
                </a:cxn>
                <a:cxn ang="0">
                  <a:pos x="79" y="25"/>
                </a:cxn>
                <a:cxn ang="0">
                  <a:pos x="58" y="41"/>
                </a:cxn>
              </a:cxnLst>
              <a:rect l="0" t="0" r="r" b="b"/>
              <a:pathLst>
                <a:path w="108" h="59">
                  <a:moveTo>
                    <a:pt x="58" y="41"/>
                  </a:moveTo>
                  <a:lnTo>
                    <a:pt x="52" y="43"/>
                  </a:lnTo>
                  <a:lnTo>
                    <a:pt x="43" y="47"/>
                  </a:lnTo>
                  <a:lnTo>
                    <a:pt x="37" y="59"/>
                  </a:lnTo>
                  <a:lnTo>
                    <a:pt x="32" y="59"/>
                  </a:lnTo>
                  <a:lnTo>
                    <a:pt x="31" y="52"/>
                  </a:lnTo>
                  <a:lnTo>
                    <a:pt x="24" y="50"/>
                  </a:lnTo>
                  <a:lnTo>
                    <a:pt x="24" y="41"/>
                  </a:lnTo>
                  <a:lnTo>
                    <a:pt x="10" y="38"/>
                  </a:lnTo>
                  <a:lnTo>
                    <a:pt x="0" y="30"/>
                  </a:lnTo>
                  <a:lnTo>
                    <a:pt x="10" y="15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6" y="3"/>
                  </a:lnTo>
                  <a:lnTo>
                    <a:pt x="96" y="11"/>
                  </a:lnTo>
                  <a:lnTo>
                    <a:pt x="93" y="9"/>
                  </a:lnTo>
                  <a:lnTo>
                    <a:pt x="96" y="13"/>
                  </a:lnTo>
                  <a:lnTo>
                    <a:pt x="101" y="13"/>
                  </a:lnTo>
                  <a:lnTo>
                    <a:pt x="108" y="20"/>
                  </a:lnTo>
                  <a:lnTo>
                    <a:pt x="93" y="22"/>
                  </a:lnTo>
                  <a:lnTo>
                    <a:pt x="79" y="25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9" name="Freeform 813"/>
            <p:cNvSpPr>
              <a:spLocks/>
            </p:cNvSpPr>
            <p:nvPr/>
          </p:nvSpPr>
          <p:spPr bwMode="auto">
            <a:xfrm>
              <a:off x="1319" y="2204"/>
              <a:ext cx="23" cy="51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4" y="32"/>
                </a:cxn>
                <a:cxn ang="0">
                  <a:pos x="6" y="13"/>
                </a:cxn>
                <a:cxn ang="0">
                  <a:pos x="22" y="0"/>
                </a:cxn>
                <a:cxn ang="0">
                  <a:pos x="23" y="2"/>
                </a:cxn>
                <a:cxn ang="0">
                  <a:pos x="23" y="14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19" y="36"/>
                </a:cxn>
                <a:cxn ang="0">
                  <a:pos x="14" y="41"/>
                </a:cxn>
              </a:cxnLst>
              <a:rect l="0" t="0" r="r" b="b"/>
              <a:pathLst>
                <a:path w="23" h="51">
                  <a:moveTo>
                    <a:pt x="14" y="41"/>
                  </a:moveTo>
                  <a:lnTo>
                    <a:pt x="5" y="51"/>
                  </a:lnTo>
                  <a:lnTo>
                    <a:pt x="0" y="51"/>
                  </a:lnTo>
                  <a:lnTo>
                    <a:pt x="4" y="32"/>
                  </a:lnTo>
                  <a:lnTo>
                    <a:pt x="6" y="13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14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19" y="36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0" name="Freeform 814"/>
            <p:cNvSpPr>
              <a:spLocks/>
            </p:cNvSpPr>
            <p:nvPr/>
          </p:nvSpPr>
          <p:spPr bwMode="auto">
            <a:xfrm>
              <a:off x="1461" y="2186"/>
              <a:ext cx="6" cy="2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</a:cxnLst>
              <a:rect l="0" t="0" r="r" b="b"/>
              <a:pathLst>
                <a:path w="6" h="2">
                  <a:moveTo>
                    <a:pt x="6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1" name="Freeform 815"/>
            <p:cNvSpPr>
              <a:spLocks/>
            </p:cNvSpPr>
            <p:nvPr/>
          </p:nvSpPr>
          <p:spPr bwMode="auto">
            <a:xfrm>
              <a:off x="1488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2" name="Freeform 816"/>
            <p:cNvSpPr>
              <a:spLocks/>
            </p:cNvSpPr>
            <p:nvPr/>
          </p:nvSpPr>
          <p:spPr bwMode="auto">
            <a:xfrm>
              <a:off x="1484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3" name="Freeform 817"/>
            <p:cNvSpPr>
              <a:spLocks/>
            </p:cNvSpPr>
            <p:nvPr/>
          </p:nvSpPr>
          <p:spPr bwMode="auto">
            <a:xfrm>
              <a:off x="1264" y="2217"/>
              <a:ext cx="72" cy="81"/>
            </a:xfrm>
            <a:custGeom>
              <a:avLst/>
              <a:gdLst/>
              <a:ahLst/>
              <a:cxnLst>
                <a:cxn ang="0">
                  <a:pos x="7" y="71"/>
                </a:cxn>
                <a:cxn ang="0">
                  <a:pos x="0" y="65"/>
                </a:cxn>
                <a:cxn ang="0">
                  <a:pos x="1" y="51"/>
                </a:cxn>
                <a:cxn ang="0">
                  <a:pos x="12" y="35"/>
                </a:cxn>
                <a:cxn ang="0">
                  <a:pos x="35" y="31"/>
                </a:cxn>
                <a:cxn ang="0">
                  <a:pos x="22" y="13"/>
                </a:cxn>
                <a:cxn ang="0">
                  <a:pos x="27" y="12"/>
                </a:cxn>
                <a:cxn ang="0">
                  <a:pos x="29" y="0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59" y="19"/>
                </a:cxn>
                <a:cxn ang="0">
                  <a:pos x="55" y="38"/>
                </a:cxn>
                <a:cxn ang="0">
                  <a:pos x="60" y="38"/>
                </a:cxn>
                <a:cxn ang="0">
                  <a:pos x="66" y="39"/>
                </a:cxn>
                <a:cxn ang="0">
                  <a:pos x="72" y="42"/>
                </a:cxn>
                <a:cxn ang="0">
                  <a:pos x="60" y="51"/>
                </a:cxn>
                <a:cxn ang="0">
                  <a:pos x="50" y="66"/>
                </a:cxn>
                <a:cxn ang="0">
                  <a:pos x="35" y="81"/>
                </a:cxn>
                <a:cxn ang="0">
                  <a:pos x="21" y="77"/>
                </a:cxn>
                <a:cxn ang="0">
                  <a:pos x="7" y="71"/>
                </a:cxn>
              </a:cxnLst>
              <a:rect l="0" t="0" r="r" b="b"/>
              <a:pathLst>
                <a:path w="72" h="81">
                  <a:moveTo>
                    <a:pt x="7" y="71"/>
                  </a:moveTo>
                  <a:lnTo>
                    <a:pt x="0" y="65"/>
                  </a:lnTo>
                  <a:lnTo>
                    <a:pt x="1" y="51"/>
                  </a:lnTo>
                  <a:lnTo>
                    <a:pt x="12" y="35"/>
                  </a:lnTo>
                  <a:lnTo>
                    <a:pt x="35" y="31"/>
                  </a:lnTo>
                  <a:lnTo>
                    <a:pt x="22" y="13"/>
                  </a:lnTo>
                  <a:lnTo>
                    <a:pt x="27" y="12"/>
                  </a:lnTo>
                  <a:lnTo>
                    <a:pt x="29" y="0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59" y="19"/>
                  </a:lnTo>
                  <a:lnTo>
                    <a:pt x="55" y="38"/>
                  </a:lnTo>
                  <a:lnTo>
                    <a:pt x="60" y="38"/>
                  </a:lnTo>
                  <a:lnTo>
                    <a:pt x="66" y="39"/>
                  </a:lnTo>
                  <a:lnTo>
                    <a:pt x="72" y="42"/>
                  </a:lnTo>
                  <a:lnTo>
                    <a:pt x="60" y="51"/>
                  </a:lnTo>
                  <a:lnTo>
                    <a:pt x="50" y="66"/>
                  </a:lnTo>
                  <a:lnTo>
                    <a:pt x="35" y="81"/>
                  </a:lnTo>
                  <a:lnTo>
                    <a:pt x="21" y="77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4" name="Freeform 818"/>
            <p:cNvSpPr>
              <a:spLocks/>
            </p:cNvSpPr>
            <p:nvPr/>
          </p:nvSpPr>
          <p:spPr bwMode="auto">
            <a:xfrm>
              <a:off x="1512" y="2204"/>
              <a:ext cx="36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5"/>
                </a:cxn>
                <a:cxn ang="0">
                  <a:pos x="19" y="13"/>
                </a:cxn>
                <a:cxn ang="0">
                  <a:pos x="36" y="12"/>
                </a:cxn>
                <a:cxn ang="0">
                  <a:pos x="14" y="0"/>
                </a:cxn>
              </a:cxnLst>
              <a:rect l="0" t="0" r="r" b="b"/>
              <a:pathLst>
                <a:path w="36" h="13">
                  <a:moveTo>
                    <a:pt x="14" y="0"/>
                  </a:moveTo>
                  <a:lnTo>
                    <a:pt x="0" y="5"/>
                  </a:lnTo>
                  <a:lnTo>
                    <a:pt x="19" y="13"/>
                  </a:lnTo>
                  <a:lnTo>
                    <a:pt x="36" y="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5" name="Freeform 819"/>
            <p:cNvSpPr>
              <a:spLocks/>
            </p:cNvSpPr>
            <p:nvPr/>
          </p:nvSpPr>
          <p:spPr bwMode="auto">
            <a:xfrm>
              <a:off x="915" y="1922"/>
              <a:ext cx="460" cy="360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91" y="28"/>
                </a:cxn>
                <a:cxn ang="0">
                  <a:pos x="139" y="28"/>
                </a:cxn>
                <a:cxn ang="0">
                  <a:pos x="171" y="20"/>
                </a:cxn>
                <a:cxn ang="0">
                  <a:pos x="177" y="26"/>
                </a:cxn>
                <a:cxn ang="0">
                  <a:pos x="189" y="41"/>
                </a:cxn>
                <a:cxn ang="0">
                  <a:pos x="190" y="54"/>
                </a:cxn>
                <a:cxn ang="0">
                  <a:pos x="198" y="68"/>
                </a:cxn>
                <a:cxn ang="0">
                  <a:pos x="207" y="73"/>
                </a:cxn>
                <a:cxn ang="0">
                  <a:pos x="220" y="63"/>
                </a:cxn>
                <a:cxn ang="0">
                  <a:pos x="233" y="59"/>
                </a:cxn>
                <a:cxn ang="0">
                  <a:pos x="237" y="59"/>
                </a:cxn>
                <a:cxn ang="0">
                  <a:pos x="245" y="64"/>
                </a:cxn>
                <a:cxn ang="0">
                  <a:pos x="251" y="69"/>
                </a:cxn>
                <a:cxn ang="0">
                  <a:pos x="255" y="84"/>
                </a:cxn>
                <a:cxn ang="0">
                  <a:pos x="260" y="97"/>
                </a:cxn>
                <a:cxn ang="0">
                  <a:pos x="264" y="108"/>
                </a:cxn>
                <a:cxn ang="0">
                  <a:pos x="268" y="125"/>
                </a:cxn>
                <a:cxn ang="0">
                  <a:pos x="279" y="131"/>
                </a:cxn>
                <a:cxn ang="0">
                  <a:pos x="290" y="133"/>
                </a:cxn>
                <a:cxn ang="0">
                  <a:pos x="298" y="135"/>
                </a:cxn>
                <a:cxn ang="0">
                  <a:pos x="281" y="232"/>
                </a:cxn>
                <a:cxn ang="0">
                  <a:pos x="300" y="277"/>
                </a:cxn>
                <a:cxn ang="0">
                  <a:pos x="366" y="278"/>
                </a:cxn>
                <a:cxn ang="0">
                  <a:pos x="388" y="260"/>
                </a:cxn>
                <a:cxn ang="0">
                  <a:pos x="448" y="222"/>
                </a:cxn>
                <a:cxn ang="0">
                  <a:pos x="444" y="253"/>
                </a:cxn>
                <a:cxn ang="0">
                  <a:pos x="432" y="284"/>
                </a:cxn>
                <a:cxn ang="0">
                  <a:pos x="395" y="295"/>
                </a:cxn>
                <a:cxn ang="0">
                  <a:pos x="384" y="326"/>
                </a:cxn>
                <a:cxn ang="0">
                  <a:pos x="332" y="342"/>
                </a:cxn>
                <a:cxn ang="0">
                  <a:pos x="307" y="326"/>
                </a:cxn>
                <a:cxn ang="0">
                  <a:pos x="225" y="316"/>
                </a:cxn>
                <a:cxn ang="0">
                  <a:pos x="174" y="286"/>
                </a:cxn>
                <a:cxn ang="0">
                  <a:pos x="135" y="243"/>
                </a:cxn>
                <a:cxn ang="0">
                  <a:pos x="138" y="206"/>
                </a:cxn>
                <a:cxn ang="0">
                  <a:pos x="116" y="166"/>
                </a:cxn>
                <a:cxn ang="0">
                  <a:pos x="95" y="144"/>
                </a:cxn>
                <a:cxn ang="0">
                  <a:pos x="90" y="120"/>
                </a:cxn>
                <a:cxn ang="0">
                  <a:pos x="68" y="88"/>
                </a:cxn>
                <a:cxn ang="0">
                  <a:pos x="44" y="25"/>
                </a:cxn>
                <a:cxn ang="0">
                  <a:pos x="35" y="75"/>
                </a:cxn>
                <a:cxn ang="0">
                  <a:pos x="56" y="118"/>
                </a:cxn>
                <a:cxn ang="0">
                  <a:pos x="77" y="178"/>
                </a:cxn>
                <a:cxn ang="0">
                  <a:pos x="42" y="157"/>
                </a:cxn>
                <a:cxn ang="0">
                  <a:pos x="22" y="115"/>
                </a:cxn>
                <a:cxn ang="0">
                  <a:pos x="22" y="80"/>
                </a:cxn>
                <a:cxn ang="0">
                  <a:pos x="0" y="4"/>
                </a:cxn>
              </a:cxnLst>
              <a:rect l="0" t="0" r="r" b="b"/>
              <a:pathLst>
                <a:path w="460" h="360">
                  <a:moveTo>
                    <a:pt x="17" y="3"/>
                  </a:moveTo>
                  <a:lnTo>
                    <a:pt x="40" y="0"/>
                  </a:lnTo>
                  <a:lnTo>
                    <a:pt x="38" y="3"/>
                  </a:lnTo>
                  <a:lnTo>
                    <a:pt x="39" y="6"/>
                  </a:lnTo>
                  <a:lnTo>
                    <a:pt x="59" y="15"/>
                  </a:lnTo>
                  <a:lnTo>
                    <a:pt x="86" y="25"/>
                  </a:lnTo>
                  <a:lnTo>
                    <a:pt x="87" y="26"/>
                  </a:lnTo>
                  <a:lnTo>
                    <a:pt x="91" y="28"/>
                  </a:lnTo>
                  <a:lnTo>
                    <a:pt x="102" y="28"/>
                  </a:lnTo>
                  <a:lnTo>
                    <a:pt x="125" y="28"/>
                  </a:lnTo>
                  <a:lnTo>
                    <a:pt x="129" y="28"/>
                  </a:lnTo>
                  <a:lnTo>
                    <a:pt x="139" y="28"/>
                  </a:lnTo>
                  <a:lnTo>
                    <a:pt x="142" y="19"/>
                  </a:lnTo>
                  <a:lnTo>
                    <a:pt x="158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3" y="25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80" y="32"/>
                  </a:lnTo>
                  <a:lnTo>
                    <a:pt x="181" y="33"/>
                  </a:lnTo>
                  <a:lnTo>
                    <a:pt x="184" y="38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90" y="43"/>
                  </a:lnTo>
                  <a:lnTo>
                    <a:pt x="190" y="50"/>
                  </a:lnTo>
                  <a:lnTo>
                    <a:pt x="190" y="54"/>
                  </a:lnTo>
                  <a:lnTo>
                    <a:pt x="191" y="62"/>
                  </a:lnTo>
                  <a:lnTo>
                    <a:pt x="194" y="64"/>
                  </a:lnTo>
                  <a:lnTo>
                    <a:pt x="197" y="67"/>
                  </a:lnTo>
                  <a:lnTo>
                    <a:pt x="198" y="68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4" y="72"/>
                  </a:lnTo>
                  <a:lnTo>
                    <a:pt x="207" y="73"/>
                  </a:lnTo>
                  <a:lnTo>
                    <a:pt x="211" y="75"/>
                  </a:lnTo>
                  <a:lnTo>
                    <a:pt x="212" y="73"/>
                  </a:lnTo>
                  <a:lnTo>
                    <a:pt x="216" y="69"/>
                  </a:lnTo>
                  <a:lnTo>
                    <a:pt x="220" y="63"/>
                  </a:lnTo>
                  <a:lnTo>
                    <a:pt x="223" y="59"/>
                  </a:lnTo>
                  <a:lnTo>
                    <a:pt x="224" y="59"/>
                  </a:lnTo>
                  <a:lnTo>
                    <a:pt x="229" y="56"/>
                  </a:lnTo>
                  <a:lnTo>
                    <a:pt x="233" y="59"/>
                  </a:lnTo>
                  <a:lnTo>
                    <a:pt x="233" y="58"/>
                  </a:lnTo>
                  <a:lnTo>
                    <a:pt x="234" y="59"/>
                  </a:lnTo>
                  <a:lnTo>
                    <a:pt x="234" y="58"/>
                  </a:lnTo>
                  <a:lnTo>
                    <a:pt x="237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6" y="64"/>
                  </a:lnTo>
                  <a:lnTo>
                    <a:pt x="247" y="65"/>
                  </a:lnTo>
                  <a:lnTo>
                    <a:pt x="249" y="67"/>
                  </a:lnTo>
                  <a:lnTo>
                    <a:pt x="251" y="69"/>
                  </a:lnTo>
                  <a:lnTo>
                    <a:pt x="251" y="71"/>
                  </a:lnTo>
                  <a:lnTo>
                    <a:pt x="253" y="72"/>
                  </a:lnTo>
                  <a:lnTo>
                    <a:pt x="253" y="76"/>
                  </a:lnTo>
                  <a:lnTo>
                    <a:pt x="255" y="84"/>
                  </a:lnTo>
                  <a:lnTo>
                    <a:pt x="255" y="89"/>
                  </a:lnTo>
                  <a:lnTo>
                    <a:pt x="257" y="90"/>
                  </a:lnTo>
                  <a:lnTo>
                    <a:pt x="259" y="94"/>
                  </a:lnTo>
                  <a:lnTo>
                    <a:pt x="260" y="97"/>
                  </a:lnTo>
                  <a:lnTo>
                    <a:pt x="262" y="99"/>
                  </a:lnTo>
                  <a:lnTo>
                    <a:pt x="263" y="101"/>
                  </a:lnTo>
                  <a:lnTo>
                    <a:pt x="266" y="103"/>
                  </a:lnTo>
                  <a:lnTo>
                    <a:pt x="264" y="108"/>
                  </a:lnTo>
                  <a:lnTo>
                    <a:pt x="264" y="114"/>
                  </a:lnTo>
                  <a:lnTo>
                    <a:pt x="266" y="116"/>
                  </a:lnTo>
                  <a:lnTo>
                    <a:pt x="267" y="121"/>
                  </a:lnTo>
                  <a:lnTo>
                    <a:pt x="268" y="125"/>
                  </a:lnTo>
                  <a:lnTo>
                    <a:pt x="272" y="127"/>
                  </a:lnTo>
                  <a:lnTo>
                    <a:pt x="273" y="128"/>
                  </a:lnTo>
                  <a:lnTo>
                    <a:pt x="275" y="128"/>
                  </a:lnTo>
                  <a:lnTo>
                    <a:pt x="279" y="131"/>
                  </a:lnTo>
                  <a:lnTo>
                    <a:pt x="280" y="131"/>
                  </a:lnTo>
                  <a:lnTo>
                    <a:pt x="280" y="132"/>
                  </a:lnTo>
                  <a:lnTo>
                    <a:pt x="287" y="132"/>
                  </a:lnTo>
                  <a:lnTo>
                    <a:pt x="290" y="133"/>
                  </a:lnTo>
                  <a:lnTo>
                    <a:pt x="292" y="136"/>
                  </a:lnTo>
                  <a:lnTo>
                    <a:pt x="294" y="136"/>
                  </a:lnTo>
                  <a:lnTo>
                    <a:pt x="298" y="133"/>
                  </a:lnTo>
                  <a:lnTo>
                    <a:pt x="298" y="135"/>
                  </a:lnTo>
                  <a:lnTo>
                    <a:pt x="288" y="161"/>
                  </a:lnTo>
                  <a:lnTo>
                    <a:pt x="277" y="187"/>
                  </a:lnTo>
                  <a:lnTo>
                    <a:pt x="275" y="213"/>
                  </a:lnTo>
                  <a:lnTo>
                    <a:pt x="281" y="232"/>
                  </a:lnTo>
                  <a:lnTo>
                    <a:pt x="287" y="251"/>
                  </a:lnTo>
                  <a:lnTo>
                    <a:pt x="292" y="262"/>
                  </a:lnTo>
                  <a:lnTo>
                    <a:pt x="297" y="274"/>
                  </a:lnTo>
                  <a:lnTo>
                    <a:pt x="300" y="277"/>
                  </a:lnTo>
                  <a:lnTo>
                    <a:pt x="316" y="286"/>
                  </a:lnTo>
                  <a:lnTo>
                    <a:pt x="332" y="284"/>
                  </a:lnTo>
                  <a:lnTo>
                    <a:pt x="352" y="280"/>
                  </a:lnTo>
                  <a:lnTo>
                    <a:pt x="366" y="278"/>
                  </a:lnTo>
                  <a:lnTo>
                    <a:pt x="371" y="282"/>
                  </a:lnTo>
                  <a:lnTo>
                    <a:pt x="376" y="277"/>
                  </a:lnTo>
                  <a:lnTo>
                    <a:pt x="374" y="274"/>
                  </a:lnTo>
                  <a:lnTo>
                    <a:pt x="388" y="260"/>
                  </a:lnTo>
                  <a:lnTo>
                    <a:pt x="396" y="235"/>
                  </a:lnTo>
                  <a:lnTo>
                    <a:pt x="410" y="224"/>
                  </a:lnTo>
                  <a:lnTo>
                    <a:pt x="431" y="223"/>
                  </a:lnTo>
                  <a:lnTo>
                    <a:pt x="448" y="222"/>
                  </a:lnTo>
                  <a:lnTo>
                    <a:pt x="452" y="222"/>
                  </a:lnTo>
                  <a:lnTo>
                    <a:pt x="458" y="226"/>
                  </a:lnTo>
                  <a:lnTo>
                    <a:pt x="460" y="230"/>
                  </a:lnTo>
                  <a:lnTo>
                    <a:pt x="444" y="253"/>
                  </a:lnTo>
                  <a:lnTo>
                    <a:pt x="440" y="261"/>
                  </a:lnTo>
                  <a:lnTo>
                    <a:pt x="442" y="264"/>
                  </a:lnTo>
                  <a:lnTo>
                    <a:pt x="440" y="265"/>
                  </a:lnTo>
                  <a:lnTo>
                    <a:pt x="432" y="284"/>
                  </a:lnTo>
                  <a:lnTo>
                    <a:pt x="430" y="277"/>
                  </a:lnTo>
                  <a:lnTo>
                    <a:pt x="426" y="282"/>
                  </a:lnTo>
                  <a:lnTo>
                    <a:pt x="410" y="295"/>
                  </a:lnTo>
                  <a:lnTo>
                    <a:pt x="395" y="295"/>
                  </a:lnTo>
                  <a:lnTo>
                    <a:pt x="378" y="295"/>
                  </a:lnTo>
                  <a:lnTo>
                    <a:pt x="376" y="307"/>
                  </a:lnTo>
                  <a:lnTo>
                    <a:pt x="371" y="308"/>
                  </a:lnTo>
                  <a:lnTo>
                    <a:pt x="384" y="326"/>
                  </a:lnTo>
                  <a:lnTo>
                    <a:pt x="361" y="330"/>
                  </a:lnTo>
                  <a:lnTo>
                    <a:pt x="350" y="346"/>
                  </a:lnTo>
                  <a:lnTo>
                    <a:pt x="349" y="360"/>
                  </a:lnTo>
                  <a:lnTo>
                    <a:pt x="332" y="342"/>
                  </a:lnTo>
                  <a:lnTo>
                    <a:pt x="319" y="329"/>
                  </a:lnTo>
                  <a:lnTo>
                    <a:pt x="313" y="325"/>
                  </a:lnTo>
                  <a:lnTo>
                    <a:pt x="305" y="326"/>
                  </a:lnTo>
                  <a:lnTo>
                    <a:pt x="307" y="326"/>
                  </a:lnTo>
                  <a:lnTo>
                    <a:pt x="283" y="337"/>
                  </a:lnTo>
                  <a:lnTo>
                    <a:pt x="273" y="337"/>
                  </a:lnTo>
                  <a:lnTo>
                    <a:pt x="255" y="327"/>
                  </a:lnTo>
                  <a:lnTo>
                    <a:pt x="225" y="316"/>
                  </a:lnTo>
                  <a:lnTo>
                    <a:pt x="215" y="310"/>
                  </a:lnTo>
                  <a:lnTo>
                    <a:pt x="198" y="300"/>
                  </a:lnTo>
                  <a:lnTo>
                    <a:pt x="186" y="294"/>
                  </a:lnTo>
                  <a:lnTo>
                    <a:pt x="174" y="286"/>
                  </a:lnTo>
                  <a:lnTo>
                    <a:pt x="161" y="279"/>
                  </a:lnTo>
                  <a:lnTo>
                    <a:pt x="150" y="267"/>
                  </a:lnTo>
                  <a:lnTo>
                    <a:pt x="138" y="256"/>
                  </a:lnTo>
                  <a:lnTo>
                    <a:pt x="135" y="243"/>
                  </a:lnTo>
                  <a:lnTo>
                    <a:pt x="142" y="239"/>
                  </a:lnTo>
                  <a:lnTo>
                    <a:pt x="138" y="235"/>
                  </a:lnTo>
                  <a:lnTo>
                    <a:pt x="145" y="222"/>
                  </a:lnTo>
                  <a:lnTo>
                    <a:pt x="138" y="206"/>
                  </a:lnTo>
                  <a:lnTo>
                    <a:pt x="133" y="191"/>
                  </a:lnTo>
                  <a:lnTo>
                    <a:pt x="122" y="178"/>
                  </a:lnTo>
                  <a:lnTo>
                    <a:pt x="112" y="163"/>
                  </a:lnTo>
                  <a:lnTo>
                    <a:pt x="116" y="166"/>
                  </a:lnTo>
                  <a:lnTo>
                    <a:pt x="109" y="155"/>
                  </a:lnTo>
                  <a:lnTo>
                    <a:pt x="105" y="151"/>
                  </a:lnTo>
                  <a:lnTo>
                    <a:pt x="108" y="151"/>
                  </a:lnTo>
                  <a:lnTo>
                    <a:pt x="95" y="144"/>
                  </a:lnTo>
                  <a:lnTo>
                    <a:pt x="98" y="140"/>
                  </a:lnTo>
                  <a:lnTo>
                    <a:pt x="91" y="138"/>
                  </a:lnTo>
                  <a:lnTo>
                    <a:pt x="96" y="127"/>
                  </a:lnTo>
                  <a:lnTo>
                    <a:pt x="90" y="120"/>
                  </a:lnTo>
                  <a:lnTo>
                    <a:pt x="79" y="101"/>
                  </a:lnTo>
                  <a:lnTo>
                    <a:pt x="78" y="95"/>
                  </a:lnTo>
                  <a:lnTo>
                    <a:pt x="74" y="95"/>
                  </a:lnTo>
                  <a:lnTo>
                    <a:pt x="68" y="88"/>
                  </a:lnTo>
                  <a:lnTo>
                    <a:pt x="61" y="71"/>
                  </a:lnTo>
                  <a:lnTo>
                    <a:pt x="55" y="54"/>
                  </a:lnTo>
                  <a:lnTo>
                    <a:pt x="55" y="30"/>
                  </a:lnTo>
                  <a:lnTo>
                    <a:pt x="44" y="25"/>
                  </a:lnTo>
                  <a:lnTo>
                    <a:pt x="31" y="17"/>
                  </a:lnTo>
                  <a:lnTo>
                    <a:pt x="29" y="38"/>
                  </a:lnTo>
                  <a:lnTo>
                    <a:pt x="26" y="58"/>
                  </a:lnTo>
                  <a:lnTo>
                    <a:pt x="35" y="75"/>
                  </a:lnTo>
                  <a:lnTo>
                    <a:pt x="44" y="92"/>
                  </a:lnTo>
                  <a:lnTo>
                    <a:pt x="49" y="106"/>
                  </a:lnTo>
                  <a:lnTo>
                    <a:pt x="53" y="119"/>
                  </a:lnTo>
                  <a:lnTo>
                    <a:pt x="56" y="118"/>
                  </a:lnTo>
                  <a:lnTo>
                    <a:pt x="59" y="140"/>
                  </a:lnTo>
                  <a:lnTo>
                    <a:pt x="62" y="163"/>
                  </a:lnTo>
                  <a:lnTo>
                    <a:pt x="68" y="168"/>
                  </a:lnTo>
                  <a:lnTo>
                    <a:pt x="77" y="178"/>
                  </a:lnTo>
                  <a:lnTo>
                    <a:pt x="79" y="188"/>
                  </a:lnTo>
                  <a:lnTo>
                    <a:pt x="68" y="193"/>
                  </a:lnTo>
                  <a:lnTo>
                    <a:pt x="57" y="175"/>
                  </a:lnTo>
                  <a:lnTo>
                    <a:pt x="42" y="157"/>
                  </a:lnTo>
                  <a:lnTo>
                    <a:pt x="43" y="142"/>
                  </a:lnTo>
                  <a:lnTo>
                    <a:pt x="38" y="127"/>
                  </a:lnTo>
                  <a:lnTo>
                    <a:pt x="32" y="116"/>
                  </a:lnTo>
                  <a:lnTo>
                    <a:pt x="22" y="115"/>
                  </a:lnTo>
                  <a:lnTo>
                    <a:pt x="14" y="106"/>
                  </a:lnTo>
                  <a:lnTo>
                    <a:pt x="1" y="95"/>
                  </a:lnTo>
                  <a:lnTo>
                    <a:pt x="19" y="99"/>
                  </a:lnTo>
                  <a:lnTo>
                    <a:pt x="22" y="80"/>
                  </a:lnTo>
                  <a:lnTo>
                    <a:pt x="13" y="67"/>
                  </a:lnTo>
                  <a:lnTo>
                    <a:pt x="4" y="54"/>
                  </a:lnTo>
                  <a:lnTo>
                    <a:pt x="1" y="29"/>
                  </a:lnTo>
                  <a:lnTo>
                    <a:pt x="0" y="4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6" name="Freeform 838"/>
            <p:cNvSpPr>
              <a:spLocks/>
            </p:cNvSpPr>
            <p:nvPr/>
          </p:nvSpPr>
          <p:spPr bwMode="auto">
            <a:xfrm>
              <a:off x="1467" y="2079"/>
              <a:ext cx="9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8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8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7" name="Freeform 841"/>
            <p:cNvSpPr>
              <a:spLocks/>
            </p:cNvSpPr>
            <p:nvPr/>
          </p:nvSpPr>
          <p:spPr bwMode="auto">
            <a:xfrm>
              <a:off x="880" y="1896"/>
              <a:ext cx="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8" name="Freeform 842"/>
            <p:cNvSpPr>
              <a:spLocks/>
            </p:cNvSpPr>
            <p:nvPr/>
          </p:nvSpPr>
          <p:spPr bwMode="auto">
            <a:xfrm>
              <a:off x="873" y="1896"/>
              <a:ext cx="4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0" y="3"/>
                  </a:lnTo>
                  <a:lnTo>
                    <a:pt x="4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9" name="Freeform 843"/>
            <p:cNvSpPr>
              <a:spLocks/>
            </p:cNvSpPr>
            <p:nvPr/>
          </p:nvSpPr>
          <p:spPr bwMode="auto">
            <a:xfrm>
              <a:off x="897" y="1908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1" y="1"/>
                  </a:lnTo>
                  <a:lnTo>
                    <a:pt x="1" y="3"/>
                  </a:lnTo>
                  <a:lnTo>
                    <a:pt x="4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0" name="Freeform 845"/>
            <p:cNvSpPr>
              <a:spLocks/>
            </p:cNvSpPr>
            <p:nvPr/>
          </p:nvSpPr>
          <p:spPr bwMode="auto">
            <a:xfrm>
              <a:off x="894" y="1916"/>
              <a:ext cx="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1" name="Freeform 849"/>
            <p:cNvSpPr>
              <a:spLocks/>
            </p:cNvSpPr>
            <p:nvPr/>
          </p:nvSpPr>
          <p:spPr bwMode="auto">
            <a:xfrm>
              <a:off x="1480" y="2079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2" name="Freeform 850"/>
            <p:cNvSpPr>
              <a:spLocks/>
            </p:cNvSpPr>
            <p:nvPr/>
          </p:nvSpPr>
          <p:spPr bwMode="auto">
            <a:xfrm>
              <a:off x="1484" y="207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3" name="Freeform 851"/>
            <p:cNvSpPr>
              <a:spLocks/>
            </p:cNvSpPr>
            <p:nvPr/>
          </p:nvSpPr>
          <p:spPr bwMode="auto">
            <a:xfrm>
              <a:off x="1487" y="2077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</p:grpSp>
      <p:pic>
        <p:nvPicPr>
          <p:cNvPr id="188" name="Imagen 18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3" t="13051" r="13326" b="12777"/>
          <a:stretch/>
        </p:blipFill>
        <p:spPr>
          <a:xfrm>
            <a:off x="3116064" y="1791587"/>
            <a:ext cx="310117" cy="312440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89" name="Imagen 188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9" t="14310" r="13114" b="11487"/>
          <a:stretch/>
        </p:blipFill>
        <p:spPr>
          <a:xfrm>
            <a:off x="4524551" y="2984918"/>
            <a:ext cx="263979" cy="260350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93" name="Imagen 19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0" t="4060" r="5207" b="4262"/>
          <a:stretch/>
        </p:blipFill>
        <p:spPr>
          <a:xfrm>
            <a:off x="4387603" y="3613792"/>
            <a:ext cx="205543" cy="207729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94" name="Imagen 19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2" t="12509" r="12939" b="13104"/>
          <a:stretch/>
        </p:blipFill>
        <p:spPr>
          <a:xfrm>
            <a:off x="4831067" y="4500972"/>
            <a:ext cx="187343" cy="188282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204" name="Rectángulo 203"/>
          <p:cNvSpPr/>
          <p:nvPr/>
        </p:nvSpPr>
        <p:spPr>
          <a:xfrm>
            <a:off x="468303" y="1791587"/>
            <a:ext cx="2232000" cy="147600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Caso de Éxito: 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</a:rPr>
              <a:t>La dinámica de iniciativas privadas de integración</a:t>
            </a:r>
          </a:p>
        </p:txBody>
      </p:sp>
    </p:spTree>
    <p:extLst>
      <p:ext uri="{BB962C8B-B14F-4D97-AF65-F5344CB8AC3E}">
        <p14:creationId xmlns:p14="http://schemas.microsoft.com/office/powerpoint/2010/main" val="370296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Alianza del Pacífico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s-CO" dirty="0" smtClean="0"/>
              <a:t>Caso de Éxito: Factor de Integración</a:t>
            </a:r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503C-F42B-4272-B9F4-A8E2EF4F5795}" type="slidenum">
              <a:rPr lang="es-CO" smtClean="0"/>
              <a:t>4</a:t>
            </a:fld>
            <a:endParaRPr lang="es-CO" dirty="0"/>
          </a:p>
        </p:txBody>
      </p:sp>
      <p:grpSp>
        <p:nvGrpSpPr>
          <p:cNvPr id="6" name="Group 85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86229" y="1238788"/>
            <a:ext cx="4022970" cy="4950692"/>
            <a:chOff x="873" y="1896"/>
            <a:chExt cx="1380" cy="1749"/>
          </a:xfrm>
        </p:grpSpPr>
        <p:sp>
          <p:nvSpPr>
            <p:cNvPr id="7" name="Freeform 165"/>
            <p:cNvSpPr>
              <a:spLocks/>
            </p:cNvSpPr>
            <p:nvPr/>
          </p:nvSpPr>
          <p:spPr bwMode="auto">
            <a:xfrm>
              <a:off x="1482" y="2325"/>
              <a:ext cx="209" cy="327"/>
            </a:xfrm>
            <a:custGeom>
              <a:avLst/>
              <a:gdLst/>
              <a:ahLst/>
              <a:cxnLst>
                <a:cxn ang="0">
                  <a:pos x="84" y="27"/>
                </a:cxn>
                <a:cxn ang="0">
                  <a:pos x="61" y="42"/>
                </a:cxn>
                <a:cxn ang="0">
                  <a:pos x="40" y="74"/>
                </a:cxn>
                <a:cxn ang="0">
                  <a:pos x="35" y="77"/>
                </a:cxn>
                <a:cxn ang="0">
                  <a:pos x="31" y="87"/>
                </a:cxn>
                <a:cxn ang="0">
                  <a:pos x="20" y="100"/>
                </a:cxn>
                <a:cxn ang="0">
                  <a:pos x="30" y="128"/>
                </a:cxn>
                <a:cxn ang="0">
                  <a:pos x="27" y="150"/>
                </a:cxn>
                <a:cxn ang="0">
                  <a:pos x="31" y="168"/>
                </a:cxn>
                <a:cxn ang="0">
                  <a:pos x="9" y="194"/>
                </a:cxn>
                <a:cxn ang="0">
                  <a:pos x="0" y="208"/>
                </a:cxn>
                <a:cxn ang="0">
                  <a:pos x="15" y="225"/>
                </a:cxn>
                <a:cxn ang="0">
                  <a:pos x="43" y="236"/>
                </a:cxn>
                <a:cxn ang="0">
                  <a:pos x="63" y="245"/>
                </a:cxn>
                <a:cxn ang="0">
                  <a:pos x="83" y="264"/>
                </a:cxn>
                <a:cxn ang="0">
                  <a:pos x="100" y="288"/>
                </a:cxn>
                <a:cxn ang="0">
                  <a:pos x="135" y="289"/>
                </a:cxn>
                <a:cxn ang="0">
                  <a:pos x="146" y="319"/>
                </a:cxn>
                <a:cxn ang="0">
                  <a:pos x="161" y="300"/>
                </a:cxn>
                <a:cxn ang="0">
                  <a:pos x="157" y="251"/>
                </a:cxn>
                <a:cxn ang="0">
                  <a:pos x="166" y="231"/>
                </a:cxn>
                <a:cxn ang="0">
                  <a:pos x="160" y="223"/>
                </a:cxn>
                <a:cxn ang="0">
                  <a:pos x="173" y="210"/>
                </a:cxn>
                <a:cxn ang="0">
                  <a:pos x="186" y="207"/>
                </a:cxn>
                <a:cxn ang="0">
                  <a:pos x="199" y="202"/>
                </a:cxn>
                <a:cxn ang="0">
                  <a:pos x="209" y="220"/>
                </a:cxn>
                <a:cxn ang="0">
                  <a:pos x="195" y="189"/>
                </a:cxn>
                <a:cxn ang="0">
                  <a:pos x="194" y="155"/>
                </a:cxn>
                <a:cxn ang="0">
                  <a:pos x="202" y="121"/>
                </a:cxn>
                <a:cxn ang="0">
                  <a:pos x="172" y="124"/>
                </a:cxn>
                <a:cxn ang="0">
                  <a:pos x="142" y="106"/>
                </a:cxn>
                <a:cxn ang="0">
                  <a:pos x="117" y="98"/>
                </a:cxn>
                <a:cxn ang="0">
                  <a:pos x="108" y="63"/>
                </a:cxn>
                <a:cxn ang="0">
                  <a:pos x="108" y="46"/>
                </a:cxn>
                <a:cxn ang="0">
                  <a:pos x="127" y="13"/>
                </a:cxn>
                <a:cxn ang="0">
                  <a:pos x="142" y="0"/>
                </a:cxn>
                <a:cxn ang="0">
                  <a:pos x="114" y="12"/>
                </a:cxn>
                <a:cxn ang="0">
                  <a:pos x="88" y="21"/>
                </a:cxn>
              </a:cxnLst>
              <a:rect l="0" t="0" r="r" b="b"/>
              <a:pathLst>
                <a:path w="209" h="327">
                  <a:moveTo>
                    <a:pt x="88" y="21"/>
                  </a:moveTo>
                  <a:lnTo>
                    <a:pt x="84" y="27"/>
                  </a:lnTo>
                  <a:lnTo>
                    <a:pt x="75" y="25"/>
                  </a:lnTo>
                  <a:lnTo>
                    <a:pt x="61" y="42"/>
                  </a:lnTo>
                  <a:lnTo>
                    <a:pt x="60" y="57"/>
                  </a:lnTo>
                  <a:lnTo>
                    <a:pt x="40" y="74"/>
                  </a:lnTo>
                  <a:lnTo>
                    <a:pt x="39" y="87"/>
                  </a:lnTo>
                  <a:lnTo>
                    <a:pt x="35" y="77"/>
                  </a:lnTo>
                  <a:lnTo>
                    <a:pt x="31" y="73"/>
                  </a:lnTo>
                  <a:lnTo>
                    <a:pt x="31" y="87"/>
                  </a:lnTo>
                  <a:lnTo>
                    <a:pt x="24" y="92"/>
                  </a:lnTo>
                  <a:lnTo>
                    <a:pt x="20" y="100"/>
                  </a:lnTo>
                  <a:lnTo>
                    <a:pt x="26" y="109"/>
                  </a:lnTo>
                  <a:lnTo>
                    <a:pt x="30" y="128"/>
                  </a:lnTo>
                  <a:lnTo>
                    <a:pt x="26" y="135"/>
                  </a:lnTo>
                  <a:lnTo>
                    <a:pt x="27" y="150"/>
                  </a:lnTo>
                  <a:lnTo>
                    <a:pt x="28" y="165"/>
                  </a:lnTo>
                  <a:lnTo>
                    <a:pt x="31" y="168"/>
                  </a:lnTo>
                  <a:lnTo>
                    <a:pt x="19" y="190"/>
                  </a:lnTo>
                  <a:lnTo>
                    <a:pt x="9" y="194"/>
                  </a:lnTo>
                  <a:lnTo>
                    <a:pt x="5" y="205"/>
                  </a:lnTo>
                  <a:lnTo>
                    <a:pt x="0" y="208"/>
                  </a:lnTo>
                  <a:lnTo>
                    <a:pt x="1" y="215"/>
                  </a:lnTo>
                  <a:lnTo>
                    <a:pt x="15" y="225"/>
                  </a:lnTo>
                  <a:lnTo>
                    <a:pt x="26" y="236"/>
                  </a:lnTo>
                  <a:lnTo>
                    <a:pt x="43" y="236"/>
                  </a:lnTo>
                  <a:lnTo>
                    <a:pt x="62" y="246"/>
                  </a:lnTo>
                  <a:lnTo>
                    <a:pt x="63" y="245"/>
                  </a:lnTo>
                  <a:lnTo>
                    <a:pt x="74" y="254"/>
                  </a:lnTo>
                  <a:lnTo>
                    <a:pt x="83" y="264"/>
                  </a:lnTo>
                  <a:lnTo>
                    <a:pt x="96" y="279"/>
                  </a:lnTo>
                  <a:lnTo>
                    <a:pt x="100" y="288"/>
                  </a:lnTo>
                  <a:lnTo>
                    <a:pt x="122" y="289"/>
                  </a:lnTo>
                  <a:lnTo>
                    <a:pt x="135" y="289"/>
                  </a:lnTo>
                  <a:lnTo>
                    <a:pt x="152" y="296"/>
                  </a:lnTo>
                  <a:lnTo>
                    <a:pt x="146" y="319"/>
                  </a:lnTo>
                  <a:lnTo>
                    <a:pt x="157" y="327"/>
                  </a:lnTo>
                  <a:lnTo>
                    <a:pt x="161" y="300"/>
                  </a:lnTo>
                  <a:lnTo>
                    <a:pt x="165" y="271"/>
                  </a:lnTo>
                  <a:lnTo>
                    <a:pt x="157" y="251"/>
                  </a:lnTo>
                  <a:lnTo>
                    <a:pt x="153" y="232"/>
                  </a:lnTo>
                  <a:lnTo>
                    <a:pt x="166" y="231"/>
                  </a:lnTo>
                  <a:lnTo>
                    <a:pt x="169" y="227"/>
                  </a:lnTo>
                  <a:lnTo>
                    <a:pt x="160" y="223"/>
                  </a:lnTo>
                  <a:lnTo>
                    <a:pt x="157" y="210"/>
                  </a:lnTo>
                  <a:lnTo>
                    <a:pt x="173" y="210"/>
                  </a:lnTo>
                  <a:lnTo>
                    <a:pt x="187" y="210"/>
                  </a:lnTo>
                  <a:lnTo>
                    <a:pt x="186" y="207"/>
                  </a:lnTo>
                  <a:lnTo>
                    <a:pt x="190" y="208"/>
                  </a:lnTo>
                  <a:lnTo>
                    <a:pt x="199" y="202"/>
                  </a:lnTo>
                  <a:lnTo>
                    <a:pt x="205" y="219"/>
                  </a:lnTo>
                  <a:lnTo>
                    <a:pt x="209" y="220"/>
                  </a:lnTo>
                  <a:lnTo>
                    <a:pt x="205" y="203"/>
                  </a:lnTo>
                  <a:lnTo>
                    <a:pt x="195" y="189"/>
                  </a:lnTo>
                  <a:lnTo>
                    <a:pt x="202" y="180"/>
                  </a:lnTo>
                  <a:lnTo>
                    <a:pt x="194" y="155"/>
                  </a:lnTo>
                  <a:lnTo>
                    <a:pt x="198" y="138"/>
                  </a:lnTo>
                  <a:lnTo>
                    <a:pt x="202" y="121"/>
                  </a:lnTo>
                  <a:lnTo>
                    <a:pt x="186" y="122"/>
                  </a:lnTo>
                  <a:lnTo>
                    <a:pt x="172" y="124"/>
                  </a:lnTo>
                  <a:lnTo>
                    <a:pt x="156" y="106"/>
                  </a:lnTo>
                  <a:lnTo>
                    <a:pt x="142" y="106"/>
                  </a:lnTo>
                  <a:lnTo>
                    <a:pt x="129" y="104"/>
                  </a:lnTo>
                  <a:lnTo>
                    <a:pt x="117" y="98"/>
                  </a:lnTo>
                  <a:lnTo>
                    <a:pt x="117" y="85"/>
                  </a:lnTo>
                  <a:lnTo>
                    <a:pt x="108" y="63"/>
                  </a:lnTo>
                  <a:lnTo>
                    <a:pt x="101" y="63"/>
                  </a:lnTo>
                  <a:lnTo>
                    <a:pt x="108" y="46"/>
                  </a:lnTo>
                  <a:lnTo>
                    <a:pt x="118" y="30"/>
                  </a:lnTo>
                  <a:lnTo>
                    <a:pt x="127" y="13"/>
                  </a:lnTo>
                  <a:lnTo>
                    <a:pt x="140" y="9"/>
                  </a:lnTo>
                  <a:lnTo>
                    <a:pt x="142" y="0"/>
                  </a:lnTo>
                  <a:lnTo>
                    <a:pt x="130" y="1"/>
                  </a:lnTo>
                  <a:lnTo>
                    <a:pt x="114" y="12"/>
                  </a:lnTo>
                  <a:lnTo>
                    <a:pt x="99" y="21"/>
                  </a:lnTo>
                  <a:lnTo>
                    <a:pt x="88" y="21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" name="Freeform 166"/>
            <p:cNvSpPr>
              <a:spLocks/>
            </p:cNvSpPr>
            <p:nvPr/>
          </p:nvSpPr>
          <p:spPr bwMode="auto">
            <a:xfrm>
              <a:off x="1905" y="2455"/>
              <a:ext cx="52" cy="71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29" y="5"/>
                </a:cxn>
                <a:cxn ang="0">
                  <a:pos x="13" y="0"/>
                </a:cxn>
                <a:cxn ang="0">
                  <a:pos x="9" y="8"/>
                </a:cxn>
                <a:cxn ang="0">
                  <a:pos x="4" y="25"/>
                </a:cxn>
                <a:cxn ang="0">
                  <a:pos x="10" y="48"/>
                </a:cxn>
                <a:cxn ang="0">
                  <a:pos x="0" y="68"/>
                </a:cxn>
                <a:cxn ang="0">
                  <a:pos x="12" y="69"/>
                </a:cxn>
                <a:cxn ang="0">
                  <a:pos x="29" y="71"/>
                </a:cxn>
                <a:cxn ang="0">
                  <a:pos x="40" y="52"/>
                </a:cxn>
                <a:cxn ang="0">
                  <a:pos x="52" y="34"/>
                </a:cxn>
                <a:cxn ang="0">
                  <a:pos x="48" y="22"/>
                </a:cxn>
                <a:cxn ang="0">
                  <a:pos x="47" y="26"/>
                </a:cxn>
                <a:cxn ang="0">
                  <a:pos x="43" y="17"/>
                </a:cxn>
              </a:cxnLst>
              <a:rect l="0" t="0" r="r" b="b"/>
              <a:pathLst>
                <a:path w="52" h="71">
                  <a:moveTo>
                    <a:pt x="43" y="17"/>
                  </a:moveTo>
                  <a:lnTo>
                    <a:pt x="29" y="5"/>
                  </a:lnTo>
                  <a:lnTo>
                    <a:pt x="13" y="0"/>
                  </a:lnTo>
                  <a:lnTo>
                    <a:pt x="9" y="8"/>
                  </a:lnTo>
                  <a:lnTo>
                    <a:pt x="4" y="25"/>
                  </a:lnTo>
                  <a:lnTo>
                    <a:pt x="10" y="48"/>
                  </a:lnTo>
                  <a:lnTo>
                    <a:pt x="0" y="68"/>
                  </a:lnTo>
                  <a:lnTo>
                    <a:pt x="12" y="69"/>
                  </a:lnTo>
                  <a:lnTo>
                    <a:pt x="29" y="71"/>
                  </a:lnTo>
                  <a:lnTo>
                    <a:pt x="40" y="52"/>
                  </a:lnTo>
                  <a:lnTo>
                    <a:pt x="52" y="34"/>
                  </a:lnTo>
                  <a:lnTo>
                    <a:pt x="48" y="22"/>
                  </a:lnTo>
                  <a:lnTo>
                    <a:pt x="47" y="26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" name="Freeform 167"/>
            <p:cNvSpPr>
              <a:spLocks/>
            </p:cNvSpPr>
            <p:nvPr/>
          </p:nvSpPr>
          <p:spPr bwMode="auto">
            <a:xfrm>
              <a:off x="1789" y="2401"/>
              <a:ext cx="83" cy="142"/>
            </a:xfrm>
            <a:custGeom>
              <a:avLst/>
              <a:gdLst/>
              <a:ahLst/>
              <a:cxnLst>
                <a:cxn ang="0">
                  <a:pos x="68" y="101"/>
                </a:cxn>
                <a:cxn ang="0">
                  <a:pos x="59" y="91"/>
                </a:cxn>
                <a:cxn ang="0">
                  <a:pos x="60" y="74"/>
                </a:cxn>
                <a:cxn ang="0">
                  <a:pos x="68" y="70"/>
                </a:cxn>
                <a:cxn ang="0">
                  <a:pos x="72" y="59"/>
                </a:cxn>
                <a:cxn ang="0">
                  <a:pos x="70" y="44"/>
                </a:cxn>
                <a:cxn ang="0">
                  <a:pos x="56" y="31"/>
                </a:cxn>
                <a:cxn ang="0">
                  <a:pos x="48" y="40"/>
                </a:cxn>
                <a:cxn ang="0">
                  <a:pos x="50" y="20"/>
                </a:cxn>
                <a:cxn ang="0">
                  <a:pos x="39" y="11"/>
                </a:cxn>
                <a:cxn ang="0">
                  <a:pos x="30" y="2"/>
                </a:cxn>
                <a:cxn ang="0">
                  <a:pos x="34" y="6"/>
                </a:cxn>
                <a:cxn ang="0">
                  <a:pos x="26" y="0"/>
                </a:cxn>
                <a:cxn ang="0">
                  <a:pos x="29" y="3"/>
                </a:cxn>
                <a:cxn ang="0">
                  <a:pos x="13" y="19"/>
                </a:cxn>
                <a:cxn ang="0">
                  <a:pos x="20" y="27"/>
                </a:cxn>
                <a:cxn ang="0">
                  <a:pos x="7" y="35"/>
                </a:cxn>
                <a:cxn ang="0">
                  <a:pos x="0" y="49"/>
                </a:cxn>
                <a:cxn ang="0">
                  <a:pos x="10" y="65"/>
                </a:cxn>
                <a:cxn ang="0">
                  <a:pos x="21" y="65"/>
                </a:cxn>
                <a:cxn ang="0">
                  <a:pos x="22" y="75"/>
                </a:cxn>
                <a:cxn ang="0">
                  <a:pos x="30" y="86"/>
                </a:cxn>
                <a:cxn ang="0">
                  <a:pos x="25" y="104"/>
                </a:cxn>
                <a:cxn ang="0">
                  <a:pos x="26" y="127"/>
                </a:cxn>
                <a:cxn ang="0">
                  <a:pos x="38" y="142"/>
                </a:cxn>
                <a:cxn ang="0">
                  <a:pos x="50" y="142"/>
                </a:cxn>
                <a:cxn ang="0">
                  <a:pos x="66" y="132"/>
                </a:cxn>
                <a:cxn ang="0">
                  <a:pos x="83" y="129"/>
                </a:cxn>
                <a:cxn ang="0">
                  <a:pos x="76" y="116"/>
                </a:cxn>
                <a:cxn ang="0">
                  <a:pos x="68" y="101"/>
                </a:cxn>
              </a:cxnLst>
              <a:rect l="0" t="0" r="r" b="b"/>
              <a:pathLst>
                <a:path w="83" h="142">
                  <a:moveTo>
                    <a:pt x="68" y="101"/>
                  </a:moveTo>
                  <a:lnTo>
                    <a:pt x="59" y="91"/>
                  </a:lnTo>
                  <a:lnTo>
                    <a:pt x="60" y="74"/>
                  </a:lnTo>
                  <a:lnTo>
                    <a:pt x="68" y="70"/>
                  </a:lnTo>
                  <a:lnTo>
                    <a:pt x="72" y="59"/>
                  </a:lnTo>
                  <a:lnTo>
                    <a:pt x="70" y="44"/>
                  </a:lnTo>
                  <a:lnTo>
                    <a:pt x="56" y="31"/>
                  </a:lnTo>
                  <a:lnTo>
                    <a:pt x="48" y="40"/>
                  </a:lnTo>
                  <a:lnTo>
                    <a:pt x="50" y="20"/>
                  </a:lnTo>
                  <a:lnTo>
                    <a:pt x="39" y="11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9" y="3"/>
                  </a:lnTo>
                  <a:lnTo>
                    <a:pt x="13" y="19"/>
                  </a:lnTo>
                  <a:lnTo>
                    <a:pt x="20" y="27"/>
                  </a:lnTo>
                  <a:lnTo>
                    <a:pt x="7" y="35"/>
                  </a:lnTo>
                  <a:lnTo>
                    <a:pt x="0" y="49"/>
                  </a:lnTo>
                  <a:lnTo>
                    <a:pt x="10" y="65"/>
                  </a:lnTo>
                  <a:lnTo>
                    <a:pt x="21" y="65"/>
                  </a:lnTo>
                  <a:lnTo>
                    <a:pt x="22" y="75"/>
                  </a:lnTo>
                  <a:lnTo>
                    <a:pt x="30" y="86"/>
                  </a:lnTo>
                  <a:lnTo>
                    <a:pt x="25" y="104"/>
                  </a:lnTo>
                  <a:lnTo>
                    <a:pt x="26" y="127"/>
                  </a:lnTo>
                  <a:lnTo>
                    <a:pt x="38" y="142"/>
                  </a:lnTo>
                  <a:lnTo>
                    <a:pt x="50" y="142"/>
                  </a:lnTo>
                  <a:lnTo>
                    <a:pt x="66" y="132"/>
                  </a:lnTo>
                  <a:lnTo>
                    <a:pt x="83" y="129"/>
                  </a:lnTo>
                  <a:lnTo>
                    <a:pt x="76" y="116"/>
                  </a:lnTo>
                  <a:lnTo>
                    <a:pt x="68" y="10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" name="Freeform 168"/>
            <p:cNvSpPr>
              <a:spLocks/>
            </p:cNvSpPr>
            <p:nvPr/>
          </p:nvSpPr>
          <p:spPr bwMode="auto">
            <a:xfrm>
              <a:off x="1784" y="2356"/>
              <a:ext cx="15" cy="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5" y="0"/>
                </a:cxn>
                <a:cxn ang="0">
                  <a:pos x="10" y="13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5" y="0"/>
                </a:cxn>
              </a:cxnLst>
              <a:rect l="0" t="0" r="r" b="b"/>
              <a:pathLst>
                <a:path w="15" h="13">
                  <a:moveTo>
                    <a:pt x="5" y="0"/>
                  </a:moveTo>
                  <a:lnTo>
                    <a:pt x="15" y="0"/>
                  </a:lnTo>
                  <a:lnTo>
                    <a:pt x="10" y="13"/>
                  </a:lnTo>
                  <a:lnTo>
                    <a:pt x="0" y="12"/>
                  </a:lnTo>
                  <a:lnTo>
                    <a:pt x="8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" name="Freeform 169"/>
            <p:cNvSpPr>
              <a:spLocks/>
            </p:cNvSpPr>
            <p:nvPr/>
          </p:nvSpPr>
          <p:spPr bwMode="auto">
            <a:xfrm>
              <a:off x="1583" y="2328"/>
              <a:ext cx="235" cy="226"/>
            </a:xfrm>
            <a:custGeom>
              <a:avLst/>
              <a:gdLst/>
              <a:ahLst/>
              <a:cxnLst>
                <a:cxn ang="0">
                  <a:pos x="194" y="46"/>
                </a:cxn>
                <a:cxn ang="0">
                  <a:pos x="183" y="43"/>
                </a:cxn>
                <a:cxn ang="0">
                  <a:pos x="181" y="36"/>
                </a:cxn>
                <a:cxn ang="0">
                  <a:pos x="180" y="28"/>
                </a:cxn>
                <a:cxn ang="0">
                  <a:pos x="168" y="33"/>
                </a:cxn>
                <a:cxn ang="0">
                  <a:pos x="151" y="39"/>
                </a:cxn>
                <a:cxn ang="0">
                  <a:pos x="127" y="33"/>
                </a:cxn>
                <a:cxn ang="0">
                  <a:pos x="94" y="33"/>
                </a:cxn>
                <a:cxn ang="0">
                  <a:pos x="71" y="13"/>
                </a:cxn>
                <a:cxn ang="0">
                  <a:pos x="56" y="10"/>
                </a:cxn>
                <a:cxn ang="0">
                  <a:pos x="61" y="14"/>
                </a:cxn>
                <a:cxn ang="0">
                  <a:pos x="35" y="27"/>
                </a:cxn>
                <a:cxn ang="0">
                  <a:pos x="33" y="33"/>
                </a:cxn>
                <a:cxn ang="0">
                  <a:pos x="38" y="43"/>
                </a:cxn>
                <a:cxn ang="0">
                  <a:pos x="33" y="62"/>
                </a:cxn>
                <a:cxn ang="0">
                  <a:pos x="31" y="32"/>
                </a:cxn>
                <a:cxn ang="0">
                  <a:pos x="28" y="15"/>
                </a:cxn>
                <a:cxn ang="0">
                  <a:pos x="26" y="10"/>
                </a:cxn>
                <a:cxn ang="0">
                  <a:pos x="7" y="43"/>
                </a:cxn>
                <a:cxn ang="0">
                  <a:pos x="7" y="60"/>
                </a:cxn>
                <a:cxn ang="0">
                  <a:pos x="16" y="95"/>
                </a:cxn>
                <a:cxn ang="0">
                  <a:pos x="41" y="103"/>
                </a:cxn>
                <a:cxn ang="0">
                  <a:pos x="71" y="121"/>
                </a:cxn>
                <a:cxn ang="0">
                  <a:pos x="101" y="118"/>
                </a:cxn>
                <a:cxn ang="0">
                  <a:pos x="93" y="152"/>
                </a:cxn>
                <a:cxn ang="0">
                  <a:pos x="94" y="186"/>
                </a:cxn>
                <a:cxn ang="0">
                  <a:pos x="108" y="217"/>
                </a:cxn>
                <a:cxn ang="0">
                  <a:pos x="132" y="224"/>
                </a:cxn>
                <a:cxn ang="0">
                  <a:pos x="151" y="212"/>
                </a:cxn>
                <a:cxn ang="0">
                  <a:pos x="170" y="192"/>
                </a:cxn>
                <a:cxn ang="0">
                  <a:pos x="154" y="166"/>
                </a:cxn>
                <a:cxn ang="0">
                  <a:pos x="166" y="162"/>
                </a:cxn>
                <a:cxn ang="0">
                  <a:pos x="184" y="161"/>
                </a:cxn>
                <a:cxn ang="0">
                  <a:pos x="213" y="149"/>
                </a:cxn>
                <a:cxn ang="0">
                  <a:pos x="216" y="138"/>
                </a:cxn>
                <a:cxn ang="0">
                  <a:pos x="213" y="108"/>
                </a:cxn>
                <a:cxn ang="0">
                  <a:pos x="219" y="92"/>
                </a:cxn>
                <a:cxn ang="0">
                  <a:pos x="232" y="73"/>
                </a:cxn>
                <a:cxn ang="0">
                  <a:pos x="203" y="71"/>
                </a:cxn>
                <a:cxn ang="0">
                  <a:pos x="214" y="61"/>
                </a:cxn>
                <a:cxn ang="0">
                  <a:pos x="207" y="48"/>
                </a:cxn>
                <a:cxn ang="0">
                  <a:pos x="194" y="44"/>
                </a:cxn>
              </a:cxnLst>
              <a:rect l="0" t="0" r="r" b="b"/>
              <a:pathLst>
                <a:path w="235" h="226">
                  <a:moveTo>
                    <a:pt x="196" y="49"/>
                  </a:moveTo>
                  <a:lnTo>
                    <a:pt x="194" y="46"/>
                  </a:lnTo>
                  <a:lnTo>
                    <a:pt x="190" y="41"/>
                  </a:lnTo>
                  <a:lnTo>
                    <a:pt x="183" y="43"/>
                  </a:lnTo>
                  <a:lnTo>
                    <a:pt x="187" y="41"/>
                  </a:lnTo>
                  <a:lnTo>
                    <a:pt x="181" y="36"/>
                  </a:lnTo>
                  <a:lnTo>
                    <a:pt x="200" y="31"/>
                  </a:lnTo>
                  <a:lnTo>
                    <a:pt x="180" y="28"/>
                  </a:lnTo>
                  <a:lnTo>
                    <a:pt x="162" y="31"/>
                  </a:lnTo>
                  <a:lnTo>
                    <a:pt x="168" y="33"/>
                  </a:lnTo>
                  <a:lnTo>
                    <a:pt x="159" y="33"/>
                  </a:lnTo>
                  <a:lnTo>
                    <a:pt x="151" y="39"/>
                  </a:lnTo>
                  <a:lnTo>
                    <a:pt x="149" y="40"/>
                  </a:lnTo>
                  <a:lnTo>
                    <a:pt x="127" y="33"/>
                  </a:lnTo>
                  <a:lnTo>
                    <a:pt x="111" y="31"/>
                  </a:lnTo>
                  <a:lnTo>
                    <a:pt x="94" y="33"/>
                  </a:lnTo>
                  <a:lnTo>
                    <a:pt x="89" y="22"/>
                  </a:lnTo>
                  <a:lnTo>
                    <a:pt x="71" y="13"/>
                  </a:lnTo>
                  <a:lnTo>
                    <a:pt x="63" y="0"/>
                  </a:lnTo>
                  <a:lnTo>
                    <a:pt x="56" y="10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39" y="23"/>
                  </a:lnTo>
                  <a:lnTo>
                    <a:pt x="35" y="27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5" y="40"/>
                  </a:lnTo>
                  <a:lnTo>
                    <a:pt x="38" y="43"/>
                  </a:lnTo>
                  <a:lnTo>
                    <a:pt x="39" y="53"/>
                  </a:lnTo>
                  <a:lnTo>
                    <a:pt x="33" y="62"/>
                  </a:lnTo>
                  <a:lnTo>
                    <a:pt x="22" y="49"/>
                  </a:lnTo>
                  <a:lnTo>
                    <a:pt x="31" y="32"/>
                  </a:lnTo>
                  <a:lnTo>
                    <a:pt x="31" y="24"/>
                  </a:lnTo>
                  <a:lnTo>
                    <a:pt x="28" y="15"/>
                  </a:lnTo>
                  <a:lnTo>
                    <a:pt x="39" y="6"/>
                  </a:lnTo>
                  <a:lnTo>
                    <a:pt x="26" y="10"/>
                  </a:lnTo>
                  <a:lnTo>
                    <a:pt x="17" y="27"/>
                  </a:lnTo>
                  <a:lnTo>
                    <a:pt x="7" y="43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16" y="82"/>
                  </a:lnTo>
                  <a:lnTo>
                    <a:pt x="16" y="95"/>
                  </a:lnTo>
                  <a:lnTo>
                    <a:pt x="28" y="101"/>
                  </a:lnTo>
                  <a:lnTo>
                    <a:pt x="41" y="103"/>
                  </a:lnTo>
                  <a:lnTo>
                    <a:pt x="55" y="103"/>
                  </a:lnTo>
                  <a:lnTo>
                    <a:pt x="71" y="121"/>
                  </a:lnTo>
                  <a:lnTo>
                    <a:pt x="85" y="119"/>
                  </a:lnTo>
                  <a:lnTo>
                    <a:pt x="101" y="118"/>
                  </a:lnTo>
                  <a:lnTo>
                    <a:pt x="97" y="135"/>
                  </a:lnTo>
                  <a:lnTo>
                    <a:pt x="93" y="152"/>
                  </a:lnTo>
                  <a:lnTo>
                    <a:pt x="101" y="177"/>
                  </a:lnTo>
                  <a:lnTo>
                    <a:pt x="94" y="186"/>
                  </a:lnTo>
                  <a:lnTo>
                    <a:pt x="104" y="200"/>
                  </a:lnTo>
                  <a:lnTo>
                    <a:pt x="108" y="217"/>
                  </a:lnTo>
                  <a:lnTo>
                    <a:pt x="123" y="225"/>
                  </a:lnTo>
                  <a:lnTo>
                    <a:pt x="132" y="224"/>
                  </a:lnTo>
                  <a:lnTo>
                    <a:pt x="134" y="226"/>
                  </a:lnTo>
                  <a:lnTo>
                    <a:pt x="151" y="212"/>
                  </a:lnTo>
                  <a:lnTo>
                    <a:pt x="167" y="199"/>
                  </a:lnTo>
                  <a:lnTo>
                    <a:pt x="170" y="192"/>
                  </a:lnTo>
                  <a:lnTo>
                    <a:pt x="159" y="189"/>
                  </a:lnTo>
                  <a:lnTo>
                    <a:pt x="154" y="166"/>
                  </a:lnTo>
                  <a:lnTo>
                    <a:pt x="147" y="157"/>
                  </a:lnTo>
                  <a:lnTo>
                    <a:pt x="166" y="162"/>
                  </a:lnTo>
                  <a:lnTo>
                    <a:pt x="181" y="168"/>
                  </a:lnTo>
                  <a:lnTo>
                    <a:pt x="184" y="161"/>
                  </a:lnTo>
                  <a:lnTo>
                    <a:pt x="198" y="155"/>
                  </a:lnTo>
                  <a:lnTo>
                    <a:pt x="213" y="149"/>
                  </a:lnTo>
                  <a:lnTo>
                    <a:pt x="218" y="138"/>
                  </a:lnTo>
                  <a:lnTo>
                    <a:pt x="216" y="138"/>
                  </a:lnTo>
                  <a:lnTo>
                    <a:pt x="206" y="122"/>
                  </a:lnTo>
                  <a:lnTo>
                    <a:pt x="213" y="108"/>
                  </a:lnTo>
                  <a:lnTo>
                    <a:pt x="226" y="100"/>
                  </a:lnTo>
                  <a:lnTo>
                    <a:pt x="219" y="92"/>
                  </a:lnTo>
                  <a:lnTo>
                    <a:pt x="235" y="76"/>
                  </a:lnTo>
                  <a:lnTo>
                    <a:pt x="232" y="73"/>
                  </a:lnTo>
                  <a:lnTo>
                    <a:pt x="215" y="71"/>
                  </a:lnTo>
                  <a:lnTo>
                    <a:pt x="203" y="71"/>
                  </a:lnTo>
                  <a:lnTo>
                    <a:pt x="207" y="70"/>
                  </a:lnTo>
                  <a:lnTo>
                    <a:pt x="214" y="61"/>
                  </a:lnTo>
                  <a:lnTo>
                    <a:pt x="218" y="58"/>
                  </a:lnTo>
                  <a:lnTo>
                    <a:pt x="207" y="48"/>
                  </a:lnTo>
                  <a:lnTo>
                    <a:pt x="201" y="49"/>
                  </a:lnTo>
                  <a:lnTo>
                    <a:pt x="194" y="44"/>
                  </a:lnTo>
                  <a:lnTo>
                    <a:pt x="196" y="49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" name="Freeform 170"/>
            <p:cNvSpPr>
              <a:spLocks/>
            </p:cNvSpPr>
            <p:nvPr/>
          </p:nvSpPr>
          <p:spPr bwMode="auto">
            <a:xfrm>
              <a:off x="1742" y="2350"/>
              <a:ext cx="9" cy="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0"/>
                </a:cxn>
                <a:cxn ang="0">
                  <a:pos x="9" y="2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lnTo>
                    <a:pt x="0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" name="Freeform 171"/>
            <p:cNvSpPr>
              <a:spLocks/>
            </p:cNvSpPr>
            <p:nvPr/>
          </p:nvSpPr>
          <p:spPr bwMode="auto">
            <a:xfrm>
              <a:off x="1798" y="2275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4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7" y="8"/>
                </a:cxn>
                <a:cxn ang="0">
                  <a:pos x="7" y="10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8" y="8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" name="Freeform 172"/>
            <p:cNvSpPr>
              <a:spLocks/>
            </p:cNvSpPr>
            <p:nvPr/>
          </p:nvSpPr>
          <p:spPr bwMode="auto">
            <a:xfrm>
              <a:off x="1792" y="2244"/>
              <a:ext cx="13" cy="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3" y="4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4" y="3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13" h="9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" name="Freeform 173"/>
            <p:cNvSpPr>
              <a:spLocks/>
            </p:cNvSpPr>
            <p:nvPr/>
          </p:nvSpPr>
          <p:spPr bwMode="auto">
            <a:xfrm>
              <a:off x="1799" y="2253"/>
              <a:ext cx="3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" name="Freeform 174"/>
            <p:cNvSpPr>
              <a:spLocks/>
            </p:cNvSpPr>
            <p:nvPr/>
          </p:nvSpPr>
          <p:spPr bwMode="auto">
            <a:xfrm>
              <a:off x="1797" y="2261"/>
              <a:ext cx="4" cy="8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5"/>
                </a:cxn>
              </a:cxnLst>
              <a:rect l="0" t="0" r="r" b="b"/>
              <a:pathLst>
                <a:path w="4" h="8">
                  <a:moveTo>
                    <a:pt x="4" y="5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" name="Freeform 175"/>
            <p:cNvSpPr>
              <a:spLocks/>
            </p:cNvSpPr>
            <p:nvPr/>
          </p:nvSpPr>
          <p:spPr bwMode="auto">
            <a:xfrm>
              <a:off x="1772" y="2208"/>
              <a:ext cx="4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" name="Freeform 176"/>
            <p:cNvSpPr>
              <a:spLocks/>
            </p:cNvSpPr>
            <p:nvPr/>
          </p:nvSpPr>
          <p:spPr bwMode="auto">
            <a:xfrm>
              <a:off x="1793" y="2231"/>
              <a:ext cx="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9" name="Freeform 177"/>
            <p:cNvSpPr>
              <a:spLocks/>
            </p:cNvSpPr>
            <p:nvPr/>
          </p:nvSpPr>
          <p:spPr bwMode="auto">
            <a:xfrm>
              <a:off x="1793" y="2219"/>
              <a:ext cx="3" cy="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3" y="2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0" name="Freeform 178"/>
            <p:cNvSpPr>
              <a:spLocks/>
            </p:cNvSpPr>
            <p:nvPr/>
          </p:nvSpPr>
          <p:spPr bwMode="auto">
            <a:xfrm>
              <a:off x="1746" y="2204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1" name="Freeform 179"/>
            <p:cNvSpPr>
              <a:spLocks/>
            </p:cNvSpPr>
            <p:nvPr/>
          </p:nvSpPr>
          <p:spPr bwMode="auto">
            <a:xfrm>
              <a:off x="1751" y="2199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2" name="Freeform 180"/>
            <p:cNvSpPr>
              <a:spLocks/>
            </p:cNvSpPr>
            <p:nvPr/>
          </p:nvSpPr>
          <p:spPr bwMode="auto">
            <a:xfrm>
              <a:off x="1751" y="220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3" name="Rectangle 181"/>
            <p:cNvSpPr>
              <a:spLocks noChangeArrowheads="1"/>
            </p:cNvSpPr>
            <p:nvPr/>
          </p:nvSpPr>
          <p:spPr bwMode="auto">
            <a:xfrm>
              <a:off x="1745" y="2204"/>
              <a:ext cx="1" cy="1"/>
            </a:xfrm>
            <a:prstGeom prst="rect">
              <a:avLst/>
            </a:prstGeom>
            <a:solidFill>
              <a:srgbClr val="BEBEBE"/>
            </a:solidFill>
            <a:ln w="18415" algn="ctr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defTabSz="881063">
                <a:spcBef>
                  <a:spcPct val="0"/>
                </a:spcBef>
              </a:pPr>
              <a:endParaRPr lang="en-SG" sz="2400">
                <a:solidFill>
                  <a:srgbClr val="FFFFFF"/>
                </a:solidFill>
              </a:endParaRPr>
            </a:p>
          </p:txBody>
        </p:sp>
        <p:sp>
          <p:nvSpPr>
            <p:cNvPr id="24" name="Freeform 182"/>
            <p:cNvSpPr>
              <a:spLocks/>
            </p:cNvSpPr>
            <p:nvPr/>
          </p:nvSpPr>
          <p:spPr bwMode="auto">
            <a:xfrm>
              <a:off x="1747" y="2206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5" name="Freeform 183"/>
            <p:cNvSpPr>
              <a:spLocks/>
            </p:cNvSpPr>
            <p:nvPr/>
          </p:nvSpPr>
          <p:spPr bwMode="auto">
            <a:xfrm>
              <a:off x="1747" y="2206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6" name="Freeform 184"/>
            <p:cNvSpPr>
              <a:spLocks/>
            </p:cNvSpPr>
            <p:nvPr/>
          </p:nvSpPr>
          <p:spPr bwMode="auto">
            <a:xfrm>
              <a:off x="1622" y="2175"/>
              <a:ext cx="62" cy="4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3" y="18"/>
                </a:cxn>
                <a:cxn ang="0">
                  <a:pos x="0" y="26"/>
                </a:cxn>
                <a:cxn ang="0">
                  <a:pos x="2" y="38"/>
                </a:cxn>
                <a:cxn ang="0">
                  <a:pos x="7" y="46"/>
                </a:cxn>
                <a:cxn ang="0">
                  <a:pos x="15" y="35"/>
                </a:cxn>
                <a:cxn ang="0">
                  <a:pos x="24" y="31"/>
                </a:cxn>
                <a:cxn ang="0">
                  <a:pos x="32" y="31"/>
                </a:cxn>
                <a:cxn ang="0">
                  <a:pos x="54" y="33"/>
                </a:cxn>
                <a:cxn ang="0">
                  <a:pos x="62" y="25"/>
                </a:cxn>
                <a:cxn ang="0">
                  <a:pos x="55" y="20"/>
                </a:cxn>
                <a:cxn ang="0">
                  <a:pos x="42" y="17"/>
                </a:cxn>
                <a:cxn ang="0">
                  <a:pos x="47" y="9"/>
                </a:cxn>
                <a:cxn ang="0">
                  <a:pos x="41" y="5"/>
                </a:cxn>
                <a:cxn ang="0">
                  <a:pos x="15" y="0"/>
                </a:cxn>
                <a:cxn ang="0">
                  <a:pos x="6" y="1"/>
                </a:cxn>
              </a:cxnLst>
              <a:rect l="0" t="0" r="r" b="b"/>
              <a:pathLst>
                <a:path w="62" h="46">
                  <a:moveTo>
                    <a:pt x="6" y="1"/>
                  </a:moveTo>
                  <a:lnTo>
                    <a:pt x="3" y="18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7" y="46"/>
                  </a:lnTo>
                  <a:lnTo>
                    <a:pt x="15" y="35"/>
                  </a:lnTo>
                  <a:lnTo>
                    <a:pt x="24" y="31"/>
                  </a:lnTo>
                  <a:lnTo>
                    <a:pt x="32" y="31"/>
                  </a:lnTo>
                  <a:lnTo>
                    <a:pt x="54" y="33"/>
                  </a:lnTo>
                  <a:lnTo>
                    <a:pt x="62" y="25"/>
                  </a:lnTo>
                  <a:lnTo>
                    <a:pt x="55" y="20"/>
                  </a:lnTo>
                  <a:lnTo>
                    <a:pt x="42" y="17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15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7" name="Freeform 185"/>
            <p:cNvSpPr>
              <a:spLocks/>
            </p:cNvSpPr>
            <p:nvPr/>
          </p:nvSpPr>
          <p:spPr bwMode="auto">
            <a:xfrm>
              <a:off x="1578" y="2175"/>
              <a:ext cx="50" cy="38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47" y="18"/>
                </a:cxn>
                <a:cxn ang="0">
                  <a:pos x="44" y="26"/>
                </a:cxn>
                <a:cxn ang="0">
                  <a:pos x="46" y="38"/>
                </a:cxn>
                <a:cxn ang="0">
                  <a:pos x="29" y="37"/>
                </a:cxn>
                <a:cxn ang="0">
                  <a:pos x="10" y="35"/>
                </a:cxn>
                <a:cxn ang="0">
                  <a:pos x="0" y="30"/>
                </a:cxn>
                <a:cxn ang="0">
                  <a:pos x="7" y="25"/>
                </a:cxn>
                <a:cxn ang="0">
                  <a:pos x="23" y="27"/>
                </a:cxn>
                <a:cxn ang="0">
                  <a:pos x="36" y="27"/>
                </a:cxn>
                <a:cxn ang="0">
                  <a:pos x="31" y="13"/>
                </a:cxn>
                <a:cxn ang="0">
                  <a:pos x="23" y="7"/>
                </a:cxn>
                <a:cxn ang="0">
                  <a:pos x="22" y="1"/>
                </a:cxn>
                <a:cxn ang="0">
                  <a:pos x="34" y="0"/>
                </a:cxn>
                <a:cxn ang="0">
                  <a:pos x="50" y="1"/>
                </a:cxn>
              </a:cxnLst>
              <a:rect l="0" t="0" r="r" b="b"/>
              <a:pathLst>
                <a:path w="50" h="38">
                  <a:moveTo>
                    <a:pt x="50" y="1"/>
                  </a:moveTo>
                  <a:lnTo>
                    <a:pt x="47" y="18"/>
                  </a:lnTo>
                  <a:lnTo>
                    <a:pt x="44" y="26"/>
                  </a:lnTo>
                  <a:lnTo>
                    <a:pt x="46" y="38"/>
                  </a:lnTo>
                  <a:lnTo>
                    <a:pt x="29" y="37"/>
                  </a:lnTo>
                  <a:lnTo>
                    <a:pt x="10" y="35"/>
                  </a:lnTo>
                  <a:lnTo>
                    <a:pt x="0" y="30"/>
                  </a:lnTo>
                  <a:lnTo>
                    <a:pt x="7" y="25"/>
                  </a:lnTo>
                  <a:lnTo>
                    <a:pt x="23" y="27"/>
                  </a:lnTo>
                  <a:lnTo>
                    <a:pt x="36" y="27"/>
                  </a:lnTo>
                  <a:lnTo>
                    <a:pt x="31" y="13"/>
                  </a:lnTo>
                  <a:lnTo>
                    <a:pt x="23" y="7"/>
                  </a:lnTo>
                  <a:lnTo>
                    <a:pt x="22" y="1"/>
                  </a:lnTo>
                  <a:lnTo>
                    <a:pt x="34" y="0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8" name="Freeform 186"/>
            <p:cNvSpPr>
              <a:spLocks/>
            </p:cNvSpPr>
            <p:nvPr/>
          </p:nvSpPr>
          <p:spPr bwMode="auto">
            <a:xfrm>
              <a:off x="1785" y="2236"/>
              <a:ext cx="3" cy="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9" name="Freeform 187"/>
            <p:cNvSpPr>
              <a:spLocks/>
            </p:cNvSpPr>
            <p:nvPr/>
          </p:nvSpPr>
          <p:spPr bwMode="auto">
            <a:xfrm>
              <a:off x="1703" y="2202"/>
              <a:ext cx="27" cy="12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2" y="11"/>
                </a:cxn>
                <a:cxn ang="0">
                  <a:pos x="20" y="12"/>
                </a:cxn>
                <a:cxn ang="0">
                  <a:pos x="14" y="12"/>
                </a:cxn>
                <a:cxn ang="0">
                  <a:pos x="7" y="12"/>
                </a:cxn>
                <a:cxn ang="0">
                  <a:pos x="4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20" y="3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7" y="7"/>
                </a:cxn>
              </a:cxnLst>
              <a:rect l="0" t="0" r="r" b="b"/>
              <a:pathLst>
                <a:path w="27" h="12">
                  <a:moveTo>
                    <a:pt x="27" y="7"/>
                  </a:moveTo>
                  <a:lnTo>
                    <a:pt x="26" y="7"/>
                  </a:lnTo>
                  <a:lnTo>
                    <a:pt x="26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4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20" y="3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0" name="Freeform 188"/>
            <p:cNvSpPr>
              <a:spLocks/>
            </p:cNvSpPr>
            <p:nvPr/>
          </p:nvSpPr>
          <p:spPr bwMode="auto">
            <a:xfrm>
              <a:off x="1776" y="2226"/>
              <a:ext cx="4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4" y="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1" name="Freeform 189"/>
            <p:cNvSpPr>
              <a:spLocks/>
            </p:cNvSpPr>
            <p:nvPr/>
          </p:nvSpPr>
          <p:spPr bwMode="auto">
            <a:xfrm>
              <a:off x="1780" y="2230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2" name="Freeform 190"/>
            <p:cNvSpPr>
              <a:spLocks/>
            </p:cNvSpPr>
            <p:nvPr/>
          </p:nvSpPr>
          <p:spPr bwMode="auto">
            <a:xfrm>
              <a:off x="1742" y="2217"/>
              <a:ext cx="5" cy="2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5" y="1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3" name="Freeform 191"/>
            <p:cNvSpPr>
              <a:spLocks/>
            </p:cNvSpPr>
            <p:nvPr/>
          </p:nvSpPr>
          <p:spPr bwMode="auto">
            <a:xfrm>
              <a:off x="1797" y="2304"/>
              <a:ext cx="2" cy="5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4" name="Freeform 192"/>
            <p:cNvSpPr>
              <a:spLocks/>
            </p:cNvSpPr>
            <p:nvPr/>
          </p:nvSpPr>
          <p:spPr bwMode="auto">
            <a:xfrm>
              <a:off x="1644" y="2320"/>
              <a:ext cx="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5" name="Freeform 193"/>
            <p:cNvSpPr>
              <a:spLocks/>
            </p:cNvSpPr>
            <p:nvPr/>
          </p:nvSpPr>
          <p:spPr bwMode="auto">
            <a:xfrm>
              <a:off x="1826" y="2305"/>
              <a:ext cx="3" cy="6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3" y="4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lnTo>
                    <a:pt x="1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6" name="Freeform 194"/>
            <p:cNvSpPr>
              <a:spLocks/>
            </p:cNvSpPr>
            <p:nvPr/>
          </p:nvSpPr>
          <p:spPr bwMode="auto">
            <a:xfrm>
              <a:off x="1367" y="2350"/>
              <a:ext cx="56" cy="6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14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29" y="5"/>
                </a:cxn>
                <a:cxn ang="0">
                  <a:pos x="39" y="4"/>
                </a:cxn>
                <a:cxn ang="0">
                  <a:pos x="48" y="17"/>
                </a:cxn>
                <a:cxn ang="0">
                  <a:pos x="56" y="30"/>
                </a:cxn>
                <a:cxn ang="0">
                  <a:pos x="49" y="32"/>
                </a:cxn>
                <a:cxn ang="0">
                  <a:pos x="51" y="45"/>
                </a:cxn>
                <a:cxn ang="0">
                  <a:pos x="49" y="60"/>
                </a:cxn>
                <a:cxn ang="0">
                  <a:pos x="40" y="47"/>
                </a:cxn>
                <a:cxn ang="0">
                  <a:pos x="40" y="52"/>
                </a:cxn>
                <a:cxn ang="0">
                  <a:pos x="38" y="47"/>
                </a:cxn>
                <a:cxn ang="0">
                  <a:pos x="31" y="35"/>
                </a:cxn>
                <a:cxn ang="0">
                  <a:pos x="21" y="26"/>
                </a:cxn>
                <a:cxn ang="0">
                  <a:pos x="10" y="17"/>
                </a:cxn>
                <a:cxn ang="0">
                  <a:pos x="14" y="27"/>
                </a:cxn>
                <a:cxn ang="0">
                  <a:pos x="12" y="30"/>
                </a:cxn>
              </a:cxnLst>
              <a:rect l="0" t="0" r="r" b="b"/>
              <a:pathLst>
                <a:path w="56" h="60">
                  <a:moveTo>
                    <a:pt x="12" y="30"/>
                  </a:moveTo>
                  <a:lnTo>
                    <a:pt x="0" y="14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29" y="5"/>
                  </a:lnTo>
                  <a:lnTo>
                    <a:pt x="39" y="4"/>
                  </a:lnTo>
                  <a:lnTo>
                    <a:pt x="48" y="17"/>
                  </a:lnTo>
                  <a:lnTo>
                    <a:pt x="56" y="30"/>
                  </a:lnTo>
                  <a:lnTo>
                    <a:pt x="49" y="32"/>
                  </a:lnTo>
                  <a:lnTo>
                    <a:pt x="51" y="45"/>
                  </a:lnTo>
                  <a:lnTo>
                    <a:pt x="49" y="60"/>
                  </a:lnTo>
                  <a:lnTo>
                    <a:pt x="40" y="47"/>
                  </a:lnTo>
                  <a:lnTo>
                    <a:pt x="40" y="52"/>
                  </a:lnTo>
                  <a:lnTo>
                    <a:pt x="38" y="47"/>
                  </a:lnTo>
                  <a:lnTo>
                    <a:pt x="31" y="35"/>
                  </a:lnTo>
                  <a:lnTo>
                    <a:pt x="21" y="26"/>
                  </a:lnTo>
                  <a:lnTo>
                    <a:pt x="10" y="17"/>
                  </a:lnTo>
                  <a:lnTo>
                    <a:pt x="14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7" name="Freeform 195"/>
            <p:cNvSpPr>
              <a:spLocks/>
            </p:cNvSpPr>
            <p:nvPr/>
          </p:nvSpPr>
          <p:spPr bwMode="auto">
            <a:xfrm>
              <a:off x="1299" y="2283"/>
              <a:ext cx="39" cy="26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5" y="26"/>
                </a:cxn>
                <a:cxn ang="0">
                  <a:pos x="20" y="21"/>
                </a:cxn>
                <a:cxn ang="0">
                  <a:pos x="4" y="19"/>
                </a:cxn>
                <a:cxn ang="0">
                  <a:pos x="0" y="15"/>
                </a:cxn>
                <a:cxn ang="0">
                  <a:pos x="15" y="0"/>
                </a:cxn>
                <a:cxn ang="0">
                  <a:pos x="25" y="8"/>
                </a:cxn>
                <a:cxn ang="0">
                  <a:pos x="39" y="11"/>
                </a:cxn>
                <a:cxn ang="0">
                  <a:pos x="39" y="20"/>
                </a:cxn>
              </a:cxnLst>
              <a:rect l="0" t="0" r="r" b="b"/>
              <a:pathLst>
                <a:path w="39" h="26">
                  <a:moveTo>
                    <a:pt x="39" y="20"/>
                  </a:moveTo>
                  <a:lnTo>
                    <a:pt x="35" y="26"/>
                  </a:lnTo>
                  <a:lnTo>
                    <a:pt x="20" y="21"/>
                  </a:lnTo>
                  <a:lnTo>
                    <a:pt x="4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25" y="8"/>
                  </a:lnTo>
                  <a:lnTo>
                    <a:pt x="39" y="11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8" name="Freeform 196"/>
            <p:cNvSpPr>
              <a:spLocks/>
            </p:cNvSpPr>
            <p:nvPr/>
          </p:nvSpPr>
          <p:spPr bwMode="auto">
            <a:xfrm>
              <a:off x="1786" y="2328"/>
              <a:ext cx="4" cy="3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1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9" name="Freeform 197"/>
            <p:cNvSpPr>
              <a:spLocks/>
            </p:cNvSpPr>
            <p:nvPr/>
          </p:nvSpPr>
          <p:spPr bwMode="auto">
            <a:xfrm>
              <a:off x="1790" y="232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0" name="Freeform 198"/>
            <p:cNvSpPr>
              <a:spLocks/>
            </p:cNvSpPr>
            <p:nvPr/>
          </p:nvSpPr>
          <p:spPr bwMode="auto">
            <a:xfrm>
              <a:off x="1340" y="2273"/>
              <a:ext cx="82" cy="82"/>
            </a:xfrm>
            <a:custGeom>
              <a:avLst/>
              <a:gdLst/>
              <a:ahLst/>
              <a:cxnLst>
                <a:cxn ang="0">
                  <a:pos x="32" y="21"/>
                </a:cxn>
                <a:cxn ang="0">
                  <a:pos x="26" y="23"/>
                </a:cxn>
                <a:cxn ang="0">
                  <a:pos x="17" y="27"/>
                </a:cxn>
                <a:cxn ang="0">
                  <a:pos x="11" y="39"/>
                </a:cxn>
                <a:cxn ang="0">
                  <a:pos x="6" y="39"/>
                </a:cxn>
                <a:cxn ang="0">
                  <a:pos x="0" y="42"/>
                </a:cxn>
                <a:cxn ang="0">
                  <a:pos x="15" y="58"/>
                </a:cxn>
                <a:cxn ang="0">
                  <a:pos x="32" y="77"/>
                </a:cxn>
                <a:cxn ang="0">
                  <a:pos x="56" y="82"/>
                </a:cxn>
                <a:cxn ang="0">
                  <a:pos x="66" y="81"/>
                </a:cxn>
                <a:cxn ang="0">
                  <a:pos x="66" y="68"/>
                </a:cxn>
                <a:cxn ang="0">
                  <a:pos x="67" y="57"/>
                </a:cxn>
                <a:cxn ang="0">
                  <a:pos x="71" y="45"/>
                </a:cxn>
                <a:cxn ang="0">
                  <a:pos x="71" y="49"/>
                </a:cxn>
                <a:cxn ang="0">
                  <a:pos x="74" y="34"/>
                </a:cxn>
                <a:cxn ang="0">
                  <a:pos x="76" y="18"/>
                </a:cxn>
                <a:cxn ang="0">
                  <a:pos x="78" y="4"/>
                </a:cxn>
                <a:cxn ang="0">
                  <a:pos x="82" y="0"/>
                </a:cxn>
                <a:cxn ang="0">
                  <a:pos x="67" y="2"/>
                </a:cxn>
                <a:cxn ang="0">
                  <a:pos x="53" y="5"/>
                </a:cxn>
                <a:cxn ang="0">
                  <a:pos x="32" y="21"/>
                </a:cxn>
              </a:cxnLst>
              <a:rect l="0" t="0" r="r" b="b"/>
              <a:pathLst>
                <a:path w="82" h="82">
                  <a:moveTo>
                    <a:pt x="32" y="21"/>
                  </a:moveTo>
                  <a:lnTo>
                    <a:pt x="26" y="23"/>
                  </a:lnTo>
                  <a:lnTo>
                    <a:pt x="17" y="27"/>
                  </a:lnTo>
                  <a:lnTo>
                    <a:pt x="11" y="39"/>
                  </a:lnTo>
                  <a:lnTo>
                    <a:pt x="6" y="39"/>
                  </a:lnTo>
                  <a:lnTo>
                    <a:pt x="0" y="42"/>
                  </a:lnTo>
                  <a:lnTo>
                    <a:pt x="15" y="58"/>
                  </a:lnTo>
                  <a:lnTo>
                    <a:pt x="32" y="77"/>
                  </a:lnTo>
                  <a:lnTo>
                    <a:pt x="56" y="82"/>
                  </a:lnTo>
                  <a:lnTo>
                    <a:pt x="66" y="81"/>
                  </a:lnTo>
                  <a:lnTo>
                    <a:pt x="66" y="68"/>
                  </a:lnTo>
                  <a:lnTo>
                    <a:pt x="67" y="57"/>
                  </a:lnTo>
                  <a:lnTo>
                    <a:pt x="71" y="45"/>
                  </a:lnTo>
                  <a:lnTo>
                    <a:pt x="71" y="49"/>
                  </a:lnTo>
                  <a:lnTo>
                    <a:pt x="74" y="34"/>
                  </a:lnTo>
                  <a:lnTo>
                    <a:pt x="76" y="18"/>
                  </a:lnTo>
                  <a:lnTo>
                    <a:pt x="78" y="4"/>
                  </a:lnTo>
                  <a:lnTo>
                    <a:pt x="82" y="0"/>
                  </a:lnTo>
                  <a:lnTo>
                    <a:pt x="67" y="2"/>
                  </a:lnTo>
                  <a:lnTo>
                    <a:pt x="53" y="5"/>
                  </a:lnTo>
                  <a:lnTo>
                    <a:pt x="32" y="2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1" name="Freeform 199"/>
            <p:cNvSpPr>
              <a:spLocks/>
            </p:cNvSpPr>
            <p:nvPr/>
          </p:nvSpPr>
          <p:spPr bwMode="auto">
            <a:xfrm>
              <a:off x="1416" y="2380"/>
              <a:ext cx="55" cy="4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" y="15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2" y="8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50" y="8"/>
                </a:cxn>
                <a:cxn ang="0">
                  <a:pos x="53" y="9"/>
                </a:cxn>
                <a:cxn ang="0">
                  <a:pos x="55" y="15"/>
                </a:cxn>
                <a:cxn ang="0">
                  <a:pos x="42" y="27"/>
                </a:cxn>
                <a:cxn ang="0">
                  <a:pos x="50" y="40"/>
                </a:cxn>
                <a:cxn ang="0">
                  <a:pos x="34" y="47"/>
                </a:cxn>
                <a:cxn ang="0">
                  <a:pos x="32" y="34"/>
                </a:cxn>
                <a:cxn ang="0">
                  <a:pos x="29" y="37"/>
                </a:cxn>
                <a:cxn ang="0">
                  <a:pos x="21" y="30"/>
                </a:cxn>
                <a:cxn ang="0">
                  <a:pos x="4" y="24"/>
                </a:cxn>
                <a:cxn ang="0">
                  <a:pos x="0" y="30"/>
                </a:cxn>
              </a:cxnLst>
              <a:rect l="0" t="0" r="r" b="b"/>
              <a:pathLst>
                <a:path w="55" h="47">
                  <a:moveTo>
                    <a:pt x="0" y="30"/>
                  </a:moveTo>
                  <a:lnTo>
                    <a:pt x="2" y="15"/>
                  </a:lnTo>
                  <a:lnTo>
                    <a:pt x="0" y="2"/>
                  </a:lnTo>
                  <a:lnTo>
                    <a:pt x="7" y="0"/>
                  </a:lnTo>
                  <a:lnTo>
                    <a:pt x="12" y="8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5" y="15"/>
                  </a:lnTo>
                  <a:lnTo>
                    <a:pt x="42" y="27"/>
                  </a:lnTo>
                  <a:lnTo>
                    <a:pt x="50" y="40"/>
                  </a:lnTo>
                  <a:lnTo>
                    <a:pt x="34" y="47"/>
                  </a:lnTo>
                  <a:lnTo>
                    <a:pt x="32" y="34"/>
                  </a:lnTo>
                  <a:lnTo>
                    <a:pt x="29" y="37"/>
                  </a:lnTo>
                  <a:lnTo>
                    <a:pt x="21" y="30"/>
                  </a:lnTo>
                  <a:lnTo>
                    <a:pt x="4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2" name="Freeform 200"/>
            <p:cNvSpPr>
              <a:spLocks/>
            </p:cNvSpPr>
            <p:nvPr/>
          </p:nvSpPr>
          <p:spPr bwMode="auto">
            <a:xfrm>
              <a:off x="1472" y="2382"/>
              <a:ext cx="41" cy="4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0" y="25"/>
                </a:cxn>
                <a:cxn ang="0">
                  <a:pos x="29" y="21"/>
                </a:cxn>
                <a:cxn ang="0">
                  <a:pos x="23" y="20"/>
                </a:cxn>
                <a:cxn ang="0">
                  <a:pos x="19" y="15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9" y="8"/>
                </a:cxn>
                <a:cxn ang="0">
                  <a:pos x="41" y="16"/>
                </a:cxn>
                <a:cxn ang="0">
                  <a:pos x="41" y="30"/>
                </a:cxn>
                <a:cxn ang="0">
                  <a:pos x="34" y="35"/>
                </a:cxn>
                <a:cxn ang="0">
                  <a:pos x="30" y="43"/>
                </a:cxn>
                <a:cxn ang="0">
                  <a:pos x="27" y="38"/>
                </a:cxn>
                <a:cxn ang="0">
                  <a:pos x="24" y="24"/>
                </a:cxn>
              </a:cxnLst>
              <a:rect l="0" t="0" r="r" b="b"/>
              <a:pathLst>
                <a:path w="41" h="43">
                  <a:moveTo>
                    <a:pt x="24" y="24"/>
                  </a:moveTo>
                  <a:lnTo>
                    <a:pt x="30" y="25"/>
                  </a:lnTo>
                  <a:lnTo>
                    <a:pt x="29" y="21"/>
                  </a:lnTo>
                  <a:lnTo>
                    <a:pt x="23" y="20"/>
                  </a:lnTo>
                  <a:lnTo>
                    <a:pt x="19" y="15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29" y="8"/>
                  </a:lnTo>
                  <a:lnTo>
                    <a:pt x="41" y="16"/>
                  </a:lnTo>
                  <a:lnTo>
                    <a:pt x="41" y="30"/>
                  </a:lnTo>
                  <a:lnTo>
                    <a:pt x="34" y="35"/>
                  </a:lnTo>
                  <a:lnTo>
                    <a:pt x="30" y="43"/>
                  </a:lnTo>
                  <a:lnTo>
                    <a:pt x="27" y="3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3" name="Freeform 201"/>
            <p:cNvSpPr>
              <a:spLocks/>
            </p:cNvSpPr>
            <p:nvPr/>
          </p:nvSpPr>
          <p:spPr bwMode="auto">
            <a:xfrm>
              <a:off x="1466" y="2382"/>
              <a:ext cx="12" cy="1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5" y="13"/>
                </a:cxn>
              </a:cxnLst>
              <a:rect l="0" t="0" r="r" b="b"/>
              <a:pathLst>
                <a:path w="12" h="13">
                  <a:moveTo>
                    <a:pt x="5" y="13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3" y="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4" name="Freeform 202"/>
            <p:cNvSpPr>
              <a:spLocks/>
            </p:cNvSpPr>
            <p:nvPr/>
          </p:nvSpPr>
          <p:spPr bwMode="auto">
            <a:xfrm>
              <a:off x="1801" y="2291"/>
              <a:ext cx="4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4" y="0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5" name="Freeform 203"/>
            <p:cNvSpPr>
              <a:spLocks/>
            </p:cNvSpPr>
            <p:nvPr/>
          </p:nvSpPr>
          <p:spPr bwMode="auto">
            <a:xfrm>
              <a:off x="1410" y="2111"/>
              <a:ext cx="177" cy="64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25" y="28"/>
                </a:cxn>
                <a:cxn ang="0">
                  <a:pos x="108" y="19"/>
                </a:cxn>
                <a:cxn ang="0">
                  <a:pos x="90" y="11"/>
                </a:cxn>
                <a:cxn ang="0">
                  <a:pos x="77" y="4"/>
                </a:cxn>
                <a:cxn ang="0">
                  <a:pos x="64" y="2"/>
                </a:cxn>
                <a:cxn ang="0">
                  <a:pos x="59" y="0"/>
                </a:cxn>
                <a:cxn ang="0">
                  <a:pos x="44" y="0"/>
                </a:cxn>
                <a:cxn ang="0">
                  <a:pos x="17" y="9"/>
                </a:cxn>
                <a:cxn ang="0">
                  <a:pos x="8" y="21"/>
                </a:cxn>
                <a:cxn ang="0">
                  <a:pos x="0" y="26"/>
                </a:cxn>
                <a:cxn ang="0">
                  <a:pos x="5" y="25"/>
                </a:cxn>
                <a:cxn ang="0">
                  <a:pos x="19" y="19"/>
                </a:cxn>
                <a:cxn ang="0">
                  <a:pos x="33" y="12"/>
                </a:cxn>
                <a:cxn ang="0">
                  <a:pos x="56" y="12"/>
                </a:cxn>
                <a:cxn ang="0">
                  <a:pos x="47" y="15"/>
                </a:cxn>
                <a:cxn ang="0">
                  <a:pos x="62" y="20"/>
                </a:cxn>
                <a:cxn ang="0">
                  <a:pos x="72" y="22"/>
                </a:cxn>
                <a:cxn ang="0">
                  <a:pos x="77" y="25"/>
                </a:cxn>
                <a:cxn ang="0">
                  <a:pos x="98" y="32"/>
                </a:cxn>
                <a:cxn ang="0">
                  <a:pos x="105" y="42"/>
                </a:cxn>
                <a:cxn ang="0">
                  <a:pos x="112" y="48"/>
                </a:cxn>
                <a:cxn ang="0">
                  <a:pos x="126" y="52"/>
                </a:cxn>
                <a:cxn ang="0">
                  <a:pos x="116" y="64"/>
                </a:cxn>
                <a:cxn ang="0">
                  <a:pos x="133" y="64"/>
                </a:cxn>
                <a:cxn ang="0">
                  <a:pos x="150" y="64"/>
                </a:cxn>
                <a:cxn ang="0">
                  <a:pos x="164" y="62"/>
                </a:cxn>
                <a:cxn ang="0">
                  <a:pos x="177" y="56"/>
                </a:cxn>
                <a:cxn ang="0">
                  <a:pos x="165" y="52"/>
                </a:cxn>
                <a:cxn ang="0">
                  <a:pos x="152" y="47"/>
                </a:cxn>
                <a:cxn ang="0">
                  <a:pos x="152" y="41"/>
                </a:cxn>
                <a:cxn ang="0">
                  <a:pos x="139" y="35"/>
                </a:cxn>
                <a:cxn ang="0">
                  <a:pos x="128" y="32"/>
                </a:cxn>
                <a:cxn ang="0">
                  <a:pos x="125" y="26"/>
                </a:cxn>
              </a:cxnLst>
              <a:rect l="0" t="0" r="r" b="b"/>
              <a:pathLst>
                <a:path w="177" h="64">
                  <a:moveTo>
                    <a:pt x="125" y="26"/>
                  </a:moveTo>
                  <a:lnTo>
                    <a:pt x="125" y="28"/>
                  </a:lnTo>
                  <a:lnTo>
                    <a:pt x="108" y="19"/>
                  </a:lnTo>
                  <a:lnTo>
                    <a:pt x="90" y="11"/>
                  </a:lnTo>
                  <a:lnTo>
                    <a:pt x="77" y="4"/>
                  </a:lnTo>
                  <a:lnTo>
                    <a:pt x="64" y="2"/>
                  </a:lnTo>
                  <a:lnTo>
                    <a:pt x="59" y="0"/>
                  </a:lnTo>
                  <a:lnTo>
                    <a:pt x="44" y="0"/>
                  </a:lnTo>
                  <a:lnTo>
                    <a:pt x="17" y="9"/>
                  </a:lnTo>
                  <a:lnTo>
                    <a:pt x="8" y="21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19" y="19"/>
                  </a:lnTo>
                  <a:lnTo>
                    <a:pt x="33" y="12"/>
                  </a:lnTo>
                  <a:lnTo>
                    <a:pt x="56" y="12"/>
                  </a:lnTo>
                  <a:lnTo>
                    <a:pt x="47" y="15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77" y="25"/>
                  </a:lnTo>
                  <a:lnTo>
                    <a:pt x="98" y="32"/>
                  </a:lnTo>
                  <a:lnTo>
                    <a:pt x="105" y="42"/>
                  </a:lnTo>
                  <a:lnTo>
                    <a:pt x="112" y="48"/>
                  </a:lnTo>
                  <a:lnTo>
                    <a:pt x="126" y="52"/>
                  </a:lnTo>
                  <a:lnTo>
                    <a:pt x="116" y="64"/>
                  </a:lnTo>
                  <a:lnTo>
                    <a:pt x="133" y="64"/>
                  </a:lnTo>
                  <a:lnTo>
                    <a:pt x="150" y="64"/>
                  </a:lnTo>
                  <a:lnTo>
                    <a:pt x="164" y="62"/>
                  </a:lnTo>
                  <a:lnTo>
                    <a:pt x="177" y="56"/>
                  </a:lnTo>
                  <a:lnTo>
                    <a:pt x="165" y="52"/>
                  </a:lnTo>
                  <a:lnTo>
                    <a:pt x="152" y="47"/>
                  </a:lnTo>
                  <a:lnTo>
                    <a:pt x="152" y="41"/>
                  </a:lnTo>
                  <a:lnTo>
                    <a:pt x="139" y="35"/>
                  </a:lnTo>
                  <a:lnTo>
                    <a:pt x="128" y="32"/>
                  </a:lnTo>
                  <a:lnTo>
                    <a:pt x="125" y="26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6" name="Freeform 204"/>
            <p:cNvSpPr>
              <a:spLocks/>
            </p:cNvSpPr>
            <p:nvPr/>
          </p:nvSpPr>
          <p:spPr bwMode="auto">
            <a:xfrm>
              <a:off x="1439" y="2133"/>
              <a:ext cx="9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0"/>
                </a:cxn>
                <a:cxn ang="0">
                  <a:pos x="5" y="0"/>
                </a:cxn>
                <a:cxn ang="0">
                  <a:pos x="0" y="11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9" y="10"/>
                  </a:lnTo>
                  <a:lnTo>
                    <a:pt x="5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7" name="Freeform 205"/>
            <p:cNvSpPr>
              <a:spLocks/>
            </p:cNvSpPr>
            <p:nvPr/>
          </p:nvSpPr>
          <p:spPr bwMode="auto">
            <a:xfrm>
              <a:off x="1528" y="2071"/>
              <a:ext cx="10" cy="1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2" y="15"/>
                </a:cxn>
                <a:cxn ang="0">
                  <a:pos x="10" y="14"/>
                </a:cxn>
              </a:cxnLst>
              <a:rect l="0" t="0" r="r" b="b"/>
              <a:pathLst>
                <a:path w="10" h="15">
                  <a:moveTo>
                    <a:pt x="10" y="14"/>
                  </a:moveTo>
                  <a:lnTo>
                    <a:pt x="6" y="0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8" name="Freeform 206"/>
            <p:cNvSpPr>
              <a:spLocks/>
            </p:cNvSpPr>
            <p:nvPr/>
          </p:nvSpPr>
          <p:spPr bwMode="auto">
            <a:xfrm>
              <a:off x="1543" y="2037"/>
              <a:ext cx="12" cy="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9" y="10"/>
                </a:cxn>
                <a:cxn ang="0">
                  <a:pos x="0" y="0"/>
                </a:cxn>
                <a:cxn ang="0">
                  <a:pos x="12" y="12"/>
                </a:cxn>
                <a:cxn ang="0">
                  <a:pos x="6" y="18"/>
                </a:cxn>
              </a:cxnLst>
              <a:rect l="0" t="0" r="r" b="b"/>
              <a:pathLst>
                <a:path w="12" h="18">
                  <a:moveTo>
                    <a:pt x="6" y="18"/>
                  </a:moveTo>
                  <a:lnTo>
                    <a:pt x="9" y="1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9" name="Freeform 207"/>
            <p:cNvSpPr>
              <a:spLocks/>
            </p:cNvSpPr>
            <p:nvPr/>
          </p:nvSpPr>
          <p:spPr bwMode="auto">
            <a:xfrm>
              <a:off x="1558" y="2066"/>
              <a:ext cx="8" cy="14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7" y="9"/>
                </a:cxn>
                <a:cxn ang="0">
                  <a:pos x="4" y="13"/>
                </a:cxn>
                <a:cxn ang="0">
                  <a:pos x="4" y="14"/>
                </a:cxn>
              </a:cxnLst>
              <a:rect l="0" t="0" r="r" b="b"/>
              <a:pathLst>
                <a:path w="8" h="14">
                  <a:moveTo>
                    <a:pt x="4" y="14"/>
                  </a:moveTo>
                  <a:lnTo>
                    <a:pt x="8" y="7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5"/>
                  </a:lnTo>
                  <a:lnTo>
                    <a:pt x="7" y="9"/>
                  </a:lnTo>
                  <a:lnTo>
                    <a:pt x="4" y="13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0" name="Freeform 208"/>
            <p:cNvSpPr>
              <a:spLocks/>
            </p:cNvSpPr>
            <p:nvPr/>
          </p:nvSpPr>
          <p:spPr bwMode="auto">
            <a:xfrm>
              <a:off x="1599" y="2148"/>
              <a:ext cx="10" cy="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2"/>
                  </a:lnTo>
                  <a:lnTo>
                    <a:pt x="0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1" name="Freeform 209"/>
            <p:cNvSpPr>
              <a:spLocks/>
            </p:cNvSpPr>
            <p:nvPr/>
          </p:nvSpPr>
          <p:spPr bwMode="auto">
            <a:xfrm>
              <a:off x="1592" y="2122"/>
              <a:ext cx="7" cy="6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2" name="Freeform 210"/>
            <p:cNvSpPr>
              <a:spLocks/>
            </p:cNvSpPr>
            <p:nvPr/>
          </p:nvSpPr>
          <p:spPr bwMode="auto">
            <a:xfrm>
              <a:off x="1523" y="2042"/>
              <a:ext cx="19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9" y="0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7" y="0"/>
                </a:cxn>
              </a:cxnLst>
              <a:rect l="0" t="0" r="r" b="b"/>
              <a:pathLst>
                <a:path w="19" h="1">
                  <a:moveTo>
                    <a:pt x="7" y="0"/>
                  </a:moveTo>
                  <a:lnTo>
                    <a:pt x="19" y="0"/>
                  </a:lnTo>
                  <a:lnTo>
                    <a:pt x="11" y="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3" name="Freeform 211"/>
            <p:cNvSpPr>
              <a:spLocks/>
            </p:cNvSpPr>
            <p:nvPr/>
          </p:nvSpPr>
          <p:spPr bwMode="auto">
            <a:xfrm>
              <a:off x="1535" y="2090"/>
              <a:ext cx="4" cy="8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4" y="7"/>
                </a:cxn>
              </a:cxnLst>
              <a:rect l="0" t="0" r="r" b="b"/>
              <a:pathLst>
                <a:path w="4" h="8">
                  <a:moveTo>
                    <a:pt x="4" y="7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3" y="8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4" name="Freeform 212"/>
            <p:cNvSpPr>
              <a:spLocks/>
            </p:cNvSpPr>
            <p:nvPr/>
          </p:nvSpPr>
          <p:spPr bwMode="auto">
            <a:xfrm>
              <a:off x="1543" y="2073"/>
              <a:ext cx="5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5" name="Freeform 213"/>
            <p:cNvSpPr>
              <a:spLocks/>
            </p:cNvSpPr>
            <p:nvPr/>
          </p:nvSpPr>
          <p:spPr bwMode="auto">
            <a:xfrm>
              <a:off x="1622" y="2137"/>
              <a:ext cx="4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3" y="2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6" name="Freeform 214"/>
            <p:cNvSpPr>
              <a:spLocks/>
            </p:cNvSpPr>
            <p:nvPr/>
          </p:nvSpPr>
          <p:spPr bwMode="auto">
            <a:xfrm>
              <a:off x="1630" y="2137"/>
              <a:ext cx="4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7" name="Freeform 311"/>
            <p:cNvSpPr>
              <a:spLocks/>
            </p:cNvSpPr>
            <p:nvPr/>
          </p:nvSpPr>
          <p:spPr bwMode="auto">
            <a:xfrm>
              <a:off x="1969" y="3576"/>
              <a:ext cx="26" cy="19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19" y="5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5" y="19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3"/>
                </a:cxn>
                <a:cxn ang="0">
                  <a:pos x="26" y="8"/>
                </a:cxn>
              </a:cxnLst>
              <a:rect l="0" t="0" r="r" b="b"/>
              <a:pathLst>
                <a:path w="26" h="19">
                  <a:moveTo>
                    <a:pt x="26" y="8"/>
                  </a:moveTo>
                  <a:lnTo>
                    <a:pt x="19" y="5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13"/>
                  </a:lnTo>
                  <a:lnTo>
                    <a:pt x="5" y="19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3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8" name="Freeform 312"/>
            <p:cNvSpPr>
              <a:spLocks/>
            </p:cNvSpPr>
            <p:nvPr/>
          </p:nvSpPr>
          <p:spPr bwMode="auto">
            <a:xfrm>
              <a:off x="1951" y="3579"/>
              <a:ext cx="19" cy="1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1" y="1"/>
                </a:cxn>
                <a:cxn ang="0">
                  <a:pos x="19" y="0"/>
                </a:cxn>
                <a:cxn ang="0">
                  <a:pos x="10" y="10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2" y="6"/>
                </a:cxn>
                <a:cxn ang="0">
                  <a:pos x="5" y="5"/>
                </a:cxn>
              </a:cxnLst>
              <a:rect l="0" t="0" r="r" b="b"/>
              <a:pathLst>
                <a:path w="19" h="13">
                  <a:moveTo>
                    <a:pt x="5" y="5"/>
                  </a:moveTo>
                  <a:lnTo>
                    <a:pt x="1" y="1"/>
                  </a:lnTo>
                  <a:lnTo>
                    <a:pt x="19" y="0"/>
                  </a:lnTo>
                  <a:lnTo>
                    <a:pt x="10" y="10"/>
                  </a:lnTo>
                  <a:lnTo>
                    <a:pt x="0" y="13"/>
                  </a:lnTo>
                  <a:lnTo>
                    <a:pt x="6" y="7"/>
                  </a:lnTo>
                  <a:lnTo>
                    <a:pt x="2" y="6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9" name="Freeform 315"/>
            <p:cNvSpPr>
              <a:spLocks/>
            </p:cNvSpPr>
            <p:nvPr/>
          </p:nvSpPr>
          <p:spPr bwMode="auto">
            <a:xfrm>
              <a:off x="1573" y="2466"/>
              <a:ext cx="680" cy="769"/>
            </a:xfrm>
            <a:custGeom>
              <a:avLst/>
              <a:gdLst/>
              <a:ahLst/>
              <a:cxnLst>
                <a:cxn ang="0">
                  <a:pos x="509" y="151"/>
                </a:cxn>
                <a:cxn ang="0">
                  <a:pos x="500" y="134"/>
                </a:cxn>
                <a:cxn ang="0">
                  <a:pos x="478" y="123"/>
                </a:cxn>
                <a:cxn ang="0">
                  <a:pos x="456" y="117"/>
                </a:cxn>
                <a:cxn ang="0">
                  <a:pos x="431" y="138"/>
                </a:cxn>
                <a:cxn ang="0">
                  <a:pos x="415" y="143"/>
                </a:cxn>
                <a:cxn ang="0">
                  <a:pos x="385" y="129"/>
                </a:cxn>
                <a:cxn ang="0">
                  <a:pos x="387" y="112"/>
                </a:cxn>
                <a:cxn ang="0">
                  <a:pos x="401" y="60"/>
                </a:cxn>
                <a:cxn ang="0">
                  <a:pos x="387" y="18"/>
                </a:cxn>
                <a:cxn ang="0">
                  <a:pos x="372" y="41"/>
                </a:cxn>
                <a:cxn ang="0">
                  <a:pos x="322" y="53"/>
                </a:cxn>
                <a:cxn ang="0">
                  <a:pos x="282" y="67"/>
                </a:cxn>
                <a:cxn ang="0">
                  <a:pos x="241" y="39"/>
                </a:cxn>
                <a:cxn ang="0">
                  <a:pos x="226" y="0"/>
                </a:cxn>
                <a:cxn ang="0">
                  <a:pos x="194" y="23"/>
                </a:cxn>
                <a:cxn ang="0">
                  <a:pos x="164" y="28"/>
                </a:cxn>
                <a:cxn ang="0">
                  <a:pos x="161" y="74"/>
                </a:cxn>
                <a:cxn ang="0">
                  <a:pos x="118" y="79"/>
                </a:cxn>
                <a:cxn ang="0">
                  <a:pos x="95" y="66"/>
                </a:cxn>
                <a:cxn ang="0">
                  <a:pos x="69" y="82"/>
                </a:cxn>
                <a:cxn ang="0">
                  <a:pos x="66" y="110"/>
                </a:cxn>
                <a:cxn ang="0">
                  <a:pos x="60" y="185"/>
                </a:cxn>
                <a:cxn ang="0">
                  <a:pos x="13" y="217"/>
                </a:cxn>
                <a:cxn ang="0">
                  <a:pos x="15" y="279"/>
                </a:cxn>
                <a:cxn ang="0">
                  <a:pos x="45" y="301"/>
                </a:cxn>
                <a:cxn ang="0">
                  <a:pos x="78" y="319"/>
                </a:cxn>
                <a:cxn ang="0">
                  <a:pos x="137" y="295"/>
                </a:cxn>
                <a:cxn ang="0">
                  <a:pos x="167" y="345"/>
                </a:cxn>
                <a:cxn ang="0">
                  <a:pos x="234" y="372"/>
                </a:cxn>
                <a:cxn ang="0">
                  <a:pos x="245" y="409"/>
                </a:cxn>
                <a:cxn ang="0">
                  <a:pos x="281" y="444"/>
                </a:cxn>
                <a:cxn ang="0">
                  <a:pos x="288" y="492"/>
                </a:cxn>
                <a:cxn ang="0">
                  <a:pos x="294" y="538"/>
                </a:cxn>
                <a:cxn ang="0">
                  <a:pos x="342" y="576"/>
                </a:cxn>
                <a:cxn ang="0">
                  <a:pos x="359" y="607"/>
                </a:cxn>
                <a:cxn ang="0">
                  <a:pos x="357" y="653"/>
                </a:cxn>
                <a:cxn ang="0">
                  <a:pos x="320" y="698"/>
                </a:cxn>
                <a:cxn ang="0">
                  <a:pos x="354" y="714"/>
                </a:cxn>
                <a:cxn ang="0">
                  <a:pos x="398" y="755"/>
                </a:cxn>
                <a:cxn ang="0">
                  <a:pos x="417" y="732"/>
                </a:cxn>
                <a:cxn ang="0">
                  <a:pos x="427" y="699"/>
                </a:cxn>
                <a:cxn ang="0">
                  <a:pos x="424" y="731"/>
                </a:cxn>
                <a:cxn ang="0">
                  <a:pos x="443" y="705"/>
                </a:cxn>
                <a:cxn ang="0">
                  <a:pos x="465" y="662"/>
                </a:cxn>
                <a:cxn ang="0">
                  <a:pos x="462" y="615"/>
                </a:cxn>
                <a:cxn ang="0">
                  <a:pos x="482" y="589"/>
                </a:cxn>
                <a:cxn ang="0">
                  <a:pos x="530" y="557"/>
                </a:cxn>
                <a:cxn ang="0">
                  <a:pos x="551" y="554"/>
                </a:cxn>
                <a:cxn ang="0">
                  <a:pos x="587" y="514"/>
                </a:cxn>
                <a:cxn ang="0">
                  <a:pos x="611" y="447"/>
                </a:cxn>
                <a:cxn ang="0">
                  <a:pos x="611" y="380"/>
                </a:cxn>
                <a:cxn ang="0">
                  <a:pos x="619" y="359"/>
                </a:cxn>
                <a:cxn ang="0">
                  <a:pos x="639" y="322"/>
                </a:cxn>
                <a:cxn ang="0">
                  <a:pos x="676" y="272"/>
                </a:cxn>
                <a:cxn ang="0">
                  <a:pos x="672" y="217"/>
                </a:cxn>
                <a:cxn ang="0">
                  <a:pos x="615" y="176"/>
                </a:cxn>
                <a:cxn ang="0">
                  <a:pos x="542" y="156"/>
                </a:cxn>
                <a:cxn ang="0">
                  <a:pos x="516" y="151"/>
                </a:cxn>
              </a:cxnLst>
              <a:rect l="0" t="0" r="r" b="b"/>
              <a:pathLst>
                <a:path w="680" h="769">
                  <a:moveTo>
                    <a:pt x="516" y="151"/>
                  </a:moveTo>
                  <a:lnTo>
                    <a:pt x="512" y="152"/>
                  </a:lnTo>
                  <a:lnTo>
                    <a:pt x="505" y="165"/>
                  </a:lnTo>
                  <a:lnTo>
                    <a:pt x="509" y="151"/>
                  </a:lnTo>
                  <a:lnTo>
                    <a:pt x="508" y="147"/>
                  </a:lnTo>
                  <a:lnTo>
                    <a:pt x="505" y="148"/>
                  </a:lnTo>
                  <a:lnTo>
                    <a:pt x="507" y="139"/>
                  </a:lnTo>
                  <a:lnTo>
                    <a:pt x="500" y="134"/>
                  </a:lnTo>
                  <a:lnTo>
                    <a:pt x="494" y="134"/>
                  </a:lnTo>
                  <a:lnTo>
                    <a:pt x="492" y="131"/>
                  </a:lnTo>
                  <a:lnTo>
                    <a:pt x="486" y="127"/>
                  </a:lnTo>
                  <a:lnTo>
                    <a:pt x="478" y="123"/>
                  </a:lnTo>
                  <a:lnTo>
                    <a:pt x="471" y="121"/>
                  </a:lnTo>
                  <a:lnTo>
                    <a:pt x="466" y="120"/>
                  </a:lnTo>
                  <a:lnTo>
                    <a:pt x="457" y="114"/>
                  </a:lnTo>
                  <a:lnTo>
                    <a:pt x="456" y="117"/>
                  </a:lnTo>
                  <a:lnTo>
                    <a:pt x="445" y="120"/>
                  </a:lnTo>
                  <a:lnTo>
                    <a:pt x="439" y="131"/>
                  </a:lnTo>
                  <a:lnTo>
                    <a:pt x="438" y="134"/>
                  </a:lnTo>
                  <a:lnTo>
                    <a:pt x="431" y="138"/>
                  </a:lnTo>
                  <a:lnTo>
                    <a:pt x="419" y="155"/>
                  </a:lnTo>
                  <a:lnTo>
                    <a:pt x="422" y="147"/>
                  </a:lnTo>
                  <a:lnTo>
                    <a:pt x="421" y="139"/>
                  </a:lnTo>
                  <a:lnTo>
                    <a:pt x="415" y="143"/>
                  </a:lnTo>
                  <a:lnTo>
                    <a:pt x="410" y="140"/>
                  </a:lnTo>
                  <a:lnTo>
                    <a:pt x="404" y="140"/>
                  </a:lnTo>
                  <a:lnTo>
                    <a:pt x="398" y="122"/>
                  </a:lnTo>
                  <a:lnTo>
                    <a:pt x="385" y="129"/>
                  </a:lnTo>
                  <a:lnTo>
                    <a:pt x="374" y="135"/>
                  </a:lnTo>
                  <a:lnTo>
                    <a:pt x="367" y="133"/>
                  </a:lnTo>
                  <a:lnTo>
                    <a:pt x="380" y="125"/>
                  </a:lnTo>
                  <a:lnTo>
                    <a:pt x="387" y="112"/>
                  </a:lnTo>
                  <a:lnTo>
                    <a:pt x="402" y="91"/>
                  </a:lnTo>
                  <a:lnTo>
                    <a:pt x="414" y="78"/>
                  </a:lnTo>
                  <a:lnTo>
                    <a:pt x="409" y="67"/>
                  </a:lnTo>
                  <a:lnTo>
                    <a:pt x="401" y="60"/>
                  </a:lnTo>
                  <a:lnTo>
                    <a:pt x="397" y="43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7" y="18"/>
                  </a:lnTo>
                  <a:lnTo>
                    <a:pt x="387" y="22"/>
                  </a:lnTo>
                  <a:lnTo>
                    <a:pt x="384" y="22"/>
                  </a:lnTo>
                  <a:lnTo>
                    <a:pt x="384" y="23"/>
                  </a:lnTo>
                  <a:lnTo>
                    <a:pt x="372" y="41"/>
                  </a:lnTo>
                  <a:lnTo>
                    <a:pt x="361" y="60"/>
                  </a:lnTo>
                  <a:lnTo>
                    <a:pt x="344" y="58"/>
                  </a:lnTo>
                  <a:lnTo>
                    <a:pt x="332" y="57"/>
                  </a:lnTo>
                  <a:lnTo>
                    <a:pt x="322" y="53"/>
                  </a:lnTo>
                  <a:lnTo>
                    <a:pt x="307" y="56"/>
                  </a:lnTo>
                  <a:lnTo>
                    <a:pt x="307" y="66"/>
                  </a:lnTo>
                  <a:lnTo>
                    <a:pt x="299" y="64"/>
                  </a:lnTo>
                  <a:lnTo>
                    <a:pt x="282" y="67"/>
                  </a:lnTo>
                  <a:lnTo>
                    <a:pt x="266" y="77"/>
                  </a:lnTo>
                  <a:lnTo>
                    <a:pt x="254" y="77"/>
                  </a:lnTo>
                  <a:lnTo>
                    <a:pt x="242" y="62"/>
                  </a:lnTo>
                  <a:lnTo>
                    <a:pt x="241" y="39"/>
                  </a:lnTo>
                  <a:lnTo>
                    <a:pt x="246" y="21"/>
                  </a:lnTo>
                  <a:lnTo>
                    <a:pt x="238" y="10"/>
                  </a:lnTo>
                  <a:lnTo>
                    <a:pt x="237" y="0"/>
                  </a:lnTo>
                  <a:lnTo>
                    <a:pt x="226" y="0"/>
                  </a:lnTo>
                  <a:lnTo>
                    <a:pt x="228" y="0"/>
                  </a:lnTo>
                  <a:lnTo>
                    <a:pt x="223" y="11"/>
                  </a:lnTo>
                  <a:lnTo>
                    <a:pt x="208" y="17"/>
                  </a:lnTo>
                  <a:lnTo>
                    <a:pt x="194" y="23"/>
                  </a:lnTo>
                  <a:lnTo>
                    <a:pt x="191" y="30"/>
                  </a:lnTo>
                  <a:lnTo>
                    <a:pt x="176" y="24"/>
                  </a:lnTo>
                  <a:lnTo>
                    <a:pt x="157" y="19"/>
                  </a:lnTo>
                  <a:lnTo>
                    <a:pt x="164" y="28"/>
                  </a:lnTo>
                  <a:lnTo>
                    <a:pt x="169" y="51"/>
                  </a:lnTo>
                  <a:lnTo>
                    <a:pt x="180" y="54"/>
                  </a:lnTo>
                  <a:lnTo>
                    <a:pt x="177" y="61"/>
                  </a:lnTo>
                  <a:lnTo>
                    <a:pt x="161" y="74"/>
                  </a:lnTo>
                  <a:lnTo>
                    <a:pt x="144" y="88"/>
                  </a:lnTo>
                  <a:lnTo>
                    <a:pt x="142" y="86"/>
                  </a:lnTo>
                  <a:lnTo>
                    <a:pt x="133" y="87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08" y="61"/>
                  </a:lnTo>
                  <a:lnTo>
                    <a:pt x="99" y="67"/>
                  </a:lnTo>
                  <a:lnTo>
                    <a:pt x="95" y="66"/>
                  </a:lnTo>
                  <a:lnTo>
                    <a:pt x="96" y="69"/>
                  </a:lnTo>
                  <a:lnTo>
                    <a:pt x="82" y="69"/>
                  </a:lnTo>
                  <a:lnTo>
                    <a:pt x="66" y="69"/>
                  </a:lnTo>
                  <a:lnTo>
                    <a:pt x="69" y="82"/>
                  </a:lnTo>
                  <a:lnTo>
                    <a:pt x="78" y="86"/>
                  </a:lnTo>
                  <a:lnTo>
                    <a:pt x="75" y="90"/>
                  </a:lnTo>
                  <a:lnTo>
                    <a:pt x="62" y="91"/>
                  </a:lnTo>
                  <a:lnTo>
                    <a:pt x="66" y="110"/>
                  </a:lnTo>
                  <a:lnTo>
                    <a:pt x="74" y="130"/>
                  </a:lnTo>
                  <a:lnTo>
                    <a:pt x="70" y="159"/>
                  </a:lnTo>
                  <a:lnTo>
                    <a:pt x="66" y="186"/>
                  </a:lnTo>
                  <a:lnTo>
                    <a:pt x="60" y="185"/>
                  </a:lnTo>
                  <a:lnTo>
                    <a:pt x="45" y="189"/>
                  </a:lnTo>
                  <a:lnTo>
                    <a:pt x="31" y="195"/>
                  </a:lnTo>
                  <a:lnTo>
                    <a:pt x="17" y="203"/>
                  </a:lnTo>
                  <a:lnTo>
                    <a:pt x="13" y="217"/>
                  </a:lnTo>
                  <a:lnTo>
                    <a:pt x="8" y="233"/>
                  </a:lnTo>
                  <a:lnTo>
                    <a:pt x="0" y="249"/>
                  </a:lnTo>
                  <a:lnTo>
                    <a:pt x="8" y="263"/>
                  </a:lnTo>
                  <a:lnTo>
                    <a:pt x="15" y="279"/>
                  </a:lnTo>
                  <a:lnTo>
                    <a:pt x="14" y="286"/>
                  </a:lnTo>
                  <a:lnTo>
                    <a:pt x="21" y="289"/>
                  </a:lnTo>
                  <a:lnTo>
                    <a:pt x="31" y="297"/>
                  </a:lnTo>
                  <a:lnTo>
                    <a:pt x="45" y="301"/>
                  </a:lnTo>
                  <a:lnTo>
                    <a:pt x="57" y="290"/>
                  </a:lnTo>
                  <a:lnTo>
                    <a:pt x="58" y="306"/>
                  </a:lnTo>
                  <a:lnTo>
                    <a:pt x="60" y="320"/>
                  </a:lnTo>
                  <a:lnTo>
                    <a:pt x="78" y="319"/>
                  </a:lnTo>
                  <a:lnTo>
                    <a:pt x="100" y="319"/>
                  </a:lnTo>
                  <a:lnTo>
                    <a:pt x="108" y="314"/>
                  </a:lnTo>
                  <a:lnTo>
                    <a:pt x="122" y="305"/>
                  </a:lnTo>
                  <a:lnTo>
                    <a:pt x="137" y="295"/>
                  </a:lnTo>
                  <a:lnTo>
                    <a:pt x="151" y="297"/>
                  </a:lnTo>
                  <a:lnTo>
                    <a:pt x="152" y="314"/>
                  </a:lnTo>
                  <a:lnTo>
                    <a:pt x="154" y="331"/>
                  </a:lnTo>
                  <a:lnTo>
                    <a:pt x="167" y="345"/>
                  </a:lnTo>
                  <a:lnTo>
                    <a:pt x="180" y="349"/>
                  </a:lnTo>
                  <a:lnTo>
                    <a:pt x="195" y="357"/>
                  </a:lnTo>
                  <a:lnTo>
                    <a:pt x="215" y="370"/>
                  </a:lnTo>
                  <a:lnTo>
                    <a:pt x="234" y="372"/>
                  </a:lnTo>
                  <a:lnTo>
                    <a:pt x="239" y="381"/>
                  </a:lnTo>
                  <a:lnTo>
                    <a:pt x="242" y="401"/>
                  </a:lnTo>
                  <a:lnTo>
                    <a:pt x="238" y="401"/>
                  </a:lnTo>
                  <a:lnTo>
                    <a:pt x="245" y="409"/>
                  </a:lnTo>
                  <a:lnTo>
                    <a:pt x="247" y="425"/>
                  </a:lnTo>
                  <a:lnTo>
                    <a:pt x="263" y="426"/>
                  </a:lnTo>
                  <a:lnTo>
                    <a:pt x="279" y="427"/>
                  </a:lnTo>
                  <a:lnTo>
                    <a:pt x="281" y="444"/>
                  </a:lnTo>
                  <a:lnTo>
                    <a:pt x="292" y="456"/>
                  </a:lnTo>
                  <a:lnTo>
                    <a:pt x="296" y="462"/>
                  </a:lnTo>
                  <a:lnTo>
                    <a:pt x="292" y="478"/>
                  </a:lnTo>
                  <a:lnTo>
                    <a:pt x="288" y="492"/>
                  </a:lnTo>
                  <a:lnTo>
                    <a:pt x="292" y="499"/>
                  </a:lnTo>
                  <a:lnTo>
                    <a:pt x="288" y="501"/>
                  </a:lnTo>
                  <a:lnTo>
                    <a:pt x="292" y="509"/>
                  </a:lnTo>
                  <a:lnTo>
                    <a:pt x="294" y="538"/>
                  </a:lnTo>
                  <a:lnTo>
                    <a:pt x="319" y="540"/>
                  </a:lnTo>
                  <a:lnTo>
                    <a:pt x="332" y="543"/>
                  </a:lnTo>
                  <a:lnTo>
                    <a:pt x="337" y="559"/>
                  </a:lnTo>
                  <a:lnTo>
                    <a:pt x="342" y="576"/>
                  </a:lnTo>
                  <a:lnTo>
                    <a:pt x="352" y="574"/>
                  </a:lnTo>
                  <a:lnTo>
                    <a:pt x="361" y="576"/>
                  </a:lnTo>
                  <a:lnTo>
                    <a:pt x="359" y="591"/>
                  </a:lnTo>
                  <a:lnTo>
                    <a:pt x="359" y="607"/>
                  </a:lnTo>
                  <a:lnTo>
                    <a:pt x="370" y="608"/>
                  </a:lnTo>
                  <a:lnTo>
                    <a:pt x="378" y="633"/>
                  </a:lnTo>
                  <a:lnTo>
                    <a:pt x="367" y="643"/>
                  </a:lnTo>
                  <a:lnTo>
                    <a:pt x="357" y="653"/>
                  </a:lnTo>
                  <a:lnTo>
                    <a:pt x="348" y="664"/>
                  </a:lnTo>
                  <a:lnTo>
                    <a:pt x="339" y="676"/>
                  </a:lnTo>
                  <a:lnTo>
                    <a:pt x="329" y="688"/>
                  </a:lnTo>
                  <a:lnTo>
                    <a:pt x="320" y="698"/>
                  </a:lnTo>
                  <a:lnTo>
                    <a:pt x="320" y="699"/>
                  </a:lnTo>
                  <a:lnTo>
                    <a:pt x="329" y="697"/>
                  </a:lnTo>
                  <a:lnTo>
                    <a:pt x="350" y="714"/>
                  </a:lnTo>
                  <a:lnTo>
                    <a:pt x="354" y="714"/>
                  </a:lnTo>
                  <a:lnTo>
                    <a:pt x="365" y="720"/>
                  </a:lnTo>
                  <a:lnTo>
                    <a:pt x="383" y="733"/>
                  </a:lnTo>
                  <a:lnTo>
                    <a:pt x="401" y="746"/>
                  </a:lnTo>
                  <a:lnTo>
                    <a:pt x="398" y="755"/>
                  </a:lnTo>
                  <a:lnTo>
                    <a:pt x="402" y="769"/>
                  </a:lnTo>
                  <a:lnTo>
                    <a:pt x="409" y="757"/>
                  </a:lnTo>
                  <a:lnTo>
                    <a:pt x="415" y="745"/>
                  </a:lnTo>
                  <a:lnTo>
                    <a:pt x="417" y="732"/>
                  </a:lnTo>
                  <a:lnTo>
                    <a:pt x="421" y="720"/>
                  </a:lnTo>
                  <a:lnTo>
                    <a:pt x="428" y="711"/>
                  </a:lnTo>
                  <a:lnTo>
                    <a:pt x="426" y="699"/>
                  </a:lnTo>
                  <a:lnTo>
                    <a:pt x="427" y="699"/>
                  </a:lnTo>
                  <a:lnTo>
                    <a:pt x="435" y="701"/>
                  </a:lnTo>
                  <a:lnTo>
                    <a:pt x="439" y="702"/>
                  </a:lnTo>
                  <a:lnTo>
                    <a:pt x="431" y="716"/>
                  </a:lnTo>
                  <a:lnTo>
                    <a:pt x="424" y="731"/>
                  </a:lnTo>
                  <a:lnTo>
                    <a:pt x="419" y="735"/>
                  </a:lnTo>
                  <a:lnTo>
                    <a:pt x="421" y="736"/>
                  </a:lnTo>
                  <a:lnTo>
                    <a:pt x="432" y="720"/>
                  </a:lnTo>
                  <a:lnTo>
                    <a:pt x="443" y="705"/>
                  </a:lnTo>
                  <a:lnTo>
                    <a:pt x="451" y="688"/>
                  </a:lnTo>
                  <a:lnTo>
                    <a:pt x="460" y="672"/>
                  </a:lnTo>
                  <a:lnTo>
                    <a:pt x="465" y="666"/>
                  </a:lnTo>
                  <a:lnTo>
                    <a:pt x="465" y="662"/>
                  </a:lnTo>
                  <a:lnTo>
                    <a:pt x="466" y="647"/>
                  </a:lnTo>
                  <a:lnTo>
                    <a:pt x="465" y="630"/>
                  </a:lnTo>
                  <a:lnTo>
                    <a:pt x="464" y="620"/>
                  </a:lnTo>
                  <a:lnTo>
                    <a:pt x="462" y="615"/>
                  </a:lnTo>
                  <a:lnTo>
                    <a:pt x="465" y="607"/>
                  </a:lnTo>
                  <a:lnTo>
                    <a:pt x="460" y="606"/>
                  </a:lnTo>
                  <a:lnTo>
                    <a:pt x="466" y="603"/>
                  </a:lnTo>
                  <a:lnTo>
                    <a:pt x="482" y="589"/>
                  </a:lnTo>
                  <a:lnTo>
                    <a:pt x="496" y="577"/>
                  </a:lnTo>
                  <a:lnTo>
                    <a:pt x="512" y="570"/>
                  </a:lnTo>
                  <a:lnTo>
                    <a:pt x="525" y="561"/>
                  </a:lnTo>
                  <a:lnTo>
                    <a:pt x="530" y="557"/>
                  </a:lnTo>
                  <a:lnTo>
                    <a:pt x="538" y="557"/>
                  </a:lnTo>
                  <a:lnTo>
                    <a:pt x="542" y="556"/>
                  </a:lnTo>
                  <a:lnTo>
                    <a:pt x="547" y="554"/>
                  </a:lnTo>
                  <a:lnTo>
                    <a:pt x="551" y="554"/>
                  </a:lnTo>
                  <a:lnTo>
                    <a:pt x="569" y="554"/>
                  </a:lnTo>
                  <a:lnTo>
                    <a:pt x="574" y="542"/>
                  </a:lnTo>
                  <a:lnTo>
                    <a:pt x="585" y="537"/>
                  </a:lnTo>
                  <a:lnTo>
                    <a:pt x="587" y="514"/>
                  </a:lnTo>
                  <a:lnTo>
                    <a:pt x="595" y="499"/>
                  </a:lnTo>
                  <a:lnTo>
                    <a:pt x="603" y="483"/>
                  </a:lnTo>
                  <a:lnTo>
                    <a:pt x="606" y="457"/>
                  </a:lnTo>
                  <a:lnTo>
                    <a:pt x="611" y="447"/>
                  </a:lnTo>
                  <a:lnTo>
                    <a:pt x="613" y="427"/>
                  </a:lnTo>
                  <a:lnTo>
                    <a:pt x="615" y="415"/>
                  </a:lnTo>
                  <a:lnTo>
                    <a:pt x="612" y="404"/>
                  </a:lnTo>
                  <a:lnTo>
                    <a:pt x="611" y="380"/>
                  </a:lnTo>
                  <a:lnTo>
                    <a:pt x="608" y="374"/>
                  </a:lnTo>
                  <a:lnTo>
                    <a:pt x="612" y="355"/>
                  </a:lnTo>
                  <a:lnTo>
                    <a:pt x="616" y="355"/>
                  </a:lnTo>
                  <a:lnTo>
                    <a:pt x="619" y="359"/>
                  </a:lnTo>
                  <a:lnTo>
                    <a:pt x="630" y="342"/>
                  </a:lnTo>
                  <a:lnTo>
                    <a:pt x="636" y="329"/>
                  </a:lnTo>
                  <a:lnTo>
                    <a:pt x="637" y="327"/>
                  </a:lnTo>
                  <a:lnTo>
                    <a:pt x="639" y="322"/>
                  </a:lnTo>
                  <a:lnTo>
                    <a:pt x="650" y="307"/>
                  </a:lnTo>
                  <a:lnTo>
                    <a:pt x="659" y="297"/>
                  </a:lnTo>
                  <a:lnTo>
                    <a:pt x="664" y="294"/>
                  </a:lnTo>
                  <a:lnTo>
                    <a:pt x="676" y="272"/>
                  </a:lnTo>
                  <a:lnTo>
                    <a:pt x="677" y="266"/>
                  </a:lnTo>
                  <a:lnTo>
                    <a:pt x="680" y="262"/>
                  </a:lnTo>
                  <a:lnTo>
                    <a:pt x="680" y="245"/>
                  </a:lnTo>
                  <a:lnTo>
                    <a:pt x="672" y="217"/>
                  </a:lnTo>
                  <a:lnTo>
                    <a:pt x="667" y="204"/>
                  </a:lnTo>
                  <a:lnTo>
                    <a:pt x="650" y="202"/>
                  </a:lnTo>
                  <a:lnTo>
                    <a:pt x="634" y="196"/>
                  </a:lnTo>
                  <a:lnTo>
                    <a:pt x="615" y="176"/>
                  </a:lnTo>
                  <a:lnTo>
                    <a:pt x="599" y="165"/>
                  </a:lnTo>
                  <a:lnTo>
                    <a:pt x="574" y="159"/>
                  </a:lnTo>
                  <a:lnTo>
                    <a:pt x="557" y="159"/>
                  </a:lnTo>
                  <a:lnTo>
                    <a:pt x="542" y="156"/>
                  </a:lnTo>
                  <a:lnTo>
                    <a:pt x="527" y="152"/>
                  </a:lnTo>
                  <a:lnTo>
                    <a:pt x="513" y="156"/>
                  </a:lnTo>
                  <a:lnTo>
                    <a:pt x="518" y="153"/>
                  </a:lnTo>
                  <a:lnTo>
                    <a:pt x="516" y="1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0" name="Freeform 316"/>
            <p:cNvSpPr>
              <a:spLocks/>
            </p:cNvSpPr>
            <p:nvPr/>
          </p:nvSpPr>
          <p:spPr bwMode="auto">
            <a:xfrm>
              <a:off x="1973" y="2571"/>
              <a:ext cx="40" cy="34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17" y="33"/>
                </a:cxn>
                <a:cxn ang="0">
                  <a:pos x="8" y="29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23" y="3"/>
                </a:cxn>
                <a:cxn ang="0">
                  <a:pos x="40" y="5"/>
                </a:cxn>
                <a:cxn ang="0">
                  <a:pos x="32" y="21"/>
                </a:cxn>
                <a:cxn ang="0">
                  <a:pos x="31" y="24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1" y="32"/>
                </a:cxn>
              </a:cxnLst>
              <a:rect l="0" t="0" r="r" b="b"/>
              <a:pathLst>
                <a:path w="40" h="34">
                  <a:moveTo>
                    <a:pt x="21" y="32"/>
                  </a:moveTo>
                  <a:lnTo>
                    <a:pt x="17" y="33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1" y="18"/>
                  </a:lnTo>
                  <a:lnTo>
                    <a:pt x="1" y="11"/>
                  </a:lnTo>
                  <a:lnTo>
                    <a:pt x="6" y="0"/>
                  </a:lnTo>
                  <a:lnTo>
                    <a:pt x="23" y="3"/>
                  </a:lnTo>
                  <a:lnTo>
                    <a:pt x="40" y="5"/>
                  </a:lnTo>
                  <a:lnTo>
                    <a:pt x="32" y="21"/>
                  </a:lnTo>
                  <a:lnTo>
                    <a:pt x="31" y="24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1" name="Freeform 320"/>
            <p:cNvSpPr>
              <a:spLocks/>
            </p:cNvSpPr>
            <p:nvPr/>
          </p:nvSpPr>
          <p:spPr bwMode="auto">
            <a:xfrm>
              <a:off x="1789" y="2950"/>
              <a:ext cx="145" cy="161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17" y="73"/>
                </a:cxn>
                <a:cxn ang="0">
                  <a:pos x="34" y="90"/>
                </a:cxn>
                <a:cxn ang="0">
                  <a:pos x="48" y="97"/>
                </a:cxn>
                <a:cxn ang="0">
                  <a:pos x="61" y="103"/>
                </a:cxn>
                <a:cxn ang="0">
                  <a:pos x="77" y="111"/>
                </a:cxn>
                <a:cxn ang="0">
                  <a:pos x="93" y="120"/>
                </a:cxn>
                <a:cxn ang="0">
                  <a:pos x="86" y="140"/>
                </a:cxn>
                <a:cxn ang="0">
                  <a:pos x="80" y="158"/>
                </a:cxn>
                <a:cxn ang="0">
                  <a:pos x="100" y="159"/>
                </a:cxn>
                <a:cxn ang="0">
                  <a:pos x="120" y="161"/>
                </a:cxn>
                <a:cxn ang="0">
                  <a:pos x="130" y="157"/>
                </a:cxn>
                <a:cxn ang="0">
                  <a:pos x="145" y="136"/>
                </a:cxn>
                <a:cxn ang="0">
                  <a:pos x="143" y="123"/>
                </a:cxn>
                <a:cxn ang="0">
                  <a:pos x="143" y="107"/>
                </a:cxn>
                <a:cxn ang="0">
                  <a:pos x="145" y="92"/>
                </a:cxn>
                <a:cxn ang="0">
                  <a:pos x="136" y="90"/>
                </a:cxn>
                <a:cxn ang="0">
                  <a:pos x="126" y="92"/>
                </a:cxn>
                <a:cxn ang="0">
                  <a:pos x="121" y="75"/>
                </a:cxn>
                <a:cxn ang="0">
                  <a:pos x="116" y="59"/>
                </a:cxn>
                <a:cxn ang="0">
                  <a:pos x="103" y="56"/>
                </a:cxn>
                <a:cxn ang="0">
                  <a:pos x="78" y="54"/>
                </a:cxn>
                <a:cxn ang="0">
                  <a:pos x="76" y="25"/>
                </a:cxn>
                <a:cxn ang="0">
                  <a:pos x="72" y="17"/>
                </a:cxn>
                <a:cxn ang="0">
                  <a:pos x="73" y="13"/>
                </a:cxn>
                <a:cxn ang="0">
                  <a:pos x="55" y="0"/>
                </a:cxn>
                <a:cxn ang="0">
                  <a:pos x="33" y="4"/>
                </a:cxn>
                <a:cxn ang="0">
                  <a:pos x="10" y="7"/>
                </a:cxn>
                <a:cxn ang="0">
                  <a:pos x="8" y="15"/>
                </a:cxn>
              </a:cxnLst>
              <a:rect l="0" t="0" r="r" b="b"/>
              <a:pathLst>
                <a:path w="145" h="161">
                  <a:moveTo>
                    <a:pt x="8" y="15"/>
                  </a:moveTo>
                  <a:lnTo>
                    <a:pt x="4" y="37"/>
                  </a:lnTo>
                  <a:lnTo>
                    <a:pt x="0" y="58"/>
                  </a:lnTo>
                  <a:lnTo>
                    <a:pt x="17" y="73"/>
                  </a:lnTo>
                  <a:lnTo>
                    <a:pt x="34" y="90"/>
                  </a:lnTo>
                  <a:lnTo>
                    <a:pt x="48" y="97"/>
                  </a:lnTo>
                  <a:lnTo>
                    <a:pt x="61" y="103"/>
                  </a:lnTo>
                  <a:lnTo>
                    <a:pt x="77" y="111"/>
                  </a:lnTo>
                  <a:lnTo>
                    <a:pt x="93" y="120"/>
                  </a:lnTo>
                  <a:lnTo>
                    <a:pt x="86" y="140"/>
                  </a:lnTo>
                  <a:lnTo>
                    <a:pt x="80" y="158"/>
                  </a:lnTo>
                  <a:lnTo>
                    <a:pt x="100" y="159"/>
                  </a:lnTo>
                  <a:lnTo>
                    <a:pt x="120" y="161"/>
                  </a:lnTo>
                  <a:lnTo>
                    <a:pt x="130" y="157"/>
                  </a:lnTo>
                  <a:lnTo>
                    <a:pt x="145" y="136"/>
                  </a:lnTo>
                  <a:lnTo>
                    <a:pt x="143" y="123"/>
                  </a:lnTo>
                  <a:lnTo>
                    <a:pt x="143" y="107"/>
                  </a:lnTo>
                  <a:lnTo>
                    <a:pt x="145" y="92"/>
                  </a:lnTo>
                  <a:lnTo>
                    <a:pt x="136" y="90"/>
                  </a:lnTo>
                  <a:lnTo>
                    <a:pt x="126" y="92"/>
                  </a:lnTo>
                  <a:lnTo>
                    <a:pt x="121" y="75"/>
                  </a:lnTo>
                  <a:lnTo>
                    <a:pt x="116" y="59"/>
                  </a:lnTo>
                  <a:lnTo>
                    <a:pt x="103" y="56"/>
                  </a:lnTo>
                  <a:lnTo>
                    <a:pt x="78" y="54"/>
                  </a:lnTo>
                  <a:lnTo>
                    <a:pt x="76" y="25"/>
                  </a:lnTo>
                  <a:lnTo>
                    <a:pt x="72" y="17"/>
                  </a:lnTo>
                  <a:lnTo>
                    <a:pt x="73" y="13"/>
                  </a:lnTo>
                  <a:lnTo>
                    <a:pt x="55" y="0"/>
                  </a:lnTo>
                  <a:lnTo>
                    <a:pt x="33" y="4"/>
                  </a:lnTo>
                  <a:lnTo>
                    <a:pt x="10" y="7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2" name="Freeform 324"/>
            <p:cNvSpPr>
              <a:spLocks/>
            </p:cNvSpPr>
            <p:nvPr/>
          </p:nvSpPr>
          <p:spPr bwMode="auto">
            <a:xfrm>
              <a:off x="1848" y="2450"/>
              <a:ext cx="67" cy="82"/>
            </a:xfrm>
            <a:custGeom>
              <a:avLst/>
              <a:gdLst/>
              <a:ahLst/>
              <a:cxnLst>
                <a:cxn ang="0">
                  <a:pos x="9" y="52"/>
                </a:cxn>
                <a:cxn ang="0">
                  <a:pos x="0" y="42"/>
                </a:cxn>
                <a:cxn ang="0">
                  <a:pos x="1" y="25"/>
                </a:cxn>
                <a:cxn ang="0">
                  <a:pos x="9" y="21"/>
                </a:cxn>
                <a:cxn ang="0">
                  <a:pos x="13" y="10"/>
                </a:cxn>
                <a:cxn ang="0">
                  <a:pos x="17" y="0"/>
                </a:cxn>
                <a:cxn ang="0">
                  <a:pos x="36" y="4"/>
                </a:cxn>
                <a:cxn ang="0">
                  <a:pos x="52" y="3"/>
                </a:cxn>
                <a:cxn ang="0">
                  <a:pos x="50" y="3"/>
                </a:cxn>
                <a:cxn ang="0">
                  <a:pos x="67" y="4"/>
                </a:cxn>
                <a:cxn ang="0">
                  <a:pos x="66" y="13"/>
                </a:cxn>
                <a:cxn ang="0">
                  <a:pos x="61" y="30"/>
                </a:cxn>
                <a:cxn ang="0">
                  <a:pos x="67" y="53"/>
                </a:cxn>
                <a:cxn ang="0">
                  <a:pos x="57" y="73"/>
                </a:cxn>
                <a:cxn ang="0">
                  <a:pos x="47" y="69"/>
                </a:cxn>
                <a:cxn ang="0">
                  <a:pos x="32" y="72"/>
                </a:cxn>
                <a:cxn ang="0">
                  <a:pos x="32" y="82"/>
                </a:cxn>
                <a:cxn ang="0">
                  <a:pos x="24" y="80"/>
                </a:cxn>
                <a:cxn ang="0">
                  <a:pos x="17" y="67"/>
                </a:cxn>
                <a:cxn ang="0">
                  <a:pos x="9" y="52"/>
                </a:cxn>
              </a:cxnLst>
              <a:rect l="0" t="0" r="r" b="b"/>
              <a:pathLst>
                <a:path w="67" h="82">
                  <a:moveTo>
                    <a:pt x="9" y="52"/>
                  </a:moveTo>
                  <a:lnTo>
                    <a:pt x="0" y="42"/>
                  </a:lnTo>
                  <a:lnTo>
                    <a:pt x="1" y="25"/>
                  </a:lnTo>
                  <a:lnTo>
                    <a:pt x="9" y="21"/>
                  </a:lnTo>
                  <a:lnTo>
                    <a:pt x="13" y="10"/>
                  </a:lnTo>
                  <a:lnTo>
                    <a:pt x="17" y="0"/>
                  </a:lnTo>
                  <a:lnTo>
                    <a:pt x="36" y="4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67" y="4"/>
                  </a:lnTo>
                  <a:lnTo>
                    <a:pt x="66" y="13"/>
                  </a:lnTo>
                  <a:lnTo>
                    <a:pt x="61" y="30"/>
                  </a:lnTo>
                  <a:lnTo>
                    <a:pt x="67" y="53"/>
                  </a:lnTo>
                  <a:lnTo>
                    <a:pt x="57" y="73"/>
                  </a:lnTo>
                  <a:lnTo>
                    <a:pt x="47" y="69"/>
                  </a:lnTo>
                  <a:lnTo>
                    <a:pt x="32" y="7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7" y="67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3" name="Freeform 325"/>
            <p:cNvSpPr>
              <a:spLocks/>
            </p:cNvSpPr>
            <p:nvPr/>
          </p:nvSpPr>
          <p:spPr bwMode="auto">
            <a:xfrm>
              <a:off x="1891" y="3163"/>
              <a:ext cx="84" cy="96"/>
            </a:xfrm>
            <a:custGeom>
              <a:avLst/>
              <a:gdLst/>
              <a:ahLst/>
              <a:cxnLst>
                <a:cxn ang="0">
                  <a:pos x="83" y="49"/>
                </a:cxn>
                <a:cxn ang="0">
                  <a:pos x="65" y="36"/>
                </a:cxn>
                <a:cxn ang="0">
                  <a:pos x="47" y="23"/>
                </a:cxn>
                <a:cxn ang="0">
                  <a:pos x="36" y="17"/>
                </a:cxn>
                <a:cxn ang="0">
                  <a:pos x="32" y="17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1" y="25"/>
                </a:cxn>
                <a:cxn ang="0">
                  <a:pos x="1" y="47"/>
                </a:cxn>
                <a:cxn ang="0">
                  <a:pos x="2" y="49"/>
                </a:cxn>
                <a:cxn ang="0">
                  <a:pos x="0" y="65"/>
                </a:cxn>
                <a:cxn ang="0">
                  <a:pos x="2" y="73"/>
                </a:cxn>
                <a:cxn ang="0">
                  <a:pos x="4" y="78"/>
                </a:cxn>
                <a:cxn ang="0">
                  <a:pos x="9" y="82"/>
                </a:cxn>
                <a:cxn ang="0">
                  <a:pos x="10" y="85"/>
                </a:cxn>
                <a:cxn ang="0">
                  <a:pos x="15" y="85"/>
                </a:cxn>
                <a:cxn ang="0">
                  <a:pos x="30" y="90"/>
                </a:cxn>
                <a:cxn ang="0">
                  <a:pos x="39" y="91"/>
                </a:cxn>
                <a:cxn ang="0">
                  <a:pos x="41" y="94"/>
                </a:cxn>
                <a:cxn ang="0">
                  <a:pos x="44" y="95"/>
                </a:cxn>
                <a:cxn ang="0">
                  <a:pos x="50" y="96"/>
                </a:cxn>
                <a:cxn ang="0">
                  <a:pos x="60" y="96"/>
                </a:cxn>
                <a:cxn ang="0">
                  <a:pos x="73" y="91"/>
                </a:cxn>
                <a:cxn ang="0">
                  <a:pos x="84" y="72"/>
                </a:cxn>
                <a:cxn ang="0">
                  <a:pos x="80" y="58"/>
                </a:cxn>
                <a:cxn ang="0">
                  <a:pos x="83" y="49"/>
                </a:cxn>
              </a:cxnLst>
              <a:rect l="0" t="0" r="r" b="b"/>
              <a:pathLst>
                <a:path w="84" h="96">
                  <a:moveTo>
                    <a:pt x="83" y="49"/>
                  </a:moveTo>
                  <a:lnTo>
                    <a:pt x="65" y="36"/>
                  </a:lnTo>
                  <a:lnTo>
                    <a:pt x="47" y="23"/>
                  </a:lnTo>
                  <a:lnTo>
                    <a:pt x="36" y="17"/>
                  </a:lnTo>
                  <a:lnTo>
                    <a:pt x="32" y="17"/>
                  </a:lnTo>
                  <a:lnTo>
                    <a:pt x="11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2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0" y="65"/>
                  </a:lnTo>
                  <a:lnTo>
                    <a:pt x="2" y="73"/>
                  </a:lnTo>
                  <a:lnTo>
                    <a:pt x="4" y="78"/>
                  </a:lnTo>
                  <a:lnTo>
                    <a:pt x="9" y="82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30" y="90"/>
                  </a:lnTo>
                  <a:lnTo>
                    <a:pt x="39" y="91"/>
                  </a:lnTo>
                  <a:lnTo>
                    <a:pt x="41" y="94"/>
                  </a:lnTo>
                  <a:lnTo>
                    <a:pt x="44" y="95"/>
                  </a:lnTo>
                  <a:lnTo>
                    <a:pt x="50" y="96"/>
                  </a:lnTo>
                  <a:lnTo>
                    <a:pt x="60" y="96"/>
                  </a:lnTo>
                  <a:lnTo>
                    <a:pt x="73" y="91"/>
                  </a:lnTo>
                  <a:lnTo>
                    <a:pt x="84" y="72"/>
                  </a:lnTo>
                  <a:lnTo>
                    <a:pt x="80" y="58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4" name="Freeform 326"/>
            <p:cNvSpPr>
              <a:spLocks/>
            </p:cNvSpPr>
            <p:nvPr/>
          </p:nvSpPr>
          <p:spPr bwMode="auto">
            <a:xfrm>
              <a:off x="1651" y="2761"/>
              <a:ext cx="218" cy="259"/>
            </a:xfrm>
            <a:custGeom>
              <a:avLst/>
              <a:gdLst/>
              <a:ahLst/>
              <a:cxnLst>
                <a:cxn ang="0">
                  <a:pos x="146" y="204"/>
                </a:cxn>
                <a:cxn ang="0">
                  <a:pos x="142" y="226"/>
                </a:cxn>
                <a:cxn ang="0">
                  <a:pos x="138" y="247"/>
                </a:cxn>
                <a:cxn ang="0">
                  <a:pos x="134" y="242"/>
                </a:cxn>
                <a:cxn ang="0">
                  <a:pos x="115" y="245"/>
                </a:cxn>
                <a:cxn ang="0">
                  <a:pos x="108" y="256"/>
                </a:cxn>
                <a:cxn ang="0">
                  <a:pos x="100" y="244"/>
                </a:cxn>
                <a:cxn ang="0">
                  <a:pos x="79" y="240"/>
                </a:cxn>
                <a:cxn ang="0">
                  <a:pos x="76" y="238"/>
                </a:cxn>
                <a:cxn ang="0">
                  <a:pos x="61" y="259"/>
                </a:cxn>
                <a:cxn ang="0">
                  <a:pos x="49" y="256"/>
                </a:cxn>
                <a:cxn ang="0">
                  <a:pos x="42" y="239"/>
                </a:cxn>
                <a:cxn ang="0">
                  <a:pos x="35" y="221"/>
                </a:cxn>
                <a:cxn ang="0">
                  <a:pos x="30" y="204"/>
                </a:cxn>
                <a:cxn ang="0">
                  <a:pos x="31" y="189"/>
                </a:cxn>
                <a:cxn ang="0">
                  <a:pos x="21" y="176"/>
                </a:cxn>
                <a:cxn ang="0">
                  <a:pos x="16" y="162"/>
                </a:cxn>
                <a:cxn ang="0">
                  <a:pos x="10" y="153"/>
                </a:cxn>
                <a:cxn ang="0">
                  <a:pos x="12" y="145"/>
                </a:cxn>
                <a:cxn ang="0">
                  <a:pos x="19" y="130"/>
                </a:cxn>
                <a:cxn ang="0">
                  <a:pos x="13" y="127"/>
                </a:cxn>
                <a:cxn ang="0">
                  <a:pos x="10" y="110"/>
                </a:cxn>
                <a:cxn ang="0">
                  <a:pos x="12" y="94"/>
                </a:cxn>
                <a:cxn ang="0">
                  <a:pos x="14" y="84"/>
                </a:cxn>
                <a:cxn ang="0">
                  <a:pos x="14" y="59"/>
                </a:cxn>
                <a:cxn ang="0">
                  <a:pos x="17" y="54"/>
                </a:cxn>
                <a:cxn ang="0">
                  <a:pos x="9" y="40"/>
                </a:cxn>
                <a:cxn ang="0">
                  <a:pos x="0" y="24"/>
                </a:cxn>
                <a:cxn ang="0">
                  <a:pos x="22" y="24"/>
                </a:cxn>
                <a:cxn ang="0">
                  <a:pos x="30" y="19"/>
                </a:cxn>
                <a:cxn ang="0">
                  <a:pos x="44" y="10"/>
                </a:cxn>
                <a:cxn ang="0">
                  <a:pos x="59" y="0"/>
                </a:cxn>
                <a:cxn ang="0">
                  <a:pos x="73" y="2"/>
                </a:cxn>
                <a:cxn ang="0">
                  <a:pos x="74" y="19"/>
                </a:cxn>
                <a:cxn ang="0">
                  <a:pos x="76" y="36"/>
                </a:cxn>
                <a:cxn ang="0">
                  <a:pos x="89" y="50"/>
                </a:cxn>
                <a:cxn ang="0">
                  <a:pos x="102" y="54"/>
                </a:cxn>
                <a:cxn ang="0">
                  <a:pos x="117" y="62"/>
                </a:cxn>
                <a:cxn ang="0">
                  <a:pos x="137" y="75"/>
                </a:cxn>
                <a:cxn ang="0">
                  <a:pos x="156" y="77"/>
                </a:cxn>
                <a:cxn ang="0">
                  <a:pos x="161" y="86"/>
                </a:cxn>
                <a:cxn ang="0">
                  <a:pos x="164" y="106"/>
                </a:cxn>
                <a:cxn ang="0">
                  <a:pos x="160" y="106"/>
                </a:cxn>
                <a:cxn ang="0">
                  <a:pos x="167" y="114"/>
                </a:cxn>
                <a:cxn ang="0">
                  <a:pos x="169" y="130"/>
                </a:cxn>
                <a:cxn ang="0">
                  <a:pos x="185" y="131"/>
                </a:cxn>
                <a:cxn ang="0">
                  <a:pos x="201" y="132"/>
                </a:cxn>
                <a:cxn ang="0">
                  <a:pos x="203" y="149"/>
                </a:cxn>
                <a:cxn ang="0">
                  <a:pos x="214" y="161"/>
                </a:cxn>
                <a:cxn ang="0">
                  <a:pos x="218" y="167"/>
                </a:cxn>
                <a:cxn ang="0">
                  <a:pos x="214" y="183"/>
                </a:cxn>
                <a:cxn ang="0">
                  <a:pos x="210" y="197"/>
                </a:cxn>
                <a:cxn ang="0">
                  <a:pos x="214" y="204"/>
                </a:cxn>
                <a:cxn ang="0">
                  <a:pos x="210" y="206"/>
                </a:cxn>
                <a:cxn ang="0">
                  <a:pos x="211" y="202"/>
                </a:cxn>
                <a:cxn ang="0">
                  <a:pos x="193" y="189"/>
                </a:cxn>
                <a:cxn ang="0">
                  <a:pos x="171" y="193"/>
                </a:cxn>
                <a:cxn ang="0">
                  <a:pos x="148" y="196"/>
                </a:cxn>
                <a:cxn ang="0">
                  <a:pos x="146" y="204"/>
                </a:cxn>
              </a:cxnLst>
              <a:rect l="0" t="0" r="r" b="b"/>
              <a:pathLst>
                <a:path w="218" h="259">
                  <a:moveTo>
                    <a:pt x="146" y="204"/>
                  </a:moveTo>
                  <a:lnTo>
                    <a:pt x="142" y="226"/>
                  </a:lnTo>
                  <a:lnTo>
                    <a:pt x="138" y="247"/>
                  </a:lnTo>
                  <a:lnTo>
                    <a:pt x="134" y="242"/>
                  </a:lnTo>
                  <a:lnTo>
                    <a:pt x="115" y="245"/>
                  </a:lnTo>
                  <a:lnTo>
                    <a:pt x="108" y="256"/>
                  </a:lnTo>
                  <a:lnTo>
                    <a:pt x="100" y="244"/>
                  </a:lnTo>
                  <a:lnTo>
                    <a:pt x="79" y="240"/>
                  </a:lnTo>
                  <a:lnTo>
                    <a:pt x="76" y="238"/>
                  </a:lnTo>
                  <a:lnTo>
                    <a:pt x="61" y="259"/>
                  </a:lnTo>
                  <a:lnTo>
                    <a:pt x="49" y="256"/>
                  </a:lnTo>
                  <a:lnTo>
                    <a:pt x="42" y="239"/>
                  </a:lnTo>
                  <a:lnTo>
                    <a:pt x="35" y="221"/>
                  </a:lnTo>
                  <a:lnTo>
                    <a:pt x="30" y="204"/>
                  </a:lnTo>
                  <a:lnTo>
                    <a:pt x="31" y="189"/>
                  </a:lnTo>
                  <a:lnTo>
                    <a:pt x="21" y="176"/>
                  </a:lnTo>
                  <a:lnTo>
                    <a:pt x="16" y="162"/>
                  </a:lnTo>
                  <a:lnTo>
                    <a:pt x="10" y="153"/>
                  </a:lnTo>
                  <a:lnTo>
                    <a:pt x="12" y="145"/>
                  </a:lnTo>
                  <a:lnTo>
                    <a:pt x="19" y="130"/>
                  </a:lnTo>
                  <a:lnTo>
                    <a:pt x="13" y="127"/>
                  </a:lnTo>
                  <a:lnTo>
                    <a:pt x="10" y="110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4" y="59"/>
                  </a:lnTo>
                  <a:lnTo>
                    <a:pt x="17" y="54"/>
                  </a:lnTo>
                  <a:lnTo>
                    <a:pt x="9" y="40"/>
                  </a:lnTo>
                  <a:lnTo>
                    <a:pt x="0" y="24"/>
                  </a:lnTo>
                  <a:lnTo>
                    <a:pt x="22" y="24"/>
                  </a:lnTo>
                  <a:lnTo>
                    <a:pt x="30" y="19"/>
                  </a:lnTo>
                  <a:lnTo>
                    <a:pt x="44" y="10"/>
                  </a:lnTo>
                  <a:lnTo>
                    <a:pt x="59" y="0"/>
                  </a:lnTo>
                  <a:lnTo>
                    <a:pt x="73" y="2"/>
                  </a:lnTo>
                  <a:lnTo>
                    <a:pt x="74" y="19"/>
                  </a:lnTo>
                  <a:lnTo>
                    <a:pt x="76" y="36"/>
                  </a:lnTo>
                  <a:lnTo>
                    <a:pt x="89" y="50"/>
                  </a:lnTo>
                  <a:lnTo>
                    <a:pt x="102" y="54"/>
                  </a:lnTo>
                  <a:lnTo>
                    <a:pt x="117" y="62"/>
                  </a:lnTo>
                  <a:lnTo>
                    <a:pt x="137" y="75"/>
                  </a:lnTo>
                  <a:lnTo>
                    <a:pt x="156" y="77"/>
                  </a:lnTo>
                  <a:lnTo>
                    <a:pt x="161" y="86"/>
                  </a:lnTo>
                  <a:lnTo>
                    <a:pt x="164" y="106"/>
                  </a:lnTo>
                  <a:lnTo>
                    <a:pt x="160" y="106"/>
                  </a:lnTo>
                  <a:lnTo>
                    <a:pt x="167" y="114"/>
                  </a:lnTo>
                  <a:lnTo>
                    <a:pt x="169" y="130"/>
                  </a:lnTo>
                  <a:lnTo>
                    <a:pt x="185" y="131"/>
                  </a:lnTo>
                  <a:lnTo>
                    <a:pt x="201" y="132"/>
                  </a:lnTo>
                  <a:lnTo>
                    <a:pt x="203" y="149"/>
                  </a:lnTo>
                  <a:lnTo>
                    <a:pt x="214" y="161"/>
                  </a:lnTo>
                  <a:lnTo>
                    <a:pt x="218" y="167"/>
                  </a:lnTo>
                  <a:lnTo>
                    <a:pt x="214" y="183"/>
                  </a:lnTo>
                  <a:lnTo>
                    <a:pt x="210" y="197"/>
                  </a:lnTo>
                  <a:lnTo>
                    <a:pt x="214" y="204"/>
                  </a:lnTo>
                  <a:lnTo>
                    <a:pt x="210" y="206"/>
                  </a:lnTo>
                  <a:lnTo>
                    <a:pt x="211" y="202"/>
                  </a:lnTo>
                  <a:lnTo>
                    <a:pt x="193" y="189"/>
                  </a:lnTo>
                  <a:lnTo>
                    <a:pt x="171" y="193"/>
                  </a:lnTo>
                  <a:lnTo>
                    <a:pt x="148" y="196"/>
                  </a:lnTo>
                  <a:lnTo>
                    <a:pt x="146" y="20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5" name="Freeform 327"/>
            <p:cNvSpPr>
              <a:spLocks/>
            </p:cNvSpPr>
            <p:nvPr/>
          </p:nvSpPr>
          <p:spPr bwMode="auto">
            <a:xfrm>
              <a:off x="1684" y="2999"/>
              <a:ext cx="267" cy="598"/>
            </a:xfrm>
            <a:custGeom>
              <a:avLst/>
              <a:gdLst/>
              <a:ahLst/>
              <a:cxnLst>
                <a:cxn ang="0">
                  <a:pos x="208" y="189"/>
                </a:cxn>
                <a:cxn ang="0">
                  <a:pos x="208" y="216"/>
                </a:cxn>
                <a:cxn ang="0">
                  <a:pos x="205" y="232"/>
                </a:cxn>
                <a:cxn ang="0">
                  <a:pos x="235" y="269"/>
                </a:cxn>
                <a:cxn ang="0">
                  <a:pos x="248" y="292"/>
                </a:cxn>
                <a:cxn ang="0">
                  <a:pos x="238" y="325"/>
                </a:cxn>
                <a:cxn ang="0">
                  <a:pos x="207" y="335"/>
                </a:cxn>
                <a:cxn ang="0">
                  <a:pos x="179" y="340"/>
                </a:cxn>
                <a:cxn ang="0">
                  <a:pos x="170" y="346"/>
                </a:cxn>
                <a:cxn ang="0">
                  <a:pos x="171" y="380"/>
                </a:cxn>
                <a:cxn ang="0">
                  <a:pos x="131" y="376"/>
                </a:cxn>
                <a:cxn ang="0">
                  <a:pos x="149" y="405"/>
                </a:cxn>
                <a:cxn ang="0">
                  <a:pos x="160" y="400"/>
                </a:cxn>
                <a:cxn ang="0">
                  <a:pos x="156" y="411"/>
                </a:cxn>
                <a:cxn ang="0">
                  <a:pos x="157" y="418"/>
                </a:cxn>
                <a:cxn ang="0">
                  <a:pos x="147" y="449"/>
                </a:cxn>
                <a:cxn ang="0">
                  <a:pos x="127" y="466"/>
                </a:cxn>
                <a:cxn ang="0">
                  <a:pos x="152" y="497"/>
                </a:cxn>
                <a:cxn ang="0">
                  <a:pos x="162" y="508"/>
                </a:cxn>
                <a:cxn ang="0">
                  <a:pos x="160" y="510"/>
                </a:cxn>
                <a:cxn ang="0">
                  <a:pos x="161" y="514"/>
                </a:cxn>
                <a:cxn ang="0">
                  <a:pos x="144" y="539"/>
                </a:cxn>
                <a:cxn ang="0">
                  <a:pos x="135" y="551"/>
                </a:cxn>
                <a:cxn ang="0">
                  <a:pos x="140" y="556"/>
                </a:cxn>
                <a:cxn ang="0">
                  <a:pos x="132" y="572"/>
                </a:cxn>
                <a:cxn ang="0">
                  <a:pos x="138" y="585"/>
                </a:cxn>
                <a:cxn ang="0">
                  <a:pos x="156" y="598"/>
                </a:cxn>
                <a:cxn ang="0">
                  <a:pos x="99" y="589"/>
                </a:cxn>
                <a:cxn ang="0">
                  <a:pos x="80" y="565"/>
                </a:cxn>
                <a:cxn ang="0">
                  <a:pos x="57" y="540"/>
                </a:cxn>
                <a:cxn ang="0">
                  <a:pos x="63" y="503"/>
                </a:cxn>
                <a:cxn ang="0">
                  <a:pos x="58" y="465"/>
                </a:cxn>
                <a:cxn ang="0">
                  <a:pos x="48" y="453"/>
                </a:cxn>
                <a:cxn ang="0">
                  <a:pos x="46" y="441"/>
                </a:cxn>
                <a:cxn ang="0">
                  <a:pos x="31" y="410"/>
                </a:cxn>
                <a:cxn ang="0">
                  <a:pos x="23" y="367"/>
                </a:cxn>
                <a:cxn ang="0">
                  <a:pos x="24" y="335"/>
                </a:cxn>
                <a:cxn ang="0">
                  <a:pos x="18" y="307"/>
                </a:cxn>
                <a:cxn ang="0">
                  <a:pos x="22" y="277"/>
                </a:cxn>
                <a:cxn ang="0">
                  <a:pos x="19" y="238"/>
                </a:cxn>
                <a:cxn ang="0">
                  <a:pos x="7" y="211"/>
                </a:cxn>
                <a:cxn ang="0">
                  <a:pos x="0" y="182"/>
                </a:cxn>
                <a:cxn ang="0">
                  <a:pos x="2" y="156"/>
                </a:cxn>
                <a:cxn ang="0">
                  <a:pos x="9" y="123"/>
                </a:cxn>
                <a:cxn ang="0">
                  <a:pos x="20" y="100"/>
                </a:cxn>
                <a:cxn ang="0">
                  <a:pos x="10" y="61"/>
                </a:cxn>
                <a:cxn ang="0">
                  <a:pos x="28" y="44"/>
                </a:cxn>
                <a:cxn ang="0">
                  <a:pos x="28" y="21"/>
                </a:cxn>
                <a:cxn ang="0">
                  <a:pos x="46" y="2"/>
                </a:cxn>
                <a:cxn ang="0">
                  <a:pos x="75" y="18"/>
                </a:cxn>
                <a:cxn ang="0">
                  <a:pos x="101" y="4"/>
                </a:cxn>
                <a:cxn ang="0">
                  <a:pos x="122" y="24"/>
                </a:cxn>
                <a:cxn ang="0">
                  <a:pos x="153" y="48"/>
                </a:cxn>
                <a:cxn ang="0">
                  <a:pos x="182" y="62"/>
                </a:cxn>
                <a:cxn ang="0">
                  <a:pos x="191" y="91"/>
                </a:cxn>
                <a:cxn ang="0">
                  <a:pos x="205" y="110"/>
                </a:cxn>
                <a:cxn ang="0">
                  <a:pos x="235" y="108"/>
                </a:cxn>
                <a:cxn ang="0">
                  <a:pos x="248" y="74"/>
                </a:cxn>
                <a:cxn ang="0">
                  <a:pos x="267" y="100"/>
                </a:cxn>
                <a:cxn ang="0">
                  <a:pos x="246" y="120"/>
                </a:cxn>
                <a:cxn ang="0">
                  <a:pos x="228" y="143"/>
                </a:cxn>
                <a:cxn ang="0">
                  <a:pos x="209" y="165"/>
                </a:cxn>
              </a:cxnLst>
              <a:rect l="0" t="0" r="r" b="b"/>
              <a:pathLst>
                <a:path w="267" h="598">
                  <a:moveTo>
                    <a:pt x="209" y="168"/>
                  </a:moveTo>
                  <a:lnTo>
                    <a:pt x="208" y="189"/>
                  </a:lnTo>
                  <a:lnTo>
                    <a:pt x="208" y="211"/>
                  </a:lnTo>
                  <a:lnTo>
                    <a:pt x="208" y="216"/>
                  </a:lnTo>
                  <a:lnTo>
                    <a:pt x="207" y="228"/>
                  </a:lnTo>
                  <a:lnTo>
                    <a:pt x="205" y="232"/>
                  </a:lnTo>
                  <a:lnTo>
                    <a:pt x="213" y="254"/>
                  </a:lnTo>
                  <a:lnTo>
                    <a:pt x="235" y="269"/>
                  </a:lnTo>
                  <a:lnTo>
                    <a:pt x="237" y="284"/>
                  </a:lnTo>
                  <a:lnTo>
                    <a:pt x="248" y="292"/>
                  </a:lnTo>
                  <a:lnTo>
                    <a:pt x="243" y="308"/>
                  </a:lnTo>
                  <a:lnTo>
                    <a:pt x="238" y="325"/>
                  </a:lnTo>
                  <a:lnTo>
                    <a:pt x="224" y="332"/>
                  </a:lnTo>
                  <a:lnTo>
                    <a:pt x="207" y="335"/>
                  </a:lnTo>
                  <a:lnTo>
                    <a:pt x="194" y="337"/>
                  </a:lnTo>
                  <a:lnTo>
                    <a:pt x="179" y="340"/>
                  </a:lnTo>
                  <a:lnTo>
                    <a:pt x="166" y="338"/>
                  </a:lnTo>
                  <a:lnTo>
                    <a:pt x="170" y="346"/>
                  </a:lnTo>
                  <a:lnTo>
                    <a:pt x="175" y="370"/>
                  </a:lnTo>
                  <a:lnTo>
                    <a:pt x="171" y="380"/>
                  </a:lnTo>
                  <a:lnTo>
                    <a:pt x="148" y="379"/>
                  </a:lnTo>
                  <a:lnTo>
                    <a:pt x="131" y="376"/>
                  </a:lnTo>
                  <a:lnTo>
                    <a:pt x="144" y="402"/>
                  </a:lnTo>
                  <a:lnTo>
                    <a:pt x="149" y="405"/>
                  </a:lnTo>
                  <a:lnTo>
                    <a:pt x="156" y="404"/>
                  </a:lnTo>
                  <a:lnTo>
                    <a:pt x="160" y="400"/>
                  </a:lnTo>
                  <a:lnTo>
                    <a:pt x="165" y="414"/>
                  </a:lnTo>
                  <a:lnTo>
                    <a:pt x="156" y="411"/>
                  </a:lnTo>
                  <a:lnTo>
                    <a:pt x="144" y="411"/>
                  </a:lnTo>
                  <a:lnTo>
                    <a:pt x="157" y="418"/>
                  </a:lnTo>
                  <a:lnTo>
                    <a:pt x="145" y="432"/>
                  </a:lnTo>
                  <a:lnTo>
                    <a:pt x="147" y="449"/>
                  </a:lnTo>
                  <a:lnTo>
                    <a:pt x="144" y="457"/>
                  </a:lnTo>
                  <a:lnTo>
                    <a:pt x="127" y="466"/>
                  </a:lnTo>
                  <a:lnTo>
                    <a:pt x="127" y="484"/>
                  </a:lnTo>
                  <a:lnTo>
                    <a:pt x="152" y="497"/>
                  </a:lnTo>
                  <a:lnTo>
                    <a:pt x="161" y="503"/>
                  </a:lnTo>
                  <a:lnTo>
                    <a:pt x="162" y="508"/>
                  </a:lnTo>
                  <a:lnTo>
                    <a:pt x="162" y="510"/>
                  </a:lnTo>
                  <a:lnTo>
                    <a:pt x="160" y="510"/>
                  </a:lnTo>
                  <a:lnTo>
                    <a:pt x="160" y="513"/>
                  </a:lnTo>
                  <a:lnTo>
                    <a:pt x="161" y="514"/>
                  </a:lnTo>
                  <a:lnTo>
                    <a:pt x="153" y="526"/>
                  </a:lnTo>
                  <a:lnTo>
                    <a:pt x="144" y="539"/>
                  </a:lnTo>
                  <a:lnTo>
                    <a:pt x="143" y="555"/>
                  </a:lnTo>
                  <a:lnTo>
                    <a:pt x="135" y="551"/>
                  </a:lnTo>
                  <a:lnTo>
                    <a:pt x="134" y="552"/>
                  </a:lnTo>
                  <a:lnTo>
                    <a:pt x="140" y="556"/>
                  </a:lnTo>
                  <a:lnTo>
                    <a:pt x="132" y="568"/>
                  </a:lnTo>
                  <a:lnTo>
                    <a:pt x="132" y="572"/>
                  </a:lnTo>
                  <a:lnTo>
                    <a:pt x="140" y="585"/>
                  </a:lnTo>
                  <a:lnTo>
                    <a:pt x="138" y="585"/>
                  </a:lnTo>
                  <a:lnTo>
                    <a:pt x="147" y="589"/>
                  </a:lnTo>
                  <a:lnTo>
                    <a:pt x="156" y="598"/>
                  </a:lnTo>
                  <a:lnTo>
                    <a:pt x="130" y="591"/>
                  </a:lnTo>
                  <a:lnTo>
                    <a:pt x="99" y="589"/>
                  </a:lnTo>
                  <a:lnTo>
                    <a:pt x="91" y="580"/>
                  </a:lnTo>
                  <a:lnTo>
                    <a:pt x="80" y="565"/>
                  </a:lnTo>
                  <a:lnTo>
                    <a:pt x="71" y="565"/>
                  </a:lnTo>
                  <a:lnTo>
                    <a:pt x="57" y="540"/>
                  </a:lnTo>
                  <a:lnTo>
                    <a:pt x="66" y="529"/>
                  </a:lnTo>
                  <a:lnTo>
                    <a:pt x="63" y="503"/>
                  </a:lnTo>
                  <a:lnTo>
                    <a:pt x="61" y="480"/>
                  </a:lnTo>
                  <a:lnTo>
                    <a:pt x="58" y="465"/>
                  </a:lnTo>
                  <a:lnTo>
                    <a:pt x="54" y="457"/>
                  </a:lnTo>
                  <a:lnTo>
                    <a:pt x="48" y="453"/>
                  </a:lnTo>
                  <a:lnTo>
                    <a:pt x="58" y="449"/>
                  </a:lnTo>
                  <a:lnTo>
                    <a:pt x="46" y="441"/>
                  </a:lnTo>
                  <a:lnTo>
                    <a:pt x="39" y="421"/>
                  </a:lnTo>
                  <a:lnTo>
                    <a:pt x="31" y="410"/>
                  </a:lnTo>
                  <a:lnTo>
                    <a:pt x="29" y="394"/>
                  </a:lnTo>
                  <a:lnTo>
                    <a:pt x="23" y="367"/>
                  </a:lnTo>
                  <a:lnTo>
                    <a:pt x="22" y="348"/>
                  </a:lnTo>
                  <a:lnTo>
                    <a:pt x="24" y="335"/>
                  </a:lnTo>
                  <a:lnTo>
                    <a:pt x="23" y="323"/>
                  </a:lnTo>
                  <a:lnTo>
                    <a:pt x="18" y="307"/>
                  </a:lnTo>
                  <a:lnTo>
                    <a:pt x="13" y="290"/>
                  </a:lnTo>
                  <a:lnTo>
                    <a:pt x="22" y="277"/>
                  </a:lnTo>
                  <a:lnTo>
                    <a:pt x="18" y="264"/>
                  </a:lnTo>
                  <a:lnTo>
                    <a:pt x="19" y="238"/>
                  </a:lnTo>
                  <a:lnTo>
                    <a:pt x="15" y="228"/>
                  </a:lnTo>
                  <a:lnTo>
                    <a:pt x="7" y="211"/>
                  </a:lnTo>
                  <a:lnTo>
                    <a:pt x="0" y="195"/>
                  </a:lnTo>
                  <a:lnTo>
                    <a:pt x="0" y="182"/>
                  </a:lnTo>
                  <a:lnTo>
                    <a:pt x="2" y="170"/>
                  </a:lnTo>
                  <a:lnTo>
                    <a:pt x="2" y="156"/>
                  </a:lnTo>
                  <a:lnTo>
                    <a:pt x="1" y="142"/>
                  </a:lnTo>
                  <a:lnTo>
                    <a:pt x="9" y="123"/>
                  </a:lnTo>
                  <a:lnTo>
                    <a:pt x="15" y="105"/>
                  </a:lnTo>
                  <a:lnTo>
                    <a:pt x="20" y="100"/>
                  </a:lnTo>
                  <a:lnTo>
                    <a:pt x="14" y="90"/>
                  </a:lnTo>
                  <a:lnTo>
                    <a:pt x="10" y="61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43" y="0"/>
                  </a:lnTo>
                  <a:lnTo>
                    <a:pt x="46" y="2"/>
                  </a:lnTo>
                  <a:lnTo>
                    <a:pt x="67" y="6"/>
                  </a:lnTo>
                  <a:lnTo>
                    <a:pt x="75" y="18"/>
                  </a:lnTo>
                  <a:lnTo>
                    <a:pt x="82" y="7"/>
                  </a:lnTo>
                  <a:lnTo>
                    <a:pt x="101" y="4"/>
                  </a:lnTo>
                  <a:lnTo>
                    <a:pt x="105" y="9"/>
                  </a:lnTo>
                  <a:lnTo>
                    <a:pt x="122" y="24"/>
                  </a:lnTo>
                  <a:lnTo>
                    <a:pt x="139" y="41"/>
                  </a:lnTo>
                  <a:lnTo>
                    <a:pt x="153" y="48"/>
                  </a:lnTo>
                  <a:lnTo>
                    <a:pt x="166" y="54"/>
                  </a:lnTo>
                  <a:lnTo>
                    <a:pt x="182" y="62"/>
                  </a:lnTo>
                  <a:lnTo>
                    <a:pt x="198" y="71"/>
                  </a:lnTo>
                  <a:lnTo>
                    <a:pt x="191" y="91"/>
                  </a:lnTo>
                  <a:lnTo>
                    <a:pt x="185" y="109"/>
                  </a:lnTo>
                  <a:lnTo>
                    <a:pt x="205" y="110"/>
                  </a:lnTo>
                  <a:lnTo>
                    <a:pt x="225" y="112"/>
                  </a:lnTo>
                  <a:lnTo>
                    <a:pt x="235" y="108"/>
                  </a:lnTo>
                  <a:lnTo>
                    <a:pt x="250" y="87"/>
                  </a:lnTo>
                  <a:lnTo>
                    <a:pt x="248" y="74"/>
                  </a:lnTo>
                  <a:lnTo>
                    <a:pt x="259" y="75"/>
                  </a:lnTo>
                  <a:lnTo>
                    <a:pt x="267" y="100"/>
                  </a:lnTo>
                  <a:lnTo>
                    <a:pt x="256" y="110"/>
                  </a:lnTo>
                  <a:lnTo>
                    <a:pt x="246" y="120"/>
                  </a:lnTo>
                  <a:lnTo>
                    <a:pt x="237" y="131"/>
                  </a:lnTo>
                  <a:lnTo>
                    <a:pt x="228" y="143"/>
                  </a:lnTo>
                  <a:lnTo>
                    <a:pt x="218" y="155"/>
                  </a:lnTo>
                  <a:lnTo>
                    <a:pt x="209" y="165"/>
                  </a:lnTo>
                  <a:lnTo>
                    <a:pt x="209" y="16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6" name="Freeform 328"/>
            <p:cNvSpPr>
              <a:spLocks/>
            </p:cNvSpPr>
            <p:nvPr/>
          </p:nvSpPr>
          <p:spPr bwMode="auto">
            <a:xfrm>
              <a:off x="1840" y="3602"/>
              <a:ext cx="65" cy="43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29" y="26"/>
                </a:cxn>
                <a:cxn ang="0">
                  <a:pos x="64" y="38"/>
                </a:cxn>
                <a:cxn ang="0">
                  <a:pos x="65" y="43"/>
                </a:cxn>
                <a:cxn ang="0">
                  <a:pos x="42" y="43"/>
                </a:cxn>
                <a:cxn ang="0">
                  <a:pos x="17" y="42"/>
                </a:cxn>
                <a:cxn ang="0">
                  <a:pos x="8" y="21"/>
                </a:cxn>
                <a:cxn ang="0">
                  <a:pos x="0" y="0"/>
                </a:cxn>
                <a:cxn ang="0">
                  <a:pos x="5" y="8"/>
                </a:cxn>
              </a:cxnLst>
              <a:rect l="0" t="0" r="r" b="b"/>
              <a:pathLst>
                <a:path w="65" h="43">
                  <a:moveTo>
                    <a:pt x="5" y="8"/>
                  </a:moveTo>
                  <a:lnTo>
                    <a:pt x="29" y="26"/>
                  </a:lnTo>
                  <a:lnTo>
                    <a:pt x="64" y="38"/>
                  </a:lnTo>
                  <a:lnTo>
                    <a:pt x="65" y="43"/>
                  </a:lnTo>
                  <a:lnTo>
                    <a:pt x="42" y="43"/>
                  </a:lnTo>
                  <a:lnTo>
                    <a:pt x="17" y="42"/>
                  </a:lnTo>
                  <a:lnTo>
                    <a:pt x="8" y="21"/>
                  </a:lnTo>
                  <a:lnTo>
                    <a:pt x="0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7" name="Freeform 329"/>
            <p:cNvSpPr>
              <a:spLocks/>
            </p:cNvSpPr>
            <p:nvPr/>
          </p:nvSpPr>
          <p:spPr bwMode="auto">
            <a:xfrm>
              <a:off x="1648" y="2914"/>
              <a:ext cx="192" cy="711"/>
            </a:xfrm>
            <a:custGeom>
              <a:avLst/>
              <a:gdLst/>
              <a:ahLst/>
              <a:cxnLst>
                <a:cxn ang="0">
                  <a:pos x="20" y="283"/>
                </a:cxn>
                <a:cxn ang="0">
                  <a:pos x="21" y="330"/>
                </a:cxn>
                <a:cxn ang="0">
                  <a:pos x="16" y="383"/>
                </a:cxn>
                <a:cxn ang="0">
                  <a:pos x="24" y="422"/>
                </a:cxn>
                <a:cxn ang="0">
                  <a:pos x="37" y="476"/>
                </a:cxn>
                <a:cxn ang="0">
                  <a:pos x="51" y="476"/>
                </a:cxn>
                <a:cxn ang="0">
                  <a:pos x="59" y="489"/>
                </a:cxn>
                <a:cxn ang="0">
                  <a:pos x="59" y="504"/>
                </a:cxn>
                <a:cxn ang="0">
                  <a:pos x="69" y="532"/>
                </a:cxn>
                <a:cxn ang="0">
                  <a:pos x="67" y="550"/>
                </a:cxn>
                <a:cxn ang="0">
                  <a:pos x="69" y="564"/>
                </a:cxn>
                <a:cxn ang="0">
                  <a:pos x="56" y="565"/>
                </a:cxn>
                <a:cxn ang="0">
                  <a:pos x="49" y="562"/>
                </a:cxn>
                <a:cxn ang="0">
                  <a:pos x="49" y="572"/>
                </a:cxn>
                <a:cxn ang="0">
                  <a:pos x="64" y="589"/>
                </a:cxn>
                <a:cxn ang="0">
                  <a:pos x="76" y="594"/>
                </a:cxn>
                <a:cxn ang="0">
                  <a:pos x="84" y="605"/>
                </a:cxn>
                <a:cxn ang="0">
                  <a:pos x="75" y="614"/>
                </a:cxn>
                <a:cxn ang="0">
                  <a:pos x="86" y="640"/>
                </a:cxn>
                <a:cxn ang="0">
                  <a:pos x="98" y="655"/>
                </a:cxn>
                <a:cxn ang="0">
                  <a:pos x="108" y="668"/>
                </a:cxn>
                <a:cxn ang="0">
                  <a:pos x="112" y="679"/>
                </a:cxn>
                <a:cxn ang="0">
                  <a:pos x="131" y="696"/>
                </a:cxn>
                <a:cxn ang="0">
                  <a:pos x="140" y="702"/>
                </a:cxn>
                <a:cxn ang="0">
                  <a:pos x="176" y="681"/>
                </a:cxn>
                <a:cxn ang="0">
                  <a:pos x="135" y="674"/>
                </a:cxn>
                <a:cxn ang="0">
                  <a:pos x="107" y="650"/>
                </a:cxn>
                <a:cxn ang="0">
                  <a:pos x="99" y="588"/>
                </a:cxn>
                <a:cxn ang="0">
                  <a:pos x="90" y="542"/>
                </a:cxn>
                <a:cxn ang="0">
                  <a:pos x="82" y="526"/>
                </a:cxn>
                <a:cxn ang="0">
                  <a:pos x="65" y="479"/>
                </a:cxn>
                <a:cxn ang="0">
                  <a:pos x="60" y="420"/>
                </a:cxn>
                <a:cxn ang="0">
                  <a:pos x="49" y="375"/>
                </a:cxn>
                <a:cxn ang="0">
                  <a:pos x="55" y="323"/>
                </a:cxn>
                <a:cxn ang="0">
                  <a:pos x="36" y="280"/>
                </a:cxn>
                <a:cxn ang="0">
                  <a:pos x="38" y="241"/>
                </a:cxn>
                <a:cxn ang="0">
                  <a:pos x="51" y="190"/>
                </a:cxn>
                <a:cxn ang="0">
                  <a:pos x="46" y="146"/>
                </a:cxn>
                <a:cxn ang="0">
                  <a:pos x="68" y="109"/>
                </a:cxn>
                <a:cxn ang="0">
                  <a:pos x="45" y="86"/>
                </a:cxn>
                <a:cxn ang="0">
                  <a:pos x="34" y="36"/>
                </a:cxn>
                <a:cxn ang="0">
                  <a:pos x="13" y="0"/>
                </a:cxn>
                <a:cxn ang="0">
                  <a:pos x="0" y="17"/>
                </a:cxn>
                <a:cxn ang="0">
                  <a:pos x="9" y="89"/>
                </a:cxn>
                <a:cxn ang="0">
                  <a:pos x="12" y="143"/>
                </a:cxn>
                <a:cxn ang="0">
                  <a:pos x="11" y="221"/>
                </a:cxn>
              </a:cxnLst>
              <a:rect l="0" t="0" r="r" b="b"/>
              <a:pathLst>
                <a:path w="192" h="711">
                  <a:moveTo>
                    <a:pt x="12" y="253"/>
                  </a:moveTo>
                  <a:lnTo>
                    <a:pt x="16" y="267"/>
                  </a:lnTo>
                  <a:lnTo>
                    <a:pt x="20" y="283"/>
                  </a:lnTo>
                  <a:lnTo>
                    <a:pt x="21" y="297"/>
                  </a:lnTo>
                  <a:lnTo>
                    <a:pt x="24" y="313"/>
                  </a:lnTo>
                  <a:lnTo>
                    <a:pt x="21" y="330"/>
                  </a:lnTo>
                  <a:lnTo>
                    <a:pt x="19" y="348"/>
                  </a:lnTo>
                  <a:lnTo>
                    <a:pt x="17" y="365"/>
                  </a:lnTo>
                  <a:lnTo>
                    <a:pt x="16" y="383"/>
                  </a:lnTo>
                  <a:lnTo>
                    <a:pt x="12" y="390"/>
                  </a:lnTo>
                  <a:lnTo>
                    <a:pt x="19" y="405"/>
                  </a:lnTo>
                  <a:lnTo>
                    <a:pt x="24" y="422"/>
                  </a:lnTo>
                  <a:lnTo>
                    <a:pt x="28" y="440"/>
                  </a:lnTo>
                  <a:lnTo>
                    <a:pt x="26" y="459"/>
                  </a:lnTo>
                  <a:lnTo>
                    <a:pt x="37" y="476"/>
                  </a:lnTo>
                  <a:lnTo>
                    <a:pt x="38" y="478"/>
                  </a:lnTo>
                  <a:lnTo>
                    <a:pt x="45" y="481"/>
                  </a:lnTo>
                  <a:lnTo>
                    <a:pt x="51" y="476"/>
                  </a:lnTo>
                  <a:lnTo>
                    <a:pt x="55" y="473"/>
                  </a:lnTo>
                  <a:lnTo>
                    <a:pt x="54" y="483"/>
                  </a:lnTo>
                  <a:lnTo>
                    <a:pt x="59" y="489"/>
                  </a:lnTo>
                  <a:lnTo>
                    <a:pt x="56" y="487"/>
                  </a:lnTo>
                  <a:lnTo>
                    <a:pt x="58" y="493"/>
                  </a:lnTo>
                  <a:lnTo>
                    <a:pt x="59" y="504"/>
                  </a:lnTo>
                  <a:lnTo>
                    <a:pt x="60" y="517"/>
                  </a:lnTo>
                  <a:lnTo>
                    <a:pt x="60" y="524"/>
                  </a:lnTo>
                  <a:lnTo>
                    <a:pt x="69" y="532"/>
                  </a:lnTo>
                  <a:lnTo>
                    <a:pt x="64" y="545"/>
                  </a:lnTo>
                  <a:lnTo>
                    <a:pt x="71" y="549"/>
                  </a:lnTo>
                  <a:lnTo>
                    <a:pt x="67" y="550"/>
                  </a:lnTo>
                  <a:lnTo>
                    <a:pt x="67" y="555"/>
                  </a:lnTo>
                  <a:lnTo>
                    <a:pt x="68" y="565"/>
                  </a:lnTo>
                  <a:lnTo>
                    <a:pt x="69" y="564"/>
                  </a:lnTo>
                  <a:lnTo>
                    <a:pt x="64" y="572"/>
                  </a:lnTo>
                  <a:lnTo>
                    <a:pt x="63" y="567"/>
                  </a:lnTo>
                  <a:lnTo>
                    <a:pt x="56" y="565"/>
                  </a:lnTo>
                  <a:lnTo>
                    <a:pt x="58" y="559"/>
                  </a:lnTo>
                  <a:lnTo>
                    <a:pt x="54" y="560"/>
                  </a:lnTo>
                  <a:lnTo>
                    <a:pt x="49" y="562"/>
                  </a:lnTo>
                  <a:lnTo>
                    <a:pt x="41" y="577"/>
                  </a:lnTo>
                  <a:lnTo>
                    <a:pt x="43" y="576"/>
                  </a:lnTo>
                  <a:lnTo>
                    <a:pt x="49" y="572"/>
                  </a:lnTo>
                  <a:lnTo>
                    <a:pt x="58" y="576"/>
                  </a:lnTo>
                  <a:lnTo>
                    <a:pt x="69" y="585"/>
                  </a:lnTo>
                  <a:lnTo>
                    <a:pt x="64" y="589"/>
                  </a:lnTo>
                  <a:lnTo>
                    <a:pt x="69" y="592"/>
                  </a:lnTo>
                  <a:lnTo>
                    <a:pt x="62" y="594"/>
                  </a:lnTo>
                  <a:lnTo>
                    <a:pt x="76" y="594"/>
                  </a:lnTo>
                  <a:lnTo>
                    <a:pt x="77" y="593"/>
                  </a:lnTo>
                  <a:lnTo>
                    <a:pt x="84" y="599"/>
                  </a:lnTo>
                  <a:lnTo>
                    <a:pt x="84" y="605"/>
                  </a:lnTo>
                  <a:lnTo>
                    <a:pt x="72" y="602"/>
                  </a:lnTo>
                  <a:lnTo>
                    <a:pt x="67" y="601"/>
                  </a:lnTo>
                  <a:lnTo>
                    <a:pt x="75" y="614"/>
                  </a:lnTo>
                  <a:lnTo>
                    <a:pt x="82" y="627"/>
                  </a:lnTo>
                  <a:lnTo>
                    <a:pt x="82" y="633"/>
                  </a:lnTo>
                  <a:lnTo>
                    <a:pt x="86" y="640"/>
                  </a:lnTo>
                  <a:lnTo>
                    <a:pt x="84" y="642"/>
                  </a:lnTo>
                  <a:lnTo>
                    <a:pt x="92" y="648"/>
                  </a:lnTo>
                  <a:lnTo>
                    <a:pt x="98" y="655"/>
                  </a:lnTo>
                  <a:lnTo>
                    <a:pt x="97" y="659"/>
                  </a:lnTo>
                  <a:lnTo>
                    <a:pt x="105" y="663"/>
                  </a:lnTo>
                  <a:lnTo>
                    <a:pt x="108" y="668"/>
                  </a:lnTo>
                  <a:lnTo>
                    <a:pt x="103" y="667"/>
                  </a:lnTo>
                  <a:lnTo>
                    <a:pt x="112" y="674"/>
                  </a:lnTo>
                  <a:lnTo>
                    <a:pt x="112" y="679"/>
                  </a:lnTo>
                  <a:lnTo>
                    <a:pt x="120" y="688"/>
                  </a:lnTo>
                  <a:lnTo>
                    <a:pt x="123" y="692"/>
                  </a:lnTo>
                  <a:lnTo>
                    <a:pt x="131" y="696"/>
                  </a:lnTo>
                  <a:lnTo>
                    <a:pt x="132" y="698"/>
                  </a:lnTo>
                  <a:lnTo>
                    <a:pt x="129" y="700"/>
                  </a:lnTo>
                  <a:lnTo>
                    <a:pt x="140" y="702"/>
                  </a:lnTo>
                  <a:lnTo>
                    <a:pt x="162" y="711"/>
                  </a:lnTo>
                  <a:lnTo>
                    <a:pt x="163" y="688"/>
                  </a:lnTo>
                  <a:lnTo>
                    <a:pt x="176" y="681"/>
                  </a:lnTo>
                  <a:lnTo>
                    <a:pt x="192" y="683"/>
                  </a:lnTo>
                  <a:lnTo>
                    <a:pt x="166" y="676"/>
                  </a:lnTo>
                  <a:lnTo>
                    <a:pt x="135" y="674"/>
                  </a:lnTo>
                  <a:lnTo>
                    <a:pt x="127" y="665"/>
                  </a:lnTo>
                  <a:lnTo>
                    <a:pt x="116" y="650"/>
                  </a:lnTo>
                  <a:lnTo>
                    <a:pt x="107" y="650"/>
                  </a:lnTo>
                  <a:lnTo>
                    <a:pt x="93" y="625"/>
                  </a:lnTo>
                  <a:lnTo>
                    <a:pt x="102" y="614"/>
                  </a:lnTo>
                  <a:lnTo>
                    <a:pt x="99" y="588"/>
                  </a:lnTo>
                  <a:lnTo>
                    <a:pt x="97" y="565"/>
                  </a:lnTo>
                  <a:lnTo>
                    <a:pt x="94" y="550"/>
                  </a:lnTo>
                  <a:lnTo>
                    <a:pt x="90" y="542"/>
                  </a:lnTo>
                  <a:lnTo>
                    <a:pt x="84" y="538"/>
                  </a:lnTo>
                  <a:lnTo>
                    <a:pt x="94" y="534"/>
                  </a:lnTo>
                  <a:lnTo>
                    <a:pt x="82" y="526"/>
                  </a:lnTo>
                  <a:lnTo>
                    <a:pt x="75" y="506"/>
                  </a:lnTo>
                  <a:lnTo>
                    <a:pt x="67" y="495"/>
                  </a:lnTo>
                  <a:lnTo>
                    <a:pt x="65" y="479"/>
                  </a:lnTo>
                  <a:lnTo>
                    <a:pt x="59" y="452"/>
                  </a:lnTo>
                  <a:lnTo>
                    <a:pt x="58" y="433"/>
                  </a:lnTo>
                  <a:lnTo>
                    <a:pt x="60" y="420"/>
                  </a:lnTo>
                  <a:lnTo>
                    <a:pt x="59" y="408"/>
                  </a:lnTo>
                  <a:lnTo>
                    <a:pt x="54" y="392"/>
                  </a:lnTo>
                  <a:lnTo>
                    <a:pt x="49" y="375"/>
                  </a:lnTo>
                  <a:lnTo>
                    <a:pt x="58" y="362"/>
                  </a:lnTo>
                  <a:lnTo>
                    <a:pt x="54" y="349"/>
                  </a:lnTo>
                  <a:lnTo>
                    <a:pt x="55" y="323"/>
                  </a:lnTo>
                  <a:lnTo>
                    <a:pt x="51" y="313"/>
                  </a:lnTo>
                  <a:lnTo>
                    <a:pt x="43" y="296"/>
                  </a:lnTo>
                  <a:lnTo>
                    <a:pt x="36" y="280"/>
                  </a:lnTo>
                  <a:lnTo>
                    <a:pt x="36" y="267"/>
                  </a:lnTo>
                  <a:lnTo>
                    <a:pt x="38" y="255"/>
                  </a:lnTo>
                  <a:lnTo>
                    <a:pt x="38" y="241"/>
                  </a:lnTo>
                  <a:lnTo>
                    <a:pt x="37" y="227"/>
                  </a:lnTo>
                  <a:lnTo>
                    <a:pt x="45" y="208"/>
                  </a:lnTo>
                  <a:lnTo>
                    <a:pt x="51" y="190"/>
                  </a:lnTo>
                  <a:lnTo>
                    <a:pt x="56" y="185"/>
                  </a:lnTo>
                  <a:lnTo>
                    <a:pt x="50" y="175"/>
                  </a:lnTo>
                  <a:lnTo>
                    <a:pt x="46" y="146"/>
                  </a:lnTo>
                  <a:lnTo>
                    <a:pt x="50" y="137"/>
                  </a:lnTo>
                  <a:lnTo>
                    <a:pt x="64" y="129"/>
                  </a:lnTo>
                  <a:lnTo>
                    <a:pt x="68" y="109"/>
                  </a:lnTo>
                  <a:lnTo>
                    <a:pt x="64" y="106"/>
                  </a:lnTo>
                  <a:lnTo>
                    <a:pt x="52" y="103"/>
                  </a:lnTo>
                  <a:lnTo>
                    <a:pt x="45" y="86"/>
                  </a:lnTo>
                  <a:lnTo>
                    <a:pt x="38" y="68"/>
                  </a:lnTo>
                  <a:lnTo>
                    <a:pt x="33" y="51"/>
                  </a:lnTo>
                  <a:lnTo>
                    <a:pt x="34" y="36"/>
                  </a:lnTo>
                  <a:lnTo>
                    <a:pt x="24" y="23"/>
                  </a:lnTo>
                  <a:lnTo>
                    <a:pt x="19" y="9"/>
                  </a:lnTo>
                  <a:lnTo>
                    <a:pt x="13" y="0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4" y="42"/>
                  </a:lnTo>
                  <a:lnTo>
                    <a:pt x="9" y="66"/>
                  </a:lnTo>
                  <a:lnTo>
                    <a:pt x="9" y="89"/>
                  </a:lnTo>
                  <a:lnTo>
                    <a:pt x="9" y="111"/>
                  </a:lnTo>
                  <a:lnTo>
                    <a:pt x="8" y="119"/>
                  </a:lnTo>
                  <a:lnTo>
                    <a:pt x="12" y="143"/>
                  </a:lnTo>
                  <a:lnTo>
                    <a:pt x="12" y="165"/>
                  </a:lnTo>
                  <a:lnTo>
                    <a:pt x="12" y="193"/>
                  </a:lnTo>
                  <a:lnTo>
                    <a:pt x="11" y="221"/>
                  </a:lnTo>
                  <a:lnTo>
                    <a:pt x="12" y="233"/>
                  </a:lnTo>
                  <a:lnTo>
                    <a:pt x="12" y="25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8" name="Freeform 330"/>
            <p:cNvSpPr>
              <a:spLocks/>
            </p:cNvSpPr>
            <p:nvPr/>
          </p:nvSpPr>
          <p:spPr bwMode="auto">
            <a:xfrm>
              <a:off x="1806" y="3599"/>
              <a:ext cx="51" cy="45"/>
            </a:xfrm>
            <a:custGeom>
              <a:avLst/>
              <a:gdLst/>
              <a:ahLst/>
              <a:cxnLst>
                <a:cxn ang="0">
                  <a:pos x="34" y="3"/>
                </a:cxn>
                <a:cxn ang="0">
                  <a:pos x="42" y="24"/>
                </a:cxn>
                <a:cxn ang="0">
                  <a:pos x="51" y="45"/>
                </a:cxn>
                <a:cxn ang="0">
                  <a:pos x="46" y="43"/>
                </a:cxn>
                <a:cxn ang="0">
                  <a:pos x="38" y="45"/>
                </a:cxn>
                <a:cxn ang="0">
                  <a:pos x="21" y="42"/>
                </a:cxn>
                <a:cxn ang="0">
                  <a:pos x="16" y="42"/>
                </a:cxn>
                <a:cxn ang="0">
                  <a:pos x="0" y="39"/>
                </a:cxn>
                <a:cxn ang="0">
                  <a:pos x="4" y="38"/>
                </a:cxn>
                <a:cxn ang="0">
                  <a:pos x="13" y="36"/>
                </a:cxn>
                <a:cxn ang="0">
                  <a:pos x="18" y="38"/>
                </a:cxn>
                <a:cxn ang="0">
                  <a:pos x="23" y="38"/>
                </a:cxn>
                <a:cxn ang="0">
                  <a:pos x="14" y="33"/>
                </a:cxn>
                <a:cxn ang="0">
                  <a:pos x="25" y="36"/>
                </a:cxn>
                <a:cxn ang="0">
                  <a:pos x="30" y="37"/>
                </a:cxn>
                <a:cxn ang="0">
                  <a:pos x="39" y="38"/>
                </a:cxn>
                <a:cxn ang="0">
                  <a:pos x="42" y="38"/>
                </a:cxn>
                <a:cxn ang="0">
                  <a:pos x="21" y="28"/>
                </a:cxn>
                <a:cxn ang="0">
                  <a:pos x="30" y="19"/>
                </a:cxn>
                <a:cxn ang="0">
                  <a:pos x="17" y="19"/>
                </a:cxn>
                <a:cxn ang="0">
                  <a:pos x="12" y="16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34" y="3"/>
                </a:cxn>
              </a:cxnLst>
              <a:rect l="0" t="0" r="r" b="b"/>
              <a:pathLst>
                <a:path w="51" h="45">
                  <a:moveTo>
                    <a:pt x="34" y="3"/>
                  </a:moveTo>
                  <a:lnTo>
                    <a:pt x="42" y="24"/>
                  </a:lnTo>
                  <a:lnTo>
                    <a:pt x="51" y="45"/>
                  </a:lnTo>
                  <a:lnTo>
                    <a:pt x="46" y="43"/>
                  </a:lnTo>
                  <a:lnTo>
                    <a:pt x="38" y="45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0" y="39"/>
                  </a:lnTo>
                  <a:lnTo>
                    <a:pt x="4" y="38"/>
                  </a:lnTo>
                  <a:lnTo>
                    <a:pt x="13" y="36"/>
                  </a:lnTo>
                  <a:lnTo>
                    <a:pt x="18" y="38"/>
                  </a:lnTo>
                  <a:lnTo>
                    <a:pt x="23" y="38"/>
                  </a:lnTo>
                  <a:lnTo>
                    <a:pt x="14" y="33"/>
                  </a:lnTo>
                  <a:lnTo>
                    <a:pt x="25" y="36"/>
                  </a:lnTo>
                  <a:lnTo>
                    <a:pt x="30" y="37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21" y="28"/>
                  </a:lnTo>
                  <a:lnTo>
                    <a:pt x="30" y="19"/>
                  </a:lnTo>
                  <a:lnTo>
                    <a:pt x="17" y="19"/>
                  </a:lnTo>
                  <a:lnTo>
                    <a:pt x="12" y="16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9" name="Freeform 331"/>
            <p:cNvSpPr>
              <a:spLocks/>
            </p:cNvSpPr>
            <p:nvPr/>
          </p:nvSpPr>
          <p:spPr bwMode="auto">
            <a:xfrm>
              <a:off x="1680" y="3393"/>
              <a:ext cx="14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"/>
                </a:cxn>
                <a:cxn ang="0">
                  <a:pos x="6" y="30"/>
                </a:cxn>
                <a:cxn ang="0">
                  <a:pos x="13" y="28"/>
                </a:cxn>
                <a:cxn ang="0">
                  <a:pos x="14" y="23"/>
                </a:cxn>
                <a:cxn ang="0">
                  <a:pos x="10" y="11"/>
                </a:cxn>
                <a:cxn ang="0">
                  <a:pos x="13" y="10"/>
                </a:cxn>
                <a:cxn ang="0">
                  <a:pos x="4" y="0"/>
                </a:cxn>
              </a:cxnLst>
              <a:rect l="0" t="0" r="r" b="b"/>
              <a:pathLst>
                <a:path w="14" h="30">
                  <a:moveTo>
                    <a:pt x="4" y="0"/>
                  </a:moveTo>
                  <a:lnTo>
                    <a:pt x="0" y="3"/>
                  </a:lnTo>
                  <a:lnTo>
                    <a:pt x="6" y="30"/>
                  </a:lnTo>
                  <a:lnTo>
                    <a:pt x="13" y="28"/>
                  </a:lnTo>
                  <a:lnTo>
                    <a:pt x="14" y="23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0" name="Freeform 332"/>
            <p:cNvSpPr>
              <a:spLocks/>
            </p:cNvSpPr>
            <p:nvPr/>
          </p:nvSpPr>
          <p:spPr bwMode="auto">
            <a:xfrm>
              <a:off x="1711" y="3529"/>
              <a:ext cx="16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9" y="21"/>
                </a:cxn>
                <a:cxn ang="0">
                  <a:pos x="14" y="23"/>
                </a:cxn>
                <a:cxn ang="0">
                  <a:pos x="16" y="16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lnTo>
                    <a:pt x="0" y="9"/>
                  </a:lnTo>
                  <a:lnTo>
                    <a:pt x="9" y="21"/>
                  </a:lnTo>
                  <a:lnTo>
                    <a:pt x="14" y="23"/>
                  </a:lnTo>
                  <a:lnTo>
                    <a:pt x="16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1" name="Freeform 335"/>
            <p:cNvSpPr>
              <a:spLocks/>
            </p:cNvSpPr>
            <p:nvPr/>
          </p:nvSpPr>
          <p:spPr bwMode="auto">
            <a:xfrm>
              <a:off x="1446" y="2540"/>
              <a:ext cx="99" cy="128"/>
            </a:xfrm>
            <a:custGeom>
              <a:avLst/>
              <a:gdLst/>
              <a:ahLst/>
              <a:cxnLst>
                <a:cxn ang="0">
                  <a:pos x="2" y="51"/>
                </a:cxn>
                <a:cxn ang="0">
                  <a:pos x="3" y="70"/>
                </a:cxn>
                <a:cxn ang="0">
                  <a:pos x="0" y="74"/>
                </a:cxn>
                <a:cxn ang="0">
                  <a:pos x="13" y="79"/>
                </a:cxn>
                <a:cxn ang="0">
                  <a:pos x="16" y="76"/>
                </a:cxn>
                <a:cxn ang="0">
                  <a:pos x="19" y="79"/>
                </a:cxn>
                <a:cxn ang="0">
                  <a:pos x="19" y="92"/>
                </a:cxn>
                <a:cxn ang="0">
                  <a:pos x="12" y="95"/>
                </a:cxn>
                <a:cxn ang="0">
                  <a:pos x="13" y="107"/>
                </a:cxn>
                <a:cxn ang="0">
                  <a:pos x="10" y="115"/>
                </a:cxn>
                <a:cxn ang="0">
                  <a:pos x="15" y="113"/>
                </a:cxn>
                <a:cxn ang="0">
                  <a:pos x="34" y="128"/>
                </a:cxn>
                <a:cxn ang="0">
                  <a:pos x="41" y="112"/>
                </a:cxn>
                <a:cxn ang="0">
                  <a:pos x="49" y="95"/>
                </a:cxn>
                <a:cxn ang="0">
                  <a:pos x="67" y="83"/>
                </a:cxn>
                <a:cxn ang="0">
                  <a:pos x="85" y="70"/>
                </a:cxn>
                <a:cxn ang="0">
                  <a:pos x="97" y="48"/>
                </a:cxn>
                <a:cxn ang="0">
                  <a:pos x="99" y="48"/>
                </a:cxn>
                <a:cxn ang="0">
                  <a:pos x="93" y="33"/>
                </a:cxn>
                <a:cxn ang="0">
                  <a:pos x="98" y="31"/>
                </a:cxn>
                <a:cxn ang="0">
                  <a:pos x="79" y="21"/>
                </a:cxn>
                <a:cxn ang="0">
                  <a:pos x="62" y="21"/>
                </a:cxn>
                <a:cxn ang="0">
                  <a:pos x="51" y="10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17" y="12"/>
                </a:cxn>
                <a:cxn ang="0">
                  <a:pos x="11" y="33"/>
                </a:cxn>
                <a:cxn ang="0">
                  <a:pos x="8" y="40"/>
                </a:cxn>
                <a:cxn ang="0">
                  <a:pos x="2" y="51"/>
                </a:cxn>
              </a:cxnLst>
              <a:rect l="0" t="0" r="r" b="b"/>
              <a:pathLst>
                <a:path w="99" h="128">
                  <a:moveTo>
                    <a:pt x="2" y="51"/>
                  </a:moveTo>
                  <a:lnTo>
                    <a:pt x="3" y="70"/>
                  </a:lnTo>
                  <a:lnTo>
                    <a:pt x="0" y="74"/>
                  </a:lnTo>
                  <a:lnTo>
                    <a:pt x="13" y="79"/>
                  </a:lnTo>
                  <a:lnTo>
                    <a:pt x="16" y="76"/>
                  </a:lnTo>
                  <a:lnTo>
                    <a:pt x="19" y="79"/>
                  </a:lnTo>
                  <a:lnTo>
                    <a:pt x="19" y="92"/>
                  </a:lnTo>
                  <a:lnTo>
                    <a:pt x="12" y="95"/>
                  </a:lnTo>
                  <a:lnTo>
                    <a:pt x="13" y="107"/>
                  </a:lnTo>
                  <a:lnTo>
                    <a:pt x="10" y="115"/>
                  </a:lnTo>
                  <a:lnTo>
                    <a:pt x="15" y="113"/>
                  </a:lnTo>
                  <a:lnTo>
                    <a:pt x="34" y="128"/>
                  </a:lnTo>
                  <a:lnTo>
                    <a:pt x="41" y="112"/>
                  </a:lnTo>
                  <a:lnTo>
                    <a:pt x="49" y="95"/>
                  </a:lnTo>
                  <a:lnTo>
                    <a:pt x="67" y="83"/>
                  </a:lnTo>
                  <a:lnTo>
                    <a:pt x="85" y="70"/>
                  </a:lnTo>
                  <a:lnTo>
                    <a:pt x="97" y="48"/>
                  </a:lnTo>
                  <a:lnTo>
                    <a:pt x="99" y="48"/>
                  </a:lnTo>
                  <a:lnTo>
                    <a:pt x="93" y="33"/>
                  </a:lnTo>
                  <a:lnTo>
                    <a:pt x="98" y="31"/>
                  </a:lnTo>
                  <a:lnTo>
                    <a:pt x="79" y="21"/>
                  </a:lnTo>
                  <a:lnTo>
                    <a:pt x="62" y="21"/>
                  </a:lnTo>
                  <a:lnTo>
                    <a:pt x="51" y="10"/>
                  </a:lnTo>
                  <a:lnTo>
                    <a:pt x="37" y="0"/>
                  </a:lnTo>
                  <a:lnTo>
                    <a:pt x="30" y="5"/>
                  </a:lnTo>
                  <a:lnTo>
                    <a:pt x="17" y="12"/>
                  </a:lnTo>
                  <a:lnTo>
                    <a:pt x="11" y="33"/>
                  </a:lnTo>
                  <a:lnTo>
                    <a:pt x="8" y="40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2" name="Freeform 336"/>
            <p:cNvSpPr>
              <a:spLocks/>
            </p:cNvSpPr>
            <p:nvPr/>
          </p:nvSpPr>
          <p:spPr bwMode="auto">
            <a:xfrm>
              <a:off x="1261" y="2569"/>
              <a:ext cx="1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12" y="18"/>
                </a:cxn>
                <a:cxn ang="0">
                  <a:pos x="6" y="0"/>
                </a:cxn>
                <a:cxn ang="0">
                  <a:pos x="0" y="0"/>
                </a:cxn>
              </a:cxnLst>
              <a:rect l="0" t="0" r="r" b="b"/>
              <a:pathLst>
                <a:path w="12" h="18">
                  <a:moveTo>
                    <a:pt x="0" y="0"/>
                  </a:moveTo>
                  <a:lnTo>
                    <a:pt x="7" y="10"/>
                  </a:lnTo>
                  <a:lnTo>
                    <a:pt x="0" y="17"/>
                  </a:lnTo>
                  <a:lnTo>
                    <a:pt x="12" y="1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3" name="Freeform 337"/>
            <p:cNvSpPr>
              <a:spLocks/>
            </p:cNvSpPr>
            <p:nvPr/>
          </p:nvSpPr>
          <p:spPr bwMode="auto">
            <a:xfrm>
              <a:off x="1459" y="2622"/>
              <a:ext cx="6" cy="4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" h="4">
                  <a:moveTo>
                    <a:pt x="6" y="1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4" name="Freeform 338"/>
            <p:cNvSpPr>
              <a:spLocks/>
            </p:cNvSpPr>
            <p:nvPr/>
          </p:nvSpPr>
          <p:spPr bwMode="auto">
            <a:xfrm>
              <a:off x="1278" y="2580"/>
              <a:ext cx="7" cy="3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7" y="2"/>
                </a:cxn>
              </a:cxnLst>
              <a:rect l="0" t="0" r="r" b="b"/>
              <a:pathLst>
                <a:path w="7" h="3">
                  <a:moveTo>
                    <a:pt x="7" y="2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5" name="Freeform 339"/>
            <p:cNvSpPr>
              <a:spLocks/>
            </p:cNvSpPr>
            <p:nvPr/>
          </p:nvSpPr>
          <p:spPr bwMode="auto">
            <a:xfrm>
              <a:off x="1441" y="2570"/>
              <a:ext cx="229" cy="361"/>
            </a:xfrm>
            <a:custGeom>
              <a:avLst/>
              <a:gdLst/>
              <a:ahLst/>
              <a:cxnLst>
                <a:cxn ang="0">
                  <a:pos x="222" y="285"/>
                </a:cxn>
                <a:cxn ang="0">
                  <a:pos x="223" y="318"/>
                </a:cxn>
                <a:cxn ang="0">
                  <a:pos x="222" y="336"/>
                </a:cxn>
                <a:cxn ang="0">
                  <a:pos x="216" y="352"/>
                </a:cxn>
                <a:cxn ang="0">
                  <a:pos x="207" y="361"/>
                </a:cxn>
                <a:cxn ang="0">
                  <a:pos x="184" y="340"/>
                </a:cxn>
                <a:cxn ang="0">
                  <a:pos x="158" y="324"/>
                </a:cxn>
                <a:cxn ang="0">
                  <a:pos x="128" y="307"/>
                </a:cxn>
                <a:cxn ang="0">
                  <a:pos x="98" y="277"/>
                </a:cxn>
                <a:cxn ang="0">
                  <a:pos x="85" y="246"/>
                </a:cxn>
                <a:cxn ang="0">
                  <a:pos x="67" y="211"/>
                </a:cxn>
                <a:cxn ang="0">
                  <a:pos x="52" y="182"/>
                </a:cxn>
                <a:cxn ang="0">
                  <a:pos x="37" y="154"/>
                </a:cxn>
                <a:cxn ang="0">
                  <a:pos x="17" y="129"/>
                </a:cxn>
                <a:cxn ang="0">
                  <a:pos x="7" y="115"/>
                </a:cxn>
                <a:cxn ang="0">
                  <a:pos x="3" y="79"/>
                </a:cxn>
                <a:cxn ang="0">
                  <a:pos x="18" y="77"/>
                </a:cxn>
                <a:cxn ang="0">
                  <a:pos x="20" y="83"/>
                </a:cxn>
                <a:cxn ang="0">
                  <a:pos x="46" y="82"/>
                </a:cxn>
                <a:cxn ang="0">
                  <a:pos x="72" y="53"/>
                </a:cxn>
                <a:cxn ang="0">
                  <a:pos x="102" y="18"/>
                </a:cxn>
                <a:cxn ang="0">
                  <a:pos x="98" y="3"/>
                </a:cxn>
                <a:cxn ang="0">
                  <a:pos x="104" y="0"/>
                </a:cxn>
                <a:cxn ang="0">
                  <a:pos x="124" y="19"/>
                </a:cxn>
                <a:cxn ang="0">
                  <a:pos x="141" y="43"/>
                </a:cxn>
                <a:cxn ang="0">
                  <a:pos x="176" y="44"/>
                </a:cxn>
                <a:cxn ang="0">
                  <a:pos x="187" y="74"/>
                </a:cxn>
                <a:cxn ang="0">
                  <a:pos x="192" y="81"/>
                </a:cxn>
                <a:cxn ang="0">
                  <a:pos x="163" y="91"/>
                </a:cxn>
                <a:cxn ang="0">
                  <a:pos x="145" y="113"/>
                </a:cxn>
                <a:cxn ang="0">
                  <a:pos x="132" y="145"/>
                </a:cxn>
                <a:cxn ang="0">
                  <a:pos x="147" y="175"/>
                </a:cxn>
                <a:cxn ang="0">
                  <a:pos x="153" y="185"/>
                </a:cxn>
                <a:cxn ang="0">
                  <a:pos x="177" y="197"/>
                </a:cxn>
                <a:cxn ang="0">
                  <a:pos x="190" y="202"/>
                </a:cxn>
                <a:cxn ang="0">
                  <a:pos x="210" y="215"/>
                </a:cxn>
                <a:cxn ang="0">
                  <a:pos x="227" y="245"/>
                </a:cxn>
                <a:cxn ang="0">
                  <a:pos x="224" y="275"/>
                </a:cxn>
              </a:cxnLst>
              <a:rect l="0" t="0" r="r" b="b"/>
              <a:pathLst>
                <a:path w="229" h="361">
                  <a:moveTo>
                    <a:pt x="224" y="275"/>
                  </a:moveTo>
                  <a:lnTo>
                    <a:pt x="222" y="285"/>
                  </a:lnTo>
                  <a:lnTo>
                    <a:pt x="220" y="301"/>
                  </a:lnTo>
                  <a:lnTo>
                    <a:pt x="223" y="318"/>
                  </a:lnTo>
                  <a:lnTo>
                    <a:pt x="229" y="321"/>
                  </a:lnTo>
                  <a:lnTo>
                    <a:pt x="222" y="336"/>
                  </a:lnTo>
                  <a:lnTo>
                    <a:pt x="220" y="344"/>
                  </a:lnTo>
                  <a:lnTo>
                    <a:pt x="216" y="352"/>
                  </a:lnTo>
                  <a:lnTo>
                    <a:pt x="210" y="361"/>
                  </a:lnTo>
                  <a:lnTo>
                    <a:pt x="207" y="361"/>
                  </a:lnTo>
                  <a:lnTo>
                    <a:pt x="192" y="349"/>
                  </a:lnTo>
                  <a:lnTo>
                    <a:pt x="184" y="340"/>
                  </a:lnTo>
                  <a:lnTo>
                    <a:pt x="173" y="334"/>
                  </a:lnTo>
                  <a:lnTo>
                    <a:pt x="158" y="324"/>
                  </a:lnTo>
                  <a:lnTo>
                    <a:pt x="144" y="317"/>
                  </a:lnTo>
                  <a:lnTo>
                    <a:pt x="128" y="307"/>
                  </a:lnTo>
                  <a:lnTo>
                    <a:pt x="114" y="293"/>
                  </a:lnTo>
                  <a:lnTo>
                    <a:pt x="98" y="277"/>
                  </a:lnTo>
                  <a:lnTo>
                    <a:pt x="99" y="268"/>
                  </a:lnTo>
                  <a:lnTo>
                    <a:pt x="85" y="246"/>
                  </a:lnTo>
                  <a:lnTo>
                    <a:pt x="73" y="225"/>
                  </a:lnTo>
                  <a:lnTo>
                    <a:pt x="67" y="211"/>
                  </a:lnTo>
                  <a:lnTo>
                    <a:pt x="59" y="198"/>
                  </a:lnTo>
                  <a:lnTo>
                    <a:pt x="52" y="182"/>
                  </a:lnTo>
                  <a:lnTo>
                    <a:pt x="45" y="168"/>
                  </a:lnTo>
                  <a:lnTo>
                    <a:pt x="37" y="154"/>
                  </a:lnTo>
                  <a:lnTo>
                    <a:pt x="30" y="139"/>
                  </a:lnTo>
                  <a:lnTo>
                    <a:pt x="17" y="129"/>
                  </a:lnTo>
                  <a:lnTo>
                    <a:pt x="5" y="120"/>
                  </a:lnTo>
                  <a:lnTo>
                    <a:pt x="7" y="115"/>
                  </a:lnTo>
                  <a:lnTo>
                    <a:pt x="0" y="89"/>
                  </a:lnTo>
                  <a:lnTo>
                    <a:pt x="3" y="79"/>
                  </a:lnTo>
                  <a:lnTo>
                    <a:pt x="17" y="65"/>
                  </a:lnTo>
                  <a:lnTo>
                    <a:pt x="18" y="77"/>
                  </a:lnTo>
                  <a:lnTo>
                    <a:pt x="15" y="85"/>
                  </a:lnTo>
                  <a:lnTo>
                    <a:pt x="20" y="83"/>
                  </a:lnTo>
                  <a:lnTo>
                    <a:pt x="39" y="98"/>
                  </a:lnTo>
                  <a:lnTo>
                    <a:pt x="46" y="82"/>
                  </a:lnTo>
                  <a:lnTo>
                    <a:pt x="54" y="65"/>
                  </a:lnTo>
                  <a:lnTo>
                    <a:pt x="72" y="53"/>
                  </a:lnTo>
                  <a:lnTo>
                    <a:pt x="90" y="40"/>
                  </a:lnTo>
                  <a:lnTo>
                    <a:pt x="102" y="18"/>
                  </a:lnTo>
                  <a:lnTo>
                    <a:pt x="104" y="18"/>
                  </a:lnTo>
                  <a:lnTo>
                    <a:pt x="98" y="3"/>
                  </a:lnTo>
                  <a:lnTo>
                    <a:pt x="103" y="1"/>
                  </a:lnTo>
                  <a:lnTo>
                    <a:pt x="104" y="0"/>
                  </a:lnTo>
                  <a:lnTo>
                    <a:pt x="115" y="9"/>
                  </a:lnTo>
                  <a:lnTo>
                    <a:pt x="124" y="19"/>
                  </a:lnTo>
                  <a:lnTo>
                    <a:pt x="137" y="34"/>
                  </a:lnTo>
                  <a:lnTo>
                    <a:pt x="141" y="43"/>
                  </a:lnTo>
                  <a:lnTo>
                    <a:pt x="163" y="44"/>
                  </a:lnTo>
                  <a:lnTo>
                    <a:pt x="176" y="44"/>
                  </a:lnTo>
                  <a:lnTo>
                    <a:pt x="193" y="51"/>
                  </a:lnTo>
                  <a:lnTo>
                    <a:pt x="187" y="74"/>
                  </a:lnTo>
                  <a:lnTo>
                    <a:pt x="198" y="82"/>
                  </a:lnTo>
                  <a:lnTo>
                    <a:pt x="192" y="81"/>
                  </a:lnTo>
                  <a:lnTo>
                    <a:pt x="177" y="85"/>
                  </a:lnTo>
                  <a:lnTo>
                    <a:pt x="163" y="91"/>
                  </a:lnTo>
                  <a:lnTo>
                    <a:pt x="149" y="99"/>
                  </a:lnTo>
                  <a:lnTo>
                    <a:pt x="145" y="113"/>
                  </a:lnTo>
                  <a:lnTo>
                    <a:pt x="140" y="129"/>
                  </a:lnTo>
                  <a:lnTo>
                    <a:pt x="132" y="145"/>
                  </a:lnTo>
                  <a:lnTo>
                    <a:pt x="140" y="159"/>
                  </a:lnTo>
                  <a:lnTo>
                    <a:pt x="147" y="175"/>
                  </a:lnTo>
                  <a:lnTo>
                    <a:pt x="146" y="182"/>
                  </a:lnTo>
                  <a:lnTo>
                    <a:pt x="153" y="185"/>
                  </a:lnTo>
                  <a:lnTo>
                    <a:pt x="163" y="193"/>
                  </a:lnTo>
                  <a:lnTo>
                    <a:pt x="177" y="197"/>
                  </a:lnTo>
                  <a:lnTo>
                    <a:pt x="189" y="186"/>
                  </a:lnTo>
                  <a:lnTo>
                    <a:pt x="190" y="202"/>
                  </a:lnTo>
                  <a:lnTo>
                    <a:pt x="192" y="216"/>
                  </a:lnTo>
                  <a:lnTo>
                    <a:pt x="210" y="215"/>
                  </a:lnTo>
                  <a:lnTo>
                    <a:pt x="219" y="231"/>
                  </a:lnTo>
                  <a:lnTo>
                    <a:pt x="227" y="245"/>
                  </a:lnTo>
                  <a:lnTo>
                    <a:pt x="224" y="250"/>
                  </a:lnTo>
                  <a:lnTo>
                    <a:pt x="224" y="275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6" name="Freeform 812"/>
            <p:cNvSpPr>
              <a:spLocks/>
            </p:cNvSpPr>
            <p:nvPr/>
          </p:nvSpPr>
          <p:spPr bwMode="auto">
            <a:xfrm>
              <a:off x="1314" y="2253"/>
              <a:ext cx="108" cy="59"/>
            </a:xfrm>
            <a:custGeom>
              <a:avLst/>
              <a:gdLst/>
              <a:ahLst/>
              <a:cxnLst>
                <a:cxn ang="0">
                  <a:pos x="58" y="41"/>
                </a:cxn>
                <a:cxn ang="0">
                  <a:pos x="52" y="43"/>
                </a:cxn>
                <a:cxn ang="0">
                  <a:pos x="43" y="47"/>
                </a:cxn>
                <a:cxn ang="0">
                  <a:pos x="37" y="59"/>
                </a:cxn>
                <a:cxn ang="0">
                  <a:pos x="32" y="59"/>
                </a:cxn>
                <a:cxn ang="0">
                  <a:pos x="31" y="52"/>
                </a:cxn>
                <a:cxn ang="0">
                  <a:pos x="24" y="50"/>
                </a:cxn>
                <a:cxn ang="0">
                  <a:pos x="24" y="41"/>
                </a:cxn>
                <a:cxn ang="0">
                  <a:pos x="10" y="38"/>
                </a:cxn>
                <a:cxn ang="0">
                  <a:pos x="0" y="30"/>
                </a:cxn>
                <a:cxn ang="0">
                  <a:pos x="10" y="15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41" y="3"/>
                </a:cxn>
                <a:cxn ang="0">
                  <a:pos x="57" y="0"/>
                </a:cxn>
                <a:cxn ang="0">
                  <a:pos x="71" y="0"/>
                </a:cxn>
                <a:cxn ang="0">
                  <a:pos x="86" y="3"/>
                </a:cxn>
                <a:cxn ang="0">
                  <a:pos x="96" y="11"/>
                </a:cxn>
                <a:cxn ang="0">
                  <a:pos x="93" y="9"/>
                </a:cxn>
                <a:cxn ang="0">
                  <a:pos x="96" y="13"/>
                </a:cxn>
                <a:cxn ang="0">
                  <a:pos x="101" y="13"/>
                </a:cxn>
                <a:cxn ang="0">
                  <a:pos x="108" y="20"/>
                </a:cxn>
                <a:cxn ang="0">
                  <a:pos x="93" y="22"/>
                </a:cxn>
                <a:cxn ang="0">
                  <a:pos x="79" y="25"/>
                </a:cxn>
                <a:cxn ang="0">
                  <a:pos x="58" y="41"/>
                </a:cxn>
              </a:cxnLst>
              <a:rect l="0" t="0" r="r" b="b"/>
              <a:pathLst>
                <a:path w="108" h="59">
                  <a:moveTo>
                    <a:pt x="58" y="41"/>
                  </a:moveTo>
                  <a:lnTo>
                    <a:pt x="52" y="43"/>
                  </a:lnTo>
                  <a:lnTo>
                    <a:pt x="43" y="47"/>
                  </a:lnTo>
                  <a:lnTo>
                    <a:pt x="37" y="59"/>
                  </a:lnTo>
                  <a:lnTo>
                    <a:pt x="32" y="59"/>
                  </a:lnTo>
                  <a:lnTo>
                    <a:pt x="31" y="52"/>
                  </a:lnTo>
                  <a:lnTo>
                    <a:pt x="24" y="50"/>
                  </a:lnTo>
                  <a:lnTo>
                    <a:pt x="24" y="41"/>
                  </a:lnTo>
                  <a:lnTo>
                    <a:pt x="10" y="38"/>
                  </a:lnTo>
                  <a:lnTo>
                    <a:pt x="0" y="30"/>
                  </a:lnTo>
                  <a:lnTo>
                    <a:pt x="10" y="15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6" y="3"/>
                  </a:lnTo>
                  <a:lnTo>
                    <a:pt x="96" y="11"/>
                  </a:lnTo>
                  <a:lnTo>
                    <a:pt x="93" y="9"/>
                  </a:lnTo>
                  <a:lnTo>
                    <a:pt x="96" y="13"/>
                  </a:lnTo>
                  <a:lnTo>
                    <a:pt x="101" y="13"/>
                  </a:lnTo>
                  <a:lnTo>
                    <a:pt x="108" y="20"/>
                  </a:lnTo>
                  <a:lnTo>
                    <a:pt x="93" y="22"/>
                  </a:lnTo>
                  <a:lnTo>
                    <a:pt x="79" y="25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7" name="Freeform 813"/>
            <p:cNvSpPr>
              <a:spLocks/>
            </p:cNvSpPr>
            <p:nvPr/>
          </p:nvSpPr>
          <p:spPr bwMode="auto">
            <a:xfrm>
              <a:off x="1319" y="2204"/>
              <a:ext cx="23" cy="51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4" y="32"/>
                </a:cxn>
                <a:cxn ang="0">
                  <a:pos x="6" y="13"/>
                </a:cxn>
                <a:cxn ang="0">
                  <a:pos x="22" y="0"/>
                </a:cxn>
                <a:cxn ang="0">
                  <a:pos x="23" y="2"/>
                </a:cxn>
                <a:cxn ang="0">
                  <a:pos x="23" y="14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19" y="36"/>
                </a:cxn>
                <a:cxn ang="0">
                  <a:pos x="14" y="41"/>
                </a:cxn>
              </a:cxnLst>
              <a:rect l="0" t="0" r="r" b="b"/>
              <a:pathLst>
                <a:path w="23" h="51">
                  <a:moveTo>
                    <a:pt x="14" y="41"/>
                  </a:moveTo>
                  <a:lnTo>
                    <a:pt x="5" y="51"/>
                  </a:lnTo>
                  <a:lnTo>
                    <a:pt x="0" y="51"/>
                  </a:lnTo>
                  <a:lnTo>
                    <a:pt x="4" y="32"/>
                  </a:lnTo>
                  <a:lnTo>
                    <a:pt x="6" y="13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14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19" y="36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8" name="Freeform 814"/>
            <p:cNvSpPr>
              <a:spLocks/>
            </p:cNvSpPr>
            <p:nvPr/>
          </p:nvSpPr>
          <p:spPr bwMode="auto">
            <a:xfrm>
              <a:off x="1461" y="2186"/>
              <a:ext cx="6" cy="2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</a:cxnLst>
              <a:rect l="0" t="0" r="r" b="b"/>
              <a:pathLst>
                <a:path w="6" h="2">
                  <a:moveTo>
                    <a:pt x="6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9" name="Freeform 815"/>
            <p:cNvSpPr>
              <a:spLocks/>
            </p:cNvSpPr>
            <p:nvPr/>
          </p:nvSpPr>
          <p:spPr bwMode="auto">
            <a:xfrm>
              <a:off x="1488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0" name="Freeform 816"/>
            <p:cNvSpPr>
              <a:spLocks/>
            </p:cNvSpPr>
            <p:nvPr/>
          </p:nvSpPr>
          <p:spPr bwMode="auto">
            <a:xfrm>
              <a:off x="1484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1" name="Freeform 817"/>
            <p:cNvSpPr>
              <a:spLocks/>
            </p:cNvSpPr>
            <p:nvPr/>
          </p:nvSpPr>
          <p:spPr bwMode="auto">
            <a:xfrm>
              <a:off x="1264" y="2217"/>
              <a:ext cx="72" cy="81"/>
            </a:xfrm>
            <a:custGeom>
              <a:avLst/>
              <a:gdLst/>
              <a:ahLst/>
              <a:cxnLst>
                <a:cxn ang="0">
                  <a:pos x="7" y="71"/>
                </a:cxn>
                <a:cxn ang="0">
                  <a:pos x="0" y="65"/>
                </a:cxn>
                <a:cxn ang="0">
                  <a:pos x="1" y="51"/>
                </a:cxn>
                <a:cxn ang="0">
                  <a:pos x="12" y="35"/>
                </a:cxn>
                <a:cxn ang="0">
                  <a:pos x="35" y="31"/>
                </a:cxn>
                <a:cxn ang="0">
                  <a:pos x="22" y="13"/>
                </a:cxn>
                <a:cxn ang="0">
                  <a:pos x="27" y="12"/>
                </a:cxn>
                <a:cxn ang="0">
                  <a:pos x="29" y="0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59" y="19"/>
                </a:cxn>
                <a:cxn ang="0">
                  <a:pos x="55" y="38"/>
                </a:cxn>
                <a:cxn ang="0">
                  <a:pos x="60" y="38"/>
                </a:cxn>
                <a:cxn ang="0">
                  <a:pos x="66" y="39"/>
                </a:cxn>
                <a:cxn ang="0">
                  <a:pos x="72" y="42"/>
                </a:cxn>
                <a:cxn ang="0">
                  <a:pos x="60" y="51"/>
                </a:cxn>
                <a:cxn ang="0">
                  <a:pos x="50" y="66"/>
                </a:cxn>
                <a:cxn ang="0">
                  <a:pos x="35" y="81"/>
                </a:cxn>
                <a:cxn ang="0">
                  <a:pos x="21" y="77"/>
                </a:cxn>
                <a:cxn ang="0">
                  <a:pos x="7" y="71"/>
                </a:cxn>
              </a:cxnLst>
              <a:rect l="0" t="0" r="r" b="b"/>
              <a:pathLst>
                <a:path w="72" h="81">
                  <a:moveTo>
                    <a:pt x="7" y="71"/>
                  </a:moveTo>
                  <a:lnTo>
                    <a:pt x="0" y="65"/>
                  </a:lnTo>
                  <a:lnTo>
                    <a:pt x="1" y="51"/>
                  </a:lnTo>
                  <a:lnTo>
                    <a:pt x="12" y="35"/>
                  </a:lnTo>
                  <a:lnTo>
                    <a:pt x="35" y="31"/>
                  </a:lnTo>
                  <a:lnTo>
                    <a:pt x="22" y="13"/>
                  </a:lnTo>
                  <a:lnTo>
                    <a:pt x="27" y="12"/>
                  </a:lnTo>
                  <a:lnTo>
                    <a:pt x="29" y="0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59" y="19"/>
                  </a:lnTo>
                  <a:lnTo>
                    <a:pt x="55" y="38"/>
                  </a:lnTo>
                  <a:lnTo>
                    <a:pt x="60" y="38"/>
                  </a:lnTo>
                  <a:lnTo>
                    <a:pt x="66" y="39"/>
                  </a:lnTo>
                  <a:lnTo>
                    <a:pt x="72" y="42"/>
                  </a:lnTo>
                  <a:lnTo>
                    <a:pt x="60" y="51"/>
                  </a:lnTo>
                  <a:lnTo>
                    <a:pt x="50" y="66"/>
                  </a:lnTo>
                  <a:lnTo>
                    <a:pt x="35" y="81"/>
                  </a:lnTo>
                  <a:lnTo>
                    <a:pt x="21" y="77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2" name="Freeform 818"/>
            <p:cNvSpPr>
              <a:spLocks/>
            </p:cNvSpPr>
            <p:nvPr/>
          </p:nvSpPr>
          <p:spPr bwMode="auto">
            <a:xfrm>
              <a:off x="1512" y="2204"/>
              <a:ext cx="36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5"/>
                </a:cxn>
                <a:cxn ang="0">
                  <a:pos x="19" y="13"/>
                </a:cxn>
                <a:cxn ang="0">
                  <a:pos x="36" y="12"/>
                </a:cxn>
                <a:cxn ang="0">
                  <a:pos x="14" y="0"/>
                </a:cxn>
              </a:cxnLst>
              <a:rect l="0" t="0" r="r" b="b"/>
              <a:pathLst>
                <a:path w="36" h="13">
                  <a:moveTo>
                    <a:pt x="14" y="0"/>
                  </a:moveTo>
                  <a:lnTo>
                    <a:pt x="0" y="5"/>
                  </a:lnTo>
                  <a:lnTo>
                    <a:pt x="19" y="13"/>
                  </a:lnTo>
                  <a:lnTo>
                    <a:pt x="36" y="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3" name="Freeform 819"/>
            <p:cNvSpPr>
              <a:spLocks/>
            </p:cNvSpPr>
            <p:nvPr/>
          </p:nvSpPr>
          <p:spPr bwMode="auto">
            <a:xfrm>
              <a:off x="915" y="1922"/>
              <a:ext cx="460" cy="360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91" y="28"/>
                </a:cxn>
                <a:cxn ang="0">
                  <a:pos x="139" y="28"/>
                </a:cxn>
                <a:cxn ang="0">
                  <a:pos x="171" y="20"/>
                </a:cxn>
                <a:cxn ang="0">
                  <a:pos x="177" y="26"/>
                </a:cxn>
                <a:cxn ang="0">
                  <a:pos x="189" y="41"/>
                </a:cxn>
                <a:cxn ang="0">
                  <a:pos x="190" y="54"/>
                </a:cxn>
                <a:cxn ang="0">
                  <a:pos x="198" y="68"/>
                </a:cxn>
                <a:cxn ang="0">
                  <a:pos x="207" y="73"/>
                </a:cxn>
                <a:cxn ang="0">
                  <a:pos x="220" y="63"/>
                </a:cxn>
                <a:cxn ang="0">
                  <a:pos x="233" y="59"/>
                </a:cxn>
                <a:cxn ang="0">
                  <a:pos x="237" y="59"/>
                </a:cxn>
                <a:cxn ang="0">
                  <a:pos x="245" y="64"/>
                </a:cxn>
                <a:cxn ang="0">
                  <a:pos x="251" y="69"/>
                </a:cxn>
                <a:cxn ang="0">
                  <a:pos x="255" y="84"/>
                </a:cxn>
                <a:cxn ang="0">
                  <a:pos x="260" y="97"/>
                </a:cxn>
                <a:cxn ang="0">
                  <a:pos x="264" y="108"/>
                </a:cxn>
                <a:cxn ang="0">
                  <a:pos x="268" y="125"/>
                </a:cxn>
                <a:cxn ang="0">
                  <a:pos x="279" y="131"/>
                </a:cxn>
                <a:cxn ang="0">
                  <a:pos x="290" y="133"/>
                </a:cxn>
                <a:cxn ang="0">
                  <a:pos x="298" y="135"/>
                </a:cxn>
                <a:cxn ang="0">
                  <a:pos x="281" y="232"/>
                </a:cxn>
                <a:cxn ang="0">
                  <a:pos x="300" y="277"/>
                </a:cxn>
                <a:cxn ang="0">
                  <a:pos x="366" y="278"/>
                </a:cxn>
                <a:cxn ang="0">
                  <a:pos x="388" y="260"/>
                </a:cxn>
                <a:cxn ang="0">
                  <a:pos x="448" y="222"/>
                </a:cxn>
                <a:cxn ang="0">
                  <a:pos x="444" y="253"/>
                </a:cxn>
                <a:cxn ang="0">
                  <a:pos x="432" y="284"/>
                </a:cxn>
                <a:cxn ang="0">
                  <a:pos x="395" y="295"/>
                </a:cxn>
                <a:cxn ang="0">
                  <a:pos x="384" y="326"/>
                </a:cxn>
                <a:cxn ang="0">
                  <a:pos x="332" y="342"/>
                </a:cxn>
                <a:cxn ang="0">
                  <a:pos x="307" y="326"/>
                </a:cxn>
                <a:cxn ang="0">
                  <a:pos x="225" y="316"/>
                </a:cxn>
                <a:cxn ang="0">
                  <a:pos x="174" y="286"/>
                </a:cxn>
                <a:cxn ang="0">
                  <a:pos x="135" y="243"/>
                </a:cxn>
                <a:cxn ang="0">
                  <a:pos x="138" y="206"/>
                </a:cxn>
                <a:cxn ang="0">
                  <a:pos x="116" y="166"/>
                </a:cxn>
                <a:cxn ang="0">
                  <a:pos x="95" y="144"/>
                </a:cxn>
                <a:cxn ang="0">
                  <a:pos x="90" y="120"/>
                </a:cxn>
                <a:cxn ang="0">
                  <a:pos x="68" y="88"/>
                </a:cxn>
                <a:cxn ang="0">
                  <a:pos x="44" y="25"/>
                </a:cxn>
                <a:cxn ang="0">
                  <a:pos x="35" y="75"/>
                </a:cxn>
                <a:cxn ang="0">
                  <a:pos x="56" y="118"/>
                </a:cxn>
                <a:cxn ang="0">
                  <a:pos x="77" y="178"/>
                </a:cxn>
                <a:cxn ang="0">
                  <a:pos x="42" y="157"/>
                </a:cxn>
                <a:cxn ang="0">
                  <a:pos x="22" y="115"/>
                </a:cxn>
                <a:cxn ang="0">
                  <a:pos x="22" y="80"/>
                </a:cxn>
                <a:cxn ang="0">
                  <a:pos x="0" y="4"/>
                </a:cxn>
              </a:cxnLst>
              <a:rect l="0" t="0" r="r" b="b"/>
              <a:pathLst>
                <a:path w="460" h="360">
                  <a:moveTo>
                    <a:pt x="17" y="3"/>
                  </a:moveTo>
                  <a:lnTo>
                    <a:pt x="40" y="0"/>
                  </a:lnTo>
                  <a:lnTo>
                    <a:pt x="38" y="3"/>
                  </a:lnTo>
                  <a:lnTo>
                    <a:pt x="39" y="6"/>
                  </a:lnTo>
                  <a:lnTo>
                    <a:pt x="59" y="15"/>
                  </a:lnTo>
                  <a:lnTo>
                    <a:pt x="86" y="25"/>
                  </a:lnTo>
                  <a:lnTo>
                    <a:pt x="87" y="26"/>
                  </a:lnTo>
                  <a:lnTo>
                    <a:pt x="91" y="28"/>
                  </a:lnTo>
                  <a:lnTo>
                    <a:pt x="102" y="28"/>
                  </a:lnTo>
                  <a:lnTo>
                    <a:pt x="125" y="28"/>
                  </a:lnTo>
                  <a:lnTo>
                    <a:pt x="129" y="28"/>
                  </a:lnTo>
                  <a:lnTo>
                    <a:pt x="139" y="28"/>
                  </a:lnTo>
                  <a:lnTo>
                    <a:pt x="142" y="19"/>
                  </a:lnTo>
                  <a:lnTo>
                    <a:pt x="158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3" y="25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80" y="32"/>
                  </a:lnTo>
                  <a:lnTo>
                    <a:pt x="181" y="33"/>
                  </a:lnTo>
                  <a:lnTo>
                    <a:pt x="184" y="38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90" y="43"/>
                  </a:lnTo>
                  <a:lnTo>
                    <a:pt x="190" y="50"/>
                  </a:lnTo>
                  <a:lnTo>
                    <a:pt x="190" y="54"/>
                  </a:lnTo>
                  <a:lnTo>
                    <a:pt x="191" y="62"/>
                  </a:lnTo>
                  <a:lnTo>
                    <a:pt x="194" y="64"/>
                  </a:lnTo>
                  <a:lnTo>
                    <a:pt x="197" y="67"/>
                  </a:lnTo>
                  <a:lnTo>
                    <a:pt x="198" y="68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4" y="72"/>
                  </a:lnTo>
                  <a:lnTo>
                    <a:pt x="207" y="73"/>
                  </a:lnTo>
                  <a:lnTo>
                    <a:pt x="211" y="75"/>
                  </a:lnTo>
                  <a:lnTo>
                    <a:pt x="212" y="73"/>
                  </a:lnTo>
                  <a:lnTo>
                    <a:pt x="216" y="69"/>
                  </a:lnTo>
                  <a:lnTo>
                    <a:pt x="220" y="63"/>
                  </a:lnTo>
                  <a:lnTo>
                    <a:pt x="223" y="59"/>
                  </a:lnTo>
                  <a:lnTo>
                    <a:pt x="224" y="59"/>
                  </a:lnTo>
                  <a:lnTo>
                    <a:pt x="229" y="56"/>
                  </a:lnTo>
                  <a:lnTo>
                    <a:pt x="233" y="59"/>
                  </a:lnTo>
                  <a:lnTo>
                    <a:pt x="233" y="58"/>
                  </a:lnTo>
                  <a:lnTo>
                    <a:pt x="234" y="59"/>
                  </a:lnTo>
                  <a:lnTo>
                    <a:pt x="234" y="58"/>
                  </a:lnTo>
                  <a:lnTo>
                    <a:pt x="237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6" y="64"/>
                  </a:lnTo>
                  <a:lnTo>
                    <a:pt x="247" y="65"/>
                  </a:lnTo>
                  <a:lnTo>
                    <a:pt x="249" y="67"/>
                  </a:lnTo>
                  <a:lnTo>
                    <a:pt x="251" y="69"/>
                  </a:lnTo>
                  <a:lnTo>
                    <a:pt x="251" y="71"/>
                  </a:lnTo>
                  <a:lnTo>
                    <a:pt x="253" y="72"/>
                  </a:lnTo>
                  <a:lnTo>
                    <a:pt x="253" y="76"/>
                  </a:lnTo>
                  <a:lnTo>
                    <a:pt x="255" y="84"/>
                  </a:lnTo>
                  <a:lnTo>
                    <a:pt x="255" y="89"/>
                  </a:lnTo>
                  <a:lnTo>
                    <a:pt x="257" y="90"/>
                  </a:lnTo>
                  <a:lnTo>
                    <a:pt x="259" y="94"/>
                  </a:lnTo>
                  <a:lnTo>
                    <a:pt x="260" y="97"/>
                  </a:lnTo>
                  <a:lnTo>
                    <a:pt x="262" y="99"/>
                  </a:lnTo>
                  <a:lnTo>
                    <a:pt x="263" y="101"/>
                  </a:lnTo>
                  <a:lnTo>
                    <a:pt x="266" y="103"/>
                  </a:lnTo>
                  <a:lnTo>
                    <a:pt x="264" y="108"/>
                  </a:lnTo>
                  <a:lnTo>
                    <a:pt x="264" y="114"/>
                  </a:lnTo>
                  <a:lnTo>
                    <a:pt x="266" y="116"/>
                  </a:lnTo>
                  <a:lnTo>
                    <a:pt x="267" y="121"/>
                  </a:lnTo>
                  <a:lnTo>
                    <a:pt x="268" y="125"/>
                  </a:lnTo>
                  <a:lnTo>
                    <a:pt x="272" y="127"/>
                  </a:lnTo>
                  <a:lnTo>
                    <a:pt x="273" y="128"/>
                  </a:lnTo>
                  <a:lnTo>
                    <a:pt x="275" y="128"/>
                  </a:lnTo>
                  <a:lnTo>
                    <a:pt x="279" y="131"/>
                  </a:lnTo>
                  <a:lnTo>
                    <a:pt x="280" y="131"/>
                  </a:lnTo>
                  <a:lnTo>
                    <a:pt x="280" y="132"/>
                  </a:lnTo>
                  <a:lnTo>
                    <a:pt x="287" y="132"/>
                  </a:lnTo>
                  <a:lnTo>
                    <a:pt x="290" y="133"/>
                  </a:lnTo>
                  <a:lnTo>
                    <a:pt x="292" y="136"/>
                  </a:lnTo>
                  <a:lnTo>
                    <a:pt x="294" y="136"/>
                  </a:lnTo>
                  <a:lnTo>
                    <a:pt x="298" y="133"/>
                  </a:lnTo>
                  <a:lnTo>
                    <a:pt x="298" y="135"/>
                  </a:lnTo>
                  <a:lnTo>
                    <a:pt x="288" y="161"/>
                  </a:lnTo>
                  <a:lnTo>
                    <a:pt x="277" y="187"/>
                  </a:lnTo>
                  <a:lnTo>
                    <a:pt x="275" y="213"/>
                  </a:lnTo>
                  <a:lnTo>
                    <a:pt x="281" y="232"/>
                  </a:lnTo>
                  <a:lnTo>
                    <a:pt x="287" y="251"/>
                  </a:lnTo>
                  <a:lnTo>
                    <a:pt x="292" y="262"/>
                  </a:lnTo>
                  <a:lnTo>
                    <a:pt x="297" y="274"/>
                  </a:lnTo>
                  <a:lnTo>
                    <a:pt x="300" y="277"/>
                  </a:lnTo>
                  <a:lnTo>
                    <a:pt x="316" y="286"/>
                  </a:lnTo>
                  <a:lnTo>
                    <a:pt x="332" y="284"/>
                  </a:lnTo>
                  <a:lnTo>
                    <a:pt x="352" y="280"/>
                  </a:lnTo>
                  <a:lnTo>
                    <a:pt x="366" y="278"/>
                  </a:lnTo>
                  <a:lnTo>
                    <a:pt x="371" y="282"/>
                  </a:lnTo>
                  <a:lnTo>
                    <a:pt x="376" y="277"/>
                  </a:lnTo>
                  <a:lnTo>
                    <a:pt x="374" y="274"/>
                  </a:lnTo>
                  <a:lnTo>
                    <a:pt x="388" y="260"/>
                  </a:lnTo>
                  <a:lnTo>
                    <a:pt x="396" y="235"/>
                  </a:lnTo>
                  <a:lnTo>
                    <a:pt x="410" y="224"/>
                  </a:lnTo>
                  <a:lnTo>
                    <a:pt x="431" y="223"/>
                  </a:lnTo>
                  <a:lnTo>
                    <a:pt x="448" y="222"/>
                  </a:lnTo>
                  <a:lnTo>
                    <a:pt x="452" y="222"/>
                  </a:lnTo>
                  <a:lnTo>
                    <a:pt x="458" y="226"/>
                  </a:lnTo>
                  <a:lnTo>
                    <a:pt x="460" y="230"/>
                  </a:lnTo>
                  <a:lnTo>
                    <a:pt x="444" y="253"/>
                  </a:lnTo>
                  <a:lnTo>
                    <a:pt x="440" y="261"/>
                  </a:lnTo>
                  <a:lnTo>
                    <a:pt x="442" y="264"/>
                  </a:lnTo>
                  <a:lnTo>
                    <a:pt x="440" y="265"/>
                  </a:lnTo>
                  <a:lnTo>
                    <a:pt x="432" y="284"/>
                  </a:lnTo>
                  <a:lnTo>
                    <a:pt x="430" y="277"/>
                  </a:lnTo>
                  <a:lnTo>
                    <a:pt x="426" y="282"/>
                  </a:lnTo>
                  <a:lnTo>
                    <a:pt x="410" y="295"/>
                  </a:lnTo>
                  <a:lnTo>
                    <a:pt x="395" y="295"/>
                  </a:lnTo>
                  <a:lnTo>
                    <a:pt x="378" y="295"/>
                  </a:lnTo>
                  <a:lnTo>
                    <a:pt x="376" y="307"/>
                  </a:lnTo>
                  <a:lnTo>
                    <a:pt x="371" y="308"/>
                  </a:lnTo>
                  <a:lnTo>
                    <a:pt x="384" y="326"/>
                  </a:lnTo>
                  <a:lnTo>
                    <a:pt x="361" y="330"/>
                  </a:lnTo>
                  <a:lnTo>
                    <a:pt x="350" y="346"/>
                  </a:lnTo>
                  <a:lnTo>
                    <a:pt x="349" y="360"/>
                  </a:lnTo>
                  <a:lnTo>
                    <a:pt x="332" y="342"/>
                  </a:lnTo>
                  <a:lnTo>
                    <a:pt x="319" y="329"/>
                  </a:lnTo>
                  <a:lnTo>
                    <a:pt x="313" y="325"/>
                  </a:lnTo>
                  <a:lnTo>
                    <a:pt x="305" y="326"/>
                  </a:lnTo>
                  <a:lnTo>
                    <a:pt x="307" y="326"/>
                  </a:lnTo>
                  <a:lnTo>
                    <a:pt x="283" y="337"/>
                  </a:lnTo>
                  <a:lnTo>
                    <a:pt x="273" y="337"/>
                  </a:lnTo>
                  <a:lnTo>
                    <a:pt x="255" y="327"/>
                  </a:lnTo>
                  <a:lnTo>
                    <a:pt x="225" y="316"/>
                  </a:lnTo>
                  <a:lnTo>
                    <a:pt x="215" y="310"/>
                  </a:lnTo>
                  <a:lnTo>
                    <a:pt x="198" y="300"/>
                  </a:lnTo>
                  <a:lnTo>
                    <a:pt x="186" y="294"/>
                  </a:lnTo>
                  <a:lnTo>
                    <a:pt x="174" y="286"/>
                  </a:lnTo>
                  <a:lnTo>
                    <a:pt x="161" y="279"/>
                  </a:lnTo>
                  <a:lnTo>
                    <a:pt x="150" y="267"/>
                  </a:lnTo>
                  <a:lnTo>
                    <a:pt x="138" y="256"/>
                  </a:lnTo>
                  <a:lnTo>
                    <a:pt x="135" y="243"/>
                  </a:lnTo>
                  <a:lnTo>
                    <a:pt x="142" y="239"/>
                  </a:lnTo>
                  <a:lnTo>
                    <a:pt x="138" y="235"/>
                  </a:lnTo>
                  <a:lnTo>
                    <a:pt x="145" y="222"/>
                  </a:lnTo>
                  <a:lnTo>
                    <a:pt x="138" y="206"/>
                  </a:lnTo>
                  <a:lnTo>
                    <a:pt x="133" y="191"/>
                  </a:lnTo>
                  <a:lnTo>
                    <a:pt x="122" y="178"/>
                  </a:lnTo>
                  <a:lnTo>
                    <a:pt x="112" y="163"/>
                  </a:lnTo>
                  <a:lnTo>
                    <a:pt x="116" y="166"/>
                  </a:lnTo>
                  <a:lnTo>
                    <a:pt x="109" y="155"/>
                  </a:lnTo>
                  <a:lnTo>
                    <a:pt x="105" y="151"/>
                  </a:lnTo>
                  <a:lnTo>
                    <a:pt x="108" y="151"/>
                  </a:lnTo>
                  <a:lnTo>
                    <a:pt x="95" y="144"/>
                  </a:lnTo>
                  <a:lnTo>
                    <a:pt x="98" y="140"/>
                  </a:lnTo>
                  <a:lnTo>
                    <a:pt x="91" y="138"/>
                  </a:lnTo>
                  <a:lnTo>
                    <a:pt x="96" y="127"/>
                  </a:lnTo>
                  <a:lnTo>
                    <a:pt x="90" y="120"/>
                  </a:lnTo>
                  <a:lnTo>
                    <a:pt x="79" y="101"/>
                  </a:lnTo>
                  <a:lnTo>
                    <a:pt x="78" y="95"/>
                  </a:lnTo>
                  <a:lnTo>
                    <a:pt x="74" y="95"/>
                  </a:lnTo>
                  <a:lnTo>
                    <a:pt x="68" y="88"/>
                  </a:lnTo>
                  <a:lnTo>
                    <a:pt x="61" y="71"/>
                  </a:lnTo>
                  <a:lnTo>
                    <a:pt x="55" y="54"/>
                  </a:lnTo>
                  <a:lnTo>
                    <a:pt x="55" y="30"/>
                  </a:lnTo>
                  <a:lnTo>
                    <a:pt x="44" y="25"/>
                  </a:lnTo>
                  <a:lnTo>
                    <a:pt x="31" y="17"/>
                  </a:lnTo>
                  <a:lnTo>
                    <a:pt x="29" y="38"/>
                  </a:lnTo>
                  <a:lnTo>
                    <a:pt x="26" y="58"/>
                  </a:lnTo>
                  <a:lnTo>
                    <a:pt x="35" y="75"/>
                  </a:lnTo>
                  <a:lnTo>
                    <a:pt x="44" y="92"/>
                  </a:lnTo>
                  <a:lnTo>
                    <a:pt x="49" y="106"/>
                  </a:lnTo>
                  <a:lnTo>
                    <a:pt x="53" y="119"/>
                  </a:lnTo>
                  <a:lnTo>
                    <a:pt x="56" y="118"/>
                  </a:lnTo>
                  <a:lnTo>
                    <a:pt x="59" y="140"/>
                  </a:lnTo>
                  <a:lnTo>
                    <a:pt x="62" y="163"/>
                  </a:lnTo>
                  <a:lnTo>
                    <a:pt x="68" y="168"/>
                  </a:lnTo>
                  <a:lnTo>
                    <a:pt x="77" y="178"/>
                  </a:lnTo>
                  <a:lnTo>
                    <a:pt x="79" y="188"/>
                  </a:lnTo>
                  <a:lnTo>
                    <a:pt x="68" y="193"/>
                  </a:lnTo>
                  <a:lnTo>
                    <a:pt x="57" y="175"/>
                  </a:lnTo>
                  <a:lnTo>
                    <a:pt x="42" y="157"/>
                  </a:lnTo>
                  <a:lnTo>
                    <a:pt x="43" y="142"/>
                  </a:lnTo>
                  <a:lnTo>
                    <a:pt x="38" y="127"/>
                  </a:lnTo>
                  <a:lnTo>
                    <a:pt x="32" y="116"/>
                  </a:lnTo>
                  <a:lnTo>
                    <a:pt x="22" y="115"/>
                  </a:lnTo>
                  <a:lnTo>
                    <a:pt x="14" y="106"/>
                  </a:lnTo>
                  <a:lnTo>
                    <a:pt x="1" y="95"/>
                  </a:lnTo>
                  <a:lnTo>
                    <a:pt x="19" y="99"/>
                  </a:lnTo>
                  <a:lnTo>
                    <a:pt x="22" y="80"/>
                  </a:lnTo>
                  <a:lnTo>
                    <a:pt x="13" y="67"/>
                  </a:lnTo>
                  <a:lnTo>
                    <a:pt x="4" y="54"/>
                  </a:lnTo>
                  <a:lnTo>
                    <a:pt x="1" y="29"/>
                  </a:lnTo>
                  <a:lnTo>
                    <a:pt x="0" y="4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4" name="Freeform 838"/>
            <p:cNvSpPr>
              <a:spLocks/>
            </p:cNvSpPr>
            <p:nvPr/>
          </p:nvSpPr>
          <p:spPr bwMode="auto">
            <a:xfrm>
              <a:off x="1467" y="2079"/>
              <a:ext cx="9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8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8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5" name="Freeform 841"/>
            <p:cNvSpPr>
              <a:spLocks/>
            </p:cNvSpPr>
            <p:nvPr/>
          </p:nvSpPr>
          <p:spPr bwMode="auto">
            <a:xfrm>
              <a:off x="880" y="1896"/>
              <a:ext cx="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6" name="Freeform 842"/>
            <p:cNvSpPr>
              <a:spLocks/>
            </p:cNvSpPr>
            <p:nvPr/>
          </p:nvSpPr>
          <p:spPr bwMode="auto">
            <a:xfrm>
              <a:off x="873" y="1896"/>
              <a:ext cx="4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0" y="3"/>
                  </a:lnTo>
                  <a:lnTo>
                    <a:pt x="4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7" name="Freeform 843"/>
            <p:cNvSpPr>
              <a:spLocks/>
            </p:cNvSpPr>
            <p:nvPr/>
          </p:nvSpPr>
          <p:spPr bwMode="auto">
            <a:xfrm>
              <a:off x="897" y="1908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1" y="1"/>
                  </a:lnTo>
                  <a:lnTo>
                    <a:pt x="1" y="3"/>
                  </a:lnTo>
                  <a:lnTo>
                    <a:pt x="4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8" name="Freeform 845"/>
            <p:cNvSpPr>
              <a:spLocks/>
            </p:cNvSpPr>
            <p:nvPr/>
          </p:nvSpPr>
          <p:spPr bwMode="auto">
            <a:xfrm>
              <a:off x="894" y="1916"/>
              <a:ext cx="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9" name="Freeform 849"/>
            <p:cNvSpPr>
              <a:spLocks/>
            </p:cNvSpPr>
            <p:nvPr/>
          </p:nvSpPr>
          <p:spPr bwMode="auto">
            <a:xfrm>
              <a:off x="1480" y="2079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0" name="Freeform 850"/>
            <p:cNvSpPr>
              <a:spLocks/>
            </p:cNvSpPr>
            <p:nvPr/>
          </p:nvSpPr>
          <p:spPr bwMode="auto">
            <a:xfrm>
              <a:off x="1484" y="207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1" name="Freeform 851"/>
            <p:cNvSpPr>
              <a:spLocks/>
            </p:cNvSpPr>
            <p:nvPr/>
          </p:nvSpPr>
          <p:spPr bwMode="auto">
            <a:xfrm>
              <a:off x="1487" y="2077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97" name="7 Marcador de texto"/>
          <p:cNvSpPr txBox="1">
            <a:spLocks/>
          </p:cNvSpPr>
          <p:nvPr/>
        </p:nvSpPr>
        <p:spPr>
          <a:xfrm>
            <a:off x="2581372" y="1346519"/>
            <a:ext cx="6300000" cy="36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72000" rIns="720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 de Expansión para compañías colombianas: la región como alternativa</a:t>
            </a:r>
            <a:endParaRPr lang="es-CO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7 Marcador de texto"/>
          <p:cNvSpPr txBox="1">
            <a:spLocks/>
          </p:cNvSpPr>
          <p:nvPr/>
        </p:nvSpPr>
        <p:spPr>
          <a:xfrm>
            <a:off x="3535700" y="2436069"/>
            <a:ext cx="5328000" cy="36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72000" rIns="720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Similitud entre países: facilita procesos de expansión, sinergias y desarrollo de economías de escala</a:t>
            </a:r>
            <a:endParaRPr lang="es-CO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Elipse 99"/>
          <p:cNvSpPr/>
          <p:nvPr/>
        </p:nvSpPr>
        <p:spPr>
          <a:xfrm>
            <a:off x="3413278" y="2425028"/>
            <a:ext cx="396000" cy="3960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2</a:t>
            </a:r>
            <a:endParaRPr lang="es-CO" sz="1400" b="1" dirty="0" smtClean="0">
              <a:solidFill>
                <a:schemeClr val="bg1"/>
              </a:solidFill>
            </a:endParaRPr>
          </a:p>
        </p:txBody>
      </p:sp>
      <p:sp>
        <p:nvSpPr>
          <p:cNvPr id="101" name="Elipse 100"/>
          <p:cNvSpPr/>
          <p:nvPr/>
        </p:nvSpPr>
        <p:spPr>
          <a:xfrm>
            <a:off x="2378805" y="1322003"/>
            <a:ext cx="396000" cy="3960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2" name="7 Marcador de texto"/>
          <p:cNvSpPr txBox="1">
            <a:spLocks/>
          </p:cNvSpPr>
          <p:nvPr/>
        </p:nvSpPr>
        <p:spPr>
          <a:xfrm>
            <a:off x="4355966" y="3996148"/>
            <a:ext cx="4532535" cy="36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72000" rIns="720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región como alternativa de inversión Global</a:t>
            </a:r>
            <a:endParaRPr lang="es-CO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Elipse 102"/>
          <p:cNvSpPr/>
          <p:nvPr/>
        </p:nvSpPr>
        <p:spPr>
          <a:xfrm>
            <a:off x="4233545" y="3985107"/>
            <a:ext cx="396000" cy="3960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04" name="Rectángulo 103"/>
          <p:cNvSpPr/>
          <p:nvPr/>
        </p:nvSpPr>
        <p:spPr>
          <a:xfrm>
            <a:off x="278557" y="4952721"/>
            <a:ext cx="2232000" cy="1476000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Caso de Éxito: </a:t>
            </a:r>
          </a:p>
          <a:p>
            <a:pPr algn="ctr"/>
            <a:r>
              <a:rPr lang="es-CO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dinámica de iniciativas privadas de integración</a:t>
            </a:r>
          </a:p>
        </p:txBody>
      </p:sp>
    </p:spTree>
    <p:extLst>
      <p:ext uri="{BB962C8B-B14F-4D97-AF65-F5344CB8AC3E}">
        <p14:creationId xmlns:p14="http://schemas.microsoft.com/office/powerpoint/2010/main" val="151188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Alianza del Pacífico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s-CO" dirty="0" smtClean="0"/>
              <a:t>Caso de Éxito: Dinámica de Iniciativas Privadas de Integración</a:t>
            </a:r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100" y="1125522"/>
            <a:ext cx="8571600" cy="528480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503C-F42B-4272-B9F4-A8E2EF4F5795}" type="slidenum">
              <a:rPr lang="es-CO" smtClean="0"/>
              <a:t>5</a:t>
            </a:fld>
            <a:endParaRPr lang="es-CO" dirty="0"/>
          </a:p>
        </p:txBody>
      </p:sp>
      <p:grpSp>
        <p:nvGrpSpPr>
          <p:cNvPr id="6" name="Group 85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86229" y="1238788"/>
            <a:ext cx="4022970" cy="4950692"/>
            <a:chOff x="873" y="1896"/>
            <a:chExt cx="1380" cy="1749"/>
          </a:xfrm>
        </p:grpSpPr>
        <p:sp>
          <p:nvSpPr>
            <p:cNvPr id="7" name="Freeform 165"/>
            <p:cNvSpPr>
              <a:spLocks/>
            </p:cNvSpPr>
            <p:nvPr/>
          </p:nvSpPr>
          <p:spPr bwMode="auto">
            <a:xfrm>
              <a:off x="1482" y="2325"/>
              <a:ext cx="209" cy="327"/>
            </a:xfrm>
            <a:custGeom>
              <a:avLst/>
              <a:gdLst/>
              <a:ahLst/>
              <a:cxnLst>
                <a:cxn ang="0">
                  <a:pos x="84" y="27"/>
                </a:cxn>
                <a:cxn ang="0">
                  <a:pos x="61" y="42"/>
                </a:cxn>
                <a:cxn ang="0">
                  <a:pos x="40" y="74"/>
                </a:cxn>
                <a:cxn ang="0">
                  <a:pos x="35" y="77"/>
                </a:cxn>
                <a:cxn ang="0">
                  <a:pos x="31" y="87"/>
                </a:cxn>
                <a:cxn ang="0">
                  <a:pos x="20" y="100"/>
                </a:cxn>
                <a:cxn ang="0">
                  <a:pos x="30" y="128"/>
                </a:cxn>
                <a:cxn ang="0">
                  <a:pos x="27" y="150"/>
                </a:cxn>
                <a:cxn ang="0">
                  <a:pos x="31" y="168"/>
                </a:cxn>
                <a:cxn ang="0">
                  <a:pos x="9" y="194"/>
                </a:cxn>
                <a:cxn ang="0">
                  <a:pos x="0" y="208"/>
                </a:cxn>
                <a:cxn ang="0">
                  <a:pos x="15" y="225"/>
                </a:cxn>
                <a:cxn ang="0">
                  <a:pos x="43" y="236"/>
                </a:cxn>
                <a:cxn ang="0">
                  <a:pos x="63" y="245"/>
                </a:cxn>
                <a:cxn ang="0">
                  <a:pos x="83" y="264"/>
                </a:cxn>
                <a:cxn ang="0">
                  <a:pos x="100" y="288"/>
                </a:cxn>
                <a:cxn ang="0">
                  <a:pos x="135" y="289"/>
                </a:cxn>
                <a:cxn ang="0">
                  <a:pos x="146" y="319"/>
                </a:cxn>
                <a:cxn ang="0">
                  <a:pos x="161" y="300"/>
                </a:cxn>
                <a:cxn ang="0">
                  <a:pos x="157" y="251"/>
                </a:cxn>
                <a:cxn ang="0">
                  <a:pos x="166" y="231"/>
                </a:cxn>
                <a:cxn ang="0">
                  <a:pos x="160" y="223"/>
                </a:cxn>
                <a:cxn ang="0">
                  <a:pos x="173" y="210"/>
                </a:cxn>
                <a:cxn ang="0">
                  <a:pos x="186" y="207"/>
                </a:cxn>
                <a:cxn ang="0">
                  <a:pos x="199" y="202"/>
                </a:cxn>
                <a:cxn ang="0">
                  <a:pos x="209" y="220"/>
                </a:cxn>
                <a:cxn ang="0">
                  <a:pos x="195" y="189"/>
                </a:cxn>
                <a:cxn ang="0">
                  <a:pos x="194" y="155"/>
                </a:cxn>
                <a:cxn ang="0">
                  <a:pos x="202" y="121"/>
                </a:cxn>
                <a:cxn ang="0">
                  <a:pos x="172" y="124"/>
                </a:cxn>
                <a:cxn ang="0">
                  <a:pos x="142" y="106"/>
                </a:cxn>
                <a:cxn ang="0">
                  <a:pos x="117" y="98"/>
                </a:cxn>
                <a:cxn ang="0">
                  <a:pos x="108" y="63"/>
                </a:cxn>
                <a:cxn ang="0">
                  <a:pos x="108" y="46"/>
                </a:cxn>
                <a:cxn ang="0">
                  <a:pos x="127" y="13"/>
                </a:cxn>
                <a:cxn ang="0">
                  <a:pos x="142" y="0"/>
                </a:cxn>
                <a:cxn ang="0">
                  <a:pos x="114" y="12"/>
                </a:cxn>
                <a:cxn ang="0">
                  <a:pos x="88" y="21"/>
                </a:cxn>
              </a:cxnLst>
              <a:rect l="0" t="0" r="r" b="b"/>
              <a:pathLst>
                <a:path w="209" h="327">
                  <a:moveTo>
                    <a:pt x="88" y="21"/>
                  </a:moveTo>
                  <a:lnTo>
                    <a:pt x="84" y="27"/>
                  </a:lnTo>
                  <a:lnTo>
                    <a:pt x="75" y="25"/>
                  </a:lnTo>
                  <a:lnTo>
                    <a:pt x="61" y="42"/>
                  </a:lnTo>
                  <a:lnTo>
                    <a:pt x="60" y="57"/>
                  </a:lnTo>
                  <a:lnTo>
                    <a:pt x="40" y="74"/>
                  </a:lnTo>
                  <a:lnTo>
                    <a:pt x="39" y="87"/>
                  </a:lnTo>
                  <a:lnTo>
                    <a:pt x="35" y="77"/>
                  </a:lnTo>
                  <a:lnTo>
                    <a:pt x="31" y="73"/>
                  </a:lnTo>
                  <a:lnTo>
                    <a:pt x="31" y="87"/>
                  </a:lnTo>
                  <a:lnTo>
                    <a:pt x="24" y="92"/>
                  </a:lnTo>
                  <a:lnTo>
                    <a:pt x="20" y="100"/>
                  </a:lnTo>
                  <a:lnTo>
                    <a:pt x="26" y="109"/>
                  </a:lnTo>
                  <a:lnTo>
                    <a:pt x="30" y="128"/>
                  </a:lnTo>
                  <a:lnTo>
                    <a:pt x="26" y="135"/>
                  </a:lnTo>
                  <a:lnTo>
                    <a:pt x="27" y="150"/>
                  </a:lnTo>
                  <a:lnTo>
                    <a:pt x="28" y="165"/>
                  </a:lnTo>
                  <a:lnTo>
                    <a:pt x="31" y="168"/>
                  </a:lnTo>
                  <a:lnTo>
                    <a:pt x="19" y="190"/>
                  </a:lnTo>
                  <a:lnTo>
                    <a:pt x="9" y="194"/>
                  </a:lnTo>
                  <a:lnTo>
                    <a:pt x="5" y="205"/>
                  </a:lnTo>
                  <a:lnTo>
                    <a:pt x="0" y="208"/>
                  </a:lnTo>
                  <a:lnTo>
                    <a:pt x="1" y="215"/>
                  </a:lnTo>
                  <a:lnTo>
                    <a:pt x="15" y="225"/>
                  </a:lnTo>
                  <a:lnTo>
                    <a:pt x="26" y="236"/>
                  </a:lnTo>
                  <a:lnTo>
                    <a:pt x="43" y="236"/>
                  </a:lnTo>
                  <a:lnTo>
                    <a:pt x="62" y="246"/>
                  </a:lnTo>
                  <a:lnTo>
                    <a:pt x="63" y="245"/>
                  </a:lnTo>
                  <a:lnTo>
                    <a:pt x="74" y="254"/>
                  </a:lnTo>
                  <a:lnTo>
                    <a:pt x="83" y="264"/>
                  </a:lnTo>
                  <a:lnTo>
                    <a:pt x="96" y="279"/>
                  </a:lnTo>
                  <a:lnTo>
                    <a:pt x="100" y="288"/>
                  </a:lnTo>
                  <a:lnTo>
                    <a:pt x="122" y="289"/>
                  </a:lnTo>
                  <a:lnTo>
                    <a:pt x="135" y="289"/>
                  </a:lnTo>
                  <a:lnTo>
                    <a:pt x="152" y="296"/>
                  </a:lnTo>
                  <a:lnTo>
                    <a:pt x="146" y="319"/>
                  </a:lnTo>
                  <a:lnTo>
                    <a:pt x="157" y="327"/>
                  </a:lnTo>
                  <a:lnTo>
                    <a:pt x="161" y="300"/>
                  </a:lnTo>
                  <a:lnTo>
                    <a:pt x="165" y="271"/>
                  </a:lnTo>
                  <a:lnTo>
                    <a:pt x="157" y="251"/>
                  </a:lnTo>
                  <a:lnTo>
                    <a:pt x="153" y="232"/>
                  </a:lnTo>
                  <a:lnTo>
                    <a:pt x="166" y="231"/>
                  </a:lnTo>
                  <a:lnTo>
                    <a:pt x="169" y="227"/>
                  </a:lnTo>
                  <a:lnTo>
                    <a:pt x="160" y="223"/>
                  </a:lnTo>
                  <a:lnTo>
                    <a:pt x="157" y="210"/>
                  </a:lnTo>
                  <a:lnTo>
                    <a:pt x="173" y="210"/>
                  </a:lnTo>
                  <a:lnTo>
                    <a:pt x="187" y="210"/>
                  </a:lnTo>
                  <a:lnTo>
                    <a:pt x="186" y="207"/>
                  </a:lnTo>
                  <a:lnTo>
                    <a:pt x="190" y="208"/>
                  </a:lnTo>
                  <a:lnTo>
                    <a:pt x="199" y="202"/>
                  </a:lnTo>
                  <a:lnTo>
                    <a:pt x="205" y="219"/>
                  </a:lnTo>
                  <a:lnTo>
                    <a:pt x="209" y="220"/>
                  </a:lnTo>
                  <a:lnTo>
                    <a:pt x="205" y="203"/>
                  </a:lnTo>
                  <a:lnTo>
                    <a:pt x="195" y="189"/>
                  </a:lnTo>
                  <a:lnTo>
                    <a:pt x="202" y="180"/>
                  </a:lnTo>
                  <a:lnTo>
                    <a:pt x="194" y="155"/>
                  </a:lnTo>
                  <a:lnTo>
                    <a:pt x="198" y="138"/>
                  </a:lnTo>
                  <a:lnTo>
                    <a:pt x="202" y="121"/>
                  </a:lnTo>
                  <a:lnTo>
                    <a:pt x="186" y="122"/>
                  </a:lnTo>
                  <a:lnTo>
                    <a:pt x="172" y="124"/>
                  </a:lnTo>
                  <a:lnTo>
                    <a:pt x="156" y="106"/>
                  </a:lnTo>
                  <a:lnTo>
                    <a:pt x="142" y="106"/>
                  </a:lnTo>
                  <a:lnTo>
                    <a:pt x="129" y="104"/>
                  </a:lnTo>
                  <a:lnTo>
                    <a:pt x="117" y="98"/>
                  </a:lnTo>
                  <a:lnTo>
                    <a:pt x="117" y="85"/>
                  </a:lnTo>
                  <a:lnTo>
                    <a:pt x="108" y="63"/>
                  </a:lnTo>
                  <a:lnTo>
                    <a:pt x="101" y="63"/>
                  </a:lnTo>
                  <a:lnTo>
                    <a:pt x="108" y="46"/>
                  </a:lnTo>
                  <a:lnTo>
                    <a:pt x="118" y="30"/>
                  </a:lnTo>
                  <a:lnTo>
                    <a:pt x="127" y="13"/>
                  </a:lnTo>
                  <a:lnTo>
                    <a:pt x="140" y="9"/>
                  </a:lnTo>
                  <a:lnTo>
                    <a:pt x="142" y="0"/>
                  </a:lnTo>
                  <a:lnTo>
                    <a:pt x="130" y="1"/>
                  </a:lnTo>
                  <a:lnTo>
                    <a:pt x="114" y="12"/>
                  </a:lnTo>
                  <a:lnTo>
                    <a:pt x="99" y="21"/>
                  </a:lnTo>
                  <a:lnTo>
                    <a:pt x="88" y="21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" name="Freeform 166"/>
            <p:cNvSpPr>
              <a:spLocks/>
            </p:cNvSpPr>
            <p:nvPr/>
          </p:nvSpPr>
          <p:spPr bwMode="auto">
            <a:xfrm>
              <a:off x="1905" y="2455"/>
              <a:ext cx="52" cy="71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29" y="5"/>
                </a:cxn>
                <a:cxn ang="0">
                  <a:pos x="13" y="0"/>
                </a:cxn>
                <a:cxn ang="0">
                  <a:pos x="9" y="8"/>
                </a:cxn>
                <a:cxn ang="0">
                  <a:pos x="4" y="25"/>
                </a:cxn>
                <a:cxn ang="0">
                  <a:pos x="10" y="48"/>
                </a:cxn>
                <a:cxn ang="0">
                  <a:pos x="0" y="68"/>
                </a:cxn>
                <a:cxn ang="0">
                  <a:pos x="12" y="69"/>
                </a:cxn>
                <a:cxn ang="0">
                  <a:pos x="29" y="71"/>
                </a:cxn>
                <a:cxn ang="0">
                  <a:pos x="40" y="52"/>
                </a:cxn>
                <a:cxn ang="0">
                  <a:pos x="52" y="34"/>
                </a:cxn>
                <a:cxn ang="0">
                  <a:pos x="48" y="22"/>
                </a:cxn>
                <a:cxn ang="0">
                  <a:pos x="47" y="26"/>
                </a:cxn>
                <a:cxn ang="0">
                  <a:pos x="43" y="17"/>
                </a:cxn>
              </a:cxnLst>
              <a:rect l="0" t="0" r="r" b="b"/>
              <a:pathLst>
                <a:path w="52" h="71">
                  <a:moveTo>
                    <a:pt x="43" y="17"/>
                  </a:moveTo>
                  <a:lnTo>
                    <a:pt x="29" y="5"/>
                  </a:lnTo>
                  <a:lnTo>
                    <a:pt x="13" y="0"/>
                  </a:lnTo>
                  <a:lnTo>
                    <a:pt x="9" y="8"/>
                  </a:lnTo>
                  <a:lnTo>
                    <a:pt x="4" y="25"/>
                  </a:lnTo>
                  <a:lnTo>
                    <a:pt x="10" y="48"/>
                  </a:lnTo>
                  <a:lnTo>
                    <a:pt x="0" y="68"/>
                  </a:lnTo>
                  <a:lnTo>
                    <a:pt x="12" y="69"/>
                  </a:lnTo>
                  <a:lnTo>
                    <a:pt x="29" y="71"/>
                  </a:lnTo>
                  <a:lnTo>
                    <a:pt x="40" y="52"/>
                  </a:lnTo>
                  <a:lnTo>
                    <a:pt x="52" y="34"/>
                  </a:lnTo>
                  <a:lnTo>
                    <a:pt x="48" y="22"/>
                  </a:lnTo>
                  <a:lnTo>
                    <a:pt x="47" y="26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" name="Freeform 167"/>
            <p:cNvSpPr>
              <a:spLocks/>
            </p:cNvSpPr>
            <p:nvPr/>
          </p:nvSpPr>
          <p:spPr bwMode="auto">
            <a:xfrm>
              <a:off x="1789" y="2401"/>
              <a:ext cx="83" cy="142"/>
            </a:xfrm>
            <a:custGeom>
              <a:avLst/>
              <a:gdLst/>
              <a:ahLst/>
              <a:cxnLst>
                <a:cxn ang="0">
                  <a:pos x="68" y="101"/>
                </a:cxn>
                <a:cxn ang="0">
                  <a:pos x="59" y="91"/>
                </a:cxn>
                <a:cxn ang="0">
                  <a:pos x="60" y="74"/>
                </a:cxn>
                <a:cxn ang="0">
                  <a:pos x="68" y="70"/>
                </a:cxn>
                <a:cxn ang="0">
                  <a:pos x="72" y="59"/>
                </a:cxn>
                <a:cxn ang="0">
                  <a:pos x="70" y="44"/>
                </a:cxn>
                <a:cxn ang="0">
                  <a:pos x="56" y="31"/>
                </a:cxn>
                <a:cxn ang="0">
                  <a:pos x="48" y="40"/>
                </a:cxn>
                <a:cxn ang="0">
                  <a:pos x="50" y="20"/>
                </a:cxn>
                <a:cxn ang="0">
                  <a:pos x="39" y="11"/>
                </a:cxn>
                <a:cxn ang="0">
                  <a:pos x="30" y="2"/>
                </a:cxn>
                <a:cxn ang="0">
                  <a:pos x="34" y="6"/>
                </a:cxn>
                <a:cxn ang="0">
                  <a:pos x="26" y="0"/>
                </a:cxn>
                <a:cxn ang="0">
                  <a:pos x="29" y="3"/>
                </a:cxn>
                <a:cxn ang="0">
                  <a:pos x="13" y="19"/>
                </a:cxn>
                <a:cxn ang="0">
                  <a:pos x="20" y="27"/>
                </a:cxn>
                <a:cxn ang="0">
                  <a:pos x="7" y="35"/>
                </a:cxn>
                <a:cxn ang="0">
                  <a:pos x="0" y="49"/>
                </a:cxn>
                <a:cxn ang="0">
                  <a:pos x="10" y="65"/>
                </a:cxn>
                <a:cxn ang="0">
                  <a:pos x="21" y="65"/>
                </a:cxn>
                <a:cxn ang="0">
                  <a:pos x="22" y="75"/>
                </a:cxn>
                <a:cxn ang="0">
                  <a:pos x="30" y="86"/>
                </a:cxn>
                <a:cxn ang="0">
                  <a:pos x="25" y="104"/>
                </a:cxn>
                <a:cxn ang="0">
                  <a:pos x="26" y="127"/>
                </a:cxn>
                <a:cxn ang="0">
                  <a:pos x="38" y="142"/>
                </a:cxn>
                <a:cxn ang="0">
                  <a:pos x="50" y="142"/>
                </a:cxn>
                <a:cxn ang="0">
                  <a:pos x="66" y="132"/>
                </a:cxn>
                <a:cxn ang="0">
                  <a:pos x="83" y="129"/>
                </a:cxn>
                <a:cxn ang="0">
                  <a:pos x="76" y="116"/>
                </a:cxn>
                <a:cxn ang="0">
                  <a:pos x="68" y="101"/>
                </a:cxn>
              </a:cxnLst>
              <a:rect l="0" t="0" r="r" b="b"/>
              <a:pathLst>
                <a:path w="83" h="142">
                  <a:moveTo>
                    <a:pt x="68" y="101"/>
                  </a:moveTo>
                  <a:lnTo>
                    <a:pt x="59" y="91"/>
                  </a:lnTo>
                  <a:lnTo>
                    <a:pt x="60" y="74"/>
                  </a:lnTo>
                  <a:lnTo>
                    <a:pt x="68" y="70"/>
                  </a:lnTo>
                  <a:lnTo>
                    <a:pt x="72" y="59"/>
                  </a:lnTo>
                  <a:lnTo>
                    <a:pt x="70" y="44"/>
                  </a:lnTo>
                  <a:lnTo>
                    <a:pt x="56" y="31"/>
                  </a:lnTo>
                  <a:lnTo>
                    <a:pt x="48" y="40"/>
                  </a:lnTo>
                  <a:lnTo>
                    <a:pt x="50" y="20"/>
                  </a:lnTo>
                  <a:lnTo>
                    <a:pt x="39" y="11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9" y="3"/>
                  </a:lnTo>
                  <a:lnTo>
                    <a:pt x="13" y="19"/>
                  </a:lnTo>
                  <a:lnTo>
                    <a:pt x="20" y="27"/>
                  </a:lnTo>
                  <a:lnTo>
                    <a:pt x="7" y="35"/>
                  </a:lnTo>
                  <a:lnTo>
                    <a:pt x="0" y="49"/>
                  </a:lnTo>
                  <a:lnTo>
                    <a:pt x="10" y="65"/>
                  </a:lnTo>
                  <a:lnTo>
                    <a:pt x="21" y="65"/>
                  </a:lnTo>
                  <a:lnTo>
                    <a:pt x="22" y="75"/>
                  </a:lnTo>
                  <a:lnTo>
                    <a:pt x="30" y="86"/>
                  </a:lnTo>
                  <a:lnTo>
                    <a:pt x="25" y="104"/>
                  </a:lnTo>
                  <a:lnTo>
                    <a:pt x="26" y="127"/>
                  </a:lnTo>
                  <a:lnTo>
                    <a:pt x="38" y="142"/>
                  </a:lnTo>
                  <a:lnTo>
                    <a:pt x="50" y="142"/>
                  </a:lnTo>
                  <a:lnTo>
                    <a:pt x="66" y="132"/>
                  </a:lnTo>
                  <a:lnTo>
                    <a:pt x="83" y="129"/>
                  </a:lnTo>
                  <a:lnTo>
                    <a:pt x="76" y="116"/>
                  </a:lnTo>
                  <a:lnTo>
                    <a:pt x="68" y="10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" name="Freeform 168"/>
            <p:cNvSpPr>
              <a:spLocks/>
            </p:cNvSpPr>
            <p:nvPr/>
          </p:nvSpPr>
          <p:spPr bwMode="auto">
            <a:xfrm>
              <a:off x="1784" y="2356"/>
              <a:ext cx="15" cy="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5" y="0"/>
                </a:cxn>
                <a:cxn ang="0">
                  <a:pos x="10" y="13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5" y="0"/>
                </a:cxn>
              </a:cxnLst>
              <a:rect l="0" t="0" r="r" b="b"/>
              <a:pathLst>
                <a:path w="15" h="13">
                  <a:moveTo>
                    <a:pt x="5" y="0"/>
                  </a:moveTo>
                  <a:lnTo>
                    <a:pt x="15" y="0"/>
                  </a:lnTo>
                  <a:lnTo>
                    <a:pt x="10" y="13"/>
                  </a:lnTo>
                  <a:lnTo>
                    <a:pt x="0" y="12"/>
                  </a:lnTo>
                  <a:lnTo>
                    <a:pt x="8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" name="Freeform 169"/>
            <p:cNvSpPr>
              <a:spLocks/>
            </p:cNvSpPr>
            <p:nvPr/>
          </p:nvSpPr>
          <p:spPr bwMode="auto">
            <a:xfrm>
              <a:off x="1583" y="2328"/>
              <a:ext cx="235" cy="226"/>
            </a:xfrm>
            <a:custGeom>
              <a:avLst/>
              <a:gdLst/>
              <a:ahLst/>
              <a:cxnLst>
                <a:cxn ang="0">
                  <a:pos x="194" y="46"/>
                </a:cxn>
                <a:cxn ang="0">
                  <a:pos x="183" y="43"/>
                </a:cxn>
                <a:cxn ang="0">
                  <a:pos x="181" y="36"/>
                </a:cxn>
                <a:cxn ang="0">
                  <a:pos x="180" y="28"/>
                </a:cxn>
                <a:cxn ang="0">
                  <a:pos x="168" y="33"/>
                </a:cxn>
                <a:cxn ang="0">
                  <a:pos x="151" y="39"/>
                </a:cxn>
                <a:cxn ang="0">
                  <a:pos x="127" y="33"/>
                </a:cxn>
                <a:cxn ang="0">
                  <a:pos x="94" y="33"/>
                </a:cxn>
                <a:cxn ang="0">
                  <a:pos x="71" y="13"/>
                </a:cxn>
                <a:cxn ang="0">
                  <a:pos x="56" y="10"/>
                </a:cxn>
                <a:cxn ang="0">
                  <a:pos x="61" y="14"/>
                </a:cxn>
                <a:cxn ang="0">
                  <a:pos x="35" y="27"/>
                </a:cxn>
                <a:cxn ang="0">
                  <a:pos x="33" y="33"/>
                </a:cxn>
                <a:cxn ang="0">
                  <a:pos x="38" y="43"/>
                </a:cxn>
                <a:cxn ang="0">
                  <a:pos x="33" y="62"/>
                </a:cxn>
                <a:cxn ang="0">
                  <a:pos x="31" y="32"/>
                </a:cxn>
                <a:cxn ang="0">
                  <a:pos x="28" y="15"/>
                </a:cxn>
                <a:cxn ang="0">
                  <a:pos x="26" y="10"/>
                </a:cxn>
                <a:cxn ang="0">
                  <a:pos x="7" y="43"/>
                </a:cxn>
                <a:cxn ang="0">
                  <a:pos x="7" y="60"/>
                </a:cxn>
                <a:cxn ang="0">
                  <a:pos x="16" y="95"/>
                </a:cxn>
                <a:cxn ang="0">
                  <a:pos x="41" y="103"/>
                </a:cxn>
                <a:cxn ang="0">
                  <a:pos x="71" y="121"/>
                </a:cxn>
                <a:cxn ang="0">
                  <a:pos x="101" y="118"/>
                </a:cxn>
                <a:cxn ang="0">
                  <a:pos x="93" y="152"/>
                </a:cxn>
                <a:cxn ang="0">
                  <a:pos x="94" y="186"/>
                </a:cxn>
                <a:cxn ang="0">
                  <a:pos x="108" y="217"/>
                </a:cxn>
                <a:cxn ang="0">
                  <a:pos x="132" y="224"/>
                </a:cxn>
                <a:cxn ang="0">
                  <a:pos x="151" y="212"/>
                </a:cxn>
                <a:cxn ang="0">
                  <a:pos x="170" y="192"/>
                </a:cxn>
                <a:cxn ang="0">
                  <a:pos x="154" y="166"/>
                </a:cxn>
                <a:cxn ang="0">
                  <a:pos x="166" y="162"/>
                </a:cxn>
                <a:cxn ang="0">
                  <a:pos x="184" y="161"/>
                </a:cxn>
                <a:cxn ang="0">
                  <a:pos x="213" y="149"/>
                </a:cxn>
                <a:cxn ang="0">
                  <a:pos x="216" y="138"/>
                </a:cxn>
                <a:cxn ang="0">
                  <a:pos x="213" y="108"/>
                </a:cxn>
                <a:cxn ang="0">
                  <a:pos x="219" y="92"/>
                </a:cxn>
                <a:cxn ang="0">
                  <a:pos x="232" y="73"/>
                </a:cxn>
                <a:cxn ang="0">
                  <a:pos x="203" y="71"/>
                </a:cxn>
                <a:cxn ang="0">
                  <a:pos x="214" y="61"/>
                </a:cxn>
                <a:cxn ang="0">
                  <a:pos x="207" y="48"/>
                </a:cxn>
                <a:cxn ang="0">
                  <a:pos x="194" y="44"/>
                </a:cxn>
              </a:cxnLst>
              <a:rect l="0" t="0" r="r" b="b"/>
              <a:pathLst>
                <a:path w="235" h="226">
                  <a:moveTo>
                    <a:pt x="196" y="49"/>
                  </a:moveTo>
                  <a:lnTo>
                    <a:pt x="194" y="46"/>
                  </a:lnTo>
                  <a:lnTo>
                    <a:pt x="190" y="41"/>
                  </a:lnTo>
                  <a:lnTo>
                    <a:pt x="183" y="43"/>
                  </a:lnTo>
                  <a:lnTo>
                    <a:pt x="187" y="41"/>
                  </a:lnTo>
                  <a:lnTo>
                    <a:pt x="181" y="36"/>
                  </a:lnTo>
                  <a:lnTo>
                    <a:pt x="200" y="31"/>
                  </a:lnTo>
                  <a:lnTo>
                    <a:pt x="180" y="28"/>
                  </a:lnTo>
                  <a:lnTo>
                    <a:pt x="162" y="31"/>
                  </a:lnTo>
                  <a:lnTo>
                    <a:pt x="168" y="33"/>
                  </a:lnTo>
                  <a:lnTo>
                    <a:pt x="159" y="33"/>
                  </a:lnTo>
                  <a:lnTo>
                    <a:pt x="151" y="39"/>
                  </a:lnTo>
                  <a:lnTo>
                    <a:pt x="149" y="40"/>
                  </a:lnTo>
                  <a:lnTo>
                    <a:pt x="127" y="33"/>
                  </a:lnTo>
                  <a:lnTo>
                    <a:pt x="111" y="31"/>
                  </a:lnTo>
                  <a:lnTo>
                    <a:pt x="94" y="33"/>
                  </a:lnTo>
                  <a:lnTo>
                    <a:pt x="89" y="22"/>
                  </a:lnTo>
                  <a:lnTo>
                    <a:pt x="71" y="13"/>
                  </a:lnTo>
                  <a:lnTo>
                    <a:pt x="63" y="0"/>
                  </a:lnTo>
                  <a:lnTo>
                    <a:pt x="56" y="10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39" y="23"/>
                  </a:lnTo>
                  <a:lnTo>
                    <a:pt x="35" y="27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5" y="40"/>
                  </a:lnTo>
                  <a:lnTo>
                    <a:pt x="38" y="43"/>
                  </a:lnTo>
                  <a:lnTo>
                    <a:pt x="39" y="53"/>
                  </a:lnTo>
                  <a:lnTo>
                    <a:pt x="33" y="62"/>
                  </a:lnTo>
                  <a:lnTo>
                    <a:pt x="22" y="49"/>
                  </a:lnTo>
                  <a:lnTo>
                    <a:pt x="31" y="32"/>
                  </a:lnTo>
                  <a:lnTo>
                    <a:pt x="31" y="24"/>
                  </a:lnTo>
                  <a:lnTo>
                    <a:pt x="28" y="15"/>
                  </a:lnTo>
                  <a:lnTo>
                    <a:pt x="39" y="6"/>
                  </a:lnTo>
                  <a:lnTo>
                    <a:pt x="26" y="10"/>
                  </a:lnTo>
                  <a:lnTo>
                    <a:pt x="17" y="27"/>
                  </a:lnTo>
                  <a:lnTo>
                    <a:pt x="7" y="43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16" y="82"/>
                  </a:lnTo>
                  <a:lnTo>
                    <a:pt x="16" y="95"/>
                  </a:lnTo>
                  <a:lnTo>
                    <a:pt x="28" y="101"/>
                  </a:lnTo>
                  <a:lnTo>
                    <a:pt x="41" y="103"/>
                  </a:lnTo>
                  <a:lnTo>
                    <a:pt x="55" y="103"/>
                  </a:lnTo>
                  <a:lnTo>
                    <a:pt x="71" y="121"/>
                  </a:lnTo>
                  <a:lnTo>
                    <a:pt x="85" y="119"/>
                  </a:lnTo>
                  <a:lnTo>
                    <a:pt x="101" y="118"/>
                  </a:lnTo>
                  <a:lnTo>
                    <a:pt x="97" y="135"/>
                  </a:lnTo>
                  <a:lnTo>
                    <a:pt x="93" y="152"/>
                  </a:lnTo>
                  <a:lnTo>
                    <a:pt x="101" y="177"/>
                  </a:lnTo>
                  <a:lnTo>
                    <a:pt x="94" y="186"/>
                  </a:lnTo>
                  <a:lnTo>
                    <a:pt x="104" y="200"/>
                  </a:lnTo>
                  <a:lnTo>
                    <a:pt x="108" y="217"/>
                  </a:lnTo>
                  <a:lnTo>
                    <a:pt x="123" y="225"/>
                  </a:lnTo>
                  <a:lnTo>
                    <a:pt x="132" y="224"/>
                  </a:lnTo>
                  <a:lnTo>
                    <a:pt x="134" y="226"/>
                  </a:lnTo>
                  <a:lnTo>
                    <a:pt x="151" y="212"/>
                  </a:lnTo>
                  <a:lnTo>
                    <a:pt x="167" y="199"/>
                  </a:lnTo>
                  <a:lnTo>
                    <a:pt x="170" y="192"/>
                  </a:lnTo>
                  <a:lnTo>
                    <a:pt x="159" y="189"/>
                  </a:lnTo>
                  <a:lnTo>
                    <a:pt x="154" y="166"/>
                  </a:lnTo>
                  <a:lnTo>
                    <a:pt x="147" y="157"/>
                  </a:lnTo>
                  <a:lnTo>
                    <a:pt x="166" y="162"/>
                  </a:lnTo>
                  <a:lnTo>
                    <a:pt x="181" y="168"/>
                  </a:lnTo>
                  <a:lnTo>
                    <a:pt x="184" y="161"/>
                  </a:lnTo>
                  <a:lnTo>
                    <a:pt x="198" y="155"/>
                  </a:lnTo>
                  <a:lnTo>
                    <a:pt x="213" y="149"/>
                  </a:lnTo>
                  <a:lnTo>
                    <a:pt x="218" y="138"/>
                  </a:lnTo>
                  <a:lnTo>
                    <a:pt x="216" y="138"/>
                  </a:lnTo>
                  <a:lnTo>
                    <a:pt x="206" y="122"/>
                  </a:lnTo>
                  <a:lnTo>
                    <a:pt x="213" y="108"/>
                  </a:lnTo>
                  <a:lnTo>
                    <a:pt x="226" y="100"/>
                  </a:lnTo>
                  <a:lnTo>
                    <a:pt x="219" y="92"/>
                  </a:lnTo>
                  <a:lnTo>
                    <a:pt x="235" y="76"/>
                  </a:lnTo>
                  <a:lnTo>
                    <a:pt x="232" y="73"/>
                  </a:lnTo>
                  <a:lnTo>
                    <a:pt x="215" y="71"/>
                  </a:lnTo>
                  <a:lnTo>
                    <a:pt x="203" y="71"/>
                  </a:lnTo>
                  <a:lnTo>
                    <a:pt x="207" y="70"/>
                  </a:lnTo>
                  <a:lnTo>
                    <a:pt x="214" y="61"/>
                  </a:lnTo>
                  <a:lnTo>
                    <a:pt x="218" y="58"/>
                  </a:lnTo>
                  <a:lnTo>
                    <a:pt x="207" y="48"/>
                  </a:lnTo>
                  <a:lnTo>
                    <a:pt x="201" y="49"/>
                  </a:lnTo>
                  <a:lnTo>
                    <a:pt x="194" y="44"/>
                  </a:lnTo>
                  <a:lnTo>
                    <a:pt x="196" y="49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" name="Freeform 170"/>
            <p:cNvSpPr>
              <a:spLocks/>
            </p:cNvSpPr>
            <p:nvPr/>
          </p:nvSpPr>
          <p:spPr bwMode="auto">
            <a:xfrm>
              <a:off x="1742" y="2350"/>
              <a:ext cx="9" cy="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0"/>
                </a:cxn>
                <a:cxn ang="0">
                  <a:pos x="9" y="2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lnTo>
                    <a:pt x="0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" name="Freeform 171"/>
            <p:cNvSpPr>
              <a:spLocks/>
            </p:cNvSpPr>
            <p:nvPr/>
          </p:nvSpPr>
          <p:spPr bwMode="auto">
            <a:xfrm>
              <a:off x="1798" y="2275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4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7" y="8"/>
                </a:cxn>
                <a:cxn ang="0">
                  <a:pos x="7" y="10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8" y="8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" name="Freeform 172"/>
            <p:cNvSpPr>
              <a:spLocks/>
            </p:cNvSpPr>
            <p:nvPr/>
          </p:nvSpPr>
          <p:spPr bwMode="auto">
            <a:xfrm>
              <a:off x="1792" y="2244"/>
              <a:ext cx="13" cy="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3" y="4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4" y="3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13" h="9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" name="Freeform 173"/>
            <p:cNvSpPr>
              <a:spLocks/>
            </p:cNvSpPr>
            <p:nvPr/>
          </p:nvSpPr>
          <p:spPr bwMode="auto">
            <a:xfrm>
              <a:off x="1799" y="2253"/>
              <a:ext cx="3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" name="Freeform 174"/>
            <p:cNvSpPr>
              <a:spLocks/>
            </p:cNvSpPr>
            <p:nvPr/>
          </p:nvSpPr>
          <p:spPr bwMode="auto">
            <a:xfrm>
              <a:off x="1797" y="2261"/>
              <a:ext cx="4" cy="8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5"/>
                </a:cxn>
              </a:cxnLst>
              <a:rect l="0" t="0" r="r" b="b"/>
              <a:pathLst>
                <a:path w="4" h="8">
                  <a:moveTo>
                    <a:pt x="4" y="5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" name="Freeform 175"/>
            <p:cNvSpPr>
              <a:spLocks/>
            </p:cNvSpPr>
            <p:nvPr/>
          </p:nvSpPr>
          <p:spPr bwMode="auto">
            <a:xfrm>
              <a:off x="1772" y="2208"/>
              <a:ext cx="4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" name="Freeform 176"/>
            <p:cNvSpPr>
              <a:spLocks/>
            </p:cNvSpPr>
            <p:nvPr/>
          </p:nvSpPr>
          <p:spPr bwMode="auto">
            <a:xfrm>
              <a:off x="1793" y="2231"/>
              <a:ext cx="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9" name="Freeform 177"/>
            <p:cNvSpPr>
              <a:spLocks/>
            </p:cNvSpPr>
            <p:nvPr/>
          </p:nvSpPr>
          <p:spPr bwMode="auto">
            <a:xfrm>
              <a:off x="1793" y="2219"/>
              <a:ext cx="3" cy="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3" y="2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0" name="Freeform 178"/>
            <p:cNvSpPr>
              <a:spLocks/>
            </p:cNvSpPr>
            <p:nvPr/>
          </p:nvSpPr>
          <p:spPr bwMode="auto">
            <a:xfrm>
              <a:off x="1746" y="2204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1" name="Freeform 179"/>
            <p:cNvSpPr>
              <a:spLocks/>
            </p:cNvSpPr>
            <p:nvPr/>
          </p:nvSpPr>
          <p:spPr bwMode="auto">
            <a:xfrm>
              <a:off x="1751" y="2199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2" name="Freeform 180"/>
            <p:cNvSpPr>
              <a:spLocks/>
            </p:cNvSpPr>
            <p:nvPr/>
          </p:nvSpPr>
          <p:spPr bwMode="auto">
            <a:xfrm>
              <a:off x="1751" y="220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3" name="Rectangle 181"/>
            <p:cNvSpPr>
              <a:spLocks noChangeArrowheads="1"/>
            </p:cNvSpPr>
            <p:nvPr/>
          </p:nvSpPr>
          <p:spPr bwMode="auto">
            <a:xfrm>
              <a:off x="1745" y="2204"/>
              <a:ext cx="1" cy="1"/>
            </a:xfrm>
            <a:prstGeom prst="rect">
              <a:avLst/>
            </a:prstGeom>
            <a:solidFill>
              <a:srgbClr val="BEBEBE"/>
            </a:solidFill>
            <a:ln w="18415" algn="ctr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defTabSz="881063">
                <a:spcBef>
                  <a:spcPct val="0"/>
                </a:spcBef>
              </a:pPr>
              <a:endParaRPr lang="en-SG" sz="2400">
                <a:solidFill>
                  <a:srgbClr val="FFFFFF"/>
                </a:solidFill>
              </a:endParaRPr>
            </a:p>
          </p:txBody>
        </p:sp>
        <p:sp>
          <p:nvSpPr>
            <p:cNvPr id="24" name="Freeform 182"/>
            <p:cNvSpPr>
              <a:spLocks/>
            </p:cNvSpPr>
            <p:nvPr/>
          </p:nvSpPr>
          <p:spPr bwMode="auto">
            <a:xfrm>
              <a:off x="1747" y="2206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5" name="Freeform 183"/>
            <p:cNvSpPr>
              <a:spLocks/>
            </p:cNvSpPr>
            <p:nvPr/>
          </p:nvSpPr>
          <p:spPr bwMode="auto">
            <a:xfrm>
              <a:off x="1747" y="2206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6" name="Freeform 184"/>
            <p:cNvSpPr>
              <a:spLocks/>
            </p:cNvSpPr>
            <p:nvPr/>
          </p:nvSpPr>
          <p:spPr bwMode="auto">
            <a:xfrm>
              <a:off x="1622" y="2175"/>
              <a:ext cx="62" cy="4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3" y="18"/>
                </a:cxn>
                <a:cxn ang="0">
                  <a:pos x="0" y="26"/>
                </a:cxn>
                <a:cxn ang="0">
                  <a:pos x="2" y="38"/>
                </a:cxn>
                <a:cxn ang="0">
                  <a:pos x="7" y="46"/>
                </a:cxn>
                <a:cxn ang="0">
                  <a:pos x="15" y="35"/>
                </a:cxn>
                <a:cxn ang="0">
                  <a:pos x="24" y="31"/>
                </a:cxn>
                <a:cxn ang="0">
                  <a:pos x="32" y="31"/>
                </a:cxn>
                <a:cxn ang="0">
                  <a:pos x="54" y="33"/>
                </a:cxn>
                <a:cxn ang="0">
                  <a:pos x="62" y="25"/>
                </a:cxn>
                <a:cxn ang="0">
                  <a:pos x="55" y="20"/>
                </a:cxn>
                <a:cxn ang="0">
                  <a:pos x="42" y="17"/>
                </a:cxn>
                <a:cxn ang="0">
                  <a:pos x="47" y="9"/>
                </a:cxn>
                <a:cxn ang="0">
                  <a:pos x="41" y="5"/>
                </a:cxn>
                <a:cxn ang="0">
                  <a:pos x="15" y="0"/>
                </a:cxn>
                <a:cxn ang="0">
                  <a:pos x="6" y="1"/>
                </a:cxn>
              </a:cxnLst>
              <a:rect l="0" t="0" r="r" b="b"/>
              <a:pathLst>
                <a:path w="62" h="46">
                  <a:moveTo>
                    <a:pt x="6" y="1"/>
                  </a:moveTo>
                  <a:lnTo>
                    <a:pt x="3" y="18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7" y="46"/>
                  </a:lnTo>
                  <a:lnTo>
                    <a:pt x="15" y="35"/>
                  </a:lnTo>
                  <a:lnTo>
                    <a:pt x="24" y="31"/>
                  </a:lnTo>
                  <a:lnTo>
                    <a:pt x="32" y="31"/>
                  </a:lnTo>
                  <a:lnTo>
                    <a:pt x="54" y="33"/>
                  </a:lnTo>
                  <a:lnTo>
                    <a:pt x="62" y="25"/>
                  </a:lnTo>
                  <a:lnTo>
                    <a:pt x="55" y="20"/>
                  </a:lnTo>
                  <a:lnTo>
                    <a:pt x="42" y="17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15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7" name="Freeform 185"/>
            <p:cNvSpPr>
              <a:spLocks/>
            </p:cNvSpPr>
            <p:nvPr/>
          </p:nvSpPr>
          <p:spPr bwMode="auto">
            <a:xfrm>
              <a:off x="1578" y="2175"/>
              <a:ext cx="50" cy="38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47" y="18"/>
                </a:cxn>
                <a:cxn ang="0">
                  <a:pos x="44" y="26"/>
                </a:cxn>
                <a:cxn ang="0">
                  <a:pos x="46" y="38"/>
                </a:cxn>
                <a:cxn ang="0">
                  <a:pos x="29" y="37"/>
                </a:cxn>
                <a:cxn ang="0">
                  <a:pos x="10" y="35"/>
                </a:cxn>
                <a:cxn ang="0">
                  <a:pos x="0" y="30"/>
                </a:cxn>
                <a:cxn ang="0">
                  <a:pos x="7" y="25"/>
                </a:cxn>
                <a:cxn ang="0">
                  <a:pos x="23" y="27"/>
                </a:cxn>
                <a:cxn ang="0">
                  <a:pos x="36" y="27"/>
                </a:cxn>
                <a:cxn ang="0">
                  <a:pos x="31" y="13"/>
                </a:cxn>
                <a:cxn ang="0">
                  <a:pos x="23" y="7"/>
                </a:cxn>
                <a:cxn ang="0">
                  <a:pos x="22" y="1"/>
                </a:cxn>
                <a:cxn ang="0">
                  <a:pos x="34" y="0"/>
                </a:cxn>
                <a:cxn ang="0">
                  <a:pos x="50" y="1"/>
                </a:cxn>
              </a:cxnLst>
              <a:rect l="0" t="0" r="r" b="b"/>
              <a:pathLst>
                <a:path w="50" h="38">
                  <a:moveTo>
                    <a:pt x="50" y="1"/>
                  </a:moveTo>
                  <a:lnTo>
                    <a:pt x="47" y="18"/>
                  </a:lnTo>
                  <a:lnTo>
                    <a:pt x="44" y="26"/>
                  </a:lnTo>
                  <a:lnTo>
                    <a:pt x="46" y="38"/>
                  </a:lnTo>
                  <a:lnTo>
                    <a:pt x="29" y="37"/>
                  </a:lnTo>
                  <a:lnTo>
                    <a:pt x="10" y="35"/>
                  </a:lnTo>
                  <a:lnTo>
                    <a:pt x="0" y="30"/>
                  </a:lnTo>
                  <a:lnTo>
                    <a:pt x="7" y="25"/>
                  </a:lnTo>
                  <a:lnTo>
                    <a:pt x="23" y="27"/>
                  </a:lnTo>
                  <a:lnTo>
                    <a:pt x="36" y="27"/>
                  </a:lnTo>
                  <a:lnTo>
                    <a:pt x="31" y="13"/>
                  </a:lnTo>
                  <a:lnTo>
                    <a:pt x="23" y="7"/>
                  </a:lnTo>
                  <a:lnTo>
                    <a:pt x="22" y="1"/>
                  </a:lnTo>
                  <a:lnTo>
                    <a:pt x="34" y="0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8" name="Freeform 186"/>
            <p:cNvSpPr>
              <a:spLocks/>
            </p:cNvSpPr>
            <p:nvPr/>
          </p:nvSpPr>
          <p:spPr bwMode="auto">
            <a:xfrm>
              <a:off x="1785" y="2236"/>
              <a:ext cx="3" cy="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9" name="Freeform 187"/>
            <p:cNvSpPr>
              <a:spLocks/>
            </p:cNvSpPr>
            <p:nvPr/>
          </p:nvSpPr>
          <p:spPr bwMode="auto">
            <a:xfrm>
              <a:off x="1703" y="2202"/>
              <a:ext cx="27" cy="12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2" y="11"/>
                </a:cxn>
                <a:cxn ang="0">
                  <a:pos x="20" y="12"/>
                </a:cxn>
                <a:cxn ang="0">
                  <a:pos x="14" y="12"/>
                </a:cxn>
                <a:cxn ang="0">
                  <a:pos x="7" y="12"/>
                </a:cxn>
                <a:cxn ang="0">
                  <a:pos x="4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20" y="3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7" y="7"/>
                </a:cxn>
              </a:cxnLst>
              <a:rect l="0" t="0" r="r" b="b"/>
              <a:pathLst>
                <a:path w="27" h="12">
                  <a:moveTo>
                    <a:pt x="27" y="7"/>
                  </a:moveTo>
                  <a:lnTo>
                    <a:pt x="26" y="7"/>
                  </a:lnTo>
                  <a:lnTo>
                    <a:pt x="26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4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20" y="3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0" name="Freeform 188"/>
            <p:cNvSpPr>
              <a:spLocks/>
            </p:cNvSpPr>
            <p:nvPr/>
          </p:nvSpPr>
          <p:spPr bwMode="auto">
            <a:xfrm>
              <a:off x="1776" y="2226"/>
              <a:ext cx="4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4" y="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1" name="Freeform 189"/>
            <p:cNvSpPr>
              <a:spLocks/>
            </p:cNvSpPr>
            <p:nvPr/>
          </p:nvSpPr>
          <p:spPr bwMode="auto">
            <a:xfrm>
              <a:off x="1780" y="2230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2" name="Freeform 190"/>
            <p:cNvSpPr>
              <a:spLocks/>
            </p:cNvSpPr>
            <p:nvPr/>
          </p:nvSpPr>
          <p:spPr bwMode="auto">
            <a:xfrm>
              <a:off x="1742" y="2217"/>
              <a:ext cx="5" cy="2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5" y="1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3" name="Freeform 191"/>
            <p:cNvSpPr>
              <a:spLocks/>
            </p:cNvSpPr>
            <p:nvPr/>
          </p:nvSpPr>
          <p:spPr bwMode="auto">
            <a:xfrm>
              <a:off x="1797" y="2304"/>
              <a:ext cx="2" cy="5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4" name="Freeform 192"/>
            <p:cNvSpPr>
              <a:spLocks/>
            </p:cNvSpPr>
            <p:nvPr/>
          </p:nvSpPr>
          <p:spPr bwMode="auto">
            <a:xfrm>
              <a:off x="1644" y="2320"/>
              <a:ext cx="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5" name="Freeform 193"/>
            <p:cNvSpPr>
              <a:spLocks/>
            </p:cNvSpPr>
            <p:nvPr/>
          </p:nvSpPr>
          <p:spPr bwMode="auto">
            <a:xfrm>
              <a:off x="1826" y="2305"/>
              <a:ext cx="3" cy="6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3" y="4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lnTo>
                    <a:pt x="1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6" name="Freeform 194"/>
            <p:cNvSpPr>
              <a:spLocks/>
            </p:cNvSpPr>
            <p:nvPr/>
          </p:nvSpPr>
          <p:spPr bwMode="auto">
            <a:xfrm>
              <a:off x="1367" y="2350"/>
              <a:ext cx="56" cy="6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14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29" y="5"/>
                </a:cxn>
                <a:cxn ang="0">
                  <a:pos x="39" y="4"/>
                </a:cxn>
                <a:cxn ang="0">
                  <a:pos x="48" y="17"/>
                </a:cxn>
                <a:cxn ang="0">
                  <a:pos x="56" y="30"/>
                </a:cxn>
                <a:cxn ang="0">
                  <a:pos x="49" y="32"/>
                </a:cxn>
                <a:cxn ang="0">
                  <a:pos x="51" y="45"/>
                </a:cxn>
                <a:cxn ang="0">
                  <a:pos x="49" y="60"/>
                </a:cxn>
                <a:cxn ang="0">
                  <a:pos x="40" y="47"/>
                </a:cxn>
                <a:cxn ang="0">
                  <a:pos x="40" y="52"/>
                </a:cxn>
                <a:cxn ang="0">
                  <a:pos x="38" y="47"/>
                </a:cxn>
                <a:cxn ang="0">
                  <a:pos x="31" y="35"/>
                </a:cxn>
                <a:cxn ang="0">
                  <a:pos x="21" y="26"/>
                </a:cxn>
                <a:cxn ang="0">
                  <a:pos x="10" y="17"/>
                </a:cxn>
                <a:cxn ang="0">
                  <a:pos x="14" y="27"/>
                </a:cxn>
                <a:cxn ang="0">
                  <a:pos x="12" y="30"/>
                </a:cxn>
              </a:cxnLst>
              <a:rect l="0" t="0" r="r" b="b"/>
              <a:pathLst>
                <a:path w="56" h="60">
                  <a:moveTo>
                    <a:pt x="12" y="30"/>
                  </a:moveTo>
                  <a:lnTo>
                    <a:pt x="0" y="14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29" y="5"/>
                  </a:lnTo>
                  <a:lnTo>
                    <a:pt x="39" y="4"/>
                  </a:lnTo>
                  <a:lnTo>
                    <a:pt x="48" y="17"/>
                  </a:lnTo>
                  <a:lnTo>
                    <a:pt x="56" y="30"/>
                  </a:lnTo>
                  <a:lnTo>
                    <a:pt x="49" y="32"/>
                  </a:lnTo>
                  <a:lnTo>
                    <a:pt x="51" y="45"/>
                  </a:lnTo>
                  <a:lnTo>
                    <a:pt x="49" y="60"/>
                  </a:lnTo>
                  <a:lnTo>
                    <a:pt x="40" y="47"/>
                  </a:lnTo>
                  <a:lnTo>
                    <a:pt x="40" y="52"/>
                  </a:lnTo>
                  <a:lnTo>
                    <a:pt x="38" y="47"/>
                  </a:lnTo>
                  <a:lnTo>
                    <a:pt x="31" y="35"/>
                  </a:lnTo>
                  <a:lnTo>
                    <a:pt x="21" y="26"/>
                  </a:lnTo>
                  <a:lnTo>
                    <a:pt x="10" y="17"/>
                  </a:lnTo>
                  <a:lnTo>
                    <a:pt x="14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7" name="Freeform 195"/>
            <p:cNvSpPr>
              <a:spLocks/>
            </p:cNvSpPr>
            <p:nvPr/>
          </p:nvSpPr>
          <p:spPr bwMode="auto">
            <a:xfrm>
              <a:off x="1299" y="2283"/>
              <a:ext cx="39" cy="26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5" y="26"/>
                </a:cxn>
                <a:cxn ang="0">
                  <a:pos x="20" y="21"/>
                </a:cxn>
                <a:cxn ang="0">
                  <a:pos x="4" y="19"/>
                </a:cxn>
                <a:cxn ang="0">
                  <a:pos x="0" y="15"/>
                </a:cxn>
                <a:cxn ang="0">
                  <a:pos x="15" y="0"/>
                </a:cxn>
                <a:cxn ang="0">
                  <a:pos x="25" y="8"/>
                </a:cxn>
                <a:cxn ang="0">
                  <a:pos x="39" y="11"/>
                </a:cxn>
                <a:cxn ang="0">
                  <a:pos x="39" y="20"/>
                </a:cxn>
              </a:cxnLst>
              <a:rect l="0" t="0" r="r" b="b"/>
              <a:pathLst>
                <a:path w="39" h="26">
                  <a:moveTo>
                    <a:pt x="39" y="20"/>
                  </a:moveTo>
                  <a:lnTo>
                    <a:pt x="35" y="26"/>
                  </a:lnTo>
                  <a:lnTo>
                    <a:pt x="20" y="21"/>
                  </a:lnTo>
                  <a:lnTo>
                    <a:pt x="4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25" y="8"/>
                  </a:lnTo>
                  <a:lnTo>
                    <a:pt x="39" y="11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8" name="Freeform 196"/>
            <p:cNvSpPr>
              <a:spLocks/>
            </p:cNvSpPr>
            <p:nvPr/>
          </p:nvSpPr>
          <p:spPr bwMode="auto">
            <a:xfrm>
              <a:off x="1786" y="2328"/>
              <a:ext cx="4" cy="3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1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9" name="Freeform 197"/>
            <p:cNvSpPr>
              <a:spLocks/>
            </p:cNvSpPr>
            <p:nvPr/>
          </p:nvSpPr>
          <p:spPr bwMode="auto">
            <a:xfrm>
              <a:off x="1790" y="232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0" name="Freeform 198"/>
            <p:cNvSpPr>
              <a:spLocks/>
            </p:cNvSpPr>
            <p:nvPr/>
          </p:nvSpPr>
          <p:spPr bwMode="auto">
            <a:xfrm>
              <a:off x="1340" y="2273"/>
              <a:ext cx="82" cy="82"/>
            </a:xfrm>
            <a:custGeom>
              <a:avLst/>
              <a:gdLst/>
              <a:ahLst/>
              <a:cxnLst>
                <a:cxn ang="0">
                  <a:pos x="32" y="21"/>
                </a:cxn>
                <a:cxn ang="0">
                  <a:pos x="26" y="23"/>
                </a:cxn>
                <a:cxn ang="0">
                  <a:pos x="17" y="27"/>
                </a:cxn>
                <a:cxn ang="0">
                  <a:pos x="11" y="39"/>
                </a:cxn>
                <a:cxn ang="0">
                  <a:pos x="6" y="39"/>
                </a:cxn>
                <a:cxn ang="0">
                  <a:pos x="0" y="42"/>
                </a:cxn>
                <a:cxn ang="0">
                  <a:pos x="15" y="58"/>
                </a:cxn>
                <a:cxn ang="0">
                  <a:pos x="32" y="77"/>
                </a:cxn>
                <a:cxn ang="0">
                  <a:pos x="56" y="82"/>
                </a:cxn>
                <a:cxn ang="0">
                  <a:pos x="66" y="81"/>
                </a:cxn>
                <a:cxn ang="0">
                  <a:pos x="66" y="68"/>
                </a:cxn>
                <a:cxn ang="0">
                  <a:pos x="67" y="57"/>
                </a:cxn>
                <a:cxn ang="0">
                  <a:pos x="71" y="45"/>
                </a:cxn>
                <a:cxn ang="0">
                  <a:pos x="71" y="49"/>
                </a:cxn>
                <a:cxn ang="0">
                  <a:pos x="74" y="34"/>
                </a:cxn>
                <a:cxn ang="0">
                  <a:pos x="76" y="18"/>
                </a:cxn>
                <a:cxn ang="0">
                  <a:pos x="78" y="4"/>
                </a:cxn>
                <a:cxn ang="0">
                  <a:pos x="82" y="0"/>
                </a:cxn>
                <a:cxn ang="0">
                  <a:pos x="67" y="2"/>
                </a:cxn>
                <a:cxn ang="0">
                  <a:pos x="53" y="5"/>
                </a:cxn>
                <a:cxn ang="0">
                  <a:pos x="32" y="21"/>
                </a:cxn>
              </a:cxnLst>
              <a:rect l="0" t="0" r="r" b="b"/>
              <a:pathLst>
                <a:path w="82" h="82">
                  <a:moveTo>
                    <a:pt x="32" y="21"/>
                  </a:moveTo>
                  <a:lnTo>
                    <a:pt x="26" y="23"/>
                  </a:lnTo>
                  <a:lnTo>
                    <a:pt x="17" y="27"/>
                  </a:lnTo>
                  <a:lnTo>
                    <a:pt x="11" y="39"/>
                  </a:lnTo>
                  <a:lnTo>
                    <a:pt x="6" y="39"/>
                  </a:lnTo>
                  <a:lnTo>
                    <a:pt x="0" y="42"/>
                  </a:lnTo>
                  <a:lnTo>
                    <a:pt x="15" y="58"/>
                  </a:lnTo>
                  <a:lnTo>
                    <a:pt x="32" y="77"/>
                  </a:lnTo>
                  <a:lnTo>
                    <a:pt x="56" y="82"/>
                  </a:lnTo>
                  <a:lnTo>
                    <a:pt x="66" y="81"/>
                  </a:lnTo>
                  <a:lnTo>
                    <a:pt x="66" y="68"/>
                  </a:lnTo>
                  <a:lnTo>
                    <a:pt x="67" y="57"/>
                  </a:lnTo>
                  <a:lnTo>
                    <a:pt x="71" y="45"/>
                  </a:lnTo>
                  <a:lnTo>
                    <a:pt x="71" y="49"/>
                  </a:lnTo>
                  <a:lnTo>
                    <a:pt x="74" y="34"/>
                  </a:lnTo>
                  <a:lnTo>
                    <a:pt x="76" y="18"/>
                  </a:lnTo>
                  <a:lnTo>
                    <a:pt x="78" y="4"/>
                  </a:lnTo>
                  <a:lnTo>
                    <a:pt x="82" y="0"/>
                  </a:lnTo>
                  <a:lnTo>
                    <a:pt x="67" y="2"/>
                  </a:lnTo>
                  <a:lnTo>
                    <a:pt x="53" y="5"/>
                  </a:lnTo>
                  <a:lnTo>
                    <a:pt x="32" y="2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1" name="Freeform 199"/>
            <p:cNvSpPr>
              <a:spLocks/>
            </p:cNvSpPr>
            <p:nvPr/>
          </p:nvSpPr>
          <p:spPr bwMode="auto">
            <a:xfrm>
              <a:off x="1416" y="2380"/>
              <a:ext cx="55" cy="4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" y="15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2" y="8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50" y="8"/>
                </a:cxn>
                <a:cxn ang="0">
                  <a:pos x="53" y="9"/>
                </a:cxn>
                <a:cxn ang="0">
                  <a:pos x="55" y="15"/>
                </a:cxn>
                <a:cxn ang="0">
                  <a:pos x="42" y="27"/>
                </a:cxn>
                <a:cxn ang="0">
                  <a:pos x="50" y="40"/>
                </a:cxn>
                <a:cxn ang="0">
                  <a:pos x="34" y="47"/>
                </a:cxn>
                <a:cxn ang="0">
                  <a:pos x="32" y="34"/>
                </a:cxn>
                <a:cxn ang="0">
                  <a:pos x="29" y="37"/>
                </a:cxn>
                <a:cxn ang="0">
                  <a:pos x="21" y="30"/>
                </a:cxn>
                <a:cxn ang="0">
                  <a:pos x="4" y="24"/>
                </a:cxn>
                <a:cxn ang="0">
                  <a:pos x="0" y="30"/>
                </a:cxn>
              </a:cxnLst>
              <a:rect l="0" t="0" r="r" b="b"/>
              <a:pathLst>
                <a:path w="55" h="47">
                  <a:moveTo>
                    <a:pt x="0" y="30"/>
                  </a:moveTo>
                  <a:lnTo>
                    <a:pt x="2" y="15"/>
                  </a:lnTo>
                  <a:lnTo>
                    <a:pt x="0" y="2"/>
                  </a:lnTo>
                  <a:lnTo>
                    <a:pt x="7" y="0"/>
                  </a:lnTo>
                  <a:lnTo>
                    <a:pt x="12" y="8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5" y="15"/>
                  </a:lnTo>
                  <a:lnTo>
                    <a:pt x="42" y="27"/>
                  </a:lnTo>
                  <a:lnTo>
                    <a:pt x="50" y="40"/>
                  </a:lnTo>
                  <a:lnTo>
                    <a:pt x="34" y="47"/>
                  </a:lnTo>
                  <a:lnTo>
                    <a:pt x="32" y="34"/>
                  </a:lnTo>
                  <a:lnTo>
                    <a:pt x="29" y="37"/>
                  </a:lnTo>
                  <a:lnTo>
                    <a:pt x="21" y="30"/>
                  </a:lnTo>
                  <a:lnTo>
                    <a:pt x="4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2" name="Freeform 200"/>
            <p:cNvSpPr>
              <a:spLocks/>
            </p:cNvSpPr>
            <p:nvPr/>
          </p:nvSpPr>
          <p:spPr bwMode="auto">
            <a:xfrm>
              <a:off x="1472" y="2382"/>
              <a:ext cx="41" cy="4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0" y="25"/>
                </a:cxn>
                <a:cxn ang="0">
                  <a:pos x="29" y="21"/>
                </a:cxn>
                <a:cxn ang="0">
                  <a:pos x="23" y="20"/>
                </a:cxn>
                <a:cxn ang="0">
                  <a:pos x="19" y="15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9" y="8"/>
                </a:cxn>
                <a:cxn ang="0">
                  <a:pos x="41" y="16"/>
                </a:cxn>
                <a:cxn ang="0">
                  <a:pos x="41" y="30"/>
                </a:cxn>
                <a:cxn ang="0">
                  <a:pos x="34" y="35"/>
                </a:cxn>
                <a:cxn ang="0">
                  <a:pos x="30" y="43"/>
                </a:cxn>
                <a:cxn ang="0">
                  <a:pos x="27" y="38"/>
                </a:cxn>
                <a:cxn ang="0">
                  <a:pos x="24" y="24"/>
                </a:cxn>
              </a:cxnLst>
              <a:rect l="0" t="0" r="r" b="b"/>
              <a:pathLst>
                <a:path w="41" h="43">
                  <a:moveTo>
                    <a:pt x="24" y="24"/>
                  </a:moveTo>
                  <a:lnTo>
                    <a:pt x="30" y="25"/>
                  </a:lnTo>
                  <a:lnTo>
                    <a:pt x="29" y="21"/>
                  </a:lnTo>
                  <a:lnTo>
                    <a:pt x="23" y="20"/>
                  </a:lnTo>
                  <a:lnTo>
                    <a:pt x="19" y="15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29" y="8"/>
                  </a:lnTo>
                  <a:lnTo>
                    <a:pt x="41" y="16"/>
                  </a:lnTo>
                  <a:lnTo>
                    <a:pt x="41" y="30"/>
                  </a:lnTo>
                  <a:lnTo>
                    <a:pt x="34" y="35"/>
                  </a:lnTo>
                  <a:lnTo>
                    <a:pt x="30" y="43"/>
                  </a:lnTo>
                  <a:lnTo>
                    <a:pt x="27" y="3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3" name="Freeform 201"/>
            <p:cNvSpPr>
              <a:spLocks/>
            </p:cNvSpPr>
            <p:nvPr/>
          </p:nvSpPr>
          <p:spPr bwMode="auto">
            <a:xfrm>
              <a:off x="1466" y="2382"/>
              <a:ext cx="12" cy="1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5" y="13"/>
                </a:cxn>
              </a:cxnLst>
              <a:rect l="0" t="0" r="r" b="b"/>
              <a:pathLst>
                <a:path w="12" h="13">
                  <a:moveTo>
                    <a:pt x="5" y="13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3" y="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4" name="Freeform 202"/>
            <p:cNvSpPr>
              <a:spLocks/>
            </p:cNvSpPr>
            <p:nvPr/>
          </p:nvSpPr>
          <p:spPr bwMode="auto">
            <a:xfrm>
              <a:off x="1801" y="2291"/>
              <a:ext cx="4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4" y="0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5" name="Freeform 203"/>
            <p:cNvSpPr>
              <a:spLocks/>
            </p:cNvSpPr>
            <p:nvPr/>
          </p:nvSpPr>
          <p:spPr bwMode="auto">
            <a:xfrm>
              <a:off x="1410" y="2111"/>
              <a:ext cx="177" cy="64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25" y="28"/>
                </a:cxn>
                <a:cxn ang="0">
                  <a:pos x="108" y="19"/>
                </a:cxn>
                <a:cxn ang="0">
                  <a:pos x="90" y="11"/>
                </a:cxn>
                <a:cxn ang="0">
                  <a:pos x="77" y="4"/>
                </a:cxn>
                <a:cxn ang="0">
                  <a:pos x="64" y="2"/>
                </a:cxn>
                <a:cxn ang="0">
                  <a:pos x="59" y="0"/>
                </a:cxn>
                <a:cxn ang="0">
                  <a:pos x="44" y="0"/>
                </a:cxn>
                <a:cxn ang="0">
                  <a:pos x="17" y="9"/>
                </a:cxn>
                <a:cxn ang="0">
                  <a:pos x="8" y="21"/>
                </a:cxn>
                <a:cxn ang="0">
                  <a:pos x="0" y="26"/>
                </a:cxn>
                <a:cxn ang="0">
                  <a:pos x="5" y="25"/>
                </a:cxn>
                <a:cxn ang="0">
                  <a:pos x="19" y="19"/>
                </a:cxn>
                <a:cxn ang="0">
                  <a:pos x="33" y="12"/>
                </a:cxn>
                <a:cxn ang="0">
                  <a:pos x="56" y="12"/>
                </a:cxn>
                <a:cxn ang="0">
                  <a:pos x="47" y="15"/>
                </a:cxn>
                <a:cxn ang="0">
                  <a:pos x="62" y="20"/>
                </a:cxn>
                <a:cxn ang="0">
                  <a:pos x="72" y="22"/>
                </a:cxn>
                <a:cxn ang="0">
                  <a:pos x="77" y="25"/>
                </a:cxn>
                <a:cxn ang="0">
                  <a:pos x="98" y="32"/>
                </a:cxn>
                <a:cxn ang="0">
                  <a:pos x="105" y="42"/>
                </a:cxn>
                <a:cxn ang="0">
                  <a:pos x="112" y="48"/>
                </a:cxn>
                <a:cxn ang="0">
                  <a:pos x="126" y="52"/>
                </a:cxn>
                <a:cxn ang="0">
                  <a:pos x="116" y="64"/>
                </a:cxn>
                <a:cxn ang="0">
                  <a:pos x="133" y="64"/>
                </a:cxn>
                <a:cxn ang="0">
                  <a:pos x="150" y="64"/>
                </a:cxn>
                <a:cxn ang="0">
                  <a:pos x="164" y="62"/>
                </a:cxn>
                <a:cxn ang="0">
                  <a:pos x="177" y="56"/>
                </a:cxn>
                <a:cxn ang="0">
                  <a:pos x="165" y="52"/>
                </a:cxn>
                <a:cxn ang="0">
                  <a:pos x="152" y="47"/>
                </a:cxn>
                <a:cxn ang="0">
                  <a:pos x="152" y="41"/>
                </a:cxn>
                <a:cxn ang="0">
                  <a:pos x="139" y="35"/>
                </a:cxn>
                <a:cxn ang="0">
                  <a:pos x="128" y="32"/>
                </a:cxn>
                <a:cxn ang="0">
                  <a:pos x="125" y="26"/>
                </a:cxn>
              </a:cxnLst>
              <a:rect l="0" t="0" r="r" b="b"/>
              <a:pathLst>
                <a:path w="177" h="64">
                  <a:moveTo>
                    <a:pt x="125" y="26"/>
                  </a:moveTo>
                  <a:lnTo>
                    <a:pt x="125" y="28"/>
                  </a:lnTo>
                  <a:lnTo>
                    <a:pt x="108" y="19"/>
                  </a:lnTo>
                  <a:lnTo>
                    <a:pt x="90" y="11"/>
                  </a:lnTo>
                  <a:lnTo>
                    <a:pt x="77" y="4"/>
                  </a:lnTo>
                  <a:lnTo>
                    <a:pt x="64" y="2"/>
                  </a:lnTo>
                  <a:lnTo>
                    <a:pt x="59" y="0"/>
                  </a:lnTo>
                  <a:lnTo>
                    <a:pt x="44" y="0"/>
                  </a:lnTo>
                  <a:lnTo>
                    <a:pt x="17" y="9"/>
                  </a:lnTo>
                  <a:lnTo>
                    <a:pt x="8" y="21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19" y="19"/>
                  </a:lnTo>
                  <a:lnTo>
                    <a:pt x="33" y="12"/>
                  </a:lnTo>
                  <a:lnTo>
                    <a:pt x="56" y="12"/>
                  </a:lnTo>
                  <a:lnTo>
                    <a:pt x="47" y="15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77" y="25"/>
                  </a:lnTo>
                  <a:lnTo>
                    <a:pt x="98" y="32"/>
                  </a:lnTo>
                  <a:lnTo>
                    <a:pt x="105" y="42"/>
                  </a:lnTo>
                  <a:lnTo>
                    <a:pt x="112" y="48"/>
                  </a:lnTo>
                  <a:lnTo>
                    <a:pt x="126" y="52"/>
                  </a:lnTo>
                  <a:lnTo>
                    <a:pt x="116" y="64"/>
                  </a:lnTo>
                  <a:lnTo>
                    <a:pt x="133" y="64"/>
                  </a:lnTo>
                  <a:lnTo>
                    <a:pt x="150" y="64"/>
                  </a:lnTo>
                  <a:lnTo>
                    <a:pt x="164" y="62"/>
                  </a:lnTo>
                  <a:lnTo>
                    <a:pt x="177" y="56"/>
                  </a:lnTo>
                  <a:lnTo>
                    <a:pt x="165" y="52"/>
                  </a:lnTo>
                  <a:lnTo>
                    <a:pt x="152" y="47"/>
                  </a:lnTo>
                  <a:lnTo>
                    <a:pt x="152" y="41"/>
                  </a:lnTo>
                  <a:lnTo>
                    <a:pt x="139" y="35"/>
                  </a:lnTo>
                  <a:lnTo>
                    <a:pt x="128" y="32"/>
                  </a:lnTo>
                  <a:lnTo>
                    <a:pt x="125" y="26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6" name="Freeform 204"/>
            <p:cNvSpPr>
              <a:spLocks/>
            </p:cNvSpPr>
            <p:nvPr/>
          </p:nvSpPr>
          <p:spPr bwMode="auto">
            <a:xfrm>
              <a:off x="1439" y="2133"/>
              <a:ext cx="9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0"/>
                </a:cxn>
                <a:cxn ang="0">
                  <a:pos x="5" y="0"/>
                </a:cxn>
                <a:cxn ang="0">
                  <a:pos x="0" y="11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9" y="10"/>
                  </a:lnTo>
                  <a:lnTo>
                    <a:pt x="5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7" name="Freeform 205"/>
            <p:cNvSpPr>
              <a:spLocks/>
            </p:cNvSpPr>
            <p:nvPr/>
          </p:nvSpPr>
          <p:spPr bwMode="auto">
            <a:xfrm>
              <a:off x="1528" y="2071"/>
              <a:ext cx="10" cy="1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2" y="15"/>
                </a:cxn>
                <a:cxn ang="0">
                  <a:pos x="10" y="14"/>
                </a:cxn>
              </a:cxnLst>
              <a:rect l="0" t="0" r="r" b="b"/>
              <a:pathLst>
                <a:path w="10" h="15">
                  <a:moveTo>
                    <a:pt x="10" y="14"/>
                  </a:moveTo>
                  <a:lnTo>
                    <a:pt x="6" y="0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8" name="Freeform 206"/>
            <p:cNvSpPr>
              <a:spLocks/>
            </p:cNvSpPr>
            <p:nvPr/>
          </p:nvSpPr>
          <p:spPr bwMode="auto">
            <a:xfrm>
              <a:off x="1543" y="2037"/>
              <a:ext cx="12" cy="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9" y="10"/>
                </a:cxn>
                <a:cxn ang="0">
                  <a:pos x="0" y="0"/>
                </a:cxn>
                <a:cxn ang="0">
                  <a:pos x="12" y="12"/>
                </a:cxn>
                <a:cxn ang="0">
                  <a:pos x="6" y="18"/>
                </a:cxn>
              </a:cxnLst>
              <a:rect l="0" t="0" r="r" b="b"/>
              <a:pathLst>
                <a:path w="12" h="18">
                  <a:moveTo>
                    <a:pt x="6" y="18"/>
                  </a:moveTo>
                  <a:lnTo>
                    <a:pt x="9" y="1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9" name="Freeform 207"/>
            <p:cNvSpPr>
              <a:spLocks/>
            </p:cNvSpPr>
            <p:nvPr/>
          </p:nvSpPr>
          <p:spPr bwMode="auto">
            <a:xfrm>
              <a:off x="1558" y="2066"/>
              <a:ext cx="8" cy="14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7" y="9"/>
                </a:cxn>
                <a:cxn ang="0">
                  <a:pos x="4" y="13"/>
                </a:cxn>
                <a:cxn ang="0">
                  <a:pos x="4" y="14"/>
                </a:cxn>
              </a:cxnLst>
              <a:rect l="0" t="0" r="r" b="b"/>
              <a:pathLst>
                <a:path w="8" h="14">
                  <a:moveTo>
                    <a:pt x="4" y="14"/>
                  </a:moveTo>
                  <a:lnTo>
                    <a:pt x="8" y="7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5"/>
                  </a:lnTo>
                  <a:lnTo>
                    <a:pt x="7" y="9"/>
                  </a:lnTo>
                  <a:lnTo>
                    <a:pt x="4" y="13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0" name="Freeform 208"/>
            <p:cNvSpPr>
              <a:spLocks/>
            </p:cNvSpPr>
            <p:nvPr/>
          </p:nvSpPr>
          <p:spPr bwMode="auto">
            <a:xfrm>
              <a:off x="1599" y="2148"/>
              <a:ext cx="10" cy="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2"/>
                  </a:lnTo>
                  <a:lnTo>
                    <a:pt x="0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1" name="Freeform 209"/>
            <p:cNvSpPr>
              <a:spLocks/>
            </p:cNvSpPr>
            <p:nvPr/>
          </p:nvSpPr>
          <p:spPr bwMode="auto">
            <a:xfrm>
              <a:off x="1592" y="2122"/>
              <a:ext cx="7" cy="6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2" name="Freeform 210"/>
            <p:cNvSpPr>
              <a:spLocks/>
            </p:cNvSpPr>
            <p:nvPr/>
          </p:nvSpPr>
          <p:spPr bwMode="auto">
            <a:xfrm>
              <a:off x="1523" y="2042"/>
              <a:ext cx="19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9" y="0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7" y="0"/>
                </a:cxn>
              </a:cxnLst>
              <a:rect l="0" t="0" r="r" b="b"/>
              <a:pathLst>
                <a:path w="19" h="1">
                  <a:moveTo>
                    <a:pt x="7" y="0"/>
                  </a:moveTo>
                  <a:lnTo>
                    <a:pt x="19" y="0"/>
                  </a:lnTo>
                  <a:lnTo>
                    <a:pt x="11" y="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3" name="Freeform 211"/>
            <p:cNvSpPr>
              <a:spLocks/>
            </p:cNvSpPr>
            <p:nvPr/>
          </p:nvSpPr>
          <p:spPr bwMode="auto">
            <a:xfrm>
              <a:off x="1535" y="2090"/>
              <a:ext cx="4" cy="8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4" y="7"/>
                </a:cxn>
              </a:cxnLst>
              <a:rect l="0" t="0" r="r" b="b"/>
              <a:pathLst>
                <a:path w="4" h="8">
                  <a:moveTo>
                    <a:pt x="4" y="7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3" y="8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4" name="Freeform 212"/>
            <p:cNvSpPr>
              <a:spLocks/>
            </p:cNvSpPr>
            <p:nvPr/>
          </p:nvSpPr>
          <p:spPr bwMode="auto">
            <a:xfrm>
              <a:off x="1543" y="2073"/>
              <a:ext cx="5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5" name="Freeform 213"/>
            <p:cNvSpPr>
              <a:spLocks/>
            </p:cNvSpPr>
            <p:nvPr/>
          </p:nvSpPr>
          <p:spPr bwMode="auto">
            <a:xfrm>
              <a:off x="1622" y="2137"/>
              <a:ext cx="4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3" y="2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6" name="Freeform 214"/>
            <p:cNvSpPr>
              <a:spLocks/>
            </p:cNvSpPr>
            <p:nvPr/>
          </p:nvSpPr>
          <p:spPr bwMode="auto">
            <a:xfrm>
              <a:off x="1630" y="2137"/>
              <a:ext cx="4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7" name="Freeform 311"/>
            <p:cNvSpPr>
              <a:spLocks/>
            </p:cNvSpPr>
            <p:nvPr/>
          </p:nvSpPr>
          <p:spPr bwMode="auto">
            <a:xfrm>
              <a:off x="1969" y="3576"/>
              <a:ext cx="26" cy="19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19" y="5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5" y="19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3"/>
                </a:cxn>
                <a:cxn ang="0">
                  <a:pos x="26" y="8"/>
                </a:cxn>
              </a:cxnLst>
              <a:rect l="0" t="0" r="r" b="b"/>
              <a:pathLst>
                <a:path w="26" h="19">
                  <a:moveTo>
                    <a:pt x="26" y="8"/>
                  </a:moveTo>
                  <a:lnTo>
                    <a:pt x="19" y="5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13"/>
                  </a:lnTo>
                  <a:lnTo>
                    <a:pt x="5" y="19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3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8" name="Freeform 312"/>
            <p:cNvSpPr>
              <a:spLocks/>
            </p:cNvSpPr>
            <p:nvPr/>
          </p:nvSpPr>
          <p:spPr bwMode="auto">
            <a:xfrm>
              <a:off x="1951" y="3579"/>
              <a:ext cx="19" cy="1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1" y="1"/>
                </a:cxn>
                <a:cxn ang="0">
                  <a:pos x="19" y="0"/>
                </a:cxn>
                <a:cxn ang="0">
                  <a:pos x="10" y="10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2" y="6"/>
                </a:cxn>
                <a:cxn ang="0">
                  <a:pos x="5" y="5"/>
                </a:cxn>
              </a:cxnLst>
              <a:rect l="0" t="0" r="r" b="b"/>
              <a:pathLst>
                <a:path w="19" h="13">
                  <a:moveTo>
                    <a:pt x="5" y="5"/>
                  </a:moveTo>
                  <a:lnTo>
                    <a:pt x="1" y="1"/>
                  </a:lnTo>
                  <a:lnTo>
                    <a:pt x="19" y="0"/>
                  </a:lnTo>
                  <a:lnTo>
                    <a:pt x="10" y="10"/>
                  </a:lnTo>
                  <a:lnTo>
                    <a:pt x="0" y="13"/>
                  </a:lnTo>
                  <a:lnTo>
                    <a:pt x="6" y="7"/>
                  </a:lnTo>
                  <a:lnTo>
                    <a:pt x="2" y="6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9" name="Freeform 315"/>
            <p:cNvSpPr>
              <a:spLocks/>
            </p:cNvSpPr>
            <p:nvPr/>
          </p:nvSpPr>
          <p:spPr bwMode="auto">
            <a:xfrm>
              <a:off x="1573" y="2466"/>
              <a:ext cx="680" cy="769"/>
            </a:xfrm>
            <a:custGeom>
              <a:avLst/>
              <a:gdLst/>
              <a:ahLst/>
              <a:cxnLst>
                <a:cxn ang="0">
                  <a:pos x="509" y="151"/>
                </a:cxn>
                <a:cxn ang="0">
                  <a:pos x="500" y="134"/>
                </a:cxn>
                <a:cxn ang="0">
                  <a:pos x="478" y="123"/>
                </a:cxn>
                <a:cxn ang="0">
                  <a:pos x="456" y="117"/>
                </a:cxn>
                <a:cxn ang="0">
                  <a:pos x="431" y="138"/>
                </a:cxn>
                <a:cxn ang="0">
                  <a:pos x="415" y="143"/>
                </a:cxn>
                <a:cxn ang="0">
                  <a:pos x="385" y="129"/>
                </a:cxn>
                <a:cxn ang="0">
                  <a:pos x="387" y="112"/>
                </a:cxn>
                <a:cxn ang="0">
                  <a:pos x="401" y="60"/>
                </a:cxn>
                <a:cxn ang="0">
                  <a:pos x="387" y="18"/>
                </a:cxn>
                <a:cxn ang="0">
                  <a:pos x="372" y="41"/>
                </a:cxn>
                <a:cxn ang="0">
                  <a:pos x="322" y="53"/>
                </a:cxn>
                <a:cxn ang="0">
                  <a:pos x="282" y="67"/>
                </a:cxn>
                <a:cxn ang="0">
                  <a:pos x="241" y="39"/>
                </a:cxn>
                <a:cxn ang="0">
                  <a:pos x="226" y="0"/>
                </a:cxn>
                <a:cxn ang="0">
                  <a:pos x="194" y="23"/>
                </a:cxn>
                <a:cxn ang="0">
                  <a:pos x="164" y="28"/>
                </a:cxn>
                <a:cxn ang="0">
                  <a:pos x="161" y="74"/>
                </a:cxn>
                <a:cxn ang="0">
                  <a:pos x="118" y="79"/>
                </a:cxn>
                <a:cxn ang="0">
                  <a:pos x="95" y="66"/>
                </a:cxn>
                <a:cxn ang="0">
                  <a:pos x="69" y="82"/>
                </a:cxn>
                <a:cxn ang="0">
                  <a:pos x="66" y="110"/>
                </a:cxn>
                <a:cxn ang="0">
                  <a:pos x="60" y="185"/>
                </a:cxn>
                <a:cxn ang="0">
                  <a:pos x="13" y="217"/>
                </a:cxn>
                <a:cxn ang="0">
                  <a:pos x="15" y="279"/>
                </a:cxn>
                <a:cxn ang="0">
                  <a:pos x="45" y="301"/>
                </a:cxn>
                <a:cxn ang="0">
                  <a:pos x="78" y="319"/>
                </a:cxn>
                <a:cxn ang="0">
                  <a:pos x="137" y="295"/>
                </a:cxn>
                <a:cxn ang="0">
                  <a:pos x="167" y="345"/>
                </a:cxn>
                <a:cxn ang="0">
                  <a:pos x="234" y="372"/>
                </a:cxn>
                <a:cxn ang="0">
                  <a:pos x="245" y="409"/>
                </a:cxn>
                <a:cxn ang="0">
                  <a:pos x="281" y="444"/>
                </a:cxn>
                <a:cxn ang="0">
                  <a:pos x="288" y="492"/>
                </a:cxn>
                <a:cxn ang="0">
                  <a:pos x="294" y="538"/>
                </a:cxn>
                <a:cxn ang="0">
                  <a:pos x="342" y="576"/>
                </a:cxn>
                <a:cxn ang="0">
                  <a:pos x="359" y="607"/>
                </a:cxn>
                <a:cxn ang="0">
                  <a:pos x="357" y="653"/>
                </a:cxn>
                <a:cxn ang="0">
                  <a:pos x="320" y="698"/>
                </a:cxn>
                <a:cxn ang="0">
                  <a:pos x="354" y="714"/>
                </a:cxn>
                <a:cxn ang="0">
                  <a:pos x="398" y="755"/>
                </a:cxn>
                <a:cxn ang="0">
                  <a:pos x="417" y="732"/>
                </a:cxn>
                <a:cxn ang="0">
                  <a:pos x="427" y="699"/>
                </a:cxn>
                <a:cxn ang="0">
                  <a:pos x="424" y="731"/>
                </a:cxn>
                <a:cxn ang="0">
                  <a:pos x="443" y="705"/>
                </a:cxn>
                <a:cxn ang="0">
                  <a:pos x="465" y="662"/>
                </a:cxn>
                <a:cxn ang="0">
                  <a:pos x="462" y="615"/>
                </a:cxn>
                <a:cxn ang="0">
                  <a:pos x="482" y="589"/>
                </a:cxn>
                <a:cxn ang="0">
                  <a:pos x="530" y="557"/>
                </a:cxn>
                <a:cxn ang="0">
                  <a:pos x="551" y="554"/>
                </a:cxn>
                <a:cxn ang="0">
                  <a:pos x="587" y="514"/>
                </a:cxn>
                <a:cxn ang="0">
                  <a:pos x="611" y="447"/>
                </a:cxn>
                <a:cxn ang="0">
                  <a:pos x="611" y="380"/>
                </a:cxn>
                <a:cxn ang="0">
                  <a:pos x="619" y="359"/>
                </a:cxn>
                <a:cxn ang="0">
                  <a:pos x="639" y="322"/>
                </a:cxn>
                <a:cxn ang="0">
                  <a:pos x="676" y="272"/>
                </a:cxn>
                <a:cxn ang="0">
                  <a:pos x="672" y="217"/>
                </a:cxn>
                <a:cxn ang="0">
                  <a:pos x="615" y="176"/>
                </a:cxn>
                <a:cxn ang="0">
                  <a:pos x="542" y="156"/>
                </a:cxn>
                <a:cxn ang="0">
                  <a:pos x="516" y="151"/>
                </a:cxn>
              </a:cxnLst>
              <a:rect l="0" t="0" r="r" b="b"/>
              <a:pathLst>
                <a:path w="680" h="769">
                  <a:moveTo>
                    <a:pt x="516" y="151"/>
                  </a:moveTo>
                  <a:lnTo>
                    <a:pt x="512" y="152"/>
                  </a:lnTo>
                  <a:lnTo>
                    <a:pt x="505" y="165"/>
                  </a:lnTo>
                  <a:lnTo>
                    <a:pt x="509" y="151"/>
                  </a:lnTo>
                  <a:lnTo>
                    <a:pt x="508" y="147"/>
                  </a:lnTo>
                  <a:lnTo>
                    <a:pt x="505" y="148"/>
                  </a:lnTo>
                  <a:lnTo>
                    <a:pt x="507" y="139"/>
                  </a:lnTo>
                  <a:lnTo>
                    <a:pt x="500" y="134"/>
                  </a:lnTo>
                  <a:lnTo>
                    <a:pt x="494" y="134"/>
                  </a:lnTo>
                  <a:lnTo>
                    <a:pt x="492" y="131"/>
                  </a:lnTo>
                  <a:lnTo>
                    <a:pt x="486" y="127"/>
                  </a:lnTo>
                  <a:lnTo>
                    <a:pt x="478" y="123"/>
                  </a:lnTo>
                  <a:lnTo>
                    <a:pt x="471" y="121"/>
                  </a:lnTo>
                  <a:lnTo>
                    <a:pt x="466" y="120"/>
                  </a:lnTo>
                  <a:lnTo>
                    <a:pt x="457" y="114"/>
                  </a:lnTo>
                  <a:lnTo>
                    <a:pt x="456" y="117"/>
                  </a:lnTo>
                  <a:lnTo>
                    <a:pt x="445" y="120"/>
                  </a:lnTo>
                  <a:lnTo>
                    <a:pt x="439" y="131"/>
                  </a:lnTo>
                  <a:lnTo>
                    <a:pt x="438" y="134"/>
                  </a:lnTo>
                  <a:lnTo>
                    <a:pt x="431" y="138"/>
                  </a:lnTo>
                  <a:lnTo>
                    <a:pt x="419" y="155"/>
                  </a:lnTo>
                  <a:lnTo>
                    <a:pt x="422" y="147"/>
                  </a:lnTo>
                  <a:lnTo>
                    <a:pt x="421" y="139"/>
                  </a:lnTo>
                  <a:lnTo>
                    <a:pt x="415" y="143"/>
                  </a:lnTo>
                  <a:lnTo>
                    <a:pt x="410" y="140"/>
                  </a:lnTo>
                  <a:lnTo>
                    <a:pt x="404" y="140"/>
                  </a:lnTo>
                  <a:lnTo>
                    <a:pt x="398" y="122"/>
                  </a:lnTo>
                  <a:lnTo>
                    <a:pt x="385" y="129"/>
                  </a:lnTo>
                  <a:lnTo>
                    <a:pt x="374" y="135"/>
                  </a:lnTo>
                  <a:lnTo>
                    <a:pt x="367" y="133"/>
                  </a:lnTo>
                  <a:lnTo>
                    <a:pt x="380" y="125"/>
                  </a:lnTo>
                  <a:lnTo>
                    <a:pt x="387" y="112"/>
                  </a:lnTo>
                  <a:lnTo>
                    <a:pt x="402" y="91"/>
                  </a:lnTo>
                  <a:lnTo>
                    <a:pt x="414" y="78"/>
                  </a:lnTo>
                  <a:lnTo>
                    <a:pt x="409" y="67"/>
                  </a:lnTo>
                  <a:lnTo>
                    <a:pt x="401" y="60"/>
                  </a:lnTo>
                  <a:lnTo>
                    <a:pt x="397" y="43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7" y="18"/>
                  </a:lnTo>
                  <a:lnTo>
                    <a:pt x="387" y="22"/>
                  </a:lnTo>
                  <a:lnTo>
                    <a:pt x="384" y="22"/>
                  </a:lnTo>
                  <a:lnTo>
                    <a:pt x="384" y="23"/>
                  </a:lnTo>
                  <a:lnTo>
                    <a:pt x="372" y="41"/>
                  </a:lnTo>
                  <a:lnTo>
                    <a:pt x="361" y="60"/>
                  </a:lnTo>
                  <a:lnTo>
                    <a:pt x="344" y="58"/>
                  </a:lnTo>
                  <a:lnTo>
                    <a:pt x="332" y="57"/>
                  </a:lnTo>
                  <a:lnTo>
                    <a:pt x="322" y="53"/>
                  </a:lnTo>
                  <a:lnTo>
                    <a:pt x="307" y="56"/>
                  </a:lnTo>
                  <a:lnTo>
                    <a:pt x="307" y="66"/>
                  </a:lnTo>
                  <a:lnTo>
                    <a:pt x="299" y="64"/>
                  </a:lnTo>
                  <a:lnTo>
                    <a:pt x="282" y="67"/>
                  </a:lnTo>
                  <a:lnTo>
                    <a:pt x="266" y="77"/>
                  </a:lnTo>
                  <a:lnTo>
                    <a:pt x="254" y="77"/>
                  </a:lnTo>
                  <a:lnTo>
                    <a:pt x="242" y="62"/>
                  </a:lnTo>
                  <a:lnTo>
                    <a:pt x="241" y="39"/>
                  </a:lnTo>
                  <a:lnTo>
                    <a:pt x="246" y="21"/>
                  </a:lnTo>
                  <a:lnTo>
                    <a:pt x="238" y="10"/>
                  </a:lnTo>
                  <a:lnTo>
                    <a:pt x="237" y="0"/>
                  </a:lnTo>
                  <a:lnTo>
                    <a:pt x="226" y="0"/>
                  </a:lnTo>
                  <a:lnTo>
                    <a:pt x="228" y="0"/>
                  </a:lnTo>
                  <a:lnTo>
                    <a:pt x="223" y="11"/>
                  </a:lnTo>
                  <a:lnTo>
                    <a:pt x="208" y="17"/>
                  </a:lnTo>
                  <a:lnTo>
                    <a:pt x="194" y="23"/>
                  </a:lnTo>
                  <a:lnTo>
                    <a:pt x="191" y="30"/>
                  </a:lnTo>
                  <a:lnTo>
                    <a:pt x="176" y="24"/>
                  </a:lnTo>
                  <a:lnTo>
                    <a:pt x="157" y="19"/>
                  </a:lnTo>
                  <a:lnTo>
                    <a:pt x="164" y="28"/>
                  </a:lnTo>
                  <a:lnTo>
                    <a:pt x="169" y="51"/>
                  </a:lnTo>
                  <a:lnTo>
                    <a:pt x="180" y="54"/>
                  </a:lnTo>
                  <a:lnTo>
                    <a:pt x="177" y="61"/>
                  </a:lnTo>
                  <a:lnTo>
                    <a:pt x="161" y="74"/>
                  </a:lnTo>
                  <a:lnTo>
                    <a:pt x="144" y="88"/>
                  </a:lnTo>
                  <a:lnTo>
                    <a:pt x="142" y="86"/>
                  </a:lnTo>
                  <a:lnTo>
                    <a:pt x="133" y="87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08" y="61"/>
                  </a:lnTo>
                  <a:lnTo>
                    <a:pt x="99" y="67"/>
                  </a:lnTo>
                  <a:lnTo>
                    <a:pt x="95" y="66"/>
                  </a:lnTo>
                  <a:lnTo>
                    <a:pt x="96" y="69"/>
                  </a:lnTo>
                  <a:lnTo>
                    <a:pt x="82" y="69"/>
                  </a:lnTo>
                  <a:lnTo>
                    <a:pt x="66" y="69"/>
                  </a:lnTo>
                  <a:lnTo>
                    <a:pt x="69" y="82"/>
                  </a:lnTo>
                  <a:lnTo>
                    <a:pt x="78" y="86"/>
                  </a:lnTo>
                  <a:lnTo>
                    <a:pt x="75" y="90"/>
                  </a:lnTo>
                  <a:lnTo>
                    <a:pt x="62" y="91"/>
                  </a:lnTo>
                  <a:lnTo>
                    <a:pt x="66" y="110"/>
                  </a:lnTo>
                  <a:lnTo>
                    <a:pt x="74" y="130"/>
                  </a:lnTo>
                  <a:lnTo>
                    <a:pt x="70" y="159"/>
                  </a:lnTo>
                  <a:lnTo>
                    <a:pt x="66" y="186"/>
                  </a:lnTo>
                  <a:lnTo>
                    <a:pt x="60" y="185"/>
                  </a:lnTo>
                  <a:lnTo>
                    <a:pt x="45" y="189"/>
                  </a:lnTo>
                  <a:lnTo>
                    <a:pt x="31" y="195"/>
                  </a:lnTo>
                  <a:lnTo>
                    <a:pt x="17" y="203"/>
                  </a:lnTo>
                  <a:lnTo>
                    <a:pt x="13" y="217"/>
                  </a:lnTo>
                  <a:lnTo>
                    <a:pt x="8" y="233"/>
                  </a:lnTo>
                  <a:lnTo>
                    <a:pt x="0" y="249"/>
                  </a:lnTo>
                  <a:lnTo>
                    <a:pt x="8" y="263"/>
                  </a:lnTo>
                  <a:lnTo>
                    <a:pt x="15" y="279"/>
                  </a:lnTo>
                  <a:lnTo>
                    <a:pt x="14" y="286"/>
                  </a:lnTo>
                  <a:lnTo>
                    <a:pt x="21" y="289"/>
                  </a:lnTo>
                  <a:lnTo>
                    <a:pt x="31" y="297"/>
                  </a:lnTo>
                  <a:lnTo>
                    <a:pt x="45" y="301"/>
                  </a:lnTo>
                  <a:lnTo>
                    <a:pt x="57" y="290"/>
                  </a:lnTo>
                  <a:lnTo>
                    <a:pt x="58" y="306"/>
                  </a:lnTo>
                  <a:lnTo>
                    <a:pt x="60" y="320"/>
                  </a:lnTo>
                  <a:lnTo>
                    <a:pt x="78" y="319"/>
                  </a:lnTo>
                  <a:lnTo>
                    <a:pt x="100" y="319"/>
                  </a:lnTo>
                  <a:lnTo>
                    <a:pt x="108" y="314"/>
                  </a:lnTo>
                  <a:lnTo>
                    <a:pt x="122" y="305"/>
                  </a:lnTo>
                  <a:lnTo>
                    <a:pt x="137" y="295"/>
                  </a:lnTo>
                  <a:lnTo>
                    <a:pt x="151" y="297"/>
                  </a:lnTo>
                  <a:lnTo>
                    <a:pt x="152" y="314"/>
                  </a:lnTo>
                  <a:lnTo>
                    <a:pt x="154" y="331"/>
                  </a:lnTo>
                  <a:lnTo>
                    <a:pt x="167" y="345"/>
                  </a:lnTo>
                  <a:lnTo>
                    <a:pt x="180" y="349"/>
                  </a:lnTo>
                  <a:lnTo>
                    <a:pt x="195" y="357"/>
                  </a:lnTo>
                  <a:lnTo>
                    <a:pt x="215" y="370"/>
                  </a:lnTo>
                  <a:lnTo>
                    <a:pt x="234" y="372"/>
                  </a:lnTo>
                  <a:lnTo>
                    <a:pt x="239" y="381"/>
                  </a:lnTo>
                  <a:lnTo>
                    <a:pt x="242" y="401"/>
                  </a:lnTo>
                  <a:lnTo>
                    <a:pt x="238" y="401"/>
                  </a:lnTo>
                  <a:lnTo>
                    <a:pt x="245" y="409"/>
                  </a:lnTo>
                  <a:lnTo>
                    <a:pt x="247" y="425"/>
                  </a:lnTo>
                  <a:lnTo>
                    <a:pt x="263" y="426"/>
                  </a:lnTo>
                  <a:lnTo>
                    <a:pt x="279" y="427"/>
                  </a:lnTo>
                  <a:lnTo>
                    <a:pt x="281" y="444"/>
                  </a:lnTo>
                  <a:lnTo>
                    <a:pt x="292" y="456"/>
                  </a:lnTo>
                  <a:lnTo>
                    <a:pt x="296" y="462"/>
                  </a:lnTo>
                  <a:lnTo>
                    <a:pt x="292" y="478"/>
                  </a:lnTo>
                  <a:lnTo>
                    <a:pt x="288" y="492"/>
                  </a:lnTo>
                  <a:lnTo>
                    <a:pt x="292" y="499"/>
                  </a:lnTo>
                  <a:lnTo>
                    <a:pt x="288" y="501"/>
                  </a:lnTo>
                  <a:lnTo>
                    <a:pt x="292" y="509"/>
                  </a:lnTo>
                  <a:lnTo>
                    <a:pt x="294" y="538"/>
                  </a:lnTo>
                  <a:lnTo>
                    <a:pt x="319" y="540"/>
                  </a:lnTo>
                  <a:lnTo>
                    <a:pt x="332" y="543"/>
                  </a:lnTo>
                  <a:lnTo>
                    <a:pt x="337" y="559"/>
                  </a:lnTo>
                  <a:lnTo>
                    <a:pt x="342" y="576"/>
                  </a:lnTo>
                  <a:lnTo>
                    <a:pt x="352" y="574"/>
                  </a:lnTo>
                  <a:lnTo>
                    <a:pt x="361" y="576"/>
                  </a:lnTo>
                  <a:lnTo>
                    <a:pt x="359" y="591"/>
                  </a:lnTo>
                  <a:lnTo>
                    <a:pt x="359" y="607"/>
                  </a:lnTo>
                  <a:lnTo>
                    <a:pt x="370" y="608"/>
                  </a:lnTo>
                  <a:lnTo>
                    <a:pt x="378" y="633"/>
                  </a:lnTo>
                  <a:lnTo>
                    <a:pt x="367" y="643"/>
                  </a:lnTo>
                  <a:lnTo>
                    <a:pt x="357" y="653"/>
                  </a:lnTo>
                  <a:lnTo>
                    <a:pt x="348" y="664"/>
                  </a:lnTo>
                  <a:lnTo>
                    <a:pt x="339" y="676"/>
                  </a:lnTo>
                  <a:lnTo>
                    <a:pt x="329" y="688"/>
                  </a:lnTo>
                  <a:lnTo>
                    <a:pt x="320" y="698"/>
                  </a:lnTo>
                  <a:lnTo>
                    <a:pt x="320" y="699"/>
                  </a:lnTo>
                  <a:lnTo>
                    <a:pt x="329" y="697"/>
                  </a:lnTo>
                  <a:lnTo>
                    <a:pt x="350" y="714"/>
                  </a:lnTo>
                  <a:lnTo>
                    <a:pt x="354" y="714"/>
                  </a:lnTo>
                  <a:lnTo>
                    <a:pt x="365" y="720"/>
                  </a:lnTo>
                  <a:lnTo>
                    <a:pt x="383" y="733"/>
                  </a:lnTo>
                  <a:lnTo>
                    <a:pt x="401" y="746"/>
                  </a:lnTo>
                  <a:lnTo>
                    <a:pt x="398" y="755"/>
                  </a:lnTo>
                  <a:lnTo>
                    <a:pt x="402" y="769"/>
                  </a:lnTo>
                  <a:lnTo>
                    <a:pt x="409" y="757"/>
                  </a:lnTo>
                  <a:lnTo>
                    <a:pt x="415" y="745"/>
                  </a:lnTo>
                  <a:lnTo>
                    <a:pt x="417" y="732"/>
                  </a:lnTo>
                  <a:lnTo>
                    <a:pt x="421" y="720"/>
                  </a:lnTo>
                  <a:lnTo>
                    <a:pt x="428" y="711"/>
                  </a:lnTo>
                  <a:lnTo>
                    <a:pt x="426" y="699"/>
                  </a:lnTo>
                  <a:lnTo>
                    <a:pt x="427" y="699"/>
                  </a:lnTo>
                  <a:lnTo>
                    <a:pt x="435" y="701"/>
                  </a:lnTo>
                  <a:lnTo>
                    <a:pt x="439" y="702"/>
                  </a:lnTo>
                  <a:lnTo>
                    <a:pt x="431" y="716"/>
                  </a:lnTo>
                  <a:lnTo>
                    <a:pt x="424" y="731"/>
                  </a:lnTo>
                  <a:lnTo>
                    <a:pt x="419" y="735"/>
                  </a:lnTo>
                  <a:lnTo>
                    <a:pt x="421" y="736"/>
                  </a:lnTo>
                  <a:lnTo>
                    <a:pt x="432" y="720"/>
                  </a:lnTo>
                  <a:lnTo>
                    <a:pt x="443" y="705"/>
                  </a:lnTo>
                  <a:lnTo>
                    <a:pt x="451" y="688"/>
                  </a:lnTo>
                  <a:lnTo>
                    <a:pt x="460" y="672"/>
                  </a:lnTo>
                  <a:lnTo>
                    <a:pt x="465" y="666"/>
                  </a:lnTo>
                  <a:lnTo>
                    <a:pt x="465" y="662"/>
                  </a:lnTo>
                  <a:lnTo>
                    <a:pt x="466" y="647"/>
                  </a:lnTo>
                  <a:lnTo>
                    <a:pt x="465" y="630"/>
                  </a:lnTo>
                  <a:lnTo>
                    <a:pt x="464" y="620"/>
                  </a:lnTo>
                  <a:lnTo>
                    <a:pt x="462" y="615"/>
                  </a:lnTo>
                  <a:lnTo>
                    <a:pt x="465" y="607"/>
                  </a:lnTo>
                  <a:lnTo>
                    <a:pt x="460" y="606"/>
                  </a:lnTo>
                  <a:lnTo>
                    <a:pt x="466" y="603"/>
                  </a:lnTo>
                  <a:lnTo>
                    <a:pt x="482" y="589"/>
                  </a:lnTo>
                  <a:lnTo>
                    <a:pt x="496" y="577"/>
                  </a:lnTo>
                  <a:lnTo>
                    <a:pt x="512" y="570"/>
                  </a:lnTo>
                  <a:lnTo>
                    <a:pt x="525" y="561"/>
                  </a:lnTo>
                  <a:lnTo>
                    <a:pt x="530" y="557"/>
                  </a:lnTo>
                  <a:lnTo>
                    <a:pt x="538" y="557"/>
                  </a:lnTo>
                  <a:lnTo>
                    <a:pt x="542" y="556"/>
                  </a:lnTo>
                  <a:lnTo>
                    <a:pt x="547" y="554"/>
                  </a:lnTo>
                  <a:lnTo>
                    <a:pt x="551" y="554"/>
                  </a:lnTo>
                  <a:lnTo>
                    <a:pt x="569" y="554"/>
                  </a:lnTo>
                  <a:lnTo>
                    <a:pt x="574" y="542"/>
                  </a:lnTo>
                  <a:lnTo>
                    <a:pt x="585" y="537"/>
                  </a:lnTo>
                  <a:lnTo>
                    <a:pt x="587" y="514"/>
                  </a:lnTo>
                  <a:lnTo>
                    <a:pt x="595" y="499"/>
                  </a:lnTo>
                  <a:lnTo>
                    <a:pt x="603" y="483"/>
                  </a:lnTo>
                  <a:lnTo>
                    <a:pt x="606" y="457"/>
                  </a:lnTo>
                  <a:lnTo>
                    <a:pt x="611" y="447"/>
                  </a:lnTo>
                  <a:lnTo>
                    <a:pt x="613" y="427"/>
                  </a:lnTo>
                  <a:lnTo>
                    <a:pt x="615" y="415"/>
                  </a:lnTo>
                  <a:lnTo>
                    <a:pt x="612" y="404"/>
                  </a:lnTo>
                  <a:lnTo>
                    <a:pt x="611" y="380"/>
                  </a:lnTo>
                  <a:lnTo>
                    <a:pt x="608" y="374"/>
                  </a:lnTo>
                  <a:lnTo>
                    <a:pt x="612" y="355"/>
                  </a:lnTo>
                  <a:lnTo>
                    <a:pt x="616" y="355"/>
                  </a:lnTo>
                  <a:lnTo>
                    <a:pt x="619" y="359"/>
                  </a:lnTo>
                  <a:lnTo>
                    <a:pt x="630" y="342"/>
                  </a:lnTo>
                  <a:lnTo>
                    <a:pt x="636" y="329"/>
                  </a:lnTo>
                  <a:lnTo>
                    <a:pt x="637" y="327"/>
                  </a:lnTo>
                  <a:lnTo>
                    <a:pt x="639" y="322"/>
                  </a:lnTo>
                  <a:lnTo>
                    <a:pt x="650" y="307"/>
                  </a:lnTo>
                  <a:lnTo>
                    <a:pt x="659" y="297"/>
                  </a:lnTo>
                  <a:lnTo>
                    <a:pt x="664" y="294"/>
                  </a:lnTo>
                  <a:lnTo>
                    <a:pt x="676" y="272"/>
                  </a:lnTo>
                  <a:lnTo>
                    <a:pt x="677" y="266"/>
                  </a:lnTo>
                  <a:lnTo>
                    <a:pt x="680" y="262"/>
                  </a:lnTo>
                  <a:lnTo>
                    <a:pt x="680" y="245"/>
                  </a:lnTo>
                  <a:lnTo>
                    <a:pt x="672" y="217"/>
                  </a:lnTo>
                  <a:lnTo>
                    <a:pt x="667" y="204"/>
                  </a:lnTo>
                  <a:lnTo>
                    <a:pt x="650" y="202"/>
                  </a:lnTo>
                  <a:lnTo>
                    <a:pt x="634" y="196"/>
                  </a:lnTo>
                  <a:lnTo>
                    <a:pt x="615" y="176"/>
                  </a:lnTo>
                  <a:lnTo>
                    <a:pt x="599" y="165"/>
                  </a:lnTo>
                  <a:lnTo>
                    <a:pt x="574" y="159"/>
                  </a:lnTo>
                  <a:lnTo>
                    <a:pt x="557" y="159"/>
                  </a:lnTo>
                  <a:lnTo>
                    <a:pt x="542" y="156"/>
                  </a:lnTo>
                  <a:lnTo>
                    <a:pt x="527" y="152"/>
                  </a:lnTo>
                  <a:lnTo>
                    <a:pt x="513" y="156"/>
                  </a:lnTo>
                  <a:lnTo>
                    <a:pt x="518" y="153"/>
                  </a:lnTo>
                  <a:lnTo>
                    <a:pt x="516" y="1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0" name="Freeform 316"/>
            <p:cNvSpPr>
              <a:spLocks/>
            </p:cNvSpPr>
            <p:nvPr/>
          </p:nvSpPr>
          <p:spPr bwMode="auto">
            <a:xfrm>
              <a:off x="1973" y="2571"/>
              <a:ext cx="40" cy="34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17" y="33"/>
                </a:cxn>
                <a:cxn ang="0">
                  <a:pos x="8" y="29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23" y="3"/>
                </a:cxn>
                <a:cxn ang="0">
                  <a:pos x="40" y="5"/>
                </a:cxn>
                <a:cxn ang="0">
                  <a:pos x="32" y="21"/>
                </a:cxn>
                <a:cxn ang="0">
                  <a:pos x="31" y="24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1" y="32"/>
                </a:cxn>
              </a:cxnLst>
              <a:rect l="0" t="0" r="r" b="b"/>
              <a:pathLst>
                <a:path w="40" h="34">
                  <a:moveTo>
                    <a:pt x="21" y="32"/>
                  </a:moveTo>
                  <a:lnTo>
                    <a:pt x="17" y="33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1" y="18"/>
                  </a:lnTo>
                  <a:lnTo>
                    <a:pt x="1" y="11"/>
                  </a:lnTo>
                  <a:lnTo>
                    <a:pt x="6" y="0"/>
                  </a:lnTo>
                  <a:lnTo>
                    <a:pt x="23" y="3"/>
                  </a:lnTo>
                  <a:lnTo>
                    <a:pt x="40" y="5"/>
                  </a:lnTo>
                  <a:lnTo>
                    <a:pt x="32" y="21"/>
                  </a:lnTo>
                  <a:lnTo>
                    <a:pt x="31" y="24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1" name="Freeform 320"/>
            <p:cNvSpPr>
              <a:spLocks/>
            </p:cNvSpPr>
            <p:nvPr/>
          </p:nvSpPr>
          <p:spPr bwMode="auto">
            <a:xfrm>
              <a:off x="1789" y="2950"/>
              <a:ext cx="145" cy="161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17" y="73"/>
                </a:cxn>
                <a:cxn ang="0">
                  <a:pos x="34" y="90"/>
                </a:cxn>
                <a:cxn ang="0">
                  <a:pos x="48" y="97"/>
                </a:cxn>
                <a:cxn ang="0">
                  <a:pos x="61" y="103"/>
                </a:cxn>
                <a:cxn ang="0">
                  <a:pos x="77" y="111"/>
                </a:cxn>
                <a:cxn ang="0">
                  <a:pos x="93" y="120"/>
                </a:cxn>
                <a:cxn ang="0">
                  <a:pos x="86" y="140"/>
                </a:cxn>
                <a:cxn ang="0">
                  <a:pos x="80" y="158"/>
                </a:cxn>
                <a:cxn ang="0">
                  <a:pos x="100" y="159"/>
                </a:cxn>
                <a:cxn ang="0">
                  <a:pos x="120" y="161"/>
                </a:cxn>
                <a:cxn ang="0">
                  <a:pos x="130" y="157"/>
                </a:cxn>
                <a:cxn ang="0">
                  <a:pos x="145" y="136"/>
                </a:cxn>
                <a:cxn ang="0">
                  <a:pos x="143" y="123"/>
                </a:cxn>
                <a:cxn ang="0">
                  <a:pos x="143" y="107"/>
                </a:cxn>
                <a:cxn ang="0">
                  <a:pos x="145" y="92"/>
                </a:cxn>
                <a:cxn ang="0">
                  <a:pos x="136" y="90"/>
                </a:cxn>
                <a:cxn ang="0">
                  <a:pos x="126" y="92"/>
                </a:cxn>
                <a:cxn ang="0">
                  <a:pos x="121" y="75"/>
                </a:cxn>
                <a:cxn ang="0">
                  <a:pos x="116" y="59"/>
                </a:cxn>
                <a:cxn ang="0">
                  <a:pos x="103" y="56"/>
                </a:cxn>
                <a:cxn ang="0">
                  <a:pos x="78" y="54"/>
                </a:cxn>
                <a:cxn ang="0">
                  <a:pos x="76" y="25"/>
                </a:cxn>
                <a:cxn ang="0">
                  <a:pos x="72" y="17"/>
                </a:cxn>
                <a:cxn ang="0">
                  <a:pos x="73" y="13"/>
                </a:cxn>
                <a:cxn ang="0">
                  <a:pos x="55" y="0"/>
                </a:cxn>
                <a:cxn ang="0">
                  <a:pos x="33" y="4"/>
                </a:cxn>
                <a:cxn ang="0">
                  <a:pos x="10" y="7"/>
                </a:cxn>
                <a:cxn ang="0">
                  <a:pos x="8" y="15"/>
                </a:cxn>
              </a:cxnLst>
              <a:rect l="0" t="0" r="r" b="b"/>
              <a:pathLst>
                <a:path w="145" h="161">
                  <a:moveTo>
                    <a:pt x="8" y="15"/>
                  </a:moveTo>
                  <a:lnTo>
                    <a:pt x="4" y="37"/>
                  </a:lnTo>
                  <a:lnTo>
                    <a:pt x="0" y="58"/>
                  </a:lnTo>
                  <a:lnTo>
                    <a:pt x="17" y="73"/>
                  </a:lnTo>
                  <a:lnTo>
                    <a:pt x="34" y="90"/>
                  </a:lnTo>
                  <a:lnTo>
                    <a:pt x="48" y="97"/>
                  </a:lnTo>
                  <a:lnTo>
                    <a:pt x="61" y="103"/>
                  </a:lnTo>
                  <a:lnTo>
                    <a:pt x="77" y="111"/>
                  </a:lnTo>
                  <a:lnTo>
                    <a:pt x="93" y="120"/>
                  </a:lnTo>
                  <a:lnTo>
                    <a:pt x="86" y="140"/>
                  </a:lnTo>
                  <a:lnTo>
                    <a:pt x="80" y="158"/>
                  </a:lnTo>
                  <a:lnTo>
                    <a:pt x="100" y="159"/>
                  </a:lnTo>
                  <a:lnTo>
                    <a:pt x="120" y="161"/>
                  </a:lnTo>
                  <a:lnTo>
                    <a:pt x="130" y="157"/>
                  </a:lnTo>
                  <a:lnTo>
                    <a:pt x="145" y="136"/>
                  </a:lnTo>
                  <a:lnTo>
                    <a:pt x="143" y="123"/>
                  </a:lnTo>
                  <a:lnTo>
                    <a:pt x="143" y="107"/>
                  </a:lnTo>
                  <a:lnTo>
                    <a:pt x="145" y="92"/>
                  </a:lnTo>
                  <a:lnTo>
                    <a:pt x="136" y="90"/>
                  </a:lnTo>
                  <a:lnTo>
                    <a:pt x="126" y="92"/>
                  </a:lnTo>
                  <a:lnTo>
                    <a:pt x="121" y="75"/>
                  </a:lnTo>
                  <a:lnTo>
                    <a:pt x="116" y="59"/>
                  </a:lnTo>
                  <a:lnTo>
                    <a:pt x="103" y="56"/>
                  </a:lnTo>
                  <a:lnTo>
                    <a:pt x="78" y="54"/>
                  </a:lnTo>
                  <a:lnTo>
                    <a:pt x="76" y="25"/>
                  </a:lnTo>
                  <a:lnTo>
                    <a:pt x="72" y="17"/>
                  </a:lnTo>
                  <a:lnTo>
                    <a:pt x="73" y="13"/>
                  </a:lnTo>
                  <a:lnTo>
                    <a:pt x="55" y="0"/>
                  </a:lnTo>
                  <a:lnTo>
                    <a:pt x="33" y="4"/>
                  </a:lnTo>
                  <a:lnTo>
                    <a:pt x="10" y="7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2" name="Freeform 324"/>
            <p:cNvSpPr>
              <a:spLocks/>
            </p:cNvSpPr>
            <p:nvPr/>
          </p:nvSpPr>
          <p:spPr bwMode="auto">
            <a:xfrm>
              <a:off x="1848" y="2450"/>
              <a:ext cx="67" cy="82"/>
            </a:xfrm>
            <a:custGeom>
              <a:avLst/>
              <a:gdLst/>
              <a:ahLst/>
              <a:cxnLst>
                <a:cxn ang="0">
                  <a:pos x="9" y="52"/>
                </a:cxn>
                <a:cxn ang="0">
                  <a:pos x="0" y="42"/>
                </a:cxn>
                <a:cxn ang="0">
                  <a:pos x="1" y="25"/>
                </a:cxn>
                <a:cxn ang="0">
                  <a:pos x="9" y="21"/>
                </a:cxn>
                <a:cxn ang="0">
                  <a:pos x="13" y="10"/>
                </a:cxn>
                <a:cxn ang="0">
                  <a:pos x="17" y="0"/>
                </a:cxn>
                <a:cxn ang="0">
                  <a:pos x="36" y="4"/>
                </a:cxn>
                <a:cxn ang="0">
                  <a:pos x="52" y="3"/>
                </a:cxn>
                <a:cxn ang="0">
                  <a:pos x="50" y="3"/>
                </a:cxn>
                <a:cxn ang="0">
                  <a:pos x="67" y="4"/>
                </a:cxn>
                <a:cxn ang="0">
                  <a:pos x="66" y="13"/>
                </a:cxn>
                <a:cxn ang="0">
                  <a:pos x="61" y="30"/>
                </a:cxn>
                <a:cxn ang="0">
                  <a:pos x="67" y="53"/>
                </a:cxn>
                <a:cxn ang="0">
                  <a:pos x="57" y="73"/>
                </a:cxn>
                <a:cxn ang="0">
                  <a:pos x="47" y="69"/>
                </a:cxn>
                <a:cxn ang="0">
                  <a:pos x="32" y="72"/>
                </a:cxn>
                <a:cxn ang="0">
                  <a:pos x="32" y="82"/>
                </a:cxn>
                <a:cxn ang="0">
                  <a:pos x="24" y="80"/>
                </a:cxn>
                <a:cxn ang="0">
                  <a:pos x="17" y="67"/>
                </a:cxn>
                <a:cxn ang="0">
                  <a:pos x="9" y="52"/>
                </a:cxn>
              </a:cxnLst>
              <a:rect l="0" t="0" r="r" b="b"/>
              <a:pathLst>
                <a:path w="67" h="82">
                  <a:moveTo>
                    <a:pt x="9" y="52"/>
                  </a:moveTo>
                  <a:lnTo>
                    <a:pt x="0" y="42"/>
                  </a:lnTo>
                  <a:lnTo>
                    <a:pt x="1" y="25"/>
                  </a:lnTo>
                  <a:lnTo>
                    <a:pt x="9" y="21"/>
                  </a:lnTo>
                  <a:lnTo>
                    <a:pt x="13" y="10"/>
                  </a:lnTo>
                  <a:lnTo>
                    <a:pt x="17" y="0"/>
                  </a:lnTo>
                  <a:lnTo>
                    <a:pt x="36" y="4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67" y="4"/>
                  </a:lnTo>
                  <a:lnTo>
                    <a:pt x="66" y="13"/>
                  </a:lnTo>
                  <a:lnTo>
                    <a:pt x="61" y="30"/>
                  </a:lnTo>
                  <a:lnTo>
                    <a:pt x="67" y="53"/>
                  </a:lnTo>
                  <a:lnTo>
                    <a:pt x="57" y="73"/>
                  </a:lnTo>
                  <a:lnTo>
                    <a:pt x="47" y="69"/>
                  </a:lnTo>
                  <a:lnTo>
                    <a:pt x="32" y="7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7" y="67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3" name="Freeform 325"/>
            <p:cNvSpPr>
              <a:spLocks/>
            </p:cNvSpPr>
            <p:nvPr/>
          </p:nvSpPr>
          <p:spPr bwMode="auto">
            <a:xfrm>
              <a:off x="1891" y="3163"/>
              <a:ext cx="84" cy="96"/>
            </a:xfrm>
            <a:custGeom>
              <a:avLst/>
              <a:gdLst/>
              <a:ahLst/>
              <a:cxnLst>
                <a:cxn ang="0">
                  <a:pos x="83" y="49"/>
                </a:cxn>
                <a:cxn ang="0">
                  <a:pos x="65" y="36"/>
                </a:cxn>
                <a:cxn ang="0">
                  <a:pos x="47" y="23"/>
                </a:cxn>
                <a:cxn ang="0">
                  <a:pos x="36" y="17"/>
                </a:cxn>
                <a:cxn ang="0">
                  <a:pos x="32" y="17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1" y="25"/>
                </a:cxn>
                <a:cxn ang="0">
                  <a:pos x="1" y="47"/>
                </a:cxn>
                <a:cxn ang="0">
                  <a:pos x="2" y="49"/>
                </a:cxn>
                <a:cxn ang="0">
                  <a:pos x="0" y="65"/>
                </a:cxn>
                <a:cxn ang="0">
                  <a:pos x="2" y="73"/>
                </a:cxn>
                <a:cxn ang="0">
                  <a:pos x="4" y="78"/>
                </a:cxn>
                <a:cxn ang="0">
                  <a:pos x="9" y="82"/>
                </a:cxn>
                <a:cxn ang="0">
                  <a:pos x="10" y="85"/>
                </a:cxn>
                <a:cxn ang="0">
                  <a:pos x="15" y="85"/>
                </a:cxn>
                <a:cxn ang="0">
                  <a:pos x="30" y="90"/>
                </a:cxn>
                <a:cxn ang="0">
                  <a:pos x="39" y="91"/>
                </a:cxn>
                <a:cxn ang="0">
                  <a:pos x="41" y="94"/>
                </a:cxn>
                <a:cxn ang="0">
                  <a:pos x="44" y="95"/>
                </a:cxn>
                <a:cxn ang="0">
                  <a:pos x="50" y="96"/>
                </a:cxn>
                <a:cxn ang="0">
                  <a:pos x="60" y="96"/>
                </a:cxn>
                <a:cxn ang="0">
                  <a:pos x="73" y="91"/>
                </a:cxn>
                <a:cxn ang="0">
                  <a:pos x="84" y="72"/>
                </a:cxn>
                <a:cxn ang="0">
                  <a:pos x="80" y="58"/>
                </a:cxn>
                <a:cxn ang="0">
                  <a:pos x="83" y="49"/>
                </a:cxn>
              </a:cxnLst>
              <a:rect l="0" t="0" r="r" b="b"/>
              <a:pathLst>
                <a:path w="84" h="96">
                  <a:moveTo>
                    <a:pt x="83" y="49"/>
                  </a:moveTo>
                  <a:lnTo>
                    <a:pt x="65" y="36"/>
                  </a:lnTo>
                  <a:lnTo>
                    <a:pt x="47" y="23"/>
                  </a:lnTo>
                  <a:lnTo>
                    <a:pt x="36" y="17"/>
                  </a:lnTo>
                  <a:lnTo>
                    <a:pt x="32" y="17"/>
                  </a:lnTo>
                  <a:lnTo>
                    <a:pt x="11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2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0" y="65"/>
                  </a:lnTo>
                  <a:lnTo>
                    <a:pt x="2" y="73"/>
                  </a:lnTo>
                  <a:lnTo>
                    <a:pt x="4" y="78"/>
                  </a:lnTo>
                  <a:lnTo>
                    <a:pt x="9" y="82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30" y="90"/>
                  </a:lnTo>
                  <a:lnTo>
                    <a:pt x="39" y="91"/>
                  </a:lnTo>
                  <a:lnTo>
                    <a:pt x="41" y="94"/>
                  </a:lnTo>
                  <a:lnTo>
                    <a:pt x="44" y="95"/>
                  </a:lnTo>
                  <a:lnTo>
                    <a:pt x="50" y="96"/>
                  </a:lnTo>
                  <a:lnTo>
                    <a:pt x="60" y="96"/>
                  </a:lnTo>
                  <a:lnTo>
                    <a:pt x="73" y="91"/>
                  </a:lnTo>
                  <a:lnTo>
                    <a:pt x="84" y="72"/>
                  </a:lnTo>
                  <a:lnTo>
                    <a:pt x="80" y="58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4" name="Freeform 326"/>
            <p:cNvSpPr>
              <a:spLocks/>
            </p:cNvSpPr>
            <p:nvPr/>
          </p:nvSpPr>
          <p:spPr bwMode="auto">
            <a:xfrm>
              <a:off x="1651" y="2761"/>
              <a:ext cx="218" cy="259"/>
            </a:xfrm>
            <a:custGeom>
              <a:avLst/>
              <a:gdLst/>
              <a:ahLst/>
              <a:cxnLst>
                <a:cxn ang="0">
                  <a:pos x="146" y="204"/>
                </a:cxn>
                <a:cxn ang="0">
                  <a:pos x="142" y="226"/>
                </a:cxn>
                <a:cxn ang="0">
                  <a:pos x="138" y="247"/>
                </a:cxn>
                <a:cxn ang="0">
                  <a:pos x="134" y="242"/>
                </a:cxn>
                <a:cxn ang="0">
                  <a:pos x="115" y="245"/>
                </a:cxn>
                <a:cxn ang="0">
                  <a:pos x="108" y="256"/>
                </a:cxn>
                <a:cxn ang="0">
                  <a:pos x="100" y="244"/>
                </a:cxn>
                <a:cxn ang="0">
                  <a:pos x="79" y="240"/>
                </a:cxn>
                <a:cxn ang="0">
                  <a:pos x="76" y="238"/>
                </a:cxn>
                <a:cxn ang="0">
                  <a:pos x="61" y="259"/>
                </a:cxn>
                <a:cxn ang="0">
                  <a:pos x="49" y="256"/>
                </a:cxn>
                <a:cxn ang="0">
                  <a:pos x="42" y="239"/>
                </a:cxn>
                <a:cxn ang="0">
                  <a:pos x="35" y="221"/>
                </a:cxn>
                <a:cxn ang="0">
                  <a:pos x="30" y="204"/>
                </a:cxn>
                <a:cxn ang="0">
                  <a:pos x="31" y="189"/>
                </a:cxn>
                <a:cxn ang="0">
                  <a:pos x="21" y="176"/>
                </a:cxn>
                <a:cxn ang="0">
                  <a:pos x="16" y="162"/>
                </a:cxn>
                <a:cxn ang="0">
                  <a:pos x="10" y="153"/>
                </a:cxn>
                <a:cxn ang="0">
                  <a:pos x="12" y="145"/>
                </a:cxn>
                <a:cxn ang="0">
                  <a:pos x="19" y="130"/>
                </a:cxn>
                <a:cxn ang="0">
                  <a:pos x="13" y="127"/>
                </a:cxn>
                <a:cxn ang="0">
                  <a:pos x="10" y="110"/>
                </a:cxn>
                <a:cxn ang="0">
                  <a:pos x="12" y="94"/>
                </a:cxn>
                <a:cxn ang="0">
                  <a:pos x="14" y="84"/>
                </a:cxn>
                <a:cxn ang="0">
                  <a:pos x="14" y="59"/>
                </a:cxn>
                <a:cxn ang="0">
                  <a:pos x="17" y="54"/>
                </a:cxn>
                <a:cxn ang="0">
                  <a:pos x="9" y="40"/>
                </a:cxn>
                <a:cxn ang="0">
                  <a:pos x="0" y="24"/>
                </a:cxn>
                <a:cxn ang="0">
                  <a:pos x="22" y="24"/>
                </a:cxn>
                <a:cxn ang="0">
                  <a:pos x="30" y="19"/>
                </a:cxn>
                <a:cxn ang="0">
                  <a:pos x="44" y="10"/>
                </a:cxn>
                <a:cxn ang="0">
                  <a:pos x="59" y="0"/>
                </a:cxn>
                <a:cxn ang="0">
                  <a:pos x="73" y="2"/>
                </a:cxn>
                <a:cxn ang="0">
                  <a:pos x="74" y="19"/>
                </a:cxn>
                <a:cxn ang="0">
                  <a:pos x="76" y="36"/>
                </a:cxn>
                <a:cxn ang="0">
                  <a:pos x="89" y="50"/>
                </a:cxn>
                <a:cxn ang="0">
                  <a:pos x="102" y="54"/>
                </a:cxn>
                <a:cxn ang="0">
                  <a:pos x="117" y="62"/>
                </a:cxn>
                <a:cxn ang="0">
                  <a:pos x="137" y="75"/>
                </a:cxn>
                <a:cxn ang="0">
                  <a:pos x="156" y="77"/>
                </a:cxn>
                <a:cxn ang="0">
                  <a:pos x="161" y="86"/>
                </a:cxn>
                <a:cxn ang="0">
                  <a:pos x="164" y="106"/>
                </a:cxn>
                <a:cxn ang="0">
                  <a:pos x="160" y="106"/>
                </a:cxn>
                <a:cxn ang="0">
                  <a:pos x="167" y="114"/>
                </a:cxn>
                <a:cxn ang="0">
                  <a:pos x="169" y="130"/>
                </a:cxn>
                <a:cxn ang="0">
                  <a:pos x="185" y="131"/>
                </a:cxn>
                <a:cxn ang="0">
                  <a:pos x="201" y="132"/>
                </a:cxn>
                <a:cxn ang="0">
                  <a:pos x="203" y="149"/>
                </a:cxn>
                <a:cxn ang="0">
                  <a:pos x="214" y="161"/>
                </a:cxn>
                <a:cxn ang="0">
                  <a:pos x="218" y="167"/>
                </a:cxn>
                <a:cxn ang="0">
                  <a:pos x="214" y="183"/>
                </a:cxn>
                <a:cxn ang="0">
                  <a:pos x="210" y="197"/>
                </a:cxn>
                <a:cxn ang="0">
                  <a:pos x="214" y="204"/>
                </a:cxn>
                <a:cxn ang="0">
                  <a:pos x="210" y="206"/>
                </a:cxn>
                <a:cxn ang="0">
                  <a:pos x="211" y="202"/>
                </a:cxn>
                <a:cxn ang="0">
                  <a:pos x="193" y="189"/>
                </a:cxn>
                <a:cxn ang="0">
                  <a:pos x="171" y="193"/>
                </a:cxn>
                <a:cxn ang="0">
                  <a:pos x="148" y="196"/>
                </a:cxn>
                <a:cxn ang="0">
                  <a:pos x="146" y="204"/>
                </a:cxn>
              </a:cxnLst>
              <a:rect l="0" t="0" r="r" b="b"/>
              <a:pathLst>
                <a:path w="218" h="259">
                  <a:moveTo>
                    <a:pt x="146" y="204"/>
                  </a:moveTo>
                  <a:lnTo>
                    <a:pt x="142" y="226"/>
                  </a:lnTo>
                  <a:lnTo>
                    <a:pt x="138" y="247"/>
                  </a:lnTo>
                  <a:lnTo>
                    <a:pt x="134" y="242"/>
                  </a:lnTo>
                  <a:lnTo>
                    <a:pt x="115" y="245"/>
                  </a:lnTo>
                  <a:lnTo>
                    <a:pt x="108" y="256"/>
                  </a:lnTo>
                  <a:lnTo>
                    <a:pt x="100" y="244"/>
                  </a:lnTo>
                  <a:lnTo>
                    <a:pt x="79" y="240"/>
                  </a:lnTo>
                  <a:lnTo>
                    <a:pt x="76" y="238"/>
                  </a:lnTo>
                  <a:lnTo>
                    <a:pt x="61" y="259"/>
                  </a:lnTo>
                  <a:lnTo>
                    <a:pt x="49" y="256"/>
                  </a:lnTo>
                  <a:lnTo>
                    <a:pt x="42" y="239"/>
                  </a:lnTo>
                  <a:lnTo>
                    <a:pt x="35" y="221"/>
                  </a:lnTo>
                  <a:lnTo>
                    <a:pt x="30" y="204"/>
                  </a:lnTo>
                  <a:lnTo>
                    <a:pt x="31" y="189"/>
                  </a:lnTo>
                  <a:lnTo>
                    <a:pt x="21" y="176"/>
                  </a:lnTo>
                  <a:lnTo>
                    <a:pt x="16" y="162"/>
                  </a:lnTo>
                  <a:lnTo>
                    <a:pt x="10" y="153"/>
                  </a:lnTo>
                  <a:lnTo>
                    <a:pt x="12" y="145"/>
                  </a:lnTo>
                  <a:lnTo>
                    <a:pt x="19" y="130"/>
                  </a:lnTo>
                  <a:lnTo>
                    <a:pt x="13" y="127"/>
                  </a:lnTo>
                  <a:lnTo>
                    <a:pt x="10" y="110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4" y="59"/>
                  </a:lnTo>
                  <a:lnTo>
                    <a:pt x="17" y="54"/>
                  </a:lnTo>
                  <a:lnTo>
                    <a:pt x="9" y="40"/>
                  </a:lnTo>
                  <a:lnTo>
                    <a:pt x="0" y="24"/>
                  </a:lnTo>
                  <a:lnTo>
                    <a:pt x="22" y="24"/>
                  </a:lnTo>
                  <a:lnTo>
                    <a:pt x="30" y="19"/>
                  </a:lnTo>
                  <a:lnTo>
                    <a:pt x="44" y="10"/>
                  </a:lnTo>
                  <a:lnTo>
                    <a:pt x="59" y="0"/>
                  </a:lnTo>
                  <a:lnTo>
                    <a:pt x="73" y="2"/>
                  </a:lnTo>
                  <a:lnTo>
                    <a:pt x="74" y="19"/>
                  </a:lnTo>
                  <a:lnTo>
                    <a:pt x="76" y="36"/>
                  </a:lnTo>
                  <a:lnTo>
                    <a:pt x="89" y="50"/>
                  </a:lnTo>
                  <a:lnTo>
                    <a:pt x="102" y="54"/>
                  </a:lnTo>
                  <a:lnTo>
                    <a:pt x="117" y="62"/>
                  </a:lnTo>
                  <a:lnTo>
                    <a:pt x="137" y="75"/>
                  </a:lnTo>
                  <a:lnTo>
                    <a:pt x="156" y="77"/>
                  </a:lnTo>
                  <a:lnTo>
                    <a:pt x="161" y="86"/>
                  </a:lnTo>
                  <a:lnTo>
                    <a:pt x="164" y="106"/>
                  </a:lnTo>
                  <a:lnTo>
                    <a:pt x="160" y="106"/>
                  </a:lnTo>
                  <a:lnTo>
                    <a:pt x="167" y="114"/>
                  </a:lnTo>
                  <a:lnTo>
                    <a:pt x="169" y="130"/>
                  </a:lnTo>
                  <a:lnTo>
                    <a:pt x="185" y="131"/>
                  </a:lnTo>
                  <a:lnTo>
                    <a:pt x="201" y="132"/>
                  </a:lnTo>
                  <a:lnTo>
                    <a:pt x="203" y="149"/>
                  </a:lnTo>
                  <a:lnTo>
                    <a:pt x="214" y="161"/>
                  </a:lnTo>
                  <a:lnTo>
                    <a:pt x="218" y="167"/>
                  </a:lnTo>
                  <a:lnTo>
                    <a:pt x="214" y="183"/>
                  </a:lnTo>
                  <a:lnTo>
                    <a:pt x="210" y="197"/>
                  </a:lnTo>
                  <a:lnTo>
                    <a:pt x="214" y="204"/>
                  </a:lnTo>
                  <a:lnTo>
                    <a:pt x="210" y="206"/>
                  </a:lnTo>
                  <a:lnTo>
                    <a:pt x="211" y="202"/>
                  </a:lnTo>
                  <a:lnTo>
                    <a:pt x="193" y="189"/>
                  </a:lnTo>
                  <a:lnTo>
                    <a:pt x="171" y="193"/>
                  </a:lnTo>
                  <a:lnTo>
                    <a:pt x="148" y="196"/>
                  </a:lnTo>
                  <a:lnTo>
                    <a:pt x="146" y="20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5" name="Freeform 327"/>
            <p:cNvSpPr>
              <a:spLocks/>
            </p:cNvSpPr>
            <p:nvPr/>
          </p:nvSpPr>
          <p:spPr bwMode="auto">
            <a:xfrm>
              <a:off x="1684" y="2999"/>
              <a:ext cx="267" cy="598"/>
            </a:xfrm>
            <a:custGeom>
              <a:avLst/>
              <a:gdLst/>
              <a:ahLst/>
              <a:cxnLst>
                <a:cxn ang="0">
                  <a:pos x="208" y="189"/>
                </a:cxn>
                <a:cxn ang="0">
                  <a:pos x="208" y="216"/>
                </a:cxn>
                <a:cxn ang="0">
                  <a:pos x="205" y="232"/>
                </a:cxn>
                <a:cxn ang="0">
                  <a:pos x="235" y="269"/>
                </a:cxn>
                <a:cxn ang="0">
                  <a:pos x="248" y="292"/>
                </a:cxn>
                <a:cxn ang="0">
                  <a:pos x="238" y="325"/>
                </a:cxn>
                <a:cxn ang="0">
                  <a:pos x="207" y="335"/>
                </a:cxn>
                <a:cxn ang="0">
                  <a:pos x="179" y="340"/>
                </a:cxn>
                <a:cxn ang="0">
                  <a:pos x="170" y="346"/>
                </a:cxn>
                <a:cxn ang="0">
                  <a:pos x="171" y="380"/>
                </a:cxn>
                <a:cxn ang="0">
                  <a:pos x="131" y="376"/>
                </a:cxn>
                <a:cxn ang="0">
                  <a:pos x="149" y="405"/>
                </a:cxn>
                <a:cxn ang="0">
                  <a:pos x="160" y="400"/>
                </a:cxn>
                <a:cxn ang="0">
                  <a:pos x="156" y="411"/>
                </a:cxn>
                <a:cxn ang="0">
                  <a:pos x="157" y="418"/>
                </a:cxn>
                <a:cxn ang="0">
                  <a:pos x="147" y="449"/>
                </a:cxn>
                <a:cxn ang="0">
                  <a:pos x="127" y="466"/>
                </a:cxn>
                <a:cxn ang="0">
                  <a:pos x="152" y="497"/>
                </a:cxn>
                <a:cxn ang="0">
                  <a:pos x="162" y="508"/>
                </a:cxn>
                <a:cxn ang="0">
                  <a:pos x="160" y="510"/>
                </a:cxn>
                <a:cxn ang="0">
                  <a:pos x="161" y="514"/>
                </a:cxn>
                <a:cxn ang="0">
                  <a:pos x="144" y="539"/>
                </a:cxn>
                <a:cxn ang="0">
                  <a:pos x="135" y="551"/>
                </a:cxn>
                <a:cxn ang="0">
                  <a:pos x="140" y="556"/>
                </a:cxn>
                <a:cxn ang="0">
                  <a:pos x="132" y="572"/>
                </a:cxn>
                <a:cxn ang="0">
                  <a:pos x="138" y="585"/>
                </a:cxn>
                <a:cxn ang="0">
                  <a:pos x="156" y="598"/>
                </a:cxn>
                <a:cxn ang="0">
                  <a:pos x="99" y="589"/>
                </a:cxn>
                <a:cxn ang="0">
                  <a:pos x="80" y="565"/>
                </a:cxn>
                <a:cxn ang="0">
                  <a:pos x="57" y="540"/>
                </a:cxn>
                <a:cxn ang="0">
                  <a:pos x="63" y="503"/>
                </a:cxn>
                <a:cxn ang="0">
                  <a:pos x="58" y="465"/>
                </a:cxn>
                <a:cxn ang="0">
                  <a:pos x="48" y="453"/>
                </a:cxn>
                <a:cxn ang="0">
                  <a:pos x="46" y="441"/>
                </a:cxn>
                <a:cxn ang="0">
                  <a:pos x="31" y="410"/>
                </a:cxn>
                <a:cxn ang="0">
                  <a:pos x="23" y="367"/>
                </a:cxn>
                <a:cxn ang="0">
                  <a:pos x="24" y="335"/>
                </a:cxn>
                <a:cxn ang="0">
                  <a:pos x="18" y="307"/>
                </a:cxn>
                <a:cxn ang="0">
                  <a:pos x="22" y="277"/>
                </a:cxn>
                <a:cxn ang="0">
                  <a:pos x="19" y="238"/>
                </a:cxn>
                <a:cxn ang="0">
                  <a:pos x="7" y="211"/>
                </a:cxn>
                <a:cxn ang="0">
                  <a:pos x="0" y="182"/>
                </a:cxn>
                <a:cxn ang="0">
                  <a:pos x="2" y="156"/>
                </a:cxn>
                <a:cxn ang="0">
                  <a:pos x="9" y="123"/>
                </a:cxn>
                <a:cxn ang="0">
                  <a:pos x="20" y="100"/>
                </a:cxn>
                <a:cxn ang="0">
                  <a:pos x="10" y="61"/>
                </a:cxn>
                <a:cxn ang="0">
                  <a:pos x="28" y="44"/>
                </a:cxn>
                <a:cxn ang="0">
                  <a:pos x="28" y="21"/>
                </a:cxn>
                <a:cxn ang="0">
                  <a:pos x="46" y="2"/>
                </a:cxn>
                <a:cxn ang="0">
                  <a:pos x="75" y="18"/>
                </a:cxn>
                <a:cxn ang="0">
                  <a:pos x="101" y="4"/>
                </a:cxn>
                <a:cxn ang="0">
                  <a:pos x="122" y="24"/>
                </a:cxn>
                <a:cxn ang="0">
                  <a:pos x="153" y="48"/>
                </a:cxn>
                <a:cxn ang="0">
                  <a:pos x="182" y="62"/>
                </a:cxn>
                <a:cxn ang="0">
                  <a:pos x="191" y="91"/>
                </a:cxn>
                <a:cxn ang="0">
                  <a:pos x="205" y="110"/>
                </a:cxn>
                <a:cxn ang="0">
                  <a:pos x="235" y="108"/>
                </a:cxn>
                <a:cxn ang="0">
                  <a:pos x="248" y="74"/>
                </a:cxn>
                <a:cxn ang="0">
                  <a:pos x="267" y="100"/>
                </a:cxn>
                <a:cxn ang="0">
                  <a:pos x="246" y="120"/>
                </a:cxn>
                <a:cxn ang="0">
                  <a:pos x="228" y="143"/>
                </a:cxn>
                <a:cxn ang="0">
                  <a:pos x="209" y="165"/>
                </a:cxn>
              </a:cxnLst>
              <a:rect l="0" t="0" r="r" b="b"/>
              <a:pathLst>
                <a:path w="267" h="598">
                  <a:moveTo>
                    <a:pt x="209" y="168"/>
                  </a:moveTo>
                  <a:lnTo>
                    <a:pt x="208" y="189"/>
                  </a:lnTo>
                  <a:lnTo>
                    <a:pt x="208" y="211"/>
                  </a:lnTo>
                  <a:lnTo>
                    <a:pt x="208" y="216"/>
                  </a:lnTo>
                  <a:lnTo>
                    <a:pt x="207" y="228"/>
                  </a:lnTo>
                  <a:lnTo>
                    <a:pt x="205" y="232"/>
                  </a:lnTo>
                  <a:lnTo>
                    <a:pt x="213" y="254"/>
                  </a:lnTo>
                  <a:lnTo>
                    <a:pt x="235" y="269"/>
                  </a:lnTo>
                  <a:lnTo>
                    <a:pt x="237" y="284"/>
                  </a:lnTo>
                  <a:lnTo>
                    <a:pt x="248" y="292"/>
                  </a:lnTo>
                  <a:lnTo>
                    <a:pt x="243" y="308"/>
                  </a:lnTo>
                  <a:lnTo>
                    <a:pt x="238" y="325"/>
                  </a:lnTo>
                  <a:lnTo>
                    <a:pt x="224" y="332"/>
                  </a:lnTo>
                  <a:lnTo>
                    <a:pt x="207" y="335"/>
                  </a:lnTo>
                  <a:lnTo>
                    <a:pt x="194" y="337"/>
                  </a:lnTo>
                  <a:lnTo>
                    <a:pt x="179" y="340"/>
                  </a:lnTo>
                  <a:lnTo>
                    <a:pt x="166" y="338"/>
                  </a:lnTo>
                  <a:lnTo>
                    <a:pt x="170" y="346"/>
                  </a:lnTo>
                  <a:lnTo>
                    <a:pt x="175" y="370"/>
                  </a:lnTo>
                  <a:lnTo>
                    <a:pt x="171" y="380"/>
                  </a:lnTo>
                  <a:lnTo>
                    <a:pt x="148" y="379"/>
                  </a:lnTo>
                  <a:lnTo>
                    <a:pt x="131" y="376"/>
                  </a:lnTo>
                  <a:lnTo>
                    <a:pt x="144" y="402"/>
                  </a:lnTo>
                  <a:lnTo>
                    <a:pt x="149" y="405"/>
                  </a:lnTo>
                  <a:lnTo>
                    <a:pt x="156" y="404"/>
                  </a:lnTo>
                  <a:lnTo>
                    <a:pt x="160" y="400"/>
                  </a:lnTo>
                  <a:lnTo>
                    <a:pt x="165" y="414"/>
                  </a:lnTo>
                  <a:lnTo>
                    <a:pt x="156" y="411"/>
                  </a:lnTo>
                  <a:lnTo>
                    <a:pt x="144" y="411"/>
                  </a:lnTo>
                  <a:lnTo>
                    <a:pt x="157" y="418"/>
                  </a:lnTo>
                  <a:lnTo>
                    <a:pt x="145" y="432"/>
                  </a:lnTo>
                  <a:lnTo>
                    <a:pt x="147" y="449"/>
                  </a:lnTo>
                  <a:lnTo>
                    <a:pt x="144" y="457"/>
                  </a:lnTo>
                  <a:lnTo>
                    <a:pt x="127" y="466"/>
                  </a:lnTo>
                  <a:lnTo>
                    <a:pt x="127" y="484"/>
                  </a:lnTo>
                  <a:lnTo>
                    <a:pt x="152" y="497"/>
                  </a:lnTo>
                  <a:lnTo>
                    <a:pt x="161" y="503"/>
                  </a:lnTo>
                  <a:lnTo>
                    <a:pt x="162" y="508"/>
                  </a:lnTo>
                  <a:lnTo>
                    <a:pt x="162" y="510"/>
                  </a:lnTo>
                  <a:lnTo>
                    <a:pt x="160" y="510"/>
                  </a:lnTo>
                  <a:lnTo>
                    <a:pt x="160" y="513"/>
                  </a:lnTo>
                  <a:lnTo>
                    <a:pt x="161" y="514"/>
                  </a:lnTo>
                  <a:lnTo>
                    <a:pt x="153" y="526"/>
                  </a:lnTo>
                  <a:lnTo>
                    <a:pt x="144" y="539"/>
                  </a:lnTo>
                  <a:lnTo>
                    <a:pt x="143" y="555"/>
                  </a:lnTo>
                  <a:lnTo>
                    <a:pt x="135" y="551"/>
                  </a:lnTo>
                  <a:lnTo>
                    <a:pt x="134" y="552"/>
                  </a:lnTo>
                  <a:lnTo>
                    <a:pt x="140" y="556"/>
                  </a:lnTo>
                  <a:lnTo>
                    <a:pt x="132" y="568"/>
                  </a:lnTo>
                  <a:lnTo>
                    <a:pt x="132" y="572"/>
                  </a:lnTo>
                  <a:lnTo>
                    <a:pt x="140" y="585"/>
                  </a:lnTo>
                  <a:lnTo>
                    <a:pt x="138" y="585"/>
                  </a:lnTo>
                  <a:lnTo>
                    <a:pt x="147" y="589"/>
                  </a:lnTo>
                  <a:lnTo>
                    <a:pt x="156" y="598"/>
                  </a:lnTo>
                  <a:lnTo>
                    <a:pt x="130" y="591"/>
                  </a:lnTo>
                  <a:lnTo>
                    <a:pt x="99" y="589"/>
                  </a:lnTo>
                  <a:lnTo>
                    <a:pt x="91" y="580"/>
                  </a:lnTo>
                  <a:lnTo>
                    <a:pt x="80" y="565"/>
                  </a:lnTo>
                  <a:lnTo>
                    <a:pt x="71" y="565"/>
                  </a:lnTo>
                  <a:lnTo>
                    <a:pt x="57" y="540"/>
                  </a:lnTo>
                  <a:lnTo>
                    <a:pt x="66" y="529"/>
                  </a:lnTo>
                  <a:lnTo>
                    <a:pt x="63" y="503"/>
                  </a:lnTo>
                  <a:lnTo>
                    <a:pt x="61" y="480"/>
                  </a:lnTo>
                  <a:lnTo>
                    <a:pt x="58" y="465"/>
                  </a:lnTo>
                  <a:lnTo>
                    <a:pt x="54" y="457"/>
                  </a:lnTo>
                  <a:lnTo>
                    <a:pt x="48" y="453"/>
                  </a:lnTo>
                  <a:lnTo>
                    <a:pt x="58" y="449"/>
                  </a:lnTo>
                  <a:lnTo>
                    <a:pt x="46" y="441"/>
                  </a:lnTo>
                  <a:lnTo>
                    <a:pt x="39" y="421"/>
                  </a:lnTo>
                  <a:lnTo>
                    <a:pt x="31" y="410"/>
                  </a:lnTo>
                  <a:lnTo>
                    <a:pt x="29" y="394"/>
                  </a:lnTo>
                  <a:lnTo>
                    <a:pt x="23" y="367"/>
                  </a:lnTo>
                  <a:lnTo>
                    <a:pt x="22" y="348"/>
                  </a:lnTo>
                  <a:lnTo>
                    <a:pt x="24" y="335"/>
                  </a:lnTo>
                  <a:lnTo>
                    <a:pt x="23" y="323"/>
                  </a:lnTo>
                  <a:lnTo>
                    <a:pt x="18" y="307"/>
                  </a:lnTo>
                  <a:lnTo>
                    <a:pt x="13" y="290"/>
                  </a:lnTo>
                  <a:lnTo>
                    <a:pt x="22" y="277"/>
                  </a:lnTo>
                  <a:lnTo>
                    <a:pt x="18" y="264"/>
                  </a:lnTo>
                  <a:lnTo>
                    <a:pt x="19" y="238"/>
                  </a:lnTo>
                  <a:lnTo>
                    <a:pt x="15" y="228"/>
                  </a:lnTo>
                  <a:lnTo>
                    <a:pt x="7" y="211"/>
                  </a:lnTo>
                  <a:lnTo>
                    <a:pt x="0" y="195"/>
                  </a:lnTo>
                  <a:lnTo>
                    <a:pt x="0" y="182"/>
                  </a:lnTo>
                  <a:lnTo>
                    <a:pt x="2" y="170"/>
                  </a:lnTo>
                  <a:lnTo>
                    <a:pt x="2" y="156"/>
                  </a:lnTo>
                  <a:lnTo>
                    <a:pt x="1" y="142"/>
                  </a:lnTo>
                  <a:lnTo>
                    <a:pt x="9" y="123"/>
                  </a:lnTo>
                  <a:lnTo>
                    <a:pt x="15" y="105"/>
                  </a:lnTo>
                  <a:lnTo>
                    <a:pt x="20" y="100"/>
                  </a:lnTo>
                  <a:lnTo>
                    <a:pt x="14" y="90"/>
                  </a:lnTo>
                  <a:lnTo>
                    <a:pt x="10" y="61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43" y="0"/>
                  </a:lnTo>
                  <a:lnTo>
                    <a:pt x="46" y="2"/>
                  </a:lnTo>
                  <a:lnTo>
                    <a:pt x="67" y="6"/>
                  </a:lnTo>
                  <a:lnTo>
                    <a:pt x="75" y="18"/>
                  </a:lnTo>
                  <a:lnTo>
                    <a:pt x="82" y="7"/>
                  </a:lnTo>
                  <a:lnTo>
                    <a:pt x="101" y="4"/>
                  </a:lnTo>
                  <a:lnTo>
                    <a:pt x="105" y="9"/>
                  </a:lnTo>
                  <a:lnTo>
                    <a:pt x="122" y="24"/>
                  </a:lnTo>
                  <a:lnTo>
                    <a:pt x="139" y="41"/>
                  </a:lnTo>
                  <a:lnTo>
                    <a:pt x="153" y="48"/>
                  </a:lnTo>
                  <a:lnTo>
                    <a:pt x="166" y="54"/>
                  </a:lnTo>
                  <a:lnTo>
                    <a:pt x="182" y="62"/>
                  </a:lnTo>
                  <a:lnTo>
                    <a:pt x="198" y="71"/>
                  </a:lnTo>
                  <a:lnTo>
                    <a:pt x="191" y="91"/>
                  </a:lnTo>
                  <a:lnTo>
                    <a:pt x="185" y="109"/>
                  </a:lnTo>
                  <a:lnTo>
                    <a:pt x="205" y="110"/>
                  </a:lnTo>
                  <a:lnTo>
                    <a:pt x="225" y="112"/>
                  </a:lnTo>
                  <a:lnTo>
                    <a:pt x="235" y="108"/>
                  </a:lnTo>
                  <a:lnTo>
                    <a:pt x="250" y="87"/>
                  </a:lnTo>
                  <a:lnTo>
                    <a:pt x="248" y="74"/>
                  </a:lnTo>
                  <a:lnTo>
                    <a:pt x="259" y="75"/>
                  </a:lnTo>
                  <a:lnTo>
                    <a:pt x="267" y="100"/>
                  </a:lnTo>
                  <a:lnTo>
                    <a:pt x="256" y="110"/>
                  </a:lnTo>
                  <a:lnTo>
                    <a:pt x="246" y="120"/>
                  </a:lnTo>
                  <a:lnTo>
                    <a:pt x="237" y="131"/>
                  </a:lnTo>
                  <a:lnTo>
                    <a:pt x="228" y="143"/>
                  </a:lnTo>
                  <a:lnTo>
                    <a:pt x="218" y="155"/>
                  </a:lnTo>
                  <a:lnTo>
                    <a:pt x="209" y="165"/>
                  </a:lnTo>
                  <a:lnTo>
                    <a:pt x="209" y="16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6" name="Freeform 328"/>
            <p:cNvSpPr>
              <a:spLocks/>
            </p:cNvSpPr>
            <p:nvPr/>
          </p:nvSpPr>
          <p:spPr bwMode="auto">
            <a:xfrm>
              <a:off x="1840" y="3602"/>
              <a:ext cx="65" cy="43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29" y="26"/>
                </a:cxn>
                <a:cxn ang="0">
                  <a:pos x="64" y="38"/>
                </a:cxn>
                <a:cxn ang="0">
                  <a:pos x="65" y="43"/>
                </a:cxn>
                <a:cxn ang="0">
                  <a:pos x="42" y="43"/>
                </a:cxn>
                <a:cxn ang="0">
                  <a:pos x="17" y="42"/>
                </a:cxn>
                <a:cxn ang="0">
                  <a:pos x="8" y="21"/>
                </a:cxn>
                <a:cxn ang="0">
                  <a:pos x="0" y="0"/>
                </a:cxn>
                <a:cxn ang="0">
                  <a:pos x="5" y="8"/>
                </a:cxn>
              </a:cxnLst>
              <a:rect l="0" t="0" r="r" b="b"/>
              <a:pathLst>
                <a:path w="65" h="43">
                  <a:moveTo>
                    <a:pt x="5" y="8"/>
                  </a:moveTo>
                  <a:lnTo>
                    <a:pt x="29" y="26"/>
                  </a:lnTo>
                  <a:lnTo>
                    <a:pt x="64" y="38"/>
                  </a:lnTo>
                  <a:lnTo>
                    <a:pt x="65" y="43"/>
                  </a:lnTo>
                  <a:lnTo>
                    <a:pt x="42" y="43"/>
                  </a:lnTo>
                  <a:lnTo>
                    <a:pt x="17" y="42"/>
                  </a:lnTo>
                  <a:lnTo>
                    <a:pt x="8" y="21"/>
                  </a:lnTo>
                  <a:lnTo>
                    <a:pt x="0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7" name="Freeform 329"/>
            <p:cNvSpPr>
              <a:spLocks/>
            </p:cNvSpPr>
            <p:nvPr/>
          </p:nvSpPr>
          <p:spPr bwMode="auto">
            <a:xfrm>
              <a:off x="1648" y="2914"/>
              <a:ext cx="192" cy="711"/>
            </a:xfrm>
            <a:custGeom>
              <a:avLst/>
              <a:gdLst/>
              <a:ahLst/>
              <a:cxnLst>
                <a:cxn ang="0">
                  <a:pos x="20" y="283"/>
                </a:cxn>
                <a:cxn ang="0">
                  <a:pos x="21" y="330"/>
                </a:cxn>
                <a:cxn ang="0">
                  <a:pos x="16" y="383"/>
                </a:cxn>
                <a:cxn ang="0">
                  <a:pos x="24" y="422"/>
                </a:cxn>
                <a:cxn ang="0">
                  <a:pos x="37" y="476"/>
                </a:cxn>
                <a:cxn ang="0">
                  <a:pos x="51" y="476"/>
                </a:cxn>
                <a:cxn ang="0">
                  <a:pos x="59" y="489"/>
                </a:cxn>
                <a:cxn ang="0">
                  <a:pos x="59" y="504"/>
                </a:cxn>
                <a:cxn ang="0">
                  <a:pos x="69" y="532"/>
                </a:cxn>
                <a:cxn ang="0">
                  <a:pos x="67" y="550"/>
                </a:cxn>
                <a:cxn ang="0">
                  <a:pos x="69" y="564"/>
                </a:cxn>
                <a:cxn ang="0">
                  <a:pos x="56" y="565"/>
                </a:cxn>
                <a:cxn ang="0">
                  <a:pos x="49" y="562"/>
                </a:cxn>
                <a:cxn ang="0">
                  <a:pos x="49" y="572"/>
                </a:cxn>
                <a:cxn ang="0">
                  <a:pos x="64" y="589"/>
                </a:cxn>
                <a:cxn ang="0">
                  <a:pos x="76" y="594"/>
                </a:cxn>
                <a:cxn ang="0">
                  <a:pos x="84" y="605"/>
                </a:cxn>
                <a:cxn ang="0">
                  <a:pos x="75" y="614"/>
                </a:cxn>
                <a:cxn ang="0">
                  <a:pos x="86" y="640"/>
                </a:cxn>
                <a:cxn ang="0">
                  <a:pos x="98" y="655"/>
                </a:cxn>
                <a:cxn ang="0">
                  <a:pos x="108" y="668"/>
                </a:cxn>
                <a:cxn ang="0">
                  <a:pos x="112" y="679"/>
                </a:cxn>
                <a:cxn ang="0">
                  <a:pos x="131" y="696"/>
                </a:cxn>
                <a:cxn ang="0">
                  <a:pos x="140" y="702"/>
                </a:cxn>
                <a:cxn ang="0">
                  <a:pos x="176" y="681"/>
                </a:cxn>
                <a:cxn ang="0">
                  <a:pos x="135" y="674"/>
                </a:cxn>
                <a:cxn ang="0">
                  <a:pos x="107" y="650"/>
                </a:cxn>
                <a:cxn ang="0">
                  <a:pos x="99" y="588"/>
                </a:cxn>
                <a:cxn ang="0">
                  <a:pos x="90" y="542"/>
                </a:cxn>
                <a:cxn ang="0">
                  <a:pos x="82" y="526"/>
                </a:cxn>
                <a:cxn ang="0">
                  <a:pos x="65" y="479"/>
                </a:cxn>
                <a:cxn ang="0">
                  <a:pos x="60" y="420"/>
                </a:cxn>
                <a:cxn ang="0">
                  <a:pos x="49" y="375"/>
                </a:cxn>
                <a:cxn ang="0">
                  <a:pos x="55" y="323"/>
                </a:cxn>
                <a:cxn ang="0">
                  <a:pos x="36" y="280"/>
                </a:cxn>
                <a:cxn ang="0">
                  <a:pos x="38" y="241"/>
                </a:cxn>
                <a:cxn ang="0">
                  <a:pos x="51" y="190"/>
                </a:cxn>
                <a:cxn ang="0">
                  <a:pos x="46" y="146"/>
                </a:cxn>
                <a:cxn ang="0">
                  <a:pos x="68" y="109"/>
                </a:cxn>
                <a:cxn ang="0">
                  <a:pos x="45" y="86"/>
                </a:cxn>
                <a:cxn ang="0">
                  <a:pos x="34" y="36"/>
                </a:cxn>
                <a:cxn ang="0">
                  <a:pos x="13" y="0"/>
                </a:cxn>
                <a:cxn ang="0">
                  <a:pos x="0" y="17"/>
                </a:cxn>
                <a:cxn ang="0">
                  <a:pos x="9" y="89"/>
                </a:cxn>
                <a:cxn ang="0">
                  <a:pos x="12" y="143"/>
                </a:cxn>
                <a:cxn ang="0">
                  <a:pos x="11" y="221"/>
                </a:cxn>
              </a:cxnLst>
              <a:rect l="0" t="0" r="r" b="b"/>
              <a:pathLst>
                <a:path w="192" h="711">
                  <a:moveTo>
                    <a:pt x="12" y="253"/>
                  </a:moveTo>
                  <a:lnTo>
                    <a:pt x="16" y="267"/>
                  </a:lnTo>
                  <a:lnTo>
                    <a:pt x="20" y="283"/>
                  </a:lnTo>
                  <a:lnTo>
                    <a:pt x="21" y="297"/>
                  </a:lnTo>
                  <a:lnTo>
                    <a:pt x="24" y="313"/>
                  </a:lnTo>
                  <a:lnTo>
                    <a:pt x="21" y="330"/>
                  </a:lnTo>
                  <a:lnTo>
                    <a:pt x="19" y="348"/>
                  </a:lnTo>
                  <a:lnTo>
                    <a:pt x="17" y="365"/>
                  </a:lnTo>
                  <a:lnTo>
                    <a:pt x="16" y="383"/>
                  </a:lnTo>
                  <a:lnTo>
                    <a:pt x="12" y="390"/>
                  </a:lnTo>
                  <a:lnTo>
                    <a:pt x="19" y="405"/>
                  </a:lnTo>
                  <a:lnTo>
                    <a:pt x="24" y="422"/>
                  </a:lnTo>
                  <a:lnTo>
                    <a:pt x="28" y="440"/>
                  </a:lnTo>
                  <a:lnTo>
                    <a:pt x="26" y="459"/>
                  </a:lnTo>
                  <a:lnTo>
                    <a:pt x="37" y="476"/>
                  </a:lnTo>
                  <a:lnTo>
                    <a:pt x="38" y="478"/>
                  </a:lnTo>
                  <a:lnTo>
                    <a:pt x="45" y="481"/>
                  </a:lnTo>
                  <a:lnTo>
                    <a:pt x="51" y="476"/>
                  </a:lnTo>
                  <a:lnTo>
                    <a:pt x="55" y="473"/>
                  </a:lnTo>
                  <a:lnTo>
                    <a:pt x="54" y="483"/>
                  </a:lnTo>
                  <a:lnTo>
                    <a:pt x="59" y="489"/>
                  </a:lnTo>
                  <a:lnTo>
                    <a:pt x="56" y="487"/>
                  </a:lnTo>
                  <a:lnTo>
                    <a:pt x="58" y="493"/>
                  </a:lnTo>
                  <a:lnTo>
                    <a:pt x="59" y="504"/>
                  </a:lnTo>
                  <a:lnTo>
                    <a:pt x="60" y="517"/>
                  </a:lnTo>
                  <a:lnTo>
                    <a:pt x="60" y="524"/>
                  </a:lnTo>
                  <a:lnTo>
                    <a:pt x="69" y="532"/>
                  </a:lnTo>
                  <a:lnTo>
                    <a:pt x="64" y="545"/>
                  </a:lnTo>
                  <a:lnTo>
                    <a:pt x="71" y="549"/>
                  </a:lnTo>
                  <a:lnTo>
                    <a:pt x="67" y="550"/>
                  </a:lnTo>
                  <a:lnTo>
                    <a:pt x="67" y="555"/>
                  </a:lnTo>
                  <a:lnTo>
                    <a:pt x="68" y="565"/>
                  </a:lnTo>
                  <a:lnTo>
                    <a:pt x="69" y="564"/>
                  </a:lnTo>
                  <a:lnTo>
                    <a:pt x="64" y="572"/>
                  </a:lnTo>
                  <a:lnTo>
                    <a:pt x="63" y="567"/>
                  </a:lnTo>
                  <a:lnTo>
                    <a:pt x="56" y="565"/>
                  </a:lnTo>
                  <a:lnTo>
                    <a:pt x="58" y="559"/>
                  </a:lnTo>
                  <a:lnTo>
                    <a:pt x="54" y="560"/>
                  </a:lnTo>
                  <a:lnTo>
                    <a:pt x="49" y="562"/>
                  </a:lnTo>
                  <a:lnTo>
                    <a:pt x="41" y="577"/>
                  </a:lnTo>
                  <a:lnTo>
                    <a:pt x="43" y="576"/>
                  </a:lnTo>
                  <a:lnTo>
                    <a:pt x="49" y="572"/>
                  </a:lnTo>
                  <a:lnTo>
                    <a:pt x="58" y="576"/>
                  </a:lnTo>
                  <a:lnTo>
                    <a:pt x="69" y="585"/>
                  </a:lnTo>
                  <a:lnTo>
                    <a:pt x="64" y="589"/>
                  </a:lnTo>
                  <a:lnTo>
                    <a:pt x="69" y="592"/>
                  </a:lnTo>
                  <a:lnTo>
                    <a:pt x="62" y="594"/>
                  </a:lnTo>
                  <a:lnTo>
                    <a:pt x="76" y="594"/>
                  </a:lnTo>
                  <a:lnTo>
                    <a:pt x="77" y="593"/>
                  </a:lnTo>
                  <a:lnTo>
                    <a:pt x="84" y="599"/>
                  </a:lnTo>
                  <a:lnTo>
                    <a:pt x="84" y="605"/>
                  </a:lnTo>
                  <a:lnTo>
                    <a:pt x="72" y="602"/>
                  </a:lnTo>
                  <a:lnTo>
                    <a:pt x="67" y="601"/>
                  </a:lnTo>
                  <a:lnTo>
                    <a:pt x="75" y="614"/>
                  </a:lnTo>
                  <a:lnTo>
                    <a:pt x="82" y="627"/>
                  </a:lnTo>
                  <a:lnTo>
                    <a:pt x="82" y="633"/>
                  </a:lnTo>
                  <a:lnTo>
                    <a:pt x="86" y="640"/>
                  </a:lnTo>
                  <a:lnTo>
                    <a:pt x="84" y="642"/>
                  </a:lnTo>
                  <a:lnTo>
                    <a:pt x="92" y="648"/>
                  </a:lnTo>
                  <a:lnTo>
                    <a:pt x="98" y="655"/>
                  </a:lnTo>
                  <a:lnTo>
                    <a:pt x="97" y="659"/>
                  </a:lnTo>
                  <a:lnTo>
                    <a:pt x="105" y="663"/>
                  </a:lnTo>
                  <a:lnTo>
                    <a:pt x="108" y="668"/>
                  </a:lnTo>
                  <a:lnTo>
                    <a:pt x="103" y="667"/>
                  </a:lnTo>
                  <a:lnTo>
                    <a:pt x="112" y="674"/>
                  </a:lnTo>
                  <a:lnTo>
                    <a:pt x="112" y="679"/>
                  </a:lnTo>
                  <a:lnTo>
                    <a:pt x="120" y="688"/>
                  </a:lnTo>
                  <a:lnTo>
                    <a:pt x="123" y="692"/>
                  </a:lnTo>
                  <a:lnTo>
                    <a:pt x="131" y="696"/>
                  </a:lnTo>
                  <a:lnTo>
                    <a:pt x="132" y="698"/>
                  </a:lnTo>
                  <a:lnTo>
                    <a:pt x="129" y="700"/>
                  </a:lnTo>
                  <a:lnTo>
                    <a:pt x="140" y="702"/>
                  </a:lnTo>
                  <a:lnTo>
                    <a:pt x="162" y="711"/>
                  </a:lnTo>
                  <a:lnTo>
                    <a:pt x="163" y="688"/>
                  </a:lnTo>
                  <a:lnTo>
                    <a:pt x="176" y="681"/>
                  </a:lnTo>
                  <a:lnTo>
                    <a:pt x="192" y="683"/>
                  </a:lnTo>
                  <a:lnTo>
                    <a:pt x="166" y="676"/>
                  </a:lnTo>
                  <a:lnTo>
                    <a:pt x="135" y="674"/>
                  </a:lnTo>
                  <a:lnTo>
                    <a:pt x="127" y="665"/>
                  </a:lnTo>
                  <a:lnTo>
                    <a:pt x="116" y="650"/>
                  </a:lnTo>
                  <a:lnTo>
                    <a:pt x="107" y="650"/>
                  </a:lnTo>
                  <a:lnTo>
                    <a:pt x="93" y="625"/>
                  </a:lnTo>
                  <a:lnTo>
                    <a:pt x="102" y="614"/>
                  </a:lnTo>
                  <a:lnTo>
                    <a:pt x="99" y="588"/>
                  </a:lnTo>
                  <a:lnTo>
                    <a:pt x="97" y="565"/>
                  </a:lnTo>
                  <a:lnTo>
                    <a:pt x="94" y="550"/>
                  </a:lnTo>
                  <a:lnTo>
                    <a:pt x="90" y="542"/>
                  </a:lnTo>
                  <a:lnTo>
                    <a:pt x="84" y="538"/>
                  </a:lnTo>
                  <a:lnTo>
                    <a:pt x="94" y="534"/>
                  </a:lnTo>
                  <a:lnTo>
                    <a:pt x="82" y="526"/>
                  </a:lnTo>
                  <a:lnTo>
                    <a:pt x="75" y="506"/>
                  </a:lnTo>
                  <a:lnTo>
                    <a:pt x="67" y="495"/>
                  </a:lnTo>
                  <a:lnTo>
                    <a:pt x="65" y="479"/>
                  </a:lnTo>
                  <a:lnTo>
                    <a:pt x="59" y="452"/>
                  </a:lnTo>
                  <a:lnTo>
                    <a:pt x="58" y="433"/>
                  </a:lnTo>
                  <a:lnTo>
                    <a:pt x="60" y="420"/>
                  </a:lnTo>
                  <a:lnTo>
                    <a:pt x="59" y="408"/>
                  </a:lnTo>
                  <a:lnTo>
                    <a:pt x="54" y="392"/>
                  </a:lnTo>
                  <a:lnTo>
                    <a:pt x="49" y="375"/>
                  </a:lnTo>
                  <a:lnTo>
                    <a:pt x="58" y="362"/>
                  </a:lnTo>
                  <a:lnTo>
                    <a:pt x="54" y="349"/>
                  </a:lnTo>
                  <a:lnTo>
                    <a:pt x="55" y="323"/>
                  </a:lnTo>
                  <a:lnTo>
                    <a:pt x="51" y="313"/>
                  </a:lnTo>
                  <a:lnTo>
                    <a:pt x="43" y="296"/>
                  </a:lnTo>
                  <a:lnTo>
                    <a:pt x="36" y="280"/>
                  </a:lnTo>
                  <a:lnTo>
                    <a:pt x="36" y="267"/>
                  </a:lnTo>
                  <a:lnTo>
                    <a:pt x="38" y="255"/>
                  </a:lnTo>
                  <a:lnTo>
                    <a:pt x="38" y="241"/>
                  </a:lnTo>
                  <a:lnTo>
                    <a:pt x="37" y="227"/>
                  </a:lnTo>
                  <a:lnTo>
                    <a:pt x="45" y="208"/>
                  </a:lnTo>
                  <a:lnTo>
                    <a:pt x="51" y="190"/>
                  </a:lnTo>
                  <a:lnTo>
                    <a:pt x="56" y="185"/>
                  </a:lnTo>
                  <a:lnTo>
                    <a:pt x="50" y="175"/>
                  </a:lnTo>
                  <a:lnTo>
                    <a:pt x="46" y="146"/>
                  </a:lnTo>
                  <a:lnTo>
                    <a:pt x="50" y="137"/>
                  </a:lnTo>
                  <a:lnTo>
                    <a:pt x="64" y="129"/>
                  </a:lnTo>
                  <a:lnTo>
                    <a:pt x="68" y="109"/>
                  </a:lnTo>
                  <a:lnTo>
                    <a:pt x="64" y="106"/>
                  </a:lnTo>
                  <a:lnTo>
                    <a:pt x="52" y="103"/>
                  </a:lnTo>
                  <a:lnTo>
                    <a:pt x="45" y="86"/>
                  </a:lnTo>
                  <a:lnTo>
                    <a:pt x="38" y="68"/>
                  </a:lnTo>
                  <a:lnTo>
                    <a:pt x="33" y="51"/>
                  </a:lnTo>
                  <a:lnTo>
                    <a:pt x="34" y="36"/>
                  </a:lnTo>
                  <a:lnTo>
                    <a:pt x="24" y="23"/>
                  </a:lnTo>
                  <a:lnTo>
                    <a:pt x="19" y="9"/>
                  </a:lnTo>
                  <a:lnTo>
                    <a:pt x="13" y="0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4" y="42"/>
                  </a:lnTo>
                  <a:lnTo>
                    <a:pt x="9" y="66"/>
                  </a:lnTo>
                  <a:lnTo>
                    <a:pt x="9" y="89"/>
                  </a:lnTo>
                  <a:lnTo>
                    <a:pt x="9" y="111"/>
                  </a:lnTo>
                  <a:lnTo>
                    <a:pt x="8" y="119"/>
                  </a:lnTo>
                  <a:lnTo>
                    <a:pt x="12" y="143"/>
                  </a:lnTo>
                  <a:lnTo>
                    <a:pt x="12" y="165"/>
                  </a:lnTo>
                  <a:lnTo>
                    <a:pt x="12" y="193"/>
                  </a:lnTo>
                  <a:lnTo>
                    <a:pt x="11" y="221"/>
                  </a:lnTo>
                  <a:lnTo>
                    <a:pt x="12" y="233"/>
                  </a:lnTo>
                  <a:lnTo>
                    <a:pt x="12" y="25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8" name="Freeform 330"/>
            <p:cNvSpPr>
              <a:spLocks/>
            </p:cNvSpPr>
            <p:nvPr/>
          </p:nvSpPr>
          <p:spPr bwMode="auto">
            <a:xfrm>
              <a:off x="1806" y="3599"/>
              <a:ext cx="51" cy="45"/>
            </a:xfrm>
            <a:custGeom>
              <a:avLst/>
              <a:gdLst/>
              <a:ahLst/>
              <a:cxnLst>
                <a:cxn ang="0">
                  <a:pos x="34" y="3"/>
                </a:cxn>
                <a:cxn ang="0">
                  <a:pos x="42" y="24"/>
                </a:cxn>
                <a:cxn ang="0">
                  <a:pos x="51" y="45"/>
                </a:cxn>
                <a:cxn ang="0">
                  <a:pos x="46" y="43"/>
                </a:cxn>
                <a:cxn ang="0">
                  <a:pos x="38" y="45"/>
                </a:cxn>
                <a:cxn ang="0">
                  <a:pos x="21" y="42"/>
                </a:cxn>
                <a:cxn ang="0">
                  <a:pos x="16" y="42"/>
                </a:cxn>
                <a:cxn ang="0">
                  <a:pos x="0" y="39"/>
                </a:cxn>
                <a:cxn ang="0">
                  <a:pos x="4" y="38"/>
                </a:cxn>
                <a:cxn ang="0">
                  <a:pos x="13" y="36"/>
                </a:cxn>
                <a:cxn ang="0">
                  <a:pos x="18" y="38"/>
                </a:cxn>
                <a:cxn ang="0">
                  <a:pos x="23" y="38"/>
                </a:cxn>
                <a:cxn ang="0">
                  <a:pos x="14" y="33"/>
                </a:cxn>
                <a:cxn ang="0">
                  <a:pos x="25" y="36"/>
                </a:cxn>
                <a:cxn ang="0">
                  <a:pos x="30" y="37"/>
                </a:cxn>
                <a:cxn ang="0">
                  <a:pos x="39" y="38"/>
                </a:cxn>
                <a:cxn ang="0">
                  <a:pos x="42" y="38"/>
                </a:cxn>
                <a:cxn ang="0">
                  <a:pos x="21" y="28"/>
                </a:cxn>
                <a:cxn ang="0">
                  <a:pos x="30" y="19"/>
                </a:cxn>
                <a:cxn ang="0">
                  <a:pos x="17" y="19"/>
                </a:cxn>
                <a:cxn ang="0">
                  <a:pos x="12" y="16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34" y="3"/>
                </a:cxn>
              </a:cxnLst>
              <a:rect l="0" t="0" r="r" b="b"/>
              <a:pathLst>
                <a:path w="51" h="45">
                  <a:moveTo>
                    <a:pt x="34" y="3"/>
                  </a:moveTo>
                  <a:lnTo>
                    <a:pt x="42" y="24"/>
                  </a:lnTo>
                  <a:lnTo>
                    <a:pt x="51" y="45"/>
                  </a:lnTo>
                  <a:lnTo>
                    <a:pt x="46" y="43"/>
                  </a:lnTo>
                  <a:lnTo>
                    <a:pt x="38" y="45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0" y="39"/>
                  </a:lnTo>
                  <a:lnTo>
                    <a:pt x="4" y="38"/>
                  </a:lnTo>
                  <a:lnTo>
                    <a:pt x="13" y="36"/>
                  </a:lnTo>
                  <a:lnTo>
                    <a:pt x="18" y="38"/>
                  </a:lnTo>
                  <a:lnTo>
                    <a:pt x="23" y="38"/>
                  </a:lnTo>
                  <a:lnTo>
                    <a:pt x="14" y="33"/>
                  </a:lnTo>
                  <a:lnTo>
                    <a:pt x="25" y="36"/>
                  </a:lnTo>
                  <a:lnTo>
                    <a:pt x="30" y="37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21" y="28"/>
                  </a:lnTo>
                  <a:lnTo>
                    <a:pt x="30" y="19"/>
                  </a:lnTo>
                  <a:lnTo>
                    <a:pt x="17" y="19"/>
                  </a:lnTo>
                  <a:lnTo>
                    <a:pt x="12" y="16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9" name="Freeform 331"/>
            <p:cNvSpPr>
              <a:spLocks/>
            </p:cNvSpPr>
            <p:nvPr/>
          </p:nvSpPr>
          <p:spPr bwMode="auto">
            <a:xfrm>
              <a:off x="1680" y="3393"/>
              <a:ext cx="14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"/>
                </a:cxn>
                <a:cxn ang="0">
                  <a:pos x="6" y="30"/>
                </a:cxn>
                <a:cxn ang="0">
                  <a:pos x="13" y="28"/>
                </a:cxn>
                <a:cxn ang="0">
                  <a:pos x="14" y="23"/>
                </a:cxn>
                <a:cxn ang="0">
                  <a:pos x="10" y="11"/>
                </a:cxn>
                <a:cxn ang="0">
                  <a:pos x="13" y="10"/>
                </a:cxn>
                <a:cxn ang="0">
                  <a:pos x="4" y="0"/>
                </a:cxn>
              </a:cxnLst>
              <a:rect l="0" t="0" r="r" b="b"/>
              <a:pathLst>
                <a:path w="14" h="30">
                  <a:moveTo>
                    <a:pt x="4" y="0"/>
                  </a:moveTo>
                  <a:lnTo>
                    <a:pt x="0" y="3"/>
                  </a:lnTo>
                  <a:lnTo>
                    <a:pt x="6" y="30"/>
                  </a:lnTo>
                  <a:lnTo>
                    <a:pt x="13" y="28"/>
                  </a:lnTo>
                  <a:lnTo>
                    <a:pt x="14" y="23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0" name="Freeform 332"/>
            <p:cNvSpPr>
              <a:spLocks/>
            </p:cNvSpPr>
            <p:nvPr/>
          </p:nvSpPr>
          <p:spPr bwMode="auto">
            <a:xfrm>
              <a:off x="1711" y="3529"/>
              <a:ext cx="16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9" y="21"/>
                </a:cxn>
                <a:cxn ang="0">
                  <a:pos x="14" y="23"/>
                </a:cxn>
                <a:cxn ang="0">
                  <a:pos x="16" y="16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lnTo>
                    <a:pt x="0" y="9"/>
                  </a:lnTo>
                  <a:lnTo>
                    <a:pt x="9" y="21"/>
                  </a:lnTo>
                  <a:lnTo>
                    <a:pt x="14" y="23"/>
                  </a:lnTo>
                  <a:lnTo>
                    <a:pt x="16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1" name="Freeform 335"/>
            <p:cNvSpPr>
              <a:spLocks/>
            </p:cNvSpPr>
            <p:nvPr/>
          </p:nvSpPr>
          <p:spPr bwMode="auto">
            <a:xfrm>
              <a:off x="1446" y="2540"/>
              <a:ext cx="99" cy="128"/>
            </a:xfrm>
            <a:custGeom>
              <a:avLst/>
              <a:gdLst/>
              <a:ahLst/>
              <a:cxnLst>
                <a:cxn ang="0">
                  <a:pos x="2" y="51"/>
                </a:cxn>
                <a:cxn ang="0">
                  <a:pos x="3" y="70"/>
                </a:cxn>
                <a:cxn ang="0">
                  <a:pos x="0" y="74"/>
                </a:cxn>
                <a:cxn ang="0">
                  <a:pos x="13" y="79"/>
                </a:cxn>
                <a:cxn ang="0">
                  <a:pos x="16" y="76"/>
                </a:cxn>
                <a:cxn ang="0">
                  <a:pos x="19" y="79"/>
                </a:cxn>
                <a:cxn ang="0">
                  <a:pos x="19" y="92"/>
                </a:cxn>
                <a:cxn ang="0">
                  <a:pos x="12" y="95"/>
                </a:cxn>
                <a:cxn ang="0">
                  <a:pos x="13" y="107"/>
                </a:cxn>
                <a:cxn ang="0">
                  <a:pos x="10" y="115"/>
                </a:cxn>
                <a:cxn ang="0">
                  <a:pos x="15" y="113"/>
                </a:cxn>
                <a:cxn ang="0">
                  <a:pos x="34" y="128"/>
                </a:cxn>
                <a:cxn ang="0">
                  <a:pos x="41" y="112"/>
                </a:cxn>
                <a:cxn ang="0">
                  <a:pos x="49" y="95"/>
                </a:cxn>
                <a:cxn ang="0">
                  <a:pos x="67" y="83"/>
                </a:cxn>
                <a:cxn ang="0">
                  <a:pos x="85" y="70"/>
                </a:cxn>
                <a:cxn ang="0">
                  <a:pos x="97" y="48"/>
                </a:cxn>
                <a:cxn ang="0">
                  <a:pos x="99" y="48"/>
                </a:cxn>
                <a:cxn ang="0">
                  <a:pos x="93" y="33"/>
                </a:cxn>
                <a:cxn ang="0">
                  <a:pos x="98" y="31"/>
                </a:cxn>
                <a:cxn ang="0">
                  <a:pos x="79" y="21"/>
                </a:cxn>
                <a:cxn ang="0">
                  <a:pos x="62" y="21"/>
                </a:cxn>
                <a:cxn ang="0">
                  <a:pos x="51" y="10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17" y="12"/>
                </a:cxn>
                <a:cxn ang="0">
                  <a:pos x="11" y="33"/>
                </a:cxn>
                <a:cxn ang="0">
                  <a:pos x="8" y="40"/>
                </a:cxn>
                <a:cxn ang="0">
                  <a:pos x="2" y="51"/>
                </a:cxn>
              </a:cxnLst>
              <a:rect l="0" t="0" r="r" b="b"/>
              <a:pathLst>
                <a:path w="99" h="128">
                  <a:moveTo>
                    <a:pt x="2" y="51"/>
                  </a:moveTo>
                  <a:lnTo>
                    <a:pt x="3" y="70"/>
                  </a:lnTo>
                  <a:lnTo>
                    <a:pt x="0" y="74"/>
                  </a:lnTo>
                  <a:lnTo>
                    <a:pt x="13" y="79"/>
                  </a:lnTo>
                  <a:lnTo>
                    <a:pt x="16" y="76"/>
                  </a:lnTo>
                  <a:lnTo>
                    <a:pt x="19" y="79"/>
                  </a:lnTo>
                  <a:lnTo>
                    <a:pt x="19" y="92"/>
                  </a:lnTo>
                  <a:lnTo>
                    <a:pt x="12" y="95"/>
                  </a:lnTo>
                  <a:lnTo>
                    <a:pt x="13" y="107"/>
                  </a:lnTo>
                  <a:lnTo>
                    <a:pt x="10" y="115"/>
                  </a:lnTo>
                  <a:lnTo>
                    <a:pt x="15" y="113"/>
                  </a:lnTo>
                  <a:lnTo>
                    <a:pt x="34" y="128"/>
                  </a:lnTo>
                  <a:lnTo>
                    <a:pt x="41" y="112"/>
                  </a:lnTo>
                  <a:lnTo>
                    <a:pt x="49" y="95"/>
                  </a:lnTo>
                  <a:lnTo>
                    <a:pt x="67" y="83"/>
                  </a:lnTo>
                  <a:lnTo>
                    <a:pt x="85" y="70"/>
                  </a:lnTo>
                  <a:lnTo>
                    <a:pt x="97" y="48"/>
                  </a:lnTo>
                  <a:lnTo>
                    <a:pt x="99" y="48"/>
                  </a:lnTo>
                  <a:lnTo>
                    <a:pt x="93" y="33"/>
                  </a:lnTo>
                  <a:lnTo>
                    <a:pt x="98" y="31"/>
                  </a:lnTo>
                  <a:lnTo>
                    <a:pt x="79" y="21"/>
                  </a:lnTo>
                  <a:lnTo>
                    <a:pt x="62" y="21"/>
                  </a:lnTo>
                  <a:lnTo>
                    <a:pt x="51" y="10"/>
                  </a:lnTo>
                  <a:lnTo>
                    <a:pt x="37" y="0"/>
                  </a:lnTo>
                  <a:lnTo>
                    <a:pt x="30" y="5"/>
                  </a:lnTo>
                  <a:lnTo>
                    <a:pt x="17" y="12"/>
                  </a:lnTo>
                  <a:lnTo>
                    <a:pt x="11" y="33"/>
                  </a:lnTo>
                  <a:lnTo>
                    <a:pt x="8" y="40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2" name="Freeform 336"/>
            <p:cNvSpPr>
              <a:spLocks/>
            </p:cNvSpPr>
            <p:nvPr/>
          </p:nvSpPr>
          <p:spPr bwMode="auto">
            <a:xfrm>
              <a:off x="1261" y="2569"/>
              <a:ext cx="1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12" y="18"/>
                </a:cxn>
                <a:cxn ang="0">
                  <a:pos x="6" y="0"/>
                </a:cxn>
                <a:cxn ang="0">
                  <a:pos x="0" y="0"/>
                </a:cxn>
              </a:cxnLst>
              <a:rect l="0" t="0" r="r" b="b"/>
              <a:pathLst>
                <a:path w="12" h="18">
                  <a:moveTo>
                    <a:pt x="0" y="0"/>
                  </a:moveTo>
                  <a:lnTo>
                    <a:pt x="7" y="10"/>
                  </a:lnTo>
                  <a:lnTo>
                    <a:pt x="0" y="17"/>
                  </a:lnTo>
                  <a:lnTo>
                    <a:pt x="12" y="1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3" name="Freeform 337"/>
            <p:cNvSpPr>
              <a:spLocks/>
            </p:cNvSpPr>
            <p:nvPr/>
          </p:nvSpPr>
          <p:spPr bwMode="auto">
            <a:xfrm>
              <a:off x="1459" y="2622"/>
              <a:ext cx="6" cy="4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" h="4">
                  <a:moveTo>
                    <a:pt x="6" y="1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4" name="Freeform 338"/>
            <p:cNvSpPr>
              <a:spLocks/>
            </p:cNvSpPr>
            <p:nvPr/>
          </p:nvSpPr>
          <p:spPr bwMode="auto">
            <a:xfrm>
              <a:off x="1278" y="2580"/>
              <a:ext cx="7" cy="3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7" y="2"/>
                </a:cxn>
              </a:cxnLst>
              <a:rect l="0" t="0" r="r" b="b"/>
              <a:pathLst>
                <a:path w="7" h="3">
                  <a:moveTo>
                    <a:pt x="7" y="2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5" name="Freeform 339"/>
            <p:cNvSpPr>
              <a:spLocks/>
            </p:cNvSpPr>
            <p:nvPr/>
          </p:nvSpPr>
          <p:spPr bwMode="auto">
            <a:xfrm>
              <a:off x="1441" y="2570"/>
              <a:ext cx="229" cy="361"/>
            </a:xfrm>
            <a:custGeom>
              <a:avLst/>
              <a:gdLst/>
              <a:ahLst/>
              <a:cxnLst>
                <a:cxn ang="0">
                  <a:pos x="222" y="285"/>
                </a:cxn>
                <a:cxn ang="0">
                  <a:pos x="223" y="318"/>
                </a:cxn>
                <a:cxn ang="0">
                  <a:pos x="222" y="336"/>
                </a:cxn>
                <a:cxn ang="0">
                  <a:pos x="216" y="352"/>
                </a:cxn>
                <a:cxn ang="0">
                  <a:pos x="207" y="361"/>
                </a:cxn>
                <a:cxn ang="0">
                  <a:pos x="184" y="340"/>
                </a:cxn>
                <a:cxn ang="0">
                  <a:pos x="158" y="324"/>
                </a:cxn>
                <a:cxn ang="0">
                  <a:pos x="128" y="307"/>
                </a:cxn>
                <a:cxn ang="0">
                  <a:pos x="98" y="277"/>
                </a:cxn>
                <a:cxn ang="0">
                  <a:pos x="85" y="246"/>
                </a:cxn>
                <a:cxn ang="0">
                  <a:pos x="67" y="211"/>
                </a:cxn>
                <a:cxn ang="0">
                  <a:pos x="52" y="182"/>
                </a:cxn>
                <a:cxn ang="0">
                  <a:pos x="37" y="154"/>
                </a:cxn>
                <a:cxn ang="0">
                  <a:pos x="17" y="129"/>
                </a:cxn>
                <a:cxn ang="0">
                  <a:pos x="7" y="115"/>
                </a:cxn>
                <a:cxn ang="0">
                  <a:pos x="3" y="79"/>
                </a:cxn>
                <a:cxn ang="0">
                  <a:pos x="18" y="77"/>
                </a:cxn>
                <a:cxn ang="0">
                  <a:pos x="20" y="83"/>
                </a:cxn>
                <a:cxn ang="0">
                  <a:pos x="46" y="82"/>
                </a:cxn>
                <a:cxn ang="0">
                  <a:pos x="72" y="53"/>
                </a:cxn>
                <a:cxn ang="0">
                  <a:pos x="102" y="18"/>
                </a:cxn>
                <a:cxn ang="0">
                  <a:pos x="98" y="3"/>
                </a:cxn>
                <a:cxn ang="0">
                  <a:pos x="104" y="0"/>
                </a:cxn>
                <a:cxn ang="0">
                  <a:pos x="124" y="19"/>
                </a:cxn>
                <a:cxn ang="0">
                  <a:pos x="141" y="43"/>
                </a:cxn>
                <a:cxn ang="0">
                  <a:pos x="176" y="44"/>
                </a:cxn>
                <a:cxn ang="0">
                  <a:pos x="187" y="74"/>
                </a:cxn>
                <a:cxn ang="0">
                  <a:pos x="192" y="81"/>
                </a:cxn>
                <a:cxn ang="0">
                  <a:pos x="163" y="91"/>
                </a:cxn>
                <a:cxn ang="0">
                  <a:pos x="145" y="113"/>
                </a:cxn>
                <a:cxn ang="0">
                  <a:pos x="132" y="145"/>
                </a:cxn>
                <a:cxn ang="0">
                  <a:pos x="147" y="175"/>
                </a:cxn>
                <a:cxn ang="0">
                  <a:pos x="153" y="185"/>
                </a:cxn>
                <a:cxn ang="0">
                  <a:pos x="177" y="197"/>
                </a:cxn>
                <a:cxn ang="0">
                  <a:pos x="190" y="202"/>
                </a:cxn>
                <a:cxn ang="0">
                  <a:pos x="210" y="215"/>
                </a:cxn>
                <a:cxn ang="0">
                  <a:pos x="227" y="245"/>
                </a:cxn>
                <a:cxn ang="0">
                  <a:pos x="224" y="275"/>
                </a:cxn>
              </a:cxnLst>
              <a:rect l="0" t="0" r="r" b="b"/>
              <a:pathLst>
                <a:path w="229" h="361">
                  <a:moveTo>
                    <a:pt x="224" y="275"/>
                  </a:moveTo>
                  <a:lnTo>
                    <a:pt x="222" y="285"/>
                  </a:lnTo>
                  <a:lnTo>
                    <a:pt x="220" y="301"/>
                  </a:lnTo>
                  <a:lnTo>
                    <a:pt x="223" y="318"/>
                  </a:lnTo>
                  <a:lnTo>
                    <a:pt x="229" y="321"/>
                  </a:lnTo>
                  <a:lnTo>
                    <a:pt x="222" y="336"/>
                  </a:lnTo>
                  <a:lnTo>
                    <a:pt x="220" y="344"/>
                  </a:lnTo>
                  <a:lnTo>
                    <a:pt x="216" y="352"/>
                  </a:lnTo>
                  <a:lnTo>
                    <a:pt x="210" y="361"/>
                  </a:lnTo>
                  <a:lnTo>
                    <a:pt x="207" y="361"/>
                  </a:lnTo>
                  <a:lnTo>
                    <a:pt x="192" y="349"/>
                  </a:lnTo>
                  <a:lnTo>
                    <a:pt x="184" y="340"/>
                  </a:lnTo>
                  <a:lnTo>
                    <a:pt x="173" y="334"/>
                  </a:lnTo>
                  <a:lnTo>
                    <a:pt x="158" y="324"/>
                  </a:lnTo>
                  <a:lnTo>
                    <a:pt x="144" y="317"/>
                  </a:lnTo>
                  <a:lnTo>
                    <a:pt x="128" y="307"/>
                  </a:lnTo>
                  <a:lnTo>
                    <a:pt x="114" y="293"/>
                  </a:lnTo>
                  <a:lnTo>
                    <a:pt x="98" y="277"/>
                  </a:lnTo>
                  <a:lnTo>
                    <a:pt x="99" y="268"/>
                  </a:lnTo>
                  <a:lnTo>
                    <a:pt x="85" y="246"/>
                  </a:lnTo>
                  <a:lnTo>
                    <a:pt x="73" y="225"/>
                  </a:lnTo>
                  <a:lnTo>
                    <a:pt x="67" y="211"/>
                  </a:lnTo>
                  <a:lnTo>
                    <a:pt x="59" y="198"/>
                  </a:lnTo>
                  <a:lnTo>
                    <a:pt x="52" y="182"/>
                  </a:lnTo>
                  <a:lnTo>
                    <a:pt x="45" y="168"/>
                  </a:lnTo>
                  <a:lnTo>
                    <a:pt x="37" y="154"/>
                  </a:lnTo>
                  <a:lnTo>
                    <a:pt x="30" y="139"/>
                  </a:lnTo>
                  <a:lnTo>
                    <a:pt x="17" y="129"/>
                  </a:lnTo>
                  <a:lnTo>
                    <a:pt x="5" y="120"/>
                  </a:lnTo>
                  <a:lnTo>
                    <a:pt x="7" y="115"/>
                  </a:lnTo>
                  <a:lnTo>
                    <a:pt x="0" y="89"/>
                  </a:lnTo>
                  <a:lnTo>
                    <a:pt x="3" y="79"/>
                  </a:lnTo>
                  <a:lnTo>
                    <a:pt x="17" y="65"/>
                  </a:lnTo>
                  <a:lnTo>
                    <a:pt x="18" y="77"/>
                  </a:lnTo>
                  <a:lnTo>
                    <a:pt x="15" y="85"/>
                  </a:lnTo>
                  <a:lnTo>
                    <a:pt x="20" y="83"/>
                  </a:lnTo>
                  <a:lnTo>
                    <a:pt x="39" y="98"/>
                  </a:lnTo>
                  <a:lnTo>
                    <a:pt x="46" y="82"/>
                  </a:lnTo>
                  <a:lnTo>
                    <a:pt x="54" y="65"/>
                  </a:lnTo>
                  <a:lnTo>
                    <a:pt x="72" y="53"/>
                  </a:lnTo>
                  <a:lnTo>
                    <a:pt x="90" y="40"/>
                  </a:lnTo>
                  <a:lnTo>
                    <a:pt x="102" y="18"/>
                  </a:lnTo>
                  <a:lnTo>
                    <a:pt x="104" y="18"/>
                  </a:lnTo>
                  <a:lnTo>
                    <a:pt x="98" y="3"/>
                  </a:lnTo>
                  <a:lnTo>
                    <a:pt x="103" y="1"/>
                  </a:lnTo>
                  <a:lnTo>
                    <a:pt x="104" y="0"/>
                  </a:lnTo>
                  <a:lnTo>
                    <a:pt x="115" y="9"/>
                  </a:lnTo>
                  <a:lnTo>
                    <a:pt x="124" y="19"/>
                  </a:lnTo>
                  <a:lnTo>
                    <a:pt x="137" y="34"/>
                  </a:lnTo>
                  <a:lnTo>
                    <a:pt x="141" y="43"/>
                  </a:lnTo>
                  <a:lnTo>
                    <a:pt x="163" y="44"/>
                  </a:lnTo>
                  <a:lnTo>
                    <a:pt x="176" y="44"/>
                  </a:lnTo>
                  <a:lnTo>
                    <a:pt x="193" y="51"/>
                  </a:lnTo>
                  <a:lnTo>
                    <a:pt x="187" y="74"/>
                  </a:lnTo>
                  <a:lnTo>
                    <a:pt x="198" y="82"/>
                  </a:lnTo>
                  <a:lnTo>
                    <a:pt x="192" y="81"/>
                  </a:lnTo>
                  <a:lnTo>
                    <a:pt x="177" y="85"/>
                  </a:lnTo>
                  <a:lnTo>
                    <a:pt x="163" y="91"/>
                  </a:lnTo>
                  <a:lnTo>
                    <a:pt x="149" y="99"/>
                  </a:lnTo>
                  <a:lnTo>
                    <a:pt x="145" y="113"/>
                  </a:lnTo>
                  <a:lnTo>
                    <a:pt x="140" y="129"/>
                  </a:lnTo>
                  <a:lnTo>
                    <a:pt x="132" y="145"/>
                  </a:lnTo>
                  <a:lnTo>
                    <a:pt x="140" y="159"/>
                  </a:lnTo>
                  <a:lnTo>
                    <a:pt x="147" y="175"/>
                  </a:lnTo>
                  <a:lnTo>
                    <a:pt x="146" y="182"/>
                  </a:lnTo>
                  <a:lnTo>
                    <a:pt x="153" y="185"/>
                  </a:lnTo>
                  <a:lnTo>
                    <a:pt x="163" y="193"/>
                  </a:lnTo>
                  <a:lnTo>
                    <a:pt x="177" y="197"/>
                  </a:lnTo>
                  <a:lnTo>
                    <a:pt x="189" y="186"/>
                  </a:lnTo>
                  <a:lnTo>
                    <a:pt x="190" y="202"/>
                  </a:lnTo>
                  <a:lnTo>
                    <a:pt x="192" y="216"/>
                  </a:lnTo>
                  <a:lnTo>
                    <a:pt x="210" y="215"/>
                  </a:lnTo>
                  <a:lnTo>
                    <a:pt x="219" y="231"/>
                  </a:lnTo>
                  <a:lnTo>
                    <a:pt x="227" y="245"/>
                  </a:lnTo>
                  <a:lnTo>
                    <a:pt x="224" y="250"/>
                  </a:lnTo>
                  <a:lnTo>
                    <a:pt x="224" y="275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6" name="Freeform 812"/>
            <p:cNvSpPr>
              <a:spLocks/>
            </p:cNvSpPr>
            <p:nvPr/>
          </p:nvSpPr>
          <p:spPr bwMode="auto">
            <a:xfrm>
              <a:off x="1314" y="2253"/>
              <a:ext cx="108" cy="59"/>
            </a:xfrm>
            <a:custGeom>
              <a:avLst/>
              <a:gdLst/>
              <a:ahLst/>
              <a:cxnLst>
                <a:cxn ang="0">
                  <a:pos x="58" y="41"/>
                </a:cxn>
                <a:cxn ang="0">
                  <a:pos x="52" y="43"/>
                </a:cxn>
                <a:cxn ang="0">
                  <a:pos x="43" y="47"/>
                </a:cxn>
                <a:cxn ang="0">
                  <a:pos x="37" y="59"/>
                </a:cxn>
                <a:cxn ang="0">
                  <a:pos x="32" y="59"/>
                </a:cxn>
                <a:cxn ang="0">
                  <a:pos x="31" y="52"/>
                </a:cxn>
                <a:cxn ang="0">
                  <a:pos x="24" y="50"/>
                </a:cxn>
                <a:cxn ang="0">
                  <a:pos x="24" y="41"/>
                </a:cxn>
                <a:cxn ang="0">
                  <a:pos x="10" y="38"/>
                </a:cxn>
                <a:cxn ang="0">
                  <a:pos x="0" y="30"/>
                </a:cxn>
                <a:cxn ang="0">
                  <a:pos x="10" y="15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41" y="3"/>
                </a:cxn>
                <a:cxn ang="0">
                  <a:pos x="57" y="0"/>
                </a:cxn>
                <a:cxn ang="0">
                  <a:pos x="71" y="0"/>
                </a:cxn>
                <a:cxn ang="0">
                  <a:pos x="86" y="3"/>
                </a:cxn>
                <a:cxn ang="0">
                  <a:pos x="96" y="11"/>
                </a:cxn>
                <a:cxn ang="0">
                  <a:pos x="93" y="9"/>
                </a:cxn>
                <a:cxn ang="0">
                  <a:pos x="96" y="13"/>
                </a:cxn>
                <a:cxn ang="0">
                  <a:pos x="101" y="13"/>
                </a:cxn>
                <a:cxn ang="0">
                  <a:pos x="108" y="20"/>
                </a:cxn>
                <a:cxn ang="0">
                  <a:pos x="93" y="22"/>
                </a:cxn>
                <a:cxn ang="0">
                  <a:pos x="79" y="25"/>
                </a:cxn>
                <a:cxn ang="0">
                  <a:pos x="58" y="41"/>
                </a:cxn>
              </a:cxnLst>
              <a:rect l="0" t="0" r="r" b="b"/>
              <a:pathLst>
                <a:path w="108" h="59">
                  <a:moveTo>
                    <a:pt x="58" y="41"/>
                  </a:moveTo>
                  <a:lnTo>
                    <a:pt x="52" y="43"/>
                  </a:lnTo>
                  <a:lnTo>
                    <a:pt x="43" y="47"/>
                  </a:lnTo>
                  <a:lnTo>
                    <a:pt x="37" y="59"/>
                  </a:lnTo>
                  <a:lnTo>
                    <a:pt x="32" y="59"/>
                  </a:lnTo>
                  <a:lnTo>
                    <a:pt x="31" y="52"/>
                  </a:lnTo>
                  <a:lnTo>
                    <a:pt x="24" y="50"/>
                  </a:lnTo>
                  <a:lnTo>
                    <a:pt x="24" y="41"/>
                  </a:lnTo>
                  <a:lnTo>
                    <a:pt x="10" y="38"/>
                  </a:lnTo>
                  <a:lnTo>
                    <a:pt x="0" y="30"/>
                  </a:lnTo>
                  <a:lnTo>
                    <a:pt x="10" y="15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6" y="3"/>
                  </a:lnTo>
                  <a:lnTo>
                    <a:pt x="96" y="11"/>
                  </a:lnTo>
                  <a:lnTo>
                    <a:pt x="93" y="9"/>
                  </a:lnTo>
                  <a:lnTo>
                    <a:pt x="96" y="13"/>
                  </a:lnTo>
                  <a:lnTo>
                    <a:pt x="101" y="13"/>
                  </a:lnTo>
                  <a:lnTo>
                    <a:pt x="108" y="20"/>
                  </a:lnTo>
                  <a:lnTo>
                    <a:pt x="93" y="22"/>
                  </a:lnTo>
                  <a:lnTo>
                    <a:pt x="79" y="25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7" name="Freeform 813"/>
            <p:cNvSpPr>
              <a:spLocks/>
            </p:cNvSpPr>
            <p:nvPr/>
          </p:nvSpPr>
          <p:spPr bwMode="auto">
            <a:xfrm>
              <a:off x="1319" y="2204"/>
              <a:ext cx="23" cy="51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4" y="32"/>
                </a:cxn>
                <a:cxn ang="0">
                  <a:pos x="6" y="13"/>
                </a:cxn>
                <a:cxn ang="0">
                  <a:pos x="22" y="0"/>
                </a:cxn>
                <a:cxn ang="0">
                  <a:pos x="23" y="2"/>
                </a:cxn>
                <a:cxn ang="0">
                  <a:pos x="23" y="14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19" y="36"/>
                </a:cxn>
                <a:cxn ang="0">
                  <a:pos x="14" y="41"/>
                </a:cxn>
              </a:cxnLst>
              <a:rect l="0" t="0" r="r" b="b"/>
              <a:pathLst>
                <a:path w="23" h="51">
                  <a:moveTo>
                    <a:pt x="14" y="41"/>
                  </a:moveTo>
                  <a:lnTo>
                    <a:pt x="5" y="51"/>
                  </a:lnTo>
                  <a:lnTo>
                    <a:pt x="0" y="51"/>
                  </a:lnTo>
                  <a:lnTo>
                    <a:pt x="4" y="32"/>
                  </a:lnTo>
                  <a:lnTo>
                    <a:pt x="6" y="13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14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19" y="36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8" name="Freeform 814"/>
            <p:cNvSpPr>
              <a:spLocks/>
            </p:cNvSpPr>
            <p:nvPr/>
          </p:nvSpPr>
          <p:spPr bwMode="auto">
            <a:xfrm>
              <a:off x="1461" y="2186"/>
              <a:ext cx="6" cy="2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</a:cxnLst>
              <a:rect l="0" t="0" r="r" b="b"/>
              <a:pathLst>
                <a:path w="6" h="2">
                  <a:moveTo>
                    <a:pt x="6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9" name="Freeform 815"/>
            <p:cNvSpPr>
              <a:spLocks/>
            </p:cNvSpPr>
            <p:nvPr/>
          </p:nvSpPr>
          <p:spPr bwMode="auto">
            <a:xfrm>
              <a:off x="1488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0" name="Freeform 816"/>
            <p:cNvSpPr>
              <a:spLocks/>
            </p:cNvSpPr>
            <p:nvPr/>
          </p:nvSpPr>
          <p:spPr bwMode="auto">
            <a:xfrm>
              <a:off x="1484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1" name="Freeform 817"/>
            <p:cNvSpPr>
              <a:spLocks/>
            </p:cNvSpPr>
            <p:nvPr/>
          </p:nvSpPr>
          <p:spPr bwMode="auto">
            <a:xfrm>
              <a:off x="1264" y="2217"/>
              <a:ext cx="72" cy="81"/>
            </a:xfrm>
            <a:custGeom>
              <a:avLst/>
              <a:gdLst/>
              <a:ahLst/>
              <a:cxnLst>
                <a:cxn ang="0">
                  <a:pos x="7" y="71"/>
                </a:cxn>
                <a:cxn ang="0">
                  <a:pos x="0" y="65"/>
                </a:cxn>
                <a:cxn ang="0">
                  <a:pos x="1" y="51"/>
                </a:cxn>
                <a:cxn ang="0">
                  <a:pos x="12" y="35"/>
                </a:cxn>
                <a:cxn ang="0">
                  <a:pos x="35" y="31"/>
                </a:cxn>
                <a:cxn ang="0">
                  <a:pos x="22" y="13"/>
                </a:cxn>
                <a:cxn ang="0">
                  <a:pos x="27" y="12"/>
                </a:cxn>
                <a:cxn ang="0">
                  <a:pos x="29" y="0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59" y="19"/>
                </a:cxn>
                <a:cxn ang="0">
                  <a:pos x="55" y="38"/>
                </a:cxn>
                <a:cxn ang="0">
                  <a:pos x="60" y="38"/>
                </a:cxn>
                <a:cxn ang="0">
                  <a:pos x="66" y="39"/>
                </a:cxn>
                <a:cxn ang="0">
                  <a:pos x="72" y="42"/>
                </a:cxn>
                <a:cxn ang="0">
                  <a:pos x="60" y="51"/>
                </a:cxn>
                <a:cxn ang="0">
                  <a:pos x="50" y="66"/>
                </a:cxn>
                <a:cxn ang="0">
                  <a:pos x="35" y="81"/>
                </a:cxn>
                <a:cxn ang="0">
                  <a:pos x="21" y="77"/>
                </a:cxn>
                <a:cxn ang="0">
                  <a:pos x="7" y="71"/>
                </a:cxn>
              </a:cxnLst>
              <a:rect l="0" t="0" r="r" b="b"/>
              <a:pathLst>
                <a:path w="72" h="81">
                  <a:moveTo>
                    <a:pt x="7" y="71"/>
                  </a:moveTo>
                  <a:lnTo>
                    <a:pt x="0" y="65"/>
                  </a:lnTo>
                  <a:lnTo>
                    <a:pt x="1" y="51"/>
                  </a:lnTo>
                  <a:lnTo>
                    <a:pt x="12" y="35"/>
                  </a:lnTo>
                  <a:lnTo>
                    <a:pt x="35" y="31"/>
                  </a:lnTo>
                  <a:lnTo>
                    <a:pt x="22" y="13"/>
                  </a:lnTo>
                  <a:lnTo>
                    <a:pt x="27" y="12"/>
                  </a:lnTo>
                  <a:lnTo>
                    <a:pt x="29" y="0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59" y="19"/>
                  </a:lnTo>
                  <a:lnTo>
                    <a:pt x="55" y="38"/>
                  </a:lnTo>
                  <a:lnTo>
                    <a:pt x="60" y="38"/>
                  </a:lnTo>
                  <a:lnTo>
                    <a:pt x="66" y="39"/>
                  </a:lnTo>
                  <a:lnTo>
                    <a:pt x="72" y="42"/>
                  </a:lnTo>
                  <a:lnTo>
                    <a:pt x="60" y="51"/>
                  </a:lnTo>
                  <a:lnTo>
                    <a:pt x="50" y="66"/>
                  </a:lnTo>
                  <a:lnTo>
                    <a:pt x="35" y="81"/>
                  </a:lnTo>
                  <a:lnTo>
                    <a:pt x="21" y="77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2" name="Freeform 818"/>
            <p:cNvSpPr>
              <a:spLocks/>
            </p:cNvSpPr>
            <p:nvPr/>
          </p:nvSpPr>
          <p:spPr bwMode="auto">
            <a:xfrm>
              <a:off x="1512" y="2204"/>
              <a:ext cx="36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5"/>
                </a:cxn>
                <a:cxn ang="0">
                  <a:pos x="19" y="13"/>
                </a:cxn>
                <a:cxn ang="0">
                  <a:pos x="36" y="12"/>
                </a:cxn>
                <a:cxn ang="0">
                  <a:pos x="14" y="0"/>
                </a:cxn>
              </a:cxnLst>
              <a:rect l="0" t="0" r="r" b="b"/>
              <a:pathLst>
                <a:path w="36" h="13">
                  <a:moveTo>
                    <a:pt x="14" y="0"/>
                  </a:moveTo>
                  <a:lnTo>
                    <a:pt x="0" y="5"/>
                  </a:lnTo>
                  <a:lnTo>
                    <a:pt x="19" y="13"/>
                  </a:lnTo>
                  <a:lnTo>
                    <a:pt x="36" y="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3" name="Freeform 819"/>
            <p:cNvSpPr>
              <a:spLocks/>
            </p:cNvSpPr>
            <p:nvPr/>
          </p:nvSpPr>
          <p:spPr bwMode="auto">
            <a:xfrm>
              <a:off x="915" y="1922"/>
              <a:ext cx="460" cy="360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91" y="28"/>
                </a:cxn>
                <a:cxn ang="0">
                  <a:pos x="139" y="28"/>
                </a:cxn>
                <a:cxn ang="0">
                  <a:pos x="171" y="20"/>
                </a:cxn>
                <a:cxn ang="0">
                  <a:pos x="177" y="26"/>
                </a:cxn>
                <a:cxn ang="0">
                  <a:pos x="189" y="41"/>
                </a:cxn>
                <a:cxn ang="0">
                  <a:pos x="190" y="54"/>
                </a:cxn>
                <a:cxn ang="0">
                  <a:pos x="198" y="68"/>
                </a:cxn>
                <a:cxn ang="0">
                  <a:pos x="207" y="73"/>
                </a:cxn>
                <a:cxn ang="0">
                  <a:pos x="220" y="63"/>
                </a:cxn>
                <a:cxn ang="0">
                  <a:pos x="233" y="59"/>
                </a:cxn>
                <a:cxn ang="0">
                  <a:pos x="237" y="59"/>
                </a:cxn>
                <a:cxn ang="0">
                  <a:pos x="245" y="64"/>
                </a:cxn>
                <a:cxn ang="0">
                  <a:pos x="251" y="69"/>
                </a:cxn>
                <a:cxn ang="0">
                  <a:pos x="255" y="84"/>
                </a:cxn>
                <a:cxn ang="0">
                  <a:pos x="260" y="97"/>
                </a:cxn>
                <a:cxn ang="0">
                  <a:pos x="264" y="108"/>
                </a:cxn>
                <a:cxn ang="0">
                  <a:pos x="268" y="125"/>
                </a:cxn>
                <a:cxn ang="0">
                  <a:pos x="279" y="131"/>
                </a:cxn>
                <a:cxn ang="0">
                  <a:pos x="290" y="133"/>
                </a:cxn>
                <a:cxn ang="0">
                  <a:pos x="298" y="135"/>
                </a:cxn>
                <a:cxn ang="0">
                  <a:pos x="281" y="232"/>
                </a:cxn>
                <a:cxn ang="0">
                  <a:pos x="300" y="277"/>
                </a:cxn>
                <a:cxn ang="0">
                  <a:pos x="366" y="278"/>
                </a:cxn>
                <a:cxn ang="0">
                  <a:pos x="388" y="260"/>
                </a:cxn>
                <a:cxn ang="0">
                  <a:pos x="448" y="222"/>
                </a:cxn>
                <a:cxn ang="0">
                  <a:pos x="444" y="253"/>
                </a:cxn>
                <a:cxn ang="0">
                  <a:pos x="432" y="284"/>
                </a:cxn>
                <a:cxn ang="0">
                  <a:pos x="395" y="295"/>
                </a:cxn>
                <a:cxn ang="0">
                  <a:pos x="384" y="326"/>
                </a:cxn>
                <a:cxn ang="0">
                  <a:pos x="332" y="342"/>
                </a:cxn>
                <a:cxn ang="0">
                  <a:pos x="307" y="326"/>
                </a:cxn>
                <a:cxn ang="0">
                  <a:pos x="225" y="316"/>
                </a:cxn>
                <a:cxn ang="0">
                  <a:pos x="174" y="286"/>
                </a:cxn>
                <a:cxn ang="0">
                  <a:pos x="135" y="243"/>
                </a:cxn>
                <a:cxn ang="0">
                  <a:pos x="138" y="206"/>
                </a:cxn>
                <a:cxn ang="0">
                  <a:pos x="116" y="166"/>
                </a:cxn>
                <a:cxn ang="0">
                  <a:pos x="95" y="144"/>
                </a:cxn>
                <a:cxn ang="0">
                  <a:pos x="90" y="120"/>
                </a:cxn>
                <a:cxn ang="0">
                  <a:pos x="68" y="88"/>
                </a:cxn>
                <a:cxn ang="0">
                  <a:pos x="44" y="25"/>
                </a:cxn>
                <a:cxn ang="0">
                  <a:pos x="35" y="75"/>
                </a:cxn>
                <a:cxn ang="0">
                  <a:pos x="56" y="118"/>
                </a:cxn>
                <a:cxn ang="0">
                  <a:pos x="77" y="178"/>
                </a:cxn>
                <a:cxn ang="0">
                  <a:pos x="42" y="157"/>
                </a:cxn>
                <a:cxn ang="0">
                  <a:pos x="22" y="115"/>
                </a:cxn>
                <a:cxn ang="0">
                  <a:pos x="22" y="80"/>
                </a:cxn>
                <a:cxn ang="0">
                  <a:pos x="0" y="4"/>
                </a:cxn>
              </a:cxnLst>
              <a:rect l="0" t="0" r="r" b="b"/>
              <a:pathLst>
                <a:path w="460" h="360">
                  <a:moveTo>
                    <a:pt x="17" y="3"/>
                  </a:moveTo>
                  <a:lnTo>
                    <a:pt x="40" y="0"/>
                  </a:lnTo>
                  <a:lnTo>
                    <a:pt x="38" y="3"/>
                  </a:lnTo>
                  <a:lnTo>
                    <a:pt x="39" y="6"/>
                  </a:lnTo>
                  <a:lnTo>
                    <a:pt x="59" y="15"/>
                  </a:lnTo>
                  <a:lnTo>
                    <a:pt x="86" y="25"/>
                  </a:lnTo>
                  <a:lnTo>
                    <a:pt x="87" y="26"/>
                  </a:lnTo>
                  <a:lnTo>
                    <a:pt x="91" y="28"/>
                  </a:lnTo>
                  <a:lnTo>
                    <a:pt x="102" y="28"/>
                  </a:lnTo>
                  <a:lnTo>
                    <a:pt x="125" y="28"/>
                  </a:lnTo>
                  <a:lnTo>
                    <a:pt x="129" y="28"/>
                  </a:lnTo>
                  <a:lnTo>
                    <a:pt x="139" y="28"/>
                  </a:lnTo>
                  <a:lnTo>
                    <a:pt x="142" y="19"/>
                  </a:lnTo>
                  <a:lnTo>
                    <a:pt x="158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3" y="25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80" y="32"/>
                  </a:lnTo>
                  <a:lnTo>
                    <a:pt x="181" y="33"/>
                  </a:lnTo>
                  <a:lnTo>
                    <a:pt x="184" y="38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90" y="43"/>
                  </a:lnTo>
                  <a:lnTo>
                    <a:pt x="190" y="50"/>
                  </a:lnTo>
                  <a:lnTo>
                    <a:pt x="190" y="54"/>
                  </a:lnTo>
                  <a:lnTo>
                    <a:pt x="191" y="62"/>
                  </a:lnTo>
                  <a:lnTo>
                    <a:pt x="194" y="64"/>
                  </a:lnTo>
                  <a:lnTo>
                    <a:pt x="197" y="67"/>
                  </a:lnTo>
                  <a:lnTo>
                    <a:pt x="198" y="68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4" y="72"/>
                  </a:lnTo>
                  <a:lnTo>
                    <a:pt x="207" y="73"/>
                  </a:lnTo>
                  <a:lnTo>
                    <a:pt x="211" y="75"/>
                  </a:lnTo>
                  <a:lnTo>
                    <a:pt x="212" y="73"/>
                  </a:lnTo>
                  <a:lnTo>
                    <a:pt x="216" y="69"/>
                  </a:lnTo>
                  <a:lnTo>
                    <a:pt x="220" y="63"/>
                  </a:lnTo>
                  <a:lnTo>
                    <a:pt x="223" y="59"/>
                  </a:lnTo>
                  <a:lnTo>
                    <a:pt x="224" y="59"/>
                  </a:lnTo>
                  <a:lnTo>
                    <a:pt x="229" y="56"/>
                  </a:lnTo>
                  <a:lnTo>
                    <a:pt x="233" y="59"/>
                  </a:lnTo>
                  <a:lnTo>
                    <a:pt x="233" y="58"/>
                  </a:lnTo>
                  <a:lnTo>
                    <a:pt x="234" y="59"/>
                  </a:lnTo>
                  <a:lnTo>
                    <a:pt x="234" y="58"/>
                  </a:lnTo>
                  <a:lnTo>
                    <a:pt x="237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6" y="64"/>
                  </a:lnTo>
                  <a:lnTo>
                    <a:pt x="247" y="65"/>
                  </a:lnTo>
                  <a:lnTo>
                    <a:pt x="249" y="67"/>
                  </a:lnTo>
                  <a:lnTo>
                    <a:pt x="251" y="69"/>
                  </a:lnTo>
                  <a:lnTo>
                    <a:pt x="251" y="71"/>
                  </a:lnTo>
                  <a:lnTo>
                    <a:pt x="253" y="72"/>
                  </a:lnTo>
                  <a:lnTo>
                    <a:pt x="253" y="76"/>
                  </a:lnTo>
                  <a:lnTo>
                    <a:pt x="255" y="84"/>
                  </a:lnTo>
                  <a:lnTo>
                    <a:pt x="255" y="89"/>
                  </a:lnTo>
                  <a:lnTo>
                    <a:pt x="257" y="90"/>
                  </a:lnTo>
                  <a:lnTo>
                    <a:pt x="259" y="94"/>
                  </a:lnTo>
                  <a:lnTo>
                    <a:pt x="260" y="97"/>
                  </a:lnTo>
                  <a:lnTo>
                    <a:pt x="262" y="99"/>
                  </a:lnTo>
                  <a:lnTo>
                    <a:pt x="263" y="101"/>
                  </a:lnTo>
                  <a:lnTo>
                    <a:pt x="266" y="103"/>
                  </a:lnTo>
                  <a:lnTo>
                    <a:pt x="264" y="108"/>
                  </a:lnTo>
                  <a:lnTo>
                    <a:pt x="264" y="114"/>
                  </a:lnTo>
                  <a:lnTo>
                    <a:pt x="266" y="116"/>
                  </a:lnTo>
                  <a:lnTo>
                    <a:pt x="267" y="121"/>
                  </a:lnTo>
                  <a:lnTo>
                    <a:pt x="268" y="125"/>
                  </a:lnTo>
                  <a:lnTo>
                    <a:pt x="272" y="127"/>
                  </a:lnTo>
                  <a:lnTo>
                    <a:pt x="273" y="128"/>
                  </a:lnTo>
                  <a:lnTo>
                    <a:pt x="275" y="128"/>
                  </a:lnTo>
                  <a:lnTo>
                    <a:pt x="279" y="131"/>
                  </a:lnTo>
                  <a:lnTo>
                    <a:pt x="280" y="131"/>
                  </a:lnTo>
                  <a:lnTo>
                    <a:pt x="280" y="132"/>
                  </a:lnTo>
                  <a:lnTo>
                    <a:pt x="287" y="132"/>
                  </a:lnTo>
                  <a:lnTo>
                    <a:pt x="290" y="133"/>
                  </a:lnTo>
                  <a:lnTo>
                    <a:pt x="292" y="136"/>
                  </a:lnTo>
                  <a:lnTo>
                    <a:pt x="294" y="136"/>
                  </a:lnTo>
                  <a:lnTo>
                    <a:pt x="298" y="133"/>
                  </a:lnTo>
                  <a:lnTo>
                    <a:pt x="298" y="135"/>
                  </a:lnTo>
                  <a:lnTo>
                    <a:pt x="288" y="161"/>
                  </a:lnTo>
                  <a:lnTo>
                    <a:pt x="277" y="187"/>
                  </a:lnTo>
                  <a:lnTo>
                    <a:pt x="275" y="213"/>
                  </a:lnTo>
                  <a:lnTo>
                    <a:pt x="281" y="232"/>
                  </a:lnTo>
                  <a:lnTo>
                    <a:pt x="287" y="251"/>
                  </a:lnTo>
                  <a:lnTo>
                    <a:pt x="292" y="262"/>
                  </a:lnTo>
                  <a:lnTo>
                    <a:pt x="297" y="274"/>
                  </a:lnTo>
                  <a:lnTo>
                    <a:pt x="300" y="277"/>
                  </a:lnTo>
                  <a:lnTo>
                    <a:pt x="316" y="286"/>
                  </a:lnTo>
                  <a:lnTo>
                    <a:pt x="332" y="284"/>
                  </a:lnTo>
                  <a:lnTo>
                    <a:pt x="352" y="280"/>
                  </a:lnTo>
                  <a:lnTo>
                    <a:pt x="366" y="278"/>
                  </a:lnTo>
                  <a:lnTo>
                    <a:pt x="371" y="282"/>
                  </a:lnTo>
                  <a:lnTo>
                    <a:pt x="376" y="277"/>
                  </a:lnTo>
                  <a:lnTo>
                    <a:pt x="374" y="274"/>
                  </a:lnTo>
                  <a:lnTo>
                    <a:pt x="388" y="260"/>
                  </a:lnTo>
                  <a:lnTo>
                    <a:pt x="396" y="235"/>
                  </a:lnTo>
                  <a:lnTo>
                    <a:pt x="410" y="224"/>
                  </a:lnTo>
                  <a:lnTo>
                    <a:pt x="431" y="223"/>
                  </a:lnTo>
                  <a:lnTo>
                    <a:pt x="448" y="222"/>
                  </a:lnTo>
                  <a:lnTo>
                    <a:pt x="452" y="222"/>
                  </a:lnTo>
                  <a:lnTo>
                    <a:pt x="458" y="226"/>
                  </a:lnTo>
                  <a:lnTo>
                    <a:pt x="460" y="230"/>
                  </a:lnTo>
                  <a:lnTo>
                    <a:pt x="444" y="253"/>
                  </a:lnTo>
                  <a:lnTo>
                    <a:pt x="440" y="261"/>
                  </a:lnTo>
                  <a:lnTo>
                    <a:pt x="442" y="264"/>
                  </a:lnTo>
                  <a:lnTo>
                    <a:pt x="440" y="265"/>
                  </a:lnTo>
                  <a:lnTo>
                    <a:pt x="432" y="284"/>
                  </a:lnTo>
                  <a:lnTo>
                    <a:pt x="430" y="277"/>
                  </a:lnTo>
                  <a:lnTo>
                    <a:pt x="426" y="282"/>
                  </a:lnTo>
                  <a:lnTo>
                    <a:pt x="410" y="295"/>
                  </a:lnTo>
                  <a:lnTo>
                    <a:pt x="395" y="295"/>
                  </a:lnTo>
                  <a:lnTo>
                    <a:pt x="378" y="295"/>
                  </a:lnTo>
                  <a:lnTo>
                    <a:pt x="376" y="307"/>
                  </a:lnTo>
                  <a:lnTo>
                    <a:pt x="371" y="308"/>
                  </a:lnTo>
                  <a:lnTo>
                    <a:pt x="384" y="326"/>
                  </a:lnTo>
                  <a:lnTo>
                    <a:pt x="361" y="330"/>
                  </a:lnTo>
                  <a:lnTo>
                    <a:pt x="350" y="346"/>
                  </a:lnTo>
                  <a:lnTo>
                    <a:pt x="349" y="360"/>
                  </a:lnTo>
                  <a:lnTo>
                    <a:pt x="332" y="342"/>
                  </a:lnTo>
                  <a:lnTo>
                    <a:pt x="319" y="329"/>
                  </a:lnTo>
                  <a:lnTo>
                    <a:pt x="313" y="325"/>
                  </a:lnTo>
                  <a:lnTo>
                    <a:pt x="305" y="326"/>
                  </a:lnTo>
                  <a:lnTo>
                    <a:pt x="307" y="326"/>
                  </a:lnTo>
                  <a:lnTo>
                    <a:pt x="283" y="337"/>
                  </a:lnTo>
                  <a:lnTo>
                    <a:pt x="273" y="337"/>
                  </a:lnTo>
                  <a:lnTo>
                    <a:pt x="255" y="327"/>
                  </a:lnTo>
                  <a:lnTo>
                    <a:pt x="225" y="316"/>
                  </a:lnTo>
                  <a:lnTo>
                    <a:pt x="215" y="310"/>
                  </a:lnTo>
                  <a:lnTo>
                    <a:pt x="198" y="300"/>
                  </a:lnTo>
                  <a:lnTo>
                    <a:pt x="186" y="294"/>
                  </a:lnTo>
                  <a:lnTo>
                    <a:pt x="174" y="286"/>
                  </a:lnTo>
                  <a:lnTo>
                    <a:pt x="161" y="279"/>
                  </a:lnTo>
                  <a:lnTo>
                    <a:pt x="150" y="267"/>
                  </a:lnTo>
                  <a:lnTo>
                    <a:pt x="138" y="256"/>
                  </a:lnTo>
                  <a:lnTo>
                    <a:pt x="135" y="243"/>
                  </a:lnTo>
                  <a:lnTo>
                    <a:pt x="142" y="239"/>
                  </a:lnTo>
                  <a:lnTo>
                    <a:pt x="138" y="235"/>
                  </a:lnTo>
                  <a:lnTo>
                    <a:pt x="145" y="222"/>
                  </a:lnTo>
                  <a:lnTo>
                    <a:pt x="138" y="206"/>
                  </a:lnTo>
                  <a:lnTo>
                    <a:pt x="133" y="191"/>
                  </a:lnTo>
                  <a:lnTo>
                    <a:pt x="122" y="178"/>
                  </a:lnTo>
                  <a:lnTo>
                    <a:pt x="112" y="163"/>
                  </a:lnTo>
                  <a:lnTo>
                    <a:pt x="116" y="166"/>
                  </a:lnTo>
                  <a:lnTo>
                    <a:pt x="109" y="155"/>
                  </a:lnTo>
                  <a:lnTo>
                    <a:pt x="105" y="151"/>
                  </a:lnTo>
                  <a:lnTo>
                    <a:pt x="108" y="151"/>
                  </a:lnTo>
                  <a:lnTo>
                    <a:pt x="95" y="144"/>
                  </a:lnTo>
                  <a:lnTo>
                    <a:pt x="98" y="140"/>
                  </a:lnTo>
                  <a:lnTo>
                    <a:pt x="91" y="138"/>
                  </a:lnTo>
                  <a:lnTo>
                    <a:pt x="96" y="127"/>
                  </a:lnTo>
                  <a:lnTo>
                    <a:pt x="90" y="120"/>
                  </a:lnTo>
                  <a:lnTo>
                    <a:pt x="79" y="101"/>
                  </a:lnTo>
                  <a:lnTo>
                    <a:pt x="78" y="95"/>
                  </a:lnTo>
                  <a:lnTo>
                    <a:pt x="74" y="95"/>
                  </a:lnTo>
                  <a:lnTo>
                    <a:pt x="68" y="88"/>
                  </a:lnTo>
                  <a:lnTo>
                    <a:pt x="61" y="71"/>
                  </a:lnTo>
                  <a:lnTo>
                    <a:pt x="55" y="54"/>
                  </a:lnTo>
                  <a:lnTo>
                    <a:pt x="55" y="30"/>
                  </a:lnTo>
                  <a:lnTo>
                    <a:pt x="44" y="25"/>
                  </a:lnTo>
                  <a:lnTo>
                    <a:pt x="31" y="17"/>
                  </a:lnTo>
                  <a:lnTo>
                    <a:pt x="29" y="38"/>
                  </a:lnTo>
                  <a:lnTo>
                    <a:pt x="26" y="58"/>
                  </a:lnTo>
                  <a:lnTo>
                    <a:pt x="35" y="75"/>
                  </a:lnTo>
                  <a:lnTo>
                    <a:pt x="44" y="92"/>
                  </a:lnTo>
                  <a:lnTo>
                    <a:pt x="49" y="106"/>
                  </a:lnTo>
                  <a:lnTo>
                    <a:pt x="53" y="119"/>
                  </a:lnTo>
                  <a:lnTo>
                    <a:pt x="56" y="118"/>
                  </a:lnTo>
                  <a:lnTo>
                    <a:pt x="59" y="140"/>
                  </a:lnTo>
                  <a:lnTo>
                    <a:pt x="62" y="163"/>
                  </a:lnTo>
                  <a:lnTo>
                    <a:pt x="68" y="168"/>
                  </a:lnTo>
                  <a:lnTo>
                    <a:pt x="77" y="178"/>
                  </a:lnTo>
                  <a:lnTo>
                    <a:pt x="79" y="188"/>
                  </a:lnTo>
                  <a:lnTo>
                    <a:pt x="68" y="193"/>
                  </a:lnTo>
                  <a:lnTo>
                    <a:pt x="57" y="175"/>
                  </a:lnTo>
                  <a:lnTo>
                    <a:pt x="42" y="157"/>
                  </a:lnTo>
                  <a:lnTo>
                    <a:pt x="43" y="142"/>
                  </a:lnTo>
                  <a:lnTo>
                    <a:pt x="38" y="127"/>
                  </a:lnTo>
                  <a:lnTo>
                    <a:pt x="32" y="116"/>
                  </a:lnTo>
                  <a:lnTo>
                    <a:pt x="22" y="115"/>
                  </a:lnTo>
                  <a:lnTo>
                    <a:pt x="14" y="106"/>
                  </a:lnTo>
                  <a:lnTo>
                    <a:pt x="1" y="95"/>
                  </a:lnTo>
                  <a:lnTo>
                    <a:pt x="19" y="99"/>
                  </a:lnTo>
                  <a:lnTo>
                    <a:pt x="22" y="80"/>
                  </a:lnTo>
                  <a:lnTo>
                    <a:pt x="13" y="67"/>
                  </a:lnTo>
                  <a:lnTo>
                    <a:pt x="4" y="54"/>
                  </a:lnTo>
                  <a:lnTo>
                    <a:pt x="1" y="29"/>
                  </a:lnTo>
                  <a:lnTo>
                    <a:pt x="0" y="4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4" name="Freeform 838"/>
            <p:cNvSpPr>
              <a:spLocks/>
            </p:cNvSpPr>
            <p:nvPr/>
          </p:nvSpPr>
          <p:spPr bwMode="auto">
            <a:xfrm>
              <a:off x="1467" y="2079"/>
              <a:ext cx="9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8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8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5" name="Freeform 841"/>
            <p:cNvSpPr>
              <a:spLocks/>
            </p:cNvSpPr>
            <p:nvPr/>
          </p:nvSpPr>
          <p:spPr bwMode="auto">
            <a:xfrm>
              <a:off x="880" y="1896"/>
              <a:ext cx="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6" name="Freeform 842"/>
            <p:cNvSpPr>
              <a:spLocks/>
            </p:cNvSpPr>
            <p:nvPr/>
          </p:nvSpPr>
          <p:spPr bwMode="auto">
            <a:xfrm>
              <a:off x="873" y="1896"/>
              <a:ext cx="4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0" y="3"/>
                  </a:lnTo>
                  <a:lnTo>
                    <a:pt x="4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7" name="Freeform 843"/>
            <p:cNvSpPr>
              <a:spLocks/>
            </p:cNvSpPr>
            <p:nvPr/>
          </p:nvSpPr>
          <p:spPr bwMode="auto">
            <a:xfrm>
              <a:off x="897" y="1908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1" y="1"/>
                  </a:lnTo>
                  <a:lnTo>
                    <a:pt x="1" y="3"/>
                  </a:lnTo>
                  <a:lnTo>
                    <a:pt x="4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8" name="Freeform 845"/>
            <p:cNvSpPr>
              <a:spLocks/>
            </p:cNvSpPr>
            <p:nvPr/>
          </p:nvSpPr>
          <p:spPr bwMode="auto">
            <a:xfrm>
              <a:off x="894" y="1916"/>
              <a:ext cx="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9" name="Freeform 849"/>
            <p:cNvSpPr>
              <a:spLocks/>
            </p:cNvSpPr>
            <p:nvPr/>
          </p:nvSpPr>
          <p:spPr bwMode="auto">
            <a:xfrm>
              <a:off x="1480" y="2079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0" name="Freeform 850"/>
            <p:cNvSpPr>
              <a:spLocks/>
            </p:cNvSpPr>
            <p:nvPr/>
          </p:nvSpPr>
          <p:spPr bwMode="auto">
            <a:xfrm>
              <a:off x="1484" y="207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1" name="Freeform 851"/>
            <p:cNvSpPr>
              <a:spLocks/>
            </p:cNvSpPr>
            <p:nvPr/>
          </p:nvSpPr>
          <p:spPr bwMode="auto">
            <a:xfrm>
              <a:off x="1487" y="2077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</p:grpSp>
      <p:pic>
        <p:nvPicPr>
          <p:cNvPr id="92" name="Imagen 9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092" y="1125522"/>
            <a:ext cx="8577815" cy="329213"/>
          </a:xfrm>
          <a:prstGeom prst="rect">
            <a:avLst/>
          </a:prstGeom>
        </p:spPr>
      </p:pic>
      <p:pic>
        <p:nvPicPr>
          <p:cNvPr id="93" name="Imagen 9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092" y="3810308"/>
            <a:ext cx="8577815" cy="329213"/>
          </a:xfrm>
          <a:prstGeom prst="rect">
            <a:avLst/>
          </a:prstGeom>
        </p:spPr>
      </p:pic>
      <p:sp>
        <p:nvSpPr>
          <p:cNvPr id="94" name="Rectángulo 93"/>
          <p:cNvSpPr/>
          <p:nvPr/>
        </p:nvSpPr>
        <p:spPr>
          <a:xfrm>
            <a:off x="281633" y="4548356"/>
            <a:ext cx="1215285" cy="1377879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bg1"/>
                </a:solidFill>
              </a:rPr>
              <a:t>Expansión </a:t>
            </a:r>
          </a:p>
          <a:p>
            <a:pPr algn="ctr"/>
            <a:r>
              <a:rPr lang="es-CO" sz="1200" b="1" dirty="0" smtClean="0">
                <a:solidFill>
                  <a:schemeClr val="bg1"/>
                </a:solidFill>
              </a:rPr>
              <a:t>Regional</a:t>
            </a:r>
          </a:p>
        </p:txBody>
      </p:sp>
      <p:sp>
        <p:nvSpPr>
          <p:cNvPr id="95" name="Rectángulo 94"/>
          <p:cNvSpPr/>
          <p:nvPr/>
        </p:nvSpPr>
        <p:spPr>
          <a:xfrm>
            <a:off x="1552307" y="4549163"/>
            <a:ext cx="7320401" cy="13788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 b="1" dirty="0" err="1" smtClean="0">
              <a:solidFill>
                <a:schemeClr val="bg1"/>
              </a:solidFill>
            </a:endParaRPr>
          </a:p>
        </p:txBody>
      </p:sp>
      <p:pic>
        <p:nvPicPr>
          <p:cNvPr id="96" name="Imagen 9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841" y="4623573"/>
            <a:ext cx="1217689" cy="418861"/>
          </a:xfrm>
          <a:prstGeom prst="rect">
            <a:avLst/>
          </a:prstGeom>
        </p:spPr>
      </p:pic>
      <p:pic>
        <p:nvPicPr>
          <p:cNvPr id="105" name="Imagen 10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547" y="5262512"/>
            <a:ext cx="1358505" cy="545546"/>
          </a:xfrm>
          <a:prstGeom prst="rect">
            <a:avLst/>
          </a:prstGeom>
        </p:spPr>
      </p:pic>
      <p:sp>
        <p:nvSpPr>
          <p:cNvPr id="111" name="CuadroTexto 110"/>
          <p:cNvSpPr txBox="1"/>
          <p:nvPr/>
        </p:nvSpPr>
        <p:spPr>
          <a:xfrm>
            <a:off x="281633" y="1463226"/>
            <a:ext cx="8579274" cy="21942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CO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Las compañías Colombianas solían mirar hacia el norte del continente cuando buscaban alternativas de expansión.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s-CO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Hoy son numerosos los ejemplos de compañías que han concretado planes de expansión en naciones más parecidas a Colombia y en particular en países de la Alianza del Pacífico</a:t>
            </a:r>
          </a:p>
        </p:txBody>
      </p:sp>
      <p:sp>
        <p:nvSpPr>
          <p:cNvPr id="112" name="Rectángulo 111"/>
          <p:cNvSpPr/>
          <p:nvPr/>
        </p:nvSpPr>
        <p:spPr>
          <a:xfrm>
            <a:off x="508667" y="2407819"/>
            <a:ext cx="8245368" cy="10161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 b="1" dirty="0" err="1" smtClean="0">
              <a:solidFill>
                <a:schemeClr val="bg1"/>
              </a:solidFill>
            </a:endParaRPr>
          </a:p>
        </p:txBody>
      </p:sp>
      <p:pic>
        <p:nvPicPr>
          <p:cNvPr id="113" name="Imagen 1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62" y="2511788"/>
            <a:ext cx="1053327" cy="422521"/>
          </a:xfrm>
          <a:prstGeom prst="rect">
            <a:avLst/>
          </a:prstGeom>
        </p:spPr>
      </p:pic>
      <p:pic>
        <p:nvPicPr>
          <p:cNvPr id="114" name="Imagen 1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455" y="2585194"/>
            <a:ext cx="972172" cy="532609"/>
          </a:xfrm>
          <a:prstGeom prst="rect">
            <a:avLst/>
          </a:prstGeom>
        </p:spPr>
      </p:pic>
      <p:pic>
        <p:nvPicPr>
          <p:cNvPr id="115" name="Imagen 114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349" y="2788964"/>
            <a:ext cx="1040332" cy="704987"/>
          </a:xfrm>
          <a:prstGeom prst="rect">
            <a:avLst/>
          </a:prstGeom>
        </p:spPr>
      </p:pic>
      <p:pic>
        <p:nvPicPr>
          <p:cNvPr id="116" name="Imagen 1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460" y="5359481"/>
            <a:ext cx="1571320" cy="494966"/>
          </a:xfrm>
          <a:prstGeom prst="rect">
            <a:avLst/>
          </a:prstGeom>
        </p:spPr>
      </p:pic>
      <p:pic>
        <p:nvPicPr>
          <p:cNvPr id="117" name="Imagen 116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126" y="2326301"/>
            <a:ext cx="1838310" cy="960954"/>
          </a:xfrm>
          <a:prstGeom prst="rect">
            <a:avLst/>
          </a:prstGeom>
        </p:spPr>
      </p:pic>
      <p:pic>
        <p:nvPicPr>
          <p:cNvPr id="118" name="Imagen 117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957" y="2829495"/>
            <a:ext cx="693107" cy="693107"/>
          </a:xfrm>
          <a:prstGeom prst="rect">
            <a:avLst/>
          </a:prstGeom>
        </p:spPr>
      </p:pic>
      <p:pic>
        <p:nvPicPr>
          <p:cNvPr id="119" name="Imagen 11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223" y="4635664"/>
            <a:ext cx="1191903" cy="605411"/>
          </a:xfrm>
          <a:prstGeom prst="rect">
            <a:avLst/>
          </a:prstGeom>
        </p:spPr>
      </p:pic>
      <p:pic>
        <p:nvPicPr>
          <p:cNvPr id="294" name="Imagen 293"/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392" y="2653255"/>
            <a:ext cx="1919538" cy="870421"/>
          </a:xfrm>
          <a:prstGeom prst="rect">
            <a:avLst/>
          </a:prstGeom>
        </p:spPr>
      </p:pic>
      <p:pic>
        <p:nvPicPr>
          <p:cNvPr id="296" name="Imagen 29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146" y="4672227"/>
            <a:ext cx="1575317" cy="602694"/>
          </a:xfrm>
          <a:prstGeom prst="rect">
            <a:avLst/>
          </a:prstGeom>
        </p:spPr>
      </p:pic>
      <p:pic>
        <p:nvPicPr>
          <p:cNvPr id="297" name="Imagen 296"/>
          <p:cNvPicPr>
            <a:picLocks noChangeAspect="1"/>
          </p:cNvPicPr>
          <p:nvPr/>
        </p:nvPicPr>
        <p:blipFill rotWithShape="1"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27" b="45471"/>
          <a:stretch/>
        </p:blipFill>
        <p:spPr>
          <a:xfrm>
            <a:off x="4514146" y="4833003"/>
            <a:ext cx="1677972" cy="544636"/>
          </a:xfrm>
          <a:prstGeom prst="rect">
            <a:avLst/>
          </a:prstGeom>
        </p:spPr>
      </p:pic>
      <p:pic>
        <p:nvPicPr>
          <p:cNvPr id="298" name="Imagen 297"/>
          <p:cNvPicPr>
            <a:picLocks noChangeAspect="1"/>
          </p:cNvPicPr>
          <p:nvPr/>
        </p:nvPicPr>
        <p:blipFill>
          <a:blip r:embed="rId18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326" y="4857683"/>
            <a:ext cx="1524000" cy="1524000"/>
          </a:xfrm>
          <a:prstGeom prst="rect">
            <a:avLst/>
          </a:prstGeom>
        </p:spPr>
      </p:pic>
      <p:pic>
        <p:nvPicPr>
          <p:cNvPr id="299" name="Picture 4" descr="http://www.aquivoy.cl/wp-content/uploads/2011/05/logo_cencosud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7562" b="29125"/>
          <a:stretch>
            <a:fillRect/>
          </a:stretch>
        </p:blipFill>
        <p:spPr bwMode="auto">
          <a:xfrm>
            <a:off x="7314312" y="5296409"/>
            <a:ext cx="1746425" cy="5809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684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Alianza del Pacífico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s-CO" dirty="0"/>
              <a:t>Caso de Éxito: Dinámica de Iniciativas Privadas de Integración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37"/>
          </p:nvPr>
        </p:nvSpPr>
        <p:spPr>
          <a:xfrm>
            <a:off x="292100" y="1125522"/>
            <a:ext cx="8571600" cy="528480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503C-F42B-4272-B9F4-A8E2EF4F5795}" type="slidenum">
              <a:rPr lang="es-CO" smtClean="0"/>
              <a:t>6</a:t>
            </a:fld>
            <a:endParaRPr lang="es-CO" dirty="0"/>
          </a:p>
        </p:txBody>
      </p:sp>
      <p:grpSp>
        <p:nvGrpSpPr>
          <p:cNvPr id="6" name="Group 85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86229" y="1238788"/>
            <a:ext cx="4022970" cy="4950692"/>
            <a:chOff x="873" y="1896"/>
            <a:chExt cx="1380" cy="1749"/>
          </a:xfrm>
        </p:grpSpPr>
        <p:sp>
          <p:nvSpPr>
            <p:cNvPr id="7" name="Freeform 165"/>
            <p:cNvSpPr>
              <a:spLocks/>
            </p:cNvSpPr>
            <p:nvPr/>
          </p:nvSpPr>
          <p:spPr bwMode="auto">
            <a:xfrm>
              <a:off x="1482" y="2325"/>
              <a:ext cx="209" cy="327"/>
            </a:xfrm>
            <a:custGeom>
              <a:avLst/>
              <a:gdLst/>
              <a:ahLst/>
              <a:cxnLst>
                <a:cxn ang="0">
                  <a:pos x="84" y="27"/>
                </a:cxn>
                <a:cxn ang="0">
                  <a:pos x="61" y="42"/>
                </a:cxn>
                <a:cxn ang="0">
                  <a:pos x="40" y="74"/>
                </a:cxn>
                <a:cxn ang="0">
                  <a:pos x="35" y="77"/>
                </a:cxn>
                <a:cxn ang="0">
                  <a:pos x="31" y="87"/>
                </a:cxn>
                <a:cxn ang="0">
                  <a:pos x="20" y="100"/>
                </a:cxn>
                <a:cxn ang="0">
                  <a:pos x="30" y="128"/>
                </a:cxn>
                <a:cxn ang="0">
                  <a:pos x="27" y="150"/>
                </a:cxn>
                <a:cxn ang="0">
                  <a:pos x="31" y="168"/>
                </a:cxn>
                <a:cxn ang="0">
                  <a:pos x="9" y="194"/>
                </a:cxn>
                <a:cxn ang="0">
                  <a:pos x="0" y="208"/>
                </a:cxn>
                <a:cxn ang="0">
                  <a:pos x="15" y="225"/>
                </a:cxn>
                <a:cxn ang="0">
                  <a:pos x="43" y="236"/>
                </a:cxn>
                <a:cxn ang="0">
                  <a:pos x="63" y="245"/>
                </a:cxn>
                <a:cxn ang="0">
                  <a:pos x="83" y="264"/>
                </a:cxn>
                <a:cxn ang="0">
                  <a:pos x="100" y="288"/>
                </a:cxn>
                <a:cxn ang="0">
                  <a:pos x="135" y="289"/>
                </a:cxn>
                <a:cxn ang="0">
                  <a:pos x="146" y="319"/>
                </a:cxn>
                <a:cxn ang="0">
                  <a:pos x="161" y="300"/>
                </a:cxn>
                <a:cxn ang="0">
                  <a:pos x="157" y="251"/>
                </a:cxn>
                <a:cxn ang="0">
                  <a:pos x="166" y="231"/>
                </a:cxn>
                <a:cxn ang="0">
                  <a:pos x="160" y="223"/>
                </a:cxn>
                <a:cxn ang="0">
                  <a:pos x="173" y="210"/>
                </a:cxn>
                <a:cxn ang="0">
                  <a:pos x="186" y="207"/>
                </a:cxn>
                <a:cxn ang="0">
                  <a:pos x="199" y="202"/>
                </a:cxn>
                <a:cxn ang="0">
                  <a:pos x="209" y="220"/>
                </a:cxn>
                <a:cxn ang="0">
                  <a:pos x="195" y="189"/>
                </a:cxn>
                <a:cxn ang="0">
                  <a:pos x="194" y="155"/>
                </a:cxn>
                <a:cxn ang="0">
                  <a:pos x="202" y="121"/>
                </a:cxn>
                <a:cxn ang="0">
                  <a:pos x="172" y="124"/>
                </a:cxn>
                <a:cxn ang="0">
                  <a:pos x="142" y="106"/>
                </a:cxn>
                <a:cxn ang="0">
                  <a:pos x="117" y="98"/>
                </a:cxn>
                <a:cxn ang="0">
                  <a:pos x="108" y="63"/>
                </a:cxn>
                <a:cxn ang="0">
                  <a:pos x="108" y="46"/>
                </a:cxn>
                <a:cxn ang="0">
                  <a:pos x="127" y="13"/>
                </a:cxn>
                <a:cxn ang="0">
                  <a:pos x="142" y="0"/>
                </a:cxn>
                <a:cxn ang="0">
                  <a:pos x="114" y="12"/>
                </a:cxn>
                <a:cxn ang="0">
                  <a:pos x="88" y="21"/>
                </a:cxn>
              </a:cxnLst>
              <a:rect l="0" t="0" r="r" b="b"/>
              <a:pathLst>
                <a:path w="209" h="327">
                  <a:moveTo>
                    <a:pt x="88" y="21"/>
                  </a:moveTo>
                  <a:lnTo>
                    <a:pt x="84" y="27"/>
                  </a:lnTo>
                  <a:lnTo>
                    <a:pt x="75" y="25"/>
                  </a:lnTo>
                  <a:lnTo>
                    <a:pt x="61" y="42"/>
                  </a:lnTo>
                  <a:lnTo>
                    <a:pt x="60" y="57"/>
                  </a:lnTo>
                  <a:lnTo>
                    <a:pt x="40" y="74"/>
                  </a:lnTo>
                  <a:lnTo>
                    <a:pt x="39" y="87"/>
                  </a:lnTo>
                  <a:lnTo>
                    <a:pt x="35" y="77"/>
                  </a:lnTo>
                  <a:lnTo>
                    <a:pt x="31" y="73"/>
                  </a:lnTo>
                  <a:lnTo>
                    <a:pt x="31" y="87"/>
                  </a:lnTo>
                  <a:lnTo>
                    <a:pt x="24" y="92"/>
                  </a:lnTo>
                  <a:lnTo>
                    <a:pt x="20" y="100"/>
                  </a:lnTo>
                  <a:lnTo>
                    <a:pt x="26" y="109"/>
                  </a:lnTo>
                  <a:lnTo>
                    <a:pt x="30" y="128"/>
                  </a:lnTo>
                  <a:lnTo>
                    <a:pt x="26" y="135"/>
                  </a:lnTo>
                  <a:lnTo>
                    <a:pt x="27" y="150"/>
                  </a:lnTo>
                  <a:lnTo>
                    <a:pt x="28" y="165"/>
                  </a:lnTo>
                  <a:lnTo>
                    <a:pt x="31" y="168"/>
                  </a:lnTo>
                  <a:lnTo>
                    <a:pt x="19" y="190"/>
                  </a:lnTo>
                  <a:lnTo>
                    <a:pt x="9" y="194"/>
                  </a:lnTo>
                  <a:lnTo>
                    <a:pt x="5" y="205"/>
                  </a:lnTo>
                  <a:lnTo>
                    <a:pt x="0" y="208"/>
                  </a:lnTo>
                  <a:lnTo>
                    <a:pt x="1" y="215"/>
                  </a:lnTo>
                  <a:lnTo>
                    <a:pt x="15" y="225"/>
                  </a:lnTo>
                  <a:lnTo>
                    <a:pt x="26" y="236"/>
                  </a:lnTo>
                  <a:lnTo>
                    <a:pt x="43" y="236"/>
                  </a:lnTo>
                  <a:lnTo>
                    <a:pt x="62" y="246"/>
                  </a:lnTo>
                  <a:lnTo>
                    <a:pt x="63" y="245"/>
                  </a:lnTo>
                  <a:lnTo>
                    <a:pt x="74" y="254"/>
                  </a:lnTo>
                  <a:lnTo>
                    <a:pt x="83" y="264"/>
                  </a:lnTo>
                  <a:lnTo>
                    <a:pt x="96" y="279"/>
                  </a:lnTo>
                  <a:lnTo>
                    <a:pt x="100" y="288"/>
                  </a:lnTo>
                  <a:lnTo>
                    <a:pt x="122" y="289"/>
                  </a:lnTo>
                  <a:lnTo>
                    <a:pt x="135" y="289"/>
                  </a:lnTo>
                  <a:lnTo>
                    <a:pt x="152" y="296"/>
                  </a:lnTo>
                  <a:lnTo>
                    <a:pt x="146" y="319"/>
                  </a:lnTo>
                  <a:lnTo>
                    <a:pt x="157" y="327"/>
                  </a:lnTo>
                  <a:lnTo>
                    <a:pt x="161" y="300"/>
                  </a:lnTo>
                  <a:lnTo>
                    <a:pt x="165" y="271"/>
                  </a:lnTo>
                  <a:lnTo>
                    <a:pt x="157" y="251"/>
                  </a:lnTo>
                  <a:lnTo>
                    <a:pt x="153" y="232"/>
                  </a:lnTo>
                  <a:lnTo>
                    <a:pt x="166" y="231"/>
                  </a:lnTo>
                  <a:lnTo>
                    <a:pt x="169" y="227"/>
                  </a:lnTo>
                  <a:lnTo>
                    <a:pt x="160" y="223"/>
                  </a:lnTo>
                  <a:lnTo>
                    <a:pt x="157" y="210"/>
                  </a:lnTo>
                  <a:lnTo>
                    <a:pt x="173" y="210"/>
                  </a:lnTo>
                  <a:lnTo>
                    <a:pt x="187" y="210"/>
                  </a:lnTo>
                  <a:lnTo>
                    <a:pt x="186" y="207"/>
                  </a:lnTo>
                  <a:lnTo>
                    <a:pt x="190" y="208"/>
                  </a:lnTo>
                  <a:lnTo>
                    <a:pt x="199" y="202"/>
                  </a:lnTo>
                  <a:lnTo>
                    <a:pt x="205" y="219"/>
                  </a:lnTo>
                  <a:lnTo>
                    <a:pt x="209" y="220"/>
                  </a:lnTo>
                  <a:lnTo>
                    <a:pt x="205" y="203"/>
                  </a:lnTo>
                  <a:lnTo>
                    <a:pt x="195" y="189"/>
                  </a:lnTo>
                  <a:lnTo>
                    <a:pt x="202" y="180"/>
                  </a:lnTo>
                  <a:lnTo>
                    <a:pt x="194" y="155"/>
                  </a:lnTo>
                  <a:lnTo>
                    <a:pt x="198" y="138"/>
                  </a:lnTo>
                  <a:lnTo>
                    <a:pt x="202" y="121"/>
                  </a:lnTo>
                  <a:lnTo>
                    <a:pt x="186" y="122"/>
                  </a:lnTo>
                  <a:lnTo>
                    <a:pt x="172" y="124"/>
                  </a:lnTo>
                  <a:lnTo>
                    <a:pt x="156" y="106"/>
                  </a:lnTo>
                  <a:lnTo>
                    <a:pt x="142" y="106"/>
                  </a:lnTo>
                  <a:lnTo>
                    <a:pt x="129" y="104"/>
                  </a:lnTo>
                  <a:lnTo>
                    <a:pt x="117" y="98"/>
                  </a:lnTo>
                  <a:lnTo>
                    <a:pt x="117" y="85"/>
                  </a:lnTo>
                  <a:lnTo>
                    <a:pt x="108" y="63"/>
                  </a:lnTo>
                  <a:lnTo>
                    <a:pt x="101" y="63"/>
                  </a:lnTo>
                  <a:lnTo>
                    <a:pt x="108" y="46"/>
                  </a:lnTo>
                  <a:lnTo>
                    <a:pt x="118" y="30"/>
                  </a:lnTo>
                  <a:lnTo>
                    <a:pt x="127" y="13"/>
                  </a:lnTo>
                  <a:lnTo>
                    <a:pt x="140" y="9"/>
                  </a:lnTo>
                  <a:lnTo>
                    <a:pt x="142" y="0"/>
                  </a:lnTo>
                  <a:lnTo>
                    <a:pt x="130" y="1"/>
                  </a:lnTo>
                  <a:lnTo>
                    <a:pt x="114" y="12"/>
                  </a:lnTo>
                  <a:lnTo>
                    <a:pt x="99" y="21"/>
                  </a:lnTo>
                  <a:lnTo>
                    <a:pt x="88" y="21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" name="Freeform 166"/>
            <p:cNvSpPr>
              <a:spLocks/>
            </p:cNvSpPr>
            <p:nvPr/>
          </p:nvSpPr>
          <p:spPr bwMode="auto">
            <a:xfrm>
              <a:off x="1905" y="2455"/>
              <a:ext cx="52" cy="71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29" y="5"/>
                </a:cxn>
                <a:cxn ang="0">
                  <a:pos x="13" y="0"/>
                </a:cxn>
                <a:cxn ang="0">
                  <a:pos x="9" y="8"/>
                </a:cxn>
                <a:cxn ang="0">
                  <a:pos x="4" y="25"/>
                </a:cxn>
                <a:cxn ang="0">
                  <a:pos x="10" y="48"/>
                </a:cxn>
                <a:cxn ang="0">
                  <a:pos x="0" y="68"/>
                </a:cxn>
                <a:cxn ang="0">
                  <a:pos x="12" y="69"/>
                </a:cxn>
                <a:cxn ang="0">
                  <a:pos x="29" y="71"/>
                </a:cxn>
                <a:cxn ang="0">
                  <a:pos x="40" y="52"/>
                </a:cxn>
                <a:cxn ang="0">
                  <a:pos x="52" y="34"/>
                </a:cxn>
                <a:cxn ang="0">
                  <a:pos x="48" y="22"/>
                </a:cxn>
                <a:cxn ang="0">
                  <a:pos x="47" y="26"/>
                </a:cxn>
                <a:cxn ang="0">
                  <a:pos x="43" y="17"/>
                </a:cxn>
              </a:cxnLst>
              <a:rect l="0" t="0" r="r" b="b"/>
              <a:pathLst>
                <a:path w="52" h="71">
                  <a:moveTo>
                    <a:pt x="43" y="17"/>
                  </a:moveTo>
                  <a:lnTo>
                    <a:pt x="29" y="5"/>
                  </a:lnTo>
                  <a:lnTo>
                    <a:pt x="13" y="0"/>
                  </a:lnTo>
                  <a:lnTo>
                    <a:pt x="9" y="8"/>
                  </a:lnTo>
                  <a:lnTo>
                    <a:pt x="4" y="25"/>
                  </a:lnTo>
                  <a:lnTo>
                    <a:pt x="10" y="48"/>
                  </a:lnTo>
                  <a:lnTo>
                    <a:pt x="0" y="68"/>
                  </a:lnTo>
                  <a:lnTo>
                    <a:pt x="12" y="69"/>
                  </a:lnTo>
                  <a:lnTo>
                    <a:pt x="29" y="71"/>
                  </a:lnTo>
                  <a:lnTo>
                    <a:pt x="40" y="52"/>
                  </a:lnTo>
                  <a:lnTo>
                    <a:pt x="52" y="34"/>
                  </a:lnTo>
                  <a:lnTo>
                    <a:pt x="48" y="22"/>
                  </a:lnTo>
                  <a:lnTo>
                    <a:pt x="47" y="26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" name="Freeform 167"/>
            <p:cNvSpPr>
              <a:spLocks/>
            </p:cNvSpPr>
            <p:nvPr/>
          </p:nvSpPr>
          <p:spPr bwMode="auto">
            <a:xfrm>
              <a:off x="1789" y="2401"/>
              <a:ext cx="83" cy="142"/>
            </a:xfrm>
            <a:custGeom>
              <a:avLst/>
              <a:gdLst/>
              <a:ahLst/>
              <a:cxnLst>
                <a:cxn ang="0">
                  <a:pos x="68" y="101"/>
                </a:cxn>
                <a:cxn ang="0">
                  <a:pos x="59" y="91"/>
                </a:cxn>
                <a:cxn ang="0">
                  <a:pos x="60" y="74"/>
                </a:cxn>
                <a:cxn ang="0">
                  <a:pos x="68" y="70"/>
                </a:cxn>
                <a:cxn ang="0">
                  <a:pos x="72" y="59"/>
                </a:cxn>
                <a:cxn ang="0">
                  <a:pos x="70" y="44"/>
                </a:cxn>
                <a:cxn ang="0">
                  <a:pos x="56" y="31"/>
                </a:cxn>
                <a:cxn ang="0">
                  <a:pos x="48" y="40"/>
                </a:cxn>
                <a:cxn ang="0">
                  <a:pos x="50" y="20"/>
                </a:cxn>
                <a:cxn ang="0">
                  <a:pos x="39" y="11"/>
                </a:cxn>
                <a:cxn ang="0">
                  <a:pos x="30" y="2"/>
                </a:cxn>
                <a:cxn ang="0">
                  <a:pos x="34" y="6"/>
                </a:cxn>
                <a:cxn ang="0">
                  <a:pos x="26" y="0"/>
                </a:cxn>
                <a:cxn ang="0">
                  <a:pos x="29" y="3"/>
                </a:cxn>
                <a:cxn ang="0">
                  <a:pos x="13" y="19"/>
                </a:cxn>
                <a:cxn ang="0">
                  <a:pos x="20" y="27"/>
                </a:cxn>
                <a:cxn ang="0">
                  <a:pos x="7" y="35"/>
                </a:cxn>
                <a:cxn ang="0">
                  <a:pos x="0" y="49"/>
                </a:cxn>
                <a:cxn ang="0">
                  <a:pos x="10" y="65"/>
                </a:cxn>
                <a:cxn ang="0">
                  <a:pos x="21" y="65"/>
                </a:cxn>
                <a:cxn ang="0">
                  <a:pos x="22" y="75"/>
                </a:cxn>
                <a:cxn ang="0">
                  <a:pos x="30" y="86"/>
                </a:cxn>
                <a:cxn ang="0">
                  <a:pos x="25" y="104"/>
                </a:cxn>
                <a:cxn ang="0">
                  <a:pos x="26" y="127"/>
                </a:cxn>
                <a:cxn ang="0">
                  <a:pos x="38" y="142"/>
                </a:cxn>
                <a:cxn ang="0">
                  <a:pos x="50" y="142"/>
                </a:cxn>
                <a:cxn ang="0">
                  <a:pos x="66" y="132"/>
                </a:cxn>
                <a:cxn ang="0">
                  <a:pos x="83" y="129"/>
                </a:cxn>
                <a:cxn ang="0">
                  <a:pos x="76" y="116"/>
                </a:cxn>
                <a:cxn ang="0">
                  <a:pos x="68" y="101"/>
                </a:cxn>
              </a:cxnLst>
              <a:rect l="0" t="0" r="r" b="b"/>
              <a:pathLst>
                <a:path w="83" h="142">
                  <a:moveTo>
                    <a:pt x="68" y="101"/>
                  </a:moveTo>
                  <a:lnTo>
                    <a:pt x="59" y="91"/>
                  </a:lnTo>
                  <a:lnTo>
                    <a:pt x="60" y="74"/>
                  </a:lnTo>
                  <a:lnTo>
                    <a:pt x="68" y="70"/>
                  </a:lnTo>
                  <a:lnTo>
                    <a:pt x="72" y="59"/>
                  </a:lnTo>
                  <a:lnTo>
                    <a:pt x="70" y="44"/>
                  </a:lnTo>
                  <a:lnTo>
                    <a:pt x="56" y="31"/>
                  </a:lnTo>
                  <a:lnTo>
                    <a:pt x="48" y="40"/>
                  </a:lnTo>
                  <a:lnTo>
                    <a:pt x="50" y="20"/>
                  </a:lnTo>
                  <a:lnTo>
                    <a:pt x="39" y="11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9" y="3"/>
                  </a:lnTo>
                  <a:lnTo>
                    <a:pt x="13" y="19"/>
                  </a:lnTo>
                  <a:lnTo>
                    <a:pt x="20" y="27"/>
                  </a:lnTo>
                  <a:lnTo>
                    <a:pt x="7" y="35"/>
                  </a:lnTo>
                  <a:lnTo>
                    <a:pt x="0" y="49"/>
                  </a:lnTo>
                  <a:lnTo>
                    <a:pt x="10" y="65"/>
                  </a:lnTo>
                  <a:lnTo>
                    <a:pt x="21" y="65"/>
                  </a:lnTo>
                  <a:lnTo>
                    <a:pt x="22" y="75"/>
                  </a:lnTo>
                  <a:lnTo>
                    <a:pt x="30" y="86"/>
                  </a:lnTo>
                  <a:lnTo>
                    <a:pt x="25" y="104"/>
                  </a:lnTo>
                  <a:lnTo>
                    <a:pt x="26" y="127"/>
                  </a:lnTo>
                  <a:lnTo>
                    <a:pt x="38" y="142"/>
                  </a:lnTo>
                  <a:lnTo>
                    <a:pt x="50" y="142"/>
                  </a:lnTo>
                  <a:lnTo>
                    <a:pt x="66" y="132"/>
                  </a:lnTo>
                  <a:lnTo>
                    <a:pt x="83" y="129"/>
                  </a:lnTo>
                  <a:lnTo>
                    <a:pt x="76" y="116"/>
                  </a:lnTo>
                  <a:lnTo>
                    <a:pt x="68" y="10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" name="Freeform 168"/>
            <p:cNvSpPr>
              <a:spLocks/>
            </p:cNvSpPr>
            <p:nvPr/>
          </p:nvSpPr>
          <p:spPr bwMode="auto">
            <a:xfrm>
              <a:off x="1784" y="2356"/>
              <a:ext cx="15" cy="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5" y="0"/>
                </a:cxn>
                <a:cxn ang="0">
                  <a:pos x="10" y="13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5" y="0"/>
                </a:cxn>
              </a:cxnLst>
              <a:rect l="0" t="0" r="r" b="b"/>
              <a:pathLst>
                <a:path w="15" h="13">
                  <a:moveTo>
                    <a:pt x="5" y="0"/>
                  </a:moveTo>
                  <a:lnTo>
                    <a:pt x="15" y="0"/>
                  </a:lnTo>
                  <a:lnTo>
                    <a:pt x="10" y="13"/>
                  </a:lnTo>
                  <a:lnTo>
                    <a:pt x="0" y="12"/>
                  </a:lnTo>
                  <a:lnTo>
                    <a:pt x="8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" name="Freeform 169"/>
            <p:cNvSpPr>
              <a:spLocks/>
            </p:cNvSpPr>
            <p:nvPr/>
          </p:nvSpPr>
          <p:spPr bwMode="auto">
            <a:xfrm>
              <a:off x="1583" y="2328"/>
              <a:ext cx="235" cy="226"/>
            </a:xfrm>
            <a:custGeom>
              <a:avLst/>
              <a:gdLst/>
              <a:ahLst/>
              <a:cxnLst>
                <a:cxn ang="0">
                  <a:pos x="194" y="46"/>
                </a:cxn>
                <a:cxn ang="0">
                  <a:pos x="183" y="43"/>
                </a:cxn>
                <a:cxn ang="0">
                  <a:pos x="181" y="36"/>
                </a:cxn>
                <a:cxn ang="0">
                  <a:pos x="180" y="28"/>
                </a:cxn>
                <a:cxn ang="0">
                  <a:pos x="168" y="33"/>
                </a:cxn>
                <a:cxn ang="0">
                  <a:pos x="151" y="39"/>
                </a:cxn>
                <a:cxn ang="0">
                  <a:pos x="127" y="33"/>
                </a:cxn>
                <a:cxn ang="0">
                  <a:pos x="94" y="33"/>
                </a:cxn>
                <a:cxn ang="0">
                  <a:pos x="71" y="13"/>
                </a:cxn>
                <a:cxn ang="0">
                  <a:pos x="56" y="10"/>
                </a:cxn>
                <a:cxn ang="0">
                  <a:pos x="61" y="14"/>
                </a:cxn>
                <a:cxn ang="0">
                  <a:pos x="35" y="27"/>
                </a:cxn>
                <a:cxn ang="0">
                  <a:pos x="33" y="33"/>
                </a:cxn>
                <a:cxn ang="0">
                  <a:pos x="38" y="43"/>
                </a:cxn>
                <a:cxn ang="0">
                  <a:pos x="33" y="62"/>
                </a:cxn>
                <a:cxn ang="0">
                  <a:pos x="31" y="32"/>
                </a:cxn>
                <a:cxn ang="0">
                  <a:pos x="28" y="15"/>
                </a:cxn>
                <a:cxn ang="0">
                  <a:pos x="26" y="10"/>
                </a:cxn>
                <a:cxn ang="0">
                  <a:pos x="7" y="43"/>
                </a:cxn>
                <a:cxn ang="0">
                  <a:pos x="7" y="60"/>
                </a:cxn>
                <a:cxn ang="0">
                  <a:pos x="16" y="95"/>
                </a:cxn>
                <a:cxn ang="0">
                  <a:pos x="41" y="103"/>
                </a:cxn>
                <a:cxn ang="0">
                  <a:pos x="71" y="121"/>
                </a:cxn>
                <a:cxn ang="0">
                  <a:pos x="101" y="118"/>
                </a:cxn>
                <a:cxn ang="0">
                  <a:pos x="93" y="152"/>
                </a:cxn>
                <a:cxn ang="0">
                  <a:pos x="94" y="186"/>
                </a:cxn>
                <a:cxn ang="0">
                  <a:pos x="108" y="217"/>
                </a:cxn>
                <a:cxn ang="0">
                  <a:pos x="132" y="224"/>
                </a:cxn>
                <a:cxn ang="0">
                  <a:pos x="151" y="212"/>
                </a:cxn>
                <a:cxn ang="0">
                  <a:pos x="170" y="192"/>
                </a:cxn>
                <a:cxn ang="0">
                  <a:pos x="154" y="166"/>
                </a:cxn>
                <a:cxn ang="0">
                  <a:pos x="166" y="162"/>
                </a:cxn>
                <a:cxn ang="0">
                  <a:pos x="184" y="161"/>
                </a:cxn>
                <a:cxn ang="0">
                  <a:pos x="213" y="149"/>
                </a:cxn>
                <a:cxn ang="0">
                  <a:pos x="216" y="138"/>
                </a:cxn>
                <a:cxn ang="0">
                  <a:pos x="213" y="108"/>
                </a:cxn>
                <a:cxn ang="0">
                  <a:pos x="219" y="92"/>
                </a:cxn>
                <a:cxn ang="0">
                  <a:pos x="232" y="73"/>
                </a:cxn>
                <a:cxn ang="0">
                  <a:pos x="203" y="71"/>
                </a:cxn>
                <a:cxn ang="0">
                  <a:pos x="214" y="61"/>
                </a:cxn>
                <a:cxn ang="0">
                  <a:pos x="207" y="48"/>
                </a:cxn>
                <a:cxn ang="0">
                  <a:pos x="194" y="44"/>
                </a:cxn>
              </a:cxnLst>
              <a:rect l="0" t="0" r="r" b="b"/>
              <a:pathLst>
                <a:path w="235" h="226">
                  <a:moveTo>
                    <a:pt x="196" y="49"/>
                  </a:moveTo>
                  <a:lnTo>
                    <a:pt x="194" y="46"/>
                  </a:lnTo>
                  <a:lnTo>
                    <a:pt x="190" y="41"/>
                  </a:lnTo>
                  <a:lnTo>
                    <a:pt x="183" y="43"/>
                  </a:lnTo>
                  <a:lnTo>
                    <a:pt x="187" y="41"/>
                  </a:lnTo>
                  <a:lnTo>
                    <a:pt x="181" y="36"/>
                  </a:lnTo>
                  <a:lnTo>
                    <a:pt x="200" y="31"/>
                  </a:lnTo>
                  <a:lnTo>
                    <a:pt x="180" y="28"/>
                  </a:lnTo>
                  <a:lnTo>
                    <a:pt x="162" y="31"/>
                  </a:lnTo>
                  <a:lnTo>
                    <a:pt x="168" y="33"/>
                  </a:lnTo>
                  <a:lnTo>
                    <a:pt x="159" y="33"/>
                  </a:lnTo>
                  <a:lnTo>
                    <a:pt x="151" y="39"/>
                  </a:lnTo>
                  <a:lnTo>
                    <a:pt x="149" y="40"/>
                  </a:lnTo>
                  <a:lnTo>
                    <a:pt x="127" y="33"/>
                  </a:lnTo>
                  <a:lnTo>
                    <a:pt x="111" y="31"/>
                  </a:lnTo>
                  <a:lnTo>
                    <a:pt x="94" y="33"/>
                  </a:lnTo>
                  <a:lnTo>
                    <a:pt x="89" y="22"/>
                  </a:lnTo>
                  <a:lnTo>
                    <a:pt x="71" y="13"/>
                  </a:lnTo>
                  <a:lnTo>
                    <a:pt x="63" y="0"/>
                  </a:lnTo>
                  <a:lnTo>
                    <a:pt x="56" y="10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39" y="23"/>
                  </a:lnTo>
                  <a:lnTo>
                    <a:pt x="35" y="27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5" y="40"/>
                  </a:lnTo>
                  <a:lnTo>
                    <a:pt x="38" y="43"/>
                  </a:lnTo>
                  <a:lnTo>
                    <a:pt x="39" y="53"/>
                  </a:lnTo>
                  <a:lnTo>
                    <a:pt x="33" y="62"/>
                  </a:lnTo>
                  <a:lnTo>
                    <a:pt x="22" y="49"/>
                  </a:lnTo>
                  <a:lnTo>
                    <a:pt x="31" y="32"/>
                  </a:lnTo>
                  <a:lnTo>
                    <a:pt x="31" y="24"/>
                  </a:lnTo>
                  <a:lnTo>
                    <a:pt x="28" y="15"/>
                  </a:lnTo>
                  <a:lnTo>
                    <a:pt x="39" y="6"/>
                  </a:lnTo>
                  <a:lnTo>
                    <a:pt x="26" y="10"/>
                  </a:lnTo>
                  <a:lnTo>
                    <a:pt x="17" y="27"/>
                  </a:lnTo>
                  <a:lnTo>
                    <a:pt x="7" y="43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16" y="82"/>
                  </a:lnTo>
                  <a:lnTo>
                    <a:pt x="16" y="95"/>
                  </a:lnTo>
                  <a:lnTo>
                    <a:pt x="28" y="101"/>
                  </a:lnTo>
                  <a:lnTo>
                    <a:pt x="41" y="103"/>
                  </a:lnTo>
                  <a:lnTo>
                    <a:pt x="55" y="103"/>
                  </a:lnTo>
                  <a:lnTo>
                    <a:pt x="71" y="121"/>
                  </a:lnTo>
                  <a:lnTo>
                    <a:pt x="85" y="119"/>
                  </a:lnTo>
                  <a:lnTo>
                    <a:pt x="101" y="118"/>
                  </a:lnTo>
                  <a:lnTo>
                    <a:pt x="97" y="135"/>
                  </a:lnTo>
                  <a:lnTo>
                    <a:pt x="93" y="152"/>
                  </a:lnTo>
                  <a:lnTo>
                    <a:pt x="101" y="177"/>
                  </a:lnTo>
                  <a:lnTo>
                    <a:pt x="94" y="186"/>
                  </a:lnTo>
                  <a:lnTo>
                    <a:pt x="104" y="200"/>
                  </a:lnTo>
                  <a:lnTo>
                    <a:pt x="108" y="217"/>
                  </a:lnTo>
                  <a:lnTo>
                    <a:pt x="123" y="225"/>
                  </a:lnTo>
                  <a:lnTo>
                    <a:pt x="132" y="224"/>
                  </a:lnTo>
                  <a:lnTo>
                    <a:pt x="134" y="226"/>
                  </a:lnTo>
                  <a:lnTo>
                    <a:pt x="151" y="212"/>
                  </a:lnTo>
                  <a:lnTo>
                    <a:pt x="167" y="199"/>
                  </a:lnTo>
                  <a:lnTo>
                    <a:pt x="170" y="192"/>
                  </a:lnTo>
                  <a:lnTo>
                    <a:pt x="159" y="189"/>
                  </a:lnTo>
                  <a:lnTo>
                    <a:pt x="154" y="166"/>
                  </a:lnTo>
                  <a:lnTo>
                    <a:pt x="147" y="157"/>
                  </a:lnTo>
                  <a:lnTo>
                    <a:pt x="166" y="162"/>
                  </a:lnTo>
                  <a:lnTo>
                    <a:pt x="181" y="168"/>
                  </a:lnTo>
                  <a:lnTo>
                    <a:pt x="184" y="161"/>
                  </a:lnTo>
                  <a:lnTo>
                    <a:pt x="198" y="155"/>
                  </a:lnTo>
                  <a:lnTo>
                    <a:pt x="213" y="149"/>
                  </a:lnTo>
                  <a:lnTo>
                    <a:pt x="218" y="138"/>
                  </a:lnTo>
                  <a:lnTo>
                    <a:pt x="216" y="138"/>
                  </a:lnTo>
                  <a:lnTo>
                    <a:pt x="206" y="122"/>
                  </a:lnTo>
                  <a:lnTo>
                    <a:pt x="213" y="108"/>
                  </a:lnTo>
                  <a:lnTo>
                    <a:pt x="226" y="100"/>
                  </a:lnTo>
                  <a:lnTo>
                    <a:pt x="219" y="92"/>
                  </a:lnTo>
                  <a:lnTo>
                    <a:pt x="235" y="76"/>
                  </a:lnTo>
                  <a:lnTo>
                    <a:pt x="232" y="73"/>
                  </a:lnTo>
                  <a:lnTo>
                    <a:pt x="215" y="71"/>
                  </a:lnTo>
                  <a:lnTo>
                    <a:pt x="203" y="71"/>
                  </a:lnTo>
                  <a:lnTo>
                    <a:pt x="207" y="70"/>
                  </a:lnTo>
                  <a:lnTo>
                    <a:pt x="214" y="61"/>
                  </a:lnTo>
                  <a:lnTo>
                    <a:pt x="218" y="58"/>
                  </a:lnTo>
                  <a:lnTo>
                    <a:pt x="207" y="48"/>
                  </a:lnTo>
                  <a:lnTo>
                    <a:pt x="201" y="49"/>
                  </a:lnTo>
                  <a:lnTo>
                    <a:pt x="194" y="44"/>
                  </a:lnTo>
                  <a:lnTo>
                    <a:pt x="196" y="49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" name="Freeform 170"/>
            <p:cNvSpPr>
              <a:spLocks/>
            </p:cNvSpPr>
            <p:nvPr/>
          </p:nvSpPr>
          <p:spPr bwMode="auto">
            <a:xfrm>
              <a:off x="1742" y="2350"/>
              <a:ext cx="9" cy="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0"/>
                </a:cxn>
                <a:cxn ang="0">
                  <a:pos x="9" y="2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lnTo>
                    <a:pt x="0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" name="Freeform 171"/>
            <p:cNvSpPr>
              <a:spLocks/>
            </p:cNvSpPr>
            <p:nvPr/>
          </p:nvSpPr>
          <p:spPr bwMode="auto">
            <a:xfrm>
              <a:off x="1798" y="2275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4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7" y="8"/>
                </a:cxn>
                <a:cxn ang="0">
                  <a:pos x="7" y="10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8" y="8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" name="Freeform 172"/>
            <p:cNvSpPr>
              <a:spLocks/>
            </p:cNvSpPr>
            <p:nvPr/>
          </p:nvSpPr>
          <p:spPr bwMode="auto">
            <a:xfrm>
              <a:off x="1792" y="2244"/>
              <a:ext cx="13" cy="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3" y="4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4" y="3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13" h="9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" name="Freeform 173"/>
            <p:cNvSpPr>
              <a:spLocks/>
            </p:cNvSpPr>
            <p:nvPr/>
          </p:nvSpPr>
          <p:spPr bwMode="auto">
            <a:xfrm>
              <a:off x="1799" y="2253"/>
              <a:ext cx="3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" name="Freeform 174"/>
            <p:cNvSpPr>
              <a:spLocks/>
            </p:cNvSpPr>
            <p:nvPr/>
          </p:nvSpPr>
          <p:spPr bwMode="auto">
            <a:xfrm>
              <a:off x="1797" y="2261"/>
              <a:ext cx="4" cy="8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5"/>
                </a:cxn>
              </a:cxnLst>
              <a:rect l="0" t="0" r="r" b="b"/>
              <a:pathLst>
                <a:path w="4" h="8">
                  <a:moveTo>
                    <a:pt x="4" y="5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" name="Freeform 175"/>
            <p:cNvSpPr>
              <a:spLocks/>
            </p:cNvSpPr>
            <p:nvPr/>
          </p:nvSpPr>
          <p:spPr bwMode="auto">
            <a:xfrm>
              <a:off x="1772" y="2208"/>
              <a:ext cx="4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" name="Freeform 176"/>
            <p:cNvSpPr>
              <a:spLocks/>
            </p:cNvSpPr>
            <p:nvPr/>
          </p:nvSpPr>
          <p:spPr bwMode="auto">
            <a:xfrm>
              <a:off x="1793" y="2231"/>
              <a:ext cx="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9" name="Freeform 177"/>
            <p:cNvSpPr>
              <a:spLocks/>
            </p:cNvSpPr>
            <p:nvPr/>
          </p:nvSpPr>
          <p:spPr bwMode="auto">
            <a:xfrm>
              <a:off x="1793" y="2219"/>
              <a:ext cx="3" cy="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3" y="2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0" name="Freeform 178"/>
            <p:cNvSpPr>
              <a:spLocks/>
            </p:cNvSpPr>
            <p:nvPr/>
          </p:nvSpPr>
          <p:spPr bwMode="auto">
            <a:xfrm>
              <a:off x="1746" y="2204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1" name="Freeform 179"/>
            <p:cNvSpPr>
              <a:spLocks/>
            </p:cNvSpPr>
            <p:nvPr/>
          </p:nvSpPr>
          <p:spPr bwMode="auto">
            <a:xfrm>
              <a:off x="1751" y="2199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2" name="Freeform 180"/>
            <p:cNvSpPr>
              <a:spLocks/>
            </p:cNvSpPr>
            <p:nvPr/>
          </p:nvSpPr>
          <p:spPr bwMode="auto">
            <a:xfrm>
              <a:off x="1751" y="220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3" name="Rectangle 181"/>
            <p:cNvSpPr>
              <a:spLocks noChangeArrowheads="1"/>
            </p:cNvSpPr>
            <p:nvPr/>
          </p:nvSpPr>
          <p:spPr bwMode="auto">
            <a:xfrm>
              <a:off x="1745" y="2204"/>
              <a:ext cx="1" cy="1"/>
            </a:xfrm>
            <a:prstGeom prst="rect">
              <a:avLst/>
            </a:prstGeom>
            <a:solidFill>
              <a:srgbClr val="BEBEBE"/>
            </a:solidFill>
            <a:ln w="18415" algn="ctr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defTabSz="881063">
                <a:spcBef>
                  <a:spcPct val="0"/>
                </a:spcBef>
              </a:pPr>
              <a:endParaRPr lang="en-SG" sz="2400">
                <a:solidFill>
                  <a:srgbClr val="FFFFFF"/>
                </a:solidFill>
              </a:endParaRPr>
            </a:p>
          </p:txBody>
        </p:sp>
        <p:sp>
          <p:nvSpPr>
            <p:cNvPr id="24" name="Freeform 182"/>
            <p:cNvSpPr>
              <a:spLocks/>
            </p:cNvSpPr>
            <p:nvPr/>
          </p:nvSpPr>
          <p:spPr bwMode="auto">
            <a:xfrm>
              <a:off x="1747" y="2206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5" name="Freeform 183"/>
            <p:cNvSpPr>
              <a:spLocks/>
            </p:cNvSpPr>
            <p:nvPr/>
          </p:nvSpPr>
          <p:spPr bwMode="auto">
            <a:xfrm>
              <a:off x="1747" y="2206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6" name="Freeform 184"/>
            <p:cNvSpPr>
              <a:spLocks/>
            </p:cNvSpPr>
            <p:nvPr/>
          </p:nvSpPr>
          <p:spPr bwMode="auto">
            <a:xfrm>
              <a:off x="1622" y="2175"/>
              <a:ext cx="62" cy="4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3" y="18"/>
                </a:cxn>
                <a:cxn ang="0">
                  <a:pos x="0" y="26"/>
                </a:cxn>
                <a:cxn ang="0">
                  <a:pos x="2" y="38"/>
                </a:cxn>
                <a:cxn ang="0">
                  <a:pos x="7" y="46"/>
                </a:cxn>
                <a:cxn ang="0">
                  <a:pos x="15" y="35"/>
                </a:cxn>
                <a:cxn ang="0">
                  <a:pos x="24" y="31"/>
                </a:cxn>
                <a:cxn ang="0">
                  <a:pos x="32" y="31"/>
                </a:cxn>
                <a:cxn ang="0">
                  <a:pos x="54" y="33"/>
                </a:cxn>
                <a:cxn ang="0">
                  <a:pos x="62" y="25"/>
                </a:cxn>
                <a:cxn ang="0">
                  <a:pos x="55" y="20"/>
                </a:cxn>
                <a:cxn ang="0">
                  <a:pos x="42" y="17"/>
                </a:cxn>
                <a:cxn ang="0">
                  <a:pos x="47" y="9"/>
                </a:cxn>
                <a:cxn ang="0">
                  <a:pos x="41" y="5"/>
                </a:cxn>
                <a:cxn ang="0">
                  <a:pos x="15" y="0"/>
                </a:cxn>
                <a:cxn ang="0">
                  <a:pos x="6" y="1"/>
                </a:cxn>
              </a:cxnLst>
              <a:rect l="0" t="0" r="r" b="b"/>
              <a:pathLst>
                <a:path w="62" h="46">
                  <a:moveTo>
                    <a:pt x="6" y="1"/>
                  </a:moveTo>
                  <a:lnTo>
                    <a:pt x="3" y="18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7" y="46"/>
                  </a:lnTo>
                  <a:lnTo>
                    <a:pt x="15" y="35"/>
                  </a:lnTo>
                  <a:lnTo>
                    <a:pt x="24" y="31"/>
                  </a:lnTo>
                  <a:lnTo>
                    <a:pt x="32" y="31"/>
                  </a:lnTo>
                  <a:lnTo>
                    <a:pt x="54" y="33"/>
                  </a:lnTo>
                  <a:lnTo>
                    <a:pt x="62" y="25"/>
                  </a:lnTo>
                  <a:lnTo>
                    <a:pt x="55" y="20"/>
                  </a:lnTo>
                  <a:lnTo>
                    <a:pt x="42" y="17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15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7" name="Freeform 185"/>
            <p:cNvSpPr>
              <a:spLocks/>
            </p:cNvSpPr>
            <p:nvPr/>
          </p:nvSpPr>
          <p:spPr bwMode="auto">
            <a:xfrm>
              <a:off x="1578" y="2175"/>
              <a:ext cx="50" cy="38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47" y="18"/>
                </a:cxn>
                <a:cxn ang="0">
                  <a:pos x="44" y="26"/>
                </a:cxn>
                <a:cxn ang="0">
                  <a:pos x="46" y="38"/>
                </a:cxn>
                <a:cxn ang="0">
                  <a:pos x="29" y="37"/>
                </a:cxn>
                <a:cxn ang="0">
                  <a:pos x="10" y="35"/>
                </a:cxn>
                <a:cxn ang="0">
                  <a:pos x="0" y="30"/>
                </a:cxn>
                <a:cxn ang="0">
                  <a:pos x="7" y="25"/>
                </a:cxn>
                <a:cxn ang="0">
                  <a:pos x="23" y="27"/>
                </a:cxn>
                <a:cxn ang="0">
                  <a:pos x="36" y="27"/>
                </a:cxn>
                <a:cxn ang="0">
                  <a:pos x="31" y="13"/>
                </a:cxn>
                <a:cxn ang="0">
                  <a:pos x="23" y="7"/>
                </a:cxn>
                <a:cxn ang="0">
                  <a:pos x="22" y="1"/>
                </a:cxn>
                <a:cxn ang="0">
                  <a:pos x="34" y="0"/>
                </a:cxn>
                <a:cxn ang="0">
                  <a:pos x="50" y="1"/>
                </a:cxn>
              </a:cxnLst>
              <a:rect l="0" t="0" r="r" b="b"/>
              <a:pathLst>
                <a:path w="50" h="38">
                  <a:moveTo>
                    <a:pt x="50" y="1"/>
                  </a:moveTo>
                  <a:lnTo>
                    <a:pt x="47" y="18"/>
                  </a:lnTo>
                  <a:lnTo>
                    <a:pt x="44" y="26"/>
                  </a:lnTo>
                  <a:lnTo>
                    <a:pt x="46" y="38"/>
                  </a:lnTo>
                  <a:lnTo>
                    <a:pt x="29" y="37"/>
                  </a:lnTo>
                  <a:lnTo>
                    <a:pt x="10" y="35"/>
                  </a:lnTo>
                  <a:lnTo>
                    <a:pt x="0" y="30"/>
                  </a:lnTo>
                  <a:lnTo>
                    <a:pt x="7" y="25"/>
                  </a:lnTo>
                  <a:lnTo>
                    <a:pt x="23" y="27"/>
                  </a:lnTo>
                  <a:lnTo>
                    <a:pt x="36" y="27"/>
                  </a:lnTo>
                  <a:lnTo>
                    <a:pt x="31" y="13"/>
                  </a:lnTo>
                  <a:lnTo>
                    <a:pt x="23" y="7"/>
                  </a:lnTo>
                  <a:lnTo>
                    <a:pt x="22" y="1"/>
                  </a:lnTo>
                  <a:lnTo>
                    <a:pt x="34" y="0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8" name="Freeform 186"/>
            <p:cNvSpPr>
              <a:spLocks/>
            </p:cNvSpPr>
            <p:nvPr/>
          </p:nvSpPr>
          <p:spPr bwMode="auto">
            <a:xfrm>
              <a:off x="1785" y="2236"/>
              <a:ext cx="3" cy="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9" name="Freeform 187"/>
            <p:cNvSpPr>
              <a:spLocks/>
            </p:cNvSpPr>
            <p:nvPr/>
          </p:nvSpPr>
          <p:spPr bwMode="auto">
            <a:xfrm>
              <a:off x="1703" y="2202"/>
              <a:ext cx="27" cy="12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2" y="11"/>
                </a:cxn>
                <a:cxn ang="0">
                  <a:pos x="20" y="12"/>
                </a:cxn>
                <a:cxn ang="0">
                  <a:pos x="14" y="12"/>
                </a:cxn>
                <a:cxn ang="0">
                  <a:pos x="7" y="12"/>
                </a:cxn>
                <a:cxn ang="0">
                  <a:pos x="4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20" y="3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7" y="7"/>
                </a:cxn>
              </a:cxnLst>
              <a:rect l="0" t="0" r="r" b="b"/>
              <a:pathLst>
                <a:path w="27" h="12">
                  <a:moveTo>
                    <a:pt x="27" y="7"/>
                  </a:moveTo>
                  <a:lnTo>
                    <a:pt x="26" y="7"/>
                  </a:lnTo>
                  <a:lnTo>
                    <a:pt x="26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4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20" y="3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0" name="Freeform 188"/>
            <p:cNvSpPr>
              <a:spLocks/>
            </p:cNvSpPr>
            <p:nvPr/>
          </p:nvSpPr>
          <p:spPr bwMode="auto">
            <a:xfrm>
              <a:off x="1776" y="2226"/>
              <a:ext cx="4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4" y="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1" name="Freeform 189"/>
            <p:cNvSpPr>
              <a:spLocks/>
            </p:cNvSpPr>
            <p:nvPr/>
          </p:nvSpPr>
          <p:spPr bwMode="auto">
            <a:xfrm>
              <a:off x="1780" y="2230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2" name="Freeform 190"/>
            <p:cNvSpPr>
              <a:spLocks/>
            </p:cNvSpPr>
            <p:nvPr/>
          </p:nvSpPr>
          <p:spPr bwMode="auto">
            <a:xfrm>
              <a:off x="1742" y="2217"/>
              <a:ext cx="5" cy="2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5" y="1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3" name="Freeform 191"/>
            <p:cNvSpPr>
              <a:spLocks/>
            </p:cNvSpPr>
            <p:nvPr/>
          </p:nvSpPr>
          <p:spPr bwMode="auto">
            <a:xfrm>
              <a:off x="1797" y="2304"/>
              <a:ext cx="2" cy="5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4" name="Freeform 192"/>
            <p:cNvSpPr>
              <a:spLocks/>
            </p:cNvSpPr>
            <p:nvPr/>
          </p:nvSpPr>
          <p:spPr bwMode="auto">
            <a:xfrm>
              <a:off x="1644" y="2320"/>
              <a:ext cx="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5" name="Freeform 193"/>
            <p:cNvSpPr>
              <a:spLocks/>
            </p:cNvSpPr>
            <p:nvPr/>
          </p:nvSpPr>
          <p:spPr bwMode="auto">
            <a:xfrm>
              <a:off x="1826" y="2305"/>
              <a:ext cx="3" cy="6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3" y="4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lnTo>
                    <a:pt x="1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6" name="Freeform 194"/>
            <p:cNvSpPr>
              <a:spLocks/>
            </p:cNvSpPr>
            <p:nvPr/>
          </p:nvSpPr>
          <p:spPr bwMode="auto">
            <a:xfrm>
              <a:off x="1367" y="2350"/>
              <a:ext cx="56" cy="6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14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29" y="5"/>
                </a:cxn>
                <a:cxn ang="0">
                  <a:pos x="39" y="4"/>
                </a:cxn>
                <a:cxn ang="0">
                  <a:pos x="48" y="17"/>
                </a:cxn>
                <a:cxn ang="0">
                  <a:pos x="56" y="30"/>
                </a:cxn>
                <a:cxn ang="0">
                  <a:pos x="49" y="32"/>
                </a:cxn>
                <a:cxn ang="0">
                  <a:pos x="51" y="45"/>
                </a:cxn>
                <a:cxn ang="0">
                  <a:pos x="49" y="60"/>
                </a:cxn>
                <a:cxn ang="0">
                  <a:pos x="40" y="47"/>
                </a:cxn>
                <a:cxn ang="0">
                  <a:pos x="40" y="52"/>
                </a:cxn>
                <a:cxn ang="0">
                  <a:pos x="38" y="47"/>
                </a:cxn>
                <a:cxn ang="0">
                  <a:pos x="31" y="35"/>
                </a:cxn>
                <a:cxn ang="0">
                  <a:pos x="21" y="26"/>
                </a:cxn>
                <a:cxn ang="0">
                  <a:pos x="10" y="17"/>
                </a:cxn>
                <a:cxn ang="0">
                  <a:pos x="14" y="27"/>
                </a:cxn>
                <a:cxn ang="0">
                  <a:pos x="12" y="30"/>
                </a:cxn>
              </a:cxnLst>
              <a:rect l="0" t="0" r="r" b="b"/>
              <a:pathLst>
                <a:path w="56" h="60">
                  <a:moveTo>
                    <a:pt x="12" y="30"/>
                  </a:moveTo>
                  <a:lnTo>
                    <a:pt x="0" y="14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29" y="5"/>
                  </a:lnTo>
                  <a:lnTo>
                    <a:pt x="39" y="4"/>
                  </a:lnTo>
                  <a:lnTo>
                    <a:pt x="48" y="17"/>
                  </a:lnTo>
                  <a:lnTo>
                    <a:pt x="56" y="30"/>
                  </a:lnTo>
                  <a:lnTo>
                    <a:pt x="49" y="32"/>
                  </a:lnTo>
                  <a:lnTo>
                    <a:pt x="51" y="45"/>
                  </a:lnTo>
                  <a:lnTo>
                    <a:pt x="49" y="60"/>
                  </a:lnTo>
                  <a:lnTo>
                    <a:pt x="40" y="47"/>
                  </a:lnTo>
                  <a:lnTo>
                    <a:pt x="40" y="52"/>
                  </a:lnTo>
                  <a:lnTo>
                    <a:pt x="38" y="47"/>
                  </a:lnTo>
                  <a:lnTo>
                    <a:pt x="31" y="35"/>
                  </a:lnTo>
                  <a:lnTo>
                    <a:pt x="21" y="26"/>
                  </a:lnTo>
                  <a:lnTo>
                    <a:pt x="10" y="17"/>
                  </a:lnTo>
                  <a:lnTo>
                    <a:pt x="14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7" name="Freeform 195"/>
            <p:cNvSpPr>
              <a:spLocks/>
            </p:cNvSpPr>
            <p:nvPr/>
          </p:nvSpPr>
          <p:spPr bwMode="auto">
            <a:xfrm>
              <a:off x="1299" y="2283"/>
              <a:ext cx="39" cy="26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5" y="26"/>
                </a:cxn>
                <a:cxn ang="0">
                  <a:pos x="20" y="21"/>
                </a:cxn>
                <a:cxn ang="0">
                  <a:pos x="4" y="19"/>
                </a:cxn>
                <a:cxn ang="0">
                  <a:pos x="0" y="15"/>
                </a:cxn>
                <a:cxn ang="0">
                  <a:pos x="15" y="0"/>
                </a:cxn>
                <a:cxn ang="0">
                  <a:pos x="25" y="8"/>
                </a:cxn>
                <a:cxn ang="0">
                  <a:pos x="39" y="11"/>
                </a:cxn>
                <a:cxn ang="0">
                  <a:pos x="39" y="20"/>
                </a:cxn>
              </a:cxnLst>
              <a:rect l="0" t="0" r="r" b="b"/>
              <a:pathLst>
                <a:path w="39" h="26">
                  <a:moveTo>
                    <a:pt x="39" y="20"/>
                  </a:moveTo>
                  <a:lnTo>
                    <a:pt x="35" y="26"/>
                  </a:lnTo>
                  <a:lnTo>
                    <a:pt x="20" y="21"/>
                  </a:lnTo>
                  <a:lnTo>
                    <a:pt x="4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25" y="8"/>
                  </a:lnTo>
                  <a:lnTo>
                    <a:pt x="39" y="11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8" name="Freeform 196"/>
            <p:cNvSpPr>
              <a:spLocks/>
            </p:cNvSpPr>
            <p:nvPr/>
          </p:nvSpPr>
          <p:spPr bwMode="auto">
            <a:xfrm>
              <a:off x="1786" y="2328"/>
              <a:ext cx="4" cy="3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1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9" name="Freeform 197"/>
            <p:cNvSpPr>
              <a:spLocks/>
            </p:cNvSpPr>
            <p:nvPr/>
          </p:nvSpPr>
          <p:spPr bwMode="auto">
            <a:xfrm>
              <a:off x="1790" y="232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0" name="Freeform 198"/>
            <p:cNvSpPr>
              <a:spLocks/>
            </p:cNvSpPr>
            <p:nvPr/>
          </p:nvSpPr>
          <p:spPr bwMode="auto">
            <a:xfrm>
              <a:off x="1340" y="2273"/>
              <a:ext cx="82" cy="82"/>
            </a:xfrm>
            <a:custGeom>
              <a:avLst/>
              <a:gdLst/>
              <a:ahLst/>
              <a:cxnLst>
                <a:cxn ang="0">
                  <a:pos x="32" y="21"/>
                </a:cxn>
                <a:cxn ang="0">
                  <a:pos x="26" y="23"/>
                </a:cxn>
                <a:cxn ang="0">
                  <a:pos x="17" y="27"/>
                </a:cxn>
                <a:cxn ang="0">
                  <a:pos x="11" y="39"/>
                </a:cxn>
                <a:cxn ang="0">
                  <a:pos x="6" y="39"/>
                </a:cxn>
                <a:cxn ang="0">
                  <a:pos x="0" y="42"/>
                </a:cxn>
                <a:cxn ang="0">
                  <a:pos x="15" y="58"/>
                </a:cxn>
                <a:cxn ang="0">
                  <a:pos x="32" y="77"/>
                </a:cxn>
                <a:cxn ang="0">
                  <a:pos x="56" y="82"/>
                </a:cxn>
                <a:cxn ang="0">
                  <a:pos x="66" y="81"/>
                </a:cxn>
                <a:cxn ang="0">
                  <a:pos x="66" y="68"/>
                </a:cxn>
                <a:cxn ang="0">
                  <a:pos x="67" y="57"/>
                </a:cxn>
                <a:cxn ang="0">
                  <a:pos x="71" y="45"/>
                </a:cxn>
                <a:cxn ang="0">
                  <a:pos x="71" y="49"/>
                </a:cxn>
                <a:cxn ang="0">
                  <a:pos x="74" y="34"/>
                </a:cxn>
                <a:cxn ang="0">
                  <a:pos x="76" y="18"/>
                </a:cxn>
                <a:cxn ang="0">
                  <a:pos x="78" y="4"/>
                </a:cxn>
                <a:cxn ang="0">
                  <a:pos x="82" y="0"/>
                </a:cxn>
                <a:cxn ang="0">
                  <a:pos x="67" y="2"/>
                </a:cxn>
                <a:cxn ang="0">
                  <a:pos x="53" y="5"/>
                </a:cxn>
                <a:cxn ang="0">
                  <a:pos x="32" y="21"/>
                </a:cxn>
              </a:cxnLst>
              <a:rect l="0" t="0" r="r" b="b"/>
              <a:pathLst>
                <a:path w="82" h="82">
                  <a:moveTo>
                    <a:pt x="32" y="21"/>
                  </a:moveTo>
                  <a:lnTo>
                    <a:pt x="26" y="23"/>
                  </a:lnTo>
                  <a:lnTo>
                    <a:pt x="17" y="27"/>
                  </a:lnTo>
                  <a:lnTo>
                    <a:pt x="11" y="39"/>
                  </a:lnTo>
                  <a:lnTo>
                    <a:pt x="6" y="39"/>
                  </a:lnTo>
                  <a:lnTo>
                    <a:pt x="0" y="42"/>
                  </a:lnTo>
                  <a:lnTo>
                    <a:pt x="15" y="58"/>
                  </a:lnTo>
                  <a:lnTo>
                    <a:pt x="32" y="77"/>
                  </a:lnTo>
                  <a:lnTo>
                    <a:pt x="56" y="82"/>
                  </a:lnTo>
                  <a:lnTo>
                    <a:pt x="66" y="81"/>
                  </a:lnTo>
                  <a:lnTo>
                    <a:pt x="66" y="68"/>
                  </a:lnTo>
                  <a:lnTo>
                    <a:pt x="67" y="57"/>
                  </a:lnTo>
                  <a:lnTo>
                    <a:pt x="71" y="45"/>
                  </a:lnTo>
                  <a:lnTo>
                    <a:pt x="71" y="49"/>
                  </a:lnTo>
                  <a:lnTo>
                    <a:pt x="74" y="34"/>
                  </a:lnTo>
                  <a:lnTo>
                    <a:pt x="76" y="18"/>
                  </a:lnTo>
                  <a:lnTo>
                    <a:pt x="78" y="4"/>
                  </a:lnTo>
                  <a:lnTo>
                    <a:pt x="82" y="0"/>
                  </a:lnTo>
                  <a:lnTo>
                    <a:pt x="67" y="2"/>
                  </a:lnTo>
                  <a:lnTo>
                    <a:pt x="53" y="5"/>
                  </a:lnTo>
                  <a:lnTo>
                    <a:pt x="32" y="2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1" name="Freeform 199"/>
            <p:cNvSpPr>
              <a:spLocks/>
            </p:cNvSpPr>
            <p:nvPr/>
          </p:nvSpPr>
          <p:spPr bwMode="auto">
            <a:xfrm>
              <a:off x="1416" y="2380"/>
              <a:ext cx="55" cy="4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" y="15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2" y="8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50" y="8"/>
                </a:cxn>
                <a:cxn ang="0">
                  <a:pos x="53" y="9"/>
                </a:cxn>
                <a:cxn ang="0">
                  <a:pos x="55" y="15"/>
                </a:cxn>
                <a:cxn ang="0">
                  <a:pos x="42" y="27"/>
                </a:cxn>
                <a:cxn ang="0">
                  <a:pos x="50" y="40"/>
                </a:cxn>
                <a:cxn ang="0">
                  <a:pos x="34" y="47"/>
                </a:cxn>
                <a:cxn ang="0">
                  <a:pos x="32" y="34"/>
                </a:cxn>
                <a:cxn ang="0">
                  <a:pos x="29" y="37"/>
                </a:cxn>
                <a:cxn ang="0">
                  <a:pos x="21" y="30"/>
                </a:cxn>
                <a:cxn ang="0">
                  <a:pos x="4" y="24"/>
                </a:cxn>
                <a:cxn ang="0">
                  <a:pos x="0" y="30"/>
                </a:cxn>
              </a:cxnLst>
              <a:rect l="0" t="0" r="r" b="b"/>
              <a:pathLst>
                <a:path w="55" h="47">
                  <a:moveTo>
                    <a:pt x="0" y="30"/>
                  </a:moveTo>
                  <a:lnTo>
                    <a:pt x="2" y="15"/>
                  </a:lnTo>
                  <a:lnTo>
                    <a:pt x="0" y="2"/>
                  </a:lnTo>
                  <a:lnTo>
                    <a:pt x="7" y="0"/>
                  </a:lnTo>
                  <a:lnTo>
                    <a:pt x="12" y="8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5" y="15"/>
                  </a:lnTo>
                  <a:lnTo>
                    <a:pt x="42" y="27"/>
                  </a:lnTo>
                  <a:lnTo>
                    <a:pt x="50" y="40"/>
                  </a:lnTo>
                  <a:lnTo>
                    <a:pt x="34" y="47"/>
                  </a:lnTo>
                  <a:lnTo>
                    <a:pt x="32" y="34"/>
                  </a:lnTo>
                  <a:lnTo>
                    <a:pt x="29" y="37"/>
                  </a:lnTo>
                  <a:lnTo>
                    <a:pt x="21" y="30"/>
                  </a:lnTo>
                  <a:lnTo>
                    <a:pt x="4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2" name="Freeform 200"/>
            <p:cNvSpPr>
              <a:spLocks/>
            </p:cNvSpPr>
            <p:nvPr/>
          </p:nvSpPr>
          <p:spPr bwMode="auto">
            <a:xfrm>
              <a:off x="1472" y="2382"/>
              <a:ext cx="41" cy="4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0" y="25"/>
                </a:cxn>
                <a:cxn ang="0">
                  <a:pos x="29" y="21"/>
                </a:cxn>
                <a:cxn ang="0">
                  <a:pos x="23" y="20"/>
                </a:cxn>
                <a:cxn ang="0">
                  <a:pos x="19" y="15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9" y="8"/>
                </a:cxn>
                <a:cxn ang="0">
                  <a:pos x="41" y="16"/>
                </a:cxn>
                <a:cxn ang="0">
                  <a:pos x="41" y="30"/>
                </a:cxn>
                <a:cxn ang="0">
                  <a:pos x="34" y="35"/>
                </a:cxn>
                <a:cxn ang="0">
                  <a:pos x="30" y="43"/>
                </a:cxn>
                <a:cxn ang="0">
                  <a:pos x="27" y="38"/>
                </a:cxn>
                <a:cxn ang="0">
                  <a:pos x="24" y="24"/>
                </a:cxn>
              </a:cxnLst>
              <a:rect l="0" t="0" r="r" b="b"/>
              <a:pathLst>
                <a:path w="41" h="43">
                  <a:moveTo>
                    <a:pt x="24" y="24"/>
                  </a:moveTo>
                  <a:lnTo>
                    <a:pt x="30" y="25"/>
                  </a:lnTo>
                  <a:lnTo>
                    <a:pt x="29" y="21"/>
                  </a:lnTo>
                  <a:lnTo>
                    <a:pt x="23" y="20"/>
                  </a:lnTo>
                  <a:lnTo>
                    <a:pt x="19" y="15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29" y="8"/>
                  </a:lnTo>
                  <a:lnTo>
                    <a:pt x="41" y="16"/>
                  </a:lnTo>
                  <a:lnTo>
                    <a:pt x="41" y="30"/>
                  </a:lnTo>
                  <a:lnTo>
                    <a:pt x="34" y="35"/>
                  </a:lnTo>
                  <a:lnTo>
                    <a:pt x="30" y="43"/>
                  </a:lnTo>
                  <a:lnTo>
                    <a:pt x="27" y="3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3" name="Freeform 201"/>
            <p:cNvSpPr>
              <a:spLocks/>
            </p:cNvSpPr>
            <p:nvPr/>
          </p:nvSpPr>
          <p:spPr bwMode="auto">
            <a:xfrm>
              <a:off x="1466" y="2382"/>
              <a:ext cx="12" cy="1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5" y="13"/>
                </a:cxn>
              </a:cxnLst>
              <a:rect l="0" t="0" r="r" b="b"/>
              <a:pathLst>
                <a:path w="12" h="13">
                  <a:moveTo>
                    <a:pt x="5" y="13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3" y="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4" name="Freeform 202"/>
            <p:cNvSpPr>
              <a:spLocks/>
            </p:cNvSpPr>
            <p:nvPr/>
          </p:nvSpPr>
          <p:spPr bwMode="auto">
            <a:xfrm>
              <a:off x="1801" y="2291"/>
              <a:ext cx="4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4" y="0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5" name="Freeform 203"/>
            <p:cNvSpPr>
              <a:spLocks/>
            </p:cNvSpPr>
            <p:nvPr/>
          </p:nvSpPr>
          <p:spPr bwMode="auto">
            <a:xfrm>
              <a:off x="1410" y="2111"/>
              <a:ext cx="177" cy="64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25" y="28"/>
                </a:cxn>
                <a:cxn ang="0">
                  <a:pos x="108" y="19"/>
                </a:cxn>
                <a:cxn ang="0">
                  <a:pos x="90" y="11"/>
                </a:cxn>
                <a:cxn ang="0">
                  <a:pos x="77" y="4"/>
                </a:cxn>
                <a:cxn ang="0">
                  <a:pos x="64" y="2"/>
                </a:cxn>
                <a:cxn ang="0">
                  <a:pos x="59" y="0"/>
                </a:cxn>
                <a:cxn ang="0">
                  <a:pos x="44" y="0"/>
                </a:cxn>
                <a:cxn ang="0">
                  <a:pos x="17" y="9"/>
                </a:cxn>
                <a:cxn ang="0">
                  <a:pos x="8" y="21"/>
                </a:cxn>
                <a:cxn ang="0">
                  <a:pos x="0" y="26"/>
                </a:cxn>
                <a:cxn ang="0">
                  <a:pos x="5" y="25"/>
                </a:cxn>
                <a:cxn ang="0">
                  <a:pos x="19" y="19"/>
                </a:cxn>
                <a:cxn ang="0">
                  <a:pos x="33" y="12"/>
                </a:cxn>
                <a:cxn ang="0">
                  <a:pos x="56" y="12"/>
                </a:cxn>
                <a:cxn ang="0">
                  <a:pos x="47" y="15"/>
                </a:cxn>
                <a:cxn ang="0">
                  <a:pos x="62" y="20"/>
                </a:cxn>
                <a:cxn ang="0">
                  <a:pos x="72" y="22"/>
                </a:cxn>
                <a:cxn ang="0">
                  <a:pos x="77" y="25"/>
                </a:cxn>
                <a:cxn ang="0">
                  <a:pos x="98" y="32"/>
                </a:cxn>
                <a:cxn ang="0">
                  <a:pos x="105" y="42"/>
                </a:cxn>
                <a:cxn ang="0">
                  <a:pos x="112" y="48"/>
                </a:cxn>
                <a:cxn ang="0">
                  <a:pos x="126" y="52"/>
                </a:cxn>
                <a:cxn ang="0">
                  <a:pos x="116" y="64"/>
                </a:cxn>
                <a:cxn ang="0">
                  <a:pos x="133" y="64"/>
                </a:cxn>
                <a:cxn ang="0">
                  <a:pos x="150" y="64"/>
                </a:cxn>
                <a:cxn ang="0">
                  <a:pos x="164" y="62"/>
                </a:cxn>
                <a:cxn ang="0">
                  <a:pos x="177" y="56"/>
                </a:cxn>
                <a:cxn ang="0">
                  <a:pos x="165" y="52"/>
                </a:cxn>
                <a:cxn ang="0">
                  <a:pos x="152" y="47"/>
                </a:cxn>
                <a:cxn ang="0">
                  <a:pos x="152" y="41"/>
                </a:cxn>
                <a:cxn ang="0">
                  <a:pos x="139" y="35"/>
                </a:cxn>
                <a:cxn ang="0">
                  <a:pos x="128" y="32"/>
                </a:cxn>
                <a:cxn ang="0">
                  <a:pos x="125" y="26"/>
                </a:cxn>
              </a:cxnLst>
              <a:rect l="0" t="0" r="r" b="b"/>
              <a:pathLst>
                <a:path w="177" h="64">
                  <a:moveTo>
                    <a:pt x="125" y="26"/>
                  </a:moveTo>
                  <a:lnTo>
                    <a:pt x="125" y="28"/>
                  </a:lnTo>
                  <a:lnTo>
                    <a:pt x="108" y="19"/>
                  </a:lnTo>
                  <a:lnTo>
                    <a:pt x="90" y="11"/>
                  </a:lnTo>
                  <a:lnTo>
                    <a:pt x="77" y="4"/>
                  </a:lnTo>
                  <a:lnTo>
                    <a:pt x="64" y="2"/>
                  </a:lnTo>
                  <a:lnTo>
                    <a:pt x="59" y="0"/>
                  </a:lnTo>
                  <a:lnTo>
                    <a:pt x="44" y="0"/>
                  </a:lnTo>
                  <a:lnTo>
                    <a:pt x="17" y="9"/>
                  </a:lnTo>
                  <a:lnTo>
                    <a:pt x="8" y="21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19" y="19"/>
                  </a:lnTo>
                  <a:lnTo>
                    <a:pt x="33" y="12"/>
                  </a:lnTo>
                  <a:lnTo>
                    <a:pt x="56" y="12"/>
                  </a:lnTo>
                  <a:lnTo>
                    <a:pt x="47" y="15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77" y="25"/>
                  </a:lnTo>
                  <a:lnTo>
                    <a:pt x="98" y="32"/>
                  </a:lnTo>
                  <a:lnTo>
                    <a:pt x="105" y="42"/>
                  </a:lnTo>
                  <a:lnTo>
                    <a:pt x="112" y="48"/>
                  </a:lnTo>
                  <a:lnTo>
                    <a:pt x="126" y="52"/>
                  </a:lnTo>
                  <a:lnTo>
                    <a:pt x="116" y="64"/>
                  </a:lnTo>
                  <a:lnTo>
                    <a:pt x="133" y="64"/>
                  </a:lnTo>
                  <a:lnTo>
                    <a:pt x="150" y="64"/>
                  </a:lnTo>
                  <a:lnTo>
                    <a:pt x="164" y="62"/>
                  </a:lnTo>
                  <a:lnTo>
                    <a:pt x="177" y="56"/>
                  </a:lnTo>
                  <a:lnTo>
                    <a:pt x="165" y="52"/>
                  </a:lnTo>
                  <a:lnTo>
                    <a:pt x="152" y="47"/>
                  </a:lnTo>
                  <a:lnTo>
                    <a:pt x="152" y="41"/>
                  </a:lnTo>
                  <a:lnTo>
                    <a:pt x="139" y="35"/>
                  </a:lnTo>
                  <a:lnTo>
                    <a:pt x="128" y="32"/>
                  </a:lnTo>
                  <a:lnTo>
                    <a:pt x="125" y="26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6" name="Freeform 204"/>
            <p:cNvSpPr>
              <a:spLocks/>
            </p:cNvSpPr>
            <p:nvPr/>
          </p:nvSpPr>
          <p:spPr bwMode="auto">
            <a:xfrm>
              <a:off x="1439" y="2133"/>
              <a:ext cx="9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0"/>
                </a:cxn>
                <a:cxn ang="0">
                  <a:pos x="5" y="0"/>
                </a:cxn>
                <a:cxn ang="0">
                  <a:pos x="0" y="11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9" y="10"/>
                  </a:lnTo>
                  <a:lnTo>
                    <a:pt x="5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7" name="Freeform 205"/>
            <p:cNvSpPr>
              <a:spLocks/>
            </p:cNvSpPr>
            <p:nvPr/>
          </p:nvSpPr>
          <p:spPr bwMode="auto">
            <a:xfrm>
              <a:off x="1528" y="2071"/>
              <a:ext cx="10" cy="1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2" y="15"/>
                </a:cxn>
                <a:cxn ang="0">
                  <a:pos x="10" y="14"/>
                </a:cxn>
              </a:cxnLst>
              <a:rect l="0" t="0" r="r" b="b"/>
              <a:pathLst>
                <a:path w="10" h="15">
                  <a:moveTo>
                    <a:pt x="10" y="14"/>
                  </a:moveTo>
                  <a:lnTo>
                    <a:pt x="6" y="0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8" name="Freeform 206"/>
            <p:cNvSpPr>
              <a:spLocks/>
            </p:cNvSpPr>
            <p:nvPr/>
          </p:nvSpPr>
          <p:spPr bwMode="auto">
            <a:xfrm>
              <a:off x="1543" y="2037"/>
              <a:ext cx="12" cy="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9" y="10"/>
                </a:cxn>
                <a:cxn ang="0">
                  <a:pos x="0" y="0"/>
                </a:cxn>
                <a:cxn ang="0">
                  <a:pos x="12" y="12"/>
                </a:cxn>
                <a:cxn ang="0">
                  <a:pos x="6" y="18"/>
                </a:cxn>
              </a:cxnLst>
              <a:rect l="0" t="0" r="r" b="b"/>
              <a:pathLst>
                <a:path w="12" h="18">
                  <a:moveTo>
                    <a:pt x="6" y="18"/>
                  </a:moveTo>
                  <a:lnTo>
                    <a:pt x="9" y="1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9" name="Freeform 207"/>
            <p:cNvSpPr>
              <a:spLocks/>
            </p:cNvSpPr>
            <p:nvPr/>
          </p:nvSpPr>
          <p:spPr bwMode="auto">
            <a:xfrm>
              <a:off x="1558" y="2066"/>
              <a:ext cx="8" cy="14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7" y="9"/>
                </a:cxn>
                <a:cxn ang="0">
                  <a:pos x="4" y="13"/>
                </a:cxn>
                <a:cxn ang="0">
                  <a:pos x="4" y="14"/>
                </a:cxn>
              </a:cxnLst>
              <a:rect l="0" t="0" r="r" b="b"/>
              <a:pathLst>
                <a:path w="8" h="14">
                  <a:moveTo>
                    <a:pt x="4" y="14"/>
                  </a:moveTo>
                  <a:lnTo>
                    <a:pt x="8" y="7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5"/>
                  </a:lnTo>
                  <a:lnTo>
                    <a:pt x="7" y="9"/>
                  </a:lnTo>
                  <a:lnTo>
                    <a:pt x="4" y="13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0" name="Freeform 208"/>
            <p:cNvSpPr>
              <a:spLocks/>
            </p:cNvSpPr>
            <p:nvPr/>
          </p:nvSpPr>
          <p:spPr bwMode="auto">
            <a:xfrm>
              <a:off x="1599" y="2148"/>
              <a:ext cx="10" cy="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2"/>
                  </a:lnTo>
                  <a:lnTo>
                    <a:pt x="0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1" name="Freeform 209"/>
            <p:cNvSpPr>
              <a:spLocks/>
            </p:cNvSpPr>
            <p:nvPr/>
          </p:nvSpPr>
          <p:spPr bwMode="auto">
            <a:xfrm>
              <a:off x="1592" y="2122"/>
              <a:ext cx="7" cy="6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2" name="Freeform 210"/>
            <p:cNvSpPr>
              <a:spLocks/>
            </p:cNvSpPr>
            <p:nvPr/>
          </p:nvSpPr>
          <p:spPr bwMode="auto">
            <a:xfrm>
              <a:off x="1523" y="2042"/>
              <a:ext cx="19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9" y="0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7" y="0"/>
                </a:cxn>
              </a:cxnLst>
              <a:rect l="0" t="0" r="r" b="b"/>
              <a:pathLst>
                <a:path w="19" h="1">
                  <a:moveTo>
                    <a:pt x="7" y="0"/>
                  </a:moveTo>
                  <a:lnTo>
                    <a:pt x="19" y="0"/>
                  </a:lnTo>
                  <a:lnTo>
                    <a:pt x="11" y="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3" name="Freeform 211"/>
            <p:cNvSpPr>
              <a:spLocks/>
            </p:cNvSpPr>
            <p:nvPr/>
          </p:nvSpPr>
          <p:spPr bwMode="auto">
            <a:xfrm>
              <a:off x="1535" y="2090"/>
              <a:ext cx="4" cy="8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4" y="7"/>
                </a:cxn>
              </a:cxnLst>
              <a:rect l="0" t="0" r="r" b="b"/>
              <a:pathLst>
                <a:path w="4" h="8">
                  <a:moveTo>
                    <a:pt x="4" y="7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3" y="8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4" name="Freeform 212"/>
            <p:cNvSpPr>
              <a:spLocks/>
            </p:cNvSpPr>
            <p:nvPr/>
          </p:nvSpPr>
          <p:spPr bwMode="auto">
            <a:xfrm>
              <a:off x="1543" y="2073"/>
              <a:ext cx="5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5" name="Freeform 213"/>
            <p:cNvSpPr>
              <a:spLocks/>
            </p:cNvSpPr>
            <p:nvPr/>
          </p:nvSpPr>
          <p:spPr bwMode="auto">
            <a:xfrm>
              <a:off x="1622" y="2137"/>
              <a:ext cx="4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3" y="2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6" name="Freeform 214"/>
            <p:cNvSpPr>
              <a:spLocks/>
            </p:cNvSpPr>
            <p:nvPr/>
          </p:nvSpPr>
          <p:spPr bwMode="auto">
            <a:xfrm>
              <a:off x="1630" y="2137"/>
              <a:ext cx="4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7" name="Freeform 311"/>
            <p:cNvSpPr>
              <a:spLocks/>
            </p:cNvSpPr>
            <p:nvPr/>
          </p:nvSpPr>
          <p:spPr bwMode="auto">
            <a:xfrm>
              <a:off x="1969" y="3576"/>
              <a:ext cx="26" cy="19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19" y="5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5" y="19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3"/>
                </a:cxn>
                <a:cxn ang="0">
                  <a:pos x="26" y="8"/>
                </a:cxn>
              </a:cxnLst>
              <a:rect l="0" t="0" r="r" b="b"/>
              <a:pathLst>
                <a:path w="26" h="19">
                  <a:moveTo>
                    <a:pt x="26" y="8"/>
                  </a:moveTo>
                  <a:lnTo>
                    <a:pt x="19" y="5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13"/>
                  </a:lnTo>
                  <a:lnTo>
                    <a:pt x="5" y="19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3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8" name="Freeform 312"/>
            <p:cNvSpPr>
              <a:spLocks/>
            </p:cNvSpPr>
            <p:nvPr/>
          </p:nvSpPr>
          <p:spPr bwMode="auto">
            <a:xfrm>
              <a:off x="1951" y="3579"/>
              <a:ext cx="19" cy="1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1" y="1"/>
                </a:cxn>
                <a:cxn ang="0">
                  <a:pos x="19" y="0"/>
                </a:cxn>
                <a:cxn ang="0">
                  <a:pos x="10" y="10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2" y="6"/>
                </a:cxn>
                <a:cxn ang="0">
                  <a:pos x="5" y="5"/>
                </a:cxn>
              </a:cxnLst>
              <a:rect l="0" t="0" r="r" b="b"/>
              <a:pathLst>
                <a:path w="19" h="13">
                  <a:moveTo>
                    <a:pt x="5" y="5"/>
                  </a:moveTo>
                  <a:lnTo>
                    <a:pt x="1" y="1"/>
                  </a:lnTo>
                  <a:lnTo>
                    <a:pt x="19" y="0"/>
                  </a:lnTo>
                  <a:lnTo>
                    <a:pt x="10" y="10"/>
                  </a:lnTo>
                  <a:lnTo>
                    <a:pt x="0" y="13"/>
                  </a:lnTo>
                  <a:lnTo>
                    <a:pt x="6" y="7"/>
                  </a:lnTo>
                  <a:lnTo>
                    <a:pt x="2" y="6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9" name="Freeform 315"/>
            <p:cNvSpPr>
              <a:spLocks/>
            </p:cNvSpPr>
            <p:nvPr/>
          </p:nvSpPr>
          <p:spPr bwMode="auto">
            <a:xfrm>
              <a:off x="1573" y="2466"/>
              <a:ext cx="680" cy="769"/>
            </a:xfrm>
            <a:custGeom>
              <a:avLst/>
              <a:gdLst/>
              <a:ahLst/>
              <a:cxnLst>
                <a:cxn ang="0">
                  <a:pos x="509" y="151"/>
                </a:cxn>
                <a:cxn ang="0">
                  <a:pos x="500" y="134"/>
                </a:cxn>
                <a:cxn ang="0">
                  <a:pos x="478" y="123"/>
                </a:cxn>
                <a:cxn ang="0">
                  <a:pos x="456" y="117"/>
                </a:cxn>
                <a:cxn ang="0">
                  <a:pos x="431" y="138"/>
                </a:cxn>
                <a:cxn ang="0">
                  <a:pos x="415" y="143"/>
                </a:cxn>
                <a:cxn ang="0">
                  <a:pos x="385" y="129"/>
                </a:cxn>
                <a:cxn ang="0">
                  <a:pos x="387" y="112"/>
                </a:cxn>
                <a:cxn ang="0">
                  <a:pos x="401" y="60"/>
                </a:cxn>
                <a:cxn ang="0">
                  <a:pos x="387" y="18"/>
                </a:cxn>
                <a:cxn ang="0">
                  <a:pos x="372" y="41"/>
                </a:cxn>
                <a:cxn ang="0">
                  <a:pos x="322" y="53"/>
                </a:cxn>
                <a:cxn ang="0">
                  <a:pos x="282" y="67"/>
                </a:cxn>
                <a:cxn ang="0">
                  <a:pos x="241" y="39"/>
                </a:cxn>
                <a:cxn ang="0">
                  <a:pos x="226" y="0"/>
                </a:cxn>
                <a:cxn ang="0">
                  <a:pos x="194" y="23"/>
                </a:cxn>
                <a:cxn ang="0">
                  <a:pos x="164" y="28"/>
                </a:cxn>
                <a:cxn ang="0">
                  <a:pos x="161" y="74"/>
                </a:cxn>
                <a:cxn ang="0">
                  <a:pos x="118" y="79"/>
                </a:cxn>
                <a:cxn ang="0">
                  <a:pos x="95" y="66"/>
                </a:cxn>
                <a:cxn ang="0">
                  <a:pos x="69" y="82"/>
                </a:cxn>
                <a:cxn ang="0">
                  <a:pos x="66" y="110"/>
                </a:cxn>
                <a:cxn ang="0">
                  <a:pos x="60" y="185"/>
                </a:cxn>
                <a:cxn ang="0">
                  <a:pos x="13" y="217"/>
                </a:cxn>
                <a:cxn ang="0">
                  <a:pos x="15" y="279"/>
                </a:cxn>
                <a:cxn ang="0">
                  <a:pos x="45" y="301"/>
                </a:cxn>
                <a:cxn ang="0">
                  <a:pos x="78" y="319"/>
                </a:cxn>
                <a:cxn ang="0">
                  <a:pos x="137" y="295"/>
                </a:cxn>
                <a:cxn ang="0">
                  <a:pos x="167" y="345"/>
                </a:cxn>
                <a:cxn ang="0">
                  <a:pos x="234" y="372"/>
                </a:cxn>
                <a:cxn ang="0">
                  <a:pos x="245" y="409"/>
                </a:cxn>
                <a:cxn ang="0">
                  <a:pos x="281" y="444"/>
                </a:cxn>
                <a:cxn ang="0">
                  <a:pos x="288" y="492"/>
                </a:cxn>
                <a:cxn ang="0">
                  <a:pos x="294" y="538"/>
                </a:cxn>
                <a:cxn ang="0">
                  <a:pos x="342" y="576"/>
                </a:cxn>
                <a:cxn ang="0">
                  <a:pos x="359" y="607"/>
                </a:cxn>
                <a:cxn ang="0">
                  <a:pos x="357" y="653"/>
                </a:cxn>
                <a:cxn ang="0">
                  <a:pos x="320" y="698"/>
                </a:cxn>
                <a:cxn ang="0">
                  <a:pos x="354" y="714"/>
                </a:cxn>
                <a:cxn ang="0">
                  <a:pos x="398" y="755"/>
                </a:cxn>
                <a:cxn ang="0">
                  <a:pos x="417" y="732"/>
                </a:cxn>
                <a:cxn ang="0">
                  <a:pos x="427" y="699"/>
                </a:cxn>
                <a:cxn ang="0">
                  <a:pos x="424" y="731"/>
                </a:cxn>
                <a:cxn ang="0">
                  <a:pos x="443" y="705"/>
                </a:cxn>
                <a:cxn ang="0">
                  <a:pos x="465" y="662"/>
                </a:cxn>
                <a:cxn ang="0">
                  <a:pos x="462" y="615"/>
                </a:cxn>
                <a:cxn ang="0">
                  <a:pos x="482" y="589"/>
                </a:cxn>
                <a:cxn ang="0">
                  <a:pos x="530" y="557"/>
                </a:cxn>
                <a:cxn ang="0">
                  <a:pos x="551" y="554"/>
                </a:cxn>
                <a:cxn ang="0">
                  <a:pos x="587" y="514"/>
                </a:cxn>
                <a:cxn ang="0">
                  <a:pos x="611" y="447"/>
                </a:cxn>
                <a:cxn ang="0">
                  <a:pos x="611" y="380"/>
                </a:cxn>
                <a:cxn ang="0">
                  <a:pos x="619" y="359"/>
                </a:cxn>
                <a:cxn ang="0">
                  <a:pos x="639" y="322"/>
                </a:cxn>
                <a:cxn ang="0">
                  <a:pos x="676" y="272"/>
                </a:cxn>
                <a:cxn ang="0">
                  <a:pos x="672" y="217"/>
                </a:cxn>
                <a:cxn ang="0">
                  <a:pos x="615" y="176"/>
                </a:cxn>
                <a:cxn ang="0">
                  <a:pos x="542" y="156"/>
                </a:cxn>
                <a:cxn ang="0">
                  <a:pos x="516" y="151"/>
                </a:cxn>
              </a:cxnLst>
              <a:rect l="0" t="0" r="r" b="b"/>
              <a:pathLst>
                <a:path w="680" h="769">
                  <a:moveTo>
                    <a:pt x="516" y="151"/>
                  </a:moveTo>
                  <a:lnTo>
                    <a:pt x="512" y="152"/>
                  </a:lnTo>
                  <a:lnTo>
                    <a:pt x="505" y="165"/>
                  </a:lnTo>
                  <a:lnTo>
                    <a:pt x="509" y="151"/>
                  </a:lnTo>
                  <a:lnTo>
                    <a:pt x="508" y="147"/>
                  </a:lnTo>
                  <a:lnTo>
                    <a:pt x="505" y="148"/>
                  </a:lnTo>
                  <a:lnTo>
                    <a:pt x="507" y="139"/>
                  </a:lnTo>
                  <a:lnTo>
                    <a:pt x="500" y="134"/>
                  </a:lnTo>
                  <a:lnTo>
                    <a:pt x="494" y="134"/>
                  </a:lnTo>
                  <a:lnTo>
                    <a:pt x="492" y="131"/>
                  </a:lnTo>
                  <a:lnTo>
                    <a:pt x="486" y="127"/>
                  </a:lnTo>
                  <a:lnTo>
                    <a:pt x="478" y="123"/>
                  </a:lnTo>
                  <a:lnTo>
                    <a:pt x="471" y="121"/>
                  </a:lnTo>
                  <a:lnTo>
                    <a:pt x="466" y="120"/>
                  </a:lnTo>
                  <a:lnTo>
                    <a:pt x="457" y="114"/>
                  </a:lnTo>
                  <a:lnTo>
                    <a:pt x="456" y="117"/>
                  </a:lnTo>
                  <a:lnTo>
                    <a:pt x="445" y="120"/>
                  </a:lnTo>
                  <a:lnTo>
                    <a:pt x="439" y="131"/>
                  </a:lnTo>
                  <a:lnTo>
                    <a:pt x="438" y="134"/>
                  </a:lnTo>
                  <a:lnTo>
                    <a:pt x="431" y="138"/>
                  </a:lnTo>
                  <a:lnTo>
                    <a:pt x="419" y="155"/>
                  </a:lnTo>
                  <a:lnTo>
                    <a:pt x="422" y="147"/>
                  </a:lnTo>
                  <a:lnTo>
                    <a:pt x="421" y="139"/>
                  </a:lnTo>
                  <a:lnTo>
                    <a:pt x="415" y="143"/>
                  </a:lnTo>
                  <a:lnTo>
                    <a:pt x="410" y="140"/>
                  </a:lnTo>
                  <a:lnTo>
                    <a:pt x="404" y="140"/>
                  </a:lnTo>
                  <a:lnTo>
                    <a:pt x="398" y="122"/>
                  </a:lnTo>
                  <a:lnTo>
                    <a:pt x="385" y="129"/>
                  </a:lnTo>
                  <a:lnTo>
                    <a:pt x="374" y="135"/>
                  </a:lnTo>
                  <a:lnTo>
                    <a:pt x="367" y="133"/>
                  </a:lnTo>
                  <a:lnTo>
                    <a:pt x="380" y="125"/>
                  </a:lnTo>
                  <a:lnTo>
                    <a:pt x="387" y="112"/>
                  </a:lnTo>
                  <a:lnTo>
                    <a:pt x="402" y="91"/>
                  </a:lnTo>
                  <a:lnTo>
                    <a:pt x="414" y="78"/>
                  </a:lnTo>
                  <a:lnTo>
                    <a:pt x="409" y="67"/>
                  </a:lnTo>
                  <a:lnTo>
                    <a:pt x="401" y="60"/>
                  </a:lnTo>
                  <a:lnTo>
                    <a:pt x="397" y="43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7" y="18"/>
                  </a:lnTo>
                  <a:lnTo>
                    <a:pt x="387" y="22"/>
                  </a:lnTo>
                  <a:lnTo>
                    <a:pt x="384" y="22"/>
                  </a:lnTo>
                  <a:lnTo>
                    <a:pt x="384" y="23"/>
                  </a:lnTo>
                  <a:lnTo>
                    <a:pt x="372" y="41"/>
                  </a:lnTo>
                  <a:lnTo>
                    <a:pt x="361" y="60"/>
                  </a:lnTo>
                  <a:lnTo>
                    <a:pt x="344" y="58"/>
                  </a:lnTo>
                  <a:lnTo>
                    <a:pt x="332" y="57"/>
                  </a:lnTo>
                  <a:lnTo>
                    <a:pt x="322" y="53"/>
                  </a:lnTo>
                  <a:lnTo>
                    <a:pt x="307" y="56"/>
                  </a:lnTo>
                  <a:lnTo>
                    <a:pt x="307" y="66"/>
                  </a:lnTo>
                  <a:lnTo>
                    <a:pt x="299" y="64"/>
                  </a:lnTo>
                  <a:lnTo>
                    <a:pt x="282" y="67"/>
                  </a:lnTo>
                  <a:lnTo>
                    <a:pt x="266" y="77"/>
                  </a:lnTo>
                  <a:lnTo>
                    <a:pt x="254" y="77"/>
                  </a:lnTo>
                  <a:lnTo>
                    <a:pt x="242" y="62"/>
                  </a:lnTo>
                  <a:lnTo>
                    <a:pt x="241" y="39"/>
                  </a:lnTo>
                  <a:lnTo>
                    <a:pt x="246" y="21"/>
                  </a:lnTo>
                  <a:lnTo>
                    <a:pt x="238" y="10"/>
                  </a:lnTo>
                  <a:lnTo>
                    <a:pt x="237" y="0"/>
                  </a:lnTo>
                  <a:lnTo>
                    <a:pt x="226" y="0"/>
                  </a:lnTo>
                  <a:lnTo>
                    <a:pt x="228" y="0"/>
                  </a:lnTo>
                  <a:lnTo>
                    <a:pt x="223" y="11"/>
                  </a:lnTo>
                  <a:lnTo>
                    <a:pt x="208" y="17"/>
                  </a:lnTo>
                  <a:lnTo>
                    <a:pt x="194" y="23"/>
                  </a:lnTo>
                  <a:lnTo>
                    <a:pt x="191" y="30"/>
                  </a:lnTo>
                  <a:lnTo>
                    <a:pt x="176" y="24"/>
                  </a:lnTo>
                  <a:lnTo>
                    <a:pt x="157" y="19"/>
                  </a:lnTo>
                  <a:lnTo>
                    <a:pt x="164" y="28"/>
                  </a:lnTo>
                  <a:lnTo>
                    <a:pt x="169" y="51"/>
                  </a:lnTo>
                  <a:lnTo>
                    <a:pt x="180" y="54"/>
                  </a:lnTo>
                  <a:lnTo>
                    <a:pt x="177" y="61"/>
                  </a:lnTo>
                  <a:lnTo>
                    <a:pt x="161" y="74"/>
                  </a:lnTo>
                  <a:lnTo>
                    <a:pt x="144" y="88"/>
                  </a:lnTo>
                  <a:lnTo>
                    <a:pt x="142" y="86"/>
                  </a:lnTo>
                  <a:lnTo>
                    <a:pt x="133" y="87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08" y="61"/>
                  </a:lnTo>
                  <a:lnTo>
                    <a:pt x="99" y="67"/>
                  </a:lnTo>
                  <a:lnTo>
                    <a:pt x="95" y="66"/>
                  </a:lnTo>
                  <a:lnTo>
                    <a:pt x="96" y="69"/>
                  </a:lnTo>
                  <a:lnTo>
                    <a:pt x="82" y="69"/>
                  </a:lnTo>
                  <a:lnTo>
                    <a:pt x="66" y="69"/>
                  </a:lnTo>
                  <a:lnTo>
                    <a:pt x="69" y="82"/>
                  </a:lnTo>
                  <a:lnTo>
                    <a:pt x="78" y="86"/>
                  </a:lnTo>
                  <a:lnTo>
                    <a:pt x="75" y="90"/>
                  </a:lnTo>
                  <a:lnTo>
                    <a:pt x="62" y="91"/>
                  </a:lnTo>
                  <a:lnTo>
                    <a:pt x="66" y="110"/>
                  </a:lnTo>
                  <a:lnTo>
                    <a:pt x="74" y="130"/>
                  </a:lnTo>
                  <a:lnTo>
                    <a:pt x="70" y="159"/>
                  </a:lnTo>
                  <a:lnTo>
                    <a:pt x="66" y="186"/>
                  </a:lnTo>
                  <a:lnTo>
                    <a:pt x="60" y="185"/>
                  </a:lnTo>
                  <a:lnTo>
                    <a:pt x="45" y="189"/>
                  </a:lnTo>
                  <a:lnTo>
                    <a:pt x="31" y="195"/>
                  </a:lnTo>
                  <a:lnTo>
                    <a:pt x="17" y="203"/>
                  </a:lnTo>
                  <a:lnTo>
                    <a:pt x="13" y="217"/>
                  </a:lnTo>
                  <a:lnTo>
                    <a:pt x="8" y="233"/>
                  </a:lnTo>
                  <a:lnTo>
                    <a:pt x="0" y="249"/>
                  </a:lnTo>
                  <a:lnTo>
                    <a:pt x="8" y="263"/>
                  </a:lnTo>
                  <a:lnTo>
                    <a:pt x="15" y="279"/>
                  </a:lnTo>
                  <a:lnTo>
                    <a:pt x="14" y="286"/>
                  </a:lnTo>
                  <a:lnTo>
                    <a:pt x="21" y="289"/>
                  </a:lnTo>
                  <a:lnTo>
                    <a:pt x="31" y="297"/>
                  </a:lnTo>
                  <a:lnTo>
                    <a:pt x="45" y="301"/>
                  </a:lnTo>
                  <a:lnTo>
                    <a:pt x="57" y="290"/>
                  </a:lnTo>
                  <a:lnTo>
                    <a:pt x="58" y="306"/>
                  </a:lnTo>
                  <a:lnTo>
                    <a:pt x="60" y="320"/>
                  </a:lnTo>
                  <a:lnTo>
                    <a:pt x="78" y="319"/>
                  </a:lnTo>
                  <a:lnTo>
                    <a:pt x="100" y="319"/>
                  </a:lnTo>
                  <a:lnTo>
                    <a:pt x="108" y="314"/>
                  </a:lnTo>
                  <a:lnTo>
                    <a:pt x="122" y="305"/>
                  </a:lnTo>
                  <a:lnTo>
                    <a:pt x="137" y="295"/>
                  </a:lnTo>
                  <a:lnTo>
                    <a:pt x="151" y="297"/>
                  </a:lnTo>
                  <a:lnTo>
                    <a:pt x="152" y="314"/>
                  </a:lnTo>
                  <a:lnTo>
                    <a:pt x="154" y="331"/>
                  </a:lnTo>
                  <a:lnTo>
                    <a:pt x="167" y="345"/>
                  </a:lnTo>
                  <a:lnTo>
                    <a:pt x="180" y="349"/>
                  </a:lnTo>
                  <a:lnTo>
                    <a:pt x="195" y="357"/>
                  </a:lnTo>
                  <a:lnTo>
                    <a:pt x="215" y="370"/>
                  </a:lnTo>
                  <a:lnTo>
                    <a:pt x="234" y="372"/>
                  </a:lnTo>
                  <a:lnTo>
                    <a:pt x="239" y="381"/>
                  </a:lnTo>
                  <a:lnTo>
                    <a:pt x="242" y="401"/>
                  </a:lnTo>
                  <a:lnTo>
                    <a:pt x="238" y="401"/>
                  </a:lnTo>
                  <a:lnTo>
                    <a:pt x="245" y="409"/>
                  </a:lnTo>
                  <a:lnTo>
                    <a:pt x="247" y="425"/>
                  </a:lnTo>
                  <a:lnTo>
                    <a:pt x="263" y="426"/>
                  </a:lnTo>
                  <a:lnTo>
                    <a:pt x="279" y="427"/>
                  </a:lnTo>
                  <a:lnTo>
                    <a:pt x="281" y="444"/>
                  </a:lnTo>
                  <a:lnTo>
                    <a:pt x="292" y="456"/>
                  </a:lnTo>
                  <a:lnTo>
                    <a:pt x="296" y="462"/>
                  </a:lnTo>
                  <a:lnTo>
                    <a:pt x="292" y="478"/>
                  </a:lnTo>
                  <a:lnTo>
                    <a:pt x="288" y="492"/>
                  </a:lnTo>
                  <a:lnTo>
                    <a:pt x="292" y="499"/>
                  </a:lnTo>
                  <a:lnTo>
                    <a:pt x="288" y="501"/>
                  </a:lnTo>
                  <a:lnTo>
                    <a:pt x="292" y="509"/>
                  </a:lnTo>
                  <a:lnTo>
                    <a:pt x="294" y="538"/>
                  </a:lnTo>
                  <a:lnTo>
                    <a:pt x="319" y="540"/>
                  </a:lnTo>
                  <a:lnTo>
                    <a:pt x="332" y="543"/>
                  </a:lnTo>
                  <a:lnTo>
                    <a:pt x="337" y="559"/>
                  </a:lnTo>
                  <a:lnTo>
                    <a:pt x="342" y="576"/>
                  </a:lnTo>
                  <a:lnTo>
                    <a:pt x="352" y="574"/>
                  </a:lnTo>
                  <a:lnTo>
                    <a:pt x="361" y="576"/>
                  </a:lnTo>
                  <a:lnTo>
                    <a:pt x="359" y="591"/>
                  </a:lnTo>
                  <a:lnTo>
                    <a:pt x="359" y="607"/>
                  </a:lnTo>
                  <a:lnTo>
                    <a:pt x="370" y="608"/>
                  </a:lnTo>
                  <a:lnTo>
                    <a:pt x="378" y="633"/>
                  </a:lnTo>
                  <a:lnTo>
                    <a:pt x="367" y="643"/>
                  </a:lnTo>
                  <a:lnTo>
                    <a:pt x="357" y="653"/>
                  </a:lnTo>
                  <a:lnTo>
                    <a:pt x="348" y="664"/>
                  </a:lnTo>
                  <a:lnTo>
                    <a:pt x="339" y="676"/>
                  </a:lnTo>
                  <a:lnTo>
                    <a:pt x="329" y="688"/>
                  </a:lnTo>
                  <a:lnTo>
                    <a:pt x="320" y="698"/>
                  </a:lnTo>
                  <a:lnTo>
                    <a:pt x="320" y="699"/>
                  </a:lnTo>
                  <a:lnTo>
                    <a:pt x="329" y="697"/>
                  </a:lnTo>
                  <a:lnTo>
                    <a:pt x="350" y="714"/>
                  </a:lnTo>
                  <a:lnTo>
                    <a:pt x="354" y="714"/>
                  </a:lnTo>
                  <a:lnTo>
                    <a:pt x="365" y="720"/>
                  </a:lnTo>
                  <a:lnTo>
                    <a:pt x="383" y="733"/>
                  </a:lnTo>
                  <a:lnTo>
                    <a:pt x="401" y="746"/>
                  </a:lnTo>
                  <a:lnTo>
                    <a:pt x="398" y="755"/>
                  </a:lnTo>
                  <a:lnTo>
                    <a:pt x="402" y="769"/>
                  </a:lnTo>
                  <a:lnTo>
                    <a:pt x="409" y="757"/>
                  </a:lnTo>
                  <a:lnTo>
                    <a:pt x="415" y="745"/>
                  </a:lnTo>
                  <a:lnTo>
                    <a:pt x="417" y="732"/>
                  </a:lnTo>
                  <a:lnTo>
                    <a:pt x="421" y="720"/>
                  </a:lnTo>
                  <a:lnTo>
                    <a:pt x="428" y="711"/>
                  </a:lnTo>
                  <a:lnTo>
                    <a:pt x="426" y="699"/>
                  </a:lnTo>
                  <a:lnTo>
                    <a:pt x="427" y="699"/>
                  </a:lnTo>
                  <a:lnTo>
                    <a:pt x="435" y="701"/>
                  </a:lnTo>
                  <a:lnTo>
                    <a:pt x="439" y="702"/>
                  </a:lnTo>
                  <a:lnTo>
                    <a:pt x="431" y="716"/>
                  </a:lnTo>
                  <a:lnTo>
                    <a:pt x="424" y="731"/>
                  </a:lnTo>
                  <a:lnTo>
                    <a:pt x="419" y="735"/>
                  </a:lnTo>
                  <a:lnTo>
                    <a:pt x="421" y="736"/>
                  </a:lnTo>
                  <a:lnTo>
                    <a:pt x="432" y="720"/>
                  </a:lnTo>
                  <a:lnTo>
                    <a:pt x="443" y="705"/>
                  </a:lnTo>
                  <a:lnTo>
                    <a:pt x="451" y="688"/>
                  </a:lnTo>
                  <a:lnTo>
                    <a:pt x="460" y="672"/>
                  </a:lnTo>
                  <a:lnTo>
                    <a:pt x="465" y="666"/>
                  </a:lnTo>
                  <a:lnTo>
                    <a:pt x="465" y="662"/>
                  </a:lnTo>
                  <a:lnTo>
                    <a:pt x="466" y="647"/>
                  </a:lnTo>
                  <a:lnTo>
                    <a:pt x="465" y="630"/>
                  </a:lnTo>
                  <a:lnTo>
                    <a:pt x="464" y="620"/>
                  </a:lnTo>
                  <a:lnTo>
                    <a:pt x="462" y="615"/>
                  </a:lnTo>
                  <a:lnTo>
                    <a:pt x="465" y="607"/>
                  </a:lnTo>
                  <a:lnTo>
                    <a:pt x="460" y="606"/>
                  </a:lnTo>
                  <a:lnTo>
                    <a:pt x="466" y="603"/>
                  </a:lnTo>
                  <a:lnTo>
                    <a:pt x="482" y="589"/>
                  </a:lnTo>
                  <a:lnTo>
                    <a:pt x="496" y="577"/>
                  </a:lnTo>
                  <a:lnTo>
                    <a:pt x="512" y="570"/>
                  </a:lnTo>
                  <a:lnTo>
                    <a:pt x="525" y="561"/>
                  </a:lnTo>
                  <a:lnTo>
                    <a:pt x="530" y="557"/>
                  </a:lnTo>
                  <a:lnTo>
                    <a:pt x="538" y="557"/>
                  </a:lnTo>
                  <a:lnTo>
                    <a:pt x="542" y="556"/>
                  </a:lnTo>
                  <a:lnTo>
                    <a:pt x="547" y="554"/>
                  </a:lnTo>
                  <a:lnTo>
                    <a:pt x="551" y="554"/>
                  </a:lnTo>
                  <a:lnTo>
                    <a:pt x="569" y="554"/>
                  </a:lnTo>
                  <a:lnTo>
                    <a:pt x="574" y="542"/>
                  </a:lnTo>
                  <a:lnTo>
                    <a:pt x="585" y="537"/>
                  </a:lnTo>
                  <a:lnTo>
                    <a:pt x="587" y="514"/>
                  </a:lnTo>
                  <a:lnTo>
                    <a:pt x="595" y="499"/>
                  </a:lnTo>
                  <a:lnTo>
                    <a:pt x="603" y="483"/>
                  </a:lnTo>
                  <a:lnTo>
                    <a:pt x="606" y="457"/>
                  </a:lnTo>
                  <a:lnTo>
                    <a:pt x="611" y="447"/>
                  </a:lnTo>
                  <a:lnTo>
                    <a:pt x="613" y="427"/>
                  </a:lnTo>
                  <a:lnTo>
                    <a:pt x="615" y="415"/>
                  </a:lnTo>
                  <a:lnTo>
                    <a:pt x="612" y="404"/>
                  </a:lnTo>
                  <a:lnTo>
                    <a:pt x="611" y="380"/>
                  </a:lnTo>
                  <a:lnTo>
                    <a:pt x="608" y="374"/>
                  </a:lnTo>
                  <a:lnTo>
                    <a:pt x="612" y="355"/>
                  </a:lnTo>
                  <a:lnTo>
                    <a:pt x="616" y="355"/>
                  </a:lnTo>
                  <a:lnTo>
                    <a:pt x="619" y="359"/>
                  </a:lnTo>
                  <a:lnTo>
                    <a:pt x="630" y="342"/>
                  </a:lnTo>
                  <a:lnTo>
                    <a:pt x="636" y="329"/>
                  </a:lnTo>
                  <a:lnTo>
                    <a:pt x="637" y="327"/>
                  </a:lnTo>
                  <a:lnTo>
                    <a:pt x="639" y="322"/>
                  </a:lnTo>
                  <a:lnTo>
                    <a:pt x="650" y="307"/>
                  </a:lnTo>
                  <a:lnTo>
                    <a:pt x="659" y="297"/>
                  </a:lnTo>
                  <a:lnTo>
                    <a:pt x="664" y="294"/>
                  </a:lnTo>
                  <a:lnTo>
                    <a:pt x="676" y="272"/>
                  </a:lnTo>
                  <a:lnTo>
                    <a:pt x="677" y="266"/>
                  </a:lnTo>
                  <a:lnTo>
                    <a:pt x="680" y="262"/>
                  </a:lnTo>
                  <a:lnTo>
                    <a:pt x="680" y="245"/>
                  </a:lnTo>
                  <a:lnTo>
                    <a:pt x="672" y="217"/>
                  </a:lnTo>
                  <a:lnTo>
                    <a:pt x="667" y="204"/>
                  </a:lnTo>
                  <a:lnTo>
                    <a:pt x="650" y="202"/>
                  </a:lnTo>
                  <a:lnTo>
                    <a:pt x="634" y="196"/>
                  </a:lnTo>
                  <a:lnTo>
                    <a:pt x="615" y="176"/>
                  </a:lnTo>
                  <a:lnTo>
                    <a:pt x="599" y="165"/>
                  </a:lnTo>
                  <a:lnTo>
                    <a:pt x="574" y="159"/>
                  </a:lnTo>
                  <a:lnTo>
                    <a:pt x="557" y="159"/>
                  </a:lnTo>
                  <a:lnTo>
                    <a:pt x="542" y="156"/>
                  </a:lnTo>
                  <a:lnTo>
                    <a:pt x="527" y="152"/>
                  </a:lnTo>
                  <a:lnTo>
                    <a:pt x="513" y="156"/>
                  </a:lnTo>
                  <a:lnTo>
                    <a:pt x="518" y="153"/>
                  </a:lnTo>
                  <a:lnTo>
                    <a:pt x="516" y="1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0" name="Freeform 316"/>
            <p:cNvSpPr>
              <a:spLocks/>
            </p:cNvSpPr>
            <p:nvPr/>
          </p:nvSpPr>
          <p:spPr bwMode="auto">
            <a:xfrm>
              <a:off x="1973" y="2571"/>
              <a:ext cx="40" cy="34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17" y="33"/>
                </a:cxn>
                <a:cxn ang="0">
                  <a:pos x="8" y="29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23" y="3"/>
                </a:cxn>
                <a:cxn ang="0">
                  <a:pos x="40" y="5"/>
                </a:cxn>
                <a:cxn ang="0">
                  <a:pos x="32" y="21"/>
                </a:cxn>
                <a:cxn ang="0">
                  <a:pos x="31" y="24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1" y="32"/>
                </a:cxn>
              </a:cxnLst>
              <a:rect l="0" t="0" r="r" b="b"/>
              <a:pathLst>
                <a:path w="40" h="34">
                  <a:moveTo>
                    <a:pt x="21" y="32"/>
                  </a:moveTo>
                  <a:lnTo>
                    <a:pt x="17" y="33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1" y="18"/>
                  </a:lnTo>
                  <a:lnTo>
                    <a:pt x="1" y="11"/>
                  </a:lnTo>
                  <a:lnTo>
                    <a:pt x="6" y="0"/>
                  </a:lnTo>
                  <a:lnTo>
                    <a:pt x="23" y="3"/>
                  </a:lnTo>
                  <a:lnTo>
                    <a:pt x="40" y="5"/>
                  </a:lnTo>
                  <a:lnTo>
                    <a:pt x="32" y="21"/>
                  </a:lnTo>
                  <a:lnTo>
                    <a:pt x="31" y="24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1" name="Freeform 320"/>
            <p:cNvSpPr>
              <a:spLocks/>
            </p:cNvSpPr>
            <p:nvPr/>
          </p:nvSpPr>
          <p:spPr bwMode="auto">
            <a:xfrm>
              <a:off x="1789" y="2950"/>
              <a:ext cx="145" cy="161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17" y="73"/>
                </a:cxn>
                <a:cxn ang="0">
                  <a:pos x="34" y="90"/>
                </a:cxn>
                <a:cxn ang="0">
                  <a:pos x="48" y="97"/>
                </a:cxn>
                <a:cxn ang="0">
                  <a:pos x="61" y="103"/>
                </a:cxn>
                <a:cxn ang="0">
                  <a:pos x="77" y="111"/>
                </a:cxn>
                <a:cxn ang="0">
                  <a:pos x="93" y="120"/>
                </a:cxn>
                <a:cxn ang="0">
                  <a:pos x="86" y="140"/>
                </a:cxn>
                <a:cxn ang="0">
                  <a:pos x="80" y="158"/>
                </a:cxn>
                <a:cxn ang="0">
                  <a:pos x="100" y="159"/>
                </a:cxn>
                <a:cxn ang="0">
                  <a:pos x="120" y="161"/>
                </a:cxn>
                <a:cxn ang="0">
                  <a:pos x="130" y="157"/>
                </a:cxn>
                <a:cxn ang="0">
                  <a:pos x="145" y="136"/>
                </a:cxn>
                <a:cxn ang="0">
                  <a:pos x="143" y="123"/>
                </a:cxn>
                <a:cxn ang="0">
                  <a:pos x="143" y="107"/>
                </a:cxn>
                <a:cxn ang="0">
                  <a:pos x="145" y="92"/>
                </a:cxn>
                <a:cxn ang="0">
                  <a:pos x="136" y="90"/>
                </a:cxn>
                <a:cxn ang="0">
                  <a:pos x="126" y="92"/>
                </a:cxn>
                <a:cxn ang="0">
                  <a:pos x="121" y="75"/>
                </a:cxn>
                <a:cxn ang="0">
                  <a:pos x="116" y="59"/>
                </a:cxn>
                <a:cxn ang="0">
                  <a:pos x="103" y="56"/>
                </a:cxn>
                <a:cxn ang="0">
                  <a:pos x="78" y="54"/>
                </a:cxn>
                <a:cxn ang="0">
                  <a:pos x="76" y="25"/>
                </a:cxn>
                <a:cxn ang="0">
                  <a:pos x="72" y="17"/>
                </a:cxn>
                <a:cxn ang="0">
                  <a:pos x="73" y="13"/>
                </a:cxn>
                <a:cxn ang="0">
                  <a:pos x="55" y="0"/>
                </a:cxn>
                <a:cxn ang="0">
                  <a:pos x="33" y="4"/>
                </a:cxn>
                <a:cxn ang="0">
                  <a:pos x="10" y="7"/>
                </a:cxn>
                <a:cxn ang="0">
                  <a:pos x="8" y="15"/>
                </a:cxn>
              </a:cxnLst>
              <a:rect l="0" t="0" r="r" b="b"/>
              <a:pathLst>
                <a:path w="145" h="161">
                  <a:moveTo>
                    <a:pt x="8" y="15"/>
                  </a:moveTo>
                  <a:lnTo>
                    <a:pt x="4" y="37"/>
                  </a:lnTo>
                  <a:lnTo>
                    <a:pt x="0" y="58"/>
                  </a:lnTo>
                  <a:lnTo>
                    <a:pt x="17" y="73"/>
                  </a:lnTo>
                  <a:lnTo>
                    <a:pt x="34" y="90"/>
                  </a:lnTo>
                  <a:lnTo>
                    <a:pt x="48" y="97"/>
                  </a:lnTo>
                  <a:lnTo>
                    <a:pt x="61" y="103"/>
                  </a:lnTo>
                  <a:lnTo>
                    <a:pt x="77" y="111"/>
                  </a:lnTo>
                  <a:lnTo>
                    <a:pt x="93" y="120"/>
                  </a:lnTo>
                  <a:lnTo>
                    <a:pt x="86" y="140"/>
                  </a:lnTo>
                  <a:lnTo>
                    <a:pt x="80" y="158"/>
                  </a:lnTo>
                  <a:lnTo>
                    <a:pt x="100" y="159"/>
                  </a:lnTo>
                  <a:lnTo>
                    <a:pt x="120" y="161"/>
                  </a:lnTo>
                  <a:lnTo>
                    <a:pt x="130" y="157"/>
                  </a:lnTo>
                  <a:lnTo>
                    <a:pt x="145" y="136"/>
                  </a:lnTo>
                  <a:lnTo>
                    <a:pt x="143" y="123"/>
                  </a:lnTo>
                  <a:lnTo>
                    <a:pt x="143" y="107"/>
                  </a:lnTo>
                  <a:lnTo>
                    <a:pt x="145" y="92"/>
                  </a:lnTo>
                  <a:lnTo>
                    <a:pt x="136" y="90"/>
                  </a:lnTo>
                  <a:lnTo>
                    <a:pt x="126" y="92"/>
                  </a:lnTo>
                  <a:lnTo>
                    <a:pt x="121" y="75"/>
                  </a:lnTo>
                  <a:lnTo>
                    <a:pt x="116" y="59"/>
                  </a:lnTo>
                  <a:lnTo>
                    <a:pt x="103" y="56"/>
                  </a:lnTo>
                  <a:lnTo>
                    <a:pt x="78" y="54"/>
                  </a:lnTo>
                  <a:lnTo>
                    <a:pt x="76" y="25"/>
                  </a:lnTo>
                  <a:lnTo>
                    <a:pt x="72" y="17"/>
                  </a:lnTo>
                  <a:lnTo>
                    <a:pt x="73" y="13"/>
                  </a:lnTo>
                  <a:lnTo>
                    <a:pt x="55" y="0"/>
                  </a:lnTo>
                  <a:lnTo>
                    <a:pt x="33" y="4"/>
                  </a:lnTo>
                  <a:lnTo>
                    <a:pt x="10" y="7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2" name="Freeform 324"/>
            <p:cNvSpPr>
              <a:spLocks/>
            </p:cNvSpPr>
            <p:nvPr/>
          </p:nvSpPr>
          <p:spPr bwMode="auto">
            <a:xfrm>
              <a:off x="1848" y="2450"/>
              <a:ext cx="67" cy="82"/>
            </a:xfrm>
            <a:custGeom>
              <a:avLst/>
              <a:gdLst/>
              <a:ahLst/>
              <a:cxnLst>
                <a:cxn ang="0">
                  <a:pos x="9" y="52"/>
                </a:cxn>
                <a:cxn ang="0">
                  <a:pos x="0" y="42"/>
                </a:cxn>
                <a:cxn ang="0">
                  <a:pos x="1" y="25"/>
                </a:cxn>
                <a:cxn ang="0">
                  <a:pos x="9" y="21"/>
                </a:cxn>
                <a:cxn ang="0">
                  <a:pos x="13" y="10"/>
                </a:cxn>
                <a:cxn ang="0">
                  <a:pos x="17" y="0"/>
                </a:cxn>
                <a:cxn ang="0">
                  <a:pos x="36" y="4"/>
                </a:cxn>
                <a:cxn ang="0">
                  <a:pos x="52" y="3"/>
                </a:cxn>
                <a:cxn ang="0">
                  <a:pos x="50" y="3"/>
                </a:cxn>
                <a:cxn ang="0">
                  <a:pos x="67" y="4"/>
                </a:cxn>
                <a:cxn ang="0">
                  <a:pos x="66" y="13"/>
                </a:cxn>
                <a:cxn ang="0">
                  <a:pos x="61" y="30"/>
                </a:cxn>
                <a:cxn ang="0">
                  <a:pos x="67" y="53"/>
                </a:cxn>
                <a:cxn ang="0">
                  <a:pos x="57" y="73"/>
                </a:cxn>
                <a:cxn ang="0">
                  <a:pos x="47" y="69"/>
                </a:cxn>
                <a:cxn ang="0">
                  <a:pos x="32" y="72"/>
                </a:cxn>
                <a:cxn ang="0">
                  <a:pos x="32" y="82"/>
                </a:cxn>
                <a:cxn ang="0">
                  <a:pos x="24" y="80"/>
                </a:cxn>
                <a:cxn ang="0">
                  <a:pos x="17" y="67"/>
                </a:cxn>
                <a:cxn ang="0">
                  <a:pos x="9" y="52"/>
                </a:cxn>
              </a:cxnLst>
              <a:rect l="0" t="0" r="r" b="b"/>
              <a:pathLst>
                <a:path w="67" h="82">
                  <a:moveTo>
                    <a:pt x="9" y="52"/>
                  </a:moveTo>
                  <a:lnTo>
                    <a:pt x="0" y="42"/>
                  </a:lnTo>
                  <a:lnTo>
                    <a:pt x="1" y="25"/>
                  </a:lnTo>
                  <a:lnTo>
                    <a:pt x="9" y="21"/>
                  </a:lnTo>
                  <a:lnTo>
                    <a:pt x="13" y="10"/>
                  </a:lnTo>
                  <a:lnTo>
                    <a:pt x="17" y="0"/>
                  </a:lnTo>
                  <a:lnTo>
                    <a:pt x="36" y="4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67" y="4"/>
                  </a:lnTo>
                  <a:lnTo>
                    <a:pt x="66" y="13"/>
                  </a:lnTo>
                  <a:lnTo>
                    <a:pt x="61" y="30"/>
                  </a:lnTo>
                  <a:lnTo>
                    <a:pt x="67" y="53"/>
                  </a:lnTo>
                  <a:lnTo>
                    <a:pt x="57" y="73"/>
                  </a:lnTo>
                  <a:lnTo>
                    <a:pt x="47" y="69"/>
                  </a:lnTo>
                  <a:lnTo>
                    <a:pt x="32" y="7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7" y="67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3" name="Freeform 325"/>
            <p:cNvSpPr>
              <a:spLocks/>
            </p:cNvSpPr>
            <p:nvPr/>
          </p:nvSpPr>
          <p:spPr bwMode="auto">
            <a:xfrm>
              <a:off x="1891" y="3163"/>
              <a:ext cx="84" cy="96"/>
            </a:xfrm>
            <a:custGeom>
              <a:avLst/>
              <a:gdLst/>
              <a:ahLst/>
              <a:cxnLst>
                <a:cxn ang="0">
                  <a:pos x="83" y="49"/>
                </a:cxn>
                <a:cxn ang="0">
                  <a:pos x="65" y="36"/>
                </a:cxn>
                <a:cxn ang="0">
                  <a:pos x="47" y="23"/>
                </a:cxn>
                <a:cxn ang="0">
                  <a:pos x="36" y="17"/>
                </a:cxn>
                <a:cxn ang="0">
                  <a:pos x="32" y="17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1" y="25"/>
                </a:cxn>
                <a:cxn ang="0">
                  <a:pos x="1" y="47"/>
                </a:cxn>
                <a:cxn ang="0">
                  <a:pos x="2" y="49"/>
                </a:cxn>
                <a:cxn ang="0">
                  <a:pos x="0" y="65"/>
                </a:cxn>
                <a:cxn ang="0">
                  <a:pos x="2" y="73"/>
                </a:cxn>
                <a:cxn ang="0">
                  <a:pos x="4" y="78"/>
                </a:cxn>
                <a:cxn ang="0">
                  <a:pos x="9" y="82"/>
                </a:cxn>
                <a:cxn ang="0">
                  <a:pos x="10" y="85"/>
                </a:cxn>
                <a:cxn ang="0">
                  <a:pos x="15" y="85"/>
                </a:cxn>
                <a:cxn ang="0">
                  <a:pos x="30" y="90"/>
                </a:cxn>
                <a:cxn ang="0">
                  <a:pos x="39" y="91"/>
                </a:cxn>
                <a:cxn ang="0">
                  <a:pos x="41" y="94"/>
                </a:cxn>
                <a:cxn ang="0">
                  <a:pos x="44" y="95"/>
                </a:cxn>
                <a:cxn ang="0">
                  <a:pos x="50" y="96"/>
                </a:cxn>
                <a:cxn ang="0">
                  <a:pos x="60" y="96"/>
                </a:cxn>
                <a:cxn ang="0">
                  <a:pos x="73" y="91"/>
                </a:cxn>
                <a:cxn ang="0">
                  <a:pos x="84" y="72"/>
                </a:cxn>
                <a:cxn ang="0">
                  <a:pos x="80" y="58"/>
                </a:cxn>
                <a:cxn ang="0">
                  <a:pos x="83" y="49"/>
                </a:cxn>
              </a:cxnLst>
              <a:rect l="0" t="0" r="r" b="b"/>
              <a:pathLst>
                <a:path w="84" h="96">
                  <a:moveTo>
                    <a:pt x="83" y="49"/>
                  </a:moveTo>
                  <a:lnTo>
                    <a:pt x="65" y="36"/>
                  </a:lnTo>
                  <a:lnTo>
                    <a:pt x="47" y="23"/>
                  </a:lnTo>
                  <a:lnTo>
                    <a:pt x="36" y="17"/>
                  </a:lnTo>
                  <a:lnTo>
                    <a:pt x="32" y="17"/>
                  </a:lnTo>
                  <a:lnTo>
                    <a:pt x="11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2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0" y="65"/>
                  </a:lnTo>
                  <a:lnTo>
                    <a:pt x="2" y="73"/>
                  </a:lnTo>
                  <a:lnTo>
                    <a:pt x="4" y="78"/>
                  </a:lnTo>
                  <a:lnTo>
                    <a:pt x="9" y="82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30" y="90"/>
                  </a:lnTo>
                  <a:lnTo>
                    <a:pt x="39" y="91"/>
                  </a:lnTo>
                  <a:lnTo>
                    <a:pt x="41" y="94"/>
                  </a:lnTo>
                  <a:lnTo>
                    <a:pt x="44" y="95"/>
                  </a:lnTo>
                  <a:lnTo>
                    <a:pt x="50" y="96"/>
                  </a:lnTo>
                  <a:lnTo>
                    <a:pt x="60" y="96"/>
                  </a:lnTo>
                  <a:lnTo>
                    <a:pt x="73" y="91"/>
                  </a:lnTo>
                  <a:lnTo>
                    <a:pt x="84" y="72"/>
                  </a:lnTo>
                  <a:lnTo>
                    <a:pt x="80" y="58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4" name="Freeform 326"/>
            <p:cNvSpPr>
              <a:spLocks/>
            </p:cNvSpPr>
            <p:nvPr/>
          </p:nvSpPr>
          <p:spPr bwMode="auto">
            <a:xfrm>
              <a:off x="1651" y="2761"/>
              <a:ext cx="218" cy="259"/>
            </a:xfrm>
            <a:custGeom>
              <a:avLst/>
              <a:gdLst/>
              <a:ahLst/>
              <a:cxnLst>
                <a:cxn ang="0">
                  <a:pos x="146" y="204"/>
                </a:cxn>
                <a:cxn ang="0">
                  <a:pos x="142" y="226"/>
                </a:cxn>
                <a:cxn ang="0">
                  <a:pos x="138" y="247"/>
                </a:cxn>
                <a:cxn ang="0">
                  <a:pos x="134" y="242"/>
                </a:cxn>
                <a:cxn ang="0">
                  <a:pos x="115" y="245"/>
                </a:cxn>
                <a:cxn ang="0">
                  <a:pos x="108" y="256"/>
                </a:cxn>
                <a:cxn ang="0">
                  <a:pos x="100" y="244"/>
                </a:cxn>
                <a:cxn ang="0">
                  <a:pos x="79" y="240"/>
                </a:cxn>
                <a:cxn ang="0">
                  <a:pos x="76" y="238"/>
                </a:cxn>
                <a:cxn ang="0">
                  <a:pos x="61" y="259"/>
                </a:cxn>
                <a:cxn ang="0">
                  <a:pos x="49" y="256"/>
                </a:cxn>
                <a:cxn ang="0">
                  <a:pos x="42" y="239"/>
                </a:cxn>
                <a:cxn ang="0">
                  <a:pos x="35" y="221"/>
                </a:cxn>
                <a:cxn ang="0">
                  <a:pos x="30" y="204"/>
                </a:cxn>
                <a:cxn ang="0">
                  <a:pos x="31" y="189"/>
                </a:cxn>
                <a:cxn ang="0">
                  <a:pos x="21" y="176"/>
                </a:cxn>
                <a:cxn ang="0">
                  <a:pos x="16" y="162"/>
                </a:cxn>
                <a:cxn ang="0">
                  <a:pos x="10" y="153"/>
                </a:cxn>
                <a:cxn ang="0">
                  <a:pos x="12" y="145"/>
                </a:cxn>
                <a:cxn ang="0">
                  <a:pos x="19" y="130"/>
                </a:cxn>
                <a:cxn ang="0">
                  <a:pos x="13" y="127"/>
                </a:cxn>
                <a:cxn ang="0">
                  <a:pos x="10" y="110"/>
                </a:cxn>
                <a:cxn ang="0">
                  <a:pos x="12" y="94"/>
                </a:cxn>
                <a:cxn ang="0">
                  <a:pos x="14" y="84"/>
                </a:cxn>
                <a:cxn ang="0">
                  <a:pos x="14" y="59"/>
                </a:cxn>
                <a:cxn ang="0">
                  <a:pos x="17" y="54"/>
                </a:cxn>
                <a:cxn ang="0">
                  <a:pos x="9" y="40"/>
                </a:cxn>
                <a:cxn ang="0">
                  <a:pos x="0" y="24"/>
                </a:cxn>
                <a:cxn ang="0">
                  <a:pos x="22" y="24"/>
                </a:cxn>
                <a:cxn ang="0">
                  <a:pos x="30" y="19"/>
                </a:cxn>
                <a:cxn ang="0">
                  <a:pos x="44" y="10"/>
                </a:cxn>
                <a:cxn ang="0">
                  <a:pos x="59" y="0"/>
                </a:cxn>
                <a:cxn ang="0">
                  <a:pos x="73" y="2"/>
                </a:cxn>
                <a:cxn ang="0">
                  <a:pos x="74" y="19"/>
                </a:cxn>
                <a:cxn ang="0">
                  <a:pos x="76" y="36"/>
                </a:cxn>
                <a:cxn ang="0">
                  <a:pos x="89" y="50"/>
                </a:cxn>
                <a:cxn ang="0">
                  <a:pos x="102" y="54"/>
                </a:cxn>
                <a:cxn ang="0">
                  <a:pos x="117" y="62"/>
                </a:cxn>
                <a:cxn ang="0">
                  <a:pos x="137" y="75"/>
                </a:cxn>
                <a:cxn ang="0">
                  <a:pos x="156" y="77"/>
                </a:cxn>
                <a:cxn ang="0">
                  <a:pos x="161" y="86"/>
                </a:cxn>
                <a:cxn ang="0">
                  <a:pos x="164" y="106"/>
                </a:cxn>
                <a:cxn ang="0">
                  <a:pos x="160" y="106"/>
                </a:cxn>
                <a:cxn ang="0">
                  <a:pos x="167" y="114"/>
                </a:cxn>
                <a:cxn ang="0">
                  <a:pos x="169" y="130"/>
                </a:cxn>
                <a:cxn ang="0">
                  <a:pos x="185" y="131"/>
                </a:cxn>
                <a:cxn ang="0">
                  <a:pos x="201" y="132"/>
                </a:cxn>
                <a:cxn ang="0">
                  <a:pos x="203" y="149"/>
                </a:cxn>
                <a:cxn ang="0">
                  <a:pos x="214" y="161"/>
                </a:cxn>
                <a:cxn ang="0">
                  <a:pos x="218" y="167"/>
                </a:cxn>
                <a:cxn ang="0">
                  <a:pos x="214" y="183"/>
                </a:cxn>
                <a:cxn ang="0">
                  <a:pos x="210" y="197"/>
                </a:cxn>
                <a:cxn ang="0">
                  <a:pos x="214" y="204"/>
                </a:cxn>
                <a:cxn ang="0">
                  <a:pos x="210" y="206"/>
                </a:cxn>
                <a:cxn ang="0">
                  <a:pos x="211" y="202"/>
                </a:cxn>
                <a:cxn ang="0">
                  <a:pos x="193" y="189"/>
                </a:cxn>
                <a:cxn ang="0">
                  <a:pos x="171" y="193"/>
                </a:cxn>
                <a:cxn ang="0">
                  <a:pos x="148" y="196"/>
                </a:cxn>
                <a:cxn ang="0">
                  <a:pos x="146" y="204"/>
                </a:cxn>
              </a:cxnLst>
              <a:rect l="0" t="0" r="r" b="b"/>
              <a:pathLst>
                <a:path w="218" h="259">
                  <a:moveTo>
                    <a:pt x="146" y="204"/>
                  </a:moveTo>
                  <a:lnTo>
                    <a:pt x="142" y="226"/>
                  </a:lnTo>
                  <a:lnTo>
                    <a:pt x="138" y="247"/>
                  </a:lnTo>
                  <a:lnTo>
                    <a:pt x="134" y="242"/>
                  </a:lnTo>
                  <a:lnTo>
                    <a:pt x="115" y="245"/>
                  </a:lnTo>
                  <a:lnTo>
                    <a:pt x="108" y="256"/>
                  </a:lnTo>
                  <a:lnTo>
                    <a:pt x="100" y="244"/>
                  </a:lnTo>
                  <a:lnTo>
                    <a:pt x="79" y="240"/>
                  </a:lnTo>
                  <a:lnTo>
                    <a:pt x="76" y="238"/>
                  </a:lnTo>
                  <a:lnTo>
                    <a:pt x="61" y="259"/>
                  </a:lnTo>
                  <a:lnTo>
                    <a:pt x="49" y="256"/>
                  </a:lnTo>
                  <a:lnTo>
                    <a:pt x="42" y="239"/>
                  </a:lnTo>
                  <a:lnTo>
                    <a:pt x="35" y="221"/>
                  </a:lnTo>
                  <a:lnTo>
                    <a:pt x="30" y="204"/>
                  </a:lnTo>
                  <a:lnTo>
                    <a:pt x="31" y="189"/>
                  </a:lnTo>
                  <a:lnTo>
                    <a:pt x="21" y="176"/>
                  </a:lnTo>
                  <a:lnTo>
                    <a:pt x="16" y="162"/>
                  </a:lnTo>
                  <a:lnTo>
                    <a:pt x="10" y="153"/>
                  </a:lnTo>
                  <a:lnTo>
                    <a:pt x="12" y="145"/>
                  </a:lnTo>
                  <a:lnTo>
                    <a:pt x="19" y="130"/>
                  </a:lnTo>
                  <a:lnTo>
                    <a:pt x="13" y="127"/>
                  </a:lnTo>
                  <a:lnTo>
                    <a:pt x="10" y="110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4" y="59"/>
                  </a:lnTo>
                  <a:lnTo>
                    <a:pt x="17" y="54"/>
                  </a:lnTo>
                  <a:lnTo>
                    <a:pt x="9" y="40"/>
                  </a:lnTo>
                  <a:lnTo>
                    <a:pt x="0" y="24"/>
                  </a:lnTo>
                  <a:lnTo>
                    <a:pt x="22" y="24"/>
                  </a:lnTo>
                  <a:lnTo>
                    <a:pt x="30" y="19"/>
                  </a:lnTo>
                  <a:lnTo>
                    <a:pt x="44" y="10"/>
                  </a:lnTo>
                  <a:lnTo>
                    <a:pt x="59" y="0"/>
                  </a:lnTo>
                  <a:lnTo>
                    <a:pt x="73" y="2"/>
                  </a:lnTo>
                  <a:lnTo>
                    <a:pt x="74" y="19"/>
                  </a:lnTo>
                  <a:lnTo>
                    <a:pt x="76" y="36"/>
                  </a:lnTo>
                  <a:lnTo>
                    <a:pt x="89" y="50"/>
                  </a:lnTo>
                  <a:lnTo>
                    <a:pt x="102" y="54"/>
                  </a:lnTo>
                  <a:lnTo>
                    <a:pt x="117" y="62"/>
                  </a:lnTo>
                  <a:lnTo>
                    <a:pt x="137" y="75"/>
                  </a:lnTo>
                  <a:lnTo>
                    <a:pt x="156" y="77"/>
                  </a:lnTo>
                  <a:lnTo>
                    <a:pt x="161" y="86"/>
                  </a:lnTo>
                  <a:lnTo>
                    <a:pt x="164" y="106"/>
                  </a:lnTo>
                  <a:lnTo>
                    <a:pt x="160" y="106"/>
                  </a:lnTo>
                  <a:lnTo>
                    <a:pt x="167" y="114"/>
                  </a:lnTo>
                  <a:lnTo>
                    <a:pt x="169" y="130"/>
                  </a:lnTo>
                  <a:lnTo>
                    <a:pt x="185" y="131"/>
                  </a:lnTo>
                  <a:lnTo>
                    <a:pt x="201" y="132"/>
                  </a:lnTo>
                  <a:lnTo>
                    <a:pt x="203" y="149"/>
                  </a:lnTo>
                  <a:lnTo>
                    <a:pt x="214" y="161"/>
                  </a:lnTo>
                  <a:lnTo>
                    <a:pt x="218" y="167"/>
                  </a:lnTo>
                  <a:lnTo>
                    <a:pt x="214" y="183"/>
                  </a:lnTo>
                  <a:lnTo>
                    <a:pt x="210" y="197"/>
                  </a:lnTo>
                  <a:lnTo>
                    <a:pt x="214" y="204"/>
                  </a:lnTo>
                  <a:lnTo>
                    <a:pt x="210" y="206"/>
                  </a:lnTo>
                  <a:lnTo>
                    <a:pt x="211" y="202"/>
                  </a:lnTo>
                  <a:lnTo>
                    <a:pt x="193" y="189"/>
                  </a:lnTo>
                  <a:lnTo>
                    <a:pt x="171" y="193"/>
                  </a:lnTo>
                  <a:lnTo>
                    <a:pt x="148" y="196"/>
                  </a:lnTo>
                  <a:lnTo>
                    <a:pt x="146" y="20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5" name="Freeform 327"/>
            <p:cNvSpPr>
              <a:spLocks/>
            </p:cNvSpPr>
            <p:nvPr/>
          </p:nvSpPr>
          <p:spPr bwMode="auto">
            <a:xfrm>
              <a:off x="1684" y="2999"/>
              <a:ext cx="267" cy="598"/>
            </a:xfrm>
            <a:custGeom>
              <a:avLst/>
              <a:gdLst/>
              <a:ahLst/>
              <a:cxnLst>
                <a:cxn ang="0">
                  <a:pos x="208" y="189"/>
                </a:cxn>
                <a:cxn ang="0">
                  <a:pos x="208" y="216"/>
                </a:cxn>
                <a:cxn ang="0">
                  <a:pos x="205" y="232"/>
                </a:cxn>
                <a:cxn ang="0">
                  <a:pos x="235" y="269"/>
                </a:cxn>
                <a:cxn ang="0">
                  <a:pos x="248" y="292"/>
                </a:cxn>
                <a:cxn ang="0">
                  <a:pos x="238" y="325"/>
                </a:cxn>
                <a:cxn ang="0">
                  <a:pos x="207" y="335"/>
                </a:cxn>
                <a:cxn ang="0">
                  <a:pos x="179" y="340"/>
                </a:cxn>
                <a:cxn ang="0">
                  <a:pos x="170" y="346"/>
                </a:cxn>
                <a:cxn ang="0">
                  <a:pos x="171" y="380"/>
                </a:cxn>
                <a:cxn ang="0">
                  <a:pos x="131" y="376"/>
                </a:cxn>
                <a:cxn ang="0">
                  <a:pos x="149" y="405"/>
                </a:cxn>
                <a:cxn ang="0">
                  <a:pos x="160" y="400"/>
                </a:cxn>
                <a:cxn ang="0">
                  <a:pos x="156" y="411"/>
                </a:cxn>
                <a:cxn ang="0">
                  <a:pos x="157" y="418"/>
                </a:cxn>
                <a:cxn ang="0">
                  <a:pos x="147" y="449"/>
                </a:cxn>
                <a:cxn ang="0">
                  <a:pos x="127" y="466"/>
                </a:cxn>
                <a:cxn ang="0">
                  <a:pos x="152" y="497"/>
                </a:cxn>
                <a:cxn ang="0">
                  <a:pos x="162" y="508"/>
                </a:cxn>
                <a:cxn ang="0">
                  <a:pos x="160" y="510"/>
                </a:cxn>
                <a:cxn ang="0">
                  <a:pos x="161" y="514"/>
                </a:cxn>
                <a:cxn ang="0">
                  <a:pos x="144" y="539"/>
                </a:cxn>
                <a:cxn ang="0">
                  <a:pos x="135" y="551"/>
                </a:cxn>
                <a:cxn ang="0">
                  <a:pos x="140" y="556"/>
                </a:cxn>
                <a:cxn ang="0">
                  <a:pos x="132" y="572"/>
                </a:cxn>
                <a:cxn ang="0">
                  <a:pos x="138" y="585"/>
                </a:cxn>
                <a:cxn ang="0">
                  <a:pos x="156" y="598"/>
                </a:cxn>
                <a:cxn ang="0">
                  <a:pos x="99" y="589"/>
                </a:cxn>
                <a:cxn ang="0">
                  <a:pos x="80" y="565"/>
                </a:cxn>
                <a:cxn ang="0">
                  <a:pos x="57" y="540"/>
                </a:cxn>
                <a:cxn ang="0">
                  <a:pos x="63" y="503"/>
                </a:cxn>
                <a:cxn ang="0">
                  <a:pos x="58" y="465"/>
                </a:cxn>
                <a:cxn ang="0">
                  <a:pos x="48" y="453"/>
                </a:cxn>
                <a:cxn ang="0">
                  <a:pos x="46" y="441"/>
                </a:cxn>
                <a:cxn ang="0">
                  <a:pos x="31" y="410"/>
                </a:cxn>
                <a:cxn ang="0">
                  <a:pos x="23" y="367"/>
                </a:cxn>
                <a:cxn ang="0">
                  <a:pos x="24" y="335"/>
                </a:cxn>
                <a:cxn ang="0">
                  <a:pos x="18" y="307"/>
                </a:cxn>
                <a:cxn ang="0">
                  <a:pos x="22" y="277"/>
                </a:cxn>
                <a:cxn ang="0">
                  <a:pos x="19" y="238"/>
                </a:cxn>
                <a:cxn ang="0">
                  <a:pos x="7" y="211"/>
                </a:cxn>
                <a:cxn ang="0">
                  <a:pos x="0" y="182"/>
                </a:cxn>
                <a:cxn ang="0">
                  <a:pos x="2" y="156"/>
                </a:cxn>
                <a:cxn ang="0">
                  <a:pos x="9" y="123"/>
                </a:cxn>
                <a:cxn ang="0">
                  <a:pos x="20" y="100"/>
                </a:cxn>
                <a:cxn ang="0">
                  <a:pos x="10" y="61"/>
                </a:cxn>
                <a:cxn ang="0">
                  <a:pos x="28" y="44"/>
                </a:cxn>
                <a:cxn ang="0">
                  <a:pos x="28" y="21"/>
                </a:cxn>
                <a:cxn ang="0">
                  <a:pos x="46" y="2"/>
                </a:cxn>
                <a:cxn ang="0">
                  <a:pos x="75" y="18"/>
                </a:cxn>
                <a:cxn ang="0">
                  <a:pos x="101" y="4"/>
                </a:cxn>
                <a:cxn ang="0">
                  <a:pos x="122" y="24"/>
                </a:cxn>
                <a:cxn ang="0">
                  <a:pos x="153" y="48"/>
                </a:cxn>
                <a:cxn ang="0">
                  <a:pos x="182" y="62"/>
                </a:cxn>
                <a:cxn ang="0">
                  <a:pos x="191" y="91"/>
                </a:cxn>
                <a:cxn ang="0">
                  <a:pos x="205" y="110"/>
                </a:cxn>
                <a:cxn ang="0">
                  <a:pos x="235" y="108"/>
                </a:cxn>
                <a:cxn ang="0">
                  <a:pos x="248" y="74"/>
                </a:cxn>
                <a:cxn ang="0">
                  <a:pos x="267" y="100"/>
                </a:cxn>
                <a:cxn ang="0">
                  <a:pos x="246" y="120"/>
                </a:cxn>
                <a:cxn ang="0">
                  <a:pos x="228" y="143"/>
                </a:cxn>
                <a:cxn ang="0">
                  <a:pos x="209" y="165"/>
                </a:cxn>
              </a:cxnLst>
              <a:rect l="0" t="0" r="r" b="b"/>
              <a:pathLst>
                <a:path w="267" h="598">
                  <a:moveTo>
                    <a:pt x="209" y="168"/>
                  </a:moveTo>
                  <a:lnTo>
                    <a:pt x="208" y="189"/>
                  </a:lnTo>
                  <a:lnTo>
                    <a:pt x="208" y="211"/>
                  </a:lnTo>
                  <a:lnTo>
                    <a:pt x="208" y="216"/>
                  </a:lnTo>
                  <a:lnTo>
                    <a:pt x="207" y="228"/>
                  </a:lnTo>
                  <a:lnTo>
                    <a:pt x="205" y="232"/>
                  </a:lnTo>
                  <a:lnTo>
                    <a:pt x="213" y="254"/>
                  </a:lnTo>
                  <a:lnTo>
                    <a:pt x="235" y="269"/>
                  </a:lnTo>
                  <a:lnTo>
                    <a:pt x="237" y="284"/>
                  </a:lnTo>
                  <a:lnTo>
                    <a:pt x="248" y="292"/>
                  </a:lnTo>
                  <a:lnTo>
                    <a:pt x="243" y="308"/>
                  </a:lnTo>
                  <a:lnTo>
                    <a:pt x="238" y="325"/>
                  </a:lnTo>
                  <a:lnTo>
                    <a:pt x="224" y="332"/>
                  </a:lnTo>
                  <a:lnTo>
                    <a:pt x="207" y="335"/>
                  </a:lnTo>
                  <a:lnTo>
                    <a:pt x="194" y="337"/>
                  </a:lnTo>
                  <a:lnTo>
                    <a:pt x="179" y="340"/>
                  </a:lnTo>
                  <a:lnTo>
                    <a:pt x="166" y="338"/>
                  </a:lnTo>
                  <a:lnTo>
                    <a:pt x="170" y="346"/>
                  </a:lnTo>
                  <a:lnTo>
                    <a:pt x="175" y="370"/>
                  </a:lnTo>
                  <a:lnTo>
                    <a:pt x="171" y="380"/>
                  </a:lnTo>
                  <a:lnTo>
                    <a:pt x="148" y="379"/>
                  </a:lnTo>
                  <a:lnTo>
                    <a:pt x="131" y="376"/>
                  </a:lnTo>
                  <a:lnTo>
                    <a:pt x="144" y="402"/>
                  </a:lnTo>
                  <a:lnTo>
                    <a:pt x="149" y="405"/>
                  </a:lnTo>
                  <a:lnTo>
                    <a:pt x="156" y="404"/>
                  </a:lnTo>
                  <a:lnTo>
                    <a:pt x="160" y="400"/>
                  </a:lnTo>
                  <a:lnTo>
                    <a:pt x="165" y="414"/>
                  </a:lnTo>
                  <a:lnTo>
                    <a:pt x="156" y="411"/>
                  </a:lnTo>
                  <a:lnTo>
                    <a:pt x="144" y="411"/>
                  </a:lnTo>
                  <a:lnTo>
                    <a:pt x="157" y="418"/>
                  </a:lnTo>
                  <a:lnTo>
                    <a:pt x="145" y="432"/>
                  </a:lnTo>
                  <a:lnTo>
                    <a:pt x="147" y="449"/>
                  </a:lnTo>
                  <a:lnTo>
                    <a:pt x="144" y="457"/>
                  </a:lnTo>
                  <a:lnTo>
                    <a:pt x="127" y="466"/>
                  </a:lnTo>
                  <a:lnTo>
                    <a:pt x="127" y="484"/>
                  </a:lnTo>
                  <a:lnTo>
                    <a:pt x="152" y="497"/>
                  </a:lnTo>
                  <a:lnTo>
                    <a:pt x="161" y="503"/>
                  </a:lnTo>
                  <a:lnTo>
                    <a:pt x="162" y="508"/>
                  </a:lnTo>
                  <a:lnTo>
                    <a:pt x="162" y="510"/>
                  </a:lnTo>
                  <a:lnTo>
                    <a:pt x="160" y="510"/>
                  </a:lnTo>
                  <a:lnTo>
                    <a:pt x="160" y="513"/>
                  </a:lnTo>
                  <a:lnTo>
                    <a:pt x="161" y="514"/>
                  </a:lnTo>
                  <a:lnTo>
                    <a:pt x="153" y="526"/>
                  </a:lnTo>
                  <a:lnTo>
                    <a:pt x="144" y="539"/>
                  </a:lnTo>
                  <a:lnTo>
                    <a:pt x="143" y="555"/>
                  </a:lnTo>
                  <a:lnTo>
                    <a:pt x="135" y="551"/>
                  </a:lnTo>
                  <a:lnTo>
                    <a:pt x="134" y="552"/>
                  </a:lnTo>
                  <a:lnTo>
                    <a:pt x="140" y="556"/>
                  </a:lnTo>
                  <a:lnTo>
                    <a:pt x="132" y="568"/>
                  </a:lnTo>
                  <a:lnTo>
                    <a:pt x="132" y="572"/>
                  </a:lnTo>
                  <a:lnTo>
                    <a:pt x="140" y="585"/>
                  </a:lnTo>
                  <a:lnTo>
                    <a:pt x="138" y="585"/>
                  </a:lnTo>
                  <a:lnTo>
                    <a:pt x="147" y="589"/>
                  </a:lnTo>
                  <a:lnTo>
                    <a:pt x="156" y="598"/>
                  </a:lnTo>
                  <a:lnTo>
                    <a:pt x="130" y="591"/>
                  </a:lnTo>
                  <a:lnTo>
                    <a:pt x="99" y="589"/>
                  </a:lnTo>
                  <a:lnTo>
                    <a:pt x="91" y="580"/>
                  </a:lnTo>
                  <a:lnTo>
                    <a:pt x="80" y="565"/>
                  </a:lnTo>
                  <a:lnTo>
                    <a:pt x="71" y="565"/>
                  </a:lnTo>
                  <a:lnTo>
                    <a:pt x="57" y="540"/>
                  </a:lnTo>
                  <a:lnTo>
                    <a:pt x="66" y="529"/>
                  </a:lnTo>
                  <a:lnTo>
                    <a:pt x="63" y="503"/>
                  </a:lnTo>
                  <a:lnTo>
                    <a:pt x="61" y="480"/>
                  </a:lnTo>
                  <a:lnTo>
                    <a:pt x="58" y="465"/>
                  </a:lnTo>
                  <a:lnTo>
                    <a:pt x="54" y="457"/>
                  </a:lnTo>
                  <a:lnTo>
                    <a:pt x="48" y="453"/>
                  </a:lnTo>
                  <a:lnTo>
                    <a:pt x="58" y="449"/>
                  </a:lnTo>
                  <a:lnTo>
                    <a:pt x="46" y="441"/>
                  </a:lnTo>
                  <a:lnTo>
                    <a:pt x="39" y="421"/>
                  </a:lnTo>
                  <a:lnTo>
                    <a:pt x="31" y="410"/>
                  </a:lnTo>
                  <a:lnTo>
                    <a:pt x="29" y="394"/>
                  </a:lnTo>
                  <a:lnTo>
                    <a:pt x="23" y="367"/>
                  </a:lnTo>
                  <a:lnTo>
                    <a:pt x="22" y="348"/>
                  </a:lnTo>
                  <a:lnTo>
                    <a:pt x="24" y="335"/>
                  </a:lnTo>
                  <a:lnTo>
                    <a:pt x="23" y="323"/>
                  </a:lnTo>
                  <a:lnTo>
                    <a:pt x="18" y="307"/>
                  </a:lnTo>
                  <a:lnTo>
                    <a:pt x="13" y="290"/>
                  </a:lnTo>
                  <a:lnTo>
                    <a:pt x="22" y="277"/>
                  </a:lnTo>
                  <a:lnTo>
                    <a:pt x="18" y="264"/>
                  </a:lnTo>
                  <a:lnTo>
                    <a:pt x="19" y="238"/>
                  </a:lnTo>
                  <a:lnTo>
                    <a:pt x="15" y="228"/>
                  </a:lnTo>
                  <a:lnTo>
                    <a:pt x="7" y="211"/>
                  </a:lnTo>
                  <a:lnTo>
                    <a:pt x="0" y="195"/>
                  </a:lnTo>
                  <a:lnTo>
                    <a:pt x="0" y="182"/>
                  </a:lnTo>
                  <a:lnTo>
                    <a:pt x="2" y="170"/>
                  </a:lnTo>
                  <a:lnTo>
                    <a:pt x="2" y="156"/>
                  </a:lnTo>
                  <a:lnTo>
                    <a:pt x="1" y="142"/>
                  </a:lnTo>
                  <a:lnTo>
                    <a:pt x="9" y="123"/>
                  </a:lnTo>
                  <a:lnTo>
                    <a:pt x="15" y="105"/>
                  </a:lnTo>
                  <a:lnTo>
                    <a:pt x="20" y="100"/>
                  </a:lnTo>
                  <a:lnTo>
                    <a:pt x="14" y="90"/>
                  </a:lnTo>
                  <a:lnTo>
                    <a:pt x="10" y="61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43" y="0"/>
                  </a:lnTo>
                  <a:lnTo>
                    <a:pt x="46" y="2"/>
                  </a:lnTo>
                  <a:lnTo>
                    <a:pt x="67" y="6"/>
                  </a:lnTo>
                  <a:lnTo>
                    <a:pt x="75" y="18"/>
                  </a:lnTo>
                  <a:lnTo>
                    <a:pt x="82" y="7"/>
                  </a:lnTo>
                  <a:lnTo>
                    <a:pt x="101" y="4"/>
                  </a:lnTo>
                  <a:lnTo>
                    <a:pt x="105" y="9"/>
                  </a:lnTo>
                  <a:lnTo>
                    <a:pt x="122" y="24"/>
                  </a:lnTo>
                  <a:lnTo>
                    <a:pt x="139" y="41"/>
                  </a:lnTo>
                  <a:lnTo>
                    <a:pt x="153" y="48"/>
                  </a:lnTo>
                  <a:lnTo>
                    <a:pt x="166" y="54"/>
                  </a:lnTo>
                  <a:lnTo>
                    <a:pt x="182" y="62"/>
                  </a:lnTo>
                  <a:lnTo>
                    <a:pt x="198" y="71"/>
                  </a:lnTo>
                  <a:lnTo>
                    <a:pt x="191" y="91"/>
                  </a:lnTo>
                  <a:lnTo>
                    <a:pt x="185" y="109"/>
                  </a:lnTo>
                  <a:lnTo>
                    <a:pt x="205" y="110"/>
                  </a:lnTo>
                  <a:lnTo>
                    <a:pt x="225" y="112"/>
                  </a:lnTo>
                  <a:lnTo>
                    <a:pt x="235" y="108"/>
                  </a:lnTo>
                  <a:lnTo>
                    <a:pt x="250" y="87"/>
                  </a:lnTo>
                  <a:lnTo>
                    <a:pt x="248" y="74"/>
                  </a:lnTo>
                  <a:lnTo>
                    <a:pt x="259" y="75"/>
                  </a:lnTo>
                  <a:lnTo>
                    <a:pt x="267" y="100"/>
                  </a:lnTo>
                  <a:lnTo>
                    <a:pt x="256" y="110"/>
                  </a:lnTo>
                  <a:lnTo>
                    <a:pt x="246" y="120"/>
                  </a:lnTo>
                  <a:lnTo>
                    <a:pt x="237" y="131"/>
                  </a:lnTo>
                  <a:lnTo>
                    <a:pt x="228" y="143"/>
                  </a:lnTo>
                  <a:lnTo>
                    <a:pt x="218" y="155"/>
                  </a:lnTo>
                  <a:lnTo>
                    <a:pt x="209" y="165"/>
                  </a:lnTo>
                  <a:lnTo>
                    <a:pt x="209" y="16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6" name="Freeform 328"/>
            <p:cNvSpPr>
              <a:spLocks/>
            </p:cNvSpPr>
            <p:nvPr/>
          </p:nvSpPr>
          <p:spPr bwMode="auto">
            <a:xfrm>
              <a:off x="1840" y="3602"/>
              <a:ext cx="65" cy="43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29" y="26"/>
                </a:cxn>
                <a:cxn ang="0">
                  <a:pos x="64" y="38"/>
                </a:cxn>
                <a:cxn ang="0">
                  <a:pos x="65" y="43"/>
                </a:cxn>
                <a:cxn ang="0">
                  <a:pos x="42" y="43"/>
                </a:cxn>
                <a:cxn ang="0">
                  <a:pos x="17" y="42"/>
                </a:cxn>
                <a:cxn ang="0">
                  <a:pos x="8" y="21"/>
                </a:cxn>
                <a:cxn ang="0">
                  <a:pos x="0" y="0"/>
                </a:cxn>
                <a:cxn ang="0">
                  <a:pos x="5" y="8"/>
                </a:cxn>
              </a:cxnLst>
              <a:rect l="0" t="0" r="r" b="b"/>
              <a:pathLst>
                <a:path w="65" h="43">
                  <a:moveTo>
                    <a:pt x="5" y="8"/>
                  </a:moveTo>
                  <a:lnTo>
                    <a:pt x="29" y="26"/>
                  </a:lnTo>
                  <a:lnTo>
                    <a:pt x="64" y="38"/>
                  </a:lnTo>
                  <a:lnTo>
                    <a:pt x="65" y="43"/>
                  </a:lnTo>
                  <a:lnTo>
                    <a:pt x="42" y="43"/>
                  </a:lnTo>
                  <a:lnTo>
                    <a:pt x="17" y="42"/>
                  </a:lnTo>
                  <a:lnTo>
                    <a:pt x="8" y="21"/>
                  </a:lnTo>
                  <a:lnTo>
                    <a:pt x="0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7" name="Freeform 329"/>
            <p:cNvSpPr>
              <a:spLocks/>
            </p:cNvSpPr>
            <p:nvPr/>
          </p:nvSpPr>
          <p:spPr bwMode="auto">
            <a:xfrm>
              <a:off x="1648" y="2914"/>
              <a:ext cx="192" cy="711"/>
            </a:xfrm>
            <a:custGeom>
              <a:avLst/>
              <a:gdLst/>
              <a:ahLst/>
              <a:cxnLst>
                <a:cxn ang="0">
                  <a:pos x="20" y="283"/>
                </a:cxn>
                <a:cxn ang="0">
                  <a:pos x="21" y="330"/>
                </a:cxn>
                <a:cxn ang="0">
                  <a:pos x="16" y="383"/>
                </a:cxn>
                <a:cxn ang="0">
                  <a:pos x="24" y="422"/>
                </a:cxn>
                <a:cxn ang="0">
                  <a:pos x="37" y="476"/>
                </a:cxn>
                <a:cxn ang="0">
                  <a:pos x="51" y="476"/>
                </a:cxn>
                <a:cxn ang="0">
                  <a:pos x="59" y="489"/>
                </a:cxn>
                <a:cxn ang="0">
                  <a:pos x="59" y="504"/>
                </a:cxn>
                <a:cxn ang="0">
                  <a:pos x="69" y="532"/>
                </a:cxn>
                <a:cxn ang="0">
                  <a:pos x="67" y="550"/>
                </a:cxn>
                <a:cxn ang="0">
                  <a:pos x="69" y="564"/>
                </a:cxn>
                <a:cxn ang="0">
                  <a:pos x="56" y="565"/>
                </a:cxn>
                <a:cxn ang="0">
                  <a:pos x="49" y="562"/>
                </a:cxn>
                <a:cxn ang="0">
                  <a:pos x="49" y="572"/>
                </a:cxn>
                <a:cxn ang="0">
                  <a:pos x="64" y="589"/>
                </a:cxn>
                <a:cxn ang="0">
                  <a:pos x="76" y="594"/>
                </a:cxn>
                <a:cxn ang="0">
                  <a:pos x="84" y="605"/>
                </a:cxn>
                <a:cxn ang="0">
                  <a:pos x="75" y="614"/>
                </a:cxn>
                <a:cxn ang="0">
                  <a:pos x="86" y="640"/>
                </a:cxn>
                <a:cxn ang="0">
                  <a:pos x="98" y="655"/>
                </a:cxn>
                <a:cxn ang="0">
                  <a:pos x="108" y="668"/>
                </a:cxn>
                <a:cxn ang="0">
                  <a:pos x="112" y="679"/>
                </a:cxn>
                <a:cxn ang="0">
                  <a:pos x="131" y="696"/>
                </a:cxn>
                <a:cxn ang="0">
                  <a:pos x="140" y="702"/>
                </a:cxn>
                <a:cxn ang="0">
                  <a:pos x="176" y="681"/>
                </a:cxn>
                <a:cxn ang="0">
                  <a:pos x="135" y="674"/>
                </a:cxn>
                <a:cxn ang="0">
                  <a:pos x="107" y="650"/>
                </a:cxn>
                <a:cxn ang="0">
                  <a:pos x="99" y="588"/>
                </a:cxn>
                <a:cxn ang="0">
                  <a:pos x="90" y="542"/>
                </a:cxn>
                <a:cxn ang="0">
                  <a:pos x="82" y="526"/>
                </a:cxn>
                <a:cxn ang="0">
                  <a:pos x="65" y="479"/>
                </a:cxn>
                <a:cxn ang="0">
                  <a:pos x="60" y="420"/>
                </a:cxn>
                <a:cxn ang="0">
                  <a:pos x="49" y="375"/>
                </a:cxn>
                <a:cxn ang="0">
                  <a:pos x="55" y="323"/>
                </a:cxn>
                <a:cxn ang="0">
                  <a:pos x="36" y="280"/>
                </a:cxn>
                <a:cxn ang="0">
                  <a:pos x="38" y="241"/>
                </a:cxn>
                <a:cxn ang="0">
                  <a:pos x="51" y="190"/>
                </a:cxn>
                <a:cxn ang="0">
                  <a:pos x="46" y="146"/>
                </a:cxn>
                <a:cxn ang="0">
                  <a:pos x="68" y="109"/>
                </a:cxn>
                <a:cxn ang="0">
                  <a:pos x="45" y="86"/>
                </a:cxn>
                <a:cxn ang="0">
                  <a:pos x="34" y="36"/>
                </a:cxn>
                <a:cxn ang="0">
                  <a:pos x="13" y="0"/>
                </a:cxn>
                <a:cxn ang="0">
                  <a:pos x="0" y="17"/>
                </a:cxn>
                <a:cxn ang="0">
                  <a:pos x="9" y="89"/>
                </a:cxn>
                <a:cxn ang="0">
                  <a:pos x="12" y="143"/>
                </a:cxn>
                <a:cxn ang="0">
                  <a:pos x="11" y="221"/>
                </a:cxn>
              </a:cxnLst>
              <a:rect l="0" t="0" r="r" b="b"/>
              <a:pathLst>
                <a:path w="192" h="711">
                  <a:moveTo>
                    <a:pt x="12" y="253"/>
                  </a:moveTo>
                  <a:lnTo>
                    <a:pt x="16" y="267"/>
                  </a:lnTo>
                  <a:lnTo>
                    <a:pt x="20" y="283"/>
                  </a:lnTo>
                  <a:lnTo>
                    <a:pt x="21" y="297"/>
                  </a:lnTo>
                  <a:lnTo>
                    <a:pt x="24" y="313"/>
                  </a:lnTo>
                  <a:lnTo>
                    <a:pt x="21" y="330"/>
                  </a:lnTo>
                  <a:lnTo>
                    <a:pt x="19" y="348"/>
                  </a:lnTo>
                  <a:lnTo>
                    <a:pt x="17" y="365"/>
                  </a:lnTo>
                  <a:lnTo>
                    <a:pt x="16" y="383"/>
                  </a:lnTo>
                  <a:lnTo>
                    <a:pt x="12" y="390"/>
                  </a:lnTo>
                  <a:lnTo>
                    <a:pt x="19" y="405"/>
                  </a:lnTo>
                  <a:lnTo>
                    <a:pt x="24" y="422"/>
                  </a:lnTo>
                  <a:lnTo>
                    <a:pt x="28" y="440"/>
                  </a:lnTo>
                  <a:lnTo>
                    <a:pt x="26" y="459"/>
                  </a:lnTo>
                  <a:lnTo>
                    <a:pt x="37" y="476"/>
                  </a:lnTo>
                  <a:lnTo>
                    <a:pt x="38" y="478"/>
                  </a:lnTo>
                  <a:lnTo>
                    <a:pt x="45" y="481"/>
                  </a:lnTo>
                  <a:lnTo>
                    <a:pt x="51" y="476"/>
                  </a:lnTo>
                  <a:lnTo>
                    <a:pt x="55" y="473"/>
                  </a:lnTo>
                  <a:lnTo>
                    <a:pt x="54" y="483"/>
                  </a:lnTo>
                  <a:lnTo>
                    <a:pt x="59" y="489"/>
                  </a:lnTo>
                  <a:lnTo>
                    <a:pt x="56" y="487"/>
                  </a:lnTo>
                  <a:lnTo>
                    <a:pt x="58" y="493"/>
                  </a:lnTo>
                  <a:lnTo>
                    <a:pt x="59" y="504"/>
                  </a:lnTo>
                  <a:lnTo>
                    <a:pt x="60" y="517"/>
                  </a:lnTo>
                  <a:lnTo>
                    <a:pt x="60" y="524"/>
                  </a:lnTo>
                  <a:lnTo>
                    <a:pt x="69" y="532"/>
                  </a:lnTo>
                  <a:lnTo>
                    <a:pt x="64" y="545"/>
                  </a:lnTo>
                  <a:lnTo>
                    <a:pt x="71" y="549"/>
                  </a:lnTo>
                  <a:lnTo>
                    <a:pt x="67" y="550"/>
                  </a:lnTo>
                  <a:lnTo>
                    <a:pt x="67" y="555"/>
                  </a:lnTo>
                  <a:lnTo>
                    <a:pt x="68" y="565"/>
                  </a:lnTo>
                  <a:lnTo>
                    <a:pt x="69" y="564"/>
                  </a:lnTo>
                  <a:lnTo>
                    <a:pt x="64" y="572"/>
                  </a:lnTo>
                  <a:lnTo>
                    <a:pt x="63" y="567"/>
                  </a:lnTo>
                  <a:lnTo>
                    <a:pt x="56" y="565"/>
                  </a:lnTo>
                  <a:lnTo>
                    <a:pt x="58" y="559"/>
                  </a:lnTo>
                  <a:lnTo>
                    <a:pt x="54" y="560"/>
                  </a:lnTo>
                  <a:lnTo>
                    <a:pt x="49" y="562"/>
                  </a:lnTo>
                  <a:lnTo>
                    <a:pt x="41" y="577"/>
                  </a:lnTo>
                  <a:lnTo>
                    <a:pt x="43" y="576"/>
                  </a:lnTo>
                  <a:lnTo>
                    <a:pt x="49" y="572"/>
                  </a:lnTo>
                  <a:lnTo>
                    <a:pt x="58" y="576"/>
                  </a:lnTo>
                  <a:lnTo>
                    <a:pt x="69" y="585"/>
                  </a:lnTo>
                  <a:lnTo>
                    <a:pt x="64" y="589"/>
                  </a:lnTo>
                  <a:lnTo>
                    <a:pt x="69" y="592"/>
                  </a:lnTo>
                  <a:lnTo>
                    <a:pt x="62" y="594"/>
                  </a:lnTo>
                  <a:lnTo>
                    <a:pt x="76" y="594"/>
                  </a:lnTo>
                  <a:lnTo>
                    <a:pt x="77" y="593"/>
                  </a:lnTo>
                  <a:lnTo>
                    <a:pt x="84" y="599"/>
                  </a:lnTo>
                  <a:lnTo>
                    <a:pt x="84" y="605"/>
                  </a:lnTo>
                  <a:lnTo>
                    <a:pt x="72" y="602"/>
                  </a:lnTo>
                  <a:lnTo>
                    <a:pt x="67" y="601"/>
                  </a:lnTo>
                  <a:lnTo>
                    <a:pt x="75" y="614"/>
                  </a:lnTo>
                  <a:lnTo>
                    <a:pt x="82" y="627"/>
                  </a:lnTo>
                  <a:lnTo>
                    <a:pt x="82" y="633"/>
                  </a:lnTo>
                  <a:lnTo>
                    <a:pt x="86" y="640"/>
                  </a:lnTo>
                  <a:lnTo>
                    <a:pt x="84" y="642"/>
                  </a:lnTo>
                  <a:lnTo>
                    <a:pt x="92" y="648"/>
                  </a:lnTo>
                  <a:lnTo>
                    <a:pt x="98" y="655"/>
                  </a:lnTo>
                  <a:lnTo>
                    <a:pt x="97" y="659"/>
                  </a:lnTo>
                  <a:lnTo>
                    <a:pt x="105" y="663"/>
                  </a:lnTo>
                  <a:lnTo>
                    <a:pt x="108" y="668"/>
                  </a:lnTo>
                  <a:lnTo>
                    <a:pt x="103" y="667"/>
                  </a:lnTo>
                  <a:lnTo>
                    <a:pt x="112" y="674"/>
                  </a:lnTo>
                  <a:lnTo>
                    <a:pt x="112" y="679"/>
                  </a:lnTo>
                  <a:lnTo>
                    <a:pt x="120" y="688"/>
                  </a:lnTo>
                  <a:lnTo>
                    <a:pt x="123" y="692"/>
                  </a:lnTo>
                  <a:lnTo>
                    <a:pt x="131" y="696"/>
                  </a:lnTo>
                  <a:lnTo>
                    <a:pt x="132" y="698"/>
                  </a:lnTo>
                  <a:lnTo>
                    <a:pt x="129" y="700"/>
                  </a:lnTo>
                  <a:lnTo>
                    <a:pt x="140" y="702"/>
                  </a:lnTo>
                  <a:lnTo>
                    <a:pt x="162" y="711"/>
                  </a:lnTo>
                  <a:lnTo>
                    <a:pt x="163" y="688"/>
                  </a:lnTo>
                  <a:lnTo>
                    <a:pt x="176" y="681"/>
                  </a:lnTo>
                  <a:lnTo>
                    <a:pt x="192" y="683"/>
                  </a:lnTo>
                  <a:lnTo>
                    <a:pt x="166" y="676"/>
                  </a:lnTo>
                  <a:lnTo>
                    <a:pt x="135" y="674"/>
                  </a:lnTo>
                  <a:lnTo>
                    <a:pt x="127" y="665"/>
                  </a:lnTo>
                  <a:lnTo>
                    <a:pt x="116" y="650"/>
                  </a:lnTo>
                  <a:lnTo>
                    <a:pt x="107" y="650"/>
                  </a:lnTo>
                  <a:lnTo>
                    <a:pt x="93" y="625"/>
                  </a:lnTo>
                  <a:lnTo>
                    <a:pt x="102" y="614"/>
                  </a:lnTo>
                  <a:lnTo>
                    <a:pt x="99" y="588"/>
                  </a:lnTo>
                  <a:lnTo>
                    <a:pt x="97" y="565"/>
                  </a:lnTo>
                  <a:lnTo>
                    <a:pt x="94" y="550"/>
                  </a:lnTo>
                  <a:lnTo>
                    <a:pt x="90" y="542"/>
                  </a:lnTo>
                  <a:lnTo>
                    <a:pt x="84" y="538"/>
                  </a:lnTo>
                  <a:lnTo>
                    <a:pt x="94" y="534"/>
                  </a:lnTo>
                  <a:lnTo>
                    <a:pt x="82" y="526"/>
                  </a:lnTo>
                  <a:lnTo>
                    <a:pt x="75" y="506"/>
                  </a:lnTo>
                  <a:lnTo>
                    <a:pt x="67" y="495"/>
                  </a:lnTo>
                  <a:lnTo>
                    <a:pt x="65" y="479"/>
                  </a:lnTo>
                  <a:lnTo>
                    <a:pt x="59" y="452"/>
                  </a:lnTo>
                  <a:lnTo>
                    <a:pt x="58" y="433"/>
                  </a:lnTo>
                  <a:lnTo>
                    <a:pt x="60" y="420"/>
                  </a:lnTo>
                  <a:lnTo>
                    <a:pt x="59" y="408"/>
                  </a:lnTo>
                  <a:lnTo>
                    <a:pt x="54" y="392"/>
                  </a:lnTo>
                  <a:lnTo>
                    <a:pt x="49" y="375"/>
                  </a:lnTo>
                  <a:lnTo>
                    <a:pt x="58" y="362"/>
                  </a:lnTo>
                  <a:lnTo>
                    <a:pt x="54" y="349"/>
                  </a:lnTo>
                  <a:lnTo>
                    <a:pt x="55" y="323"/>
                  </a:lnTo>
                  <a:lnTo>
                    <a:pt x="51" y="313"/>
                  </a:lnTo>
                  <a:lnTo>
                    <a:pt x="43" y="296"/>
                  </a:lnTo>
                  <a:lnTo>
                    <a:pt x="36" y="280"/>
                  </a:lnTo>
                  <a:lnTo>
                    <a:pt x="36" y="267"/>
                  </a:lnTo>
                  <a:lnTo>
                    <a:pt x="38" y="255"/>
                  </a:lnTo>
                  <a:lnTo>
                    <a:pt x="38" y="241"/>
                  </a:lnTo>
                  <a:lnTo>
                    <a:pt x="37" y="227"/>
                  </a:lnTo>
                  <a:lnTo>
                    <a:pt x="45" y="208"/>
                  </a:lnTo>
                  <a:lnTo>
                    <a:pt x="51" y="190"/>
                  </a:lnTo>
                  <a:lnTo>
                    <a:pt x="56" y="185"/>
                  </a:lnTo>
                  <a:lnTo>
                    <a:pt x="50" y="175"/>
                  </a:lnTo>
                  <a:lnTo>
                    <a:pt x="46" y="146"/>
                  </a:lnTo>
                  <a:lnTo>
                    <a:pt x="50" y="137"/>
                  </a:lnTo>
                  <a:lnTo>
                    <a:pt x="64" y="129"/>
                  </a:lnTo>
                  <a:lnTo>
                    <a:pt x="68" y="109"/>
                  </a:lnTo>
                  <a:lnTo>
                    <a:pt x="64" y="106"/>
                  </a:lnTo>
                  <a:lnTo>
                    <a:pt x="52" y="103"/>
                  </a:lnTo>
                  <a:lnTo>
                    <a:pt x="45" y="86"/>
                  </a:lnTo>
                  <a:lnTo>
                    <a:pt x="38" y="68"/>
                  </a:lnTo>
                  <a:lnTo>
                    <a:pt x="33" y="51"/>
                  </a:lnTo>
                  <a:lnTo>
                    <a:pt x="34" y="36"/>
                  </a:lnTo>
                  <a:lnTo>
                    <a:pt x="24" y="23"/>
                  </a:lnTo>
                  <a:lnTo>
                    <a:pt x="19" y="9"/>
                  </a:lnTo>
                  <a:lnTo>
                    <a:pt x="13" y="0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4" y="42"/>
                  </a:lnTo>
                  <a:lnTo>
                    <a:pt x="9" y="66"/>
                  </a:lnTo>
                  <a:lnTo>
                    <a:pt x="9" y="89"/>
                  </a:lnTo>
                  <a:lnTo>
                    <a:pt x="9" y="111"/>
                  </a:lnTo>
                  <a:lnTo>
                    <a:pt x="8" y="119"/>
                  </a:lnTo>
                  <a:lnTo>
                    <a:pt x="12" y="143"/>
                  </a:lnTo>
                  <a:lnTo>
                    <a:pt x="12" y="165"/>
                  </a:lnTo>
                  <a:lnTo>
                    <a:pt x="12" y="193"/>
                  </a:lnTo>
                  <a:lnTo>
                    <a:pt x="11" y="221"/>
                  </a:lnTo>
                  <a:lnTo>
                    <a:pt x="12" y="233"/>
                  </a:lnTo>
                  <a:lnTo>
                    <a:pt x="12" y="25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8" name="Freeform 330"/>
            <p:cNvSpPr>
              <a:spLocks/>
            </p:cNvSpPr>
            <p:nvPr/>
          </p:nvSpPr>
          <p:spPr bwMode="auto">
            <a:xfrm>
              <a:off x="1806" y="3599"/>
              <a:ext cx="51" cy="45"/>
            </a:xfrm>
            <a:custGeom>
              <a:avLst/>
              <a:gdLst/>
              <a:ahLst/>
              <a:cxnLst>
                <a:cxn ang="0">
                  <a:pos x="34" y="3"/>
                </a:cxn>
                <a:cxn ang="0">
                  <a:pos x="42" y="24"/>
                </a:cxn>
                <a:cxn ang="0">
                  <a:pos x="51" y="45"/>
                </a:cxn>
                <a:cxn ang="0">
                  <a:pos x="46" y="43"/>
                </a:cxn>
                <a:cxn ang="0">
                  <a:pos x="38" y="45"/>
                </a:cxn>
                <a:cxn ang="0">
                  <a:pos x="21" y="42"/>
                </a:cxn>
                <a:cxn ang="0">
                  <a:pos x="16" y="42"/>
                </a:cxn>
                <a:cxn ang="0">
                  <a:pos x="0" y="39"/>
                </a:cxn>
                <a:cxn ang="0">
                  <a:pos x="4" y="38"/>
                </a:cxn>
                <a:cxn ang="0">
                  <a:pos x="13" y="36"/>
                </a:cxn>
                <a:cxn ang="0">
                  <a:pos x="18" y="38"/>
                </a:cxn>
                <a:cxn ang="0">
                  <a:pos x="23" y="38"/>
                </a:cxn>
                <a:cxn ang="0">
                  <a:pos x="14" y="33"/>
                </a:cxn>
                <a:cxn ang="0">
                  <a:pos x="25" y="36"/>
                </a:cxn>
                <a:cxn ang="0">
                  <a:pos x="30" y="37"/>
                </a:cxn>
                <a:cxn ang="0">
                  <a:pos x="39" y="38"/>
                </a:cxn>
                <a:cxn ang="0">
                  <a:pos x="42" y="38"/>
                </a:cxn>
                <a:cxn ang="0">
                  <a:pos x="21" y="28"/>
                </a:cxn>
                <a:cxn ang="0">
                  <a:pos x="30" y="19"/>
                </a:cxn>
                <a:cxn ang="0">
                  <a:pos x="17" y="19"/>
                </a:cxn>
                <a:cxn ang="0">
                  <a:pos x="12" y="16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34" y="3"/>
                </a:cxn>
              </a:cxnLst>
              <a:rect l="0" t="0" r="r" b="b"/>
              <a:pathLst>
                <a:path w="51" h="45">
                  <a:moveTo>
                    <a:pt x="34" y="3"/>
                  </a:moveTo>
                  <a:lnTo>
                    <a:pt x="42" y="24"/>
                  </a:lnTo>
                  <a:lnTo>
                    <a:pt x="51" y="45"/>
                  </a:lnTo>
                  <a:lnTo>
                    <a:pt x="46" y="43"/>
                  </a:lnTo>
                  <a:lnTo>
                    <a:pt x="38" y="45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0" y="39"/>
                  </a:lnTo>
                  <a:lnTo>
                    <a:pt x="4" y="38"/>
                  </a:lnTo>
                  <a:lnTo>
                    <a:pt x="13" y="36"/>
                  </a:lnTo>
                  <a:lnTo>
                    <a:pt x="18" y="38"/>
                  </a:lnTo>
                  <a:lnTo>
                    <a:pt x="23" y="38"/>
                  </a:lnTo>
                  <a:lnTo>
                    <a:pt x="14" y="33"/>
                  </a:lnTo>
                  <a:lnTo>
                    <a:pt x="25" y="36"/>
                  </a:lnTo>
                  <a:lnTo>
                    <a:pt x="30" y="37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21" y="28"/>
                  </a:lnTo>
                  <a:lnTo>
                    <a:pt x="30" y="19"/>
                  </a:lnTo>
                  <a:lnTo>
                    <a:pt x="17" y="19"/>
                  </a:lnTo>
                  <a:lnTo>
                    <a:pt x="12" y="16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9" name="Freeform 331"/>
            <p:cNvSpPr>
              <a:spLocks/>
            </p:cNvSpPr>
            <p:nvPr/>
          </p:nvSpPr>
          <p:spPr bwMode="auto">
            <a:xfrm>
              <a:off x="1680" y="3393"/>
              <a:ext cx="14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"/>
                </a:cxn>
                <a:cxn ang="0">
                  <a:pos x="6" y="30"/>
                </a:cxn>
                <a:cxn ang="0">
                  <a:pos x="13" y="28"/>
                </a:cxn>
                <a:cxn ang="0">
                  <a:pos x="14" y="23"/>
                </a:cxn>
                <a:cxn ang="0">
                  <a:pos x="10" y="11"/>
                </a:cxn>
                <a:cxn ang="0">
                  <a:pos x="13" y="10"/>
                </a:cxn>
                <a:cxn ang="0">
                  <a:pos x="4" y="0"/>
                </a:cxn>
              </a:cxnLst>
              <a:rect l="0" t="0" r="r" b="b"/>
              <a:pathLst>
                <a:path w="14" h="30">
                  <a:moveTo>
                    <a:pt x="4" y="0"/>
                  </a:moveTo>
                  <a:lnTo>
                    <a:pt x="0" y="3"/>
                  </a:lnTo>
                  <a:lnTo>
                    <a:pt x="6" y="30"/>
                  </a:lnTo>
                  <a:lnTo>
                    <a:pt x="13" y="28"/>
                  </a:lnTo>
                  <a:lnTo>
                    <a:pt x="14" y="23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0" name="Freeform 332"/>
            <p:cNvSpPr>
              <a:spLocks/>
            </p:cNvSpPr>
            <p:nvPr/>
          </p:nvSpPr>
          <p:spPr bwMode="auto">
            <a:xfrm>
              <a:off x="1711" y="3529"/>
              <a:ext cx="16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9" y="21"/>
                </a:cxn>
                <a:cxn ang="0">
                  <a:pos x="14" y="23"/>
                </a:cxn>
                <a:cxn ang="0">
                  <a:pos x="16" y="16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lnTo>
                    <a:pt x="0" y="9"/>
                  </a:lnTo>
                  <a:lnTo>
                    <a:pt x="9" y="21"/>
                  </a:lnTo>
                  <a:lnTo>
                    <a:pt x="14" y="23"/>
                  </a:lnTo>
                  <a:lnTo>
                    <a:pt x="16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1" name="Freeform 335"/>
            <p:cNvSpPr>
              <a:spLocks/>
            </p:cNvSpPr>
            <p:nvPr/>
          </p:nvSpPr>
          <p:spPr bwMode="auto">
            <a:xfrm>
              <a:off x="1446" y="2540"/>
              <a:ext cx="99" cy="128"/>
            </a:xfrm>
            <a:custGeom>
              <a:avLst/>
              <a:gdLst/>
              <a:ahLst/>
              <a:cxnLst>
                <a:cxn ang="0">
                  <a:pos x="2" y="51"/>
                </a:cxn>
                <a:cxn ang="0">
                  <a:pos x="3" y="70"/>
                </a:cxn>
                <a:cxn ang="0">
                  <a:pos x="0" y="74"/>
                </a:cxn>
                <a:cxn ang="0">
                  <a:pos x="13" y="79"/>
                </a:cxn>
                <a:cxn ang="0">
                  <a:pos x="16" y="76"/>
                </a:cxn>
                <a:cxn ang="0">
                  <a:pos x="19" y="79"/>
                </a:cxn>
                <a:cxn ang="0">
                  <a:pos x="19" y="92"/>
                </a:cxn>
                <a:cxn ang="0">
                  <a:pos x="12" y="95"/>
                </a:cxn>
                <a:cxn ang="0">
                  <a:pos x="13" y="107"/>
                </a:cxn>
                <a:cxn ang="0">
                  <a:pos x="10" y="115"/>
                </a:cxn>
                <a:cxn ang="0">
                  <a:pos x="15" y="113"/>
                </a:cxn>
                <a:cxn ang="0">
                  <a:pos x="34" y="128"/>
                </a:cxn>
                <a:cxn ang="0">
                  <a:pos x="41" y="112"/>
                </a:cxn>
                <a:cxn ang="0">
                  <a:pos x="49" y="95"/>
                </a:cxn>
                <a:cxn ang="0">
                  <a:pos x="67" y="83"/>
                </a:cxn>
                <a:cxn ang="0">
                  <a:pos x="85" y="70"/>
                </a:cxn>
                <a:cxn ang="0">
                  <a:pos x="97" y="48"/>
                </a:cxn>
                <a:cxn ang="0">
                  <a:pos x="99" y="48"/>
                </a:cxn>
                <a:cxn ang="0">
                  <a:pos x="93" y="33"/>
                </a:cxn>
                <a:cxn ang="0">
                  <a:pos x="98" y="31"/>
                </a:cxn>
                <a:cxn ang="0">
                  <a:pos x="79" y="21"/>
                </a:cxn>
                <a:cxn ang="0">
                  <a:pos x="62" y="21"/>
                </a:cxn>
                <a:cxn ang="0">
                  <a:pos x="51" y="10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17" y="12"/>
                </a:cxn>
                <a:cxn ang="0">
                  <a:pos x="11" y="33"/>
                </a:cxn>
                <a:cxn ang="0">
                  <a:pos x="8" y="40"/>
                </a:cxn>
                <a:cxn ang="0">
                  <a:pos x="2" y="51"/>
                </a:cxn>
              </a:cxnLst>
              <a:rect l="0" t="0" r="r" b="b"/>
              <a:pathLst>
                <a:path w="99" h="128">
                  <a:moveTo>
                    <a:pt x="2" y="51"/>
                  </a:moveTo>
                  <a:lnTo>
                    <a:pt x="3" y="70"/>
                  </a:lnTo>
                  <a:lnTo>
                    <a:pt x="0" y="74"/>
                  </a:lnTo>
                  <a:lnTo>
                    <a:pt x="13" y="79"/>
                  </a:lnTo>
                  <a:lnTo>
                    <a:pt x="16" y="76"/>
                  </a:lnTo>
                  <a:lnTo>
                    <a:pt x="19" y="79"/>
                  </a:lnTo>
                  <a:lnTo>
                    <a:pt x="19" y="92"/>
                  </a:lnTo>
                  <a:lnTo>
                    <a:pt x="12" y="95"/>
                  </a:lnTo>
                  <a:lnTo>
                    <a:pt x="13" y="107"/>
                  </a:lnTo>
                  <a:lnTo>
                    <a:pt x="10" y="115"/>
                  </a:lnTo>
                  <a:lnTo>
                    <a:pt x="15" y="113"/>
                  </a:lnTo>
                  <a:lnTo>
                    <a:pt x="34" y="128"/>
                  </a:lnTo>
                  <a:lnTo>
                    <a:pt x="41" y="112"/>
                  </a:lnTo>
                  <a:lnTo>
                    <a:pt x="49" y="95"/>
                  </a:lnTo>
                  <a:lnTo>
                    <a:pt x="67" y="83"/>
                  </a:lnTo>
                  <a:lnTo>
                    <a:pt x="85" y="70"/>
                  </a:lnTo>
                  <a:lnTo>
                    <a:pt x="97" y="48"/>
                  </a:lnTo>
                  <a:lnTo>
                    <a:pt x="99" y="48"/>
                  </a:lnTo>
                  <a:lnTo>
                    <a:pt x="93" y="33"/>
                  </a:lnTo>
                  <a:lnTo>
                    <a:pt x="98" y="31"/>
                  </a:lnTo>
                  <a:lnTo>
                    <a:pt x="79" y="21"/>
                  </a:lnTo>
                  <a:lnTo>
                    <a:pt x="62" y="21"/>
                  </a:lnTo>
                  <a:lnTo>
                    <a:pt x="51" y="10"/>
                  </a:lnTo>
                  <a:lnTo>
                    <a:pt x="37" y="0"/>
                  </a:lnTo>
                  <a:lnTo>
                    <a:pt x="30" y="5"/>
                  </a:lnTo>
                  <a:lnTo>
                    <a:pt x="17" y="12"/>
                  </a:lnTo>
                  <a:lnTo>
                    <a:pt x="11" y="33"/>
                  </a:lnTo>
                  <a:lnTo>
                    <a:pt x="8" y="40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2" name="Freeform 336"/>
            <p:cNvSpPr>
              <a:spLocks/>
            </p:cNvSpPr>
            <p:nvPr/>
          </p:nvSpPr>
          <p:spPr bwMode="auto">
            <a:xfrm>
              <a:off x="1261" y="2569"/>
              <a:ext cx="1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12" y="18"/>
                </a:cxn>
                <a:cxn ang="0">
                  <a:pos x="6" y="0"/>
                </a:cxn>
                <a:cxn ang="0">
                  <a:pos x="0" y="0"/>
                </a:cxn>
              </a:cxnLst>
              <a:rect l="0" t="0" r="r" b="b"/>
              <a:pathLst>
                <a:path w="12" h="18">
                  <a:moveTo>
                    <a:pt x="0" y="0"/>
                  </a:moveTo>
                  <a:lnTo>
                    <a:pt x="7" y="10"/>
                  </a:lnTo>
                  <a:lnTo>
                    <a:pt x="0" y="17"/>
                  </a:lnTo>
                  <a:lnTo>
                    <a:pt x="12" y="1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3" name="Freeform 337"/>
            <p:cNvSpPr>
              <a:spLocks/>
            </p:cNvSpPr>
            <p:nvPr/>
          </p:nvSpPr>
          <p:spPr bwMode="auto">
            <a:xfrm>
              <a:off x="1459" y="2622"/>
              <a:ext cx="6" cy="4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" h="4">
                  <a:moveTo>
                    <a:pt x="6" y="1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4" name="Freeform 338"/>
            <p:cNvSpPr>
              <a:spLocks/>
            </p:cNvSpPr>
            <p:nvPr/>
          </p:nvSpPr>
          <p:spPr bwMode="auto">
            <a:xfrm>
              <a:off x="1278" y="2580"/>
              <a:ext cx="7" cy="3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7" y="2"/>
                </a:cxn>
              </a:cxnLst>
              <a:rect l="0" t="0" r="r" b="b"/>
              <a:pathLst>
                <a:path w="7" h="3">
                  <a:moveTo>
                    <a:pt x="7" y="2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5" name="Freeform 339"/>
            <p:cNvSpPr>
              <a:spLocks/>
            </p:cNvSpPr>
            <p:nvPr/>
          </p:nvSpPr>
          <p:spPr bwMode="auto">
            <a:xfrm>
              <a:off x="1441" y="2570"/>
              <a:ext cx="229" cy="361"/>
            </a:xfrm>
            <a:custGeom>
              <a:avLst/>
              <a:gdLst/>
              <a:ahLst/>
              <a:cxnLst>
                <a:cxn ang="0">
                  <a:pos x="222" y="285"/>
                </a:cxn>
                <a:cxn ang="0">
                  <a:pos x="223" y="318"/>
                </a:cxn>
                <a:cxn ang="0">
                  <a:pos x="222" y="336"/>
                </a:cxn>
                <a:cxn ang="0">
                  <a:pos x="216" y="352"/>
                </a:cxn>
                <a:cxn ang="0">
                  <a:pos x="207" y="361"/>
                </a:cxn>
                <a:cxn ang="0">
                  <a:pos x="184" y="340"/>
                </a:cxn>
                <a:cxn ang="0">
                  <a:pos x="158" y="324"/>
                </a:cxn>
                <a:cxn ang="0">
                  <a:pos x="128" y="307"/>
                </a:cxn>
                <a:cxn ang="0">
                  <a:pos x="98" y="277"/>
                </a:cxn>
                <a:cxn ang="0">
                  <a:pos x="85" y="246"/>
                </a:cxn>
                <a:cxn ang="0">
                  <a:pos x="67" y="211"/>
                </a:cxn>
                <a:cxn ang="0">
                  <a:pos x="52" y="182"/>
                </a:cxn>
                <a:cxn ang="0">
                  <a:pos x="37" y="154"/>
                </a:cxn>
                <a:cxn ang="0">
                  <a:pos x="17" y="129"/>
                </a:cxn>
                <a:cxn ang="0">
                  <a:pos x="7" y="115"/>
                </a:cxn>
                <a:cxn ang="0">
                  <a:pos x="3" y="79"/>
                </a:cxn>
                <a:cxn ang="0">
                  <a:pos x="18" y="77"/>
                </a:cxn>
                <a:cxn ang="0">
                  <a:pos x="20" y="83"/>
                </a:cxn>
                <a:cxn ang="0">
                  <a:pos x="46" y="82"/>
                </a:cxn>
                <a:cxn ang="0">
                  <a:pos x="72" y="53"/>
                </a:cxn>
                <a:cxn ang="0">
                  <a:pos x="102" y="18"/>
                </a:cxn>
                <a:cxn ang="0">
                  <a:pos x="98" y="3"/>
                </a:cxn>
                <a:cxn ang="0">
                  <a:pos x="104" y="0"/>
                </a:cxn>
                <a:cxn ang="0">
                  <a:pos x="124" y="19"/>
                </a:cxn>
                <a:cxn ang="0">
                  <a:pos x="141" y="43"/>
                </a:cxn>
                <a:cxn ang="0">
                  <a:pos x="176" y="44"/>
                </a:cxn>
                <a:cxn ang="0">
                  <a:pos x="187" y="74"/>
                </a:cxn>
                <a:cxn ang="0">
                  <a:pos x="192" y="81"/>
                </a:cxn>
                <a:cxn ang="0">
                  <a:pos x="163" y="91"/>
                </a:cxn>
                <a:cxn ang="0">
                  <a:pos x="145" y="113"/>
                </a:cxn>
                <a:cxn ang="0">
                  <a:pos x="132" y="145"/>
                </a:cxn>
                <a:cxn ang="0">
                  <a:pos x="147" y="175"/>
                </a:cxn>
                <a:cxn ang="0">
                  <a:pos x="153" y="185"/>
                </a:cxn>
                <a:cxn ang="0">
                  <a:pos x="177" y="197"/>
                </a:cxn>
                <a:cxn ang="0">
                  <a:pos x="190" y="202"/>
                </a:cxn>
                <a:cxn ang="0">
                  <a:pos x="210" y="215"/>
                </a:cxn>
                <a:cxn ang="0">
                  <a:pos x="227" y="245"/>
                </a:cxn>
                <a:cxn ang="0">
                  <a:pos x="224" y="275"/>
                </a:cxn>
              </a:cxnLst>
              <a:rect l="0" t="0" r="r" b="b"/>
              <a:pathLst>
                <a:path w="229" h="361">
                  <a:moveTo>
                    <a:pt x="224" y="275"/>
                  </a:moveTo>
                  <a:lnTo>
                    <a:pt x="222" y="285"/>
                  </a:lnTo>
                  <a:lnTo>
                    <a:pt x="220" y="301"/>
                  </a:lnTo>
                  <a:lnTo>
                    <a:pt x="223" y="318"/>
                  </a:lnTo>
                  <a:lnTo>
                    <a:pt x="229" y="321"/>
                  </a:lnTo>
                  <a:lnTo>
                    <a:pt x="222" y="336"/>
                  </a:lnTo>
                  <a:lnTo>
                    <a:pt x="220" y="344"/>
                  </a:lnTo>
                  <a:lnTo>
                    <a:pt x="216" y="352"/>
                  </a:lnTo>
                  <a:lnTo>
                    <a:pt x="210" y="361"/>
                  </a:lnTo>
                  <a:lnTo>
                    <a:pt x="207" y="361"/>
                  </a:lnTo>
                  <a:lnTo>
                    <a:pt x="192" y="349"/>
                  </a:lnTo>
                  <a:lnTo>
                    <a:pt x="184" y="340"/>
                  </a:lnTo>
                  <a:lnTo>
                    <a:pt x="173" y="334"/>
                  </a:lnTo>
                  <a:lnTo>
                    <a:pt x="158" y="324"/>
                  </a:lnTo>
                  <a:lnTo>
                    <a:pt x="144" y="317"/>
                  </a:lnTo>
                  <a:lnTo>
                    <a:pt x="128" y="307"/>
                  </a:lnTo>
                  <a:lnTo>
                    <a:pt x="114" y="293"/>
                  </a:lnTo>
                  <a:lnTo>
                    <a:pt x="98" y="277"/>
                  </a:lnTo>
                  <a:lnTo>
                    <a:pt x="99" y="268"/>
                  </a:lnTo>
                  <a:lnTo>
                    <a:pt x="85" y="246"/>
                  </a:lnTo>
                  <a:lnTo>
                    <a:pt x="73" y="225"/>
                  </a:lnTo>
                  <a:lnTo>
                    <a:pt x="67" y="211"/>
                  </a:lnTo>
                  <a:lnTo>
                    <a:pt x="59" y="198"/>
                  </a:lnTo>
                  <a:lnTo>
                    <a:pt x="52" y="182"/>
                  </a:lnTo>
                  <a:lnTo>
                    <a:pt x="45" y="168"/>
                  </a:lnTo>
                  <a:lnTo>
                    <a:pt x="37" y="154"/>
                  </a:lnTo>
                  <a:lnTo>
                    <a:pt x="30" y="139"/>
                  </a:lnTo>
                  <a:lnTo>
                    <a:pt x="17" y="129"/>
                  </a:lnTo>
                  <a:lnTo>
                    <a:pt x="5" y="120"/>
                  </a:lnTo>
                  <a:lnTo>
                    <a:pt x="7" y="115"/>
                  </a:lnTo>
                  <a:lnTo>
                    <a:pt x="0" y="89"/>
                  </a:lnTo>
                  <a:lnTo>
                    <a:pt x="3" y="79"/>
                  </a:lnTo>
                  <a:lnTo>
                    <a:pt x="17" y="65"/>
                  </a:lnTo>
                  <a:lnTo>
                    <a:pt x="18" y="77"/>
                  </a:lnTo>
                  <a:lnTo>
                    <a:pt x="15" y="85"/>
                  </a:lnTo>
                  <a:lnTo>
                    <a:pt x="20" y="83"/>
                  </a:lnTo>
                  <a:lnTo>
                    <a:pt x="39" y="98"/>
                  </a:lnTo>
                  <a:lnTo>
                    <a:pt x="46" y="82"/>
                  </a:lnTo>
                  <a:lnTo>
                    <a:pt x="54" y="65"/>
                  </a:lnTo>
                  <a:lnTo>
                    <a:pt x="72" y="53"/>
                  </a:lnTo>
                  <a:lnTo>
                    <a:pt x="90" y="40"/>
                  </a:lnTo>
                  <a:lnTo>
                    <a:pt x="102" y="18"/>
                  </a:lnTo>
                  <a:lnTo>
                    <a:pt x="104" y="18"/>
                  </a:lnTo>
                  <a:lnTo>
                    <a:pt x="98" y="3"/>
                  </a:lnTo>
                  <a:lnTo>
                    <a:pt x="103" y="1"/>
                  </a:lnTo>
                  <a:lnTo>
                    <a:pt x="104" y="0"/>
                  </a:lnTo>
                  <a:lnTo>
                    <a:pt x="115" y="9"/>
                  </a:lnTo>
                  <a:lnTo>
                    <a:pt x="124" y="19"/>
                  </a:lnTo>
                  <a:lnTo>
                    <a:pt x="137" y="34"/>
                  </a:lnTo>
                  <a:lnTo>
                    <a:pt x="141" y="43"/>
                  </a:lnTo>
                  <a:lnTo>
                    <a:pt x="163" y="44"/>
                  </a:lnTo>
                  <a:lnTo>
                    <a:pt x="176" y="44"/>
                  </a:lnTo>
                  <a:lnTo>
                    <a:pt x="193" y="51"/>
                  </a:lnTo>
                  <a:lnTo>
                    <a:pt x="187" y="74"/>
                  </a:lnTo>
                  <a:lnTo>
                    <a:pt x="198" y="82"/>
                  </a:lnTo>
                  <a:lnTo>
                    <a:pt x="192" y="81"/>
                  </a:lnTo>
                  <a:lnTo>
                    <a:pt x="177" y="85"/>
                  </a:lnTo>
                  <a:lnTo>
                    <a:pt x="163" y="91"/>
                  </a:lnTo>
                  <a:lnTo>
                    <a:pt x="149" y="99"/>
                  </a:lnTo>
                  <a:lnTo>
                    <a:pt x="145" y="113"/>
                  </a:lnTo>
                  <a:lnTo>
                    <a:pt x="140" y="129"/>
                  </a:lnTo>
                  <a:lnTo>
                    <a:pt x="132" y="145"/>
                  </a:lnTo>
                  <a:lnTo>
                    <a:pt x="140" y="159"/>
                  </a:lnTo>
                  <a:lnTo>
                    <a:pt x="147" y="175"/>
                  </a:lnTo>
                  <a:lnTo>
                    <a:pt x="146" y="182"/>
                  </a:lnTo>
                  <a:lnTo>
                    <a:pt x="153" y="185"/>
                  </a:lnTo>
                  <a:lnTo>
                    <a:pt x="163" y="193"/>
                  </a:lnTo>
                  <a:lnTo>
                    <a:pt x="177" y="197"/>
                  </a:lnTo>
                  <a:lnTo>
                    <a:pt x="189" y="186"/>
                  </a:lnTo>
                  <a:lnTo>
                    <a:pt x="190" y="202"/>
                  </a:lnTo>
                  <a:lnTo>
                    <a:pt x="192" y="216"/>
                  </a:lnTo>
                  <a:lnTo>
                    <a:pt x="210" y="215"/>
                  </a:lnTo>
                  <a:lnTo>
                    <a:pt x="219" y="231"/>
                  </a:lnTo>
                  <a:lnTo>
                    <a:pt x="227" y="245"/>
                  </a:lnTo>
                  <a:lnTo>
                    <a:pt x="224" y="250"/>
                  </a:lnTo>
                  <a:lnTo>
                    <a:pt x="224" y="275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6" name="Freeform 812"/>
            <p:cNvSpPr>
              <a:spLocks/>
            </p:cNvSpPr>
            <p:nvPr/>
          </p:nvSpPr>
          <p:spPr bwMode="auto">
            <a:xfrm>
              <a:off x="1314" y="2253"/>
              <a:ext cx="108" cy="59"/>
            </a:xfrm>
            <a:custGeom>
              <a:avLst/>
              <a:gdLst/>
              <a:ahLst/>
              <a:cxnLst>
                <a:cxn ang="0">
                  <a:pos x="58" y="41"/>
                </a:cxn>
                <a:cxn ang="0">
                  <a:pos x="52" y="43"/>
                </a:cxn>
                <a:cxn ang="0">
                  <a:pos x="43" y="47"/>
                </a:cxn>
                <a:cxn ang="0">
                  <a:pos x="37" y="59"/>
                </a:cxn>
                <a:cxn ang="0">
                  <a:pos x="32" y="59"/>
                </a:cxn>
                <a:cxn ang="0">
                  <a:pos x="31" y="52"/>
                </a:cxn>
                <a:cxn ang="0">
                  <a:pos x="24" y="50"/>
                </a:cxn>
                <a:cxn ang="0">
                  <a:pos x="24" y="41"/>
                </a:cxn>
                <a:cxn ang="0">
                  <a:pos x="10" y="38"/>
                </a:cxn>
                <a:cxn ang="0">
                  <a:pos x="0" y="30"/>
                </a:cxn>
                <a:cxn ang="0">
                  <a:pos x="10" y="15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41" y="3"/>
                </a:cxn>
                <a:cxn ang="0">
                  <a:pos x="57" y="0"/>
                </a:cxn>
                <a:cxn ang="0">
                  <a:pos x="71" y="0"/>
                </a:cxn>
                <a:cxn ang="0">
                  <a:pos x="86" y="3"/>
                </a:cxn>
                <a:cxn ang="0">
                  <a:pos x="96" y="11"/>
                </a:cxn>
                <a:cxn ang="0">
                  <a:pos x="93" y="9"/>
                </a:cxn>
                <a:cxn ang="0">
                  <a:pos x="96" y="13"/>
                </a:cxn>
                <a:cxn ang="0">
                  <a:pos x="101" y="13"/>
                </a:cxn>
                <a:cxn ang="0">
                  <a:pos x="108" y="20"/>
                </a:cxn>
                <a:cxn ang="0">
                  <a:pos x="93" y="22"/>
                </a:cxn>
                <a:cxn ang="0">
                  <a:pos x="79" y="25"/>
                </a:cxn>
                <a:cxn ang="0">
                  <a:pos x="58" y="41"/>
                </a:cxn>
              </a:cxnLst>
              <a:rect l="0" t="0" r="r" b="b"/>
              <a:pathLst>
                <a:path w="108" h="59">
                  <a:moveTo>
                    <a:pt x="58" y="41"/>
                  </a:moveTo>
                  <a:lnTo>
                    <a:pt x="52" y="43"/>
                  </a:lnTo>
                  <a:lnTo>
                    <a:pt x="43" y="47"/>
                  </a:lnTo>
                  <a:lnTo>
                    <a:pt x="37" y="59"/>
                  </a:lnTo>
                  <a:lnTo>
                    <a:pt x="32" y="59"/>
                  </a:lnTo>
                  <a:lnTo>
                    <a:pt x="31" y="52"/>
                  </a:lnTo>
                  <a:lnTo>
                    <a:pt x="24" y="50"/>
                  </a:lnTo>
                  <a:lnTo>
                    <a:pt x="24" y="41"/>
                  </a:lnTo>
                  <a:lnTo>
                    <a:pt x="10" y="38"/>
                  </a:lnTo>
                  <a:lnTo>
                    <a:pt x="0" y="30"/>
                  </a:lnTo>
                  <a:lnTo>
                    <a:pt x="10" y="15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6" y="3"/>
                  </a:lnTo>
                  <a:lnTo>
                    <a:pt x="96" y="11"/>
                  </a:lnTo>
                  <a:lnTo>
                    <a:pt x="93" y="9"/>
                  </a:lnTo>
                  <a:lnTo>
                    <a:pt x="96" y="13"/>
                  </a:lnTo>
                  <a:lnTo>
                    <a:pt x="101" y="13"/>
                  </a:lnTo>
                  <a:lnTo>
                    <a:pt x="108" y="20"/>
                  </a:lnTo>
                  <a:lnTo>
                    <a:pt x="93" y="22"/>
                  </a:lnTo>
                  <a:lnTo>
                    <a:pt x="79" y="25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7" name="Freeform 813"/>
            <p:cNvSpPr>
              <a:spLocks/>
            </p:cNvSpPr>
            <p:nvPr/>
          </p:nvSpPr>
          <p:spPr bwMode="auto">
            <a:xfrm>
              <a:off x="1319" y="2204"/>
              <a:ext cx="23" cy="51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4" y="32"/>
                </a:cxn>
                <a:cxn ang="0">
                  <a:pos x="6" y="13"/>
                </a:cxn>
                <a:cxn ang="0">
                  <a:pos x="22" y="0"/>
                </a:cxn>
                <a:cxn ang="0">
                  <a:pos x="23" y="2"/>
                </a:cxn>
                <a:cxn ang="0">
                  <a:pos x="23" y="14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19" y="36"/>
                </a:cxn>
                <a:cxn ang="0">
                  <a:pos x="14" y="41"/>
                </a:cxn>
              </a:cxnLst>
              <a:rect l="0" t="0" r="r" b="b"/>
              <a:pathLst>
                <a:path w="23" h="51">
                  <a:moveTo>
                    <a:pt x="14" y="41"/>
                  </a:moveTo>
                  <a:lnTo>
                    <a:pt x="5" y="51"/>
                  </a:lnTo>
                  <a:lnTo>
                    <a:pt x="0" y="51"/>
                  </a:lnTo>
                  <a:lnTo>
                    <a:pt x="4" y="32"/>
                  </a:lnTo>
                  <a:lnTo>
                    <a:pt x="6" y="13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14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19" y="36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8" name="Freeform 814"/>
            <p:cNvSpPr>
              <a:spLocks/>
            </p:cNvSpPr>
            <p:nvPr/>
          </p:nvSpPr>
          <p:spPr bwMode="auto">
            <a:xfrm>
              <a:off x="1461" y="2186"/>
              <a:ext cx="6" cy="2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</a:cxnLst>
              <a:rect l="0" t="0" r="r" b="b"/>
              <a:pathLst>
                <a:path w="6" h="2">
                  <a:moveTo>
                    <a:pt x="6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9" name="Freeform 815"/>
            <p:cNvSpPr>
              <a:spLocks/>
            </p:cNvSpPr>
            <p:nvPr/>
          </p:nvSpPr>
          <p:spPr bwMode="auto">
            <a:xfrm>
              <a:off x="1488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0" name="Freeform 816"/>
            <p:cNvSpPr>
              <a:spLocks/>
            </p:cNvSpPr>
            <p:nvPr/>
          </p:nvSpPr>
          <p:spPr bwMode="auto">
            <a:xfrm>
              <a:off x="1484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1" name="Freeform 817"/>
            <p:cNvSpPr>
              <a:spLocks/>
            </p:cNvSpPr>
            <p:nvPr/>
          </p:nvSpPr>
          <p:spPr bwMode="auto">
            <a:xfrm>
              <a:off x="1264" y="2217"/>
              <a:ext cx="72" cy="81"/>
            </a:xfrm>
            <a:custGeom>
              <a:avLst/>
              <a:gdLst/>
              <a:ahLst/>
              <a:cxnLst>
                <a:cxn ang="0">
                  <a:pos x="7" y="71"/>
                </a:cxn>
                <a:cxn ang="0">
                  <a:pos x="0" y="65"/>
                </a:cxn>
                <a:cxn ang="0">
                  <a:pos x="1" y="51"/>
                </a:cxn>
                <a:cxn ang="0">
                  <a:pos x="12" y="35"/>
                </a:cxn>
                <a:cxn ang="0">
                  <a:pos x="35" y="31"/>
                </a:cxn>
                <a:cxn ang="0">
                  <a:pos x="22" y="13"/>
                </a:cxn>
                <a:cxn ang="0">
                  <a:pos x="27" y="12"/>
                </a:cxn>
                <a:cxn ang="0">
                  <a:pos x="29" y="0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59" y="19"/>
                </a:cxn>
                <a:cxn ang="0">
                  <a:pos x="55" y="38"/>
                </a:cxn>
                <a:cxn ang="0">
                  <a:pos x="60" y="38"/>
                </a:cxn>
                <a:cxn ang="0">
                  <a:pos x="66" y="39"/>
                </a:cxn>
                <a:cxn ang="0">
                  <a:pos x="72" y="42"/>
                </a:cxn>
                <a:cxn ang="0">
                  <a:pos x="60" y="51"/>
                </a:cxn>
                <a:cxn ang="0">
                  <a:pos x="50" y="66"/>
                </a:cxn>
                <a:cxn ang="0">
                  <a:pos x="35" y="81"/>
                </a:cxn>
                <a:cxn ang="0">
                  <a:pos x="21" y="77"/>
                </a:cxn>
                <a:cxn ang="0">
                  <a:pos x="7" y="71"/>
                </a:cxn>
              </a:cxnLst>
              <a:rect l="0" t="0" r="r" b="b"/>
              <a:pathLst>
                <a:path w="72" h="81">
                  <a:moveTo>
                    <a:pt x="7" y="71"/>
                  </a:moveTo>
                  <a:lnTo>
                    <a:pt x="0" y="65"/>
                  </a:lnTo>
                  <a:lnTo>
                    <a:pt x="1" y="51"/>
                  </a:lnTo>
                  <a:lnTo>
                    <a:pt x="12" y="35"/>
                  </a:lnTo>
                  <a:lnTo>
                    <a:pt x="35" y="31"/>
                  </a:lnTo>
                  <a:lnTo>
                    <a:pt x="22" y="13"/>
                  </a:lnTo>
                  <a:lnTo>
                    <a:pt x="27" y="12"/>
                  </a:lnTo>
                  <a:lnTo>
                    <a:pt x="29" y="0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59" y="19"/>
                  </a:lnTo>
                  <a:lnTo>
                    <a:pt x="55" y="38"/>
                  </a:lnTo>
                  <a:lnTo>
                    <a:pt x="60" y="38"/>
                  </a:lnTo>
                  <a:lnTo>
                    <a:pt x="66" y="39"/>
                  </a:lnTo>
                  <a:lnTo>
                    <a:pt x="72" y="42"/>
                  </a:lnTo>
                  <a:lnTo>
                    <a:pt x="60" y="51"/>
                  </a:lnTo>
                  <a:lnTo>
                    <a:pt x="50" y="66"/>
                  </a:lnTo>
                  <a:lnTo>
                    <a:pt x="35" y="81"/>
                  </a:lnTo>
                  <a:lnTo>
                    <a:pt x="21" y="77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2" name="Freeform 818"/>
            <p:cNvSpPr>
              <a:spLocks/>
            </p:cNvSpPr>
            <p:nvPr/>
          </p:nvSpPr>
          <p:spPr bwMode="auto">
            <a:xfrm>
              <a:off x="1512" y="2204"/>
              <a:ext cx="36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5"/>
                </a:cxn>
                <a:cxn ang="0">
                  <a:pos x="19" y="13"/>
                </a:cxn>
                <a:cxn ang="0">
                  <a:pos x="36" y="12"/>
                </a:cxn>
                <a:cxn ang="0">
                  <a:pos x="14" y="0"/>
                </a:cxn>
              </a:cxnLst>
              <a:rect l="0" t="0" r="r" b="b"/>
              <a:pathLst>
                <a:path w="36" h="13">
                  <a:moveTo>
                    <a:pt x="14" y="0"/>
                  </a:moveTo>
                  <a:lnTo>
                    <a:pt x="0" y="5"/>
                  </a:lnTo>
                  <a:lnTo>
                    <a:pt x="19" y="13"/>
                  </a:lnTo>
                  <a:lnTo>
                    <a:pt x="36" y="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3" name="Freeform 819"/>
            <p:cNvSpPr>
              <a:spLocks/>
            </p:cNvSpPr>
            <p:nvPr/>
          </p:nvSpPr>
          <p:spPr bwMode="auto">
            <a:xfrm>
              <a:off x="915" y="1922"/>
              <a:ext cx="460" cy="360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91" y="28"/>
                </a:cxn>
                <a:cxn ang="0">
                  <a:pos x="139" y="28"/>
                </a:cxn>
                <a:cxn ang="0">
                  <a:pos x="171" y="20"/>
                </a:cxn>
                <a:cxn ang="0">
                  <a:pos x="177" y="26"/>
                </a:cxn>
                <a:cxn ang="0">
                  <a:pos x="189" y="41"/>
                </a:cxn>
                <a:cxn ang="0">
                  <a:pos x="190" y="54"/>
                </a:cxn>
                <a:cxn ang="0">
                  <a:pos x="198" y="68"/>
                </a:cxn>
                <a:cxn ang="0">
                  <a:pos x="207" y="73"/>
                </a:cxn>
                <a:cxn ang="0">
                  <a:pos x="220" y="63"/>
                </a:cxn>
                <a:cxn ang="0">
                  <a:pos x="233" y="59"/>
                </a:cxn>
                <a:cxn ang="0">
                  <a:pos x="237" y="59"/>
                </a:cxn>
                <a:cxn ang="0">
                  <a:pos x="245" y="64"/>
                </a:cxn>
                <a:cxn ang="0">
                  <a:pos x="251" y="69"/>
                </a:cxn>
                <a:cxn ang="0">
                  <a:pos x="255" y="84"/>
                </a:cxn>
                <a:cxn ang="0">
                  <a:pos x="260" y="97"/>
                </a:cxn>
                <a:cxn ang="0">
                  <a:pos x="264" y="108"/>
                </a:cxn>
                <a:cxn ang="0">
                  <a:pos x="268" y="125"/>
                </a:cxn>
                <a:cxn ang="0">
                  <a:pos x="279" y="131"/>
                </a:cxn>
                <a:cxn ang="0">
                  <a:pos x="290" y="133"/>
                </a:cxn>
                <a:cxn ang="0">
                  <a:pos x="298" y="135"/>
                </a:cxn>
                <a:cxn ang="0">
                  <a:pos x="281" y="232"/>
                </a:cxn>
                <a:cxn ang="0">
                  <a:pos x="300" y="277"/>
                </a:cxn>
                <a:cxn ang="0">
                  <a:pos x="366" y="278"/>
                </a:cxn>
                <a:cxn ang="0">
                  <a:pos x="388" y="260"/>
                </a:cxn>
                <a:cxn ang="0">
                  <a:pos x="448" y="222"/>
                </a:cxn>
                <a:cxn ang="0">
                  <a:pos x="444" y="253"/>
                </a:cxn>
                <a:cxn ang="0">
                  <a:pos x="432" y="284"/>
                </a:cxn>
                <a:cxn ang="0">
                  <a:pos x="395" y="295"/>
                </a:cxn>
                <a:cxn ang="0">
                  <a:pos x="384" y="326"/>
                </a:cxn>
                <a:cxn ang="0">
                  <a:pos x="332" y="342"/>
                </a:cxn>
                <a:cxn ang="0">
                  <a:pos x="307" y="326"/>
                </a:cxn>
                <a:cxn ang="0">
                  <a:pos x="225" y="316"/>
                </a:cxn>
                <a:cxn ang="0">
                  <a:pos x="174" y="286"/>
                </a:cxn>
                <a:cxn ang="0">
                  <a:pos x="135" y="243"/>
                </a:cxn>
                <a:cxn ang="0">
                  <a:pos x="138" y="206"/>
                </a:cxn>
                <a:cxn ang="0">
                  <a:pos x="116" y="166"/>
                </a:cxn>
                <a:cxn ang="0">
                  <a:pos x="95" y="144"/>
                </a:cxn>
                <a:cxn ang="0">
                  <a:pos x="90" y="120"/>
                </a:cxn>
                <a:cxn ang="0">
                  <a:pos x="68" y="88"/>
                </a:cxn>
                <a:cxn ang="0">
                  <a:pos x="44" y="25"/>
                </a:cxn>
                <a:cxn ang="0">
                  <a:pos x="35" y="75"/>
                </a:cxn>
                <a:cxn ang="0">
                  <a:pos x="56" y="118"/>
                </a:cxn>
                <a:cxn ang="0">
                  <a:pos x="77" y="178"/>
                </a:cxn>
                <a:cxn ang="0">
                  <a:pos x="42" y="157"/>
                </a:cxn>
                <a:cxn ang="0">
                  <a:pos x="22" y="115"/>
                </a:cxn>
                <a:cxn ang="0">
                  <a:pos x="22" y="80"/>
                </a:cxn>
                <a:cxn ang="0">
                  <a:pos x="0" y="4"/>
                </a:cxn>
              </a:cxnLst>
              <a:rect l="0" t="0" r="r" b="b"/>
              <a:pathLst>
                <a:path w="460" h="360">
                  <a:moveTo>
                    <a:pt x="17" y="3"/>
                  </a:moveTo>
                  <a:lnTo>
                    <a:pt x="40" y="0"/>
                  </a:lnTo>
                  <a:lnTo>
                    <a:pt x="38" y="3"/>
                  </a:lnTo>
                  <a:lnTo>
                    <a:pt x="39" y="6"/>
                  </a:lnTo>
                  <a:lnTo>
                    <a:pt x="59" y="15"/>
                  </a:lnTo>
                  <a:lnTo>
                    <a:pt x="86" y="25"/>
                  </a:lnTo>
                  <a:lnTo>
                    <a:pt x="87" y="26"/>
                  </a:lnTo>
                  <a:lnTo>
                    <a:pt x="91" y="28"/>
                  </a:lnTo>
                  <a:lnTo>
                    <a:pt x="102" y="28"/>
                  </a:lnTo>
                  <a:lnTo>
                    <a:pt x="125" y="28"/>
                  </a:lnTo>
                  <a:lnTo>
                    <a:pt x="129" y="28"/>
                  </a:lnTo>
                  <a:lnTo>
                    <a:pt x="139" y="28"/>
                  </a:lnTo>
                  <a:lnTo>
                    <a:pt x="142" y="19"/>
                  </a:lnTo>
                  <a:lnTo>
                    <a:pt x="158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3" y="25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80" y="32"/>
                  </a:lnTo>
                  <a:lnTo>
                    <a:pt x="181" y="33"/>
                  </a:lnTo>
                  <a:lnTo>
                    <a:pt x="184" y="38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90" y="43"/>
                  </a:lnTo>
                  <a:lnTo>
                    <a:pt x="190" y="50"/>
                  </a:lnTo>
                  <a:lnTo>
                    <a:pt x="190" y="54"/>
                  </a:lnTo>
                  <a:lnTo>
                    <a:pt x="191" y="62"/>
                  </a:lnTo>
                  <a:lnTo>
                    <a:pt x="194" y="64"/>
                  </a:lnTo>
                  <a:lnTo>
                    <a:pt x="197" y="67"/>
                  </a:lnTo>
                  <a:lnTo>
                    <a:pt x="198" y="68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4" y="72"/>
                  </a:lnTo>
                  <a:lnTo>
                    <a:pt x="207" y="73"/>
                  </a:lnTo>
                  <a:lnTo>
                    <a:pt x="211" y="75"/>
                  </a:lnTo>
                  <a:lnTo>
                    <a:pt x="212" y="73"/>
                  </a:lnTo>
                  <a:lnTo>
                    <a:pt x="216" y="69"/>
                  </a:lnTo>
                  <a:lnTo>
                    <a:pt x="220" y="63"/>
                  </a:lnTo>
                  <a:lnTo>
                    <a:pt x="223" y="59"/>
                  </a:lnTo>
                  <a:lnTo>
                    <a:pt x="224" y="59"/>
                  </a:lnTo>
                  <a:lnTo>
                    <a:pt x="229" y="56"/>
                  </a:lnTo>
                  <a:lnTo>
                    <a:pt x="233" y="59"/>
                  </a:lnTo>
                  <a:lnTo>
                    <a:pt x="233" y="58"/>
                  </a:lnTo>
                  <a:lnTo>
                    <a:pt x="234" y="59"/>
                  </a:lnTo>
                  <a:lnTo>
                    <a:pt x="234" y="58"/>
                  </a:lnTo>
                  <a:lnTo>
                    <a:pt x="237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6" y="64"/>
                  </a:lnTo>
                  <a:lnTo>
                    <a:pt x="247" y="65"/>
                  </a:lnTo>
                  <a:lnTo>
                    <a:pt x="249" y="67"/>
                  </a:lnTo>
                  <a:lnTo>
                    <a:pt x="251" y="69"/>
                  </a:lnTo>
                  <a:lnTo>
                    <a:pt x="251" y="71"/>
                  </a:lnTo>
                  <a:lnTo>
                    <a:pt x="253" y="72"/>
                  </a:lnTo>
                  <a:lnTo>
                    <a:pt x="253" y="76"/>
                  </a:lnTo>
                  <a:lnTo>
                    <a:pt x="255" y="84"/>
                  </a:lnTo>
                  <a:lnTo>
                    <a:pt x="255" y="89"/>
                  </a:lnTo>
                  <a:lnTo>
                    <a:pt x="257" y="90"/>
                  </a:lnTo>
                  <a:lnTo>
                    <a:pt x="259" y="94"/>
                  </a:lnTo>
                  <a:lnTo>
                    <a:pt x="260" y="97"/>
                  </a:lnTo>
                  <a:lnTo>
                    <a:pt x="262" y="99"/>
                  </a:lnTo>
                  <a:lnTo>
                    <a:pt x="263" y="101"/>
                  </a:lnTo>
                  <a:lnTo>
                    <a:pt x="266" y="103"/>
                  </a:lnTo>
                  <a:lnTo>
                    <a:pt x="264" y="108"/>
                  </a:lnTo>
                  <a:lnTo>
                    <a:pt x="264" y="114"/>
                  </a:lnTo>
                  <a:lnTo>
                    <a:pt x="266" y="116"/>
                  </a:lnTo>
                  <a:lnTo>
                    <a:pt x="267" y="121"/>
                  </a:lnTo>
                  <a:lnTo>
                    <a:pt x="268" y="125"/>
                  </a:lnTo>
                  <a:lnTo>
                    <a:pt x="272" y="127"/>
                  </a:lnTo>
                  <a:lnTo>
                    <a:pt x="273" y="128"/>
                  </a:lnTo>
                  <a:lnTo>
                    <a:pt x="275" y="128"/>
                  </a:lnTo>
                  <a:lnTo>
                    <a:pt x="279" y="131"/>
                  </a:lnTo>
                  <a:lnTo>
                    <a:pt x="280" y="131"/>
                  </a:lnTo>
                  <a:lnTo>
                    <a:pt x="280" y="132"/>
                  </a:lnTo>
                  <a:lnTo>
                    <a:pt x="287" y="132"/>
                  </a:lnTo>
                  <a:lnTo>
                    <a:pt x="290" y="133"/>
                  </a:lnTo>
                  <a:lnTo>
                    <a:pt x="292" y="136"/>
                  </a:lnTo>
                  <a:lnTo>
                    <a:pt x="294" y="136"/>
                  </a:lnTo>
                  <a:lnTo>
                    <a:pt x="298" y="133"/>
                  </a:lnTo>
                  <a:lnTo>
                    <a:pt x="298" y="135"/>
                  </a:lnTo>
                  <a:lnTo>
                    <a:pt x="288" y="161"/>
                  </a:lnTo>
                  <a:lnTo>
                    <a:pt x="277" y="187"/>
                  </a:lnTo>
                  <a:lnTo>
                    <a:pt x="275" y="213"/>
                  </a:lnTo>
                  <a:lnTo>
                    <a:pt x="281" y="232"/>
                  </a:lnTo>
                  <a:lnTo>
                    <a:pt x="287" y="251"/>
                  </a:lnTo>
                  <a:lnTo>
                    <a:pt x="292" y="262"/>
                  </a:lnTo>
                  <a:lnTo>
                    <a:pt x="297" y="274"/>
                  </a:lnTo>
                  <a:lnTo>
                    <a:pt x="300" y="277"/>
                  </a:lnTo>
                  <a:lnTo>
                    <a:pt x="316" y="286"/>
                  </a:lnTo>
                  <a:lnTo>
                    <a:pt x="332" y="284"/>
                  </a:lnTo>
                  <a:lnTo>
                    <a:pt x="352" y="280"/>
                  </a:lnTo>
                  <a:lnTo>
                    <a:pt x="366" y="278"/>
                  </a:lnTo>
                  <a:lnTo>
                    <a:pt x="371" y="282"/>
                  </a:lnTo>
                  <a:lnTo>
                    <a:pt x="376" y="277"/>
                  </a:lnTo>
                  <a:lnTo>
                    <a:pt x="374" y="274"/>
                  </a:lnTo>
                  <a:lnTo>
                    <a:pt x="388" y="260"/>
                  </a:lnTo>
                  <a:lnTo>
                    <a:pt x="396" y="235"/>
                  </a:lnTo>
                  <a:lnTo>
                    <a:pt x="410" y="224"/>
                  </a:lnTo>
                  <a:lnTo>
                    <a:pt x="431" y="223"/>
                  </a:lnTo>
                  <a:lnTo>
                    <a:pt x="448" y="222"/>
                  </a:lnTo>
                  <a:lnTo>
                    <a:pt x="452" y="222"/>
                  </a:lnTo>
                  <a:lnTo>
                    <a:pt x="458" y="226"/>
                  </a:lnTo>
                  <a:lnTo>
                    <a:pt x="460" y="230"/>
                  </a:lnTo>
                  <a:lnTo>
                    <a:pt x="444" y="253"/>
                  </a:lnTo>
                  <a:lnTo>
                    <a:pt x="440" y="261"/>
                  </a:lnTo>
                  <a:lnTo>
                    <a:pt x="442" y="264"/>
                  </a:lnTo>
                  <a:lnTo>
                    <a:pt x="440" y="265"/>
                  </a:lnTo>
                  <a:lnTo>
                    <a:pt x="432" y="284"/>
                  </a:lnTo>
                  <a:lnTo>
                    <a:pt x="430" y="277"/>
                  </a:lnTo>
                  <a:lnTo>
                    <a:pt x="426" y="282"/>
                  </a:lnTo>
                  <a:lnTo>
                    <a:pt x="410" y="295"/>
                  </a:lnTo>
                  <a:lnTo>
                    <a:pt x="395" y="295"/>
                  </a:lnTo>
                  <a:lnTo>
                    <a:pt x="378" y="295"/>
                  </a:lnTo>
                  <a:lnTo>
                    <a:pt x="376" y="307"/>
                  </a:lnTo>
                  <a:lnTo>
                    <a:pt x="371" y="308"/>
                  </a:lnTo>
                  <a:lnTo>
                    <a:pt x="384" y="326"/>
                  </a:lnTo>
                  <a:lnTo>
                    <a:pt x="361" y="330"/>
                  </a:lnTo>
                  <a:lnTo>
                    <a:pt x="350" y="346"/>
                  </a:lnTo>
                  <a:lnTo>
                    <a:pt x="349" y="360"/>
                  </a:lnTo>
                  <a:lnTo>
                    <a:pt x="332" y="342"/>
                  </a:lnTo>
                  <a:lnTo>
                    <a:pt x="319" y="329"/>
                  </a:lnTo>
                  <a:lnTo>
                    <a:pt x="313" y="325"/>
                  </a:lnTo>
                  <a:lnTo>
                    <a:pt x="305" y="326"/>
                  </a:lnTo>
                  <a:lnTo>
                    <a:pt x="307" y="326"/>
                  </a:lnTo>
                  <a:lnTo>
                    <a:pt x="283" y="337"/>
                  </a:lnTo>
                  <a:lnTo>
                    <a:pt x="273" y="337"/>
                  </a:lnTo>
                  <a:lnTo>
                    <a:pt x="255" y="327"/>
                  </a:lnTo>
                  <a:lnTo>
                    <a:pt x="225" y="316"/>
                  </a:lnTo>
                  <a:lnTo>
                    <a:pt x="215" y="310"/>
                  </a:lnTo>
                  <a:lnTo>
                    <a:pt x="198" y="300"/>
                  </a:lnTo>
                  <a:lnTo>
                    <a:pt x="186" y="294"/>
                  </a:lnTo>
                  <a:lnTo>
                    <a:pt x="174" y="286"/>
                  </a:lnTo>
                  <a:lnTo>
                    <a:pt x="161" y="279"/>
                  </a:lnTo>
                  <a:lnTo>
                    <a:pt x="150" y="267"/>
                  </a:lnTo>
                  <a:lnTo>
                    <a:pt x="138" y="256"/>
                  </a:lnTo>
                  <a:lnTo>
                    <a:pt x="135" y="243"/>
                  </a:lnTo>
                  <a:lnTo>
                    <a:pt x="142" y="239"/>
                  </a:lnTo>
                  <a:lnTo>
                    <a:pt x="138" y="235"/>
                  </a:lnTo>
                  <a:lnTo>
                    <a:pt x="145" y="222"/>
                  </a:lnTo>
                  <a:lnTo>
                    <a:pt x="138" y="206"/>
                  </a:lnTo>
                  <a:lnTo>
                    <a:pt x="133" y="191"/>
                  </a:lnTo>
                  <a:lnTo>
                    <a:pt x="122" y="178"/>
                  </a:lnTo>
                  <a:lnTo>
                    <a:pt x="112" y="163"/>
                  </a:lnTo>
                  <a:lnTo>
                    <a:pt x="116" y="166"/>
                  </a:lnTo>
                  <a:lnTo>
                    <a:pt x="109" y="155"/>
                  </a:lnTo>
                  <a:lnTo>
                    <a:pt x="105" y="151"/>
                  </a:lnTo>
                  <a:lnTo>
                    <a:pt x="108" y="151"/>
                  </a:lnTo>
                  <a:lnTo>
                    <a:pt x="95" y="144"/>
                  </a:lnTo>
                  <a:lnTo>
                    <a:pt x="98" y="140"/>
                  </a:lnTo>
                  <a:lnTo>
                    <a:pt x="91" y="138"/>
                  </a:lnTo>
                  <a:lnTo>
                    <a:pt x="96" y="127"/>
                  </a:lnTo>
                  <a:lnTo>
                    <a:pt x="90" y="120"/>
                  </a:lnTo>
                  <a:lnTo>
                    <a:pt x="79" y="101"/>
                  </a:lnTo>
                  <a:lnTo>
                    <a:pt x="78" y="95"/>
                  </a:lnTo>
                  <a:lnTo>
                    <a:pt x="74" y="95"/>
                  </a:lnTo>
                  <a:lnTo>
                    <a:pt x="68" y="88"/>
                  </a:lnTo>
                  <a:lnTo>
                    <a:pt x="61" y="71"/>
                  </a:lnTo>
                  <a:lnTo>
                    <a:pt x="55" y="54"/>
                  </a:lnTo>
                  <a:lnTo>
                    <a:pt x="55" y="30"/>
                  </a:lnTo>
                  <a:lnTo>
                    <a:pt x="44" y="25"/>
                  </a:lnTo>
                  <a:lnTo>
                    <a:pt x="31" y="17"/>
                  </a:lnTo>
                  <a:lnTo>
                    <a:pt x="29" y="38"/>
                  </a:lnTo>
                  <a:lnTo>
                    <a:pt x="26" y="58"/>
                  </a:lnTo>
                  <a:lnTo>
                    <a:pt x="35" y="75"/>
                  </a:lnTo>
                  <a:lnTo>
                    <a:pt x="44" y="92"/>
                  </a:lnTo>
                  <a:lnTo>
                    <a:pt x="49" y="106"/>
                  </a:lnTo>
                  <a:lnTo>
                    <a:pt x="53" y="119"/>
                  </a:lnTo>
                  <a:lnTo>
                    <a:pt x="56" y="118"/>
                  </a:lnTo>
                  <a:lnTo>
                    <a:pt x="59" y="140"/>
                  </a:lnTo>
                  <a:lnTo>
                    <a:pt x="62" y="163"/>
                  </a:lnTo>
                  <a:lnTo>
                    <a:pt x="68" y="168"/>
                  </a:lnTo>
                  <a:lnTo>
                    <a:pt x="77" y="178"/>
                  </a:lnTo>
                  <a:lnTo>
                    <a:pt x="79" y="188"/>
                  </a:lnTo>
                  <a:lnTo>
                    <a:pt x="68" y="193"/>
                  </a:lnTo>
                  <a:lnTo>
                    <a:pt x="57" y="175"/>
                  </a:lnTo>
                  <a:lnTo>
                    <a:pt x="42" y="157"/>
                  </a:lnTo>
                  <a:lnTo>
                    <a:pt x="43" y="142"/>
                  </a:lnTo>
                  <a:lnTo>
                    <a:pt x="38" y="127"/>
                  </a:lnTo>
                  <a:lnTo>
                    <a:pt x="32" y="116"/>
                  </a:lnTo>
                  <a:lnTo>
                    <a:pt x="22" y="115"/>
                  </a:lnTo>
                  <a:lnTo>
                    <a:pt x="14" y="106"/>
                  </a:lnTo>
                  <a:lnTo>
                    <a:pt x="1" y="95"/>
                  </a:lnTo>
                  <a:lnTo>
                    <a:pt x="19" y="99"/>
                  </a:lnTo>
                  <a:lnTo>
                    <a:pt x="22" y="80"/>
                  </a:lnTo>
                  <a:lnTo>
                    <a:pt x="13" y="67"/>
                  </a:lnTo>
                  <a:lnTo>
                    <a:pt x="4" y="54"/>
                  </a:lnTo>
                  <a:lnTo>
                    <a:pt x="1" y="29"/>
                  </a:lnTo>
                  <a:lnTo>
                    <a:pt x="0" y="4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4" name="Freeform 838"/>
            <p:cNvSpPr>
              <a:spLocks/>
            </p:cNvSpPr>
            <p:nvPr/>
          </p:nvSpPr>
          <p:spPr bwMode="auto">
            <a:xfrm>
              <a:off x="1467" y="2079"/>
              <a:ext cx="9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8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8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5" name="Freeform 841"/>
            <p:cNvSpPr>
              <a:spLocks/>
            </p:cNvSpPr>
            <p:nvPr/>
          </p:nvSpPr>
          <p:spPr bwMode="auto">
            <a:xfrm>
              <a:off x="880" y="1896"/>
              <a:ext cx="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6" name="Freeform 842"/>
            <p:cNvSpPr>
              <a:spLocks/>
            </p:cNvSpPr>
            <p:nvPr/>
          </p:nvSpPr>
          <p:spPr bwMode="auto">
            <a:xfrm>
              <a:off x="873" y="1896"/>
              <a:ext cx="4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0" y="3"/>
                  </a:lnTo>
                  <a:lnTo>
                    <a:pt x="4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7" name="Freeform 843"/>
            <p:cNvSpPr>
              <a:spLocks/>
            </p:cNvSpPr>
            <p:nvPr/>
          </p:nvSpPr>
          <p:spPr bwMode="auto">
            <a:xfrm>
              <a:off x="897" y="1908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1" y="1"/>
                  </a:lnTo>
                  <a:lnTo>
                    <a:pt x="1" y="3"/>
                  </a:lnTo>
                  <a:lnTo>
                    <a:pt x="4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8" name="Freeform 845"/>
            <p:cNvSpPr>
              <a:spLocks/>
            </p:cNvSpPr>
            <p:nvPr/>
          </p:nvSpPr>
          <p:spPr bwMode="auto">
            <a:xfrm>
              <a:off x="894" y="1916"/>
              <a:ext cx="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9" name="Freeform 849"/>
            <p:cNvSpPr>
              <a:spLocks/>
            </p:cNvSpPr>
            <p:nvPr/>
          </p:nvSpPr>
          <p:spPr bwMode="auto">
            <a:xfrm>
              <a:off x="1480" y="2079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0" name="Freeform 850"/>
            <p:cNvSpPr>
              <a:spLocks/>
            </p:cNvSpPr>
            <p:nvPr/>
          </p:nvSpPr>
          <p:spPr bwMode="auto">
            <a:xfrm>
              <a:off x="1484" y="207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1" name="Freeform 851"/>
            <p:cNvSpPr>
              <a:spLocks/>
            </p:cNvSpPr>
            <p:nvPr/>
          </p:nvSpPr>
          <p:spPr bwMode="auto">
            <a:xfrm>
              <a:off x="1487" y="2077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</p:grpSp>
      <p:pic>
        <p:nvPicPr>
          <p:cNvPr id="95" name="Imagen 9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092" y="1125522"/>
            <a:ext cx="8577815" cy="329213"/>
          </a:xfrm>
          <a:prstGeom prst="rect">
            <a:avLst/>
          </a:prstGeom>
        </p:spPr>
      </p:pic>
      <p:sp>
        <p:nvSpPr>
          <p:cNvPr id="101" name="CuadroTexto 100"/>
          <p:cNvSpPr txBox="1"/>
          <p:nvPr/>
        </p:nvSpPr>
        <p:spPr>
          <a:xfrm>
            <a:off x="281980" y="6464815"/>
            <a:ext cx="4881691" cy="3651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buClr>
                <a:schemeClr val="accent1"/>
              </a:buClr>
            </a:pPr>
            <a:r>
              <a:rPr lang="es-CO" sz="1000" dirty="0" smtClean="0"/>
              <a:t>Información a cierre 2015 Banco Mundial</a:t>
            </a:r>
          </a:p>
          <a:p>
            <a:pPr>
              <a:buClr>
                <a:schemeClr val="accent1"/>
              </a:buClr>
            </a:pPr>
            <a:r>
              <a:rPr lang="es-CO" sz="1000" dirty="0" smtClean="0"/>
              <a:t>(2) Participación por país en el índice al 23/09/2016</a:t>
            </a:r>
          </a:p>
        </p:txBody>
      </p:sp>
      <p:pic>
        <p:nvPicPr>
          <p:cNvPr id="103" name="Imagen 1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893" y="5966524"/>
            <a:ext cx="8577815" cy="573074"/>
          </a:xfrm>
          <a:prstGeom prst="rect">
            <a:avLst/>
          </a:prstGeom>
        </p:spPr>
      </p:pic>
      <p:graphicFrame>
        <p:nvGraphicFramePr>
          <p:cNvPr id="115" name="Gráfico 1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333188"/>
              </p:ext>
            </p:extLst>
          </p:nvPr>
        </p:nvGraphicFramePr>
        <p:xfrm>
          <a:off x="292100" y="1652052"/>
          <a:ext cx="8568807" cy="356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16" name="Imagen 11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35" y="4078190"/>
            <a:ext cx="537003" cy="565466"/>
          </a:xfrm>
          <a:prstGeom prst="rect">
            <a:avLst/>
          </a:prstGeom>
        </p:spPr>
      </p:pic>
      <p:pic>
        <p:nvPicPr>
          <p:cNvPr id="117" name="Imagen 1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23" y="3902961"/>
            <a:ext cx="215572" cy="226997"/>
          </a:xfrm>
          <a:prstGeom prst="rect">
            <a:avLst/>
          </a:prstGeom>
        </p:spPr>
      </p:pic>
      <p:pic>
        <p:nvPicPr>
          <p:cNvPr id="120" name="Imagen 119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459" y="1868004"/>
            <a:ext cx="686805" cy="723207"/>
          </a:xfrm>
          <a:prstGeom prst="rect">
            <a:avLst/>
          </a:prstGeom>
        </p:spPr>
      </p:pic>
      <p:pic>
        <p:nvPicPr>
          <p:cNvPr id="121" name="Imagen 120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336" y="4272817"/>
            <a:ext cx="276944" cy="291623"/>
          </a:xfrm>
          <a:prstGeom prst="rect">
            <a:avLst/>
          </a:prstGeom>
        </p:spPr>
      </p:pic>
      <p:pic>
        <p:nvPicPr>
          <p:cNvPr id="122" name="Imagen 121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394" y="2042823"/>
            <a:ext cx="503654" cy="551442"/>
          </a:xfrm>
          <a:prstGeom prst="rect">
            <a:avLst/>
          </a:prstGeom>
        </p:spPr>
      </p:pic>
      <p:pic>
        <p:nvPicPr>
          <p:cNvPr id="128" name="Imagen 127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473" y="2943135"/>
            <a:ext cx="778790" cy="778790"/>
          </a:xfrm>
          <a:prstGeom prst="rect">
            <a:avLst/>
          </a:prstGeom>
        </p:spPr>
      </p:pic>
      <p:cxnSp>
        <p:nvCxnSpPr>
          <p:cNvPr id="129" name="Conector curvado 128"/>
          <p:cNvCxnSpPr>
            <a:stCxn id="116" idx="0"/>
            <a:endCxn id="122" idx="1"/>
          </p:cNvCxnSpPr>
          <p:nvPr/>
        </p:nvCxnSpPr>
        <p:spPr>
          <a:xfrm rot="5400000" flipH="1" flipV="1">
            <a:off x="2976742" y="975539"/>
            <a:ext cx="1759646" cy="4445657"/>
          </a:xfrm>
          <a:prstGeom prst="curvedConnector2">
            <a:avLst/>
          </a:prstGeom>
          <a:ln w="2222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curvado 136"/>
          <p:cNvCxnSpPr>
            <a:endCxn id="122" idx="2"/>
          </p:cNvCxnSpPr>
          <p:nvPr/>
        </p:nvCxnSpPr>
        <p:spPr>
          <a:xfrm flipV="1">
            <a:off x="2120923" y="2594265"/>
            <a:ext cx="4210298" cy="1970175"/>
          </a:xfrm>
          <a:prstGeom prst="curvedConnector2">
            <a:avLst/>
          </a:prstGeom>
          <a:ln w="2222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de flecha 137"/>
          <p:cNvCxnSpPr/>
          <p:nvPr/>
        </p:nvCxnSpPr>
        <p:spPr>
          <a:xfrm flipV="1">
            <a:off x="4531637" y="2473384"/>
            <a:ext cx="1562333" cy="745812"/>
          </a:xfrm>
          <a:prstGeom prst="straightConnector1">
            <a:avLst/>
          </a:prstGeom>
          <a:ln w="22225"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0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Alianza del Pacífico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s-CO" dirty="0" smtClean="0"/>
              <a:t>Dos Visiones</a:t>
            </a:r>
            <a:endParaRPr lang="es-CO" dirty="0"/>
          </a:p>
        </p:txBody>
      </p:sp>
      <p:sp>
        <p:nvSpPr>
          <p:cNvPr id="195" name="Marcador de texto 19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503C-F42B-4272-B9F4-A8E2EF4F5795}" type="slidenum">
              <a:rPr lang="es-CO" smtClean="0"/>
              <a:t>7</a:t>
            </a:fld>
            <a:endParaRPr lang="es-CO" dirty="0"/>
          </a:p>
        </p:txBody>
      </p:sp>
      <p:grpSp>
        <p:nvGrpSpPr>
          <p:cNvPr id="98" name="Group 85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560515" y="1356925"/>
            <a:ext cx="4022970" cy="4950692"/>
            <a:chOff x="873" y="1896"/>
            <a:chExt cx="1380" cy="1749"/>
          </a:xfrm>
        </p:grpSpPr>
        <p:sp>
          <p:nvSpPr>
            <p:cNvPr id="99" name="Freeform 165"/>
            <p:cNvSpPr>
              <a:spLocks/>
            </p:cNvSpPr>
            <p:nvPr/>
          </p:nvSpPr>
          <p:spPr bwMode="auto">
            <a:xfrm>
              <a:off x="1482" y="2325"/>
              <a:ext cx="209" cy="327"/>
            </a:xfrm>
            <a:custGeom>
              <a:avLst/>
              <a:gdLst/>
              <a:ahLst/>
              <a:cxnLst>
                <a:cxn ang="0">
                  <a:pos x="84" y="27"/>
                </a:cxn>
                <a:cxn ang="0">
                  <a:pos x="61" y="42"/>
                </a:cxn>
                <a:cxn ang="0">
                  <a:pos x="40" y="74"/>
                </a:cxn>
                <a:cxn ang="0">
                  <a:pos x="35" y="77"/>
                </a:cxn>
                <a:cxn ang="0">
                  <a:pos x="31" y="87"/>
                </a:cxn>
                <a:cxn ang="0">
                  <a:pos x="20" y="100"/>
                </a:cxn>
                <a:cxn ang="0">
                  <a:pos x="30" y="128"/>
                </a:cxn>
                <a:cxn ang="0">
                  <a:pos x="27" y="150"/>
                </a:cxn>
                <a:cxn ang="0">
                  <a:pos x="31" y="168"/>
                </a:cxn>
                <a:cxn ang="0">
                  <a:pos x="9" y="194"/>
                </a:cxn>
                <a:cxn ang="0">
                  <a:pos x="0" y="208"/>
                </a:cxn>
                <a:cxn ang="0">
                  <a:pos x="15" y="225"/>
                </a:cxn>
                <a:cxn ang="0">
                  <a:pos x="43" y="236"/>
                </a:cxn>
                <a:cxn ang="0">
                  <a:pos x="63" y="245"/>
                </a:cxn>
                <a:cxn ang="0">
                  <a:pos x="83" y="264"/>
                </a:cxn>
                <a:cxn ang="0">
                  <a:pos x="100" y="288"/>
                </a:cxn>
                <a:cxn ang="0">
                  <a:pos x="135" y="289"/>
                </a:cxn>
                <a:cxn ang="0">
                  <a:pos x="146" y="319"/>
                </a:cxn>
                <a:cxn ang="0">
                  <a:pos x="161" y="300"/>
                </a:cxn>
                <a:cxn ang="0">
                  <a:pos x="157" y="251"/>
                </a:cxn>
                <a:cxn ang="0">
                  <a:pos x="166" y="231"/>
                </a:cxn>
                <a:cxn ang="0">
                  <a:pos x="160" y="223"/>
                </a:cxn>
                <a:cxn ang="0">
                  <a:pos x="173" y="210"/>
                </a:cxn>
                <a:cxn ang="0">
                  <a:pos x="186" y="207"/>
                </a:cxn>
                <a:cxn ang="0">
                  <a:pos x="199" y="202"/>
                </a:cxn>
                <a:cxn ang="0">
                  <a:pos x="209" y="220"/>
                </a:cxn>
                <a:cxn ang="0">
                  <a:pos x="195" y="189"/>
                </a:cxn>
                <a:cxn ang="0">
                  <a:pos x="194" y="155"/>
                </a:cxn>
                <a:cxn ang="0">
                  <a:pos x="202" y="121"/>
                </a:cxn>
                <a:cxn ang="0">
                  <a:pos x="172" y="124"/>
                </a:cxn>
                <a:cxn ang="0">
                  <a:pos x="142" y="106"/>
                </a:cxn>
                <a:cxn ang="0">
                  <a:pos x="117" y="98"/>
                </a:cxn>
                <a:cxn ang="0">
                  <a:pos x="108" y="63"/>
                </a:cxn>
                <a:cxn ang="0">
                  <a:pos x="108" y="46"/>
                </a:cxn>
                <a:cxn ang="0">
                  <a:pos x="127" y="13"/>
                </a:cxn>
                <a:cxn ang="0">
                  <a:pos x="142" y="0"/>
                </a:cxn>
                <a:cxn ang="0">
                  <a:pos x="114" y="12"/>
                </a:cxn>
                <a:cxn ang="0">
                  <a:pos x="88" y="21"/>
                </a:cxn>
              </a:cxnLst>
              <a:rect l="0" t="0" r="r" b="b"/>
              <a:pathLst>
                <a:path w="209" h="327">
                  <a:moveTo>
                    <a:pt x="88" y="21"/>
                  </a:moveTo>
                  <a:lnTo>
                    <a:pt x="84" y="27"/>
                  </a:lnTo>
                  <a:lnTo>
                    <a:pt x="75" y="25"/>
                  </a:lnTo>
                  <a:lnTo>
                    <a:pt x="61" y="42"/>
                  </a:lnTo>
                  <a:lnTo>
                    <a:pt x="60" y="57"/>
                  </a:lnTo>
                  <a:lnTo>
                    <a:pt x="40" y="74"/>
                  </a:lnTo>
                  <a:lnTo>
                    <a:pt x="39" y="87"/>
                  </a:lnTo>
                  <a:lnTo>
                    <a:pt x="35" y="77"/>
                  </a:lnTo>
                  <a:lnTo>
                    <a:pt x="31" y="73"/>
                  </a:lnTo>
                  <a:lnTo>
                    <a:pt x="31" y="87"/>
                  </a:lnTo>
                  <a:lnTo>
                    <a:pt x="24" y="92"/>
                  </a:lnTo>
                  <a:lnTo>
                    <a:pt x="20" y="100"/>
                  </a:lnTo>
                  <a:lnTo>
                    <a:pt x="26" y="109"/>
                  </a:lnTo>
                  <a:lnTo>
                    <a:pt x="30" y="128"/>
                  </a:lnTo>
                  <a:lnTo>
                    <a:pt x="26" y="135"/>
                  </a:lnTo>
                  <a:lnTo>
                    <a:pt x="27" y="150"/>
                  </a:lnTo>
                  <a:lnTo>
                    <a:pt x="28" y="165"/>
                  </a:lnTo>
                  <a:lnTo>
                    <a:pt x="31" y="168"/>
                  </a:lnTo>
                  <a:lnTo>
                    <a:pt x="19" y="190"/>
                  </a:lnTo>
                  <a:lnTo>
                    <a:pt x="9" y="194"/>
                  </a:lnTo>
                  <a:lnTo>
                    <a:pt x="5" y="205"/>
                  </a:lnTo>
                  <a:lnTo>
                    <a:pt x="0" y="208"/>
                  </a:lnTo>
                  <a:lnTo>
                    <a:pt x="1" y="215"/>
                  </a:lnTo>
                  <a:lnTo>
                    <a:pt x="15" y="225"/>
                  </a:lnTo>
                  <a:lnTo>
                    <a:pt x="26" y="236"/>
                  </a:lnTo>
                  <a:lnTo>
                    <a:pt x="43" y="236"/>
                  </a:lnTo>
                  <a:lnTo>
                    <a:pt x="62" y="246"/>
                  </a:lnTo>
                  <a:lnTo>
                    <a:pt x="63" y="245"/>
                  </a:lnTo>
                  <a:lnTo>
                    <a:pt x="74" y="254"/>
                  </a:lnTo>
                  <a:lnTo>
                    <a:pt x="83" y="264"/>
                  </a:lnTo>
                  <a:lnTo>
                    <a:pt x="96" y="279"/>
                  </a:lnTo>
                  <a:lnTo>
                    <a:pt x="100" y="288"/>
                  </a:lnTo>
                  <a:lnTo>
                    <a:pt x="122" y="289"/>
                  </a:lnTo>
                  <a:lnTo>
                    <a:pt x="135" y="289"/>
                  </a:lnTo>
                  <a:lnTo>
                    <a:pt x="152" y="296"/>
                  </a:lnTo>
                  <a:lnTo>
                    <a:pt x="146" y="319"/>
                  </a:lnTo>
                  <a:lnTo>
                    <a:pt x="157" y="327"/>
                  </a:lnTo>
                  <a:lnTo>
                    <a:pt x="161" y="300"/>
                  </a:lnTo>
                  <a:lnTo>
                    <a:pt x="165" y="271"/>
                  </a:lnTo>
                  <a:lnTo>
                    <a:pt x="157" y="251"/>
                  </a:lnTo>
                  <a:lnTo>
                    <a:pt x="153" y="232"/>
                  </a:lnTo>
                  <a:lnTo>
                    <a:pt x="166" y="231"/>
                  </a:lnTo>
                  <a:lnTo>
                    <a:pt x="169" y="227"/>
                  </a:lnTo>
                  <a:lnTo>
                    <a:pt x="160" y="223"/>
                  </a:lnTo>
                  <a:lnTo>
                    <a:pt x="157" y="210"/>
                  </a:lnTo>
                  <a:lnTo>
                    <a:pt x="173" y="210"/>
                  </a:lnTo>
                  <a:lnTo>
                    <a:pt x="187" y="210"/>
                  </a:lnTo>
                  <a:lnTo>
                    <a:pt x="186" y="207"/>
                  </a:lnTo>
                  <a:lnTo>
                    <a:pt x="190" y="208"/>
                  </a:lnTo>
                  <a:lnTo>
                    <a:pt x="199" y="202"/>
                  </a:lnTo>
                  <a:lnTo>
                    <a:pt x="205" y="219"/>
                  </a:lnTo>
                  <a:lnTo>
                    <a:pt x="209" y="220"/>
                  </a:lnTo>
                  <a:lnTo>
                    <a:pt x="205" y="203"/>
                  </a:lnTo>
                  <a:lnTo>
                    <a:pt x="195" y="189"/>
                  </a:lnTo>
                  <a:lnTo>
                    <a:pt x="202" y="180"/>
                  </a:lnTo>
                  <a:lnTo>
                    <a:pt x="194" y="155"/>
                  </a:lnTo>
                  <a:lnTo>
                    <a:pt x="198" y="138"/>
                  </a:lnTo>
                  <a:lnTo>
                    <a:pt x="202" y="121"/>
                  </a:lnTo>
                  <a:lnTo>
                    <a:pt x="186" y="122"/>
                  </a:lnTo>
                  <a:lnTo>
                    <a:pt x="172" y="124"/>
                  </a:lnTo>
                  <a:lnTo>
                    <a:pt x="156" y="106"/>
                  </a:lnTo>
                  <a:lnTo>
                    <a:pt x="142" y="106"/>
                  </a:lnTo>
                  <a:lnTo>
                    <a:pt x="129" y="104"/>
                  </a:lnTo>
                  <a:lnTo>
                    <a:pt x="117" y="98"/>
                  </a:lnTo>
                  <a:lnTo>
                    <a:pt x="117" y="85"/>
                  </a:lnTo>
                  <a:lnTo>
                    <a:pt x="108" y="63"/>
                  </a:lnTo>
                  <a:lnTo>
                    <a:pt x="101" y="63"/>
                  </a:lnTo>
                  <a:lnTo>
                    <a:pt x="108" y="46"/>
                  </a:lnTo>
                  <a:lnTo>
                    <a:pt x="118" y="30"/>
                  </a:lnTo>
                  <a:lnTo>
                    <a:pt x="127" y="13"/>
                  </a:lnTo>
                  <a:lnTo>
                    <a:pt x="140" y="9"/>
                  </a:lnTo>
                  <a:lnTo>
                    <a:pt x="142" y="0"/>
                  </a:lnTo>
                  <a:lnTo>
                    <a:pt x="130" y="1"/>
                  </a:lnTo>
                  <a:lnTo>
                    <a:pt x="114" y="12"/>
                  </a:lnTo>
                  <a:lnTo>
                    <a:pt x="99" y="21"/>
                  </a:lnTo>
                  <a:lnTo>
                    <a:pt x="88" y="2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0" name="Freeform 166"/>
            <p:cNvSpPr>
              <a:spLocks/>
            </p:cNvSpPr>
            <p:nvPr/>
          </p:nvSpPr>
          <p:spPr bwMode="auto">
            <a:xfrm>
              <a:off x="1905" y="2455"/>
              <a:ext cx="52" cy="71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29" y="5"/>
                </a:cxn>
                <a:cxn ang="0">
                  <a:pos x="13" y="0"/>
                </a:cxn>
                <a:cxn ang="0">
                  <a:pos x="9" y="8"/>
                </a:cxn>
                <a:cxn ang="0">
                  <a:pos x="4" y="25"/>
                </a:cxn>
                <a:cxn ang="0">
                  <a:pos x="10" y="48"/>
                </a:cxn>
                <a:cxn ang="0">
                  <a:pos x="0" y="68"/>
                </a:cxn>
                <a:cxn ang="0">
                  <a:pos x="12" y="69"/>
                </a:cxn>
                <a:cxn ang="0">
                  <a:pos x="29" y="71"/>
                </a:cxn>
                <a:cxn ang="0">
                  <a:pos x="40" y="52"/>
                </a:cxn>
                <a:cxn ang="0">
                  <a:pos x="52" y="34"/>
                </a:cxn>
                <a:cxn ang="0">
                  <a:pos x="48" y="22"/>
                </a:cxn>
                <a:cxn ang="0">
                  <a:pos x="47" y="26"/>
                </a:cxn>
                <a:cxn ang="0">
                  <a:pos x="43" y="17"/>
                </a:cxn>
              </a:cxnLst>
              <a:rect l="0" t="0" r="r" b="b"/>
              <a:pathLst>
                <a:path w="52" h="71">
                  <a:moveTo>
                    <a:pt x="43" y="17"/>
                  </a:moveTo>
                  <a:lnTo>
                    <a:pt x="29" y="5"/>
                  </a:lnTo>
                  <a:lnTo>
                    <a:pt x="13" y="0"/>
                  </a:lnTo>
                  <a:lnTo>
                    <a:pt x="9" y="8"/>
                  </a:lnTo>
                  <a:lnTo>
                    <a:pt x="4" y="25"/>
                  </a:lnTo>
                  <a:lnTo>
                    <a:pt x="10" y="48"/>
                  </a:lnTo>
                  <a:lnTo>
                    <a:pt x="0" y="68"/>
                  </a:lnTo>
                  <a:lnTo>
                    <a:pt x="12" y="69"/>
                  </a:lnTo>
                  <a:lnTo>
                    <a:pt x="29" y="71"/>
                  </a:lnTo>
                  <a:lnTo>
                    <a:pt x="40" y="52"/>
                  </a:lnTo>
                  <a:lnTo>
                    <a:pt x="52" y="34"/>
                  </a:lnTo>
                  <a:lnTo>
                    <a:pt x="48" y="22"/>
                  </a:lnTo>
                  <a:lnTo>
                    <a:pt x="47" y="26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1" name="Freeform 167"/>
            <p:cNvSpPr>
              <a:spLocks/>
            </p:cNvSpPr>
            <p:nvPr/>
          </p:nvSpPr>
          <p:spPr bwMode="auto">
            <a:xfrm>
              <a:off x="1789" y="2401"/>
              <a:ext cx="83" cy="142"/>
            </a:xfrm>
            <a:custGeom>
              <a:avLst/>
              <a:gdLst/>
              <a:ahLst/>
              <a:cxnLst>
                <a:cxn ang="0">
                  <a:pos x="68" y="101"/>
                </a:cxn>
                <a:cxn ang="0">
                  <a:pos x="59" y="91"/>
                </a:cxn>
                <a:cxn ang="0">
                  <a:pos x="60" y="74"/>
                </a:cxn>
                <a:cxn ang="0">
                  <a:pos x="68" y="70"/>
                </a:cxn>
                <a:cxn ang="0">
                  <a:pos x="72" y="59"/>
                </a:cxn>
                <a:cxn ang="0">
                  <a:pos x="70" y="44"/>
                </a:cxn>
                <a:cxn ang="0">
                  <a:pos x="56" y="31"/>
                </a:cxn>
                <a:cxn ang="0">
                  <a:pos x="48" y="40"/>
                </a:cxn>
                <a:cxn ang="0">
                  <a:pos x="50" y="20"/>
                </a:cxn>
                <a:cxn ang="0">
                  <a:pos x="39" y="11"/>
                </a:cxn>
                <a:cxn ang="0">
                  <a:pos x="30" y="2"/>
                </a:cxn>
                <a:cxn ang="0">
                  <a:pos x="34" y="6"/>
                </a:cxn>
                <a:cxn ang="0">
                  <a:pos x="26" y="0"/>
                </a:cxn>
                <a:cxn ang="0">
                  <a:pos x="29" y="3"/>
                </a:cxn>
                <a:cxn ang="0">
                  <a:pos x="13" y="19"/>
                </a:cxn>
                <a:cxn ang="0">
                  <a:pos x="20" y="27"/>
                </a:cxn>
                <a:cxn ang="0">
                  <a:pos x="7" y="35"/>
                </a:cxn>
                <a:cxn ang="0">
                  <a:pos x="0" y="49"/>
                </a:cxn>
                <a:cxn ang="0">
                  <a:pos x="10" y="65"/>
                </a:cxn>
                <a:cxn ang="0">
                  <a:pos x="21" y="65"/>
                </a:cxn>
                <a:cxn ang="0">
                  <a:pos x="22" y="75"/>
                </a:cxn>
                <a:cxn ang="0">
                  <a:pos x="30" y="86"/>
                </a:cxn>
                <a:cxn ang="0">
                  <a:pos x="25" y="104"/>
                </a:cxn>
                <a:cxn ang="0">
                  <a:pos x="26" y="127"/>
                </a:cxn>
                <a:cxn ang="0">
                  <a:pos x="38" y="142"/>
                </a:cxn>
                <a:cxn ang="0">
                  <a:pos x="50" y="142"/>
                </a:cxn>
                <a:cxn ang="0">
                  <a:pos x="66" y="132"/>
                </a:cxn>
                <a:cxn ang="0">
                  <a:pos x="83" y="129"/>
                </a:cxn>
                <a:cxn ang="0">
                  <a:pos x="76" y="116"/>
                </a:cxn>
                <a:cxn ang="0">
                  <a:pos x="68" y="101"/>
                </a:cxn>
              </a:cxnLst>
              <a:rect l="0" t="0" r="r" b="b"/>
              <a:pathLst>
                <a:path w="83" h="142">
                  <a:moveTo>
                    <a:pt x="68" y="101"/>
                  </a:moveTo>
                  <a:lnTo>
                    <a:pt x="59" y="91"/>
                  </a:lnTo>
                  <a:lnTo>
                    <a:pt x="60" y="74"/>
                  </a:lnTo>
                  <a:lnTo>
                    <a:pt x="68" y="70"/>
                  </a:lnTo>
                  <a:lnTo>
                    <a:pt x="72" y="59"/>
                  </a:lnTo>
                  <a:lnTo>
                    <a:pt x="70" y="44"/>
                  </a:lnTo>
                  <a:lnTo>
                    <a:pt x="56" y="31"/>
                  </a:lnTo>
                  <a:lnTo>
                    <a:pt x="48" y="40"/>
                  </a:lnTo>
                  <a:lnTo>
                    <a:pt x="50" y="20"/>
                  </a:lnTo>
                  <a:lnTo>
                    <a:pt x="39" y="11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9" y="3"/>
                  </a:lnTo>
                  <a:lnTo>
                    <a:pt x="13" y="19"/>
                  </a:lnTo>
                  <a:lnTo>
                    <a:pt x="20" y="27"/>
                  </a:lnTo>
                  <a:lnTo>
                    <a:pt x="7" y="35"/>
                  </a:lnTo>
                  <a:lnTo>
                    <a:pt x="0" y="49"/>
                  </a:lnTo>
                  <a:lnTo>
                    <a:pt x="10" y="65"/>
                  </a:lnTo>
                  <a:lnTo>
                    <a:pt x="21" y="65"/>
                  </a:lnTo>
                  <a:lnTo>
                    <a:pt x="22" y="75"/>
                  </a:lnTo>
                  <a:lnTo>
                    <a:pt x="30" y="86"/>
                  </a:lnTo>
                  <a:lnTo>
                    <a:pt x="25" y="104"/>
                  </a:lnTo>
                  <a:lnTo>
                    <a:pt x="26" y="127"/>
                  </a:lnTo>
                  <a:lnTo>
                    <a:pt x="38" y="142"/>
                  </a:lnTo>
                  <a:lnTo>
                    <a:pt x="50" y="142"/>
                  </a:lnTo>
                  <a:lnTo>
                    <a:pt x="66" y="132"/>
                  </a:lnTo>
                  <a:lnTo>
                    <a:pt x="83" y="129"/>
                  </a:lnTo>
                  <a:lnTo>
                    <a:pt x="76" y="116"/>
                  </a:lnTo>
                  <a:lnTo>
                    <a:pt x="68" y="10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2" name="Freeform 168"/>
            <p:cNvSpPr>
              <a:spLocks/>
            </p:cNvSpPr>
            <p:nvPr/>
          </p:nvSpPr>
          <p:spPr bwMode="auto">
            <a:xfrm>
              <a:off x="1784" y="2356"/>
              <a:ext cx="15" cy="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5" y="0"/>
                </a:cxn>
                <a:cxn ang="0">
                  <a:pos x="10" y="13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5" y="0"/>
                </a:cxn>
              </a:cxnLst>
              <a:rect l="0" t="0" r="r" b="b"/>
              <a:pathLst>
                <a:path w="15" h="13">
                  <a:moveTo>
                    <a:pt x="5" y="0"/>
                  </a:moveTo>
                  <a:lnTo>
                    <a:pt x="15" y="0"/>
                  </a:lnTo>
                  <a:lnTo>
                    <a:pt x="10" y="13"/>
                  </a:lnTo>
                  <a:lnTo>
                    <a:pt x="0" y="12"/>
                  </a:lnTo>
                  <a:lnTo>
                    <a:pt x="8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3" name="Freeform 169"/>
            <p:cNvSpPr>
              <a:spLocks/>
            </p:cNvSpPr>
            <p:nvPr/>
          </p:nvSpPr>
          <p:spPr bwMode="auto">
            <a:xfrm>
              <a:off x="1583" y="2328"/>
              <a:ext cx="235" cy="226"/>
            </a:xfrm>
            <a:custGeom>
              <a:avLst/>
              <a:gdLst/>
              <a:ahLst/>
              <a:cxnLst>
                <a:cxn ang="0">
                  <a:pos x="194" y="46"/>
                </a:cxn>
                <a:cxn ang="0">
                  <a:pos x="183" y="43"/>
                </a:cxn>
                <a:cxn ang="0">
                  <a:pos x="181" y="36"/>
                </a:cxn>
                <a:cxn ang="0">
                  <a:pos x="180" y="28"/>
                </a:cxn>
                <a:cxn ang="0">
                  <a:pos x="168" y="33"/>
                </a:cxn>
                <a:cxn ang="0">
                  <a:pos x="151" y="39"/>
                </a:cxn>
                <a:cxn ang="0">
                  <a:pos x="127" y="33"/>
                </a:cxn>
                <a:cxn ang="0">
                  <a:pos x="94" y="33"/>
                </a:cxn>
                <a:cxn ang="0">
                  <a:pos x="71" y="13"/>
                </a:cxn>
                <a:cxn ang="0">
                  <a:pos x="56" y="10"/>
                </a:cxn>
                <a:cxn ang="0">
                  <a:pos x="61" y="14"/>
                </a:cxn>
                <a:cxn ang="0">
                  <a:pos x="35" y="27"/>
                </a:cxn>
                <a:cxn ang="0">
                  <a:pos x="33" y="33"/>
                </a:cxn>
                <a:cxn ang="0">
                  <a:pos x="38" y="43"/>
                </a:cxn>
                <a:cxn ang="0">
                  <a:pos x="33" y="62"/>
                </a:cxn>
                <a:cxn ang="0">
                  <a:pos x="31" y="32"/>
                </a:cxn>
                <a:cxn ang="0">
                  <a:pos x="28" y="15"/>
                </a:cxn>
                <a:cxn ang="0">
                  <a:pos x="26" y="10"/>
                </a:cxn>
                <a:cxn ang="0">
                  <a:pos x="7" y="43"/>
                </a:cxn>
                <a:cxn ang="0">
                  <a:pos x="7" y="60"/>
                </a:cxn>
                <a:cxn ang="0">
                  <a:pos x="16" y="95"/>
                </a:cxn>
                <a:cxn ang="0">
                  <a:pos x="41" y="103"/>
                </a:cxn>
                <a:cxn ang="0">
                  <a:pos x="71" y="121"/>
                </a:cxn>
                <a:cxn ang="0">
                  <a:pos x="101" y="118"/>
                </a:cxn>
                <a:cxn ang="0">
                  <a:pos x="93" y="152"/>
                </a:cxn>
                <a:cxn ang="0">
                  <a:pos x="94" y="186"/>
                </a:cxn>
                <a:cxn ang="0">
                  <a:pos x="108" y="217"/>
                </a:cxn>
                <a:cxn ang="0">
                  <a:pos x="132" y="224"/>
                </a:cxn>
                <a:cxn ang="0">
                  <a:pos x="151" y="212"/>
                </a:cxn>
                <a:cxn ang="0">
                  <a:pos x="170" y="192"/>
                </a:cxn>
                <a:cxn ang="0">
                  <a:pos x="154" y="166"/>
                </a:cxn>
                <a:cxn ang="0">
                  <a:pos x="166" y="162"/>
                </a:cxn>
                <a:cxn ang="0">
                  <a:pos x="184" y="161"/>
                </a:cxn>
                <a:cxn ang="0">
                  <a:pos x="213" y="149"/>
                </a:cxn>
                <a:cxn ang="0">
                  <a:pos x="216" y="138"/>
                </a:cxn>
                <a:cxn ang="0">
                  <a:pos x="213" y="108"/>
                </a:cxn>
                <a:cxn ang="0">
                  <a:pos x="219" y="92"/>
                </a:cxn>
                <a:cxn ang="0">
                  <a:pos x="232" y="73"/>
                </a:cxn>
                <a:cxn ang="0">
                  <a:pos x="203" y="71"/>
                </a:cxn>
                <a:cxn ang="0">
                  <a:pos x="214" y="61"/>
                </a:cxn>
                <a:cxn ang="0">
                  <a:pos x="207" y="48"/>
                </a:cxn>
                <a:cxn ang="0">
                  <a:pos x="194" y="44"/>
                </a:cxn>
              </a:cxnLst>
              <a:rect l="0" t="0" r="r" b="b"/>
              <a:pathLst>
                <a:path w="235" h="226">
                  <a:moveTo>
                    <a:pt x="196" y="49"/>
                  </a:moveTo>
                  <a:lnTo>
                    <a:pt x="194" y="46"/>
                  </a:lnTo>
                  <a:lnTo>
                    <a:pt x="190" y="41"/>
                  </a:lnTo>
                  <a:lnTo>
                    <a:pt x="183" y="43"/>
                  </a:lnTo>
                  <a:lnTo>
                    <a:pt x="187" y="41"/>
                  </a:lnTo>
                  <a:lnTo>
                    <a:pt x="181" y="36"/>
                  </a:lnTo>
                  <a:lnTo>
                    <a:pt x="200" y="31"/>
                  </a:lnTo>
                  <a:lnTo>
                    <a:pt x="180" y="28"/>
                  </a:lnTo>
                  <a:lnTo>
                    <a:pt x="162" y="31"/>
                  </a:lnTo>
                  <a:lnTo>
                    <a:pt x="168" y="33"/>
                  </a:lnTo>
                  <a:lnTo>
                    <a:pt x="159" y="33"/>
                  </a:lnTo>
                  <a:lnTo>
                    <a:pt x="151" y="39"/>
                  </a:lnTo>
                  <a:lnTo>
                    <a:pt x="149" y="40"/>
                  </a:lnTo>
                  <a:lnTo>
                    <a:pt x="127" y="33"/>
                  </a:lnTo>
                  <a:lnTo>
                    <a:pt x="111" y="31"/>
                  </a:lnTo>
                  <a:lnTo>
                    <a:pt x="94" y="33"/>
                  </a:lnTo>
                  <a:lnTo>
                    <a:pt x="89" y="22"/>
                  </a:lnTo>
                  <a:lnTo>
                    <a:pt x="71" y="13"/>
                  </a:lnTo>
                  <a:lnTo>
                    <a:pt x="63" y="0"/>
                  </a:lnTo>
                  <a:lnTo>
                    <a:pt x="56" y="10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39" y="23"/>
                  </a:lnTo>
                  <a:lnTo>
                    <a:pt x="35" y="27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5" y="40"/>
                  </a:lnTo>
                  <a:lnTo>
                    <a:pt x="38" y="43"/>
                  </a:lnTo>
                  <a:lnTo>
                    <a:pt x="39" y="53"/>
                  </a:lnTo>
                  <a:lnTo>
                    <a:pt x="33" y="62"/>
                  </a:lnTo>
                  <a:lnTo>
                    <a:pt x="22" y="49"/>
                  </a:lnTo>
                  <a:lnTo>
                    <a:pt x="31" y="32"/>
                  </a:lnTo>
                  <a:lnTo>
                    <a:pt x="31" y="24"/>
                  </a:lnTo>
                  <a:lnTo>
                    <a:pt x="28" y="15"/>
                  </a:lnTo>
                  <a:lnTo>
                    <a:pt x="39" y="6"/>
                  </a:lnTo>
                  <a:lnTo>
                    <a:pt x="26" y="10"/>
                  </a:lnTo>
                  <a:lnTo>
                    <a:pt x="17" y="27"/>
                  </a:lnTo>
                  <a:lnTo>
                    <a:pt x="7" y="43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16" y="82"/>
                  </a:lnTo>
                  <a:lnTo>
                    <a:pt x="16" y="95"/>
                  </a:lnTo>
                  <a:lnTo>
                    <a:pt x="28" y="101"/>
                  </a:lnTo>
                  <a:lnTo>
                    <a:pt x="41" y="103"/>
                  </a:lnTo>
                  <a:lnTo>
                    <a:pt x="55" y="103"/>
                  </a:lnTo>
                  <a:lnTo>
                    <a:pt x="71" y="121"/>
                  </a:lnTo>
                  <a:lnTo>
                    <a:pt x="85" y="119"/>
                  </a:lnTo>
                  <a:lnTo>
                    <a:pt x="101" y="118"/>
                  </a:lnTo>
                  <a:lnTo>
                    <a:pt x="97" y="135"/>
                  </a:lnTo>
                  <a:lnTo>
                    <a:pt x="93" y="152"/>
                  </a:lnTo>
                  <a:lnTo>
                    <a:pt x="101" y="177"/>
                  </a:lnTo>
                  <a:lnTo>
                    <a:pt x="94" y="186"/>
                  </a:lnTo>
                  <a:lnTo>
                    <a:pt x="104" y="200"/>
                  </a:lnTo>
                  <a:lnTo>
                    <a:pt x="108" y="217"/>
                  </a:lnTo>
                  <a:lnTo>
                    <a:pt x="123" y="225"/>
                  </a:lnTo>
                  <a:lnTo>
                    <a:pt x="132" y="224"/>
                  </a:lnTo>
                  <a:lnTo>
                    <a:pt x="134" y="226"/>
                  </a:lnTo>
                  <a:lnTo>
                    <a:pt x="151" y="212"/>
                  </a:lnTo>
                  <a:lnTo>
                    <a:pt x="167" y="199"/>
                  </a:lnTo>
                  <a:lnTo>
                    <a:pt x="170" y="192"/>
                  </a:lnTo>
                  <a:lnTo>
                    <a:pt x="159" y="189"/>
                  </a:lnTo>
                  <a:lnTo>
                    <a:pt x="154" y="166"/>
                  </a:lnTo>
                  <a:lnTo>
                    <a:pt x="147" y="157"/>
                  </a:lnTo>
                  <a:lnTo>
                    <a:pt x="166" y="162"/>
                  </a:lnTo>
                  <a:lnTo>
                    <a:pt x="181" y="168"/>
                  </a:lnTo>
                  <a:lnTo>
                    <a:pt x="184" y="161"/>
                  </a:lnTo>
                  <a:lnTo>
                    <a:pt x="198" y="155"/>
                  </a:lnTo>
                  <a:lnTo>
                    <a:pt x="213" y="149"/>
                  </a:lnTo>
                  <a:lnTo>
                    <a:pt x="218" y="138"/>
                  </a:lnTo>
                  <a:lnTo>
                    <a:pt x="216" y="138"/>
                  </a:lnTo>
                  <a:lnTo>
                    <a:pt x="206" y="122"/>
                  </a:lnTo>
                  <a:lnTo>
                    <a:pt x="213" y="108"/>
                  </a:lnTo>
                  <a:lnTo>
                    <a:pt x="226" y="100"/>
                  </a:lnTo>
                  <a:lnTo>
                    <a:pt x="219" y="92"/>
                  </a:lnTo>
                  <a:lnTo>
                    <a:pt x="235" y="76"/>
                  </a:lnTo>
                  <a:lnTo>
                    <a:pt x="232" y="73"/>
                  </a:lnTo>
                  <a:lnTo>
                    <a:pt x="215" y="71"/>
                  </a:lnTo>
                  <a:lnTo>
                    <a:pt x="203" y="71"/>
                  </a:lnTo>
                  <a:lnTo>
                    <a:pt x="207" y="70"/>
                  </a:lnTo>
                  <a:lnTo>
                    <a:pt x="214" y="61"/>
                  </a:lnTo>
                  <a:lnTo>
                    <a:pt x="218" y="58"/>
                  </a:lnTo>
                  <a:lnTo>
                    <a:pt x="207" y="48"/>
                  </a:lnTo>
                  <a:lnTo>
                    <a:pt x="201" y="49"/>
                  </a:lnTo>
                  <a:lnTo>
                    <a:pt x="194" y="44"/>
                  </a:lnTo>
                  <a:lnTo>
                    <a:pt x="196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4" name="Freeform 170"/>
            <p:cNvSpPr>
              <a:spLocks/>
            </p:cNvSpPr>
            <p:nvPr/>
          </p:nvSpPr>
          <p:spPr bwMode="auto">
            <a:xfrm>
              <a:off x="1742" y="2350"/>
              <a:ext cx="9" cy="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0"/>
                </a:cxn>
                <a:cxn ang="0">
                  <a:pos x="9" y="2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lnTo>
                    <a:pt x="0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5" name="Freeform 171"/>
            <p:cNvSpPr>
              <a:spLocks/>
            </p:cNvSpPr>
            <p:nvPr/>
          </p:nvSpPr>
          <p:spPr bwMode="auto">
            <a:xfrm>
              <a:off x="1798" y="2275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4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7" y="8"/>
                </a:cxn>
                <a:cxn ang="0">
                  <a:pos x="7" y="10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8" y="8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6" name="Freeform 172"/>
            <p:cNvSpPr>
              <a:spLocks/>
            </p:cNvSpPr>
            <p:nvPr/>
          </p:nvSpPr>
          <p:spPr bwMode="auto">
            <a:xfrm>
              <a:off x="1792" y="2244"/>
              <a:ext cx="13" cy="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3" y="4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4" y="3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13" h="9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7" name="Freeform 173"/>
            <p:cNvSpPr>
              <a:spLocks/>
            </p:cNvSpPr>
            <p:nvPr/>
          </p:nvSpPr>
          <p:spPr bwMode="auto">
            <a:xfrm>
              <a:off x="1799" y="2253"/>
              <a:ext cx="3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8" name="Freeform 174"/>
            <p:cNvSpPr>
              <a:spLocks/>
            </p:cNvSpPr>
            <p:nvPr/>
          </p:nvSpPr>
          <p:spPr bwMode="auto">
            <a:xfrm>
              <a:off x="1797" y="2261"/>
              <a:ext cx="4" cy="8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5"/>
                </a:cxn>
              </a:cxnLst>
              <a:rect l="0" t="0" r="r" b="b"/>
              <a:pathLst>
                <a:path w="4" h="8">
                  <a:moveTo>
                    <a:pt x="4" y="5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9" name="Freeform 175"/>
            <p:cNvSpPr>
              <a:spLocks/>
            </p:cNvSpPr>
            <p:nvPr/>
          </p:nvSpPr>
          <p:spPr bwMode="auto">
            <a:xfrm>
              <a:off x="1772" y="2208"/>
              <a:ext cx="4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0" name="Freeform 176"/>
            <p:cNvSpPr>
              <a:spLocks/>
            </p:cNvSpPr>
            <p:nvPr/>
          </p:nvSpPr>
          <p:spPr bwMode="auto">
            <a:xfrm>
              <a:off x="1793" y="2231"/>
              <a:ext cx="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1" name="Freeform 177"/>
            <p:cNvSpPr>
              <a:spLocks/>
            </p:cNvSpPr>
            <p:nvPr/>
          </p:nvSpPr>
          <p:spPr bwMode="auto">
            <a:xfrm>
              <a:off x="1793" y="2219"/>
              <a:ext cx="3" cy="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3" y="2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2" name="Freeform 178"/>
            <p:cNvSpPr>
              <a:spLocks/>
            </p:cNvSpPr>
            <p:nvPr/>
          </p:nvSpPr>
          <p:spPr bwMode="auto">
            <a:xfrm>
              <a:off x="1746" y="2204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3" name="Freeform 179"/>
            <p:cNvSpPr>
              <a:spLocks/>
            </p:cNvSpPr>
            <p:nvPr/>
          </p:nvSpPr>
          <p:spPr bwMode="auto">
            <a:xfrm>
              <a:off x="1751" y="2199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4" name="Freeform 180"/>
            <p:cNvSpPr>
              <a:spLocks/>
            </p:cNvSpPr>
            <p:nvPr/>
          </p:nvSpPr>
          <p:spPr bwMode="auto">
            <a:xfrm>
              <a:off x="1751" y="220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5" name="Rectangle 181"/>
            <p:cNvSpPr>
              <a:spLocks noChangeArrowheads="1"/>
            </p:cNvSpPr>
            <p:nvPr/>
          </p:nvSpPr>
          <p:spPr bwMode="auto">
            <a:xfrm>
              <a:off x="1745" y="2204"/>
              <a:ext cx="1" cy="1"/>
            </a:xfrm>
            <a:prstGeom prst="rect">
              <a:avLst/>
            </a:prstGeom>
            <a:solidFill>
              <a:srgbClr val="BEBEBE"/>
            </a:solidFill>
            <a:ln w="18415" algn="ctr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defTabSz="881063">
                <a:spcBef>
                  <a:spcPct val="0"/>
                </a:spcBef>
              </a:pPr>
              <a:endParaRPr lang="en-SG" sz="2400">
                <a:solidFill>
                  <a:srgbClr val="FFFFFF"/>
                </a:solidFill>
              </a:endParaRPr>
            </a:p>
          </p:txBody>
        </p:sp>
        <p:sp>
          <p:nvSpPr>
            <p:cNvPr id="116" name="Freeform 182"/>
            <p:cNvSpPr>
              <a:spLocks/>
            </p:cNvSpPr>
            <p:nvPr/>
          </p:nvSpPr>
          <p:spPr bwMode="auto">
            <a:xfrm>
              <a:off x="1747" y="2206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7" name="Freeform 183"/>
            <p:cNvSpPr>
              <a:spLocks/>
            </p:cNvSpPr>
            <p:nvPr/>
          </p:nvSpPr>
          <p:spPr bwMode="auto">
            <a:xfrm>
              <a:off x="1747" y="2206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8" name="Freeform 184"/>
            <p:cNvSpPr>
              <a:spLocks/>
            </p:cNvSpPr>
            <p:nvPr/>
          </p:nvSpPr>
          <p:spPr bwMode="auto">
            <a:xfrm>
              <a:off x="1622" y="2175"/>
              <a:ext cx="62" cy="4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3" y="18"/>
                </a:cxn>
                <a:cxn ang="0">
                  <a:pos x="0" y="26"/>
                </a:cxn>
                <a:cxn ang="0">
                  <a:pos x="2" y="38"/>
                </a:cxn>
                <a:cxn ang="0">
                  <a:pos x="7" y="46"/>
                </a:cxn>
                <a:cxn ang="0">
                  <a:pos x="15" y="35"/>
                </a:cxn>
                <a:cxn ang="0">
                  <a:pos x="24" y="31"/>
                </a:cxn>
                <a:cxn ang="0">
                  <a:pos x="32" y="31"/>
                </a:cxn>
                <a:cxn ang="0">
                  <a:pos x="54" y="33"/>
                </a:cxn>
                <a:cxn ang="0">
                  <a:pos x="62" y="25"/>
                </a:cxn>
                <a:cxn ang="0">
                  <a:pos x="55" y="20"/>
                </a:cxn>
                <a:cxn ang="0">
                  <a:pos x="42" y="17"/>
                </a:cxn>
                <a:cxn ang="0">
                  <a:pos x="47" y="9"/>
                </a:cxn>
                <a:cxn ang="0">
                  <a:pos x="41" y="5"/>
                </a:cxn>
                <a:cxn ang="0">
                  <a:pos x="15" y="0"/>
                </a:cxn>
                <a:cxn ang="0">
                  <a:pos x="6" y="1"/>
                </a:cxn>
              </a:cxnLst>
              <a:rect l="0" t="0" r="r" b="b"/>
              <a:pathLst>
                <a:path w="62" h="46">
                  <a:moveTo>
                    <a:pt x="6" y="1"/>
                  </a:moveTo>
                  <a:lnTo>
                    <a:pt x="3" y="18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7" y="46"/>
                  </a:lnTo>
                  <a:lnTo>
                    <a:pt x="15" y="35"/>
                  </a:lnTo>
                  <a:lnTo>
                    <a:pt x="24" y="31"/>
                  </a:lnTo>
                  <a:lnTo>
                    <a:pt x="32" y="31"/>
                  </a:lnTo>
                  <a:lnTo>
                    <a:pt x="54" y="33"/>
                  </a:lnTo>
                  <a:lnTo>
                    <a:pt x="62" y="25"/>
                  </a:lnTo>
                  <a:lnTo>
                    <a:pt x="55" y="20"/>
                  </a:lnTo>
                  <a:lnTo>
                    <a:pt x="42" y="17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15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9" name="Freeform 185"/>
            <p:cNvSpPr>
              <a:spLocks/>
            </p:cNvSpPr>
            <p:nvPr/>
          </p:nvSpPr>
          <p:spPr bwMode="auto">
            <a:xfrm>
              <a:off x="1578" y="2175"/>
              <a:ext cx="50" cy="38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47" y="18"/>
                </a:cxn>
                <a:cxn ang="0">
                  <a:pos x="44" y="26"/>
                </a:cxn>
                <a:cxn ang="0">
                  <a:pos x="46" y="38"/>
                </a:cxn>
                <a:cxn ang="0">
                  <a:pos x="29" y="37"/>
                </a:cxn>
                <a:cxn ang="0">
                  <a:pos x="10" y="35"/>
                </a:cxn>
                <a:cxn ang="0">
                  <a:pos x="0" y="30"/>
                </a:cxn>
                <a:cxn ang="0">
                  <a:pos x="7" y="25"/>
                </a:cxn>
                <a:cxn ang="0">
                  <a:pos x="23" y="27"/>
                </a:cxn>
                <a:cxn ang="0">
                  <a:pos x="36" y="27"/>
                </a:cxn>
                <a:cxn ang="0">
                  <a:pos x="31" y="13"/>
                </a:cxn>
                <a:cxn ang="0">
                  <a:pos x="23" y="7"/>
                </a:cxn>
                <a:cxn ang="0">
                  <a:pos x="22" y="1"/>
                </a:cxn>
                <a:cxn ang="0">
                  <a:pos x="34" y="0"/>
                </a:cxn>
                <a:cxn ang="0">
                  <a:pos x="50" y="1"/>
                </a:cxn>
              </a:cxnLst>
              <a:rect l="0" t="0" r="r" b="b"/>
              <a:pathLst>
                <a:path w="50" h="38">
                  <a:moveTo>
                    <a:pt x="50" y="1"/>
                  </a:moveTo>
                  <a:lnTo>
                    <a:pt x="47" y="18"/>
                  </a:lnTo>
                  <a:lnTo>
                    <a:pt x="44" y="26"/>
                  </a:lnTo>
                  <a:lnTo>
                    <a:pt x="46" y="38"/>
                  </a:lnTo>
                  <a:lnTo>
                    <a:pt x="29" y="37"/>
                  </a:lnTo>
                  <a:lnTo>
                    <a:pt x="10" y="35"/>
                  </a:lnTo>
                  <a:lnTo>
                    <a:pt x="0" y="30"/>
                  </a:lnTo>
                  <a:lnTo>
                    <a:pt x="7" y="25"/>
                  </a:lnTo>
                  <a:lnTo>
                    <a:pt x="23" y="27"/>
                  </a:lnTo>
                  <a:lnTo>
                    <a:pt x="36" y="27"/>
                  </a:lnTo>
                  <a:lnTo>
                    <a:pt x="31" y="13"/>
                  </a:lnTo>
                  <a:lnTo>
                    <a:pt x="23" y="7"/>
                  </a:lnTo>
                  <a:lnTo>
                    <a:pt x="22" y="1"/>
                  </a:lnTo>
                  <a:lnTo>
                    <a:pt x="34" y="0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0" name="Freeform 186"/>
            <p:cNvSpPr>
              <a:spLocks/>
            </p:cNvSpPr>
            <p:nvPr/>
          </p:nvSpPr>
          <p:spPr bwMode="auto">
            <a:xfrm>
              <a:off x="1785" y="2236"/>
              <a:ext cx="3" cy="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1" name="Freeform 187"/>
            <p:cNvSpPr>
              <a:spLocks/>
            </p:cNvSpPr>
            <p:nvPr/>
          </p:nvSpPr>
          <p:spPr bwMode="auto">
            <a:xfrm>
              <a:off x="1703" y="2202"/>
              <a:ext cx="27" cy="12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2" y="11"/>
                </a:cxn>
                <a:cxn ang="0">
                  <a:pos x="20" y="12"/>
                </a:cxn>
                <a:cxn ang="0">
                  <a:pos x="14" y="12"/>
                </a:cxn>
                <a:cxn ang="0">
                  <a:pos x="7" y="12"/>
                </a:cxn>
                <a:cxn ang="0">
                  <a:pos x="4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20" y="3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7" y="7"/>
                </a:cxn>
              </a:cxnLst>
              <a:rect l="0" t="0" r="r" b="b"/>
              <a:pathLst>
                <a:path w="27" h="12">
                  <a:moveTo>
                    <a:pt x="27" y="7"/>
                  </a:moveTo>
                  <a:lnTo>
                    <a:pt x="26" y="7"/>
                  </a:lnTo>
                  <a:lnTo>
                    <a:pt x="26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4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20" y="3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2" name="Freeform 188"/>
            <p:cNvSpPr>
              <a:spLocks/>
            </p:cNvSpPr>
            <p:nvPr/>
          </p:nvSpPr>
          <p:spPr bwMode="auto">
            <a:xfrm>
              <a:off x="1776" y="2226"/>
              <a:ext cx="4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4" y="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3" name="Freeform 189"/>
            <p:cNvSpPr>
              <a:spLocks/>
            </p:cNvSpPr>
            <p:nvPr/>
          </p:nvSpPr>
          <p:spPr bwMode="auto">
            <a:xfrm>
              <a:off x="1780" y="2230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4" name="Freeform 190"/>
            <p:cNvSpPr>
              <a:spLocks/>
            </p:cNvSpPr>
            <p:nvPr/>
          </p:nvSpPr>
          <p:spPr bwMode="auto">
            <a:xfrm>
              <a:off x="1742" y="2217"/>
              <a:ext cx="5" cy="2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5" y="1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5" name="Freeform 191"/>
            <p:cNvSpPr>
              <a:spLocks/>
            </p:cNvSpPr>
            <p:nvPr/>
          </p:nvSpPr>
          <p:spPr bwMode="auto">
            <a:xfrm>
              <a:off x="1797" y="2304"/>
              <a:ext cx="2" cy="5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6" name="Freeform 192"/>
            <p:cNvSpPr>
              <a:spLocks/>
            </p:cNvSpPr>
            <p:nvPr/>
          </p:nvSpPr>
          <p:spPr bwMode="auto">
            <a:xfrm>
              <a:off x="1644" y="2320"/>
              <a:ext cx="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7" name="Freeform 193"/>
            <p:cNvSpPr>
              <a:spLocks/>
            </p:cNvSpPr>
            <p:nvPr/>
          </p:nvSpPr>
          <p:spPr bwMode="auto">
            <a:xfrm>
              <a:off x="1826" y="2305"/>
              <a:ext cx="3" cy="6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3" y="4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lnTo>
                    <a:pt x="1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8" name="Freeform 194"/>
            <p:cNvSpPr>
              <a:spLocks/>
            </p:cNvSpPr>
            <p:nvPr/>
          </p:nvSpPr>
          <p:spPr bwMode="auto">
            <a:xfrm>
              <a:off x="1367" y="2350"/>
              <a:ext cx="56" cy="6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14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29" y="5"/>
                </a:cxn>
                <a:cxn ang="0">
                  <a:pos x="39" y="4"/>
                </a:cxn>
                <a:cxn ang="0">
                  <a:pos x="48" y="17"/>
                </a:cxn>
                <a:cxn ang="0">
                  <a:pos x="56" y="30"/>
                </a:cxn>
                <a:cxn ang="0">
                  <a:pos x="49" y="32"/>
                </a:cxn>
                <a:cxn ang="0">
                  <a:pos x="51" y="45"/>
                </a:cxn>
                <a:cxn ang="0">
                  <a:pos x="49" y="60"/>
                </a:cxn>
                <a:cxn ang="0">
                  <a:pos x="40" y="47"/>
                </a:cxn>
                <a:cxn ang="0">
                  <a:pos x="40" y="52"/>
                </a:cxn>
                <a:cxn ang="0">
                  <a:pos x="38" y="47"/>
                </a:cxn>
                <a:cxn ang="0">
                  <a:pos x="31" y="35"/>
                </a:cxn>
                <a:cxn ang="0">
                  <a:pos x="21" y="26"/>
                </a:cxn>
                <a:cxn ang="0">
                  <a:pos x="10" y="17"/>
                </a:cxn>
                <a:cxn ang="0">
                  <a:pos x="14" y="27"/>
                </a:cxn>
                <a:cxn ang="0">
                  <a:pos x="12" y="30"/>
                </a:cxn>
              </a:cxnLst>
              <a:rect l="0" t="0" r="r" b="b"/>
              <a:pathLst>
                <a:path w="56" h="60">
                  <a:moveTo>
                    <a:pt x="12" y="30"/>
                  </a:moveTo>
                  <a:lnTo>
                    <a:pt x="0" y="14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29" y="5"/>
                  </a:lnTo>
                  <a:lnTo>
                    <a:pt x="39" y="4"/>
                  </a:lnTo>
                  <a:lnTo>
                    <a:pt x="48" y="17"/>
                  </a:lnTo>
                  <a:lnTo>
                    <a:pt x="56" y="30"/>
                  </a:lnTo>
                  <a:lnTo>
                    <a:pt x="49" y="32"/>
                  </a:lnTo>
                  <a:lnTo>
                    <a:pt x="51" y="45"/>
                  </a:lnTo>
                  <a:lnTo>
                    <a:pt x="49" y="60"/>
                  </a:lnTo>
                  <a:lnTo>
                    <a:pt x="40" y="47"/>
                  </a:lnTo>
                  <a:lnTo>
                    <a:pt x="40" y="52"/>
                  </a:lnTo>
                  <a:lnTo>
                    <a:pt x="38" y="47"/>
                  </a:lnTo>
                  <a:lnTo>
                    <a:pt x="31" y="35"/>
                  </a:lnTo>
                  <a:lnTo>
                    <a:pt x="21" y="26"/>
                  </a:lnTo>
                  <a:lnTo>
                    <a:pt x="10" y="17"/>
                  </a:lnTo>
                  <a:lnTo>
                    <a:pt x="14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9" name="Freeform 195"/>
            <p:cNvSpPr>
              <a:spLocks/>
            </p:cNvSpPr>
            <p:nvPr/>
          </p:nvSpPr>
          <p:spPr bwMode="auto">
            <a:xfrm>
              <a:off x="1299" y="2283"/>
              <a:ext cx="39" cy="26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5" y="26"/>
                </a:cxn>
                <a:cxn ang="0">
                  <a:pos x="20" y="21"/>
                </a:cxn>
                <a:cxn ang="0">
                  <a:pos x="4" y="19"/>
                </a:cxn>
                <a:cxn ang="0">
                  <a:pos x="0" y="15"/>
                </a:cxn>
                <a:cxn ang="0">
                  <a:pos x="15" y="0"/>
                </a:cxn>
                <a:cxn ang="0">
                  <a:pos x="25" y="8"/>
                </a:cxn>
                <a:cxn ang="0">
                  <a:pos x="39" y="11"/>
                </a:cxn>
                <a:cxn ang="0">
                  <a:pos x="39" y="20"/>
                </a:cxn>
              </a:cxnLst>
              <a:rect l="0" t="0" r="r" b="b"/>
              <a:pathLst>
                <a:path w="39" h="26">
                  <a:moveTo>
                    <a:pt x="39" y="20"/>
                  </a:moveTo>
                  <a:lnTo>
                    <a:pt x="35" y="26"/>
                  </a:lnTo>
                  <a:lnTo>
                    <a:pt x="20" y="21"/>
                  </a:lnTo>
                  <a:lnTo>
                    <a:pt x="4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25" y="8"/>
                  </a:lnTo>
                  <a:lnTo>
                    <a:pt x="39" y="11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0" name="Freeform 196"/>
            <p:cNvSpPr>
              <a:spLocks/>
            </p:cNvSpPr>
            <p:nvPr/>
          </p:nvSpPr>
          <p:spPr bwMode="auto">
            <a:xfrm>
              <a:off x="1786" y="2328"/>
              <a:ext cx="4" cy="3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1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1" name="Freeform 197"/>
            <p:cNvSpPr>
              <a:spLocks/>
            </p:cNvSpPr>
            <p:nvPr/>
          </p:nvSpPr>
          <p:spPr bwMode="auto">
            <a:xfrm>
              <a:off x="1790" y="232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2" name="Freeform 198"/>
            <p:cNvSpPr>
              <a:spLocks/>
            </p:cNvSpPr>
            <p:nvPr/>
          </p:nvSpPr>
          <p:spPr bwMode="auto">
            <a:xfrm>
              <a:off x="1340" y="2273"/>
              <a:ext cx="82" cy="82"/>
            </a:xfrm>
            <a:custGeom>
              <a:avLst/>
              <a:gdLst/>
              <a:ahLst/>
              <a:cxnLst>
                <a:cxn ang="0">
                  <a:pos x="32" y="21"/>
                </a:cxn>
                <a:cxn ang="0">
                  <a:pos x="26" y="23"/>
                </a:cxn>
                <a:cxn ang="0">
                  <a:pos x="17" y="27"/>
                </a:cxn>
                <a:cxn ang="0">
                  <a:pos x="11" y="39"/>
                </a:cxn>
                <a:cxn ang="0">
                  <a:pos x="6" y="39"/>
                </a:cxn>
                <a:cxn ang="0">
                  <a:pos x="0" y="42"/>
                </a:cxn>
                <a:cxn ang="0">
                  <a:pos x="15" y="58"/>
                </a:cxn>
                <a:cxn ang="0">
                  <a:pos x="32" y="77"/>
                </a:cxn>
                <a:cxn ang="0">
                  <a:pos x="56" y="82"/>
                </a:cxn>
                <a:cxn ang="0">
                  <a:pos x="66" y="81"/>
                </a:cxn>
                <a:cxn ang="0">
                  <a:pos x="66" y="68"/>
                </a:cxn>
                <a:cxn ang="0">
                  <a:pos x="67" y="57"/>
                </a:cxn>
                <a:cxn ang="0">
                  <a:pos x="71" y="45"/>
                </a:cxn>
                <a:cxn ang="0">
                  <a:pos x="71" y="49"/>
                </a:cxn>
                <a:cxn ang="0">
                  <a:pos x="74" y="34"/>
                </a:cxn>
                <a:cxn ang="0">
                  <a:pos x="76" y="18"/>
                </a:cxn>
                <a:cxn ang="0">
                  <a:pos x="78" y="4"/>
                </a:cxn>
                <a:cxn ang="0">
                  <a:pos x="82" y="0"/>
                </a:cxn>
                <a:cxn ang="0">
                  <a:pos x="67" y="2"/>
                </a:cxn>
                <a:cxn ang="0">
                  <a:pos x="53" y="5"/>
                </a:cxn>
                <a:cxn ang="0">
                  <a:pos x="32" y="21"/>
                </a:cxn>
              </a:cxnLst>
              <a:rect l="0" t="0" r="r" b="b"/>
              <a:pathLst>
                <a:path w="82" h="82">
                  <a:moveTo>
                    <a:pt x="32" y="21"/>
                  </a:moveTo>
                  <a:lnTo>
                    <a:pt x="26" y="23"/>
                  </a:lnTo>
                  <a:lnTo>
                    <a:pt x="17" y="27"/>
                  </a:lnTo>
                  <a:lnTo>
                    <a:pt x="11" y="39"/>
                  </a:lnTo>
                  <a:lnTo>
                    <a:pt x="6" y="39"/>
                  </a:lnTo>
                  <a:lnTo>
                    <a:pt x="0" y="42"/>
                  </a:lnTo>
                  <a:lnTo>
                    <a:pt x="15" y="58"/>
                  </a:lnTo>
                  <a:lnTo>
                    <a:pt x="32" y="77"/>
                  </a:lnTo>
                  <a:lnTo>
                    <a:pt x="56" y="82"/>
                  </a:lnTo>
                  <a:lnTo>
                    <a:pt x="66" y="81"/>
                  </a:lnTo>
                  <a:lnTo>
                    <a:pt x="66" y="68"/>
                  </a:lnTo>
                  <a:lnTo>
                    <a:pt x="67" y="57"/>
                  </a:lnTo>
                  <a:lnTo>
                    <a:pt x="71" y="45"/>
                  </a:lnTo>
                  <a:lnTo>
                    <a:pt x="71" y="49"/>
                  </a:lnTo>
                  <a:lnTo>
                    <a:pt x="74" y="34"/>
                  </a:lnTo>
                  <a:lnTo>
                    <a:pt x="76" y="18"/>
                  </a:lnTo>
                  <a:lnTo>
                    <a:pt x="78" y="4"/>
                  </a:lnTo>
                  <a:lnTo>
                    <a:pt x="82" y="0"/>
                  </a:lnTo>
                  <a:lnTo>
                    <a:pt x="67" y="2"/>
                  </a:lnTo>
                  <a:lnTo>
                    <a:pt x="53" y="5"/>
                  </a:lnTo>
                  <a:lnTo>
                    <a:pt x="32" y="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3" name="Freeform 199"/>
            <p:cNvSpPr>
              <a:spLocks/>
            </p:cNvSpPr>
            <p:nvPr/>
          </p:nvSpPr>
          <p:spPr bwMode="auto">
            <a:xfrm>
              <a:off x="1416" y="2380"/>
              <a:ext cx="55" cy="4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" y="15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2" y="8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50" y="8"/>
                </a:cxn>
                <a:cxn ang="0">
                  <a:pos x="53" y="9"/>
                </a:cxn>
                <a:cxn ang="0">
                  <a:pos x="55" y="15"/>
                </a:cxn>
                <a:cxn ang="0">
                  <a:pos x="42" y="27"/>
                </a:cxn>
                <a:cxn ang="0">
                  <a:pos x="50" y="40"/>
                </a:cxn>
                <a:cxn ang="0">
                  <a:pos x="34" y="47"/>
                </a:cxn>
                <a:cxn ang="0">
                  <a:pos x="32" y="34"/>
                </a:cxn>
                <a:cxn ang="0">
                  <a:pos x="29" y="37"/>
                </a:cxn>
                <a:cxn ang="0">
                  <a:pos x="21" y="30"/>
                </a:cxn>
                <a:cxn ang="0">
                  <a:pos x="4" y="24"/>
                </a:cxn>
                <a:cxn ang="0">
                  <a:pos x="0" y="30"/>
                </a:cxn>
              </a:cxnLst>
              <a:rect l="0" t="0" r="r" b="b"/>
              <a:pathLst>
                <a:path w="55" h="47">
                  <a:moveTo>
                    <a:pt x="0" y="30"/>
                  </a:moveTo>
                  <a:lnTo>
                    <a:pt x="2" y="15"/>
                  </a:lnTo>
                  <a:lnTo>
                    <a:pt x="0" y="2"/>
                  </a:lnTo>
                  <a:lnTo>
                    <a:pt x="7" y="0"/>
                  </a:lnTo>
                  <a:lnTo>
                    <a:pt x="12" y="8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5" y="15"/>
                  </a:lnTo>
                  <a:lnTo>
                    <a:pt x="42" y="27"/>
                  </a:lnTo>
                  <a:lnTo>
                    <a:pt x="50" y="40"/>
                  </a:lnTo>
                  <a:lnTo>
                    <a:pt x="34" y="47"/>
                  </a:lnTo>
                  <a:lnTo>
                    <a:pt x="32" y="34"/>
                  </a:lnTo>
                  <a:lnTo>
                    <a:pt x="29" y="37"/>
                  </a:lnTo>
                  <a:lnTo>
                    <a:pt x="21" y="30"/>
                  </a:lnTo>
                  <a:lnTo>
                    <a:pt x="4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4" name="Freeform 200"/>
            <p:cNvSpPr>
              <a:spLocks/>
            </p:cNvSpPr>
            <p:nvPr/>
          </p:nvSpPr>
          <p:spPr bwMode="auto">
            <a:xfrm>
              <a:off x="1472" y="2382"/>
              <a:ext cx="41" cy="4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0" y="25"/>
                </a:cxn>
                <a:cxn ang="0">
                  <a:pos x="29" y="21"/>
                </a:cxn>
                <a:cxn ang="0">
                  <a:pos x="23" y="20"/>
                </a:cxn>
                <a:cxn ang="0">
                  <a:pos x="19" y="15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9" y="8"/>
                </a:cxn>
                <a:cxn ang="0">
                  <a:pos x="41" y="16"/>
                </a:cxn>
                <a:cxn ang="0">
                  <a:pos x="41" y="30"/>
                </a:cxn>
                <a:cxn ang="0">
                  <a:pos x="34" y="35"/>
                </a:cxn>
                <a:cxn ang="0">
                  <a:pos x="30" y="43"/>
                </a:cxn>
                <a:cxn ang="0">
                  <a:pos x="27" y="38"/>
                </a:cxn>
                <a:cxn ang="0">
                  <a:pos x="24" y="24"/>
                </a:cxn>
              </a:cxnLst>
              <a:rect l="0" t="0" r="r" b="b"/>
              <a:pathLst>
                <a:path w="41" h="43">
                  <a:moveTo>
                    <a:pt x="24" y="24"/>
                  </a:moveTo>
                  <a:lnTo>
                    <a:pt x="30" y="25"/>
                  </a:lnTo>
                  <a:lnTo>
                    <a:pt x="29" y="21"/>
                  </a:lnTo>
                  <a:lnTo>
                    <a:pt x="23" y="20"/>
                  </a:lnTo>
                  <a:lnTo>
                    <a:pt x="19" y="15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29" y="8"/>
                  </a:lnTo>
                  <a:lnTo>
                    <a:pt x="41" y="16"/>
                  </a:lnTo>
                  <a:lnTo>
                    <a:pt x="41" y="30"/>
                  </a:lnTo>
                  <a:lnTo>
                    <a:pt x="34" y="35"/>
                  </a:lnTo>
                  <a:lnTo>
                    <a:pt x="30" y="43"/>
                  </a:lnTo>
                  <a:lnTo>
                    <a:pt x="27" y="3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5" name="Freeform 201"/>
            <p:cNvSpPr>
              <a:spLocks/>
            </p:cNvSpPr>
            <p:nvPr/>
          </p:nvSpPr>
          <p:spPr bwMode="auto">
            <a:xfrm>
              <a:off x="1466" y="2382"/>
              <a:ext cx="12" cy="1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5" y="13"/>
                </a:cxn>
              </a:cxnLst>
              <a:rect l="0" t="0" r="r" b="b"/>
              <a:pathLst>
                <a:path w="12" h="13">
                  <a:moveTo>
                    <a:pt x="5" y="13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3" y="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6" name="Freeform 202"/>
            <p:cNvSpPr>
              <a:spLocks/>
            </p:cNvSpPr>
            <p:nvPr/>
          </p:nvSpPr>
          <p:spPr bwMode="auto">
            <a:xfrm>
              <a:off x="1801" y="2291"/>
              <a:ext cx="4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4" y="0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7" name="Freeform 203"/>
            <p:cNvSpPr>
              <a:spLocks/>
            </p:cNvSpPr>
            <p:nvPr/>
          </p:nvSpPr>
          <p:spPr bwMode="auto">
            <a:xfrm>
              <a:off x="1410" y="2111"/>
              <a:ext cx="177" cy="64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25" y="28"/>
                </a:cxn>
                <a:cxn ang="0">
                  <a:pos x="108" y="19"/>
                </a:cxn>
                <a:cxn ang="0">
                  <a:pos x="90" y="11"/>
                </a:cxn>
                <a:cxn ang="0">
                  <a:pos x="77" y="4"/>
                </a:cxn>
                <a:cxn ang="0">
                  <a:pos x="64" y="2"/>
                </a:cxn>
                <a:cxn ang="0">
                  <a:pos x="59" y="0"/>
                </a:cxn>
                <a:cxn ang="0">
                  <a:pos x="44" y="0"/>
                </a:cxn>
                <a:cxn ang="0">
                  <a:pos x="17" y="9"/>
                </a:cxn>
                <a:cxn ang="0">
                  <a:pos x="8" y="21"/>
                </a:cxn>
                <a:cxn ang="0">
                  <a:pos x="0" y="26"/>
                </a:cxn>
                <a:cxn ang="0">
                  <a:pos x="5" y="25"/>
                </a:cxn>
                <a:cxn ang="0">
                  <a:pos x="19" y="19"/>
                </a:cxn>
                <a:cxn ang="0">
                  <a:pos x="33" y="12"/>
                </a:cxn>
                <a:cxn ang="0">
                  <a:pos x="56" y="12"/>
                </a:cxn>
                <a:cxn ang="0">
                  <a:pos x="47" y="15"/>
                </a:cxn>
                <a:cxn ang="0">
                  <a:pos x="62" y="20"/>
                </a:cxn>
                <a:cxn ang="0">
                  <a:pos x="72" y="22"/>
                </a:cxn>
                <a:cxn ang="0">
                  <a:pos x="77" y="25"/>
                </a:cxn>
                <a:cxn ang="0">
                  <a:pos x="98" y="32"/>
                </a:cxn>
                <a:cxn ang="0">
                  <a:pos x="105" y="42"/>
                </a:cxn>
                <a:cxn ang="0">
                  <a:pos x="112" y="48"/>
                </a:cxn>
                <a:cxn ang="0">
                  <a:pos x="126" y="52"/>
                </a:cxn>
                <a:cxn ang="0">
                  <a:pos x="116" y="64"/>
                </a:cxn>
                <a:cxn ang="0">
                  <a:pos x="133" y="64"/>
                </a:cxn>
                <a:cxn ang="0">
                  <a:pos x="150" y="64"/>
                </a:cxn>
                <a:cxn ang="0">
                  <a:pos x="164" y="62"/>
                </a:cxn>
                <a:cxn ang="0">
                  <a:pos x="177" y="56"/>
                </a:cxn>
                <a:cxn ang="0">
                  <a:pos x="165" y="52"/>
                </a:cxn>
                <a:cxn ang="0">
                  <a:pos x="152" y="47"/>
                </a:cxn>
                <a:cxn ang="0">
                  <a:pos x="152" y="41"/>
                </a:cxn>
                <a:cxn ang="0">
                  <a:pos x="139" y="35"/>
                </a:cxn>
                <a:cxn ang="0">
                  <a:pos x="128" y="32"/>
                </a:cxn>
                <a:cxn ang="0">
                  <a:pos x="125" y="26"/>
                </a:cxn>
              </a:cxnLst>
              <a:rect l="0" t="0" r="r" b="b"/>
              <a:pathLst>
                <a:path w="177" h="64">
                  <a:moveTo>
                    <a:pt x="125" y="26"/>
                  </a:moveTo>
                  <a:lnTo>
                    <a:pt x="125" y="28"/>
                  </a:lnTo>
                  <a:lnTo>
                    <a:pt x="108" y="19"/>
                  </a:lnTo>
                  <a:lnTo>
                    <a:pt x="90" y="11"/>
                  </a:lnTo>
                  <a:lnTo>
                    <a:pt x="77" y="4"/>
                  </a:lnTo>
                  <a:lnTo>
                    <a:pt x="64" y="2"/>
                  </a:lnTo>
                  <a:lnTo>
                    <a:pt x="59" y="0"/>
                  </a:lnTo>
                  <a:lnTo>
                    <a:pt x="44" y="0"/>
                  </a:lnTo>
                  <a:lnTo>
                    <a:pt x="17" y="9"/>
                  </a:lnTo>
                  <a:lnTo>
                    <a:pt x="8" y="21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19" y="19"/>
                  </a:lnTo>
                  <a:lnTo>
                    <a:pt x="33" y="12"/>
                  </a:lnTo>
                  <a:lnTo>
                    <a:pt x="56" y="12"/>
                  </a:lnTo>
                  <a:lnTo>
                    <a:pt x="47" y="15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77" y="25"/>
                  </a:lnTo>
                  <a:lnTo>
                    <a:pt x="98" y="32"/>
                  </a:lnTo>
                  <a:lnTo>
                    <a:pt x="105" y="42"/>
                  </a:lnTo>
                  <a:lnTo>
                    <a:pt x="112" y="48"/>
                  </a:lnTo>
                  <a:lnTo>
                    <a:pt x="126" y="52"/>
                  </a:lnTo>
                  <a:lnTo>
                    <a:pt x="116" y="64"/>
                  </a:lnTo>
                  <a:lnTo>
                    <a:pt x="133" y="64"/>
                  </a:lnTo>
                  <a:lnTo>
                    <a:pt x="150" y="64"/>
                  </a:lnTo>
                  <a:lnTo>
                    <a:pt x="164" y="62"/>
                  </a:lnTo>
                  <a:lnTo>
                    <a:pt x="177" y="56"/>
                  </a:lnTo>
                  <a:lnTo>
                    <a:pt x="165" y="52"/>
                  </a:lnTo>
                  <a:lnTo>
                    <a:pt x="152" y="47"/>
                  </a:lnTo>
                  <a:lnTo>
                    <a:pt x="152" y="41"/>
                  </a:lnTo>
                  <a:lnTo>
                    <a:pt x="139" y="35"/>
                  </a:lnTo>
                  <a:lnTo>
                    <a:pt x="128" y="32"/>
                  </a:lnTo>
                  <a:lnTo>
                    <a:pt x="125" y="2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8" name="Freeform 204"/>
            <p:cNvSpPr>
              <a:spLocks/>
            </p:cNvSpPr>
            <p:nvPr/>
          </p:nvSpPr>
          <p:spPr bwMode="auto">
            <a:xfrm>
              <a:off x="1439" y="2133"/>
              <a:ext cx="9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0"/>
                </a:cxn>
                <a:cxn ang="0">
                  <a:pos x="5" y="0"/>
                </a:cxn>
                <a:cxn ang="0">
                  <a:pos x="0" y="11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9" y="10"/>
                  </a:lnTo>
                  <a:lnTo>
                    <a:pt x="5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9" name="Freeform 205"/>
            <p:cNvSpPr>
              <a:spLocks/>
            </p:cNvSpPr>
            <p:nvPr/>
          </p:nvSpPr>
          <p:spPr bwMode="auto">
            <a:xfrm>
              <a:off x="1528" y="2071"/>
              <a:ext cx="10" cy="1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2" y="15"/>
                </a:cxn>
                <a:cxn ang="0">
                  <a:pos x="10" y="14"/>
                </a:cxn>
              </a:cxnLst>
              <a:rect l="0" t="0" r="r" b="b"/>
              <a:pathLst>
                <a:path w="10" h="15">
                  <a:moveTo>
                    <a:pt x="10" y="14"/>
                  </a:moveTo>
                  <a:lnTo>
                    <a:pt x="6" y="0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0" name="Freeform 206"/>
            <p:cNvSpPr>
              <a:spLocks/>
            </p:cNvSpPr>
            <p:nvPr/>
          </p:nvSpPr>
          <p:spPr bwMode="auto">
            <a:xfrm>
              <a:off x="1543" y="2037"/>
              <a:ext cx="12" cy="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9" y="10"/>
                </a:cxn>
                <a:cxn ang="0">
                  <a:pos x="0" y="0"/>
                </a:cxn>
                <a:cxn ang="0">
                  <a:pos x="12" y="12"/>
                </a:cxn>
                <a:cxn ang="0">
                  <a:pos x="6" y="18"/>
                </a:cxn>
              </a:cxnLst>
              <a:rect l="0" t="0" r="r" b="b"/>
              <a:pathLst>
                <a:path w="12" h="18">
                  <a:moveTo>
                    <a:pt x="6" y="18"/>
                  </a:moveTo>
                  <a:lnTo>
                    <a:pt x="9" y="1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1" name="Freeform 207"/>
            <p:cNvSpPr>
              <a:spLocks/>
            </p:cNvSpPr>
            <p:nvPr/>
          </p:nvSpPr>
          <p:spPr bwMode="auto">
            <a:xfrm>
              <a:off x="1558" y="2066"/>
              <a:ext cx="8" cy="14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7" y="9"/>
                </a:cxn>
                <a:cxn ang="0">
                  <a:pos x="4" y="13"/>
                </a:cxn>
                <a:cxn ang="0">
                  <a:pos x="4" y="14"/>
                </a:cxn>
              </a:cxnLst>
              <a:rect l="0" t="0" r="r" b="b"/>
              <a:pathLst>
                <a:path w="8" h="14">
                  <a:moveTo>
                    <a:pt x="4" y="14"/>
                  </a:moveTo>
                  <a:lnTo>
                    <a:pt x="8" y="7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5"/>
                  </a:lnTo>
                  <a:lnTo>
                    <a:pt x="7" y="9"/>
                  </a:lnTo>
                  <a:lnTo>
                    <a:pt x="4" y="13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2" name="Freeform 208"/>
            <p:cNvSpPr>
              <a:spLocks/>
            </p:cNvSpPr>
            <p:nvPr/>
          </p:nvSpPr>
          <p:spPr bwMode="auto">
            <a:xfrm>
              <a:off x="1599" y="2148"/>
              <a:ext cx="10" cy="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2"/>
                  </a:lnTo>
                  <a:lnTo>
                    <a:pt x="0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3" name="Freeform 209"/>
            <p:cNvSpPr>
              <a:spLocks/>
            </p:cNvSpPr>
            <p:nvPr/>
          </p:nvSpPr>
          <p:spPr bwMode="auto">
            <a:xfrm>
              <a:off x="1592" y="2122"/>
              <a:ext cx="7" cy="6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4" name="Freeform 210"/>
            <p:cNvSpPr>
              <a:spLocks/>
            </p:cNvSpPr>
            <p:nvPr/>
          </p:nvSpPr>
          <p:spPr bwMode="auto">
            <a:xfrm>
              <a:off x="1523" y="2042"/>
              <a:ext cx="19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9" y="0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7" y="0"/>
                </a:cxn>
              </a:cxnLst>
              <a:rect l="0" t="0" r="r" b="b"/>
              <a:pathLst>
                <a:path w="19" h="1">
                  <a:moveTo>
                    <a:pt x="7" y="0"/>
                  </a:moveTo>
                  <a:lnTo>
                    <a:pt x="19" y="0"/>
                  </a:lnTo>
                  <a:lnTo>
                    <a:pt x="11" y="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5" name="Freeform 211"/>
            <p:cNvSpPr>
              <a:spLocks/>
            </p:cNvSpPr>
            <p:nvPr/>
          </p:nvSpPr>
          <p:spPr bwMode="auto">
            <a:xfrm>
              <a:off x="1535" y="2090"/>
              <a:ext cx="4" cy="8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4" y="7"/>
                </a:cxn>
              </a:cxnLst>
              <a:rect l="0" t="0" r="r" b="b"/>
              <a:pathLst>
                <a:path w="4" h="8">
                  <a:moveTo>
                    <a:pt x="4" y="7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3" y="8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6" name="Freeform 212"/>
            <p:cNvSpPr>
              <a:spLocks/>
            </p:cNvSpPr>
            <p:nvPr/>
          </p:nvSpPr>
          <p:spPr bwMode="auto">
            <a:xfrm>
              <a:off x="1543" y="2073"/>
              <a:ext cx="5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7" name="Freeform 213"/>
            <p:cNvSpPr>
              <a:spLocks/>
            </p:cNvSpPr>
            <p:nvPr/>
          </p:nvSpPr>
          <p:spPr bwMode="auto">
            <a:xfrm>
              <a:off x="1622" y="2137"/>
              <a:ext cx="4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3" y="2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8" name="Freeform 214"/>
            <p:cNvSpPr>
              <a:spLocks/>
            </p:cNvSpPr>
            <p:nvPr/>
          </p:nvSpPr>
          <p:spPr bwMode="auto">
            <a:xfrm>
              <a:off x="1630" y="2137"/>
              <a:ext cx="4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9" name="Freeform 311"/>
            <p:cNvSpPr>
              <a:spLocks/>
            </p:cNvSpPr>
            <p:nvPr/>
          </p:nvSpPr>
          <p:spPr bwMode="auto">
            <a:xfrm>
              <a:off x="1969" y="3576"/>
              <a:ext cx="26" cy="19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19" y="5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5" y="19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3"/>
                </a:cxn>
                <a:cxn ang="0">
                  <a:pos x="26" y="8"/>
                </a:cxn>
              </a:cxnLst>
              <a:rect l="0" t="0" r="r" b="b"/>
              <a:pathLst>
                <a:path w="26" h="19">
                  <a:moveTo>
                    <a:pt x="26" y="8"/>
                  </a:moveTo>
                  <a:lnTo>
                    <a:pt x="19" y="5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13"/>
                  </a:lnTo>
                  <a:lnTo>
                    <a:pt x="5" y="19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3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0" name="Freeform 312"/>
            <p:cNvSpPr>
              <a:spLocks/>
            </p:cNvSpPr>
            <p:nvPr/>
          </p:nvSpPr>
          <p:spPr bwMode="auto">
            <a:xfrm>
              <a:off x="1951" y="3579"/>
              <a:ext cx="19" cy="1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1" y="1"/>
                </a:cxn>
                <a:cxn ang="0">
                  <a:pos x="19" y="0"/>
                </a:cxn>
                <a:cxn ang="0">
                  <a:pos x="10" y="10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2" y="6"/>
                </a:cxn>
                <a:cxn ang="0">
                  <a:pos x="5" y="5"/>
                </a:cxn>
              </a:cxnLst>
              <a:rect l="0" t="0" r="r" b="b"/>
              <a:pathLst>
                <a:path w="19" h="13">
                  <a:moveTo>
                    <a:pt x="5" y="5"/>
                  </a:moveTo>
                  <a:lnTo>
                    <a:pt x="1" y="1"/>
                  </a:lnTo>
                  <a:lnTo>
                    <a:pt x="19" y="0"/>
                  </a:lnTo>
                  <a:lnTo>
                    <a:pt x="10" y="10"/>
                  </a:lnTo>
                  <a:lnTo>
                    <a:pt x="0" y="13"/>
                  </a:lnTo>
                  <a:lnTo>
                    <a:pt x="6" y="7"/>
                  </a:lnTo>
                  <a:lnTo>
                    <a:pt x="2" y="6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1" name="Freeform 315"/>
            <p:cNvSpPr>
              <a:spLocks/>
            </p:cNvSpPr>
            <p:nvPr/>
          </p:nvSpPr>
          <p:spPr bwMode="auto">
            <a:xfrm>
              <a:off x="1573" y="2466"/>
              <a:ext cx="680" cy="769"/>
            </a:xfrm>
            <a:custGeom>
              <a:avLst/>
              <a:gdLst/>
              <a:ahLst/>
              <a:cxnLst>
                <a:cxn ang="0">
                  <a:pos x="509" y="151"/>
                </a:cxn>
                <a:cxn ang="0">
                  <a:pos x="500" y="134"/>
                </a:cxn>
                <a:cxn ang="0">
                  <a:pos x="478" y="123"/>
                </a:cxn>
                <a:cxn ang="0">
                  <a:pos x="456" y="117"/>
                </a:cxn>
                <a:cxn ang="0">
                  <a:pos x="431" y="138"/>
                </a:cxn>
                <a:cxn ang="0">
                  <a:pos x="415" y="143"/>
                </a:cxn>
                <a:cxn ang="0">
                  <a:pos x="385" y="129"/>
                </a:cxn>
                <a:cxn ang="0">
                  <a:pos x="387" y="112"/>
                </a:cxn>
                <a:cxn ang="0">
                  <a:pos x="401" y="60"/>
                </a:cxn>
                <a:cxn ang="0">
                  <a:pos x="387" y="18"/>
                </a:cxn>
                <a:cxn ang="0">
                  <a:pos x="372" y="41"/>
                </a:cxn>
                <a:cxn ang="0">
                  <a:pos x="322" y="53"/>
                </a:cxn>
                <a:cxn ang="0">
                  <a:pos x="282" y="67"/>
                </a:cxn>
                <a:cxn ang="0">
                  <a:pos x="241" y="39"/>
                </a:cxn>
                <a:cxn ang="0">
                  <a:pos x="226" y="0"/>
                </a:cxn>
                <a:cxn ang="0">
                  <a:pos x="194" y="23"/>
                </a:cxn>
                <a:cxn ang="0">
                  <a:pos x="164" y="28"/>
                </a:cxn>
                <a:cxn ang="0">
                  <a:pos x="161" y="74"/>
                </a:cxn>
                <a:cxn ang="0">
                  <a:pos x="118" y="79"/>
                </a:cxn>
                <a:cxn ang="0">
                  <a:pos x="95" y="66"/>
                </a:cxn>
                <a:cxn ang="0">
                  <a:pos x="69" y="82"/>
                </a:cxn>
                <a:cxn ang="0">
                  <a:pos x="66" y="110"/>
                </a:cxn>
                <a:cxn ang="0">
                  <a:pos x="60" y="185"/>
                </a:cxn>
                <a:cxn ang="0">
                  <a:pos x="13" y="217"/>
                </a:cxn>
                <a:cxn ang="0">
                  <a:pos x="15" y="279"/>
                </a:cxn>
                <a:cxn ang="0">
                  <a:pos x="45" y="301"/>
                </a:cxn>
                <a:cxn ang="0">
                  <a:pos x="78" y="319"/>
                </a:cxn>
                <a:cxn ang="0">
                  <a:pos x="137" y="295"/>
                </a:cxn>
                <a:cxn ang="0">
                  <a:pos x="167" y="345"/>
                </a:cxn>
                <a:cxn ang="0">
                  <a:pos x="234" y="372"/>
                </a:cxn>
                <a:cxn ang="0">
                  <a:pos x="245" y="409"/>
                </a:cxn>
                <a:cxn ang="0">
                  <a:pos x="281" y="444"/>
                </a:cxn>
                <a:cxn ang="0">
                  <a:pos x="288" y="492"/>
                </a:cxn>
                <a:cxn ang="0">
                  <a:pos x="294" y="538"/>
                </a:cxn>
                <a:cxn ang="0">
                  <a:pos x="342" y="576"/>
                </a:cxn>
                <a:cxn ang="0">
                  <a:pos x="359" y="607"/>
                </a:cxn>
                <a:cxn ang="0">
                  <a:pos x="357" y="653"/>
                </a:cxn>
                <a:cxn ang="0">
                  <a:pos x="320" y="698"/>
                </a:cxn>
                <a:cxn ang="0">
                  <a:pos x="354" y="714"/>
                </a:cxn>
                <a:cxn ang="0">
                  <a:pos x="398" y="755"/>
                </a:cxn>
                <a:cxn ang="0">
                  <a:pos x="417" y="732"/>
                </a:cxn>
                <a:cxn ang="0">
                  <a:pos x="427" y="699"/>
                </a:cxn>
                <a:cxn ang="0">
                  <a:pos x="424" y="731"/>
                </a:cxn>
                <a:cxn ang="0">
                  <a:pos x="443" y="705"/>
                </a:cxn>
                <a:cxn ang="0">
                  <a:pos x="465" y="662"/>
                </a:cxn>
                <a:cxn ang="0">
                  <a:pos x="462" y="615"/>
                </a:cxn>
                <a:cxn ang="0">
                  <a:pos x="482" y="589"/>
                </a:cxn>
                <a:cxn ang="0">
                  <a:pos x="530" y="557"/>
                </a:cxn>
                <a:cxn ang="0">
                  <a:pos x="551" y="554"/>
                </a:cxn>
                <a:cxn ang="0">
                  <a:pos x="587" y="514"/>
                </a:cxn>
                <a:cxn ang="0">
                  <a:pos x="611" y="447"/>
                </a:cxn>
                <a:cxn ang="0">
                  <a:pos x="611" y="380"/>
                </a:cxn>
                <a:cxn ang="0">
                  <a:pos x="619" y="359"/>
                </a:cxn>
                <a:cxn ang="0">
                  <a:pos x="639" y="322"/>
                </a:cxn>
                <a:cxn ang="0">
                  <a:pos x="676" y="272"/>
                </a:cxn>
                <a:cxn ang="0">
                  <a:pos x="672" y="217"/>
                </a:cxn>
                <a:cxn ang="0">
                  <a:pos x="615" y="176"/>
                </a:cxn>
                <a:cxn ang="0">
                  <a:pos x="542" y="156"/>
                </a:cxn>
                <a:cxn ang="0">
                  <a:pos x="516" y="151"/>
                </a:cxn>
              </a:cxnLst>
              <a:rect l="0" t="0" r="r" b="b"/>
              <a:pathLst>
                <a:path w="680" h="769">
                  <a:moveTo>
                    <a:pt x="516" y="151"/>
                  </a:moveTo>
                  <a:lnTo>
                    <a:pt x="512" y="152"/>
                  </a:lnTo>
                  <a:lnTo>
                    <a:pt x="505" y="165"/>
                  </a:lnTo>
                  <a:lnTo>
                    <a:pt x="509" y="151"/>
                  </a:lnTo>
                  <a:lnTo>
                    <a:pt x="508" y="147"/>
                  </a:lnTo>
                  <a:lnTo>
                    <a:pt x="505" y="148"/>
                  </a:lnTo>
                  <a:lnTo>
                    <a:pt x="507" y="139"/>
                  </a:lnTo>
                  <a:lnTo>
                    <a:pt x="500" y="134"/>
                  </a:lnTo>
                  <a:lnTo>
                    <a:pt x="494" y="134"/>
                  </a:lnTo>
                  <a:lnTo>
                    <a:pt x="492" y="131"/>
                  </a:lnTo>
                  <a:lnTo>
                    <a:pt x="486" y="127"/>
                  </a:lnTo>
                  <a:lnTo>
                    <a:pt x="478" y="123"/>
                  </a:lnTo>
                  <a:lnTo>
                    <a:pt x="471" y="121"/>
                  </a:lnTo>
                  <a:lnTo>
                    <a:pt x="466" y="120"/>
                  </a:lnTo>
                  <a:lnTo>
                    <a:pt x="457" y="114"/>
                  </a:lnTo>
                  <a:lnTo>
                    <a:pt x="456" y="117"/>
                  </a:lnTo>
                  <a:lnTo>
                    <a:pt x="445" y="120"/>
                  </a:lnTo>
                  <a:lnTo>
                    <a:pt x="439" y="131"/>
                  </a:lnTo>
                  <a:lnTo>
                    <a:pt x="438" y="134"/>
                  </a:lnTo>
                  <a:lnTo>
                    <a:pt x="431" y="138"/>
                  </a:lnTo>
                  <a:lnTo>
                    <a:pt x="419" y="155"/>
                  </a:lnTo>
                  <a:lnTo>
                    <a:pt x="422" y="147"/>
                  </a:lnTo>
                  <a:lnTo>
                    <a:pt x="421" y="139"/>
                  </a:lnTo>
                  <a:lnTo>
                    <a:pt x="415" y="143"/>
                  </a:lnTo>
                  <a:lnTo>
                    <a:pt x="410" y="140"/>
                  </a:lnTo>
                  <a:lnTo>
                    <a:pt x="404" y="140"/>
                  </a:lnTo>
                  <a:lnTo>
                    <a:pt x="398" y="122"/>
                  </a:lnTo>
                  <a:lnTo>
                    <a:pt x="385" y="129"/>
                  </a:lnTo>
                  <a:lnTo>
                    <a:pt x="374" y="135"/>
                  </a:lnTo>
                  <a:lnTo>
                    <a:pt x="367" y="133"/>
                  </a:lnTo>
                  <a:lnTo>
                    <a:pt x="380" y="125"/>
                  </a:lnTo>
                  <a:lnTo>
                    <a:pt x="387" y="112"/>
                  </a:lnTo>
                  <a:lnTo>
                    <a:pt x="402" y="91"/>
                  </a:lnTo>
                  <a:lnTo>
                    <a:pt x="414" y="78"/>
                  </a:lnTo>
                  <a:lnTo>
                    <a:pt x="409" y="67"/>
                  </a:lnTo>
                  <a:lnTo>
                    <a:pt x="401" y="60"/>
                  </a:lnTo>
                  <a:lnTo>
                    <a:pt x="397" y="43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7" y="18"/>
                  </a:lnTo>
                  <a:lnTo>
                    <a:pt x="387" y="22"/>
                  </a:lnTo>
                  <a:lnTo>
                    <a:pt x="384" y="22"/>
                  </a:lnTo>
                  <a:lnTo>
                    <a:pt x="384" y="23"/>
                  </a:lnTo>
                  <a:lnTo>
                    <a:pt x="372" y="41"/>
                  </a:lnTo>
                  <a:lnTo>
                    <a:pt x="361" y="60"/>
                  </a:lnTo>
                  <a:lnTo>
                    <a:pt x="344" y="58"/>
                  </a:lnTo>
                  <a:lnTo>
                    <a:pt x="332" y="57"/>
                  </a:lnTo>
                  <a:lnTo>
                    <a:pt x="322" y="53"/>
                  </a:lnTo>
                  <a:lnTo>
                    <a:pt x="307" y="56"/>
                  </a:lnTo>
                  <a:lnTo>
                    <a:pt x="307" y="66"/>
                  </a:lnTo>
                  <a:lnTo>
                    <a:pt x="299" y="64"/>
                  </a:lnTo>
                  <a:lnTo>
                    <a:pt x="282" y="67"/>
                  </a:lnTo>
                  <a:lnTo>
                    <a:pt x="266" y="77"/>
                  </a:lnTo>
                  <a:lnTo>
                    <a:pt x="254" y="77"/>
                  </a:lnTo>
                  <a:lnTo>
                    <a:pt x="242" y="62"/>
                  </a:lnTo>
                  <a:lnTo>
                    <a:pt x="241" y="39"/>
                  </a:lnTo>
                  <a:lnTo>
                    <a:pt x="246" y="21"/>
                  </a:lnTo>
                  <a:lnTo>
                    <a:pt x="238" y="10"/>
                  </a:lnTo>
                  <a:lnTo>
                    <a:pt x="237" y="0"/>
                  </a:lnTo>
                  <a:lnTo>
                    <a:pt x="226" y="0"/>
                  </a:lnTo>
                  <a:lnTo>
                    <a:pt x="228" y="0"/>
                  </a:lnTo>
                  <a:lnTo>
                    <a:pt x="223" y="11"/>
                  </a:lnTo>
                  <a:lnTo>
                    <a:pt x="208" y="17"/>
                  </a:lnTo>
                  <a:lnTo>
                    <a:pt x="194" y="23"/>
                  </a:lnTo>
                  <a:lnTo>
                    <a:pt x="191" y="30"/>
                  </a:lnTo>
                  <a:lnTo>
                    <a:pt x="176" y="24"/>
                  </a:lnTo>
                  <a:lnTo>
                    <a:pt x="157" y="19"/>
                  </a:lnTo>
                  <a:lnTo>
                    <a:pt x="164" y="28"/>
                  </a:lnTo>
                  <a:lnTo>
                    <a:pt x="169" y="51"/>
                  </a:lnTo>
                  <a:lnTo>
                    <a:pt x="180" y="54"/>
                  </a:lnTo>
                  <a:lnTo>
                    <a:pt x="177" y="61"/>
                  </a:lnTo>
                  <a:lnTo>
                    <a:pt x="161" y="74"/>
                  </a:lnTo>
                  <a:lnTo>
                    <a:pt x="144" y="88"/>
                  </a:lnTo>
                  <a:lnTo>
                    <a:pt x="142" y="86"/>
                  </a:lnTo>
                  <a:lnTo>
                    <a:pt x="133" y="87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08" y="61"/>
                  </a:lnTo>
                  <a:lnTo>
                    <a:pt x="99" y="67"/>
                  </a:lnTo>
                  <a:lnTo>
                    <a:pt x="95" y="66"/>
                  </a:lnTo>
                  <a:lnTo>
                    <a:pt x="96" y="69"/>
                  </a:lnTo>
                  <a:lnTo>
                    <a:pt x="82" y="69"/>
                  </a:lnTo>
                  <a:lnTo>
                    <a:pt x="66" y="69"/>
                  </a:lnTo>
                  <a:lnTo>
                    <a:pt x="69" y="82"/>
                  </a:lnTo>
                  <a:lnTo>
                    <a:pt x="78" y="86"/>
                  </a:lnTo>
                  <a:lnTo>
                    <a:pt x="75" y="90"/>
                  </a:lnTo>
                  <a:lnTo>
                    <a:pt x="62" y="91"/>
                  </a:lnTo>
                  <a:lnTo>
                    <a:pt x="66" y="110"/>
                  </a:lnTo>
                  <a:lnTo>
                    <a:pt x="74" y="130"/>
                  </a:lnTo>
                  <a:lnTo>
                    <a:pt x="70" y="159"/>
                  </a:lnTo>
                  <a:lnTo>
                    <a:pt x="66" y="186"/>
                  </a:lnTo>
                  <a:lnTo>
                    <a:pt x="60" y="185"/>
                  </a:lnTo>
                  <a:lnTo>
                    <a:pt x="45" y="189"/>
                  </a:lnTo>
                  <a:lnTo>
                    <a:pt x="31" y="195"/>
                  </a:lnTo>
                  <a:lnTo>
                    <a:pt x="17" y="203"/>
                  </a:lnTo>
                  <a:lnTo>
                    <a:pt x="13" y="217"/>
                  </a:lnTo>
                  <a:lnTo>
                    <a:pt x="8" y="233"/>
                  </a:lnTo>
                  <a:lnTo>
                    <a:pt x="0" y="249"/>
                  </a:lnTo>
                  <a:lnTo>
                    <a:pt x="8" y="263"/>
                  </a:lnTo>
                  <a:lnTo>
                    <a:pt x="15" y="279"/>
                  </a:lnTo>
                  <a:lnTo>
                    <a:pt x="14" y="286"/>
                  </a:lnTo>
                  <a:lnTo>
                    <a:pt x="21" y="289"/>
                  </a:lnTo>
                  <a:lnTo>
                    <a:pt x="31" y="297"/>
                  </a:lnTo>
                  <a:lnTo>
                    <a:pt x="45" y="301"/>
                  </a:lnTo>
                  <a:lnTo>
                    <a:pt x="57" y="290"/>
                  </a:lnTo>
                  <a:lnTo>
                    <a:pt x="58" y="306"/>
                  </a:lnTo>
                  <a:lnTo>
                    <a:pt x="60" y="320"/>
                  </a:lnTo>
                  <a:lnTo>
                    <a:pt x="78" y="319"/>
                  </a:lnTo>
                  <a:lnTo>
                    <a:pt x="100" y="319"/>
                  </a:lnTo>
                  <a:lnTo>
                    <a:pt x="108" y="314"/>
                  </a:lnTo>
                  <a:lnTo>
                    <a:pt x="122" y="305"/>
                  </a:lnTo>
                  <a:lnTo>
                    <a:pt x="137" y="295"/>
                  </a:lnTo>
                  <a:lnTo>
                    <a:pt x="151" y="297"/>
                  </a:lnTo>
                  <a:lnTo>
                    <a:pt x="152" y="314"/>
                  </a:lnTo>
                  <a:lnTo>
                    <a:pt x="154" y="331"/>
                  </a:lnTo>
                  <a:lnTo>
                    <a:pt x="167" y="345"/>
                  </a:lnTo>
                  <a:lnTo>
                    <a:pt x="180" y="349"/>
                  </a:lnTo>
                  <a:lnTo>
                    <a:pt x="195" y="357"/>
                  </a:lnTo>
                  <a:lnTo>
                    <a:pt x="215" y="370"/>
                  </a:lnTo>
                  <a:lnTo>
                    <a:pt x="234" y="372"/>
                  </a:lnTo>
                  <a:lnTo>
                    <a:pt x="239" y="381"/>
                  </a:lnTo>
                  <a:lnTo>
                    <a:pt x="242" y="401"/>
                  </a:lnTo>
                  <a:lnTo>
                    <a:pt x="238" y="401"/>
                  </a:lnTo>
                  <a:lnTo>
                    <a:pt x="245" y="409"/>
                  </a:lnTo>
                  <a:lnTo>
                    <a:pt x="247" y="425"/>
                  </a:lnTo>
                  <a:lnTo>
                    <a:pt x="263" y="426"/>
                  </a:lnTo>
                  <a:lnTo>
                    <a:pt x="279" y="427"/>
                  </a:lnTo>
                  <a:lnTo>
                    <a:pt x="281" y="444"/>
                  </a:lnTo>
                  <a:lnTo>
                    <a:pt x="292" y="456"/>
                  </a:lnTo>
                  <a:lnTo>
                    <a:pt x="296" y="462"/>
                  </a:lnTo>
                  <a:lnTo>
                    <a:pt x="292" y="478"/>
                  </a:lnTo>
                  <a:lnTo>
                    <a:pt x="288" y="492"/>
                  </a:lnTo>
                  <a:lnTo>
                    <a:pt x="292" y="499"/>
                  </a:lnTo>
                  <a:lnTo>
                    <a:pt x="288" y="501"/>
                  </a:lnTo>
                  <a:lnTo>
                    <a:pt x="292" y="509"/>
                  </a:lnTo>
                  <a:lnTo>
                    <a:pt x="294" y="538"/>
                  </a:lnTo>
                  <a:lnTo>
                    <a:pt x="319" y="540"/>
                  </a:lnTo>
                  <a:lnTo>
                    <a:pt x="332" y="543"/>
                  </a:lnTo>
                  <a:lnTo>
                    <a:pt x="337" y="559"/>
                  </a:lnTo>
                  <a:lnTo>
                    <a:pt x="342" y="576"/>
                  </a:lnTo>
                  <a:lnTo>
                    <a:pt x="352" y="574"/>
                  </a:lnTo>
                  <a:lnTo>
                    <a:pt x="361" y="576"/>
                  </a:lnTo>
                  <a:lnTo>
                    <a:pt x="359" y="591"/>
                  </a:lnTo>
                  <a:lnTo>
                    <a:pt x="359" y="607"/>
                  </a:lnTo>
                  <a:lnTo>
                    <a:pt x="370" y="608"/>
                  </a:lnTo>
                  <a:lnTo>
                    <a:pt x="378" y="633"/>
                  </a:lnTo>
                  <a:lnTo>
                    <a:pt x="367" y="643"/>
                  </a:lnTo>
                  <a:lnTo>
                    <a:pt x="357" y="653"/>
                  </a:lnTo>
                  <a:lnTo>
                    <a:pt x="348" y="664"/>
                  </a:lnTo>
                  <a:lnTo>
                    <a:pt x="339" y="676"/>
                  </a:lnTo>
                  <a:lnTo>
                    <a:pt x="329" y="688"/>
                  </a:lnTo>
                  <a:lnTo>
                    <a:pt x="320" y="698"/>
                  </a:lnTo>
                  <a:lnTo>
                    <a:pt x="320" y="699"/>
                  </a:lnTo>
                  <a:lnTo>
                    <a:pt x="329" y="697"/>
                  </a:lnTo>
                  <a:lnTo>
                    <a:pt x="350" y="714"/>
                  </a:lnTo>
                  <a:lnTo>
                    <a:pt x="354" y="714"/>
                  </a:lnTo>
                  <a:lnTo>
                    <a:pt x="365" y="720"/>
                  </a:lnTo>
                  <a:lnTo>
                    <a:pt x="383" y="733"/>
                  </a:lnTo>
                  <a:lnTo>
                    <a:pt x="401" y="746"/>
                  </a:lnTo>
                  <a:lnTo>
                    <a:pt x="398" y="755"/>
                  </a:lnTo>
                  <a:lnTo>
                    <a:pt x="402" y="769"/>
                  </a:lnTo>
                  <a:lnTo>
                    <a:pt x="409" y="757"/>
                  </a:lnTo>
                  <a:lnTo>
                    <a:pt x="415" y="745"/>
                  </a:lnTo>
                  <a:lnTo>
                    <a:pt x="417" y="732"/>
                  </a:lnTo>
                  <a:lnTo>
                    <a:pt x="421" y="720"/>
                  </a:lnTo>
                  <a:lnTo>
                    <a:pt x="428" y="711"/>
                  </a:lnTo>
                  <a:lnTo>
                    <a:pt x="426" y="699"/>
                  </a:lnTo>
                  <a:lnTo>
                    <a:pt x="427" y="699"/>
                  </a:lnTo>
                  <a:lnTo>
                    <a:pt x="435" y="701"/>
                  </a:lnTo>
                  <a:lnTo>
                    <a:pt x="439" y="702"/>
                  </a:lnTo>
                  <a:lnTo>
                    <a:pt x="431" y="716"/>
                  </a:lnTo>
                  <a:lnTo>
                    <a:pt x="424" y="731"/>
                  </a:lnTo>
                  <a:lnTo>
                    <a:pt x="419" y="735"/>
                  </a:lnTo>
                  <a:lnTo>
                    <a:pt x="421" y="736"/>
                  </a:lnTo>
                  <a:lnTo>
                    <a:pt x="432" y="720"/>
                  </a:lnTo>
                  <a:lnTo>
                    <a:pt x="443" y="705"/>
                  </a:lnTo>
                  <a:lnTo>
                    <a:pt x="451" y="688"/>
                  </a:lnTo>
                  <a:lnTo>
                    <a:pt x="460" y="672"/>
                  </a:lnTo>
                  <a:lnTo>
                    <a:pt x="465" y="666"/>
                  </a:lnTo>
                  <a:lnTo>
                    <a:pt x="465" y="662"/>
                  </a:lnTo>
                  <a:lnTo>
                    <a:pt x="466" y="647"/>
                  </a:lnTo>
                  <a:lnTo>
                    <a:pt x="465" y="630"/>
                  </a:lnTo>
                  <a:lnTo>
                    <a:pt x="464" y="620"/>
                  </a:lnTo>
                  <a:lnTo>
                    <a:pt x="462" y="615"/>
                  </a:lnTo>
                  <a:lnTo>
                    <a:pt x="465" y="607"/>
                  </a:lnTo>
                  <a:lnTo>
                    <a:pt x="460" y="606"/>
                  </a:lnTo>
                  <a:lnTo>
                    <a:pt x="466" y="603"/>
                  </a:lnTo>
                  <a:lnTo>
                    <a:pt x="482" y="589"/>
                  </a:lnTo>
                  <a:lnTo>
                    <a:pt x="496" y="577"/>
                  </a:lnTo>
                  <a:lnTo>
                    <a:pt x="512" y="570"/>
                  </a:lnTo>
                  <a:lnTo>
                    <a:pt x="525" y="561"/>
                  </a:lnTo>
                  <a:lnTo>
                    <a:pt x="530" y="557"/>
                  </a:lnTo>
                  <a:lnTo>
                    <a:pt x="538" y="557"/>
                  </a:lnTo>
                  <a:lnTo>
                    <a:pt x="542" y="556"/>
                  </a:lnTo>
                  <a:lnTo>
                    <a:pt x="547" y="554"/>
                  </a:lnTo>
                  <a:lnTo>
                    <a:pt x="551" y="554"/>
                  </a:lnTo>
                  <a:lnTo>
                    <a:pt x="569" y="554"/>
                  </a:lnTo>
                  <a:lnTo>
                    <a:pt x="574" y="542"/>
                  </a:lnTo>
                  <a:lnTo>
                    <a:pt x="585" y="537"/>
                  </a:lnTo>
                  <a:lnTo>
                    <a:pt x="587" y="514"/>
                  </a:lnTo>
                  <a:lnTo>
                    <a:pt x="595" y="499"/>
                  </a:lnTo>
                  <a:lnTo>
                    <a:pt x="603" y="483"/>
                  </a:lnTo>
                  <a:lnTo>
                    <a:pt x="606" y="457"/>
                  </a:lnTo>
                  <a:lnTo>
                    <a:pt x="611" y="447"/>
                  </a:lnTo>
                  <a:lnTo>
                    <a:pt x="613" y="427"/>
                  </a:lnTo>
                  <a:lnTo>
                    <a:pt x="615" y="415"/>
                  </a:lnTo>
                  <a:lnTo>
                    <a:pt x="612" y="404"/>
                  </a:lnTo>
                  <a:lnTo>
                    <a:pt x="611" y="380"/>
                  </a:lnTo>
                  <a:lnTo>
                    <a:pt x="608" y="374"/>
                  </a:lnTo>
                  <a:lnTo>
                    <a:pt x="612" y="355"/>
                  </a:lnTo>
                  <a:lnTo>
                    <a:pt x="616" y="355"/>
                  </a:lnTo>
                  <a:lnTo>
                    <a:pt x="619" y="359"/>
                  </a:lnTo>
                  <a:lnTo>
                    <a:pt x="630" y="342"/>
                  </a:lnTo>
                  <a:lnTo>
                    <a:pt x="636" y="329"/>
                  </a:lnTo>
                  <a:lnTo>
                    <a:pt x="637" y="327"/>
                  </a:lnTo>
                  <a:lnTo>
                    <a:pt x="639" y="322"/>
                  </a:lnTo>
                  <a:lnTo>
                    <a:pt x="650" y="307"/>
                  </a:lnTo>
                  <a:lnTo>
                    <a:pt x="659" y="297"/>
                  </a:lnTo>
                  <a:lnTo>
                    <a:pt x="664" y="294"/>
                  </a:lnTo>
                  <a:lnTo>
                    <a:pt x="676" y="272"/>
                  </a:lnTo>
                  <a:lnTo>
                    <a:pt x="677" y="266"/>
                  </a:lnTo>
                  <a:lnTo>
                    <a:pt x="680" y="262"/>
                  </a:lnTo>
                  <a:lnTo>
                    <a:pt x="680" y="245"/>
                  </a:lnTo>
                  <a:lnTo>
                    <a:pt x="672" y="217"/>
                  </a:lnTo>
                  <a:lnTo>
                    <a:pt x="667" y="204"/>
                  </a:lnTo>
                  <a:lnTo>
                    <a:pt x="650" y="202"/>
                  </a:lnTo>
                  <a:lnTo>
                    <a:pt x="634" y="196"/>
                  </a:lnTo>
                  <a:lnTo>
                    <a:pt x="615" y="176"/>
                  </a:lnTo>
                  <a:lnTo>
                    <a:pt x="599" y="165"/>
                  </a:lnTo>
                  <a:lnTo>
                    <a:pt x="574" y="159"/>
                  </a:lnTo>
                  <a:lnTo>
                    <a:pt x="557" y="159"/>
                  </a:lnTo>
                  <a:lnTo>
                    <a:pt x="542" y="156"/>
                  </a:lnTo>
                  <a:lnTo>
                    <a:pt x="527" y="152"/>
                  </a:lnTo>
                  <a:lnTo>
                    <a:pt x="513" y="156"/>
                  </a:lnTo>
                  <a:lnTo>
                    <a:pt x="518" y="153"/>
                  </a:lnTo>
                  <a:lnTo>
                    <a:pt x="516" y="1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2" name="Freeform 316"/>
            <p:cNvSpPr>
              <a:spLocks/>
            </p:cNvSpPr>
            <p:nvPr/>
          </p:nvSpPr>
          <p:spPr bwMode="auto">
            <a:xfrm>
              <a:off x="1973" y="2571"/>
              <a:ext cx="40" cy="34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17" y="33"/>
                </a:cxn>
                <a:cxn ang="0">
                  <a:pos x="8" y="29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23" y="3"/>
                </a:cxn>
                <a:cxn ang="0">
                  <a:pos x="40" y="5"/>
                </a:cxn>
                <a:cxn ang="0">
                  <a:pos x="32" y="21"/>
                </a:cxn>
                <a:cxn ang="0">
                  <a:pos x="31" y="24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1" y="32"/>
                </a:cxn>
              </a:cxnLst>
              <a:rect l="0" t="0" r="r" b="b"/>
              <a:pathLst>
                <a:path w="40" h="34">
                  <a:moveTo>
                    <a:pt x="21" y="32"/>
                  </a:moveTo>
                  <a:lnTo>
                    <a:pt x="17" y="33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1" y="18"/>
                  </a:lnTo>
                  <a:lnTo>
                    <a:pt x="1" y="11"/>
                  </a:lnTo>
                  <a:lnTo>
                    <a:pt x="6" y="0"/>
                  </a:lnTo>
                  <a:lnTo>
                    <a:pt x="23" y="3"/>
                  </a:lnTo>
                  <a:lnTo>
                    <a:pt x="40" y="5"/>
                  </a:lnTo>
                  <a:lnTo>
                    <a:pt x="32" y="21"/>
                  </a:lnTo>
                  <a:lnTo>
                    <a:pt x="31" y="24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3" name="Freeform 320"/>
            <p:cNvSpPr>
              <a:spLocks/>
            </p:cNvSpPr>
            <p:nvPr/>
          </p:nvSpPr>
          <p:spPr bwMode="auto">
            <a:xfrm>
              <a:off x="1789" y="2950"/>
              <a:ext cx="145" cy="161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17" y="73"/>
                </a:cxn>
                <a:cxn ang="0">
                  <a:pos x="34" y="90"/>
                </a:cxn>
                <a:cxn ang="0">
                  <a:pos x="48" y="97"/>
                </a:cxn>
                <a:cxn ang="0">
                  <a:pos x="61" y="103"/>
                </a:cxn>
                <a:cxn ang="0">
                  <a:pos x="77" y="111"/>
                </a:cxn>
                <a:cxn ang="0">
                  <a:pos x="93" y="120"/>
                </a:cxn>
                <a:cxn ang="0">
                  <a:pos x="86" y="140"/>
                </a:cxn>
                <a:cxn ang="0">
                  <a:pos x="80" y="158"/>
                </a:cxn>
                <a:cxn ang="0">
                  <a:pos x="100" y="159"/>
                </a:cxn>
                <a:cxn ang="0">
                  <a:pos x="120" y="161"/>
                </a:cxn>
                <a:cxn ang="0">
                  <a:pos x="130" y="157"/>
                </a:cxn>
                <a:cxn ang="0">
                  <a:pos x="145" y="136"/>
                </a:cxn>
                <a:cxn ang="0">
                  <a:pos x="143" y="123"/>
                </a:cxn>
                <a:cxn ang="0">
                  <a:pos x="143" y="107"/>
                </a:cxn>
                <a:cxn ang="0">
                  <a:pos x="145" y="92"/>
                </a:cxn>
                <a:cxn ang="0">
                  <a:pos x="136" y="90"/>
                </a:cxn>
                <a:cxn ang="0">
                  <a:pos x="126" y="92"/>
                </a:cxn>
                <a:cxn ang="0">
                  <a:pos x="121" y="75"/>
                </a:cxn>
                <a:cxn ang="0">
                  <a:pos x="116" y="59"/>
                </a:cxn>
                <a:cxn ang="0">
                  <a:pos x="103" y="56"/>
                </a:cxn>
                <a:cxn ang="0">
                  <a:pos x="78" y="54"/>
                </a:cxn>
                <a:cxn ang="0">
                  <a:pos x="76" y="25"/>
                </a:cxn>
                <a:cxn ang="0">
                  <a:pos x="72" y="17"/>
                </a:cxn>
                <a:cxn ang="0">
                  <a:pos x="73" y="13"/>
                </a:cxn>
                <a:cxn ang="0">
                  <a:pos x="55" y="0"/>
                </a:cxn>
                <a:cxn ang="0">
                  <a:pos x="33" y="4"/>
                </a:cxn>
                <a:cxn ang="0">
                  <a:pos x="10" y="7"/>
                </a:cxn>
                <a:cxn ang="0">
                  <a:pos x="8" y="15"/>
                </a:cxn>
              </a:cxnLst>
              <a:rect l="0" t="0" r="r" b="b"/>
              <a:pathLst>
                <a:path w="145" h="161">
                  <a:moveTo>
                    <a:pt x="8" y="15"/>
                  </a:moveTo>
                  <a:lnTo>
                    <a:pt x="4" y="37"/>
                  </a:lnTo>
                  <a:lnTo>
                    <a:pt x="0" y="58"/>
                  </a:lnTo>
                  <a:lnTo>
                    <a:pt x="17" y="73"/>
                  </a:lnTo>
                  <a:lnTo>
                    <a:pt x="34" y="90"/>
                  </a:lnTo>
                  <a:lnTo>
                    <a:pt x="48" y="97"/>
                  </a:lnTo>
                  <a:lnTo>
                    <a:pt x="61" y="103"/>
                  </a:lnTo>
                  <a:lnTo>
                    <a:pt x="77" y="111"/>
                  </a:lnTo>
                  <a:lnTo>
                    <a:pt x="93" y="120"/>
                  </a:lnTo>
                  <a:lnTo>
                    <a:pt x="86" y="140"/>
                  </a:lnTo>
                  <a:lnTo>
                    <a:pt x="80" y="158"/>
                  </a:lnTo>
                  <a:lnTo>
                    <a:pt x="100" y="159"/>
                  </a:lnTo>
                  <a:lnTo>
                    <a:pt x="120" y="161"/>
                  </a:lnTo>
                  <a:lnTo>
                    <a:pt x="130" y="157"/>
                  </a:lnTo>
                  <a:lnTo>
                    <a:pt x="145" y="136"/>
                  </a:lnTo>
                  <a:lnTo>
                    <a:pt x="143" y="123"/>
                  </a:lnTo>
                  <a:lnTo>
                    <a:pt x="143" y="107"/>
                  </a:lnTo>
                  <a:lnTo>
                    <a:pt x="145" y="92"/>
                  </a:lnTo>
                  <a:lnTo>
                    <a:pt x="136" y="90"/>
                  </a:lnTo>
                  <a:lnTo>
                    <a:pt x="126" y="92"/>
                  </a:lnTo>
                  <a:lnTo>
                    <a:pt x="121" y="75"/>
                  </a:lnTo>
                  <a:lnTo>
                    <a:pt x="116" y="59"/>
                  </a:lnTo>
                  <a:lnTo>
                    <a:pt x="103" y="56"/>
                  </a:lnTo>
                  <a:lnTo>
                    <a:pt x="78" y="54"/>
                  </a:lnTo>
                  <a:lnTo>
                    <a:pt x="76" y="25"/>
                  </a:lnTo>
                  <a:lnTo>
                    <a:pt x="72" y="17"/>
                  </a:lnTo>
                  <a:lnTo>
                    <a:pt x="73" y="13"/>
                  </a:lnTo>
                  <a:lnTo>
                    <a:pt x="55" y="0"/>
                  </a:lnTo>
                  <a:lnTo>
                    <a:pt x="33" y="4"/>
                  </a:lnTo>
                  <a:lnTo>
                    <a:pt x="10" y="7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4" name="Freeform 324"/>
            <p:cNvSpPr>
              <a:spLocks/>
            </p:cNvSpPr>
            <p:nvPr/>
          </p:nvSpPr>
          <p:spPr bwMode="auto">
            <a:xfrm>
              <a:off x="1848" y="2450"/>
              <a:ext cx="67" cy="82"/>
            </a:xfrm>
            <a:custGeom>
              <a:avLst/>
              <a:gdLst/>
              <a:ahLst/>
              <a:cxnLst>
                <a:cxn ang="0">
                  <a:pos x="9" y="52"/>
                </a:cxn>
                <a:cxn ang="0">
                  <a:pos x="0" y="42"/>
                </a:cxn>
                <a:cxn ang="0">
                  <a:pos x="1" y="25"/>
                </a:cxn>
                <a:cxn ang="0">
                  <a:pos x="9" y="21"/>
                </a:cxn>
                <a:cxn ang="0">
                  <a:pos x="13" y="10"/>
                </a:cxn>
                <a:cxn ang="0">
                  <a:pos x="17" y="0"/>
                </a:cxn>
                <a:cxn ang="0">
                  <a:pos x="36" y="4"/>
                </a:cxn>
                <a:cxn ang="0">
                  <a:pos x="52" y="3"/>
                </a:cxn>
                <a:cxn ang="0">
                  <a:pos x="50" y="3"/>
                </a:cxn>
                <a:cxn ang="0">
                  <a:pos x="67" y="4"/>
                </a:cxn>
                <a:cxn ang="0">
                  <a:pos x="66" y="13"/>
                </a:cxn>
                <a:cxn ang="0">
                  <a:pos x="61" y="30"/>
                </a:cxn>
                <a:cxn ang="0">
                  <a:pos x="67" y="53"/>
                </a:cxn>
                <a:cxn ang="0">
                  <a:pos x="57" y="73"/>
                </a:cxn>
                <a:cxn ang="0">
                  <a:pos x="47" y="69"/>
                </a:cxn>
                <a:cxn ang="0">
                  <a:pos x="32" y="72"/>
                </a:cxn>
                <a:cxn ang="0">
                  <a:pos x="32" y="82"/>
                </a:cxn>
                <a:cxn ang="0">
                  <a:pos x="24" y="80"/>
                </a:cxn>
                <a:cxn ang="0">
                  <a:pos x="17" y="67"/>
                </a:cxn>
                <a:cxn ang="0">
                  <a:pos x="9" y="52"/>
                </a:cxn>
              </a:cxnLst>
              <a:rect l="0" t="0" r="r" b="b"/>
              <a:pathLst>
                <a:path w="67" h="82">
                  <a:moveTo>
                    <a:pt x="9" y="52"/>
                  </a:moveTo>
                  <a:lnTo>
                    <a:pt x="0" y="42"/>
                  </a:lnTo>
                  <a:lnTo>
                    <a:pt x="1" y="25"/>
                  </a:lnTo>
                  <a:lnTo>
                    <a:pt x="9" y="21"/>
                  </a:lnTo>
                  <a:lnTo>
                    <a:pt x="13" y="10"/>
                  </a:lnTo>
                  <a:lnTo>
                    <a:pt x="17" y="0"/>
                  </a:lnTo>
                  <a:lnTo>
                    <a:pt x="36" y="4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67" y="4"/>
                  </a:lnTo>
                  <a:lnTo>
                    <a:pt x="66" y="13"/>
                  </a:lnTo>
                  <a:lnTo>
                    <a:pt x="61" y="30"/>
                  </a:lnTo>
                  <a:lnTo>
                    <a:pt x="67" y="53"/>
                  </a:lnTo>
                  <a:lnTo>
                    <a:pt x="57" y="73"/>
                  </a:lnTo>
                  <a:lnTo>
                    <a:pt x="47" y="69"/>
                  </a:lnTo>
                  <a:lnTo>
                    <a:pt x="32" y="7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7" y="67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5" name="Freeform 325"/>
            <p:cNvSpPr>
              <a:spLocks/>
            </p:cNvSpPr>
            <p:nvPr/>
          </p:nvSpPr>
          <p:spPr bwMode="auto">
            <a:xfrm>
              <a:off x="1891" y="3163"/>
              <a:ext cx="84" cy="96"/>
            </a:xfrm>
            <a:custGeom>
              <a:avLst/>
              <a:gdLst/>
              <a:ahLst/>
              <a:cxnLst>
                <a:cxn ang="0">
                  <a:pos x="83" y="49"/>
                </a:cxn>
                <a:cxn ang="0">
                  <a:pos x="65" y="36"/>
                </a:cxn>
                <a:cxn ang="0">
                  <a:pos x="47" y="23"/>
                </a:cxn>
                <a:cxn ang="0">
                  <a:pos x="36" y="17"/>
                </a:cxn>
                <a:cxn ang="0">
                  <a:pos x="32" y="17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1" y="25"/>
                </a:cxn>
                <a:cxn ang="0">
                  <a:pos x="1" y="47"/>
                </a:cxn>
                <a:cxn ang="0">
                  <a:pos x="2" y="49"/>
                </a:cxn>
                <a:cxn ang="0">
                  <a:pos x="0" y="65"/>
                </a:cxn>
                <a:cxn ang="0">
                  <a:pos x="2" y="73"/>
                </a:cxn>
                <a:cxn ang="0">
                  <a:pos x="4" y="78"/>
                </a:cxn>
                <a:cxn ang="0">
                  <a:pos x="9" y="82"/>
                </a:cxn>
                <a:cxn ang="0">
                  <a:pos x="10" y="85"/>
                </a:cxn>
                <a:cxn ang="0">
                  <a:pos x="15" y="85"/>
                </a:cxn>
                <a:cxn ang="0">
                  <a:pos x="30" y="90"/>
                </a:cxn>
                <a:cxn ang="0">
                  <a:pos x="39" y="91"/>
                </a:cxn>
                <a:cxn ang="0">
                  <a:pos x="41" y="94"/>
                </a:cxn>
                <a:cxn ang="0">
                  <a:pos x="44" y="95"/>
                </a:cxn>
                <a:cxn ang="0">
                  <a:pos x="50" y="96"/>
                </a:cxn>
                <a:cxn ang="0">
                  <a:pos x="60" y="96"/>
                </a:cxn>
                <a:cxn ang="0">
                  <a:pos x="73" y="91"/>
                </a:cxn>
                <a:cxn ang="0">
                  <a:pos x="84" y="72"/>
                </a:cxn>
                <a:cxn ang="0">
                  <a:pos x="80" y="58"/>
                </a:cxn>
                <a:cxn ang="0">
                  <a:pos x="83" y="49"/>
                </a:cxn>
              </a:cxnLst>
              <a:rect l="0" t="0" r="r" b="b"/>
              <a:pathLst>
                <a:path w="84" h="96">
                  <a:moveTo>
                    <a:pt x="83" y="49"/>
                  </a:moveTo>
                  <a:lnTo>
                    <a:pt x="65" y="36"/>
                  </a:lnTo>
                  <a:lnTo>
                    <a:pt x="47" y="23"/>
                  </a:lnTo>
                  <a:lnTo>
                    <a:pt x="36" y="17"/>
                  </a:lnTo>
                  <a:lnTo>
                    <a:pt x="32" y="17"/>
                  </a:lnTo>
                  <a:lnTo>
                    <a:pt x="11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2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0" y="65"/>
                  </a:lnTo>
                  <a:lnTo>
                    <a:pt x="2" y="73"/>
                  </a:lnTo>
                  <a:lnTo>
                    <a:pt x="4" y="78"/>
                  </a:lnTo>
                  <a:lnTo>
                    <a:pt x="9" y="82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30" y="90"/>
                  </a:lnTo>
                  <a:lnTo>
                    <a:pt x="39" y="91"/>
                  </a:lnTo>
                  <a:lnTo>
                    <a:pt x="41" y="94"/>
                  </a:lnTo>
                  <a:lnTo>
                    <a:pt x="44" y="95"/>
                  </a:lnTo>
                  <a:lnTo>
                    <a:pt x="50" y="96"/>
                  </a:lnTo>
                  <a:lnTo>
                    <a:pt x="60" y="96"/>
                  </a:lnTo>
                  <a:lnTo>
                    <a:pt x="73" y="91"/>
                  </a:lnTo>
                  <a:lnTo>
                    <a:pt x="84" y="72"/>
                  </a:lnTo>
                  <a:lnTo>
                    <a:pt x="80" y="58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6" name="Freeform 326"/>
            <p:cNvSpPr>
              <a:spLocks/>
            </p:cNvSpPr>
            <p:nvPr/>
          </p:nvSpPr>
          <p:spPr bwMode="auto">
            <a:xfrm>
              <a:off x="1651" y="2761"/>
              <a:ext cx="218" cy="259"/>
            </a:xfrm>
            <a:custGeom>
              <a:avLst/>
              <a:gdLst/>
              <a:ahLst/>
              <a:cxnLst>
                <a:cxn ang="0">
                  <a:pos x="146" y="204"/>
                </a:cxn>
                <a:cxn ang="0">
                  <a:pos x="142" y="226"/>
                </a:cxn>
                <a:cxn ang="0">
                  <a:pos x="138" y="247"/>
                </a:cxn>
                <a:cxn ang="0">
                  <a:pos x="134" y="242"/>
                </a:cxn>
                <a:cxn ang="0">
                  <a:pos x="115" y="245"/>
                </a:cxn>
                <a:cxn ang="0">
                  <a:pos x="108" y="256"/>
                </a:cxn>
                <a:cxn ang="0">
                  <a:pos x="100" y="244"/>
                </a:cxn>
                <a:cxn ang="0">
                  <a:pos x="79" y="240"/>
                </a:cxn>
                <a:cxn ang="0">
                  <a:pos x="76" y="238"/>
                </a:cxn>
                <a:cxn ang="0">
                  <a:pos x="61" y="259"/>
                </a:cxn>
                <a:cxn ang="0">
                  <a:pos x="49" y="256"/>
                </a:cxn>
                <a:cxn ang="0">
                  <a:pos x="42" y="239"/>
                </a:cxn>
                <a:cxn ang="0">
                  <a:pos x="35" y="221"/>
                </a:cxn>
                <a:cxn ang="0">
                  <a:pos x="30" y="204"/>
                </a:cxn>
                <a:cxn ang="0">
                  <a:pos x="31" y="189"/>
                </a:cxn>
                <a:cxn ang="0">
                  <a:pos x="21" y="176"/>
                </a:cxn>
                <a:cxn ang="0">
                  <a:pos x="16" y="162"/>
                </a:cxn>
                <a:cxn ang="0">
                  <a:pos x="10" y="153"/>
                </a:cxn>
                <a:cxn ang="0">
                  <a:pos x="12" y="145"/>
                </a:cxn>
                <a:cxn ang="0">
                  <a:pos x="19" y="130"/>
                </a:cxn>
                <a:cxn ang="0">
                  <a:pos x="13" y="127"/>
                </a:cxn>
                <a:cxn ang="0">
                  <a:pos x="10" y="110"/>
                </a:cxn>
                <a:cxn ang="0">
                  <a:pos x="12" y="94"/>
                </a:cxn>
                <a:cxn ang="0">
                  <a:pos x="14" y="84"/>
                </a:cxn>
                <a:cxn ang="0">
                  <a:pos x="14" y="59"/>
                </a:cxn>
                <a:cxn ang="0">
                  <a:pos x="17" y="54"/>
                </a:cxn>
                <a:cxn ang="0">
                  <a:pos x="9" y="40"/>
                </a:cxn>
                <a:cxn ang="0">
                  <a:pos x="0" y="24"/>
                </a:cxn>
                <a:cxn ang="0">
                  <a:pos x="22" y="24"/>
                </a:cxn>
                <a:cxn ang="0">
                  <a:pos x="30" y="19"/>
                </a:cxn>
                <a:cxn ang="0">
                  <a:pos x="44" y="10"/>
                </a:cxn>
                <a:cxn ang="0">
                  <a:pos x="59" y="0"/>
                </a:cxn>
                <a:cxn ang="0">
                  <a:pos x="73" y="2"/>
                </a:cxn>
                <a:cxn ang="0">
                  <a:pos x="74" y="19"/>
                </a:cxn>
                <a:cxn ang="0">
                  <a:pos x="76" y="36"/>
                </a:cxn>
                <a:cxn ang="0">
                  <a:pos x="89" y="50"/>
                </a:cxn>
                <a:cxn ang="0">
                  <a:pos x="102" y="54"/>
                </a:cxn>
                <a:cxn ang="0">
                  <a:pos x="117" y="62"/>
                </a:cxn>
                <a:cxn ang="0">
                  <a:pos x="137" y="75"/>
                </a:cxn>
                <a:cxn ang="0">
                  <a:pos x="156" y="77"/>
                </a:cxn>
                <a:cxn ang="0">
                  <a:pos x="161" y="86"/>
                </a:cxn>
                <a:cxn ang="0">
                  <a:pos x="164" y="106"/>
                </a:cxn>
                <a:cxn ang="0">
                  <a:pos x="160" y="106"/>
                </a:cxn>
                <a:cxn ang="0">
                  <a:pos x="167" y="114"/>
                </a:cxn>
                <a:cxn ang="0">
                  <a:pos x="169" y="130"/>
                </a:cxn>
                <a:cxn ang="0">
                  <a:pos x="185" y="131"/>
                </a:cxn>
                <a:cxn ang="0">
                  <a:pos x="201" y="132"/>
                </a:cxn>
                <a:cxn ang="0">
                  <a:pos x="203" y="149"/>
                </a:cxn>
                <a:cxn ang="0">
                  <a:pos x="214" y="161"/>
                </a:cxn>
                <a:cxn ang="0">
                  <a:pos x="218" y="167"/>
                </a:cxn>
                <a:cxn ang="0">
                  <a:pos x="214" y="183"/>
                </a:cxn>
                <a:cxn ang="0">
                  <a:pos x="210" y="197"/>
                </a:cxn>
                <a:cxn ang="0">
                  <a:pos x="214" y="204"/>
                </a:cxn>
                <a:cxn ang="0">
                  <a:pos x="210" y="206"/>
                </a:cxn>
                <a:cxn ang="0">
                  <a:pos x="211" y="202"/>
                </a:cxn>
                <a:cxn ang="0">
                  <a:pos x="193" y="189"/>
                </a:cxn>
                <a:cxn ang="0">
                  <a:pos x="171" y="193"/>
                </a:cxn>
                <a:cxn ang="0">
                  <a:pos x="148" y="196"/>
                </a:cxn>
                <a:cxn ang="0">
                  <a:pos x="146" y="204"/>
                </a:cxn>
              </a:cxnLst>
              <a:rect l="0" t="0" r="r" b="b"/>
              <a:pathLst>
                <a:path w="218" h="259">
                  <a:moveTo>
                    <a:pt x="146" y="204"/>
                  </a:moveTo>
                  <a:lnTo>
                    <a:pt x="142" y="226"/>
                  </a:lnTo>
                  <a:lnTo>
                    <a:pt x="138" y="247"/>
                  </a:lnTo>
                  <a:lnTo>
                    <a:pt x="134" y="242"/>
                  </a:lnTo>
                  <a:lnTo>
                    <a:pt x="115" y="245"/>
                  </a:lnTo>
                  <a:lnTo>
                    <a:pt x="108" y="256"/>
                  </a:lnTo>
                  <a:lnTo>
                    <a:pt x="100" y="244"/>
                  </a:lnTo>
                  <a:lnTo>
                    <a:pt x="79" y="240"/>
                  </a:lnTo>
                  <a:lnTo>
                    <a:pt x="76" y="238"/>
                  </a:lnTo>
                  <a:lnTo>
                    <a:pt x="61" y="259"/>
                  </a:lnTo>
                  <a:lnTo>
                    <a:pt x="49" y="256"/>
                  </a:lnTo>
                  <a:lnTo>
                    <a:pt x="42" y="239"/>
                  </a:lnTo>
                  <a:lnTo>
                    <a:pt x="35" y="221"/>
                  </a:lnTo>
                  <a:lnTo>
                    <a:pt x="30" y="204"/>
                  </a:lnTo>
                  <a:lnTo>
                    <a:pt x="31" y="189"/>
                  </a:lnTo>
                  <a:lnTo>
                    <a:pt x="21" y="176"/>
                  </a:lnTo>
                  <a:lnTo>
                    <a:pt x="16" y="162"/>
                  </a:lnTo>
                  <a:lnTo>
                    <a:pt x="10" y="153"/>
                  </a:lnTo>
                  <a:lnTo>
                    <a:pt x="12" y="145"/>
                  </a:lnTo>
                  <a:lnTo>
                    <a:pt x="19" y="130"/>
                  </a:lnTo>
                  <a:lnTo>
                    <a:pt x="13" y="127"/>
                  </a:lnTo>
                  <a:lnTo>
                    <a:pt x="10" y="110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4" y="59"/>
                  </a:lnTo>
                  <a:lnTo>
                    <a:pt x="17" y="54"/>
                  </a:lnTo>
                  <a:lnTo>
                    <a:pt x="9" y="40"/>
                  </a:lnTo>
                  <a:lnTo>
                    <a:pt x="0" y="24"/>
                  </a:lnTo>
                  <a:lnTo>
                    <a:pt x="22" y="24"/>
                  </a:lnTo>
                  <a:lnTo>
                    <a:pt x="30" y="19"/>
                  </a:lnTo>
                  <a:lnTo>
                    <a:pt x="44" y="10"/>
                  </a:lnTo>
                  <a:lnTo>
                    <a:pt x="59" y="0"/>
                  </a:lnTo>
                  <a:lnTo>
                    <a:pt x="73" y="2"/>
                  </a:lnTo>
                  <a:lnTo>
                    <a:pt x="74" y="19"/>
                  </a:lnTo>
                  <a:lnTo>
                    <a:pt x="76" y="36"/>
                  </a:lnTo>
                  <a:lnTo>
                    <a:pt x="89" y="50"/>
                  </a:lnTo>
                  <a:lnTo>
                    <a:pt x="102" y="54"/>
                  </a:lnTo>
                  <a:lnTo>
                    <a:pt x="117" y="62"/>
                  </a:lnTo>
                  <a:lnTo>
                    <a:pt x="137" y="75"/>
                  </a:lnTo>
                  <a:lnTo>
                    <a:pt x="156" y="77"/>
                  </a:lnTo>
                  <a:lnTo>
                    <a:pt x="161" y="86"/>
                  </a:lnTo>
                  <a:lnTo>
                    <a:pt x="164" y="106"/>
                  </a:lnTo>
                  <a:lnTo>
                    <a:pt x="160" y="106"/>
                  </a:lnTo>
                  <a:lnTo>
                    <a:pt x="167" y="114"/>
                  </a:lnTo>
                  <a:lnTo>
                    <a:pt x="169" y="130"/>
                  </a:lnTo>
                  <a:lnTo>
                    <a:pt x="185" y="131"/>
                  </a:lnTo>
                  <a:lnTo>
                    <a:pt x="201" y="132"/>
                  </a:lnTo>
                  <a:lnTo>
                    <a:pt x="203" y="149"/>
                  </a:lnTo>
                  <a:lnTo>
                    <a:pt x="214" y="161"/>
                  </a:lnTo>
                  <a:lnTo>
                    <a:pt x="218" y="167"/>
                  </a:lnTo>
                  <a:lnTo>
                    <a:pt x="214" y="183"/>
                  </a:lnTo>
                  <a:lnTo>
                    <a:pt x="210" y="197"/>
                  </a:lnTo>
                  <a:lnTo>
                    <a:pt x="214" y="204"/>
                  </a:lnTo>
                  <a:lnTo>
                    <a:pt x="210" y="206"/>
                  </a:lnTo>
                  <a:lnTo>
                    <a:pt x="211" y="202"/>
                  </a:lnTo>
                  <a:lnTo>
                    <a:pt x="193" y="189"/>
                  </a:lnTo>
                  <a:lnTo>
                    <a:pt x="171" y="193"/>
                  </a:lnTo>
                  <a:lnTo>
                    <a:pt x="148" y="196"/>
                  </a:lnTo>
                  <a:lnTo>
                    <a:pt x="146" y="20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7" name="Freeform 327"/>
            <p:cNvSpPr>
              <a:spLocks/>
            </p:cNvSpPr>
            <p:nvPr/>
          </p:nvSpPr>
          <p:spPr bwMode="auto">
            <a:xfrm>
              <a:off x="1684" y="2999"/>
              <a:ext cx="267" cy="598"/>
            </a:xfrm>
            <a:custGeom>
              <a:avLst/>
              <a:gdLst/>
              <a:ahLst/>
              <a:cxnLst>
                <a:cxn ang="0">
                  <a:pos x="208" y="189"/>
                </a:cxn>
                <a:cxn ang="0">
                  <a:pos x="208" y="216"/>
                </a:cxn>
                <a:cxn ang="0">
                  <a:pos x="205" y="232"/>
                </a:cxn>
                <a:cxn ang="0">
                  <a:pos x="235" y="269"/>
                </a:cxn>
                <a:cxn ang="0">
                  <a:pos x="248" y="292"/>
                </a:cxn>
                <a:cxn ang="0">
                  <a:pos x="238" y="325"/>
                </a:cxn>
                <a:cxn ang="0">
                  <a:pos x="207" y="335"/>
                </a:cxn>
                <a:cxn ang="0">
                  <a:pos x="179" y="340"/>
                </a:cxn>
                <a:cxn ang="0">
                  <a:pos x="170" y="346"/>
                </a:cxn>
                <a:cxn ang="0">
                  <a:pos x="171" y="380"/>
                </a:cxn>
                <a:cxn ang="0">
                  <a:pos x="131" y="376"/>
                </a:cxn>
                <a:cxn ang="0">
                  <a:pos x="149" y="405"/>
                </a:cxn>
                <a:cxn ang="0">
                  <a:pos x="160" y="400"/>
                </a:cxn>
                <a:cxn ang="0">
                  <a:pos x="156" y="411"/>
                </a:cxn>
                <a:cxn ang="0">
                  <a:pos x="157" y="418"/>
                </a:cxn>
                <a:cxn ang="0">
                  <a:pos x="147" y="449"/>
                </a:cxn>
                <a:cxn ang="0">
                  <a:pos x="127" y="466"/>
                </a:cxn>
                <a:cxn ang="0">
                  <a:pos x="152" y="497"/>
                </a:cxn>
                <a:cxn ang="0">
                  <a:pos x="162" y="508"/>
                </a:cxn>
                <a:cxn ang="0">
                  <a:pos x="160" y="510"/>
                </a:cxn>
                <a:cxn ang="0">
                  <a:pos x="161" y="514"/>
                </a:cxn>
                <a:cxn ang="0">
                  <a:pos x="144" y="539"/>
                </a:cxn>
                <a:cxn ang="0">
                  <a:pos x="135" y="551"/>
                </a:cxn>
                <a:cxn ang="0">
                  <a:pos x="140" y="556"/>
                </a:cxn>
                <a:cxn ang="0">
                  <a:pos x="132" y="572"/>
                </a:cxn>
                <a:cxn ang="0">
                  <a:pos x="138" y="585"/>
                </a:cxn>
                <a:cxn ang="0">
                  <a:pos x="156" y="598"/>
                </a:cxn>
                <a:cxn ang="0">
                  <a:pos x="99" y="589"/>
                </a:cxn>
                <a:cxn ang="0">
                  <a:pos x="80" y="565"/>
                </a:cxn>
                <a:cxn ang="0">
                  <a:pos x="57" y="540"/>
                </a:cxn>
                <a:cxn ang="0">
                  <a:pos x="63" y="503"/>
                </a:cxn>
                <a:cxn ang="0">
                  <a:pos x="58" y="465"/>
                </a:cxn>
                <a:cxn ang="0">
                  <a:pos x="48" y="453"/>
                </a:cxn>
                <a:cxn ang="0">
                  <a:pos x="46" y="441"/>
                </a:cxn>
                <a:cxn ang="0">
                  <a:pos x="31" y="410"/>
                </a:cxn>
                <a:cxn ang="0">
                  <a:pos x="23" y="367"/>
                </a:cxn>
                <a:cxn ang="0">
                  <a:pos x="24" y="335"/>
                </a:cxn>
                <a:cxn ang="0">
                  <a:pos x="18" y="307"/>
                </a:cxn>
                <a:cxn ang="0">
                  <a:pos x="22" y="277"/>
                </a:cxn>
                <a:cxn ang="0">
                  <a:pos x="19" y="238"/>
                </a:cxn>
                <a:cxn ang="0">
                  <a:pos x="7" y="211"/>
                </a:cxn>
                <a:cxn ang="0">
                  <a:pos x="0" y="182"/>
                </a:cxn>
                <a:cxn ang="0">
                  <a:pos x="2" y="156"/>
                </a:cxn>
                <a:cxn ang="0">
                  <a:pos x="9" y="123"/>
                </a:cxn>
                <a:cxn ang="0">
                  <a:pos x="20" y="100"/>
                </a:cxn>
                <a:cxn ang="0">
                  <a:pos x="10" y="61"/>
                </a:cxn>
                <a:cxn ang="0">
                  <a:pos x="28" y="44"/>
                </a:cxn>
                <a:cxn ang="0">
                  <a:pos x="28" y="21"/>
                </a:cxn>
                <a:cxn ang="0">
                  <a:pos x="46" y="2"/>
                </a:cxn>
                <a:cxn ang="0">
                  <a:pos x="75" y="18"/>
                </a:cxn>
                <a:cxn ang="0">
                  <a:pos x="101" y="4"/>
                </a:cxn>
                <a:cxn ang="0">
                  <a:pos x="122" y="24"/>
                </a:cxn>
                <a:cxn ang="0">
                  <a:pos x="153" y="48"/>
                </a:cxn>
                <a:cxn ang="0">
                  <a:pos x="182" y="62"/>
                </a:cxn>
                <a:cxn ang="0">
                  <a:pos x="191" y="91"/>
                </a:cxn>
                <a:cxn ang="0">
                  <a:pos x="205" y="110"/>
                </a:cxn>
                <a:cxn ang="0">
                  <a:pos x="235" y="108"/>
                </a:cxn>
                <a:cxn ang="0">
                  <a:pos x="248" y="74"/>
                </a:cxn>
                <a:cxn ang="0">
                  <a:pos x="267" y="100"/>
                </a:cxn>
                <a:cxn ang="0">
                  <a:pos x="246" y="120"/>
                </a:cxn>
                <a:cxn ang="0">
                  <a:pos x="228" y="143"/>
                </a:cxn>
                <a:cxn ang="0">
                  <a:pos x="209" y="165"/>
                </a:cxn>
              </a:cxnLst>
              <a:rect l="0" t="0" r="r" b="b"/>
              <a:pathLst>
                <a:path w="267" h="598">
                  <a:moveTo>
                    <a:pt x="209" y="168"/>
                  </a:moveTo>
                  <a:lnTo>
                    <a:pt x="208" y="189"/>
                  </a:lnTo>
                  <a:lnTo>
                    <a:pt x="208" y="211"/>
                  </a:lnTo>
                  <a:lnTo>
                    <a:pt x="208" y="216"/>
                  </a:lnTo>
                  <a:lnTo>
                    <a:pt x="207" y="228"/>
                  </a:lnTo>
                  <a:lnTo>
                    <a:pt x="205" y="232"/>
                  </a:lnTo>
                  <a:lnTo>
                    <a:pt x="213" y="254"/>
                  </a:lnTo>
                  <a:lnTo>
                    <a:pt x="235" y="269"/>
                  </a:lnTo>
                  <a:lnTo>
                    <a:pt x="237" y="284"/>
                  </a:lnTo>
                  <a:lnTo>
                    <a:pt x="248" y="292"/>
                  </a:lnTo>
                  <a:lnTo>
                    <a:pt x="243" y="308"/>
                  </a:lnTo>
                  <a:lnTo>
                    <a:pt x="238" y="325"/>
                  </a:lnTo>
                  <a:lnTo>
                    <a:pt x="224" y="332"/>
                  </a:lnTo>
                  <a:lnTo>
                    <a:pt x="207" y="335"/>
                  </a:lnTo>
                  <a:lnTo>
                    <a:pt x="194" y="337"/>
                  </a:lnTo>
                  <a:lnTo>
                    <a:pt x="179" y="340"/>
                  </a:lnTo>
                  <a:lnTo>
                    <a:pt x="166" y="338"/>
                  </a:lnTo>
                  <a:lnTo>
                    <a:pt x="170" y="346"/>
                  </a:lnTo>
                  <a:lnTo>
                    <a:pt x="175" y="370"/>
                  </a:lnTo>
                  <a:lnTo>
                    <a:pt x="171" y="380"/>
                  </a:lnTo>
                  <a:lnTo>
                    <a:pt x="148" y="379"/>
                  </a:lnTo>
                  <a:lnTo>
                    <a:pt x="131" y="376"/>
                  </a:lnTo>
                  <a:lnTo>
                    <a:pt x="144" y="402"/>
                  </a:lnTo>
                  <a:lnTo>
                    <a:pt x="149" y="405"/>
                  </a:lnTo>
                  <a:lnTo>
                    <a:pt x="156" y="404"/>
                  </a:lnTo>
                  <a:lnTo>
                    <a:pt x="160" y="400"/>
                  </a:lnTo>
                  <a:lnTo>
                    <a:pt x="165" y="414"/>
                  </a:lnTo>
                  <a:lnTo>
                    <a:pt x="156" y="411"/>
                  </a:lnTo>
                  <a:lnTo>
                    <a:pt x="144" y="411"/>
                  </a:lnTo>
                  <a:lnTo>
                    <a:pt x="157" y="418"/>
                  </a:lnTo>
                  <a:lnTo>
                    <a:pt x="145" y="432"/>
                  </a:lnTo>
                  <a:lnTo>
                    <a:pt x="147" y="449"/>
                  </a:lnTo>
                  <a:lnTo>
                    <a:pt x="144" y="457"/>
                  </a:lnTo>
                  <a:lnTo>
                    <a:pt x="127" y="466"/>
                  </a:lnTo>
                  <a:lnTo>
                    <a:pt x="127" y="484"/>
                  </a:lnTo>
                  <a:lnTo>
                    <a:pt x="152" y="497"/>
                  </a:lnTo>
                  <a:lnTo>
                    <a:pt x="161" y="503"/>
                  </a:lnTo>
                  <a:lnTo>
                    <a:pt x="162" y="508"/>
                  </a:lnTo>
                  <a:lnTo>
                    <a:pt x="162" y="510"/>
                  </a:lnTo>
                  <a:lnTo>
                    <a:pt x="160" y="510"/>
                  </a:lnTo>
                  <a:lnTo>
                    <a:pt x="160" y="513"/>
                  </a:lnTo>
                  <a:lnTo>
                    <a:pt x="161" y="514"/>
                  </a:lnTo>
                  <a:lnTo>
                    <a:pt x="153" y="526"/>
                  </a:lnTo>
                  <a:lnTo>
                    <a:pt x="144" y="539"/>
                  </a:lnTo>
                  <a:lnTo>
                    <a:pt x="143" y="555"/>
                  </a:lnTo>
                  <a:lnTo>
                    <a:pt x="135" y="551"/>
                  </a:lnTo>
                  <a:lnTo>
                    <a:pt x="134" y="552"/>
                  </a:lnTo>
                  <a:lnTo>
                    <a:pt x="140" y="556"/>
                  </a:lnTo>
                  <a:lnTo>
                    <a:pt x="132" y="568"/>
                  </a:lnTo>
                  <a:lnTo>
                    <a:pt x="132" y="572"/>
                  </a:lnTo>
                  <a:lnTo>
                    <a:pt x="140" y="585"/>
                  </a:lnTo>
                  <a:lnTo>
                    <a:pt x="138" y="585"/>
                  </a:lnTo>
                  <a:lnTo>
                    <a:pt x="147" y="589"/>
                  </a:lnTo>
                  <a:lnTo>
                    <a:pt x="156" y="598"/>
                  </a:lnTo>
                  <a:lnTo>
                    <a:pt x="130" y="591"/>
                  </a:lnTo>
                  <a:lnTo>
                    <a:pt x="99" y="589"/>
                  </a:lnTo>
                  <a:lnTo>
                    <a:pt x="91" y="580"/>
                  </a:lnTo>
                  <a:lnTo>
                    <a:pt x="80" y="565"/>
                  </a:lnTo>
                  <a:lnTo>
                    <a:pt x="71" y="565"/>
                  </a:lnTo>
                  <a:lnTo>
                    <a:pt x="57" y="540"/>
                  </a:lnTo>
                  <a:lnTo>
                    <a:pt x="66" y="529"/>
                  </a:lnTo>
                  <a:lnTo>
                    <a:pt x="63" y="503"/>
                  </a:lnTo>
                  <a:lnTo>
                    <a:pt x="61" y="480"/>
                  </a:lnTo>
                  <a:lnTo>
                    <a:pt x="58" y="465"/>
                  </a:lnTo>
                  <a:lnTo>
                    <a:pt x="54" y="457"/>
                  </a:lnTo>
                  <a:lnTo>
                    <a:pt x="48" y="453"/>
                  </a:lnTo>
                  <a:lnTo>
                    <a:pt x="58" y="449"/>
                  </a:lnTo>
                  <a:lnTo>
                    <a:pt x="46" y="441"/>
                  </a:lnTo>
                  <a:lnTo>
                    <a:pt x="39" y="421"/>
                  </a:lnTo>
                  <a:lnTo>
                    <a:pt x="31" y="410"/>
                  </a:lnTo>
                  <a:lnTo>
                    <a:pt x="29" y="394"/>
                  </a:lnTo>
                  <a:lnTo>
                    <a:pt x="23" y="367"/>
                  </a:lnTo>
                  <a:lnTo>
                    <a:pt x="22" y="348"/>
                  </a:lnTo>
                  <a:lnTo>
                    <a:pt x="24" y="335"/>
                  </a:lnTo>
                  <a:lnTo>
                    <a:pt x="23" y="323"/>
                  </a:lnTo>
                  <a:lnTo>
                    <a:pt x="18" y="307"/>
                  </a:lnTo>
                  <a:lnTo>
                    <a:pt x="13" y="290"/>
                  </a:lnTo>
                  <a:lnTo>
                    <a:pt x="22" y="277"/>
                  </a:lnTo>
                  <a:lnTo>
                    <a:pt x="18" y="264"/>
                  </a:lnTo>
                  <a:lnTo>
                    <a:pt x="19" y="238"/>
                  </a:lnTo>
                  <a:lnTo>
                    <a:pt x="15" y="228"/>
                  </a:lnTo>
                  <a:lnTo>
                    <a:pt x="7" y="211"/>
                  </a:lnTo>
                  <a:lnTo>
                    <a:pt x="0" y="195"/>
                  </a:lnTo>
                  <a:lnTo>
                    <a:pt x="0" y="182"/>
                  </a:lnTo>
                  <a:lnTo>
                    <a:pt x="2" y="170"/>
                  </a:lnTo>
                  <a:lnTo>
                    <a:pt x="2" y="156"/>
                  </a:lnTo>
                  <a:lnTo>
                    <a:pt x="1" y="142"/>
                  </a:lnTo>
                  <a:lnTo>
                    <a:pt x="9" y="123"/>
                  </a:lnTo>
                  <a:lnTo>
                    <a:pt x="15" y="105"/>
                  </a:lnTo>
                  <a:lnTo>
                    <a:pt x="20" y="100"/>
                  </a:lnTo>
                  <a:lnTo>
                    <a:pt x="14" y="90"/>
                  </a:lnTo>
                  <a:lnTo>
                    <a:pt x="10" y="61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43" y="0"/>
                  </a:lnTo>
                  <a:lnTo>
                    <a:pt x="46" y="2"/>
                  </a:lnTo>
                  <a:lnTo>
                    <a:pt x="67" y="6"/>
                  </a:lnTo>
                  <a:lnTo>
                    <a:pt x="75" y="18"/>
                  </a:lnTo>
                  <a:lnTo>
                    <a:pt x="82" y="7"/>
                  </a:lnTo>
                  <a:lnTo>
                    <a:pt x="101" y="4"/>
                  </a:lnTo>
                  <a:lnTo>
                    <a:pt x="105" y="9"/>
                  </a:lnTo>
                  <a:lnTo>
                    <a:pt x="122" y="24"/>
                  </a:lnTo>
                  <a:lnTo>
                    <a:pt x="139" y="41"/>
                  </a:lnTo>
                  <a:lnTo>
                    <a:pt x="153" y="48"/>
                  </a:lnTo>
                  <a:lnTo>
                    <a:pt x="166" y="54"/>
                  </a:lnTo>
                  <a:lnTo>
                    <a:pt x="182" y="62"/>
                  </a:lnTo>
                  <a:lnTo>
                    <a:pt x="198" y="71"/>
                  </a:lnTo>
                  <a:lnTo>
                    <a:pt x="191" y="91"/>
                  </a:lnTo>
                  <a:lnTo>
                    <a:pt x="185" y="109"/>
                  </a:lnTo>
                  <a:lnTo>
                    <a:pt x="205" y="110"/>
                  </a:lnTo>
                  <a:lnTo>
                    <a:pt x="225" y="112"/>
                  </a:lnTo>
                  <a:lnTo>
                    <a:pt x="235" y="108"/>
                  </a:lnTo>
                  <a:lnTo>
                    <a:pt x="250" y="87"/>
                  </a:lnTo>
                  <a:lnTo>
                    <a:pt x="248" y="74"/>
                  </a:lnTo>
                  <a:lnTo>
                    <a:pt x="259" y="75"/>
                  </a:lnTo>
                  <a:lnTo>
                    <a:pt x="267" y="100"/>
                  </a:lnTo>
                  <a:lnTo>
                    <a:pt x="256" y="110"/>
                  </a:lnTo>
                  <a:lnTo>
                    <a:pt x="246" y="120"/>
                  </a:lnTo>
                  <a:lnTo>
                    <a:pt x="237" y="131"/>
                  </a:lnTo>
                  <a:lnTo>
                    <a:pt x="228" y="143"/>
                  </a:lnTo>
                  <a:lnTo>
                    <a:pt x="218" y="155"/>
                  </a:lnTo>
                  <a:lnTo>
                    <a:pt x="209" y="165"/>
                  </a:lnTo>
                  <a:lnTo>
                    <a:pt x="209" y="16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8" name="Freeform 328"/>
            <p:cNvSpPr>
              <a:spLocks/>
            </p:cNvSpPr>
            <p:nvPr/>
          </p:nvSpPr>
          <p:spPr bwMode="auto">
            <a:xfrm>
              <a:off x="1840" y="3602"/>
              <a:ext cx="65" cy="43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29" y="26"/>
                </a:cxn>
                <a:cxn ang="0">
                  <a:pos x="64" y="38"/>
                </a:cxn>
                <a:cxn ang="0">
                  <a:pos x="65" y="43"/>
                </a:cxn>
                <a:cxn ang="0">
                  <a:pos x="42" y="43"/>
                </a:cxn>
                <a:cxn ang="0">
                  <a:pos x="17" y="42"/>
                </a:cxn>
                <a:cxn ang="0">
                  <a:pos x="8" y="21"/>
                </a:cxn>
                <a:cxn ang="0">
                  <a:pos x="0" y="0"/>
                </a:cxn>
                <a:cxn ang="0">
                  <a:pos x="5" y="8"/>
                </a:cxn>
              </a:cxnLst>
              <a:rect l="0" t="0" r="r" b="b"/>
              <a:pathLst>
                <a:path w="65" h="43">
                  <a:moveTo>
                    <a:pt x="5" y="8"/>
                  </a:moveTo>
                  <a:lnTo>
                    <a:pt x="29" y="26"/>
                  </a:lnTo>
                  <a:lnTo>
                    <a:pt x="64" y="38"/>
                  </a:lnTo>
                  <a:lnTo>
                    <a:pt x="65" y="43"/>
                  </a:lnTo>
                  <a:lnTo>
                    <a:pt x="42" y="43"/>
                  </a:lnTo>
                  <a:lnTo>
                    <a:pt x="17" y="42"/>
                  </a:lnTo>
                  <a:lnTo>
                    <a:pt x="8" y="21"/>
                  </a:lnTo>
                  <a:lnTo>
                    <a:pt x="0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9" name="Freeform 329"/>
            <p:cNvSpPr>
              <a:spLocks/>
            </p:cNvSpPr>
            <p:nvPr/>
          </p:nvSpPr>
          <p:spPr bwMode="auto">
            <a:xfrm>
              <a:off x="1648" y="2914"/>
              <a:ext cx="192" cy="711"/>
            </a:xfrm>
            <a:custGeom>
              <a:avLst/>
              <a:gdLst/>
              <a:ahLst/>
              <a:cxnLst>
                <a:cxn ang="0">
                  <a:pos x="20" y="283"/>
                </a:cxn>
                <a:cxn ang="0">
                  <a:pos x="21" y="330"/>
                </a:cxn>
                <a:cxn ang="0">
                  <a:pos x="16" y="383"/>
                </a:cxn>
                <a:cxn ang="0">
                  <a:pos x="24" y="422"/>
                </a:cxn>
                <a:cxn ang="0">
                  <a:pos x="37" y="476"/>
                </a:cxn>
                <a:cxn ang="0">
                  <a:pos x="51" y="476"/>
                </a:cxn>
                <a:cxn ang="0">
                  <a:pos x="59" y="489"/>
                </a:cxn>
                <a:cxn ang="0">
                  <a:pos x="59" y="504"/>
                </a:cxn>
                <a:cxn ang="0">
                  <a:pos x="69" y="532"/>
                </a:cxn>
                <a:cxn ang="0">
                  <a:pos x="67" y="550"/>
                </a:cxn>
                <a:cxn ang="0">
                  <a:pos x="69" y="564"/>
                </a:cxn>
                <a:cxn ang="0">
                  <a:pos x="56" y="565"/>
                </a:cxn>
                <a:cxn ang="0">
                  <a:pos x="49" y="562"/>
                </a:cxn>
                <a:cxn ang="0">
                  <a:pos x="49" y="572"/>
                </a:cxn>
                <a:cxn ang="0">
                  <a:pos x="64" y="589"/>
                </a:cxn>
                <a:cxn ang="0">
                  <a:pos x="76" y="594"/>
                </a:cxn>
                <a:cxn ang="0">
                  <a:pos x="84" y="605"/>
                </a:cxn>
                <a:cxn ang="0">
                  <a:pos x="75" y="614"/>
                </a:cxn>
                <a:cxn ang="0">
                  <a:pos x="86" y="640"/>
                </a:cxn>
                <a:cxn ang="0">
                  <a:pos x="98" y="655"/>
                </a:cxn>
                <a:cxn ang="0">
                  <a:pos x="108" y="668"/>
                </a:cxn>
                <a:cxn ang="0">
                  <a:pos x="112" y="679"/>
                </a:cxn>
                <a:cxn ang="0">
                  <a:pos x="131" y="696"/>
                </a:cxn>
                <a:cxn ang="0">
                  <a:pos x="140" y="702"/>
                </a:cxn>
                <a:cxn ang="0">
                  <a:pos x="176" y="681"/>
                </a:cxn>
                <a:cxn ang="0">
                  <a:pos x="135" y="674"/>
                </a:cxn>
                <a:cxn ang="0">
                  <a:pos x="107" y="650"/>
                </a:cxn>
                <a:cxn ang="0">
                  <a:pos x="99" y="588"/>
                </a:cxn>
                <a:cxn ang="0">
                  <a:pos x="90" y="542"/>
                </a:cxn>
                <a:cxn ang="0">
                  <a:pos x="82" y="526"/>
                </a:cxn>
                <a:cxn ang="0">
                  <a:pos x="65" y="479"/>
                </a:cxn>
                <a:cxn ang="0">
                  <a:pos x="60" y="420"/>
                </a:cxn>
                <a:cxn ang="0">
                  <a:pos x="49" y="375"/>
                </a:cxn>
                <a:cxn ang="0">
                  <a:pos x="55" y="323"/>
                </a:cxn>
                <a:cxn ang="0">
                  <a:pos x="36" y="280"/>
                </a:cxn>
                <a:cxn ang="0">
                  <a:pos x="38" y="241"/>
                </a:cxn>
                <a:cxn ang="0">
                  <a:pos x="51" y="190"/>
                </a:cxn>
                <a:cxn ang="0">
                  <a:pos x="46" y="146"/>
                </a:cxn>
                <a:cxn ang="0">
                  <a:pos x="68" y="109"/>
                </a:cxn>
                <a:cxn ang="0">
                  <a:pos x="45" y="86"/>
                </a:cxn>
                <a:cxn ang="0">
                  <a:pos x="34" y="36"/>
                </a:cxn>
                <a:cxn ang="0">
                  <a:pos x="13" y="0"/>
                </a:cxn>
                <a:cxn ang="0">
                  <a:pos x="0" y="17"/>
                </a:cxn>
                <a:cxn ang="0">
                  <a:pos x="9" y="89"/>
                </a:cxn>
                <a:cxn ang="0">
                  <a:pos x="12" y="143"/>
                </a:cxn>
                <a:cxn ang="0">
                  <a:pos x="11" y="221"/>
                </a:cxn>
              </a:cxnLst>
              <a:rect l="0" t="0" r="r" b="b"/>
              <a:pathLst>
                <a:path w="192" h="711">
                  <a:moveTo>
                    <a:pt x="12" y="253"/>
                  </a:moveTo>
                  <a:lnTo>
                    <a:pt x="16" y="267"/>
                  </a:lnTo>
                  <a:lnTo>
                    <a:pt x="20" y="283"/>
                  </a:lnTo>
                  <a:lnTo>
                    <a:pt x="21" y="297"/>
                  </a:lnTo>
                  <a:lnTo>
                    <a:pt x="24" y="313"/>
                  </a:lnTo>
                  <a:lnTo>
                    <a:pt x="21" y="330"/>
                  </a:lnTo>
                  <a:lnTo>
                    <a:pt x="19" y="348"/>
                  </a:lnTo>
                  <a:lnTo>
                    <a:pt x="17" y="365"/>
                  </a:lnTo>
                  <a:lnTo>
                    <a:pt x="16" y="383"/>
                  </a:lnTo>
                  <a:lnTo>
                    <a:pt x="12" y="390"/>
                  </a:lnTo>
                  <a:lnTo>
                    <a:pt x="19" y="405"/>
                  </a:lnTo>
                  <a:lnTo>
                    <a:pt x="24" y="422"/>
                  </a:lnTo>
                  <a:lnTo>
                    <a:pt x="28" y="440"/>
                  </a:lnTo>
                  <a:lnTo>
                    <a:pt x="26" y="459"/>
                  </a:lnTo>
                  <a:lnTo>
                    <a:pt x="37" y="476"/>
                  </a:lnTo>
                  <a:lnTo>
                    <a:pt x="38" y="478"/>
                  </a:lnTo>
                  <a:lnTo>
                    <a:pt x="45" y="481"/>
                  </a:lnTo>
                  <a:lnTo>
                    <a:pt x="51" y="476"/>
                  </a:lnTo>
                  <a:lnTo>
                    <a:pt x="55" y="473"/>
                  </a:lnTo>
                  <a:lnTo>
                    <a:pt x="54" y="483"/>
                  </a:lnTo>
                  <a:lnTo>
                    <a:pt x="59" y="489"/>
                  </a:lnTo>
                  <a:lnTo>
                    <a:pt x="56" y="487"/>
                  </a:lnTo>
                  <a:lnTo>
                    <a:pt x="58" y="493"/>
                  </a:lnTo>
                  <a:lnTo>
                    <a:pt x="59" y="504"/>
                  </a:lnTo>
                  <a:lnTo>
                    <a:pt x="60" y="517"/>
                  </a:lnTo>
                  <a:lnTo>
                    <a:pt x="60" y="524"/>
                  </a:lnTo>
                  <a:lnTo>
                    <a:pt x="69" y="532"/>
                  </a:lnTo>
                  <a:lnTo>
                    <a:pt x="64" y="545"/>
                  </a:lnTo>
                  <a:lnTo>
                    <a:pt x="71" y="549"/>
                  </a:lnTo>
                  <a:lnTo>
                    <a:pt x="67" y="550"/>
                  </a:lnTo>
                  <a:lnTo>
                    <a:pt x="67" y="555"/>
                  </a:lnTo>
                  <a:lnTo>
                    <a:pt x="68" y="565"/>
                  </a:lnTo>
                  <a:lnTo>
                    <a:pt x="69" y="564"/>
                  </a:lnTo>
                  <a:lnTo>
                    <a:pt x="64" y="572"/>
                  </a:lnTo>
                  <a:lnTo>
                    <a:pt x="63" y="567"/>
                  </a:lnTo>
                  <a:lnTo>
                    <a:pt x="56" y="565"/>
                  </a:lnTo>
                  <a:lnTo>
                    <a:pt x="58" y="559"/>
                  </a:lnTo>
                  <a:lnTo>
                    <a:pt x="54" y="560"/>
                  </a:lnTo>
                  <a:lnTo>
                    <a:pt x="49" y="562"/>
                  </a:lnTo>
                  <a:lnTo>
                    <a:pt x="41" y="577"/>
                  </a:lnTo>
                  <a:lnTo>
                    <a:pt x="43" y="576"/>
                  </a:lnTo>
                  <a:lnTo>
                    <a:pt x="49" y="572"/>
                  </a:lnTo>
                  <a:lnTo>
                    <a:pt x="58" y="576"/>
                  </a:lnTo>
                  <a:lnTo>
                    <a:pt x="69" y="585"/>
                  </a:lnTo>
                  <a:lnTo>
                    <a:pt x="64" y="589"/>
                  </a:lnTo>
                  <a:lnTo>
                    <a:pt x="69" y="592"/>
                  </a:lnTo>
                  <a:lnTo>
                    <a:pt x="62" y="594"/>
                  </a:lnTo>
                  <a:lnTo>
                    <a:pt x="76" y="594"/>
                  </a:lnTo>
                  <a:lnTo>
                    <a:pt x="77" y="593"/>
                  </a:lnTo>
                  <a:lnTo>
                    <a:pt x="84" y="599"/>
                  </a:lnTo>
                  <a:lnTo>
                    <a:pt x="84" y="605"/>
                  </a:lnTo>
                  <a:lnTo>
                    <a:pt x="72" y="602"/>
                  </a:lnTo>
                  <a:lnTo>
                    <a:pt x="67" y="601"/>
                  </a:lnTo>
                  <a:lnTo>
                    <a:pt x="75" y="614"/>
                  </a:lnTo>
                  <a:lnTo>
                    <a:pt x="82" y="627"/>
                  </a:lnTo>
                  <a:lnTo>
                    <a:pt x="82" y="633"/>
                  </a:lnTo>
                  <a:lnTo>
                    <a:pt x="86" y="640"/>
                  </a:lnTo>
                  <a:lnTo>
                    <a:pt x="84" y="642"/>
                  </a:lnTo>
                  <a:lnTo>
                    <a:pt x="92" y="648"/>
                  </a:lnTo>
                  <a:lnTo>
                    <a:pt x="98" y="655"/>
                  </a:lnTo>
                  <a:lnTo>
                    <a:pt x="97" y="659"/>
                  </a:lnTo>
                  <a:lnTo>
                    <a:pt x="105" y="663"/>
                  </a:lnTo>
                  <a:lnTo>
                    <a:pt x="108" y="668"/>
                  </a:lnTo>
                  <a:lnTo>
                    <a:pt x="103" y="667"/>
                  </a:lnTo>
                  <a:lnTo>
                    <a:pt x="112" y="674"/>
                  </a:lnTo>
                  <a:lnTo>
                    <a:pt x="112" y="679"/>
                  </a:lnTo>
                  <a:lnTo>
                    <a:pt x="120" y="688"/>
                  </a:lnTo>
                  <a:lnTo>
                    <a:pt x="123" y="692"/>
                  </a:lnTo>
                  <a:lnTo>
                    <a:pt x="131" y="696"/>
                  </a:lnTo>
                  <a:lnTo>
                    <a:pt x="132" y="698"/>
                  </a:lnTo>
                  <a:lnTo>
                    <a:pt x="129" y="700"/>
                  </a:lnTo>
                  <a:lnTo>
                    <a:pt x="140" y="702"/>
                  </a:lnTo>
                  <a:lnTo>
                    <a:pt x="162" y="711"/>
                  </a:lnTo>
                  <a:lnTo>
                    <a:pt x="163" y="688"/>
                  </a:lnTo>
                  <a:lnTo>
                    <a:pt x="176" y="681"/>
                  </a:lnTo>
                  <a:lnTo>
                    <a:pt x="192" y="683"/>
                  </a:lnTo>
                  <a:lnTo>
                    <a:pt x="166" y="676"/>
                  </a:lnTo>
                  <a:lnTo>
                    <a:pt x="135" y="674"/>
                  </a:lnTo>
                  <a:lnTo>
                    <a:pt x="127" y="665"/>
                  </a:lnTo>
                  <a:lnTo>
                    <a:pt x="116" y="650"/>
                  </a:lnTo>
                  <a:lnTo>
                    <a:pt x="107" y="650"/>
                  </a:lnTo>
                  <a:lnTo>
                    <a:pt x="93" y="625"/>
                  </a:lnTo>
                  <a:lnTo>
                    <a:pt x="102" y="614"/>
                  </a:lnTo>
                  <a:lnTo>
                    <a:pt x="99" y="588"/>
                  </a:lnTo>
                  <a:lnTo>
                    <a:pt x="97" y="565"/>
                  </a:lnTo>
                  <a:lnTo>
                    <a:pt x="94" y="550"/>
                  </a:lnTo>
                  <a:lnTo>
                    <a:pt x="90" y="542"/>
                  </a:lnTo>
                  <a:lnTo>
                    <a:pt x="84" y="538"/>
                  </a:lnTo>
                  <a:lnTo>
                    <a:pt x="94" y="534"/>
                  </a:lnTo>
                  <a:lnTo>
                    <a:pt x="82" y="526"/>
                  </a:lnTo>
                  <a:lnTo>
                    <a:pt x="75" y="506"/>
                  </a:lnTo>
                  <a:lnTo>
                    <a:pt x="67" y="495"/>
                  </a:lnTo>
                  <a:lnTo>
                    <a:pt x="65" y="479"/>
                  </a:lnTo>
                  <a:lnTo>
                    <a:pt x="59" y="452"/>
                  </a:lnTo>
                  <a:lnTo>
                    <a:pt x="58" y="433"/>
                  </a:lnTo>
                  <a:lnTo>
                    <a:pt x="60" y="420"/>
                  </a:lnTo>
                  <a:lnTo>
                    <a:pt x="59" y="408"/>
                  </a:lnTo>
                  <a:lnTo>
                    <a:pt x="54" y="392"/>
                  </a:lnTo>
                  <a:lnTo>
                    <a:pt x="49" y="375"/>
                  </a:lnTo>
                  <a:lnTo>
                    <a:pt x="58" y="362"/>
                  </a:lnTo>
                  <a:lnTo>
                    <a:pt x="54" y="349"/>
                  </a:lnTo>
                  <a:lnTo>
                    <a:pt x="55" y="323"/>
                  </a:lnTo>
                  <a:lnTo>
                    <a:pt x="51" y="313"/>
                  </a:lnTo>
                  <a:lnTo>
                    <a:pt x="43" y="296"/>
                  </a:lnTo>
                  <a:lnTo>
                    <a:pt x="36" y="280"/>
                  </a:lnTo>
                  <a:lnTo>
                    <a:pt x="36" y="267"/>
                  </a:lnTo>
                  <a:lnTo>
                    <a:pt x="38" y="255"/>
                  </a:lnTo>
                  <a:lnTo>
                    <a:pt x="38" y="241"/>
                  </a:lnTo>
                  <a:lnTo>
                    <a:pt x="37" y="227"/>
                  </a:lnTo>
                  <a:lnTo>
                    <a:pt x="45" y="208"/>
                  </a:lnTo>
                  <a:lnTo>
                    <a:pt x="51" y="190"/>
                  </a:lnTo>
                  <a:lnTo>
                    <a:pt x="56" y="185"/>
                  </a:lnTo>
                  <a:lnTo>
                    <a:pt x="50" y="175"/>
                  </a:lnTo>
                  <a:lnTo>
                    <a:pt x="46" y="146"/>
                  </a:lnTo>
                  <a:lnTo>
                    <a:pt x="50" y="137"/>
                  </a:lnTo>
                  <a:lnTo>
                    <a:pt x="64" y="129"/>
                  </a:lnTo>
                  <a:lnTo>
                    <a:pt x="68" y="109"/>
                  </a:lnTo>
                  <a:lnTo>
                    <a:pt x="64" y="106"/>
                  </a:lnTo>
                  <a:lnTo>
                    <a:pt x="52" y="103"/>
                  </a:lnTo>
                  <a:lnTo>
                    <a:pt x="45" y="86"/>
                  </a:lnTo>
                  <a:lnTo>
                    <a:pt x="38" y="68"/>
                  </a:lnTo>
                  <a:lnTo>
                    <a:pt x="33" y="51"/>
                  </a:lnTo>
                  <a:lnTo>
                    <a:pt x="34" y="36"/>
                  </a:lnTo>
                  <a:lnTo>
                    <a:pt x="24" y="23"/>
                  </a:lnTo>
                  <a:lnTo>
                    <a:pt x="19" y="9"/>
                  </a:lnTo>
                  <a:lnTo>
                    <a:pt x="13" y="0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4" y="42"/>
                  </a:lnTo>
                  <a:lnTo>
                    <a:pt x="9" y="66"/>
                  </a:lnTo>
                  <a:lnTo>
                    <a:pt x="9" y="89"/>
                  </a:lnTo>
                  <a:lnTo>
                    <a:pt x="9" y="111"/>
                  </a:lnTo>
                  <a:lnTo>
                    <a:pt x="8" y="119"/>
                  </a:lnTo>
                  <a:lnTo>
                    <a:pt x="12" y="143"/>
                  </a:lnTo>
                  <a:lnTo>
                    <a:pt x="12" y="165"/>
                  </a:lnTo>
                  <a:lnTo>
                    <a:pt x="12" y="193"/>
                  </a:lnTo>
                  <a:lnTo>
                    <a:pt x="11" y="221"/>
                  </a:lnTo>
                  <a:lnTo>
                    <a:pt x="12" y="233"/>
                  </a:lnTo>
                  <a:lnTo>
                    <a:pt x="12" y="25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0" name="Freeform 330"/>
            <p:cNvSpPr>
              <a:spLocks/>
            </p:cNvSpPr>
            <p:nvPr/>
          </p:nvSpPr>
          <p:spPr bwMode="auto">
            <a:xfrm>
              <a:off x="1806" y="3599"/>
              <a:ext cx="51" cy="45"/>
            </a:xfrm>
            <a:custGeom>
              <a:avLst/>
              <a:gdLst/>
              <a:ahLst/>
              <a:cxnLst>
                <a:cxn ang="0">
                  <a:pos x="34" y="3"/>
                </a:cxn>
                <a:cxn ang="0">
                  <a:pos x="42" y="24"/>
                </a:cxn>
                <a:cxn ang="0">
                  <a:pos x="51" y="45"/>
                </a:cxn>
                <a:cxn ang="0">
                  <a:pos x="46" y="43"/>
                </a:cxn>
                <a:cxn ang="0">
                  <a:pos x="38" y="45"/>
                </a:cxn>
                <a:cxn ang="0">
                  <a:pos x="21" y="42"/>
                </a:cxn>
                <a:cxn ang="0">
                  <a:pos x="16" y="42"/>
                </a:cxn>
                <a:cxn ang="0">
                  <a:pos x="0" y="39"/>
                </a:cxn>
                <a:cxn ang="0">
                  <a:pos x="4" y="38"/>
                </a:cxn>
                <a:cxn ang="0">
                  <a:pos x="13" y="36"/>
                </a:cxn>
                <a:cxn ang="0">
                  <a:pos x="18" y="38"/>
                </a:cxn>
                <a:cxn ang="0">
                  <a:pos x="23" y="38"/>
                </a:cxn>
                <a:cxn ang="0">
                  <a:pos x="14" y="33"/>
                </a:cxn>
                <a:cxn ang="0">
                  <a:pos x="25" y="36"/>
                </a:cxn>
                <a:cxn ang="0">
                  <a:pos x="30" y="37"/>
                </a:cxn>
                <a:cxn ang="0">
                  <a:pos x="39" y="38"/>
                </a:cxn>
                <a:cxn ang="0">
                  <a:pos x="42" y="38"/>
                </a:cxn>
                <a:cxn ang="0">
                  <a:pos x="21" y="28"/>
                </a:cxn>
                <a:cxn ang="0">
                  <a:pos x="30" y="19"/>
                </a:cxn>
                <a:cxn ang="0">
                  <a:pos x="17" y="19"/>
                </a:cxn>
                <a:cxn ang="0">
                  <a:pos x="12" y="16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34" y="3"/>
                </a:cxn>
              </a:cxnLst>
              <a:rect l="0" t="0" r="r" b="b"/>
              <a:pathLst>
                <a:path w="51" h="45">
                  <a:moveTo>
                    <a:pt x="34" y="3"/>
                  </a:moveTo>
                  <a:lnTo>
                    <a:pt x="42" y="24"/>
                  </a:lnTo>
                  <a:lnTo>
                    <a:pt x="51" y="45"/>
                  </a:lnTo>
                  <a:lnTo>
                    <a:pt x="46" y="43"/>
                  </a:lnTo>
                  <a:lnTo>
                    <a:pt x="38" y="45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0" y="39"/>
                  </a:lnTo>
                  <a:lnTo>
                    <a:pt x="4" y="38"/>
                  </a:lnTo>
                  <a:lnTo>
                    <a:pt x="13" y="36"/>
                  </a:lnTo>
                  <a:lnTo>
                    <a:pt x="18" y="38"/>
                  </a:lnTo>
                  <a:lnTo>
                    <a:pt x="23" y="38"/>
                  </a:lnTo>
                  <a:lnTo>
                    <a:pt x="14" y="33"/>
                  </a:lnTo>
                  <a:lnTo>
                    <a:pt x="25" y="36"/>
                  </a:lnTo>
                  <a:lnTo>
                    <a:pt x="30" y="37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21" y="28"/>
                  </a:lnTo>
                  <a:lnTo>
                    <a:pt x="30" y="19"/>
                  </a:lnTo>
                  <a:lnTo>
                    <a:pt x="17" y="19"/>
                  </a:lnTo>
                  <a:lnTo>
                    <a:pt x="12" y="16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1" name="Freeform 331"/>
            <p:cNvSpPr>
              <a:spLocks/>
            </p:cNvSpPr>
            <p:nvPr/>
          </p:nvSpPr>
          <p:spPr bwMode="auto">
            <a:xfrm>
              <a:off x="1680" y="3393"/>
              <a:ext cx="14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"/>
                </a:cxn>
                <a:cxn ang="0">
                  <a:pos x="6" y="30"/>
                </a:cxn>
                <a:cxn ang="0">
                  <a:pos x="13" y="28"/>
                </a:cxn>
                <a:cxn ang="0">
                  <a:pos x="14" y="23"/>
                </a:cxn>
                <a:cxn ang="0">
                  <a:pos x="10" y="11"/>
                </a:cxn>
                <a:cxn ang="0">
                  <a:pos x="13" y="10"/>
                </a:cxn>
                <a:cxn ang="0">
                  <a:pos x="4" y="0"/>
                </a:cxn>
              </a:cxnLst>
              <a:rect l="0" t="0" r="r" b="b"/>
              <a:pathLst>
                <a:path w="14" h="30">
                  <a:moveTo>
                    <a:pt x="4" y="0"/>
                  </a:moveTo>
                  <a:lnTo>
                    <a:pt x="0" y="3"/>
                  </a:lnTo>
                  <a:lnTo>
                    <a:pt x="6" y="30"/>
                  </a:lnTo>
                  <a:lnTo>
                    <a:pt x="13" y="28"/>
                  </a:lnTo>
                  <a:lnTo>
                    <a:pt x="14" y="23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2" name="Freeform 332"/>
            <p:cNvSpPr>
              <a:spLocks/>
            </p:cNvSpPr>
            <p:nvPr/>
          </p:nvSpPr>
          <p:spPr bwMode="auto">
            <a:xfrm>
              <a:off x="1711" y="3529"/>
              <a:ext cx="16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9" y="21"/>
                </a:cxn>
                <a:cxn ang="0">
                  <a:pos x="14" y="23"/>
                </a:cxn>
                <a:cxn ang="0">
                  <a:pos x="16" y="16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lnTo>
                    <a:pt x="0" y="9"/>
                  </a:lnTo>
                  <a:lnTo>
                    <a:pt x="9" y="21"/>
                  </a:lnTo>
                  <a:lnTo>
                    <a:pt x="14" y="23"/>
                  </a:lnTo>
                  <a:lnTo>
                    <a:pt x="16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3" name="Freeform 335"/>
            <p:cNvSpPr>
              <a:spLocks/>
            </p:cNvSpPr>
            <p:nvPr/>
          </p:nvSpPr>
          <p:spPr bwMode="auto">
            <a:xfrm>
              <a:off x="1446" y="2540"/>
              <a:ext cx="99" cy="128"/>
            </a:xfrm>
            <a:custGeom>
              <a:avLst/>
              <a:gdLst/>
              <a:ahLst/>
              <a:cxnLst>
                <a:cxn ang="0">
                  <a:pos x="2" y="51"/>
                </a:cxn>
                <a:cxn ang="0">
                  <a:pos x="3" y="70"/>
                </a:cxn>
                <a:cxn ang="0">
                  <a:pos x="0" y="74"/>
                </a:cxn>
                <a:cxn ang="0">
                  <a:pos x="13" y="79"/>
                </a:cxn>
                <a:cxn ang="0">
                  <a:pos x="16" y="76"/>
                </a:cxn>
                <a:cxn ang="0">
                  <a:pos x="19" y="79"/>
                </a:cxn>
                <a:cxn ang="0">
                  <a:pos x="19" y="92"/>
                </a:cxn>
                <a:cxn ang="0">
                  <a:pos x="12" y="95"/>
                </a:cxn>
                <a:cxn ang="0">
                  <a:pos x="13" y="107"/>
                </a:cxn>
                <a:cxn ang="0">
                  <a:pos x="10" y="115"/>
                </a:cxn>
                <a:cxn ang="0">
                  <a:pos x="15" y="113"/>
                </a:cxn>
                <a:cxn ang="0">
                  <a:pos x="34" y="128"/>
                </a:cxn>
                <a:cxn ang="0">
                  <a:pos x="41" y="112"/>
                </a:cxn>
                <a:cxn ang="0">
                  <a:pos x="49" y="95"/>
                </a:cxn>
                <a:cxn ang="0">
                  <a:pos x="67" y="83"/>
                </a:cxn>
                <a:cxn ang="0">
                  <a:pos x="85" y="70"/>
                </a:cxn>
                <a:cxn ang="0">
                  <a:pos x="97" y="48"/>
                </a:cxn>
                <a:cxn ang="0">
                  <a:pos x="99" y="48"/>
                </a:cxn>
                <a:cxn ang="0">
                  <a:pos x="93" y="33"/>
                </a:cxn>
                <a:cxn ang="0">
                  <a:pos x="98" y="31"/>
                </a:cxn>
                <a:cxn ang="0">
                  <a:pos x="79" y="21"/>
                </a:cxn>
                <a:cxn ang="0">
                  <a:pos x="62" y="21"/>
                </a:cxn>
                <a:cxn ang="0">
                  <a:pos x="51" y="10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17" y="12"/>
                </a:cxn>
                <a:cxn ang="0">
                  <a:pos x="11" y="33"/>
                </a:cxn>
                <a:cxn ang="0">
                  <a:pos x="8" y="40"/>
                </a:cxn>
                <a:cxn ang="0">
                  <a:pos x="2" y="51"/>
                </a:cxn>
              </a:cxnLst>
              <a:rect l="0" t="0" r="r" b="b"/>
              <a:pathLst>
                <a:path w="99" h="128">
                  <a:moveTo>
                    <a:pt x="2" y="51"/>
                  </a:moveTo>
                  <a:lnTo>
                    <a:pt x="3" y="70"/>
                  </a:lnTo>
                  <a:lnTo>
                    <a:pt x="0" y="74"/>
                  </a:lnTo>
                  <a:lnTo>
                    <a:pt x="13" y="79"/>
                  </a:lnTo>
                  <a:lnTo>
                    <a:pt x="16" y="76"/>
                  </a:lnTo>
                  <a:lnTo>
                    <a:pt x="19" y="79"/>
                  </a:lnTo>
                  <a:lnTo>
                    <a:pt x="19" y="92"/>
                  </a:lnTo>
                  <a:lnTo>
                    <a:pt x="12" y="95"/>
                  </a:lnTo>
                  <a:lnTo>
                    <a:pt x="13" y="107"/>
                  </a:lnTo>
                  <a:lnTo>
                    <a:pt x="10" y="115"/>
                  </a:lnTo>
                  <a:lnTo>
                    <a:pt x="15" y="113"/>
                  </a:lnTo>
                  <a:lnTo>
                    <a:pt x="34" y="128"/>
                  </a:lnTo>
                  <a:lnTo>
                    <a:pt x="41" y="112"/>
                  </a:lnTo>
                  <a:lnTo>
                    <a:pt x="49" y="95"/>
                  </a:lnTo>
                  <a:lnTo>
                    <a:pt x="67" y="83"/>
                  </a:lnTo>
                  <a:lnTo>
                    <a:pt x="85" y="70"/>
                  </a:lnTo>
                  <a:lnTo>
                    <a:pt x="97" y="48"/>
                  </a:lnTo>
                  <a:lnTo>
                    <a:pt x="99" y="48"/>
                  </a:lnTo>
                  <a:lnTo>
                    <a:pt x="93" y="33"/>
                  </a:lnTo>
                  <a:lnTo>
                    <a:pt x="98" y="31"/>
                  </a:lnTo>
                  <a:lnTo>
                    <a:pt x="79" y="21"/>
                  </a:lnTo>
                  <a:lnTo>
                    <a:pt x="62" y="21"/>
                  </a:lnTo>
                  <a:lnTo>
                    <a:pt x="51" y="10"/>
                  </a:lnTo>
                  <a:lnTo>
                    <a:pt x="37" y="0"/>
                  </a:lnTo>
                  <a:lnTo>
                    <a:pt x="30" y="5"/>
                  </a:lnTo>
                  <a:lnTo>
                    <a:pt x="17" y="12"/>
                  </a:lnTo>
                  <a:lnTo>
                    <a:pt x="11" y="33"/>
                  </a:lnTo>
                  <a:lnTo>
                    <a:pt x="8" y="40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4" name="Freeform 336"/>
            <p:cNvSpPr>
              <a:spLocks/>
            </p:cNvSpPr>
            <p:nvPr/>
          </p:nvSpPr>
          <p:spPr bwMode="auto">
            <a:xfrm>
              <a:off x="1261" y="2569"/>
              <a:ext cx="1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12" y="18"/>
                </a:cxn>
                <a:cxn ang="0">
                  <a:pos x="6" y="0"/>
                </a:cxn>
                <a:cxn ang="0">
                  <a:pos x="0" y="0"/>
                </a:cxn>
              </a:cxnLst>
              <a:rect l="0" t="0" r="r" b="b"/>
              <a:pathLst>
                <a:path w="12" h="18">
                  <a:moveTo>
                    <a:pt x="0" y="0"/>
                  </a:moveTo>
                  <a:lnTo>
                    <a:pt x="7" y="10"/>
                  </a:lnTo>
                  <a:lnTo>
                    <a:pt x="0" y="17"/>
                  </a:lnTo>
                  <a:lnTo>
                    <a:pt x="12" y="1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5" name="Freeform 337"/>
            <p:cNvSpPr>
              <a:spLocks/>
            </p:cNvSpPr>
            <p:nvPr/>
          </p:nvSpPr>
          <p:spPr bwMode="auto">
            <a:xfrm>
              <a:off x="1459" y="2622"/>
              <a:ext cx="6" cy="4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" h="4">
                  <a:moveTo>
                    <a:pt x="6" y="1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6" name="Freeform 338"/>
            <p:cNvSpPr>
              <a:spLocks/>
            </p:cNvSpPr>
            <p:nvPr/>
          </p:nvSpPr>
          <p:spPr bwMode="auto">
            <a:xfrm>
              <a:off x="1278" y="2580"/>
              <a:ext cx="7" cy="3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7" y="2"/>
                </a:cxn>
              </a:cxnLst>
              <a:rect l="0" t="0" r="r" b="b"/>
              <a:pathLst>
                <a:path w="7" h="3">
                  <a:moveTo>
                    <a:pt x="7" y="2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7" name="Freeform 339"/>
            <p:cNvSpPr>
              <a:spLocks/>
            </p:cNvSpPr>
            <p:nvPr/>
          </p:nvSpPr>
          <p:spPr bwMode="auto">
            <a:xfrm>
              <a:off x="1441" y="2570"/>
              <a:ext cx="229" cy="361"/>
            </a:xfrm>
            <a:custGeom>
              <a:avLst/>
              <a:gdLst/>
              <a:ahLst/>
              <a:cxnLst>
                <a:cxn ang="0">
                  <a:pos x="222" y="285"/>
                </a:cxn>
                <a:cxn ang="0">
                  <a:pos x="223" y="318"/>
                </a:cxn>
                <a:cxn ang="0">
                  <a:pos x="222" y="336"/>
                </a:cxn>
                <a:cxn ang="0">
                  <a:pos x="216" y="352"/>
                </a:cxn>
                <a:cxn ang="0">
                  <a:pos x="207" y="361"/>
                </a:cxn>
                <a:cxn ang="0">
                  <a:pos x="184" y="340"/>
                </a:cxn>
                <a:cxn ang="0">
                  <a:pos x="158" y="324"/>
                </a:cxn>
                <a:cxn ang="0">
                  <a:pos x="128" y="307"/>
                </a:cxn>
                <a:cxn ang="0">
                  <a:pos x="98" y="277"/>
                </a:cxn>
                <a:cxn ang="0">
                  <a:pos x="85" y="246"/>
                </a:cxn>
                <a:cxn ang="0">
                  <a:pos x="67" y="211"/>
                </a:cxn>
                <a:cxn ang="0">
                  <a:pos x="52" y="182"/>
                </a:cxn>
                <a:cxn ang="0">
                  <a:pos x="37" y="154"/>
                </a:cxn>
                <a:cxn ang="0">
                  <a:pos x="17" y="129"/>
                </a:cxn>
                <a:cxn ang="0">
                  <a:pos x="7" y="115"/>
                </a:cxn>
                <a:cxn ang="0">
                  <a:pos x="3" y="79"/>
                </a:cxn>
                <a:cxn ang="0">
                  <a:pos x="18" y="77"/>
                </a:cxn>
                <a:cxn ang="0">
                  <a:pos x="20" y="83"/>
                </a:cxn>
                <a:cxn ang="0">
                  <a:pos x="46" y="82"/>
                </a:cxn>
                <a:cxn ang="0">
                  <a:pos x="72" y="53"/>
                </a:cxn>
                <a:cxn ang="0">
                  <a:pos x="102" y="18"/>
                </a:cxn>
                <a:cxn ang="0">
                  <a:pos x="98" y="3"/>
                </a:cxn>
                <a:cxn ang="0">
                  <a:pos x="104" y="0"/>
                </a:cxn>
                <a:cxn ang="0">
                  <a:pos x="124" y="19"/>
                </a:cxn>
                <a:cxn ang="0">
                  <a:pos x="141" y="43"/>
                </a:cxn>
                <a:cxn ang="0">
                  <a:pos x="176" y="44"/>
                </a:cxn>
                <a:cxn ang="0">
                  <a:pos x="187" y="74"/>
                </a:cxn>
                <a:cxn ang="0">
                  <a:pos x="192" y="81"/>
                </a:cxn>
                <a:cxn ang="0">
                  <a:pos x="163" y="91"/>
                </a:cxn>
                <a:cxn ang="0">
                  <a:pos x="145" y="113"/>
                </a:cxn>
                <a:cxn ang="0">
                  <a:pos x="132" y="145"/>
                </a:cxn>
                <a:cxn ang="0">
                  <a:pos x="147" y="175"/>
                </a:cxn>
                <a:cxn ang="0">
                  <a:pos x="153" y="185"/>
                </a:cxn>
                <a:cxn ang="0">
                  <a:pos x="177" y="197"/>
                </a:cxn>
                <a:cxn ang="0">
                  <a:pos x="190" y="202"/>
                </a:cxn>
                <a:cxn ang="0">
                  <a:pos x="210" y="215"/>
                </a:cxn>
                <a:cxn ang="0">
                  <a:pos x="227" y="245"/>
                </a:cxn>
                <a:cxn ang="0">
                  <a:pos x="224" y="275"/>
                </a:cxn>
              </a:cxnLst>
              <a:rect l="0" t="0" r="r" b="b"/>
              <a:pathLst>
                <a:path w="229" h="361">
                  <a:moveTo>
                    <a:pt x="224" y="275"/>
                  </a:moveTo>
                  <a:lnTo>
                    <a:pt x="222" y="285"/>
                  </a:lnTo>
                  <a:lnTo>
                    <a:pt x="220" y="301"/>
                  </a:lnTo>
                  <a:lnTo>
                    <a:pt x="223" y="318"/>
                  </a:lnTo>
                  <a:lnTo>
                    <a:pt x="229" y="321"/>
                  </a:lnTo>
                  <a:lnTo>
                    <a:pt x="222" y="336"/>
                  </a:lnTo>
                  <a:lnTo>
                    <a:pt x="220" y="344"/>
                  </a:lnTo>
                  <a:lnTo>
                    <a:pt x="216" y="352"/>
                  </a:lnTo>
                  <a:lnTo>
                    <a:pt x="210" y="361"/>
                  </a:lnTo>
                  <a:lnTo>
                    <a:pt x="207" y="361"/>
                  </a:lnTo>
                  <a:lnTo>
                    <a:pt x="192" y="349"/>
                  </a:lnTo>
                  <a:lnTo>
                    <a:pt x="184" y="340"/>
                  </a:lnTo>
                  <a:lnTo>
                    <a:pt x="173" y="334"/>
                  </a:lnTo>
                  <a:lnTo>
                    <a:pt x="158" y="324"/>
                  </a:lnTo>
                  <a:lnTo>
                    <a:pt x="144" y="317"/>
                  </a:lnTo>
                  <a:lnTo>
                    <a:pt x="128" y="307"/>
                  </a:lnTo>
                  <a:lnTo>
                    <a:pt x="114" y="293"/>
                  </a:lnTo>
                  <a:lnTo>
                    <a:pt x="98" y="277"/>
                  </a:lnTo>
                  <a:lnTo>
                    <a:pt x="99" y="268"/>
                  </a:lnTo>
                  <a:lnTo>
                    <a:pt x="85" y="246"/>
                  </a:lnTo>
                  <a:lnTo>
                    <a:pt x="73" y="225"/>
                  </a:lnTo>
                  <a:lnTo>
                    <a:pt x="67" y="211"/>
                  </a:lnTo>
                  <a:lnTo>
                    <a:pt x="59" y="198"/>
                  </a:lnTo>
                  <a:lnTo>
                    <a:pt x="52" y="182"/>
                  </a:lnTo>
                  <a:lnTo>
                    <a:pt x="45" y="168"/>
                  </a:lnTo>
                  <a:lnTo>
                    <a:pt x="37" y="154"/>
                  </a:lnTo>
                  <a:lnTo>
                    <a:pt x="30" y="139"/>
                  </a:lnTo>
                  <a:lnTo>
                    <a:pt x="17" y="129"/>
                  </a:lnTo>
                  <a:lnTo>
                    <a:pt x="5" y="120"/>
                  </a:lnTo>
                  <a:lnTo>
                    <a:pt x="7" y="115"/>
                  </a:lnTo>
                  <a:lnTo>
                    <a:pt x="0" y="89"/>
                  </a:lnTo>
                  <a:lnTo>
                    <a:pt x="3" y="79"/>
                  </a:lnTo>
                  <a:lnTo>
                    <a:pt x="17" y="65"/>
                  </a:lnTo>
                  <a:lnTo>
                    <a:pt x="18" y="77"/>
                  </a:lnTo>
                  <a:lnTo>
                    <a:pt x="15" y="85"/>
                  </a:lnTo>
                  <a:lnTo>
                    <a:pt x="20" y="83"/>
                  </a:lnTo>
                  <a:lnTo>
                    <a:pt x="39" y="98"/>
                  </a:lnTo>
                  <a:lnTo>
                    <a:pt x="46" y="82"/>
                  </a:lnTo>
                  <a:lnTo>
                    <a:pt x="54" y="65"/>
                  </a:lnTo>
                  <a:lnTo>
                    <a:pt x="72" y="53"/>
                  </a:lnTo>
                  <a:lnTo>
                    <a:pt x="90" y="40"/>
                  </a:lnTo>
                  <a:lnTo>
                    <a:pt x="102" y="18"/>
                  </a:lnTo>
                  <a:lnTo>
                    <a:pt x="104" y="18"/>
                  </a:lnTo>
                  <a:lnTo>
                    <a:pt x="98" y="3"/>
                  </a:lnTo>
                  <a:lnTo>
                    <a:pt x="103" y="1"/>
                  </a:lnTo>
                  <a:lnTo>
                    <a:pt x="104" y="0"/>
                  </a:lnTo>
                  <a:lnTo>
                    <a:pt x="115" y="9"/>
                  </a:lnTo>
                  <a:lnTo>
                    <a:pt x="124" y="19"/>
                  </a:lnTo>
                  <a:lnTo>
                    <a:pt x="137" y="34"/>
                  </a:lnTo>
                  <a:lnTo>
                    <a:pt x="141" y="43"/>
                  </a:lnTo>
                  <a:lnTo>
                    <a:pt x="163" y="44"/>
                  </a:lnTo>
                  <a:lnTo>
                    <a:pt x="176" y="44"/>
                  </a:lnTo>
                  <a:lnTo>
                    <a:pt x="193" y="51"/>
                  </a:lnTo>
                  <a:lnTo>
                    <a:pt x="187" y="74"/>
                  </a:lnTo>
                  <a:lnTo>
                    <a:pt x="198" y="82"/>
                  </a:lnTo>
                  <a:lnTo>
                    <a:pt x="192" y="81"/>
                  </a:lnTo>
                  <a:lnTo>
                    <a:pt x="177" y="85"/>
                  </a:lnTo>
                  <a:lnTo>
                    <a:pt x="163" y="91"/>
                  </a:lnTo>
                  <a:lnTo>
                    <a:pt x="149" y="99"/>
                  </a:lnTo>
                  <a:lnTo>
                    <a:pt x="145" y="113"/>
                  </a:lnTo>
                  <a:lnTo>
                    <a:pt x="140" y="129"/>
                  </a:lnTo>
                  <a:lnTo>
                    <a:pt x="132" y="145"/>
                  </a:lnTo>
                  <a:lnTo>
                    <a:pt x="140" y="159"/>
                  </a:lnTo>
                  <a:lnTo>
                    <a:pt x="147" y="175"/>
                  </a:lnTo>
                  <a:lnTo>
                    <a:pt x="146" y="182"/>
                  </a:lnTo>
                  <a:lnTo>
                    <a:pt x="153" y="185"/>
                  </a:lnTo>
                  <a:lnTo>
                    <a:pt x="163" y="193"/>
                  </a:lnTo>
                  <a:lnTo>
                    <a:pt x="177" y="197"/>
                  </a:lnTo>
                  <a:lnTo>
                    <a:pt x="189" y="186"/>
                  </a:lnTo>
                  <a:lnTo>
                    <a:pt x="190" y="202"/>
                  </a:lnTo>
                  <a:lnTo>
                    <a:pt x="192" y="216"/>
                  </a:lnTo>
                  <a:lnTo>
                    <a:pt x="210" y="215"/>
                  </a:lnTo>
                  <a:lnTo>
                    <a:pt x="219" y="231"/>
                  </a:lnTo>
                  <a:lnTo>
                    <a:pt x="227" y="245"/>
                  </a:lnTo>
                  <a:lnTo>
                    <a:pt x="224" y="250"/>
                  </a:lnTo>
                  <a:lnTo>
                    <a:pt x="224" y="27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8" name="Freeform 812"/>
            <p:cNvSpPr>
              <a:spLocks/>
            </p:cNvSpPr>
            <p:nvPr/>
          </p:nvSpPr>
          <p:spPr bwMode="auto">
            <a:xfrm>
              <a:off x="1314" y="2253"/>
              <a:ext cx="108" cy="59"/>
            </a:xfrm>
            <a:custGeom>
              <a:avLst/>
              <a:gdLst/>
              <a:ahLst/>
              <a:cxnLst>
                <a:cxn ang="0">
                  <a:pos x="58" y="41"/>
                </a:cxn>
                <a:cxn ang="0">
                  <a:pos x="52" y="43"/>
                </a:cxn>
                <a:cxn ang="0">
                  <a:pos x="43" y="47"/>
                </a:cxn>
                <a:cxn ang="0">
                  <a:pos x="37" y="59"/>
                </a:cxn>
                <a:cxn ang="0">
                  <a:pos x="32" y="59"/>
                </a:cxn>
                <a:cxn ang="0">
                  <a:pos x="31" y="52"/>
                </a:cxn>
                <a:cxn ang="0">
                  <a:pos x="24" y="50"/>
                </a:cxn>
                <a:cxn ang="0">
                  <a:pos x="24" y="41"/>
                </a:cxn>
                <a:cxn ang="0">
                  <a:pos x="10" y="38"/>
                </a:cxn>
                <a:cxn ang="0">
                  <a:pos x="0" y="30"/>
                </a:cxn>
                <a:cxn ang="0">
                  <a:pos x="10" y="15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41" y="3"/>
                </a:cxn>
                <a:cxn ang="0">
                  <a:pos x="57" y="0"/>
                </a:cxn>
                <a:cxn ang="0">
                  <a:pos x="71" y="0"/>
                </a:cxn>
                <a:cxn ang="0">
                  <a:pos x="86" y="3"/>
                </a:cxn>
                <a:cxn ang="0">
                  <a:pos x="96" y="11"/>
                </a:cxn>
                <a:cxn ang="0">
                  <a:pos x="93" y="9"/>
                </a:cxn>
                <a:cxn ang="0">
                  <a:pos x="96" y="13"/>
                </a:cxn>
                <a:cxn ang="0">
                  <a:pos x="101" y="13"/>
                </a:cxn>
                <a:cxn ang="0">
                  <a:pos x="108" y="20"/>
                </a:cxn>
                <a:cxn ang="0">
                  <a:pos x="93" y="22"/>
                </a:cxn>
                <a:cxn ang="0">
                  <a:pos x="79" y="25"/>
                </a:cxn>
                <a:cxn ang="0">
                  <a:pos x="58" y="41"/>
                </a:cxn>
              </a:cxnLst>
              <a:rect l="0" t="0" r="r" b="b"/>
              <a:pathLst>
                <a:path w="108" h="59">
                  <a:moveTo>
                    <a:pt x="58" y="41"/>
                  </a:moveTo>
                  <a:lnTo>
                    <a:pt x="52" y="43"/>
                  </a:lnTo>
                  <a:lnTo>
                    <a:pt x="43" y="47"/>
                  </a:lnTo>
                  <a:lnTo>
                    <a:pt x="37" y="59"/>
                  </a:lnTo>
                  <a:lnTo>
                    <a:pt x="32" y="59"/>
                  </a:lnTo>
                  <a:lnTo>
                    <a:pt x="31" y="52"/>
                  </a:lnTo>
                  <a:lnTo>
                    <a:pt x="24" y="50"/>
                  </a:lnTo>
                  <a:lnTo>
                    <a:pt x="24" y="41"/>
                  </a:lnTo>
                  <a:lnTo>
                    <a:pt x="10" y="38"/>
                  </a:lnTo>
                  <a:lnTo>
                    <a:pt x="0" y="30"/>
                  </a:lnTo>
                  <a:lnTo>
                    <a:pt x="10" y="15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6" y="3"/>
                  </a:lnTo>
                  <a:lnTo>
                    <a:pt x="96" y="11"/>
                  </a:lnTo>
                  <a:lnTo>
                    <a:pt x="93" y="9"/>
                  </a:lnTo>
                  <a:lnTo>
                    <a:pt x="96" y="13"/>
                  </a:lnTo>
                  <a:lnTo>
                    <a:pt x="101" y="13"/>
                  </a:lnTo>
                  <a:lnTo>
                    <a:pt x="108" y="20"/>
                  </a:lnTo>
                  <a:lnTo>
                    <a:pt x="93" y="22"/>
                  </a:lnTo>
                  <a:lnTo>
                    <a:pt x="79" y="25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9" name="Freeform 813"/>
            <p:cNvSpPr>
              <a:spLocks/>
            </p:cNvSpPr>
            <p:nvPr/>
          </p:nvSpPr>
          <p:spPr bwMode="auto">
            <a:xfrm>
              <a:off x="1319" y="2204"/>
              <a:ext cx="23" cy="51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4" y="32"/>
                </a:cxn>
                <a:cxn ang="0">
                  <a:pos x="6" y="13"/>
                </a:cxn>
                <a:cxn ang="0">
                  <a:pos x="22" y="0"/>
                </a:cxn>
                <a:cxn ang="0">
                  <a:pos x="23" y="2"/>
                </a:cxn>
                <a:cxn ang="0">
                  <a:pos x="23" y="14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19" y="36"/>
                </a:cxn>
                <a:cxn ang="0">
                  <a:pos x="14" y="41"/>
                </a:cxn>
              </a:cxnLst>
              <a:rect l="0" t="0" r="r" b="b"/>
              <a:pathLst>
                <a:path w="23" h="51">
                  <a:moveTo>
                    <a:pt x="14" y="41"/>
                  </a:moveTo>
                  <a:lnTo>
                    <a:pt x="5" y="51"/>
                  </a:lnTo>
                  <a:lnTo>
                    <a:pt x="0" y="51"/>
                  </a:lnTo>
                  <a:lnTo>
                    <a:pt x="4" y="32"/>
                  </a:lnTo>
                  <a:lnTo>
                    <a:pt x="6" y="13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14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19" y="36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0" name="Freeform 814"/>
            <p:cNvSpPr>
              <a:spLocks/>
            </p:cNvSpPr>
            <p:nvPr/>
          </p:nvSpPr>
          <p:spPr bwMode="auto">
            <a:xfrm>
              <a:off x="1461" y="2186"/>
              <a:ext cx="6" cy="2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</a:cxnLst>
              <a:rect l="0" t="0" r="r" b="b"/>
              <a:pathLst>
                <a:path w="6" h="2">
                  <a:moveTo>
                    <a:pt x="6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1" name="Freeform 815"/>
            <p:cNvSpPr>
              <a:spLocks/>
            </p:cNvSpPr>
            <p:nvPr/>
          </p:nvSpPr>
          <p:spPr bwMode="auto">
            <a:xfrm>
              <a:off x="1488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2" name="Freeform 816"/>
            <p:cNvSpPr>
              <a:spLocks/>
            </p:cNvSpPr>
            <p:nvPr/>
          </p:nvSpPr>
          <p:spPr bwMode="auto">
            <a:xfrm>
              <a:off x="1484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3" name="Freeform 817"/>
            <p:cNvSpPr>
              <a:spLocks/>
            </p:cNvSpPr>
            <p:nvPr/>
          </p:nvSpPr>
          <p:spPr bwMode="auto">
            <a:xfrm>
              <a:off x="1264" y="2217"/>
              <a:ext cx="72" cy="81"/>
            </a:xfrm>
            <a:custGeom>
              <a:avLst/>
              <a:gdLst/>
              <a:ahLst/>
              <a:cxnLst>
                <a:cxn ang="0">
                  <a:pos x="7" y="71"/>
                </a:cxn>
                <a:cxn ang="0">
                  <a:pos x="0" y="65"/>
                </a:cxn>
                <a:cxn ang="0">
                  <a:pos x="1" y="51"/>
                </a:cxn>
                <a:cxn ang="0">
                  <a:pos x="12" y="35"/>
                </a:cxn>
                <a:cxn ang="0">
                  <a:pos x="35" y="31"/>
                </a:cxn>
                <a:cxn ang="0">
                  <a:pos x="22" y="13"/>
                </a:cxn>
                <a:cxn ang="0">
                  <a:pos x="27" y="12"/>
                </a:cxn>
                <a:cxn ang="0">
                  <a:pos x="29" y="0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59" y="19"/>
                </a:cxn>
                <a:cxn ang="0">
                  <a:pos x="55" y="38"/>
                </a:cxn>
                <a:cxn ang="0">
                  <a:pos x="60" y="38"/>
                </a:cxn>
                <a:cxn ang="0">
                  <a:pos x="66" y="39"/>
                </a:cxn>
                <a:cxn ang="0">
                  <a:pos x="72" y="42"/>
                </a:cxn>
                <a:cxn ang="0">
                  <a:pos x="60" y="51"/>
                </a:cxn>
                <a:cxn ang="0">
                  <a:pos x="50" y="66"/>
                </a:cxn>
                <a:cxn ang="0">
                  <a:pos x="35" y="81"/>
                </a:cxn>
                <a:cxn ang="0">
                  <a:pos x="21" y="77"/>
                </a:cxn>
                <a:cxn ang="0">
                  <a:pos x="7" y="71"/>
                </a:cxn>
              </a:cxnLst>
              <a:rect l="0" t="0" r="r" b="b"/>
              <a:pathLst>
                <a:path w="72" h="81">
                  <a:moveTo>
                    <a:pt x="7" y="71"/>
                  </a:moveTo>
                  <a:lnTo>
                    <a:pt x="0" y="65"/>
                  </a:lnTo>
                  <a:lnTo>
                    <a:pt x="1" y="51"/>
                  </a:lnTo>
                  <a:lnTo>
                    <a:pt x="12" y="35"/>
                  </a:lnTo>
                  <a:lnTo>
                    <a:pt x="35" y="31"/>
                  </a:lnTo>
                  <a:lnTo>
                    <a:pt x="22" y="13"/>
                  </a:lnTo>
                  <a:lnTo>
                    <a:pt x="27" y="12"/>
                  </a:lnTo>
                  <a:lnTo>
                    <a:pt x="29" y="0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59" y="19"/>
                  </a:lnTo>
                  <a:lnTo>
                    <a:pt x="55" y="38"/>
                  </a:lnTo>
                  <a:lnTo>
                    <a:pt x="60" y="38"/>
                  </a:lnTo>
                  <a:lnTo>
                    <a:pt x="66" y="39"/>
                  </a:lnTo>
                  <a:lnTo>
                    <a:pt x="72" y="42"/>
                  </a:lnTo>
                  <a:lnTo>
                    <a:pt x="60" y="51"/>
                  </a:lnTo>
                  <a:lnTo>
                    <a:pt x="50" y="66"/>
                  </a:lnTo>
                  <a:lnTo>
                    <a:pt x="35" y="81"/>
                  </a:lnTo>
                  <a:lnTo>
                    <a:pt x="21" y="77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4" name="Freeform 818"/>
            <p:cNvSpPr>
              <a:spLocks/>
            </p:cNvSpPr>
            <p:nvPr/>
          </p:nvSpPr>
          <p:spPr bwMode="auto">
            <a:xfrm>
              <a:off x="1512" y="2204"/>
              <a:ext cx="36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5"/>
                </a:cxn>
                <a:cxn ang="0">
                  <a:pos x="19" y="13"/>
                </a:cxn>
                <a:cxn ang="0">
                  <a:pos x="36" y="12"/>
                </a:cxn>
                <a:cxn ang="0">
                  <a:pos x="14" y="0"/>
                </a:cxn>
              </a:cxnLst>
              <a:rect l="0" t="0" r="r" b="b"/>
              <a:pathLst>
                <a:path w="36" h="13">
                  <a:moveTo>
                    <a:pt x="14" y="0"/>
                  </a:moveTo>
                  <a:lnTo>
                    <a:pt x="0" y="5"/>
                  </a:lnTo>
                  <a:lnTo>
                    <a:pt x="19" y="13"/>
                  </a:lnTo>
                  <a:lnTo>
                    <a:pt x="36" y="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5" name="Freeform 819"/>
            <p:cNvSpPr>
              <a:spLocks/>
            </p:cNvSpPr>
            <p:nvPr/>
          </p:nvSpPr>
          <p:spPr bwMode="auto">
            <a:xfrm>
              <a:off x="915" y="1922"/>
              <a:ext cx="460" cy="360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91" y="28"/>
                </a:cxn>
                <a:cxn ang="0">
                  <a:pos x="139" y="28"/>
                </a:cxn>
                <a:cxn ang="0">
                  <a:pos x="171" y="20"/>
                </a:cxn>
                <a:cxn ang="0">
                  <a:pos x="177" y="26"/>
                </a:cxn>
                <a:cxn ang="0">
                  <a:pos x="189" y="41"/>
                </a:cxn>
                <a:cxn ang="0">
                  <a:pos x="190" y="54"/>
                </a:cxn>
                <a:cxn ang="0">
                  <a:pos x="198" y="68"/>
                </a:cxn>
                <a:cxn ang="0">
                  <a:pos x="207" y="73"/>
                </a:cxn>
                <a:cxn ang="0">
                  <a:pos x="220" y="63"/>
                </a:cxn>
                <a:cxn ang="0">
                  <a:pos x="233" y="59"/>
                </a:cxn>
                <a:cxn ang="0">
                  <a:pos x="237" y="59"/>
                </a:cxn>
                <a:cxn ang="0">
                  <a:pos x="245" y="64"/>
                </a:cxn>
                <a:cxn ang="0">
                  <a:pos x="251" y="69"/>
                </a:cxn>
                <a:cxn ang="0">
                  <a:pos x="255" y="84"/>
                </a:cxn>
                <a:cxn ang="0">
                  <a:pos x="260" y="97"/>
                </a:cxn>
                <a:cxn ang="0">
                  <a:pos x="264" y="108"/>
                </a:cxn>
                <a:cxn ang="0">
                  <a:pos x="268" y="125"/>
                </a:cxn>
                <a:cxn ang="0">
                  <a:pos x="279" y="131"/>
                </a:cxn>
                <a:cxn ang="0">
                  <a:pos x="290" y="133"/>
                </a:cxn>
                <a:cxn ang="0">
                  <a:pos x="298" y="135"/>
                </a:cxn>
                <a:cxn ang="0">
                  <a:pos x="281" y="232"/>
                </a:cxn>
                <a:cxn ang="0">
                  <a:pos x="300" y="277"/>
                </a:cxn>
                <a:cxn ang="0">
                  <a:pos x="366" y="278"/>
                </a:cxn>
                <a:cxn ang="0">
                  <a:pos x="388" y="260"/>
                </a:cxn>
                <a:cxn ang="0">
                  <a:pos x="448" y="222"/>
                </a:cxn>
                <a:cxn ang="0">
                  <a:pos x="444" y="253"/>
                </a:cxn>
                <a:cxn ang="0">
                  <a:pos x="432" y="284"/>
                </a:cxn>
                <a:cxn ang="0">
                  <a:pos x="395" y="295"/>
                </a:cxn>
                <a:cxn ang="0">
                  <a:pos x="384" y="326"/>
                </a:cxn>
                <a:cxn ang="0">
                  <a:pos x="332" y="342"/>
                </a:cxn>
                <a:cxn ang="0">
                  <a:pos x="307" y="326"/>
                </a:cxn>
                <a:cxn ang="0">
                  <a:pos x="225" y="316"/>
                </a:cxn>
                <a:cxn ang="0">
                  <a:pos x="174" y="286"/>
                </a:cxn>
                <a:cxn ang="0">
                  <a:pos x="135" y="243"/>
                </a:cxn>
                <a:cxn ang="0">
                  <a:pos x="138" y="206"/>
                </a:cxn>
                <a:cxn ang="0">
                  <a:pos x="116" y="166"/>
                </a:cxn>
                <a:cxn ang="0">
                  <a:pos x="95" y="144"/>
                </a:cxn>
                <a:cxn ang="0">
                  <a:pos x="90" y="120"/>
                </a:cxn>
                <a:cxn ang="0">
                  <a:pos x="68" y="88"/>
                </a:cxn>
                <a:cxn ang="0">
                  <a:pos x="44" y="25"/>
                </a:cxn>
                <a:cxn ang="0">
                  <a:pos x="35" y="75"/>
                </a:cxn>
                <a:cxn ang="0">
                  <a:pos x="56" y="118"/>
                </a:cxn>
                <a:cxn ang="0">
                  <a:pos x="77" y="178"/>
                </a:cxn>
                <a:cxn ang="0">
                  <a:pos x="42" y="157"/>
                </a:cxn>
                <a:cxn ang="0">
                  <a:pos x="22" y="115"/>
                </a:cxn>
                <a:cxn ang="0">
                  <a:pos x="22" y="80"/>
                </a:cxn>
                <a:cxn ang="0">
                  <a:pos x="0" y="4"/>
                </a:cxn>
              </a:cxnLst>
              <a:rect l="0" t="0" r="r" b="b"/>
              <a:pathLst>
                <a:path w="460" h="360">
                  <a:moveTo>
                    <a:pt x="17" y="3"/>
                  </a:moveTo>
                  <a:lnTo>
                    <a:pt x="40" y="0"/>
                  </a:lnTo>
                  <a:lnTo>
                    <a:pt x="38" y="3"/>
                  </a:lnTo>
                  <a:lnTo>
                    <a:pt x="39" y="6"/>
                  </a:lnTo>
                  <a:lnTo>
                    <a:pt x="59" y="15"/>
                  </a:lnTo>
                  <a:lnTo>
                    <a:pt x="86" y="25"/>
                  </a:lnTo>
                  <a:lnTo>
                    <a:pt x="87" y="26"/>
                  </a:lnTo>
                  <a:lnTo>
                    <a:pt x="91" y="28"/>
                  </a:lnTo>
                  <a:lnTo>
                    <a:pt x="102" y="28"/>
                  </a:lnTo>
                  <a:lnTo>
                    <a:pt x="125" y="28"/>
                  </a:lnTo>
                  <a:lnTo>
                    <a:pt x="129" y="28"/>
                  </a:lnTo>
                  <a:lnTo>
                    <a:pt x="139" y="28"/>
                  </a:lnTo>
                  <a:lnTo>
                    <a:pt x="142" y="19"/>
                  </a:lnTo>
                  <a:lnTo>
                    <a:pt x="158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3" y="25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80" y="32"/>
                  </a:lnTo>
                  <a:lnTo>
                    <a:pt x="181" y="33"/>
                  </a:lnTo>
                  <a:lnTo>
                    <a:pt x="184" y="38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90" y="43"/>
                  </a:lnTo>
                  <a:lnTo>
                    <a:pt x="190" y="50"/>
                  </a:lnTo>
                  <a:lnTo>
                    <a:pt x="190" y="54"/>
                  </a:lnTo>
                  <a:lnTo>
                    <a:pt x="191" y="62"/>
                  </a:lnTo>
                  <a:lnTo>
                    <a:pt x="194" y="64"/>
                  </a:lnTo>
                  <a:lnTo>
                    <a:pt x="197" y="67"/>
                  </a:lnTo>
                  <a:lnTo>
                    <a:pt x="198" y="68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4" y="72"/>
                  </a:lnTo>
                  <a:lnTo>
                    <a:pt x="207" y="73"/>
                  </a:lnTo>
                  <a:lnTo>
                    <a:pt x="211" y="75"/>
                  </a:lnTo>
                  <a:lnTo>
                    <a:pt x="212" y="73"/>
                  </a:lnTo>
                  <a:lnTo>
                    <a:pt x="216" y="69"/>
                  </a:lnTo>
                  <a:lnTo>
                    <a:pt x="220" y="63"/>
                  </a:lnTo>
                  <a:lnTo>
                    <a:pt x="223" y="59"/>
                  </a:lnTo>
                  <a:lnTo>
                    <a:pt x="224" y="59"/>
                  </a:lnTo>
                  <a:lnTo>
                    <a:pt x="229" y="56"/>
                  </a:lnTo>
                  <a:lnTo>
                    <a:pt x="233" y="59"/>
                  </a:lnTo>
                  <a:lnTo>
                    <a:pt x="233" y="58"/>
                  </a:lnTo>
                  <a:lnTo>
                    <a:pt x="234" y="59"/>
                  </a:lnTo>
                  <a:lnTo>
                    <a:pt x="234" y="58"/>
                  </a:lnTo>
                  <a:lnTo>
                    <a:pt x="237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6" y="64"/>
                  </a:lnTo>
                  <a:lnTo>
                    <a:pt x="247" y="65"/>
                  </a:lnTo>
                  <a:lnTo>
                    <a:pt x="249" y="67"/>
                  </a:lnTo>
                  <a:lnTo>
                    <a:pt x="251" y="69"/>
                  </a:lnTo>
                  <a:lnTo>
                    <a:pt x="251" y="71"/>
                  </a:lnTo>
                  <a:lnTo>
                    <a:pt x="253" y="72"/>
                  </a:lnTo>
                  <a:lnTo>
                    <a:pt x="253" y="76"/>
                  </a:lnTo>
                  <a:lnTo>
                    <a:pt x="255" y="84"/>
                  </a:lnTo>
                  <a:lnTo>
                    <a:pt x="255" y="89"/>
                  </a:lnTo>
                  <a:lnTo>
                    <a:pt x="257" y="90"/>
                  </a:lnTo>
                  <a:lnTo>
                    <a:pt x="259" y="94"/>
                  </a:lnTo>
                  <a:lnTo>
                    <a:pt x="260" y="97"/>
                  </a:lnTo>
                  <a:lnTo>
                    <a:pt x="262" y="99"/>
                  </a:lnTo>
                  <a:lnTo>
                    <a:pt x="263" y="101"/>
                  </a:lnTo>
                  <a:lnTo>
                    <a:pt x="266" y="103"/>
                  </a:lnTo>
                  <a:lnTo>
                    <a:pt x="264" y="108"/>
                  </a:lnTo>
                  <a:lnTo>
                    <a:pt x="264" y="114"/>
                  </a:lnTo>
                  <a:lnTo>
                    <a:pt x="266" y="116"/>
                  </a:lnTo>
                  <a:lnTo>
                    <a:pt x="267" y="121"/>
                  </a:lnTo>
                  <a:lnTo>
                    <a:pt x="268" y="125"/>
                  </a:lnTo>
                  <a:lnTo>
                    <a:pt x="272" y="127"/>
                  </a:lnTo>
                  <a:lnTo>
                    <a:pt x="273" y="128"/>
                  </a:lnTo>
                  <a:lnTo>
                    <a:pt x="275" y="128"/>
                  </a:lnTo>
                  <a:lnTo>
                    <a:pt x="279" y="131"/>
                  </a:lnTo>
                  <a:lnTo>
                    <a:pt x="280" y="131"/>
                  </a:lnTo>
                  <a:lnTo>
                    <a:pt x="280" y="132"/>
                  </a:lnTo>
                  <a:lnTo>
                    <a:pt x="287" y="132"/>
                  </a:lnTo>
                  <a:lnTo>
                    <a:pt x="290" y="133"/>
                  </a:lnTo>
                  <a:lnTo>
                    <a:pt x="292" y="136"/>
                  </a:lnTo>
                  <a:lnTo>
                    <a:pt x="294" y="136"/>
                  </a:lnTo>
                  <a:lnTo>
                    <a:pt x="298" y="133"/>
                  </a:lnTo>
                  <a:lnTo>
                    <a:pt x="298" y="135"/>
                  </a:lnTo>
                  <a:lnTo>
                    <a:pt x="288" y="161"/>
                  </a:lnTo>
                  <a:lnTo>
                    <a:pt x="277" y="187"/>
                  </a:lnTo>
                  <a:lnTo>
                    <a:pt x="275" y="213"/>
                  </a:lnTo>
                  <a:lnTo>
                    <a:pt x="281" y="232"/>
                  </a:lnTo>
                  <a:lnTo>
                    <a:pt x="287" y="251"/>
                  </a:lnTo>
                  <a:lnTo>
                    <a:pt x="292" y="262"/>
                  </a:lnTo>
                  <a:lnTo>
                    <a:pt x="297" y="274"/>
                  </a:lnTo>
                  <a:lnTo>
                    <a:pt x="300" y="277"/>
                  </a:lnTo>
                  <a:lnTo>
                    <a:pt x="316" y="286"/>
                  </a:lnTo>
                  <a:lnTo>
                    <a:pt x="332" y="284"/>
                  </a:lnTo>
                  <a:lnTo>
                    <a:pt x="352" y="280"/>
                  </a:lnTo>
                  <a:lnTo>
                    <a:pt x="366" y="278"/>
                  </a:lnTo>
                  <a:lnTo>
                    <a:pt x="371" y="282"/>
                  </a:lnTo>
                  <a:lnTo>
                    <a:pt x="376" y="277"/>
                  </a:lnTo>
                  <a:lnTo>
                    <a:pt x="374" y="274"/>
                  </a:lnTo>
                  <a:lnTo>
                    <a:pt x="388" y="260"/>
                  </a:lnTo>
                  <a:lnTo>
                    <a:pt x="396" y="235"/>
                  </a:lnTo>
                  <a:lnTo>
                    <a:pt x="410" y="224"/>
                  </a:lnTo>
                  <a:lnTo>
                    <a:pt x="431" y="223"/>
                  </a:lnTo>
                  <a:lnTo>
                    <a:pt x="448" y="222"/>
                  </a:lnTo>
                  <a:lnTo>
                    <a:pt x="452" y="222"/>
                  </a:lnTo>
                  <a:lnTo>
                    <a:pt x="458" y="226"/>
                  </a:lnTo>
                  <a:lnTo>
                    <a:pt x="460" y="230"/>
                  </a:lnTo>
                  <a:lnTo>
                    <a:pt x="444" y="253"/>
                  </a:lnTo>
                  <a:lnTo>
                    <a:pt x="440" y="261"/>
                  </a:lnTo>
                  <a:lnTo>
                    <a:pt x="442" y="264"/>
                  </a:lnTo>
                  <a:lnTo>
                    <a:pt x="440" y="265"/>
                  </a:lnTo>
                  <a:lnTo>
                    <a:pt x="432" y="284"/>
                  </a:lnTo>
                  <a:lnTo>
                    <a:pt x="430" y="277"/>
                  </a:lnTo>
                  <a:lnTo>
                    <a:pt x="426" y="282"/>
                  </a:lnTo>
                  <a:lnTo>
                    <a:pt x="410" y="295"/>
                  </a:lnTo>
                  <a:lnTo>
                    <a:pt x="395" y="295"/>
                  </a:lnTo>
                  <a:lnTo>
                    <a:pt x="378" y="295"/>
                  </a:lnTo>
                  <a:lnTo>
                    <a:pt x="376" y="307"/>
                  </a:lnTo>
                  <a:lnTo>
                    <a:pt x="371" y="308"/>
                  </a:lnTo>
                  <a:lnTo>
                    <a:pt x="384" y="326"/>
                  </a:lnTo>
                  <a:lnTo>
                    <a:pt x="361" y="330"/>
                  </a:lnTo>
                  <a:lnTo>
                    <a:pt x="350" y="346"/>
                  </a:lnTo>
                  <a:lnTo>
                    <a:pt x="349" y="360"/>
                  </a:lnTo>
                  <a:lnTo>
                    <a:pt x="332" y="342"/>
                  </a:lnTo>
                  <a:lnTo>
                    <a:pt x="319" y="329"/>
                  </a:lnTo>
                  <a:lnTo>
                    <a:pt x="313" y="325"/>
                  </a:lnTo>
                  <a:lnTo>
                    <a:pt x="305" y="326"/>
                  </a:lnTo>
                  <a:lnTo>
                    <a:pt x="307" y="326"/>
                  </a:lnTo>
                  <a:lnTo>
                    <a:pt x="283" y="337"/>
                  </a:lnTo>
                  <a:lnTo>
                    <a:pt x="273" y="337"/>
                  </a:lnTo>
                  <a:lnTo>
                    <a:pt x="255" y="327"/>
                  </a:lnTo>
                  <a:lnTo>
                    <a:pt x="225" y="316"/>
                  </a:lnTo>
                  <a:lnTo>
                    <a:pt x="215" y="310"/>
                  </a:lnTo>
                  <a:lnTo>
                    <a:pt x="198" y="300"/>
                  </a:lnTo>
                  <a:lnTo>
                    <a:pt x="186" y="294"/>
                  </a:lnTo>
                  <a:lnTo>
                    <a:pt x="174" y="286"/>
                  </a:lnTo>
                  <a:lnTo>
                    <a:pt x="161" y="279"/>
                  </a:lnTo>
                  <a:lnTo>
                    <a:pt x="150" y="267"/>
                  </a:lnTo>
                  <a:lnTo>
                    <a:pt x="138" y="256"/>
                  </a:lnTo>
                  <a:lnTo>
                    <a:pt x="135" y="243"/>
                  </a:lnTo>
                  <a:lnTo>
                    <a:pt x="142" y="239"/>
                  </a:lnTo>
                  <a:lnTo>
                    <a:pt x="138" y="235"/>
                  </a:lnTo>
                  <a:lnTo>
                    <a:pt x="145" y="222"/>
                  </a:lnTo>
                  <a:lnTo>
                    <a:pt x="138" y="206"/>
                  </a:lnTo>
                  <a:lnTo>
                    <a:pt x="133" y="191"/>
                  </a:lnTo>
                  <a:lnTo>
                    <a:pt x="122" y="178"/>
                  </a:lnTo>
                  <a:lnTo>
                    <a:pt x="112" y="163"/>
                  </a:lnTo>
                  <a:lnTo>
                    <a:pt x="116" y="166"/>
                  </a:lnTo>
                  <a:lnTo>
                    <a:pt x="109" y="155"/>
                  </a:lnTo>
                  <a:lnTo>
                    <a:pt x="105" y="151"/>
                  </a:lnTo>
                  <a:lnTo>
                    <a:pt x="108" y="151"/>
                  </a:lnTo>
                  <a:lnTo>
                    <a:pt x="95" y="144"/>
                  </a:lnTo>
                  <a:lnTo>
                    <a:pt x="98" y="140"/>
                  </a:lnTo>
                  <a:lnTo>
                    <a:pt x="91" y="138"/>
                  </a:lnTo>
                  <a:lnTo>
                    <a:pt x="96" y="127"/>
                  </a:lnTo>
                  <a:lnTo>
                    <a:pt x="90" y="120"/>
                  </a:lnTo>
                  <a:lnTo>
                    <a:pt x="79" y="101"/>
                  </a:lnTo>
                  <a:lnTo>
                    <a:pt x="78" y="95"/>
                  </a:lnTo>
                  <a:lnTo>
                    <a:pt x="74" y="95"/>
                  </a:lnTo>
                  <a:lnTo>
                    <a:pt x="68" y="88"/>
                  </a:lnTo>
                  <a:lnTo>
                    <a:pt x="61" y="71"/>
                  </a:lnTo>
                  <a:lnTo>
                    <a:pt x="55" y="54"/>
                  </a:lnTo>
                  <a:lnTo>
                    <a:pt x="55" y="30"/>
                  </a:lnTo>
                  <a:lnTo>
                    <a:pt x="44" y="25"/>
                  </a:lnTo>
                  <a:lnTo>
                    <a:pt x="31" y="17"/>
                  </a:lnTo>
                  <a:lnTo>
                    <a:pt x="29" y="38"/>
                  </a:lnTo>
                  <a:lnTo>
                    <a:pt x="26" y="58"/>
                  </a:lnTo>
                  <a:lnTo>
                    <a:pt x="35" y="75"/>
                  </a:lnTo>
                  <a:lnTo>
                    <a:pt x="44" y="92"/>
                  </a:lnTo>
                  <a:lnTo>
                    <a:pt x="49" y="106"/>
                  </a:lnTo>
                  <a:lnTo>
                    <a:pt x="53" y="119"/>
                  </a:lnTo>
                  <a:lnTo>
                    <a:pt x="56" y="118"/>
                  </a:lnTo>
                  <a:lnTo>
                    <a:pt x="59" y="140"/>
                  </a:lnTo>
                  <a:lnTo>
                    <a:pt x="62" y="163"/>
                  </a:lnTo>
                  <a:lnTo>
                    <a:pt x="68" y="168"/>
                  </a:lnTo>
                  <a:lnTo>
                    <a:pt x="77" y="178"/>
                  </a:lnTo>
                  <a:lnTo>
                    <a:pt x="79" y="188"/>
                  </a:lnTo>
                  <a:lnTo>
                    <a:pt x="68" y="193"/>
                  </a:lnTo>
                  <a:lnTo>
                    <a:pt x="57" y="175"/>
                  </a:lnTo>
                  <a:lnTo>
                    <a:pt x="42" y="157"/>
                  </a:lnTo>
                  <a:lnTo>
                    <a:pt x="43" y="142"/>
                  </a:lnTo>
                  <a:lnTo>
                    <a:pt x="38" y="127"/>
                  </a:lnTo>
                  <a:lnTo>
                    <a:pt x="32" y="116"/>
                  </a:lnTo>
                  <a:lnTo>
                    <a:pt x="22" y="115"/>
                  </a:lnTo>
                  <a:lnTo>
                    <a:pt x="14" y="106"/>
                  </a:lnTo>
                  <a:lnTo>
                    <a:pt x="1" y="95"/>
                  </a:lnTo>
                  <a:lnTo>
                    <a:pt x="19" y="99"/>
                  </a:lnTo>
                  <a:lnTo>
                    <a:pt x="22" y="80"/>
                  </a:lnTo>
                  <a:lnTo>
                    <a:pt x="13" y="67"/>
                  </a:lnTo>
                  <a:lnTo>
                    <a:pt x="4" y="54"/>
                  </a:lnTo>
                  <a:lnTo>
                    <a:pt x="1" y="29"/>
                  </a:lnTo>
                  <a:lnTo>
                    <a:pt x="0" y="4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6" name="Freeform 838"/>
            <p:cNvSpPr>
              <a:spLocks/>
            </p:cNvSpPr>
            <p:nvPr/>
          </p:nvSpPr>
          <p:spPr bwMode="auto">
            <a:xfrm>
              <a:off x="1467" y="2079"/>
              <a:ext cx="9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8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8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7" name="Freeform 841"/>
            <p:cNvSpPr>
              <a:spLocks/>
            </p:cNvSpPr>
            <p:nvPr/>
          </p:nvSpPr>
          <p:spPr bwMode="auto">
            <a:xfrm>
              <a:off x="880" y="1896"/>
              <a:ext cx="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8" name="Freeform 842"/>
            <p:cNvSpPr>
              <a:spLocks/>
            </p:cNvSpPr>
            <p:nvPr/>
          </p:nvSpPr>
          <p:spPr bwMode="auto">
            <a:xfrm>
              <a:off x="873" y="1896"/>
              <a:ext cx="4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0" y="3"/>
                  </a:lnTo>
                  <a:lnTo>
                    <a:pt x="4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9" name="Freeform 843"/>
            <p:cNvSpPr>
              <a:spLocks/>
            </p:cNvSpPr>
            <p:nvPr/>
          </p:nvSpPr>
          <p:spPr bwMode="auto">
            <a:xfrm>
              <a:off x="897" y="1908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1" y="1"/>
                  </a:lnTo>
                  <a:lnTo>
                    <a:pt x="1" y="3"/>
                  </a:lnTo>
                  <a:lnTo>
                    <a:pt x="4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0" name="Freeform 845"/>
            <p:cNvSpPr>
              <a:spLocks/>
            </p:cNvSpPr>
            <p:nvPr/>
          </p:nvSpPr>
          <p:spPr bwMode="auto">
            <a:xfrm>
              <a:off x="894" y="1916"/>
              <a:ext cx="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1" name="Freeform 849"/>
            <p:cNvSpPr>
              <a:spLocks/>
            </p:cNvSpPr>
            <p:nvPr/>
          </p:nvSpPr>
          <p:spPr bwMode="auto">
            <a:xfrm>
              <a:off x="1480" y="2079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2" name="Freeform 850"/>
            <p:cNvSpPr>
              <a:spLocks/>
            </p:cNvSpPr>
            <p:nvPr/>
          </p:nvSpPr>
          <p:spPr bwMode="auto">
            <a:xfrm>
              <a:off x="1484" y="207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3" name="Freeform 851"/>
            <p:cNvSpPr>
              <a:spLocks/>
            </p:cNvSpPr>
            <p:nvPr/>
          </p:nvSpPr>
          <p:spPr bwMode="auto">
            <a:xfrm>
              <a:off x="1487" y="2077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</p:grpSp>
      <p:pic>
        <p:nvPicPr>
          <p:cNvPr id="188" name="Imagen 18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3" t="13051" r="13326" b="12777"/>
          <a:stretch/>
        </p:blipFill>
        <p:spPr>
          <a:xfrm>
            <a:off x="3116064" y="1791587"/>
            <a:ext cx="310117" cy="312440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89" name="Imagen 188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9" t="14310" r="13114" b="11487"/>
          <a:stretch/>
        </p:blipFill>
        <p:spPr>
          <a:xfrm>
            <a:off x="4524551" y="2984918"/>
            <a:ext cx="263979" cy="260350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93" name="Imagen 19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0" t="4060" r="5207" b="4262"/>
          <a:stretch/>
        </p:blipFill>
        <p:spPr>
          <a:xfrm>
            <a:off x="4387603" y="3613792"/>
            <a:ext cx="205543" cy="207729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94" name="Imagen 19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2" t="12509" r="12939" b="13104"/>
          <a:stretch/>
        </p:blipFill>
        <p:spPr>
          <a:xfrm>
            <a:off x="4831067" y="4500972"/>
            <a:ext cx="187343" cy="188282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204" name="Rectángulo 203"/>
          <p:cNvSpPr/>
          <p:nvPr/>
        </p:nvSpPr>
        <p:spPr>
          <a:xfrm>
            <a:off x="468303" y="1791587"/>
            <a:ext cx="2232000" cy="147600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Caso de Éxito: 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</a:rPr>
              <a:t>La dinámica de iniciativas privadas de integración</a:t>
            </a:r>
          </a:p>
        </p:txBody>
      </p:sp>
      <p:sp>
        <p:nvSpPr>
          <p:cNvPr id="205" name="Rectángulo 204"/>
          <p:cNvSpPr/>
          <p:nvPr/>
        </p:nvSpPr>
        <p:spPr>
          <a:xfrm>
            <a:off x="6455216" y="1791587"/>
            <a:ext cx="2232000" cy="147600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Desarrollo del Mercado de Capitales:</a:t>
            </a:r>
          </a:p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Un paso más en la dirección correcta</a:t>
            </a:r>
          </a:p>
        </p:txBody>
      </p:sp>
    </p:spTree>
    <p:extLst>
      <p:ext uri="{BB962C8B-B14F-4D97-AF65-F5344CB8AC3E}">
        <p14:creationId xmlns:p14="http://schemas.microsoft.com/office/powerpoint/2010/main" val="2371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Alianza del Pacífico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s-CO" dirty="0" smtClean="0"/>
              <a:t>Dos Visiones</a:t>
            </a:r>
            <a:endParaRPr lang="es-CO" dirty="0"/>
          </a:p>
        </p:txBody>
      </p:sp>
      <p:sp>
        <p:nvSpPr>
          <p:cNvPr id="195" name="Marcador de texto 194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503C-F42B-4272-B9F4-A8E2EF4F5795}" type="slidenum">
              <a:rPr lang="es-CO" smtClean="0"/>
              <a:t>8</a:t>
            </a:fld>
            <a:endParaRPr lang="es-CO" dirty="0"/>
          </a:p>
        </p:txBody>
      </p:sp>
      <p:grpSp>
        <p:nvGrpSpPr>
          <p:cNvPr id="98" name="Group 85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560515" y="1356925"/>
            <a:ext cx="4022970" cy="4950692"/>
            <a:chOff x="873" y="1896"/>
            <a:chExt cx="1380" cy="1749"/>
          </a:xfrm>
        </p:grpSpPr>
        <p:sp>
          <p:nvSpPr>
            <p:cNvPr id="99" name="Freeform 165"/>
            <p:cNvSpPr>
              <a:spLocks/>
            </p:cNvSpPr>
            <p:nvPr/>
          </p:nvSpPr>
          <p:spPr bwMode="auto">
            <a:xfrm>
              <a:off x="1482" y="2325"/>
              <a:ext cx="209" cy="327"/>
            </a:xfrm>
            <a:custGeom>
              <a:avLst/>
              <a:gdLst/>
              <a:ahLst/>
              <a:cxnLst>
                <a:cxn ang="0">
                  <a:pos x="84" y="27"/>
                </a:cxn>
                <a:cxn ang="0">
                  <a:pos x="61" y="42"/>
                </a:cxn>
                <a:cxn ang="0">
                  <a:pos x="40" y="74"/>
                </a:cxn>
                <a:cxn ang="0">
                  <a:pos x="35" y="77"/>
                </a:cxn>
                <a:cxn ang="0">
                  <a:pos x="31" y="87"/>
                </a:cxn>
                <a:cxn ang="0">
                  <a:pos x="20" y="100"/>
                </a:cxn>
                <a:cxn ang="0">
                  <a:pos x="30" y="128"/>
                </a:cxn>
                <a:cxn ang="0">
                  <a:pos x="27" y="150"/>
                </a:cxn>
                <a:cxn ang="0">
                  <a:pos x="31" y="168"/>
                </a:cxn>
                <a:cxn ang="0">
                  <a:pos x="9" y="194"/>
                </a:cxn>
                <a:cxn ang="0">
                  <a:pos x="0" y="208"/>
                </a:cxn>
                <a:cxn ang="0">
                  <a:pos x="15" y="225"/>
                </a:cxn>
                <a:cxn ang="0">
                  <a:pos x="43" y="236"/>
                </a:cxn>
                <a:cxn ang="0">
                  <a:pos x="63" y="245"/>
                </a:cxn>
                <a:cxn ang="0">
                  <a:pos x="83" y="264"/>
                </a:cxn>
                <a:cxn ang="0">
                  <a:pos x="100" y="288"/>
                </a:cxn>
                <a:cxn ang="0">
                  <a:pos x="135" y="289"/>
                </a:cxn>
                <a:cxn ang="0">
                  <a:pos x="146" y="319"/>
                </a:cxn>
                <a:cxn ang="0">
                  <a:pos x="161" y="300"/>
                </a:cxn>
                <a:cxn ang="0">
                  <a:pos x="157" y="251"/>
                </a:cxn>
                <a:cxn ang="0">
                  <a:pos x="166" y="231"/>
                </a:cxn>
                <a:cxn ang="0">
                  <a:pos x="160" y="223"/>
                </a:cxn>
                <a:cxn ang="0">
                  <a:pos x="173" y="210"/>
                </a:cxn>
                <a:cxn ang="0">
                  <a:pos x="186" y="207"/>
                </a:cxn>
                <a:cxn ang="0">
                  <a:pos x="199" y="202"/>
                </a:cxn>
                <a:cxn ang="0">
                  <a:pos x="209" y="220"/>
                </a:cxn>
                <a:cxn ang="0">
                  <a:pos x="195" y="189"/>
                </a:cxn>
                <a:cxn ang="0">
                  <a:pos x="194" y="155"/>
                </a:cxn>
                <a:cxn ang="0">
                  <a:pos x="202" y="121"/>
                </a:cxn>
                <a:cxn ang="0">
                  <a:pos x="172" y="124"/>
                </a:cxn>
                <a:cxn ang="0">
                  <a:pos x="142" y="106"/>
                </a:cxn>
                <a:cxn ang="0">
                  <a:pos x="117" y="98"/>
                </a:cxn>
                <a:cxn ang="0">
                  <a:pos x="108" y="63"/>
                </a:cxn>
                <a:cxn ang="0">
                  <a:pos x="108" y="46"/>
                </a:cxn>
                <a:cxn ang="0">
                  <a:pos x="127" y="13"/>
                </a:cxn>
                <a:cxn ang="0">
                  <a:pos x="142" y="0"/>
                </a:cxn>
                <a:cxn ang="0">
                  <a:pos x="114" y="12"/>
                </a:cxn>
                <a:cxn ang="0">
                  <a:pos x="88" y="21"/>
                </a:cxn>
              </a:cxnLst>
              <a:rect l="0" t="0" r="r" b="b"/>
              <a:pathLst>
                <a:path w="209" h="327">
                  <a:moveTo>
                    <a:pt x="88" y="21"/>
                  </a:moveTo>
                  <a:lnTo>
                    <a:pt x="84" y="27"/>
                  </a:lnTo>
                  <a:lnTo>
                    <a:pt x="75" y="25"/>
                  </a:lnTo>
                  <a:lnTo>
                    <a:pt x="61" y="42"/>
                  </a:lnTo>
                  <a:lnTo>
                    <a:pt x="60" y="57"/>
                  </a:lnTo>
                  <a:lnTo>
                    <a:pt x="40" y="74"/>
                  </a:lnTo>
                  <a:lnTo>
                    <a:pt x="39" y="87"/>
                  </a:lnTo>
                  <a:lnTo>
                    <a:pt x="35" y="77"/>
                  </a:lnTo>
                  <a:lnTo>
                    <a:pt x="31" y="73"/>
                  </a:lnTo>
                  <a:lnTo>
                    <a:pt x="31" y="87"/>
                  </a:lnTo>
                  <a:lnTo>
                    <a:pt x="24" y="92"/>
                  </a:lnTo>
                  <a:lnTo>
                    <a:pt x="20" y="100"/>
                  </a:lnTo>
                  <a:lnTo>
                    <a:pt x="26" y="109"/>
                  </a:lnTo>
                  <a:lnTo>
                    <a:pt x="30" y="128"/>
                  </a:lnTo>
                  <a:lnTo>
                    <a:pt x="26" y="135"/>
                  </a:lnTo>
                  <a:lnTo>
                    <a:pt x="27" y="150"/>
                  </a:lnTo>
                  <a:lnTo>
                    <a:pt x="28" y="165"/>
                  </a:lnTo>
                  <a:lnTo>
                    <a:pt x="31" y="168"/>
                  </a:lnTo>
                  <a:lnTo>
                    <a:pt x="19" y="190"/>
                  </a:lnTo>
                  <a:lnTo>
                    <a:pt x="9" y="194"/>
                  </a:lnTo>
                  <a:lnTo>
                    <a:pt x="5" y="205"/>
                  </a:lnTo>
                  <a:lnTo>
                    <a:pt x="0" y="208"/>
                  </a:lnTo>
                  <a:lnTo>
                    <a:pt x="1" y="215"/>
                  </a:lnTo>
                  <a:lnTo>
                    <a:pt x="15" y="225"/>
                  </a:lnTo>
                  <a:lnTo>
                    <a:pt x="26" y="236"/>
                  </a:lnTo>
                  <a:lnTo>
                    <a:pt x="43" y="236"/>
                  </a:lnTo>
                  <a:lnTo>
                    <a:pt x="62" y="246"/>
                  </a:lnTo>
                  <a:lnTo>
                    <a:pt x="63" y="245"/>
                  </a:lnTo>
                  <a:lnTo>
                    <a:pt x="74" y="254"/>
                  </a:lnTo>
                  <a:lnTo>
                    <a:pt x="83" y="264"/>
                  </a:lnTo>
                  <a:lnTo>
                    <a:pt x="96" y="279"/>
                  </a:lnTo>
                  <a:lnTo>
                    <a:pt x="100" y="288"/>
                  </a:lnTo>
                  <a:lnTo>
                    <a:pt x="122" y="289"/>
                  </a:lnTo>
                  <a:lnTo>
                    <a:pt x="135" y="289"/>
                  </a:lnTo>
                  <a:lnTo>
                    <a:pt x="152" y="296"/>
                  </a:lnTo>
                  <a:lnTo>
                    <a:pt x="146" y="319"/>
                  </a:lnTo>
                  <a:lnTo>
                    <a:pt x="157" y="327"/>
                  </a:lnTo>
                  <a:lnTo>
                    <a:pt x="161" y="300"/>
                  </a:lnTo>
                  <a:lnTo>
                    <a:pt x="165" y="271"/>
                  </a:lnTo>
                  <a:lnTo>
                    <a:pt x="157" y="251"/>
                  </a:lnTo>
                  <a:lnTo>
                    <a:pt x="153" y="232"/>
                  </a:lnTo>
                  <a:lnTo>
                    <a:pt x="166" y="231"/>
                  </a:lnTo>
                  <a:lnTo>
                    <a:pt x="169" y="227"/>
                  </a:lnTo>
                  <a:lnTo>
                    <a:pt x="160" y="223"/>
                  </a:lnTo>
                  <a:lnTo>
                    <a:pt x="157" y="210"/>
                  </a:lnTo>
                  <a:lnTo>
                    <a:pt x="173" y="210"/>
                  </a:lnTo>
                  <a:lnTo>
                    <a:pt x="187" y="210"/>
                  </a:lnTo>
                  <a:lnTo>
                    <a:pt x="186" y="207"/>
                  </a:lnTo>
                  <a:lnTo>
                    <a:pt x="190" y="208"/>
                  </a:lnTo>
                  <a:lnTo>
                    <a:pt x="199" y="202"/>
                  </a:lnTo>
                  <a:lnTo>
                    <a:pt x="205" y="219"/>
                  </a:lnTo>
                  <a:lnTo>
                    <a:pt x="209" y="220"/>
                  </a:lnTo>
                  <a:lnTo>
                    <a:pt x="205" y="203"/>
                  </a:lnTo>
                  <a:lnTo>
                    <a:pt x="195" y="189"/>
                  </a:lnTo>
                  <a:lnTo>
                    <a:pt x="202" y="180"/>
                  </a:lnTo>
                  <a:lnTo>
                    <a:pt x="194" y="155"/>
                  </a:lnTo>
                  <a:lnTo>
                    <a:pt x="198" y="138"/>
                  </a:lnTo>
                  <a:lnTo>
                    <a:pt x="202" y="121"/>
                  </a:lnTo>
                  <a:lnTo>
                    <a:pt x="186" y="122"/>
                  </a:lnTo>
                  <a:lnTo>
                    <a:pt x="172" y="124"/>
                  </a:lnTo>
                  <a:lnTo>
                    <a:pt x="156" y="106"/>
                  </a:lnTo>
                  <a:lnTo>
                    <a:pt x="142" y="106"/>
                  </a:lnTo>
                  <a:lnTo>
                    <a:pt x="129" y="104"/>
                  </a:lnTo>
                  <a:lnTo>
                    <a:pt x="117" y="98"/>
                  </a:lnTo>
                  <a:lnTo>
                    <a:pt x="117" y="85"/>
                  </a:lnTo>
                  <a:lnTo>
                    <a:pt x="108" y="63"/>
                  </a:lnTo>
                  <a:lnTo>
                    <a:pt x="101" y="63"/>
                  </a:lnTo>
                  <a:lnTo>
                    <a:pt x="108" y="46"/>
                  </a:lnTo>
                  <a:lnTo>
                    <a:pt x="118" y="30"/>
                  </a:lnTo>
                  <a:lnTo>
                    <a:pt x="127" y="13"/>
                  </a:lnTo>
                  <a:lnTo>
                    <a:pt x="140" y="9"/>
                  </a:lnTo>
                  <a:lnTo>
                    <a:pt x="142" y="0"/>
                  </a:lnTo>
                  <a:lnTo>
                    <a:pt x="130" y="1"/>
                  </a:lnTo>
                  <a:lnTo>
                    <a:pt x="114" y="12"/>
                  </a:lnTo>
                  <a:lnTo>
                    <a:pt x="99" y="21"/>
                  </a:lnTo>
                  <a:lnTo>
                    <a:pt x="88" y="2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0" name="Freeform 166"/>
            <p:cNvSpPr>
              <a:spLocks/>
            </p:cNvSpPr>
            <p:nvPr/>
          </p:nvSpPr>
          <p:spPr bwMode="auto">
            <a:xfrm>
              <a:off x="1905" y="2455"/>
              <a:ext cx="52" cy="71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29" y="5"/>
                </a:cxn>
                <a:cxn ang="0">
                  <a:pos x="13" y="0"/>
                </a:cxn>
                <a:cxn ang="0">
                  <a:pos x="9" y="8"/>
                </a:cxn>
                <a:cxn ang="0">
                  <a:pos x="4" y="25"/>
                </a:cxn>
                <a:cxn ang="0">
                  <a:pos x="10" y="48"/>
                </a:cxn>
                <a:cxn ang="0">
                  <a:pos x="0" y="68"/>
                </a:cxn>
                <a:cxn ang="0">
                  <a:pos x="12" y="69"/>
                </a:cxn>
                <a:cxn ang="0">
                  <a:pos x="29" y="71"/>
                </a:cxn>
                <a:cxn ang="0">
                  <a:pos x="40" y="52"/>
                </a:cxn>
                <a:cxn ang="0">
                  <a:pos x="52" y="34"/>
                </a:cxn>
                <a:cxn ang="0">
                  <a:pos x="48" y="22"/>
                </a:cxn>
                <a:cxn ang="0">
                  <a:pos x="47" y="26"/>
                </a:cxn>
                <a:cxn ang="0">
                  <a:pos x="43" y="17"/>
                </a:cxn>
              </a:cxnLst>
              <a:rect l="0" t="0" r="r" b="b"/>
              <a:pathLst>
                <a:path w="52" h="71">
                  <a:moveTo>
                    <a:pt x="43" y="17"/>
                  </a:moveTo>
                  <a:lnTo>
                    <a:pt x="29" y="5"/>
                  </a:lnTo>
                  <a:lnTo>
                    <a:pt x="13" y="0"/>
                  </a:lnTo>
                  <a:lnTo>
                    <a:pt x="9" y="8"/>
                  </a:lnTo>
                  <a:lnTo>
                    <a:pt x="4" y="25"/>
                  </a:lnTo>
                  <a:lnTo>
                    <a:pt x="10" y="48"/>
                  </a:lnTo>
                  <a:lnTo>
                    <a:pt x="0" y="68"/>
                  </a:lnTo>
                  <a:lnTo>
                    <a:pt x="12" y="69"/>
                  </a:lnTo>
                  <a:lnTo>
                    <a:pt x="29" y="71"/>
                  </a:lnTo>
                  <a:lnTo>
                    <a:pt x="40" y="52"/>
                  </a:lnTo>
                  <a:lnTo>
                    <a:pt x="52" y="34"/>
                  </a:lnTo>
                  <a:lnTo>
                    <a:pt x="48" y="22"/>
                  </a:lnTo>
                  <a:lnTo>
                    <a:pt x="47" y="26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1" name="Freeform 167"/>
            <p:cNvSpPr>
              <a:spLocks/>
            </p:cNvSpPr>
            <p:nvPr/>
          </p:nvSpPr>
          <p:spPr bwMode="auto">
            <a:xfrm>
              <a:off x="1789" y="2401"/>
              <a:ext cx="83" cy="142"/>
            </a:xfrm>
            <a:custGeom>
              <a:avLst/>
              <a:gdLst/>
              <a:ahLst/>
              <a:cxnLst>
                <a:cxn ang="0">
                  <a:pos x="68" y="101"/>
                </a:cxn>
                <a:cxn ang="0">
                  <a:pos x="59" y="91"/>
                </a:cxn>
                <a:cxn ang="0">
                  <a:pos x="60" y="74"/>
                </a:cxn>
                <a:cxn ang="0">
                  <a:pos x="68" y="70"/>
                </a:cxn>
                <a:cxn ang="0">
                  <a:pos x="72" y="59"/>
                </a:cxn>
                <a:cxn ang="0">
                  <a:pos x="70" y="44"/>
                </a:cxn>
                <a:cxn ang="0">
                  <a:pos x="56" y="31"/>
                </a:cxn>
                <a:cxn ang="0">
                  <a:pos x="48" y="40"/>
                </a:cxn>
                <a:cxn ang="0">
                  <a:pos x="50" y="20"/>
                </a:cxn>
                <a:cxn ang="0">
                  <a:pos x="39" y="11"/>
                </a:cxn>
                <a:cxn ang="0">
                  <a:pos x="30" y="2"/>
                </a:cxn>
                <a:cxn ang="0">
                  <a:pos x="34" y="6"/>
                </a:cxn>
                <a:cxn ang="0">
                  <a:pos x="26" y="0"/>
                </a:cxn>
                <a:cxn ang="0">
                  <a:pos x="29" y="3"/>
                </a:cxn>
                <a:cxn ang="0">
                  <a:pos x="13" y="19"/>
                </a:cxn>
                <a:cxn ang="0">
                  <a:pos x="20" y="27"/>
                </a:cxn>
                <a:cxn ang="0">
                  <a:pos x="7" y="35"/>
                </a:cxn>
                <a:cxn ang="0">
                  <a:pos x="0" y="49"/>
                </a:cxn>
                <a:cxn ang="0">
                  <a:pos x="10" y="65"/>
                </a:cxn>
                <a:cxn ang="0">
                  <a:pos x="21" y="65"/>
                </a:cxn>
                <a:cxn ang="0">
                  <a:pos x="22" y="75"/>
                </a:cxn>
                <a:cxn ang="0">
                  <a:pos x="30" y="86"/>
                </a:cxn>
                <a:cxn ang="0">
                  <a:pos x="25" y="104"/>
                </a:cxn>
                <a:cxn ang="0">
                  <a:pos x="26" y="127"/>
                </a:cxn>
                <a:cxn ang="0">
                  <a:pos x="38" y="142"/>
                </a:cxn>
                <a:cxn ang="0">
                  <a:pos x="50" y="142"/>
                </a:cxn>
                <a:cxn ang="0">
                  <a:pos x="66" y="132"/>
                </a:cxn>
                <a:cxn ang="0">
                  <a:pos x="83" y="129"/>
                </a:cxn>
                <a:cxn ang="0">
                  <a:pos x="76" y="116"/>
                </a:cxn>
                <a:cxn ang="0">
                  <a:pos x="68" y="101"/>
                </a:cxn>
              </a:cxnLst>
              <a:rect l="0" t="0" r="r" b="b"/>
              <a:pathLst>
                <a:path w="83" h="142">
                  <a:moveTo>
                    <a:pt x="68" y="101"/>
                  </a:moveTo>
                  <a:lnTo>
                    <a:pt x="59" y="91"/>
                  </a:lnTo>
                  <a:lnTo>
                    <a:pt x="60" y="74"/>
                  </a:lnTo>
                  <a:lnTo>
                    <a:pt x="68" y="70"/>
                  </a:lnTo>
                  <a:lnTo>
                    <a:pt x="72" y="59"/>
                  </a:lnTo>
                  <a:lnTo>
                    <a:pt x="70" y="44"/>
                  </a:lnTo>
                  <a:lnTo>
                    <a:pt x="56" y="31"/>
                  </a:lnTo>
                  <a:lnTo>
                    <a:pt x="48" y="40"/>
                  </a:lnTo>
                  <a:lnTo>
                    <a:pt x="50" y="20"/>
                  </a:lnTo>
                  <a:lnTo>
                    <a:pt x="39" y="11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9" y="3"/>
                  </a:lnTo>
                  <a:lnTo>
                    <a:pt x="13" y="19"/>
                  </a:lnTo>
                  <a:lnTo>
                    <a:pt x="20" y="27"/>
                  </a:lnTo>
                  <a:lnTo>
                    <a:pt x="7" y="35"/>
                  </a:lnTo>
                  <a:lnTo>
                    <a:pt x="0" y="49"/>
                  </a:lnTo>
                  <a:lnTo>
                    <a:pt x="10" y="65"/>
                  </a:lnTo>
                  <a:lnTo>
                    <a:pt x="21" y="65"/>
                  </a:lnTo>
                  <a:lnTo>
                    <a:pt x="22" y="75"/>
                  </a:lnTo>
                  <a:lnTo>
                    <a:pt x="30" y="86"/>
                  </a:lnTo>
                  <a:lnTo>
                    <a:pt x="25" y="104"/>
                  </a:lnTo>
                  <a:lnTo>
                    <a:pt x="26" y="127"/>
                  </a:lnTo>
                  <a:lnTo>
                    <a:pt x="38" y="142"/>
                  </a:lnTo>
                  <a:lnTo>
                    <a:pt x="50" y="142"/>
                  </a:lnTo>
                  <a:lnTo>
                    <a:pt x="66" y="132"/>
                  </a:lnTo>
                  <a:lnTo>
                    <a:pt x="83" y="129"/>
                  </a:lnTo>
                  <a:lnTo>
                    <a:pt x="76" y="116"/>
                  </a:lnTo>
                  <a:lnTo>
                    <a:pt x="68" y="10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2" name="Freeform 168"/>
            <p:cNvSpPr>
              <a:spLocks/>
            </p:cNvSpPr>
            <p:nvPr/>
          </p:nvSpPr>
          <p:spPr bwMode="auto">
            <a:xfrm>
              <a:off x="1784" y="2356"/>
              <a:ext cx="15" cy="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5" y="0"/>
                </a:cxn>
                <a:cxn ang="0">
                  <a:pos x="10" y="13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5" y="0"/>
                </a:cxn>
              </a:cxnLst>
              <a:rect l="0" t="0" r="r" b="b"/>
              <a:pathLst>
                <a:path w="15" h="13">
                  <a:moveTo>
                    <a:pt x="5" y="0"/>
                  </a:moveTo>
                  <a:lnTo>
                    <a:pt x="15" y="0"/>
                  </a:lnTo>
                  <a:lnTo>
                    <a:pt x="10" y="13"/>
                  </a:lnTo>
                  <a:lnTo>
                    <a:pt x="0" y="12"/>
                  </a:lnTo>
                  <a:lnTo>
                    <a:pt x="8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3" name="Freeform 169"/>
            <p:cNvSpPr>
              <a:spLocks/>
            </p:cNvSpPr>
            <p:nvPr/>
          </p:nvSpPr>
          <p:spPr bwMode="auto">
            <a:xfrm>
              <a:off x="1583" y="2328"/>
              <a:ext cx="235" cy="226"/>
            </a:xfrm>
            <a:custGeom>
              <a:avLst/>
              <a:gdLst/>
              <a:ahLst/>
              <a:cxnLst>
                <a:cxn ang="0">
                  <a:pos x="194" y="46"/>
                </a:cxn>
                <a:cxn ang="0">
                  <a:pos x="183" y="43"/>
                </a:cxn>
                <a:cxn ang="0">
                  <a:pos x="181" y="36"/>
                </a:cxn>
                <a:cxn ang="0">
                  <a:pos x="180" y="28"/>
                </a:cxn>
                <a:cxn ang="0">
                  <a:pos x="168" y="33"/>
                </a:cxn>
                <a:cxn ang="0">
                  <a:pos x="151" y="39"/>
                </a:cxn>
                <a:cxn ang="0">
                  <a:pos x="127" y="33"/>
                </a:cxn>
                <a:cxn ang="0">
                  <a:pos x="94" y="33"/>
                </a:cxn>
                <a:cxn ang="0">
                  <a:pos x="71" y="13"/>
                </a:cxn>
                <a:cxn ang="0">
                  <a:pos x="56" y="10"/>
                </a:cxn>
                <a:cxn ang="0">
                  <a:pos x="61" y="14"/>
                </a:cxn>
                <a:cxn ang="0">
                  <a:pos x="35" y="27"/>
                </a:cxn>
                <a:cxn ang="0">
                  <a:pos x="33" y="33"/>
                </a:cxn>
                <a:cxn ang="0">
                  <a:pos x="38" y="43"/>
                </a:cxn>
                <a:cxn ang="0">
                  <a:pos x="33" y="62"/>
                </a:cxn>
                <a:cxn ang="0">
                  <a:pos x="31" y="32"/>
                </a:cxn>
                <a:cxn ang="0">
                  <a:pos x="28" y="15"/>
                </a:cxn>
                <a:cxn ang="0">
                  <a:pos x="26" y="10"/>
                </a:cxn>
                <a:cxn ang="0">
                  <a:pos x="7" y="43"/>
                </a:cxn>
                <a:cxn ang="0">
                  <a:pos x="7" y="60"/>
                </a:cxn>
                <a:cxn ang="0">
                  <a:pos x="16" y="95"/>
                </a:cxn>
                <a:cxn ang="0">
                  <a:pos x="41" y="103"/>
                </a:cxn>
                <a:cxn ang="0">
                  <a:pos x="71" y="121"/>
                </a:cxn>
                <a:cxn ang="0">
                  <a:pos x="101" y="118"/>
                </a:cxn>
                <a:cxn ang="0">
                  <a:pos x="93" y="152"/>
                </a:cxn>
                <a:cxn ang="0">
                  <a:pos x="94" y="186"/>
                </a:cxn>
                <a:cxn ang="0">
                  <a:pos x="108" y="217"/>
                </a:cxn>
                <a:cxn ang="0">
                  <a:pos x="132" y="224"/>
                </a:cxn>
                <a:cxn ang="0">
                  <a:pos x="151" y="212"/>
                </a:cxn>
                <a:cxn ang="0">
                  <a:pos x="170" y="192"/>
                </a:cxn>
                <a:cxn ang="0">
                  <a:pos x="154" y="166"/>
                </a:cxn>
                <a:cxn ang="0">
                  <a:pos x="166" y="162"/>
                </a:cxn>
                <a:cxn ang="0">
                  <a:pos x="184" y="161"/>
                </a:cxn>
                <a:cxn ang="0">
                  <a:pos x="213" y="149"/>
                </a:cxn>
                <a:cxn ang="0">
                  <a:pos x="216" y="138"/>
                </a:cxn>
                <a:cxn ang="0">
                  <a:pos x="213" y="108"/>
                </a:cxn>
                <a:cxn ang="0">
                  <a:pos x="219" y="92"/>
                </a:cxn>
                <a:cxn ang="0">
                  <a:pos x="232" y="73"/>
                </a:cxn>
                <a:cxn ang="0">
                  <a:pos x="203" y="71"/>
                </a:cxn>
                <a:cxn ang="0">
                  <a:pos x="214" y="61"/>
                </a:cxn>
                <a:cxn ang="0">
                  <a:pos x="207" y="48"/>
                </a:cxn>
                <a:cxn ang="0">
                  <a:pos x="194" y="44"/>
                </a:cxn>
              </a:cxnLst>
              <a:rect l="0" t="0" r="r" b="b"/>
              <a:pathLst>
                <a:path w="235" h="226">
                  <a:moveTo>
                    <a:pt x="196" y="49"/>
                  </a:moveTo>
                  <a:lnTo>
                    <a:pt x="194" y="46"/>
                  </a:lnTo>
                  <a:lnTo>
                    <a:pt x="190" y="41"/>
                  </a:lnTo>
                  <a:lnTo>
                    <a:pt x="183" y="43"/>
                  </a:lnTo>
                  <a:lnTo>
                    <a:pt x="187" y="41"/>
                  </a:lnTo>
                  <a:lnTo>
                    <a:pt x="181" y="36"/>
                  </a:lnTo>
                  <a:lnTo>
                    <a:pt x="200" y="31"/>
                  </a:lnTo>
                  <a:lnTo>
                    <a:pt x="180" y="28"/>
                  </a:lnTo>
                  <a:lnTo>
                    <a:pt x="162" y="31"/>
                  </a:lnTo>
                  <a:lnTo>
                    <a:pt x="168" y="33"/>
                  </a:lnTo>
                  <a:lnTo>
                    <a:pt x="159" y="33"/>
                  </a:lnTo>
                  <a:lnTo>
                    <a:pt x="151" y="39"/>
                  </a:lnTo>
                  <a:lnTo>
                    <a:pt x="149" y="40"/>
                  </a:lnTo>
                  <a:lnTo>
                    <a:pt x="127" y="33"/>
                  </a:lnTo>
                  <a:lnTo>
                    <a:pt x="111" y="31"/>
                  </a:lnTo>
                  <a:lnTo>
                    <a:pt x="94" y="33"/>
                  </a:lnTo>
                  <a:lnTo>
                    <a:pt x="89" y="22"/>
                  </a:lnTo>
                  <a:lnTo>
                    <a:pt x="71" y="13"/>
                  </a:lnTo>
                  <a:lnTo>
                    <a:pt x="63" y="0"/>
                  </a:lnTo>
                  <a:lnTo>
                    <a:pt x="56" y="10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39" y="23"/>
                  </a:lnTo>
                  <a:lnTo>
                    <a:pt x="35" y="27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5" y="40"/>
                  </a:lnTo>
                  <a:lnTo>
                    <a:pt x="38" y="43"/>
                  </a:lnTo>
                  <a:lnTo>
                    <a:pt x="39" y="53"/>
                  </a:lnTo>
                  <a:lnTo>
                    <a:pt x="33" y="62"/>
                  </a:lnTo>
                  <a:lnTo>
                    <a:pt x="22" y="49"/>
                  </a:lnTo>
                  <a:lnTo>
                    <a:pt x="31" y="32"/>
                  </a:lnTo>
                  <a:lnTo>
                    <a:pt x="31" y="24"/>
                  </a:lnTo>
                  <a:lnTo>
                    <a:pt x="28" y="15"/>
                  </a:lnTo>
                  <a:lnTo>
                    <a:pt x="39" y="6"/>
                  </a:lnTo>
                  <a:lnTo>
                    <a:pt x="26" y="10"/>
                  </a:lnTo>
                  <a:lnTo>
                    <a:pt x="17" y="27"/>
                  </a:lnTo>
                  <a:lnTo>
                    <a:pt x="7" y="43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16" y="82"/>
                  </a:lnTo>
                  <a:lnTo>
                    <a:pt x="16" y="95"/>
                  </a:lnTo>
                  <a:lnTo>
                    <a:pt x="28" y="101"/>
                  </a:lnTo>
                  <a:lnTo>
                    <a:pt x="41" y="103"/>
                  </a:lnTo>
                  <a:lnTo>
                    <a:pt x="55" y="103"/>
                  </a:lnTo>
                  <a:lnTo>
                    <a:pt x="71" y="121"/>
                  </a:lnTo>
                  <a:lnTo>
                    <a:pt x="85" y="119"/>
                  </a:lnTo>
                  <a:lnTo>
                    <a:pt x="101" y="118"/>
                  </a:lnTo>
                  <a:lnTo>
                    <a:pt x="97" y="135"/>
                  </a:lnTo>
                  <a:lnTo>
                    <a:pt x="93" y="152"/>
                  </a:lnTo>
                  <a:lnTo>
                    <a:pt x="101" y="177"/>
                  </a:lnTo>
                  <a:lnTo>
                    <a:pt x="94" y="186"/>
                  </a:lnTo>
                  <a:lnTo>
                    <a:pt x="104" y="200"/>
                  </a:lnTo>
                  <a:lnTo>
                    <a:pt x="108" y="217"/>
                  </a:lnTo>
                  <a:lnTo>
                    <a:pt x="123" y="225"/>
                  </a:lnTo>
                  <a:lnTo>
                    <a:pt x="132" y="224"/>
                  </a:lnTo>
                  <a:lnTo>
                    <a:pt x="134" y="226"/>
                  </a:lnTo>
                  <a:lnTo>
                    <a:pt x="151" y="212"/>
                  </a:lnTo>
                  <a:lnTo>
                    <a:pt x="167" y="199"/>
                  </a:lnTo>
                  <a:lnTo>
                    <a:pt x="170" y="192"/>
                  </a:lnTo>
                  <a:lnTo>
                    <a:pt x="159" y="189"/>
                  </a:lnTo>
                  <a:lnTo>
                    <a:pt x="154" y="166"/>
                  </a:lnTo>
                  <a:lnTo>
                    <a:pt x="147" y="157"/>
                  </a:lnTo>
                  <a:lnTo>
                    <a:pt x="166" y="162"/>
                  </a:lnTo>
                  <a:lnTo>
                    <a:pt x="181" y="168"/>
                  </a:lnTo>
                  <a:lnTo>
                    <a:pt x="184" y="161"/>
                  </a:lnTo>
                  <a:lnTo>
                    <a:pt x="198" y="155"/>
                  </a:lnTo>
                  <a:lnTo>
                    <a:pt x="213" y="149"/>
                  </a:lnTo>
                  <a:lnTo>
                    <a:pt x="218" y="138"/>
                  </a:lnTo>
                  <a:lnTo>
                    <a:pt x="216" y="138"/>
                  </a:lnTo>
                  <a:lnTo>
                    <a:pt x="206" y="122"/>
                  </a:lnTo>
                  <a:lnTo>
                    <a:pt x="213" y="108"/>
                  </a:lnTo>
                  <a:lnTo>
                    <a:pt x="226" y="100"/>
                  </a:lnTo>
                  <a:lnTo>
                    <a:pt x="219" y="92"/>
                  </a:lnTo>
                  <a:lnTo>
                    <a:pt x="235" y="76"/>
                  </a:lnTo>
                  <a:lnTo>
                    <a:pt x="232" y="73"/>
                  </a:lnTo>
                  <a:lnTo>
                    <a:pt x="215" y="71"/>
                  </a:lnTo>
                  <a:lnTo>
                    <a:pt x="203" y="71"/>
                  </a:lnTo>
                  <a:lnTo>
                    <a:pt x="207" y="70"/>
                  </a:lnTo>
                  <a:lnTo>
                    <a:pt x="214" y="61"/>
                  </a:lnTo>
                  <a:lnTo>
                    <a:pt x="218" y="58"/>
                  </a:lnTo>
                  <a:lnTo>
                    <a:pt x="207" y="48"/>
                  </a:lnTo>
                  <a:lnTo>
                    <a:pt x="201" y="49"/>
                  </a:lnTo>
                  <a:lnTo>
                    <a:pt x="194" y="44"/>
                  </a:lnTo>
                  <a:lnTo>
                    <a:pt x="196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4" name="Freeform 170"/>
            <p:cNvSpPr>
              <a:spLocks/>
            </p:cNvSpPr>
            <p:nvPr/>
          </p:nvSpPr>
          <p:spPr bwMode="auto">
            <a:xfrm>
              <a:off x="1742" y="2350"/>
              <a:ext cx="9" cy="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0"/>
                </a:cxn>
                <a:cxn ang="0">
                  <a:pos x="9" y="2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lnTo>
                    <a:pt x="0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5" name="Freeform 171"/>
            <p:cNvSpPr>
              <a:spLocks/>
            </p:cNvSpPr>
            <p:nvPr/>
          </p:nvSpPr>
          <p:spPr bwMode="auto">
            <a:xfrm>
              <a:off x="1798" y="2275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4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7" y="8"/>
                </a:cxn>
                <a:cxn ang="0">
                  <a:pos x="7" y="10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8" y="8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6" name="Freeform 172"/>
            <p:cNvSpPr>
              <a:spLocks/>
            </p:cNvSpPr>
            <p:nvPr/>
          </p:nvSpPr>
          <p:spPr bwMode="auto">
            <a:xfrm>
              <a:off x="1792" y="2244"/>
              <a:ext cx="13" cy="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3" y="4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4" y="3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13" h="9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7" name="Freeform 173"/>
            <p:cNvSpPr>
              <a:spLocks/>
            </p:cNvSpPr>
            <p:nvPr/>
          </p:nvSpPr>
          <p:spPr bwMode="auto">
            <a:xfrm>
              <a:off x="1799" y="2253"/>
              <a:ext cx="3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8" name="Freeform 174"/>
            <p:cNvSpPr>
              <a:spLocks/>
            </p:cNvSpPr>
            <p:nvPr/>
          </p:nvSpPr>
          <p:spPr bwMode="auto">
            <a:xfrm>
              <a:off x="1797" y="2261"/>
              <a:ext cx="4" cy="8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5"/>
                </a:cxn>
              </a:cxnLst>
              <a:rect l="0" t="0" r="r" b="b"/>
              <a:pathLst>
                <a:path w="4" h="8">
                  <a:moveTo>
                    <a:pt x="4" y="5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9" name="Freeform 175"/>
            <p:cNvSpPr>
              <a:spLocks/>
            </p:cNvSpPr>
            <p:nvPr/>
          </p:nvSpPr>
          <p:spPr bwMode="auto">
            <a:xfrm>
              <a:off x="1772" y="2208"/>
              <a:ext cx="4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0" name="Freeform 176"/>
            <p:cNvSpPr>
              <a:spLocks/>
            </p:cNvSpPr>
            <p:nvPr/>
          </p:nvSpPr>
          <p:spPr bwMode="auto">
            <a:xfrm>
              <a:off x="1793" y="2231"/>
              <a:ext cx="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1" name="Freeform 177"/>
            <p:cNvSpPr>
              <a:spLocks/>
            </p:cNvSpPr>
            <p:nvPr/>
          </p:nvSpPr>
          <p:spPr bwMode="auto">
            <a:xfrm>
              <a:off x="1793" y="2219"/>
              <a:ext cx="3" cy="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3" y="2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2" name="Freeform 178"/>
            <p:cNvSpPr>
              <a:spLocks/>
            </p:cNvSpPr>
            <p:nvPr/>
          </p:nvSpPr>
          <p:spPr bwMode="auto">
            <a:xfrm>
              <a:off x="1746" y="2204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3" name="Freeform 179"/>
            <p:cNvSpPr>
              <a:spLocks/>
            </p:cNvSpPr>
            <p:nvPr/>
          </p:nvSpPr>
          <p:spPr bwMode="auto">
            <a:xfrm>
              <a:off x="1751" y="2199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4" name="Freeform 180"/>
            <p:cNvSpPr>
              <a:spLocks/>
            </p:cNvSpPr>
            <p:nvPr/>
          </p:nvSpPr>
          <p:spPr bwMode="auto">
            <a:xfrm>
              <a:off x="1751" y="220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5" name="Rectangle 181"/>
            <p:cNvSpPr>
              <a:spLocks noChangeArrowheads="1"/>
            </p:cNvSpPr>
            <p:nvPr/>
          </p:nvSpPr>
          <p:spPr bwMode="auto">
            <a:xfrm>
              <a:off x="1745" y="2204"/>
              <a:ext cx="1" cy="1"/>
            </a:xfrm>
            <a:prstGeom prst="rect">
              <a:avLst/>
            </a:prstGeom>
            <a:solidFill>
              <a:srgbClr val="BEBEBE"/>
            </a:solidFill>
            <a:ln w="18415" algn="ctr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defTabSz="881063">
                <a:spcBef>
                  <a:spcPct val="0"/>
                </a:spcBef>
              </a:pPr>
              <a:endParaRPr lang="en-SG" sz="2400">
                <a:solidFill>
                  <a:srgbClr val="FFFFFF"/>
                </a:solidFill>
              </a:endParaRPr>
            </a:p>
          </p:txBody>
        </p:sp>
        <p:sp>
          <p:nvSpPr>
            <p:cNvPr id="116" name="Freeform 182"/>
            <p:cNvSpPr>
              <a:spLocks/>
            </p:cNvSpPr>
            <p:nvPr/>
          </p:nvSpPr>
          <p:spPr bwMode="auto">
            <a:xfrm>
              <a:off x="1747" y="2206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7" name="Freeform 183"/>
            <p:cNvSpPr>
              <a:spLocks/>
            </p:cNvSpPr>
            <p:nvPr/>
          </p:nvSpPr>
          <p:spPr bwMode="auto">
            <a:xfrm>
              <a:off x="1747" y="2206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8" name="Freeform 184"/>
            <p:cNvSpPr>
              <a:spLocks/>
            </p:cNvSpPr>
            <p:nvPr/>
          </p:nvSpPr>
          <p:spPr bwMode="auto">
            <a:xfrm>
              <a:off x="1622" y="2175"/>
              <a:ext cx="62" cy="4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3" y="18"/>
                </a:cxn>
                <a:cxn ang="0">
                  <a:pos x="0" y="26"/>
                </a:cxn>
                <a:cxn ang="0">
                  <a:pos x="2" y="38"/>
                </a:cxn>
                <a:cxn ang="0">
                  <a:pos x="7" y="46"/>
                </a:cxn>
                <a:cxn ang="0">
                  <a:pos x="15" y="35"/>
                </a:cxn>
                <a:cxn ang="0">
                  <a:pos x="24" y="31"/>
                </a:cxn>
                <a:cxn ang="0">
                  <a:pos x="32" y="31"/>
                </a:cxn>
                <a:cxn ang="0">
                  <a:pos x="54" y="33"/>
                </a:cxn>
                <a:cxn ang="0">
                  <a:pos x="62" y="25"/>
                </a:cxn>
                <a:cxn ang="0">
                  <a:pos x="55" y="20"/>
                </a:cxn>
                <a:cxn ang="0">
                  <a:pos x="42" y="17"/>
                </a:cxn>
                <a:cxn ang="0">
                  <a:pos x="47" y="9"/>
                </a:cxn>
                <a:cxn ang="0">
                  <a:pos x="41" y="5"/>
                </a:cxn>
                <a:cxn ang="0">
                  <a:pos x="15" y="0"/>
                </a:cxn>
                <a:cxn ang="0">
                  <a:pos x="6" y="1"/>
                </a:cxn>
              </a:cxnLst>
              <a:rect l="0" t="0" r="r" b="b"/>
              <a:pathLst>
                <a:path w="62" h="46">
                  <a:moveTo>
                    <a:pt x="6" y="1"/>
                  </a:moveTo>
                  <a:lnTo>
                    <a:pt x="3" y="18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7" y="46"/>
                  </a:lnTo>
                  <a:lnTo>
                    <a:pt x="15" y="35"/>
                  </a:lnTo>
                  <a:lnTo>
                    <a:pt x="24" y="31"/>
                  </a:lnTo>
                  <a:lnTo>
                    <a:pt x="32" y="31"/>
                  </a:lnTo>
                  <a:lnTo>
                    <a:pt x="54" y="33"/>
                  </a:lnTo>
                  <a:lnTo>
                    <a:pt x="62" y="25"/>
                  </a:lnTo>
                  <a:lnTo>
                    <a:pt x="55" y="20"/>
                  </a:lnTo>
                  <a:lnTo>
                    <a:pt x="42" y="17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15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9" name="Freeform 185"/>
            <p:cNvSpPr>
              <a:spLocks/>
            </p:cNvSpPr>
            <p:nvPr/>
          </p:nvSpPr>
          <p:spPr bwMode="auto">
            <a:xfrm>
              <a:off x="1578" y="2175"/>
              <a:ext cx="50" cy="38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47" y="18"/>
                </a:cxn>
                <a:cxn ang="0">
                  <a:pos x="44" y="26"/>
                </a:cxn>
                <a:cxn ang="0">
                  <a:pos x="46" y="38"/>
                </a:cxn>
                <a:cxn ang="0">
                  <a:pos x="29" y="37"/>
                </a:cxn>
                <a:cxn ang="0">
                  <a:pos x="10" y="35"/>
                </a:cxn>
                <a:cxn ang="0">
                  <a:pos x="0" y="30"/>
                </a:cxn>
                <a:cxn ang="0">
                  <a:pos x="7" y="25"/>
                </a:cxn>
                <a:cxn ang="0">
                  <a:pos x="23" y="27"/>
                </a:cxn>
                <a:cxn ang="0">
                  <a:pos x="36" y="27"/>
                </a:cxn>
                <a:cxn ang="0">
                  <a:pos x="31" y="13"/>
                </a:cxn>
                <a:cxn ang="0">
                  <a:pos x="23" y="7"/>
                </a:cxn>
                <a:cxn ang="0">
                  <a:pos x="22" y="1"/>
                </a:cxn>
                <a:cxn ang="0">
                  <a:pos x="34" y="0"/>
                </a:cxn>
                <a:cxn ang="0">
                  <a:pos x="50" y="1"/>
                </a:cxn>
              </a:cxnLst>
              <a:rect l="0" t="0" r="r" b="b"/>
              <a:pathLst>
                <a:path w="50" h="38">
                  <a:moveTo>
                    <a:pt x="50" y="1"/>
                  </a:moveTo>
                  <a:lnTo>
                    <a:pt x="47" y="18"/>
                  </a:lnTo>
                  <a:lnTo>
                    <a:pt x="44" y="26"/>
                  </a:lnTo>
                  <a:lnTo>
                    <a:pt x="46" y="38"/>
                  </a:lnTo>
                  <a:lnTo>
                    <a:pt x="29" y="37"/>
                  </a:lnTo>
                  <a:lnTo>
                    <a:pt x="10" y="35"/>
                  </a:lnTo>
                  <a:lnTo>
                    <a:pt x="0" y="30"/>
                  </a:lnTo>
                  <a:lnTo>
                    <a:pt x="7" y="25"/>
                  </a:lnTo>
                  <a:lnTo>
                    <a:pt x="23" y="27"/>
                  </a:lnTo>
                  <a:lnTo>
                    <a:pt x="36" y="27"/>
                  </a:lnTo>
                  <a:lnTo>
                    <a:pt x="31" y="13"/>
                  </a:lnTo>
                  <a:lnTo>
                    <a:pt x="23" y="7"/>
                  </a:lnTo>
                  <a:lnTo>
                    <a:pt x="22" y="1"/>
                  </a:lnTo>
                  <a:lnTo>
                    <a:pt x="34" y="0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0" name="Freeform 186"/>
            <p:cNvSpPr>
              <a:spLocks/>
            </p:cNvSpPr>
            <p:nvPr/>
          </p:nvSpPr>
          <p:spPr bwMode="auto">
            <a:xfrm>
              <a:off x="1785" y="2236"/>
              <a:ext cx="3" cy="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1" name="Freeform 187"/>
            <p:cNvSpPr>
              <a:spLocks/>
            </p:cNvSpPr>
            <p:nvPr/>
          </p:nvSpPr>
          <p:spPr bwMode="auto">
            <a:xfrm>
              <a:off x="1703" y="2202"/>
              <a:ext cx="27" cy="12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2" y="11"/>
                </a:cxn>
                <a:cxn ang="0">
                  <a:pos x="20" y="12"/>
                </a:cxn>
                <a:cxn ang="0">
                  <a:pos x="14" y="12"/>
                </a:cxn>
                <a:cxn ang="0">
                  <a:pos x="7" y="12"/>
                </a:cxn>
                <a:cxn ang="0">
                  <a:pos x="4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20" y="3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7" y="7"/>
                </a:cxn>
              </a:cxnLst>
              <a:rect l="0" t="0" r="r" b="b"/>
              <a:pathLst>
                <a:path w="27" h="12">
                  <a:moveTo>
                    <a:pt x="27" y="7"/>
                  </a:moveTo>
                  <a:lnTo>
                    <a:pt x="26" y="7"/>
                  </a:lnTo>
                  <a:lnTo>
                    <a:pt x="26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4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20" y="3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2" name="Freeform 188"/>
            <p:cNvSpPr>
              <a:spLocks/>
            </p:cNvSpPr>
            <p:nvPr/>
          </p:nvSpPr>
          <p:spPr bwMode="auto">
            <a:xfrm>
              <a:off x="1776" y="2226"/>
              <a:ext cx="4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4" y="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3" name="Freeform 189"/>
            <p:cNvSpPr>
              <a:spLocks/>
            </p:cNvSpPr>
            <p:nvPr/>
          </p:nvSpPr>
          <p:spPr bwMode="auto">
            <a:xfrm>
              <a:off x="1780" y="2230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4" name="Freeform 190"/>
            <p:cNvSpPr>
              <a:spLocks/>
            </p:cNvSpPr>
            <p:nvPr/>
          </p:nvSpPr>
          <p:spPr bwMode="auto">
            <a:xfrm>
              <a:off x="1742" y="2217"/>
              <a:ext cx="5" cy="2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5" y="1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5" name="Freeform 191"/>
            <p:cNvSpPr>
              <a:spLocks/>
            </p:cNvSpPr>
            <p:nvPr/>
          </p:nvSpPr>
          <p:spPr bwMode="auto">
            <a:xfrm>
              <a:off x="1797" y="2304"/>
              <a:ext cx="2" cy="5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6" name="Freeform 192"/>
            <p:cNvSpPr>
              <a:spLocks/>
            </p:cNvSpPr>
            <p:nvPr/>
          </p:nvSpPr>
          <p:spPr bwMode="auto">
            <a:xfrm>
              <a:off x="1644" y="2320"/>
              <a:ext cx="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7" name="Freeform 193"/>
            <p:cNvSpPr>
              <a:spLocks/>
            </p:cNvSpPr>
            <p:nvPr/>
          </p:nvSpPr>
          <p:spPr bwMode="auto">
            <a:xfrm>
              <a:off x="1826" y="2305"/>
              <a:ext cx="3" cy="6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3" y="4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lnTo>
                    <a:pt x="1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8" name="Freeform 194"/>
            <p:cNvSpPr>
              <a:spLocks/>
            </p:cNvSpPr>
            <p:nvPr/>
          </p:nvSpPr>
          <p:spPr bwMode="auto">
            <a:xfrm>
              <a:off x="1367" y="2350"/>
              <a:ext cx="56" cy="6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14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29" y="5"/>
                </a:cxn>
                <a:cxn ang="0">
                  <a:pos x="39" y="4"/>
                </a:cxn>
                <a:cxn ang="0">
                  <a:pos x="48" y="17"/>
                </a:cxn>
                <a:cxn ang="0">
                  <a:pos x="56" y="30"/>
                </a:cxn>
                <a:cxn ang="0">
                  <a:pos x="49" y="32"/>
                </a:cxn>
                <a:cxn ang="0">
                  <a:pos x="51" y="45"/>
                </a:cxn>
                <a:cxn ang="0">
                  <a:pos x="49" y="60"/>
                </a:cxn>
                <a:cxn ang="0">
                  <a:pos x="40" y="47"/>
                </a:cxn>
                <a:cxn ang="0">
                  <a:pos x="40" y="52"/>
                </a:cxn>
                <a:cxn ang="0">
                  <a:pos x="38" y="47"/>
                </a:cxn>
                <a:cxn ang="0">
                  <a:pos x="31" y="35"/>
                </a:cxn>
                <a:cxn ang="0">
                  <a:pos x="21" y="26"/>
                </a:cxn>
                <a:cxn ang="0">
                  <a:pos x="10" y="17"/>
                </a:cxn>
                <a:cxn ang="0">
                  <a:pos x="14" y="27"/>
                </a:cxn>
                <a:cxn ang="0">
                  <a:pos x="12" y="30"/>
                </a:cxn>
              </a:cxnLst>
              <a:rect l="0" t="0" r="r" b="b"/>
              <a:pathLst>
                <a:path w="56" h="60">
                  <a:moveTo>
                    <a:pt x="12" y="30"/>
                  </a:moveTo>
                  <a:lnTo>
                    <a:pt x="0" y="14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29" y="5"/>
                  </a:lnTo>
                  <a:lnTo>
                    <a:pt x="39" y="4"/>
                  </a:lnTo>
                  <a:lnTo>
                    <a:pt x="48" y="17"/>
                  </a:lnTo>
                  <a:lnTo>
                    <a:pt x="56" y="30"/>
                  </a:lnTo>
                  <a:lnTo>
                    <a:pt x="49" y="32"/>
                  </a:lnTo>
                  <a:lnTo>
                    <a:pt x="51" y="45"/>
                  </a:lnTo>
                  <a:lnTo>
                    <a:pt x="49" y="60"/>
                  </a:lnTo>
                  <a:lnTo>
                    <a:pt x="40" y="47"/>
                  </a:lnTo>
                  <a:lnTo>
                    <a:pt x="40" y="52"/>
                  </a:lnTo>
                  <a:lnTo>
                    <a:pt x="38" y="47"/>
                  </a:lnTo>
                  <a:lnTo>
                    <a:pt x="31" y="35"/>
                  </a:lnTo>
                  <a:lnTo>
                    <a:pt x="21" y="26"/>
                  </a:lnTo>
                  <a:lnTo>
                    <a:pt x="10" y="17"/>
                  </a:lnTo>
                  <a:lnTo>
                    <a:pt x="14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9" name="Freeform 195"/>
            <p:cNvSpPr>
              <a:spLocks/>
            </p:cNvSpPr>
            <p:nvPr/>
          </p:nvSpPr>
          <p:spPr bwMode="auto">
            <a:xfrm>
              <a:off x="1299" y="2283"/>
              <a:ext cx="39" cy="26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5" y="26"/>
                </a:cxn>
                <a:cxn ang="0">
                  <a:pos x="20" y="21"/>
                </a:cxn>
                <a:cxn ang="0">
                  <a:pos x="4" y="19"/>
                </a:cxn>
                <a:cxn ang="0">
                  <a:pos x="0" y="15"/>
                </a:cxn>
                <a:cxn ang="0">
                  <a:pos x="15" y="0"/>
                </a:cxn>
                <a:cxn ang="0">
                  <a:pos x="25" y="8"/>
                </a:cxn>
                <a:cxn ang="0">
                  <a:pos x="39" y="11"/>
                </a:cxn>
                <a:cxn ang="0">
                  <a:pos x="39" y="20"/>
                </a:cxn>
              </a:cxnLst>
              <a:rect l="0" t="0" r="r" b="b"/>
              <a:pathLst>
                <a:path w="39" h="26">
                  <a:moveTo>
                    <a:pt x="39" y="20"/>
                  </a:moveTo>
                  <a:lnTo>
                    <a:pt x="35" y="26"/>
                  </a:lnTo>
                  <a:lnTo>
                    <a:pt x="20" y="21"/>
                  </a:lnTo>
                  <a:lnTo>
                    <a:pt x="4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25" y="8"/>
                  </a:lnTo>
                  <a:lnTo>
                    <a:pt x="39" y="11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0" name="Freeform 196"/>
            <p:cNvSpPr>
              <a:spLocks/>
            </p:cNvSpPr>
            <p:nvPr/>
          </p:nvSpPr>
          <p:spPr bwMode="auto">
            <a:xfrm>
              <a:off x="1786" y="2328"/>
              <a:ext cx="4" cy="3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1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1" name="Freeform 197"/>
            <p:cNvSpPr>
              <a:spLocks/>
            </p:cNvSpPr>
            <p:nvPr/>
          </p:nvSpPr>
          <p:spPr bwMode="auto">
            <a:xfrm>
              <a:off x="1790" y="232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2" name="Freeform 198"/>
            <p:cNvSpPr>
              <a:spLocks/>
            </p:cNvSpPr>
            <p:nvPr/>
          </p:nvSpPr>
          <p:spPr bwMode="auto">
            <a:xfrm>
              <a:off x="1340" y="2273"/>
              <a:ext cx="82" cy="82"/>
            </a:xfrm>
            <a:custGeom>
              <a:avLst/>
              <a:gdLst/>
              <a:ahLst/>
              <a:cxnLst>
                <a:cxn ang="0">
                  <a:pos x="32" y="21"/>
                </a:cxn>
                <a:cxn ang="0">
                  <a:pos x="26" y="23"/>
                </a:cxn>
                <a:cxn ang="0">
                  <a:pos x="17" y="27"/>
                </a:cxn>
                <a:cxn ang="0">
                  <a:pos x="11" y="39"/>
                </a:cxn>
                <a:cxn ang="0">
                  <a:pos x="6" y="39"/>
                </a:cxn>
                <a:cxn ang="0">
                  <a:pos x="0" y="42"/>
                </a:cxn>
                <a:cxn ang="0">
                  <a:pos x="15" y="58"/>
                </a:cxn>
                <a:cxn ang="0">
                  <a:pos x="32" y="77"/>
                </a:cxn>
                <a:cxn ang="0">
                  <a:pos x="56" y="82"/>
                </a:cxn>
                <a:cxn ang="0">
                  <a:pos x="66" y="81"/>
                </a:cxn>
                <a:cxn ang="0">
                  <a:pos x="66" y="68"/>
                </a:cxn>
                <a:cxn ang="0">
                  <a:pos x="67" y="57"/>
                </a:cxn>
                <a:cxn ang="0">
                  <a:pos x="71" y="45"/>
                </a:cxn>
                <a:cxn ang="0">
                  <a:pos x="71" y="49"/>
                </a:cxn>
                <a:cxn ang="0">
                  <a:pos x="74" y="34"/>
                </a:cxn>
                <a:cxn ang="0">
                  <a:pos x="76" y="18"/>
                </a:cxn>
                <a:cxn ang="0">
                  <a:pos x="78" y="4"/>
                </a:cxn>
                <a:cxn ang="0">
                  <a:pos x="82" y="0"/>
                </a:cxn>
                <a:cxn ang="0">
                  <a:pos x="67" y="2"/>
                </a:cxn>
                <a:cxn ang="0">
                  <a:pos x="53" y="5"/>
                </a:cxn>
                <a:cxn ang="0">
                  <a:pos x="32" y="21"/>
                </a:cxn>
              </a:cxnLst>
              <a:rect l="0" t="0" r="r" b="b"/>
              <a:pathLst>
                <a:path w="82" h="82">
                  <a:moveTo>
                    <a:pt x="32" y="21"/>
                  </a:moveTo>
                  <a:lnTo>
                    <a:pt x="26" y="23"/>
                  </a:lnTo>
                  <a:lnTo>
                    <a:pt x="17" y="27"/>
                  </a:lnTo>
                  <a:lnTo>
                    <a:pt x="11" y="39"/>
                  </a:lnTo>
                  <a:lnTo>
                    <a:pt x="6" y="39"/>
                  </a:lnTo>
                  <a:lnTo>
                    <a:pt x="0" y="42"/>
                  </a:lnTo>
                  <a:lnTo>
                    <a:pt x="15" y="58"/>
                  </a:lnTo>
                  <a:lnTo>
                    <a:pt x="32" y="77"/>
                  </a:lnTo>
                  <a:lnTo>
                    <a:pt x="56" y="82"/>
                  </a:lnTo>
                  <a:lnTo>
                    <a:pt x="66" y="81"/>
                  </a:lnTo>
                  <a:lnTo>
                    <a:pt x="66" y="68"/>
                  </a:lnTo>
                  <a:lnTo>
                    <a:pt x="67" y="57"/>
                  </a:lnTo>
                  <a:lnTo>
                    <a:pt x="71" y="45"/>
                  </a:lnTo>
                  <a:lnTo>
                    <a:pt x="71" y="49"/>
                  </a:lnTo>
                  <a:lnTo>
                    <a:pt x="74" y="34"/>
                  </a:lnTo>
                  <a:lnTo>
                    <a:pt x="76" y="18"/>
                  </a:lnTo>
                  <a:lnTo>
                    <a:pt x="78" y="4"/>
                  </a:lnTo>
                  <a:lnTo>
                    <a:pt x="82" y="0"/>
                  </a:lnTo>
                  <a:lnTo>
                    <a:pt x="67" y="2"/>
                  </a:lnTo>
                  <a:lnTo>
                    <a:pt x="53" y="5"/>
                  </a:lnTo>
                  <a:lnTo>
                    <a:pt x="32" y="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3" name="Freeform 199"/>
            <p:cNvSpPr>
              <a:spLocks/>
            </p:cNvSpPr>
            <p:nvPr/>
          </p:nvSpPr>
          <p:spPr bwMode="auto">
            <a:xfrm>
              <a:off x="1416" y="2380"/>
              <a:ext cx="55" cy="4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" y="15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2" y="8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50" y="8"/>
                </a:cxn>
                <a:cxn ang="0">
                  <a:pos x="53" y="9"/>
                </a:cxn>
                <a:cxn ang="0">
                  <a:pos x="55" y="15"/>
                </a:cxn>
                <a:cxn ang="0">
                  <a:pos x="42" y="27"/>
                </a:cxn>
                <a:cxn ang="0">
                  <a:pos x="50" y="40"/>
                </a:cxn>
                <a:cxn ang="0">
                  <a:pos x="34" y="47"/>
                </a:cxn>
                <a:cxn ang="0">
                  <a:pos x="32" y="34"/>
                </a:cxn>
                <a:cxn ang="0">
                  <a:pos x="29" y="37"/>
                </a:cxn>
                <a:cxn ang="0">
                  <a:pos x="21" y="30"/>
                </a:cxn>
                <a:cxn ang="0">
                  <a:pos x="4" y="24"/>
                </a:cxn>
                <a:cxn ang="0">
                  <a:pos x="0" y="30"/>
                </a:cxn>
              </a:cxnLst>
              <a:rect l="0" t="0" r="r" b="b"/>
              <a:pathLst>
                <a:path w="55" h="47">
                  <a:moveTo>
                    <a:pt x="0" y="30"/>
                  </a:moveTo>
                  <a:lnTo>
                    <a:pt x="2" y="15"/>
                  </a:lnTo>
                  <a:lnTo>
                    <a:pt x="0" y="2"/>
                  </a:lnTo>
                  <a:lnTo>
                    <a:pt x="7" y="0"/>
                  </a:lnTo>
                  <a:lnTo>
                    <a:pt x="12" y="8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5" y="15"/>
                  </a:lnTo>
                  <a:lnTo>
                    <a:pt x="42" y="27"/>
                  </a:lnTo>
                  <a:lnTo>
                    <a:pt x="50" y="40"/>
                  </a:lnTo>
                  <a:lnTo>
                    <a:pt x="34" y="47"/>
                  </a:lnTo>
                  <a:lnTo>
                    <a:pt x="32" y="34"/>
                  </a:lnTo>
                  <a:lnTo>
                    <a:pt x="29" y="37"/>
                  </a:lnTo>
                  <a:lnTo>
                    <a:pt x="21" y="30"/>
                  </a:lnTo>
                  <a:lnTo>
                    <a:pt x="4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4" name="Freeform 200"/>
            <p:cNvSpPr>
              <a:spLocks/>
            </p:cNvSpPr>
            <p:nvPr/>
          </p:nvSpPr>
          <p:spPr bwMode="auto">
            <a:xfrm>
              <a:off x="1472" y="2382"/>
              <a:ext cx="41" cy="4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0" y="25"/>
                </a:cxn>
                <a:cxn ang="0">
                  <a:pos x="29" y="21"/>
                </a:cxn>
                <a:cxn ang="0">
                  <a:pos x="23" y="20"/>
                </a:cxn>
                <a:cxn ang="0">
                  <a:pos x="19" y="15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9" y="8"/>
                </a:cxn>
                <a:cxn ang="0">
                  <a:pos x="41" y="16"/>
                </a:cxn>
                <a:cxn ang="0">
                  <a:pos x="41" y="30"/>
                </a:cxn>
                <a:cxn ang="0">
                  <a:pos x="34" y="35"/>
                </a:cxn>
                <a:cxn ang="0">
                  <a:pos x="30" y="43"/>
                </a:cxn>
                <a:cxn ang="0">
                  <a:pos x="27" y="38"/>
                </a:cxn>
                <a:cxn ang="0">
                  <a:pos x="24" y="24"/>
                </a:cxn>
              </a:cxnLst>
              <a:rect l="0" t="0" r="r" b="b"/>
              <a:pathLst>
                <a:path w="41" h="43">
                  <a:moveTo>
                    <a:pt x="24" y="24"/>
                  </a:moveTo>
                  <a:lnTo>
                    <a:pt x="30" y="25"/>
                  </a:lnTo>
                  <a:lnTo>
                    <a:pt x="29" y="21"/>
                  </a:lnTo>
                  <a:lnTo>
                    <a:pt x="23" y="20"/>
                  </a:lnTo>
                  <a:lnTo>
                    <a:pt x="19" y="15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29" y="8"/>
                  </a:lnTo>
                  <a:lnTo>
                    <a:pt x="41" y="16"/>
                  </a:lnTo>
                  <a:lnTo>
                    <a:pt x="41" y="30"/>
                  </a:lnTo>
                  <a:lnTo>
                    <a:pt x="34" y="35"/>
                  </a:lnTo>
                  <a:lnTo>
                    <a:pt x="30" y="43"/>
                  </a:lnTo>
                  <a:lnTo>
                    <a:pt x="27" y="3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841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5" name="Freeform 201"/>
            <p:cNvSpPr>
              <a:spLocks/>
            </p:cNvSpPr>
            <p:nvPr/>
          </p:nvSpPr>
          <p:spPr bwMode="auto">
            <a:xfrm>
              <a:off x="1466" y="2382"/>
              <a:ext cx="12" cy="1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5" y="13"/>
                </a:cxn>
              </a:cxnLst>
              <a:rect l="0" t="0" r="r" b="b"/>
              <a:pathLst>
                <a:path w="12" h="13">
                  <a:moveTo>
                    <a:pt x="5" y="13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3" y="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6" name="Freeform 202"/>
            <p:cNvSpPr>
              <a:spLocks/>
            </p:cNvSpPr>
            <p:nvPr/>
          </p:nvSpPr>
          <p:spPr bwMode="auto">
            <a:xfrm>
              <a:off x="1801" y="2291"/>
              <a:ext cx="4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4" y="0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7" name="Freeform 203"/>
            <p:cNvSpPr>
              <a:spLocks/>
            </p:cNvSpPr>
            <p:nvPr/>
          </p:nvSpPr>
          <p:spPr bwMode="auto">
            <a:xfrm>
              <a:off x="1410" y="2111"/>
              <a:ext cx="177" cy="64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25" y="28"/>
                </a:cxn>
                <a:cxn ang="0">
                  <a:pos x="108" y="19"/>
                </a:cxn>
                <a:cxn ang="0">
                  <a:pos x="90" y="11"/>
                </a:cxn>
                <a:cxn ang="0">
                  <a:pos x="77" y="4"/>
                </a:cxn>
                <a:cxn ang="0">
                  <a:pos x="64" y="2"/>
                </a:cxn>
                <a:cxn ang="0">
                  <a:pos x="59" y="0"/>
                </a:cxn>
                <a:cxn ang="0">
                  <a:pos x="44" y="0"/>
                </a:cxn>
                <a:cxn ang="0">
                  <a:pos x="17" y="9"/>
                </a:cxn>
                <a:cxn ang="0">
                  <a:pos x="8" y="21"/>
                </a:cxn>
                <a:cxn ang="0">
                  <a:pos x="0" y="26"/>
                </a:cxn>
                <a:cxn ang="0">
                  <a:pos x="5" y="25"/>
                </a:cxn>
                <a:cxn ang="0">
                  <a:pos x="19" y="19"/>
                </a:cxn>
                <a:cxn ang="0">
                  <a:pos x="33" y="12"/>
                </a:cxn>
                <a:cxn ang="0">
                  <a:pos x="56" y="12"/>
                </a:cxn>
                <a:cxn ang="0">
                  <a:pos x="47" y="15"/>
                </a:cxn>
                <a:cxn ang="0">
                  <a:pos x="62" y="20"/>
                </a:cxn>
                <a:cxn ang="0">
                  <a:pos x="72" y="22"/>
                </a:cxn>
                <a:cxn ang="0">
                  <a:pos x="77" y="25"/>
                </a:cxn>
                <a:cxn ang="0">
                  <a:pos x="98" y="32"/>
                </a:cxn>
                <a:cxn ang="0">
                  <a:pos x="105" y="42"/>
                </a:cxn>
                <a:cxn ang="0">
                  <a:pos x="112" y="48"/>
                </a:cxn>
                <a:cxn ang="0">
                  <a:pos x="126" y="52"/>
                </a:cxn>
                <a:cxn ang="0">
                  <a:pos x="116" y="64"/>
                </a:cxn>
                <a:cxn ang="0">
                  <a:pos x="133" y="64"/>
                </a:cxn>
                <a:cxn ang="0">
                  <a:pos x="150" y="64"/>
                </a:cxn>
                <a:cxn ang="0">
                  <a:pos x="164" y="62"/>
                </a:cxn>
                <a:cxn ang="0">
                  <a:pos x="177" y="56"/>
                </a:cxn>
                <a:cxn ang="0">
                  <a:pos x="165" y="52"/>
                </a:cxn>
                <a:cxn ang="0">
                  <a:pos x="152" y="47"/>
                </a:cxn>
                <a:cxn ang="0">
                  <a:pos x="152" y="41"/>
                </a:cxn>
                <a:cxn ang="0">
                  <a:pos x="139" y="35"/>
                </a:cxn>
                <a:cxn ang="0">
                  <a:pos x="128" y="32"/>
                </a:cxn>
                <a:cxn ang="0">
                  <a:pos x="125" y="26"/>
                </a:cxn>
              </a:cxnLst>
              <a:rect l="0" t="0" r="r" b="b"/>
              <a:pathLst>
                <a:path w="177" h="64">
                  <a:moveTo>
                    <a:pt x="125" y="26"/>
                  </a:moveTo>
                  <a:lnTo>
                    <a:pt x="125" y="28"/>
                  </a:lnTo>
                  <a:lnTo>
                    <a:pt x="108" y="19"/>
                  </a:lnTo>
                  <a:lnTo>
                    <a:pt x="90" y="11"/>
                  </a:lnTo>
                  <a:lnTo>
                    <a:pt x="77" y="4"/>
                  </a:lnTo>
                  <a:lnTo>
                    <a:pt x="64" y="2"/>
                  </a:lnTo>
                  <a:lnTo>
                    <a:pt x="59" y="0"/>
                  </a:lnTo>
                  <a:lnTo>
                    <a:pt x="44" y="0"/>
                  </a:lnTo>
                  <a:lnTo>
                    <a:pt x="17" y="9"/>
                  </a:lnTo>
                  <a:lnTo>
                    <a:pt x="8" y="21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19" y="19"/>
                  </a:lnTo>
                  <a:lnTo>
                    <a:pt x="33" y="12"/>
                  </a:lnTo>
                  <a:lnTo>
                    <a:pt x="56" y="12"/>
                  </a:lnTo>
                  <a:lnTo>
                    <a:pt x="47" y="15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77" y="25"/>
                  </a:lnTo>
                  <a:lnTo>
                    <a:pt x="98" y="32"/>
                  </a:lnTo>
                  <a:lnTo>
                    <a:pt x="105" y="42"/>
                  </a:lnTo>
                  <a:lnTo>
                    <a:pt x="112" y="48"/>
                  </a:lnTo>
                  <a:lnTo>
                    <a:pt x="126" y="52"/>
                  </a:lnTo>
                  <a:lnTo>
                    <a:pt x="116" y="64"/>
                  </a:lnTo>
                  <a:lnTo>
                    <a:pt x="133" y="64"/>
                  </a:lnTo>
                  <a:lnTo>
                    <a:pt x="150" y="64"/>
                  </a:lnTo>
                  <a:lnTo>
                    <a:pt x="164" y="62"/>
                  </a:lnTo>
                  <a:lnTo>
                    <a:pt x="177" y="56"/>
                  </a:lnTo>
                  <a:lnTo>
                    <a:pt x="165" y="52"/>
                  </a:lnTo>
                  <a:lnTo>
                    <a:pt x="152" y="47"/>
                  </a:lnTo>
                  <a:lnTo>
                    <a:pt x="152" y="41"/>
                  </a:lnTo>
                  <a:lnTo>
                    <a:pt x="139" y="35"/>
                  </a:lnTo>
                  <a:lnTo>
                    <a:pt x="128" y="32"/>
                  </a:lnTo>
                  <a:lnTo>
                    <a:pt x="125" y="2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8" name="Freeform 204"/>
            <p:cNvSpPr>
              <a:spLocks/>
            </p:cNvSpPr>
            <p:nvPr/>
          </p:nvSpPr>
          <p:spPr bwMode="auto">
            <a:xfrm>
              <a:off x="1439" y="2133"/>
              <a:ext cx="9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0"/>
                </a:cxn>
                <a:cxn ang="0">
                  <a:pos x="5" y="0"/>
                </a:cxn>
                <a:cxn ang="0">
                  <a:pos x="0" y="11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9" y="10"/>
                  </a:lnTo>
                  <a:lnTo>
                    <a:pt x="5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9" name="Freeform 205"/>
            <p:cNvSpPr>
              <a:spLocks/>
            </p:cNvSpPr>
            <p:nvPr/>
          </p:nvSpPr>
          <p:spPr bwMode="auto">
            <a:xfrm>
              <a:off x="1528" y="2071"/>
              <a:ext cx="10" cy="1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2" y="15"/>
                </a:cxn>
                <a:cxn ang="0">
                  <a:pos x="10" y="14"/>
                </a:cxn>
              </a:cxnLst>
              <a:rect l="0" t="0" r="r" b="b"/>
              <a:pathLst>
                <a:path w="10" h="15">
                  <a:moveTo>
                    <a:pt x="10" y="14"/>
                  </a:moveTo>
                  <a:lnTo>
                    <a:pt x="6" y="0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0" name="Freeform 206"/>
            <p:cNvSpPr>
              <a:spLocks/>
            </p:cNvSpPr>
            <p:nvPr/>
          </p:nvSpPr>
          <p:spPr bwMode="auto">
            <a:xfrm>
              <a:off x="1543" y="2037"/>
              <a:ext cx="12" cy="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9" y="10"/>
                </a:cxn>
                <a:cxn ang="0">
                  <a:pos x="0" y="0"/>
                </a:cxn>
                <a:cxn ang="0">
                  <a:pos x="12" y="12"/>
                </a:cxn>
                <a:cxn ang="0">
                  <a:pos x="6" y="18"/>
                </a:cxn>
              </a:cxnLst>
              <a:rect l="0" t="0" r="r" b="b"/>
              <a:pathLst>
                <a:path w="12" h="18">
                  <a:moveTo>
                    <a:pt x="6" y="18"/>
                  </a:moveTo>
                  <a:lnTo>
                    <a:pt x="9" y="1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1" name="Freeform 207"/>
            <p:cNvSpPr>
              <a:spLocks/>
            </p:cNvSpPr>
            <p:nvPr/>
          </p:nvSpPr>
          <p:spPr bwMode="auto">
            <a:xfrm>
              <a:off x="1558" y="2066"/>
              <a:ext cx="8" cy="14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7" y="9"/>
                </a:cxn>
                <a:cxn ang="0">
                  <a:pos x="4" y="13"/>
                </a:cxn>
                <a:cxn ang="0">
                  <a:pos x="4" y="14"/>
                </a:cxn>
              </a:cxnLst>
              <a:rect l="0" t="0" r="r" b="b"/>
              <a:pathLst>
                <a:path w="8" h="14">
                  <a:moveTo>
                    <a:pt x="4" y="14"/>
                  </a:moveTo>
                  <a:lnTo>
                    <a:pt x="8" y="7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5"/>
                  </a:lnTo>
                  <a:lnTo>
                    <a:pt x="7" y="9"/>
                  </a:lnTo>
                  <a:lnTo>
                    <a:pt x="4" y="13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2" name="Freeform 208"/>
            <p:cNvSpPr>
              <a:spLocks/>
            </p:cNvSpPr>
            <p:nvPr/>
          </p:nvSpPr>
          <p:spPr bwMode="auto">
            <a:xfrm>
              <a:off x="1599" y="2148"/>
              <a:ext cx="10" cy="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2"/>
                  </a:lnTo>
                  <a:lnTo>
                    <a:pt x="0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3" name="Freeform 209"/>
            <p:cNvSpPr>
              <a:spLocks/>
            </p:cNvSpPr>
            <p:nvPr/>
          </p:nvSpPr>
          <p:spPr bwMode="auto">
            <a:xfrm>
              <a:off x="1592" y="2122"/>
              <a:ext cx="7" cy="6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4" name="Freeform 210"/>
            <p:cNvSpPr>
              <a:spLocks/>
            </p:cNvSpPr>
            <p:nvPr/>
          </p:nvSpPr>
          <p:spPr bwMode="auto">
            <a:xfrm>
              <a:off x="1523" y="2042"/>
              <a:ext cx="19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9" y="0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7" y="0"/>
                </a:cxn>
              </a:cxnLst>
              <a:rect l="0" t="0" r="r" b="b"/>
              <a:pathLst>
                <a:path w="19" h="1">
                  <a:moveTo>
                    <a:pt x="7" y="0"/>
                  </a:moveTo>
                  <a:lnTo>
                    <a:pt x="19" y="0"/>
                  </a:lnTo>
                  <a:lnTo>
                    <a:pt x="11" y="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5" name="Freeform 211"/>
            <p:cNvSpPr>
              <a:spLocks/>
            </p:cNvSpPr>
            <p:nvPr/>
          </p:nvSpPr>
          <p:spPr bwMode="auto">
            <a:xfrm>
              <a:off x="1535" y="2090"/>
              <a:ext cx="4" cy="8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4" y="7"/>
                </a:cxn>
              </a:cxnLst>
              <a:rect l="0" t="0" r="r" b="b"/>
              <a:pathLst>
                <a:path w="4" h="8">
                  <a:moveTo>
                    <a:pt x="4" y="7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3" y="8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6" name="Freeform 212"/>
            <p:cNvSpPr>
              <a:spLocks/>
            </p:cNvSpPr>
            <p:nvPr/>
          </p:nvSpPr>
          <p:spPr bwMode="auto">
            <a:xfrm>
              <a:off x="1543" y="2073"/>
              <a:ext cx="5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7" name="Freeform 213"/>
            <p:cNvSpPr>
              <a:spLocks/>
            </p:cNvSpPr>
            <p:nvPr/>
          </p:nvSpPr>
          <p:spPr bwMode="auto">
            <a:xfrm>
              <a:off x="1622" y="2137"/>
              <a:ext cx="4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3" y="2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8" name="Freeform 214"/>
            <p:cNvSpPr>
              <a:spLocks/>
            </p:cNvSpPr>
            <p:nvPr/>
          </p:nvSpPr>
          <p:spPr bwMode="auto">
            <a:xfrm>
              <a:off x="1630" y="2137"/>
              <a:ext cx="4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9" name="Freeform 311"/>
            <p:cNvSpPr>
              <a:spLocks/>
            </p:cNvSpPr>
            <p:nvPr/>
          </p:nvSpPr>
          <p:spPr bwMode="auto">
            <a:xfrm>
              <a:off x="1969" y="3576"/>
              <a:ext cx="26" cy="19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19" y="5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5" y="19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3"/>
                </a:cxn>
                <a:cxn ang="0">
                  <a:pos x="26" y="8"/>
                </a:cxn>
              </a:cxnLst>
              <a:rect l="0" t="0" r="r" b="b"/>
              <a:pathLst>
                <a:path w="26" h="19">
                  <a:moveTo>
                    <a:pt x="26" y="8"/>
                  </a:moveTo>
                  <a:lnTo>
                    <a:pt x="19" y="5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13"/>
                  </a:lnTo>
                  <a:lnTo>
                    <a:pt x="5" y="19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3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0" name="Freeform 312"/>
            <p:cNvSpPr>
              <a:spLocks/>
            </p:cNvSpPr>
            <p:nvPr/>
          </p:nvSpPr>
          <p:spPr bwMode="auto">
            <a:xfrm>
              <a:off x="1951" y="3579"/>
              <a:ext cx="19" cy="1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1" y="1"/>
                </a:cxn>
                <a:cxn ang="0">
                  <a:pos x="19" y="0"/>
                </a:cxn>
                <a:cxn ang="0">
                  <a:pos x="10" y="10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2" y="6"/>
                </a:cxn>
                <a:cxn ang="0">
                  <a:pos x="5" y="5"/>
                </a:cxn>
              </a:cxnLst>
              <a:rect l="0" t="0" r="r" b="b"/>
              <a:pathLst>
                <a:path w="19" h="13">
                  <a:moveTo>
                    <a:pt x="5" y="5"/>
                  </a:moveTo>
                  <a:lnTo>
                    <a:pt x="1" y="1"/>
                  </a:lnTo>
                  <a:lnTo>
                    <a:pt x="19" y="0"/>
                  </a:lnTo>
                  <a:lnTo>
                    <a:pt x="10" y="10"/>
                  </a:lnTo>
                  <a:lnTo>
                    <a:pt x="0" y="13"/>
                  </a:lnTo>
                  <a:lnTo>
                    <a:pt x="6" y="7"/>
                  </a:lnTo>
                  <a:lnTo>
                    <a:pt x="2" y="6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1" name="Freeform 315"/>
            <p:cNvSpPr>
              <a:spLocks/>
            </p:cNvSpPr>
            <p:nvPr/>
          </p:nvSpPr>
          <p:spPr bwMode="auto">
            <a:xfrm>
              <a:off x="1573" y="2466"/>
              <a:ext cx="680" cy="769"/>
            </a:xfrm>
            <a:custGeom>
              <a:avLst/>
              <a:gdLst/>
              <a:ahLst/>
              <a:cxnLst>
                <a:cxn ang="0">
                  <a:pos x="509" y="151"/>
                </a:cxn>
                <a:cxn ang="0">
                  <a:pos x="500" y="134"/>
                </a:cxn>
                <a:cxn ang="0">
                  <a:pos x="478" y="123"/>
                </a:cxn>
                <a:cxn ang="0">
                  <a:pos x="456" y="117"/>
                </a:cxn>
                <a:cxn ang="0">
                  <a:pos x="431" y="138"/>
                </a:cxn>
                <a:cxn ang="0">
                  <a:pos x="415" y="143"/>
                </a:cxn>
                <a:cxn ang="0">
                  <a:pos x="385" y="129"/>
                </a:cxn>
                <a:cxn ang="0">
                  <a:pos x="387" y="112"/>
                </a:cxn>
                <a:cxn ang="0">
                  <a:pos x="401" y="60"/>
                </a:cxn>
                <a:cxn ang="0">
                  <a:pos x="387" y="18"/>
                </a:cxn>
                <a:cxn ang="0">
                  <a:pos x="372" y="41"/>
                </a:cxn>
                <a:cxn ang="0">
                  <a:pos x="322" y="53"/>
                </a:cxn>
                <a:cxn ang="0">
                  <a:pos x="282" y="67"/>
                </a:cxn>
                <a:cxn ang="0">
                  <a:pos x="241" y="39"/>
                </a:cxn>
                <a:cxn ang="0">
                  <a:pos x="226" y="0"/>
                </a:cxn>
                <a:cxn ang="0">
                  <a:pos x="194" y="23"/>
                </a:cxn>
                <a:cxn ang="0">
                  <a:pos x="164" y="28"/>
                </a:cxn>
                <a:cxn ang="0">
                  <a:pos x="161" y="74"/>
                </a:cxn>
                <a:cxn ang="0">
                  <a:pos x="118" y="79"/>
                </a:cxn>
                <a:cxn ang="0">
                  <a:pos x="95" y="66"/>
                </a:cxn>
                <a:cxn ang="0">
                  <a:pos x="69" y="82"/>
                </a:cxn>
                <a:cxn ang="0">
                  <a:pos x="66" y="110"/>
                </a:cxn>
                <a:cxn ang="0">
                  <a:pos x="60" y="185"/>
                </a:cxn>
                <a:cxn ang="0">
                  <a:pos x="13" y="217"/>
                </a:cxn>
                <a:cxn ang="0">
                  <a:pos x="15" y="279"/>
                </a:cxn>
                <a:cxn ang="0">
                  <a:pos x="45" y="301"/>
                </a:cxn>
                <a:cxn ang="0">
                  <a:pos x="78" y="319"/>
                </a:cxn>
                <a:cxn ang="0">
                  <a:pos x="137" y="295"/>
                </a:cxn>
                <a:cxn ang="0">
                  <a:pos x="167" y="345"/>
                </a:cxn>
                <a:cxn ang="0">
                  <a:pos x="234" y="372"/>
                </a:cxn>
                <a:cxn ang="0">
                  <a:pos x="245" y="409"/>
                </a:cxn>
                <a:cxn ang="0">
                  <a:pos x="281" y="444"/>
                </a:cxn>
                <a:cxn ang="0">
                  <a:pos x="288" y="492"/>
                </a:cxn>
                <a:cxn ang="0">
                  <a:pos x="294" y="538"/>
                </a:cxn>
                <a:cxn ang="0">
                  <a:pos x="342" y="576"/>
                </a:cxn>
                <a:cxn ang="0">
                  <a:pos x="359" y="607"/>
                </a:cxn>
                <a:cxn ang="0">
                  <a:pos x="357" y="653"/>
                </a:cxn>
                <a:cxn ang="0">
                  <a:pos x="320" y="698"/>
                </a:cxn>
                <a:cxn ang="0">
                  <a:pos x="354" y="714"/>
                </a:cxn>
                <a:cxn ang="0">
                  <a:pos x="398" y="755"/>
                </a:cxn>
                <a:cxn ang="0">
                  <a:pos x="417" y="732"/>
                </a:cxn>
                <a:cxn ang="0">
                  <a:pos x="427" y="699"/>
                </a:cxn>
                <a:cxn ang="0">
                  <a:pos x="424" y="731"/>
                </a:cxn>
                <a:cxn ang="0">
                  <a:pos x="443" y="705"/>
                </a:cxn>
                <a:cxn ang="0">
                  <a:pos x="465" y="662"/>
                </a:cxn>
                <a:cxn ang="0">
                  <a:pos x="462" y="615"/>
                </a:cxn>
                <a:cxn ang="0">
                  <a:pos x="482" y="589"/>
                </a:cxn>
                <a:cxn ang="0">
                  <a:pos x="530" y="557"/>
                </a:cxn>
                <a:cxn ang="0">
                  <a:pos x="551" y="554"/>
                </a:cxn>
                <a:cxn ang="0">
                  <a:pos x="587" y="514"/>
                </a:cxn>
                <a:cxn ang="0">
                  <a:pos x="611" y="447"/>
                </a:cxn>
                <a:cxn ang="0">
                  <a:pos x="611" y="380"/>
                </a:cxn>
                <a:cxn ang="0">
                  <a:pos x="619" y="359"/>
                </a:cxn>
                <a:cxn ang="0">
                  <a:pos x="639" y="322"/>
                </a:cxn>
                <a:cxn ang="0">
                  <a:pos x="676" y="272"/>
                </a:cxn>
                <a:cxn ang="0">
                  <a:pos x="672" y="217"/>
                </a:cxn>
                <a:cxn ang="0">
                  <a:pos x="615" y="176"/>
                </a:cxn>
                <a:cxn ang="0">
                  <a:pos x="542" y="156"/>
                </a:cxn>
                <a:cxn ang="0">
                  <a:pos x="516" y="151"/>
                </a:cxn>
              </a:cxnLst>
              <a:rect l="0" t="0" r="r" b="b"/>
              <a:pathLst>
                <a:path w="680" h="769">
                  <a:moveTo>
                    <a:pt x="516" y="151"/>
                  </a:moveTo>
                  <a:lnTo>
                    <a:pt x="512" y="152"/>
                  </a:lnTo>
                  <a:lnTo>
                    <a:pt x="505" y="165"/>
                  </a:lnTo>
                  <a:lnTo>
                    <a:pt x="509" y="151"/>
                  </a:lnTo>
                  <a:lnTo>
                    <a:pt x="508" y="147"/>
                  </a:lnTo>
                  <a:lnTo>
                    <a:pt x="505" y="148"/>
                  </a:lnTo>
                  <a:lnTo>
                    <a:pt x="507" y="139"/>
                  </a:lnTo>
                  <a:lnTo>
                    <a:pt x="500" y="134"/>
                  </a:lnTo>
                  <a:lnTo>
                    <a:pt x="494" y="134"/>
                  </a:lnTo>
                  <a:lnTo>
                    <a:pt x="492" y="131"/>
                  </a:lnTo>
                  <a:lnTo>
                    <a:pt x="486" y="127"/>
                  </a:lnTo>
                  <a:lnTo>
                    <a:pt x="478" y="123"/>
                  </a:lnTo>
                  <a:lnTo>
                    <a:pt x="471" y="121"/>
                  </a:lnTo>
                  <a:lnTo>
                    <a:pt x="466" y="120"/>
                  </a:lnTo>
                  <a:lnTo>
                    <a:pt x="457" y="114"/>
                  </a:lnTo>
                  <a:lnTo>
                    <a:pt x="456" y="117"/>
                  </a:lnTo>
                  <a:lnTo>
                    <a:pt x="445" y="120"/>
                  </a:lnTo>
                  <a:lnTo>
                    <a:pt x="439" y="131"/>
                  </a:lnTo>
                  <a:lnTo>
                    <a:pt x="438" y="134"/>
                  </a:lnTo>
                  <a:lnTo>
                    <a:pt x="431" y="138"/>
                  </a:lnTo>
                  <a:lnTo>
                    <a:pt x="419" y="155"/>
                  </a:lnTo>
                  <a:lnTo>
                    <a:pt x="422" y="147"/>
                  </a:lnTo>
                  <a:lnTo>
                    <a:pt x="421" y="139"/>
                  </a:lnTo>
                  <a:lnTo>
                    <a:pt x="415" y="143"/>
                  </a:lnTo>
                  <a:lnTo>
                    <a:pt x="410" y="140"/>
                  </a:lnTo>
                  <a:lnTo>
                    <a:pt x="404" y="140"/>
                  </a:lnTo>
                  <a:lnTo>
                    <a:pt x="398" y="122"/>
                  </a:lnTo>
                  <a:lnTo>
                    <a:pt x="385" y="129"/>
                  </a:lnTo>
                  <a:lnTo>
                    <a:pt x="374" y="135"/>
                  </a:lnTo>
                  <a:lnTo>
                    <a:pt x="367" y="133"/>
                  </a:lnTo>
                  <a:lnTo>
                    <a:pt x="380" y="125"/>
                  </a:lnTo>
                  <a:lnTo>
                    <a:pt x="387" y="112"/>
                  </a:lnTo>
                  <a:lnTo>
                    <a:pt x="402" y="91"/>
                  </a:lnTo>
                  <a:lnTo>
                    <a:pt x="414" y="78"/>
                  </a:lnTo>
                  <a:lnTo>
                    <a:pt x="409" y="67"/>
                  </a:lnTo>
                  <a:lnTo>
                    <a:pt x="401" y="60"/>
                  </a:lnTo>
                  <a:lnTo>
                    <a:pt x="397" y="43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7" y="18"/>
                  </a:lnTo>
                  <a:lnTo>
                    <a:pt x="387" y="22"/>
                  </a:lnTo>
                  <a:lnTo>
                    <a:pt x="384" y="22"/>
                  </a:lnTo>
                  <a:lnTo>
                    <a:pt x="384" y="23"/>
                  </a:lnTo>
                  <a:lnTo>
                    <a:pt x="372" y="41"/>
                  </a:lnTo>
                  <a:lnTo>
                    <a:pt x="361" y="60"/>
                  </a:lnTo>
                  <a:lnTo>
                    <a:pt x="344" y="58"/>
                  </a:lnTo>
                  <a:lnTo>
                    <a:pt x="332" y="57"/>
                  </a:lnTo>
                  <a:lnTo>
                    <a:pt x="322" y="53"/>
                  </a:lnTo>
                  <a:lnTo>
                    <a:pt x="307" y="56"/>
                  </a:lnTo>
                  <a:lnTo>
                    <a:pt x="307" y="66"/>
                  </a:lnTo>
                  <a:lnTo>
                    <a:pt x="299" y="64"/>
                  </a:lnTo>
                  <a:lnTo>
                    <a:pt x="282" y="67"/>
                  </a:lnTo>
                  <a:lnTo>
                    <a:pt x="266" y="77"/>
                  </a:lnTo>
                  <a:lnTo>
                    <a:pt x="254" y="77"/>
                  </a:lnTo>
                  <a:lnTo>
                    <a:pt x="242" y="62"/>
                  </a:lnTo>
                  <a:lnTo>
                    <a:pt x="241" y="39"/>
                  </a:lnTo>
                  <a:lnTo>
                    <a:pt x="246" y="21"/>
                  </a:lnTo>
                  <a:lnTo>
                    <a:pt x="238" y="10"/>
                  </a:lnTo>
                  <a:lnTo>
                    <a:pt x="237" y="0"/>
                  </a:lnTo>
                  <a:lnTo>
                    <a:pt x="226" y="0"/>
                  </a:lnTo>
                  <a:lnTo>
                    <a:pt x="228" y="0"/>
                  </a:lnTo>
                  <a:lnTo>
                    <a:pt x="223" y="11"/>
                  </a:lnTo>
                  <a:lnTo>
                    <a:pt x="208" y="17"/>
                  </a:lnTo>
                  <a:lnTo>
                    <a:pt x="194" y="23"/>
                  </a:lnTo>
                  <a:lnTo>
                    <a:pt x="191" y="30"/>
                  </a:lnTo>
                  <a:lnTo>
                    <a:pt x="176" y="24"/>
                  </a:lnTo>
                  <a:lnTo>
                    <a:pt x="157" y="19"/>
                  </a:lnTo>
                  <a:lnTo>
                    <a:pt x="164" y="28"/>
                  </a:lnTo>
                  <a:lnTo>
                    <a:pt x="169" y="51"/>
                  </a:lnTo>
                  <a:lnTo>
                    <a:pt x="180" y="54"/>
                  </a:lnTo>
                  <a:lnTo>
                    <a:pt x="177" y="61"/>
                  </a:lnTo>
                  <a:lnTo>
                    <a:pt x="161" y="74"/>
                  </a:lnTo>
                  <a:lnTo>
                    <a:pt x="144" y="88"/>
                  </a:lnTo>
                  <a:lnTo>
                    <a:pt x="142" y="86"/>
                  </a:lnTo>
                  <a:lnTo>
                    <a:pt x="133" y="87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08" y="61"/>
                  </a:lnTo>
                  <a:lnTo>
                    <a:pt x="99" y="67"/>
                  </a:lnTo>
                  <a:lnTo>
                    <a:pt x="95" y="66"/>
                  </a:lnTo>
                  <a:lnTo>
                    <a:pt x="96" y="69"/>
                  </a:lnTo>
                  <a:lnTo>
                    <a:pt x="82" y="69"/>
                  </a:lnTo>
                  <a:lnTo>
                    <a:pt x="66" y="69"/>
                  </a:lnTo>
                  <a:lnTo>
                    <a:pt x="69" y="82"/>
                  </a:lnTo>
                  <a:lnTo>
                    <a:pt x="78" y="86"/>
                  </a:lnTo>
                  <a:lnTo>
                    <a:pt x="75" y="90"/>
                  </a:lnTo>
                  <a:lnTo>
                    <a:pt x="62" y="91"/>
                  </a:lnTo>
                  <a:lnTo>
                    <a:pt x="66" y="110"/>
                  </a:lnTo>
                  <a:lnTo>
                    <a:pt x="74" y="130"/>
                  </a:lnTo>
                  <a:lnTo>
                    <a:pt x="70" y="159"/>
                  </a:lnTo>
                  <a:lnTo>
                    <a:pt x="66" y="186"/>
                  </a:lnTo>
                  <a:lnTo>
                    <a:pt x="60" y="185"/>
                  </a:lnTo>
                  <a:lnTo>
                    <a:pt x="45" y="189"/>
                  </a:lnTo>
                  <a:lnTo>
                    <a:pt x="31" y="195"/>
                  </a:lnTo>
                  <a:lnTo>
                    <a:pt x="17" y="203"/>
                  </a:lnTo>
                  <a:lnTo>
                    <a:pt x="13" y="217"/>
                  </a:lnTo>
                  <a:lnTo>
                    <a:pt x="8" y="233"/>
                  </a:lnTo>
                  <a:lnTo>
                    <a:pt x="0" y="249"/>
                  </a:lnTo>
                  <a:lnTo>
                    <a:pt x="8" y="263"/>
                  </a:lnTo>
                  <a:lnTo>
                    <a:pt x="15" y="279"/>
                  </a:lnTo>
                  <a:lnTo>
                    <a:pt x="14" y="286"/>
                  </a:lnTo>
                  <a:lnTo>
                    <a:pt x="21" y="289"/>
                  </a:lnTo>
                  <a:lnTo>
                    <a:pt x="31" y="297"/>
                  </a:lnTo>
                  <a:lnTo>
                    <a:pt x="45" y="301"/>
                  </a:lnTo>
                  <a:lnTo>
                    <a:pt x="57" y="290"/>
                  </a:lnTo>
                  <a:lnTo>
                    <a:pt x="58" y="306"/>
                  </a:lnTo>
                  <a:lnTo>
                    <a:pt x="60" y="320"/>
                  </a:lnTo>
                  <a:lnTo>
                    <a:pt x="78" y="319"/>
                  </a:lnTo>
                  <a:lnTo>
                    <a:pt x="100" y="319"/>
                  </a:lnTo>
                  <a:lnTo>
                    <a:pt x="108" y="314"/>
                  </a:lnTo>
                  <a:lnTo>
                    <a:pt x="122" y="305"/>
                  </a:lnTo>
                  <a:lnTo>
                    <a:pt x="137" y="295"/>
                  </a:lnTo>
                  <a:lnTo>
                    <a:pt x="151" y="297"/>
                  </a:lnTo>
                  <a:lnTo>
                    <a:pt x="152" y="314"/>
                  </a:lnTo>
                  <a:lnTo>
                    <a:pt x="154" y="331"/>
                  </a:lnTo>
                  <a:lnTo>
                    <a:pt x="167" y="345"/>
                  </a:lnTo>
                  <a:lnTo>
                    <a:pt x="180" y="349"/>
                  </a:lnTo>
                  <a:lnTo>
                    <a:pt x="195" y="357"/>
                  </a:lnTo>
                  <a:lnTo>
                    <a:pt x="215" y="370"/>
                  </a:lnTo>
                  <a:lnTo>
                    <a:pt x="234" y="372"/>
                  </a:lnTo>
                  <a:lnTo>
                    <a:pt x="239" y="381"/>
                  </a:lnTo>
                  <a:lnTo>
                    <a:pt x="242" y="401"/>
                  </a:lnTo>
                  <a:lnTo>
                    <a:pt x="238" y="401"/>
                  </a:lnTo>
                  <a:lnTo>
                    <a:pt x="245" y="409"/>
                  </a:lnTo>
                  <a:lnTo>
                    <a:pt x="247" y="425"/>
                  </a:lnTo>
                  <a:lnTo>
                    <a:pt x="263" y="426"/>
                  </a:lnTo>
                  <a:lnTo>
                    <a:pt x="279" y="427"/>
                  </a:lnTo>
                  <a:lnTo>
                    <a:pt x="281" y="444"/>
                  </a:lnTo>
                  <a:lnTo>
                    <a:pt x="292" y="456"/>
                  </a:lnTo>
                  <a:lnTo>
                    <a:pt x="296" y="462"/>
                  </a:lnTo>
                  <a:lnTo>
                    <a:pt x="292" y="478"/>
                  </a:lnTo>
                  <a:lnTo>
                    <a:pt x="288" y="492"/>
                  </a:lnTo>
                  <a:lnTo>
                    <a:pt x="292" y="499"/>
                  </a:lnTo>
                  <a:lnTo>
                    <a:pt x="288" y="501"/>
                  </a:lnTo>
                  <a:lnTo>
                    <a:pt x="292" y="509"/>
                  </a:lnTo>
                  <a:lnTo>
                    <a:pt x="294" y="538"/>
                  </a:lnTo>
                  <a:lnTo>
                    <a:pt x="319" y="540"/>
                  </a:lnTo>
                  <a:lnTo>
                    <a:pt x="332" y="543"/>
                  </a:lnTo>
                  <a:lnTo>
                    <a:pt x="337" y="559"/>
                  </a:lnTo>
                  <a:lnTo>
                    <a:pt x="342" y="576"/>
                  </a:lnTo>
                  <a:lnTo>
                    <a:pt x="352" y="574"/>
                  </a:lnTo>
                  <a:lnTo>
                    <a:pt x="361" y="576"/>
                  </a:lnTo>
                  <a:lnTo>
                    <a:pt x="359" y="591"/>
                  </a:lnTo>
                  <a:lnTo>
                    <a:pt x="359" y="607"/>
                  </a:lnTo>
                  <a:lnTo>
                    <a:pt x="370" y="608"/>
                  </a:lnTo>
                  <a:lnTo>
                    <a:pt x="378" y="633"/>
                  </a:lnTo>
                  <a:lnTo>
                    <a:pt x="367" y="643"/>
                  </a:lnTo>
                  <a:lnTo>
                    <a:pt x="357" y="653"/>
                  </a:lnTo>
                  <a:lnTo>
                    <a:pt x="348" y="664"/>
                  </a:lnTo>
                  <a:lnTo>
                    <a:pt x="339" y="676"/>
                  </a:lnTo>
                  <a:lnTo>
                    <a:pt x="329" y="688"/>
                  </a:lnTo>
                  <a:lnTo>
                    <a:pt x="320" y="698"/>
                  </a:lnTo>
                  <a:lnTo>
                    <a:pt x="320" y="699"/>
                  </a:lnTo>
                  <a:lnTo>
                    <a:pt x="329" y="697"/>
                  </a:lnTo>
                  <a:lnTo>
                    <a:pt x="350" y="714"/>
                  </a:lnTo>
                  <a:lnTo>
                    <a:pt x="354" y="714"/>
                  </a:lnTo>
                  <a:lnTo>
                    <a:pt x="365" y="720"/>
                  </a:lnTo>
                  <a:lnTo>
                    <a:pt x="383" y="733"/>
                  </a:lnTo>
                  <a:lnTo>
                    <a:pt x="401" y="746"/>
                  </a:lnTo>
                  <a:lnTo>
                    <a:pt x="398" y="755"/>
                  </a:lnTo>
                  <a:lnTo>
                    <a:pt x="402" y="769"/>
                  </a:lnTo>
                  <a:lnTo>
                    <a:pt x="409" y="757"/>
                  </a:lnTo>
                  <a:lnTo>
                    <a:pt x="415" y="745"/>
                  </a:lnTo>
                  <a:lnTo>
                    <a:pt x="417" y="732"/>
                  </a:lnTo>
                  <a:lnTo>
                    <a:pt x="421" y="720"/>
                  </a:lnTo>
                  <a:lnTo>
                    <a:pt x="428" y="711"/>
                  </a:lnTo>
                  <a:lnTo>
                    <a:pt x="426" y="699"/>
                  </a:lnTo>
                  <a:lnTo>
                    <a:pt x="427" y="699"/>
                  </a:lnTo>
                  <a:lnTo>
                    <a:pt x="435" y="701"/>
                  </a:lnTo>
                  <a:lnTo>
                    <a:pt x="439" y="702"/>
                  </a:lnTo>
                  <a:lnTo>
                    <a:pt x="431" y="716"/>
                  </a:lnTo>
                  <a:lnTo>
                    <a:pt x="424" y="731"/>
                  </a:lnTo>
                  <a:lnTo>
                    <a:pt x="419" y="735"/>
                  </a:lnTo>
                  <a:lnTo>
                    <a:pt x="421" y="736"/>
                  </a:lnTo>
                  <a:lnTo>
                    <a:pt x="432" y="720"/>
                  </a:lnTo>
                  <a:lnTo>
                    <a:pt x="443" y="705"/>
                  </a:lnTo>
                  <a:lnTo>
                    <a:pt x="451" y="688"/>
                  </a:lnTo>
                  <a:lnTo>
                    <a:pt x="460" y="672"/>
                  </a:lnTo>
                  <a:lnTo>
                    <a:pt x="465" y="666"/>
                  </a:lnTo>
                  <a:lnTo>
                    <a:pt x="465" y="662"/>
                  </a:lnTo>
                  <a:lnTo>
                    <a:pt x="466" y="647"/>
                  </a:lnTo>
                  <a:lnTo>
                    <a:pt x="465" y="630"/>
                  </a:lnTo>
                  <a:lnTo>
                    <a:pt x="464" y="620"/>
                  </a:lnTo>
                  <a:lnTo>
                    <a:pt x="462" y="615"/>
                  </a:lnTo>
                  <a:lnTo>
                    <a:pt x="465" y="607"/>
                  </a:lnTo>
                  <a:lnTo>
                    <a:pt x="460" y="606"/>
                  </a:lnTo>
                  <a:lnTo>
                    <a:pt x="466" y="603"/>
                  </a:lnTo>
                  <a:lnTo>
                    <a:pt x="482" y="589"/>
                  </a:lnTo>
                  <a:lnTo>
                    <a:pt x="496" y="577"/>
                  </a:lnTo>
                  <a:lnTo>
                    <a:pt x="512" y="570"/>
                  </a:lnTo>
                  <a:lnTo>
                    <a:pt x="525" y="561"/>
                  </a:lnTo>
                  <a:lnTo>
                    <a:pt x="530" y="557"/>
                  </a:lnTo>
                  <a:lnTo>
                    <a:pt x="538" y="557"/>
                  </a:lnTo>
                  <a:lnTo>
                    <a:pt x="542" y="556"/>
                  </a:lnTo>
                  <a:lnTo>
                    <a:pt x="547" y="554"/>
                  </a:lnTo>
                  <a:lnTo>
                    <a:pt x="551" y="554"/>
                  </a:lnTo>
                  <a:lnTo>
                    <a:pt x="569" y="554"/>
                  </a:lnTo>
                  <a:lnTo>
                    <a:pt x="574" y="542"/>
                  </a:lnTo>
                  <a:lnTo>
                    <a:pt x="585" y="537"/>
                  </a:lnTo>
                  <a:lnTo>
                    <a:pt x="587" y="514"/>
                  </a:lnTo>
                  <a:lnTo>
                    <a:pt x="595" y="499"/>
                  </a:lnTo>
                  <a:lnTo>
                    <a:pt x="603" y="483"/>
                  </a:lnTo>
                  <a:lnTo>
                    <a:pt x="606" y="457"/>
                  </a:lnTo>
                  <a:lnTo>
                    <a:pt x="611" y="447"/>
                  </a:lnTo>
                  <a:lnTo>
                    <a:pt x="613" y="427"/>
                  </a:lnTo>
                  <a:lnTo>
                    <a:pt x="615" y="415"/>
                  </a:lnTo>
                  <a:lnTo>
                    <a:pt x="612" y="404"/>
                  </a:lnTo>
                  <a:lnTo>
                    <a:pt x="611" y="380"/>
                  </a:lnTo>
                  <a:lnTo>
                    <a:pt x="608" y="374"/>
                  </a:lnTo>
                  <a:lnTo>
                    <a:pt x="612" y="355"/>
                  </a:lnTo>
                  <a:lnTo>
                    <a:pt x="616" y="355"/>
                  </a:lnTo>
                  <a:lnTo>
                    <a:pt x="619" y="359"/>
                  </a:lnTo>
                  <a:lnTo>
                    <a:pt x="630" y="342"/>
                  </a:lnTo>
                  <a:lnTo>
                    <a:pt x="636" y="329"/>
                  </a:lnTo>
                  <a:lnTo>
                    <a:pt x="637" y="327"/>
                  </a:lnTo>
                  <a:lnTo>
                    <a:pt x="639" y="322"/>
                  </a:lnTo>
                  <a:lnTo>
                    <a:pt x="650" y="307"/>
                  </a:lnTo>
                  <a:lnTo>
                    <a:pt x="659" y="297"/>
                  </a:lnTo>
                  <a:lnTo>
                    <a:pt x="664" y="294"/>
                  </a:lnTo>
                  <a:lnTo>
                    <a:pt x="676" y="272"/>
                  </a:lnTo>
                  <a:lnTo>
                    <a:pt x="677" y="266"/>
                  </a:lnTo>
                  <a:lnTo>
                    <a:pt x="680" y="262"/>
                  </a:lnTo>
                  <a:lnTo>
                    <a:pt x="680" y="245"/>
                  </a:lnTo>
                  <a:lnTo>
                    <a:pt x="672" y="217"/>
                  </a:lnTo>
                  <a:lnTo>
                    <a:pt x="667" y="204"/>
                  </a:lnTo>
                  <a:lnTo>
                    <a:pt x="650" y="202"/>
                  </a:lnTo>
                  <a:lnTo>
                    <a:pt x="634" y="196"/>
                  </a:lnTo>
                  <a:lnTo>
                    <a:pt x="615" y="176"/>
                  </a:lnTo>
                  <a:lnTo>
                    <a:pt x="599" y="165"/>
                  </a:lnTo>
                  <a:lnTo>
                    <a:pt x="574" y="159"/>
                  </a:lnTo>
                  <a:lnTo>
                    <a:pt x="557" y="159"/>
                  </a:lnTo>
                  <a:lnTo>
                    <a:pt x="542" y="156"/>
                  </a:lnTo>
                  <a:lnTo>
                    <a:pt x="527" y="152"/>
                  </a:lnTo>
                  <a:lnTo>
                    <a:pt x="513" y="156"/>
                  </a:lnTo>
                  <a:lnTo>
                    <a:pt x="518" y="153"/>
                  </a:lnTo>
                  <a:lnTo>
                    <a:pt x="516" y="1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2" name="Freeform 316"/>
            <p:cNvSpPr>
              <a:spLocks/>
            </p:cNvSpPr>
            <p:nvPr/>
          </p:nvSpPr>
          <p:spPr bwMode="auto">
            <a:xfrm>
              <a:off x="1973" y="2571"/>
              <a:ext cx="40" cy="34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17" y="33"/>
                </a:cxn>
                <a:cxn ang="0">
                  <a:pos x="8" y="29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23" y="3"/>
                </a:cxn>
                <a:cxn ang="0">
                  <a:pos x="40" y="5"/>
                </a:cxn>
                <a:cxn ang="0">
                  <a:pos x="32" y="21"/>
                </a:cxn>
                <a:cxn ang="0">
                  <a:pos x="31" y="24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1" y="32"/>
                </a:cxn>
              </a:cxnLst>
              <a:rect l="0" t="0" r="r" b="b"/>
              <a:pathLst>
                <a:path w="40" h="34">
                  <a:moveTo>
                    <a:pt x="21" y="32"/>
                  </a:moveTo>
                  <a:lnTo>
                    <a:pt x="17" y="33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1" y="18"/>
                  </a:lnTo>
                  <a:lnTo>
                    <a:pt x="1" y="11"/>
                  </a:lnTo>
                  <a:lnTo>
                    <a:pt x="6" y="0"/>
                  </a:lnTo>
                  <a:lnTo>
                    <a:pt x="23" y="3"/>
                  </a:lnTo>
                  <a:lnTo>
                    <a:pt x="40" y="5"/>
                  </a:lnTo>
                  <a:lnTo>
                    <a:pt x="32" y="21"/>
                  </a:lnTo>
                  <a:lnTo>
                    <a:pt x="31" y="24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3" name="Freeform 320"/>
            <p:cNvSpPr>
              <a:spLocks/>
            </p:cNvSpPr>
            <p:nvPr/>
          </p:nvSpPr>
          <p:spPr bwMode="auto">
            <a:xfrm>
              <a:off x="1789" y="2950"/>
              <a:ext cx="145" cy="161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17" y="73"/>
                </a:cxn>
                <a:cxn ang="0">
                  <a:pos x="34" y="90"/>
                </a:cxn>
                <a:cxn ang="0">
                  <a:pos x="48" y="97"/>
                </a:cxn>
                <a:cxn ang="0">
                  <a:pos x="61" y="103"/>
                </a:cxn>
                <a:cxn ang="0">
                  <a:pos x="77" y="111"/>
                </a:cxn>
                <a:cxn ang="0">
                  <a:pos x="93" y="120"/>
                </a:cxn>
                <a:cxn ang="0">
                  <a:pos x="86" y="140"/>
                </a:cxn>
                <a:cxn ang="0">
                  <a:pos x="80" y="158"/>
                </a:cxn>
                <a:cxn ang="0">
                  <a:pos x="100" y="159"/>
                </a:cxn>
                <a:cxn ang="0">
                  <a:pos x="120" y="161"/>
                </a:cxn>
                <a:cxn ang="0">
                  <a:pos x="130" y="157"/>
                </a:cxn>
                <a:cxn ang="0">
                  <a:pos x="145" y="136"/>
                </a:cxn>
                <a:cxn ang="0">
                  <a:pos x="143" y="123"/>
                </a:cxn>
                <a:cxn ang="0">
                  <a:pos x="143" y="107"/>
                </a:cxn>
                <a:cxn ang="0">
                  <a:pos x="145" y="92"/>
                </a:cxn>
                <a:cxn ang="0">
                  <a:pos x="136" y="90"/>
                </a:cxn>
                <a:cxn ang="0">
                  <a:pos x="126" y="92"/>
                </a:cxn>
                <a:cxn ang="0">
                  <a:pos x="121" y="75"/>
                </a:cxn>
                <a:cxn ang="0">
                  <a:pos x="116" y="59"/>
                </a:cxn>
                <a:cxn ang="0">
                  <a:pos x="103" y="56"/>
                </a:cxn>
                <a:cxn ang="0">
                  <a:pos x="78" y="54"/>
                </a:cxn>
                <a:cxn ang="0">
                  <a:pos x="76" y="25"/>
                </a:cxn>
                <a:cxn ang="0">
                  <a:pos x="72" y="17"/>
                </a:cxn>
                <a:cxn ang="0">
                  <a:pos x="73" y="13"/>
                </a:cxn>
                <a:cxn ang="0">
                  <a:pos x="55" y="0"/>
                </a:cxn>
                <a:cxn ang="0">
                  <a:pos x="33" y="4"/>
                </a:cxn>
                <a:cxn ang="0">
                  <a:pos x="10" y="7"/>
                </a:cxn>
                <a:cxn ang="0">
                  <a:pos x="8" y="15"/>
                </a:cxn>
              </a:cxnLst>
              <a:rect l="0" t="0" r="r" b="b"/>
              <a:pathLst>
                <a:path w="145" h="161">
                  <a:moveTo>
                    <a:pt x="8" y="15"/>
                  </a:moveTo>
                  <a:lnTo>
                    <a:pt x="4" y="37"/>
                  </a:lnTo>
                  <a:lnTo>
                    <a:pt x="0" y="58"/>
                  </a:lnTo>
                  <a:lnTo>
                    <a:pt x="17" y="73"/>
                  </a:lnTo>
                  <a:lnTo>
                    <a:pt x="34" y="90"/>
                  </a:lnTo>
                  <a:lnTo>
                    <a:pt x="48" y="97"/>
                  </a:lnTo>
                  <a:lnTo>
                    <a:pt x="61" y="103"/>
                  </a:lnTo>
                  <a:lnTo>
                    <a:pt x="77" y="111"/>
                  </a:lnTo>
                  <a:lnTo>
                    <a:pt x="93" y="120"/>
                  </a:lnTo>
                  <a:lnTo>
                    <a:pt x="86" y="140"/>
                  </a:lnTo>
                  <a:lnTo>
                    <a:pt x="80" y="158"/>
                  </a:lnTo>
                  <a:lnTo>
                    <a:pt x="100" y="159"/>
                  </a:lnTo>
                  <a:lnTo>
                    <a:pt x="120" y="161"/>
                  </a:lnTo>
                  <a:lnTo>
                    <a:pt x="130" y="157"/>
                  </a:lnTo>
                  <a:lnTo>
                    <a:pt x="145" y="136"/>
                  </a:lnTo>
                  <a:lnTo>
                    <a:pt x="143" y="123"/>
                  </a:lnTo>
                  <a:lnTo>
                    <a:pt x="143" y="107"/>
                  </a:lnTo>
                  <a:lnTo>
                    <a:pt x="145" y="92"/>
                  </a:lnTo>
                  <a:lnTo>
                    <a:pt x="136" y="90"/>
                  </a:lnTo>
                  <a:lnTo>
                    <a:pt x="126" y="92"/>
                  </a:lnTo>
                  <a:lnTo>
                    <a:pt x="121" y="75"/>
                  </a:lnTo>
                  <a:lnTo>
                    <a:pt x="116" y="59"/>
                  </a:lnTo>
                  <a:lnTo>
                    <a:pt x="103" y="56"/>
                  </a:lnTo>
                  <a:lnTo>
                    <a:pt x="78" y="54"/>
                  </a:lnTo>
                  <a:lnTo>
                    <a:pt x="76" y="25"/>
                  </a:lnTo>
                  <a:lnTo>
                    <a:pt x="72" y="17"/>
                  </a:lnTo>
                  <a:lnTo>
                    <a:pt x="73" y="13"/>
                  </a:lnTo>
                  <a:lnTo>
                    <a:pt x="55" y="0"/>
                  </a:lnTo>
                  <a:lnTo>
                    <a:pt x="33" y="4"/>
                  </a:lnTo>
                  <a:lnTo>
                    <a:pt x="10" y="7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4" name="Freeform 324"/>
            <p:cNvSpPr>
              <a:spLocks/>
            </p:cNvSpPr>
            <p:nvPr/>
          </p:nvSpPr>
          <p:spPr bwMode="auto">
            <a:xfrm>
              <a:off x="1848" y="2450"/>
              <a:ext cx="67" cy="82"/>
            </a:xfrm>
            <a:custGeom>
              <a:avLst/>
              <a:gdLst/>
              <a:ahLst/>
              <a:cxnLst>
                <a:cxn ang="0">
                  <a:pos x="9" y="52"/>
                </a:cxn>
                <a:cxn ang="0">
                  <a:pos x="0" y="42"/>
                </a:cxn>
                <a:cxn ang="0">
                  <a:pos x="1" y="25"/>
                </a:cxn>
                <a:cxn ang="0">
                  <a:pos x="9" y="21"/>
                </a:cxn>
                <a:cxn ang="0">
                  <a:pos x="13" y="10"/>
                </a:cxn>
                <a:cxn ang="0">
                  <a:pos x="17" y="0"/>
                </a:cxn>
                <a:cxn ang="0">
                  <a:pos x="36" y="4"/>
                </a:cxn>
                <a:cxn ang="0">
                  <a:pos x="52" y="3"/>
                </a:cxn>
                <a:cxn ang="0">
                  <a:pos x="50" y="3"/>
                </a:cxn>
                <a:cxn ang="0">
                  <a:pos x="67" y="4"/>
                </a:cxn>
                <a:cxn ang="0">
                  <a:pos x="66" y="13"/>
                </a:cxn>
                <a:cxn ang="0">
                  <a:pos x="61" y="30"/>
                </a:cxn>
                <a:cxn ang="0">
                  <a:pos x="67" y="53"/>
                </a:cxn>
                <a:cxn ang="0">
                  <a:pos x="57" y="73"/>
                </a:cxn>
                <a:cxn ang="0">
                  <a:pos x="47" y="69"/>
                </a:cxn>
                <a:cxn ang="0">
                  <a:pos x="32" y="72"/>
                </a:cxn>
                <a:cxn ang="0">
                  <a:pos x="32" y="82"/>
                </a:cxn>
                <a:cxn ang="0">
                  <a:pos x="24" y="80"/>
                </a:cxn>
                <a:cxn ang="0">
                  <a:pos x="17" y="67"/>
                </a:cxn>
                <a:cxn ang="0">
                  <a:pos x="9" y="52"/>
                </a:cxn>
              </a:cxnLst>
              <a:rect l="0" t="0" r="r" b="b"/>
              <a:pathLst>
                <a:path w="67" h="82">
                  <a:moveTo>
                    <a:pt x="9" y="52"/>
                  </a:moveTo>
                  <a:lnTo>
                    <a:pt x="0" y="42"/>
                  </a:lnTo>
                  <a:lnTo>
                    <a:pt x="1" y="25"/>
                  </a:lnTo>
                  <a:lnTo>
                    <a:pt x="9" y="21"/>
                  </a:lnTo>
                  <a:lnTo>
                    <a:pt x="13" y="10"/>
                  </a:lnTo>
                  <a:lnTo>
                    <a:pt x="17" y="0"/>
                  </a:lnTo>
                  <a:lnTo>
                    <a:pt x="36" y="4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67" y="4"/>
                  </a:lnTo>
                  <a:lnTo>
                    <a:pt x="66" y="13"/>
                  </a:lnTo>
                  <a:lnTo>
                    <a:pt x="61" y="30"/>
                  </a:lnTo>
                  <a:lnTo>
                    <a:pt x="67" y="53"/>
                  </a:lnTo>
                  <a:lnTo>
                    <a:pt x="57" y="73"/>
                  </a:lnTo>
                  <a:lnTo>
                    <a:pt x="47" y="69"/>
                  </a:lnTo>
                  <a:lnTo>
                    <a:pt x="32" y="7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7" y="67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5" name="Freeform 325"/>
            <p:cNvSpPr>
              <a:spLocks/>
            </p:cNvSpPr>
            <p:nvPr/>
          </p:nvSpPr>
          <p:spPr bwMode="auto">
            <a:xfrm>
              <a:off x="1891" y="3163"/>
              <a:ext cx="84" cy="96"/>
            </a:xfrm>
            <a:custGeom>
              <a:avLst/>
              <a:gdLst/>
              <a:ahLst/>
              <a:cxnLst>
                <a:cxn ang="0">
                  <a:pos x="83" y="49"/>
                </a:cxn>
                <a:cxn ang="0">
                  <a:pos x="65" y="36"/>
                </a:cxn>
                <a:cxn ang="0">
                  <a:pos x="47" y="23"/>
                </a:cxn>
                <a:cxn ang="0">
                  <a:pos x="36" y="17"/>
                </a:cxn>
                <a:cxn ang="0">
                  <a:pos x="32" y="17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1" y="25"/>
                </a:cxn>
                <a:cxn ang="0">
                  <a:pos x="1" y="47"/>
                </a:cxn>
                <a:cxn ang="0">
                  <a:pos x="2" y="49"/>
                </a:cxn>
                <a:cxn ang="0">
                  <a:pos x="0" y="65"/>
                </a:cxn>
                <a:cxn ang="0">
                  <a:pos x="2" y="73"/>
                </a:cxn>
                <a:cxn ang="0">
                  <a:pos x="4" y="78"/>
                </a:cxn>
                <a:cxn ang="0">
                  <a:pos x="9" y="82"/>
                </a:cxn>
                <a:cxn ang="0">
                  <a:pos x="10" y="85"/>
                </a:cxn>
                <a:cxn ang="0">
                  <a:pos x="15" y="85"/>
                </a:cxn>
                <a:cxn ang="0">
                  <a:pos x="30" y="90"/>
                </a:cxn>
                <a:cxn ang="0">
                  <a:pos x="39" y="91"/>
                </a:cxn>
                <a:cxn ang="0">
                  <a:pos x="41" y="94"/>
                </a:cxn>
                <a:cxn ang="0">
                  <a:pos x="44" y="95"/>
                </a:cxn>
                <a:cxn ang="0">
                  <a:pos x="50" y="96"/>
                </a:cxn>
                <a:cxn ang="0">
                  <a:pos x="60" y="96"/>
                </a:cxn>
                <a:cxn ang="0">
                  <a:pos x="73" y="91"/>
                </a:cxn>
                <a:cxn ang="0">
                  <a:pos x="84" y="72"/>
                </a:cxn>
                <a:cxn ang="0">
                  <a:pos x="80" y="58"/>
                </a:cxn>
                <a:cxn ang="0">
                  <a:pos x="83" y="49"/>
                </a:cxn>
              </a:cxnLst>
              <a:rect l="0" t="0" r="r" b="b"/>
              <a:pathLst>
                <a:path w="84" h="96">
                  <a:moveTo>
                    <a:pt x="83" y="49"/>
                  </a:moveTo>
                  <a:lnTo>
                    <a:pt x="65" y="36"/>
                  </a:lnTo>
                  <a:lnTo>
                    <a:pt x="47" y="23"/>
                  </a:lnTo>
                  <a:lnTo>
                    <a:pt x="36" y="17"/>
                  </a:lnTo>
                  <a:lnTo>
                    <a:pt x="32" y="17"/>
                  </a:lnTo>
                  <a:lnTo>
                    <a:pt x="11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2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0" y="65"/>
                  </a:lnTo>
                  <a:lnTo>
                    <a:pt x="2" y="73"/>
                  </a:lnTo>
                  <a:lnTo>
                    <a:pt x="4" y="78"/>
                  </a:lnTo>
                  <a:lnTo>
                    <a:pt x="9" y="82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30" y="90"/>
                  </a:lnTo>
                  <a:lnTo>
                    <a:pt x="39" y="91"/>
                  </a:lnTo>
                  <a:lnTo>
                    <a:pt x="41" y="94"/>
                  </a:lnTo>
                  <a:lnTo>
                    <a:pt x="44" y="95"/>
                  </a:lnTo>
                  <a:lnTo>
                    <a:pt x="50" y="96"/>
                  </a:lnTo>
                  <a:lnTo>
                    <a:pt x="60" y="96"/>
                  </a:lnTo>
                  <a:lnTo>
                    <a:pt x="73" y="91"/>
                  </a:lnTo>
                  <a:lnTo>
                    <a:pt x="84" y="72"/>
                  </a:lnTo>
                  <a:lnTo>
                    <a:pt x="80" y="58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6" name="Freeform 326"/>
            <p:cNvSpPr>
              <a:spLocks/>
            </p:cNvSpPr>
            <p:nvPr/>
          </p:nvSpPr>
          <p:spPr bwMode="auto">
            <a:xfrm>
              <a:off x="1651" y="2761"/>
              <a:ext cx="218" cy="259"/>
            </a:xfrm>
            <a:custGeom>
              <a:avLst/>
              <a:gdLst/>
              <a:ahLst/>
              <a:cxnLst>
                <a:cxn ang="0">
                  <a:pos x="146" y="204"/>
                </a:cxn>
                <a:cxn ang="0">
                  <a:pos x="142" y="226"/>
                </a:cxn>
                <a:cxn ang="0">
                  <a:pos x="138" y="247"/>
                </a:cxn>
                <a:cxn ang="0">
                  <a:pos x="134" y="242"/>
                </a:cxn>
                <a:cxn ang="0">
                  <a:pos x="115" y="245"/>
                </a:cxn>
                <a:cxn ang="0">
                  <a:pos x="108" y="256"/>
                </a:cxn>
                <a:cxn ang="0">
                  <a:pos x="100" y="244"/>
                </a:cxn>
                <a:cxn ang="0">
                  <a:pos x="79" y="240"/>
                </a:cxn>
                <a:cxn ang="0">
                  <a:pos x="76" y="238"/>
                </a:cxn>
                <a:cxn ang="0">
                  <a:pos x="61" y="259"/>
                </a:cxn>
                <a:cxn ang="0">
                  <a:pos x="49" y="256"/>
                </a:cxn>
                <a:cxn ang="0">
                  <a:pos x="42" y="239"/>
                </a:cxn>
                <a:cxn ang="0">
                  <a:pos x="35" y="221"/>
                </a:cxn>
                <a:cxn ang="0">
                  <a:pos x="30" y="204"/>
                </a:cxn>
                <a:cxn ang="0">
                  <a:pos x="31" y="189"/>
                </a:cxn>
                <a:cxn ang="0">
                  <a:pos x="21" y="176"/>
                </a:cxn>
                <a:cxn ang="0">
                  <a:pos x="16" y="162"/>
                </a:cxn>
                <a:cxn ang="0">
                  <a:pos x="10" y="153"/>
                </a:cxn>
                <a:cxn ang="0">
                  <a:pos x="12" y="145"/>
                </a:cxn>
                <a:cxn ang="0">
                  <a:pos x="19" y="130"/>
                </a:cxn>
                <a:cxn ang="0">
                  <a:pos x="13" y="127"/>
                </a:cxn>
                <a:cxn ang="0">
                  <a:pos x="10" y="110"/>
                </a:cxn>
                <a:cxn ang="0">
                  <a:pos x="12" y="94"/>
                </a:cxn>
                <a:cxn ang="0">
                  <a:pos x="14" y="84"/>
                </a:cxn>
                <a:cxn ang="0">
                  <a:pos x="14" y="59"/>
                </a:cxn>
                <a:cxn ang="0">
                  <a:pos x="17" y="54"/>
                </a:cxn>
                <a:cxn ang="0">
                  <a:pos x="9" y="40"/>
                </a:cxn>
                <a:cxn ang="0">
                  <a:pos x="0" y="24"/>
                </a:cxn>
                <a:cxn ang="0">
                  <a:pos x="22" y="24"/>
                </a:cxn>
                <a:cxn ang="0">
                  <a:pos x="30" y="19"/>
                </a:cxn>
                <a:cxn ang="0">
                  <a:pos x="44" y="10"/>
                </a:cxn>
                <a:cxn ang="0">
                  <a:pos x="59" y="0"/>
                </a:cxn>
                <a:cxn ang="0">
                  <a:pos x="73" y="2"/>
                </a:cxn>
                <a:cxn ang="0">
                  <a:pos x="74" y="19"/>
                </a:cxn>
                <a:cxn ang="0">
                  <a:pos x="76" y="36"/>
                </a:cxn>
                <a:cxn ang="0">
                  <a:pos x="89" y="50"/>
                </a:cxn>
                <a:cxn ang="0">
                  <a:pos x="102" y="54"/>
                </a:cxn>
                <a:cxn ang="0">
                  <a:pos x="117" y="62"/>
                </a:cxn>
                <a:cxn ang="0">
                  <a:pos x="137" y="75"/>
                </a:cxn>
                <a:cxn ang="0">
                  <a:pos x="156" y="77"/>
                </a:cxn>
                <a:cxn ang="0">
                  <a:pos x="161" y="86"/>
                </a:cxn>
                <a:cxn ang="0">
                  <a:pos x="164" y="106"/>
                </a:cxn>
                <a:cxn ang="0">
                  <a:pos x="160" y="106"/>
                </a:cxn>
                <a:cxn ang="0">
                  <a:pos x="167" y="114"/>
                </a:cxn>
                <a:cxn ang="0">
                  <a:pos x="169" y="130"/>
                </a:cxn>
                <a:cxn ang="0">
                  <a:pos x="185" y="131"/>
                </a:cxn>
                <a:cxn ang="0">
                  <a:pos x="201" y="132"/>
                </a:cxn>
                <a:cxn ang="0">
                  <a:pos x="203" y="149"/>
                </a:cxn>
                <a:cxn ang="0">
                  <a:pos x="214" y="161"/>
                </a:cxn>
                <a:cxn ang="0">
                  <a:pos x="218" y="167"/>
                </a:cxn>
                <a:cxn ang="0">
                  <a:pos x="214" y="183"/>
                </a:cxn>
                <a:cxn ang="0">
                  <a:pos x="210" y="197"/>
                </a:cxn>
                <a:cxn ang="0">
                  <a:pos x="214" y="204"/>
                </a:cxn>
                <a:cxn ang="0">
                  <a:pos x="210" y="206"/>
                </a:cxn>
                <a:cxn ang="0">
                  <a:pos x="211" y="202"/>
                </a:cxn>
                <a:cxn ang="0">
                  <a:pos x="193" y="189"/>
                </a:cxn>
                <a:cxn ang="0">
                  <a:pos x="171" y="193"/>
                </a:cxn>
                <a:cxn ang="0">
                  <a:pos x="148" y="196"/>
                </a:cxn>
                <a:cxn ang="0">
                  <a:pos x="146" y="204"/>
                </a:cxn>
              </a:cxnLst>
              <a:rect l="0" t="0" r="r" b="b"/>
              <a:pathLst>
                <a:path w="218" h="259">
                  <a:moveTo>
                    <a:pt x="146" y="204"/>
                  </a:moveTo>
                  <a:lnTo>
                    <a:pt x="142" y="226"/>
                  </a:lnTo>
                  <a:lnTo>
                    <a:pt x="138" y="247"/>
                  </a:lnTo>
                  <a:lnTo>
                    <a:pt x="134" y="242"/>
                  </a:lnTo>
                  <a:lnTo>
                    <a:pt x="115" y="245"/>
                  </a:lnTo>
                  <a:lnTo>
                    <a:pt x="108" y="256"/>
                  </a:lnTo>
                  <a:lnTo>
                    <a:pt x="100" y="244"/>
                  </a:lnTo>
                  <a:lnTo>
                    <a:pt x="79" y="240"/>
                  </a:lnTo>
                  <a:lnTo>
                    <a:pt x="76" y="238"/>
                  </a:lnTo>
                  <a:lnTo>
                    <a:pt x="61" y="259"/>
                  </a:lnTo>
                  <a:lnTo>
                    <a:pt x="49" y="256"/>
                  </a:lnTo>
                  <a:lnTo>
                    <a:pt x="42" y="239"/>
                  </a:lnTo>
                  <a:lnTo>
                    <a:pt x="35" y="221"/>
                  </a:lnTo>
                  <a:lnTo>
                    <a:pt x="30" y="204"/>
                  </a:lnTo>
                  <a:lnTo>
                    <a:pt x="31" y="189"/>
                  </a:lnTo>
                  <a:lnTo>
                    <a:pt x="21" y="176"/>
                  </a:lnTo>
                  <a:lnTo>
                    <a:pt x="16" y="162"/>
                  </a:lnTo>
                  <a:lnTo>
                    <a:pt x="10" y="153"/>
                  </a:lnTo>
                  <a:lnTo>
                    <a:pt x="12" y="145"/>
                  </a:lnTo>
                  <a:lnTo>
                    <a:pt x="19" y="130"/>
                  </a:lnTo>
                  <a:lnTo>
                    <a:pt x="13" y="127"/>
                  </a:lnTo>
                  <a:lnTo>
                    <a:pt x="10" y="110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4" y="59"/>
                  </a:lnTo>
                  <a:lnTo>
                    <a:pt x="17" y="54"/>
                  </a:lnTo>
                  <a:lnTo>
                    <a:pt x="9" y="40"/>
                  </a:lnTo>
                  <a:lnTo>
                    <a:pt x="0" y="24"/>
                  </a:lnTo>
                  <a:lnTo>
                    <a:pt x="22" y="24"/>
                  </a:lnTo>
                  <a:lnTo>
                    <a:pt x="30" y="19"/>
                  </a:lnTo>
                  <a:lnTo>
                    <a:pt x="44" y="10"/>
                  </a:lnTo>
                  <a:lnTo>
                    <a:pt x="59" y="0"/>
                  </a:lnTo>
                  <a:lnTo>
                    <a:pt x="73" y="2"/>
                  </a:lnTo>
                  <a:lnTo>
                    <a:pt x="74" y="19"/>
                  </a:lnTo>
                  <a:lnTo>
                    <a:pt x="76" y="36"/>
                  </a:lnTo>
                  <a:lnTo>
                    <a:pt x="89" y="50"/>
                  </a:lnTo>
                  <a:lnTo>
                    <a:pt x="102" y="54"/>
                  </a:lnTo>
                  <a:lnTo>
                    <a:pt x="117" y="62"/>
                  </a:lnTo>
                  <a:lnTo>
                    <a:pt x="137" y="75"/>
                  </a:lnTo>
                  <a:lnTo>
                    <a:pt x="156" y="77"/>
                  </a:lnTo>
                  <a:lnTo>
                    <a:pt x="161" y="86"/>
                  </a:lnTo>
                  <a:lnTo>
                    <a:pt x="164" y="106"/>
                  </a:lnTo>
                  <a:lnTo>
                    <a:pt x="160" y="106"/>
                  </a:lnTo>
                  <a:lnTo>
                    <a:pt x="167" y="114"/>
                  </a:lnTo>
                  <a:lnTo>
                    <a:pt x="169" y="130"/>
                  </a:lnTo>
                  <a:lnTo>
                    <a:pt x="185" y="131"/>
                  </a:lnTo>
                  <a:lnTo>
                    <a:pt x="201" y="132"/>
                  </a:lnTo>
                  <a:lnTo>
                    <a:pt x="203" y="149"/>
                  </a:lnTo>
                  <a:lnTo>
                    <a:pt x="214" y="161"/>
                  </a:lnTo>
                  <a:lnTo>
                    <a:pt x="218" y="167"/>
                  </a:lnTo>
                  <a:lnTo>
                    <a:pt x="214" y="183"/>
                  </a:lnTo>
                  <a:lnTo>
                    <a:pt x="210" y="197"/>
                  </a:lnTo>
                  <a:lnTo>
                    <a:pt x="214" y="204"/>
                  </a:lnTo>
                  <a:lnTo>
                    <a:pt x="210" y="206"/>
                  </a:lnTo>
                  <a:lnTo>
                    <a:pt x="211" y="202"/>
                  </a:lnTo>
                  <a:lnTo>
                    <a:pt x="193" y="189"/>
                  </a:lnTo>
                  <a:lnTo>
                    <a:pt x="171" y="193"/>
                  </a:lnTo>
                  <a:lnTo>
                    <a:pt x="148" y="196"/>
                  </a:lnTo>
                  <a:lnTo>
                    <a:pt x="146" y="20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7" name="Freeform 327"/>
            <p:cNvSpPr>
              <a:spLocks/>
            </p:cNvSpPr>
            <p:nvPr/>
          </p:nvSpPr>
          <p:spPr bwMode="auto">
            <a:xfrm>
              <a:off x="1684" y="2999"/>
              <a:ext cx="267" cy="598"/>
            </a:xfrm>
            <a:custGeom>
              <a:avLst/>
              <a:gdLst/>
              <a:ahLst/>
              <a:cxnLst>
                <a:cxn ang="0">
                  <a:pos x="208" y="189"/>
                </a:cxn>
                <a:cxn ang="0">
                  <a:pos x="208" y="216"/>
                </a:cxn>
                <a:cxn ang="0">
                  <a:pos x="205" y="232"/>
                </a:cxn>
                <a:cxn ang="0">
                  <a:pos x="235" y="269"/>
                </a:cxn>
                <a:cxn ang="0">
                  <a:pos x="248" y="292"/>
                </a:cxn>
                <a:cxn ang="0">
                  <a:pos x="238" y="325"/>
                </a:cxn>
                <a:cxn ang="0">
                  <a:pos x="207" y="335"/>
                </a:cxn>
                <a:cxn ang="0">
                  <a:pos x="179" y="340"/>
                </a:cxn>
                <a:cxn ang="0">
                  <a:pos x="170" y="346"/>
                </a:cxn>
                <a:cxn ang="0">
                  <a:pos x="171" y="380"/>
                </a:cxn>
                <a:cxn ang="0">
                  <a:pos x="131" y="376"/>
                </a:cxn>
                <a:cxn ang="0">
                  <a:pos x="149" y="405"/>
                </a:cxn>
                <a:cxn ang="0">
                  <a:pos x="160" y="400"/>
                </a:cxn>
                <a:cxn ang="0">
                  <a:pos x="156" y="411"/>
                </a:cxn>
                <a:cxn ang="0">
                  <a:pos x="157" y="418"/>
                </a:cxn>
                <a:cxn ang="0">
                  <a:pos x="147" y="449"/>
                </a:cxn>
                <a:cxn ang="0">
                  <a:pos x="127" y="466"/>
                </a:cxn>
                <a:cxn ang="0">
                  <a:pos x="152" y="497"/>
                </a:cxn>
                <a:cxn ang="0">
                  <a:pos x="162" y="508"/>
                </a:cxn>
                <a:cxn ang="0">
                  <a:pos x="160" y="510"/>
                </a:cxn>
                <a:cxn ang="0">
                  <a:pos x="161" y="514"/>
                </a:cxn>
                <a:cxn ang="0">
                  <a:pos x="144" y="539"/>
                </a:cxn>
                <a:cxn ang="0">
                  <a:pos x="135" y="551"/>
                </a:cxn>
                <a:cxn ang="0">
                  <a:pos x="140" y="556"/>
                </a:cxn>
                <a:cxn ang="0">
                  <a:pos x="132" y="572"/>
                </a:cxn>
                <a:cxn ang="0">
                  <a:pos x="138" y="585"/>
                </a:cxn>
                <a:cxn ang="0">
                  <a:pos x="156" y="598"/>
                </a:cxn>
                <a:cxn ang="0">
                  <a:pos x="99" y="589"/>
                </a:cxn>
                <a:cxn ang="0">
                  <a:pos x="80" y="565"/>
                </a:cxn>
                <a:cxn ang="0">
                  <a:pos x="57" y="540"/>
                </a:cxn>
                <a:cxn ang="0">
                  <a:pos x="63" y="503"/>
                </a:cxn>
                <a:cxn ang="0">
                  <a:pos x="58" y="465"/>
                </a:cxn>
                <a:cxn ang="0">
                  <a:pos x="48" y="453"/>
                </a:cxn>
                <a:cxn ang="0">
                  <a:pos x="46" y="441"/>
                </a:cxn>
                <a:cxn ang="0">
                  <a:pos x="31" y="410"/>
                </a:cxn>
                <a:cxn ang="0">
                  <a:pos x="23" y="367"/>
                </a:cxn>
                <a:cxn ang="0">
                  <a:pos x="24" y="335"/>
                </a:cxn>
                <a:cxn ang="0">
                  <a:pos x="18" y="307"/>
                </a:cxn>
                <a:cxn ang="0">
                  <a:pos x="22" y="277"/>
                </a:cxn>
                <a:cxn ang="0">
                  <a:pos x="19" y="238"/>
                </a:cxn>
                <a:cxn ang="0">
                  <a:pos x="7" y="211"/>
                </a:cxn>
                <a:cxn ang="0">
                  <a:pos x="0" y="182"/>
                </a:cxn>
                <a:cxn ang="0">
                  <a:pos x="2" y="156"/>
                </a:cxn>
                <a:cxn ang="0">
                  <a:pos x="9" y="123"/>
                </a:cxn>
                <a:cxn ang="0">
                  <a:pos x="20" y="100"/>
                </a:cxn>
                <a:cxn ang="0">
                  <a:pos x="10" y="61"/>
                </a:cxn>
                <a:cxn ang="0">
                  <a:pos x="28" y="44"/>
                </a:cxn>
                <a:cxn ang="0">
                  <a:pos x="28" y="21"/>
                </a:cxn>
                <a:cxn ang="0">
                  <a:pos x="46" y="2"/>
                </a:cxn>
                <a:cxn ang="0">
                  <a:pos x="75" y="18"/>
                </a:cxn>
                <a:cxn ang="0">
                  <a:pos x="101" y="4"/>
                </a:cxn>
                <a:cxn ang="0">
                  <a:pos x="122" y="24"/>
                </a:cxn>
                <a:cxn ang="0">
                  <a:pos x="153" y="48"/>
                </a:cxn>
                <a:cxn ang="0">
                  <a:pos x="182" y="62"/>
                </a:cxn>
                <a:cxn ang="0">
                  <a:pos x="191" y="91"/>
                </a:cxn>
                <a:cxn ang="0">
                  <a:pos x="205" y="110"/>
                </a:cxn>
                <a:cxn ang="0">
                  <a:pos x="235" y="108"/>
                </a:cxn>
                <a:cxn ang="0">
                  <a:pos x="248" y="74"/>
                </a:cxn>
                <a:cxn ang="0">
                  <a:pos x="267" y="100"/>
                </a:cxn>
                <a:cxn ang="0">
                  <a:pos x="246" y="120"/>
                </a:cxn>
                <a:cxn ang="0">
                  <a:pos x="228" y="143"/>
                </a:cxn>
                <a:cxn ang="0">
                  <a:pos x="209" y="165"/>
                </a:cxn>
              </a:cxnLst>
              <a:rect l="0" t="0" r="r" b="b"/>
              <a:pathLst>
                <a:path w="267" h="598">
                  <a:moveTo>
                    <a:pt x="209" y="168"/>
                  </a:moveTo>
                  <a:lnTo>
                    <a:pt x="208" y="189"/>
                  </a:lnTo>
                  <a:lnTo>
                    <a:pt x="208" y="211"/>
                  </a:lnTo>
                  <a:lnTo>
                    <a:pt x="208" y="216"/>
                  </a:lnTo>
                  <a:lnTo>
                    <a:pt x="207" y="228"/>
                  </a:lnTo>
                  <a:lnTo>
                    <a:pt x="205" y="232"/>
                  </a:lnTo>
                  <a:lnTo>
                    <a:pt x="213" y="254"/>
                  </a:lnTo>
                  <a:lnTo>
                    <a:pt x="235" y="269"/>
                  </a:lnTo>
                  <a:lnTo>
                    <a:pt x="237" y="284"/>
                  </a:lnTo>
                  <a:lnTo>
                    <a:pt x="248" y="292"/>
                  </a:lnTo>
                  <a:lnTo>
                    <a:pt x="243" y="308"/>
                  </a:lnTo>
                  <a:lnTo>
                    <a:pt x="238" y="325"/>
                  </a:lnTo>
                  <a:lnTo>
                    <a:pt x="224" y="332"/>
                  </a:lnTo>
                  <a:lnTo>
                    <a:pt x="207" y="335"/>
                  </a:lnTo>
                  <a:lnTo>
                    <a:pt x="194" y="337"/>
                  </a:lnTo>
                  <a:lnTo>
                    <a:pt x="179" y="340"/>
                  </a:lnTo>
                  <a:lnTo>
                    <a:pt x="166" y="338"/>
                  </a:lnTo>
                  <a:lnTo>
                    <a:pt x="170" y="346"/>
                  </a:lnTo>
                  <a:lnTo>
                    <a:pt x="175" y="370"/>
                  </a:lnTo>
                  <a:lnTo>
                    <a:pt x="171" y="380"/>
                  </a:lnTo>
                  <a:lnTo>
                    <a:pt x="148" y="379"/>
                  </a:lnTo>
                  <a:lnTo>
                    <a:pt x="131" y="376"/>
                  </a:lnTo>
                  <a:lnTo>
                    <a:pt x="144" y="402"/>
                  </a:lnTo>
                  <a:lnTo>
                    <a:pt x="149" y="405"/>
                  </a:lnTo>
                  <a:lnTo>
                    <a:pt x="156" y="404"/>
                  </a:lnTo>
                  <a:lnTo>
                    <a:pt x="160" y="400"/>
                  </a:lnTo>
                  <a:lnTo>
                    <a:pt x="165" y="414"/>
                  </a:lnTo>
                  <a:lnTo>
                    <a:pt x="156" y="411"/>
                  </a:lnTo>
                  <a:lnTo>
                    <a:pt x="144" y="411"/>
                  </a:lnTo>
                  <a:lnTo>
                    <a:pt x="157" y="418"/>
                  </a:lnTo>
                  <a:lnTo>
                    <a:pt x="145" y="432"/>
                  </a:lnTo>
                  <a:lnTo>
                    <a:pt x="147" y="449"/>
                  </a:lnTo>
                  <a:lnTo>
                    <a:pt x="144" y="457"/>
                  </a:lnTo>
                  <a:lnTo>
                    <a:pt x="127" y="466"/>
                  </a:lnTo>
                  <a:lnTo>
                    <a:pt x="127" y="484"/>
                  </a:lnTo>
                  <a:lnTo>
                    <a:pt x="152" y="497"/>
                  </a:lnTo>
                  <a:lnTo>
                    <a:pt x="161" y="503"/>
                  </a:lnTo>
                  <a:lnTo>
                    <a:pt x="162" y="508"/>
                  </a:lnTo>
                  <a:lnTo>
                    <a:pt x="162" y="510"/>
                  </a:lnTo>
                  <a:lnTo>
                    <a:pt x="160" y="510"/>
                  </a:lnTo>
                  <a:lnTo>
                    <a:pt x="160" y="513"/>
                  </a:lnTo>
                  <a:lnTo>
                    <a:pt x="161" y="514"/>
                  </a:lnTo>
                  <a:lnTo>
                    <a:pt x="153" y="526"/>
                  </a:lnTo>
                  <a:lnTo>
                    <a:pt x="144" y="539"/>
                  </a:lnTo>
                  <a:lnTo>
                    <a:pt x="143" y="555"/>
                  </a:lnTo>
                  <a:lnTo>
                    <a:pt x="135" y="551"/>
                  </a:lnTo>
                  <a:lnTo>
                    <a:pt x="134" y="552"/>
                  </a:lnTo>
                  <a:lnTo>
                    <a:pt x="140" y="556"/>
                  </a:lnTo>
                  <a:lnTo>
                    <a:pt x="132" y="568"/>
                  </a:lnTo>
                  <a:lnTo>
                    <a:pt x="132" y="572"/>
                  </a:lnTo>
                  <a:lnTo>
                    <a:pt x="140" y="585"/>
                  </a:lnTo>
                  <a:lnTo>
                    <a:pt x="138" y="585"/>
                  </a:lnTo>
                  <a:lnTo>
                    <a:pt x="147" y="589"/>
                  </a:lnTo>
                  <a:lnTo>
                    <a:pt x="156" y="598"/>
                  </a:lnTo>
                  <a:lnTo>
                    <a:pt x="130" y="591"/>
                  </a:lnTo>
                  <a:lnTo>
                    <a:pt x="99" y="589"/>
                  </a:lnTo>
                  <a:lnTo>
                    <a:pt x="91" y="580"/>
                  </a:lnTo>
                  <a:lnTo>
                    <a:pt x="80" y="565"/>
                  </a:lnTo>
                  <a:lnTo>
                    <a:pt x="71" y="565"/>
                  </a:lnTo>
                  <a:lnTo>
                    <a:pt x="57" y="540"/>
                  </a:lnTo>
                  <a:lnTo>
                    <a:pt x="66" y="529"/>
                  </a:lnTo>
                  <a:lnTo>
                    <a:pt x="63" y="503"/>
                  </a:lnTo>
                  <a:lnTo>
                    <a:pt x="61" y="480"/>
                  </a:lnTo>
                  <a:lnTo>
                    <a:pt x="58" y="465"/>
                  </a:lnTo>
                  <a:lnTo>
                    <a:pt x="54" y="457"/>
                  </a:lnTo>
                  <a:lnTo>
                    <a:pt x="48" y="453"/>
                  </a:lnTo>
                  <a:lnTo>
                    <a:pt x="58" y="449"/>
                  </a:lnTo>
                  <a:lnTo>
                    <a:pt x="46" y="441"/>
                  </a:lnTo>
                  <a:lnTo>
                    <a:pt x="39" y="421"/>
                  </a:lnTo>
                  <a:lnTo>
                    <a:pt x="31" y="410"/>
                  </a:lnTo>
                  <a:lnTo>
                    <a:pt x="29" y="394"/>
                  </a:lnTo>
                  <a:lnTo>
                    <a:pt x="23" y="367"/>
                  </a:lnTo>
                  <a:lnTo>
                    <a:pt x="22" y="348"/>
                  </a:lnTo>
                  <a:lnTo>
                    <a:pt x="24" y="335"/>
                  </a:lnTo>
                  <a:lnTo>
                    <a:pt x="23" y="323"/>
                  </a:lnTo>
                  <a:lnTo>
                    <a:pt x="18" y="307"/>
                  </a:lnTo>
                  <a:lnTo>
                    <a:pt x="13" y="290"/>
                  </a:lnTo>
                  <a:lnTo>
                    <a:pt x="22" y="277"/>
                  </a:lnTo>
                  <a:lnTo>
                    <a:pt x="18" y="264"/>
                  </a:lnTo>
                  <a:lnTo>
                    <a:pt x="19" y="238"/>
                  </a:lnTo>
                  <a:lnTo>
                    <a:pt x="15" y="228"/>
                  </a:lnTo>
                  <a:lnTo>
                    <a:pt x="7" y="211"/>
                  </a:lnTo>
                  <a:lnTo>
                    <a:pt x="0" y="195"/>
                  </a:lnTo>
                  <a:lnTo>
                    <a:pt x="0" y="182"/>
                  </a:lnTo>
                  <a:lnTo>
                    <a:pt x="2" y="170"/>
                  </a:lnTo>
                  <a:lnTo>
                    <a:pt x="2" y="156"/>
                  </a:lnTo>
                  <a:lnTo>
                    <a:pt x="1" y="142"/>
                  </a:lnTo>
                  <a:lnTo>
                    <a:pt x="9" y="123"/>
                  </a:lnTo>
                  <a:lnTo>
                    <a:pt x="15" y="105"/>
                  </a:lnTo>
                  <a:lnTo>
                    <a:pt x="20" y="100"/>
                  </a:lnTo>
                  <a:lnTo>
                    <a:pt x="14" y="90"/>
                  </a:lnTo>
                  <a:lnTo>
                    <a:pt x="10" y="61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43" y="0"/>
                  </a:lnTo>
                  <a:lnTo>
                    <a:pt x="46" y="2"/>
                  </a:lnTo>
                  <a:lnTo>
                    <a:pt x="67" y="6"/>
                  </a:lnTo>
                  <a:lnTo>
                    <a:pt x="75" y="18"/>
                  </a:lnTo>
                  <a:lnTo>
                    <a:pt x="82" y="7"/>
                  </a:lnTo>
                  <a:lnTo>
                    <a:pt x="101" y="4"/>
                  </a:lnTo>
                  <a:lnTo>
                    <a:pt x="105" y="9"/>
                  </a:lnTo>
                  <a:lnTo>
                    <a:pt x="122" y="24"/>
                  </a:lnTo>
                  <a:lnTo>
                    <a:pt x="139" y="41"/>
                  </a:lnTo>
                  <a:lnTo>
                    <a:pt x="153" y="48"/>
                  </a:lnTo>
                  <a:lnTo>
                    <a:pt x="166" y="54"/>
                  </a:lnTo>
                  <a:lnTo>
                    <a:pt x="182" y="62"/>
                  </a:lnTo>
                  <a:lnTo>
                    <a:pt x="198" y="71"/>
                  </a:lnTo>
                  <a:lnTo>
                    <a:pt x="191" y="91"/>
                  </a:lnTo>
                  <a:lnTo>
                    <a:pt x="185" y="109"/>
                  </a:lnTo>
                  <a:lnTo>
                    <a:pt x="205" y="110"/>
                  </a:lnTo>
                  <a:lnTo>
                    <a:pt x="225" y="112"/>
                  </a:lnTo>
                  <a:lnTo>
                    <a:pt x="235" y="108"/>
                  </a:lnTo>
                  <a:lnTo>
                    <a:pt x="250" y="87"/>
                  </a:lnTo>
                  <a:lnTo>
                    <a:pt x="248" y="74"/>
                  </a:lnTo>
                  <a:lnTo>
                    <a:pt x="259" y="75"/>
                  </a:lnTo>
                  <a:lnTo>
                    <a:pt x="267" y="100"/>
                  </a:lnTo>
                  <a:lnTo>
                    <a:pt x="256" y="110"/>
                  </a:lnTo>
                  <a:lnTo>
                    <a:pt x="246" y="120"/>
                  </a:lnTo>
                  <a:lnTo>
                    <a:pt x="237" y="131"/>
                  </a:lnTo>
                  <a:lnTo>
                    <a:pt x="228" y="143"/>
                  </a:lnTo>
                  <a:lnTo>
                    <a:pt x="218" y="155"/>
                  </a:lnTo>
                  <a:lnTo>
                    <a:pt x="209" y="165"/>
                  </a:lnTo>
                  <a:lnTo>
                    <a:pt x="209" y="16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8" name="Freeform 328"/>
            <p:cNvSpPr>
              <a:spLocks/>
            </p:cNvSpPr>
            <p:nvPr/>
          </p:nvSpPr>
          <p:spPr bwMode="auto">
            <a:xfrm>
              <a:off x="1840" y="3602"/>
              <a:ext cx="65" cy="43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29" y="26"/>
                </a:cxn>
                <a:cxn ang="0">
                  <a:pos x="64" y="38"/>
                </a:cxn>
                <a:cxn ang="0">
                  <a:pos x="65" y="43"/>
                </a:cxn>
                <a:cxn ang="0">
                  <a:pos x="42" y="43"/>
                </a:cxn>
                <a:cxn ang="0">
                  <a:pos x="17" y="42"/>
                </a:cxn>
                <a:cxn ang="0">
                  <a:pos x="8" y="21"/>
                </a:cxn>
                <a:cxn ang="0">
                  <a:pos x="0" y="0"/>
                </a:cxn>
                <a:cxn ang="0">
                  <a:pos x="5" y="8"/>
                </a:cxn>
              </a:cxnLst>
              <a:rect l="0" t="0" r="r" b="b"/>
              <a:pathLst>
                <a:path w="65" h="43">
                  <a:moveTo>
                    <a:pt x="5" y="8"/>
                  </a:moveTo>
                  <a:lnTo>
                    <a:pt x="29" y="26"/>
                  </a:lnTo>
                  <a:lnTo>
                    <a:pt x="64" y="38"/>
                  </a:lnTo>
                  <a:lnTo>
                    <a:pt x="65" y="43"/>
                  </a:lnTo>
                  <a:lnTo>
                    <a:pt x="42" y="43"/>
                  </a:lnTo>
                  <a:lnTo>
                    <a:pt x="17" y="42"/>
                  </a:lnTo>
                  <a:lnTo>
                    <a:pt x="8" y="21"/>
                  </a:lnTo>
                  <a:lnTo>
                    <a:pt x="0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9" name="Freeform 329"/>
            <p:cNvSpPr>
              <a:spLocks/>
            </p:cNvSpPr>
            <p:nvPr/>
          </p:nvSpPr>
          <p:spPr bwMode="auto">
            <a:xfrm>
              <a:off x="1648" y="2914"/>
              <a:ext cx="192" cy="711"/>
            </a:xfrm>
            <a:custGeom>
              <a:avLst/>
              <a:gdLst/>
              <a:ahLst/>
              <a:cxnLst>
                <a:cxn ang="0">
                  <a:pos x="20" y="283"/>
                </a:cxn>
                <a:cxn ang="0">
                  <a:pos x="21" y="330"/>
                </a:cxn>
                <a:cxn ang="0">
                  <a:pos x="16" y="383"/>
                </a:cxn>
                <a:cxn ang="0">
                  <a:pos x="24" y="422"/>
                </a:cxn>
                <a:cxn ang="0">
                  <a:pos x="37" y="476"/>
                </a:cxn>
                <a:cxn ang="0">
                  <a:pos x="51" y="476"/>
                </a:cxn>
                <a:cxn ang="0">
                  <a:pos x="59" y="489"/>
                </a:cxn>
                <a:cxn ang="0">
                  <a:pos x="59" y="504"/>
                </a:cxn>
                <a:cxn ang="0">
                  <a:pos x="69" y="532"/>
                </a:cxn>
                <a:cxn ang="0">
                  <a:pos x="67" y="550"/>
                </a:cxn>
                <a:cxn ang="0">
                  <a:pos x="69" y="564"/>
                </a:cxn>
                <a:cxn ang="0">
                  <a:pos x="56" y="565"/>
                </a:cxn>
                <a:cxn ang="0">
                  <a:pos x="49" y="562"/>
                </a:cxn>
                <a:cxn ang="0">
                  <a:pos x="49" y="572"/>
                </a:cxn>
                <a:cxn ang="0">
                  <a:pos x="64" y="589"/>
                </a:cxn>
                <a:cxn ang="0">
                  <a:pos x="76" y="594"/>
                </a:cxn>
                <a:cxn ang="0">
                  <a:pos x="84" y="605"/>
                </a:cxn>
                <a:cxn ang="0">
                  <a:pos x="75" y="614"/>
                </a:cxn>
                <a:cxn ang="0">
                  <a:pos x="86" y="640"/>
                </a:cxn>
                <a:cxn ang="0">
                  <a:pos x="98" y="655"/>
                </a:cxn>
                <a:cxn ang="0">
                  <a:pos x="108" y="668"/>
                </a:cxn>
                <a:cxn ang="0">
                  <a:pos x="112" y="679"/>
                </a:cxn>
                <a:cxn ang="0">
                  <a:pos x="131" y="696"/>
                </a:cxn>
                <a:cxn ang="0">
                  <a:pos x="140" y="702"/>
                </a:cxn>
                <a:cxn ang="0">
                  <a:pos x="176" y="681"/>
                </a:cxn>
                <a:cxn ang="0">
                  <a:pos x="135" y="674"/>
                </a:cxn>
                <a:cxn ang="0">
                  <a:pos x="107" y="650"/>
                </a:cxn>
                <a:cxn ang="0">
                  <a:pos x="99" y="588"/>
                </a:cxn>
                <a:cxn ang="0">
                  <a:pos x="90" y="542"/>
                </a:cxn>
                <a:cxn ang="0">
                  <a:pos x="82" y="526"/>
                </a:cxn>
                <a:cxn ang="0">
                  <a:pos x="65" y="479"/>
                </a:cxn>
                <a:cxn ang="0">
                  <a:pos x="60" y="420"/>
                </a:cxn>
                <a:cxn ang="0">
                  <a:pos x="49" y="375"/>
                </a:cxn>
                <a:cxn ang="0">
                  <a:pos x="55" y="323"/>
                </a:cxn>
                <a:cxn ang="0">
                  <a:pos x="36" y="280"/>
                </a:cxn>
                <a:cxn ang="0">
                  <a:pos x="38" y="241"/>
                </a:cxn>
                <a:cxn ang="0">
                  <a:pos x="51" y="190"/>
                </a:cxn>
                <a:cxn ang="0">
                  <a:pos x="46" y="146"/>
                </a:cxn>
                <a:cxn ang="0">
                  <a:pos x="68" y="109"/>
                </a:cxn>
                <a:cxn ang="0">
                  <a:pos x="45" y="86"/>
                </a:cxn>
                <a:cxn ang="0">
                  <a:pos x="34" y="36"/>
                </a:cxn>
                <a:cxn ang="0">
                  <a:pos x="13" y="0"/>
                </a:cxn>
                <a:cxn ang="0">
                  <a:pos x="0" y="17"/>
                </a:cxn>
                <a:cxn ang="0">
                  <a:pos x="9" y="89"/>
                </a:cxn>
                <a:cxn ang="0">
                  <a:pos x="12" y="143"/>
                </a:cxn>
                <a:cxn ang="0">
                  <a:pos x="11" y="221"/>
                </a:cxn>
              </a:cxnLst>
              <a:rect l="0" t="0" r="r" b="b"/>
              <a:pathLst>
                <a:path w="192" h="711">
                  <a:moveTo>
                    <a:pt x="12" y="253"/>
                  </a:moveTo>
                  <a:lnTo>
                    <a:pt x="16" y="267"/>
                  </a:lnTo>
                  <a:lnTo>
                    <a:pt x="20" y="283"/>
                  </a:lnTo>
                  <a:lnTo>
                    <a:pt x="21" y="297"/>
                  </a:lnTo>
                  <a:lnTo>
                    <a:pt x="24" y="313"/>
                  </a:lnTo>
                  <a:lnTo>
                    <a:pt x="21" y="330"/>
                  </a:lnTo>
                  <a:lnTo>
                    <a:pt x="19" y="348"/>
                  </a:lnTo>
                  <a:lnTo>
                    <a:pt x="17" y="365"/>
                  </a:lnTo>
                  <a:lnTo>
                    <a:pt x="16" y="383"/>
                  </a:lnTo>
                  <a:lnTo>
                    <a:pt x="12" y="390"/>
                  </a:lnTo>
                  <a:lnTo>
                    <a:pt x="19" y="405"/>
                  </a:lnTo>
                  <a:lnTo>
                    <a:pt x="24" y="422"/>
                  </a:lnTo>
                  <a:lnTo>
                    <a:pt x="28" y="440"/>
                  </a:lnTo>
                  <a:lnTo>
                    <a:pt x="26" y="459"/>
                  </a:lnTo>
                  <a:lnTo>
                    <a:pt x="37" y="476"/>
                  </a:lnTo>
                  <a:lnTo>
                    <a:pt x="38" y="478"/>
                  </a:lnTo>
                  <a:lnTo>
                    <a:pt x="45" y="481"/>
                  </a:lnTo>
                  <a:lnTo>
                    <a:pt x="51" y="476"/>
                  </a:lnTo>
                  <a:lnTo>
                    <a:pt x="55" y="473"/>
                  </a:lnTo>
                  <a:lnTo>
                    <a:pt x="54" y="483"/>
                  </a:lnTo>
                  <a:lnTo>
                    <a:pt x="59" y="489"/>
                  </a:lnTo>
                  <a:lnTo>
                    <a:pt x="56" y="487"/>
                  </a:lnTo>
                  <a:lnTo>
                    <a:pt x="58" y="493"/>
                  </a:lnTo>
                  <a:lnTo>
                    <a:pt x="59" y="504"/>
                  </a:lnTo>
                  <a:lnTo>
                    <a:pt x="60" y="517"/>
                  </a:lnTo>
                  <a:lnTo>
                    <a:pt x="60" y="524"/>
                  </a:lnTo>
                  <a:lnTo>
                    <a:pt x="69" y="532"/>
                  </a:lnTo>
                  <a:lnTo>
                    <a:pt x="64" y="545"/>
                  </a:lnTo>
                  <a:lnTo>
                    <a:pt x="71" y="549"/>
                  </a:lnTo>
                  <a:lnTo>
                    <a:pt x="67" y="550"/>
                  </a:lnTo>
                  <a:lnTo>
                    <a:pt x="67" y="555"/>
                  </a:lnTo>
                  <a:lnTo>
                    <a:pt x="68" y="565"/>
                  </a:lnTo>
                  <a:lnTo>
                    <a:pt x="69" y="564"/>
                  </a:lnTo>
                  <a:lnTo>
                    <a:pt x="64" y="572"/>
                  </a:lnTo>
                  <a:lnTo>
                    <a:pt x="63" y="567"/>
                  </a:lnTo>
                  <a:lnTo>
                    <a:pt x="56" y="565"/>
                  </a:lnTo>
                  <a:lnTo>
                    <a:pt x="58" y="559"/>
                  </a:lnTo>
                  <a:lnTo>
                    <a:pt x="54" y="560"/>
                  </a:lnTo>
                  <a:lnTo>
                    <a:pt x="49" y="562"/>
                  </a:lnTo>
                  <a:lnTo>
                    <a:pt x="41" y="577"/>
                  </a:lnTo>
                  <a:lnTo>
                    <a:pt x="43" y="576"/>
                  </a:lnTo>
                  <a:lnTo>
                    <a:pt x="49" y="572"/>
                  </a:lnTo>
                  <a:lnTo>
                    <a:pt x="58" y="576"/>
                  </a:lnTo>
                  <a:lnTo>
                    <a:pt x="69" y="585"/>
                  </a:lnTo>
                  <a:lnTo>
                    <a:pt x="64" y="589"/>
                  </a:lnTo>
                  <a:lnTo>
                    <a:pt x="69" y="592"/>
                  </a:lnTo>
                  <a:lnTo>
                    <a:pt x="62" y="594"/>
                  </a:lnTo>
                  <a:lnTo>
                    <a:pt x="76" y="594"/>
                  </a:lnTo>
                  <a:lnTo>
                    <a:pt x="77" y="593"/>
                  </a:lnTo>
                  <a:lnTo>
                    <a:pt x="84" y="599"/>
                  </a:lnTo>
                  <a:lnTo>
                    <a:pt x="84" y="605"/>
                  </a:lnTo>
                  <a:lnTo>
                    <a:pt x="72" y="602"/>
                  </a:lnTo>
                  <a:lnTo>
                    <a:pt x="67" y="601"/>
                  </a:lnTo>
                  <a:lnTo>
                    <a:pt x="75" y="614"/>
                  </a:lnTo>
                  <a:lnTo>
                    <a:pt x="82" y="627"/>
                  </a:lnTo>
                  <a:lnTo>
                    <a:pt x="82" y="633"/>
                  </a:lnTo>
                  <a:lnTo>
                    <a:pt x="86" y="640"/>
                  </a:lnTo>
                  <a:lnTo>
                    <a:pt x="84" y="642"/>
                  </a:lnTo>
                  <a:lnTo>
                    <a:pt x="92" y="648"/>
                  </a:lnTo>
                  <a:lnTo>
                    <a:pt x="98" y="655"/>
                  </a:lnTo>
                  <a:lnTo>
                    <a:pt x="97" y="659"/>
                  </a:lnTo>
                  <a:lnTo>
                    <a:pt x="105" y="663"/>
                  </a:lnTo>
                  <a:lnTo>
                    <a:pt x="108" y="668"/>
                  </a:lnTo>
                  <a:lnTo>
                    <a:pt x="103" y="667"/>
                  </a:lnTo>
                  <a:lnTo>
                    <a:pt x="112" y="674"/>
                  </a:lnTo>
                  <a:lnTo>
                    <a:pt x="112" y="679"/>
                  </a:lnTo>
                  <a:lnTo>
                    <a:pt x="120" y="688"/>
                  </a:lnTo>
                  <a:lnTo>
                    <a:pt x="123" y="692"/>
                  </a:lnTo>
                  <a:lnTo>
                    <a:pt x="131" y="696"/>
                  </a:lnTo>
                  <a:lnTo>
                    <a:pt x="132" y="698"/>
                  </a:lnTo>
                  <a:lnTo>
                    <a:pt x="129" y="700"/>
                  </a:lnTo>
                  <a:lnTo>
                    <a:pt x="140" y="702"/>
                  </a:lnTo>
                  <a:lnTo>
                    <a:pt x="162" y="711"/>
                  </a:lnTo>
                  <a:lnTo>
                    <a:pt x="163" y="688"/>
                  </a:lnTo>
                  <a:lnTo>
                    <a:pt x="176" y="681"/>
                  </a:lnTo>
                  <a:lnTo>
                    <a:pt x="192" y="683"/>
                  </a:lnTo>
                  <a:lnTo>
                    <a:pt x="166" y="676"/>
                  </a:lnTo>
                  <a:lnTo>
                    <a:pt x="135" y="674"/>
                  </a:lnTo>
                  <a:lnTo>
                    <a:pt x="127" y="665"/>
                  </a:lnTo>
                  <a:lnTo>
                    <a:pt x="116" y="650"/>
                  </a:lnTo>
                  <a:lnTo>
                    <a:pt x="107" y="650"/>
                  </a:lnTo>
                  <a:lnTo>
                    <a:pt x="93" y="625"/>
                  </a:lnTo>
                  <a:lnTo>
                    <a:pt x="102" y="614"/>
                  </a:lnTo>
                  <a:lnTo>
                    <a:pt x="99" y="588"/>
                  </a:lnTo>
                  <a:lnTo>
                    <a:pt x="97" y="565"/>
                  </a:lnTo>
                  <a:lnTo>
                    <a:pt x="94" y="550"/>
                  </a:lnTo>
                  <a:lnTo>
                    <a:pt x="90" y="542"/>
                  </a:lnTo>
                  <a:lnTo>
                    <a:pt x="84" y="538"/>
                  </a:lnTo>
                  <a:lnTo>
                    <a:pt x="94" y="534"/>
                  </a:lnTo>
                  <a:lnTo>
                    <a:pt x="82" y="526"/>
                  </a:lnTo>
                  <a:lnTo>
                    <a:pt x="75" y="506"/>
                  </a:lnTo>
                  <a:lnTo>
                    <a:pt x="67" y="495"/>
                  </a:lnTo>
                  <a:lnTo>
                    <a:pt x="65" y="479"/>
                  </a:lnTo>
                  <a:lnTo>
                    <a:pt x="59" y="452"/>
                  </a:lnTo>
                  <a:lnTo>
                    <a:pt x="58" y="433"/>
                  </a:lnTo>
                  <a:lnTo>
                    <a:pt x="60" y="420"/>
                  </a:lnTo>
                  <a:lnTo>
                    <a:pt x="59" y="408"/>
                  </a:lnTo>
                  <a:lnTo>
                    <a:pt x="54" y="392"/>
                  </a:lnTo>
                  <a:lnTo>
                    <a:pt x="49" y="375"/>
                  </a:lnTo>
                  <a:lnTo>
                    <a:pt x="58" y="362"/>
                  </a:lnTo>
                  <a:lnTo>
                    <a:pt x="54" y="349"/>
                  </a:lnTo>
                  <a:lnTo>
                    <a:pt x="55" y="323"/>
                  </a:lnTo>
                  <a:lnTo>
                    <a:pt x="51" y="313"/>
                  </a:lnTo>
                  <a:lnTo>
                    <a:pt x="43" y="296"/>
                  </a:lnTo>
                  <a:lnTo>
                    <a:pt x="36" y="280"/>
                  </a:lnTo>
                  <a:lnTo>
                    <a:pt x="36" y="267"/>
                  </a:lnTo>
                  <a:lnTo>
                    <a:pt x="38" y="255"/>
                  </a:lnTo>
                  <a:lnTo>
                    <a:pt x="38" y="241"/>
                  </a:lnTo>
                  <a:lnTo>
                    <a:pt x="37" y="227"/>
                  </a:lnTo>
                  <a:lnTo>
                    <a:pt x="45" y="208"/>
                  </a:lnTo>
                  <a:lnTo>
                    <a:pt x="51" y="190"/>
                  </a:lnTo>
                  <a:lnTo>
                    <a:pt x="56" y="185"/>
                  </a:lnTo>
                  <a:lnTo>
                    <a:pt x="50" y="175"/>
                  </a:lnTo>
                  <a:lnTo>
                    <a:pt x="46" y="146"/>
                  </a:lnTo>
                  <a:lnTo>
                    <a:pt x="50" y="137"/>
                  </a:lnTo>
                  <a:lnTo>
                    <a:pt x="64" y="129"/>
                  </a:lnTo>
                  <a:lnTo>
                    <a:pt x="68" y="109"/>
                  </a:lnTo>
                  <a:lnTo>
                    <a:pt x="64" y="106"/>
                  </a:lnTo>
                  <a:lnTo>
                    <a:pt x="52" y="103"/>
                  </a:lnTo>
                  <a:lnTo>
                    <a:pt x="45" y="86"/>
                  </a:lnTo>
                  <a:lnTo>
                    <a:pt x="38" y="68"/>
                  </a:lnTo>
                  <a:lnTo>
                    <a:pt x="33" y="51"/>
                  </a:lnTo>
                  <a:lnTo>
                    <a:pt x="34" y="36"/>
                  </a:lnTo>
                  <a:lnTo>
                    <a:pt x="24" y="23"/>
                  </a:lnTo>
                  <a:lnTo>
                    <a:pt x="19" y="9"/>
                  </a:lnTo>
                  <a:lnTo>
                    <a:pt x="13" y="0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4" y="42"/>
                  </a:lnTo>
                  <a:lnTo>
                    <a:pt x="9" y="66"/>
                  </a:lnTo>
                  <a:lnTo>
                    <a:pt x="9" y="89"/>
                  </a:lnTo>
                  <a:lnTo>
                    <a:pt x="9" y="111"/>
                  </a:lnTo>
                  <a:lnTo>
                    <a:pt x="8" y="119"/>
                  </a:lnTo>
                  <a:lnTo>
                    <a:pt x="12" y="143"/>
                  </a:lnTo>
                  <a:lnTo>
                    <a:pt x="12" y="165"/>
                  </a:lnTo>
                  <a:lnTo>
                    <a:pt x="12" y="193"/>
                  </a:lnTo>
                  <a:lnTo>
                    <a:pt x="11" y="221"/>
                  </a:lnTo>
                  <a:lnTo>
                    <a:pt x="12" y="233"/>
                  </a:lnTo>
                  <a:lnTo>
                    <a:pt x="12" y="25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0" name="Freeform 330"/>
            <p:cNvSpPr>
              <a:spLocks/>
            </p:cNvSpPr>
            <p:nvPr/>
          </p:nvSpPr>
          <p:spPr bwMode="auto">
            <a:xfrm>
              <a:off x="1806" y="3599"/>
              <a:ext cx="51" cy="45"/>
            </a:xfrm>
            <a:custGeom>
              <a:avLst/>
              <a:gdLst/>
              <a:ahLst/>
              <a:cxnLst>
                <a:cxn ang="0">
                  <a:pos x="34" y="3"/>
                </a:cxn>
                <a:cxn ang="0">
                  <a:pos x="42" y="24"/>
                </a:cxn>
                <a:cxn ang="0">
                  <a:pos x="51" y="45"/>
                </a:cxn>
                <a:cxn ang="0">
                  <a:pos x="46" y="43"/>
                </a:cxn>
                <a:cxn ang="0">
                  <a:pos x="38" y="45"/>
                </a:cxn>
                <a:cxn ang="0">
                  <a:pos x="21" y="42"/>
                </a:cxn>
                <a:cxn ang="0">
                  <a:pos x="16" y="42"/>
                </a:cxn>
                <a:cxn ang="0">
                  <a:pos x="0" y="39"/>
                </a:cxn>
                <a:cxn ang="0">
                  <a:pos x="4" y="38"/>
                </a:cxn>
                <a:cxn ang="0">
                  <a:pos x="13" y="36"/>
                </a:cxn>
                <a:cxn ang="0">
                  <a:pos x="18" y="38"/>
                </a:cxn>
                <a:cxn ang="0">
                  <a:pos x="23" y="38"/>
                </a:cxn>
                <a:cxn ang="0">
                  <a:pos x="14" y="33"/>
                </a:cxn>
                <a:cxn ang="0">
                  <a:pos x="25" y="36"/>
                </a:cxn>
                <a:cxn ang="0">
                  <a:pos x="30" y="37"/>
                </a:cxn>
                <a:cxn ang="0">
                  <a:pos x="39" y="38"/>
                </a:cxn>
                <a:cxn ang="0">
                  <a:pos x="42" y="38"/>
                </a:cxn>
                <a:cxn ang="0">
                  <a:pos x="21" y="28"/>
                </a:cxn>
                <a:cxn ang="0">
                  <a:pos x="30" y="19"/>
                </a:cxn>
                <a:cxn ang="0">
                  <a:pos x="17" y="19"/>
                </a:cxn>
                <a:cxn ang="0">
                  <a:pos x="12" y="16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34" y="3"/>
                </a:cxn>
              </a:cxnLst>
              <a:rect l="0" t="0" r="r" b="b"/>
              <a:pathLst>
                <a:path w="51" h="45">
                  <a:moveTo>
                    <a:pt x="34" y="3"/>
                  </a:moveTo>
                  <a:lnTo>
                    <a:pt x="42" y="24"/>
                  </a:lnTo>
                  <a:lnTo>
                    <a:pt x="51" y="45"/>
                  </a:lnTo>
                  <a:lnTo>
                    <a:pt x="46" y="43"/>
                  </a:lnTo>
                  <a:lnTo>
                    <a:pt x="38" y="45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0" y="39"/>
                  </a:lnTo>
                  <a:lnTo>
                    <a:pt x="4" y="38"/>
                  </a:lnTo>
                  <a:lnTo>
                    <a:pt x="13" y="36"/>
                  </a:lnTo>
                  <a:lnTo>
                    <a:pt x="18" y="38"/>
                  </a:lnTo>
                  <a:lnTo>
                    <a:pt x="23" y="38"/>
                  </a:lnTo>
                  <a:lnTo>
                    <a:pt x="14" y="33"/>
                  </a:lnTo>
                  <a:lnTo>
                    <a:pt x="25" y="36"/>
                  </a:lnTo>
                  <a:lnTo>
                    <a:pt x="30" y="37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21" y="28"/>
                  </a:lnTo>
                  <a:lnTo>
                    <a:pt x="30" y="19"/>
                  </a:lnTo>
                  <a:lnTo>
                    <a:pt x="17" y="19"/>
                  </a:lnTo>
                  <a:lnTo>
                    <a:pt x="12" y="16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1" name="Freeform 331"/>
            <p:cNvSpPr>
              <a:spLocks/>
            </p:cNvSpPr>
            <p:nvPr/>
          </p:nvSpPr>
          <p:spPr bwMode="auto">
            <a:xfrm>
              <a:off x="1680" y="3393"/>
              <a:ext cx="14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"/>
                </a:cxn>
                <a:cxn ang="0">
                  <a:pos x="6" y="30"/>
                </a:cxn>
                <a:cxn ang="0">
                  <a:pos x="13" y="28"/>
                </a:cxn>
                <a:cxn ang="0">
                  <a:pos x="14" y="23"/>
                </a:cxn>
                <a:cxn ang="0">
                  <a:pos x="10" y="11"/>
                </a:cxn>
                <a:cxn ang="0">
                  <a:pos x="13" y="10"/>
                </a:cxn>
                <a:cxn ang="0">
                  <a:pos x="4" y="0"/>
                </a:cxn>
              </a:cxnLst>
              <a:rect l="0" t="0" r="r" b="b"/>
              <a:pathLst>
                <a:path w="14" h="30">
                  <a:moveTo>
                    <a:pt x="4" y="0"/>
                  </a:moveTo>
                  <a:lnTo>
                    <a:pt x="0" y="3"/>
                  </a:lnTo>
                  <a:lnTo>
                    <a:pt x="6" y="30"/>
                  </a:lnTo>
                  <a:lnTo>
                    <a:pt x="13" y="28"/>
                  </a:lnTo>
                  <a:lnTo>
                    <a:pt x="14" y="23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2" name="Freeform 332"/>
            <p:cNvSpPr>
              <a:spLocks/>
            </p:cNvSpPr>
            <p:nvPr/>
          </p:nvSpPr>
          <p:spPr bwMode="auto">
            <a:xfrm>
              <a:off x="1711" y="3529"/>
              <a:ext cx="16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9" y="21"/>
                </a:cxn>
                <a:cxn ang="0">
                  <a:pos x="14" y="23"/>
                </a:cxn>
                <a:cxn ang="0">
                  <a:pos x="16" y="16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lnTo>
                    <a:pt x="0" y="9"/>
                  </a:lnTo>
                  <a:lnTo>
                    <a:pt x="9" y="21"/>
                  </a:lnTo>
                  <a:lnTo>
                    <a:pt x="14" y="23"/>
                  </a:lnTo>
                  <a:lnTo>
                    <a:pt x="16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3" name="Freeform 335"/>
            <p:cNvSpPr>
              <a:spLocks/>
            </p:cNvSpPr>
            <p:nvPr/>
          </p:nvSpPr>
          <p:spPr bwMode="auto">
            <a:xfrm>
              <a:off x="1446" y="2540"/>
              <a:ext cx="99" cy="128"/>
            </a:xfrm>
            <a:custGeom>
              <a:avLst/>
              <a:gdLst/>
              <a:ahLst/>
              <a:cxnLst>
                <a:cxn ang="0">
                  <a:pos x="2" y="51"/>
                </a:cxn>
                <a:cxn ang="0">
                  <a:pos x="3" y="70"/>
                </a:cxn>
                <a:cxn ang="0">
                  <a:pos x="0" y="74"/>
                </a:cxn>
                <a:cxn ang="0">
                  <a:pos x="13" y="79"/>
                </a:cxn>
                <a:cxn ang="0">
                  <a:pos x="16" y="76"/>
                </a:cxn>
                <a:cxn ang="0">
                  <a:pos x="19" y="79"/>
                </a:cxn>
                <a:cxn ang="0">
                  <a:pos x="19" y="92"/>
                </a:cxn>
                <a:cxn ang="0">
                  <a:pos x="12" y="95"/>
                </a:cxn>
                <a:cxn ang="0">
                  <a:pos x="13" y="107"/>
                </a:cxn>
                <a:cxn ang="0">
                  <a:pos x="10" y="115"/>
                </a:cxn>
                <a:cxn ang="0">
                  <a:pos x="15" y="113"/>
                </a:cxn>
                <a:cxn ang="0">
                  <a:pos x="34" y="128"/>
                </a:cxn>
                <a:cxn ang="0">
                  <a:pos x="41" y="112"/>
                </a:cxn>
                <a:cxn ang="0">
                  <a:pos x="49" y="95"/>
                </a:cxn>
                <a:cxn ang="0">
                  <a:pos x="67" y="83"/>
                </a:cxn>
                <a:cxn ang="0">
                  <a:pos x="85" y="70"/>
                </a:cxn>
                <a:cxn ang="0">
                  <a:pos x="97" y="48"/>
                </a:cxn>
                <a:cxn ang="0">
                  <a:pos x="99" y="48"/>
                </a:cxn>
                <a:cxn ang="0">
                  <a:pos x="93" y="33"/>
                </a:cxn>
                <a:cxn ang="0">
                  <a:pos x="98" y="31"/>
                </a:cxn>
                <a:cxn ang="0">
                  <a:pos x="79" y="21"/>
                </a:cxn>
                <a:cxn ang="0">
                  <a:pos x="62" y="21"/>
                </a:cxn>
                <a:cxn ang="0">
                  <a:pos x="51" y="10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17" y="12"/>
                </a:cxn>
                <a:cxn ang="0">
                  <a:pos x="11" y="33"/>
                </a:cxn>
                <a:cxn ang="0">
                  <a:pos x="8" y="40"/>
                </a:cxn>
                <a:cxn ang="0">
                  <a:pos x="2" y="51"/>
                </a:cxn>
              </a:cxnLst>
              <a:rect l="0" t="0" r="r" b="b"/>
              <a:pathLst>
                <a:path w="99" h="128">
                  <a:moveTo>
                    <a:pt x="2" y="51"/>
                  </a:moveTo>
                  <a:lnTo>
                    <a:pt x="3" y="70"/>
                  </a:lnTo>
                  <a:lnTo>
                    <a:pt x="0" y="74"/>
                  </a:lnTo>
                  <a:lnTo>
                    <a:pt x="13" y="79"/>
                  </a:lnTo>
                  <a:lnTo>
                    <a:pt x="16" y="76"/>
                  </a:lnTo>
                  <a:lnTo>
                    <a:pt x="19" y="79"/>
                  </a:lnTo>
                  <a:lnTo>
                    <a:pt x="19" y="92"/>
                  </a:lnTo>
                  <a:lnTo>
                    <a:pt x="12" y="95"/>
                  </a:lnTo>
                  <a:lnTo>
                    <a:pt x="13" y="107"/>
                  </a:lnTo>
                  <a:lnTo>
                    <a:pt x="10" y="115"/>
                  </a:lnTo>
                  <a:lnTo>
                    <a:pt x="15" y="113"/>
                  </a:lnTo>
                  <a:lnTo>
                    <a:pt x="34" y="128"/>
                  </a:lnTo>
                  <a:lnTo>
                    <a:pt x="41" y="112"/>
                  </a:lnTo>
                  <a:lnTo>
                    <a:pt x="49" y="95"/>
                  </a:lnTo>
                  <a:lnTo>
                    <a:pt x="67" y="83"/>
                  </a:lnTo>
                  <a:lnTo>
                    <a:pt x="85" y="70"/>
                  </a:lnTo>
                  <a:lnTo>
                    <a:pt x="97" y="48"/>
                  </a:lnTo>
                  <a:lnTo>
                    <a:pt x="99" y="48"/>
                  </a:lnTo>
                  <a:lnTo>
                    <a:pt x="93" y="33"/>
                  </a:lnTo>
                  <a:lnTo>
                    <a:pt x="98" y="31"/>
                  </a:lnTo>
                  <a:lnTo>
                    <a:pt x="79" y="21"/>
                  </a:lnTo>
                  <a:lnTo>
                    <a:pt x="62" y="21"/>
                  </a:lnTo>
                  <a:lnTo>
                    <a:pt x="51" y="10"/>
                  </a:lnTo>
                  <a:lnTo>
                    <a:pt x="37" y="0"/>
                  </a:lnTo>
                  <a:lnTo>
                    <a:pt x="30" y="5"/>
                  </a:lnTo>
                  <a:lnTo>
                    <a:pt x="17" y="12"/>
                  </a:lnTo>
                  <a:lnTo>
                    <a:pt x="11" y="33"/>
                  </a:lnTo>
                  <a:lnTo>
                    <a:pt x="8" y="40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4" name="Freeform 336"/>
            <p:cNvSpPr>
              <a:spLocks/>
            </p:cNvSpPr>
            <p:nvPr/>
          </p:nvSpPr>
          <p:spPr bwMode="auto">
            <a:xfrm>
              <a:off x="1261" y="2569"/>
              <a:ext cx="1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12" y="18"/>
                </a:cxn>
                <a:cxn ang="0">
                  <a:pos x="6" y="0"/>
                </a:cxn>
                <a:cxn ang="0">
                  <a:pos x="0" y="0"/>
                </a:cxn>
              </a:cxnLst>
              <a:rect l="0" t="0" r="r" b="b"/>
              <a:pathLst>
                <a:path w="12" h="18">
                  <a:moveTo>
                    <a:pt x="0" y="0"/>
                  </a:moveTo>
                  <a:lnTo>
                    <a:pt x="7" y="10"/>
                  </a:lnTo>
                  <a:lnTo>
                    <a:pt x="0" y="17"/>
                  </a:lnTo>
                  <a:lnTo>
                    <a:pt x="12" y="1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5" name="Freeform 337"/>
            <p:cNvSpPr>
              <a:spLocks/>
            </p:cNvSpPr>
            <p:nvPr/>
          </p:nvSpPr>
          <p:spPr bwMode="auto">
            <a:xfrm>
              <a:off x="1459" y="2622"/>
              <a:ext cx="6" cy="4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" h="4">
                  <a:moveTo>
                    <a:pt x="6" y="1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6" name="Freeform 338"/>
            <p:cNvSpPr>
              <a:spLocks/>
            </p:cNvSpPr>
            <p:nvPr/>
          </p:nvSpPr>
          <p:spPr bwMode="auto">
            <a:xfrm>
              <a:off x="1278" y="2580"/>
              <a:ext cx="7" cy="3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7" y="2"/>
                </a:cxn>
              </a:cxnLst>
              <a:rect l="0" t="0" r="r" b="b"/>
              <a:pathLst>
                <a:path w="7" h="3">
                  <a:moveTo>
                    <a:pt x="7" y="2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7" name="Freeform 339"/>
            <p:cNvSpPr>
              <a:spLocks/>
            </p:cNvSpPr>
            <p:nvPr/>
          </p:nvSpPr>
          <p:spPr bwMode="auto">
            <a:xfrm>
              <a:off x="1441" y="2570"/>
              <a:ext cx="229" cy="361"/>
            </a:xfrm>
            <a:custGeom>
              <a:avLst/>
              <a:gdLst/>
              <a:ahLst/>
              <a:cxnLst>
                <a:cxn ang="0">
                  <a:pos x="222" y="285"/>
                </a:cxn>
                <a:cxn ang="0">
                  <a:pos x="223" y="318"/>
                </a:cxn>
                <a:cxn ang="0">
                  <a:pos x="222" y="336"/>
                </a:cxn>
                <a:cxn ang="0">
                  <a:pos x="216" y="352"/>
                </a:cxn>
                <a:cxn ang="0">
                  <a:pos x="207" y="361"/>
                </a:cxn>
                <a:cxn ang="0">
                  <a:pos x="184" y="340"/>
                </a:cxn>
                <a:cxn ang="0">
                  <a:pos x="158" y="324"/>
                </a:cxn>
                <a:cxn ang="0">
                  <a:pos x="128" y="307"/>
                </a:cxn>
                <a:cxn ang="0">
                  <a:pos x="98" y="277"/>
                </a:cxn>
                <a:cxn ang="0">
                  <a:pos x="85" y="246"/>
                </a:cxn>
                <a:cxn ang="0">
                  <a:pos x="67" y="211"/>
                </a:cxn>
                <a:cxn ang="0">
                  <a:pos x="52" y="182"/>
                </a:cxn>
                <a:cxn ang="0">
                  <a:pos x="37" y="154"/>
                </a:cxn>
                <a:cxn ang="0">
                  <a:pos x="17" y="129"/>
                </a:cxn>
                <a:cxn ang="0">
                  <a:pos x="7" y="115"/>
                </a:cxn>
                <a:cxn ang="0">
                  <a:pos x="3" y="79"/>
                </a:cxn>
                <a:cxn ang="0">
                  <a:pos x="18" y="77"/>
                </a:cxn>
                <a:cxn ang="0">
                  <a:pos x="20" y="83"/>
                </a:cxn>
                <a:cxn ang="0">
                  <a:pos x="46" y="82"/>
                </a:cxn>
                <a:cxn ang="0">
                  <a:pos x="72" y="53"/>
                </a:cxn>
                <a:cxn ang="0">
                  <a:pos x="102" y="18"/>
                </a:cxn>
                <a:cxn ang="0">
                  <a:pos x="98" y="3"/>
                </a:cxn>
                <a:cxn ang="0">
                  <a:pos x="104" y="0"/>
                </a:cxn>
                <a:cxn ang="0">
                  <a:pos x="124" y="19"/>
                </a:cxn>
                <a:cxn ang="0">
                  <a:pos x="141" y="43"/>
                </a:cxn>
                <a:cxn ang="0">
                  <a:pos x="176" y="44"/>
                </a:cxn>
                <a:cxn ang="0">
                  <a:pos x="187" y="74"/>
                </a:cxn>
                <a:cxn ang="0">
                  <a:pos x="192" y="81"/>
                </a:cxn>
                <a:cxn ang="0">
                  <a:pos x="163" y="91"/>
                </a:cxn>
                <a:cxn ang="0">
                  <a:pos x="145" y="113"/>
                </a:cxn>
                <a:cxn ang="0">
                  <a:pos x="132" y="145"/>
                </a:cxn>
                <a:cxn ang="0">
                  <a:pos x="147" y="175"/>
                </a:cxn>
                <a:cxn ang="0">
                  <a:pos x="153" y="185"/>
                </a:cxn>
                <a:cxn ang="0">
                  <a:pos x="177" y="197"/>
                </a:cxn>
                <a:cxn ang="0">
                  <a:pos x="190" y="202"/>
                </a:cxn>
                <a:cxn ang="0">
                  <a:pos x="210" y="215"/>
                </a:cxn>
                <a:cxn ang="0">
                  <a:pos x="227" y="245"/>
                </a:cxn>
                <a:cxn ang="0">
                  <a:pos x="224" y="275"/>
                </a:cxn>
              </a:cxnLst>
              <a:rect l="0" t="0" r="r" b="b"/>
              <a:pathLst>
                <a:path w="229" h="361">
                  <a:moveTo>
                    <a:pt x="224" y="275"/>
                  </a:moveTo>
                  <a:lnTo>
                    <a:pt x="222" y="285"/>
                  </a:lnTo>
                  <a:lnTo>
                    <a:pt x="220" y="301"/>
                  </a:lnTo>
                  <a:lnTo>
                    <a:pt x="223" y="318"/>
                  </a:lnTo>
                  <a:lnTo>
                    <a:pt x="229" y="321"/>
                  </a:lnTo>
                  <a:lnTo>
                    <a:pt x="222" y="336"/>
                  </a:lnTo>
                  <a:lnTo>
                    <a:pt x="220" y="344"/>
                  </a:lnTo>
                  <a:lnTo>
                    <a:pt x="216" y="352"/>
                  </a:lnTo>
                  <a:lnTo>
                    <a:pt x="210" y="361"/>
                  </a:lnTo>
                  <a:lnTo>
                    <a:pt x="207" y="361"/>
                  </a:lnTo>
                  <a:lnTo>
                    <a:pt x="192" y="349"/>
                  </a:lnTo>
                  <a:lnTo>
                    <a:pt x="184" y="340"/>
                  </a:lnTo>
                  <a:lnTo>
                    <a:pt x="173" y="334"/>
                  </a:lnTo>
                  <a:lnTo>
                    <a:pt x="158" y="324"/>
                  </a:lnTo>
                  <a:lnTo>
                    <a:pt x="144" y="317"/>
                  </a:lnTo>
                  <a:lnTo>
                    <a:pt x="128" y="307"/>
                  </a:lnTo>
                  <a:lnTo>
                    <a:pt x="114" y="293"/>
                  </a:lnTo>
                  <a:lnTo>
                    <a:pt x="98" y="277"/>
                  </a:lnTo>
                  <a:lnTo>
                    <a:pt x="99" y="268"/>
                  </a:lnTo>
                  <a:lnTo>
                    <a:pt x="85" y="246"/>
                  </a:lnTo>
                  <a:lnTo>
                    <a:pt x="73" y="225"/>
                  </a:lnTo>
                  <a:lnTo>
                    <a:pt x="67" y="211"/>
                  </a:lnTo>
                  <a:lnTo>
                    <a:pt x="59" y="198"/>
                  </a:lnTo>
                  <a:lnTo>
                    <a:pt x="52" y="182"/>
                  </a:lnTo>
                  <a:lnTo>
                    <a:pt x="45" y="168"/>
                  </a:lnTo>
                  <a:lnTo>
                    <a:pt x="37" y="154"/>
                  </a:lnTo>
                  <a:lnTo>
                    <a:pt x="30" y="139"/>
                  </a:lnTo>
                  <a:lnTo>
                    <a:pt x="17" y="129"/>
                  </a:lnTo>
                  <a:lnTo>
                    <a:pt x="5" y="120"/>
                  </a:lnTo>
                  <a:lnTo>
                    <a:pt x="7" y="115"/>
                  </a:lnTo>
                  <a:lnTo>
                    <a:pt x="0" y="89"/>
                  </a:lnTo>
                  <a:lnTo>
                    <a:pt x="3" y="79"/>
                  </a:lnTo>
                  <a:lnTo>
                    <a:pt x="17" y="65"/>
                  </a:lnTo>
                  <a:lnTo>
                    <a:pt x="18" y="77"/>
                  </a:lnTo>
                  <a:lnTo>
                    <a:pt x="15" y="85"/>
                  </a:lnTo>
                  <a:lnTo>
                    <a:pt x="20" y="83"/>
                  </a:lnTo>
                  <a:lnTo>
                    <a:pt x="39" y="98"/>
                  </a:lnTo>
                  <a:lnTo>
                    <a:pt x="46" y="82"/>
                  </a:lnTo>
                  <a:lnTo>
                    <a:pt x="54" y="65"/>
                  </a:lnTo>
                  <a:lnTo>
                    <a:pt x="72" y="53"/>
                  </a:lnTo>
                  <a:lnTo>
                    <a:pt x="90" y="40"/>
                  </a:lnTo>
                  <a:lnTo>
                    <a:pt x="102" y="18"/>
                  </a:lnTo>
                  <a:lnTo>
                    <a:pt x="104" y="18"/>
                  </a:lnTo>
                  <a:lnTo>
                    <a:pt x="98" y="3"/>
                  </a:lnTo>
                  <a:lnTo>
                    <a:pt x="103" y="1"/>
                  </a:lnTo>
                  <a:lnTo>
                    <a:pt x="104" y="0"/>
                  </a:lnTo>
                  <a:lnTo>
                    <a:pt x="115" y="9"/>
                  </a:lnTo>
                  <a:lnTo>
                    <a:pt x="124" y="19"/>
                  </a:lnTo>
                  <a:lnTo>
                    <a:pt x="137" y="34"/>
                  </a:lnTo>
                  <a:lnTo>
                    <a:pt x="141" y="43"/>
                  </a:lnTo>
                  <a:lnTo>
                    <a:pt x="163" y="44"/>
                  </a:lnTo>
                  <a:lnTo>
                    <a:pt x="176" y="44"/>
                  </a:lnTo>
                  <a:lnTo>
                    <a:pt x="193" y="51"/>
                  </a:lnTo>
                  <a:lnTo>
                    <a:pt x="187" y="74"/>
                  </a:lnTo>
                  <a:lnTo>
                    <a:pt x="198" y="82"/>
                  </a:lnTo>
                  <a:lnTo>
                    <a:pt x="192" y="81"/>
                  </a:lnTo>
                  <a:lnTo>
                    <a:pt x="177" y="85"/>
                  </a:lnTo>
                  <a:lnTo>
                    <a:pt x="163" y="91"/>
                  </a:lnTo>
                  <a:lnTo>
                    <a:pt x="149" y="99"/>
                  </a:lnTo>
                  <a:lnTo>
                    <a:pt x="145" y="113"/>
                  </a:lnTo>
                  <a:lnTo>
                    <a:pt x="140" y="129"/>
                  </a:lnTo>
                  <a:lnTo>
                    <a:pt x="132" y="145"/>
                  </a:lnTo>
                  <a:lnTo>
                    <a:pt x="140" y="159"/>
                  </a:lnTo>
                  <a:lnTo>
                    <a:pt x="147" y="175"/>
                  </a:lnTo>
                  <a:lnTo>
                    <a:pt x="146" y="182"/>
                  </a:lnTo>
                  <a:lnTo>
                    <a:pt x="153" y="185"/>
                  </a:lnTo>
                  <a:lnTo>
                    <a:pt x="163" y="193"/>
                  </a:lnTo>
                  <a:lnTo>
                    <a:pt x="177" y="197"/>
                  </a:lnTo>
                  <a:lnTo>
                    <a:pt x="189" y="186"/>
                  </a:lnTo>
                  <a:lnTo>
                    <a:pt x="190" y="202"/>
                  </a:lnTo>
                  <a:lnTo>
                    <a:pt x="192" y="216"/>
                  </a:lnTo>
                  <a:lnTo>
                    <a:pt x="210" y="215"/>
                  </a:lnTo>
                  <a:lnTo>
                    <a:pt x="219" y="231"/>
                  </a:lnTo>
                  <a:lnTo>
                    <a:pt x="227" y="245"/>
                  </a:lnTo>
                  <a:lnTo>
                    <a:pt x="224" y="250"/>
                  </a:lnTo>
                  <a:lnTo>
                    <a:pt x="224" y="27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8" name="Freeform 812"/>
            <p:cNvSpPr>
              <a:spLocks/>
            </p:cNvSpPr>
            <p:nvPr/>
          </p:nvSpPr>
          <p:spPr bwMode="auto">
            <a:xfrm>
              <a:off x="1314" y="2253"/>
              <a:ext cx="108" cy="59"/>
            </a:xfrm>
            <a:custGeom>
              <a:avLst/>
              <a:gdLst/>
              <a:ahLst/>
              <a:cxnLst>
                <a:cxn ang="0">
                  <a:pos x="58" y="41"/>
                </a:cxn>
                <a:cxn ang="0">
                  <a:pos x="52" y="43"/>
                </a:cxn>
                <a:cxn ang="0">
                  <a:pos x="43" y="47"/>
                </a:cxn>
                <a:cxn ang="0">
                  <a:pos x="37" y="59"/>
                </a:cxn>
                <a:cxn ang="0">
                  <a:pos x="32" y="59"/>
                </a:cxn>
                <a:cxn ang="0">
                  <a:pos x="31" y="52"/>
                </a:cxn>
                <a:cxn ang="0">
                  <a:pos x="24" y="50"/>
                </a:cxn>
                <a:cxn ang="0">
                  <a:pos x="24" y="41"/>
                </a:cxn>
                <a:cxn ang="0">
                  <a:pos x="10" y="38"/>
                </a:cxn>
                <a:cxn ang="0">
                  <a:pos x="0" y="30"/>
                </a:cxn>
                <a:cxn ang="0">
                  <a:pos x="10" y="15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41" y="3"/>
                </a:cxn>
                <a:cxn ang="0">
                  <a:pos x="57" y="0"/>
                </a:cxn>
                <a:cxn ang="0">
                  <a:pos x="71" y="0"/>
                </a:cxn>
                <a:cxn ang="0">
                  <a:pos x="86" y="3"/>
                </a:cxn>
                <a:cxn ang="0">
                  <a:pos x="96" y="11"/>
                </a:cxn>
                <a:cxn ang="0">
                  <a:pos x="93" y="9"/>
                </a:cxn>
                <a:cxn ang="0">
                  <a:pos x="96" y="13"/>
                </a:cxn>
                <a:cxn ang="0">
                  <a:pos x="101" y="13"/>
                </a:cxn>
                <a:cxn ang="0">
                  <a:pos x="108" y="20"/>
                </a:cxn>
                <a:cxn ang="0">
                  <a:pos x="93" y="22"/>
                </a:cxn>
                <a:cxn ang="0">
                  <a:pos x="79" y="25"/>
                </a:cxn>
                <a:cxn ang="0">
                  <a:pos x="58" y="41"/>
                </a:cxn>
              </a:cxnLst>
              <a:rect l="0" t="0" r="r" b="b"/>
              <a:pathLst>
                <a:path w="108" h="59">
                  <a:moveTo>
                    <a:pt x="58" y="41"/>
                  </a:moveTo>
                  <a:lnTo>
                    <a:pt x="52" y="43"/>
                  </a:lnTo>
                  <a:lnTo>
                    <a:pt x="43" y="47"/>
                  </a:lnTo>
                  <a:lnTo>
                    <a:pt x="37" y="59"/>
                  </a:lnTo>
                  <a:lnTo>
                    <a:pt x="32" y="59"/>
                  </a:lnTo>
                  <a:lnTo>
                    <a:pt x="31" y="52"/>
                  </a:lnTo>
                  <a:lnTo>
                    <a:pt x="24" y="50"/>
                  </a:lnTo>
                  <a:lnTo>
                    <a:pt x="24" y="41"/>
                  </a:lnTo>
                  <a:lnTo>
                    <a:pt x="10" y="38"/>
                  </a:lnTo>
                  <a:lnTo>
                    <a:pt x="0" y="30"/>
                  </a:lnTo>
                  <a:lnTo>
                    <a:pt x="10" y="15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6" y="3"/>
                  </a:lnTo>
                  <a:lnTo>
                    <a:pt x="96" y="11"/>
                  </a:lnTo>
                  <a:lnTo>
                    <a:pt x="93" y="9"/>
                  </a:lnTo>
                  <a:lnTo>
                    <a:pt x="96" y="13"/>
                  </a:lnTo>
                  <a:lnTo>
                    <a:pt x="101" y="13"/>
                  </a:lnTo>
                  <a:lnTo>
                    <a:pt x="108" y="20"/>
                  </a:lnTo>
                  <a:lnTo>
                    <a:pt x="93" y="22"/>
                  </a:lnTo>
                  <a:lnTo>
                    <a:pt x="79" y="25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9" name="Freeform 813"/>
            <p:cNvSpPr>
              <a:spLocks/>
            </p:cNvSpPr>
            <p:nvPr/>
          </p:nvSpPr>
          <p:spPr bwMode="auto">
            <a:xfrm>
              <a:off x="1319" y="2204"/>
              <a:ext cx="23" cy="51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4" y="32"/>
                </a:cxn>
                <a:cxn ang="0">
                  <a:pos x="6" y="13"/>
                </a:cxn>
                <a:cxn ang="0">
                  <a:pos x="22" y="0"/>
                </a:cxn>
                <a:cxn ang="0">
                  <a:pos x="23" y="2"/>
                </a:cxn>
                <a:cxn ang="0">
                  <a:pos x="23" y="14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19" y="36"/>
                </a:cxn>
                <a:cxn ang="0">
                  <a:pos x="14" y="41"/>
                </a:cxn>
              </a:cxnLst>
              <a:rect l="0" t="0" r="r" b="b"/>
              <a:pathLst>
                <a:path w="23" h="51">
                  <a:moveTo>
                    <a:pt x="14" y="41"/>
                  </a:moveTo>
                  <a:lnTo>
                    <a:pt x="5" y="51"/>
                  </a:lnTo>
                  <a:lnTo>
                    <a:pt x="0" y="51"/>
                  </a:lnTo>
                  <a:lnTo>
                    <a:pt x="4" y="32"/>
                  </a:lnTo>
                  <a:lnTo>
                    <a:pt x="6" y="13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14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19" y="36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0" name="Freeform 814"/>
            <p:cNvSpPr>
              <a:spLocks/>
            </p:cNvSpPr>
            <p:nvPr/>
          </p:nvSpPr>
          <p:spPr bwMode="auto">
            <a:xfrm>
              <a:off x="1461" y="2186"/>
              <a:ext cx="6" cy="2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</a:cxnLst>
              <a:rect l="0" t="0" r="r" b="b"/>
              <a:pathLst>
                <a:path w="6" h="2">
                  <a:moveTo>
                    <a:pt x="6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1" name="Freeform 815"/>
            <p:cNvSpPr>
              <a:spLocks/>
            </p:cNvSpPr>
            <p:nvPr/>
          </p:nvSpPr>
          <p:spPr bwMode="auto">
            <a:xfrm>
              <a:off x="1488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2" name="Freeform 816"/>
            <p:cNvSpPr>
              <a:spLocks/>
            </p:cNvSpPr>
            <p:nvPr/>
          </p:nvSpPr>
          <p:spPr bwMode="auto">
            <a:xfrm>
              <a:off x="1484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3" name="Freeform 817"/>
            <p:cNvSpPr>
              <a:spLocks/>
            </p:cNvSpPr>
            <p:nvPr/>
          </p:nvSpPr>
          <p:spPr bwMode="auto">
            <a:xfrm>
              <a:off x="1264" y="2217"/>
              <a:ext cx="72" cy="81"/>
            </a:xfrm>
            <a:custGeom>
              <a:avLst/>
              <a:gdLst/>
              <a:ahLst/>
              <a:cxnLst>
                <a:cxn ang="0">
                  <a:pos x="7" y="71"/>
                </a:cxn>
                <a:cxn ang="0">
                  <a:pos x="0" y="65"/>
                </a:cxn>
                <a:cxn ang="0">
                  <a:pos x="1" y="51"/>
                </a:cxn>
                <a:cxn ang="0">
                  <a:pos x="12" y="35"/>
                </a:cxn>
                <a:cxn ang="0">
                  <a:pos x="35" y="31"/>
                </a:cxn>
                <a:cxn ang="0">
                  <a:pos x="22" y="13"/>
                </a:cxn>
                <a:cxn ang="0">
                  <a:pos x="27" y="12"/>
                </a:cxn>
                <a:cxn ang="0">
                  <a:pos x="29" y="0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59" y="19"/>
                </a:cxn>
                <a:cxn ang="0">
                  <a:pos x="55" y="38"/>
                </a:cxn>
                <a:cxn ang="0">
                  <a:pos x="60" y="38"/>
                </a:cxn>
                <a:cxn ang="0">
                  <a:pos x="66" y="39"/>
                </a:cxn>
                <a:cxn ang="0">
                  <a:pos x="72" y="42"/>
                </a:cxn>
                <a:cxn ang="0">
                  <a:pos x="60" y="51"/>
                </a:cxn>
                <a:cxn ang="0">
                  <a:pos x="50" y="66"/>
                </a:cxn>
                <a:cxn ang="0">
                  <a:pos x="35" y="81"/>
                </a:cxn>
                <a:cxn ang="0">
                  <a:pos x="21" y="77"/>
                </a:cxn>
                <a:cxn ang="0">
                  <a:pos x="7" y="71"/>
                </a:cxn>
              </a:cxnLst>
              <a:rect l="0" t="0" r="r" b="b"/>
              <a:pathLst>
                <a:path w="72" h="81">
                  <a:moveTo>
                    <a:pt x="7" y="71"/>
                  </a:moveTo>
                  <a:lnTo>
                    <a:pt x="0" y="65"/>
                  </a:lnTo>
                  <a:lnTo>
                    <a:pt x="1" y="51"/>
                  </a:lnTo>
                  <a:lnTo>
                    <a:pt x="12" y="35"/>
                  </a:lnTo>
                  <a:lnTo>
                    <a:pt x="35" y="31"/>
                  </a:lnTo>
                  <a:lnTo>
                    <a:pt x="22" y="13"/>
                  </a:lnTo>
                  <a:lnTo>
                    <a:pt x="27" y="12"/>
                  </a:lnTo>
                  <a:lnTo>
                    <a:pt x="29" y="0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59" y="19"/>
                  </a:lnTo>
                  <a:lnTo>
                    <a:pt x="55" y="38"/>
                  </a:lnTo>
                  <a:lnTo>
                    <a:pt x="60" y="38"/>
                  </a:lnTo>
                  <a:lnTo>
                    <a:pt x="66" y="39"/>
                  </a:lnTo>
                  <a:lnTo>
                    <a:pt x="72" y="42"/>
                  </a:lnTo>
                  <a:lnTo>
                    <a:pt x="60" y="51"/>
                  </a:lnTo>
                  <a:lnTo>
                    <a:pt x="50" y="66"/>
                  </a:lnTo>
                  <a:lnTo>
                    <a:pt x="35" y="81"/>
                  </a:lnTo>
                  <a:lnTo>
                    <a:pt x="21" y="77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4" name="Freeform 818"/>
            <p:cNvSpPr>
              <a:spLocks/>
            </p:cNvSpPr>
            <p:nvPr/>
          </p:nvSpPr>
          <p:spPr bwMode="auto">
            <a:xfrm>
              <a:off x="1512" y="2204"/>
              <a:ext cx="36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5"/>
                </a:cxn>
                <a:cxn ang="0">
                  <a:pos x="19" y="13"/>
                </a:cxn>
                <a:cxn ang="0">
                  <a:pos x="36" y="12"/>
                </a:cxn>
                <a:cxn ang="0">
                  <a:pos x="14" y="0"/>
                </a:cxn>
              </a:cxnLst>
              <a:rect l="0" t="0" r="r" b="b"/>
              <a:pathLst>
                <a:path w="36" h="13">
                  <a:moveTo>
                    <a:pt x="14" y="0"/>
                  </a:moveTo>
                  <a:lnTo>
                    <a:pt x="0" y="5"/>
                  </a:lnTo>
                  <a:lnTo>
                    <a:pt x="19" y="13"/>
                  </a:lnTo>
                  <a:lnTo>
                    <a:pt x="36" y="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5" name="Freeform 819"/>
            <p:cNvSpPr>
              <a:spLocks/>
            </p:cNvSpPr>
            <p:nvPr/>
          </p:nvSpPr>
          <p:spPr bwMode="auto">
            <a:xfrm>
              <a:off x="915" y="1922"/>
              <a:ext cx="460" cy="360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91" y="28"/>
                </a:cxn>
                <a:cxn ang="0">
                  <a:pos x="139" y="28"/>
                </a:cxn>
                <a:cxn ang="0">
                  <a:pos x="171" y="20"/>
                </a:cxn>
                <a:cxn ang="0">
                  <a:pos x="177" y="26"/>
                </a:cxn>
                <a:cxn ang="0">
                  <a:pos x="189" y="41"/>
                </a:cxn>
                <a:cxn ang="0">
                  <a:pos x="190" y="54"/>
                </a:cxn>
                <a:cxn ang="0">
                  <a:pos x="198" y="68"/>
                </a:cxn>
                <a:cxn ang="0">
                  <a:pos x="207" y="73"/>
                </a:cxn>
                <a:cxn ang="0">
                  <a:pos x="220" y="63"/>
                </a:cxn>
                <a:cxn ang="0">
                  <a:pos x="233" y="59"/>
                </a:cxn>
                <a:cxn ang="0">
                  <a:pos x="237" y="59"/>
                </a:cxn>
                <a:cxn ang="0">
                  <a:pos x="245" y="64"/>
                </a:cxn>
                <a:cxn ang="0">
                  <a:pos x="251" y="69"/>
                </a:cxn>
                <a:cxn ang="0">
                  <a:pos x="255" y="84"/>
                </a:cxn>
                <a:cxn ang="0">
                  <a:pos x="260" y="97"/>
                </a:cxn>
                <a:cxn ang="0">
                  <a:pos x="264" y="108"/>
                </a:cxn>
                <a:cxn ang="0">
                  <a:pos x="268" y="125"/>
                </a:cxn>
                <a:cxn ang="0">
                  <a:pos x="279" y="131"/>
                </a:cxn>
                <a:cxn ang="0">
                  <a:pos x="290" y="133"/>
                </a:cxn>
                <a:cxn ang="0">
                  <a:pos x="298" y="135"/>
                </a:cxn>
                <a:cxn ang="0">
                  <a:pos x="281" y="232"/>
                </a:cxn>
                <a:cxn ang="0">
                  <a:pos x="300" y="277"/>
                </a:cxn>
                <a:cxn ang="0">
                  <a:pos x="366" y="278"/>
                </a:cxn>
                <a:cxn ang="0">
                  <a:pos x="388" y="260"/>
                </a:cxn>
                <a:cxn ang="0">
                  <a:pos x="448" y="222"/>
                </a:cxn>
                <a:cxn ang="0">
                  <a:pos x="444" y="253"/>
                </a:cxn>
                <a:cxn ang="0">
                  <a:pos x="432" y="284"/>
                </a:cxn>
                <a:cxn ang="0">
                  <a:pos x="395" y="295"/>
                </a:cxn>
                <a:cxn ang="0">
                  <a:pos x="384" y="326"/>
                </a:cxn>
                <a:cxn ang="0">
                  <a:pos x="332" y="342"/>
                </a:cxn>
                <a:cxn ang="0">
                  <a:pos x="307" y="326"/>
                </a:cxn>
                <a:cxn ang="0">
                  <a:pos x="225" y="316"/>
                </a:cxn>
                <a:cxn ang="0">
                  <a:pos x="174" y="286"/>
                </a:cxn>
                <a:cxn ang="0">
                  <a:pos x="135" y="243"/>
                </a:cxn>
                <a:cxn ang="0">
                  <a:pos x="138" y="206"/>
                </a:cxn>
                <a:cxn ang="0">
                  <a:pos x="116" y="166"/>
                </a:cxn>
                <a:cxn ang="0">
                  <a:pos x="95" y="144"/>
                </a:cxn>
                <a:cxn ang="0">
                  <a:pos x="90" y="120"/>
                </a:cxn>
                <a:cxn ang="0">
                  <a:pos x="68" y="88"/>
                </a:cxn>
                <a:cxn ang="0">
                  <a:pos x="44" y="25"/>
                </a:cxn>
                <a:cxn ang="0">
                  <a:pos x="35" y="75"/>
                </a:cxn>
                <a:cxn ang="0">
                  <a:pos x="56" y="118"/>
                </a:cxn>
                <a:cxn ang="0">
                  <a:pos x="77" y="178"/>
                </a:cxn>
                <a:cxn ang="0">
                  <a:pos x="42" y="157"/>
                </a:cxn>
                <a:cxn ang="0">
                  <a:pos x="22" y="115"/>
                </a:cxn>
                <a:cxn ang="0">
                  <a:pos x="22" y="80"/>
                </a:cxn>
                <a:cxn ang="0">
                  <a:pos x="0" y="4"/>
                </a:cxn>
              </a:cxnLst>
              <a:rect l="0" t="0" r="r" b="b"/>
              <a:pathLst>
                <a:path w="460" h="360">
                  <a:moveTo>
                    <a:pt x="17" y="3"/>
                  </a:moveTo>
                  <a:lnTo>
                    <a:pt x="40" y="0"/>
                  </a:lnTo>
                  <a:lnTo>
                    <a:pt x="38" y="3"/>
                  </a:lnTo>
                  <a:lnTo>
                    <a:pt x="39" y="6"/>
                  </a:lnTo>
                  <a:lnTo>
                    <a:pt x="59" y="15"/>
                  </a:lnTo>
                  <a:lnTo>
                    <a:pt x="86" y="25"/>
                  </a:lnTo>
                  <a:lnTo>
                    <a:pt x="87" y="26"/>
                  </a:lnTo>
                  <a:lnTo>
                    <a:pt x="91" y="28"/>
                  </a:lnTo>
                  <a:lnTo>
                    <a:pt x="102" y="28"/>
                  </a:lnTo>
                  <a:lnTo>
                    <a:pt x="125" y="28"/>
                  </a:lnTo>
                  <a:lnTo>
                    <a:pt x="129" y="28"/>
                  </a:lnTo>
                  <a:lnTo>
                    <a:pt x="139" y="28"/>
                  </a:lnTo>
                  <a:lnTo>
                    <a:pt x="142" y="19"/>
                  </a:lnTo>
                  <a:lnTo>
                    <a:pt x="158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3" y="25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80" y="32"/>
                  </a:lnTo>
                  <a:lnTo>
                    <a:pt x="181" y="33"/>
                  </a:lnTo>
                  <a:lnTo>
                    <a:pt x="184" y="38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90" y="43"/>
                  </a:lnTo>
                  <a:lnTo>
                    <a:pt x="190" y="50"/>
                  </a:lnTo>
                  <a:lnTo>
                    <a:pt x="190" y="54"/>
                  </a:lnTo>
                  <a:lnTo>
                    <a:pt x="191" y="62"/>
                  </a:lnTo>
                  <a:lnTo>
                    <a:pt x="194" y="64"/>
                  </a:lnTo>
                  <a:lnTo>
                    <a:pt x="197" y="67"/>
                  </a:lnTo>
                  <a:lnTo>
                    <a:pt x="198" y="68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4" y="72"/>
                  </a:lnTo>
                  <a:lnTo>
                    <a:pt x="207" y="73"/>
                  </a:lnTo>
                  <a:lnTo>
                    <a:pt x="211" y="75"/>
                  </a:lnTo>
                  <a:lnTo>
                    <a:pt x="212" y="73"/>
                  </a:lnTo>
                  <a:lnTo>
                    <a:pt x="216" y="69"/>
                  </a:lnTo>
                  <a:lnTo>
                    <a:pt x="220" y="63"/>
                  </a:lnTo>
                  <a:lnTo>
                    <a:pt x="223" y="59"/>
                  </a:lnTo>
                  <a:lnTo>
                    <a:pt x="224" y="59"/>
                  </a:lnTo>
                  <a:lnTo>
                    <a:pt x="229" y="56"/>
                  </a:lnTo>
                  <a:lnTo>
                    <a:pt x="233" y="59"/>
                  </a:lnTo>
                  <a:lnTo>
                    <a:pt x="233" y="58"/>
                  </a:lnTo>
                  <a:lnTo>
                    <a:pt x="234" y="59"/>
                  </a:lnTo>
                  <a:lnTo>
                    <a:pt x="234" y="58"/>
                  </a:lnTo>
                  <a:lnTo>
                    <a:pt x="237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6" y="64"/>
                  </a:lnTo>
                  <a:lnTo>
                    <a:pt x="247" y="65"/>
                  </a:lnTo>
                  <a:lnTo>
                    <a:pt x="249" y="67"/>
                  </a:lnTo>
                  <a:lnTo>
                    <a:pt x="251" y="69"/>
                  </a:lnTo>
                  <a:lnTo>
                    <a:pt x="251" y="71"/>
                  </a:lnTo>
                  <a:lnTo>
                    <a:pt x="253" y="72"/>
                  </a:lnTo>
                  <a:lnTo>
                    <a:pt x="253" y="76"/>
                  </a:lnTo>
                  <a:lnTo>
                    <a:pt x="255" y="84"/>
                  </a:lnTo>
                  <a:lnTo>
                    <a:pt x="255" y="89"/>
                  </a:lnTo>
                  <a:lnTo>
                    <a:pt x="257" y="90"/>
                  </a:lnTo>
                  <a:lnTo>
                    <a:pt x="259" y="94"/>
                  </a:lnTo>
                  <a:lnTo>
                    <a:pt x="260" y="97"/>
                  </a:lnTo>
                  <a:lnTo>
                    <a:pt x="262" y="99"/>
                  </a:lnTo>
                  <a:lnTo>
                    <a:pt x="263" y="101"/>
                  </a:lnTo>
                  <a:lnTo>
                    <a:pt x="266" y="103"/>
                  </a:lnTo>
                  <a:lnTo>
                    <a:pt x="264" y="108"/>
                  </a:lnTo>
                  <a:lnTo>
                    <a:pt x="264" y="114"/>
                  </a:lnTo>
                  <a:lnTo>
                    <a:pt x="266" y="116"/>
                  </a:lnTo>
                  <a:lnTo>
                    <a:pt x="267" y="121"/>
                  </a:lnTo>
                  <a:lnTo>
                    <a:pt x="268" y="125"/>
                  </a:lnTo>
                  <a:lnTo>
                    <a:pt x="272" y="127"/>
                  </a:lnTo>
                  <a:lnTo>
                    <a:pt x="273" y="128"/>
                  </a:lnTo>
                  <a:lnTo>
                    <a:pt x="275" y="128"/>
                  </a:lnTo>
                  <a:lnTo>
                    <a:pt x="279" y="131"/>
                  </a:lnTo>
                  <a:lnTo>
                    <a:pt x="280" y="131"/>
                  </a:lnTo>
                  <a:lnTo>
                    <a:pt x="280" y="132"/>
                  </a:lnTo>
                  <a:lnTo>
                    <a:pt x="287" y="132"/>
                  </a:lnTo>
                  <a:lnTo>
                    <a:pt x="290" y="133"/>
                  </a:lnTo>
                  <a:lnTo>
                    <a:pt x="292" y="136"/>
                  </a:lnTo>
                  <a:lnTo>
                    <a:pt x="294" y="136"/>
                  </a:lnTo>
                  <a:lnTo>
                    <a:pt x="298" y="133"/>
                  </a:lnTo>
                  <a:lnTo>
                    <a:pt x="298" y="135"/>
                  </a:lnTo>
                  <a:lnTo>
                    <a:pt x="288" y="161"/>
                  </a:lnTo>
                  <a:lnTo>
                    <a:pt x="277" y="187"/>
                  </a:lnTo>
                  <a:lnTo>
                    <a:pt x="275" y="213"/>
                  </a:lnTo>
                  <a:lnTo>
                    <a:pt x="281" y="232"/>
                  </a:lnTo>
                  <a:lnTo>
                    <a:pt x="287" y="251"/>
                  </a:lnTo>
                  <a:lnTo>
                    <a:pt x="292" y="262"/>
                  </a:lnTo>
                  <a:lnTo>
                    <a:pt x="297" y="274"/>
                  </a:lnTo>
                  <a:lnTo>
                    <a:pt x="300" y="277"/>
                  </a:lnTo>
                  <a:lnTo>
                    <a:pt x="316" y="286"/>
                  </a:lnTo>
                  <a:lnTo>
                    <a:pt x="332" y="284"/>
                  </a:lnTo>
                  <a:lnTo>
                    <a:pt x="352" y="280"/>
                  </a:lnTo>
                  <a:lnTo>
                    <a:pt x="366" y="278"/>
                  </a:lnTo>
                  <a:lnTo>
                    <a:pt x="371" y="282"/>
                  </a:lnTo>
                  <a:lnTo>
                    <a:pt x="376" y="277"/>
                  </a:lnTo>
                  <a:lnTo>
                    <a:pt x="374" y="274"/>
                  </a:lnTo>
                  <a:lnTo>
                    <a:pt x="388" y="260"/>
                  </a:lnTo>
                  <a:lnTo>
                    <a:pt x="396" y="235"/>
                  </a:lnTo>
                  <a:lnTo>
                    <a:pt x="410" y="224"/>
                  </a:lnTo>
                  <a:lnTo>
                    <a:pt x="431" y="223"/>
                  </a:lnTo>
                  <a:lnTo>
                    <a:pt x="448" y="222"/>
                  </a:lnTo>
                  <a:lnTo>
                    <a:pt x="452" y="222"/>
                  </a:lnTo>
                  <a:lnTo>
                    <a:pt x="458" y="226"/>
                  </a:lnTo>
                  <a:lnTo>
                    <a:pt x="460" y="230"/>
                  </a:lnTo>
                  <a:lnTo>
                    <a:pt x="444" y="253"/>
                  </a:lnTo>
                  <a:lnTo>
                    <a:pt x="440" y="261"/>
                  </a:lnTo>
                  <a:lnTo>
                    <a:pt x="442" y="264"/>
                  </a:lnTo>
                  <a:lnTo>
                    <a:pt x="440" y="265"/>
                  </a:lnTo>
                  <a:lnTo>
                    <a:pt x="432" y="284"/>
                  </a:lnTo>
                  <a:lnTo>
                    <a:pt x="430" y="277"/>
                  </a:lnTo>
                  <a:lnTo>
                    <a:pt x="426" y="282"/>
                  </a:lnTo>
                  <a:lnTo>
                    <a:pt x="410" y="295"/>
                  </a:lnTo>
                  <a:lnTo>
                    <a:pt x="395" y="295"/>
                  </a:lnTo>
                  <a:lnTo>
                    <a:pt x="378" y="295"/>
                  </a:lnTo>
                  <a:lnTo>
                    <a:pt x="376" y="307"/>
                  </a:lnTo>
                  <a:lnTo>
                    <a:pt x="371" y="308"/>
                  </a:lnTo>
                  <a:lnTo>
                    <a:pt x="384" y="326"/>
                  </a:lnTo>
                  <a:lnTo>
                    <a:pt x="361" y="330"/>
                  </a:lnTo>
                  <a:lnTo>
                    <a:pt x="350" y="346"/>
                  </a:lnTo>
                  <a:lnTo>
                    <a:pt x="349" y="360"/>
                  </a:lnTo>
                  <a:lnTo>
                    <a:pt x="332" y="342"/>
                  </a:lnTo>
                  <a:lnTo>
                    <a:pt x="319" y="329"/>
                  </a:lnTo>
                  <a:lnTo>
                    <a:pt x="313" y="325"/>
                  </a:lnTo>
                  <a:lnTo>
                    <a:pt x="305" y="326"/>
                  </a:lnTo>
                  <a:lnTo>
                    <a:pt x="307" y="326"/>
                  </a:lnTo>
                  <a:lnTo>
                    <a:pt x="283" y="337"/>
                  </a:lnTo>
                  <a:lnTo>
                    <a:pt x="273" y="337"/>
                  </a:lnTo>
                  <a:lnTo>
                    <a:pt x="255" y="327"/>
                  </a:lnTo>
                  <a:lnTo>
                    <a:pt x="225" y="316"/>
                  </a:lnTo>
                  <a:lnTo>
                    <a:pt x="215" y="310"/>
                  </a:lnTo>
                  <a:lnTo>
                    <a:pt x="198" y="300"/>
                  </a:lnTo>
                  <a:lnTo>
                    <a:pt x="186" y="294"/>
                  </a:lnTo>
                  <a:lnTo>
                    <a:pt x="174" y="286"/>
                  </a:lnTo>
                  <a:lnTo>
                    <a:pt x="161" y="279"/>
                  </a:lnTo>
                  <a:lnTo>
                    <a:pt x="150" y="267"/>
                  </a:lnTo>
                  <a:lnTo>
                    <a:pt x="138" y="256"/>
                  </a:lnTo>
                  <a:lnTo>
                    <a:pt x="135" y="243"/>
                  </a:lnTo>
                  <a:lnTo>
                    <a:pt x="142" y="239"/>
                  </a:lnTo>
                  <a:lnTo>
                    <a:pt x="138" y="235"/>
                  </a:lnTo>
                  <a:lnTo>
                    <a:pt x="145" y="222"/>
                  </a:lnTo>
                  <a:lnTo>
                    <a:pt x="138" y="206"/>
                  </a:lnTo>
                  <a:lnTo>
                    <a:pt x="133" y="191"/>
                  </a:lnTo>
                  <a:lnTo>
                    <a:pt x="122" y="178"/>
                  </a:lnTo>
                  <a:lnTo>
                    <a:pt x="112" y="163"/>
                  </a:lnTo>
                  <a:lnTo>
                    <a:pt x="116" y="166"/>
                  </a:lnTo>
                  <a:lnTo>
                    <a:pt x="109" y="155"/>
                  </a:lnTo>
                  <a:lnTo>
                    <a:pt x="105" y="151"/>
                  </a:lnTo>
                  <a:lnTo>
                    <a:pt x="108" y="151"/>
                  </a:lnTo>
                  <a:lnTo>
                    <a:pt x="95" y="144"/>
                  </a:lnTo>
                  <a:lnTo>
                    <a:pt x="98" y="140"/>
                  </a:lnTo>
                  <a:lnTo>
                    <a:pt x="91" y="138"/>
                  </a:lnTo>
                  <a:lnTo>
                    <a:pt x="96" y="127"/>
                  </a:lnTo>
                  <a:lnTo>
                    <a:pt x="90" y="120"/>
                  </a:lnTo>
                  <a:lnTo>
                    <a:pt x="79" y="101"/>
                  </a:lnTo>
                  <a:lnTo>
                    <a:pt x="78" y="95"/>
                  </a:lnTo>
                  <a:lnTo>
                    <a:pt x="74" y="95"/>
                  </a:lnTo>
                  <a:lnTo>
                    <a:pt x="68" y="88"/>
                  </a:lnTo>
                  <a:lnTo>
                    <a:pt x="61" y="71"/>
                  </a:lnTo>
                  <a:lnTo>
                    <a:pt x="55" y="54"/>
                  </a:lnTo>
                  <a:lnTo>
                    <a:pt x="55" y="30"/>
                  </a:lnTo>
                  <a:lnTo>
                    <a:pt x="44" y="25"/>
                  </a:lnTo>
                  <a:lnTo>
                    <a:pt x="31" y="17"/>
                  </a:lnTo>
                  <a:lnTo>
                    <a:pt x="29" y="38"/>
                  </a:lnTo>
                  <a:lnTo>
                    <a:pt x="26" y="58"/>
                  </a:lnTo>
                  <a:lnTo>
                    <a:pt x="35" y="75"/>
                  </a:lnTo>
                  <a:lnTo>
                    <a:pt x="44" y="92"/>
                  </a:lnTo>
                  <a:lnTo>
                    <a:pt x="49" y="106"/>
                  </a:lnTo>
                  <a:lnTo>
                    <a:pt x="53" y="119"/>
                  </a:lnTo>
                  <a:lnTo>
                    <a:pt x="56" y="118"/>
                  </a:lnTo>
                  <a:lnTo>
                    <a:pt x="59" y="140"/>
                  </a:lnTo>
                  <a:lnTo>
                    <a:pt x="62" y="163"/>
                  </a:lnTo>
                  <a:lnTo>
                    <a:pt x="68" y="168"/>
                  </a:lnTo>
                  <a:lnTo>
                    <a:pt x="77" y="178"/>
                  </a:lnTo>
                  <a:lnTo>
                    <a:pt x="79" y="188"/>
                  </a:lnTo>
                  <a:lnTo>
                    <a:pt x="68" y="193"/>
                  </a:lnTo>
                  <a:lnTo>
                    <a:pt x="57" y="175"/>
                  </a:lnTo>
                  <a:lnTo>
                    <a:pt x="42" y="157"/>
                  </a:lnTo>
                  <a:lnTo>
                    <a:pt x="43" y="142"/>
                  </a:lnTo>
                  <a:lnTo>
                    <a:pt x="38" y="127"/>
                  </a:lnTo>
                  <a:lnTo>
                    <a:pt x="32" y="116"/>
                  </a:lnTo>
                  <a:lnTo>
                    <a:pt x="22" y="115"/>
                  </a:lnTo>
                  <a:lnTo>
                    <a:pt x="14" y="106"/>
                  </a:lnTo>
                  <a:lnTo>
                    <a:pt x="1" y="95"/>
                  </a:lnTo>
                  <a:lnTo>
                    <a:pt x="19" y="99"/>
                  </a:lnTo>
                  <a:lnTo>
                    <a:pt x="22" y="80"/>
                  </a:lnTo>
                  <a:lnTo>
                    <a:pt x="13" y="67"/>
                  </a:lnTo>
                  <a:lnTo>
                    <a:pt x="4" y="54"/>
                  </a:lnTo>
                  <a:lnTo>
                    <a:pt x="1" y="29"/>
                  </a:lnTo>
                  <a:lnTo>
                    <a:pt x="0" y="4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6" name="Freeform 838"/>
            <p:cNvSpPr>
              <a:spLocks/>
            </p:cNvSpPr>
            <p:nvPr/>
          </p:nvSpPr>
          <p:spPr bwMode="auto">
            <a:xfrm>
              <a:off x="1467" y="2079"/>
              <a:ext cx="9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8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8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EBEBE"/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7" name="Freeform 841"/>
            <p:cNvSpPr>
              <a:spLocks/>
            </p:cNvSpPr>
            <p:nvPr/>
          </p:nvSpPr>
          <p:spPr bwMode="auto">
            <a:xfrm>
              <a:off x="880" y="1896"/>
              <a:ext cx="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8" name="Freeform 842"/>
            <p:cNvSpPr>
              <a:spLocks/>
            </p:cNvSpPr>
            <p:nvPr/>
          </p:nvSpPr>
          <p:spPr bwMode="auto">
            <a:xfrm>
              <a:off x="873" y="1896"/>
              <a:ext cx="4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0" y="3"/>
                  </a:lnTo>
                  <a:lnTo>
                    <a:pt x="4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9" name="Freeform 843"/>
            <p:cNvSpPr>
              <a:spLocks/>
            </p:cNvSpPr>
            <p:nvPr/>
          </p:nvSpPr>
          <p:spPr bwMode="auto">
            <a:xfrm>
              <a:off x="897" y="1908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1" y="1"/>
                  </a:lnTo>
                  <a:lnTo>
                    <a:pt x="1" y="3"/>
                  </a:lnTo>
                  <a:lnTo>
                    <a:pt x="4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0" name="Freeform 845"/>
            <p:cNvSpPr>
              <a:spLocks/>
            </p:cNvSpPr>
            <p:nvPr/>
          </p:nvSpPr>
          <p:spPr bwMode="auto">
            <a:xfrm>
              <a:off x="894" y="1916"/>
              <a:ext cx="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1" name="Freeform 849"/>
            <p:cNvSpPr>
              <a:spLocks/>
            </p:cNvSpPr>
            <p:nvPr/>
          </p:nvSpPr>
          <p:spPr bwMode="auto">
            <a:xfrm>
              <a:off x="1480" y="2079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2" name="Freeform 850"/>
            <p:cNvSpPr>
              <a:spLocks/>
            </p:cNvSpPr>
            <p:nvPr/>
          </p:nvSpPr>
          <p:spPr bwMode="auto">
            <a:xfrm>
              <a:off x="1484" y="207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3" name="Freeform 851"/>
            <p:cNvSpPr>
              <a:spLocks/>
            </p:cNvSpPr>
            <p:nvPr/>
          </p:nvSpPr>
          <p:spPr bwMode="auto">
            <a:xfrm>
              <a:off x="1487" y="2077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</p:grpSp>
      <p:pic>
        <p:nvPicPr>
          <p:cNvPr id="188" name="Imagen 18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3" t="13051" r="13326" b="12777"/>
          <a:stretch/>
        </p:blipFill>
        <p:spPr>
          <a:xfrm>
            <a:off x="3116064" y="1791587"/>
            <a:ext cx="310117" cy="312440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89" name="Imagen 188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9" t="14310" r="13114" b="11487"/>
          <a:stretch/>
        </p:blipFill>
        <p:spPr>
          <a:xfrm>
            <a:off x="4524551" y="2984918"/>
            <a:ext cx="263979" cy="260350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93" name="Imagen 19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0" t="4060" r="5207" b="4262"/>
          <a:stretch/>
        </p:blipFill>
        <p:spPr>
          <a:xfrm>
            <a:off x="4387603" y="3613792"/>
            <a:ext cx="205543" cy="207729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194" name="Imagen 19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2" t="12509" r="12939" b="13104"/>
          <a:stretch/>
        </p:blipFill>
        <p:spPr>
          <a:xfrm>
            <a:off x="4831067" y="4500972"/>
            <a:ext cx="187343" cy="188282"/>
          </a:xfrm>
          <a:prstGeom prst="ellips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205" name="Rectángulo 204"/>
          <p:cNvSpPr/>
          <p:nvPr/>
        </p:nvSpPr>
        <p:spPr>
          <a:xfrm>
            <a:off x="6455216" y="1791587"/>
            <a:ext cx="2232000" cy="147600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Desarrollo del Mercado de Capitales:</a:t>
            </a:r>
          </a:p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Un paso más en la dirección correcta</a:t>
            </a:r>
          </a:p>
        </p:txBody>
      </p:sp>
    </p:spTree>
    <p:extLst>
      <p:ext uri="{BB962C8B-B14F-4D97-AF65-F5344CB8AC3E}">
        <p14:creationId xmlns:p14="http://schemas.microsoft.com/office/powerpoint/2010/main" val="1252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Alianza del Pacífico</a:t>
            </a: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s-CO" dirty="0" smtClean="0"/>
              <a:t>Desarrollo del Mercado de Capitales</a:t>
            </a:r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5503C-F42B-4272-B9F4-A8E2EF4F5795}" type="slidenum">
              <a:rPr lang="es-CO" smtClean="0"/>
              <a:t>9</a:t>
            </a:fld>
            <a:endParaRPr lang="es-CO" dirty="0"/>
          </a:p>
        </p:txBody>
      </p:sp>
      <p:grpSp>
        <p:nvGrpSpPr>
          <p:cNvPr id="6" name="Group 85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757227" y="1238788"/>
            <a:ext cx="4022970" cy="4950692"/>
            <a:chOff x="873" y="1896"/>
            <a:chExt cx="1380" cy="1749"/>
          </a:xfrm>
        </p:grpSpPr>
        <p:sp>
          <p:nvSpPr>
            <p:cNvPr id="7" name="Freeform 165"/>
            <p:cNvSpPr>
              <a:spLocks/>
            </p:cNvSpPr>
            <p:nvPr/>
          </p:nvSpPr>
          <p:spPr bwMode="auto">
            <a:xfrm>
              <a:off x="1482" y="2325"/>
              <a:ext cx="209" cy="327"/>
            </a:xfrm>
            <a:custGeom>
              <a:avLst/>
              <a:gdLst/>
              <a:ahLst/>
              <a:cxnLst>
                <a:cxn ang="0">
                  <a:pos x="84" y="27"/>
                </a:cxn>
                <a:cxn ang="0">
                  <a:pos x="61" y="42"/>
                </a:cxn>
                <a:cxn ang="0">
                  <a:pos x="40" y="74"/>
                </a:cxn>
                <a:cxn ang="0">
                  <a:pos x="35" y="77"/>
                </a:cxn>
                <a:cxn ang="0">
                  <a:pos x="31" y="87"/>
                </a:cxn>
                <a:cxn ang="0">
                  <a:pos x="20" y="100"/>
                </a:cxn>
                <a:cxn ang="0">
                  <a:pos x="30" y="128"/>
                </a:cxn>
                <a:cxn ang="0">
                  <a:pos x="27" y="150"/>
                </a:cxn>
                <a:cxn ang="0">
                  <a:pos x="31" y="168"/>
                </a:cxn>
                <a:cxn ang="0">
                  <a:pos x="9" y="194"/>
                </a:cxn>
                <a:cxn ang="0">
                  <a:pos x="0" y="208"/>
                </a:cxn>
                <a:cxn ang="0">
                  <a:pos x="15" y="225"/>
                </a:cxn>
                <a:cxn ang="0">
                  <a:pos x="43" y="236"/>
                </a:cxn>
                <a:cxn ang="0">
                  <a:pos x="63" y="245"/>
                </a:cxn>
                <a:cxn ang="0">
                  <a:pos x="83" y="264"/>
                </a:cxn>
                <a:cxn ang="0">
                  <a:pos x="100" y="288"/>
                </a:cxn>
                <a:cxn ang="0">
                  <a:pos x="135" y="289"/>
                </a:cxn>
                <a:cxn ang="0">
                  <a:pos x="146" y="319"/>
                </a:cxn>
                <a:cxn ang="0">
                  <a:pos x="161" y="300"/>
                </a:cxn>
                <a:cxn ang="0">
                  <a:pos x="157" y="251"/>
                </a:cxn>
                <a:cxn ang="0">
                  <a:pos x="166" y="231"/>
                </a:cxn>
                <a:cxn ang="0">
                  <a:pos x="160" y="223"/>
                </a:cxn>
                <a:cxn ang="0">
                  <a:pos x="173" y="210"/>
                </a:cxn>
                <a:cxn ang="0">
                  <a:pos x="186" y="207"/>
                </a:cxn>
                <a:cxn ang="0">
                  <a:pos x="199" y="202"/>
                </a:cxn>
                <a:cxn ang="0">
                  <a:pos x="209" y="220"/>
                </a:cxn>
                <a:cxn ang="0">
                  <a:pos x="195" y="189"/>
                </a:cxn>
                <a:cxn ang="0">
                  <a:pos x="194" y="155"/>
                </a:cxn>
                <a:cxn ang="0">
                  <a:pos x="202" y="121"/>
                </a:cxn>
                <a:cxn ang="0">
                  <a:pos x="172" y="124"/>
                </a:cxn>
                <a:cxn ang="0">
                  <a:pos x="142" y="106"/>
                </a:cxn>
                <a:cxn ang="0">
                  <a:pos x="117" y="98"/>
                </a:cxn>
                <a:cxn ang="0">
                  <a:pos x="108" y="63"/>
                </a:cxn>
                <a:cxn ang="0">
                  <a:pos x="108" y="46"/>
                </a:cxn>
                <a:cxn ang="0">
                  <a:pos x="127" y="13"/>
                </a:cxn>
                <a:cxn ang="0">
                  <a:pos x="142" y="0"/>
                </a:cxn>
                <a:cxn ang="0">
                  <a:pos x="114" y="12"/>
                </a:cxn>
                <a:cxn ang="0">
                  <a:pos x="88" y="21"/>
                </a:cxn>
              </a:cxnLst>
              <a:rect l="0" t="0" r="r" b="b"/>
              <a:pathLst>
                <a:path w="209" h="327">
                  <a:moveTo>
                    <a:pt x="88" y="21"/>
                  </a:moveTo>
                  <a:lnTo>
                    <a:pt x="84" y="27"/>
                  </a:lnTo>
                  <a:lnTo>
                    <a:pt x="75" y="25"/>
                  </a:lnTo>
                  <a:lnTo>
                    <a:pt x="61" y="42"/>
                  </a:lnTo>
                  <a:lnTo>
                    <a:pt x="60" y="57"/>
                  </a:lnTo>
                  <a:lnTo>
                    <a:pt x="40" y="74"/>
                  </a:lnTo>
                  <a:lnTo>
                    <a:pt x="39" y="87"/>
                  </a:lnTo>
                  <a:lnTo>
                    <a:pt x="35" y="77"/>
                  </a:lnTo>
                  <a:lnTo>
                    <a:pt x="31" y="73"/>
                  </a:lnTo>
                  <a:lnTo>
                    <a:pt x="31" y="87"/>
                  </a:lnTo>
                  <a:lnTo>
                    <a:pt x="24" y="92"/>
                  </a:lnTo>
                  <a:lnTo>
                    <a:pt x="20" y="100"/>
                  </a:lnTo>
                  <a:lnTo>
                    <a:pt x="26" y="109"/>
                  </a:lnTo>
                  <a:lnTo>
                    <a:pt x="30" y="128"/>
                  </a:lnTo>
                  <a:lnTo>
                    <a:pt x="26" y="135"/>
                  </a:lnTo>
                  <a:lnTo>
                    <a:pt x="27" y="150"/>
                  </a:lnTo>
                  <a:lnTo>
                    <a:pt x="28" y="165"/>
                  </a:lnTo>
                  <a:lnTo>
                    <a:pt x="31" y="168"/>
                  </a:lnTo>
                  <a:lnTo>
                    <a:pt x="19" y="190"/>
                  </a:lnTo>
                  <a:lnTo>
                    <a:pt x="9" y="194"/>
                  </a:lnTo>
                  <a:lnTo>
                    <a:pt x="5" y="205"/>
                  </a:lnTo>
                  <a:lnTo>
                    <a:pt x="0" y="208"/>
                  </a:lnTo>
                  <a:lnTo>
                    <a:pt x="1" y="215"/>
                  </a:lnTo>
                  <a:lnTo>
                    <a:pt x="15" y="225"/>
                  </a:lnTo>
                  <a:lnTo>
                    <a:pt x="26" y="236"/>
                  </a:lnTo>
                  <a:lnTo>
                    <a:pt x="43" y="236"/>
                  </a:lnTo>
                  <a:lnTo>
                    <a:pt x="62" y="246"/>
                  </a:lnTo>
                  <a:lnTo>
                    <a:pt x="63" y="245"/>
                  </a:lnTo>
                  <a:lnTo>
                    <a:pt x="74" y="254"/>
                  </a:lnTo>
                  <a:lnTo>
                    <a:pt x="83" y="264"/>
                  </a:lnTo>
                  <a:lnTo>
                    <a:pt x="96" y="279"/>
                  </a:lnTo>
                  <a:lnTo>
                    <a:pt x="100" y="288"/>
                  </a:lnTo>
                  <a:lnTo>
                    <a:pt x="122" y="289"/>
                  </a:lnTo>
                  <a:lnTo>
                    <a:pt x="135" y="289"/>
                  </a:lnTo>
                  <a:lnTo>
                    <a:pt x="152" y="296"/>
                  </a:lnTo>
                  <a:lnTo>
                    <a:pt x="146" y="319"/>
                  </a:lnTo>
                  <a:lnTo>
                    <a:pt x="157" y="327"/>
                  </a:lnTo>
                  <a:lnTo>
                    <a:pt x="161" y="300"/>
                  </a:lnTo>
                  <a:lnTo>
                    <a:pt x="165" y="271"/>
                  </a:lnTo>
                  <a:lnTo>
                    <a:pt x="157" y="251"/>
                  </a:lnTo>
                  <a:lnTo>
                    <a:pt x="153" y="232"/>
                  </a:lnTo>
                  <a:lnTo>
                    <a:pt x="166" y="231"/>
                  </a:lnTo>
                  <a:lnTo>
                    <a:pt x="169" y="227"/>
                  </a:lnTo>
                  <a:lnTo>
                    <a:pt x="160" y="223"/>
                  </a:lnTo>
                  <a:lnTo>
                    <a:pt x="157" y="210"/>
                  </a:lnTo>
                  <a:lnTo>
                    <a:pt x="173" y="210"/>
                  </a:lnTo>
                  <a:lnTo>
                    <a:pt x="187" y="210"/>
                  </a:lnTo>
                  <a:lnTo>
                    <a:pt x="186" y="207"/>
                  </a:lnTo>
                  <a:lnTo>
                    <a:pt x="190" y="208"/>
                  </a:lnTo>
                  <a:lnTo>
                    <a:pt x="199" y="202"/>
                  </a:lnTo>
                  <a:lnTo>
                    <a:pt x="205" y="219"/>
                  </a:lnTo>
                  <a:lnTo>
                    <a:pt x="209" y="220"/>
                  </a:lnTo>
                  <a:lnTo>
                    <a:pt x="205" y="203"/>
                  </a:lnTo>
                  <a:lnTo>
                    <a:pt x="195" y="189"/>
                  </a:lnTo>
                  <a:lnTo>
                    <a:pt x="202" y="180"/>
                  </a:lnTo>
                  <a:lnTo>
                    <a:pt x="194" y="155"/>
                  </a:lnTo>
                  <a:lnTo>
                    <a:pt x="198" y="138"/>
                  </a:lnTo>
                  <a:lnTo>
                    <a:pt x="202" y="121"/>
                  </a:lnTo>
                  <a:lnTo>
                    <a:pt x="186" y="122"/>
                  </a:lnTo>
                  <a:lnTo>
                    <a:pt x="172" y="124"/>
                  </a:lnTo>
                  <a:lnTo>
                    <a:pt x="156" y="106"/>
                  </a:lnTo>
                  <a:lnTo>
                    <a:pt x="142" y="106"/>
                  </a:lnTo>
                  <a:lnTo>
                    <a:pt x="129" y="104"/>
                  </a:lnTo>
                  <a:lnTo>
                    <a:pt x="117" y="98"/>
                  </a:lnTo>
                  <a:lnTo>
                    <a:pt x="117" y="85"/>
                  </a:lnTo>
                  <a:lnTo>
                    <a:pt x="108" y="63"/>
                  </a:lnTo>
                  <a:lnTo>
                    <a:pt x="101" y="63"/>
                  </a:lnTo>
                  <a:lnTo>
                    <a:pt x="108" y="46"/>
                  </a:lnTo>
                  <a:lnTo>
                    <a:pt x="118" y="30"/>
                  </a:lnTo>
                  <a:lnTo>
                    <a:pt x="127" y="13"/>
                  </a:lnTo>
                  <a:lnTo>
                    <a:pt x="140" y="9"/>
                  </a:lnTo>
                  <a:lnTo>
                    <a:pt x="142" y="0"/>
                  </a:lnTo>
                  <a:lnTo>
                    <a:pt x="130" y="1"/>
                  </a:lnTo>
                  <a:lnTo>
                    <a:pt x="114" y="12"/>
                  </a:lnTo>
                  <a:lnTo>
                    <a:pt x="99" y="21"/>
                  </a:lnTo>
                  <a:lnTo>
                    <a:pt x="88" y="21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" name="Freeform 166"/>
            <p:cNvSpPr>
              <a:spLocks/>
            </p:cNvSpPr>
            <p:nvPr/>
          </p:nvSpPr>
          <p:spPr bwMode="auto">
            <a:xfrm>
              <a:off x="1905" y="2455"/>
              <a:ext cx="52" cy="71"/>
            </a:xfrm>
            <a:custGeom>
              <a:avLst/>
              <a:gdLst/>
              <a:ahLst/>
              <a:cxnLst>
                <a:cxn ang="0">
                  <a:pos x="43" y="17"/>
                </a:cxn>
                <a:cxn ang="0">
                  <a:pos x="29" y="5"/>
                </a:cxn>
                <a:cxn ang="0">
                  <a:pos x="13" y="0"/>
                </a:cxn>
                <a:cxn ang="0">
                  <a:pos x="9" y="8"/>
                </a:cxn>
                <a:cxn ang="0">
                  <a:pos x="4" y="25"/>
                </a:cxn>
                <a:cxn ang="0">
                  <a:pos x="10" y="48"/>
                </a:cxn>
                <a:cxn ang="0">
                  <a:pos x="0" y="68"/>
                </a:cxn>
                <a:cxn ang="0">
                  <a:pos x="12" y="69"/>
                </a:cxn>
                <a:cxn ang="0">
                  <a:pos x="29" y="71"/>
                </a:cxn>
                <a:cxn ang="0">
                  <a:pos x="40" y="52"/>
                </a:cxn>
                <a:cxn ang="0">
                  <a:pos x="52" y="34"/>
                </a:cxn>
                <a:cxn ang="0">
                  <a:pos x="48" y="22"/>
                </a:cxn>
                <a:cxn ang="0">
                  <a:pos x="47" y="26"/>
                </a:cxn>
                <a:cxn ang="0">
                  <a:pos x="43" y="17"/>
                </a:cxn>
              </a:cxnLst>
              <a:rect l="0" t="0" r="r" b="b"/>
              <a:pathLst>
                <a:path w="52" h="71">
                  <a:moveTo>
                    <a:pt x="43" y="17"/>
                  </a:moveTo>
                  <a:lnTo>
                    <a:pt x="29" y="5"/>
                  </a:lnTo>
                  <a:lnTo>
                    <a:pt x="13" y="0"/>
                  </a:lnTo>
                  <a:lnTo>
                    <a:pt x="9" y="8"/>
                  </a:lnTo>
                  <a:lnTo>
                    <a:pt x="4" y="25"/>
                  </a:lnTo>
                  <a:lnTo>
                    <a:pt x="10" y="48"/>
                  </a:lnTo>
                  <a:lnTo>
                    <a:pt x="0" y="68"/>
                  </a:lnTo>
                  <a:lnTo>
                    <a:pt x="12" y="69"/>
                  </a:lnTo>
                  <a:lnTo>
                    <a:pt x="29" y="71"/>
                  </a:lnTo>
                  <a:lnTo>
                    <a:pt x="40" y="52"/>
                  </a:lnTo>
                  <a:lnTo>
                    <a:pt x="52" y="34"/>
                  </a:lnTo>
                  <a:lnTo>
                    <a:pt x="48" y="22"/>
                  </a:lnTo>
                  <a:lnTo>
                    <a:pt x="47" y="26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" name="Freeform 167"/>
            <p:cNvSpPr>
              <a:spLocks/>
            </p:cNvSpPr>
            <p:nvPr/>
          </p:nvSpPr>
          <p:spPr bwMode="auto">
            <a:xfrm>
              <a:off x="1789" y="2401"/>
              <a:ext cx="83" cy="142"/>
            </a:xfrm>
            <a:custGeom>
              <a:avLst/>
              <a:gdLst/>
              <a:ahLst/>
              <a:cxnLst>
                <a:cxn ang="0">
                  <a:pos x="68" y="101"/>
                </a:cxn>
                <a:cxn ang="0">
                  <a:pos x="59" y="91"/>
                </a:cxn>
                <a:cxn ang="0">
                  <a:pos x="60" y="74"/>
                </a:cxn>
                <a:cxn ang="0">
                  <a:pos x="68" y="70"/>
                </a:cxn>
                <a:cxn ang="0">
                  <a:pos x="72" y="59"/>
                </a:cxn>
                <a:cxn ang="0">
                  <a:pos x="70" y="44"/>
                </a:cxn>
                <a:cxn ang="0">
                  <a:pos x="56" y="31"/>
                </a:cxn>
                <a:cxn ang="0">
                  <a:pos x="48" y="40"/>
                </a:cxn>
                <a:cxn ang="0">
                  <a:pos x="50" y="20"/>
                </a:cxn>
                <a:cxn ang="0">
                  <a:pos x="39" y="11"/>
                </a:cxn>
                <a:cxn ang="0">
                  <a:pos x="30" y="2"/>
                </a:cxn>
                <a:cxn ang="0">
                  <a:pos x="34" y="6"/>
                </a:cxn>
                <a:cxn ang="0">
                  <a:pos x="26" y="0"/>
                </a:cxn>
                <a:cxn ang="0">
                  <a:pos x="29" y="3"/>
                </a:cxn>
                <a:cxn ang="0">
                  <a:pos x="13" y="19"/>
                </a:cxn>
                <a:cxn ang="0">
                  <a:pos x="20" y="27"/>
                </a:cxn>
                <a:cxn ang="0">
                  <a:pos x="7" y="35"/>
                </a:cxn>
                <a:cxn ang="0">
                  <a:pos x="0" y="49"/>
                </a:cxn>
                <a:cxn ang="0">
                  <a:pos x="10" y="65"/>
                </a:cxn>
                <a:cxn ang="0">
                  <a:pos x="21" y="65"/>
                </a:cxn>
                <a:cxn ang="0">
                  <a:pos x="22" y="75"/>
                </a:cxn>
                <a:cxn ang="0">
                  <a:pos x="30" y="86"/>
                </a:cxn>
                <a:cxn ang="0">
                  <a:pos x="25" y="104"/>
                </a:cxn>
                <a:cxn ang="0">
                  <a:pos x="26" y="127"/>
                </a:cxn>
                <a:cxn ang="0">
                  <a:pos x="38" y="142"/>
                </a:cxn>
                <a:cxn ang="0">
                  <a:pos x="50" y="142"/>
                </a:cxn>
                <a:cxn ang="0">
                  <a:pos x="66" y="132"/>
                </a:cxn>
                <a:cxn ang="0">
                  <a:pos x="83" y="129"/>
                </a:cxn>
                <a:cxn ang="0">
                  <a:pos x="76" y="116"/>
                </a:cxn>
                <a:cxn ang="0">
                  <a:pos x="68" y="101"/>
                </a:cxn>
              </a:cxnLst>
              <a:rect l="0" t="0" r="r" b="b"/>
              <a:pathLst>
                <a:path w="83" h="142">
                  <a:moveTo>
                    <a:pt x="68" y="101"/>
                  </a:moveTo>
                  <a:lnTo>
                    <a:pt x="59" y="91"/>
                  </a:lnTo>
                  <a:lnTo>
                    <a:pt x="60" y="74"/>
                  </a:lnTo>
                  <a:lnTo>
                    <a:pt x="68" y="70"/>
                  </a:lnTo>
                  <a:lnTo>
                    <a:pt x="72" y="59"/>
                  </a:lnTo>
                  <a:lnTo>
                    <a:pt x="70" y="44"/>
                  </a:lnTo>
                  <a:lnTo>
                    <a:pt x="56" y="31"/>
                  </a:lnTo>
                  <a:lnTo>
                    <a:pt x="48" y="40"/>
                  </a:lnTo>
                  <a:lnTo>
                    <a:pt x="50" y="20"/>
                  </a:lnTo>
                  <a:lnTo>
                    <a:pt x="39" y="11"/>
                  </a:lnTo>
                  <a:lnTo>
                    <a:pt x="30" y="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9" y="3"/>
                  </a:lnTo>
                  <a:lnTo>
                    <a:pt x="13" y="19"/>
                  </a:lnTo>
                  <a:lnTo>
                    <a:pt x="20" y="27"/>
                  </a:lnTo>
                  <a:lnTo>
                    <a:pt x="7" y="35"/>
                  </a:lnTo>
                  <a:lnTo>
                    <a:pt x="0" y="49"/>
                  </a:lnTo>
                  <a:lnTo>
                    <a:pt x="10" y="65"/>
                  </a:lnTo>
                  <a:lnTo>
                    <a:pt x="21" y="65"/>
                  </a:lnTo>
                  <a:lnTo>
                    <a:pt x="22" y="75"/>
                  </a:lnTo>
                  <a:lnTo>
                    <a:pt x="30" y="86"/>
                  </a:lnTo>
                  <a:lnTo>
                    <a:pt x="25" y="104"/>
                  </a:lnTo>
                  <a:lnTo>
                    <a:pt x="26" y="127"/>
                  </a:lnTo>
                  <a:lnTo>
                    <a:pt x="38" y="142"/>
                  </a:lnTo>
                  <a:lnTo>
                    <a:pt x="50" y="142"/>
                  </a:lnTo>
                  <a:lnTo>
                    <a:pt x="66" y="132"/>
                  </a:lnTo>
                  <a:lnTo>
                    <a:pt x="83" y="129"/>
                  </a:lnTo>
                  <a:lnTo>
                    <a:pt x="76" y="116"/>
                  </a:lnTo>
                  <a:lnTo>
                    <a:pt x="68" y="10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0" name="Freeform 168"/>
            <p:cNvSpPr>
              <a:spLocks/>
            </p:cNvSpPr>
            <p:nvPr/>
          </p:nvSpPr>
          <p:spPr bwMode="auto">
            <a:xfrm>
              <a:off x="1784" y="2356"/>
              <a:ext cx="15" cy="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5" y="0"/>
                </a:cxn>
                <a:cxn ang="0">
                  <a:pos x="10" y="13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5" y="0"/>
                </a:cxn>
              </a:cxnLst>
              <a:rect l="0" t="0" r="r" b="b"/>
              <a:pathLst>
                <a:path w="15" h="13">
                  <a:moveTo>
                    <a:pt x="5" y="0"/>
                  </a:moveTo>
                  <a:lnTo>
                    <a:pt x="15" y="0"/>
                  </a:lnTo>
                  <a:lnTo>
                    <a:pt x="10" y="13"/>
                  </a:lnTo>
                  <a:lnTo>
                    <a:pt x="0" y="12"/>
                  </a:lnTo>
                  <a:lnTo>
                    <a:pt x="8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1" name="Freeform 169"/>
            <p:cNvSpPr>
              <a:spLocks/>
            </p:cNvSpPr>
            <p:nvPr/>
          </p:nvSpPr>
          <p:spPr bwMode="auto">
            <a:xfrm>
              <a:off x="1583" y="2328"/>
              <a:ext cx="235" cy="226"/>
            </a:xfrm>
            <a:custGeom>
              <a:avLst/>
              <a:gdLst/>
              <a:ahLst/>
              <a:cxnLst>
                <a:cxn ang="0">
                  <a:pos x="194" y="46"/>
                </a:cxn>
                <a:cxn ang="0">
                  <a:pos x="183" y="43"/>
                </a:cxn>
                <a:cxn ang="0">
                  <a:pos x="181" y="36"/>
                </a:cxn>
                <a:cxn ang="0">
                  <a:pos x="180" y="28"/>
                </a:cxn>
                <a:cxn ang="0">
                  <a:pos x="168" y="33"/>
                </a:cxn>
                <a:cxn ang="0">
                  <a:pos x="151" y="39"/>
                </a:cxn>
                <a:cxn ang="0">
                  <a:pos x="127" y="33"/>
                </a:cxn>
                <a:cxn ang="0">
                  <a:pos x="94" y="33"/>
                </a:cxn>
                <a:cxn ang="0">
                  <a:pos x="71" y="13"/>
                </a:cxn>
                <a:cxn ang="0">
                  <a:pos x="56" y="10"/>
                </a:cxn>
                <a:cxn ang="0">
                  <a:pos x="61" y="14"/>
                </a:cxn>
                <a:cxn ang="0">
                  <a:pos x="35" y="27"/>
                </a:cxn>
                <a:cxn ang="0">
                  <a:pos x="33" y="33"/>
                </a:cxn>
                <a:cxn ang="0">
                  <a:pos x="38" y="43"/>
                </a:cxn>
                <a:cxn ang="0">
                  <a:pos x="33" y="62"/>
                </a:cxn>
                <a:cxn ang="0">
                  <a:pos x="31" y="32"/>
                </a:cxn>
                <a:cxn ang="0">
                  <a:pos x="28" y="15"/>
                </a:cxn>
                <a:cxn ang="0">
                  <a:pos x="26" y="10"/>
                </a:cxn>
                <a:cxn ang="0">
                  <a:pos x="7" y="43"/>
                </a:cxn>
                <a:cxn ang="0">
                  <a:pos x="7" y="60"/>
                </a:cxn>
                <a:cxn ang="0">
                  <a:pos x="16" y="95"/>
                </a:cxn>
                <a:cxn ang="0">
                  <a:pos x="41" y="103"/>
                </a:cxn>
                <a:cxn ang="0">
                  <a:pos x="71" y="121"/>
                </a:cxn>
                <a:cxn ang="0">
                  <a:pos x="101" y="118"/>
                </a:cxn>
                <a:cxn ang="0">
                  <a:pos x="93" y="152"/>
                </a:cxn>
                <a:cxn ang="0">
                  <a:pos x="94" y="186"/>
                </a:cxn>
                <a:cxn ang="0">
                  <a:pos x="108" y="217"/>
                </a:cxn>
                <a:cxn ang="0">
                  <a:pos x="132" y="224"/>
                </a:cxn>
                <a:cxn ang="0">
                  <a:pos x="151" y="212"/>
                </a:cxn>
                <a:cxn ang="0">
                  <a:pos x="170" y="192"/>
                </a:cxn>
                <a:cxn ang="0">
                  <a:pos x="154" y="166"/>
                </a:cxn>
                <a:cxn ang="0">
                  <a:pos x="166" y="162"/>
                </a:cxn>
                <a:cxn ang="0">
                  <a:pos x="184" y="161"/>
                </a:cxn>
                <a:cxn ang="0">
                  <a:pos x="213" y="149"/>
                </a:cxn>
                <a:cxn ang="0">
                  <a:pos x="216" y="138"/>
                </a:cxn>
                <a:cxn ang="0">
                  <a:pos x="213" y="108"/>
                </a:cxn>
                <a:cxn ang="0">
                  <a:pos x="219" y="92"/>
                </a:cxn>
                <a:cxn ang="0">
                  <a:pos x="232" y="73"/>
                </a:cxn>
                <a:cxn ang="0">
                  <a:pos x="203" y="71"/>
                </a:cxn>
                <a:cxn ang="0">
                  <a:pos x="214" y="61"/>
                </a:cxn>
                <a:cxn ang="0">
                  <a:pos x="207" y="48"/>
                </a:cxn>
                <a:cxn ang="0">
                  <a:pos x="194" y="44"/>
                </a:cxn>
              </a:cxnLst>
              <a:rect l="0" t="0" r="r" b="b"/>
              <a:pathLst>
                <a:path w="235" h="226">
                  <a:moveTo>
                    <a:pt x="196" y="49"/>
                  </a:moveTo>
                  <a:lnTo>
                    <a:pt x="194" y="46"/>
                  </a:lnTo>
                  <a:lnTo>
                    <a:pt x="190" y="41"/>
                  </a:lnTo>
                  <a:lnTo>
                    <a:pt x="183" y="43"/>
                  </a:lnTo>
                  <a:lnTo>
                    <a:pt x="187" y="41"/>
                  </a:lnTo>
                  <a:lnTo>
                    <a:pt x="181" y="36"/>
                  </a:lnTo>
                  <a:lnTo>
                    <a:pt x="200" y="31"/>
                  </a:lnTo>
                  <a:lnTo>
                    <a:pt x="180" y="28"/>
                  </a:lnTo>
                  <a:lnTo>
                    <a:pt x="162" y="31"/>
                  </a:lnTo>
                  <a:lnTo>
                    <a:pt x="168" y="33"/>
                  </a:lnTo>
                  <a:lnTo>
                    <a:pt x="159" y="33"/>
                  </a:lnTo>
                  <a:lnTo>
                    <a:pt x="151" y="39"/>
                  </a:lnTo>
                  <a:lnTo>
                    <a:pt x="149" y="40"/>
                  </a:lnTo>
                  <a:lnTo>
                    <a:pt x="127" y="33"/>
                  </a:lnTo>
                  <a:lnTo>
                    <a:pt x="111" y="31"/>
                  </a:lnTo>
                  <a:lnTo>
                    <a:pt x="94" y="33"/>
                  </a:lnTo>
                  <a:lnTo>
                    <a:pt x="89" y="22"/>
                  </a:lnTo>
                  <a:lnTo>
                    <a:pt x="71" y="13"/>
                  </a:lnTo>
                  <a:lnTo>
                    <a:pt x="63" y="0"/>
                  </a:lnTo>
                  <a:lnTo>
                    <a:pt x="56" y="10"/>
                  </a:lnTo>
                  <a:lnTo>
                    <a:pt x="65" y="14"/>
                  </a:lnTo>
                  <a:lnTo>
                    <a:pt x="61" y="14"/>
                  </a:lnTo>
                  <a:lnTo>
                    <a:pt x="39" y="23"/>
                  </a:lnTo>
                  <a:lnTo>
                    <a:pt x="35" y="27"/>
                  </a:lnTo>
                  <a:lnTo>
                    <a:pt x="33" y="30"/>
                  </a:lnTo>
                  <a:lnTo>
                    <a:pt x="33" y="33"/>
                  </a:lnTo>
                  <a:lnTo>
                    <a:pt x="35" y="40"/>
                  </a:lnTo>
                  <a:lnTo>
                    <a:pt x="38" y="43"/>
                  </a:lnTo>
                  <a:lnTo>
                    <a:pt x="39" y="53"/>
                  </a:lnTo>
                  <a:lnTo>
                    <a:pt x="33" y="62"/>
                  </a:lnTo>
                  <a:lnTo>
                    <a:pt x="22" y="49"/>
                  </a:lnTo>
                  <a:lnTo>
                    <a:pt x="31" y="32"/>
                  </a:lnTo>
                  <a:lnTo>
                    <a:pt x="31" y="24"/>
                  </a:lnTo>
                  <a:lnTo>
                    <a:pt x="28" y="15"/>
                  </a:lnTo>
                  <a:lnTo>
                    <a:pt x="39" y="6"/>
                  </a:lnTo>
                  <a:lnTo>
                    <a:pt x="26" y="10"/>
                  </a:lnTo>
                  <a:lnTo>
                    <a:pt x="17" y="27"/>
                  </a:lnTo>
                  <a:lnTo>
                    <a:pt x="7" y="43"/>
                  </a:lnTo>
                  <a:lnTo>
                    <a:pt x="0" y="60"/>
                  </a:lnTo>
                  <a:lnTo>
                    <a:pt x="7" y="60"/>
                  </a:lnTo>
                  <a:lnTo>
                    <a:pt x="16" y="82"/>
                  </a:lnTo>
                  <a:lnTo>
                    <a:pt x="16" y="95"/>
                  </a:lnTo>
                  <a:lnTo>
                    <a:pt x="28" y="101"/>
                  </a:lnTo>
                  <a:lnTo>
                    <a:pt x="41" y="103"/>
                  </a:lnTo>
                  <a:lnTo>
                    <a:pt x="55" y="103"/>
                  </a:lnTo>
                  <a:lnTo>
                    <a:pt x="71" y="121"/>
                  </a:lnTo>
                  <a:lnTo>
                    <a:pt x="85" y="119"/>
                  </a:lnTo>
                  <a:lnTo>
                    <a:pt x="101" y="118"/>
                  </a:lnTo>
                  <a:lnTo>
                    <a:pt x="97" y="135"/>
                  </a:lnTo>
                  <a:lnTo>
                    <a:pt x="93" y="152"/>
                  </a:lnTo>
                  <a:lnTo>
                    <a:pt x="101" y="177"/>
                  </a:lnTo>
                  <a:lnTo>
                    <a:pt x="94" y="186"/>
                  </a:lnTo>
                  <a:lnTo>
                    <a:pt x="104" y="200"/>
                  </a:lnTo>
                  <a:lnTo>
                    <a:pt x="108" y="217"/>
                  </a:lnTo>
                  <a:lnTo>
                    <a:pt x="123" y="225"/>
                  </a:lnTo>
                  <a:lnTo>
                    <a:pt x="132" y="224"/>
                  </a:lnTo>
                  <a:lnTo>
                    <a:pt x="134" y="226"/>
                  </a:lnTo>
                  <a:lnTo>
                    <a:pt x="151" y="212"/>
                  </a:lnTo>
                  <a:lnTo>
                    <a:pt x="167" y="199"/>
                  </a:lnTo>
                  <a:lnTo>
                    <a:pt x="170" y="192"/>
                  </a:lnTo>
                  <a:lnTo>
                    <a:pt x="159" y="189"/>
                  </a:lnTo>
                  <a:lnTo>
                    <a:pt x="154" y="166"/>
                  </a:lnTo>
                  <a:lnTo>
                    <a:pt x="147" y="157"/>
                  </a:lnTo>
                  <a:lnTo>
                    <a:pt x="166" y="162"/>
                  </a:lnTo>
                  <a:lnTo>
                    <a:pt x="181" y="168"/>
                  </a:lnTo>
                  <a:lnTo>
                    <a:pt x="184" y="161"/>
                  </a:lnTo>
                  <a:lnTo>
                    <a:pt x="198" y="155"/>
                  </a:lnTo>
                  <a:lnTo>
                    <a:pt x="213" y="149"/>
                  </a:lnTo>
                  <a:lnTo>
                    <a:pt x="218" y="138"/>
                  </a:lnTo>
                  <a:lnTo>
                    <a:pt x="216" y="138"/>
                  </a:lnTo>
                  <a:lnTo>
                    <a:pt x="206" y="122"/>
                  </a:lnTo>
                  <a:lnTo>
                    <a:pt x="213" y="108"/>
                  </a:lnTo>
                  <a:lnTo>
                    <a:pt x="226" y="100"/>
                  </a:lnTo>
                  <a:lnTo>
                    <a:pt x="219" y="92"/>
                  </a:lnTo>
                  <a:lnTo>
                    <a:pt x="235" y="76"/>
                  </a:lnTo>
                  <a:lnTo>
                    <a:pt x="232" y="73"/>
                  </a:lnTo>
                  <a:lnTo>
                    <a:pt x="215" y="71"/>
                  </a:lnTo>
                  <a:lnTo>
                    <a:pt x="203" y="71"/>
                  </a:lnTo>
                  <a:lnTo>
                    <a:pt x="207" y="70"/>
                  </a:lnTo>
                  <a:lnTo>
                    <a:pt x="214" y="61"/>
                  </a:lnTo>
                  <a:lnTo>
                    <a:pt x="218" y="58"/>
                  </a:lnTo>
                  <a:lnTo>
                    <a:pt x="207" y="48"/>
                  </a:lnTo>
                  <a:lnTo>
                    <a:pt x="201" y="49"/>
                  </a:lnTo>
                  <a:lnTo>
                    <a:pt x="194" y="44"/>
                  </a:lnTo>
                  <a:lnTo>
                    <a:pt x="196" y="49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2" name="Freeform 170"/>
            <p:cNvSpPr>
              <a:spLocks/>
            </p:cNvSpPr>
            <p:nvPr/>
          </p:nvSpPr>
          <p:spPr bwMode="auto">
            <a:xfrm>
              <a:off x="1742" y="2350"/>
              <a:ext cx="9" cy="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0"/>
                </a:cxn>
                <a:cxn ang="0">
                  <a:pos x="9" y="2"/>
                </a:cxn>
              </a:cxnLst>
              <a:rect l="0" t="0" r="r" b="b"/>
              <a:pathLst>
                <a:path w="9" h="2">
                  <a:moveTo>
                    <a:pt x="9" y="2"/>
                  </a:moveTo>
                  <a:lnTo>
                    <a:pt x="0" y="0"/>
                  </a:lnTo>
                  <a:lnTo>
                    <a:pt x="9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3" name="Freeform 171"/>
            <p:cNvSpPr>
              <a:spLocks/>
            </p:cNvSpPr>
            <p:nvPr/>
          </p:nvSpPr>
          <p:spPr bwMode="auto">
            <a:xfrm>
              <a:off x="1798" y="2275"/>
              <a:ext cx="8" cy="10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4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7" y="8"/>
                </a:cxn>
                <a:cxn ang="0">
                  <a:pos x="7" y="10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8" h="10">
                  <a:moveTo>
                    <a:pt x="8" y="7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4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7" y="8"/>
                  </a:lnTo>
                  <a:lnTo>
                    <a:pt x="7" y="10"/>
                  </a:lnTo>
                  <a:lnTo>
                    <a:pt x="8" y="8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4" name="Freeform 172"/>
            <p:cNvSpPr>
              <a:spLocks/>
            </p:cNvSpPr>
            <p:nvPr/>
          </p:nvSpPr>
          <p:spPr bwMode="auto">
            <a:xfrm>
              <a:off x="1792" y="2244"/>
              <a:ext cx="13" cy="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9" y="3"/>
                </a:cxn>
                <a:cxn ang="0">
                  <a:pos x="11" y="3"/>
                </a:cxn>
                <a:cxn ang="0">
                  <a:pos x="13" y="4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4" y="3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0"/>
                </a:cxn>
              </a:cxnLst>
              <a:rect l="0" t="0" r="r" b="b"/>
              <a:pathLst>
                <a:path w="13" h="9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3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5" name="Freeform 173"/>
            <p:cNvSpPr>
              <a:spLocks/>
            </p:cNvSpPr>
            <p:nvPr/>
          </p:nvSpPr>
          <p:spPr bwMode="auto">
            <a:xfrm>
              <a:off x="1799" y="2253"/>
              <a:ext cx="3" cy="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6" name="Freeform 174"/>
            <p:cNvSpPr>
              <a:spLocks/>
            </p:cNvSpPr>
            <p:nvPr/>
          </p:nvSpPr>
          <p:spPr bwMode="auto">
            <a:xfrm>
              <a:off x="1797" y="2261"/>
              <a:ext cx="4" cy="8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1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5"/>
                </a:cxn>
              </a:cxnLst>
              <a:rect l="0" t="0" r="r" b="b"/>
              <a:pathLst>
                <a:path w="4" h="8">
                  <a:moveTo>
                    <a:pt x="4" y="5"/>
                  </a:moveTo>
                  <a:lnTo>
                    <a:pt x="1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7" name="Freeform 175"/>
            <p:cNvSpPr>
              <a:spLocks/>
            </p:cNvSpPr>
            <p:nvPr/>
          </p:nvSpPr>
          <p:spPr bwMode="auto">
            <a:xfrm>
              <a:off x="1772" y="2208"/>
              <a:ext cx="4" cy="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8" name="Freeform 176"/>
            <p:cNvSpPr>
              <a:spLocks/>
            </p:cNvSpPr>
            <p:nvPr/>
          </p:nvSpPr>
          <p:spPr bwMode="auto">
            <a:xfrm>
              <a:off x="1793" y="2231"/>
              <a:ext cx="3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19" name="Freeform 177"/>
            <p:cNvSpPr>
              <a:spLocks/>
            </p:cNvSpPr>
            <p:nvPr/>
          </p:nvSpPr>
          <p:spPr bwMode="auto">
            <a:xfrm>
              <a:off x="1793" y="2219"/>
              <a:ext cx="3" cy="3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3" y="2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0" name="Freeform 178"/>
            <p:cNvSpPr>
              <a:spLocks/>
            </p:cNvSpPr>
            <p:nvPr/>
          </p:nvSpPr>
          <p:spPr bwMode="auto">
            <a:xfrm>
              <a:off x="1746" y="2204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1" name="Freeform 179"/>
            <p:cNvSpPr>
              <a:spLocks/>
            </p:cNvSpPr>
            <p:nvPr/>
          </p:nvSpPr>
          <p:spPr bwMode="auto">
            <a:xfrm>
              <a:off x="1751" y="2199"/>
              <a:ext cx="3" cy="1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2" name="Freeform 180"/>
            <p:cNvSpPr>
              <a:spLocks/>
            </p:cNvSpPr>
            <p:nvPr/>
          </p:nvSpPr>
          <p:spPr bwMode="auto">
            <a:xfrm>
              <a:off x="1751" y="220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3" name="Rectangle 181"/>
            <p:cNvSpPr>
              <a:spLocks noChangeArrowheads="1"/>
            </p:cNvSpPr>
            <p:nvPr/>
          </p:nvSpPr>
          <p:spPr bwMode="auto">
            <a:xfrm>
              <a:off x="1745" y="2204"/>
              <a:ext cx="1" cy="1"/>
            </a:xfrm>
            <a:prstGeom prst="rect">
              <a:avLst/>
            </a:prstGeom>
            <a:solidFill>
              <a:srgbClr val="BEBEBE"/>
            </a:solidFill>
            <a:ln w="18415" algn="ctr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defTabSz="881063">
                <a:spcBef>
                  <a:spcPct val="0"/>
                </a:spcBef>
              </a:pPr>
              <a:endParaRPr lang="en-SG" sz="2400">
                <a:solidFill>
                  <a:srgbClr val="FFFFFF"/>
                </a:solidFill>
              </a:endParaRPr>
            </a:p>
          </p:txBody>
        </p:sp>
        <p:sp>
          <p:nvSpPr>
            <p:cNvPr id="24" name="Freeform 182"/>
            <p:cNvSpPr>
              <a:spLocks/>
            </p:cNvSpPr>
            <p:nvPr/>
          </p:nvSpPr>
          <p:spPr bwMode="auto">
            <a:xfrm>
              <a:off x="1747" y="2206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5" name="Freeform 183"/>
            <p:cNvSpPr>
              <a:spLocks/>
            </p:cNvSpPr>
            <p:nvPr/>
          </p:nvSpPr>
          <p:spPr bwMode="auto">
            <a:xfrm>
              <a:off x="1747" y="2206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6" name="Freeform 184"/>
            <p:cNvSpPr>
              <a:spLocks/>
            </p:cNvSpPr>
            <p:nvPr/>
          </p:nvSpPr>
          <p:spPr bwMode="auto">
            <a:xfrm>
              <a:off x="1622" y="2175"/>
              <a:ext cx="62" cy="4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3" y="18"/>
                </a:cxn>
                <a:cxn ang="0">
                  <a:pos x="0" y="26"/>
                </a:cxn>
                <a:cxn ang="0">
                  <a:pos x="2" y="38"/>
                </a:cxn>
                <a:cxn ang="0">
                  <a:pos x="7" y="46"/>
                </a:cxn>
                <a:cxn ang="0">
                  <a:pos x="15" y="35"/>
                </a:cxn>
                <a:cxn ang="0">
                  <a:pos x="24" y="31"/>
                </a:cxn>
                <a:cxn ang="0">
                  <a:pos x="32" y="31"/>
                </a:cxn>
                <a:cxn ang="0">
                  <a:pos x="54" y="33"/>
                </a:cxn>
                <a:cxn ang="0">
                  <a:pos x="62" y="25"/>
                </a:cxn>
                <a:cxn ang="0">
                  <a:pos x="55" y="20"/>
                </a:cxn>
                <a:cxn ang="0">
                  <a:pos x="42" y="17"/>
                </a:cxn>
                <a:cxn ang="0">
                  <a:pos x="47" y="9"/>
                </a:cxn>
                <a:cxn ang="0">
                  <a:pos x="41" y="5"/>
                </a:cxn>
                <a:cxn ang="0">
                  <a:pos x="15" y="0"/>
                </a:cxn>
                <a:cxn ang="0">
                  <a:pos x="6" y="1"/>
                </a:cxn>
              </a:cxnLst>
              <a:rect l="0" t="0" r="r" b="b"/>
              <a:pathLst>
                <a:path w="62" h="46">
                  <a:moveTo>
                    <a:pt x="6" y="1"/>
                  </a:moveTo>
                  <a:lnTo>
                    <a:pt x="3" y="18"/>
                  </a:lnTo>
                  <a:lnTo>
                    <a:pt x="0" y="26"/>
                  </a:lnTo>
                  <a:lnTo>
                    <a:pt x="2" y="38"/>
                  </a:lnTo>
                  <a:lnTo>
                    <a:pt x="7" y="46"/>
                  </a:lnTo>
                  <a:lnTo>
                    <a:pt x="15" y="35"/>
                  </a:lnTo>
                  <a:lnTo>
                    <a:pt x="24" y="31"/>
                  </a:lnTo>
                  <a:lnTo>
                    <a:pt x="32" y="31"/>
                  </a:lnTo>
                  <a:lnTo>
                    <a:pt x="54" y="33"/>
                  </a:lnTo>
                  <a:lnTo>
                    <a:pt x="62" y="25"/>
                  </a:lnTo>
                  <a:lnTo>
                    <a:pt x="55" y="20"/>
                  </a:lnTo>
                  <a:lnTo>
                    <a:pt x="42" y="17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15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7" name="Freeform 185"/>
            <p:cNvSpPr>
              <a:spLocks/>
            </p:cNvSpPr>
            <p:nvPr/>
          </p:nvSpPr>
          <p:spPr bwMode="auto">
            <a:xfrm>
              <a:off x="1578" y="2175"/>
              <a:ext cx="50" cy="38"/>
            </a:xfrm>
            <a:custGeom>
              <a:avLst/>
              <a:gdLst/>
              <a:ahLst/>
              <a:cxnLst>
                <a:cxn ang="0">
                  <a:pos x="50" y="1"/>
                </a:cxn>
                <a:cxn ang="0">
                  <a:pos x="47" y="18"/>
                </a:cxn>
                <a:cxn ang="0">
                  <a:pos x="44" y="26"/>
                </a:cxn>
                <a:cxn ang="0">
                  <a:pos x="46" y="38"/>
                </a:cxn>
                <a:cxn ang="0">
                  <a:pos x="29" y="37"/>
                </a:cxn>
                <a:cxn ang="0">
                  <a:pos x="10" y="35"/>
                </a:cxn>
                <a:cxn ang="0">
                  <a:pos x="0" y="30"/>
                </a:cxn>
                <a:cxn ang="0">
                  <a:pos x="7" y="25"/>
                </a:cxn>
                <a:cxn ang="0">
                  <a:pos x="23" y="27"/>
                </a:cxn>
                <a:cxn ang="0">
                  <a:pos x="36" y="27"/>
                </a:cxn>
                <a:cxn ang="0">
                  <a:pos x="31" y="13"/>
                </a:cxn>
                <a:cxn ang="0">
                  <a:pos x="23" y="7"/>
                </a:cxn>
                <a:cxn ang="0">
                  <a:pos x="22" y="1"/>
                </a:cxn>
                <a:cxn ang="0">
                  <a:pos x="34" y="0"/>
                </a:cxn>
                <a:cxn ang="0">
                  <a:pos x="50" y="1"/>
                </a:cxn>
              </a:cxnLst>
              <a:rect l="0" t="0" r="r" b="b"/>
              <a:pathLst>
                <a:path w="50" h="38">
                  <a:moveTo>
                    <a:pt x="50" y="1"/>
                  </a:moveTo>
                  <a:lnTo>
                    <a:pt x="47" y="18"/>
                  </a:lnTo>
                  <a:lnTo>
                    <a:pt x="44" y="26"/>
                  </a:lnTo>
                  <a:lnTo>
                    <a:pt x="46" y="38"/>
                  </a:lnTo>
                  <a:lnTo>
                    <a:pt x="29" y="37"/>
                  </a:lnTo>
                  <a:lnTo>
                    <a:pt x="10" y="35"/>
                  </a:lnTo>
                  <a:lnTo>
                    <a:pt x="0" y="30"/>
                  </a:lnTo>
                  <a:lnTo>
                    <a:pt x="7" y="25"/>
                  </a:lnTo>
                  <a:lnTo>
                    <a:pt x="23" y="27"/>
                  </a:lnTo>
                  <a:lnTo>
                    <a:pt x="36" y="27"/>
                  </a:lnTo>
                  <a:lnTo>
                    <a:pt x="31" y="13"/>
                  </a:lnTo>
                  <a:lnTo>
                    <a:pt x="23" y="7"/>
                  </a:lnTo>
                  <a:lnTo>
                    <a:pt x="22" y="1"/>
                  </a:lnTo>
                  <a:lnTo>
                    <a:pt x="34" y="0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8" name="Freeform 186"/>
            <p:cNvSpPr>
              <a:spLocks/>
            </p:cNvSpPr>
            <p:nvPr/>
          </p:nvSpPr>
          <p:spPr bwMode="auto">
            <a:xfrm>
              <a:off x="1785" y="2236"/>
              <a:ext cx="3" cy="3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29" name="Freeform 187"/>
            <p:cNvSpPr>
              <a:spLocks/>
            </p:cNvSpPr>
            <p:nvPr/>
          </p:nvSpPr>
          <p:spPr bwMode="auto">
            <a:xfrm>
              <a:off x="1703" y="2202"/>
              <a:ext cx="27" cy="12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2" y="11"/>
                </a:cxn>
                <a:cxn ang="0">
                  <a:pos x="20" y="12"/>
                </a:cxn>
                <a:cxn ang="0">
                  <a:pos x="14" y="12"/>
                </a:cxn>
                <a:cxn ang="0">
                  <a:pos x="7" y="12"/>
                </a:cxn>
                <a:cxn ang="0">
                  <a:pos x="4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20" y="3"/>
                </a:cxn>
                <a:cxn ang="0">
                  <a:pos x="24" y="2"/>
                </a:cxn>
                <a:cxn ang="0">
                  <a:pos x="27" y="4"/>
                </a:cxn>
                <a:cxn ang="0">
                  <a:pos x="27" y="7"/>
                </a:cxn>
              </a:cxnLst>
              <a:rect l="0" t="0" r="r" b="b"/>
              <a:pathLst>
                <a:path w="27" h="12">
                  <a:moveTo>
                    <a:pt x="27" y="7"/>
                  </a:moveTo>
                  <a:lnTo>
                    <a:pt x="26" y="7"/>
                  </a:lnTo>
                  <a:lnTo>
                    <a:pt x="26" y="10"/>
                  </a:lnTo>
                  <a:lnTo>
                    <a:pt x="22" y="11"/>
                  </a:lnTo>
                  <a:lnTo>
                    <a:pt x="20" y="12"/>
                  </a:lnTo>
                  <a:lnTo>
                    <a:pt x="14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20" y="3"/>
                  </a:lnTo>
                  <a:lnTo>
                    <a:pt x="24" y="2"/>
                  </a:lnTo>
                  <a:lnTo>
                    <a:pt x="27" y="4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0" name="Freeform 188"/>
            <p:cNvSpPr>
              <a:spLocks/>
            </p:cNvSpPr>
            <p:nvPr/>
          </p:nvSpPr>
          <p:spPr bwMode="auto">
            <a:xfrm>
              <a:off x="1776" y="2226"/>
              <a:ext cx="4" cy="3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4" y="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3" y="1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1" name="Freeform 189"/>
            <p:cNvSpPr>
              <a:spLocks/>
            </p:cNvSpPr>
            <p:nvPr/>
          </p:nvSpPr>
          <p:spPr bwMode="auto">
            <a:xfrm>
              <a:off x="1780" y="2230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2" name="Freeform 190"/>
            <p:cNvSpPr>
              <a:spLocks/>
            </p:cNvSpPr>
            <p:nvPr/>
          </p:nvSpPr>
          <p:spPr bwMode="auto">
            <a:xfrm>
              <a:off x="1742" y="2217"/>
              <a:ext cx="5" cy="2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5" y="1"/>
                </a:cxn>
              </a:cxnLst>
              <a:rect l="0" t="0" r="r" b="b"/>
              <a:pathLst>
                <a:path w="5" h="2">
                  <a:moveTo>
                    <a:pt x="5" y="1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3" name="Freeform 191"/>
            <p:cNvSpPr>
              <a:spLocks/>
            </p:cNvSpPr>
            <p:nvPr/>
          </p:nvSpPr>
          <p:spPr bwMode="auto">
            <a:xfrm>
              <a:off x="1797" y="2304"/>
              <a:ext cx="2" cy="5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5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4" name="Freeform 192"/>
            <p:cNvSpPr>
              <a:spLocks/>
            </p:cNvSpPr>
            <p:nvPr/>
          </p:nvSpPr>
          <p:spPr bwMode="auto">
            <a:xfrm>
              <a:off x="1644" y="2320"/>
              <a:ext cx="3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5" name="Freeform 193"/>
            <p:cNvSpPr>
              <a:spLocks/>
            </p:cNvSpPr>
            <p:nvPr/>
          </p:nvSpPr>
          <p:spPr bwMode="auto">
            <a:xfrm>
              <a:off x="1826" y="2305"/>
              <a:ext cx="3" cy="6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3" y="4"/>
                </a:cxn>
              </a:cxnLst>
              <a:rect l="0" t="0" r="r" b="b"/>
              <a:pathLst>
                <a:path w="3" h="6">
                  <a:moveTo>
                    <a:pt x="3" y="4"/>
                  </a:moveTo>
                  <a:lnTo>
                    <a:pt x="1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6" name="Freeform 194"/>
            <p:cNvSpPr>
              <a:spLocks/>
            </p:cNvSpPr>
            <p:nvPr/>
          </p:nvSpPr>
          <p:spPr bwMode="auto">
            <a:xfrm>
              <a:off x="1367" y="2350"/>
              <a:ext cx="56" cy="60"/>
            </a:xfrm>
            <a:custGeom>
              <a:avLst/>
              <a:gdLst/>
              <a:ahLst/>
              <a:cxnLst>
                <a:cxn ang="0">
                  <a:pos x="12" y="30"/>
                </a:cxn>
                <a:cxn ang="0">
                  <a:pos x="0" y="14"/>
                </a:cxn>
                <a:cxn ang="0">
                  <a:pos x="3" y="5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29" y="5"/>
                </a:cxn>
                <a:cxn ang="0">
                  <a:pos x="39" y="4"/>
                </a:cxn>
                <a:cxn ang="0">
                  <a:pos x="48" y="17"/>
                </a:cxn>
                <a:cxn ang="0">
                  <a:pos x="56" y="30"/>
                </a:cxn>
                <a:cxn ang="0">
                  <a:pos x="49" y="32"/>
                </a:cxn>
                <a:cxn ang="0">
                  <a:pos x="51" y="45"/>
                </a:cxn>
                <a:cxn ang="0">
                  <a:pos x="49" y="60"/>
                </a:cxn>
                <a:cxn ang="0">
                  <a:pos x="40" y="47"/>
                </a:cxn>
                <a:cxn ang="0">
                  <a:pos x="40" y="52"/>
                </a:cxn>
                <a:cxn ang="0">
                  <a:pos x="38" y="47"/>
                </a:cxn>
                <a:cxn ang="0">
                  <a:pos x="31" y="35"/>
                </a:cxn>
                <a:cxn ang="0">
                  <a:pos x="21" y="26"/>
                </a:cxn>
                <a:cxn ang="0">
                  <a:pos x="10" y="17"/>
                </a:cxn>
                <a:cxn ang="0">
                  <a:pos x="14" y="27"/>
                </a:cxn>
                <a:cxn ang="0">
                  <a:pos x="12" y="30"/>
                </a:cxn>
              </a:cxnLst>
              <a:rect l="0" t="0" r="r" b="b"/>
              <a:pathLst>
                <a:path w="56" h="60">
                  <a:moveTo>
                    <a:pt x="12" y="30"/>
                  </a:moveTo>
                  <a:lnTo>
                    <a:pt x="0" y="14"/>
                  </a:lnTo>
                  <a:lnTo>
                    <a:pt x="3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29" y="5"/>
                  </a:lnTo>
                  <a:lnTo>
                    <a:pt x="39" y="4"/>
                  </a:lnTo>
                  <a:lnTo>
                    <a:pt x="48" y="17"/>
                  </a:lnTo>
                  <a:lnTo>
                    <a:pt x="56" y="30"/>
                  </a:lnTo>
                  <a:lnTo>
                    <a:pt x="49" y="32"/>
                  </a:lnTo>
                  <a:lnTo>
                    <a:pt x="51" y="45"/>
                  </a:lnTo>
                  <a:lnTo>
                    <a:pt x="49" y="60"/>
                  </a:lnTo>
                  <a:lnTo>
                    <a:pt x="40" y="47"/>
                  </a:lnTo>
                  <a:lnTo>
                    <a:pt x="40" y="52"/>
                  </a:lnTo>
                  <a:lnTo>
                    <a:pt x="38" y="47"/>
                  </a:lnTo>
                  <a:lnTo>
                    <a:pt x="31" y="35"/>
                  </a:lnTo>
                  <a:lnTo>
                    <a:pt x="21" y="26"/>
                  </a:lnTo>
                  <a:lnTo>
                    <a:pt x="10" y="17"/>
                  </a:lnTo>
                  <a:lnTo>
                    <a:pt x="14" y="27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7" name="Freeform 195"/>
            <p:cNvSpPr>
              <a:spLocks/>
            </p:cNvSpPr>
            <p:nvPr/>
          </p:nvSpPr>
          <p:spPr bwMode="auto">
            <a:xfrm>
              <a:off x="1299" y="2283"/>
              <a:ext cx="39" cy="26"/>
            </a:xfrm>
            <a:custGeom>
              <a:avLst/>
              <a:gdLst/>
              <a:ahLst/>
              <a:cxnLst>
                <a:cxn ang="0">
                  <a:pos x="39" y="20"/>
                </a:cxn>
                <a:cxn ang="0">
                  <a:pos x="35" y="26"/>
                </a:cxn>
                <a:cxn ang="0">
                  <a:pos x="20" y="21"/>
                </a:cxn>
                <a:cxn ang="0">
                  <a:pos x="4" y="19"/>
                </a:cxn>
                <a:cxn ang="0">
                  <a:pos x="0" y="15"/>
                </a:cxn>
                <a:cxn ang="0">
                  <a:pos x="15" y="0"/>
                </a:cxn>
                <a:cxn ang="0">
                  <a:pos x="25" y="8"/>
                </a:cxn>
                <a:cxn ang="0">
                  <a:pos x="39" y="11"/>
                </a:cxn>
                <a:cxn ang="0">
                  <a:pos x="39" y="20"/>
                </a:cxn>
              </a:cxnLst>
              <a:rect l="0" t="0" r="r" b="b"/>
              <a:pathLst>
                <a:path w="39" h="26">
                  <a:moveTo>
                    <a:pt x="39" y="20"/>
                  </a:moveTo>
                  <a:lnTo>
                    <a:pt x="35" y="26"/>
                  </a:lnTo>
                  <a:lnTo>
                    <a:pt x="20" y="21"/>
                  </a:lnTo>
                  <a:lnTo>
                    <a:pt x="4" y="19"/>
                  </a:lnTo>
                  <a:lnTo>
                    <a:pt x="0" y="15"/>
                  </a:lnTo>
                  <a:lnTo>
                    <a:pt x="15" y="0"/>
                  </a:lnTo>
                  <a:lnTo>
                    <a:pt x="25" y="8"/>
                  </a:lnTo>
                  <a:lnTo>
                    <a:pt x="39" y="11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8" name="Freeform 196"/>
            <p:cNvSpPr>
              <a:spLocks/>
            </p:cNvSpPr>
            <p:nvPr/>
          </p:nvSpPr>
          <p:spPr bwMode="auto">
            <a:xfrm>
              <a:off x="1786" y="2328"/>
              <a:ext cx="4" cy="3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1"/>
                </a:cxn>
              </a:cxnLst>
              <a:rect l="0" t="0" r="r" b="b"/>
              <a:pathLst>
                <a:path w="4" h="3">
                  <a:moveTo>
                    <a:pt x="4" y="1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39" name="Freeform 197"/>
            <p:cNvSpPr>
              <a:spLocks/>
            </p:cNvSpPr>
            <p:nvPr/>
          </p:nvSpPr>
          <p:spPr bwMode="auto">
            <a:xfrm>
              <a:off x="1790" y="232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0" name="Freeform 198"/>
            <p:cNvSpPr>
              <a:spLocks/>
            </p:cNvSpPr>
            <p:nvPr/>
          </p:nvSpPr>
          <p:spPr bwMode="auto">
            <a:xfrm>
              <a:off x="1340" y="2273"/>
              <a:ext cx="82" cy="82"/>
            </a:xfrm>
            <a:custGeom>
              <a:avLst/>
              <a:gdLst/>
              <a:ahLst/>
              <a:cxnLst>
                <a:cxn ang="0">
                  <a:pos x="32" y="21"/>
                </a:cxn>
                <a:cxn ang="0">
                  <a:pos x="26" y="23"/>
                </a:cxn>
                <a:cxn ang="0">
                  <a:pos x="17" y="27"/>
                </a:cxn>
                <a:cxn ang="0">
                  <a:pos x="11" y="39"/>
                </a:cxn>
                <a:cxn ang="0">
                  <a:pos x="6" y="39"/>
                </a:cxn>
                <a:cxn ang="0">
                  <a:pos x="0" y="42"/>
                </a:cxn>
                <a:cxn ang="0">
                  <a:pos x="15" y="58"/>
                </a:cxn>
                <a:cxn ang="0">
                  <a:pos x="32" y="77"/>
                </a:cxn>
                <a:cxn ang="0">
                  <a:pos x="56" y="82"/>
                </a:cxn>
                <a:cxn ang="0">
                  <a:pos x="66" y="81"/>
                </a:cxn>
                <a:cxn ang="0">
                  <a:pos x="66" y="68"/>
                </a:cxn>
                <a:cxn ang="0">
                  <a:pos x="67" y="57"/>
                </a:cxn>
                <a:cxn ang="0">
                  <a:pos x="71" y="45"/>
                </a:cxn>
                <a:cxn ang="0">
                  <a:pos x="71" y="49"/>
                </a:cxn>
                <a:cxn ang="0">
                  <a:pos x="74" y="34"/>
                </a:cxn>
                <a:cxn ang="0">
                  <a:pos x="76" y="18"/>
                </a:cxn>
                <a:cxn ang="0">
                  <a:pos x="78" y="4"/>
                </a:cxn>
                <a:cxn ang="0">
                  <a:pos x="82" y="0"/>
                </a:cxn>
                <a:cxn ang="0">
                  <a:pos x="67" y="2"/>
                </a:cxn>
                <a:cxn ang="0">
                  <a:pos x="53" y="5"/>
                </a:cxn>
                <a:cxn ang="0">
                  <a:pos x="32" y="21"/>
                </a:cxn>
              </a:cxnLst>
              <a:rect l="0" t="0" r="r" b="b"/>
              <a:pathLst>
                <a:path w="82" h="82">
                  <a:moveTo>
                    <a:pt x="32" y="21"/>
                  </a:moveTo>
                  <a:lnTo>
                    <a:pt x="26" y="23"/>
                  </a:lnTo>
                  <a:lnTo>
                    <a:pt x="17" y="27"/>
                  </a:lnTo>
                  <a:lnTo>
                    <a:pt x="11" y="39"/>
                  </a:lnTo>
                  <a:lnTo>
                    <a:pt x="6" y="39"/>
                  </a:lnTo>
                  <a:lnTo>
                    <a:pt x="0" y="42"/>
                  </a:lnTo>
                  <a:lnTo>
                    <a:pt x="15" y="58"/>
                  </a:lnTo>
                  <a:lnTo>
                    <a:pt x="32" y="77"/>
                  </a:lnTo>
                  <a:lnTo>
                    <a:pt x="56" y="82"/>
                  </a:lnTo>
                  <a:lnTo>
                    <a:pt x="66" y="81"/>
                  </a:lnTo>
                  <a:lnTo>
                    <a:pt x="66" y="68"/>
                  </a:lnTo>
                  <a:lnTo>
                    <a:pt x="67" y="57"/>
                  </a:lnTo>
                  <a:lnTo>
                    <a:pt x="71" y="45"/>
                  </a:lnTo>
                  <a:lnTo>
                    <a:pt x="71" y="49"/>
                  </a:lnTo>
                  <a:lnTo>
                    <a:pt x="74" y="34"/>
                  </a:lnTo>
                  <a:lnTo>
                    <a:pt x="76" y="18"/>
                  </a:lnTo>
                  <a:lnTo>
                    <a:pt x="78" y="4"/>
                  </a:lnTo>
                  <a:lnTo>
                    <a:pt x="82" y="0"/>
                  </a:lnTo>
                  <a:lnTo>
                    <a:pt x="67" y="2"/>
                  </a:lnTo>
                  <a:lnTo>
                    <a:pt x="53" y="5"/>
                  </a:lnTo>
                  <a:lnTo>
                    <a:pt x="32" y="2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1" name="Freeform 199"/>
            <p:cNvSpPr>
              <a:spLocks/>
            </p:cNvSpPr>
            <p:nvPr/>
          </p:nvSpPr>
          <p:spPr bwMode="auto">
            <a:xfrm>
              <a:off x="1416" y="2380"/>
              <a:ext cx="55" cy="4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2" y="15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12" y="8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50" y="8"/>
                </a:cxn>
                <a:cxn ang="0">
                  <a:pos x="53" y="9"/>
                </a:cxn>
                <a:cxn ang="0">
                  <a:pos x="55" y="15"/>
                </a:cxn>
                <a:cxn ang="0">
                  <a:pos x="42" y="27"/>
                </a:cxn>
                <a:cxn ang="0">
                  <a:pos x="50" y="40"/>
                </a:cxn>
                <a:cxn ang="0">
                  <a:pos x="34" y="47"/>
                </a:cxn>
                <a:cxn ang="0">
                  <a:pos x="32" y="34"/>
                </a:cxn>
                <a:cxn ang="0">
                  <a:pos x="29" y="37"/>
                </a:cxn>
                <a:cxn ang="0">
                  <a:pos x="21" y="30"/>
                </a:cxn>
                <a:cxn ang="0">
                  <a:pos x="4" y="24"/>
                </a:cxn>
                <a:cxn ang="0">
                  <a:pos x="0" y="30"/>
                </a:cxn>
              </a:cxnLst>
              <a:rect l="0" t="0" r="r" b="b"/>
              <a:pathLst>
                <a:path w="55" h="47">
                  <a:moveTo>
                    <a:pt x="0" y="30"/>
                  </a:moveTo>
                  <a:lnTo>
                    <a:pt x="2" y="15"/>
                  </a:lnTo>
                  <a:lnTo>
                    <a:pt x="0" y="2"/>
                  </a:lnTo>
                  <a:lnTo>
                    <a:pt x="7" y="0"/>
                  </a:lnTo>
                  <a:lnTo>
                    <a:pt x="12" y="8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50" y="8"/>
                  </a:lnTo>
                  <a:lnTo>
                    <a:pt x="53" y="9"/>
                  </a:lnTo>
                  <a:lnTo>
                    <a:pt x="55" y="15"/>
                  </a:lnTo>
                  <a:lnTo>
                    <a:pt x="42" y="27"/>
                  </a:lnTo>
                  <a:lnTo>
                    <a:pt x="50" y="40"/>
                  </a:lnTo>
                  <a:lnTo>
                    <a:pt x="34" y="47"/>
                  </a:lnTo>
                  <a:lnTo>
                    <a:pt x="32" y="34"/>
                  </a:lnTo>
                  <a:lnTo>
                    <a:pt x="29" y="37"/>
                  </a:lnTo>
                  <a:lnTo>
                    <a:pt x="21" y="30"/>
                  </a:lnTo>
                  <a:lnTo>
                    <a:pt x="4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2" name="Freeform 200"/>
            <p:cNvSpPr>
              <a:spLocks/>
            </p:cNvSpPr>
            <p:nvPr/>
          </p:nvSpPr>
          <p:spPr bwMode="auto">
            <a:xfrm>
              <a:off x="1472" y="2382"/>
              <a:ext cx="41" cy="43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0" y="25"/>
                </a:cxn>
                <a:cxn ang="0">
                  <a:pos x="29" y="21"/>
                </a:cxn>
                <a:cxn ang="0">
                  <a:pos x="23" y="20"/>
                </a:cxn>
                <a:cxn ang="0">
                  <a:pos x="19" y="15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9" y="8"/>
                </a:cxn>
                <a:cxn ang="0">
                  <a:pos x="41" y="16"/>
                </a:cxn>
                <a:cxn ang="0">
                  <a:pos x="41" y="30"/>
                </a:cxn>
                <a:cxn ang="0">
                  <a:pos x="34" y="35"/>
                </a:cxn>
                <a:cxn ang="0">
                  <a:pos x="30" y="43"/>
                </a:cxn>
                <a:cxn ang="0">
                  <a:pos x="27" y="38"/>
                </a:cxn>
                <a:cxn ang="0">
                  <a:pos x="24" y="24"/>
                </a:cxn>
              </a:cxnLst>
              <a:rect l="0" t="0" r="r" b="b"/>
              <a:pathLst>
                <a:path w="41" h="43">
                  <a:moveTo>
                    <a:pt x="24" y="24"/>
                  </a:moveTo>
                  <a:lnTo>
                    <a:pt x="30" y="25"/>
                  </a:lnTo>
                  <a:lnTo>
                    <a:pt x="29" y="21"/>
                  </a:lnTo>
                  <a:lnTo>
                    <a:pt x="23" y="20"/>
                  </a:lnTo>
                  <a:lnTo>
                    <a:pt x="19" y="15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17" y="0"/>
                  </a:lnTo>
                  <a:lnTo>
                    <a:pt x="29" y="8"/>
                  </a:lnTo>
                  <a:lnTo>
                    <a:pt x="41" y="16"/>
                  </a:lnTo>
                  <a:lnTo>
                    <a:pt x="41" y="30"/>
                  </a:lnTo>
                  <a:lnTo>
                    <a:pt x="34" y="35"/>
                  </a:lnTo>
                  <a:lnTo>
                    <a:pt x="30" y="43"/>
                  </a:lnTo>
                  <a:lnTo>
                    <a:pt x="27" y="3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3" name="Freeform 201"/>
            <p:cNvSpPr>
              <a:spLocks/>
            </p:cNvSpPr>
            <p:nvPr/>
          </p:nvSpPr>
          <p:spPr bwMode="auto">
            <a:xfrm>
              <a:off x="1466" y="2382"/>
              <a:ext cx="12" cy="13"/>
            </a:xfrm>
            <a:custGeom>
              <a:avLst/>
              <a:gdLst/>
              <a:ahLst/>
              <a:cxnLst>
                <a:cxn ang="0">
                  <a:pos x="5" y="13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5" y="13"/>
                </a:cxn>
              </a:cxnLst>
              <a:rect l="0" t="0" r="r" b="b"/>
              <a:pathLst>
                <a:path w="12" h="13">
                  <a:moveTo>
                    <a:pt x="5" y="13"/>
                  </a:moveTo>
                  <a:lnTo>
                    <a:pt x="12" y="8"/>
                  </a:lnTo>
                  <a:lnTo>
                    <a:pt x="8" y="4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3" y="7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4" name="Freeform 202"/>
            <p:cNvSpPr>
              <a:spLocks/>
            </p:cNvSpPr>
            <p:nvPr/>
          </p:nvSpPr>
          <p:spPr bwMode="auto">
            <a:xfrm>
              <a:off x="1801" y="2291"/>
              <a:ext cx="4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1" y="1"/>
                </a:cxn>
                <a:cxn ang="0">
                  <a:pos x="4" y="0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rgbClr val="777777">
                  <a:alpha val="43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5" name="Freeform 203"/>
            <p:cNvSpPr>
              <a:spLocks/>
            </p:cNvSpPr>
            <p:nvPr/>
          </p:nvSpPr>
          <p:spPr bwMode="auto">
            <a:xfrm>
              <a:off x="1410" y="2111"/>
              <a:ext cx="177" cy="64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25" y="28"/>
                </a:cxn>
                <a:cxn ang="0">
                  <a:pos x="108" y="19"/>
                </a:cxn>
                <a:cxn ang="0">
                  <a:pos x="90" y="11"/>
                </a:cxn>
                <a:cxn ang="0">
                  <a:pos x="77" y="4"/>
                </a:cxn>
                <a:cxn ang="0">
                  <a:pos x="64" y="2"/>
                </a:cxn>
                <a:cxn ang="0">
                  <a:pos x="59" y="0"/>
                </a:cxn>
                <a:cxn ang="0">
                  <a:pos x="44" y="0"/>
                </a:cxn>
                <a:cxn ang="0">
                  <a:pos x="17" y="9"/>
                </a:cxn>
                <a:cxn ang="0">
                  <a:pos x="8" y="21"/>
                </a:cxn>
                <a:cxn ang="0">
                  <a:pos x="0" y="26"/>
                </a:cxn>
                <a:cxn ang="0">
                  <a:pos x="5" y="25"/>
                </a:cxn>
                <a:cxn ang="0">
                  <a:pos x="19" y="19"/>
                </a:cxn>
                <a:cxn ang="0">
                  <a:pos x="33" y="12"/>
                </a:cxn>
                <a:cxn ang="0">
                  <a:pos x="56" y="12"/>
                </a:cxn>
                <a:cxn ang="0">
                  <a:pos x="47" y="15"/>
                </a:cxn>
                <a:cxn ang="0">
                  <a:pos x="62" y="20"/>
                </a:cxn>
                <a:cxn ang="0">
                  <a:pos x="72" y="22"/>
                </a:cxn>
                <a:cxn ang="0">
                  <a:pos x="77" y="25"/>
                </a:cxn>
                <a:cxn ang="0">
                  <a:pos x="98" y="32"/>
                </a:cxn>
                <a:cxn ang="0">
                  <a:pos x="105" y="42"/>
                </a:cxn>
                <a:cxn ang="0">
                  <a:pos x="112" y="48"/>
                </a:cxn>
                <a:cxn ang="0">
                  <a:pos x="126" y="52"/>
                </a:cxn>
                <a:cxn ang="0">
                  <a:pos x="116" y="64"/>
                </a:cxn>
                <a:cxn ang="0">
                  <a:pos x="133" y="64"/>
                </a:cxn>
                <a:cxn ang="0">
                  <a:pos x="150" y="64"/>
                </a:cxn>
                <a:cxn ang="0">
                  <a:pos x="164" y="62"/>
                </a:cxn>
                <a:cxn ang="0">
                  <a:pos x="177" y="56"/>
                </a:cxn>
                <a:cxn ang="0">
                  <a:pos x="165" y="52"/>
                </a:cxn>
                <a:cxn ang="0">
                  <a:pos x="152" y="47"/>
                </a:cxn>
                <a:cxn ang="0">
                  <a:pos x="152" y="41"/>
                </a:cxn>
                <a:cxn ang="0">
                  <a:pos x="139" y="35"/>
                </a:cxn>
                <a:cxn ang="0">
                  <a:pos x="128" y="32"/>
                </a:cxn>
                <a:cxn ang="0">
                  <a:pos x="125" y="26"/>
                </a:cxn>
              </a:cxnLst>
              <a:rect l="0" t="0" r="r" b="b"/>
              <a:pathLst>
                <a:path w="177" h="64">
                  <a:moveTo>
                    <a:pt x="125" y="26"/>
                  </a:moveTo>
                  <a:lnTo>
                    <a:pt x="125" y="28"/>
                  </a:lnTo>
                  <a:lnTo>
                    <a:pt x="108" y="19"/>
                  </a:lnTo>
                  <a:lnTo>
                    <a:pt x="90" y="11"/>
                  </a:lnTo>
                  <a:lnTo>
                    <a:pt x="77" y="4"/>
                  </a:lnTo>
                  <a:lnTo>
                    <a:pt x="64" y="2"/>
                  </a:lnTo>
                  <a:lnTo>
                    <a:pt x="59" y="0"/>
                  </a:lnTo>
                  <a:lnTo>
                    <a:pt x="44" y="0"/>
                  </a:lnTo>
                  <a:lnTo>
                    <a:pt x="17" y="9"/>
                  </a:lnTo>
                  <a:lnTo>
                    <a:pt x="8" y="21"/>
                  </a:lnTo>
                  <a:lnTo>
                    <a:pt x="0" y="26"/>
                  </a:lnTo>
                  <a:lnTo>
                    <a:pt x="5" y="25"/>
                  </a:lnTo>
                  <a:lnTo>
                    <a:pt x="19" y="19"/>
                  </a:lnTo>
                  <a:lnTo>
                    <a:pt x="33" y="12"/>
                  </a:lnTo>
                  <a:lnTo>
                    <a:pt x="56" y="12"/>
                  </a:lnTo>
                  <a:lnTo>
                    <a:pt x="47" y="15"/>
                  </a:lnTo>
                  <a:lnTo>
                    <a:pt x="62" y="20"/>
                  </a:lnTo>
                  <a:lnTo>
                    <a:pt x="72" y="22"/>
                  </a:lnTo>
                  <a:lnTo>
                    <a:pt x="77" y="25"/>
                  </a:lnTo>
                  <a:lnTo>
                    <a:pt x="98" y="32"/>
                  </a:lnTo>
                  <a:lnTo>
                    <a:pt x="105" y="42"/>
                  </a:lnTo>
                  <a:lnTo>
                    <a:pt x="112" y="48"/>
                  </a:lnTo>
                  <a:lnTo>
                    <a:pt x="126" y="52"/>
                  </a:lnTo>
                  <a:lnTo>
                    <a:pt x="116" y="64"/>
                  </a:lnTo>
                  <a:lnTo>
                    <a:pt x="133" y="64"/>
                  </a:lnTo>
                  <a:lnTo>
                    <a:pt x="150" y="64"/>
                  </a:lnTo>
                  <a:lnTo>
                    <a:pt x="164" y="62"/>
                  </a:lnTo>
                  <a:lnTo>
                    <a:pt x="177" y="56"/>
                  </a:lnTo>
                  <a:lnTo>
                    <a:pt x="165" y="52"/>
                  </a:lnTo>
                  <a:lnTo>
                    <a:pt x="152" y="47"/>
                  </a:lnTo>
                  <a:lnTo>
                    <a:pt x="152" y="41"/>
                  </a:lnTo>
                  <a:lnTo>
                    <a:pt x="139" y="35"/>
                  </a:lnTo>
                  <a:lnTo>
                    <a:pt x="128" y="32"/>
                  </a:lnTo>
                  <a:lnTo>
                    <a:pt x="125" y="26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6" name="Freeform 204"/>
            <p:cNvSpPr>
              <a:spLocks/>
            </p:cNvSpPr>
            <p:nvPr/>
          </p:nvSpPr>
          <p:spPr bwMode="auto">
            <a:xfrm>
              <a:off x="1439" y="2133"/>
              <a:ext cx="9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0"/>
                </a:cxn>
                <a:cxn ang="0">
                  <a:pos x="5" y="0"/>
                </a:cxn>
                <a:cxn ang="0">
                  <a:pos x="0" y="11"/>
                </a:cxn>
              </a:cxnLst>
              <a:rect l="0" t="0" r="r" b="b"/>
              <a:pathLst>
                <a:path w="9" h="11">
                  <a:moveTo>
                    <a:pt x="0" y="11"/>
                  </a:moveTo>
                  <a:lnTo>
                    <a:pt x="9" y="10"/>
                  </a:lnTo>
                  <a:lnTo>
                    <a:pt x="5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7" name="Freeform 205"/>
            <p:cNvSpPr>
              <a:spLocks/>
            </p:cNvSpPr>
            <p:nvPr/>
          </p:nvSpPr>
          <p:spPr bwMode="auto">
            <a:xfrm>
              <a:off x="1528" y="2071"/>
              <a:ext cx="10" cy="15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2" y="15"/>
                </a:cxn>
                <a:cxn ang="0">
                  <a:pos x="10" y="14"/>
                </a:cxn>
              </a:cxnLst>
              <a:rect l="0" t="0" r="r" b="b"/>
              <a:pathLst>
                <a:path w="10" h="15">
                  <a:moveTo>
                    <a:pt x="10" y="14"/>
                  </a:moveTo>
                  <a:lnTo>
                    <a:pt x="6" y="0"/>
                  </a:lnTo>
                  <a:lnTo>
                    <a:pt x="0" y="13"/>
                  </a:lnTo>
                  <a:lnTo>
                    <a:pt x="2" y="15"/>
                  </a:lnTo>
                  <a:lnTo>
                    <a:pt x="10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8" name="Freeform 206"/>
            <p:cNvSpPr>
              <a:spLocks/>
            </p:cNvSpPr>
            <p:nvPr/>
          </p:nvSpPr>
          <p:spPr bwMode="auto">
            <a:xfrm>
              <a:off x="1543" y="2037"/>
              <a:ext cx="12" cy="1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9" y="10"/>
                </a:cxn>
                <a:cxn ang="0">
                  <a:pos x="0" y="0"/>
                </a:cxn>
                <a:cxn ang="0">
                  <a:pos x="12" y="12"/>
                </a:cxn>
                <a:cxn ang="0">
                  <a:pos x="6" y="18"/>
                </a:cxn>
              </a:cxnLst>
              <a:rect l="0" t="0" r="r" b="b"/>
              <a:pathLst>
                <a:path w="12" h="18">
                  <a:moveTo>
                    <a:pt x="6" y="18"/>
                  </a:moveTo>
                  <a:lnTo>
                    <a:pt x="9" y="10"/>
                  </a:lnTo>
                  <a:lnTo>
                    <a:pt x="0" y="0"/>
                  </a:lnTo>
                  <a:lnTo>
                    <a:pt x="12" y="12"/>
                  </a:lnTo>
                  <a:lnTo>
                    <a:pt x="6" y="18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49" name="Freeform 207"/>
            <p:cNvSpPr>
              <a:spLocks/>
            </p:cNvSpPr>
            <p:nvPr/>
          </p:nvSpPr>
          <p:spPr bwMode="auto">
            <a:xfrm>
              <a:off x="1558" y="2066"/>
              <a:ext cx="8" cy="14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7" y="9"/>
                </a:cxn>
                <a:cxn ang="0">
                  <a:pos x="4" y="13"/>
                </a:cxn>
                <a:cxn ang="0">
                  <a:pos x="4" y="14"/>
                </a:cxn>
              </a:cxnLst>
              <a:rect l="0" t="0" r="r" b="b"/>
              <a:pathLst>
                <a:path w="8" h="14">
                  <a:moveTo>
                    <a:pt x="4" y="14"/>
                  </a:moveTo>
                  <a:lnTo>
                    <a:pt x="8" y="7"/>
                  </a:lnTo>
                  <a:lnTo>
                    <a:pt x="0" y="0"/>
                  </a:lnTo>
                  <a:lnTo>
                    <a:pt x="0" y="1"/>
                  </a:lnTo>
                  <a:lnTo>
                    <a:pt x="4" y="5"/>
                  </a:lnTo>
                  <a:lnTo>
                    <a:pt x="7" y="9"/>
                  </a:lnTo>
                  <a:lnTo>
                    <a:pt x="4" y="13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0" name="Freeform 208"/>
            <p:cNvSpPr>
              <a:spLocks/>
            </p:cNvSpPr>
            <p:nvPr/>
          </p:nvSpPr>
          <p:spPr bwMode="auto">
            <a:xfrm>
              <a:off x="1599" y="2148"/>
              <a:ext cx="10" cy="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10" y="0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lnTo>
                    <a:pt x="10" y="2"/>
                  </a:lnTo>
                  <a:lnTo>
                    <a:pt x="0" y="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1" name="Freeform 209"/>
            <p:cNvSpPr>
              <a:spLocks/>
            </p:cNvSpPr>
            <p:nvPr/>
          </p:nvSpPr>
          <p:spPr bwMode="auto">
            <a:xfrm>
              <a:off x="1592" y="2122"/>
              <a:ext cx="7" cy="6"/>
            </a:xfrm>
            <a:custGeom>
              <a:avLst/>
              <a:gdLst/>
              <a:ahLst/>
              <a:cxnLst>
                <a:cxn ang="0">
                  <a:pos x="7" y="1"/>
                </a:cxn>
                <a:cxn ang="0">
                  <a:pos x="3" y="0"/>
                </a:cxn>
                <a:cxn ang="0">
                  <a:pos x="0" y="6"/>
                </a:cxn>
                <a:cxn ang="0">
                  <a:pos x="7" y="1"/>
                </a:cxn>
              </a:cxnLst>
              <a:rect l="0" t="0" r="r" b="b"/>
              <a:pathLst>
                <a:path w="7" h="6">
                  <a:moveTo>
                    <a:pt x="7" y="1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2" name="Freeform 210"/>
            <p:cNvSpPr>
              <a:spLocks/>
            </p:cNvSpPr>
            <p:nvPr/>
          </p:nvSpPr>
          <p:spPr bwMode="auto">
            <a:xfrm>
              <a:off x="1523" y="2042"/>
              <a:ext cx="19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9" y="0"/>
                </a:cxn>
                <a:cxn ang="0">
                  <a:pos x="11" y="1"/>
                </a:cxn>
                <a:cxn ang="0">
                  <a:pos x="0" y="0"/>
                </a:cxn>
                <a:cxn ang="0">
                  <a:pos x="7" y="0"/>
                </a:cxn>
              </a:cxnLst>
              <a:rect l="0" t="0" r="r" b="b"/>
              <a:pathLst>
                <a:path w="19" h="1">
                  <a:moveTo>
                    <a:pt x="7" y="0"/>
                  </a:moveTo>
                  <a:lnTo>
                    <a:pt x="19" y="0"/>
                  </a:lnTo>
                  <a:lnTo>
                    <a:pt x="11" y="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3" name="Freeform 211"/>
            <p:cNvSpPr>
              <a:spLocks/>
            </p:cNvSpPr>
            <p:nvPr/>
          </p:nvSpPr>
          <p:spPr bwMode="auto">
            <a:xfrm>
              <a:off x="1535" y="2090"/>
              <a:ext cx="4" cy="8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4" y="7"/>
                </a:cxn>
              </a:cxnLst>
              <a:rect l="0" t="0" r="r" b="b"/>
              <a:pathLst>
                <a:path w="4" h="8">
                  <a:moveTo>
                    <a:pt x="4" y="7"/>
                  </a:moveTo>
                  <a:lnTo>
                    <a:pt x="1" y="3"/>
                  </a:lnTo>
                  <a:lnTo>
                    <a:pt x="0" y="0"/>
                  </a:lnTo>
                  <a:lnTo>
                    <a:pt x="3" y="8"/>
                  </a:lnTo>
                  <a:lnTo>
                    <a:pt x="4" y="7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4" name="Freeform 212"/>
            <p:cNvSpPr>
              <a:spLocks/>
            </p:cNvSpPr>
            <p:nvPr/>
          </p:nvSpPr>
          <p:spPr bwMode="auto">
            <a:xfrm>
              <a:off x="1543" y="2073"/>
              <a:ext cx="5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5" name="Freeform 213"/>
            <p:cNvSpPr>
              <a:spLocks/>
            </p:cNvSpPr>
            <p:nvPr/>
          </p:nvSpPr>
          <p:spPr bwMode="auto">
            <a:xfrm>
              <a:off x="1622" y="2137"/>
              <a:ext cx="4" cy="2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3" y="2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6" name="Freeform 214"/>
            <p:cNvSpPr>
              <a:spLocks/>
            </p:cNvSpPr>
            <p:nvPr/>
          </p:nvSpPr>
          <p:spPr bwMode="auto">
            <a:xfrm>
              <a:off x="1630" y="2137"/>
              <a:ext cx="4" cy="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7" name="Freeform 311"/>
            <p:cNvSpPr>
              <a:spLocks/>
            </p:cNvSpPr>
            <p:nvPr/>
          </p:nvSpPr>
          <p:spPr bwMode="auto">
            <a:xfrm>
              <a:off x="1969" y="3576"/>
              <a:ext cx="26" cy="19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19" y="5"/>
                </a:cxn>
                <a:cxn ang="0">
                  <a:pos x="15" y="4"/>
                </a:cxn>
                <a:cxn ang="0">
                  <a:pos x="13" y="4"/>
                </a:cxn>
                <a:cxn ang="0">
                  <a:pos x="5" y="0"/>
                </a:cxn>
                <a:cxn ang="0">
                  <a:pos x="5" y="6"/>
                </a:cxn>
                <a:cxn ang="0">
                  <a:pos x="0" y="13"/>
                </a:cxn>
                <a:cxn ang="0">
                  <a:pos x="5" y="19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3"/>
                </a:cxn>
                <a:cxn ang="0">
                  <a:pos x="26" y="8"/>
                </a:cxn>
              </a:cxnLst>
              <a:rect l="0" t="0" r="r" b="b"/>
              <a:pathLst>
                <a:path w="26" h="19">
                  <a:moveTo>
                    <a:pt x="26" y="8"/>
                  </a:moveTo>
                  <a:lnTo>
                    <a:pt x="19" y="5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5" y="0"/>
                  </a:lnTo>
                  <a:lnTo>
                    <a:pt x="5" y="6"/>
                  </a:lnTo>
                  <a:lnTo>
                    <a:pt x="0" y="13"/>
                  </a:lnTo>
                  <a:lnTo>
                    <a:pt x="5" y="19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3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8" name="Freeform 312"/>
            <p:cNvSpPr>
              <a:spLocks/>
            </p:cNvSpPr>
            <p:nvPr/>
          </p:nvSpPr>
          <p:spPr bwMode="auto">
            <a:xfrm>
              <a:off x="1951" y="3579"/>
              <a:ext cx="19" cy="13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1" y="1"/>
                </a:cxn>
                <a:cxn ang="0">
                  <a:pos x="19" y="0"/>
                </a:cxn>
                <a:cxn ang="0">
                  <a:pos x="10" y="10"/>
                </a:cxn>
                <a:cxn ang="0">
                  <a:pos x="0" y="13"/>
                </a:cxn>
                <a:cxn ang="0">
                  <a:pos x="6" y="7"/>
                </a:cxn>
                <a:cxn ang="0">
                  <a:pos x="2" y="6"/>
                </a:cxn>
                <a:cxn ang="0">
                  <a:pos x="5" y="5"/>
                </a:cxn>
              </a:cxnLst>
              <a:rect l="0" t="0" r="r" b="b"/>
              <a:pathLst>
                <a:path w="19" h="13">
                  <a:moveTo>
                    <a:pt x="5" y="5"/>
                  </a:moveTo>
                  <a:lnTo>
                    <a:pt x="1" y="1"/>
                  </a:lnTo>
                  <a:lnTo>
                    <a:pt x="19" y="0"/>
                  </a:lnTo>
                  <a:lnTo>
                    <a:pt x="10" y="10"/>
                  </a:lnTo>
                  <a:lnTo>
                    <a:pt x="0" y="13"/>
                  </a:lnTo>
                  <a:lnTo>
                    <a:pt x="6" y="7"/>
                  </a:lnTo>
                  <a:lnTo>
                    <a:pt x="2" y="6"/>
                  </a:lnTo>
                  <a:lnTo>
                    <a:pt x="5" y="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59" name="Freeform 315"/>
            <p:cNvSpPr>
              <a:spLocks/>
            </p:cNvSpPr>
            <p:nvPr/>
          </p:nvSpPr>
          <p:spPr bwMode="auto">
            <a:xfrm>
              <a:off x="1573" y="2466"/>
              <a:ext cx="680" cy="769"/>
            </a:xfrm>
            <a:custGeom>
              <a:avLst/>
              <a:gdLst/>
              <a:ahLst/>
              <a:cxnLst>
                <a:cxn ang="0">
                  <a:pos x="509" y="151"/>
                </a:cxn>
                <a:cxn ang="0">
                  <a:pos x="500" y="134"/>
                </a:cxn>
                <a:cxn ang="0">
                  <a:pos x="478" y="123"/>
                </a:cxn>
                <a:cxn ang="0">
                  <a:pos x="456" y="117"/>
                </a:cxn>
                <a:cxn ang="0">
                  <a:pos x="431" y="138"/>
                </a:cxn>
                <a:cxn ang="0">
                  <a:pos x="415" y="143"/>
                </a:cxn>
                <a:cxn ang="0">
                  <a:pos x="385" y="129"/>
                </a:cxn>
                <a:cxn ang="0">
                  <a:pos x="387" y="112"/>
                </a:cxn>
                <a:cxn ang="0">
                  <a:pos x="401" y="60"/>
                </a:cxn>
                <a:cxn ang="0">
                  <a:pos x="387" y="18"/>
                </a:cxn>
                <a:cxn ang="0">
                  <a:pos x="372" y="41"/>
                </a:cxn>
                <a:cxn ang="0">
                  <a:pos x="322" y="53"/>
                </a:cxn>
                <a:cxn ang="0">
                  <a:pos x="282" y="67"/>
                </a:cxn>
                <a:cxn ang="0">
                  <a:pos x="241" y="39"/>
                </a:cxn>
                <a:cxn ang="0">
                  <a:pos x="226" y="0"/>
                </a:cxn>
                <a:cxn ang="0">
                  <a:pos x="194" y="23"/>
                </a:cxn>
                <a:cxn ang="0">
                  <a:pos x="164" y="28"/>
                </a:cxn>
                <a:cxn ang="0">
                  <a:pos x="161" y="74"/>
                </a:cxn>
                <a:cxn ang="0">
                  <a:pos x="118" y="79"/>
                </a:cxn>
                <a:cxn ang="0">
                  <a:pos x="95" y="66"/>
                </a:cxn>
                <a:cxn ang="0">
                  <a:pos x="69" y="82"/>
                </a:cxn>
                <a:cxn ang="0">
                  <a:pos x="66" y="110"/>
                </a:cxn>
                <a:cxn ang="0">
                  <a:pos x="60" y="185"/>
                </a:cxn>
                <a:cxn ang="0">
                  <a:pos x="13" y="217"/>
                </a:cxn>
                <a:cxn ang="0">
                  <a:pos x="15" y="279"/>
                </a:cxn>
                <a:cxn ang="0">
                  <a:pos x="45" y="301"/>
                </a:cxn>
                <a:cxn ang="0">
                  <a:pos x="78" y="319"/>
                </a:cxn>
                <a:cxn ang="0">
                  <a:pos x="137" y="295"/>
                </a:cxn>
                <a:cxn ang="0">
                  <a:pos x="167" y="345"/>
                </a:cxn>
                <a:cxn ang="0">
                  <a:pos x="234" y="372"/>
                </a:cxn>
                <a:cxn ang="0">
                  <a:pos x="245" y="409"/>
                </a:cxn>
                <a:cxn ang="0">
                  <a:pos x="281" y="444"/>
                </a:cxn>
                <a:cxn ang="0">
                  <a:pos x="288" y="492"/>
                </a:cxn>
                <a:cxn ang="0">
                  <a:pos x="294" y="538"/>
                </a:cxn>
                <a:cxn ang="0">
                  <a:pos x="342" y="576"/>
                </a:cxn>
                <a:cxn ang="0">
                  <a:pos x="359" y="607"/>
                </a:cxn>
                <a:cxn ang="0">
                  <a:pos x="357" y="653"/>
                </a:cxn>
                <a:cxn ang="0">
                  <a:pos x="320" y="698"/>
                </a:cxn>
                <a:cxn ang="0">
                  <a:pos x="354" y="714"/>
                </a:cxn>
                <a:cxn ang="0">
                  <a:pos x="398" y="755"/>
                </a:cxn>
                <a:cxn ang="0">
                  <a:pos x="417" y="732"/>
                </a:cxn>
                <a:cxn ang="0">
                  <a:pos x="427" y="699"/>
                </a:cxn>
                <a:cxn ang="0">
                  <a:pos x="424" y="731"/>
                </a:cxn>
                <a:cxn ang="0">
                  <a:pos x="443" y="705"/>
                </a:cxn>
                <a:cxn ang="0">
                  <a:pos x="465" y="662"/>
                </a:cxn>
                <a:cxn ang="0">
                  <a:pos x="462" y="615"/>
                </a:cxn>
                <a:cxn ang="0">
                  <a:pos x="482" y="589"/>
                </a:cxn>
                <a:cxn ang="0">
                  <a:pos x="530" y="557"/>
                </a:cxn>
                <a:cxn ang="0">
                  <a:pos x="551" y="554"/>
                </a:cxn>
                <a:cxn ang="0">
                  <a:pos x="587" y="514"/>
                </a:cxn>
                <a:cxn ang="0">
                  <a:pos x="611" y="447"/>
                </a:cxn>
                <a:cxn ang="0">
                  <a:pos x="611" y="380"/>
                </a:cxn>
                <a:cxn ang="0">
                  <a:pos x="619" y="359"/>
                </a:cxn>
                <a:cxn ang="0">
                  <a:pos x="639" y="322"/>
                </a:cxn>
                <a:cxn ang="0">
                  <a:pos x="676" y="272"/>
                </a:cxn>
                <a:cxn ang="0">
                  <a:pos x="672" y="217"/>
                </a:cxn>
                <a:cxn ang="0">
                  <a:pos x="615" y="176"/>
                </a:cxn>
                <a:cxn ang="0">
                  <a:pos x="542" y="156"/>
                </a:cxn>
                <a:cxn ang="0">
                  <a:pos x="516" y="151"/>
                </a:cxn>
              </a:cxnLst>
              <a:rect l="0" t="0" r="r" b="b"/>
              <a:pathLst>
                <a:path w="680" h="769">
                  <a:moveTo>
                    <a:pt x="516" y="151"/>
                  </a:moveTo>
                  <a:lnTo>
                    <a:pt x="512" y="152"/>
                  </a:lnTo>
                  <a:lnTo>
                    <a:pt x="505" y="165"/>
                  </a:lnTo>
                  <a:lnTo>
                    <a:pt x="509" y="151"/>
                  </a:lnTo>
                  <a:lnTo>
                    <a:pt x="508" y="147"/>
                  </a:lnTo>
                  <a:lnTo>
                    <a:pt x="505" y="148"/>
                  </a:lnTo>
                  <a:lnTo>
                    <a:pt x="507" y="139"/>
                  </a:lnTo>
                  <a:lnTo>
                    <a:pt x="500" y="134"/>
                  </a:lnTo>
                  <a:lnTo>
                    <a:pt x="494" y="134"/>
                  </a:lnTo>
                  <a:lnTo>
                    <a:pt x="492" y="131"/>
                  </a:lnTo>
                  <a:lnTo>
                    <a:pt x="486" y="127"/>
                  </a:lnTo>
                  <a:lnTo>
                    <a:pt x="478" y="123"/>
                  </a:lnTo>
                  <a:lnTo>
                    <a:pt x="471" y="121"/>
                  </a:lnTo>
                  <a:lnTo>
                    <a:pt x="466" y="120"/>
                  </a:lnTo>
                  <a:lnTo>
                    <a:pt x="457" y="114"/>
                  </a:lnTo>
                  <a:lnTo>
                    <a:pt x="456" y="117"/>
                  </a:lnTo>
                  <a:lnTo>
                    <a:pt x="445" y="120"/>
                  </a:lnTo>
                  <a:lnTo>
                    <a:pt x="439" y="131"/>
                  </a:lnTo>
                  <a:lnTo>
                    <a:pt x="438" y="134"/>
                  </a:lnTo>
                  <a:lnTo>
                    <a:pt x="431" y="138"/>
                  </a:lnTo>
                  <a:lnTo>
                    <a:pt x="419" y="155"/>
                  </a:lnTo>
                  <a:lnTo>
                    <a:pt x="422" y="147"/>
                  </a:lnTo>
                  <a:lnTo>
                    <a:pt x="421" y="139"/>
                  </a:lnTo>
                  <a:lnTo>
                    <a:pt x="415" y="143"/>
                  </a:lnTo>
                  <a:lnTo>
                    <a:pt x="410" y="140"/>
                  </a:lnTo>
                  <a:lnTo>
                    <a:pt x="404" y="140"/>
                  </a:lnTo>
                  <a:lnTo>
                    <a:pt x="398" y="122"/>
                  </a:lnTo>
                  <a:lnTo>
                    <a:pt x="385" y="129"/>
                  </a:lnTo>
                  <a:lnTo>
                    <a:pt x="374" y="135"/>
                  </a:lnTo>
                  <a:lnTo>
                    <a:pt x="367" y="133"/>
                  </a:lnTo>
                  <a:lnTo>
                    <a:pt x="380" y="125"/>
                  </a:lnTo>
                  <a:lnTo>
                    <a:pt x="387" y="112"/>
                  </a:lnTo>
                  <a:lnTo>
                    <a:pt x="402" y="91"/>
                  </a:lnTo>
                  <a:lnTo>
                    <a:pt x="414" y="78"/>
                  </a:lnTo>
                  <a:lnTo>
                    <a:pt x="409" y="67"/>
                  </a:lnTo>
                  <a:lnTo>
                    <a:pt x="401" y="60"/>
                  </a:lnTo>
                  <a:lnTo>
                    <a:pt x="397" y="43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7" y="18"/>
                  </a:lnTo>
                  <a:lnTo>
                    <a:pt x="387" y="22"/>
                  </a:lnTo>
                  <a:lnTo>
                    <a:pt x="384" y="22"/>
                  </a:lnTo>
                  <a:lnTo>
                    <a:pt x="384" y="23"/>
                  </a:lnTo>
                  <a:lnTo>
                    <a:pt x="372" y="41"/>
                  </a:lnTo>
                  <a:lnTo>
                    <a:pt x="361" y="60"/>
                  </a:lnTo>
                  <a:lnTo>
                    <a:pt x="344" y="58"/>
                  </a:lnTo>
                  <a:lnTo>
                    <a:pt x="332" y="57"/>
                  </a:lnTo>
                  <a:lnTo>
                    <a:pt x="322" y="53"/>
                  </a:lnTo>
                  <a:lnTo>
                    <a:pt x="307" y="56"/>
                  </a:lnTo>
                  <a:lnTo>
                    <a:pt x="307" y="66"/>
                  </a:lnTo>
                  <a:lnTo>
                    <a:pt x="299" y="64"/>
                  </a:lnTo>
                  <a:lnTo>
                    <a:pt x="282" y="67"/>
                  </a:lnTo>
                  <a:lnTo>
                    <a:pt x="266" y="77"/>
                  </a:lnTo>
                  <a:lnTo>
                    <a:pt x="254" y="77"/>
                  </a:lnTo>
                  <a:lnTo>
                    <a:pt x="242" y="62"/>
                  </a:lnTo>
                  <a:lnTo>
                    <a:pt x="241" y="39"/>
                  </a:lnTo>
                  <a:lnTo>
                    <a:pt x="246" y="21"/>
                  </a:lnTo>
                  <a:lnTo>
                    <a:pt x="238" y="10"/>
                  </a:lnTo>
                  <a:lnTo>
                    <a:pt x="237" y="0"/>
                  </a:lnTo>
                  <a:lnTo>
                    <a:pt x="226" y="0"/>
                  </a:lnTo>
                  <a:lnTo>
                    <a:pt x="228" y="0"/>
                  </a:lnTo>
                  <a:lnTo>
                    <a:pt x="223" y="11"/>
                  </a:lnTo>
                  <a:lnTo>
                    <a:pt x="208" y="17"/>
                  </a:lnTo>
                  <a:lnTo>
                    <a:pt x="194" y="23"/>
                  </a:lnTo>
                  <a:lnTo>
                    <a:pt x="191" y="30"/>
                  </a:lnTo>
                  <a:lnTo>
                    <a:pt x="176" y="24"/>
                  </a:lnTo>
                  <a:lnTo>
                    <a:pt x="157" y="19"/>
                  </a:lnTo>
                  <a:lnTo>
                    <a:pt x="164" y="28"/>
                  </a:lnTo>
                  <a:lnTo>
                    <a:pt x="169" y="51"/>
                  </a:lnTo>
                  <a:lnTo>
                    <a:pt x="180" y="54"/>
                  </a:lnTo>
                  <a:lnTo>
                    <a:pt x="177" y="61"/>
                  </a:lnTo>
                  <a:lnTo>
                    <a:pt x="161" y="74"/>
                  </a:lnTo>
                  <a:lnTo>
                    <a:pt x="144" y="88"/>
                  </a:lnTo>
                  <a:lnTo>
                    <a:pt x="142" y="86"/>
                  </a:lnTo>
                  <a:lnTo>
                    <a:pt x="133" y="87"/>
                  </a:lnTo>
                  <a:lnTo>
                    <a:pt x="118" y="79"/>
                  </a:lnTo>
                  <a:lnTo>
                    <a:pt x="114" y="78"/>
                  </a:lnTo>
                  <a:lnTo>
                    <a:pt x="108" y="61"/>
                  </a:lnTo>
                  <a:lnTo>
                    <a:pt x="99" y="67"/>
                  </a:lnTo>
                  <a:lnTo>
                    <a:pt x="95" y="66"/>
                  </a:lnTo>
                  <a:lnTo>
                    <a:pt x="96" y="69"/>
                  </a:lnTo>
                  <a:lnTo>
                    <a:pt x="82" y="69"/>
                  </a:lnTo>
                  <a:lnTo>
                    <a:pt x="66" y="69"/>
                  </a:lnTo>
                  <a:lnTo>
                    <a:pt x="69" y="82"/>
                  </a:lnTo>
                  <a:lnTo>
                    <a:pt x="78" y="86"/>
                  </a:lnTo>
                  <a:lnTo>
                    <a:pt x="75" y="90"/>
                  </a:lnTo>
                  <a:lnTo>
                    <a:pt x="62" y="91"/>
                  </a:lnTo>
                  <a:lnTo>
                    <a:pt x="66" y="110"/>
                  </a:lnTo>
                  <a:lnTo>
                    <a:pt x="74" y="130"/>
                  </a:lnTo>
                  <a:lnTo>
                    <a:pt x="70" y="159"/>
                  </a:lnTo>
                  <a:lnTo>
                    <a:pt x="66" y="186"/>
                  </a:lnTo>
                  <a:lnTo>
                    <a:pt x="60" y="185"/>
                  </a:lnTo>
                  <a:lnTo>
                    <a:pt x="45" y="189"/>
                  </a:lnTo>
                  <a:lnTo>
                    <a:pt x="31" y="195"/>
                  </a:lnTo>
                  <a:lnTo>
                    <a:pt x="17" y="203"/>
                  </a:lnTo>
                  <a:lnTo>
                    <a:pt x="13" y="217"/>
                  </a:lnTo>
                  <a:lnTo>
                    <a:pt x="8" y="233"/>
                  </a:lnTo>
                  <a:lnTo>
                    <a:pt x="0" y="249"/>
                  </a:lnTo>
                  <a:lnTo>
                    <a:pt x="8" y="263"/>
                  </a:lnTo>
                  <a:lnTo>
                    <a:pt x="15" y="279"/>
                  </a:lnTo>
                  <a:lnTo>
                    <a:pt x="14" y="286"/>
                  </a:lnTo>
                  <a:lnTo>
                    <a:pt x="21" y="289"/>
                  </a:lnTo>
                  <a:lnTo>
                    <a:pt x="31" y="297"/>
                  </a:lnTo>
                  <a:lnTo>
                    <a:pt x="45" y="301"/>
                  </a:lnTo>
                  <a:lnTo>
                    <a:pt x="57" y="290"/>
                  </a:lnTo>
                  <a:lnTo>
                    <a:pt x="58" y="306"/>
                  </a:lnTo>
                  <a:lnTo>
                    <a:pt x="60" y="320"/>
                  </a:lnTo>
                  <a:lnTo>
                    <a:pt x="78" y="319"/>
                  </a:lnTo>
                  <a:lnTo>
                    <a:pt x="100" y="319"/>
                  </a:lnTo>
                  <a:lnTo>
                    <a:pt x="108" y="314"/>
                  </a:lnTo>
                  <a:lnTo>
                    <a:pt x="122" y="305"/>
                  </a:lnTo>
                  <a:lnTo>
                    <a:pt x="137" y="295"/>
                  </a:lnTo>
                  <a:lnTo>
                    <a:pt x="151" y="297"/>
                  </a:lnTo>
                  <a:lnTo>
                    <a:pt x="152" y="314"/>
                  </a:lnTo>
                  <a:lnTo>
                    <a:pt x="154" y="331"/>
                  </a:lnTo>
                  <a:lnTo>
                    <a:pt x="167" y="345"/>
                  </a:lnTo>
                  <a:lnTo>
                    <a:pt x="180" y="349"/>
                  </a:lnTo>
                  <a:lnTo>
                    <a:pt x="195" y="357"/>
                  </a:lnTo>
                  <a:lnTo>
                    <a:pt x="215" y="370"/>
                  </a:lnTo>
                  <a:lnTo>
                    <a:pt x="234" y="372"/>
                  </a:lnTo>
                  <a:lnTo>
                    <a:pt x="239" y="381"/>
                  </a:lnTo>
                  <a:lnTo>
                    <a:pt x="242" y="401"/>
                  </a:lnTo>
                  <a:lnTo>
                    <a:pt x="238" y="401"/>
                  </a:lnTo>
                  <a:lnTo>
                    <a:pt x="245" y="409"/>
                  </a:lnTo>
                  <a:lnTo>
                    <a:pt x="247" y="425"/>
                  </a:lnTo>
                  <a:lnTo>
                    <a:pt x="263" y="426"/>
                  </a:lnTo>
                  <a:lnTo>
                    <a:pt x="279" y="427"/>
                  </a:lnTo>
                  <a:lnTo>
                    <a:pt x="281" y="444"/>
                  </a:lnTo>
                  <a:lnTo>
                    <a:pt x="292" y="456"/>
                  </a:lnTo>
                  <a:lnTo>
                    <a:pt x="296" y="462"/>
                  </a:lnTo>
                  <a:lnTo>
                    <a:pt x="292" y="478"/>
                  </a:lnTo>
                  <a:lnTo>
                    <a:pt x="288" y="492"/>
                  </a:lnTo>
                  <a:lnTo>
                    <a:pt x="292" y="499"/>
                  </a:lnTo>
                  <a:lnTo>
                    <a:pt x="288" y="501"/>
                  </a:lnTo>
                  <a:lnTo>
                    <a:pt x="292" y="509"/>
                  </a:lnTo>
                  <a:lnTo>
                    <a:pt x="294" y="538"/>
                  </a:lnTo>
                  <a:lnTo>
                    <a:pt x="319" y="540"/>
                  </a:lnTo>
                  <a:lnTo>
                    <a:pt x="332" y="543"/>
                  </a:lnTo>
                  <a:lnTo>
                    <a:pt x="337" y="559"/>
                  </a:lnTo>
                  <a:lnTo>
                    <a:pt x="342" y="576"/>
                  </a:lnTo>
                  <a:lnTo>
                    <a:pt x="352" y="574"/>
                  </a:lnTo>
                  <a:lnTo>
                    <a:pt x="361" y="576"/>
                  </a:lnTo>
                  <a:lnTo>
                    <a:pt x="359" y="591"/>
                  </a:lnTo>
                  <a:lnTo>
                    <a:pt x="359" y="607"/>
                  </a:lnTo>
                  <a:lnTo>
                    <a:pt x="370" y="608"/>
                  </a:lnTo>
                  <a:lnTo>
                    <a:pt x="378" y="633"/>
                  </a:lnTo>
                  <a:lnTo>
                    <a:pt x="367" y="643"/>
                  </a:lnTo>
                  <a:lnTo>
                    <a:pt x="357" y="653"/>
                  </a:lnTo>
                  <a:lnTo>
                    <a:pt x="348" y="664"/>
                  </a:lnTo>
                  <a:lnTo>
                    <a:pt x="339" y="676"/>
                  </a:lnTo>
                  <a:lnTo>
                    <a:pt x="329" y="688"/>
                  </a:lnTo>
                  <a:lnTo>
                    <a:pt x="320" y="698"/>
                  </a:lnTo>
                  <a:lnTo>
                    <a:pt x="320" y="699"/>
                  </a:lnTo>
                  <a:lnTo>
                    <a:pt x="329" y="697"/>
                  </a:lnTo>
                  <a:lnTo>
                    <a:pt x="350" y="714"/>
                  </a:lnTo>
                  <a:lnTo>
                    <a:pt x="354" y="714"/>
                  </a:lnTo>
                  <a:lnTo>
                    <a:pt x="365" y="720"/>
                  </a:lnTo>
                  <a:lnTo>
                    <a:pt x="383" y="733"/>
                  </a:lnTo>
                  <a:lnTo>
                    <a:pt x="401" y="746"/>
                  </a:lnTo>
                  <a:lnTo>
                    <a:pt x="398" y="755"/>
                  </a:lnTo>
                  <a:lnTo>
                    <a:pt x="402" y="769"/>
                  </a:lnTo>
                  <a:lnTo>
                    <a:pt x="409" y="757"/>
                  </a:lnTo>
                  <a:lnTo>
                    <a:pt x="415" y="745"/>
                  </a:lnTo>
                  <a:lnTo>
                    <a:pt x="417" y="732"/>
                  </a:lnTo>
                  <a:lnTo>
                    <a:pt x="421" y="720"/>
                  </a:lnTo>
                  <a:lnTo>
                    <a:pt x="428" y="711"/>
                  </a:lnTo>
                  <a:lnTo>
                    <a:pt x="426" y="699"/>
                  </a:lnTo>
                  <a:lnTo>
                    <a:pt x="427" y="699"/>
                  </a:lnTo>
                  <a:lnTo>
                    <a:pt x="435" y="701"/>
                  </a:lnTo>
                  <a:lnTo>
                    <a:pt x="439" y="702"/>
                  </a:lnTo>
                  <a:lnTo>
                    <a:pt x="431" y="716"/>
                  </a:lnTo>
                  <a:lnTo>
                    <a:pt x="424" y="731"/>
                  </a:lnTo>
                  <a:lnTo>
                    <a:pt x="419" y="735"/>
                  </a:lnTo>
                  <a:lnTo>
                    <a:pt x="421" y="736"/>
                  </a:lnTo>
                  <a:lnTo>
                    <a:pt x="432" y="720"/>
                  </a:lnTo>
                  <a:lnTo>
                    <a:pt x="443" y="705"/>
                  </a:lnTo>
                  <a:lnTo>
                    <a:pt x="451" y="688"/>
                  </a:lnTo>
                  <a:lnTo>
                    <a:pt x="460" y="672"/>
                  </a:lnTo>
                  <a:lnTo>
                    <a:pt x="465" y="666"/>
                  </a:lnTo>
                  <a:lnTo>
                    <a:pt x="465" y="662"/>
                  </a:lnTo>
                  <a:lnTo>
                    <a:pt x="466" y="647"/>
                  </a:lnTo>
                  <a:lnTo>
                    <a:pt x="465" y="630"/>
                  </a:lnTo>
                  <a:lnTo>
                    <a:pt x="464" y="620"/>
                  </a:lnTo>
                  <a:lnTo>
                    <a:pt x="462" y="615"/>
                  </a:lnTo>
                  <a:lnTo>
                    <a:pt x="465" y="607"/>
                  </a:lnTo>
                  <a:lnTo>
                    <a:pt x="460" y="606"/>
                  </a:lnTo>
                  <a:lnTo>
                    <a:pt x="466" y="603"/>
                  </a:lnTo>
                  <a:lnTo>
                    <a:pt x="482" y="589"/>
                  </a:lnTo>
                  <a:lnTo>
                    <a:pt x="496" y="577"/>
                  </a:lnTo>
                  <a:lnTo>
                    <a:pt x="512" y="570"/>
                  </a:lnTo>
                  <a:lnTo>
                    <a:pt x="525" y="561"/>
                  </a:lnTo>
                  <a:lnTo>
                    <a:pt x="530" y="557"/>
                  </a:lnTo>
                  <a:lnTo>
                    <a:pt x="538" y="557"/>
                  </a:lnTo>
                  <a:lnTo>
                    <a:pt x="542" y="556"/>
                  </a:lnTo>
                  <a:lnTo>
                    <a:pt x="547" y="554"/>
                  </a:lnTo>
                  <a:lnTo>
                    <a:pt x="551" y="554"/>
                  </a:lnTo>
                  <a:lnTo>
                    <a:pt x="569" y="554"/>
                  </a:lnTo>
                  <a:lnTo>
                    <a:pt x="574" y="542"/>
                  </a:lnTo>
                  <a:lnTo>
                    <a:pt x="585" y="537"/>
                  </a:lnTo>
                  <a:lnTo>
                    <a:pt x="587" y="514"/>
                  </a:lnTo>
                  <a:lnTo>
                    <a:pt x="595" y="499"/>
                  </a:lnTo>
                  <a:lnTo>
                    <a:pt x="603" y="483"/>
                  </a:lnTo>
                  <a:lnTo>
                    <a:pt x="606" y="457"/>
                  </a:lnTo>
                  <a:lnTo>
                    <a:pt x="611" y="447"/>
                  </a:lnTo>
                  <a:lnTo>
                    <a:pt x="613" y="427"/>
                  </a:lnTo>
                  <a:lnTo>
                    <a:pt x="615" y="415"/>
                  </a:lnTo>
                  <a:lnTo>
                    <a:pt x="612" y="404"/>
                  </a:lnTo>
                  <a:lnTo>
                    <a:pt x="611" y="380"/>
                  </a:lnTo>
                  <a:lnTo>
                    <a:pt x="608" y="374"/>
                  </a:lnTo>
                  <a:lnTo>
                    <a:pt x="612" y="355"/>
                  </a:lnTo>
                  <a:lnTo>
                    <a:pt x="616" y="355"/>
                  </a:lnTo>
                  <a:lnTo>
                    <a:pt x="619" y="359"/>
                  </a:lnTo>
                  <a:lnTo>
                    <a:pt x="630" y="342"/>
                  </a:lnTo>
                  <a:lnTo>
                    <a:pt x="636" y="329"/>
                  </a:lnTo>
                  <a:lnTo>
                    <a:pt x="637" y="327"/>
                  </a:lnTo>
                  <a:lnTo>
                    <a:pt x="639" y="322"/>
                  </a:lnTo>
                  <a:lnTo>
                    <a:pt x="650" y="307"/>
                  </a:lnTo>
                  <a:lnTo>
                    <a:pt x="659" y="297"/>
                  </a:lnTo>
                  <a:lnTo>
                    <a:pt x="664" y="294"/>
                  </a:lnTo>
                  <a:lnTo>
                    <a:pt x="676" y="272"/>
                  </a:lnTo>
                  <a:lnTo>
                    <a:pt x="677" y="266"/>
                  </a:lnTo>
                  <a:lnTo>
                    <a:pt x="680" y="262"/>
                  </a:lnTo>
                  <a:lnTo>
                    <a:pt x="680" y="245"/>
                  </a:lnTo>
                  <a:lnTo>
                    <a:pt x="672" y="217"/>
                  </a:lnTo>
                  <a:lnTo>
                    <a:pt x="667" y="204"/>
                  </a:lnTo>
                  <a:lnTo>
                    <a:pt x="650" y="202"/>
                  </a:lnTo>
                  <a:lnTo>
                    <a:pt x="634" y="196"/>
                  </a:lnTo>
                  <a:lnTo>
                    <a:pt x="615" y="176"/>
                  </a:lnTo>
                  <a:lnTo>
                    <a:pt x="599" y="165"/>
                  </a:lnTo>
                  <a:lnTo>
                    <a:pt x="574" y="159"/>
                  </a:lnTo>
                  <a:lnTo>
                    <a:pt x="557" y="159"/>
                  </a:lnTo>
                  <a:lnTo>
                    <a:pt x="542" y="156"/>
                  </a:lnTo>
                  <a:lnTo>
                    <a:pt x="527" y="152"/>
                  </a:lnTo>
                  <a:lnTo>
                    <a:pt x="513" y="156"/>
                  </a:lnTo>
                  <a:lnTo>
                    <a:pt x="518" y="153"/>
                  </a:lnTo>
                  <a:lnTo>
                    <a:pt x="516" y="1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0" name="Freeform 316"/>
            <p:cNvSpPr>
              <a:spLocks/>
            </p:cNvSpPr>
            <p:nvPr/>
          </p:nvSpPr>
          <p:spPr bwMode="auto">
            <a:xfrm>
              <a:off x="1973" y="2571"/>
              <a:ext cx="40" cy="34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17" y="33"/>
                </a:cxn>
                <a:cxn ang="0">
                  <a:pos x="8" y="29"/>
                </a:cxn>
                <a:cxn ang="0">
                  <a:pos x="5" y="34"/>
                </a:cxn>
                <a:cxn ang="0">
                  <a:pos x="0" y="20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6" y="0"/>
                </a:cxn>
                <a:cxn ang="0">
                  <a:pos x="23" y="3"/>
                </a:cxn>
                <a:cxn ang="0">
                  <a:pos x="40" y="5"/>
                </a:cxn>
                <a:cxn ang="0">
                  <a:pos x="32" y="21"/>
                </a:cxn>
                <a:cxn ang="0">
                  <a:pos x="31" y="24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1" y="32"/>
                </a:cxn>
              </a:cxnLst>
              <a:rect l="0" t="0" r="r" b="b"/>
              <a:pathLst>
                <a:path w="40" h="34">
                  <a:moveTo>
                    <a:pt x="21" y="32"/>
                  </a:moveTo>
                  <a:lnTo>
                    <a:pt x="17" y="33"/>
                  </a:lnTo>
                  <a:lnTo>
                    <a:pt x="8" y="29"/>
                  </a:lnTo>
                  <a:lnTo>
                    <a:pt x="5" y="34"/>
                  </a:lnTo>
                  <a:lnTo>
                    <a:pt x="0" y="20"/>
                  </a:lnTo>
                  <a:lnTo>
                    <a:pt x="1" y="18"/>
                  </a:lnTo>
                  <a:lnTo>
                    <a:pt x="1" y="11"/>
                  </a:lnTo>
                  <a:lnTo>
                    <a:pt x="6" y="0"/>
                  </a:lnTo>
                  <a:lnTo>
                    <a:pt x="23" y="3"/>
                  </a:lnTo>
                  <a:lnTo>
                    <a:pt x="40" y="5"/>
                  </a:lnTo>
                  <a:lnTo>
                    <a:pt x="32" y="21"/>
                  </a:lnTo>
                  <a:lnTo>
                    <a:pt x="31" y="24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1" y="3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1" name="Freeform 320"/>
            <p:cNvSpPr>
              <a:spLocks/>
            </p:cNvSpPr>
            <p:nvPr/>
          </p:nvSpPr>
          <p:spPr bwMode="auto">
            <a:xfrm>
              <a:off x="1789" y="2950"/>
              <a:ext cx="145" cy="161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17" y="73"/>
                </a:cxn>
                <a:cxn ang="0">
                  <a:pos x="34" y="90"/>
                </a:cxn>
                <a:cxn ang="0">
                  <a:pos x="48" y="97"/>
                </a:cxn>
                <a:cxn ang="0">
                  <a:pos x="61" y="103"/>
                </a:cxn>
                <a:cxn ang="0">
                  <a:pos x="77" y="111"/>
                </a:cxn>
                <a:cxn ang="0">
                  <a:pos x="93" y="120"/>
                </a:cxn>
                <a:cxn ang="0">
                  <a:pos x="86" y="140"/>
                </a:cxn>
                <a:cxn ang="0">
                  <a:pos x="80" y="158"/>
                </a:cxn>
                <a:cxn ang="0">
                  <a:pos x="100" y="159"/>
                </a:cxn>
                <a:cxn ang="0">
                  <a:pos x="120" y="161"/>
                </a:cxn>
                <a:cxn ang="0">
                  <a:pos x="130" y="157"/>
                </a:cxn>
                <a:cxn ang="0">
                  <a:pos x="145" y="136"/>
                </a:cxn>
                <a:cxn ang="0">
                  <a:pos x="143" y="123"/>
                </a:cxn>
                <a:cxn ang="0">
                  <a:pos x="143" y="107"/>
                </a:cxn>
                <a:cxn ang="0">
                  <a:pos x="145" y="92"/>
                </a:cxn>
                <a:cxn ang="0">
                  <a:pos x="136" y="90"/>
                </a:cxn>
                <a:cxn ang="0">
                  <a:pos x="126" y="92"/>
                </a:cxn>
                <a:cxn ang="0">
                  <a:pos x="121" y="75"/>
                </a:cxn>
                <a:cxn ang="0">
                  <a:pos x="116" y="59"/>
                </a:cxn>
                <a:cxn ang="0">
                  <a:pos x="103" y="56"/>
                </a:cxn>
                <a:cxn ang="0">
                  <a:pos x="78" y="54"/>
                </a:cxn>
                <a:cxn ang="0">
                  <a:pos x="76" y="25"/>
                </a:cxn>
                <a:cxn ang="0">
                  <a:pos x="72" y="17"/>
                </a:cxn>
                <a:cxn ang="0">
                  <a:pos x="73" y="13"/>
                </a:cxn>
                <a:cxn ang="0">
                  <a:pos x="55" y="0"/>
                </a:cxn>
                <a:cxn ang="0">
                  <a:pos x="33" y="4"/>
                </a:cxn>
                <a:cxn ang="0">
                  <a:pos x="10" y="7"/>
                </a:cxn>
                <a:cxn ang="0">
                  <a:pos x="8" y="15"/>
                </a:cxn>
              </a:cxnLst>
              <a:rect l="0" t="0" r="r" b="b"/>
              <a:pathLst>
                <a:path w="145" h="161">
                  <a:moveTo>
                    <a:pt x="8" y="15"/>
                  </a:moveTo>
                  <a:lnTo>
                    <a:pt x="4" y="37"/>
                  </a:lnTo>
                  <a:lnTo>
                    <a:pt x="0" y="58"/>
                  </a:lnTo>
                  <a:lnTo>
                    <a:pt x="17" y="73"/>
                  </a:lnTo>
                  <a:lnTo>
                    <a:pt x="34" y="90"/>
                  </a:lnTo>
                  <a:lnTo>
                    <a:pt x="48" y="97"/>
                  </a:lnTo>
                  <a:lnTo>
                    <a:pt x="61" y="103"/>
                  </a:lnTo>
                  <a:lnTo>
                    <a:pt x="77" y="111"/>
                  </a:lnTo>
                  <a:lnTo>
                    <a:pt x="93" y="120"/>
                  </a:lnTo>
                  <a:lnTo>
                    <a:pt x="86" y="140"/>
                  </a:lnTo>
                  <a:lnTo>
                    <a:pt x="80" y="158"/>
                  </a:lnTo>
                  <a:lnTo>
                    <a:pt x="100" y="159"/>
                  </a:lnTo>
                  <a:lnTo>
                    <a:pt x="120" y="161"/>
                  </a:lnTo>
                  <a:lnTo>
                    <a:pt x="130" y="157"/>
                  </a:lnTo>
                  <a:lnTo>
                    <a:pt x="145" y="136"/>
                  </a:lnTo>
                  <a:lnTo>
                    <a:pt x="143" y="123"/>
                  </a:lnTo>
                  <a:lnTo>
                    <a:pt x="143" y="107"/>
                  </a:lnTo>
                  <a:lnTo>
                    <a:pt x="145" y="92"/>
                  </a:lnTo>
                  <a:lnTo>
                    <a:pt x="136" y="90"/>
                  </a:lnTo>
                  <a:lnTo>
                    <a:pt x="126" y="92"/>
                  </a:lnTo>
                  <a:lnTo>
                    <a:pt x="121" y="75"/>
                  </a:lnTo>
                  <a:lnTo>
                    <a:pt x="116" y="59"/>
                  </a:lnTo>
                  <a:lnTo>
                    <a:pt x="103" y="56"/>
                  </a:lnTo>
                  <a:lnTo>
                    <a:pt x="78" y="54"/>
                  </a:lnTo>
                  <a:lnTo>
                    <a:pt x="76" y="25"/>
                  </a:lnTo>
                  <a:lnTo>
                    <a:pt x="72" y="17"/>
                  </a:lnTo>
                  <a:lnTo>
                    <a:pt x="73" y="13"/>
                  </a:lnTo>
                  <a:lnTo>
                    <a:pt x="55" y="0"/>
                  </a:lnTo>
                  <a:lnTo>
                    <a:pt x="33" y="4"/>
                  </a:lnTo>
                  <a:lnTo>
                    <a:pt x="10" y="7"/>
                  </a:lnTo>
                  <a:lnTo>
                    <a:pt x="8" y="15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2" name="Freeform 324"/>
            <p:cNvSpPr>
              <a:spLocks/>
            </p:cNvSpPr>
            <p:nvPr/>
          </p:nvSpPr>
          <p:spPr bwMode="auto">
            <a:xfrm>
              <a:off x="1848" y="2450"/>
              <a:ext cx="67" cy="82"/>
            </a:xfrm>
            <a:custGeom>
              <a:avLst/>
              <a:gdLst/>
              <a:ahLst/>
              <a:cxnLst>
                <a:cxn ang="0">
                  <a:pos x="9" y="52"/>
                </a:cxn>
                <a:cxn ang="0">
                  <a:pos x="0" y="42"/>
                </a:cxn>
                <a:cxn ang="0">
                  <a:pos x="1" y="25"/>
                </a:cxn>
                <a:cxn ang="0">
                  <a:pos x="9" y="21"/>
                </a:cxn>
                <a:cxn ang="0">
                  <a:pos x="13" y="10"/>
                </a:cxn>
                <a:cxn ang="0">
                  <a:pos x="17" y="0"/>
                </a:cxn>
                <a:cxn ang="0">
                  <a:pos x="36" y="4"/>
                </a:cxn>
                <a:cxn ang="0">
                  <a:pos x="52" y="3"/>
                </a:cxn>
                <a:cxn ang="0">
                  <a:pos x="50" y="3"/>
                </a:cxn>
                <a:cxn ang="0">
                  <a:pos x="67" y="4"/>
                </a:cxn>
                <a:cxn ang="0">
                  <a:pos x="66" y="13"/>
                </a:cxn>
                <a:cxn ang="0">
                  <a:pos x="61" y="30"/>
                </a:cxn>
                <a:cxn ang="0">
                  <a:pos x="67" y="53"/>
                </a:cxn>
                <a:cxn ang="0">
                  <a:pos x="57" y="73"/>
                </a:cxn>
                <a:cxn ang="0">
                  <a:pos x="47" y="69"/>
                </a:cxn>
                <a:cxn ang="0">
                  <a:pos x="32" y="72"/>
                </a:cxn>
                <a:cxn ang="0">
                  <a:pos x="32" y="82"/>
                </a:cxn>
                <a:cxn ang="0">
                  <a:pos x="24" y="80"/>
                </a:cxn>
                <a:cxn ang="0">
                  <a:pos x="17" y="67"/>
                </a:cxn>
                <a:cxn ang="0">
                  <a:pos x="9" y="52"/>
                </a:cxn>
              </a:cxnLst>
              <a:rect l="0" t="0" r="r" b="b"/>
              <a:pathLst>
                <a:path w="67" h="82">
                  <a:moveTo>
                    <a:pt x="9" y="52"/>
                  </a:moveTo>
                  <a:lnTo>
                    <a:pt x="0" y="42"/>
                  </a:lnTo>
                  <a:lnTo>
                    <a:pt x="1" y="25"/>
                  </a:lnTo>
                  <a:lnTo>
                    <a:pt x="9" y="21"/>
                  </a:lnTo>
                  <a:lnTo>
                    <a:pt x="13" y="10"/>
                  </a:lnTo>
                  <a:lnTo>
                    <a:pt x="17" y="0"/>
                  </a:lnTo>
                  <a:lnTo>
                    <a:pt x="36" y="4"/>
                  </a:lnTo>
                  <a:lnTo>
                    <a:pt x="52" y="3"/>
                  </a:lnTo>
                  <a:lnTo>
                    <a:pt x="50" y="3"/>
                  </a:lnTo>
                  <a:lnTo>
                    <a:pt x="67" y="4"/>
                  </a:lnTo>
                  <a:lnTo>
                    <a:pt x="66" y="13"/>
                  </a:lnTo>
                  <a:lnTo>
                    <a:pt x="61" y="30"/>
                  </a:lnTo>
                  <a:lnTo>
                    <a:pt x="67" y="53"/>
                  </a:lnTo>
                  <a:lnTo>
                    <a:pt x="57" y="73"/>
                  </a:lnTo>
                  <a:lnTo>
                    <a:pt x="47" y="69"/>
                  </a:lnTo>
                  <a:lnTo>
                    <a:pt x="32" y="72"/>
                  </a:lnTo>
                  <a:lnTo>
                    <a:pt x="32" y="82"/>
                  </a:lnTo>
                  <a:lnTo>
                    <a:pt x="24" y="80"/>
                  </a:lnTo>
                  <a:lnTo>
                    <a:pt x="17" y="67"/>
                  </a:lnTo>
                  <a:lnTo>
                    <a:pt x="9" y="52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3" name="Freeform 325"/>
            <p:cNvSpPr>
              <a:spLocks/>
            </p:cNvSpPr>
            <p:nvPr/>
          </p:nvSpPr>
          <p:spPr bwMode="auto">
            <a:xfrm>
              <a:off x="1891" y="3163"/>
              <a:ext cx="84" cy="96"/>
            </a:xfrm>
            <a:custGeom>
              <a:avLst/>
              <a:gdLst/>
              <a:ahLst/>
              <a:cxnLst>
                <a:cxn ang="0">
                  <a:pos x="83" y="49"/>
                </a:cxn>
                <a:cxn ang="0">
                  <a:pos x="65" y="36"/>
                </a:cxn>
                <a:cxn ang="0">
                  <a:pos x="47" y="23"/>
                </a:cxn>
                <a:cxn ang="0">
                  <a:pos x="36" y="17"/>
                </a:cxn>
                <a:cxn ang="0">
                  <a:pos x="32" y="17"/>
                </a:cxn>
                <a:cxn ang="0">
                  <a:pos x="11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1" y="25"/>
                </a:cxn>
                <a:cxn ang="0">
                  <a:pos x="1" y="47"/>
                </a:cxn>
                <a:cxn ang="0">
                  <a:pos x="2" y="49"/>
                </a:cxn>
                <a:cxn ang="0">
                  <a:pos x="0" y="65"/>
                </a:cxn>
                <a:cxn ang="0">
                  <a:pos x="2" y="73"/>
                </a:cxn>
                <a:cxn ang="0">
                  <a:pos x="4" y="78"/>
                </a:cxn>
                <a:cxn ang="0">
                  <a:pos x="9" y="82"/>
                </a:cxn>
                <a:cxn ang="0">
                  <a:pos x="10" y="85"/>
                </a:cxn>
                <a:cxn ang="0">
                  <a:pos x="15" y="85"/>
                </a:cxn>
                <a:cxn ang="0">
                  <a:pos x="30" y="90"/>
                </a:cxn>
                <a:cxn ang="0">
                  <a:pos x="39" y="91"/>
                </a:cxn>
                <a:cxn ang="0">
                  <a:pos x="41" y="94"/>
                </a:cxn>
                <a:cxn ang="0">
                  <a:pos x="44" y="95"/>
                </a:cxn>
                <a:cxn ang="0">
                  <a:pos x="50" y="96"/>
                </a:cxn>
                <a:cxn ang="0">
                  <a:pos x="60" y="96"/>
                </a:cxn>
                <a:cxn ang="0">
                  <a:pos x="73" y="91"/>
                </a:cxn>
                <a:cxn ang="0">
                  <a:pos x="84" y="72"/>
                </a:cxn>
                <a:cxn ang="0">
                  <a:pos x="80" y="58"/>
                </a:cxn>
                <a:cxn ang="0">
                  <a:pos x="83" y="49"/>
                </a:cxn>
              </a:cxnLst>
              <a:rect l="0" t="0" r="r" b="b"/>
              <a:pathLst>
                <a:path w="84" h="96">
                  <a:moveTo>
                    <a:pt x="83" y="49"/>
                  </a:moveTo>
                  <a:lnTo>
                    <a:pt x="65" y="36"/>
                  </a:lnTo>
                  <a:lnTo>
                    <a:pt x="47" y="23"/>
                  </a:lnTo>
                  <a:lnTo>
                    <a:pt x="36" y="17"/>
                  </a:lnTo>
                  <a:lnTo>
                    <a:pt x="32" y="17"/>
                  </a:lnTo>
                  <a:lnTo>
                    <a:pt x="11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1" y="25"/>
                  </a:lnTo>
                  <a:lnTo>
                    <a:pt x="1" y="47"/>
                  </a:lnTo>
                  <a:lnTo>
                    <a:pt x="2" y="49"/>
                  </a:lnTo>
                  <a:lnTo>
                    <a:pt x="0" y="65"/>
                  </a:lnTo>
                  <a:lnTo>
                    <a:pt x="2" y="73"/>
                  </a:lnTo>
                  <a:lnTo>
                    <a:pt x="4" y="78"/>
                  </a:lnTo>
                  <a:lnTo>
                    <a:pt x="9" y="82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30" y="90"/>
                  </a:lnTo>
                  <a:lnTo>
                    <a:pt x="39" y="91"/>
                  </a:lnTo>
                  <a:lnTo>
                    <a:pt x="41" y="94"/>
                  </a:lnTo>
                  <a:lnTo>
                    <a:pt x="44" y="95"/>
                  </a:lnTo>
                  <a:lnTo>
                    <a:pt x="50" y="96"/>
                  </a:lnTo>
                  <a:lnTo>
                    <a:pt x="60" y="96"/>
                  </a:lnTo>
                  <a:lnTo>
                    <a:pt x="73" y="91"/>
                  </a:lnTo>
                  <a:lnTo>
                    <a:pt x="84" y="72"/>
                  </a:lnTo>
                  <a:lnTo>
                    <a:pt x="80" y="58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4" name="Freeform 326"/>
            <p:cNvSpPr>
              <a:spLocks/>
            </p:cNvSpPr>
            <p:nvPr/>
          </p:nvSpPr>
          <p:spPr bwMode="auto">
            <a:xfrm>
              <a:off x="1651" y="2761"/>
              <a:ext cx="218" cy="259"/>
            </a:xfrm>
            <a:custGeom>
              <a:avLst/>
              <a:gdLst/>
              <a:ahLst/>
              <a:cxnLst>
                <a:cxn ang="0">
                  <a:pos x="146" y="204"/>
                </a:cxn>
                <a:cxn ang="0">
                  <a:pos x="142" y="226"/>
                </a:cxn>
                <a:cxn ang="0">
                  <a:pos x="138" y="247"/>
                </a:cxn>
                <a:cxn ang="0">
                  <a:pos x="134" y="242"/>
                </a:cxn>
                <a:cxn ang="0">
                  <a:pos x="115" y="245"/>
                </a:cxn>
                <a:cxn ang="0">
                  <a:pos x="108" y="256"/>
                </a:cxn>
                <a:cxn ang="0">
                  <a:pos x="100" y="244"/>
                </a:cxn>
                <a:cxn ang="0">
                  <a:pos x="79" y="240"/>
                </a:cxn>
                <a:cxn ang="0">
                  <a:pos x="76" y="238"/>
                </a:cxn>
                <a:cxn ang="0">
                  <a:pos x="61" y="259"/>
                </a:cxn>
                <a:cxn ang="0">
                  <a:pos x="49" y="256"/>
                </a:cxn>
                <a:cxn ang="0">
                  <a:pos x="42" y="239"/>
                </a:cxn>
                <a:cxn ang="0">
                  <a:pos x="35" y="221"/>
                </a:cxn>
                <a:cxn ang="0">
                  <a:pos x="30" y="204"/>
                </a:cxn>
                <a:cxn ang="0">
                  <a:pos x="31" y="189"/>
                </a:cxn>
                <a:cxn ang="0">
                  <a:pos x="21" y="176"/>
                </a:cxn>
                <a:cxn ang="0">
                  <a:pos x="16" y="162"/>
                </a:cxn>
                <a:cxn ang="0">
                  <a:pos x="10" y="153"/>
                </a:cxn>
                <a:cxn ang="0">
                  <a:pos x="12" y="145"/>
                </a:cxn>
                <a:cxn ang="0">
                  <a:pos x="19" y="130"/>
                </a:cxn>
                <a:cxn ang="0">
                  <a:pos x="13" y="127"/>
                </a:cxn>
                <a:cxn ang="0">
                  <a:pos x="10" y="110"/>
                </a:cxn>
                <a:cxn ang="0">
                  <a:pos x="12" y="94"/>
                </a:cxn>
                <a:cxn ang="0">
                  <a:pos x="14" y="84"/>
                </a:cxn>
                <a:cxn ang="0">
                  <a:pos x="14" y="59"/>
                </a:cxn>
                <a:cxn ang="0">
                  <a:pos x="17" y="54"/>
                </a:cxn>
                <a:cxn ang="0">
                  <a:pos x="9" y="40"/>
                </a:cxn>
                <a:cxn ang="0">
                  <a:pos x="0" y="24"/>
                </a:cxn>
                <a:cxn ang="0">
                  <a:pos x="22" y="24"/>
                </a:cxn>
                <a:cxn ang="0">
                  <a:pos x="30" y="19"/>
                </a:cxn>
                <a:cxn ang="0">
                  <a:pos x="44" y="10"/>
                </a:cxn>
                <a:cxn ang="0">
                  <a:pos x="59" y="0"/>
                </a:cxn>
                <a:cxn ang="0">
                  <a:pos x="73" y="2"/>
                </a:cxn>
                <a:cxn ang="0">
                  <a:pos x="74" y="19"/>
                </a:cxn>
                <a:cxn ang="0">
                  <a:pos x="76" y="36"/>
                </a:cxn>
                <a:cxn ang="0">
                  <a:pos x="89" y="50"/>
                </a:cxn>
                <a:cxn ang="0">
                  <a:pos x="102" y="54"/>
                </a:cxn>
                <a:cxn ang="0">
                  <a:pos x="117" y="62"/>
                </a:cxn>
                <a:cxn ang="0">
                  <a:pos x="137" y="75"/>
                </a:cxn>
                <a:cxn ang="0">
                  <a:pos x="156" y="77"/>
                </a:cxn>
                <a:cxn ang="0">
                  <a:pos x="161" y="86"/>
                </a:cxn>
                <a:cxn ang="0">
                  <a:pos x="164" y="106"/>
                </a:cxn>
                <a:cxn ang="0">
                  <a:pos x="160" y="106"/>
                </a:cxn>
                <a:cxn ang="0">
                  <a:pos x="167" y="114"/>
                </a:cxn>
                <a:cxn ang="0">
                  <a:pos x="169" y="130"/>
                </a:cxn>
                <a:cxn ang="0">
                  <a:pos x="185" y="131"/>
                </a:cxn>
                <a:cxn ang="0">
                  <a:pos x="201" y="132"/>
                </a:cxn>
                <a:cxn ang="0">
                  <a:pos x="203" y="149"/>
                </a:cxn>
                <a:cxn ang="0">
                  <a:pos x="214" y="161"/>
                </a:cxn>
                <a:cxn ang="0">
                  <a:pos x="218" y="167"/>
                </a:cxn>
                <a:cxn ang="0">
                  <a:pos x="214" y="183"/>
                </a:cxn>
                <a:cxn ang="0">
                  <a:pos x="210" y="197"/>
                </a:cxn>
                <a:cxn ang="0">
                  <a:pos x="214" y="204"/>
                </a:cxn>
                <a:cxn ang="0">
                  <a:pos x="210" y="206"/>
                </a:cxn>
                <a:cxn ang="0">
                  <a:pos x="211" y="202"/>
                </a:cxn>
                <a:cxn ang="0">
                  <a:pos x="193" y="189"/>
                </a:cxn>
                <a:cxn ang="0">
                  <a:pos x="171" y="193"/>
                </a:cxn>
                <a:cxn ang="0">
                  <a:pos x="148" y="196"/>
                </a:cxn>
                <a:cxn ang="0">
                  <a:pos x="146" y="204"/>
                </a:cxn>
              </a:cxnLst>
              <a:rect l="0" t="0" r="r" b="b"/>
              <a:pathLst>
                <a:path w="218" h="259">
                  <a:moveTo>
                    <a:pt x="146" y="204"/>
                  </a:moveTo>
                  <a:lnTo>
                    <a:pt x="142" y="226"/>
                  </a:lnTo>
                  <a:lnTo>
                    <a:pt x="138" y="247"/>
                  </a:lnTo>
                  <a:lnTo>
                    <a:pt x="134" y="242"/>
                  </a:lnTo>
                  <a:lnTo>
                    <a:pt x="115" y="245"/>
                  </a:lnTo>
                  <a:lnTo>
                    <a:pt x="108" y="256"/>
                  </a:lnTo>
                  <a:lnTo>
                    <a:pt x="100" y="244"/>
                  </a:lnTo>
                  <a:lnTo>
                    <a:pt x="79" y="240"/>
                  </a:lnTo>
                  <a:lnTo>
                    <a:pt x="76" y="238"/>
                  </a:lnTo>
                  <a:lnTo>
                    <a:pt x="61" y="259"/>
                  </a:lnTo>
                  <a:lnTo>
                    <a:pt x="49" y="256"/>
                  </a:lnTo>
                  <a:lnTo>
                    <a:pt x="42" y="239"/>
                  </a:lnTo>
                  <a:lnTo>
                    <a:pt x="35" y="221"/>
                  </a:lnTo>
                  <a:lnTo>
                    <a:pt x="30" y="204"/>
                  </a:lnTo>
                  <a:lnTo>
                    <a:pt x="31" y="189"/>
                  </a:lnTo>
                  <a:lnTo>
                    <a:pt x="21" y="176"/>
                  </a:lnTo>
                  <a:lnTo>
                    <a:pt x="16" y="162"/>
                  </a:lnTo>
                  <a:lnTo>
                    <a:pt x="10" y="153"/>
                  </a:lnTo>
                  <a:lnTo>
                    <a:pt x="12" y="145"/>
                  </a:lnTo>
                  <a:lnTo>
                    <a:pt x="19" y="130"/>
                  </a:lnTo>
                  <a:lnTo>
                    <a:pt x="13" y="127"/>
                  </a:lnTo>
                  <a:lnTo>
                    <a:pt x="10" y="110"/>
                  </a:lnTo>
                  <a:lnTo>
                    <a:pt x="12" y="94"/>
                  </a:lnTo>
                  <a:lnTo>
                    <a:pt x="14" y="84"/>
                  </a:lnTo>
                  <a:lnTo>
                    <a:pt x="14" y="59"/>
                  </a:lnTo>
                  <a:lnTo>
                    <a:pt x="17" y="54"/>
                  </a:lnTo>
                  <a:lnTo>
                    <a:pt x="9" y="40"/>
                  </a:lnTo>
                  <a:lnTo>
                    <a:pt x="0" y="24"/>
                  </a:lnTo>
                  <a:lnTo>
                    <a:pt x="22" y="24"/>
                  </a:lnTo>
                  <a:lnTo>
                    <a:pt x="30" y="19"/>
                  </a:lnTo>
                  <a:lnTo>
                    <a:pt x="44" y="10"/>
                  </a:lnTo>
                  <a:lnTo>
                    <a:pt x="59" y="0"/>
                  </a:lnTo>
                  <a:lnTo>
                    <a:pt x="73" y="2"/>
                  </a:lnTo>
                  <a:lnTo>
                    <a:pt x="74" y="19"/>
                  </a:lnTo>
                  <a:lnTo>
                    <a:pt x="76" y="36"/>
                  </a:lnTo>
                  <a:lnTo>
                    <a:pt x="89" y="50"/>
                  </a:lnTo>
                  <a:lnTo>
                    <a:pt x="102" y="54"/>
                  </a:lnTo>
                  <a:lnTo>
                    <a:pt x="117" y="62"/>
                  </a:lnTo>
                  <a:lnTo>
                    <a:pt x="137" y="75"/>
                  </a:lnTo>
                  <a:lnTo>
                    <a:pt x="156" y="77"/>
                  </a:lnTo>
                  <a:lnTo>
                    <a:pt x="161" y="86"/>
                  </a:lnTo>
                  <a:lnTo>
                    <a:pt x="164" y="106"/>
                  </a:lnTo>
                  <a:lnTo>
                    <a:pt x="160" y="106"/>
                  </a:lnTo>
                  <a:lnTo>
                    <a:pt x="167" y="114"/>
                  </a:lnTo>
                  <a:lnTo>
                    <a:pt x="169" y="130"/>
                  </a:lnTo>
                  <a:lnTo>
                    <a:pt x="185" y="131"/>
                  </a:lnTo>
                  <a:lnTo>
                    <a:pt x="201" y="132"/>
                  </a:lnTo>
                  <a:lnTo>
                    <a:pt x="203" y="149"/>
                  </a:lnTo>
                  <a:lnTo>
                    <a:pt x="214" y="161"/>
                  </a:lnTo>
                  <a:lnTo>
                    <a:pt x="218" y="167"/>
                  </a:lnTo>
                  <a:lnTo>
                    <a:pt x="214" y="183"/>
                  </a:lnTo>
                  <a:lnTo>
                    <a:pt x="210" y="197"/>
                  </a:lnTo>
                  <a:lnTo>
                    <a:pt x="214" y="204"/>
                  </a:lnTo>
                  <a:lnTo>
                    <a:pt x="210" y="206"/>
                  </a:lnTo>
                  <a:lnTo>
                    <a:pt x="211" y="202"/>
                  </a:lnTo>
                  <a:lnTo>
                    <a:pt x="193" y="189"/>
                  </a:lnTo>
                  <a:lnTo>
                    <a:pt x="171" y="193"/>
                  </a:lnTo>
                  <a:lnTo>
                    <a:pt x="148" y="196"/>
                  </a:lnTo>
                  <a:lnTo>
                    <a:pt x="146" y="204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5" name="Freeform 327"/>
            <p:cNvSpPr>
              <a:spLocks/>
            </p:cNvSpPr>
            <p:nvPr/>
          </p:nvSpPr>
          <p:spPr bwMode="auto">
            <a:xfrm>
              <a:off x="1684" y="2999"/>
              <a:ext cx="267" cy="598"/>
            </a:xfrm>
            <a:custGeom>
              <a:avLst/>
              <a:gdLst/>
              <a:ahLst/>
              <a:cxnLst>
                <a:cxn ang="0">
                  <a:pos x="208" y="189"/>
                </a:cxn>
                <a:cxn ang="0">
                  <a:pos x="208" y="216"/>
                </a:cxn>
                <a:cxn ang="0">
                  <a:pos x="205" y="232"/>
                </a:cxn>
                <a:cxn ang="0">
                  <a:pos x="235" y="269"/>
                </a:cxn>
                <a:cxn ang="0">
                  <a:pos x="248" y="292"/>
                </a:cxn>
                <a:cxn ang="0">
                  <a:pos x="238" y="325"/>
                </a:cxn>
                <a:cxn ang="0">
                  <a:pos x="207" y="335"/>
                </a:cxn>
                <a:cxn ang="0">
                  <a:pos x="179" y="340"/>
                </a:cxn>
                <a:cxn ang="0">
                  <a:pos x="170" y="346"/>
                </a:cxn>
                <a:cxn ang="0">
                  <a:pos x="171" y="380"/>
                </a:cxn>
                <a:cxn ang="0">
                  <a:pos x="131" y="376"/>
                </a:cxn>
                <a:cxn ang="0">
                  <a:pos x="149" y="405"/>
                </a:cxn>
                <a:cxn ang="0">
                  <a:pos x="160" y="400"/>
                </a:cxn>
                <a:cxn ang="0">
                  <a:pos x="156" y="411"/>
                </a:cxn>
                <a:cxn ang="0">
                  <a:pos x="157" y="418"/>
                </a:cxn>
                <a:cxn ang="0">
                  <a:pos x="147" y="449"/>
                </a:cxn>
                <a:cxn ang="0">
                  <a:pos x="127" y="466"/>
                </a:cxn>
                <a:cxn ang="0">
                  <a:pos x="152" y="497"/>
                </a:cxn>
                <a:cxn ang="0">
                  <a:pos x="162" y="508"/>
                </a:cxn>
                <a:cxn ang="0">
                  <a:pos x="160" y="510"/>
                </a:cxn>
                <a:cxn ang="0">
                  <a:pos x="161" y="514"/>
                </a:cxn>
                <a:cxn ang="0">
                  <a:pos x="144" y="539"/>
                </a:cxn>
                <a:cxn ang="0">
                  <a:pos x="135" y="551"/>
                </a:cxn>
                <a:cxn ang="0">
                  <a:pos x="140" y="556"/>
                </a:cxn>
                <a:cxn ang="0">
                  <a:pos x="132" y="572"/>
                </a:cxn>
                <a:cxn ang="0">
                  <a:pos x="138" y="585"/>
                </a:cxn>
                <a:cxn ang="0">
                  <a:pos x="156" y="598"/>
                </a:cxn>
                <a:cxn ang="0">
                  <a:pos x="99" y="589"/>
                </a:cxn>
                <a:cxn ang="0">
                  <a:pos x="80" y="565"/>
                </a:cxn>
                <a:cxn ang="0">
                  <a:pos x="57" y="540"/>
                </a:cxn>
                <a:cxn ang="0">
                  <a:pos x="63" y="503"/>
                </a:cxn>
                <a:cxn ang="0">
                  <a:pos x="58" y="465"/>
                </a:cxn>
                <a:cxn ang="0">
                  <a:pos x="48" y="453"/>
                </a:cxn>
                <a:cxn ang="0">
                  <a:pos x="46" y="441"/>
                </a:cxn>
                <a:cxn ang="0">
                  <a:pos x="31" y="410"/>
                </a:cxn>
                <a:cxn ang="0">
                  <a:pos x="23" y="367"/>
                </a:cxn>
                <a:cxn ang="0">
                  <a:pos x="24" y="335"/>
                </a:cxn>
                <a:cxn ang="0">
                  <a:pos x="18" y="307"/>
                </a:cxn>
                <a:cxn ang="0">
                  <a:pos x="22" y="277"/>
                </a:cxn>
                <a:cxn ang="0">
                  <a:pos x="19" y="238"/>
                </a:cxn>
                <a:cxn ang="0">
                  <a:pos x="7" y="211"/>
                </a:cxn>
                <a:cxn ang="0">
                  <a:pos x="0" y="182"/>
                </a:cxn>
                <a:cxn ang="0">
                  <a:pos x="2" y="156"/>
                </a:cxn>
                <a:cxn ang="0">
                  <a:pos x="9" y="123"/>
                </a:cxn>
                <a:cxn ang="0">
                  <a:pos x="20" y="100"/>
                </a:cxn>
                <a:cxn ang="0">
                  <a:pos x="10" y="61"/>
                </a:cxn>
                <a:cxn ang="0">
                  <a:pos x="28" y="44"/>
                </a:cxn>
                <a:cxn ang="0">
                  <a:pos x="28" y="21"/>
                </a:cxn>
                <a:cxn ang="0">
                  <a:pos x="46" y="2"/>
                </a:cxn>
                <a:cxn ang="0">
                  <a:pos x="75" y="18"/>
                </a:cxn>
                <a:cxn ang="0">
                  <a:pos x="101" y="4"/>
                </a:cxn>
                <a:cxn ang="0">
                  <a:pos x="122" y="24"/>
                </a:cxn>
                <a:cxn ang="0">
                  <a:pos x="153" y="48"/>
                </a:cxn>
                <a:cxn ang="0">
                  <a:pos x="182" y="62"/>
                </a:cxn>
                <a:cxn ang="0">
                  <a:pos x="191" y="91"/>
                </a:cxn>
                <a:cxn ang="0">
                  <a:pos x="205" y="110"/>
                </a:cxn>
                <a:cxn ang="0">
                  <a:pos x="235" y="108"/>
                </a:cxn>
                <a:cxn ang="0">
                  <a:pos x="248" y="74"/>
                </a:cxn>
                <a:cxn ang="0">
                  <a:pos x="267" y="100"/>
                </a:cxn>
                <a:cxn ang="0">
                  <a:pos x="246" y="120"/>
                </a:cxn>
                <a:cxn ang="0">
                  <a:pos x="228" y="143"/>
                </a:cxn>
                <a:cxn ang="0">
                  <a:pos x="209" y="165"/>
                </a:cxn>
              </a:cxnLst>
              <a:rect l="0" t="0" r="r" b="b"/>
              <a:pathLst>
                <a:path w="267" h="598">
                  <a:moveTo>
                    <a:pt x="209" y="168"/>
                  </a:moveTo>
                  <a:lnTo>
                    <a:pt x="208" y="189"/>
                  </a:lnTo>
                  <a:lnTo>
                    <a:pt x="208" y="211"/>
                  </a:lnTo>
                  <a:lnTo>
                    <a:pt x="208" y="216"/>
                  </a:lnTo>
                  <a:lnTo>
                    <a:pt x="207" y="228"/>
                  </a:lnTo>
                  <a:lnTo>
                    <a:pt x="205" y="232"/>
                  </a:lnTo>
                  <a:lnTo>
                    <a:pt x="213" y="254"/>
                  </a:lnTo>
                  <a:lnTo>
                    <a:pt x="235" y="269"/>
                  </a:lnTo>
                  <a:lnTo>
                    <a:pt x="237" y="284"/>
                  </a:lnTo>
                  <a:lnTo>
                    <a:pt x="248" y="292"/>
                  </a:lnTo>
                  <a:lnTo>
                    <a:pt x="243" y="308"/>
                  </a:lnTo>
                  <a:lnTo>
                    <a:pt x="238" y="325"/>
                  </a:lnTo>
                  <a:lnTo>
                    <a:pt x="224" y="332"/>
                  </a:lnTo>
                  <a:lnTo>
                    <a:pt x="207" y="335"/>
                  </a:lnTo>
                  <a:lnTo>
                    <a:pt x="194" y="337"/>
                  </a:lnTo>
                  <a:lnTo>
                    <a:pt x="179" y="340"/>
                  </a:lnTo>
                  <a:lnTo>
                    <a:pt x="166" y="338"/>
                  </a:lnTo>
                  <a:lnTo>
                    <a:pt x="170" y="346"/>
                  </a:lnTo>
                  <a:lnTo>
                    <a:pt x="175" y="370"/>
                  </a:lnTo>
                  <a:lnTo>
                    <a:pt x="171" y="380"/>
                  </a:lnTo>
                  <a:lnTo>
                    <a:pt x="148" y="379"/>
                  </a:lnTo>
                  <a:lnTo>
                    <a:pt x="131" y="376"/>
                  </a:lnTo>
                  <a:lnTo>
                    <a:pt x="144" y="402"/>
                  </a:lnTo>
                  <a:lnTo>
                    <a:pt x="149" y="405"/>
                  </a:lnTo>
                  <a:lnTo>
                    <a:pt x="156" y="404"/>
                  </a:lnTo>
                  <a:lnTo>
                    <a:pt x="160" y="400"/>
                  </a:lnTo>
                  <a:lnTo>
                    <a:pt x="165" y="414"/>
                  </a:lnTo>
                  <a:lnTo>
                    <a:pt x="156" y="411"/>
                  </a:lnTo>
                  <a:lnTo>
                    <a:pt x="144" y="411"/>
                  </a:lnTo>
                  <a:lnTo>
                    <a:pt x="157" y="418"/>
                  </a:lnTo>
                  <a:lnTo>
                    <a:pt x="145" y="432"/>
                  </a:lnTo>
                  <a:lnTo>
                    <a:pt x="147" y="449"/>
                  </a:lnTo>
                  <a:lnTo>
                    <a:pt x="144" y="457"/>
                  </a:lnTo>
                  <a:lnTo>
                    <a:pt x="127" y="466"/>
                  </a:lnTo>
                  <a:lnTo>
                    <a:pt x="127" y="484"/>
                  </a:lnTo>
                  <a:lnTo>
                    <a:pt x="152" y="497"/>
                  </a:lnTo>
                  <a:lnTo>
                    <a:pt x="161" y="503"/>
                  </a:lnTo>
                  <a:lnTo>
                    <a:pt x="162" y="508"/>
                  </a:lnTo>
                  <a:lnTo>
                    <a:pt x="162" y="510"/>
                  </a:lnTo>
                  <a:lnTo>
                    <a:pt x="160" y="510"/>
                  </a:lnTo>
                  <a:lnTo>
                    <a:pt x="160" y="513"/>
                  </a:lnTo>
                  <a:lnTo>
                    <a:pt x="161" y="514"/>
                  </a:lnTo>
                  <a:lnTo>
                    <a:pt x="153" y="526"/>
                  </a:lnTo>
                  <a:lnTo>
                    <a:pt x="144" y="539"/>
                  </a:lnTo>
                  <a:lnTo>
                    <a:pt x="143" y="555"/>
                  </a:lnTo>
                  <a:lnTo>
                    <a:pt x="135" y="551"/>
                  </a:lnTo>
                  <a:lnTo>
                    <a:pt x="134" y="552"/>
                  </a:lnTo>
                  <a:lnTo>
                    <a:pt x="140" y="556"/>
                  </a:lnTo>
                  <a:lnTo>
                    <a:pt x="132" y="568"/>
                  </a:lnTo>
                  <a:lnTo>
                    <a:pt x="132" y="572"/>
                  </a:lnTo>
                  <a:lnTo>
                    <a:pt x="140" y="585"/>
                  </a:lnTo>
                  <a:lnTo>
                    <a:pt x="138" y="585"/>
                  </a:lnTo>
                  <a:lnTo>
                    <a:pt x="147" y="589"/>
                  </a:lnTo>
                  <a:lnTo>
                    <a:pt x="156" y="598"/>
                  </a:lnTo>
                  <a:lnTo>
                    <a:pt x="130" y="591"/>
                  </a:lnTo>
                  <a:lnTo>
                    <a:pt x="99" y="589"/>
                  </a:lnTo>
                  <a:lnTo>
                    <a:pt x="91" y="580"/>
                  </a:lnTo>
                  <a:lnTo>
                    <a:pt x="80" y="565"/>
                  </a:lnTo>
                  <a:lnTo>
                    <a:pt x="71" y="565"/>
                  </a:lnTo>
                  <a:lnTo>
                    <a:pt x="57" y="540"/>
                  </a:lnTo>
                  <a:lnTo>
                    <a:pt x="66" y="529"/>
                  </a:lnTo>
                  <a:lnTo>
                    <a:pt x="63" y="503"/>
                  </a:lnTo>
                  <a:lnTo>
                    <a:pt x="61" y="480"/>
                  </a:lnTo>
                  <a:lnTo>
                    <a:pt x="58" y="465"/>
                  </a:lnTo>
                  <a:lnTo>
                    <a:pt x="54" y="457"/>
                  </a:lnTo>
                  <a:lnTo>
                    <a:pt x="48" y="453"/>
                  </a:lnTo>
                  <a:lnTo>
                    <a:pt x="58" y="449"/>
                  </a:lnTo>
                  <a:lnTo>
                    <a:pt x="46" y="441"/>
                  </a:lnTo>
                  <a:lnTo>
                    <a:pt x="39" y="421"/>
                  </a:lnTo>
                  <a:lnTo>
                    <a:pt x="31" y="410"/>
                  </a:lnTo>
                  <a:lnTo>
                    <a:pt x="29" y="394"/>
                  </a:lnTo>
                  <a:lnTo>
                    <a:pt x="23" y="367"/>
                  </a:lnTo>
                  <a:lnTo>
                    <a:pt x="22" y="348"/>
                  </a:lnTo>
                  <a:lnTo>
                    <a:pt x="24" y="335"/>
                  </a:lnTo>
                  <a:lnTo>
                    <a:pt x="23" y="323"/>
                  </a:lnTo>
                  <a:lnTo>
                    <a:pt x="18" y="307"/>
                  </a:lnTo>
                  <a:lnTo>
                    <a:pt x="13" y="290"/>
                  </a:lnTo>
                  <a:lnTo>
                    <a:pt x="22" y="277"/>
                  </a:lnTo>
                  <a:lnTo>
                    <a:pt x="18" y="264"/>
                  </a:lnTo>
                  <a:lnTo>
                    <a:pt x="19" y="238"/>
                  </a:lnTo>
                  <a:lnTo>
                    <a:pt x="15" y="228"/>
                  </a:lnTo>
                  <a:lnTo>
                    <a:pt x="7" y="211"/>
                  </a:lnTo>
                  <a:lnTo>
                    <a:pt x="0" y="195"/>
                  </a:lnTo>
                  <a:lnTo>
                    <a:pt x="0" y="182"/>
                  </a:lnTo>
                  <a:lnTo>
                    <a:pt x="2" y="170"/>
                  </a:lnTo>
                  <a:lnTo>
                    <a:pt x="2" y="156"/>
                  </a:lnTo>
                  <a:lnTo>
                    <a:pt x="1" y="142"/>
                  </a:lnTo>
                  <a:lnTo>
                    <a:pt x="9" y="123"/>
                  </a:lnTo>
                  <a:lnTo>
                    <a:pt x="15" y="105"/>
                  </a:lnTo>
                  <a:lnTo>
                    <a:pt x="20" y="100"/>
                  </a:lnTo>
                  <a:lnTo>
                    <a:pt x="14" y="90"/>
                  </a:lnTo>
                  <a:lnTo>
                    <a:pt x="10" y="61"/>
                  </a:lnTo>
                  <a:lnTo>
                    <a:pt x="14" y="52"/>
                  </a:lnTo>
                  <a:lnTo>
                    <a:pt x="28" y="44"/>
                  </a:lnTo>
                  <a:lnTo>
                    <a:pt x="32" y="24"/>
                  </a:lnTo>
                  <a:lnTo>
                    <a:pt x="28" y="21"/>
                  </a:lnTo>
                  <a:lnTo>
                    <a:pt x="43" y="0"/>
                  </a:lnTo>
                  <a:lnTo>
                    <a:pt x="46" y="2"/>
                  </a:lnTo>
                  <a:lnTo>
                    <a:pt x="67" y="6"/>
                  </a:lnTo>
                  <a:lnTo>
                    <a:pt x="75" y="18"/>
                  </a:lnTo>
                  <a:lnTo>
                    <a:pt x="82" y="7"/>
                  </a:lnTo>
                  <a:lnTo>
                    <a:pt x="101" y="4"/>
                  </a:lnTo>
                  <a:lnTo>
                    <a:pt x="105" y="9"/>
                  </a:lnTo>
                  <a:lnTo>
                    <a:pt x="122" y="24"/>
                  </a:lnTo>
                  <a:lnTo>
                    <a:pt x="139" y="41"/>
                  </a:lnTo>
                  <a:lnTo>
                    <a:pt x="153" y="48"/>
                  </a:lnTo>
                  <a:lnTo>
                    <a:pt x="166" y="54"/>
                  </a:lnTo>
                  <a:lnTo>
                    <a:pt x="182" y="62"/>
                  </a:lnTo>
                  <a:lnTo>
                    <a:pt x="198" y="71"/>
                  </a:lnTo>
                  <a:lnTo>
                    <a:pt x="191" y="91"/>
                  </a:lnTo>
                  <a:lnTo>
                    <a:pt x="185" y="109"/>
                  </a:lnTo>
                  <a:lnTo>
                    <a:pt x="205" y="110"/>
                  </a:lnTo>
                  <a:lnTo>
                    <a:pt x="225" y="112"/>
                  </a:lnTo>
                  <a:lnTo>
                    <a:pt x="235" y="108"/>
                  </a:lnTo>
                  <a:lnTo>
                    <a:pt x="250" y="87"/>
                  </a:lnTo>
                  <a:lnTo>
                    <a:pt x="248" y="74"/>
                  </a:lnTo>
                  <a:lnTo>
                    <a:pt x="259" y="75"/>
                  </a:lnTo>
                  <a:lnTo>
                    <a:pt x="267" y="100"/>
                  </a:lnTo>
                  <a:lnTo>
                    <a:pt x="256" y="110"/>
                  </a:lnTo>
                  <a:lnTo>
                    <a:pt x="246" y="120"/>
                  </a:lnTo>
                  <a:lnTo>
                    <a:pt x="237" y="131"/>
                  </a:lnTo>
                  <a:lnTo>
                    <a:pt x="228" y="143"/>
                  </a:lnTo>
                  <a:lnTo>
                    <a:pt x="218" y="155"/>
                  </a:lnTo>
                  <a:lnTo>
                    <a:pt x="209" y="165"/>
                  </a:lnTo>
                  <a:lnTo>
                    <a:pt x="209" y="16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6" name="Freeform 328"/>
            <p:cNvSpPr>
              <a:spLocks/>
            </p:cNvSpPr>
            <p:nvPr/>
          </p:nvSpPr>
          <p:spPr bwMode="auto">
            <a:xfrm>
              <a:off x="1840" y="3602"/>
              <a:ext cx="65" cy="43"/>
            </a:xfrm>
            <a:custGeom>
              <a:avLst/>
              <a:gdLst/>
              <a:ahLst/>
              <a:cxnLst>
                <a:cxn ang="0">
                  <a:pos x="5" y="8"/>
                </a:cxn>
                <a:cxn ang="0">
                  <a:pos x="29" y="26"/>
                </a:cxn>
                <a:cxn ang="0">
                  <a:pos x="64" y="38"/>
                </a:cxn>
                <a:cxn ang="0">
                  <a:pos x="65" y="43"/>
                </a:cxn>
                <a:cxn ang="0">
                  <a:pos x="42" y="43"/>
                </a:cxn>
                <a:cxn ang="0">
                  <a:pos x="17" y="42"/>
                </a:cxn>
                <a:cxn ang="0">
                  <a:pos x="8" y="21"/>
                </a:cxn>
                <a:cxn ang="0">
                  <a:pos x="0" y="0"/>
                </a:cxn>
                <a:cxn ang="0">
                  <a:pos x="5" y="8"/>
                </a:cxn>
              </a:cxnLst>
              <a:rect l="0" t="0" r="r" b="b"/>
              <a:pathLst>
                <a:path w="65" h="43">
                  <a:moveTo>
                    <a:pt x="5" y="8"/>
                  </a:moveTo>
                  <a:lnTo>
                    <a:pt x="29" y="26"/>
                  </a:lnTo>
                  <a:lnTo>
                    <a:pt x="64" y="38"/>
                  </a:lnTo>
                  <a:lnTo>
                    <a:pt x="65" y="43"/>
                  </a:lnTo>
                  <a:lnTo>
                    <a:pt x="42" y="43"/>
                  </a:lnTo>
                  <a:lnTo>
                    <a:pt x="17" y="42"/>
                  </a:lnTo>
                  <a:lnTo>
                    <a:pt x="8" y="21"/>
                  </a:lnTo>
                  <a:lnTo>
                    <a:pt x="0" y="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7" name="Freeform 329"/>
            <p:cNvSpPr>
              <a:spLocks/>
            </p:cNvSpPr>
            <p:nvPr/>
          </p:nvSpPr>
          <p:spPr bwMode="auto">
            <a:xfrm>
              <a:off x="1648" y="2914"/>
              <a:ext cx="192" cy="711"/>
            </a:xfrm>
            <a:custGeom>
              <a:avLst/>
              <a:gdLst/>
              <a:ahLst/>
              <a:cxnLst>
                <a:cxn ang="0">
                  <a:pos x="20" y="283"/>
                </a:cxn>
                <a:cxn ang="0">
                  <a:pos x="21" y="330"/>
                </a:cxn>
                <a:cxn ang="0">
                  <a:pos x="16" y="383"/>
                </a:cxn>
                <a:cxn ang="0">
                  <a:pos x="24" y="422"/>
                </a:cxn>
                <a:cxn ang="0">
                  <a:pos x="37" y="476"/>
                </a:cxn>
                <a:cxn ang="0">
                  <a:pos x="51" y="476"/>
                </a:cxn>
                <a:cxn ang="0">
                  <a:pos x="59" y="489"/>
                </a:cxn>
                <a:cxn ang="0">
                  <a:pos x="59" y="504"/>
                </a:cxn>
                <a:cxn ang="0">
                  <a:pos x="69" y="532"/>
                </a:cxn>
                <a:cxn ang="0">
                  <a:pos x="67" y="550"/>
                </a:cxn>
                <a:cxn ang="0">
                  <a:pos x="69" y="564"/>
                </a:cxn>
                <a:cxn ang="0">
                  <a:pos x="56" y="565"/>
                </a:cxn>
                <a:cxn ang="0">
                  <a:pos x="49" y="562"/>
                </a:cxn>
                <a:cxn ang="0">
                  <a:pos x="49" y="572"/>
                </a:cxn>
                <a:cxn ang="0">
                  <a:pos x="64" y="589"/>
                </a:cxn>
                <a:cxn ang="0">
                  <a:pos x="76" y="594"/>
                </a:cxn>
                <a:cxn ang="0">
                  <a:pos x="84" y="605"/>
                </a:cxn>
                <a:cxn ang="0">
                  <a:pos x="75" y="614"/>
                </a:cxn>
                <a:cxn ang="0">
                  <a:pos x="86" y="640"/>
                </a:cxn>
                <a:cxn ang="0">
                  <a:pos x="98" y="655"/>
                </a:cxn>
                <a:cxn ang="0">
                  <a:pos x="108" y="668"/>
                </a:cxn>
                <a:cxn ang="0">
                  <a:pos x="112" y="679"/>
                </a:cxn>
                <a:cxn ang="0">
                  <a:pos x="131" y="696"/>
                </a:cxn>
                <a:cxn ang="0">
                  <a:pos x="140" y="702"/>
                </a:cxn>
                <a:cxn ang="0">
                  <a:pos x="176" y="681"/>
                </a:cxn>
                <a:cxn ang="0">
                  <a:pos x="135" y="674"/>
                </a:cxn>
                <a:cxn ang="0">
                  <a:pos x="107" y="650"/>
                </a:cxn>
                <a:cxn ang="0">
                  <a:pos x="99" y="588"/>
                </a:cxn>
                <a:cxn ang="0">
                  <a:pos x="90" y="542"/>
                </a:cxn>
                <a:cxn ang="0">
                  <a:pos x="82" y="526"/>
                </a:cxn>
                <a:cxn ang="0">
                  <a:pos x="65" y="479"/>
                </a:cxn>
                <a:cxn ang="0">
                  <a:pos x="60" y="420"/>
                </a:cxn>
                <a:cxn ang="0">
                  <a:pos x="49" y="375"/>
                </a:cxn>
                <a:cxn ang="0">
                  <a:pos x="55" y="323"/>
                </a:cxn>
                <a:cxn ang="0">
                  <a:pos x="36" y="280"/>
                </a:cxn>
                <a:cxn ang="0">
                  <a:pos x="38" y="241"/>
                </a:cxn>
                <a:cxn ang="0">
                  <a:pos x="51" y="190"/>
                </a:cxn>
                <a:cxn ang="0">
                  <a:pos x="46" y="146"/>
                </a:cxn>
                <a:cxn ang="0">
                  <a:pos x="68" y="109"/>
                </a:cxn>
                <a:cxn ang="0">
                  <a:pos x="45" y="86"/>
                </a:cxn>
                <a:cxn ang="0">
                  <a:pos x="34" y="36"/>
                </a:cxn>
                <a:cxn ang="0">
                  <a:pos x="13" y="0"/>
                </a:cxn>
                <a:cxn ang="0">
                  <a:pos x="0" y="17"/>
                </a:cxn>
                <a:cxn ang="0">
                  <a:pos x="9" y="89"/>
                </a:cxn>
                <a:cxn ang="0">
                  <a:pos x="12" y="143"/>
                </a:cxn>
                <a:cxn ang="0">
                  <a:pos x="11" y="221"/>
                </a:cxn>
              </a:cxnLst>
              <a:rect l="0" t="0" r="r" b="b"/>
              <a:pathLst>
                <a:path w="192" h="711">
                  <a:moveTo>
                    <a:pt x="12" y="253"/>
                  </a:moveTo>
                  <a:lnTo>
                    <a:pt x="16" y="267"/>
                  </a:lnTo>
                  <a:lnTo>
                    <a:pt x="20" y="283"/>
                  </a:lnTo>
                  <a:lnTo>
                    <a:pt x="21" y="297"/>
                  </a:lnTo>
                  <a:lnTo>
                    <a:pt x="24" y="313"/>
                  </a:lnTo>
                  <a:lnTo>
                    <a:pt x="21" y="330"/>
                  </a:lnTo>
                  <a:lnTo>
                    <a:pt x="19" y="348"/>
                  </a:lnTo>
                  <a:lnTo>
                    <a:pt x="17" y="365"/>
                  </a:lnTo>
                  <a:lnTo>
                    <a:pt x="16" y="383"/>
                  </a:lnTo>
                  <a:lnTo>
                    <a:pt x="12" y="390"/>
                  </a:lnTo>
                  <a:lnTo>
                    <a:pt x="19" y="405"/>
                  </a:lnTo>
                  <a:lnTo>
                    <a:pt x="24" y="422"/>
                  </a:lnTo>
                  <a:lnTo>
                    <a:pt x="28" y="440"/>
                  </a:lnTo>
                  <a:lnTo>
                    <a:pt x="26" y="459"/>
                  </a:lnTo>
                  <a:lnTo>
                    <a:pt x="37" y="476"/>
                  </a:lnTo>
                  <a:lnTo>
                    <a:pt x="38" y="478"/>
                  </a:lnTo>
                  <a:lnTo>
                    <a:pt x="45" y="481"/>
                  </a:lnTo>
                  <a:lnTo>
                    <a:pt x="51" y="476"/>
                  </a:lnTo>
                  <a:lnTo>
                    <a:pt x="55" y="473"/>
                  </a:lnTo>
                  <a:lnTo>
                    <a:pt x="54" y="483"/>
                  </a:lnTo>
                  <a:lnTo>
                    <a:pt x="59" y="489"/>
                  </a:lnTo>
                  <a:lnTo>
                    <a:pt x="56" y="487"/>
                  </a:lnTo>
                  <a:lnTo>
                    <a:pt x="58" y="493"/>
                  </a:lnTo>
                  <a:lnTo>
                    <a:pt x="59" y="504"/>
                  </a:lnTo>
                  <a:lnTo>
                    <a:pt x="60" y="517"/>
                  </a:lnTo>
                  <a:lnTo>
                    <a:pt x="60" y="524"/>
                  </a:lnTo>
                  <a:lnTo>
                    <a:pt x="69" y="532"/>
                  </a:lnTo>
                  <a:lnTo>
                    <a:pt x="64" y="545"/>
                  </a:lnTo>
                  <a:lnTo>
                    <a:pt x="71" y="549"/>
                  </a:lnTo>
                  <a:lnTo>
                    <a:pt x="67" y="550"/>
                  </a:lnTo>
                  <a:lnTo>
                    <a:pt x="67" y="555"/>
                  </a:lnTo>
                  <a:lnTo>
                    <a:pt x="68" y="565"/>
                  </a:lnTo>
                  <a:lnTo>
                    <a:pt x="69" y="564"/>
                  </a:lnTo>
                  <a:lnTo>
                    <a:pt x="64" y="572"/>
                  </a:lnTo>
                  <a:lnTo>
                    <a:pt x="63" y="567"/>
                  </a:lnTo>
                  <a:lnTo>
                    <a:pt x="56" y="565"/>
                  </a:lnTo>
                  <a:lnTo>
                    <a:pt x="58" y="559"/>
                  </a:lnTo>
                  <a:lnTo>
                    <a:pt x="54" y="560"/>
                  </a:lnTo>
                  <a:lnTo>
                    <a:pt x="49" y="562"/>
                  </a:lnTo>
                  <a:lnTo>
                    <a:pt x="41" y="577"/>
                  </a:lnTo>
                  <a:lnTo>
                    <a:pt x="43" y="576"/>
                  </a:lnTo>
                  <a:lnTo>
                    <a:pt x="49" y="572"/>
                  </a:lnTo>
                  <a:lnTo>
                    <a:pt x="58" y="576"/>
                  </a:lnTo>
                  <a:lnTo>
                    <a:pt x="69" y="585"/>
                  </a:lnTo>
                  <a:lnTo>
                    <a:pt x="64" y="589"/>
                  </a:lnTo>
                  <a:lnTo>
                    <a:pt x="69" y="592"/>
                  </a:lnTo>
                  <a:lnTo>
                    <a:pt x="62" y="594"/>
                  </a:lnTo>
                  <a:lnTo>
                    <a:pt x="76" y="594"/>
                  </a:lnTo>
                  <a:lnTo>
                    <a:pt x="77" y="593"/>
                  </a:lnTo>
                  <a:lnTo>
                    <a:pt x="84" y="599"/>
                  </a:lnTo>
                  <a:lnTo>
                    <a:pt x="84" y="605"/>
                  </a:lnTo>
                  <a:lnTo>
                    <a:pt x="72" y="602"/>
                  </a:lnTo>
                  <a:lnTo>
                    <a:pt x="67" y="601"/>
                  </a:lnTo>
                  <a:lnTo>
                    <a:pt x="75" y="614"/>
                  </a:lnTo>
                  <a:lnTo>
                    <a:pt x="82" y="627"/>
                  </a:lnTo>
                  <a:lnTo>
                    <a:pt x="82" y="633"/>
                  </a:lnTo>
                  <a:lnTo>
                    <a:pt x="86" y="640"/>
                  </a:lnTo>
                  <a:lnTo>
                    <a:pt x="84" y="642"/>
                  </a:lnTo>
                  <a:lnTo>
                    <a:pt x="92" y="648"/>
                  </a:lnTo>
                  <a:lnTo>
                    <a:pt x="98" y="655"/>
                  </a:lnTo>
                  <a:lnTo>
                    <a:pt x="97" y="659"/>
                  </a:lnTo>
                  <a:lnTo>
                    <a:pt x="105" y="663"/>
                  </a:lnTo>
                  <a:lnTo>
                    <a:pt x="108" y="668"/>
                  </a:lnTo>
                  <a:lnTo>
                    <a:pt x="103" y="667"/>
                  </a:lnTo>
                  <a:lnTo>
                    <a:pt x="112" y="674"/>
                  </a:lnTo>
                  <a:lnTo>
                    <a:pt x="112" y="679"/>
                  </a:lnTo>
                  <a:lnTo>
                    <a:pt x="120" y="688"/>
                  </a:lnTo>
                  <a:lnTo>
                    <a:pt x="123" y="692"/>
                  </a:lnTo>
                  <a:lnTo>
                    <a:pt x="131" y="696"/>
                  </a:lnTo>
                  <a:lnTo>
                    <a:pt x="132" y="698"/>
                  </a:lnTo>
                  <a:lnTo>
                    <a:pt x="129" y="700"/>
                  </a:lnTo>
                  <a:lnTo>
                    <a:pt x="140" y="702"/>
                  </a:lnTo>
                  <a:lnTo>
                    <a:pt x="162" y="711"/>
                  </a:lnTo>
                  <a:lnTo>
                    <a:pt x="163" y="688"/>
                  </a:lnTo>
                  <a:lnTo>
                    <a:pt x="176" y="681"/>
                  </a:lnTo>
                  <a:lnTo>
                    <a:pt x="192" y="683"/>
                  </a:lnTo>
                  <a:lnTo>
                    <a:pt x="166" y="676"/>
                  </a:lnTo>
                  <a:lnTo>
                    <a:pt x="135" y="674"/>
                  </a:lnTo>
                  <a:lnTo>
                    <a:pt x="127" y="665"/>
                  </a:lnTo>
                  <a:lnTo>
                    <a:pt x="116" y="650"/>
                  </a:lnTo>
                  <a:lnTo>
                    <a:pt x="107" y="650"/>
                  </a:lnTo>
                  <a:lnTo>
                    <a:pt x="93" y="625"/>
                  </a:lnTo>
                  <a:lnTo>
                    <a:pt x="102" y="614"/>
                  </a:lnTo>
                  <a:lnTo>
                    <a:pt x="99" y="588"/>
                  </a:lnTo>
                  <a:lnTo>
                    <a:pt x="97" y="565"/>
                  </a:lnTo>
                  <a:lnTo>
                    <a:pt x="94" y="550"/>
                  </a:lnTo>
                  <a:lnTo>
                    <a:pt x="90" y="542"/>
                  </a:lnTo>
                  <a:lnTo>
                    <a:pt x="84" y="538"/>
                  </a:lnTo>
                  <a:lnTo>
                    <a:pt x="94" y="534"/>
                  </a:lnTo>
                  <a:lnTo>
                    <a:pt x="82" y="526"/>
                  </a:lnTo>
                  <a:lnTo>
                    <a:pt x="75" y="506"/>
                  </a:lnTo>
                  <a:lnTo>
                    <a:pt x="67" y="495"/>
                  </a:lnTo>
                  <a:lnTo>
                    <a:pt x="65" y="479"/>
                  </a:lnTo>
                  <a:lnTo>
                    <a:pt x="59" y="452"/>
                  </a:lnTo>
                  <a:lnTo>
                    <a:pt x="58" y="433"/>
                  </a:lnTo>
                  <a:lnTo>
                    <a:pt x="60" y="420"/>
                  </a:lnTo>
                  <a:lnTo>
                    <a:pt x="59" y="408"/>
                  </a:lnTo>
                  <a:lnTo>
                    <a:pt x="54" y="392"/>
                  </a:lnTo>
                  <a:lnTo>
                    <a:pt x="49" y="375"/>
                  </a:lnTo>
                  <a:lnTo>
                    <a:pt x="58" y="362"/>
                  </a:lnTo>
                  <a:lnTo>
                    <a:pt x="54" y="349"/>
                  </a:lnTo>
                  <a:lnTo>
                    <a:pt x="55" y="323"/>
                  </a:lnTo>
                  <a:lnTo>
                    <a:pt x="51" y="313"/>
                  </a:lnTo>
                  <a:lnTo>
                    <a:pt x="43" y="296"/>
                  </a:lnTo>
                  <a:lnTo>
                    <a:pt x="36" y="280"/>
                  </a:lnTo>
                  <a:lnTo>
                    <a:pt x="36" y="267"/>
                  </a:lnTo>
                  <a:lnTo>
                    <a:pt x="38" y="255"/>
                  </a:lnTo>
                  <a:lnTo>
                    <a:pt x="38" y="241"/>
                  </a:lnTo>
                  <a:lnTo>
                    <a:pt x="37" y="227"/>
                  </a:lnTo>
                  <a:lnTo>
                    <a:pt x="45" y="208"/>
                  </a:lnTo>
                  <a:lnTo>
                    <a:pt x="51" y="190"/>
                  </a:lnTo>
                  <a:lnTo>
                    <a:pt x="56" y="185"/>
                  </a:lnTo>
                  <a:lnTo>
                    <a:pt x="50" y="175"/>
                  </a:lnTo>
                  <a:lnTo>
                    <a:pt x="46" y="146"/>
                  </a:lnTo>
                  <a:lnTo>
                    <a:pt x="50" y="137"/>
                  </a:lnTo>
                  <a:lnTo>
                    <a:pt x="64" y="129"/>
                  </a:lnTo>
                  <a:lnTo>
                    <a:pt x="68" y="109"/>
                  </a:lnTo>
                  <a:lnTo>
                    <a:pt x="64" y="106"/>
                  </a:lnTo>
                  <a:lnTo>
                    <a:pt x="52" y="103"/>
                  </a:lnTo>
                  <a:lnTo>
                    <a:pt x="45" y="86"/>
                  </a:lnTo>
                  <a:lnTo>
                    <a:pt x="38" y="68"/>
                  </a:lnTo>
                  <a:lnTo>
                    <a:pt x="33" y="51"/>
                  </a:lnTo>
                  <a:lnTo>
                    <a:pt x="34" y="36"/>
                  </a:lnTo>
                  <a:lnTo>
                    <a:pt x="24" y="23"/>
                  </a:lnTo>
                  <a:lnTo>
                    <a:pt x="19" y="9"/>
                  </a:lnTo>
                  <a:lnTo>
                    <a:pt x="13" y="0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4" y="42"/>
                  </a:lnTo>
                  <a:lnTo>
                    <a:pt x="9" y="66"/>
                  </a:lnTo>
                  <a:lnTo>
                    <a:pt x="9" y="89"/>
                  </a:lnTo>
                  <a:lnTo>
                    <a:pt x="9" y="111"/>
                  </a:lnTo>
                  <a:lnTo>
                    <a:pt x="8" y="119"/>
                  </a:lnTo>
                  <a:lnTo>
                    <a:pt x="12" y="143"/>
                  </a:lnTo>
                  <a:lnTo>
                    <a:pt x="12" y="165"/>
                  </a:lnTo>
                  <a:lnTo>
                    <a:pt x="12" y="193"/>
                  </a:lnTo>
                  <a:lnTo>
                    <a:pt x="11" y="221"/>
                  </a:lnTo>
                  <a:lnTo>
                    <a:pt x="12" y="233"/>
                  </a:lnTo>
                  <a:lnTo>
                    <a:pt x="12" y="25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8" name="Freeform 330"/>
            <p:cNvSpPr>
              <a:spLocks/>
            </p:cNvSpPr>
            <p:nvPr/>
          </p:nvSpPr>
          <p:spPr bwMode="auto">
            <a:xfrm>
              <a:off x="1806" y="3599"/>
              <a:ext cx="51" cy="45"/>
            </a:xfrm>
            <a:custGeom>
              <a:avLst/>
              <a:gdLst/>
              <a:ahLst/>
              <a:cxnLst>
                <a:cxn ang="0">
                  <a:pos x="34" y="3"/>
                </a:cxn>
                <a:cxn ang="0">
                  <a:pos x="42" y="24"/>
                </a:cxn>
                <a:cxn ang="0">
                  <a:pos x="51" y="45"/>
                </a:cxn>
                <a:cxn ang="0">
                  <a:pos x="46" y="43"/>
                </a:cxn>
                <a:cxn ang="0">
                  <a:pos x="38" y="45"/>
                </a:cxn>
                <a:cxn ang="0">
                  <a:pos x="21" y="42"/>
                </a:cxn>
                <a:cxn ang="0">
                  <a:pos x="16" y="42"/>
                </a:cxn>
                <a:cxn ang="0">
                  <a:pos x="0" y="39"/>
                </a:cxn>
                <a:cxn ang="0">
                  <a:pos x="4" y="38"/>
                </a:cxn>
                <a:cxn ang="0">
                  <a:pos x="13" y="36"/>
                </a:cxn>
                <a:cxn ang="0">
                  <a:pos x="18" y="38"/>
                </a:cxn>
                <a:cxn ang="0">
                  <a:pos x="23" y="38"/>
                </a:cxn>
                <a:cxn ang="0">
                  <a:pos x="14" y="33"/>
                </a:cxn>
                <a:cxn ang="0">
                  <a:pos x="25" y="36"/>
                </a:cxn>
                <a:cxn ang="0">
                  <a:pos x="30" y="37"/>
                </a:cxn>
                <a:cxn ang="0">
                  <a:pos x="39" y="38"/>
                </a:cxn>
                <a:cxn ang="0">
                  <a:pos x="42" y="38"/>
                </a:cxn>
                <a:cxn ang="0">
                  <a:pos x="21" y="28"/>
                </a:cxn>
                <a:cxn ang="0">
                  <a:pos x="30" y="19"/>
                </a:cxn>
                <a:cxn ang="0">
                  <a:pos x="17" y="19"/>
                </a:cxn>
                <a:cxn ang="0">
                  <a:pos x="12" y="16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34" y="3"/>
                </a:cxn>
              </a:cxnLst>
              <a:rect l="0" t="0" r="r" b="b"/>
              <a:pathLst>
                <a:path w="51" h="45">
                  <a:moveTo>
                    <a:pt x="34" y="3"/>
                  </a:moveTo>
                  <a:lnTo>
                    <a:pt x="42" y="24"/>
                  </a:lnTo>
                  <a:lnTo>
                    <a:pt x="51" y="45"/>
                  </a:lnTo>
                  <a:lnTo>
                    <a:pt x="46" y="43"/>
                  </a:lnTo>
                  <a:lnTo>
                    <a:pt x="38" y="45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0" y="39"/>
                  </a:lnTo>
                  <a:lnTo>
                    <a:pt x="4" y="38"/>
                  </a:lnTo>
                  <a:lnTo>
                    <a:pt x="13" y="36"/>
                  </a:lnTo>
                  <a:lnTo>
                    <a:pt x="18" y="38"/>
                  </a:lnTo>
                  <a:lnTo>
                    <a:pt x="23" y="38"/>
                  </a:lnTo>
                  <a:lnTo>
                    <a:pt x="14" y="33"/>
                  </a:lnTo>
                  <a:lnTo>
                    <a:pt x="25" y="36"/>
                  </a:lnTo>
                  <a:lnTo>
                    <a:pt x="30" y="37"/>
                  </a:lnTo>
                  <a:lnTo>
                    <a:pt x="39" y="38"/>
                  </a:lnTo>
                  <a:lnTo>
                    <a:pt x="42" y="38"/>
                  </a:lnTo>
                  <a:lnTo>
                    <a:pt x="21" y="28"/>
                  </a:lnTo>
                  <a:lnTo>
                    <a:pt x="30" y="19"/>
                  </a:lnTo>
                  <a:lnTo>
                    <a:pt x="17" y="19"/>
                  </a:lnTo>
                  <a:lnTo>
                    <a:pt x="12" y="16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34" y="3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69" name="Freeform 331"/>
            <p:cNvSpPr>
              <a:spLocks/>
            </p:cNvSpPr>
            <p:nvPr/>
          </p:nvSpPr>
          <p:spPr bwMode="auto">
            <a:xfrm>
              <a:off x="1680" y="3393"/>
              <a:ext cx="14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3"/>
                </a:cxn>
                <a:cxn ang="0">
                  <a:pos x="6" y="30"/>
                </a:cxn>
                <a:cxn ang="0">
                  <a:pos x="13" y="28"/>
                </a:cxn>
                <a:cxn ang="0">
                  <a:pos x="14" y="23"/>
                </a:cxn>
                <a:cxn ang="0">
                  <a:pos x="10" y="11"/>
                </a:cxn>
                <a:cxn ang="0">
                  <a:pos x="13" y="10"/>
                </a:cxn>
                <a:cxn ang="0">
                  <a:pos x="4" y="0"/>
                </a:cxn>
              </a:cxnLst>
              <a:rect l="0" t="0" r="r" b="b"/>
              <a:pathLst>
                <a:path w="14" h="30">
                  <a:moveTo>
                    <a:pt x="4" y="0"/>
                  </a:moveTo>
                  <a:lnTo>
                    <a:pt x="0" y="3"/>
                  </a:lnTo>
                  <a:lnTo>
                    <a:pt x="6" y="30"/>
                  </a:lnTo>
                  <a:lnTo>
                    <a:pt x="13" y="28"/>
                  </a:lnTo>
                  <a:lnTo>
                    <a:pt x="14" y="23"/>
                  </a:lnTo>
                  <a:lnTo>
                    <a:pt x="10" y="11"/>
                  </a:lnTo>
                  <a:lnTo>
                    <a:pt x="13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0" name="Freeform 332"/>
            <p:cNvSpPr>
              <a:spLocks/>
            </p:cNvSpPr>
            <p:nvPr/>
          </p:nvSpPr>
          <p:spPr bwMode="auto">
            <a:xfrm>
              <a:off x="1711" y="3529"/>
              <a:ext cx="16" cy="2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9"/>
                </a:cxn>
                <a:cxn ang="0">
                  <a:pos x="9" y="21"/>
                </a:cxn>
                <a:cxn ang="0">
                  <a:pos x="14" y="23"/>
                </a:cxn>
                <a:cxn ang="0">
                  <a:pos x="16" y="16"/>
                </a:cxn>
                <a:cxn ang="0">
                  <a:pos x="8" y="0"/>
                </a:cxn>
              </a:cxnLst>
              <a:rect l="0" t="0" r="r" b="b"/>
              <a:pathLst>
                <a:path w="16" h="23">
                  <a:moveTo>
                    <a:pt x="8" y="0"/>
                  </a:moveTo>
                  <a:lnTo>
                    <a:pt x="0" y="9"/>
                  </a:lnTo>
                  <a:lnTo>
                    <a:pt x="9" y="21"/>
                  </a:lnTo>
                  <a:lnTo>
                    <a:pt x="14" y="23"/>
                  </a:lnTo>
                  <a:lnTo>
                    <a:pt x="16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5875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1" name="Freeform 335"/>
            <p:cNvSpPr>
              <a:spLocks/>
            </p:cNvSpPr>
            <p:nvPr/>
          </p:nvSpPr>
          <p:spPr bwMode="auto">
            <a:xfrm>
              <a:off x="1446" y="2540"/>
              <a:ext cx="99" cy="128"/>
            </a:xfrm>
            <a:custGeom>
              <a:avLst/>
              <a:gdLst/>
              <a:ahLst/>
              <a:cxnLst>
                <a:cxn ang="0">
                  <a:pos x="2" y="51"/>
                </a:cxn>
                <a:cxn ang="0">
                  <a:pos x="3" y="70"/>
                </a:cxn>
                <a:cxn ang="0">
                  <a:pos x="0" y="74"/>
                </a:cxn>
                <a:cxn ang="0">
                  <a:pos x="13" y="79"/>
                </a:cxn>
                <a:cxn ang="0">
                  <a:pos x="16" y="76"/>
                </a:cxn>
                <a:cxn ang="0">
                  <a:pos x="19" y="79"/>
                </a:cxn>
                <a:cxn ang="0">
                  <a:pos x="19" y="92"/>
                </a:cxn>
                <a:cxn ang="0">
                  <a:pos x="12" y="95"/>
                </a:cxn>
                <a:cxn ang="0">
                  <a:pos x="13" y="107"/>
                </a:cxn>
                <a:cxn ang="0">
                  <a:pos x="10" y="115"/>
                </a:cxn>
                <a:cxn ang="0">
                  <a:pos x="15" y="113"/>
                </a:cxn>
                <a:cxn ang="0">
                  <a:pos x="34" y="128"/>
                </a:cxn>
                <a:cxn ang="0">
                  <a:pos x="41" y="112"/>
                </a:cxn>
                <a:cxn ang="0">
                  <a:pos x="49" y="95"/>
                </a:cxn>
                <a:cxn ang="0">
                  <a:pos x="67" y="83"/>
                </a:cxn>
                <a:cxn ang="0">
                  <a:pos x="85" y="70"/>
                </a:cxn>
                <a:cxn ang="0">
                  <a:pos x="97" y="48"/>
                </a:cxn>
                <a:cxn ang="0">
                  <a:pos x="99" y="48"/>
                </a:cxn>
                <a:cxn ang="0">
                  <a:pos x="93" y="33"/>
                </a:cxn>
                <a:cxn ang="0">
                  <a:pos x="98" y="31"/>
                </a:cxn>
                <a:cxn ang="0">
                  <a:pos x="79" y="21"/>
                </a:cxn>
                <a:cxn ang="0">
                  <a:pos x="62" y="21"/>
                </a:cxn>
                <a:cxn ang="0">
                  <a:pos x="51" y="10"/>
                </a:cxn>
                <a:cxn ang="0">
                  <a:pos x="37" y="0"/>
                </a:cxn>
                <a:cxn ang="0">
                  <a:pos x="30" y="5"/>
                </a:cxn>
                <a:cxn ang="0">
                  <a:pos x="17" y="12"/>
                </a:cxn>
                <a:cxn ang="0">
                  <a:pos x="11" y="33"/>
                </a:cxn>
                <a:cxn ang="0">
                  <a:pos x="8" y="40"/>
                </a:cxn>
                <a:cxn ang="0">
                  <a:pos x="2" y="51"/>
                </a:cxn>
              </a:cxnLst>
              <a:rect l="0" t="0" r="r" b="b"/>
              <a:pathLst>
                <a:path w="99" h="128">
                  <a:moveTo>
                    <a:pt x="2" y="51"/>
                  </a:moveTo>
                  <a:lnTo>
                    <a:pt x="3" y="70"/>
                  </a:lnTo>
                  <a:lnTo>
                    <a:pt x="0" y="74"/>
                  </a:lnTo>
                  <a:lnTo>
                    <a:pt x="13" y="79"/>
                  </a:lnTo>
                  <a:lnTo>
                    <a:pt x="16" y="76"/>
                  </a:lnTo>
                  <a:lnTo>
                    <a:pt x="19" y="79"/>
                  </a:lnTo>
                  <a:lnTo>
                    <a:pt x="19" y="92"/>
                  </a:lnTo>
                  <a:lnTo>
                    <a:pt x="12" y="95"/>
                  </a:lnTo>
                  <a:lnTo>
                    <a:pt x="13" y="107"/>
                  </a:lnTo>
                  <a:lnTo>
                    <a:pt x="10" y="115"/>
                  </a:lnTo>
                  <a:lnTo>
                    <a:pt x="15" y="113"/>
                  </a:lnTo>
                  <a:lnTo>
                    <a:pt x="34" y="128"/>
                  </a:lnTo>
                  <a:lnTo>
                    <a:pt x="41" y="112"/>
                  </a:lnTo>
                  <a:lnTo>
                    <a:pt x="49" y="95"/>
                  </a:lnTo>
                  <a:lnTo>
                    <a:pt x="67" y="83"/>
                  </a:lnTo>
                  <a:lnTo>
                    <a:pt x="85" y="70"/>
                  </a:lnTo>
                  <a:lnTo>
                    <a:pt x="97" y="48"/>
                  </a:lnTo>
                  <a:lnTo>
                    <a:pt x="99" y="48"/>
                  </a:lnTo>
                  <a:lnTo>
                    <a:pt x="93" y="33"/>
                  </a:lnTo>
                  <a:lnTo>
                    <a:pt x="98" y="31"/>
                  </a:lnTo>
                  <a:lnTo>
                    <a:pt x="79" y="21"/>
                  </a:lnTo>
                  <a:lnTo>
                    <a:pt x="62" y="21"/>
                  </a:lnTo>
                  <a:lnTo>
                    <a:pt x="51" y="10"/>
                  </a:lnTo>
                  <a:lnTo>
                    <a:pt x="37" y="0"/>
                  </a:lnTo>
                  <a:lnTo>
                    <a:pt x="30" y="5"/>
                  </a:lnTo>
                  <a:lnTo>
                    <a:pt x="17" y="12"/>
                  </a:lnTo>
                  <a:lnTo>
                    <a:pt x="11" y="33"/>
                  </a:lnTo>
                  <a:lnTo>
                    <a:pt x="8" y="40"/>
                  </a:lnTo>
                  <a:lnTo>
                    <a:pt x="2" y="5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2" name="Freeform 336"/>
            <p:cNvSpPr>
              <a:spLocks/>
            </p:cNvSpPr>
            <p:nvPr/>
          </p:nvSpPr>
          <p:spPr bwMode="auto">
            <a:xfrm>
              <a:off x="1261" y="2569"/>
              <a:ext cx="1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0"/>
                </a:cxn>
                <a:cxn ang="0">
                  <a:pos x="0" y="17"/>
                </a:cxn>
                <a:cxn ang="0">
                  <a:pos x="12" y="18"/>
                </a:cxn>
                <a:cxn ang="0">
                  <a:pos x="6" y="0"/>
                </a:cxn>
                <a:cxn ang="0">
                  <a:pos x="0" y="0"/>
                </a:cxn>
              </a:cxnLst>
              <a:rect l="0" t="0" r="r" b="b"/>
              <a:pathLst>
                <a:path w="12" h="18">
                  <a:moveTo>
                    <a:pt x="0" y="0"/>
                  </a:moveTo>
                  <a:lnTo>
                    <a:pt x="7" y="10"/>
                  </a:lnTo>
                  <a:lnTo>
                    <a:pt x="0" y="17"/>
                  </a:lnTo>
                  <a:lnTo>
                    <a:pt x="12" y="1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3" name="Freeform 337"/>
            <p:cNvSpPr>
              <a:spLocks/>
            </p:cNvSpPr>
            <p:nvPr/>
          </p:nvSpPr>
          <p:spPr bwMode="auto">
            <a:xfrm>
              <a:off x="1459" y="2622"/>
              <a:ext cx="6" cy="4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6" h="4">
                  <a:moveTo>
                    <a:pt x="6" y="1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4" name="Freeform 338"/>
            <p:cNvSpPr>
              <a:spLocks/>
            </p:cNvSpPr>
            <p:nvPr/>
          </p:nvSpPr>
          <p:spPr bwMode="auto">
            <a:xfrm>
              <a:off x="1278" y="2580"/>
              <a:ext cx="7" cy="3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7" y="2"/>
                </a:cxn>
              </a:cxnLst>
              <a:rect l="0" t="0" r="r" b="b"/>
              <a:pathLst>
                <a:path w="7" h="3">
                  <a:moveTo>
                    <a:pt x="7" y="2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5" name="Freeform 339"/>
            <p:cNvSpPr>
              <a:spLocks/>
            </p:cNvSpPr>
            <p:nvPr/>
          </p:nvSpPr>
          <p:spPr bwMode="auto">
            <a:xfrm>
              <a:off x="1441" y="2570"/>
              <a:ext cx="229" cy="361"/>
            </a:xfrm>
            <a:custGeom>
              <a:avLst/>
              <a:gdLst/>
              <a:ahLst/>
              <a:cxnLst>
                <a:cxn ang="0">
                  <a:pos x="222" y="285"/>
                </a:cxn>
                <a:cxn ang="0">
                  <a:pos x="223" y="318"/>
                </a:cxn>
                <a:cxn ang="0">
                  <a:pos x="222" y="336"/>
                </a:cxn>
                <a:cxn ang="0">
                  <a:pos x="216" y="352"/>
                </a:cxn>
                <a:cxn ang="0">
                  <a:pos x="207" y="361"/>
                </a:cxn>
                <a:cxn ang="0">
                  <a:pos x="184" y="340"/>
                </a:cxn>
                <a:cxn ang="0">
                  <a:pos x="158" y="324"/>
                </a:cxn>
                <a:cxn ang="0">
                  <a:pos x="128" y="307"/>
                </a:cxn>
                <a:cxn ang="0">
                  <a:pos x="98" y="277"/>
                </a:cxn>
                <a:cxn ang="0">
                  <a:pos x="85" y="246"/>
                </a:cxn>
                <a:cxn ang="0">
                  <a:pos x="67" y="211"/>
                </a:cxn>
                <a:cxn ang="0">
                  <a:pos x="52" y="182"/>
                </a:cxn>
                <a:cxn ang="0">
                  <a:pos x="37" y="154"/>
                </a:cxn>
                <a:cxn ang="0">
                  <a:pos x="17" y="129"/>
                </a:cxn>
                <a:cxn ang="0">
                  <a:pos x="7" y="115"/>
                </a:cxn>
                <a:cxn ang="0">
                  <a:pos x="3" y="79"/>
                </a:cxn>
                <a:cxn ang="0">
                  <a:pos x="18" y="77"/>
                </a:cxn>
                <a:cxn ang="0">
                  <a:pos x="20" y="83"/>
                </a:cxn>
                <a:cxn ang="0">
                  <a:pos x="46" y="82"/>
                </a:cxn>
                <a:cxn ang="0">
                  <a:pos x="72" y="53"/>
                </a:cxn>
                <a:cxn ang="0">
                  <a:pos x="102" y="18"/>
                </a:cxn>
                <a:cxn ang="0">
                  <a:pos x="98" y="3"/>
                </a:cxn>
                <a:cxn ang="0">
                  <a:pos x="104" y="0"/>
                </a:cxn>
                <a:cxn ang="0">
                  <a:pos x="124" y="19"/>
                </a:cxn>
                <a:cxn ang="0">
                  <a:pos x="141" y="43"/>
                </a:cxn>
                <a:cxn ang="0">
                  <a:pos x="176" y="44"/>
                </a:cxn>
                <a:cxn ang="0">
                  <a:pos x="187" y="74"/>
                </a:cxn>
                <a:cxn ang="0">
                  <a:pos x="192" y="81"/>
                </a:cxn>
                <a:cxn ang="0">
                  <a:pos x="163" y="91"/>
                </a:cxn>
                <a:cxn ang="0">
                  <a:pos x="145" y="113"/>
                </a:cxn>
                <a:cxn ang="0">
                  <a:pos x="132" y="145"/>
                </a:cxn>
                <a:cxn ang="0">
                  <a:pos x="147" y="175"/>
                </a:cxn>
                <a:cxn ang="0">
                  <a:pos x="153" y="185"/>
                </a:cxn>
                <a:cxn ang="0">
                  <a:pos x="177" y="197"/>
                </a:cxn>
                <a:cxn ang="0">
                  <a:pos x="190" y="202"/>
                </a:cxn>
                <a:cxn ang="0">
                  <a:pos x="210" y="215"/>
                </a:cxn>
                <a:cxn ang="0">
                  <a:pos x="227" y="245"/>
                </a:cxn>
                <a:cxn ang="0">
                  <a:pos x="224" y="275"/>
                </a:cxn>
              </a:cxnLst>
              <a:rect l="0" t="0" r="r" b="b"/>
              <a:pathLst>
                <a:path w="229" h="361">
                  <a:moveTo>
                    <a:pt x="224" y="275"/>
                  </a:moveTo>
                  <a:lnTo>
                    <a:pt x="222" y="285"/>
                  </a:lnTo>
                  <a:lnTo>
                    <a:pt x="220" y="301"/>
                  </a:lnTo>
                  <a:lnTo>
                    <a:pt x="223" y="318"/>
                  </a:lnTo>
                  <a:lnTo>
                    <a:pt x="229" y="321"/>
                  </a:lnTo>
                  <a:lnTo>
                    <a:pt x="222" y="336"/>
                  </a:lnTo>
                  <a:lnTo>
                    <a:pt x="220" y="344"/>
                  </a:lnTo>
                  <a:lnTo>
                    <a:pt x="216" y="352"/>
                  </a:lnTo>
                  <a:lnTo>
                    <a:pt x="210" y="361"/>
                  </a:lnTo>
                  <a:lnTo>
                    <a:pt x="207" y="361"/>
                  </a:lnTo>
                  <a:lnTo>
                    <a:pt x="192" y="349"/>
                  </a:lnTo>
                  <a:lnTo>
                    <a:pt x="184" y="340"/>
                  </a:lnTo>
                  <a:lnTo>
                    <a:pt x="173" y="334"/>
                  </a:lnTo>
                  <a:lnTo>
                    <a:pt x="158" y="324"/>
                  </a:lnTo>
                  <a:lnTo>
                    <a:pt x="144" y="317"/>
                  </a:lnTo>
                  <a:lnTo>
                    <a:pt x="128" y="307"/>
                  </a:lnTo>
                  <a:lnTo>
                    <a:pt x="114" y="293"/>
                  </a:lnTo>
                  <a:lnTo>
                    <a:pt x="98" y="277"/>
                  </a:lnTo>
                  <a:lnTo>
                    <a:pt x="99" y="268"/>
                  </a:lnTo>
                  <a:lnTo>
                    <a:pt x="85" y="246"/>
                  </a:lnTo>
                  <a:lnTo>
                    <a:pt x="73" y="225"/>
                  </a:lnTo>
                  <a:lnTo>
                    <a:pt x="67" y="211"/>
                  </a:lnTo>
                  <a:lnTo>
                    <a:pt x="59" y="198"/>
                  </a:lnTo>
                  <a:lnTo>
                    <a:pt x="52" y="182"/>
                  </a:lnTo>
                  <a:lnTo>
                    <a:pt x="45" y="168"/>
                  </a:lnTo>
                  <a:lnTo>
                    <a:pt x="37" y="154"/>
                  </a:lnTo>
                  <a:lnTo>
                    <a:pt x="30" y="139"/>
                  </a:lnTo>
                  <a:lnTo>
                    <a:pt x="17" y="129"/>
                  </a:lnTo>
                  <a:lnTo>
                    <a:pt x="5" y="120"/>
                  </a:lnTo>
                  <a:lnTo>
                    <a:pt x="7" y="115"/>
                  </a:lnTo>
                  <a:lnTo>
                    <a:pt x="0" y="89"/>
                  </a:lnTo>
                  <a:lnTo>
                    <a:pt x="3" y="79"/>
                  </a:lnTo>
                  <a:lnTo>
                    <a:pt x="17" y="65"/>
                  </a:lnTo>
                  <a:lnTo>
                    <a:pt x="18" y="77"/>
                  </a:lnTo>
                  <a:lnTo>
                    <a:pt x="15" y="85"/>
                  </a:lnTo>
                  <a:lnTo>
                    <a:pt x="20" y="83"/>
                  </a:lnTo>
                  <a:lnTo>
                    <a:pt x="39" y="98"/>
                  </a:lnTo>
                  <a:lnTo>
                    <a:pt x="46" y="82"/>
                  </a:lnTo>
                  <a:lnTo>
                    <a:pt x="54" y="65"/>
                  </a:lnTo>
                  <a:lnTo>
                    <a:pt x="72" y="53"/>
                  </a:lnTo>
                  <a:lnTo>
                    <a:pt x="90" y="40"/>
                  </a:lnTo>
                  <a:lnTo>
                    <a:pt x="102" y="18"/>
                  </a:lnTo>
                  <a:lnTo>
                    <a:pt x="104" y="18"/>
                  </a:lnTo>
                  <a:lnTo>
                    <a:pt x="98" y="3"/>
                  </a:lnTo>
                  <a:lnTo>
                    <a:pt x="103" y="1"/>
                  </a:lnTo>
                  <a:lnTo>
                    <a:pt x="104" y="0"/>
                  </a:lnTo>
                  <a:lnTo>
                    <a:pt x="115" y="9"/>
                  </a:lnTo>
                  <a:lnTo>
                    <a:pt x="124" y="19"/>
                  </a:lnTo>
                  <a:lnTo>
                    <a:pt x="137" y="34"/>
                  </a:lnTo>
                  <a:lnTo>
                    <a:pt x="141" y="43"/>
                  </a:lnTo>
                  <a:lnTo>
                    <a:pt x="163" y="44"/>
                  </a:lnTo>
                  <a:lnTo>
                    <a:pt x="176" y="44"/>
                  </a:lnTo>
                  <a:lnTo>
                    <a:pt x="193" y="51"/>
                  </a:lnTo>
                  <a:lnTo>
                    <a:pt x="187" y="74"/>
                  </a:lnTo>
                  <a:lnTo>
                    <a:pt x="198" y="82"/>
                  </a:lnTo>
                  <a:lnTo>
                    <a:pt x="192" y="81"/>
                  </a:lnTo>
                  <a:lnTo>
                    <a:pt x="177" y="85"/>
                  </a:lnTo>
                  <a:lnTo>
                    <a:pt x="163" y="91"/>
                  </a:lnTo>
                  <a:lnTo>
                    <a:pt x="149" y="99"/>
                  </a:lnTo>
                  <a:lnTo>
                    <a:pt x="145" y="113"/>
                  </a:lnTo>
                  <a:lnTo>
                    <a:pt x="140" y="129"/>
                  </a:lnTo>
                  <a:lnTo>
                    <a:pt x="132" y="145"/>
                  </a:lnTo>
                  <a:lnTo>
                    <a:pt x="140" y="159"/>
                  </a:lnTo>
                  <a:lnTo>
                    <a:pt x="147" y="175"/>
                  </a:lnTo>
                  <a:lnTo>
                    <a:pt x="146" y="182"/>
                  </a:lnTo>
                  <a:lnTo>
                    <a:pt x="153" y="185"/>
                  </a:lnTo>
                  <a:lnTo>
                    <a:pt x="163" y="193"/>
                  </a:lnTo>
                  <a:lnTo>
                    <a:pt x="177" y="197"/>
                  </a:lnTo>
                  <a:lnTo>
                    <a:pt x="189" y="186"/>
                  </a:lnTo>
                  <a:lnTo>
                    <a:pt x="190" y="202"/>
                  </a:lnTo>
                  <a:lnTo>
                    <a:pt x="192" y="216"/>
                  </a:lnTo>
                  <a:lnTo>
                    <a:pt x="210" y="215"/>
                  </a:lnTo>
                  <a:lnTo>
                    <a:pt x="219" y="231"/>
                  </a:lnTo>
                  <a:lnTo>
                    <a:pt x="227" y="245"/>
                  </a:lnTo>
                  <a:lnTo>
                    <a:pt x="224" y="250"/>
                  </a:lnTo>
                  <a:lnTo>
                    <a:pt x="224" y="275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6" name="Freeform 812"/>
            <p:cNvSpPr>
              <a:spLocks/>
            </p:cNvSpPr>
            <p:nvPr/>
          </p:nvSpPr>
          <p:spPr bwMode="auto">
            <a:xfrm>
              <a:off x="1314" y="2253"/>
              <a:ext cx="108" cy="59"/>
            </a:xfrm>
            <a:custGeom>
              <a:avLst/>
              <a:gdLst/>
              <a:ahLst/>
              <a:cxnLst>
                <a:cxn ang="0">
                  <a:pos x="58" y="41"/>
                </a:cxn>
                <a:cxn ang="0">
                  <a:pos x="52" y="43"/>
                </a:cxn>
                <a:cxn ang="0">
                  <a:pos x="43" y="47"/>
                </a:cxn>
                <a:cxn ang="0">
                  <a:pos x="37" y="59"/>
                </a:cxn>
                <a:cxn ang="0">
                  <a:pos x="32" y="59"/>
                </a:cxn>
                <a:cxn ang="0">
                  <a:pos x="31" y="52"/>
                </a:cxn>
                <a:cxn ang="0">
                  <a:pos x="24" y="50"/>
                </a:cxn>
                <a:cxn ang="0">
                  <a:pos x="24" y="41"/>
                </a:cxn>
                <a:cxn ang="0">
                  <a:pos x="10" y="38"/>
                </a:cxn>
                <a:cxn ang="0">
                  <a:pos x="0" y="30"/>
                </a:cxn>
                <a:cxn ang="0">
                  <a:pos x="10" y="15"/>
                </a:cxn>
                <a:cxn ang="0">
                  <a:pos x="22" y="6"/>
                </a:cxn>
                <a:cxn ang="0">
                  <a:pos x="24" y="6"/>
                </a:cxn>
                <a:cxn ang="0">
                  <a:pos x="41" y="3"/>
                </a:cxn>
                <a:cxn ang="0">
                  <a:pos x="57" y="0"/>
                </a:cxn>
                <a:cxn ang="0">
                  <a:pos x="71" y="0"/>
                </a:cxn>
                <a:cxn ang="0">
                  <a:pos x="86" y="3"/>
                </a:cxn>
                <a:cxn ang="0">
                  <a:pos x="96" y="11"/>
                </a:cxn>
                <a:cxn ang="0">
                  <a:pos x="93" y="9"/>
                </a:cxn>
                <a:cxn ang="0">
                  <a:pos x="96" y="13"/>
                </a:cxn>
                <a:cxn ang="0">
                  <a:pos x="101" y="13"/>
                </a:cxn>
                <a:cxn ang="0">
                  <a:pos x="108" y="20"/>
                </a:cxn>
                <a:cxn ang="0">
                  <a:pos x="93" y="22"/>
                </a:cxn>
                <a:cxn ang="0">
                  <a:pos x="79" y="25"/>
                </a:cxn>
                <a:cxn ang="0">
                  <a:pos x="58" y="41"/>
                </a:cxn>
              </a:cxnLst>
              <a:rect l="0" t="0" r="r" b="b"/>
              <a:pathLst>
                <a:path w="108" h="59">
                  <a:moveTo>
                    <a:pt x="58" y="41"/>
                  </a:moveTo>
                  <a:lnTo>
                    <a:pt x="52" y="43"/>
                  </a:lnTo>
                  <a:lnTo>
                    <a:pt x="43" y="47"/>
                  </a:lnTo>
                  <a:lnTo>
                    <a:pt x="37" y="59"/>
                  </a:lnTo>
                  <a:lnTo>
                    <a:pt x="32" y="59"/>
                  </a:lnTo>
                  <a:lnTo>
                    <a:pt x="31" y="52"/>
                  </a:lnTo>
                  <a:lnTo>
                    <a:pt x="24" y="50"/>
                  </a:lnTo>
                  <a:lnTo>
                    <a:pt x="24" y="41"/>
                  </a:lnTo>
                  <a:lnTo>
                    <a:pt x="10" y="38"/>
                  </a:lnTo>
                  <a:lnTo>
                    <a:pt x="0" y="30"/>
                  </a:lnTo>
                  <a:lnTo>
                    <a:pt x="10" y="15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41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6" y="3"/>
                  </a:lnTo>
                  <a:lnTo>
                    <a:pt x="96" y="11"/>
                  </a:lnTo>
                  <a:lnTo>
                    <a:pt x="93" y="9"/>
                  </a:lnTo>
                  <a:lnTo>
                    <a:pt x="96" y="13"/>
                  </a:lnTo>
                  <a:lnTo>
                    <a:pt x="101" y="13"/>
                  </a:lnTo>
                  <a:lnTo>
                    <a:pt x="108" y="20"/>
                  </a:lnTo>
                  <a:lnTo>
                    <a:pt x="93" y="22"/>
                  </a:lnTo>
                  <a:lnTo>
                    <a:pt x="79" y="25"/>
                  </a:lnTo>
                  <a:lnTo>
                    <a:pt x="58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7" name="Freeform 813"/>
            <p:cNvSpPr>
              <a:spLocks/>
            </p:cNvSpPr>
            <p:nvPr/>
          </p:nvSpPr>
          <p:spPr bwMode="auto">
            <a:xfrm>
              <a:off x="1319" y="2204"/>
              <a:ext cx="23" cy="51"/>
            </a:xfrm>
            <a:custGeom>
              <a:avLst/>
              <a:gdLst/>
              <a:ahLst/>
              <a:cxnLst>
                <a:cxn ang="0">
                  <a:pos x="14" y="41"/>
                </a:cxn>
                <a:cxn ang="0">
                  <a:pos x="5" y="51"/>
                </a:cxn>
                <a:cxn ang="0">
                  <a:pos x="0" y="51"/>
                </a:cxn>
                <a:cxn ang="0">
                  <a:pos x="4" y="32"/>
                </a:cxn>
                <a:cxn ang="0">
                  <a:pos x="6" y="13"/>
                </a:cxn>
                <a:cxn ang="0">
                  <a:pos x="22" y="0"/>
                </a:cxn>
                <a:cxn ang="0">
                  <a:pos x="23" y="2"/>
                </a:cxn>
                <a:cxn ang="0">
                  <a:pos x="23" y="14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19" y="36"/>
                </a:cxn>
                <a:cxn ang="0">
                  <a:pos x="14" y="41"/>
                </a:cxn>
              </a:cxnLst>
              <a:rect l="0" t="0" r="r" b="b"/>
              <a:pathLst>
                <a:path w="23" h="51">
                  <a:moveTo>
                    <a:pt x="14" y="41"/>
                  </a:moveTo>
                  <a:lnTo>
                    <a:pt x="5" y="51"/>
                  </a:lnTo>
                  <a:lnTo>
                    <a:pt x="0" y="51"/>
                  </a:lnTo>
                  <a:lnTo>
                    <a:pt x="4" y="32"/>
                  </a:lnTo>
                  <a:lnTo>
                    <a:pt x="6" y="13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14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19" y="36"/>
                  </a:lnTo>
                  <a:lnTo>
                    <a:pt x="14" y="4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8" name="Freeform 814"/>
            <p:cNvSpPr>
              <a:spLocks/>
            </p:cNvSpPr>
            <p:nvPr/>
          </p:nvSpPr>
          <p:spPr bwMode="auto">
            <a:xfrm>
              <a:off x="1461" y="2186"/>
              <a:ext cx="6" cy="2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</a:cxnLst>
              <a:rect l="0" t="0" r="r" b="b"/>
              <a:pathLst>
                <a:path w="6" h="2">
                  <a:moveTo>
                    <a:pt x="6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79" name="Freeform 815"/>
            <p:cNvSpPr>
              <a:spLocks/>
            </p:cNvSpPr>
            <p:nvPr/>
          </p:nvSpPr>
          <p:spPr bwMode="auto">
            <a:xfrm>
              <a:off x="1488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0" name="Freeform 816"/>
            <p:cNvSpPr>
              <a:spLocks/>
            </p:cNvSpPr>
            <p:nvPr/>
          </p:nvSpPr>
          <p:spPr bwMode="auto">
            <a:xfrm>
              <a:off x="1484" y="2179"/>
              <a:ext cx="3" cy="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1" name="Freeform 817"/>
            <p:cNvSpPr>
              <a:spLocks/>
            </p:cNvSpPr>
            <p:nvPr/>
          </p:nvSpPr>
          <p:spPr bwMode="auto">
            <a:xfrm>
              <a:off x="1264" y="2217"/>
              <a:ext cx="72" cy="81"/>
            </a:xfrm>
            <a:custGeom>
              <a:avLst/>
              <a:gdLst/>
              <a:ahLst/>
              <a:cxnLst>
                <a:cxn ang="0">
                  <a:pos x="7" y="71"/>
                </a:cxn>
                <a:cxn ang="0">
                  <a:pos x="0" y="65"/>
                </a:cxn>
                <a:cxn ang="0">
                  <a:pos x="1" y="51"/>
                </a:cxn>
                <a:cxn ang="0">
                  <a:pos x="12" y="35"/>
                </a:cxn>
                <a:cxn ang="0">
                  <a:pos x="35" y="31"/>
                </a:cxn>
                <a:cxn ang="0">
                  <a:pos x="22" y="13"/>
                </a:cxn>
                <a:cxn ang="0">
                  <a:pos x="27" y="12"/>
                </a:cxn>
                <a:cxn ang="0">
                  <a:pos x="29" y="0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59" y="19"/>
                </a:cxn>
                <a:cxn ang="0">
                  <a:pos x="55" y="38"/>
                </a:cxn>
                <a:cxn ang="0">
                  <a:pos x="60" y="38"/>
                </a:cxn>
                <a:cxn ang="0">
                  <a:pos x="66" y="39"/>
                </a:cxn>
                <a:cxn ang="0">
                  <a:pos x="72" y="42"/>
                </a:cxn>
                <a:cxn ang="0">
                  <a:pos x="60" y="51"/>
                </a:cxn>
                <a:cxn ang="0">
                  <a:pos x="50" y="66"/>
                </a:cxn>
                <a:cxn ang="0">
                  <a:pos x="35" y="81"/>
                </a:cxn>
                <a:cxn ang="0">
                  <a:pos x="21" y="77"/>
                </a:cxn>
                <a:cxn ang="0">
                  <a:pos x="7" y="71"/>
                </a:cxn>
              </a:cxnLst>
              <a:rect l="0" t="0" r="r" b="b"/>
              <a:pathLst>
                <a:path w="72" h="81">
                  <a:moveTo>
                    <a:pt x="7" y="71"/>
                  </a:moveTo>
                  <a:lnTo>
                    <a:pt x="0" y="65"/>
                  </a:lnTo>
                  <a:lnTo>
                    <a:pt x="1" y="51"/>
                  </a:lnTo>
                  <a:lnTo>
                    <a:pt x="12" y="35"/>
                  </a:lnTo>
                  <a:lnTo>
                    <a:pt x="35" y="31"/>
                  </a:lnTo>
                  <a:lnTo>
                    <a:pt x="22" y="13"/>
                  </a:lnTo>
                  <a:lnTo>
                    <a:pt x="27" y="12"/>
                  </a:lnTo>
                  <a:lnTo>
                    <a:pt x="29" y="0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59" y="19"/>
                  </a:lnTo>
                  <a:lnTo>
                    <a:pt x="55" y="38"/>
                  </a:lnTo>
                  <a:lnTo>
                    <a:pt x="60" y="38"/>
                  </a:lnTo>
                  <a:lnTo>
                    <a:pt x="66" y="39"/>
                  </a:lnTo>
                  <a:lnTo>
                    <a:pt x="72" y="42"/>
                  </a:lnTo>
                  <a:lnTo>
                    <a:pt x="60" y="51"/>
                  </a:lnTo>
                  <a:lnTo>
                    <a:pt x="50" y="66"/>
                  </a:lnTo>
                  <a:lnTo>
                    <a:pt x="35" y="81"/>
                  </a:lnTo>
                  <a:lnTo>
                    <a:pt x="21" y="77"/>
                  </a:lnTo>
                  <a:lnTo>
                    <a:pt x="7" y="71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2" name="Freeform 818"/>
            <p:cNvSpPr>
              <a:spLocks/>
            </p:cNvSpPr>
            <p:nvPr/>
          </p:nvSpPr>
          <p:spPr bwMode="auto">
            <a:xfrm>
              <a:off x="1512" y="2204"/>
              <a:ext cx="36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5"/>
                </a:cxn>
                <a:cxn ang="0">
                  <a:pos x="19" y="13"/>
                </a:cxn>
                <a:cxn ang="0">
                  <a:pos x="36" y="12"/>
                </a:cxn>
                <a:cxn ang="0">
                  <a:pos x="14" y="0"/>
                </a:cxn>
              </a:cxnLst>
              <a:rect l="0" t="0" r="r" b="b"/>
              <a:pathLst>
                <a:path w="36" h="13">
                  <a:moveTo>
                    <a:pt x="14" y="0"/>
                  </a:moveTo>
                  <a:lnTo>
                    <a:pt x="0" y="5"/>
                  </a:lnTo>
                  <a:lnTo>
                    <a:pt x="19" y="13"/>
                  </a:lnTo>
                  <a:lnTo>
                    <a:pt x="36" y="1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1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3" name="Freeform 819"/>
            <p:cNvSpPr>
              <a:spLocks/>
            </p:cNvSpPr>
            <p:nvPr/>
          </p:nvSpPr>
          <p:spPr bwMode="auto">
            <a:xfrm>
              <a:off x="915" y="1922"/>
              <a:ext cx="460" cy="360"/>
            </a:xfrm>
            <a:custGeom>
              <a:avLst/>
              <a:gdLst/>
              <a:ahLst/>
              <a:cxnLst>
                <a:cxn ang="0">
                  <a:pos x="39" y="6"/>
                </a:cxn>
                <a:cxn ang="0">
                  <a:pos x="91" y="28"/>
                </a:cxn>
                <a:cxn ang="0">
                  <a:pos x="139" y="28"/>
                </a:cxn>
                <a:cxn ang="0">
                  <a:pos x="171" y="20"/>
                </a:cxn>
                <a:cxn ang="0">
                  <a:pos x="177" y="26"/>
                </a:cxn>
                <a:cxn ang="0">
                  <a:pos x="189" y="41"/>
                </a:cxn>
                <a:cxn ang="0">
                  <a:pos x="190" y="54"/>
                </a:cxn>
                <a:cxn ang="0">
                  <a:pos x="198" y="68"/>
                </a:cxn>
                <a:cxn ang="0">
                  <a:pos x="207" y="73"/>
                </a:cxn>
                <a:cxn ang="0">
                  <a:pos x="220" y="63"/>
                </a:cxn>
                <a:cxn ang="0">
                  <a:pos x="233" y="59"/>
                </a:cxn>
                <a:cxn ang="0">
                  <a:pos x="237" y="59"/>
                </a:cxn>
                <a:cxn ang="0">
                  <a:pos x="245" y="64"/>
                </a:cxn>
                <a:cxn ang="0">
                  <a:pos x="251" y="69"/>
                </a:cxn>
                <a:cxn ang="0">
                  <a:pos x="255" y="84"/>
                </a:cxn>
                <a:cxn ang="0">
                  <a:pos x="260" y="97"/>
                </a:cxn>
                <a:cxn ang="0">
                  <a:pos x="264" y="108"/>
                </a:cxn>
                <a:cxn ang="0">
                  <a:pos x="268" y="125"/>
                </a:cxn>
                <a:cxn ang="0">
                  <a:pos x="279" y="131"/>
                </a:cxn>
                <a:cxn ang="0">
                  <a:pos x="290" y="133"/>
                </a:cxn>
                <a:cxn ang="0">
                  <a:pos x="298" y="135"/>
                </a:cxn>
                <a:cxn ang="0">
                  <a:pos x="281" y="232"/>
                </a:cxn>
                <a:cxn ang="0">
                  <a:pos x="300" y="277"/>
                </a:cxn>
                <a:cxn ang="0">
                  <a:pos x="366" y="278"/>
                </a:cxn>
                <a:cxn ang="0">
                  <a:pos x="388" y="260"/>
                </a:cxn>
                <a:cxn ang="0">
                  <a:pos x="448" y="222"/>
                </a:cxn>
                <a:cxn ang="0">
                  <a:pos x="444" y="253"/>
                </a:cxn>
                <a:cxn ang="0">
                  <a:pos x="432" y="284"/>
                </a:cxn>
                <a:cxn ang="0">
                  <a:pos x="395" y="295"/>
                </a:cxn>
                <a:cxn ang="0">
                  <a:pos x="384" y="326"/>
                </a:cxn>
                <a:cxn ang="0">
                  <a:pos x="332" y="342"/>
                </a:cxn>
                <a:cxn ang="0">
                  <a:pos x="307" y="326"/>
                </a:cxn>
                <a:cxn ang="0">
                  <a:pos x="225" y="316"/>
                </a:cxn>
                <a:cxn ang="0">
                  <a:pos x="174" y="286"/>
                </a:cxn>
                <a:cxn ang="0">
                  <a:pos x="135" y="243"/>
                </a:cxn>
                <a:cxn ang="0">
                  <a:pos x="138" y="206"/>
                </a:cxn>
                <a:cxn ang="0">
                  <a:pos x="116" y="166"/>
                </a:cxn>
                <a:cxn ang="0">
                  <a:pos x="95" y="144"/>
                </a:cxn>
                <a:cxn ang="0">
                  <a:pos x="90" y="120"/>
                </a:cxn>
                <a:cxn ang="0">
                  <a:pos x="68" y="88"/>
                </a:cxn>
                <a:cxn ang="0">
                  <a:pos x="44" y="25"/>
                </a:cxn>
                <a:cxn ang="0">
                  <a:pos x="35" y="75"/>
                </a:cxn>
                <a:cxn ang="0">
                  <a:pos x="56" y="118"/>
                </a:cxn>
                <a:cxn ang="0">
                  <a:pos x="77" y="178"/>
                </a:cxn>
                <a:cxn ang="0">
                  <a:pos x="42" y="157"/>
                </a:cxn>
                <a:cxn ang="0">
                  <a:pos x="22" y="115"/>
                </a:cxn>
                <a:cxn ang="0">
                  <a:pos x="22" y="80"/>
                </a:cxn>
                <a:cxn ang="0">
                  <a:pos x="0" y="4"/>
                </a:cxn>
              </a:cxnLst>
              <a:rect l="0" t="0" r="r" b="b"/>
              <a:pathLst>
                <a:path w="460" h="360">
                  <a:moveTo>
                    <a:pt x="17" y="3"/>
                  </a:moveTo>
                  <a:lnTo>
                    <a:pt x="40" y="0"/>
                  </a:lnTo>
                  <a:lnTo>
                    <a:pt x="38" y="3"/>
                  </a:lnTo>
                  <a:lnTo>
                    <a:pt x="39" y="6"/>
                  </a:lnTo>
                  <a:lnTo>
                    <a:pt x="59" y="15"/>
                  </a:lnTo>
                  <a:lnTo>
                    <a:pt x="86" y="25"/>
                  </a:lnTo>
                  <a:lnTo>
                    <a:pt x="87" y="26"/>
                  </a:lnTo>
                  <a:lnTo>
                    <a:pt x="91" y="28"/>
                  </a:lnTo>
                  <a:lnTo>
                    <a:pt x="102" y="28"/>
                  </a:lnTo>
                  <a:lnTo>
                    <a:pt x="125" y="28"/>
                  </a:lnTo>
                  <a:lnTo>
                    <a:pt x="129" y="28"/>
                  </a:lnTo>
                  <a:lnTo>
                    <a:pt x="139" y="28"/>
                  </a:lnTo>
                  <a:lnTo>
                    <a:pt x="142" y="19"/>
                  </a:lnTo>
                  <a:lnTo>
                    <a:pt x="158" y="19"/>
                  </a:lnTo>
                  <a:lnTo>
                    <a:pt x="171" y="19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73" y="25"/>
                  </a:lnTo>
                  <a:lnTo>
                    <a:pt x="174" y="26"/>
                  </a:lnTo>
                  <a:lnTo>
                    <a:pt x="177" y="26"/>
                  </a:lnTo>
                  <a:lnTo>
                    <a:pt x="180" y="32"/>
                  </a:lnTo>
                  <a:lnTo>
                    <a:pt x="181" y="33"/>
                  </a:lnTo>
                  <a:lnTo>
                    <a:pt x="184" y="38"/>
                  </a:lnTo>
                  <a:lnTo>
                    <a:pt x="189" y="41"/>
                  </a:lnTo>
                  <a:lnTo>
                    <a:pt x="189" y="42"/>
                  </a:lnTo>
                  <a:lnTo>
                    <a:pt x="190" y="43"/>
                  </a:lnTo>
                  <a:lnTo>
                    <a:pt x="190" y="50"/>
                  </a:lnTo>
                  <a:lnTo>
                    <a:pt x="190" y="54"/>
                  </a:lnTo>
                  <a:lnTo>
                    <a:pt x="191" y="62"/>
                  </a:lnTo>
                  <a:lnTo>
                    <a:pt x="194" y="64"/>
                  </a:lnTo>
                  <a:lnTo>
                    <a:pt x="197" y="67"/>
                  </a:lnTo>
                  <a:lnTo>
                    <a:pt x="198" y="68"/>
                  </a:lnTo>
                  <a:lnTo>
                    <a:pt x="201" y="69"/>
                  </a:lnTo>
                  <a:lnTo>
                    <a:pt x="202" y="69"/>
                  </a:lnTo>
                  <a:lnTo>
                    <a:pt x="204" y="72"/>
                  </a:lnTo>
                  <a:lnTo>
                    <a:pt x="207" y="73"/>
                  </a:lnTo>
                  <a:lnTo>
                    <a:pt x="211" y="75"/>
                  </a:lnTo>
                  <a:lnTo>
                    <a:pt x="212" y="73"/>
                  </a:lnTo>
                  <a:lnTo>
                    <a:pt x="216" y="69"/>
                  </a:lnTo>
                  <a:lnTo>
                    <a:pt x="220" y="63"/>
                  </a:lnTo>
                  <a:lnTo>
                    <a:pt x="223" y="59"/>
                  </a:lnTo>
                  <a:lnTo>
                    <a:pt x="224" y="59"/>
                  </a:lnTo>
                  <a:lnTo>
                    <a:pt x="229" y="56"/>
                  </a:lnTo>
                  <a:lnTo>
                    <a:pt x="233" y="59"/>
                  </a:lnTo>
                  <a:lnTo>
                    <a:pt x="233" y="58"/>
                  </a:lnTo>
                  <a:lnTo>
                    <a:pt x="234" y="59"/>
                  </a:lnTo>
                  <a:lnTo>
                    <a:pt x="234" y="58"/>
                  </a:lnTo>
                  <a:lnTo>
                    <a:pt x="237" y="59"/>
                  </a:lnTo>
                  <a:lnTo>
                    <a:pt x="241" y="59"/>
                  </a:lnTo>
                  <a:lnTo>
                    <a:pt x="244" y="59"/>
                  </a:lnTo>
                  <a:lnTo>
                    <a:pt x="245" y="62"/>
                  </a:lnTo>
                  <a:lnTo>
                    <a:pt x="245" y="64"/>
                  </a:lnTo>
                  <a:lnTo>
                    <a:pt x="246" y="64"/>
                  </a:lnTo>
                  <a:lnTo>
                    <a:pt x="247" y="65"/>
                  </a:lnTo>
                  <a:lnTo>
                    <a:pt x="249" y="67"/>
                  </a:lnTo>
                  <a:lnTo>
                    <a:pt x="251" y="69"/>
                  </a:lnTo>
                  <a:lnTo>
                    <a:pt x="251" y="71"/>
                  </a:lnTo>
                  <a:lnTo>
                    <a:pt x="253" y="72"/>
                  </a:lnTo>
                  <a:lnTo>
                    <a:pt x="253" y="76"/>
                  </a:lnTo>
                  <a:lnTo>
                    <a:pt x="255" y="84"/>
                  </a:lnTo>
                  <a:lnTo>
                    <a:pt x="255" y="89"/>
                  </a:lnTo>
                  <a:lnTo>
                    <a:pt x="257" y="90"/>
                  </a:lnTo>
                  <a:lnTo>
                    <a:pt x="259" y="94"/>
                  </a:lnTo>
                  <a:lnTo>
                    <a:pt x="260" y="97"/>
                  </a:lnTo>
                  <a:lnTo>
                    <a:pt x="262" y="99"/>
                  </a:lnTo>
                  <a:lnTo>
                    <a:pt x="263" y="101"/>
                  </a:lnTo>
                  <a:lnTo>
                    <a:pt x="266" y="103"/>
                  </a:lnTo>
                  <a:lnTo>
                    <a:pt x="264" y="108"/>
                  </a:lnTo>
                  <a:lnTo>
                    <a:pt x="264" y="114"/>
                  </a:lnTo>
                  <a:lnTo>
                    <a:pt x="266" y="116"/>
                  </a:lnTo>
                  <a:lnTo>
                    <a:pt x="267" y="121"/>
                  </a:lnTo>
                  <a:lnTo>
                    <a:pt x="268" y="125"/>
                  </a:lnTo>
                  <a:lnTo>
                    <a:pt x="272" y="127"/>
                  </a:lnTo>
                  <a:lnTo>
                    <a:pt x="273" y="128"/>
                  </a:lnTo>
                  <a:lnTo>
                    <a:pt x="275" y="128"/>
                  </a:lnTo>
                  <a:lnTo>
                    <a:pt x="279" y="131"/>
                  </a:lnTo>
                  <a:lnTo>
                    <a:pt x="280" y="131"/>
                  </a:lnTo>
                  <a:lnTo>
                    <a:pt x="280" y="132"/>
                  </a:lnTo>
                  <a:lnTo>
                    <a:pt x="287" y="132"/>
                  </a:lnTo>
                  <a:lnTo>
                    <a:pt x="290" y="133"/>
                  </a:lnTo>
                  <a:lnTo>
                    <a:pt x="292" y="136"/>
                  </a:lnTo>
                  <a:lnTo>
                    <a:pt x="294" y="136"/>
                  </a:lnTo>
                  <a:lnTo>
                    <a:pt x="298" y="133"/>
                  </a:lnTo>
                  <a:lnTo>
                    <a:pt x="298" y="135"/>
                  </a:lnTo>
                  <a:lnTo>
                    <a:pt x="288" y="161"/>
                  </a:lnTo>
                  <a:lnTo>
                    <a:pt x="277" y="187"/>
                  </a:lnTo>
                  <a:lnTo>
                    <a:pt x="275" y="213"/>
                  </a:lnTo>
                  <a:lnTo>
                    <a:pt x="281" y="232"/>
                  </a:lnTo>
                  <a:lnTo>
                    <a:pt x="287" y="251"/>
                  </a:lnTo>
                  <a:lnTo>
                    <a:pt x="292" y="262"/>
                  </a:lnTo>
                  <a:lnTo>
                    <a:pt x="297" y="274"/>
                  </a:lnTo>
                  <a:lnTo>
                    <a:pt x="300" y="277"/>
                  </a:lnTo>
                  <a:lnTo>
                    <a:pt x="316" y="286"/>
                  </a:lnTo>
                  <a:lnTo>
                    <a:pt x="332" y="284"/>
                  </a:lnTo>
                  <a:lnTo>
                    <a:pt x="352" y="280"/>
                  </a:lnTo>
                  <a:lnTo>
                    <a:pt x="366" y="278"/>
                  </a:lnTo>
                  <a:lnTo>
                    <a:pt x="371" y="282"/>
                  </a:lnTo>
                  <a:lnTo>
                    <a:pt x="376" y="277"/>
                  </a:lnTo>
                  <a:lnTo>
                    <a:pt x="374" y="274"/>
                  </a:lnTo>
                  <a:lnTo>
                    <a:pt x="388" y="260"/>
                  </a:lnTo>
                  <a:lnTo>
                    <a:pt x="396" y="235"/>
                  </a:lnTo>
                  <a:lnTo>
                    <a:pt x="410" y="224"/>
                  </a:lnTo>
                  <a:lnTo>
                    <a:pt x="431" y="223"/>
                  </a:lnTo>
                  <a:lnTo>
                    <a:pt x="448" y="222"/>
                  </a:lnTo>
                  <a:lnTo>
                    <a:pt x="452" y="222"/>
                  </a:lnTo>
                  <a:lnTo>
                    <a:pt x="458" y="226"/>
                  </a:lnTo>
                  <a:lnTo>
                    <a:pt x="460" y="230"/>
                  </a:lnTo>
                  <a:lnTo>
                    <a:pt x="444" y="253"/>
                  </a:lnTo>
                  <a:lnTo>
                    <a:pt x="440" y="261"/>
                  </a:lnTo>
                  <a:lnTo>
                    <a:pt x="442" y="264"/>
                  </a:lnTo>
                  <a:lnTo>
                    <a:pt x="440" y="265"/>
                  </a:lnTo>
                  <a:lnTo>
                    <a:pt x="432" y="284"/>
                  </a:lnTo>
                  <a:lnTo>
                    <a:pt x="430" y="277"/>
                  </a:lnTo>
                  <a:lnTo>
                    <a:pt x="426" y="282"/>
                  </a:lnTo>
                  <a:lnTo>
                    <a:pt x="410" y="295"/>
                  </a:lnTo>
                  <a:lnTo>
                    <a:pt x="395" y="295"/>
                  </a:lnTo>
                  <a:lnTo>
                    <a:pt x="378" y="295"/>
                  </a:lnTo>
                  <a:lnTo>
                    <a:pt x="376" y="307"/>
                  </a:lnTo>
                  <a:lnTo>
                    <a:pt x="371" y="308"/>
                  </a:lnTo>
                  <a:lnTo>
                    <a:pt x="384" y="326"/>
                  </a:lnTo>
                  <a:lnTo>
                    <a:pt x="361" y="330"/>
                  </a:lnTo>
                  <a:lnTo>
                    <a:pt x="350" y="346"/>
                  </a:lnTo>
                  <a:lnTo>
                    <a:pt x="349" y="360"/>
                  </a:lnTo>
                  <a:lnTo>
                    <a:pt x="332" y="342"/>
                  </a:lnTo>
                  <a:lnTo>
                    <a:pt x="319" y="329"/>
                  </a:lnTo>
                  <a:lnTo>
                    <a:pt x="313" y="325"/>
                  </a:lnTo>
                  <a:lnTo>
                    <a:pt x="305" y="326"/>
                  </a:lnTo>
                  <a:lnTo>
                    <a:pt x="307" y="326"/>
                  </a:lnTo>
                  <a:lnTo>
                    <a:pt x="283" y="337"/>
                  </a:lnTo>
                  <a:lnTo>
                    <a:pt x="273" y="337"/>
                  </a:lnTo>
                  <a:lnTo>
                    <a:pt x="255" y="327"/>
                  </a:lnTo>
                  <a:lnTo>
                    <a:pt x="225" y="316"/>
                  </a:lnTo>
                  <a:lnTo>
                    <a:pt x="215" y="310"/>
                  </a:lnTo>
                  <a:lnTo>
                    <a:pt x="198" y="300"/>
                  </a:lnTo>
                  <a:lnTo>
                    <a:pt x="186" y="294"/>
                  </a:lnTo>
                  <a:lnTo>
                    <a:pt x="174" y="286"/>
                  </a:lnTo>
                  <a:lnTo>
                    <a:pt x="161" y="279"/>
                  </a:lnTo>
                  <a:lnTo>
                    <a:pt x="150" y="267"/>
                  </a:lnTo>
                  <a:lnTo>
                    <a:pt x="138" y="256"/>
                  </a:lnTo>
                  <a:lnTo>
                    <a:pt x="135" y="243"/>
                  </a:lnTo>
                  <a:lnTo>
                    <a:pt x="142" y="239"/>
                  </a:lnTo>
                  <a:lnTo>
                    <a:pt x="138" y="235"/>
                  </a:lnTo>
                  <a:lnTo>
                    <a:pt x="145" y="222"/>
                  </a:lnTo>
                  <a:lnTo>
                    <a:pt x="138" y="206"/>
                  </a:lnTo>
                  <a:lnTo>
                    <a:pt x="133" y="191"/>
                  </a:lnTo>
                  <a:lnTo>
                    <a:pt x="122" y="178"/>
                  </a:lnTo>
                  <a:lnTo>
                    <a:pt x="112" y="163"/>
                  </a:lnTo>
                  <a:lnTo>
                    <a:pt x="116" y="166"/>
                  </a:lnTo>
                  <a:lnTo>
                    <a:pt x="109" y="155"/>
                  </a:lnTo>
                  <a:lnTo>
                    <a:pt x="105" y="151"/>
                  </a:lnTo>
                  <a:lnTo>
                    <a:pt x="108" y="151"/>
                  </a:lnTo>
                  <a:lnTo>
                    <a:pt x="95" y="144"/>
                  </a:lnTo>
                  <a:lnTo>
                    <a:pt x="98" y="140"/>
                  </a:lnTo>
                  <a:lnTo>
                    <a:pt x="91" y="138"/>
                  </a:lnTo>
                  <a:lnTo>
                    <a:pt x="96" y="127"/>
                  </a:lnTo>
                  <a:lnTo>
                    <a:pt x="90" y="120"/>
                  </a:lnTo>
                  <a:lnTo>
                    <a:pt x="79" y="101"/>
                  </a:lnTo>
                  <a:lnTo>
                    <a:pt x="78" y="95"/>
                  </a:lnTo>
                  <a:lnTo>
                    <a:pt x="74" y="95"/>
                  </a:lnTo>
                  <a:lnTo>
                    <a:pt x="68" y="88"/>
                  </a:lnTo>
                  <a:lnTo>
                    <a:pt x="61" y="71"/>
                  </a:lnTo>
                  <a:lnTo>
                    <a:pt x="55" y="54"/>
                  </a:lnTo>
                  <a:lnTo>
                    <a:pt x="55" y="30"/>
                  </a:lnTo>
                  <a:lnTo>
                    <a:pt x="44" y="25"/>
                  </a:lnTo>
                  <a:lnTo>
                    <a:pt x="31" y="17"/>
                  </a:lnTo>
                  <a:lnTo>
                    <a:pt x="29" y="38"/>
                  </a:lnTo>
                  <a:lnTo>
                    <a:pt x="26" y="58"/>
                  </a:lnTo>
                  <a:lnTo>
                    <a:pt x="35" y="75"/>
                  </a:lnTo>
                  <a:lnTo>
                    <a:pt x="44" y="92"/>
                  </a:lnTo>
                  <a:lnTo>
                    <a:pt x="49" y="106"/>
                  </a:lnTo>
                  <a:lnTo>
                    <a:pt x="53" y="119"/>
                  </a:lnTo>
                  <a:lnTo>
                    <a:pt x="56" y="118"/>
                  </a:lnTo>
                  <a:lnTo>
                    <a:pt x="59" y="140"/>
                  </a:lnTo>
                  <a:lnTo>
                    <a:pt x="62" y="163"/>
                  </a:lnTo>
                  <a:lnTo>
                    <a:pt x="68" y="168"/>
                  </a:lnTo>
                  <a:lnTo>
                    <a:pt x="77" y="178"/>
                  </a:lnTo>
                  <a:lnTo>
                    <a:pt x="79" y="188"/>
                  </a:lnTo>
                  <a:lnTo>
                    <a:pt x="68" y="193"/>
                  </a:lnTo>
                  <a:lnTo>
                    <a:pt x="57" y="175"/>
                  </a:lnTo>
                  <a:lnTo>
                    <a:pt x="42" y="157"/>
                  </a:lnTo>
                  <a:lnTo>
                    <a:pt x="43" y="142"/>
                  </a:lnTo>
                  <a:lnTo>
                    <a:pt x="38" y="127"/>
                  </a:lnTo>
                  <a:lnTo>
                    <a:pt x="32" y="116"/>
                  </a:lnTo>
                  <a:lnTo>
                    <a:pt x="22" y="115"/>
                  </a:lnTo>
                  <a:lnTo>
                    <a:pt x="14" y="106"/>
                  </a:lnTo>
                  <a:lnTo>
                    <a:pt x="1" y="95"/>
                  </a:lnTo>
                  <a:lnTo>
                    <a:pt x="19" y="99"/>
                  </a:lnTo>
                  <a:lnTo>
                    <a:pt x="22" y="80"/>
                  </a:lnTo>
                  <a:lnTo>
                    <a:pt x="13" y="67"/>
                  </a:lnTo>
                  <a:lnTo>
                    <a:pt x="4" y="54"/>
                  </a:lnTo>
                  <a:lnTo>
                    <a:pt x="1" y="29"/>
                  </a:lnTo>
                  <a:lnTo>
                    <a:pt x="0" y="4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chemeClr val="bg1">
                <a:lumMod val="50000"/>
                <a:alpha val="26000"/>
              </a:schemeClr>
            </a:solidFill>
            <a:ln w="12700" cap="flat" cmpd="sng">
              <a:solidFill>
                <a:schemeClr val="tx1">
                  <a:lumMod val="75000"/>
                  <a:lumOff val="25000"/>
                  <a:alpha val="2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4" name="Freeform 838"/>
            <p:cNvSpPr>
              <a:spLocks/>
            </p:cNvSpPr>
            <p:nvPr/>
          </p:nvSpPr>
          <p:spPr bwMode="auto">
            <a:xfrm>
              <a:off x="1467" y="2079"/>
              <a:ext cx="9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8" y="4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2" y="5"/>
                </a:cxn>
                <a:cxn ang="0">
                  <a:pos x="0" y="5"/>
                </a:cxn>
              </a:cxnLst>
              <a:rect l="0" t="0" r="r" b="b"/>
              <a:pathLst>
                <a:path w="9" h="5">
                  <a:moveTo>
                    <a:pt x="0" y="5"/>
                  </a:moveTo>
                  <a:lnTo>
                    <a:pt x="5" y="4"/>
                  </a:lnTo>
                  <a:lnTo>
                    <a:pt x="7" y="2"/>
                  </a:lnTo>
                  <a:lnTo>
                    <a:pt x="8" y="4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2"/>
                  </a:lnTo>
                  <a:lnTo>
                    <a:pt x="5" y="1"/>
                  </a:lnTo>
                  <a:lnTo>
                    <a:pt x="2" y="2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EBEBE">
                <a:alpha val="11000"/>
              </a:srgbClr>
            </a:solidFill>
            <a:ln w="12700" cap="flat" cmpd="sng">
              <a:solidFill>
                <a:schemeClr val="tx1">
                  <a:lumMod val="75000"/>
                  <a:lumOff val="25000"/>
                  <a:alpha val="43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5" name="Freeform 841"/>
            <p:cNvSpPr>
              <a:spLocks/>
            </p:cNvSpPr>
            <p:nvPr/>
          </p:nvSpPr>
          <p:spPr bwMode="auto">
            <a:xfrm>
              <a:off x="880" y="1896"/>
              <a:ext cx="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4" y="2"/>
                  </a:lnTo>
                  <a:lnTo>
                    <a:pt x="5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6" name="Freeform 842"/>
            <p:cNvSpPr>
              <a:spLocks/>
            </p:cNvSpPr>
            <p:nvPr/>
          </p:nvSpPr>
          <p:spPr bwMode="auto">
            <a:xfrm>
              <a:off x="873" y="1896"/>
              <a:ext cx="4" cy="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0" y="3"/>
                  </a:lnTo>
                  <a:lnTo>
                    <a:pt x="4" y="3"/>
                  </a:lnTo>
                  <a:lnTo>
                    <a:pt x="3" y="2"/>
                  </a:lnTo>
                  <a:lnTo>
                    <a:pt x="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7" name="Freeform 843"/>
            <p:cNvSpPr>
              <a:spLocks/>
            </p:cNvSpPr>
            <p:nvPr/>
          </p:nvSpPr>
          <p:spPr bwMode="auto">
            <a:xfrm>
              <a:off x="897" y="1908"/>
              <a:ext cx="4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4" y="3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1" y="1"/>
                  </a:lnTo>
                  <a:lnTo>
                    <a:pt x="1" y="3"/>
                  </a:lnTo>
                  <a:lnTo>
                    <a:pt x="4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8" name="Freeform 845"/>
            <p:cNvSpPr>
              <a:spLocks/>
            </p:cNvSpPr>
            <p:nvPr/>
          </p:nvSpPr>
          <p:spPr bwMode="auto">
            <a:xfrm>
              <a:off x="894" y="1916"/>
              <a:ext cx="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89" name="Freeform 849"/>
            <p:cNvSpPr>
              <a:spLocks/>
            </p:cNvSpPr>
            <p:nvPr/>
          </p:nvSpPr>
          <p:spPr bwMode="auto">
            <a:xfrm>
              <a:off x="1480" y="2079"/>
              <a:ext cx="4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3" y="1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0" name="Freeform 850"/>
            <p:cNvSpPr>
              <a:spLocks/>
            </p:cNvSpPr>
            <p:nvPr/>
          </p:nvSpPr>
          <p:spPr bwMode="auto">
            <a:xfrm>
              <a:off x="1484" y="207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  <p:sp>
          <p:nvSpPr>
            <p:cNvPr id="91" name="Freeform 851"/>
            <p:cNvSpPr>
              <a:spLocks/>
            </p:cNvSpPr>
            <p:nvPr/>
          </p:nvSpPr>
          <p:spPr bwMode="auto">
            <a:xfrm>
              <a:off x="1487" y="2077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BEBEBE"/>
            </a:solidFill>
            <a:ln w="18415" cap="flat" cmpd="sng">
              <a:solidFill>
                <a:srgbClr val="77777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105" name="Rectángulo 104"/>
          <p:cNvSpPr/>
          <p:nvPr/>
        </p:nvSpPr>
        <p:spPr>
          <a:xfrm>
            <a:off x="6651744" y="1130375"/>
            <a:ext cx="2232000" cy="1476000"/>
          </a:xfrm>
          <a:prstGeom prst="rect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Desarrollo del Mercado de Capitales: </a:t>
            </a:r>
          </a:p>
          <a:p>
            <a:pPr algn="ctr"/>
            <a:r>
              <a:rPr lang="es-CO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 paso más en la dirección correcta</a:t>
            </a:r>
          </a:p>
        </p:txBody>
      </p:sp>
      <p:sp>
        <p:nvSpPr>
          <p:cNvPr id="106" name="7 Marcador de texto"/>
          <p:cNvSpPr txBox="1">
            <a:spLocks/>
          </p:cNvSpPr>
          <p:nvPr/>
        </p:nvSpPr>
        <p:spPr>
          <a:xfrm>
            <a:off x="474622" y="3271257"/>
            <a:ext cx="4871385" cy="36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72000" rIns="720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 del Mercado de Capitales directamente relacionado con desarrollo económico</a:t>
            </a:r>
            <a:endParaRPr lang="es-CO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Elipse 106"/>
          <p:cNvSpPr/>
          <p:nvPr/>
        </p:nvSpPr>
        <p:spPr>
          <a:xfrm>
            <a:off x="272056" y="3246741"/>
            <a:ext cx="396000" cy="3960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08" name="7 Marcador de texto"/>
          <p:cNvSpPr txBox="1">
            <a:spLocks/>
          </p:cNvSpPr>
          <p:nvPr/>
        </p:nvSpPr>
        <p:spPr>
          <a:xfrm>
            <a:off x="457833" y="4322157"/>
            <a:ext cx="4877216" cy="360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lIns="72000" rIns="720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Necesidades para desarrollar el Mercado de Capitales</a:t>
            </a:r>
            <a:endParaRPr lang="es-CO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Elipse 108"/>
          <p:cNvSpPr/>
          <p:nvPr/>
        </p:nvSpPr>
        <p:spPr>
          <a:xfrm>
            <a:off x="255265" y="4297641"/>
            <a:ext cx="429085" cy="396000"/>
          </a:xfrm>
          <a:prstGeom prst="ellipse">
            <a:avLst/>
          </a:prstGeom>
          <a:solidFill>
            <a:schemeClr val="accent2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2</a:t>
            </a:r>
            <a:endParaRPr lang="es-CO" sz="1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0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90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&quot;&gt;&lt;elem m_fUsage=&quot;1.89999999999999990000E+000&quot;&gt;&lt;m_msothmcolidx val=&quot;0&quot;/&gt;&lt;m_rgb r=&quot;00&quot; g=&quot;B0&quot; b=&quot;50&quot;/&gt;&lt;m_nBrightness val=&quot;0&quot;/&gt;&lt;/elem&gt;&lt;/m_vecMRU&gt;&lt;/m_mruColor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G2sw1lA0OtyXIdKBwogg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G2sw1lA0OtyXIdKBwogg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G2sw1lA0OtyXIdKBwogg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G2sw1lA0OtyXIdKBwog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qDvk99.5U6_mUdGlYwCgg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G2sw1lA0OtyXIdKBwogg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G2sw1lA0OtyXIdKBwogg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G2sw1lA0OtyXIdKBwogg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G2sw1lA0OtyXIdKBwogg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G2sw1lA0OtyXIdKBwogg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G2sw1lA0OtyXIdKBwogg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UNm0..QSGKGaZH_wTTPmw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pPT14OuQlqM..lKadRmO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dIgEmOxTfWP.PEmCNT7T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DXcsZIP065Ni._DctGPw"/>
</p:tagLst>
</file>

<file path=ppt/theme/theme1.xml><?xml version="1.0" encoding="utf-8"?>
<a:theme xmlns:a="http://schemas.openxmlformats.org/drawingml/2006/main" name="CCC Completo">
  <a:themeElements>
    <a:clrScheme name="Paleta de Colore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8084"/>
      </a:accent1>
      <a:accent2>
        <a:srgbClr val="E78400"/>
      </a:accent2>
      <a:accent3>
        <a:srgbClr val="0070C0"/>
      </a:accent3>
      <a:accent4>
        <a:srgbClr val="EECB12"/>
      </a:accent4>
      <a:accent5>
        <a:srgbClr val="C3CFE1"/>
      </a:accent5>
      <a:accent6>
        <a:srgbClr val="52A471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rgbClr val="678084"/>
          </a:solidFill>
        </a:ln>
      </a:spPr>
      <a:bodyPr rtlCol="0" anchor="ctr"/>
      <a:lstStyle>
        <a:defPPr algn="ctr">
          <a:defRPr sz="1200" b="1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171450" indent="-171450">
          <a:buClr>
            <a:schemeClr val="accent1"/>
          </a:buClr>
          <a:buFont typeface="Wingdings" panose="05000000000000000000" pitchFamily="2" charset="2"/>
          <a:buChar char="§"/>
          <a:defRPr sz="1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CC Completo" id="{4D1DC091-69F8-4833-B094-8156E7713CD6}" vid="{7859D5E2-0E45-485C-B0F2-52D395417D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1341</TotalTime>
  <Words>462</Words>
  <Application>Microsoft Office PowerPoint</Application>
  <PresentationFormat>Presentación en pantalla (4:3)</PresentationFormat>
  <Paragraphs>121</Paragraphs>
  <Slides>12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Wingdings</vt:lpstr>
      <vt:lpstr>CCC Completo</vt:lpstr>
      <vt:lpstr>Diapositiva de think-cell</vt:lpstr>
      <vt:lpstr>Presentación de PowerPoint</vt:lpstr>
      <vt:lpstr>Alianza del Pacífico</vt:lpstr>
      <vt:lpstr>Alianza del Pacífico</vt:lpstr>
      <vt:lpstr>Alianza del Pacífico</vt:lpstr>
      <vt:lpstr>Alianza del Pacífico</vt:lpstr>
      <vt:lpstr>Alianza del Pacífico</vt:lpstr>
      <vt:lpstr>Alianza del Pacífico</vt:lpstr>
      <vt:lpstr>Alianza del Pacífico</vt:lpstr>
      <vt:lpstr>Alianza del Pacífico</vt:lpstr>
      <vt:lpstr>Alianza del Pacífico</vt:lpstr>
      <vt:lpstr>Alianza del Pacífico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Cristina Pelaez Ortiz</dc:creator>
  <cp:lastModifiedBy>Cristina Pelaez Ortiz</cp:lastModifiedBy>
  <cp:revision>166</cp:revision>
  <dcterms:created xsi:type="dcterms:W3CDTF">2016-09-22T16:46:09Z</dcterms:created>
  <dcterms:modified xsi:type="dcterms:W3CDTF">2016-09-23T17:37:09Z</dcterms:modified>
</cp:coreProperties>
</file>