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7"/>
  </p:notesMasterIdLst>
  <p:sldIdLst>
    <p:sldId id="256" r:id="rId2"/>
    <p:sldId id="315" r:id="rId3"/>
    <p:sldId id="320" r:id="rId4"/>
    <p:sldId id="357" r:id="rId5"/>
    <p:sldId id="361" r:id="rId6"/>
    <p:sldId id="322" r:id="rId7"/>
    <p:sldId id="362" r:id="rId8"/>
    <p:sldId id="368" r:id="rId9"/>
    <p:sldId id="375" r:id="rId10"/>
    <p:sldId id="355" r:id="rId11"/>
    <p:sldId id="372" r:id="rId12"/>
    <p:sldId id="380" r:id="rId13"/>
    <p:sldId id="373" r:id="rId14"/>
    <p:sldId id="377" r:id="rId15"/>
    <p:sldId id="3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13100D"/>
    <a:srgbClr val="831F82"/>
    <a:srgbClr val="FFFFFF"/>
    <a:srgbClr val="BC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6" autoAdjust="0"/>
    <p:restoredTop sz="83666" autoAdjust="0"/>
  </p:normalViewPr>
  <p:slideViewPr>
    <p:cSldViewPr snapToGrid="0">
      <p:cViewPr varScale="1">
        <p:scale>
          <a:sx n="75" d="100"/>
          <a:sy n="75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Internet Users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BRASIL</c:v>
                </c:pt>
                <c:pt idx="1">
                  <c:v>MEXICO</c:v>
                </c:pt>
                <c:pt idx="2">
                  <c:v>ARGENTINA</c:v>
                </c:pt>
                <c:pt idx="3">
                  <c:v>COLOMBIA</c:v>
                </c:pt>
              </c:strCache>
            </c:strRef>
          </c:cat>
          <c:val>
            <c:numRef>
              <c:f>Sheet1!$B$2:$E$2</c:f>
              <c:numCache>
                <c:formatCode>_(* #,##0_);_(* \(#,##0\);_(* "-"_);_(@_)</c:formatCode>
                <c:ptCount val="4"/>
                <c:pt idx="0">
                  <c:v>115</c:v>
                </c:pt>
                <c:pt idx="1">
                  <c:v>65</c:v>
                </c:pt>
                <c:pt idx="2">
                  <c:v>29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2-4B9F-AA10-DE3F29169E3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Smart Phone Users</c:v>
                </c:pt>
              </c:strCache>
            </c:strRef>
          </c:tx>
          <c:spPr>
            <a:solidFill>
              <a:srgbClr val="00AD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BRASIL</c:v>
                </c:pt>
                <c:pt idx="1">
                  <c:v>MEXICO</c:v>
                </c:pt>
                <c:pt idx="2">
                  <c:v>ARGENTINA</c:v>
                </c:pt>
                <c:pt idx="3">
                  <c:v>COLOMBIA</c:v>
                </c:pt>
              </c:strCache>
            </c:strRef>
          </c:cat>
          <c:val>
            <c:numRef>
              <c:f>Sheet1!$B$3:$E$3</c:f>
              <c:numCache>
                <c:formatCode>_(* #,##0_);_(* \(#,##0\);_(* "-"_);_(@_)</c:formatCode>
                <c:ptCount val="4"/>
                <c:pt idx="0">
                  <c:v>49.1</c:v>
                </c:pt>
                <c:pt idx="1">
                  <c:v>38.5</c:v>
                </c:pt>
                <c:pt idx="2">
                  <c:v>13.3</c:v>
                </c:pt>
                <c:pt idx="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A2-4B9F-AA10-DE3F29169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7"/>
        <c:overlap val="-27"/>
        <c:axId val="507095264"/>
        <c:axId val="507086248"/>
      </c:barChart>
      <c:catAx>
        <c:axId val="50709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507086248"/>
        <c:crosses val="autoZero"/>
        <c:auto val="1"/>
        <c:lblAlgn val="ctr"/>
        <c:lblOffset val="100"/>
        <c:noMultiLvlLbl val="0"/>
      </c:catAx>
      <c:valAx>
        <c:axId val="50708624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50709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Número de TCxPAX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BRASIL</c:v>
                </c:pt>
                <c:pt idx="1">
                  <c:v>MÉXICO</c:v>
                </c:pt>
                <c:pt idx="2">
                  <c:v>ARGENTINA</c:v>
                </c:pt>
                <c:pt idx="3">
                  <c:v>COLOMBIA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0.82</c:v>
                </c:pt>
                <c:pt idx="1">
                  <c:v>0.24</c:v>
                </c:pt>
                <c:pt idx="2">
                  <c:v>0.74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3-46C4-B823-527B1EB7BE0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AD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BRASIL</c:v>
                </c:pt>
                <c:pt idx="1">
                  <c:v>MÉXICO</c:v>
                </c:pt>
                <c:pt idx="2">
                  <c:v>ARGENTINA</c:v>
                </c:pt>
                <c:pt idx="3">
                  <c:v>COLOMBIA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963-46C4-B823-527B1EB7B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7"/>
        <c:overlap val="-27"/>
        <c:axId val="354558904"/>
        <c:axId val="354559296"/>
      </c:barChart>
      <c:catAx>
        <c:axId val="35455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354559296"/>
        <c:crosses val="autoZero"/>
        <c:auto val="1"/>
        <c:lblAlgn val="ctr"/>
        <c:lblOffset val="100"/>
        <c:noMultiLvlLbl val="0"/>
      </c:catAx>
      <c:valAx>
        <c:axId val="354559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4558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87179487179485"/>
          <c:y val="5.0139264768875758E-2"/>
          <c:w val="0.68633979406420353"/>
          <c:h val="0.809178314833786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eCommerce as a % of Retail</c:v>
                </c:pt>
              </c:strCache>
            </c:strRef>
          </c:tx>
          <c:spPr>
            <a:solidFill>
              <a:schemeClr val="accent1"/>
            </a:solidFill>
            <a:ln w="476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BRASIL</c:v>
                </c:pt>
                <c:pt idx="1">
                  <c:v>MÉXICO</c:v>
                </c:pt>
                <c:pt idx="2">
                  <c:v>ARGENTINA</c:v>
                </c:pt>
                <c:pt idx="3">
                  <c:v>COLOMBIA*</c:v>
                </c:pt>
                <c:pt idx="4">
                  <c:v>USA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2.8000000000000001E-2</c:v>
                </c:pt>
                <c:pt idx="1">
                  <c:v>1.4E-2</c:v>
                </c:pt>
                <c:pt idx="2">
                  <c:v>1.9E-2</c:v>
                </c:pt>
                <c:pt idx="3">
                  <c:v>1.2999999999999999E-2</c:v>
                </c:pt>
                <c:pt idx="4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0-4926-928B-D3FC8A29A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43008"/>
        <c:axId val="411440264"/>
      </c:barChart>
      <c:catAx>
        <c:axId val="411443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411440264"/>
        <c:crosses val="autoZero"/>
        <c:auto val="1"/>
        <c:lblAlgn val="ctr"/>
        <c:lblOffset val="100"/>
        <c:noMultiLvlLbl val="0"/>
      </c:catAx>
      <c:valAx>
        <c:axId val="411440264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41144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F63AB-CE63-47C3-BC53-0CAB81A3AD6B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EEC35-BD97-4DE8-BB6E-6BF31A12C7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28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644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52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78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28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41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57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Si vamos a</a:t>
            </a:r>
            <a:r>
              <a:rPr lang="es-CO" baseline="0" dirty="0"/>
              <a:t> usar los mismos clientes para toda la región, debemos incluir algunos de AR y MX. </a:t>
            </a:r>
            <a:r>
              <a:rPr lang="es-CO" baseline="0" dirty="0" err="1"/>
              <a:t>Tambien</a:t>
            </a:r>
            <a:r>
              <a:rPr lang="es-CO" baseline="0" dirty="0"/>
              <a:t>, Adidas y </a:t>
            </a:r>
            <a:r>
              <a:rPr lang="es-CO" baseline="0" dirty="0" err="1"/>
              <a:t>Estee</a:t>
            </a:r>
            <a:r>
              <a:rPr lang="es-CO" baseline="0" dirty="0"/>
              <a:t> </a:t>
            </a:r>
            <a:r>
              <a:rPr lang="es-CO" baseline="0" dirty="0" err="1"/>
              <a:t>Lauder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32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33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337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EC35-BD97-4DE8-BB6E-6BF31A12C79B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883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9162661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09436" y="914400"/>
            <a:ext cx="4112203" cy="4343400"/>
          </a:xfrm>
          <a:prstGeom prst="roundRect">
            <a:avLst>
              <a:gd name="adj" fmla="val 25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17990" y="2316163"/>
            <a:ext cx="3307025" cy="1631369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43519" y="3947532"/>
            <a:ext cx="3307025" cy="793904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2" y="967736"/>
            <a:ext cx="2550193" cy="13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PY &amp;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0366" y="2587625"/>
            <a:ext cx="3995738" cy="294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8" y="349360"/>
            <a:ext cx="8508206" cy="1995006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8" y="2587557"/>
            <a:ext cx="3986592" cy="294614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8970" y="6173220"/>
            <a:ext cx="4859560" cy="341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898" y="6173219"/>
            <a:ext cx="582616" cy="341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GB" sz="900" dirty="0">
                <a:latin typeface="+mj-lt"/>
              </a:rPr>
              <a:t>p</a:t>
            </a:r>
            <a:fld id="{C4E2D461-D44C-49B0-8499-040732A108AE}" type="slidenum">
              <a:rPr lang="en-GB" sz="1500" smtClean="0"/>
              <a:pPr/>
              <a:t>‹Nº›</a:t>
            </a:fld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9582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8970" y="6173220"/>
            <a:ext cx="4859560" cy="341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898" y="6173219"/>
            <a:ext cx="582616" cy="341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GB" sz="900" dirty="0">
                <a:latin typeface="+mj-lt"/>
              </a:rPr>
              <a:t>p</a:t>
            </a:r>
            <a:fld id="{C4E2D461-D44C-49B0-8499-040732A108AE}" type="slidenum">
              <a:rPr lang="en-GB" sz="1500" smtClean="0"/>
              <a:pPr/>
              <a:t>‹Nº›</a:t>
            </a:fld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3190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0366" y="333375"/>
            <a:ext cx="3995738" cy="5200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8" y="349360"/>
            <a:ext cx="3986593" cy="1995006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8" y="2587557"/>
            <a:ext cx="3986592" cy="294614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8970" y="6173220"/>
            <a:ext cx="4859560" cy="341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898" y="6173219"/>
            <a:ext cx="582616" cy="341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GB" sz="900" dirty="0">
                <a:latin typeface="+mj-lt"/>
              </a:rPr>
              <a:t>p</a:t>
            </a:r>
            <a:fld id="{C4E2D461-D44C-49B0-8499-040732A108AE}" type="slidenum">
              <a:rPr lang="en-GB" sz="1500" smtClean="0"/>
              <a:pPr/>
              <a:t>‹Nº›</a:t>
            </a:fld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1002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395536" y="1196755"/>
            <a:ext cx="7772400" cy="648071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rgbClr val="009CDD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95536" y="1844824"/>
            <a:ext cx="6400800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 DE LA DIAPOSITIVA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7500" y="6291036"/>
            <a:ext cx="781957" cy="23358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18DC88C-3A88-411E-B05C-4567ED192761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731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45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20B130-081F-43C6-AE80-FBA0F274801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1857" y="6291036"/>
            <a:ext cx="5323114" cy="2335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7500" y="6291036"/>
            <a:ext cx="781957" cy="233589"/>
          </a:xfrm>
          <a:prstGeom prst="rect">
            <a:avLst/>
          </a:prstGeom>
        </p:spPr>
        <p:txBody>
          <a:bodyPr/>
          <a:lstStyle/>
          <a:p>
            <a:fld id="{B9031BC8-F96E-4576-89EE-F103976F0347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2" y="0"/>
            <a:ext cx="9175633" cy="6858000"/>
          </a:xfrm>
          <a:prstGeom prst="rect">
            <a:avLst/>
          </a:prstGeom>
        </p:spPr>
      </p:pic>
      <p:sp>
        <p:nvSpPr>
          <p:cNvPr id="6" name="Rounded Rectangle 7"/>
          <p:cNvSpPr/>
          <p:nvPr userDrawn="1"/>
        </p:nvSpPr>
        <p:spPr>
          <a:xfrm>
            <a:off x="-33478" y="405761"/>
            <a:ext cx="4090316" cy="4343400"/>
          </a:xfrm>
          <a:prstGeom prst="roundRect">
            <a:avLst>
              <a:gd name="adj" fmla="val 25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27515" y="1754188"/>
            <a:ext cx="3307025" cy="1631369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044" y="3385557"/>
            <a:ext cx="3307025" cy="793904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05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72655" y="2096815"/>
            <a:ext cx="4353449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72656" y="4345757"/>
            <a:ext cx="4353449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03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0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72655" y="2096815"/>
            <a:ext cx="4353449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72656" y="4345757"/>
            <a:ext cx="4353449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38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0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72655" y="2096815"/>
            <a:ext cx="4353449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72656" y="4345757"/>
            <a:ext cx="4353449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9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0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72655" y="2096815"/>
            <a:ext cx="4353449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72656" y="4345757"/>
            <a:ext cx="4353449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72655" y="2096815"/>
            <a:ext cx="4353449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72656" y="4345757"/>
            <a:ext cx="4353449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820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72655" y="2096815"/>
            <a:ext cx="4353449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72656" y="4345757"/>
            <a:ext cx="4353449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076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&amp; COP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8" y="349360"/>
            <a:ext cx="8508206" cy="1995006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8" y="2587557"/>
            <a:ext cx="3986592" cy="294614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8970" y="6173220"/>
            <a:ext cx="4859560" cy="341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898" y="6173219"/>
            <a:ext cx="582616" cy="341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GB" sz="900" dirty="0">
                <a:latin typeface="+mj-lt"/>
              </a:rPr>
              <a:t>p</a:t>
            </a:r>
            <a:fld id="{C4E2D461-D44C-49B0-8499-040732A108AE}" type="slidenum">
              <a:rPr lang="en-GB" sz="1500" smtClean="0"/>
              <a:pPr/>
              <a:t>‹Nº›</a:t>
            </a:fld>
            <a:endParaRPr lang="en-GB" sz="150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39511" y="2587557"/>
            <a:ext cx="3986592" cy="294614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596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LIN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317898" y="3016250"/>
            <a:ext cx="8508206" cy="3005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8970" y="6173220"/>
            <a:ext cx="4859560" cy="341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898" y="6173219"/>
            <a:ext cx="582616" cy="341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GB" sz="900" dirty="0">
                <a:latin typeface="+mj-lt"/>
              </a:rPr>
              <a:t>p</a:t>
            </a:r>
            <a:fld id="{C4E2D461-D44C-49B0-8499-040732A108AE}" type="slidenum">
              <a:rPr lang="en-GB" sz="1500" smtClean="0"/>
              <a:pPr/>
              <a:t>‹Nº›</a:t>
            </a:fld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7898" y="1633539"/>
            <a:ext cx="8508206" cy="1158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0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898" y="343860"/>
            <a:ext cx="8508602" cy="652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98" y="1403499"/>
            <a:ext cx="8508602" cy="378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1443" y="6021388"/>
            <a:ext cx="850820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9"/>
          <a:stretch/>
        </p:blipFill>
        <p:spPr bwMode="auto">
          <a:xfrm>
            <a:off x="8023183" y="6160822"/>
            <a:ext cx="846466" cy="4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3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8" r:id="rId2"/>
    <p:sldLayoutId id="2147483739" r:id="rId3"/>
    <p:sldLayoutId id="2147483668" r:id="rId4"/>
    <p:sldLayoutId id="2147483671" r:id="rId5"/>
    <p:sldLayoutId id="2147483673" r:id="rId6"/>
    <p:sldLayoutId id="2147483749" r:id="rId7"/>
    <p:sldLayoutId id="2147483732" r:id="rId8"/>
    <p:sldLayoutId id="2147483704" r:id="rId9"/>
    <p:sldLayoutId id="2147483702" r:id="rId10"/>
    <p:sldLayoutId id="2147483693" r:id="rId11"/>
    <p:sldLayoutId id="2147483746" r:id="rId12"/>
    <p:sldLayoutId id="2147483747" r:id="rId13"/>
    <p:sldLayoutId id="2147483748" r:id="rId14"/>
    <p:sldLayoutId id="214748375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0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5560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5"/>
          <p:cNvSpPr/>
          <p:nvPr/>
        </p:nvSpPr>
        <p:spPr>
          <a:xfrm rot="5400000">
            <a:off x="196934" y="732050"/>
            <a:ext cx="4359691" cy="4724397"/>
          </a:xfrm>
          <a:prstGeom prst="round2SameRect">
            <a:avLst>
              <a:gd name="adj1" fmla="val 10480"/>
              <a:gd name="adj2" fmla="val 0"/>
            </a:avLst>
          </a:prstGeom>
          <a:solidFill>
            <a:srgbClr val="BC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5829" y="2653136"/>
            <a:ext cx="4019496" cy="20967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40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Recibe pagos por internet</a:t>
            </a:r>
          </a:p>
          <a:p>
            <a:r>
              <a:rPr lang="es-ES" sz="24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www.payu.com</a:t>
            </a:r>
          </a:p>
          <a:p>
            <a:endParaRPr lang="es-ES" sz="40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3"/>
            <a:ext cx="3618153" cy="19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46222"/>
            <a:ext cx="9144000" cy="648071"/>
          </a:xfrm>
        </p:spPr>
        <p:txBody>
          <a:bodyPr>
            <a:normAutofit/>
          </a:bodyPr>
          <a:lstStyle/>
          <a:p>
            <a:pPr algn="ctr"/>
            <a:r>
              <a:rPr lang="es-CO" sz="3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¿Cómo funciona?</a:t>
            </a:r>
          </a:p>
        </p:txBody>
      </p:sp>
      <p:sp>
        <p:nvSpPr>
          <p:cNvPr id="83" name="256 Rectángulo redondeado"/>
          <p:cNvSpPr/>
          <p:nvPr/>
        </p:nvSpPr>
        <p:spPr>
          <a:xfrm>
            <a:off x="2414124" y="1733425"/>
            <a:ext cx="3770849" cy="3828308"/>
          </a:xfrm>
          <a:prstGeom prst="roundRect">
            <a:avLst>
              <a:gd name="adj" fmla="val 2727"/>
            </a:avLst>
          </a:prstGeom>
          <a:solidFill>
            <a:schemeClr val="bg1"/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" dist="38100" dir="5400000" algn="tl" rotWithShape="0">
              <a:srgbClr val="A5A5A5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white"/>
                </a:solidFill>
              </a:rPr>
              <a:t> 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35" name="60 Rectángulo redondeado"/>
          <p:cNvSpPr/>
          <p:nvPr/>
        </p:nvSpPr>
        <p:spPr>
          <a:xfrm>
            <a:off x="5576131" y="2228343"/>
            <a:ext cx="977290" cy="792088"/>
          </a:xfrm>
          <a:prstGeom prst="roundRect">
            <a:avLst>
              <a:gd name="adj" fmla="val 912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7" name="62 CuadroTexto"/>
          <p:cNvSpPr txBox="1"/>
          <p:nvPr/>
        </p:nvSpPr>
        <p:spPr>
          <a:xfrm>
            <a:off x="5585860" y="2395727"/>
            <a:ext cx="97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Módulo Antifraude</a:t>
            </a:r>
            <a:endParaRPr lang="es-CO" sz="1200" dirty="0">
              <a:solidFill>
                <a:schemeClr val="bg1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63 Rectángulo redondeado"/>
          <p:cNvSpPr/>
          <p:nvPr/>
        </p:nvSpPr>
        <p:spPr>
          <a:xfrm>
            <a:off x="3234950" y="2151280"/>
            <a:ext cx="1724039" cy="1489604"/>
          </a:xfrm>
          <a:prstGeom prst="roundRect">
            <a:avLst>
              <a:gd name="adj" fmla="val 912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1" name="64 CuadroTexto"/>
          <p:cNvSpPr txBox="1"/>
          <p:nvPr/>
        </p:nvSpPr>
        <p:spPr>
          <a:xfrm>
            <a:off x="3296786" y="2172105"/>
            <a:ext cx="1626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Check</a:t>
            </a:r>
            <a:r>
              <a:rPr lang="es-ES" sz="1050" b="1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Out</a:t>
            </a:r>
            <a:endParaRPr lang="es-CO" sz="1050" b="1" dirty="0">
              <a:solidFill>
                <a:schemeClr val="bg1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283 Redondear rectángulo de esquina del mismo lado"/>
          <p:cNvSpPr/>
          <p:nvPr/>
        </p:nvSpPr>
        <p:spPr>
          <a:xfrm>
            <a:off x="2414125" y="1506203"/>
            <a:ext cx="3770848" cy="474474"/>
          </a:xfrm>
          <a:prstGeom prst="round2Same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Plataforma transaccional de </a:t>
            </a:r>
            <a:r>
              <a:rPr lang="es-ES" sz="1600" dirty="0" err="1">
                <a:solidFill>
                  <a:prstClr val="whit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PayU</a:t>
            </a:r>
            <a:endParaRPr lang="es-CO" sz="1600" dirty="0">
              <a:solidFill>
                <a:prstClr val="white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187" y="1754096"/>
            <a:ext cx="1544782" cy="155963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422312" y="4077439"/>
            <a:ext cx="389106" cy="3891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302447" y="4077439"/>
            <a:ext cx="389106" cy="3891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11" y="1975682"/>
            <a:ext cx="1565025" cy="175778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61481" y="3798806"/>
            <a:ext cx="1235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Comercio</a:t>
            </a:r>
            <a:endParaRPr lang="es-CO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126" y="4192563"/>
            <a:ext cx="205533" cy="159859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7351672" y="3309619"/>
            <a:ext cx="123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Entidad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bancaria</a:t>
            </a:r>
            <a:endParaRPr lang="es-CO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Proyectos\PAYU\COLOMBIA\Rediseno_checkOut\REBRANDING\JPG\desktop\2_MedioPago_informac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50" y="2465044"/>
            <a:ext cx="1753446" cy="2351680"/>
          </a:xfrm>
          <a:prstGeom prst="rect">
            <a:avLst/>
          </a:prstGeom>
          <a:noFill/>
          <a:effectLst>
            <a:outerShdw blurRad="165100" dist="50800" dir="5520000" sx="94000" sy="94000" algn="ctr" rotWithShape="0">
              <a:srgbClr val="000000">
                <a:alpha val="2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2139235" y="2261329"/>
            <a:ext cx="283386" cy="283386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5106653" y="2200017"/>
            <a:ext cx="283386" cy="283386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77330" y="2465044"/>
            <a:ext cx="292720" cy="15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Elipse"/>
          <p:cNvSpPr/>
          <p:nvPr/>
        </p:nvSpPr>
        <p:spPr>
          <a:xfrm>
            <a:off x="5597362" y="3211039"/>
            <a:ext cx="283386" cy="283386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173920" y="2418989"/>
            <a:ext cx="11256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chemeClr val="accent6">
                    <a:lumMod val="75000"/>
                  </a:schemeClr>
                </a:solidFill>
                <a:latin typeface="Alwyn New Lt" pitchFamily="34" charset="0"/>
              </a:rPr>
              <a:t>Logo de tu compañía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Alwyn New Lt" pitchFamily="34" charset="0"/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6935123" y="3752923"/>
            <a:ext cx="283386" cy="283386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8512168" y="3977532"/>
            <a:ext cx="283386" cy="283386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2545590" y="3703645"/>
            <a:ext cx="283386" cy="283386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40 Flecha derecha"/>
          <p:cNvSpPr/>
          <p:nvPr/>
        </p:nvSpPr>
        <p:spPr>
          <a:xfrm>
            <a:off x="2139235" y="2581258"/>
            <a:ext cx="622728" cy="3148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44 Flecha derecha"/>
          <p:cNvSpPr/>
          <p:nvPr/>
        </p:nvSpPr>
        <p:spPr>
          <a:xfrm>
            <a:off x="5105961" y="2583213"/>
            <a:ext cx="301557" cy="3148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Flecha derecha"/>
          <p:cNvSpPr/>
          <p:nvPr/>
        </p:nvSpPr>
        <p:spPr>
          <a:xfrm rot="16200000">
            <a:off x="7694036" y="3858511"/>
            <a:ext cx="311364" cy="3148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6944648" y="4171604"/>
            <a:ext cx="992725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CO" dirty="0"/>
          </a:p>
        </p:txBody>
      </p:sp>
      <p:grpSp>
        <p:nvGrpSpPr>
          <p:cNvPr id="47" name="26 Grupo"/>
          <p:cNvGrpSpPr/>
          <p:nvPr/>
        </p:nvGrpSpPr>
        <p:grpSpPr>
          <a:xfrm rot="5400000">
            <a:off x="5570200" y="2986054"/>
            <a:ext cx="970256" cy="1039025"/>
            <a:chOff x="5630053" y="3366070"/>
            <a:chExt cx="898232" cy="819959"/>
          </a:xfrm>
          <a:solidFill>
            <a:schemeClr val="accent6">
              <a:lumMod val="75000"/>
            </a:schemeClr>
          </a:solidFill>
        </p:grpSpPr>
        <p:cxnSp>
          <p:nvCxnSpPr>
            <p:cNvPr id="51" name="131 Conector recto"/>
            <p:cNvCxnSpPr/>
            <p:nvPr/>
          </p:nvCxnSpPr>
          <p:spPr>
            <a:xfrm rot="16200000" flipH="1">
              <a:off x="5960915" y="3773873"/>
              <a:ext cx="727202" cy="1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32 Conector recto"/>
            <p:cNvCxnSpPr/>
            <p:nvPr/>
          </p:nvCxnSpPr>
          <p:spPr>
            <a:xfrm rot="16200000">
              <a:off x="5971233" y="3422137"/>
              <a:ext cx="0" cy="682360"/>
            </a:xfrm>
            <a:prstGeom prst="line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134 Triángulo isósceles"/>
            <p:cNvSpPr/>
            <p:nvPr/>
          </p:nvSpPr>
          <p:spPr>
            <a:xfrm rot="5400000">
              <a:off x="6431832" y="3385361"/>
              <a:ext cx="115744" cy="77162"/>
            </a:xfrm>
            <a:prstGeom prst="triangle">
              <a:avLst>
                <a:gd name="adj" fmla="val 46986"/>
              </a:avLst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cxnSp>
          <p:nvCxnSpPr>
            <p:cNvPr id="54" name="138 Conector recto"/>
            <p:cNvCxnSpPr/>
            <p:nvPr/>
          </p:nvCxnSpPr>
          <p:spPr>
            <a:xfrm flipV="1">
              <a:off x="6321231" y="3417789"/>
              <a:ext cx="153570" cy="252"/>
            </a:xfrm>
            <a:prstGeom prst="line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144 Triángulo isósceles"/>
            <p:cNvSpPr/>
            <p:nvPr/>
          </p:nvSpPr>
          <p:spPr>
            <a:xfrm rot="5400000">
              <a:off x="6420482" y="4089576"/>
              <a:ext cx="115744" cy="77162"/>
            </a:xfrm>
            <a:prstGeom prst="triangle">
              <a:avLst>
                <a:gd name="adj" fmla="val 46986"/>
              </a:avLst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cxnSp>
          <p:nvCxnSpPr>
            <p:cNvPr id="56" name="145 Conector recto"/>
            <p:cNvCxnSpPr/>
            <p:nvPr/>
          </p:nvCxnSpPr>
          <p:spPr>
            <a:xfrm>
              <a:off x="6320988" y="4122013"/>
              <a:ext cx="142465" cy="0"/>
            </a:xfrm>
            <a:prstGeom prst="line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56 Flecha derecha"/>
          <p:cNvSpPr/>
          <p:nvPr/>
        </p:nvSpPr>
        <p:spPr>
          <a:xfrm rot="10800000">
            <a:off x="6950778" y="4737223"/>
            <a:ext cx="1346775" cy="3148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57 Rectángulo"/>
          <p:cNvSpPr/>
          <p:nvPr/>
        </p:nvSpPr>
        <p:spPr>
          <a:xfrm rot="5400000">
            <a:off x="7808853" y="4406840"/>
            <a:ext cx="992725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CO" dirty="0"/>
          </a:p>
        </p:txBody>
      </p:sp>
      <p:sp>
        <p:nvSpPr>
          <p:cNvPr id="59" name="58 Flecha derecha"/>
          <p:cNvSpPr/>
          <p:nvPr/>
        </p:nvSpPr>
        <p:spPr>
          <a:xfrm rot="10800000">
            <a:off x="2091467" y="3374816"/>
            <a:ext cx="718263" cy="3148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96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redondeado 56"/>
          <p:cNvSpPr/>
          <p:nvPr/>
        </p:nvSpPr>
        <p:spPr>
          <a:xfrm>
            <a:off x="20064" y="1041994"/>
            <a:ext cx="4473677" cy="3726651"/>
          </a:xfrm>
          <a:prstGeom prst="roundRect">
            <a:avLst>
              <a:gd name="adj" fmla="val 11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 redondeado 58"/>
          <p:cNvSpPr/>
          <p:nvPr/>
        </p:nvSpPr>
        <p:spPr>
          <a:xfrm>
            <a:off x="4670323" y="1033637"/>
            <a:ext cx="4473677" cy="3726651"/>
          </a:xfrm>
          <a:prstGeom prst="roundRect">
            <a:avLst>
              <a:gd name="adj" fmla="val 11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73661162"/>
              </p:ext>
            </p:extLst>
          </p:nvPr>
        </p:nvGraphicFramePr>
        <p:xfrm>
          <a:off x="228600" y="2503137"/>
          <a:ext cx="3969276" cy="19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8"/>
          <p:cNvSpPr txBox="1">
            <a:spLocks/>
          </p:cNvSpPr>
          <p:nvPr/>
        </p:nvSpPr>
        <p:spPr>
          <a:xfrm>
            <a:off x="267815" y="1207182"/>
            <a:ext cx="3931096" cy="312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Usuarios de Internet en Latam</a:t>
            </a:r>
          </a:p>
        </p:txBody>
      </p:sp>
      <p:cxnSp>
        <p:nvCxnSpPr>
          <p:cNvPr id="7" name="Straight Connector 11"/>
          <p:cNvCxnSpPr/>
          <p:nvPr/>
        </p:nvCxnSpPr>
        <p:spPr>
          <a:xfrm>
            <a:off x="267815" y="1557338"/>
            <a:ext cx="3902219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/>
          <p:cNvSpPr txBox="1"/>
          <p:nvPr/>
        </p:nvSpPr>
        <p:spPr>
          <a:xfrm>
            <a:off x="304800" y="1599520"/>
            <a:ext cx="3865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i="1" dirty="0">
                <a:latin typeface="Arial" panose="020B0604020202020204" pitchFamily="34" charset="0"/>
                <a:cs typeface="Arial" panose="020B0604020202020204" pitchFamily="34" charset="0"/>
              </a:rPr>
              <a:t>MM Usuarios  (% de la población) 2015</a:t>
            </a:r>
          </a:p>
        </p:txBody>
      </p:sp>
      <p:sp>
        <p:nvSpPr>
          <p:cNvPr id="10" name="SourceBox"/>
          <p:cNvSpPr>
            <a:spLocks noChangeArrowheads="1"/>
          </p:cNvSpPr>
          <p:nvPr/>
        </p:nvSpPr>
        <p:spPr bwMode="gray">
          <a:xfrm>
            <a:off x="362710" y="6169745"/>
            <a:ext cx="8149640" cy="344710"/>
          </a:xfrm>
          <a:prstGeom prst="rect">
            <a:avLst/>
          </a:prstGeom>
          <a:noFill/>
        </p:spPr>
        <p:txBody>
          <a:bodyPr wrap="square" lIns="0" tIns="18288" rIns="0" bIns="18288" rtlCol="0" anchor="b">
            <a:spAutoFit/>
          </a:bodyPr>
          <a:lstStyle/>
          <a:p>
            <a:pPr marL="536575" marR="0" lvl="0" indent="-5365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Fuente: </a:t>
            </a:r>
            <a:r>
              <a:rPr lang="es-ES_tradnl" sz="1000" dirty="0" err="1">
                <a:solidFill>
                  <a:srgbClr val="5C5C5C"/>
                </a:solidFill>
                <a:latin typeface="Calibri"/>
                <a:cs typeface="Calibri" pitchFamily="34" charset="0"/>
              </a:rPr>
              <a:t>eMarketer</a:t>
            </a: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 2015, </a:t>
            </a:r>
            <a:r>
              <a:rPr lang="es-ES_tradnl" sz="1000" dirty="0" err="1">
                <a:solidFill>
                  <a:srgbClr val="5C5C5C"/>
                </a:solidFill>
                <a:latin typeface="Calibri"/>
                <a:cs typeface="Calibri" pitchFamily="34" charset="0"/>
              </a:rPr>
              <a:t>Tecnocom</a:t>
            </a: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 </a:t>
            </a:r>
            <a:r>
              <a:rPr lang="es-ES_tradnl" sz="1000" dirty="0" err="1">
                <a:solidFill>
                  <a:srgbClr val="5C5C5C"/>
                </a:solidFill>
                <a:latin typeface="Calibri"/>
                <a:cs typeface="Calibri" pitchFamily="34" charset="0"/>
              </a:rPr>
              <a:t>Report</a:t>
            </a: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 2015, </a:t>
            </a:r>
            <a:r>
              <a:rPr lang="es-ES_tradnl" sz="1000" dirty="0" err="1">
                <a:solidFill>
                  <a:srgbClr val="5C5C5C"/>
                </a:solidFill>
                <a:latin typeface="Calibri"/>
                <a:cs typeface="Calibri" pitchFamily="34" charset="0"/>
              </a:rPr>
              <a:t>Statista</a:t>
            </a: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 2016</a:t>
            </a:r>
          </a:p>
          <a:p>
            <a:pPr marL="536575" marR="0" lvl="0" indent="-5365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* Las cifras de Colombia son estimadas </a:t>
            </a:r>
          </a:p>
        </p:txBody>
      </p:sp>
      <p:sp>
        <p:nvSpPr>
          <p:cNvPr id="11" name="Oval 19"/>
          <p:cNvSpPr/>
          <p:nvPr/>
        </p:nvSpPr>
        <p:spPr>
          <a:xfrm>
            <a:off x="537160" y="2242632"/>
            <a:ext cx="595391" cy="2646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56%</a:t>
            </a:r>
          </a:p>
        </p:txBody>
      </p:sp>
      <p:sp>
        <p:nvSpPr>
          <p:cNvPr id="12" name="Oval 20"/>
          <p:cNvSpPr/>
          <p:nvPr/>
        </p:nvSpPr>
        <p:spPr>
          <a:xfrm>
            <a:off x="1490775" y="2757489"/>
            <a:ext cx="595391" cy="2646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13" name="Oval 21"/>
          <p:cNvSpPr/>
          <p:nvPr/>
        </p:nvSpPr>
        <p:spPr>
          <a:xfrm>
            <a:off x="3398004" y="3169945"/>
            <a:ext cx="595391" cy="2646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</a:p>
        </p:txBody>
      </p:sp>
      <p:sp>
        <p:nvSpPr>
          <p:cNvPr id="14" name="Oval 22"/>
          <p:cNvSpPr/>
          <p:nvPr/>
        </p:nvSpPr>
        <p:spPr>
          <a:xfrm>
            <a:off x="2444390" y="3062289"/>
            <a:ext cx="595391" cy="2646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423613" y="4926076"/>
            <a:ext cx="3619500" cy="962799"/>
            <a:chOff x="304800" y="5095568"/>
            <a:chExt cx="3619500" cy="962799"/>
          </a:xfrm>
        </p:grpSpPr>
        <p:grpSp>
          <p:nvGrpSpPr>
            <p:cNvPr id="15" name="Group 24"/>
            <p:cNvGrpSpPr/>
            <p:nvPr/>
          </p:nvGrpSpPr>
          <p:grpSpPr>
            <a:xfrm>
              <a:off x="304800" y="5095568"/>
              <a:ext cx="3619500" cy="962799"/>
              <a:chOff x="419100" y="5245441"/>
              <a:chExt cx="3619500" cy="962799"/>
            </a:xfrm>
          </p:grpSpPr>
          <p:sp>
            <p:nvSpPr>
              <p:cNvPr id="16" name="Rectangle 5"/>
              <p:cNvSpPr/>
              <p:nvPr/>
            </p:nvSpPr>
            <p:spPr>
              <a:xfrm>
                <a:off x="419100" y="5269640"/>
                <a:ext cx="385333" cy="20142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7"/>
              <p:cNvSpPr txBox="1"/>
              <p:nvPr/>
            </p:nvSpPr>
            <p:spPr>
              <a:xfrm>
                <a:off x="904934" y="5245441"/>
                <a:ext cx="2905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Usuarios de Internet</a:t>
                </a: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894522" y="5931241"/>
                <a:ext cx="31440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Usuarios de Internet / Total de </a:t>
                </a:r>
                <a:r>
                  <a:rPr lang="es-ES_tradnl" sz="1200">
                    <a:latin typeface="Arial" panose="020B0604020202020204" pitchFamily="34" charset="0"/>
                    <a:cs typeface="Arial" panose="020B0604020202020204" pitchFamily="34" charset="0"/>
                  </a:rPr>
                  <a:t>la Población</a:t>
                </a:r>
                <a:endParaRPr lang="es-ES_tradnl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23"/>
              <p:cNvSpPr/>
              <p:nvPr/>
            </p:nvSpPr>
            <p:spPr>
              <a:xfrm>
                <a:off x="419100" y="5931241"/>
                <a:ext cx="381000" cy="2286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ectangle 36"/>
            <p:cNvSpPr/>
            <p:nvPr/>
          </p:nvSpPr>
          <p:spPr>
            <a:xfrm>
              <a:off x="304800" y="5462200"/>
              <a:ext cx="381000" cy="19915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8" name="TextBox 37"/>
            <p:cNvSpPr txBox="1"/>
            <p:nvPr/>
          </p:nvSpPr>
          <p:spPr>
            <a:xfrm>
              <a:off x="790634" y="5438001"/>
              <a:ext cx="290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Arial" panose="020B0604020202020204" pitchFamily="34" charset="0"/>
                  <a:cs typeface="Arial" panose="020B0604020202020204" pitchFamily="34" charset="0"/>
                </a:rPr>
                <a:t>Usuarios de </a:t>
              </a:r>
              <a:r>
                <a:rPr lang="es-ES_tradnl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Smartphones</a:t>
              </a:r>
              <a:endParaRPr lang="es-ES_trad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5" name="Chart 2"/>
          <p:cNvGraphicFramePr/>
          <p:nvPr>
            <p:extLst>
              <p:ext uri="{D42A27DB-BD31-4B8C-83A1-F6EECF244321}">
                <p14:modId xmlns:p14="http://schemas.microsoft.com/office/powerpoint/2010/main" val="529164917"/>
              </p:ext>
            </p:extLst>
          </p:nvPr>
        </p:nvGraphicFramePr>
        <p:xfrm>
          <a:off x="4878101" y="2478937"/>
          <a:ext cx="3969276" cy="19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 Placeholder 8"/>
          <p:cNvSpPr txBox="1">
            <a:spLocks/>
          </p:cNvSpPr>
          <p:nvPr/>
        </p:nvSpPr>
        <p:spPr>
          <a:xfrm>
            <a:off x="4917316" y="1182982"/>
            <a:ext cx="3931096" cy="312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Penetración TC en Latam</a:t>
            </a:r>
          </a:p>
        </p:txBody>
      </p:sp>
      <p:cxnSp>
        <p:nvCxnSpPr>
          <p:cNvPr id="47" name="Straight Connector 11"/>
          <p:cNvCxnSpPr/>
          <p:nvPr/>
        </p:nvCxnSpPr>
        <p:spPr>
          <a:xfrm>
            <a:off x="4917316" y="1533138"/>
            <a:ext cx="3902219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7"/>
          <p:cNvSpPr txBox="1"/>
          <p:nvPr/>
        </p:nvSpPr>
        <p:spPr>
          <a:xfrm>
            <a:off x="4954301" y="1509522"/>
            <a:ext cx="31092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i="1" dirty="0">
                <a:latin typeface="Arial" panose="020B0604020202020204" pitchFamily="34" charset="0"/>
                <a:cs typeface="Arial" panose="020B0604020202020204" pitchFamily="34" charset="0"/>
              </a:rPr>
              <a:t>(% de la población) 2015</a:t>
            </a:r>
          </a:p>
        </p:txBody>
      </p:sp>
      <p:sp>
        <p:nvSpPr>
          <p:cNvPr id="52" name="1 Título"/>
          <p:cNvSpPr txBox="1">
            <a:spLocks/>
          </p:cNvSpPr>
          <p:nvPr/>
        </p:nvSpPr>
        <p:spPr>
          <a:xfrm>
            <a:off x="0" y="346222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s-CO" sz="3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Indicadores del comercio electrónico</a:t>
            </a:r>
          </a:p>
        </p:txBody>
      </p:sp>
    </p:spTree>
    <p:extLst>
      <p:ext uri="{BB962C8B-B14F-4D97-AF65-F5344CB8AC3E}">
        <p14:creationId xmlns:p14="http://schemas.microsoft.com/office/powerpoint/2010/main" val="17305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1199535"/>
            <a:ext cx="9144000" cy="4827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304850" y="1541105"/>
            <a:ext cx="4528684" cy="3603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Indicadores del Mercado de e-Commerce</a:t>
            </a:r>
          </a:p>
        </p:txBody>
      </p:sp>
      <p:cxnSp>
        <p:nvCxnSpPr>
          <p:cNvPr id="10" name="Straight Connector 12"/>
          <p:cNvCxnSpPr/>
          <p:nvPr/>
        </p:nvCxnSpPr>
        <p:spPr>
          <a:xfrm>
            <a:off x="2304661" y="1901466"/>
            <a:ext cx="4528022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26"/>
          <p:cNvGraphicFramePr/>
          <p:nvPr>
            <p:extLst>
              <p:ext uri="{D42A27DB-BD31-4B8C-83A1-F6EECF244321}">
                <p14:modId xmlns:p14="http://schemas.microsoft.com/office/powerpoint/2010/main" val="4048613976"/>
              </p:ext>
            </p:extLst>
          </p:nvPr>
        </p:nvGraphicFramePr>
        <p:xfrm>
          <a:off x="1111998" y="2295374"/>
          <a:ext cx="6957326" cy="426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28"/>
          <p:cNvSpPr txBox="1"/>
          <p:nvPr/>
        </p:nvSpPr>
        <p:spPr>
          <a:xfrm>
            <a:off x="2304661" y="1944328"/>
            <a:ext cx="457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i="1" dirty="0">
                <a:latin typeface="Arial" panose="020B0604020202020204" pitchFamily="34" charset="0"/>
                <a:cs typeface="Arial" panose="020B0604020202020204" pitchFamily="34" charset="0"/>
              </a:rPr>
              <a:t>e-Commerce sobre </a:t>
            </a:r>
            <a:r>
              <a:rPr lang="es-ES_tradnl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  <a:r>
              <a:rPr lang="es-ES_tradnl" sz="1300" i="1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346222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s-CO" sz="3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Indicadores del comercio electrónico</a:t>
            </a:r>
          </a:p>
        </p:txBody>
      </p:sp>
      <p:sp>
        <p:nvSpPr>
          <p:cNvPr id="15" name="SourceBox"/>
          <p:cNvSpPr>
            <a:spLocks noChangeArrowheads="1"/>
          </p:cNvSpPr>
          <p:nvPr/>
        </p:nvSpPr>
        <p:spPr bwMode="gray">
          <a:xfrm>
            <a:off x="362710" y="6169745"/>
            <a:ext cx="8149640" cy="344710"/>
          </a:xfrm>
          <a:prstGeom prst="rect">
            <a:avLst/>
          </a:prstGeom>
          <a:noFill/>
        </p:spPr>
        <p:txBody>
          <a:bodyPr wrap="square" lIns="0" tIns="18288" rIns="0" bIns="18288" rtlCol="0" anchor="b">
            <a:spAutoFit/>
          </a:bodyPr>
          <a:lstStyle/>
          <a:p>
            <a:pPr marL="536575" marR="0" lvl="0" indent="-5365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Fuente: </a:t>
            </a:r>
            <a:r>
              <a:rPr lang="es-ES_tradnl" sz="1000" dirty="0" err="1">
                <a:solidFill>
                  <a:srgbClr val="5C5C5C"/>
                </a:solidFill>
                <a:latin typeface="Calibri"/>
                <a:cs typeface="Calibri" pitchFamily="34" charset="0"/>
              </a:rPr>
              <a:t>Statista</a:t>
            </a: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 2016</a:t>
            </a:r>
          </a:p>
          <a:p>
            <a:pPr marL="536575" marR="0" lvl="0" indent="-5365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dirty="0">
                <a:solidFill>
                  <a:srgbClr val="5C5C5C"/>
                </a:solidFill>
                <a:latin typeface="Calibri"/>
                <a:cs typeface="Calibri" pitchFamily="34" charset="0"/>
              </a:rPr>
              <a:t>* Las cifras de Colombia son estimadas </a:t>
            </a:r>
          </a:p>
        </p:txBody>
      </p:sp>
    </p:spTree>
    <p:extLst>
      <p:ext uri="{BB962C8B-B14F-4D97-AF65-F5344CB8AC3E}">
        <p14:creationId xmlns:p14="http://schemas.microsoft.com/office/powerpoint/2010/main" val="39439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690201" y="1422107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/>
          <p:cNvSpPr/>
          <p:nvPr/>
        </p:nvSpPr>
        <p:spPr>
          <a:xfrm>
            <a:off x="619433" y="1426295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0" y="385340"/>
            <a:ext cx="9144000" cy="65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s-ES" sz="3400" b="1" dirty="0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 nuevas compañías de pagos</a:t>
            </a:r>
            <a:endParaRPr lang="es-CO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9" y="3746332"/>
            <a:ext cx="1373101" cy="5325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60" y="1534827"/>
            <a:ext cx="1625745" cy="6259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39" y="1439768"/>
            <a:ext cx="1639230" cy="7600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7" y="1618279"/>
            <a:ext cx="1621320" cy="5267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48" y="1672646"/>
            <a:ext cx="1415879" cy="3523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8" y="3812102"/>
            <a:ext cx="1466345" cy="577528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619432" y="2530507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redondeado 10"/>
          <p:cNvSpPr/>
          <p:nvPr/>
        </p:nvSpPr>
        <p:spPr>
          <a:xfrm>
            <a:off x="619432" y="3629352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redondeado 12"/>
          <p:cNvSpPr/>
          <p:nvPr/>
        </p:nvSpPr>
        <p:spPr>
          <a:xfrm>
            <a:off x="2690202" y="2528227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redondeado 13"/>
          <p:cNvSpPr/>
          <p:nvPr/>
        </p:nvSpPr>
        <p:spPr>
          <a:xfrm>
            <a:off x="2699727" y="3645506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redondeado 15"/>
          <p:cNvSpPr/>
          <p:nvPr/>
        </p:nvSpPr>
        <p:spPr>
          <a:xfrm>
            <a:off x="4789871" y="1431085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Picture 4" descr="D:\Proyectos\logosEmpresas\competitors\pic07802_lw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66" y="2792365"/>
            <a:ext cx="1566156" cy="3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redondeado 17"/>
          <p:cNvSpPr/>
          <p:nvPr/>
        </p:nvSpPr>
        <p:spPr>
          <a:xfrm>
            <a:off x="4789871" y="2528227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Picture 5" descr="D:\Proyectos\logosEmpresas\competitors\logo2_bi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957" y="2781362"/>
            <a:ext cx="1555660" cy="2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19"/>
          <p:cNvSpPr/>
          <p:nvPr/>
        </p:nvSpPr>
        <p:spPr>
          <a:xfrm>
            <a:off x="4789871" y="3645506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12" y="3975184"/>
            <a:ext cx="1330497" cy="159081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619432" y="4768528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redondeado 25"/>
          <p:cNvSpPr/>
          <p:nvPr/>
        </p:nvSpPr>
        <p:spPr>
          <a:xfrm>
            <a:off x="2699727" y="4784682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redondeado 26"/>
          <p:cNvSpPr/>
          <p:nvPr/>
        </p:nvSpPr>
        <p:spPr>
          <a:xfrm>
            <a:off x="4789871" y="4784682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79" y="5027658"/>
            <a:ext cx="1520768" cy="371001"/>
          </a:xfrm>
          <a:prstGeom prst="rect">
            <a:avLst/>
          </a:prstGeom>
        </p:spPr>
      </p:pic>
      <p:pic>
        <p:nvPicPr>
          <p:cNvPr id="30" name="Picture 9" descr="D:\Proyectos\logosEmpresas\competitors\logoPaymentez_final_2.0-03-300x120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18" y="4885253"/>
            <a:ext cx="1426509" cy="5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Proyectos\logosEmpresas\competitors\logo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292" y="5069257"/>
            <a:ext cx="1120990" cy="2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redondeado 33"/>
          <p:cNvSpPr/>
          <p:nvPr/>
        </p:nvSpPr>
        <p:spPr>
          <a:xfrm>
            <a:off x="6805051" y="1431085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redondeado 34"/>
          <p:cNvSpPr/>
          <p:nvPr/>
        </p:nvSpPr>
        <p:spPr>
          <a:xfrm>
            <a:off x="6805051" y="2528227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redondeado 36"/>
          <p:cNvSpPr/>
          <p:nvPr/>
        </p:nvSpPr>
        <p:spPr>
          <a:xfrm>
            <a:off x="6805051" y="3645506"/>
            <a:ext cx="1748580" cy="768690"/>
          </a:xfrm>
          <a:prstGeom prst="roundRect">
            <a:avLst>
              <a:gd name="adj" fmla="val 694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redondeado 38"/>
          <p:cNvSpPr/>
          <p:nvPr/>
        </p:nvSpPr>
        <p:spPr>
          <a:xfrm>
            <a:off x="6805051" y="4784682"/>
            <a:ext cx="1748580" cy="768690"/>
          </a:xfrm>
          <a:prstGeom prst="roundRect">
            <a:avLst>
              <a:gd name="adj" fmla="val 6946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05" y="2787042"/>
            <a:ext cx="1323975" cy="29527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58" y="2776190"/>
            <a:ext cx="1471242" cy="35970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4" y="4980502"/>
            <a:ext cx="1436382" cy="37705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92" y="3761927"/>
            <a:ext cx="1190625" cy="55245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98651" y="6223000"/>
            <a:ext cx="427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Fuente: análisis propio de PayU y Naspers.</a:t>
            </a:r>
          </a:p>
        </p:txBody>
      </p:sp>
    </p:spTree>
    <p:extLst>
      <p:ext uri="{BB962C8B-B14F-4D97-AF65-F5344CB8AC3E}">
        <p14:creationId xmlns:p14="http://schemas.microsoft.com/office/powerpoint/2010/main" val="17050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/>
          <p:cNvSpPr/>
          <p:nvPr/>
        </p:nvSpPr>
        <p:spPr>
          <a:xfrm>
            <a:off x="3553556" y="1405196"/>
            <a:ext cx="5272944" cy="4275656"/>
          </a:xfrm>
          <a:prstGeom prst="roundRect">
            <a:avLst>
              <a:gd name="adj" fmla="val 13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7314200" y="1244876"/>
            <a:ext cx="980558" cy="9805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5715987" y="1289167"/>
            <a:ext cx="980558" cy="9805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4085297" y="1280054"/>
            <a:ext cx="980558" cy="9805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43860"/>
            <a:ext cx="9144000" cy="652863"/>
          </a:xfrm>
        </p:spPr>
        <p:txBody>
          <a:bodyPr>
            <a:normAutofit/>
          </a:bodyPr>
          <a:lstStyle/>
          <a:p>
            <a:pPr algn="ctr"/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Principales desafíos</a:t>
            </a:r>
            <a:endParaRPr lang="es-CO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14697" y="2633864"/>
            <a:ext cx="4448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Desconfianza en las compras por Internet.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Retenciones en la fuente para pagos con tarjetas de crédito y débito que encaren la operación para comercios pequeños.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Bajos niveles de conversión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penetración de las tarjetas de crédito</a:t>
            </a:r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6" y="1373160"/>
            <a:ext cx="822032" cy="822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60" y="1439424"/>
            <a:ext cx="762635" cy="7626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76" y="1405196"/>
            <a:ext cx="822032" cy="822032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576094" y="1248839"/>
            <a:ext cx="2685362" cy="2136389"/>
            <a:chOff x="3344010" y="1181971"/>
            <a:chExt cx="2685362" cy="213638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010" y="1181971"/>
              <a:ext cx="2685362" cy="2113480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3344010" y="2989005"/>
              <a:ext cx="2685362" cy="32935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Usuarios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9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353043" y="2363789"/>
            <a:ext cx="3307025" cy="893762"/>
          </a:xfrm>
        </p:spPr>
        <p:txBody>
          <a:bodyPr>
            <a:normAutofit lnSpcReduction="10000"/>
          </a:bodyPr>
          <a:lstStyle/>
          <a:p>
            <a:r>
              <a:rPr lang="es-ES" sz="6000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353043" y="3166482"/>
            <a:ext cx="3307025" cy="793904"/>
          </a:xfrm>
        </p:spPr>
        <p:txBody>
          <a:bodyPr>
            <a:norm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José Fernando Vélez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jose.velez@payulatam.com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CO-Founder and CEO, Latam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322" y="739295"/>
            <a:ext cx="3618153" cy="19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"/>
            <a:ext cx="9144000" cy="5473939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 rot="5400000">
            <a:off x="3546543" y="422344"/>
            <a:ext cx="2050911" cy="9143998"/>
          </a:xfrm>
          <a:prstGeom prst="rect">
            <a:avLst/>
          </a:prstGeom>
          <a:gradFill>
            <a:gsLst>
              <a:gs pos="2000">
                <a:srgbClr val="00ADBA"/>
              </a:gs>
              <a:gs pos="49000">
                <a:srgbClr val="00ADBA">
                  <a:alpha val="81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935171" y="4256864"/>
            <a:ext cx="7040193" cy="10906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CO" sz="22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PayU es una plataforma de pagos </a:t>
            </a:r>
            <a:r>
              <a:rPr lang="es-CO" sz="22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 presencia en 7 países de  América Latina</a:t>
            </a:r>
            <a:r>
              <a:rPr lang="es-CO" sz="22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 Argentina, Brasil, Chile, Colombia, México, Panamá, Perú y </a:t>
            </a:r>
            <a:r>
              <a:rPr lang="es-CO" sz="22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en más de 16 países alrededor del mundo.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72767"/>
            <a:ext cx="9144000" cy="4056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0" y="273649"/>
            <a:ext cx="9144000" cy="510041"/>
          </a:xfrm>
        </p:spPr>
        <p:txBody>
          <a:bodyPr>
            <a:noAutofit/>
          </a:bodyPr>
          <a:lstStyle/>
          <a:p>
            <a:pPr algn="ctr"/>
            <a:r>
              <a:rPr lang="es-ES" sz="3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PayU</a:t>
            </a:r>
            <a:r>
              <a:rPr lang="es-ES" sz="3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Alrededor del mundo</a:t>
            </a:r>
            <a:endParaRPr lang="es-CO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88234" y="5441766"/>
            <a:ext cx="176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+</a:t>
            </a:r>
            <a:r>
              <a:rPr lang="es-CO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250 </a:t>
            </a:r>
            <a:r>
              <a:rPr lang="es-C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opciones </a:t>
            </a:r>
          </a:p>
          <a:p>
            <a:pPr algn="ctr"/>
            <a:r>
              <a:rPr lang="es-C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pago</a:t>
            </a:r>
          </a:p>
          <a:p>
            <a:endParaRPr lang="es-CO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05352" y="5543112"/>
            <a:ext cx="185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+</a:t>
            </a:r>
            <a:r>
              <a:rPr lang="es-CO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100.000</a:t>
            </a:r>
            <a:r>
              <a:rPr lang="es-C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clientes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78696" y="5500859"/>
            <a:ext cx="1888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+ </a:t>
            </a:r>
            <a:r>
              <a:rPr lang="es-CO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1.800 </a:t>
            </a:r>
            <a:r>
              <a:rPr lang="es-C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empleados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456564" y="5473297"/>
            <a:ext cx="185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Miles de millones de transacciones anuales</a:t>
            </a:r>
          </a:p>
        </p:txBody>
      </p:sp>
      <p:sp>
        <p:nvSpPr>
          <p:cNvPr id="6" name="Elipse 5"/>
          <p:cNvSpPr/>
          <p:nvPr/>
        </p:nvSpPr>
        <p:spPr>
          <a:xfrm>
            <a:off x="741463" y="4295992"/>
            <a:ext cx="1136591" cy="1136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2841504" y="4329821"/>
            <a:ext cx="1136591" cy="1136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4816849" y="4318743"/>
            <a:ext cx="1136591" cy="1136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/>
          <p:cNvSpPr/>
          <p:nvPr/>
        </p:nvSpPr>
        <p:spPr>
          <a:xfrm>
            <a:off x="7073373" y="4278777"/>
            <a:ext cx="1136591" cy="1136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54" y="972767"/>
            <a:ext cx="5715000" cy="2733675"/>
          </a:xfrm>
          <a:prstGeom prst="rect">
            <a:avLst/>
          </a:prstGeom>
        </p:spPr>
      </p:pic>
      <p:sp>
        <p:nvSpPr>
          <p:cNvPr id="7" name="17 CuadroTexto"/>
          <p:cNvSpPr txBox="1"/>
          <p:nvPr/>
        </p:nvSpPr>
        <p:spPr>
          <a:xfrm>
            <a:off x="636103" y="3601257"/>
            <a:ext cx="778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Argentina - Brasil - Chile - Colombia  - México - Panamá – Perú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</a:t>
            </a:r>
            <a:b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Hungría - India - Nigeria - Polonia  República Checa - Rumania - Rusia - Sudáfrica - Turquía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20" y="4456895"/>
            <a:ext cx="363338" cy="3276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36" y="4885711"/>
            <a:ext cx="311047" cy="2171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783" y="4896292"/>
            <a:ext cx="343264" cy="20656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951" y="4329821"/>
            <a:ext cx="1181661" cy="114347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695" y="4734648"/>
            <a:ext cx="943402" cy="38004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7016" y="4555308"/>
            <a:ext cx="704893" cy="6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3044" y="2359153"/>
            <a:ext cx="9144000" cy="3661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ángulo redondeado 56"/>
          <p:cNvSpPr/>
          <p:nvPr/>
        </p:nvSpPr>
        <p:spPr>
          <a:xfrm>
            <a:off x="1763567" y="3329879"/>
            <a:ext cx="1058617" cy="4438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Rectángulo redondeado 59"/>
          <p:cNvSpPr/>
          <p:nvPr/>
        </p:nvSpPr>
        <p:spPr>
          <a:xfrm>
            <a:off x="4674560" y="3512152"/>
            <a:ext cx="1186160" cy="4438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Rectángulo redondeado 60"/>
          <p:cNvSpPr/>
          <p:nvPr/>
        </p:nvSpPr>
        <p:spPr>
          <a:xfrm>
            <a:off x="1757077" y="4500439"/>
            <a:ext cx="1058617" cy="4438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redondeado 63"/>
          <p:cNvSpPr/>
          <p:nvPr/>
        </p:nvSpPr>
        <p:spPr>
          <a:xfrm>
            <a:off x="365740" y="3324597"/>
            <a:ext cx="1058617" cy="4556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redondeado 64"/>
          <p:cNvSpPr/>
          <p:nvPr/>
        </p:nvSpPr>
        <p:spPr>
          <a:xfrm>
            <a:off x="3209746" y="3336361"/>
            <a:ext cx="1156061" cy="4438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redondeado 70"/>
          <p:cNvSpPr/>
          <p:nvPr/>
        </p:nvSpPr>
        <p:spPr>
          <a:xfrm>
            <a:off x="372742" y="3955248"/>
            <a:ext cx="1058617" cy="4266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Rectángulo redondeado 73"/>
          <p:cNvSpPr/>
          <p:nvPr/>
        </p:nvSpPr>
        <p:spPr>
          <a:xfrm>
            <a:off x="1755194" y="3916098"/>
            <a:ext cx="1058617" cy="4438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Rectángulo redondeado 76"/>
          <p:cNvSpPr/>
          <p:nvPr/>
        </p:nvSpPr>
        <p:spPr>
          <a:xfrm>
            <a:off x="4700499" y="4092567"/>
            <a:ext cx="1186160" cy="5501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8" name="Rectángulo redondeado 87"/>
          <p:cNvSpPr/>
          <p:nvPr/>
        </p:nvSpPr>
        <p:spPr>
          <a:xfrm>
            <a:off x="4706982" y="4799451"/>
            <a:ext cx="1186160" cy="4959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Rectángulo redondeado 88"/>
          <p:cNvSpPr/>
          <p:nvPr/>
        </p:nvSpPr>
        <p:spPr>
          <a:xfrm>
            <a:off x="7638192" y="3344637"/>
            <a:ext cx="1192647" cy="6831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Rectángulo redondeado 89"/>
          <p:cNvSpPr/>
          <p:nvPr/>
        </p:nvSpPr>
        <p:spPr>
          <a:xfrm>
            <a:off x="7650033" y="4165853"/>
            <a:ext cx="1192647" cy="5370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1" name="Rectángulo redondeado 90"/>
          <p:cNvSpPr/>
          <p:nvPr/>
        </p:nvSpPr>
        <p:spPr>
          <a:xfrm>
            <a:off x="7666243" y="4824094"/>
            <a:ext cx="1192647" cy="3837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Proces alternatywny 30"/>
          <p:cNvSpPr/>
          <p:nvPr/>
        </p:nvSpPr>
        <p:spPr>
          <a:xfrm>
            <a:off x="1745508" y="5288446"/>
            <a:ext cx="2803448" cy="517331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73" name="Proces alternatywny 35"/>
          <p:cNvSpPr/>
          <p:nvPr/>
        </p:nvSpPr>
        <p:spPr>
          <a:xfrm>
            <a:off x="7613745" y="1174909"/>
            <a:ext cx="1157017" cy="527727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0" name="Proces alternatywny 30"/>
          <p:cNvSpPr/>
          <p:nvPr/>
        </p:nvSpPr>
        <p:spPr>
          <a:xfrm>
            <a:off x="337156" y="2560012"/>
            <a:ext cx="1125290" cy="512821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Classifieds</a:t>
            </a:r>
          </a:p>
        </p:txBody>
      </p:sp>
      <p:sp>
        <p:nvSpPr>
          <p:cNvPr id="51" name="Proces alternatywny 32"/>
          <p:cNvSpPr/>
          <p:nvPr/>
        </p:nvSpPr>
        <p:spPr>
          <a:xfrm>
            <a:off x="4655104" y="2548266"/>
            <a:ext cx="1186160" cy="792088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Online </a:t>
            </a:r>
            <a:r>
              <a:rPr lang="en-GB" sz="1400" spc="-1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Comparison 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Shopping</a:t>
            </a:r>
          </a:p>
        </p:txBody>
      </p:sp>
      <p:sp>
        <p:nvSpPr>
          <p:cNvPr id="52" name="Proces alternatywny 33"/>
          <p:cNvSpPr/>
          <p:nvPr/>
        </p:nvSpPr>
        <p:spPr>
          <a:xfrm>
            <a:off x="6091649" y="2544515"/>
            <a:ext cx="1260140" cy="549922"/>
          </a:xfrm>
          <a:prstGeom prst="flowChartAlternateProces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E-Payment</a:t>
            </a:r>
          </a:p>
        </p:txBody>
      </p:sp>
      <p:sp>
        <p:nvSpPr>
          <p:cNvPr id="53" name="Proces alternatywny 34"/>
          <p:cNvSpPr/>
          <p:nvPr/>
        </p:nvSpPr>
        <p:spPr>
          <a:xfrm>
            <a:off x="7618411" y="2509565"/>
            <a:ext cx="1226146" cy="549922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Online Services</a:t>
            </a:r>
          </a:p>
        </p:txBody>
      </p:sp>
      <p:sp>
        <p:nvSpPr>
          <p:cNvPr id="56" name="Proces alternatywny 38"/>
          <p:cNvSpPr/>
          <p:nvPr/>
        </p:nvSpPr>
        <p:spPr>
          <a:xfrm>
            <a:off x="6125975" y="3294270"/>
            <a:ext cx="1226146" cy="876557"/>
          </a:xfrm>
          <a:prstGeom prst="flowChartAlternateProcess">
            <a:avLst/>
          </a:prstGeom>
          <a:ln>
            <a:solidFill>
              <a:schemeClr val="tx2">
                <a:lumMod val="75000"/>
                <a:alpha val="93000"/>
              </a:schemeClr>
            </a:solidFill>
          </a:ln>
          <a:effectLst>
            <a:outerShdw blurRad="50800" dist="38100" dir="5400000" sx="99000" sy="99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pic>
        <p:nvPicPr>
          <p:cNvPr id="58" name="Obraz 40" descr="group-structure_march2014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71" t="28050" r="16807" b="66483"/>
          <a:stretch/>
        </p:blipFill>
        <p:spPr>
          <a:xfrm>
            <a:off x="1852914" y="5372169"/>
            <a:ext cx="1038721" cy="372819"/>
          </a:xfrm>
          <a:prstGeom prst="rect">
            <a:avLst/>
          </a:prstGeom>
        </p:spPr>
      </p:pic>
      <p:pic>
        <p:nvPicPr>
          <p:cNvPr id="59" name="Obraz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682" y="4815787"/>
            <a:ext cx="720759" cy="437844"/>
          </a:xfrm>
          <a:prstGeom prst="rect">
            <a:avLst/>
          </a:prstGeom>
        </p:spPr>
      </p:pic>
      <p:pic>
        <p:nvPicPr>
          <p:cNvPr id="62" name="Obraz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955" y="5372459"/>
            <a:ext cx="1335236" cy="340290"/>
          </a:xfrm>
          <a:prstGeom prst="rect">
            <a:avLst/>
          </a:prstGeom>
        </p:spPr>
      </p:pic>
      <p:pic>
        <p:nvPicPr>
          <p:cNvPr id="66" name="Obraz 4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241" y="3930374"/>
            <a:ext cx="792088" cy="432048"/>
          </a:xfrm>
          <a:prstGeom prst="rect">
            <a:avLst/>
          </a:prstGeom>
        </p:spPr>
      </p:pic>
      <p:pic>
        <p:nvPicPr>
          <p:cNvPr id="67" name="Obraz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3" y="4576009"/>
            <a:ext cx="768568" cy="315662"/>
          </a:xfrm>
          <a:prstGeom prst="rect">
            <a:avLst/>
          </a:prstGeom>
        </p:spPr>
      </p:pic>
      <p:pic>
        <p:nvPicPr>
          <p:cNvPr id="68" name="Obraz 5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6"/>
          <a:stretch/>
        </p:blipFill>
        <p:spPr>
          <a:xfrm>
            <a:off x="1822295" y="3342889"/>
            <a:ext cx="939180" cy="391186"/>
          </a:xfrm>
          <a:prstGeom prst="rect">
            <a:avLst/>
          </a:prstGeom>
        </p:spPr>
      </p:pic>
      <p:pic>
        <p:nvPicPr>
          <p:cNvPr id="69" name="Obraz 5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20" y="4170827"/>
            <a:ext cx="384605" cy="384605"/>
          </a:xfrm>
          <a:prstGeom prst="rect">
            <a:avLst/>
          </a:prstGeom>
        </p:spPr>
      </p:pic>
      <p:pic>
        <p:nvPicPr>
          <p:cNvPr id="70" name="Obraz 8" descr="group-structure_march2014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68" t="2217" r="40511" b="83410"/>
          <a:stretch/>
        </p:blipFill>
        <p:spPr>
          <a:xfrm>
            <a:off x="3782403" y="344627"/>
            <a:ext cx="1387943" cy="900174"/>
          </a:xfrm>
          <a:prstGeom prst="rect">
            <a:avLst/>
          </a:prstGeom>
          <a:effectLst/>
        </p:spPr>
      </p:pic>
      <p:pic>
        <p:nvPicPr>
          <p:cNvPr id="72" name="Imagem 5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681" y="1194924"/>
            <a:ext cx="505144" cy="480022"/>
          </a:xfrm>
          <a:prstGeom prst="rect">
            <a:avLst/>
          </a:prstGeom>
        </p:spPr>
      </p:pic>
      <p:pic>
        <p:nvPicPr>
          <p:cNvPr id="75" name="Obraz 4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204" y="3406549"/>
            <a:ext cx="937994" cy="325830"/>
          </a:xfrm>
          <a:prstGeom prst="rect">
            <a:avLst/>
          </a:prstGeom>
        </p:spPr>
      </p:pic>
      <p:pic>
        <p:nvPicPr>
          <p:cNvPr id="76" name="Obraz 4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90"/>
          <a:stretch/>
        </p:blipFill>
        <p:spPr>
          <a:xfrm>
            <a:off x="504295" y="3349863"/>
            <a:ext cx="762146" cy="386980"/>
          </a:xfrm>
          <a:prstGeom prst="rect">
            <a:avLst/>
          </a:prstGeom>
        </p:spPr>
      </p:pic>
      <p:pic>
        <p:nvPicPr>
          <p:cNvPr id="78" name="Obraz 4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15" y="4027817"/>
            <a:ext cx="851322" cy="280871"/>
          </a:xfrm>
          <a:prstGeom prst="rect">
            <a:avLst/>
          </a:prstGeom>
        </p:spPr>
      </p:pic>
      <p:sp>
        <p:nvSpPr>
          <p:cNvPr id="79" name="Proces alternatywny 30"/>
          <p:cNvSpPr/>
          <p:nvPr/>
        </p:nvSpPr>
        <p:spPr>
          <a:xfrm>
            <a:off x="3189323" y="2554843"/>
            <a:ext cx="1186160" cy="549922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Market-places</a:t>
            </a:r>
          </a:p>
        </p:txBody>
      </p:sp>
      <p:sp>
        <p:nvSpPr>
          <p:cNvPr id="80" name="Proces alternatywny 30"/>
          <p:cNvSpPr/>
          <p:nvPr/>
        </p:nvSpPr>
        <p:spPr>
          <a:xfrm>
            <a:off x="1745508" y="2554844"/>
            <a:ext cx="1125290" cy="549921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Etail</a:t>
            </a:r>
            <a:endParaRPr lang="en-GB" sz="1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2" descr="data:image/jpeg;base64,/9j/4AAQSkZJRgABAQAAAQABAAD/2wCEAAkGBw8SEhMSEg8UFRUVFhMUExYRFRwWGxYXFBcYFxYXFRUaHjQgGRolGxcYITEhJSkrLjouGx8zODMsNygtLisBCgoKDg0OGxAQGywlICQsLCw0LCwsLSw0LDcsLS0sLCwsLCwsLCwsLCwsLCwsLCwsLCwsLCwsLCwsLCwsLCwsLP/AABEIAJcBTgMBEQACEQEDEQH/xAAbAAEAAgMBAQAAAAAAAAAAAAAABQYDBAcCAf/EAEcQAAIBAgIFBggMBQQCAwAAAAECAAMRBBIFBiExQQcTUWFxgRQiNFNyc5GyFSMyM0JSkqGxs8HRJGJ0gsIWVJOiQ+FEg/D/xAAbAQEAAgMBAQAAAAAAAAAAAAAABQYBAwQCB//EADcRAAIBAgIGCAUEAgMBAAAAAAABAgMRBAUSITFBUXETM5GhscHR8DJCUmGBFCI0cgbxFSPhYv/aAAwDAQACEQMRAD8A7jAEAQBAEAQBAEAQBAEAQBAEAQBAEAQBAEAQBAEAQBAEAQBAEAQBAEAQBAEAQBAEAQBAEAQBAEAQBAEAQBAEAQBAEAQBAEAQBAEAQBAEAQBAEAQBAEAQBAEAQBAEAQBAEAQBAEAQBAEAQBAEAQDHWronynVfSIH4zzKcY7XY9RhKXwq58o4mm/yKit6LA/hEZxlsaZmVOcfiTRlno8GvjcdRogNVqpTBNgajBQTvsCeOwz3CEpu0Vc8TqRgryduZp/6jwH+8of8AKv7z3+mrfS+w1/qqP1rtQ/1HgP8AeUP+Vf3j9NW+l9g/VUfrXajNg9MYWq2SliKTta+VHDGw3mwM8zo1IK8otfg9QrU5u0ZJ8mb01m0QBAEAQBAEAw1sVTT5VRV9JgPxniVSMdrSPcac5fCm/wAHqlWRhdWDD+Ug/hMxlGWx3MShKOqSsZJ6PJr43G0aKhqtVKak5QXYKCbE2ueNgfZPUISm7RVzxOpGCvJ25mn/AKjwH+8of8q/vNn6at9L7DX+qo/Wu1D/AFHgP95Q/wCVf3j9NW+l9g/VUfrXajNhNMYWq2SliKTtYnKjhjYbzYGeZUakFeUWvweoV6c3aMk+TN6azaIAgCAIAgCAIAgCAIAgCAIAgCAIAgCAIBXNNabbOaNFrZdlSpvsfqoPrdJ4SMxWMlpOnT3bX5L7+BKYXBx0VUqrbsXm/t4kQi0gblA7cWq+OT2lpwpQvdq74vW+87m5tWTsuC1eB9qrSb/xIDwKDKR2Fdsy1B7l+NXgYi6i+Z/nX4m9ovTb0mCVnL0ybLUb5SE7g54jr9s6MPjJU5KNR3jx3rnxX37TnxGDjUi5U1aXDc+X3+xpcrXk1H1w9x5ass6x8vNFRzfqVz8mcrtJwrotAJTVes6YzDZXZc1akrZSRdWcXU23g8ROfFJOjK/BnVgpNV42e9eJ3iVktogCAIAgAmAVLSWmnrMVpOUpDZmXY1Tpyn6K9e+Q1fFyqu0HaPHe+XBE1QwcaS0pq8uD2LnxZp0lorupITxLAMT2k7ZoioL5V4+Jvk6j+Z/jV4Hx1p3zKoptwal4hHsmGo3vFWfFavAynO1m7rg9fiTWg9NMWFGsQWPzbjZnt9Fhwb8Z34XFty6Opt3Pjz+/icGLwaUekp7N64fdfbwIrlZ8kp+vX8upLHlnWvl5oq+b9SufkzlFpOldFoBI6uVnTFYco7LetSU5SRdWdQVNt4PRNGJinSlfgzpwcnGtGz3rxO9ysFuEAQBAEAQBAEAQBAEAQBAEAQBAEAQBANTS2K5qjUqDeqkjt3D77TTiKnR0pT4I3Yen0lWMOLOe0qtha/WT0k7z7ZW4ysizyjdnrwiZ0zz0Y8IjTHRnx6wIIO47JhyurMyoWd0fNcMUamjcMWNytbIT05UcA+y0uH+O1HUjd7UrdjKT/k9NU3q2Np9qZQ7S0FQFoBv6vD+Lwv8AUUffE0YnqZcmdWC6+PNeJ3qVgt4gCAIAgELrdiimHIBsahFO/U1y3/UGcOY1HCg0t+r17jvy6mp103u1+neU5a4GwSEU7E64XHhEaZjox4RGmOjPNSubbDYghlPQRtB9sxKerVtPSgt+wkeUfEc7o/D1Pr1abe2lUJl3yap0j0+Mb+BQc+p9HDQ4St4nMrSwlXFoBuaEH8VhvX0PzFmnEdVLk/A6MJ10ea8Tvsq5cRAEAQBAEAQBAEAQBAEAQBAEAQBAEAQCM1lpFsLWA+rm+yQ36Tlx0XLDzS4eGs68DJRxEG+PjqOa84ZVrlr0UOcMXGihzhi40UOcMXGijZ1hpEaNok/SxLMOzIy/pLr/AIxFqDfG/ikUT/LZJtJbrLubKZaWwpNxaBc39Xx/F4X+ooe+JoxPUy5M6sD18ea8TuWKxVOmuapUVF6XIUe0ytRhKTtFXLfOcYK8nZEFX140cptz5b0EYj22sZ1RwFd7u9HFLM8NF20u5n3D67aOc25/Kf50ZR7bWHtiWArr5TMcyw0nbS8Sew9dHUMjqyncVIIPeJySi4uzR2RkpK8XdGSYPRXNeqZOHVh9GopPYQy/iRIzNYt0U+D9V5kplMkqzT3r0ZRecMr9yxaKHOGLjRQ5wxcaKPnOGLjRROa8UiujMKp3h6V++lUNpfMhi4xin9HofO/8kkpXa+v1OdWllKlcWgXNzQo/icN6+h+Ys04jqpcn4HTg+vjzXid2xOJp01LVHVFG8uQo9plZjFydoq5cJTjFXk7Iga+vGjlNufLegjEe21jOqOArv5e9HFLMsNF20u5n3D676OY25/Kf50YD22sIlgK6+XwEcyw0nbS7mTuHxCVFDI6up3FCCPaJySi4uzVjtjKMleLujLMHoQBAEAEwCIxus2BpbHxKXG8Kc5HaFuZ0QwtaeyL8PE5qmMoU/ikvHwI9tfdHedY9lNv1E2/8fX4d6NH/ACmG+ruZko68aObZz5X0qbj78tph4Cuvl70ZjmeGfzdzJjA6Tw9b5qsj+gwJHaN4nPOlOHxJo66danU+CSfI25rNggCAIAgCAfGAIsdx3w1cJ2OaawaIbD1CLfFsSabdX1T1j/3Kri8K6E7fK9np+C2YPFLEQv8AMtq8yLnKdYgG5orR1TEVBTQek3BR0n9puoUJVp6Ee3gaMRiI0IacuziTXKVh1p4OgiiyrVUDsFN5fsogoS0Y7FH0PnWezc6elLa5eTObWk+Ve4tAuZcHXNOpTqqATTdKgB3EobgHvnipDTi4vebaNXopqa3GbSeka2IcvWqFzwvuUdCjcB2TFOlCmrRVhWxE60tKbualpsNVxaBc3tEaWr4Z89GoV6V3q3Uy8fxmmrQhVVpI30MTUoSvBnXNWNYKeMp5l8V1sKifVJ4jpU8DK/icNKhKz2bmWvB4uGJhdbd6JLHYVatNqbbmBB6ugjrB2ziq01Ug4S2M76VR05qcdqOYaSwFShUNNxtG48GHAjqlUrUZUZ6Ev9/ct1CvCtDTj/o1ZqNogEvq3odsRUBI+LU3c9NtuQdZ/DunZgsK689fwrb6e9xxY7FqhCy+J7PUl+VMfwlP16/l1Jesr618vNHz7OuoX9l4M5daTpWbi0C57w1UpUp1AATTdKgB3EoQwB9k8VIacXHibKNXo5qfA2dKaTr4h89aoWPAcFHQq7gJ5pUYUlaKPVbEVK0tKbNO02mm4tAubuitKV8M+ejUKniPot1Mu4zVVowqq0kb6GJqUZaUGdb1X1hp4yncDLUWwqJ0dY6VMr2Jw0qErPZuZasHjI4mF1tW1E3OY7BAIXWXWOjg0u3jVG+RTB2nrJ4L1zpw2FnXerZxOTF4yGGjeW3cjlmm9Y8ViiecqEJwpp4qjtH0u03k7RwtOkv2rXxKxiMdVrv9z1cFs98yItOk5Ln20C4tAufUYgggkEbiDYjsMw1fUzKk07ot+rmvVekQmIJq092Y/LXrv9Pv29cjsRl0J66ep93/AIS2EzacHo1da4716nTcJiUqotSmwZWF1I4yElFxejLaWSE4zipRd0zNPJ6EAQBAEAxYjDpUUo6hlO8MLzzOEZrRkro9QnKEtKLsyuYvUuixvTqsnURnA7Nx++RdTKab+CTXf/73krTzeol++KfceMPqTTB8eszDoVQn6mYhlEF8cm+Wr1MzzibX7Ipc9foWPBYKlRXJTQKOrj1k7ye2SdKjClHRgrIi6tadWWlN3ZU+VPyal64e48l8r618vNEHnXULn5M5laThWLi0AWgC0AWgC0AWgXJDQWlamFrLVThsZfrKflL/APuIE016KrQcWdOExLoVVNfnkdswuIWoi1EN1dQynpDC4lXlFxbTLrGSkk1vMePwFKsuWogYcOkdYO8TTVowqx0Zq5uo150ZaUHYruI1Jpk+JXZR0Mob7wRIyeURfwya5q/oSkM4kl+6KfJ29TJg9TKCm9Soz9Q8QHttt++e6eU04u8233f+954qZvUkrQSXf77Cx0KKooVFCqNwUWAknGMYLRirIi5TlN6UndlS5UfJafr19ypJTK+tfLzRDZ11C/svBnL7SdKuLQBaBcWgC0AWgXFoBvaF0nUw1Zaybx8ocGU71Pb+NjNNeiqsHFnRhcRKhUU17R23B4lKtNKiG6uoZT1EXErEouLcXuLrGSlFSWxmvpvSaYai9ZtuUbB9ZjsVe8z3RpOrNQRqxFeNCm6ktxxXSGNqV6jVajXZjc9XQAOAEs9OnGnFRjsKZWrSqzc57Wa1p7NVxaAY3qqN7CYuj0oSexHpGB3EHsmTDTW09WgwLQC06jaxHDVOaqH4modt/oMdgbs4H28JwY7C9LHSj8S7yVyzG9DPo5fC+5nWJXy1CAIAgCAUflPrOq4fK7Lc1L5SRfYvRJXK4puV1wITOpyhGGi7bSg+HV/PVPtt+8l+jhwXYV/9RV+p9rHh1fz1T7bfvHRw4LsH6ir9T7WS+p+LqnH4YNVcgtUuCxIPxT7xecmOhFUJNJe2SOV1ZyxCTk3+fsW3lR8npeuHuPOHK+tfLzRI531Ef7eTOZ2k4Ve4tAueajZQSeEHqK0nZF21U5P1q01r40sc4zJRUlQFO7ORtuRwFuvqhsTmElLRp9pZsHlkFFSqdnqT2N5PsAykUkai3BldmH9ysSCPYeuc9PMK0Xdu6OmtllCpGyVnxOZ4zCtSqPTb5SMVPaDbZ1SfhNTipLeVKrB05uEtq1GG09Gu4tAudS5NcYXwhQnbSqMn9ps6+/bulezCGjWvx1lwyqrp4ZX3aiF5S8RUWvSC1GX4r6LEfSbonZlkIum7reRuc1Jwqx0W1q82U/w6v56p9tv3kl0cOC7CH/UVfqfax4dX89U+237x0cOC7B+oq/U+1lm5OMTUbGsGqOw5iobMxIvnp7bGR2ZQiqast/qTOTVJyqS0m3q9Cwcp/ktP1y+5UnNlfWvl5o6s76hf2XgzmNpOlWuLQLnmoQASeEHqKu7IueqWoK1qa4jGFrOAyUVOWyncXI27RtsLdfQIfFY9qWjT7Sy4LLIKKlU7PUsWL5PtHspFJGotwZHZvtKxII+/rnLTzCtF3budVXLKFSNrW+5zPH4NqNR6TfKRip67cR1HfJ+nNTipLeVOtTdKbhLajBaezVcWgXOn8mWML4VqZ/8AFUZR6LgOPvZh3Sv5jDRrX4luymrp4dJ7tRFcqOOJelQB2AGow6zdV9gDe2dWV09Up/g4M8rfujT/AD6eZRbSWIC4tAuZcBo+ria1PD0tjOTduCKPlMe79uM016ypQcmdmCw7r1NE69oTVTBYVAqUVZuNSoAzMem53dgsJXauJqVHdv8ABbqWGp0laK/J60vqvg8QpDUVVuFSmArDvG8dR2TNHFVKTun+DzXwlKtG0l+TkOOwjUqj0m3ozKeuxtcdR3yyU5qcVJbyl1qbpTcHudjBaezXcWgXOuah6SNfCJmN2pE0mPTlsVJ68hXb03lbxtLo6zS2PWXTL6/TYeMnt2dhYpyHaIAgCAUXlS+Th/Sqfgslsq2y/BAZ78MOb8jn1pMlbuLQLkvqcP4/C+lU/KeceP6iXveSmUfyV73Fz5T/ACel60e48j8r618vNErnnUR/t5M5raThVri0C5lwOFFWvh6RFw9akrDpUsM33XmnES0aUn9jswENOvFM7tKsXcQDkevdIDG1rcch9qLLHgHehH8+JTs2VsVL8eBAWnYRtxaBcvXJRUObFrwHMN3sKgPuiQ2ar90Xz8iz5HJunJfc1+U8fxFL1X+TTdlfVvn5HJnnXR5ebKbaSZB3FoFyz8mvlzf09T8ynI3NOqXP1J3I+sly9Cy8p3ktP1y+5UnJlfWvl5o7c8/jr+y8GcztJ0qtxaBc94bDCrVo0iNlStSRuxnF/umqvLRpt/Y68FHTrxTO7gSql4PsA5Lr9TAxtU/WFM/9AP0liy93oL8+JT83VsVL728CvWnaRlxaBcvHJS5z4teFqDd55wfpIfNVri+fkWbI29CSIjX5742qPqimB9gH9Z15erUF+fEjM3lfFSXC3gV607SMuLQLlx5K8MDiMTUI2pTpIOyoWY+4JE5rJ2jH371lkyOKtKXv3qOlSGJ8QDkuvtIDG1bfSFM/9AP0ljy93oL8+JT83jbFS+9vAr1p2EZcWgXL1yVVjmxScBzLjtOdT7okNmsdcXzLPkcm6cl9zoMiScEAQBAKNyofJw/bU/BZLZVtl+Cv598MOb8igWkyVsWgEtqgP4/C+lU/KeceP6iXveSmT/yV73Fy5TfJ6XrR7jyPyvrXy80S2e9RH+3kzm9pOFVFoBt6HfLicM3AV6N+wuFJ9hmjFRvRkvszty6ejiYcztsq5dxAOQa4Vw+MrkbgwX7ChT94Ms2Cho0Ir3rKTmdRTxU2uXZqIa06ThFoBd+Simc2MbgTQXvUOT7wkNmr/dFc/ItORxapSfveYOU3yil6r/Jpuyvq3z8jhz3ro8vNlPtJMhBaAWXk38uP9PU/MpyNzTqlz9SdyLrJcvQs3KZ5LT9cvuVJyZX1r5eaO3Pf46/svBnNLSdKqLQDY0Y+Wvh2O5a1Fj2Bxc+yacRG9KS+zOvAT0cRB/c7hKsXkQDkWulYPjaxBuAVX7KgH7wZZcDHRoRKVmk1LFTty7EQlp1HALQC68lKHPjG4fEL3gOf1kNmr1xXPyLPkcX0cn73kdyg0MuMY/XRG+7L/jOvLpXoJcGyNzmOjim+KT8vIrdp3EULQC68ljWqYpfrLQYf2moD+IkRmq+F8/IsuQy/bNcvM6HIcnxAORa6Vw+NrEHYCqd6KFP3gyy4GOjQj2lLzSop4qdt2rsXqQlp1EeLQC6clKHnMY3ACgo7fjCfxEh81euK5+RZ8ji1Tk/e86JIgnRAEAQCkcp3ycP21PwWS2VbZfgr+f8AwQ5vyKDaTRWbi0C5KapD+PwvpVPynnHj+ol73krk38le9xcuUvyel60e48jsr618vNEtn3UR/t5M5zaTpVLi0C4tAUmndHR9D68UGQCvdHAAJCllbrFto7LSCrZbUUv+vWi14bO6Mo/9up9x403rxRCFcNd3OwMVIVeux2k/d+EzQy2blepqR5xedUoxtR1vjuXac8O3adpO+8nCrNtu7PloFwbCAdG5L8IUwfOEba1R6m3o2Ivu375XcwnpVrcC7ZZS6PDr7kRylj4+l6r/ACad+V9W+fkQufddHl5sqFpJkHcWgXLJyc+XH+nqfmU5GZp1S5+pPZD1kuXoWXlK8mp+uX3Kk5Mr618vNHdnv8df2Xgzm1pPFTuLQLgrATs7o6LoXXigUVcRdHAALAFla3HZtB7pBV8tmpXp60WrC53SlG1bU+5n3TWvFFUIw93c7AxUhV69u0nqtFDLZuV6mpDFZ3SjG1HW+5dpzpySSSbkkkk8Sd5k4lZWRVnJt3Z8tMmLgwDofJbhSuEaqR89Vdx6K2QfeplezGelVtwRdcrpdHh19xyj6NL00rqPm/Ff0W3HuPvTbllbRk6b3nHnmHcqaqr5dvJ++855aThVri0C5KataV8FrrVIJWxRwN+VrHZ1ggHunNi8P01PR37juy/Gfpquk9j1M6lg9NYWqMyV0PGxYAjtU7RK9PD1YO0ost9LF0KqvCS7fIitYNbaFFCKTrUqnYoU5lU9LEbNnRv7J04bAVKkrzVkcWNzWlRi1TalL7bFz9DmDsSSSbkkkk8Sd5lgSSVkVCUnJ3Z5tMmLnlyACTuG2DKTbsjpXJngDTwYqMLNXdqv9p2J3WF++VzH1NOs1w1F2y6j0dBfcts4jvEAQBAKTymfJodtT8FkvlW2X4K9/kHwQ5vyKHaTJWBaASeqfl+F9Kp+U848f1Eve8lsm/kr3uLjyk+T0/Wj3GkdlfWvl5ols+6iP9vJnO7SdKmLQD5fbbja/de0XMqLa0tx9tBgWgC0AWgHmlhHxFWnhqfy6hsT9RN7Me6aa9VU4OTO7AYaVaore/8AR27B4ZKVNKaCyoqoo6lFhKvKTk3J7y8RiopRW4oPKT8/T9V/k0m8r6t8/Iq2f9dH+vmyo2kmQQtALFyd+XH+nqfmU5GZp1S5+pP5B1kuXoWXlI8mT1y+5UnJlfWvl5o7s+/jx/svBnOLSeKkLQDzfbbja/cCB+oi5lRbV0erQYFoAtAFoB4XDVK9RMNS2vVNvRX6THqAue6aq1VU4OTO3A4aVaokvf8Ao7bo/CJRpJSQWWmqovYott65VpycpOT3l5hFRiorcZa1JXUowBVgQwPEHeJiMnF3QlFSi4y2M5LrJoV8LVK7SjXNNukdB/mHH28ZZcLiVXhffvKRmGBlhan/AMvY/LmRVp1HALQBaBcWgC0AWgGzq7oZsfXFMA8whBruOPQinpP/AL4beLGYlUoatu4msswDqS0pbDs9NAoCgAAAAAcANwErjdy3LUeoAgCAIBTeUumeap1LeIhbO3Bc2VVv2nZJXK5xUpJvaQOe0ZzhFxV7Xv3HOvDqPnBJrSRWOgqcB4dR84I0kOgqcCV1QxCNj8KFYHxqm71Tzjx7vQl73krk9OccStJe7F45RaZOGVrbEcM5+quVhc95EjcsnGNV33ol87pTqUFoK9nfuZzLw6j5wSe0kVPoKnAeHUfOCNJDoKnAn9Q0o18W9M2dWw1QMP8A7KfsPXI/MZuMFKL1p+pNZNQvKcKi1Neg1j1fq4QliC9HhUUXyjoqgfJPXu7Nw2YbHQqqz1P3sNGOyirQelT1x71zIZHU7mB7DedtyIcZLag9RRvYDtMXCjJ7EecGtbEPzeFpNUbi1rKvWzHYO+aateFNXkzvw2X1a0tnvyOnam6qJglLOwevUHxj8AN+RL/Rvx427AIDFYp1n9i3YPBxw8fv71Iss5DsOe8pi5alKo2xMoTMd2a7Nbtttk3lc46DjfXe5WM9oVJVIzitVrd7KV4dR84JKaSIHoKnAeHUfOCNJDoKnAsnJvWRsccrA2w9Td6ynI3NHekufqT2RQlGpLSW70LZyh0icKGA2JUDuehQrgk95E4stnGNbXvXmjvzulOph0oK9nfuZy/w6j5wSf0kVLoKnAeHUfOCNJDoKnAndRBRrYwobOpw9YMO1qc4Mxm401KL1pk3ktG85RqLU0ZdZdXauFJazPR3ioBfKOioBu9Ld2bp6wuOjVVpapePI0Y/KKlFuVPXHvRBpUU7mB7Ded1yHcZLag7qN7Adpi4UZPYjxhOdxD83haTVX4kDxV62Y7AO2aateFNXkzuw2X1a0rW9+R03UzVNcGpd2D4hx478FH1E6uvjYdAEgMVinWerYW7B4OOHj9yzzkO0QDV0lo+lXpmnVW6nuIPAqeBnunUlTlpRes11aUKsHCaumc403qlisOSyKa9PgaY8cD+anx7Vv2CTlDMYT1T1PuKvi8kqQ/dR1rhvK4K6XIzAEbCG8Ug9BB2iSCknrRCzo1IO0osyC3SJk16z4zqN7Adpgyk3sRgbG07hVJdjsCoMxJ6p5c0tbN9PDVZuyRPaG1MxuKINYHDUeIPzjDoC/R77dhkfiMwhHVDW+4nMHkzvpVNXvh6nT9FaNo4amtKigVF4DieJY8SemQlSpKpLSltLHTpxpx0YrUbc8HsQBAEAQDxVpqwsyhh0MLj2GZTa2Bq5h+D6Hmaf2F/aZ05cTzox4D4PoeZp/YX9o05cRox4Hqng6Sm60kBG4hQD7bQ5Se1mdFcDLURWBDAEHeCLg908p2M2uYPg+h5mn9hf2nrTlxPOjHgPg+h5mn9hf2jTlxGjHge6OFpIbrTRTuuqgfhMOTe1mVFLYZpgyQ2N1V0fVJL4SkSd5VchPaVteb44mrHZJmiWGpS2xRr0dSNGKbjCIfSLMPYxtPTxdZ/MeVg6C+VE5hsPTpqEpoqKNyooUDsAnPKTk7tnRGKirJGWYMiAY61BHFnRWG+zAH8ZlNrYYaT2mL4PoeZp/YX9pnTlxMaMeA+D6Hmaf2F/aNOXEaMeB7o4WkhutNFO66qAbdomHJvazKSWwyVEDAhgCDvBFwe6YTsZMHwfQ8zT+wv7T1py4nnRjwHwfQ8zT+wv7Rpy4jRjwPdLCUlN1pop3XVQD7RMOTe1mVFIzTBkh8dqto+sS1TCUiTvKrlJ7StiZujiKsdkmaZYelLW4o1qOpGjFNxhEPpFmHsJtPbxdZ/MeFg6C+VE5hsNTpqEp01RRuVFCgdwnPKTk7tnRGKirJGWYMiAIAgCAamO0Xh63z1CnU6OcQNbsJGye4VJw+FtHidOE/iSZEVNR9Ft/wDEUeizL9wabljKy+Y0vB0H8p9pakaLXaMIh9Is33Ew8XWfzBYOgvlRLYHRuHo7KNCnT6ebQLftsNs0yqSn8TbN0KcYfCkjbng9iAIAgCAIAgEVpjLzuGviXpfGWVFvasdhyNbhs49MAlYAgEHrriHp4Ks9N2VgEsymxF3UbCIBkXWPBgqjVxmNluQ2XNxHOWy3vwvAJiAIBr4bHUqjVFR7tTbLUFj4p322/pAGFx1KoXCPmNNij7CMrDeNsA2IBE6ay85hr4l6XxoCql7VjsORrcNnHpgEtAPFc+K3YfwgENqTiHqYKi9R2djnuzG5NnYbSYBOQDS0lpbD4fLztQKWNlABZm7FUEn2QCGw+lRV0hTFKsWpHDOSoJAzipbxkO5gOkXgFmgCAYsRiEpjM7qi9LkKPaZ6jCUnaKueJ1IwWlNpL76jIrAgEG4O0EcZ5asek01dH2DJH6fK+D1C1dqIABNVL3TaNott6u+AbeEHiJ4xbxV8Y722Daes74BlgHwwCoaray0UwdE4nEE1CHLEhqjAc4wBcqDlFhvNt0AtmHro6h0YMrC6spuCOowDJANTSWk6GHUNWqBATZb3JY9CqNpPYIBj0bpjD4gsKVS7L8pSCrDrKsAbddoBvwDFisQlNGqO1lUFmO+wG87IBGNrRgQwU4lfGtY2OXaLgF7ZVPUSIBMQBAI7H6cwtFxTqVbORfKqs5A6SEBIHWYBG6v6QNXGY61UvSAwppWa6gPTJbLwFzvgFjgCAIAgFb1q+f0f/Uf4wCyQBAK/r75BX7E/MWAYtPrh/gx7Zeb5heb6L2HN2672gExoXP4PQz3zc1TzX33yi94BuwCt6rkeE6QHHnlNuorsP3QD5qe4NTHkEEHFPYjsEAssAretfz2A/qR7pgFkgGPEfJbsP4QCC1A8godj/mNALDAKxRt8LVM+/wAGXmb9Gbx8vXe/deAeLU/hjxbZjhTzlvrZxa/Xlt3WgFqgCAROsehBi6aoahQq2YG1xuI2i/XOrC4l0JaVrnDj8EsXTUL2s7m7o7CCjSSkCSEULc7zaaatR1Jub3nTQpKjTjTW5WNmazaQeu/kOI9Ae8IBKaP+ap+gnuiAbEA+GAVXk3Wl4Atsty1Tne2+zN/Zl7oBl5P/ACd7fN8/W5no5u+y3VfNALNAKxXsdLU+c3DDE0b7s+c5sv8ANlv3QBpW3wng8ny8lfnbeby+Lm6s17dcAs8Aita/I8T6qp7pgETpCio0PbKLeDI1rccqtftvtgFg0QfiKPq6fuiAbcArGqlvCdIZvnef23383b4vut+kAx6rCmMdpLm7Zc1DduzWfP8A980AtcAQBAEA1sVgaVRqbOtzTbPTNyMrbr7Dt74BswBANfH4KnWptSqrmRrXFyL2II2g33gQDQOrWDzBuZ3HMEzNkDdIpXyX7oBLwBAIvHav4Ss/OPS8cixZWZMw6GykZu+AbOA0bRoZ+aphM7ZmC3te1tg3DZwEA24BrYrA0qhps63NNs6G5GVunYdvfANmAfGFxY8YBgwGCp0aa0qS5UW+UXJtcknadu8wDYgGjpLRFCvlNVLlNqMpKst+hlIIgHjB6Ew1JxUSlZwpXNmYkhjc5iT4xJ4m5gEjAEAQBAEAwY3CU6yNTqLmRhZhci437xtgGWmgUBQLAAAdg3QD1APhEAhv9KYHKFFEqtrEJUdcwuTZ7N4+877wCWw9BKaqiKFVRZVUWAHVAMkA0tJ6KoYgAVqYbKbqbkFT0qw2iAedGaGw+HLGlTszfKYksx6izEm3VAN+AYsVh0qI1NxdXBVhtFwd4uNsAxVNH0mpcwUvTyhMtz8kCwF733DpgGejTCqFUWCgKB0ACwgHuARuO0Hhqz849M57Wzo7U2I6CUIuO2AZcBonD0GZqVIIXCBst7EILLsvYWBgG7AEAQBAEAQBAEAQBAEAQBAEAQBAEAQBAEAQBAEAQBAEAQBAEAQBAEAQBAEAQBAEAQBAEAQBA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9" name="Picture 5" descr="https://encrypted-tbn2.gstatic.com/images?q=tbn:ANd9GcTFjMt8NjFLDFnFW_Dpu0i4OpcgRzNShO8eJXRpBNsYzbybrSS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022" y="4249750"/>
            <a:ext cx="1042335" cy="3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 descr="data:image/png;base64,iVBORw0KGgoAAAANSUhEUgAAAewAAABmCAMAAAA+qFJYAAAAz1BMVEX///8NZ5rzkgsAZJgAY5gAX5Wvv9b7+/4nbqAaa5zR2+dgjbL29/sAXpUAWpMZaZ2jt9FSgq43dKXo7PTH0eK1wtmUrcrD0d6wwtfDzuBZh7HzjgDv8ffh5u8AV5FFe6j/+fKEo8F4mb3O2OZnjrVwl7j/+O7E0OH+8N+Dn8L+6tVRhK2WsMk5dqR0mrm9yN32qU/70qf0lhj4v4b2pkmLqcP+5sr1nDD5vHenvtL2oz2Qp8f5y6L71rL6yJT3s2X5uWz6w4T848v2rF3827vLCrpVAAAWX0lEQVR4nO1dCZfathY2kYwN2GxmyAA2m5lMZmFI006bZF7T9rX//zc9L9K9V7KNbTKE9B1/PSdpvGj7rKu7SRhGgwYNGjRo0KBBgwYNGjT4wbBery/dhAbfA+/v//nrz0+f/vrp/v79pdvS4Ky4//rhzULg499f/3l31tosIwi71hkK9sPQo/V0Q4muf4bqvg9C7MQpY+Y46r/fff1tsXgDiPj+8vMZ6bbaq71tr15eefyt7i4qdr/DIbF2tsS4+7qVfUfsoROr+iPmHUL1wv0XwrTk+83Xc0lz/8ZlrNVi5kPwmsVah2VSLF/eSratHm+lYPa/l+wOk50Y1yb7MH9QpcH9LxmuE75/+elbmmgZVjCZTGKxqlZntV3RePPOKXj5FAR7MShsL4lFslv/ZrJbJ5Jt+TvWv1Iuvf+Qy3U8u3+5P7WBfvdub8etHNj26KXrU1Zt+aW2+q8pyB9NWaw7FJfOQ7YzfJmmeJnp9/ypvDd9ydR4i/fqdPxksq/2vOWqM+1TAdcx3R9/WtcqXsC5HvU5kxONcdfe3ALdAXDdMq+OlVKzzi0Qy3aisjPN7JXJU7hzT7vVNuU97upyy5q78t6yjkg7lezHAWuxuUL2fTHXMd2fTlDUvB6HQRbNNAe9gxDnE7xnDl9Pjvtz+IjYXCgDZyJ7h4uoXuoUO8ce9PdW0EJep7rTyPZu4tXSvVYu/nGU7DcniPKJrVGd9s/tpU2lM3tYUlQNODdQK9+JQTkP2dYUFgxTn9kbuBWpDvqLS7g1qmNDnUR20EtawpVu3385ynXE9m+/1mhYhMkY2VTYvknvW3hp+Zrq+DNSMBWXzjSzZ1LDbPW1Ur056btepd+HoXipU90pZAdzM31DacPvJVxHbH+pw7bl2flct1yhzVhbyQpbvaY2PhvImgZSbzoT2Q6wpoumUPnQ2+rNCWqQt3WqO4HsYJV2nKlKxdfjUjxh+2MNtp1engxPWiof8VZpr5kdHiupNp7ddKT7j1k7+1XJtuCz4lv1c31LueaP6lso/XmtxtQn25f9Vtu3/rOc7EiSV/evXBfM65YL37nV3fZd01yOwtec2FEXh4OoWHfwCMWeiWzUBdlKvXNwSY/NjXrzDjw8+1pfeW2yLdAc+JYqB++KjGyV7b+rsu2tCNmcDTqd6M+0oWR99v32dBi8LtURLGcync7IgJzLqUJ0bvXGHRVrmgw1QIPkO12vO4q6ZFuPqKpuKNmFHhWN7U8VGxb2sbO8NzwcDu3Hm0FUufl4jsBHCc5F9i1MYK4Mv6Kf6RPYf5A3+XOt2uqSHcIq0+JPdNQrifGY7d8rtctCz0aLT2NPqWXF3rS+Ocg4m74DzkU2Dief0OuOqq+YSp1dEHo1Lc6aZDtEQwYjNEUFBS1FNXO7gz2d4lXLf76p073XwtnI3sMkVXjziFxr6R6NA1oL9RyH9ch2XsgXx0aKcVtueomp/UcVV1qA9QzUhnkXkOJnIxvFNVeUsCuqn0U372inr7Et9ayQemSHiuk71pwqFaf24p/yiqwDdnT76vpXfZwt6oXq7hOtTupnMiqgxJ8/n+peqEW2v1OWkr76Xf1cleyPFab2EL4q95vXaMv3PD9HHlhedL1iEWVkW05UmFd57H35LOi7bE6bIlQw1xcz3KVVbeCdjNPcSHtb0BAkeyQri5udKyqt2THhYryrKMffLL6WDoY1BbLNt0UPOd2JRCgb78sr0IXJ41NvNJo/PR7Utw+PT6PRaLd5zJAXYLHSsjlKtjUbPj7tRmlpV9lxhvJkCG32vFuNds9dy7DaMP5U47bEUj7wx2JeEROLiP47nSf/6vFpPhqtbjbDHAmPZAuTbfJ4E7X66TlvNXjQ/BwD9fbvVVW0cteKhQZosfbtzFsDgb0cjMBNL7TSJdCarDqcswicDx7QcnZuV63kOje5PdK+7eGgkxbSsaViVEi25c92+6iKpI6oNHOwn+pTpW2n5fH0c3N2LTN+fBnr310b+kk+xjC9Gklv4TU121hmAJ5UU3OjBi92WjRjUbceDvp3R8hOHo9M2XQMOrtMbAHXUQFXMReM9ZGAds2pTch2i2f2CCOEQLZQY3kv/pe3Mcn3yfpb8Zh/16cum0FboWcILwzKyA6Hdp+pUyAa52t1cZCz10yiFtLHKxIuQB2nEqwtOXHELDbv8KaH0ROFIv/zwFSsc3eu8oNk89jAme0xsMbdW/XLcJ50ZzXXzKB3+WlJWbI/lE1tIsa1QCpt0BGy2aob56iZaoPdlG1/o15nqt0DZLcGcurkkm15072Z49Rl7EX5eNrCVGKjaEB9cCAsk5ujPJtZrOR8a23T2+m3myIEsk1ajX/n6m3htjr1gey4rmCgOOk6B6XNod3SYWsidv1bRbZLFfI2JhDsitSeY2THUtHSOI17ObXi8c5cdyekq1XJ9reZ4ZXVKBaEJLs1iCoZQt3JIgh6N7U6LDGtzEdD2LpUHYcSFJ3a22U6lfmKgexI6fW0NZkNlOWpnS2NP2lEVLS/Fn+sCwiUmJCRK/L/HiXbvDYOOWGz2FF17WYvP5BKqpJt3GY/f4E+FUdA9tIyfEx5WlnKqLIRNCEQwpt/Nq7F7THoUOhb5CRdyd9lOxUXSjUBQvZbEjmTj9JPB4eWwNRWBeP+YzW2i0iGxhMi7gqeOUo2m7fzGsxHhr/Pu04GpTLZBlnY1JUb81INQrbbJQkoQmKhr8wGskOhg7faRtfVWmJY8zz9bEi4o01hNqEQye4G2YlApYC3zNyOvxxdxr7/u1L0qzS5mAS9+DDfaXaU7EhRSoNkWhYbn0zFdYUdjvOqOtmWGLJIn7X3qzEnA25ucGCAbLPt4Ycmkkxwqi+hBZLh8cToijJNDGljHWgxzUjIgu9XJJ2L73DA0AXt9rNjQD5Qa5izJqidSvGuJBctJfvPo0xH1b2QHCw73wV8nOz0Rn+829mKhBvE48Ld6PqA9shFzbb6zDZikcrc8eYwi8zo2zsyeB0sD8hm8xtSYSpLAuiEC9yJdYbtAzDNMMToQAlEtKO3y5xfT8LZBtm2Ufgi2cmTbL5bUa2DTKpegTKSUZarWGCLX9bHyTYCRS4d8h4pJ5uNJp4XeNd6ghOfB14Q+ENyycSe1iA7YLw1v5XJ7BaGKEiKBZIdTSXxl2may7QcXIIT5THpl7jEHhyjK/oIea7GBPMdoCVEQU+TDKxr7CtOR0o24y/x0ARkrUMt0Fnlk814Jg1q/VO5Uv5bmT7ukxhn0rITyIbY/kwT5cLzhP6r+LuAcmuQ7Ux7itaCSizHPGskO62JzTfPz89Pgj30dMtkEGuM9pYjs41ltdYQ9DMMMc/h2oPkCxUwbDAlWwbM/B3yCv7vcN/KB9tneFjfvyllu3TRnimqLu9lXdJlZLMBiNINZZtD4oeF3zXrQLk1yDY057qD8gjdiyrZfHybNktQdQuebshMko6hrYGprq6s9hkkAWQuEKMY5KwDkx0dFYRsXBY8vMqlf4BMAg1slOXhfVkqw+I/mXd0qFYyGwz1j6qMbBNXmFAZb1wUSKpXB4qvQ7YGNJtbDMpTyGY7LfYC9huzxVB3RR8SuS4nMqjeaAGA9ozRFJjYkdIDFyG3nJBNVnKUAZCg/rkg17MVa7LZ/r8ryWVY/HxkyFL42krrbjUHbgnZZE1T0nzYHpV7h+huoO58A9lgF0ejAuVRstXgVtJi8G5InU6qwmb8UV4JhqSQx6TbjuTLx5w0EhTHdbwvLyHZNF7m4aSyRQsec5VxUUfOltn170dF+eLv8jhnqDmozNVEscFKyFbSpogcp4mSPtFPwF/4LWTjEKPlTsnWNwNEuIEmpG+AdEhc33JLKRunzcOcJLDLMd2FxktQmEHIjAjsLdbv4RiIhdzaFM/s6N1VTpDsqDdt8aFCdlKozW3WV7Z0lc1sks6Ekk4N39BUt6vXILuLZEN5hGw6yBIYnhYNllO9r/wrdaUbE5D6sCkI66TOxi563WUvSKoXdZrjPBZ+FToqOWDjPLaPxUV+q5KKps/tFp8StsvWbGqvEStrSQUp8R58D7LN7MsW5GkIjUsmUYu5LGsWjgDQ59BbgiYAzXEgYW9p0xGnCqVrhtud0hb483zLS4LZ19l4xf2R9OKPlfIOw732jUHDjVKyiVsjsoCxozZV9JBsLPl8ZCs57xJgOPOb5I2JcJam/lRwYgsRDY59UJ3JFmMloYX40DNk9ylZ6B0QK5+f52imYO5z1hQ+kkxecZdfoEcpl7gslZFNF/gDScmh7XyL5HwD2fGbluP4XkAUtByyc/PpwCUmHCefRa9EzHPiSsqSmkDow+QkHhDbCxCotslINCGbjs0EU1xTU6GU7KhxN0HGh10sySuJ8Qje0FQndwckUBnZtJgJDrhi+7wG2c5h+Lx5uun1eqMVeiPyyHZz87wh82ScaBNS2AgXh7OklKEPBA6bcNDK7qwI4DIEw4l0o2PQBbJFwnCZGE8etTOJMMb7IrarifEYwYPCNocM5pJAiLJ7ipCt7Fr6VrId/2XUaXFucpbkJpF25s3szzn9s3BLfuyMdKQyLvKEHfEtpBLJk18GdtkgESpGgC3JzGzycjxmKyQ7qdO6O6qgiWf5NJOtWXAew+JL9a35vmoJgEeohOw5/fII2VRJ/1ayJxuWl6uSlJdD9kBLGhP1SdGfZGBJ20qm5UNK7zjOFAHHABFQeeFIpSU5ZFOe/B6OY0r2UdMLwHYZSZ6fhliemURgtWnKGLPF5TKylXXpLGRf5x4NIcrL08ZzU6zANk9W6a5MYroRH6vU0JI8BOgfx9SnbyYbpbaQJsecKgTmXl+417m+tPJcFQVX1OIWwcFSsmkBSLa6P+pbyPaf+kfWtupkQwZhor9ByqSMYMsmuvEaAP5dzE/Uoro5LalN9hF3qQKW8a/kbuat4C6loMFD8ExcmuypmgmU5CsTR11lsmHNTHL3ZXI+JI7Ipsf5C+jxxgzrcrIzCloZ2Vqc7kjRtj63f80juzwQosAa4shKd/+FyZ7QEeGtzn4+376gzVudbNSw421tkk5b+oRgEY9WaVDmyJ4CZRNgpJehhib+NmuTHRacZpMFt0ON7Zxsho/Vdu4SkK1HY5Ftf1GyfbzUYoPNITmK0SrxoOWnRcMSubQggI2RY+eGaGzSecp7qH6Ss5MmszzIz7NAG88oaIalbwcpBt9rfqL/fsyQXffkJDVKmY7ZZckOsTnMhkNOTyIbPDH9AFwkxHKUIe04PC9NYroPEMle5RROUNX0StOtKoLZmr2d2fO3+HC8WTkgqSvmj0A2SZIbYLLOSWQfpP/DvTIMuX8T7RrpPO97hiefpDYFxqNLdnWSqBd9kDpVROfaqjpyFKbmFvxVn9qVT9sggHwcaWlflGxy5gs9b+QksiFsGbdBFGBiEECmjrpdI+xA6fC2gwusnVs8AMleKmMDBUC03SlT+hRoW0V0P1qVPdo6kIMfgWyS9kDTIU8iG1LB+daCTboYiA0ESebBuII6caUkG6ndvNIRxDdOFTQSCJG2vVPBYYr9t9VlO2NrH29VLjAx6kcg28+PuBwPhBSQDccfRW0OpWecyEYhZvkL2QJH3iaHYh4/iaEoxIljAGlthxpynGbmxtCcpqdI8R9sZuMUViIu01PIhj2r7MG4Ev9LDxeRCvoO9HblOFPah6MjSJIX6CCQMC9sRahufLWUZM0Y77RF+79HGxXxmHMN12z2A5CN+Uf0sFhnd4KdHc0j4NARvVRic3J33wgUc7rNix651Dt64AxNS8IHaX4e+u6rucflECh5/aoXbfFHmWM8yJ5ZiGl10t/wo5C9ImSf4kEj+pAdiElOj4iSUiSazjJfzaV7ZDz8wga5uykkSMIhabNHdo+g3z+kSeZlUM9j005JK00an6w2ek4Hfr9yU9JlxXhu4HyCwr0O2WA9dUIxo5QjCKR+0AG9Sd2Gj8coq6E+HYS/DmrQaGYpi0MdFU3bqE81tMWX9ZEWJQhXZmerJOBbxNQRwuqy2jjGmjqYrE08T3XIxs5di7Rwm+6zkQdrdGbyuYFC9iRfPouX0Xudu0nAInsNaTpkt4Ycp/48QyO73FUaRr3i5vY6jF2QVvRHOMe65bmtlyWbnFEBT9HNY7VmNsQ3VmkCGs15j/1JoqM7OMNBlXtkcPhWOdIlvB4/5ZENcRaaqKAcf+XcVYtzJoX1is4/XHypkDKefMKcr3qb6dVVe9qjgWPZpsuaXqiuwjmy7Q4RfbXIhkPuwPWtjB4o4bJszWkVkpA2fxjGv7fmRLUHw5u9aW5yyWZR36zooTuykKvHC3bz9rHn48jMLlPFDUl2nPvC4x2Pyh5rOG/8sjObbjsYdYPov61im9YiO9DMWvW8Q5Lsm8LV0pssekBdNGbju7u73dh0TcZaBWRHAzHY3e3oyOpHAOdv0s6DcmIf3ca7+LQu6DFBWLBnNOmp1C0u6xu/JUPB+Wi+iseNjSHjsBbZXc2s1QzmmXaeB9PL0WZhPEfkXvFCsuNm07cyP0pjzasu2+q3+Q7OY6h0vuExsvkNpFVelOyu0kSR4McD2HpSb2bruq96/ECgDYd+cNGxWZhPds7watLEiM+6rpqxotrZ6FSp5BUvJputQDe5cPLCY3YkorIDiEvVIRs34qboeMpdUn06BtkU/ezJULJNWbIjWrOnIbF99mjPrr5HowiK/F/DxC4/yjJGIdnMRVlzYbL9jEfRjPdwQFCjFtmf1cHvaLdVfxY9FU3C2hR4s/Nm9pXh6Jsv8n9bJsgTARloO9j+WdRYsI3Ezs4vlma4XToHbaKNhHsTt+JKejRrka1uf9d+Hk/5eYlWK//8KKvdypuGzM2QnaQbBA/qCBecUnSo4iPnavxFONAWH9ZFvVXhzG54lm7OFb/apcm21B+ZM1P7Qx5/VI/sUNGwMifQThQeSaxbeaiXyWFnpv2MQybITidiMFI0zJytekkfM7vtstCzF9Ldu3V+tM8Pp4O+mRyk2kozN93+Vj1g01m5ZgoXNusFS3HJ7I/oszN52Vwqv5v0Vj7vupCIPXRluegu6fXl++Qztrrj9JdCo+a5TJwM4e+SR90+bEobmqI8Vz9ZlnR375qIpX48lOMqtwsimf7tuG8KVTFOdTWXK+VwYp4WIo7uCTbY+FWeDE/hlWlpyplvEX5K53Xln/5JYFlee9t7WI0j7Fe9bVv/ZXbn0JY4SOXCg0vtGf38yXX1TBS8LtMkrS5cuoKfVMaqrqhyFEmgh/h31R96Q0tWF4gHwU3ZvYKXi39YcNamyOhKyt2Cc+GM5DjVm4eVPR7bq4doxLRT1mUP5DgGd9GzUeN3x450t/xN0aaXFH3tQ0ly0GpynVRkGY7XjfGaP5n8unCCMHz9H5s6GVZEeDReYcWD7r0KjXcOg2K6mZa5kJ7BsPhUm+sGPwicx33Bmbw8sy//P4v4B7Qv084Gr4JwOHZ5hm/mjjL7fz4uFr+ckGHY4AeC5c/mtuJgZWZrn1Uu/lq8+Wv93VvX4NXht593K54YBq5rj56vsorir28+VYhzNfhXwAnD8Ho4HB66YZ5l8f7P36uEPhr8H2D9bn3pJjT4blhfugENGjRo0KBBgwYNGjRo0KBBgwYNGjRo0KBBgwYNGjRo0KBBgwYN/k34HwaqyvJaqFgu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38" y="4924243"/>
            <a:ext cx="1065671" cy="2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0" descr="data:image/jpeg;base64,/9j/4AAQSkZJRgABAQAAAQABAAD/2wCEAAkGBxQSEhUUExMWFhQXGSIaGRgYFhkdHxwhHx0YGx4gJRwkICggHR4lHxwdITEjJykuLjouHR8zODMvNygtLisBCgoKDg0OGxAQGzIkICQvLDcwMy4sLywvMiwsLC0vLywsLi8sNSwvNCwuLCwsLy8vLCwvLC8sLC8sNCwsLy8sLP/AABEIAHMAkAMBEQACEQEDEQH/xAAcAAABBQEBAQAAAAAAAAAAAAAHAAMEBQYCAQj/xAA/EAACAQIEBAQEAgYIBwAAAAABAhEAAwQSITEFBkFRBxMiYTJxgZEUsQgjQlKh8BUzNWJzgrLBJTRyg5Kz4f/EABsBAQACAwEBAAAAAAAAAAAAAAABAgMEBQYH/8QAMxEAAQMCBAQEBQQCAwAAAAAAAQACEQMhBBIxQQVRYXETIoGRFKHB0fAyseHxBmIjQlL/2gAMAwEAAhEDEQA/ADjREqIlREqIlREqIlREqIlREqIlRFHvIiE3m0KqQWJ2Xc/lVgXEZQqkAHMV7avFmEAG2VDB825PSI2jWZoRA6qZT9VUqALF5ipe4Ey3CYQaMmoUNm1B2JI6iry3Yf2in1REqIlREqIkKIlRFzceATBMCYAk/bqagmBKlokwvLT5gDBEiYIg/bpRpkSjm5TC6JoSAJKhJWkSNqqyo2o0PaZB0UkEGCvLbSJIj2NS0kiSIULqrIlRFA4hftWmW7dfJAKiWIUzBOmxOlZabXvBa0SsFV9KmQ+oY9bKs4hzhhrTMjZiQSp002n7GsjcK8iVkpuNV2Wm0uPQE+vZVuI56UwLaoJCwWaYLdIA6ddat8NGpWw3D1y3NkIETcRpr7KQeb8lxPNVEtNmBYNmgrEajTWZiJ6e9R8PIMarDKucPjrOLVkjOhQEgxBVgfesJa6mZUpXcPbs3LbraYswFgFASEXVhImAoiJ9xQFzgQT1UKVgsaLueFcZHKHOhWSpgkTuvYjQ1VzS1SpNVRcuoIIOxEGikEgyFDa15NpFsC2qKVEMTlCTrEdY2qsZRDVnDvFqF1WSTOms7fPVM4fHWbeYHEeYWZiAWViNASoCjZRrG+tQHAbq76NV8Hw8sAbEepnmoeC5ksgZGveY4fIzBMoBLEAETpGxPtWH4lgsTJmPdZ6vD6pOZrMoIkCZ0H1VtZ4jabNluKcpgmRE/OsprMBIJiNZstN2HqtiWm6dTEKTAIJiaoMTSc/IHX+ioabgJIVfx3jlrCqC7AagR119t6h9R5dkpCSNe33WfDYSriDFMSqHGc92wXKepVQnQiGbXSehgflWem2o6CRE7HXuszeF4gluby5jEEGRpeOV1S2vEZoiM32BJJnrpAGm3at5uGG6w1OC8RpOIeRlE3ud7aA66AKZw/m244DkkhG/WMJgDU9o2jSOvtWbwKd2xFrLm18JiqPguzF2d0aZd40k7yLibSslzLx97wILllLZ01jLqfTETpO89qmkwNC9theHN+IEMiGwZEjuNiZEEaqhGLg+j0jSQCdxIBkzrBNXgLstwry0io6TNjEWMTIEC5H8rwYg6Bfp3ET1+tCpbhWtJfUPOeRmNRton1doneBmM9tCetWmFwq+DpV6jmZYAJgDmJHL1ufmtNxfjVooMp0t+tUYNlbKyhQrekjKCTpM5YNY6dN033XkjZFfA4xbq5lmNpI3rmOaWmCrKTVUSoir387ywrol0s2V8pygISROsyQvTrVPNF7rZHhZ5aS2BI3Mj7n2Vbe5XwWJyOUV1RciZWOUBSdAAY9vpVDSpvgrabxLGYfMySCTJkXkrCcwcJS1dZziWe2SRnWCEdyVIImPhEFiZ207WdVptIhojnqvRYPFPqUw3w4dyO4Am1p1uBELLtjCfjYtrpmmd5JiSBvW2KbnE5JH7e/WF1xRj9IjsnF4jl+FoIZmURIAIOmbck5iNulQ7BNcZLbOAB52jY9ud5VTh82osQPl09AnrHHLzOIchgcylmJhukdI1IAOgmjsDSpjMfkNh8/bVUfg6TWmRbQwNvzVT+Pczm7ezmWIUDLLZCRucumxned/asOGwToLiAC4kzbNHeN/SI3WpheG+HSyC0k3tMd7/T5rNNfYmZ1120332rrBjRZdUUWREcuumibqyyG6k2MaVM9Rt/P2q2bmuNX4NTqANY4tAJO582xudpPeVHdydyToBqegEAfQaVVdhrQ0QEspiem1FGdubJvqkrRqKKXtDxlOi6Q1Cw1mmxHMdhH5Cl4bEBA07suQSJUBtGJ1kEbiKzZbBfOMdWFWu4t0mBroLDVHXl3hww+GtWgFBVQDlmCYEkT3Ov1rjVX53lywBesgwtpzbS7dly+UMWYlmkxmOgE7TAG1P1kSYUaKTZxWa46ZHGTL6isK2afhPWI1+YqpbABUr3E23JTI4UBpYZZzLB039OsGfaqEHZZGOYAcwm1rxB59Ux+LtpZ8y0vmJuBZAOaT0jQ96iQBI+SyeE91XJUMH/a0d1kue/wWHCZ7RNwlmQIYhm1zsJGYZlH8msT6gpGRr912uE/GVy7K7y2BnkP+otaxQy4gULNl+pmQTrJGghewMn3rpUfEa4Z9/b+16ujmAGb8HXqoVbq2V1aaCDEx7kVV7S5pAKq4SIUjh+Da/cyKRmIJ9R7an+GtQ5wYFirVm0WZiLdEw6ZRBBB6duoOka6jvVlkBkyDZcVKulRFP4ZhQziWWJiSTAnqfasjGztK8p/kfF/hqDWyWZouRc3uBtpJNwRbXRSuK8Jeyqtd0UkquSCrQNGBmDO071rh4LoC6eCxPjNGQeaBOY3Em4NvbZUxrIuuvVoqVRLCJjqpODvulxGSM4b0ztJ0+2tZB5mkFeB4xh6FCrFPe/YR9dfqip4a4rE3bZ84nJbLJJbMWbMc3yymO8zvXPxbWNPl3XJatfYwmV7j53OePSWlVgR6R0nrWqXSAFZeYbF52uLkdchAllgNIBlT1GsT3oWwAeaJzFOyoxRc7AEqsxJ6CYMfOKoZiyvTDS4Bxgc9U15R8nKsWTk0ygEIY6DQGDURbkr5h4snzX33/tY3m44W/aR/OPmFDbS6qND6TE/DBYaxPWIrE6mKokHQarucO+Jo1C3J5QZIJuOvOwQ1xGBcbB8o0DMrKCJ6TtMgx71vUK5DYqwe1/VeqZWYdYnkCCfkoDCK6AMiVsgyu7BAYFtp10n+FVqhxYQ3X2UPktMIi+HfCbd/zWYI1uQwX9pWIkxBnKp0B7j2Nc9zngAO1EjuNj6i68txrEvo5Q0kOuOhH3K45z5dZBnzRbZyGVrgY5R6lYMwzDqSonvWSlU6XWPAcRkEBsuAtAi5sQQLdASh1W+vXr1RRY6jywTH8dfRbfkO4FuqUtpcecoBYAgR8QkD1TpHvVq8upQLD81XyridIU+IOqYhxdVcJAywBpAa4uMgCRIVhz1hL1t1vOlkqM627SyPSDnzH96ACSNNa0aRb+kFeq4PVZVYadwZBJN76W5TMfJDatxevXqiipUc1rSXaJ22jMQF0YnQzEe89AO9ZGkRdeO421zHNqsAIENJjcdPT6Ii+G9xT5tq55tprlw3LaF3l1IUls8DPqPi6z71p4sEQ4QYF15sGURVC2k3hFEks2w3JJJ/OtC5KsnLbhgCpBBEggyCDsZ7VGiLqiJi1hFW49wTmcANqY9MxpsN+lQAJlZHVXOYGHQTHqqG7y2He4PxDC1sLNsKotzBkEagn/eqNZDpB9F0W8QLGNPh+b/0ZMoW8U4X5Q1MkMd5zaafCd1J2M6jWq4fEvNVzXG7tNv6+q9fh8T4hsNR6e/PmNlSXviNdqlGQQug3Rcq0EHt3q5EiFJEiEQ/D7FYhi3loArwuYAEIVbMZBOgKmABprO+/IrPp0qnhAy7W+4jnHQ3PZeX40yg2M5ki8bmRGve8nstfzThM2GvrcbMXnydACDl0UGIEwdT3q9MnMJXCwL/APnYQIDYnXY6kdLWHJA1zJ2iuoF9DY2BEykp1FSj25mkc1q+VcAbzr5N0C8pLhWk7ZYMDp3k9KmpUawSdD1XzvibKzvJWpQGEDMGatnMS1ztyY2A1EQtlzaGOEAu22uXIzi49oFbZkSGyyFGWdfatFuXP5T7K/AXVBWEugHW4BPIATc9kISK3V9DSoocYEpxWYfCSCfTpMmdI079qu0jdeT41hauIc1zCHC56ga6+lgtt4YcQwyX7hZsjCypZrsBQUOWQxYkaNHQRsBGuDFseWiOe3VeVjK4g6hFLEX7XpR2T9bIVWI9ekkAftaVzQHajZWXmKt3AirY8tSCohgcoUEZgACIOWQOkxRpE+ZFKqqKCLRt3ZVXYXT6ybmiZV0hTsD2HzqsQbbrYzB9OHEDLpbWTuenVNY7G2cM2ZgA91gDlGp6AkbwO/Soc5rfVXpUa2IbA0aDrpzgd+SF3ON+61y7nQ+ps1tyrZsoiAOkA9feooFgrHqLza3T+l67hjKTWNynQQRIiT+aLIXDruT7mu0wQIiOy7bdFyBVlK2nh3Yc3SpNxSAzopzhCyZdwGGY6rIjaufiqkgOYRG8XJHIfQrgccqNFIOEHQHQmDOki28GUQebcJcu4Q5SwcLJCvkBMdSegOupFYabri3uvK4Oo1tdstBaSP1CYHYb+iB+LPqI2jTQg/PXrrNdRui+g4VsU5mZvpHa3aB6JoVZbBmLK74OD63R4y5ZTUFwd9QZj0yY+fSsghxy7HovBceecMym6rSz1ZcGkO5kmIiXZQRbKJiUQ+P2WfAOWD4dLYRlDDMQVMkyGJIJI37TXPJAqWMkytLgFR7cS0FmoIgxyvdCrGhi5lMjAAMp0MqoDEjTUkEn51tN0X0Sm5rGDzSCbepsPomPLPY1ZV+KpTZwIAMxf9l2yFVDyBrAhhIIEzG8e9XbJMBeb4nUwZJ8eS68Rrc2nkQNiFouFcWSxCXcMMQL6W26jclGzAAhoWOg21PWqOpl1w6IleWqFmbyCyKWGx1oKrfh3Cq4VD5ZYhnMEwASBrq22/auaWumJUK0xWGLm2RcdMjZiFiH0IytIPp1nSDIFYwYmylSKqi5LiQJEnYTrRTBiV7RQgzzdhwlx18rKwdmDBviB0UwxJJDA6AbVgwjGis4m2s66d17vh1QvYHZpEAdjvoBtGqy1xZaBPYSew26fauyxwazMfl13XXaYbJSs4dmMAajeSFj6kipqVmMbmcbHkCf2lS6o1ok/danl+w1k2rrC6i2rgLsvqDBiuxAjKfSCMx6/Ic04hj60U75hHKMs6jXnsFxsa9tXNTbBLgYm0RPO86xYfVFTF3RiMOxtkqD+9ZLEgGCPLaJmD+dT+k3XjZ+GqS8THI/UITc0cB8khm8wgtALWwimdQBEwZn7Vv0X5gu5w3jeIxT30mU8sAHNBdymxInSItEzeCDF4bwG5c+FGykgEkSF+Z20nvW4A0NlxvyK5vE/wDJHfEBjDIaf1U5IIOsmQAbdY6qRf5ea24HmIwjVsrZVnWJ1EnUVFMSJI+59Fp8Q/yZlZhp02uBM3DgADEA5gzMSd7620hFPl++99S1xlKgZcgtsF6ay2rdR2rmV2tYYaPn9loYWq94zk36SP3UTmXlCxiB5kFHRTGQATuQIj+ZqlOsW2XYw/Eq9G0yDqD+W7rKDk+4iI7WvMVgjFQD5i91y6Dr6p/drb8dpMTH7LBVxVR5deA46TPYei0Z5GtZ7ZGXy11IyAEtBAMiNNZIMz9KwfEugrA9znuzOMnqpnLHCBg3uWjeR3ufrIgK52VmKzBE5QCB2BmqVqniAGNPZVAhXeOvMltmS2bjASEUgFj2BJAH1NYmgEwTCle28UpbJmXzAoYpmGYA7EidtxPtUFpidkT1QiZbDIXFwqM6ggNGoBiRPYwKiBMq4qODCwGx2Xd22GEMAQehqSJVWuLTIWFXkHMXYlElyVCgwB7gySx+dc52DeSS12WeS9EeOQABJtedZ+w7LPXeXDfvC2DBUlTp77/QAmK1eH49+He6jBcSefKee3a/JdNuPFGkah3g/wALW3+T0FoWmQOunqAOYR9+nXfWsNdmOwtU1qRzF2puYHLKLEDXTXZcZnFXmoagMHlsVccI4ElmzkQsJbMSxBM6CdgBoBtpW/TpVcRTD6ksdyta+3fqSea52Mxbq9TM6OVuX4VbWkgRJPuYroMblETK01D43ghesuhKjTRjHpPf2rNSdleDqsVfOaTgx2UkagwoXBeXUs+tsr3DuQIWND8Ow23FZ62Lc8ZRYfm608Jw9lI53Xcd9vZXYFai6K9oiVESoij4zCLdADFgAwb0sVMqZGo3HcbGrNcW6InGsKTmgZ4yhoEgbxPadYqJ2RN4CyyW1V7huOBBcgAt7wNBUuIJkCETgsKGL5RnIgtAkgbCd4qJMQicqEXF18qloJgTAEnTsOpoVLRmIC5w14OiuAQGEgMCDr3B1B9qgGRKs9hY4tO3K64PmF2HpFvLowPqzazptERVfMSRsp8gaDvPpC9w+GVANAWiC0AE/OKhlNre/NH1C7tyTpTUHXSpLJcHSbe1+aoDaF1V1CVEXNy2GBVgCCIIOxFSCQZChzQ4EHQr0CNBUKRZe0RKiIX+LWA4pcv2DgTeNoDa0+WHndtRIjvpRSFQcxcw461xfD2GxLgfqBcRSMpYhc/TYmaIjfRQlREqIlREqIlREqIs7zvzZb4bh/NcZ3Y5bdsGCzRO+sAdTBoiFDeK/FWBvrhrfkA6sMPdNsexuZon6iilT+IeNd1rVtcPhlF86PnJdQdgEAgtPvHyNEhN4Dxbx2HuquPwsIdwbVy1cA/eAbRh7R9aIt3znz/ZweEt37UXWvibImARAOY9coB+8DTeihDmzztx68hxFq0xsiTKYeVjrAMswHcTRSpS+LuKuYRii2lxNogt6CVe2SFJCzKspKyJOknQAwSEQ/DTmhuIYMXLmXzkYpcCiBMypjpKkfxooUXxT5vfh2HQ2cvn3HhcwkBRqxiR7D60RYXjviVxLD4bCXT5ObEW3uwbR+EMAn7XUa/UUUwq7nC4W49YY7s2HJ+uQ0Rarn3xQu28QcJw9Bcuq2V3ylzmGhREG7A6E66yIoiom8QeM4B0ONsTbbpct5J9lddA0dDPyoiMnAOMW8ZYS/ZMo4n3B6g+4OlFCsKIlREqIlREDv0hHJxGFWdBacge5ZQfyFFIRf4RgrYwlq0EHl+UFyxpBUSI96KEEfCDh9s8YuAqCLIum2D0IcID8wCR9aKStz474ZTw9XKjOl1Qp6jNIP3ogQa4xdLYPh4YkhUvAew/EP8A/PsKIvqPhlsLZtqoAARQANhoKKEAsPw22/MVzDlQLb3byEDs1m7P50Uqf4TY1sBxS7gbpgXC1vX99JKH/Ms/daImeebp4txtMKhJtowsgjsPVdb8xP8AdFETv6QVlUuYRFEKth1A7AFQB9qIFE5o/t3DfPDfklEVDyvxy7hMdcv2rH4i56/TlcxmbVvSCZ6T/eoi0fNPPWNx+GfD3OGsqtBzC1fJUgyCJXeiQtx4GWbiYC4txHSLzZQ6suhVDoCBpM0QojUUJURKiJURAz9IL/msN/gt/rFFIRo4X/UWv8Nf9IooQU8Hf7YxP/Td/wDaKKStp46f2Z/3k/3ooCDvFeHP/RmAxAEpmvWyY0DeczLPz1+1FKM3BvFPh5wqvcu+XcVAGtEMWkDYaQZ6GihD7w9L4/jxxaoQge5efsoZGRRO0ksPs3ailT/GvhTYXGWcfZ9JuRJHS4kZT9VAH+WiBS/Angpe5fx9wSdbaE92Ia435D/y70QqB+kV/X4b/Buf6logUDmg/wDHcN88N+SURM8pcU/ofi94YlWCy9pjGys4ZXA6g5VPyNERA5v8W8NYtr+DZMRdJGkMEC9ZOhmNB7n2okLZ8rcYOMwtvEG01rzBORt/nPUHcHtRQraiJURKiJURZjmzlLCY10bE2i7IpCkXLiwCZ/ZYT9aItHYthVVQIAAAHsBFEWb5f5RwmFxL37FopdcNmbzLjTmbMfSzFRr2FEVjzPwWzjLPlYhM9vMGjMy6iY1Ug/xoia4Xy3hbeE/CLZX8Oc022LODLFjqxJOpneiILcwcs4W3jjaS1FvN8Od/zLTRSjfy1wSxhLKph7S21OpiSSe5Ykkn5mihLmfgljGWfKxFvOmYNGZl1GxlSCNz1oic5e4VawthLNhMltZgSTuSTqSSde5oiqubuUsJjmRsTa8wopC/rLiwCZI9LCfrREzj+TMFcxSYh7JN5MmVvMuiMkZfSGymI6iiLnxF5bw2JsG5eshriD0vLKw9pUgkex0oiHfhnythL98m7ZD5NQGZo+qzB+oNFKOSqAIAgDYUUL2i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466" y="3389414"/>
            <a:ext cx="638052" cy="50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3" descr="data:image/jpeg;base64,/9j/4AAQSkZJRgABAQAAAQABAAD/2wCEAAkGBxAMDA4ODA8QDQ0MEBAQDQ4NDQ8NDg4QFREZGRYUFxQYHCggJBslJxUUIj0hJSksLi4uGCAzOD8tNyguLisBCgoKDQwNGhAPGislHyU1LjcrNzcxNy81NTYwNDQ4Nzc3LDc3Mys3LTcsNCwvNzc0NzcwNzQ0NDc1NDcrNCwuLv/AABEIALEBHAMBIgACEQEDEQH/xAAcAAEBAAIDAQEAAAAAAAAAAAAAAQYHBAUIAwL/xAA/EAABBAECBAMEBQoFBQAAAAABAAIDBBEFIQYHEjETQVEUImFxCDJCgZEjNDZSYnN0sbKzFXKCkqEmNZTB4f/EABkBAQACAwAAAAAAAAAAAAAAAAABBgIDBP/EACMRAQACAgEBCQAAAAAAAAAAAAABAgMRBDEGEyEyUWFxgbH/2gAMAwEAAhEDEQA/AN4oiICiqICiqIIqiIIiqIIiqICiqIIiqIIiqIIiqIIiqIIiqIIiqIIiqIIiqIIqiIIqiICIiAiIgIiiCoiICIogqKIgqKKoCIiAiIgIiiCoiICIiAiIgIiiCoiICIiAiIgIiICIiAiIgKIiAqoiAiIgqKIgqiIgKqIgIiICqiIKiiICIiAqoiCooiCqKqICqiICqiICqiqAiIgIiIIiqiAiIgqiLrdV4gp0HNbdtQVXSAlgnmZEXAHcjqKDslVxtOvw24mzVZWTwvz0ywvEjHYODhw22II+5chBVERAVURAREQFVEQFVEQVFEQEREBEXzszMijfJI4MjjaXPe44a1oGSSiYjfhD6ZXwkvRMkEb5Y2yOx0sdI1rznthpOVrLinmYXdUOmAtG4Nl7feP+Rp7fM/gsEqUrWoTHwWS2Znuy5wDnnqPm552HzJXHk5lYnVI2sfE7OZb45ycm3dx79fv0/Xo9Fx9OifHBCyV3XIyNjZH/AK7w0An7yuQuyFcmNToRERAqoqgIiICIiAoiIKiiIC0H9JX87079xN/WFvxaD+kr+d6d+4m/rCDPOS1hkXC9J0r2Rt6rPvSOaxv5zJ5lZ7BOyVvVG9sjT2cxwc0/eF5a4S5danr1Rs0D42VYC+OD2uaRrM5y8Rta12Bk7nYZz8VwtK1O/wAJ6s5pzHLA9rbVcvzFYj74ONiCDkO7jKD1o94bu4gD4kBGPDvqkH5EFan5+W2WeHKc8R6o57VeWN3q19eUg/gVxfo1/mOofxEf9tBuF8jW/WcB8yAv01wIyCCPUbheffpJf9xo/wAK7+6VnfAmouo8ER2omhz6tO5Mxp7FzZJSM/BBnmo6pXqNDrdiGs09nWJo4Wn73EJp+qV7Y6qtiGy0ecE0cw/FpK8n8P0XcQ6oWX9QZXlnDnutWz19bgRhjQSBk52GQMDbyC2Lp/JC1V1GpLFfa6q2QOmngMlWzG0DPuYJ+t9XIdt1ZQb2XD1HV61MA27MFYO7GxPHCD8uohYhze4ydoemtNYgXLjjFWLgHeGAMvlwe5GQBnzcM57LRnCXA+o8TvnsskaWtfia3cle7rkwD05wXF2C35AhB6mpXobLPErTRTx/rwyMlZ+LSQvu94aC5xDWjuSQAPvWgeDeVusadrcR8YVYIgJJblaTrZLH1bwhrgMuOOzhgd99gcx5tcA3tbnqup2emAAsngnlc2vERkiZrADlxyR67DyzgM4bxPp5k8IahTMuceGLkBkz6dPVldsDnt5rzfr3J41Ks00OqVbMsDHPdXw2Jzg0ZcGnrPvYB2IXc/R64pmNiXS53ukhMRmqh7i7wnNIDmNz2aQc47AtPqUG9XStBwXNB9C4Ar8T2Y4gHSyMjaexe9rAfvK8yc9/0ksfuq/9oL6aZy51rX6zNQe+PpdG1lb2uZzJHwsGG9DQ0gM2OM4z37HJD01G9r2hzCHNPZzSCD8iF8dQpsswSwTDMczCx4BwcEeR9V5c4D4ptcN6r4MxfHAJvC1Cq8+633ulz8dutuM5HfGOxW5edPGsmj0Yoqbum3fLgyQbmGJoHW8fte80D5k+STG01mazuOrls4Y0PSnD2yaDxCfd/wARtwsz/oJa0/eCszoGExNNYxmHHueAWGLHw6dl5w4M5UXNdrG/NabXZYc4xulY+eachxDnu3GxIO5JJ3+/h6fdvcFa34Mry6IOYbEUbiYLVd32w0/axnB7ggjtnONaVp5Ybs/JzZ53ltNvmXqRF+IpA9rXtOWvAc0jsQRkFfpZNCooqgIoqgIiICIiCIiqCIqiCLQf0lfzvTv3E39YW/VrLm9y8s68+tLTlhY6sx7DHOXs6+pwOQ4A+nog7Dkef+maX+azn/yZFpTnVqsN3X531nNkjhjjgdIwgte9gPUQR3xnGf2Vz28pNfYDExrRE7PUG3WiI575bn/0s05f8lvZLEdvV5I5nwuD4qsOXRB4OQXvIGcbHpAxt3PZB8ubNJ9fgzSYZRiSB1Fko/VcKjwR+Oy/H0bdQiEOoVnPa2YyRStY4gFzOktJA88EDPzHqtqcW8PRaxp81KwS1swHS9v1o5GnLXj5EdvMZC0HZ5H6syUtjNaWPPuyicsGM7EtLcg/AZ+9B9PpB6tDZ1eGKB7ZDUrhkzmODmtkdI49GR5gY/Fbb5Qsa7hjT2vAc10cwc1wBaQZ5Mgj0Wsr3IW4I4PZrNeSUtcbPiukjja7PuiPDCSO+5x8gtnaNwjYi4ZZpD7IrWfCljdZq5ka3qlc7bqAJBDsHsdzg+aDBtZ5LVL/AFWdCvMbE8uxE4ixAHA4LWytOQBvsQVgEWq6rwjqRrGYgwFpkriUy1JmOAd9XsMg98AhZA7lJr9B7vYJ2lp+3UuvrFw8sg9O/wCK53D3JO7ZtCbWp2si6g6VrZnT2ZvgX9hn1ySg5H0iWung0e41pEMjJRv9l0jY3tB+JAd/tKyL6P2t15NI9iD2ttVZZXPjJAe9j3dQkA8xv0/DHxCzziThqtqlB9Cy3ELg0MLNnQub9RzD6j+WQditD6ryR1WvKfYnw2owfycjZfZ5cfFrtgfkSg9BM1is60abZ4nW2x+IYA8GQMzjJH4LQHO/jC1Z1SbTIpHRU6vRG6NjywTyOYC5z/UDqxg7bZ8123AnJzUK96G5dstp+zyCRorSeJYeR3HVjpAPY98gkY3Xbc1OU02p3Xahpr4/FmDfaIJnFnU5rQ0PY7cbgN2OO2fNB1F7kjDT02a1a1B3iQQPmd0QsbD1NYT05JyR5ZWO8gv0hZ/Dz/yCyChyr127H7Pql90dSNh8OF1ySx1PA9wdO7Q3ONznA7Bdxyw5XX9F1Vty3JVfEIpWEQSyuflwGNnMAx96DAefH6R2P3Vf+0F6G4Pe1ujac7LQxtGrvkBrQIG+a8889/0ksfuq/wDaC+lTlTrc1aF0BjfWsxRytDbfSzpkaHDLHY339EHR8wbjNT4guSUvyrLFhscBZuJSGtjBb8HEZHzWd/SLpvZLpUhB6BBJF1DcdbS0kZ+//hZLy15QDTLDLupSMntRbwQxZMMLvJ5cQC5w8tgAd99iM94w4Xr61SfUtggEh0UjcdcMgBw9v4kY8wSg0VwPy1m1nT47NXVhEMuZJXDZC6u8E+6cPHcYPbzXZ3OSMgkjbY1iDxZyWQtljd4khALuloL8nYE4C4M/J/W9PmcdOnbI07CWvadUkc39ppIx8slc7QOT+rTXIrWo3BXdC9jxKJnW7QLXZHSTsPmSfkUG8dFpuq061eR4kfXgiifIBgPcxgaXYPrjK5iN2Ayc/E+aqCIiqCKoiAiIgIiICIogqIiAuFq2qQUYHWLkzK8DPrSSOwM+QHqT6DcrmLWPHMLLvFeiUboD6IhmnbE8/kp7AD8Nc3scdDNj6keZyGQaLzL0jUJ2161xvjPOI2yxSwCQ+Qa57QMn0zkrseJuMdP0fp/xCy2F8gyyMNfLK4evQwE42O522XY2tIrTmF01eGQ1nB8BfExxieOxbttha95ZV47er69dtgSX4bz68fiDLq9dpIZ057ZxjI/VQZnw1xbQ1hrnafZbOY/rsw6OVg9SxwBx8cYXz1HjTTqklqOzbZDJQEZste2QFniN6mAe77xIOcNyVhvH1dlLiTh+3SaI7l2ya9oRjHj1yWNc54HfpDnbn0H6ox8dI0iK1x7q8s7Gy+yV6z4mvaHBsjq8AD9/MDq/HPkgzHSeP9KuwzzwXYvDqjqnMofAY2k4B6ZACQSQMjO5A7qcP8wdK1Sf2elcbJOQS2N8c0Ln4GT0+I0Z2BOBvgLC+NOHqtjjPRmSwRuZZhlfYZ0DomdCyR7Osdj9VoOe4AB2XP5t1I4rPD9iJjY52apXiEjGhrvDccluR5bDb5oMz1LiqjTsOrWrLIJmQe0ubKHtaIerp6usjp77Yzn4LhaBzA0rVJ/Z6Vxkk5z0xvjlgc/Az7niNGexOBvssS17SobvHdRtljZWQ6YJgx4DmF7ZZQ3IPfHVn7gv1z0qRQafVvQsZHfq3IPZJGNAkcdz0DG5Hug4+CDNOJeMdP0jpGoWmQvkGWR4fLK5uSOroYCcbEZIxsvxwzxrp2sOc3T7LZpIx1Pic18UobkDq6HgEjcbjI3C6LibiKd2sRadpNGtZ1SOsZpLV09MVOFzhluW++cnoyAR3b33xjXRqDOMNFfqkdGKeaO23r00zYmjbA/aQSb7E7f/ABBsHUOONMqPtMs3GRPomNthr2yBzXPaXNa0dPvEgE4bnsv1w5xpp+rCT/D7ImdCOqSPokjla316HNBI+IB7rCOFtHhs8aa7YnY2R9QQeCHtDmsdJG3LwD9oBuP9RXK16sytxto8kDGxPt1rLbBYOnxQ1jyOoDue2/wHoEGdaBr9XVIDPQmE8TXmNzg17C14AJaWuAIO48vNG6/VdfdpzZQbrIvGfCGSEtj294ux0j6zds53CwDS5G8OcT3K0h8PTtajfdrk7MjsRgulb/Wf9gXN5RVXWRf1ydpE2s2HGEO7sqxktY3/AII+Ia1BhHNvgLVNS1uazSpumgfHC1sglgYCWxgHZzwe/wAFunhms+DTaMUrSyWGrXjkYSCWvbE0OGRtsQey7JVARREFRFEFRREFRRVAREQEREBERBEVUQEVRBFjnGvB0GtRRCV8lexVf4lS3AemaB+3Y+mzdvgMYWSKIMF0/gnUDYgk1LXLNuKrI2SKGCFlMPc3t4jmklw9Qe6+3EHAjprztR0u7LpV+RobO+ONs0NgDsXxO2J2G/w7Z3WaogwzhrgT2W6dS1G5LqmpdPRHNMxsUcDSCCIohkNzk/ifU57HTeFm1tZv6qJS52oRwxuhLAGx+Gxjch2d89Hp5rIkQY7qXCzbOs0NUMzmu0+OaNsIYC2TxGObkuztjr9PJOLuFxqxol0ph9gtxWxhgf4hZ9g7jHzWRIg1JxZpk1zjSCOrbloTN0rrZPC0PIImk91zDsWnPb4Bd9Q5fSy3ILmuajLq0lR3VWhMLK1aN+dnmNpwTsPTsM5WXu0iubgumJvtbYvBE+/WIsk9PyySucgw3iXgmSzqDdT0y8/TL4i8CSQQMsxzRZzhzHbZ2Hr2HouNp/LxzNVqara1Ge7drCQSOlijYyRro3MaxjGkBjW9TjgZyXFZ2iDHdF4WFPVNR1ETF7tT8HqiLA0ReG3Gzs75+QTVOFm2tYoamZnMdpzJWNhDAWyeI1wyXZ2x1enkshRBqznZDX1OHTaULmy37N0MreE5rzGzdsznAfZG2fiPgVsrTKLKlaGtCOmKvGyKMfstaAP5Lq9H4N06hYdZp04obD85kaHEgO79OSQM/DC71AVUVQREVQFFVEBFUQRVRVBFVFUBERAREQRERARFUEREQVRVEEREQERVBEREBERAREQEREBERAREQVREQEREBERAVUVQEREBERBFUUQVFFUBREQVREQVEUQVEUQVFFUBEUQVFEQVFEQFVFUBFEQVEUQVFFUBFFUEVUVQEREBERBEVRBFVFUERVRARVEBERAREQRFUQRFUQRFUQEREEVREERFUERVEBRVEEVUVQRVEQEREBERAREQCoFUQQoVUQRVEQFCiICoREEKIiAiIgIURAVREEKIiCqIiCqFEQFURBFURAREQERE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3738" y="3562644"/>
            <a:ext cx="818305" cy="34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Proces alternatywny 30"/>
          <p:cNvSpPr/>
          <p:nvPr/>
        </p:nvSpPr>
        <p:spPr>
          <a:xfrm>
            <a:off x="396742" y="5295435"/>
            <a:ext cx="1125290" cy="517331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Listed</a:t>
            </a:r>
          </a:p>
        </p:txBody>
      </p:sp>
      <p:sp>
        <p:nvSpPr>
          <p:cNvPr id="55" name="Rectángulo redondeado 54"/>
          <p:cNvSpPr/>
          <p:nvPr/>
        </p:nvSpPr>
        <p:spPr>
          <a:xfrm>
            <a:off x="3189322" y="1773276"/>
            <a:ext cx="2671397" cy="443846"/>
          </a:xfrm>
          <a:prstGeom prst="roundRect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</a:t>
            </a:r>
            <a:r>
              <a:rPr lang="es-ES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commerce</a:t>
            </a:r>
            <a:endParaRPr lang="es-C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2748477" y="1448821"/>
            <a:ext cx="3451358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Proces alternatywny 3"/>
          <p:cNvSpPr/>
          <p:nvPr/>
        </p:nvSpPr>
        <p:spPr>
          <a:xfrm>
            <a:off x="1687845" y="1210136"/>
            <a:ext cx="1125966" cy="534564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Pay TV</a:t>
            </a:r>
          </a:p>
        </p:txBody>
      </p:sp>
      <p:sp>
        <p:nvSpPr>
          <p:cNvPr id="46" name="Proces alternatywny 12"/>
          <p:cNvSpPr/>
          <p:nvPr/>
        </p:nvSpPr>
        <p:spPr>
          <a:xfrm>
            <a:off x="6091649" y="1184958"/>
            <a:ext cx="1185995" cy="527727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Print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4548956" y="1448821"/>
            <a:ext cx="0" cy="32445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65" y="3317950"/>
            <a:ext cx="1567565" cy="8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4227749" y="0"/>
            <a:ext cx="4916251" cy="5827741"/>
            <a:chOff x="3869973" y="-2577"/>
            <a:chExt cx="4916251" cy="5827741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815"/>
            <a:stretch/>
          </p:blipFill>
          <p:spPr>
            <a:xfrm>
              <a:off x="3869973" y="-2577"/>
              <a:ext cx="4916251" cy="5827741"/>
            </a:xfrm>
            <a:prstGeom prst="rect">
              <a:avLst/>
            </a:prstGeom>
          </p:spPr>
        </p:pic>
        <p:sp>
          <p:nvSpPr>
            <p:cNvPr id="34" name="2 Elipse"/>
            <p:cNvSpPr/>
            <p:nvPr/>
          </p:nvSpPr>
          <p:spPr>
            <a:xfrm>
              <a:off x="4416552" y="283464"/>
              <a:ext cx="112165" cy="112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25 Elipse"/>
            <p:cNvSpPr/>
            <p:nvPr/>
          </p:nvSpPr>
          <p:spPr>
            <a:xfrm>
              <a:off x="5819598" y="1432559"/>
              <a:ext cx="112165" cy="112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26 Elipse"/>
            <p:cNvSpPr/>
            <p:nvPr/>
          </p:nvSpPr>
          <p:spPr>
            <a:xfrm>
              <a:off x="6416040" y="1765891"/>
              <a:ext cx="112165" cy="112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27 Elipse"/>
            <p:cNvSpPr/>
            <p:nvPr/>
          </p:nvSpPr>
          <p:spPr>
            <a:xfrm>
              <a:off x="6185552" y="2875131"/>
              <a:ext cx="112165" cy="112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28 Elipse"/>
            <p:cNvSpPr/>
            <p:nvPr/>
          </p:nvSpPr>
          <p:spPr>
            <a:xfrm>
              <a:off x="6787896" y="4399479"/>
              <a:ext cx="112165" cy="112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29 Elipse"/>
            <p:cNvSpPr/>
            <p:nvPr/>
          </p:nvSpPr>
          <p:spPr>
            <a:xfrm>
              <a:off x="7560474" y="4222207"/>
              <a:ext cx="112165" cy="112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30 Elipse"/>
            <p:cNvSpPr/>
            <p:nvPr/>
          </p:nvSpPr>
          <p:spPr>
            <a:xfrm>
              <a:off x="7843722" y="2638901"/>
              <a:ext cx="112165" cy="112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31 CuadroTexto"/>
            <p:cNvSpPr txBox="1"/>
            <p:nvPr/>
          </p:nvSpPr>
          <p:spPr>
            <a:xfrm>
              <a:off x="4302879" y="442452"/>
              <a:ext cx="6753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México</a:t>
              </a:r>
            </a:p>
          </p:txBody>
        </p:sp>
        <p:sp>
          <p:nvSpPr>
            <p:cNvPr id="42" name="32 CuadroTexto"/>
            <p:cNvSpPr txBox="1"/>
            <p:nvPr/>
          </p:nvSpPr>
          <p:spPr>
            <a:xfrm>
              <a:off x="5755800" y="1199868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Panamá</a:t>
              </a:r>
            </a:p>
          </p:txBody>
        </p:sp>
        <p:sp>
          <p:nvSpPr>
            <p:cNvPr id="43" name="33 CuadroTexto"/>
            <p:cNvSpPr txBox="1"/>
            <p:nvPr/>
          </p:nvSpPr>
          <p:spPr>
            <a:xfrm>
              <a:off x="6223332" y="2932119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Perú</a:t>
              </a:r>
            </a:p>
          </p:txBody>
        </p:sp>
        <p:sp>
          <p:nvSpPr>
            <p:cNvPr id="44" name="34 CuadroTexto"/>
            <p:cNvSpPr txBox="1"/>
            <p:nvPr/>
          </p:nvSpPr>
          <p:spPr>
            <a:xfrm>
              <a:off x="6241634" y="4318409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Chile</a:t>
              </a:r>
            </a:p>
          </p:txBody>
        </p:sp>
        <p:sp>
          <p:nvSpPr>
            <p:cNvPr id="45" name="35 CuadroTexto"/>
            <p:cNvSpPr txBox="1"/>
            <p:nvPr/>
          </p:nvSpPr>
          <p:spPr>
            <a:xfrm>
              <a:off x="6434005" y="1825500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Colombia</a:t>
              </a:r>
            </a:p>
          </p:txBody>
        </p:sp>
        <p:sp>
          <p:nvSpPr>
            <p:cNvPr id="46" name="36 CuadroTexto"/>
            <p:cNvSpPr txBox="1"/>
            <p:nvPr/>
          </p:nvSpPr>
          <p:spPr>
            <a:xfrm>
              <a:off x="7878538" y="2719167"/>
              <a:ext cx="5615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Brasil</a:t>
              </a:r>
            </a:p>
          </p:txBody>
        </p:sp>
        <p:sp>
          <p:nvSpPr>
            <p:cNvPr id="47" name="37 CuadroTexto"/>
            <p:cNvSpPr txBox="1"/>
            <p:nvPr/>
          </p:nvSpPr>
          <p:spPr>
            <a:xfrm>
              <a:off x="7389061" y="3893747"/>
              <a:ext cx="8516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Argentina</a:t>
              </a: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789191" y="3117239"/>
            <a:ext cx="123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Operaciones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 7 países</a:t>
            </a:r>
            <a:endParaRPr lang="es-CO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2774" y="5070338"/>
            <a:ext cx="16340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+80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opciones de pago</a:t>
            </a:r>
            <a:endParaRPr lang="es-CO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riángulo isósceles 22"/>
          <p:cNvSpPr/>
          <p:nvPr/>
        </p:nvSpPr>
        <p:spPr>
          <a:xfrm rot="10800000">
            <a:off x="3911147" y="3073946"/>
            <a:ext cx="393291" cy="15520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aseline="-25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58760" y="189535"/>
            <a:ext cx="5132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PayU</a:t>
            </a:r>
            <a:r>
              <a:rPr lang="es-E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en </a:t>
            </a:r>
          </a:p>
          <a:p>
            <a:r>
              <a:rPr lang="es-E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América Latina</a:t>
            </a:r>
            <a:endParaRPr lang="es-CO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57085" y="1949392"/>
            <a:ext cx="1288025" cy="10958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redondeado 5"/>
          <p:cNvSpPr/>
          <p:nvPr/>
        </p:nvSpPr>
        <p:spPr>
          <a:xfrm>
            <a:off x="3483343" y="1988303"/>
            <a:ext cx="1288025" cy="10958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redondeado 6"/>
          <p:cNvSpPr/>
          <p:nvPr/>
        </p:nvSpPr>
        <p:spPr>
          <a:xfrm>
            <a:off x="757084" y="3872866"/>
            <a:ext cx="1288025" cy="10958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redondeado 9"/>
          <p:cNvSpPr/>
          <p:nvPr/>
        </p:nvSpPr>
        <p:spPr>
          <a:xfrm>
            <a:off x="3473614" y="3872865"/>
            <a:ext cx="1288025" cy="10958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3245293" y="3182220"/>
            <a:ext cx="176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Más de </a:t>
            </a:r>
            <a:b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30.000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clientes</a:t>
            </a:r>
            <a:endParaRPr lang="es-CO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444" y="5212530"/>
            <a:ext cx="23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Millones de transacciones anualmente</a:t>
            </a:r>
            <a:endParaRPr lang="es-CO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52049" y="1842440"/>
            <a:ext cx="776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bg1"/>
                </a:solidFill>
                <a:latin typeface="AmpleSoft-Medium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endParaRPr lang="es-CO" sz="8000" dirty="0">
              <a:solidFill>
                <a:schemeClr val="bg1"/>
              </a:solidFill>
              <a:latin typeface="AmpleSoft-Medium" panose="020000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69" y="4074432"/>
            <a:ext cx="421821" cy="24759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51" y="4472870"/>
            <a:ext cx="327938" cy="22239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637" y="4427029"/>
            <a:ext cx="341321" cy="30756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428" y="4085521"/>
            <a:ext cx="660731" cy="66073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/>
          <a:srcRect t="11239"/>
          <a:stretch/>
        </p:blipFill>
        <p:spPr>
          <a:xfrm>
            <a:off x="3424641" y="1909648"/>
            <a:ext cx="1385970" cy="1228219"/>
          </a:xfrm>
          <a:prstGeom prst="rect">
            <a:avLst/>
          </a:prstGeom>
          <a:ln>
            <a:noFill/>
          </a:ln>
        </p:spPr>
      </p:pic>
      <p:sp>
        <p:nvSpPr>
          <p:cNvPr id="22" name="Triángulo isósceles 21"/>
          <p:cNvSpPr/>
          <p:nvPr/>
        </p:nvSpPr>
        <p:spPr>
          <a:xfrm rot="10800000">
            <a:off x="1197963" y="3005153"/>
            <a:ext cx="393291" cy="15520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Triángulo isósceles 23"/>
          <p:cNvSpPr/>
          <p:nvPr/>
        </p:nvSpPr>
        <p:spPr>
          <a:xfrm rot="10800000">
            <a:off x="1158046" y="4966575"/>
            <a:ext cx="393291" cy="15520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Triángulo isósceles 24"/>
          <p:cNvSpPr/>
          <p:nvPr/>
        </p:nvSpPr>
        <p:spPr>
          <a:xfrm rot="10800000">
            <a:off x="3911147" y="4958908"/>
            <a:ext cx="393291" cy="15520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1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06013"/>
            <a:ext cx="9144000" cy="4621161"/>
          </a:xfrm>
          <a:prstGeom prst="rect">
            <a:avLst/>
          </a:prstGeom>
          <a:solidFill>
            <a:srgbClr val="00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8" y="446640"/>
            <a:ext cx="8638798" cy="1141871"/>
          </a:xfrm>
        </p:spPr>
        <p:txBody>
          <a:bodyPr>
            <a:normAutofit/>
          </a:bodyPr>
          <a:lstStyle/>
          <a:p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Más de 20.000 empresas en América Latina </a:t>
            </a:r>
            <a:br>
              <a:rPr lang="es-419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es-419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reciben pagos por internet a través de PayU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1306763" y="1655598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redondeado 40"/>
          <p:cNvSpPr/>
          <p:nvPr/>
        </p:nvSpPr>
        <p:spPr>
          <a:xfrm>
            <a:off x="2966958" y="1652356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redondeado 41"/>
          <p:cNvSpPr/>
          <p:nvPr/>
        </p:nvSpPr>
        <p:spPr>
          <a:xfrm>
            <a:off x="4636874" y="1664574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redondeado 42"/>
          <p:cNvSpPr/>
          <p:nvPr/>
        </p:nvSpPr>
        <p:spPr>
          <a:xfrm>
            <a:off x="6297069" y="1661332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Rectángulo redondeado 43"/>
          <p:cNvSpPr/>
          <p:nvPr/>
        </p:nvSpPr>
        <p:spPr>
          <a:xfrm>
            <a:off x="1290551" y="2734617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redondeado 44"/>
          <p:cNvSpPr/>
          <p:nvPr/>
        </p:nvSpPr>
        <p:spPr>
          <a:xfrm>
            <a:off x="2950746" y="2731375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Rectángulo redondeado 45"/>
          <p:cNvSpPr/>
          <p:nvPr/>
        </p:nvSpPr>
        <p:spPr>
          <a:xfrm>
            <a:off x="4633632" y="2731373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Rectángulo redondeado 46"/>
          <p:cNvSpPr/>
          <p:nvPr/>
        </p:nvSpPr>
        <p:spPr>
          <a:xfrm>
            <a:off x="6293827" y="2728131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redondeado 47"/>
          <p:cNvSpPr/>
          <p:nvPr/>
        </p:nvSpPr>
        <p:spPr>
          <a:xfrm>
            <a:off x="1306763" y="3791691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redondeado 48"/>
          <p:cNvSpPr/>
          <p:nvPr/>
        </p:nvSpPr>
        <p:spPr>
          <a:xfrm>
            <a:off x="2966958" y="3788449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Rectángulo redondeado 49"/>
          <p:cNvSpPr/>
          <p:nvPr/>
        </p:nvSpPr>
        <p:spPr>
          <a:xfrm>
            <a:off x="4649844" y="3788447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redondeado 50"/>
          <p:cNvSpPr/>
          <p:nvPr/>
        </p:nvSpPr>
        <p:spPr>
          <a:xfrm>
            <a:off x="6310039" y="3785205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Rectángulo redondeado 51"/>
          <p:cNvSpPr/>
          <p:nvPr/>
        </p:nvSpPr>
        <p:spPr>
          <a:xfrm>
            <a:off x="1313246" y="4858493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redondeado 52"/>
          <p:cNvSpPr/>
          <p:nvPr/>
        </p:nvSpPr>
        <p:spPr>
          <a:xfrm>
            <a:off x="2973441" y="4855251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redondeado 53"/>
          <p:cNvSpPr/>
          <p:nvPr/>
        </p:nvSpPr>
        <p:spPr>
          <a:xfrm>
            <a:off x="4656327" y="4855249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Rectángulo redondeado 54"/>
          <p:cNvSpPr/>
          <p:nvPr/>
        </p:nvSpPr>
        <p:spPr>
          <a:xfrm>
            <a:off x="6316522" y="4852007"/>
            <a:ext cx="1434405" cy="7378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2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09" y="2956422"/>
            <a:ext cx="809901" cy="284270"/>
          </a:xfrm>
          <a:prstGeom prst="rect">
            <a:avLst/>
          </a:prstGeom>
        </p:spPr>
      </p:pic>
      <p:pic>
        <p:nvPicPr>
          <p:cNvPr id="67" name="Picture 3" descr="E:\Users\daniela.acosta\Downloads\bookin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5169" y="3031338"/>
            <a:ext cx="1284144" cy="2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301" y="4012427"/>
            <a:ext cx="1221940" cy="283403"/>
          </a:xfrm>
          <a:prstGeom prst="rect">
            <a:avLst/>
          </a:prstGeom>
        </p:spPr>
      </p:pic>
      <p:pic>
        <p:nvPicPr>
          <p:cNvPr id="70" name="Picture 2" descr="http://upload.wikimedia.org/wikipedia/commons/4/4a/Logo_2013_Googl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820" y="1878520"/>
            <a:ext cx="1044256" cy="3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" descr="http://img2.wikia.nocookie.net/__cb20101013041507/logopedia/images/f/f0/800px-CinemarkUSAIncLog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6" y="5125917"/>
            <a:ext cx="1256694" cy="1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9" b="19857"/>
          <a:stretch/>
        </p:blipFill>
        <p:spPr>
          <a:xfrm>
            <a:off x="1323124" y="1766425"/>
            <a:ext cx="1414648" cy="4885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63" y="1922321"/>
            <a:ext cx="1253642" cy="2292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1" b="10294"/>
          <a:stretch/>
        </p:blipFill>
        <p:spPr>
          <a:xfrm>
            <a:off x="4967288" y="1689979"/>
            <a:ext cx="799516" cy="6489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95" y="3854245"/>
            <a:ext cx="792214" cy="5991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54" y="5039598"/>
            <a:ext cx="1115620" cy="3983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13" y="3018077"/>
            <a:ext cx="1373778" cy="2361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51" y="5017661"/>
            <a:ext cx="1163306" cy="4423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84" y="3002388"/>
            <a:ext cx="1211373" cy="2315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5" b="14282"/>
          <a:stretch/>
        </p:blipFill>
        <p:spPr>
          <a:xfrm>
            <a:off x="4899798" y="3824749"/>
            <a:ext cx="931469" cy="6587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" b="7525"/>
          <a:stretch/>
        </p:blipFill>
        <p:spPr>
          <a:xfrm>
            <a:off x="6612073" y="4886631"/>
            <a:ext cx="843301" cy="688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3" y="3887274"/>
            <a:ext cx="811868" cy="5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0773" y="442452"/>
            <a:ext cx="583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PayU</a:t>
            </a:r>
            <a:r>
              <a:rPr lang="es-E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en Colombia</a:t>
            </a:r>
            <a:endParaRPr lang="es-CO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8" y="1973705"/>
            <a:ext cx="3470788" cy="243622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185429" y="1268322"/>
            <a:ext cx="1629411" cy="13863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redondeado 5"/>
          <p:cNvSpPr/>
          <p:nvPr/>
        </p:nvSpPr>
        <p:spPr>
          <a:xfrm>
            <a:off x="5185427" y="2835285"/>
            <a:ext cx="1629411" cy="13863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redondeado 6"/>
          <p:cNvSpPr/>
          <p:nvPr/>
        </p:nvSpPr>
        <p:spPr>
          <a:xfrm>
            <a:off x="5185428" y="4388744"/>
            <a:ext cx="1629411" cy="13863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riángulo isósceles 7"/>
          <p:cNvSpPr/>
          <p:nvPr/>
        </p:nvSpPr>
        <p:spPr>
          <a:xfrm rot="5400000">
            <a:off x="6676132" y="1860506"/>
            <a:ext cx="393291" cy="15520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riángulo isósceles 8"/>
          <p:cNvSpPr/>
          <p:nvPr/>
        </p:nvSpPr>
        <p:spPr>
          <a:xfrm rot="5400000">
            <a:off x="6681050" y="3458252"/>
            <a:ext cx="393291" cy="15520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riángulo isósceles 9"/>
          <p:cNvSpPr/>
          <p:nvPr/>
        </p:nvSpPr>
        <p:spPr>
          <a:xfrm rot="5400000">
            <a:off x="6695796" y="5004315"/>
            <a:ext cx="393291" cy="15520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1239"/>
          <a:stretch/>
        </p:blipFill>
        <p:spPr>
          <a:xfrm>
            <a:off x="5142359" y="1192719"/>
            <a:ext cx="1715545" cy="15202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477" y="4799852"/>
            <a:ext cx="1232971" cy="49462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236161" y="2880110"/>
            <a:ext cx="155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AmpleSoft-Medium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+1.5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mpleSoft-Medium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millón</a:t>
            </a:r>
            <a:endParaRPr lang="es-CO" sz="2400" dirty="0">
              <a:solidFill>
                <a:schemeClr val="bg1"/>
              </a:solidFill>
              <a:latin typeface="AmpleSoft-Medium" panose="020000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036064" y="1681318"/>
            <a:ext cx="1700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Más de</a:t>
            </a:r>
            <a:br>
              <a:rPr lang="es-E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10.000 clientes</a:t>
            </a:r>
            <a:endParaRPr lang="es-CO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031148" y="2954594"/>
            <a:ext cx="1700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Más de un millón quinientas mil transacciones mensuales</a:t>
            </a:r>
            <a:endParaRPr lang="es-CO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050814" y="4753906"/>
            <a:ext cx="1700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Más de 300 empleados</a:t>
            </a:r>
            <a:endParaRPr lang="es-CO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 flipH="1" flipV="1">
            <a:off x="4762205" y="1521596"/>
            <a:ext cx="3880800" cy="35078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 flipH="1" flipV="1">
            <a:off x="457200" y="1521596"/>
            <a:ext cx="3880800" cy="35078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dondear rectángulo de esquina del mismo lado 2"/>
          <p:cNvSpPr/>
          <p:nvPr/>
        </p:nvSpPr>
        <p:spPr>
          <a:xfrm>
            <a:off x="457200" y="1136535"/>
            <a:ext cx="3886200" cy="869743"/>
          </a:xfrm>
          <a:prstGeom prst="round2Same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Modelo Gateway 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(TSP)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el mismo lado 3"/>
          <p:cNvSpPr/>
          <p:nvPr/>
        </p:nvSpPr>
        <p:spPr>
          <a:xfrm>
            <a:off x="4762699" y="1136535"/>
            <a:ext cx="3886200" cy="869743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Modelo agregador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(PSP)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86" y="2831178"/>
            <a:ext cx="783570" cy="579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1" y="3739395"/>
            <a:ext cx="1398443" cy="3924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1" y="3121099"/>
            <a:ext cx="1509872" cy="3376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42" y="1908875"/>
            <a:ext cx="2571914" cy="10511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47" y="1900827"/>
            <a:ext cx="2571914" cy="10511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32" y="2954136"/>
            <a:ext cx="1128078" cy="112807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701693" y="5121677"/>
            <a:ext cx="431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 integral de pagos</a:t>
            </a:r>
            <a:br>
              <a:rPr lang="es-ES" sz="15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(PayU utiliza sus convenios con las entidades financieras para procesar los pagos)</a:t>
            </a:r>
            <a:endParaRPr lang="es-CO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19656" y="5121677"/>
            <a:ext cx="40205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 tecnológico</a:t>
            </a:r>
          </a:p>
          <a:p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comercio utiliza sus convenios  con las entidades financieras)</a:t>
            </a:r>
            <a:br>
              <a:rPr lang="es-ES" sz="1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16" y="4249924"/>
            <a:ext cx="1509872" cy="33768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30" y="4294262"/>
            <a:ext cx="1349917" cy="30124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0" b="27464"/>
          <a:stretch/>
        </p:blipFill>
        <p:spPr>
          <a:xfrm>
            <a:off x="2593634" y="3632743"/>
            <a:ext cx="1231693" cy="56787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5" y="4373166"/>
            <a:ext cx="1497749" cy="45764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02" y="4367846"/>
            <a:ext cx="1345995" cy="4436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86" y="3325999"/>
            <a:ext cx="1509872" cy="482068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0" y="343860"/>
            <a:ext cx="9144000" cy="652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Tipos de pasarelas de pago</a:t>
            </a:r>
            <a:endParaRPr lang="es-CO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 flipH="1" flipV="1">
            <a:off x="2743200" y="1539622"/>
            <a:ext cx="3880800" cy="35078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3860"/>
            <a:ext cx="9144000" cy="652863"/>
          </a:xfrm>
        </p:spPr>
        <p:txBody>
          <a:bodyPr>
            <a:normAutofit/>
          </a:bodyPr>
          <a:lstStyle/>
          <a:p>
            <a:pPr algn="ctr"/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Tipos de pasarelas de pago</a:t>
            </a:r>
            <a:endParaRPr lang="es-CO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dondear rectángulo de esquina del mismo lado 2"/>
          <p:cNvSpPr/>
          <p:nvPr/>
        </p:nvSpPr>
        <p:spPr>
          <a:xfrm>
            <a:off x="2743200" y="1154561"/>
            <a:ext cx="3886200" cy="869743"/>
          </a:xfrm>
          <a:prstGeom prst="round2Same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Billeteras virtuales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92" y="3490274"/>
            <a:ext cx="1066579" cy="10665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63" y="3490274"/>
            <a:ext cx="1222608" cy="58866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78" y="2314940"/>
            <a:ext cx="858809" cy="8588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58" y="2409365"/>
            <a:ext cx="2338716" cy="71253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7501" y="5347100"/>
            <a:ext cx="8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Existen dos principales tipos de billeteras: las billeteras que almacenan valor (</a:t>
            </a:r>
            <a:r>
              <a:rPr lang="es-419" dirty="0" err="1"/>
              <a:t>stored</a:t>
            </a:r>
            <a:r>
              <a:rPr lang="es-419" dirty="0"/>
              <a:t> </a:t>
            </a:r>
            <a:r>
              <a:rPr lang="es-419" dirty="0" err="1"/>
              <a:t>value</a:t>
            </a:r>
            <a:r>
              <a:rPr lang="es-419" dirty="0"/>
              <a:t>) y las que almacenan información (</a:t>
            </a:r>
            <a:r>
              <a:rPr lang="es-419" dirty="0" err="1"/>
              <a:t>pass</a:t>
            </a:r>
            <a:r>
              <a:rPr lang="es-419" dirty="0"/>
              <a:t> </a:t>
            </a:r>
            <a:r>
              <a:rPr lang="es-419" dirty="0" err="1"/>
              <a:t>through</a:t>
            </a:r>
            <a:r>
              <a:rPr lang="es-419" dirty="0"/>
              <a:t>).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85" y="4303132"/>
            <a:ext cx="1561972" cy="5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Y U MASTER">
  <a:themeElements>
    <a:clrScheme name="PAY U">
      <a:dk1>
        <a:srgbClr val="13100D"/>
      </a:dk1>
      <a:lt1>
        <a:sysClr val="window" lastClr="FFFFFF"/>
      </a:lt1>
      <a:dk2>
        <a:srgbClr val="BCCF00"/>
      </a:dk2>
      <a:lt2>
        <a:srgbClr val="438F29"/>
      </a:lt2>
      <a:accent1>
        <a:srgbClr val="00ADBA"/>
      </a:accent1>
      <a:accent2>
        <a:srgbClr val="D7007F"/>
      </a:accent2>
      <a:accent3>
        <a:srgbClr val="FFDD00"/>
      </a:accent3>
      <a:accent4>
        <a:srgbClr val="831F82"/>
      </a:accent4>
      <a:accent5>
        <a:srgbClr val="54BBAB"/>
      </a:accent5>
      <a:accent6>
        <a:srgbClr val="94969B"/>
      </a:accent6>
      <a:hlink>
        <a:srgbClr val="B5ABA8"/>
      </a:hlink>
      <a:folHlink>
        <a:srgbClr val="E3E4E2"/>
      </a:folHlink>
    </a:clrScheme>
    <a:fontScheme name="PAY U FONTS">
      <a:majorFont>
        <a:latin typeface="AmpleSoft-Bold"/>
        <a:ea typeface=""/>
        <a:cs typeface=""/>
      </a:majorFont>
      <a:minorFont>
        <a:latin typeface="AmpleSoft-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17991</TotalTime>
  <Words>419</Words>
  <Application>Microsoft Office PowerPoint</Application>
  <PresentationFormat>Presentación en pantalla (4:3)</PresentationFormat>
  <Paragraphs>108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Alwyn New Lt</vt:lpstr>
      <vt:lpstr>AmpleSoft-Bold</vt:lpstr>
      <vt:lpstr>AmpleSoft-Light</vt:lpstr>
      <vt:lpstr>AmpleSoft-Medium</vt:lpstr>
      <vt:lpstr>Arial</vt:lpstr>
      <vt:lpstr>Calibri</vt:lpstr>
      <vt:lpstr>Open Sans</vt:lpstr>
      <vt:lpstr>Open Sans Light</vt:lpstr>
      <vt:lpstr>Open Sans Semibold</vt:lpstr>
      <vt:lpstr>PAY U MASTER</vt:lpstr>
      <vt:lpstr>Presentación de PowerPoint</vt:lpstr>
      <vt:lpstr>Presentación de PowerPoint</vt:lpstr>
      <vt:lpstr>PayU Alrededor del mundo</vt:lpstr>
      <vt:lpstr>Presentación de PowerPoint</vt:lpstr>
      <vt:lpstr>Presentación de PowerPoint</vt:lpstr>
      <vt:lpstr>Más de 20.000 empresas en América Latina  reciben pagos por internet a través de PayU</vt:lpstr>
      <vt:lpstr>Presentación de PowerPoint</vt:lpstr>
      <vt:lpstr>Presentación de PowerPoint</vt:lpstr>
      <vt:lpstr>Tipos de pasarelas de pago</vt:lpstr>
      <vt:lpstr>¿Cómo funciona?</vt:lpstr>
      <vt:lpstr>Presentación de PowerPoint</vt:lpstr>
      <vt:lpstr>Presentación de PowerPoint</vt:lpstr>
      <vt:lpstr>Presentación de PowerPoint</vt:lpstr>
      <vt:lpstr>Principales desafíos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CASALE</dc:creator>
  <cp:lastModifiedBy>Jose Fernando Velez Arciniegas</cp:lastModifiedBy>
  <cp:revision>381</cp:revision>
  <dcterms:created xsi:type="dcterms:W3CDTF">2015-01-19T11:17:56Z</dcterms:created>
  <dcterms:modified xsi:type="dcterms:W3CDTF">2016-09-22T12:54:26Z</dcterms:modified>
</cp:coreProperties>
</file>