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4"/>
  </p:notesMasterIdLst>
  <p:sldIdLst>
    <p:sldId id="259" r:id="rId5"/>
    <p:sldId id="260" r:id="rId6"/>
    <p:sldId id="269" r:id="rId7"/>
    <p:sldId id="261" r:id="rId8"/>
    <p:sldId id="262" r:id="rId9"/>
    <p:sldId id="270" r:id="rId10"/>
    <p:sldId id="271" r:id="rId11"/>
    <p:sldId id="272" r:id="rId12"/>
    <p:sldId id="273" r:id="rId13"/>
    <p:sldId id="263" r:id="rId14"/>
    <p:sldId id="290" r:id="rId15"/>
    <p:sldId id="264" r:id="rId16"/>
    <p:sldId id="265" r:id="rId17"/>
    <p:sldId id="288" r:id="rId18"/>
    <p:sldId id="283" r:id="rId19"/>
    <p:sldId id="284" r:id="rId20"/>
    <p:sldId id="285" r:id="rId21"/>
    <p:sldId id="286" r:id="rId22"/>
    <p:sldId id="276" r:id="rId23"/>
    <p:sldId id="279" r:id="rId24"/>
    <p:sldId id="280" r:id="rId25"/>
    <p:sldId id="277" r:id="rId26"/>
    <p:sldId id="281" r:id="rId27"/>
    <p:sldId id="282" r:id="rId28"/>
    <p:sldId id="287" r:id="rId29"/>
    <p:sldId id="278" r:id="rId30"/>
    <p:sldId id="267" r:id="rId31"/>
    <p:sldId id="289" r:id="rId32"/>
    <p:sldId id="268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4662" autoAdjust="0"/>
  </p:normalViewPr>
  <p:slideViewPr>
    <p:cSldViewPr snapToGrid="0" snapToObjects="1">
      <p:cViewPr>
        <p:scale>
          <a:sx n="102" d="100"/>
          <a:sy n="102" d="100"/>
        </p:scale>
        <p:origin x="-210" y="-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2CD64-9874-4A2E-BFA1-72BFE82C640E}" type="datetimeFigureOut">
              <a:rPr lang="es-CO" smtClean="0"/>
              <a:t>26/10/2017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C36D7-F0AC-48E3-B32A-8241EC80E2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044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término “biometría” deriva de las palabras griegas </a:t>
            </a:r>
            <a:r>
              <a:rPr lang="es-C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</a:t>
            </a: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s-C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Metria</a:t>
            </a:r>
            <a:endParaRPr lang="es-C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mtClean="0"/>
              <a:pPr marL="0" lvl="0" indent="0">
                <a:spcBef>
                  <a:spcPts val="0"/>
                </a:spcBef>
                <a:buSzPct val="25000"/>
                <a:buNone/>
              </a:pPr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03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480" y="4343696"/>
            <a:ext cx="5487046" cy="4113916"/>
          </a:xfrm>
          <a:prstGeom prst="rect">
            <a:avLst/>
          </a:prstGeom>
        </p:spPr>
        <p:txBody>
          <a:bodyPr lIns="91448" tIns="91448" rIns="91448" bIns="91448" anchor="t" anchorCtr="0">
            <a:noAutofit/>
          </a:bodyPr>
          <a:lstStyle/>
          <a:p>
            <a:endParaRPr dirty="0"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477" y="4343694"/>
            <a:ext cx="5487048" cy="4113916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 dirty="0"/>
          </a:p>
        </p:txBody>
      </p:sp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477" y="4343694"/>
            <a:ext cx="5487048" cy="4113916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 dirty="0"/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7388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477" y="4343694"/>
            <a:ext cx="5487048" cy="4113916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 dirty="0"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7388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sldNum" idx="12"/>
          </p:nvPr>
        </p:nvSpPr>
        <p:spPr>
          <a:xfrm>
            <a:off x="3884364" y="8685917"/>
            <a:ext cx="2972015" cy="4566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s-E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19</a:t>
            </a:fld>
            <a:endParaRPr lang="es-E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477" y="4343695"/>
            <a:ext cx="5487048" cy="41139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19"/>
            <a:ext cx="9144000" cy="5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5" y="-106755"/>
            <a:ext cx="9188341" cy="52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19"/>
            <a:ext cx="9144000" cy="5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19"/>
            <a:ext cx="9144000" cy="5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  <p:sldLayoutId id="2147493468" r:id="rId13"/>
    <p:sldLayoutId id="2147493469" r:id="rId14"/>
    <p:sldLayoutId id="2147493470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6.emf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protecciondedatos@registraduria.gov.co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registraduria.gov.co/images/cednuev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071393" y="-223156"/>
            <a:ext cx="5393094" cy="1491630"/>
          </a:xfrm>
        </p:spPr>
        <p:txBody>
          <a:bodyPr>
            <a:normAutofit/>
          </a:bodyPr>
          <a:lstStyle/>
          <a:p>
            <a:r>
              <a:rPr lang="es-CO" sz="2000" b="1" dirty="0" smtClean="0">
                <a:solidFill>
                  <a:schemeClr val="tx1"/>
                </a:solidFill>
              </a:rPr>
              <a:t/>
            </a:r>
            <a:br>
              <a:rPr lang="es-CO" sz="2000" b="1" dirty="0" smtClean="0">
                <a:solidFill>
                  <a:schemeClr val="tx1"/>
                </a:solidFill>
              </a:rPr>
            </a:br>
            <a:r>
              <a:rPr lang="es-CO" sz="3200" b="1" dirty="0" smtClean="0">
                <a:solidFill>
                  <a:schemeClr val="tx1"/>
                </a:solidFill>
              </a:rPr>
              <a:t>REGISTRADURÍA NACIONAL DEL ESTADO CIVIL</a:t>
            </a:r>
            <a:endParaRPr lang="es-CO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7" y="104125"/>
            <a:ext cx="1903442" cy="12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27788" y="2320600"/>
            <a:ext cx="7735077" cy="148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FA6016"/>
                </a:solidFill>
                <a:latin typeface="Helvetica"/>
                <a:cs typeface="Helvetica"/>
              </a:rPr>
              <a:t>Pasado, Presente y Futuro de la identificación  en Colombia.</a:t>
            </a:r>
          </a:p>
          <a:p>
            <a:pPr algn="l"/>
            <a:endParaRPr lang="es-ES" sz="2400" b="1" dirty="0" smtClean="0">
              <a:solidFill>
                <a:srgbClr val="FA6016"/>
              </a:solidFill>
              <a:latin typeface="Helvetica"/>
              <a:cs typeface="Helvetica"/>
            </a:endParaRPr>
          </a:p>
          <a:p>
            <a:pPr algn="l"/>
            <a:endParaRPr lang="es-ES" sz="2400" b="1" dirty="0">
              <a:solidFill>
                <a:srgbClr val="FA6016"/>
              </a:solidFill>
              <a:latin typeface="Helvetica"/>
              <a:cs typeface="Helvetica"/>
            </a:endParaRPr>
          </a:p>
          <a:p>
            <a:pPr algn="l"/>
            <a:endParaRPr lang="es-ES" sz="24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l"/>
            <a:r>
              <a:rPr lang="es-E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s-ES" sz="2400" b="1" dirty="0" smtClean="0">
                <a:latin typeface="Helvetica"/>
                <a:cs typeface="Helvetica"/>
              </a:rPr>
              <a:t>Didier Chilito Velasco</a:t>
            </a:r>
          </a:p>
          <a:p>
            <a:pPr algn="l"/>
            <a:r>
              <a:rPr lang="es-ES" sz="2400" b="1" dirty="0" smtClean="0">
                <a:latin typeface="Helvetica"/>
                <a:cs typeface="Helvetica"/>
              </a:rPr>
              <a:t>Coordinador de Acceso a la Información y Protección de Datos</a:t>
            </a:r>
            <a:endParaRPr lang="es-E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25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/>
        </p:nvSpPr>
        <p:spPr>
          <a:xfrm>
            <a:off x="2313259" y="47695"/>
            <a:ext cx="6589440" cy="4862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1" dirty="0" smtClean="0">
                <a:solidFill>
                  <a:schemeClr val="tx1"/>
                </a:solidFill>
              </a:rPr>
              <a:t>DOCUMENTOS DE IDENTIDAD COLOMBIANOS</a:t>
            </a:r>
            <a:endParaRPr lang="es-ES" sz="24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3419873" y="383932"/>
            <a:ext cx="4007827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s-ES" sz="20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Resultado de imagen para cedula de ciudadania colomb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843558"/>
            <a:ext cx="4286250" cy="22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verso Ced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1437624"/>
            <a:ext cx="4680520" cy="22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tarjeta de identidad colombi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58" y="3381841"/>
            <a:ext cx="2905125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735458" y="3751619"/>
            <a:ext cx="223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/>
              <a:t>Total CC: 50,452,823</a:t>
            </a:r>
          </a:p>
          <a:p>
            <a:r>
              <a:rPr lang="es-CO" sz="1400" dirty="0" smtClean="0"/>
              <a:t>Total TI: 9,526,243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25707317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utenti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762" y="594192"/>
            <a:ext cx="2530218" cy="1905122"/>
          </a:xfrm>
          <a:prstGeom prst="rect">
            <a:avLst/>
          </a:prstGeom>
          <a:noFill/>
        </p:spPr>
      </p:pic>
      <p:pic>
        <p:nvPicPr>
          <p:cNvPr id="3" name="Picture 9" descr="falsa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762" y="3196578"/>
            <a:ext cx="2530217" cy="1904172"/>
          </a:xfrm>
          <a:prstGeom prst="rect">
            <a:avLst/>
          </a:prstGeom>
          <a:noFill/>
        </p:spPr>
      </p:pic>
      <p:pic>
        <p:nvPicPr>
          <p:cNvPr id="4" name="Picture 2" descr="C:\Users\Miller Pachon\Desktop\fondodelahorro\exponer\cedula\microtextosanversocedula.jpg"/>
          <p:cNvPicPr>
            <a:picLocks noChangeAspect="1" noChangeArrowheads="1"/>
          </p:cNvPicPr>
          <p:nvPr/>
        </p:nvPicPr>
        <p:blipFill>
          <a:blip r:embed="rId4" cstate="print"/>
          <a:srcRect l="28715" t="30828" b="33384"/>
          <a:stretch>
            <a:fillRect/>
          </a:stretch>
        </p:blipFill>
        <p:spPr bwMode="auto">
          <a:xfrm>
            <a:off x="5768401" y="594192"/>
            <a:ext cx="2856399" cy="1085493"/>
          </a:xfrm>
          <a:prstGeom prst="rect">
            <a:avLst/>
          </a:prstGeom>
          <a:noFill/>
        </p:spPr>
      </p:pic>
      <p:pic>
        <p:nvPicPr>
          <p:cNvPr id="5" name="Picture 3" descr="C:\Users\Miller Pachon\Desktop\fondodelahorro\exponer\cedula\treversomicrotextoscedula.jpg"/>
          <p:cNvPicPr>
            <a:picLocks noChangeAspect="1" noChangeArrowheads="1"/>
          </p:cNvPicPr>
          <p:nvPr/>
        </p:nvPicPr>
        <p:blipFill>
          <a:blip r:embed="rId5" cstate="print"/>
          <a:srcRect t="44888" b="24441"/>
          <a:stretch>
            <a:fillRect/>
          </a:stretch>
        </p:blipFill>
        <p:spPr bwMode="auto">
          <a:xfrm>
            <a:off x="5768401" y="1763213"/>
            <a:ext cx="2856399" cy="682310"/>
          </a:xfrm>
          <a:prstGeom prst="rect">
            <a:avLst/>
          </a:prstGeom>
          <a:noFill/>
        </p:spPr>
      </p:pic>
      <p:pic>
        <p:nvPicPr>
          <p:cNvPr id="6" name="4 Imagen" descr="C:\Users\Miller Pachon\Documents\CASOS 2012\SEPTIEMBRE\OT. 20126752 ACTO URGENTE DIRAN\DSC08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9103" y="3259234"/>
            <a:ext cx="2962816" cy="170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462888" y="149290"/>
            <a:ext cx="232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ORIGINAL</a:t>
            </a:r>
            <a:endParaRPr lang="es-CO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462888" y="2783633"/>
            <a:ext cx="232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FALSA</a:t>
            </a:r>
            <a:endParaRPr lang="es-CO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086420" y="180387"/>
            <a:ext cx="232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ORIGINAL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086420" y="2814730"/>
            <a:ext cx="232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FALSA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474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3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207" y="1437625"/>
            <a:ext cx="1492012" cy="153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1179"/>
            <a:ext cx="1452016" cy="11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80" y="1585912"/>
            <a:ext cx="2197100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379"/>
          <p:cNvSpPr txBox="1">
            <a:spLocks/>
          </p:cNvSpPr>
          <p:nvPr/>
        </p:nvSpPr>
        <p:spPr>
          <a:xfrm>
            <a:off x="467543" y="249493"/>
            <a:ext cx="8229600" cy="560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SzPct val="25000"/>
            </a:pPr>
            <a:r>
              <a:rPr lang="es-ES" sz="2400" i="1" dirty="0" smtClean="0">
                <a:solidFill>
                  <a:schemeClr val="dk1"/>
                </a:solidFill>
              </a:rPr>
              <a:t/>
            </a:r>
            <a:br>
              <a:rPr lang="es-ES" sz="2400" i="1" dirty="0" smtClean="0">
                <a:solidFill>
                  <a:schemeClr val="dk1"/>
                </a:solidFill>
              </a:rPr>
            </a:br>
            <a:r>
              <a:rPr lang="es-ES" sz="2400" i="1" dirty="0" smtClean="0">
                <a:solidFill>
                  <a:schemeClr val="dk1"/>
                </a:solidFill>
              </a:rPr>
              <a:t/>
            </a:r>
            <a:br>
              <a:rPr lang="es-ES" sz="2400" i="1" dirty="0" smtClean="0">
                <a:solidFill>
                  <a:schemeClr val="dk1"/>
                </a:solidFill>
              </a:rPr>
            </a:br>
            <a:endParaRPr lang="es-ES" sz="2400" i="1" dirty="0">
              <a:solidFill>
                <a:schemeClr val="dk1"/>
              </a:solidFill>
            </a:endParaRPr>
          </a:p>
        </p:txBody>
      </p:sp>
      <p:sp>
        <p:nvSpPr>
          <p:cNvPr id="6" name="Shape 380"/>
          <p:cNvSpPr txBox="1">
            <a:spLocks/>
          </p:cNvSpPr>
          <p:nvPr/>
        </p:nvSpPr>
        <p:spPr>
          <a:xfrm>
            <a:off x="2267743" y="195486"/>
            <a:ext cx="6624737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2"/>
              </a:buClr>
              <a:buSzPct val="25000"/>
              <a:buFont typeface="Verdana"/>
              <a:buNone/>
            </a:pPr>
            <a:r>
              <a:rPr lang="es-ES" sz="2000" b="1" dirty="0" smtClean="0">
                <a:solidFill>
                  <a:schemeClr val="dk2"/>
                </a:solidFill>
                <a:latin typeface="+mj-lt"/>
                <a:ea typeface="Verdana"/>
                <a:cs typeface="Verdana"/>
                <a:sym typeface="Verdana"/>
              </a:rPr>
              <a:t>DATOS Y BASES DE DATOS QUE PRODUCE Y ADMINISTRA LA REGISTRADURIA NACIONAL</a:t>
            </a:r>
            <a:endParaRPr lang="es-ES" sz="2000" b="1" dirty="0">
              <a:solidFill>
                <a:schemeClr val="dk2"/>
              </a:solidFill>
              <a:latin typeface="+mj-lt"/>
              <a:ea typeface="Verdana"/>
              <a:cs typeface="Verdana"/>
              <a:sym typeface="Verdana"/>
            </a:endParaRPr>
          </a:p>
        </p:txBody>
      </p:sp>
      <p:pic>
        <p:nvPicPr>
          <p:cNvPr id="9" name="Shape 3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6096" y="3539370"/>
            <a:ext cx="2376000" cy="86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1808" y="4544161"/>
            <a:ext cx="3218443" cy="361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88"/>
          <p:cNvSpPr/>
          <p:nvPr/>
        </p:nvSpPr>
        <p:spPr>
          <a:xfrm>
            <a:off x="155576" y="-108347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389"/>
          <p:cNvSpPr/>
          <p:nvPr/>
        </p:nvSpPr>
        <p:spPr>
          <a:xfrm>
            <a:off x="307976" y="5953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390"/>
          <p:cNvSpPr/>
          <p:nvPr/>
        </p:nvSpPr>
        <p:spPr>
          <a:xfrm>
            <a:off x="460376" y="120252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391"/>
          <p:cNvSpPr/>
          <p:nvPr/>
        </p:nvSpPr>
        <p:spPr>
          <a:xfrm>
            <a:off x="612776" y="234553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92"/>
          <p:cNvSpPr/>
          <p:nvPr/>
        </p:nvSpPr>
        <p:spPr>
          <a:xfrm>
            <a:off x="765176" y="348853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Shape 3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4096" y="2254209"/>
            <a:ext cx="2340000" cy="115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388863" y="3919942"/>
            <a:ext cx="1311536" cy="113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3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9070" y="3003798"/>
            <a:ext cx="1786746" cy="87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3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2625" y="732889"/>
            <a:ext cx="1814470" cy="87054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98"/>
          <p:cNvSpPr/>
          <p:nvPr/>
        </p:nvSpPr>
        <p:spPr>
          <a:xfrm>
            <a:off x="155576" y="1633613"/>
            <a:ext cx="304799" cy="2997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>
            <a:solidFill>
              <a:srgbClr val="89A4A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399"/>
          <p:cNvSpPr txBox="1"/>
          <p:nvPr/>
        </p:nvSpPr>
        <p:spPr>
          <a:xfrm>
            <a:off x="-16087" y="1356614"/>
            <a:ext cx="792087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lang="es-ES"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00"/>
          <p:cNvSpPr txBox="1"/>
          <p:nvPr/>
        </p:nvSpPr>
        <p:spPr>
          <a:xfrm>
            <a:off x="0" y="4628729"/>
            <a:ext cx="759914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1948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140005" y="2589638"/>
            <a:ext cx="92044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r>
              <a:rPr lang="es-CO" dirty="0" smtClean="0"/>
              <a:t>Cédulas</a:t>
            </a:r>
            <a:endParaRPr lang="es-CO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40005" y="3804273"/>
            <a:ext cx="94538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r>
              <a:rPr lang="es-CO" dirty="0" smtClean="0"/>
              <a:t>Registro</a:t>
            </a:r>
          </a:p>
          <a:p>
            <a:pPr algn="ctr"/>
            <a:r>
              <a:rPr lang="es-CO" dirty="0" smtClean="0"/>
              <a:t>Civil</a:t>
            </a:r>
            <a:endParaRPr lang="es-CO" dirty="0"/>
          </a:p>
        </p:txBody>
      </p:sp>
      <p:sp>
        <p:nvSpPr>
          <p:cNvPr id="34" name="33 CuadroTexto"/>
          <p:cNvSpPr txBox="1"/>
          <p:nvPr/>
        </p:nvSpPr>
        <p:spPr>
          <a:xfrm>
            <a:off x="48288" y="3165816"/>
            <a:ext cx="1083438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dirty="0" smtClean="0"/>
              <a:t>Tarjeta </a:t>
            </a:r>
          </a:p>
          <a:p>
            <a:pPr algn="ctr"/>
            <a:r>
              <a:rPr lang="es-CO" dirty="0"/>
              <a:t>d</a:t>
            </a:r>
            <a:r>
              <a:rPr lang="es-CO" dirty="0" smtClean="0"/>
              <a:t>e </a:t>
            </a:r>
          </a:p>
          <a:p>
            <a:pPr algn="ctr"/>
            <a:r>
              <a:rPr lang="es-CO" dirty="0" smtClean="0"/>
              <a:t>Identidad</a:t>
            </a:r>
            <a:endParaRPr lang="es-CO" dirty="0"/>
          </a:p>
        </p:txBody>
      </p:sp>
      <p:sp>
        <p:nvSpPr>
          <p:cNvPr id="35" name="34 CuadroTexto"/>
          <p:cNvSpPr txBox="1"/>
          <p:nvPr/>
        </p:nvSpPr>
        <p:spPr>
          <a:xfrm>
            <a:off x="110295" y="1914500"/>
            <a:ext cx="99841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CO" dirty="0" smtClean="0"/>
              <a:t>Electoral</a:t>
            </a:r>
            <a:endParaRPr lang="es-CO" dirty="0"/>
          </a:p>
        </p:txBody>
      </p:sp>
      <p:pic>
        <p:nvPicPr>
          <p:cNvPr id="8" name="Shape 3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65291" y="4169072"/>
            <a:ext cx="1269418" cy="810578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Shape 38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26868" y="3216893"/>
            <a:ext cx="1747325" cy="95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8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26867" y="1437625"/>
            <a:ext cx="1768432" cy="82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38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03848" y="2266579"/>
            <a:ext cx="1791452" cy="9503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3059833" y="3924692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1952</a:t>
            </a:r>
            <a:endParaRPr lang="es-CO" dirty="0"/>
          </a:p>
        </p:txBody>
      </p:sp>
      <p:sp>
        <p:nvSpPr>
          <p:cNvPr id="31" name="30 CuadroTexto"/>
          <p:cNvSpPr txBox="1"/>
          <p:nvPr/>
        </p:nvSpPr>
        <p:spPr>
          <a:xfrm>
            <a:off x="3074186" y="2934984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1993</a:t>
            </a:r>
            <a:endParaRPr lang="es-CO" dirty="0"/>
          </a:p>
        </p:txBody>
      </p:sp>
      <p:sp>
        <p:nvSpPr>
          <p:cNvPr id="37" name="36 CuadroTexto"/>
          <p:cNvSpPr txBox="1"/>
          <p:nvPr/>
        </p:nvSpPr>
        <p:spPr>
          <a:xfrm>
            <a:off x="3065761" y="2023377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2000</a:t>
            </a:r>
            <a:endParaRPr lang="es-CO" dirty="0"/>
          </a:p>
        </p:txBody>
      </p:sp>
      <p:sp>
        <p:nvSpPr>
          <p:cNvPr id="38" name="37 CuadroTexto"/>
          <p:cNvSpPr txBox="1"/>
          <p:nvPr/>
        </p:nvSpPr>
        <p:spPr>
          <a:xfrm>
            <a:off x="1129071" y="4656024"/>
            <a:ext cx="652743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1938</a:t>
            </a:r>
            <a:endParaRPr lang="es-CO" dirty="0"/>
          </a:p>
        </p:txBody>
      </p:sp>
      <p:sp>
        <p:nvSpPr>
          <p:cNvPr id="39" name="38 CuadroTexto"/>
          <p:cNvSpPr txBox="1"/>
          <p:nvPr/>
        </p:nvSpPr>
        <p:spPr>
          <a:xfrm>
            <a:off x="1097758" y="3758847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1970</a:t>
            </a:r>
            <a:endParaRPr lang="es-CO" dirty="0"/>
          </a:p>
        </p:txBody>
      </p:sp>
      <p:sp>
        <p:nvSpPr>
          <p:cNvPr id="41" name="40 CuadroTexto"/>
          <p:cNvSpPr txBox="1"/>
          <p:nvPr/>
        </p:nvSpPr>
        <p:spPr>
          <a:xfrm>
            <a:off x="1424129" y="1990703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1970</a:t>
            </a:r>
            <a:endParaRPr lang="es-CO" dirty="0"/>
          </a:p>
        </p:txBody>
      </p:sp>
      <p:sp>
        <p:nvSpPr>
          <p:cNvPr id="42" name="41 CuadroTexto"/>
          <p:cNvSpPr txBox="1"/>
          <p:nvPr/>
        </p:nvSpPr>
        <p:spPr>
          <a:xfrm>
            <a:off x="3517364" y="1206792"/>
            <a:ext cx="65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smtClean="0"/>
              <a:t>2008</a:t>
            </a:r>
            <a:endParaRPr lang="es-CO" dirty="0"/>
          </a:p>
        </p:txBody>
      </p:sp>
      <p:pic>
        <p:nvPicPr>
          <p:cNvPr id="5122" name="Picture 2" descr="Resultado de imagen para tarjeton electoral colombi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263035"/>
            <a:ext cx="1206707" cy="7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4625777" y="1297050"/>
            <a:ext cx="1305331" cy="1329845"/>
            <a:chOff x="3923928" y="2780928"/>
            <a:chExt cx="1305331" cy="1635138"/>
          </a:xfrm>
        </p:grpSpPr>
        <p:sp>
          <p:nvSpPr>
            <p:cNvPr id="27" name="26 Rectángulo"/>
            <p:cNvSpPr/>
            <p:nvPr/>
          </p:nvSpPr>
          <p:spPr>
            <a:xfrm>
              <a:off x="3924072" y="2780928"/>
              <a:ext cx="1296000" cy="6044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 smtClean="0">
                  <a:solidFill>
                    <a:srgbClr val="002060"/>
                  </a:solidFill>
                </a:rPr>
                <a:t>SIRC</a:t>
              </a:r>
            </a:p>
            <a:p>
              <a:pPr algn="ctr"/>
              <a:r>
                <a:rPr lang="es-CO" sz="1200" dirty="0" smtClean="0">
                  <a:solidFill>
                    <a:srgbClr val="002060"/>
                  </a:solidFill>
                </a:rPr>
                <a:t>Registro Civil</a:t>
              </a:r>
            </a:p>
          </p:txBody>
        </p:sp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106" y="3452297"/>
              <a:ext cx="561796" cy="564373"/>
            </a:xfrm>
            <a:prstGeom prst="rect">
              <a:avLst/>
            </a:prstGeom>
          </p:spPr>
        </p:pic>
        <p:sp>
          <p:nvSpPr>
            <p:cNvPr id="29" name="28 Rectángulo"/>
            <p:cNvSpPr/>
            <p:nvPr/>
          </p:nvSpPr>
          <p:spPr>
            <a:xfrm>
              <a:off x="3923928" y="2787650"/>
              <a:ext cx="1296000" cy="16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002060"/>
                </a:solidFill>
              </a:endParaRPr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33259" y="4103858"/>
              <a:ext cx="1296000" cy="312208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 b="1" dirty="0" smtClean="0">
                  <a:solidFill>
                    <a:srgbClr val="002060"/>
                  </a:solidFill>
                </a:rPr>
                <a:t>63,653,071</a:t>
              </a:r>
              <a:endParaRPr lang="es-CO" sz="105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6660232" y="1297048"/>
            <a:ext cx="1296144" cy="1320941"/>
            <a:chOff x="7308304" y="2781152"/>
            <a:chExt cx="1296144" cy="1736294"/>
          </a:xfrm>
        </p:grpSpPr>
        <p:sp>
          <p:nvSpPr>
            <p:cNvPr id="30" name="29 Rectángulo"/>
            <p:cNvSpPr/>
            <p:nvPr/>
          </p:nvSpPr>
          <p:spPr>
            <a:xfrm>
              <a:off x="7308448" y="2794601"/>
              <a:ext cx="1296000" cy="66702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 smtClean="0">
                  <a:solidFill>
                    <a:srgbClr val="002060"/>
                  </a:solidFill>
                </a:rPr>
                <a:t>ANI</a:t>
              </a:r>
            </a:p>
            <a:p>
              <a:pPr algn="ctr"/>
              <a:r>
                <a:rPr lang="es-CO" sz="1050" dirty="0" smtClean="0">
                  <a:solidFill>
                    <a:srgbClr val="002060"/>
                  </a:solidFill>
                </a:rPr>
                <a:t>Archivo Nacional de Identificación</a:t>
              </a:r>
            </a:p>
          </p:txBody>
        </p:sp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480" y="3498108"/>
              <a:ext cx="648000" cy="650972"/>
            </a:xfrm>
            <a:prstGeom prst="rect">
              <a:avLst/>
            </a:prstGeom>
          </p:spPr>
        </p:pic>
        <p:sp>
          <p:nvSpPr>
            <p:cNvPr id="32" name="31 Rectángulo"/>
            <p:cNvSpPr/>
            <p:nvPr/>
          </p:nvSpPr>
          <p:spPr>
            <a:xfrm>
              <a:off x="7308448" y="2781152"/>
              <a:ext cx="1296000" cy="172800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002060"/>
                </a:solidFill>
              </a:endParaRPr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7308304" y="4183689"/>
              <a:ext cx="1296000" cy="333757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 b="1" dirty="0" smtClean="0">
                  <a:solidFill>
                    <a:srgbClr val="002060"/>
                  </a:solidFill>
                </a:rPr>
                <a:t>45.372,417</a:t>
              </a:r>
              <a:endParaRPr lang="es-CO" sz="105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2470572" y="1297049"/>
            <a:ext cx="1387461" cy="1319931"/>
            <a:chOff x="376371" y="2780928"/>
            <a:chExt cx="1387461" cy="1652343"/>
          </a:xfrm>
        </p:grpSpPr>
        <p:sp>
          <p:nvSpPr>
            <p:cNvPr id="24" name="23 Rectángulo"/>
            <p:cNvSpPr/>
            <p:nvPr/>
          </p:nvSpPr>
          <p:spPr>
            <a:xfrm>
              <a:off x="395824" y="2780928"/>
              <a:ext cx="1368008" cy="6044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 smtClean="0">
                  <a:solidFill>
                    <a:srgbClr val="002060"/>
                  </a:solidFill>
                </a:rPr>
                <a:t>MTR</a:t>
              </a:r>
            </a:p>
          </p:txBody>
        </p:sp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20" y="3429000"/>
              <a:ext cx="571972" cy="574594"/>
            </a:xfrm>
            <a:prstGeom prst="rect">
              <a:avLst/>
            </a:prstGeom>
          </p:spPr>
        </p:pic>
        <p:sp>
          <p:nvSpPr>
            <p:cNvPr id="26" name="25 Rectángulo"/>
            <p:cNvSpPr/>
            <p:nvPr/>
          </p:nvSpPr>
          <p:spPr>
            <a:xfrm>
              <a:off x="395680" y="2781152"/>
              <a:ext cx="1368152" cy="16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002060"/>
                </a:solidFill>
              </a:endParaRPr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376371" y="4115409"/>
              <a:ext cx="1368152" cy="31786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 b="1" dirty="0" smtClean="0">
                  <a:solidFill>
                    <a:srgbClr val="002060"/>
                  </a:solidFill>
                </a:rPr>
                <a:t>50,104,201</a:t>
              </a:r>
            </a:p>
          </p:txBody>
        </p:sp>
      </p:grpSp>
      <p:sp>
        <p:nvSpPr>
          <p:cNvPr id="45" name="44 Rectángulo"/>
          <p:cNvSpPr/>
          <p:nvPr/>
        </p:nvSpPr>
        <p:spPr>
          <a:xfrm>
            <a:off x="7755304" y="3005576"/>
            <a:ext cx="1296000" cy="377796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rgbClr val="002060"/>
                </a:solidFill>
              </a:rPr>
              <a:t>CENSO ELECTORAL</a:t>
            </a:r>
          </a:p>
        </p:txBody>
      </p:sp>
      <p:pic>
        <p:nvPicPr>
          <p:cNvPr id="46" name="4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0" y="3408300"/>
            <a:ext cx="648000" cy="488229"/>
          </a:xfrm>
          <a:prstGeom prst="rect">
            <a:avLst/>
          </a:prstGeom>
        </p:spPr>
      </p:pic>
      <p:sp>
        <p:nvSpPr>
          <p:cNvPr id="47" name="46 Rectángulo"/>
          <p:cNvSpPr/>
          <p:nvPr/>
        </p:nvSpPr>
        <p:spPr>
          <a:xfrm>
            <a:off x="7755304" y="3003797"/>
            <a:ext cx="1296000" cy="1296000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7755160" y="4056807"/>
            <a:ext cx="1296000" cy="261610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 smtClean="0">
                <a:solidFill>
                  <a:srgbClr val="002060"/>
                </a:solidFill>
              </a:rPr>
              <a:t>34.899.945</a:t>
            </a:r>
            <a:endParaRPr lang="es-CO" sz="1100" b="1" dirty="0">
              <a:solidFill>
                <a:srgbClr val="002060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1403792" y="2949937"/>
            <a:ext cx="1296000" cy="5126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 smtClean="0">
                <a:solidFill>
                  <a:srgbClr val="002060"/>
                </a:solidFill>
              </a:rPr>
              <a:t>BIOINTER</a:t>
            </a:r>
          </a:p>
          <a:p>
            <a:pPr algn="ctr"/>
            <a:r>
              <a:rPr lang="es-CO" sz="1100" dirty="0">
                <a:solidFill>
                  <a:srgbClr val="002060"/>
                </a:solidFill>
              </a:rPr>
              <a:t>Autenticación </a:t>
            </a:r>
            <a:r>
              <a:rPr lang="es-CO" sz="1100" dirty="0" smtClean="0">
                <a:solidFill>
                  <a:srgbClr val="002060"/>
                </a:solidFill>
              </a:rPr>
              <a:t>Biométrica</a:t>
            </a:r>
            <a:endParaRPr lang="es-CO" b="1" dirty="0" smtClean="0">
              <a:solidFill>
                <a:srgbClr val="002060"/>
              </a:solidFill>
            </a:endParaRPr>
          </a:p>
        </p:txBody>
      </p:sp>
      <p:pic>
        <p:nvPicPr>
          <p:cNvPr id="50" name="4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60" y="3489996"/>
            <a:ext cx="648000" cy="488229"/>
          </a:xfrm>
          <a:prstGeom prst="rect">
            <a:avLst/>
          </a:prstGeom>
          <a:effectLst/>
        </p:spPr>
      </p:pic>
      <p:sp>
        <p:nvSpPr>
          <p:cNvPr id="51" name="50 Rectángulo"/>
          <p:cNvSpPr/>
          <p:nvPr/>
        </p:nvSpPr>
        <p:spPr>
          <a:xfrm>
            <a:off x="1395805" y="2949936"/>
            <a:ext cx="1296000" cy="1296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2060"/>
              </a:solidFill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5" y="1738898"/>
            <a:ext cx="648000" cy="488229"/>
          </a:xfrm>
          <a:prstGeom prst="rect">
            <a:avLst/>
          </a:prstGeom>
        </p:spPr>
      </p:pic>
      <p:sp>
        <p:nvSpPr>
          <p:cNvPr id="55" name="54 Rectángulo"/>
          <p:cNvSpPr/>
          <p:nvPr/>
        </p:nvSpPr>
        <p:spPr>
          <a:xfrm>
            <a:off x="454715" y="1530772"/>
            <a:ext cx="1296000" cy="10326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448410" y="2172924"/>
            <a:ext cx="1296000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rgbClr val="002060"/>
                </a:solidFill>
              </a:rPr>
              <a:t>MATCHER ID </a:t>
            </a:r>
          </a:p>
          <a:p>
            <a:pPr algn="ctr"/>
            <a:r>
              <a:rPr lang="es-CO" sz="1000" b="1" dirty="0" smtClean="0">
                <a:solidFill>
                  <a:srgbClr val="002060"/>
                </a:solidFill>
              </a:rPr>
              <a:t>501,014,950</a:t>
            </a:r>
          </a:p>
        </p:txBody>
      </p:sp>
      <p:sp>
        <p:nvSpPr>
          <p:cNvPr id="60" name="4 Rectángulo"/>
          <p:cNvSpPr>
            <a:spLocks noChangeArrowheads="1"/>
          </p:cNvSpPr>
          <p:nvPr/>
        </p:nvSpPr>
        <p:spPr bwMode="auto">
          <a:xfrm>
            <a:off x="1907704" y="249492"/>
            <a:ext cx="71137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CO" sz="2000" b="1" dirty="0" smtClean="0">
                <a:solidFill>
                  <a:srgbClr val="002060"/>
                </a:solidFill>
              </a:rPr>
              <a:t>PRINCIPALES BASES DE DATOS </a:t>
            </a:r>
          </a:p>
          <a:p>
            <a:pPr algn="ctr" eaLnBrk="1" hangingPunct="1"/>
            <a:r>
              <a:rPr lang="es-ES" altLang="es-CO" sz="2000" b="1" dirty="0" smtClean="0">
                <a:solidFill>
                  <a:srgbClr val="002060"/>
                </a:solidFill>
              </a:rPr>
              <a:t>REGISTRADURIA NACIONAL DEL ESTADO CIVIL</a:t>
            </a:r>
            <a:endParaRPr lang="es-CO" altLang="es-CO" dirty="0">
              <a:solidFill>
                <a:srgbClr val="002060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5122663" y="4811583"/>
            <a:ext cx="38988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050" dirty="0" smtClean="0">
                <a:solidFill>
                  <a:srgbClr val="002060"/>
                </a:solidFill>
              </a:rPr>
              <a:t>Grupo de Acceso a la Información y  Protección de Datos Personales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497" y="3851274"/>
            <a:ext cx="1134750" cy="553998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softEdge rad="63500"/>
          </a:effectLst>
          <a:scene3d>
            <a:camera prst="isometricOffAxis2Lef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000" dirty="0" smtClean="0">
                <a:solidFill>
                  <a:srgbClr val="002060"/>
                </a:solidFill>
              </a:rPr>
              <a:t>Data Center</a:t>
            </a:r>
          </a:p>
          <a:p>
            <a:pPr algn="ctr"/>
            <a:r>
              <a:rPr lang="es-CO" sz="1000" dirty="0" smtClean="0">
                <a:solidFill>
                  <a:srgbClr val="002060"/>
                </a:solidFill>
              </a:rPr>
              <a:t>Operadores Biométricos</a:t>
            </a:r>
            <a:endParaRPr lang="es-CO" sz="1000" dirty="0">
              <a:solidFill>
                <a:srgbClr val="002060"/>
              </a:solidFill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1395989" y="3986878"/>
            <a:ext cx="1296000" cy="2616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 smtClean="0">
                <a:solidFill>
                  <a:srgbClr val="002060"/>
                </a:solidFill>
              </a:rPr>
              <a:t>50,101,495</a:t>
            </a:r>
            <a:endParaRPr lang="es-CO" sz="1100" b="1" dirty="0">
              <a:solidFill>
                <a:srgbClr val="002060"/>
              </a:solidFill>
            </a:endParaRPr>
          </a:p>
        </p:txBody>
      </p:sp>
      <p:sp>
        <p:nvSpPr>
          <p:cNvPr id="63" name="62 Rectángulo"/>
          <p:cNvSpPr/>
          <p:nvPr/>
        </p:nvSpPr>
        <p:spPr>
          <a:xfrm>
            <a:off x="3779912" y="3023399"/>
            <a:ext cx="3048898" cy="83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2060"/>
              </a:solidFill>
            </a:endParaRPr>
          </a:p>
        </p:txBody>
      </p:sp>
      <p:grpSp>
        <p:nvGrpSpPr>
          <p:cNvPr id="64" name="63 Grupo"/>
          <p:cNvGrpSpPr/>
          <p:nvPr/>
        </p:nvGrpSpPr>
        <p:grpSpPr>
          <a:xfrm>
            <a:off x="4328316" y="3124307"/>
            <a:ext cx="936104" cy="621000"/>
            <a:chOff x="3923928" y="2780928"/>
            <a:chExt cx="1296144" cy="2022722"/>
          </a:xfrm>
        </p:grpSpPr>
        <p:sp>
          <p:nvSpPr>
            <p:cNvPr id="65" name="64 Rectángulo"/>
            <p:cNvSpPr/>
            <p:nvPr/>
          </p:nvSpPr>
          <p:spPr>
            <a:xfrm>
              <a:off x="3924072" y="2780928"/>
              <a:ext cx="1296000" cy="6044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rgbClr val="002060"/>
                  </a:solidFill>
                </a:rPr>
                <a:t>GED RC</a:t>
              </a:r>
              <a:endParaRPr lang="es-CO" sz="1050" dirty="0">
                <a:solidFill>
                  <a:srgbClr val="002060"/>
                </a:solidFill>
              </a:endParaRPr>
            </a:p>
          </p:txBody>
        </p:sp>
        <p:pic>
          <p:nvPicPr>
            <p:cNvPr id="66" name="6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37" y="3590017"/>
              <a:ext cx="1006631" cy="1011249"/>
            </a:xfrm>
            <a:prstGeom prst="rect">
              <a:avLst/>
            </a:prstGeom>
          </p:spPr>
        </p:pic>
        <p:sp>
          <p:nvSpPr>
            <p:cNvPr id="67" name="66 Rectángulo"/>
            <p:cNvSpPr/>
            <p:nvPr/>
          </p:nvSpPr>
          <p:spPr>
            <a:xfrm>
              <a:off x="3923928" y="2787650"/>
              <a:ext cx="1296000" cy="2016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8" name="67 Grupo"/>
          <p:cNvGrpSpPr/>
          <p:nvPr/>
        </p:nvGrpSpPr>
        <p:grpSpPr>
          <a:xfrm>
            <a:off x="5519859" y="3132749"/>
            <a:ext cx="936104" cy="621000"/>
            <a:chOff x="3923928" y="2780928"/>
            <a:chExt cx="1296144" cy="2022722"/>
          </a:xfrm>
        </p:grpSpPr>
        <p:sp>
          <p:nvSpPr>
            <p:cNvPr id="69" name="68 Rectángulo"/>
            <p:cNvSpPr/>
            <p:nvPr/>
          </p:nvSpPr>
          <p:spPr>
            <a:xfrm>
              <a:off x="3924072" y="2780928"/>
              <a:ext cx="1296000" cy="6044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solidFill>
                    <a:srgbClr val="002060"/>
                  </a:solidFill>
                </a:rPr>
                <a:t>GED</a:t>
              </a:r>
              <a:r>
                <a:rPr lang="es-CO" sz="1600" b="1" dirty="0">
                  <a:solidFill>
                    <a:srgbClr val="002060"/>
                  </a:solidFill>
                </a:rPr>
                <a:t> </a:t>
              </a:r>
              <a:r>
                <a:rPr lang="es-CO" sz="1400" b="1" dirty="0">
                  <a:solidFill>
                    <a:srgbClr val="002060"/>
                  </a:solidFill>
                </a:rPr>
                <a:t>ID</a:t>
              </a:r>
              <a:endParaRPr lang="es-CO" sz="1100" dirty="0">
                <a:solidFill>
                  <a:srgbClr val="002060"/>
                </a:solidFill>
              </a:endParaRPr>
            </a:p>
          </p:txBody>
        </p:sp>
        <p:pic>
          <p:nvPicPr>
            <p:cNvPr id="70" name="6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37" y="3590017"/>
              <a:ext cx="1006631" cy="1011249"/>
            </a:xfrm>
            <a:prstGeom prst="rect">
              <a:avLst/>
            </a:prstGeom>
          </p:spPr>
        </p:pic>
        <p:sp>
          <p:nvSpPr>
            <p:cNvPr id="71" name="70 Rectángulo"/>
            <p:cNvSpPr/>
            <p:nvPr/>
          </p:nvSpPr>
          <p:spPr>
            <a:xfrm>
              <a:off x="3923928" y="2787650"/>
              <a:ext cx="1296000" cy="2016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72" name="71 CuadroTexto"/>
          <p:cNvSpPr txBox="1"/>
          <p:nvPr/>
        </p:nvSpPr>
        <p:spPr>
          <a:xfrm>
            <a:off x="3850604" y="2847590"/>
            <a:ext cx="330732" cy="1260858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CO" sz="800" b="1" dirty="0">
                <a:solidFill>
                  <a:srgbClr val="002060"/>
                </a:solidFill>
              </a:rPr>
              <a:t>IMAGENES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5922736" y="2007011"/>
            <a:ext cx="720000" cy="0"/>
          </a:xfrm>
          <a:prstGeom prst="line">
            <a:avLst/>
          </a:prstGeom>
          <a:ln w="44450" cmpd="sng">
            <a:solidFill>
              <a:srgbClr val="FF0000"/>
            </a:solidFill>
            <a:prstDash val="sysDash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 flipV="1">
            <a:off x="3880569" y="1999127"/>
            <a:ext cx="720000" cy="0"/>
          </a:xfrm>
          <a:prstGeom prst="line">
            <a:avLst/>
          </a:prstGeom>
          <a:ln w="44450" cmpd="sng">
            <a:solidFill>
              <a:srgbClr val="FF0000"/>
            </a:solidFill>
            <a:prstDash val="sysDash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flipV="1">
            <a:off x="1750571" y="2011859"/>
            <a:ext cx="720000" cy="0"/>
          </a:xfrm>
          <a:prstGeom prst="line">
            <a:avLst/>
          </a:prstGeom>
          <a:ln w="44450" cmpd="sng">
            <a:solidFill>
              <a:srgbClr val="FF0000"/>
            </a:solidFill>
            <a:prstDash val="sysDash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26" idx="2"/>
            <a:endCxn id="51" idx="3"/>
          </p:cNvCxnSpPr>
          <p:nvPr/>
        </p:nvCxnSpPr>
        <p:spPr>
          <a:xfrm rot="5400000">
            <a:off x="2429576" y="2853555"/>
            <a:ext cx="1006612" cy="482151"/>
          </a:xfrm>
          <a:prstGeom prst="bentConnector2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angular"/>
          <p:cNvCxnSpPr>
            <a:endCxn id="47" idx="1"/>
          </p:cNvCxnSpPr>
          <p:nvPr/>
        </p:nvCxnSpPr>
        <p:spPr>
          <a:xfrm rot="16200000" flipH="1">
            <a:off x="7026832" y="2911679"/>
            <a:ext cx="1036260" cy="454236"/>
          </a:xfrm>
          <a:prstGeom prst="bentConnector2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3" y="4449060"/>
            <a:ext cx="535883" cy="403756"/>
          </a:xfrm>
          <a:prstGeom prst="rect">
            <a:avLst/>
          </a:prstGeom>
          <a:effectLst/>
        </p:spPr>
      </p:pic>
      <p:cxnSp>
        <p:nvCxnSpPr>
          <p:cNvPr id="52" name="51 Conector angular"/>
          <p:cNvCxnSpPr/>
          <p:nvPr/>
        </p:nvCxnSpPr>
        <p:spPr>
          <a:xfrm rot="5400000">
            <a:off x="1474508" y="3969668"/>
            <a:ext cx="265037" cy="873558"/>
          </a:xfrm>
          <a:prstGeom prst="bentConnector2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Rectángulo"/>
          <p:cNvSpPr/>
          <p:nvPr/>
        </p:nvSpPr>
        <p:spPr>
          <a:xfrm>
            <a:off x="448410" y="1352374"/>
            <a:ext cx="1318812" cy="3552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rgbClr val="002060"/>
                </a:solidFill>
              </a:rPr>
              <a:t>AFIS</a:t>
            </a:r>
            <a:endParaRPr lang="es-CO" sz="1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2195737" y="87474"/>
            <a:ext cx="6536505" cy="58697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PROMEDIO DE ACTUALIZACIÓN DE NUESTRAS DE BASES DE DATOS</a:t>
            </a:r>
            <a:endParaRPr lang="es-ES" sz="18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27" y="715459"/>
            <a:ext cx="6041898" cy="205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" y="1383618"/>
            <a:ext cx="28800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AUTORIDADES:</a:t>
            </a:r>
          </a:p>
          <a:p>
            <a:endParaRPr lang="es-CO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1.200 REGISTRADURIAS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902 NOTARIAS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130 CONSULADOS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RAMA JUDICIAL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MINISTERIO DE SALUD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MEDICINA LEGAL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 smtClean="0"/>
              <a:t>FISCALIA GENERAL DE LA NACIÓN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84" y="3069679"/>
            <a:ext cx="6109950" cy="162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116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14666" y="4351817"/>
            <a:ext cx="134524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CO" sz="1000" dirty="0" smtClean="0"/>
              <a:t>Decreto 1413 de 2017</a:t>
            </a:r>
            <a:endParaRPr lang="es-CO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483768" y="4284981"/>
            <a:ext cx="60486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000" dirty="0" smtClean="0">
                <a:solidFill>
                  <a:schemeClr val="dk1"/>
                </a:solidFill>
              </a:rPr>
              <a:t>Servicios </a:t>
            </a:r>
            <a:r>
              <a:rPr lang="es-ES" sz="1000" dirty="0">
                <a:solidFill>
                  <a:schemeClr val="dk1"/>
                </a:solidFill>
              </a:rPr>
              <a:t>Ciudadanos Digitales:   Servicio de autenticación </a:t>
            </a:r>
            <a:r>
              <a:rPr lang="es-ES" sz="1000" dirty="0" smtClean="0">
                <a:solidFill>
                  <a:schemeClr val="dk1"/>
                </a:solidFill>
              </a:rPr>
              <a:t>biométrica -  </a:t>
            </a:r>
            <a:r>
              <a:rPr lang="es-CO" sz="1000" dirty="0">
                <a:solidFill>
                  <a:schemeClr val="dk1"/>
                </a:solidFill>
              </a:rPr>
              <a:t>Servicio de autenticación con cédula digital</a:t>
            </a:r>
            <a:endParaRPr lang="es-ES" sz="1000" dirty="0" smtClean="0">
              <a:solidFill>
                <a:schemeClr val="dk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28663" y="3297345"/>
            <a:ext cx="91723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s-CO" sz="1000" dirty="0" smtClean="0"/>
          </a:p>
          <a:p>
            <a:pPr algn="ctr"/>
            <a:r>
              <a:rPr lang="es-CO" sz="1000" dirty="0" smtClean="0"/>
              <a:t>Plan Nacional </a:t>
            </a:r>
          </a:p>
          <a:p>
            <a:pPr algn="ctr"/>
            <a:r>
              <a:rPr lang="es-CO" sz="1000" dirty="0" smtClean="0"/>
              <a:t>de Desarrollo</a:t>
            </a:r>
          </a:p>
          <a:p>
            <a:pPr algn="ctr"/>
            <a:endParaRPr lang="es-CO" sz="1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483768" y="3256740"/>
            <a:ext cx="60486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1000" b="1" dirty="0" smtClean="0"/>
              <a:t>Ley 1450 de 2011: </a:t>
            </a:r>
            <a:r>
              <a:rPr lang="es-CO" sz="1000" dirty="0" smtClean="0"/>
              <a:t>Plan Nacional de Desarrollo 2010-2014</a:t>
            </a: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es-CO" sz="1000" dirty="0" smtClean="0"/>
              <a:t>Art. 227 Obligatoriedad del suministro de Información.</a:t>
            </a:r>
            <a:endParaRPr lang="es-CO" sz="1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483768" y="3654208"/>
            <a:ext cx="60486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1000" b="1" dirty="0" smtClean="0"/>
              <a:t>Ley 1753 de 2015: </a:t>
            </a:r>
            <a:r>
              <a:rPr lang="es-CO" sz="1000" dirty="0" smtClean="0"/>
              <a:t>Plan Nacional de Desarrollo 2014-2018</a:t>
            </a: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es-CO" sz="1000" dirty="0" smtClean="0"/>
              <a:t>Art. 159: Obligatoriedad del suministro de Información. Modifica Art. 227. </a:t>
            </a:r>
            <a:endParaRPr lang="es-CO" sz="1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24576" y="1431210"/>
            <a:ext cx="1279516" cy="86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s-CO" sz="1000" dirty="0" smtClean="0"/>
          </a:p>
          <a:p>
            <a:pPr algn="ctr"/>
            <a:endParaRPr lang="es-CO" sz="1000" dirty="0"/>
          </a:p>
          <a:p>
            <a:pPr algn="ctr"/>
            <a:r>
              <a:rPr lang="es-CO" sz="1000" dirty="0" smtClean="0"/>
              <a:t>Decreto 019 de 2012</a:t>
            </a:r>
          </a:p>
          <a:p>
            <a:pPr algn="ctr"/>
            <a:r>
              <a:rPr lang="es-CO" sz="1000" dirty="0" smtClean="0"/>
              <a:t>Ley Anti trámites</a:t>
            </a:r>
          </a:p>
          <a:p>
            <a:pPr algn="ctr"/>
            <a:endParaRPr lang="es-CO" sz="1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83768" y="1361521"/>
            <a:ext cx="6048672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000" dirty="0" smtClean="0">
                <a:solidFill>
                  <a:schemeClr val="dk1"/>
                </a:solidFill>
              </a:rPr>
              <a:t>Suprimir </a:t>
            </a:r>
            <a:r>
              <a:rPr lang="es-ES" sz="1000" dirty="0">
                <a:solidFill>
                  <a:schemeClr val="dk1"/>
                </a:solidFill>
              </a:rPr>
              <a:t>o reformar regulaciones, procedimientos y trámites innecesarios existentes en la Administración Pública</a:t>
            </a:r>
            <a:r>
              <a:rPr lang="es-CO" sz="1000" dirty="0" smtClean="0"/>
              <a:t> </a:t>
            </a:r>
            <a:endParaRPr lang="es-CO" sz="1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483768" y="1585098"/>
            <a:ext cx="604867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1000" dirty="0" smtClean="0">
                <a:solidFill>
                  <a:schemeClr val="dk1"/>
                </a:solidFill>
              </a:rPr>
              <a:t>Art. 17: Eliminación de la Huella Dactilar</a:t>
            </a:r>
          </a:p>
          <a:p>
            <a:pPr algn="just"/>
            <a:r>
              <a:rPr lang="es-CO" sz="1000" dirty="0" smtClean="0">
                <a:solidFill>
                  <a:schemeClr val="dk1"/>
                </a:solidFill>
              </a:rPr>
              <a:t>Art. 18: </a:t>
            </a:r>
            <a:r>
              <a:rPr lang="es-ES" sz="1000" dirty="0">
                <a:solidFill>
                  <a:schemeClr val="dk1"/>
                </a:solidFill>
              </a:rPr>
              <a:t>Verificación de la huella dactilar por medios </a:t>
            </a:r>
            <a:r>
              <a:rPr lang="es-ES" sz="1000" dirty="0" smtClean="0">
                <a:solidFill>
                  <a:schemeClr val="dk1"/>
                </a:solidFill>
              </a:rPr>
              <a:t>electrónicos</a:t>
            </a:r>
          </a:p>
          <a:p>
            <a:pPr algn="just"/>
            <a:r>
              <a:rPr lang="es-ES" sz="1000" dirty="0" smtClean="0">
                <a:solidFill>
                  <a:schemeClr val="dk1"/>
                </a:solidFill>
              </a:rPr>
              <a:t>Art. 21: </a:t>
            </a:r>
            <a:r>
              <a:rPr lang="es-CO" sz="1000" dirty="0" smtClean="0">
                <a:solidFill>
                  <a:schemeClr val="dk1"/>
                </a:solidFill>
              </a:rPr>
              <a:t>Prohibición de exigencia de presentaciones personales o certificados para probar la fe </a:t>
            </a:r>
            <a:r>
              <a:rPr lang="es-CO" sz="1000" dirty="0">
                <a:solidFill>
                  <a:schemeClr val="dk1"/>
                </a:solidFill>
              </a:rPr>
              <a:t>de vida (SUPERVIVENCIA)</a:t>
            </a:r>
            <a:endParaRPr lang="es-CO" sz="1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77164" y="2417668"/>
            <a:ext cx="127951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CO" sz="1000" dirty="0" smtClean="0"/>
              <a:t>Ley 1539 de 2012</a:t>
            </a:r>
            <a:endParaRPr lang="es-CO" sz="1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483768" y="2401586"/>
            <a:ext cx="6048672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s-ES" sz="1000" dirty="0" smtClean="0">
                <a:solidFill>
                  <a:schemeClr val="dk1"/>
                </a:solidFill>
              </a:rPr>
              <a:t>Se </a:t>
            </a:r>
            <a:r>
              <a:rPr lang="es-ES" sz="1000" dirty="0">
                <a:solidFill>
                  <a:schemeClr val="dk1"/>
                </a:solidFill>
              </a:rPr>
              <a:t>implementa el certificado de aptitud psicofísica para el porte y tenencia de </a:t>
            </a:r>
            <a:r>
              <a:rPr lang="es-ES" sz="1000" dirty="0" smtClean="0">
                <a:solidFill>
                  <a:schemeClr val="dk1"/>
                </a:solidFill>
              </a:rPr>
              <a:t>armas</a:t>
            </a:r>
            <a:endParaRPr lang="es-CO" sz="1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11560" y="2739313"/>
            <a:ext cx="183600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1000" dirty="0">
                <a:solidFill>
                  <a:schemeClr val="dk1"/>
                </a:solidFill>
              </a:rPr>
              <a:t>Ley 1712 de 2014 </a:t>
            </a:r>
            <a:r>
              <a:rPr lang="es-ES" sz="1000" dirty="0" smtClean="0">
                <a:solidFill>
                  <a:schemeClr val="dk1"/>
                </a:solidFill>
              </a:rPr>
              <a:t>Decreto Reglamentario </a:t>
            </a:r>
            <a:r>
              <a:rPr lang="es-ES" sz="1000" dirty="0">
                <a:solidFill>
                  <a:schemeClr val="dk1"/>
                </a:solidFill>
              </a:rPr>
              <a:t>103 de 2015</a:t>
            </a:r>
            <a:endParaRPr lang="es-CO" sz="1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483768" y="2743649"/>
            <a:ext cx="604867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s-ES" sz="1000" dirty="0" smtClean="0">
                <a:solidFill>
                  <a:schemeClr val="dk1"/>
                </a:solidFill>
              </a:rPr>
              <a:t>Regulan el derecho de acceso a la información pública, los procedimientos para el ejercicio y garantía del derecho y  las excepciones a la publicidad de información.</a:t>
            </a:r>
            <a:endParaRPr lang="es-CO" sz="1000" dirty="0"/>
          </a:p>
        </p:txBody>
      </p:sp>
      <p:sp>
        <p:nvSpPr>
          <p:cNvPr id="2" name="1 Rectángulo"/>
          <p:cNvSpPr/>
          <p:nvPr/>
        </p:nvSpPr>
        <p:spPr>
          <a:xfrm>
            <a:off x="2555776" y="420655"/>
            <a:ext cx="5796000" cy="707886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2000" b="1" dirty="0" smtClean="0"/>
              <a:t>NORMATIVIDAD ASOCIADA AL ACCESO A LA INFORMACIÓN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5978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/>
        </p:nvSpPr>
        <p:spPr>
          <a:xfrm>
            <a:off x="3170920" y="195486"/>
            <a:ext cx="5610472" cy="6232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4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CONDICIONES Y PROCEDIMIENTO PARA </a:t>
            </a:r>
            <a:r>
              <a:rPr lang="es-ES" sz="1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 ACCESO DE ENTIDADES PUBLICAS, PARTICULARES CON FUNCIONES PUBLICAS Y ENTIDADES PRIVADAS A LA INFORMACIÒN QUE PRODUCE Y ADMINISTRA LA RNEC</a:t>
            </a:r>
          </a:p>
        </p:txBody>
      </p:sp>
      <p:pic>
        <p:nvPicPr>
          <p:cNvPr id="488" name="Shape 4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437624"/>
            <a:ext cx="1990724" cy="100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08" y="2571750"/>
            <a:ext cx="1990724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258" y="3759883"/>
            <a:ext cx="1990724" cy="1270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 txBox="1"/>
          <p:nvPr/>
        </p:nvSpPr>
        <p:spPr>
          <a:xfrm>
            <a:off x="3419872" y="1275606"/>
            <a:ext cx="4680520" cy="15234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buSzPct val="25000"/>
            </a:pPr>
            <a:r>
              <a:rPr lang="es-ES" sz="1800" b="0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Resolución </a:t>
            </a:r>
            <a:r>
              <a:rPr lang="es-E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5633 DE 2016</a:t>
            </a:r>
            <a:r>
              <a:rPr lang="es-E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1800" dirty="0">
                <a:solidFill>
                  <a:schemeClr val="dk1"/>
                </a:solidFill>
              </a:rPr>
              <a:t>Por la cual se reglamentan las condiciones y el procedimiento para el acceso a las bases de datos de la información que produce y administra la Registraduría Nacional del Estado </a:t>
            </a:r>
            <a:r>
              <a:rPr lang="es-CO" sz="1800" dirty="0" smtClean="0">
                <a:solidFill>
                  <a:schemeClr val="dk1"/>
                </a:solidFill>
              </a:rPr>
              <a:t>Civil.</a:t>
            </a:r>
          </a:p>
          <a:p>
            <a:pPr lvl="0" algn="just">
              <a:buSzPct val="25000"/>
            </a:pPr>
            <a:endParaRPr lang="es-CO" sz="1800" dirty="0" smtClean="0">
              <a:solidFill>
                <a:schemeClr val="dk1"/>
              </a:solidFill>
            </a:endParaRPr>
          </a:p>
          <a:p>
            <a:pPr lvl="0" algn="just">
              <a:buSzPct val="25000"/>
            </a:pPr>
            <a:r>
              <a:rPr lang="es-ES" sz="1800" dirty="0">
                <a:solidFill>
                  <a:srgbClr val="FF0000"/>
                </a:solidFill>
              </a:rPr>
              <a:t>Resolución </a:t>
            </a:r>
            <a:r>
              <a:rPr lang="es-ES" sz="1800" dirty="0" smtClean="0">
                <a:solidFill>
                  <a:srgbClr val="FF0000"/>
                </a:solidFill>
              </a:rPr>
              <a:t>620 </a:t>
            </a:r>
            <a:r>
              <a:rPr lang="es-ES" sz="1800" dirty="0">
                <a:solidFill>
                  <a:srgbClr val="FF0000"/>
                </a:solidFill>
              </a:rPr>
              <a:t>DE </a:t>
            </a:r>
            <a:r>
              <a:rPr lang="es-ES" sz="1800" dirty="0" smtClean="0">
                <a:solidFill>
                  <a:srgbClr val="FF0000"/>
                </a:solidFill>
              </a:rPr>
              <a:t>2017, </a:t>
            </a:r>
            <a:r>
              <a:rPr lang="es-CO" sz="1800" dirty="0" smtClean="0">
                <a:solidFill>
                  <a:schemeClr val="tx1"/>
                </a:solidFill>
              </a:rPr>
              <a:t>Por </a:t>
            </a:r>
            <a:r>
              <a:rPr lang="es-CO" sz="1800" dirty="0">
                <a:solidFill>
                  <a:schemeClr val="tx1"/>
                </a:solidFill>
              </a:rPr>
              <a:t>la cual se fija el incremento en las tarifas de los diferentes hechos generadores objeto de </a:t>
            </a:r>
            <a:r>
              <a:rPr lang="es-CO" sz="1800" dirty="0" smtClean="0">
                <a:solidFill>
                  <a:schemeClr val="tx1"/>
                </a:solidFill>
              </a:rPr>
              <a:t>cobro por </a:t>
            </a:r>
            <a:r>
              <a:rPr lang="es-CO" sz="1800" dirty="0">
                <a:solidFill>
                  <a:schemeClr val="tx1"/>
                </a:solidFill>
              </a:rPr>
              <a:t>parte de la Registraduría </a:t>
            </a:r>
            <a:r>
              <a:rPr lang="es-CO" sz="1800" dirty="0" smtClean="0">
                <a:solidFill>
                  <a:schemeClr val="tx1"/>
                </a:solidFill>
              </a:rPr>
              <a:t>Nacional del Estado Civil.</a:t>
            </a:r>
            <a:endParaRPr lang="es-ES" sz="1800" b="0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0355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2699793" y="699315"/>
            <a:ext cx="5744417" cy="58697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400" b="1" i="0" u="none" strike="noStrike" cap="none" baseline="0" dirty="0">
                <a:solidFill>
                  <a:srgbClr val="074A87"/>
                </a:solidFill>
                <a:latin typeface="Arial"/>
                <a:ea typeface="Arial"/>
                <a:cs typeface="Arial"/>
                <a:sym typeface="Arial"/>
              </a:rPr>
              <a:t>WEB SERVICES</a:t>
            </a:r>
            <a:r>
              <a:rPr lang="es-ES" sz="1400" b="0" i="0" u="none" strike="noStrike" cap="none" baseline="0" dirty="0">
                <a:solidFill>
                  <a:srgbClr val="074A87"/>
                </a:solidFill>
                <a:latin typeface="Arial"/>
                <a:ea typeface="Arial"/>
                <a:cs typeface="Arial"/>
                <a:sym typeface="Arial"/>
              </a:rPr>
              <a:t>: tecnología que utiliza un conjunto de protocolos y estándares que sirven para intercambiar datos entre aplicaciones.  ANI - SIRC</a:t>
            </a:r>
          </a:p>
        </p:txBody>
      </p:sp>
      <p:sp>
        <p:nvSpPr>
          <p:cNvPr id="503" name="Shape 503"/>
          <p:cNvSpPr/>
          <p:nvPr/>
        </p:nvSpPr>
        <p:spPr>
          <a:xfrm>
            <a:off x="2195737" y="87474"/>
            <a:ext cx="6536505" cy="58697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1400" b="1" i="0" u="none" strike="noStrike" cap="none" baseline="0" dirty="0">
                <a:solidFill>
                  <a:srgbClr val="074A87"/>
                </a:solidFill>
                <a:latin typeface="Arial"/>
                <a:ea typeface="Arial"/>
                <a:cs typeface="Arial"/>
                <a:sym typeface="Arial"/>
              </a:rPr>
              <a:t>ACCESO A LA INFORMACIÓN ALFA NUMÉRICA DEL ARCHIVO NACIONAL DE IDENTIFICACIÓN  Y SISTEMA DE INFORMACIÓN DE REGISTRO CIVIL </a:t>
            </a:r>
          </a:p>
        </p:txBody>
      </p:sp>
      <p:pic>
        <p:nvPicPr>
          <p:cNvPr id="2050" name="Picture 2" descr="Resultado de imagen para web 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56" y="1383619"/>
            <a:ext cx="6354788" cy="3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90950" y="1985088"/>
            <a:ext cx="65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ANI</a:t>
            </a:r>
            <a:r>
              <a:rPr lang="es-CO" dirty="0" smtClean="0"/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23180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/>
        </p:nvSpPr>
        <p:spPr>
          <a:xfrm>
            <a:off x="2313259" y="195263"/>
            <a:ext cx="6589440" cy="6381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BIOMETRÍA – ENTIDADES </a:t>
            </a:r>
            <a:r>
              <a:rPr lang="es-ES" sz="24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PUBLICAS Y</a:t>
            </a:r>
            <a:r>
              <a:rPr lang="es-ES" sz="24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PARTICULARES AUTORIZADAS POR LA LEY</a:t>
            </a:r>
            <a:endParaRPr lang="es-ES" sz="24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2625052" y="1803689"/>
            <a:ext cx="4007827" cy="300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0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AUTENTICACIÓN BIOMÉTRICA</a:t>
            </a: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5595" y="2536888"/>
            <a:ext cx="1921243" cy="160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5297" y="2771353"/>
            <a:ext cx="2315927" cy="1084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0230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Shape 5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003" y="1325942"/>
            <a:ext cx="2360611" cy="109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Shape 5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5070" y="2141821"/>
            <a:ext cx="1247774" cy="1123949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84" name="Shape 5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7926" y="2240500"/>
            <a:ext cx="720724" cy="172640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Shape 588"/>
          <p:cNvSpPr txBox="1"/>
          <p:nvPr/>
        </p:nvSpPr>
        <p:spPr>
          <a:xfrm>
            <a:off x="2134945" y="818688"/>
            <a:ext cx="2478564" cy="346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0" i="0" u="none" strike="noStrike" cap="none" baseline="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Quien es Usted?</a:t>
            </a:r>
          </a:p>
        </p:txBody>
      </p:sp>
      <p:grpSp>
        <p:nvGrpSpPr>
          <p:cNvPr id="589" name="Shape 589"/>
          <p:cNvGrpSpPr/>
          <p:nvPr/>
        </p:nvGrpSpPr>
        <p:grpSpPr>
          <a:xfrm>
            <a:off x="1545841" y="2434191"/>
            <a:ext cx="2899659" cy="2475361"/>
            <a:chOff x="671" y="1671"/>
            <a:chExt cx="1693" cy="1992"/>
          </a:xfrm>
        </p:grpSpPr>
        <p:cxnSp>
          <p:nvCxnSpPr>
            <p:cNvPr id="590" name="Shape 590"/>
            <p:cNvCxnSpPr/>
            <p:nvPr/>
          </p:nvCxnSpPr>
          <p:spPr>
            <a:xfrm flipH="1">
              <a:off x="1587" y="2437"/>
              <a:ext cx="9" cy="564"/>
            </a:xfrm>
            <a:prstGeom prst="straightConnector1">
              <a:avLst/>
            </a:prstGeom>
            <a:noFill/>
            <a:ln w="50800" cap="flat">
              <a:solidFill>
                <a:srgbClr val="063DE8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1" name="Shape 591"/>
            <p:cNvSpPr/>
            <p:nvPr/>
          </p:nvSpPr>
          <p:spPr>
            <a:xfrm>
              <a:off x="776" y="1671"/>
              <a:ext cx="1587" cy="951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939" y="1892"/>
              <a:ext cx="1264" cy="501"/>
            </a:xfrm>
            <a:prstGeom prst="rect">
              <a:avLst/>
            </a:prstGeom>
            <a:noFill/>
            <a:ln>
              <a:noFill/>
            </a:ln>
          </p:spPr>
          <p:txBody>
            <a:bodyPr lIns="92075" tIns="46025" rIns="92075" bIns="460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24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Identificación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2400" b="1" i="0" u="none" strike="noStrike" cap="none" baseline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AFIS</a:t>
              </a:r>
              <a:r>
                <a:rPr lang="es-ES" sz="24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1:N</a:t>
              </a:r>
            </a:p>
          </p:txBody>
        </p:sp>
        <p:pic>
          <p:nvPicPr>
            <p:cNvPr id="593" name="Shape 59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00" y="3084"/>
              <a:ext cx="245" cy="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Shape 5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5" y="3070"/>
              <a:ext cx="276" cy="321"/>
            </a:xfrm>
            <a:prstGeom prst="rect">
              <a:avLst/>
            </a:prstGeom>
            <a:noFill/>
            <a:ln w="25400" cap="flat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595" name="Shape 595"/>
            <p:cNvSpPr txBox="1"/>
            <p:nvPr/>
          </p:nvSpPr>
          <p:spPr>
            <a:xfrm>
              <a:off x="671" y="3440"/>
              <a:ext cx="1275" cy="22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1800" b="1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 PEDRO PEREZ</a:t>
              </a:r>
            </a:p>
          </p:txBody>
        </p:sp>
      </p:grpSp>
      <p:sp>
        <p:nvSpPr>
          <p:cNvPr id="596" name="Shape 596"/>
          <p:cNvSpPr txBox="1"/>
          <p:nvPr/>
        </p:nvSpPr>
        <p:spPr>
          <a:xfrm>
            <a:off x="6500914" y="537302"/>
            <a:ext cx="2561919" cy="6232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0" i="0" u="none" strike="noStrike" cap="none" baseline="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Es Usted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0" i="0" u="none" strike="noStrike" cap="none" baseline="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PEDRO </a:t>
            </a:r>
            <a:r>
              <a:rPr lang="es-ES" sz="2400" b="0" i="0" u="none" strike="noStrike" cap="none" baseline="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PÉREZ?</a:t>
            </a:r>
            <a:endParaRPr lang="es-ES" sz="2400" b="0" i="0" u="none" strike="noStrike" cap="none" baseline="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7" name="Shape 597"/>
          <p:cNvGrpSpPr/>
          <p:nvPr/>
        </p:nvGrpSpPr>
        <p:grpSpPr>
          <a:xfrm>
            <a:off x="4973128" y="2338557"/>
            <a:ext cx="3968749" cy="2534840"/>
            <a:chOff x="2853" y="1671"/>
            <a:chExt cx="2499" cy="2128"/>
          </a:xfrm>
        </p:grpSpPr>
        <p:cxnSp>
          <p:nvCxnSpPr>
            <p:cNvPr id="598" name="Shape 598"/>
            <p:cNvCxnSpPr/>
            <p:nvPr/>
          </p:nvCxnSpPr>
          <p:spPr>
            <a:xfrm>
              <a:off x="4547" y="2512"/>
              <a:ext cx="0" cy="526"/>
            </a:xfrm>
            <a:prstGeom prst="straightConnector1">
              <a:avLst/>
            </a:prstGeom>
            <a:noFill/>
            <a:ln w="50800" cap="flat">
              <a:solidFill>
                <a:srgbClr val="063DE8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9" name="Shape 599"/>
            <p:cNvSpPr/>
            <p:nvPr/>
          </p:nvSpPr>
          <p:spPr>
            <a:xfrm>
              <a:off x="3763" y="1671"/>
              <a:ext cx="1588" cy="951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>
              <a:off x="3815" y="1892"/>
              <a:ext cx="1516" cy="524"/>
            </a:xfrm>
            <a:prstGeom prst="rect">
              <a:avLst/>
            </a:prstGeom>
            <a:noFill/>
            <a:ln>
              <a:noFill/>
            </a:ln>
          </p:spPr>
          <p:txBody>
            <a:bodyPr lIns="92075" tIns="46025" rIns="92075" bIns="460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24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Autentificación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24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1:1</a:t>
              </a:r>
            </a:p>
          </p:txBody>
        </p:sp>
        <p:pic>
          <p:nvPicPr>
            <p:cNvPr id="601" name="Shape 60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47" y="2896"/>
              <a:ext cx="361" cy="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Shape 60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97" y="2900"/>
              <a:ext cx="350" cy="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Shape 603"/>
            <p:cNvSpPr txBox="1"/>
            <p:nvPr/>
          </p:nvSpPr>
          <p:spPr>
            <a:xfrm>
              <a:off x="2853" y="3313"/>
              <a:ext cx="1198" cy="40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1800" b="1" i="0" u="none" strike="noStrike" cap="none" baseline="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SI</a:t>
              </a:r>
              <a:r>
                <a:rPr lang="es-ES" sz="1800" b="1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/ </a:t>
              </a:r>
              <a:r>
                <a:rPr lang="es-ES" sz="1800" b="1" i="0" u="none" strike="noStrike" cap="none" baseline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NO</a:t>
              </a:r>
              <a:r>
                <a:rPr lang="es-ES" sz="1800" b="1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es</a:t>
              </a: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s-ES" sz="1800" b="1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PEDRO PEREZ</a:t>
              </a:r>
            </a:p>
          </p:txBody>
        </p:sp>
      </p:grpSp>
      <p:pic>
        <p:nvPicPr>
          <p:cNvPr id="604" name="Shape 6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3455" y="1429016"/>
            <a:ext cx="366713" cy="275035"/>
          </a:xfrm>
          <a:prstGeom prst="rect">
            <a:avLst/>
          </a:prstGeom>
          <a:noFill/>
          <a:ln w="25400" cap="flat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07" name="Shape 607"/>
          <p:cNvSpPr txBox="1">
            <a:spLocks noGrp="1"/>
          </p:cNvSpPr>
          <p:nvPr>
            <p:ph type="title" idx="4294967295"/>
          </p:nvPr>
        </p:nvSpPr>
        <p:spPr>
          <a:xfrm>
            <a:off x="95788" y="0"/>
            <a:ext cx="8229600" cy="540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32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               Concepto </a:t>
            </a:r>
            <a:r>
              <a:rPr lang="es-ES" sz="32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biométrico</a:t>
            </a:r>
          </a:p>
        </p:txBody>
      </p:sp>
      <p:pic>
        <p:nvPicPr>
          <p:cNvPr id="1026" name="Picture 2" descr="http://www.registraduria.gov.co/rev_electro/2011/rev_elec_ene/imagenes/cedula_18ano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26" y="1325942"/>
            <a:ext cx="1584986" cy="7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2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www.registraduria.gov.co/IMG/rubon3643.jpg?1485204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19" y="1508542"/>
            <a:ext cx="4693298" cy="1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146037" y="16912"/>
            <a:ext cx="6372811" cy="1491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 smtClean="0"/>
              <a:t/>
            </a:r>
            <a:br>
              <a:rPr lang="es-CO" sz="2000" b="1" dirty="0" smtClean="0"/>
            </a:br>
            <a:r>
              <a:rPr lang="es-CO" sz="3200" b="1" dirty="0" smtClean="0"/>
              <a:t>REGISTRADURÍA NACIONAL DEL ESTADO CIVIL</a:t>
            </a:r>
            <a:endParaRPr lang="es-CO" sz="3200" b="1" dirty="0"/>
          </a:p>
        </p:txBody>
      </p:sp>
      <p:sp>
        <p:nvSpPr>
          <p:cNvPr id="2" name="1 Rectángulo"/>
          <p:cNvSpPr/>
          <p:nvPr/>
        </p:nvSpPr>
        <p:spPr>
          <a:xfrm>
            <a:off x="1511560" y="3480233"/>
            <a:ext cx="6802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Es objeto de la Registraduría Nacional del Estado Civil, registrar la vida civil e identificar a los colombianos y organizar los procesos electorales y los mecanismos de participación ciudadana, en orden a apoyar la administración de justicia y el fortalecimiento democrático del país. </a:t>
            </a:r>
          </a:p>
        </p:txBody>
      </p:sp>
    </p:spTree>
    <p:extLst>
      <p:ext uri="{BB962C8B-B14F-4D97-AF65-F5344CB8AC3E}">
        <p14:creationId xmlns:p14="http://schemas.microsoft.com/office/powerpoint/2010/main" val="15487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/>
        </p:nvSpPr>
        <p:spPr>
          <a:xfrm>
            <a:off x="2195736" y="1"/>
            <a:ext cx="6840760" cy="8104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3200" b="1" i="0" u="none" strike="noStrike" cap="none" baseline="0" dirty="0" err="1" smtClean="0">
                <a:solidFill>
                  <a:schemeClr val="tx1"/>
                </a:solidFill>
                <a:sym typeface="Arial"/>
              </a:rPr>
              <a:t>AFIS</a:t>
            </a:r>
            <a:r>
              <a:rPr lang="es-ES" sz="3200" b="1" i="0" u="none" strike="noStrike" cap="none" baseline="0" dirty="0" smtClean="0">
                <a:solidFill>
                  <a:schemeClr val="tx1"/>
                </a:solidFill>
                <a:sym typeface="Arial"/>
              </a:rPr>
              <a:t> CIVIL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800" b="1" dirty="0" err="1" smtClean="0">
                <a:solidFill>
                  <a:schemeClr val="tx1"/>
                </a:solidFill>
              </a:rPr>
              <a:t>Registraduría</a:t>
            </a:r>
            <a:r>
              <a:rPr lang="es-ES" sz="2800" b="1" dirty="0" smtClean="0">
                <a:solidFill>
                  <a:schemeClr val="tx1"/>
                </a:solidFill>
              </a:rPr>
              <a:t> Nacional del Estado Civil</a:t>
            </a:r>
            <a:endParaRPr lang="es-ES" sz="2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1600" y="1815666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 smtClean="0"/>
              <a:t>Información de 50,104,201 Colombianos.</a:t>
            </a:r>
          </a:p>
          <a:p>
            <a:endParaRPr lang="es-CO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 smtClean="0"/>
              <a:t>501,014,950 </a:t>
            </a:r>
            <a:r>
              <a:rPr lang="es-CO" sz="2400" dirty="0" err="1" smtClean="0"/>
              <a:t>templates</a:t>
            </a:r>
            <a:r>
              <a:rPr lang="es-CO" sz="2400" dirty="0" smtClean="0"/>
              <a:t>.</a:t>
            </a:r>
          </a:p>
          <a:p>
            <a:endParaRPr lang="es-CO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 smtClean="0"/>
              <a:t>83,38 TB</a:t>
            </a:r>
          </a:p>
          <a:p>
            <a:endParaRPr lang="es-C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 smtClean="0"/>
              <a:t>Capacidad actual 70.000.000</a:t>
            </a:r>
            <a:endParaRPr lang="es-C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CO" sz="2400" dirty="0"/>
          </a:p>
        </p:txBody>
      </p:sp>
      <p:pic>
        <p:nvPicPr>
          <p:cNvPr id="15362" name="Picture 2" descr="Resultado de imagen para afis MORP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82" y="1761660"/>
            <a:ext cx="2716409" cy="206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585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3245228" y="3194042"/>
            <a:ext cx="2626121" cy="158489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 smtClean="0"/>
              <a:t>AUTENTICACIÓN BIOMÉTRICA 1: N</a:t>
            </a:r>
          </a:p>
          <a:p>
            <a:pPr algn="ctr"/>
            <a:r>
              <a:rPr lang="es-MX" sz="1200" b="1" dirty="0" smtClean="0"/>
              <a:t>Habilitada para Entidades Públicas F. Policía Judicial, Inteligencia y Contrainteligencia</a:t>
            </a:r>
          </a:p>
          <a:p>
            <a:pPr algn="ctr"/>
            <a:r>
              <a:rPr lang="es-MX" sz="1200" b="1" dirty="0" smtClean="0"/>
              <a:t>Cantidad de consultas de plena identidad a la fecha: 46,707,282</a:t>
            </a:r>
            <a:endParaRPr lang="es-CO" sz="12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 t="14568" r="24010" b="8984"/>
          <a:stretch>
            <a:fillRect/>
          </a:stretch>
        </p:blipFill>
        <p:spPr bwMode="auto">
          <a:xfrm>
            <a:off x="6289703" y="3057804"/>
            <a:ext cx="2530768" cy="172819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base de d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00565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71604" y="406432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 err="1" smtClean="0"/>
              <a:t>AFIS</a:t>
            </a:r>
            <a:r>
              <a:rPr lang="es-CO" sz="1800" b="1" dirty="0" smtClean="0"/>
              <a:t> CIVIL</a:t>
            </a:r>
            <a:endParaRPr lang="es-CO" sz="18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38997" y="3730439"/>
            <a:ext cx="16561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b="1" dirty="0" smtClean="0"/>
              <a:t>REGISTRADURÍA</a:t>
            </a:r>
            <a:endParaRPr lang="es-CO" sz="1300" b="1" dirty="0"/>
          </a:p>
        </p:txBody>
      </p:sp>
      <p:pic>
        <p:nvPicPr>
          <p:cNvPr id="13" name="Picture 8" descr="Resultado de imagen para base de d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278997"/>
            <a:ext cx="1353513" cy="10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615993" y="1767902"/>
            <a:ext cx="1204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err="1" smtClean="0"/>
              <a:t>AFIS</a:t>
            </a:r>
            <a:r>
              <a:rPr lang="es-CO" sz="1000" b="1" dirty="0" smtClean="0"/>
              <a:t> CRIMINAL</a:t>
            </a:r>
            <a:endParaRPr lang="es-CO" sz="1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04248" y="1485691"/>
            <a:ext cx="1204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err="1" smtClean="0"/>
              <a:t>INPEC</a:t>
            </a:r>
            <a:endParaRPr lang="es-CO" sz="1200" b="1" dirty="0"/>
          </a:p>
        </p:txBody>
      </p:sp>
      <p:pic>
        <p:nvPicPr>
          <p:cNvPr id="16" name="Picture 8" descr="Resultado de imagen para base de d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61" y="1281490"/>
            <a:ext cx="1353513" cy="10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4345952" y="1761064"/>
            <a:ext cx="1204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err="1" smtClean="0"/>
              <a:t>AFIS</a:t>
            </a:r>
            <a:r>
              <a:rPr lang="es-CO" sz="1000" b="1" dirty="0" smtClean="0"/>
              <a:t> CRIMINAL</a:t>
            </a:r>
            <a:endParaRPr lang="es-CO" sz="1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483970" y="1485691"/>
            <a:ext cx="1204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FISCALÍA</a:t>
            </a:r>
            <a:endParaRPr lang="es-CO" sz="1200" b="1" dirty="0"/>
          </a:p>
        </p:txBody>
      </p:sp>
      <p:pic>
        <p:nvPicPr>
          <p:cNvPr id="19" name="Picture 8" descr="Resultado de imagen para base de d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35" y="1283982"/>
            <a:ext cx="1353513" cy="10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1470595" y="1772887"/>
            <a:ext cx="1204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err="1" smtClean="0"/>
              <a:t>AFIS</a:t>
            </a:r>
            <a:r>
              <a:rPr lang="es-CO" sz="1000" b="1" dirty="0" smtClean="0"/>
              <a:t> CRIMINAL</a:t>
            </a:r>
            <a:endParaRPr lang="es-CO" sz="1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632865" y="1507718"/>
            <a:ext cx="1204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POLICÍA </a:t>
            </a:r>
            <a:endParaRPr lang="es-CO" sz="1200" b="1" dirty="0"/>
          </a:p>
        </p:txBody>
      </p:sp>
      <p:sp>
        <p:nvSpPr>
          <p:cNvPr id="9" name="8 Menos"/>
          <p:cNvSpPr/>
          <p:nvPr/>
        </p:nvSpPr>
        <p:spPr>
          <a:xfrm>
            <a:off x="1" y="2320402"/>
            <a:ext cx="8964487" cy="382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800" b="1" dirty="0" smtClean="0">
                <a:solidFill>
                  <a:schemeClr val="tx1"/>
                </a:solidFill>
              </a:rPr>
              <a:t>INTER </a:t>
            </a:r>
            <a:r>
              <a:rPr lang="es-CO" sz="1800" b="1" dirty="0" err="1" smtClean="0">
                <a:solidFill>
                  <a:schemeClr val="tx1"/>
                </a:solidFill>
              </a:rPr>
              <a:t>AFIS</a:t>
            </a:r>
            <a:endParaRPr lang="es-CO" sz="1800" b="1" dirty="0">
              <a:solidFill>
                <a:schemeClr val="tx1"/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flipH="1">
            <a:off x="7120965" y="2249420"/>
            <a:ext cx="1" cy="2177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1915728" y="2254866"/>
            <a:ext cx="1" cy="2177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H="1">
            <a:off x="4878916" y="2249420"/>
            <a:ext cx="1" cy="2177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endCxn id="8200" idx="0"/>
          </p:cNvCxnSpPr>
          <p:nvPr/>
        </p:nvCxnSpPr>
        <p:spPr>
          <a:xfrm>
            <a:off x="1943708" y="2787775"/>
            <a:ext cx="0" cy="6127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3720386" y="2833111"/>
            <a:ext cx="2145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WEB </a:t>
            </a:r>
            <a:r>
              <a:rPr lang="es-CO" sz="1600" b="1" dirty="0" err="1" smtClean="0"/>
              <a:t>SERVICE</a:t>
            </a:r>
            <a:r>
              <a:rPr lang="es-CO" sz="1600" b="1" dirty="0" smtClean="0"/>
              <a:t> </a:t>
            </a:r>
            <a:endParaRPr lang="es-CO" sz="1600" b="1" dirty="0"/>
          </a:p>
        </p:txBody>
      </p:sp>
      <p:sp>
        <p:nvSpPr>
          <p:cNvPr id="24" name="Shape 508"/>
          <p:cNvSpPr/>
          <p:nvPr/>
        </p:nvSpPr>
        <p:spPr>
          <a:xfrm>
            <a:off x="2299157" y="195487"/>
            <a:ext cx="6589440" cy="6381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Sistemas </a:t>
            </a:r>
            <a:r>
              <a:rPr lang="es-ES" sz="2800" b="1" dirty="0" err="1" smtClean="0">
                <a:solidFill>
                  <a:schemeClr val="tx1"/>
                </a:solidFill>
              </a:rPr>
              <a:t>AFIS</a:t>
            </a:r>
            <a:r>
              <a:rPr lang="es-ES" sz="2800" b="1" dirty="0" smtClean="0">
                <a:solidFill>
                  <a:schemeClr val="tx1"/>
                </a:solidFill>
              </a:rPr>
              <a:t> en Colombia</a:t>
            </a:r>
            <a:endParaRPr lang="es-ES" sz="2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04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141480"/>
            <a:ext cx="6120680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AUTENTICACIÓN BIOMÉTRICA 1: 1</a:t>
            </a:r>
          </a:p>
          <a:p>
            <a:pPr algn="ctr"/>
            <a:r>
              <a:rPr lang="es-MX" b="1" dirty="0" smtClean="0"/>
              <a:t>Habilitada para Entidades Públicas y Particulares</a:t>
            </a:r>
          </a:p>
          <a:p>
            <a:pPr algn="ctr"/>
            <a:r>
              <a:rPr lang="es-MX" b="1" dirty="0" smtClean="0"/>
              <a:t>Cantidad de validaciones a la fecha: </a:t>
            </a:r>
            <a:r>
              <a:rPr lang="es-MX" b="1" dirty="0" smtClean="0"/>
              <a:t>29,647,672</a:t>
            </a:r>
            <a:endParaRPr lang="es-CO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2247714"/>
            <a:ext cx="3499478" cy="17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1" y="1653648"/>
            <a:ext cx="5285606" cy="277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6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 Título"/>
          <p:cNvSpPr txBox="1">
            <a:spLocks/>
          </p:cNvSpPr>
          <p:nvPr/>
        </p:nvSpPr>
        <p:spPr>
          <a:xfrm>
            <a:off x="466248" y="183336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400" b="1" dirty="0" smtClean="0"/>
              <a:t>DISPOSICIONES DE SEGURIDAD</a:t>
            </a:r>
          </a:p>
          <a:p>
            <a:pPr algn="r"/>
            <a:r>
              <a:rPr lang="es-CO" sz="2400" b="1" dirty="0" smtClean="0"/>
              <a:t>PROCESO DE AUTENTICACIÓN BIOMÉTRICA</a:t>
            </a:r>
            <a:endParaRPr lang="es-CO" sz="2400" b="1" dirty="0"/>
          </a:p>
        </p:txBody>
      </p:sp>
      <p:sp>
        <p:nvSpPr>
          <p:cNvPr id="126" name="125 CuadroTexto"/>
          <p:cNvSpPr txBox="1"/>
          <p:nvPr/>
        </p:nvSpPr>
        <p:spPr>
          <a:xfrm>
            <a:off x="1712963" y="2486361"/>
            <a:ext cx="2643013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Políticas de Seguridad (ISO-27001)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Compromiso de confidencialidad</a:t>
            </a:r>
          </a:p>
        </p:txBody>
      </p:sp>
      <p:sp>
        <p:nvSpPr>
          <p:cNvPr id="127" name="126 CuadroTexto"/>
          <p:cNvSpPr txBox="1"/>
          <p:nvPr/>
        </p:nvSpPr>
        <p:spPr>
          <a:xfrm>
            <a:off x="1739260" y="2971845"/>
            <a:ext cx="2616715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Registro de equipos (IP, MAC, Sede, usuario) por cliente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Revisión de software</a:t>
            </a:r>
          </a:p>
        </p:txBody>
      </p:sp>
      <p:sp>
        <p:nvSpPr>
          <p:cNvPr id="128" name="127 CuadroTexto"/>
          <p:cNvSpPr txBox="1"/>
          <p:nvPr/>
        </p:nvSpPr>
        <p:spPr>
          <a:xfrm>
            <a:off x="1739260" y="3649891"/>
            <a:ext cx="261671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Cifrado de minucia desde el lector (por hardware)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Certificado FBI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FIPS 140-2 Nivel 2 (o superior)</a:t>
            </a:r>
            <a:endParaRPr lang="es-CO" sz="1200" dirty="0"/>
          </a:p>
        </p:txBody>
      </p:sp>
      <p:sp>
        <p:nvSpPr>
          <p:cNvPr id="129" name="128 CuadroTexto"/>
          <p:cNvSpPr txBox="1"/>
          <p:nvPr/>
        </p:nvSpPr>
        <p:spPr>
          <a:xfrm>
            <a:off x="5148064" y="1425421"/>
            <a:ext cx="2808312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Canal cifrado 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APN para dispositivos  móviles</a:t>
            </a:r>
            <a:endParaRPr lang="es-CO" sz="1200" dirty="0"/>
          </a:p>
        </p:txBody>
      </p:sp>
      <p:pic>
        <p:nvPicPr>
          <p:cNvPr id="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3" y="2477931"/>
            <a:ext cx="682742" cy="47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" descr="G:\CAIPDP\IMAGENES\pc-lec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8" y="3118779"/>
            <a:ext cx="867035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G:\CAIPDP\IMAGENES\lector-biometrico_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8" y="3906223"/>
            <a:ext cx="345152" cy="31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132 CuadroTexto"/>
          <p:cNvSpPr txBox="1"/>
          <p:nvPr/>
        </p:nvSpPr>
        <p:spPr>
          <a:xfrm>
            <a:off x="1739261" y="4486784"/>
            <a:ext cx="2616715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Configuración de MDM (</a:t>
            </a:r>
            <a:r>
              <a:rPr lang="es-CO" sz="1200" dirty="0" err="1" smtClean="0"/>
              <a:t>Movile</a:t>
            </a:r>
            <a:r>
              <a:rPr lang="es-CO" sz="1200" dirty="0" smtClean="0"/>
              <a:t> </a:t>
            </a:r>
            <a:r>
              <a:rPr lang="es-CO" sz="1200" dirty="0" err="1" smtClean="0"/>
              <a:t>Device</a:t>
            </a:r>
            <a:r>
              <a:rPr lang="es-CO" sz="1200" dirty="0" smtClean="0"/>
              <a:t> Management)</a:t>
            </a:r>
          </a:p>
        </p:txBody>
      </p:sp>
      <p:pic>
        <p:nvPicPr>
          <p:cNvPr id="134" name="Picture 4" descr="G:\CAIPDP\IMAGENES\pd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7" y="4461960"/>
            <a:ext cx="1728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7" descr="G:\CAIPDP\IMAGENES\ANTE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11" y="1383618"/>
            <a:ext cx="191972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" descr="G:\CAIPDP\IMAGENES\datacent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10" y="2023344"/>
            <a:ext cx="895786" cy="40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G:\CAIPDP\IMAGENES\DBInstanci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12" y="3742682"/>
            <a:ext cx="636817" cy="4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137 CuadroTexto"/>
          <p:cNvSpPr txBox="1"/>
          <p:nvPr/>
        </p:nvSpPr>
        <p:spPr>
          <a:xfrm>
            <a:off x="5148064" y="1879004"/>
            <a:ext cx="2808312" cy="8617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TIER III  (Norma TIA-942)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Firewall Perimetral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IDS/IPS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Segmentación de red</a:t>
            </a:r>
            <a:endParaRPr lang="es-CO" sz="1200" dirty="0"/>
          </a:p>
        </p:txBody>
      </p:sp>
      <p:sp>
        <p:nvSpPr>
          <p:cNvPr id="139" name="138 CuadroTexto"/>
          <p:cNvSpPr txBox="1"/>
          <p:nvPr/>
        </p:nvSpPr>
        <p:spPr>
          <a:xfrm>
            <a:off x="5148064" y="2737729"/>
            <a:ext cx="2808312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Prueba técnica operadores biométricos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Cumplimiento requisitos financieros y jurídicos</a:t>
            </a:r>
          </a:p>
        </p:txBody>
      </p:sp>
      <p:pic>
        <p:nvPicPr>
          <p:cNvPr id="140" name="Picture 12" descr="G:\CAIPDP\IMAGENES\Carpet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5628"/>
            <a:ext cx="40005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140 CuadroTexto"/>
          <p:cNvSpPr txBox="1"/>
          <p:nvPr/>
        </p:nvSpPr>
        <p:spPr>
          <a:xfrm>
            <a:off x="1712962" y="1425421"/>
            <a:ext cx="2643013" cy="104644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Resolución 5633 de 2016 y sus anexos técnicos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Ley 1581 de 2012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Ley 1753 de 2015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Convenio/Contratos</a:t>
            </a:r>
          </a:p>
        </p:txBody>
      </p:sp>
      <p:pic>
        <p:nvPicPr>
          <p:cNvPr id="142" name="Picture 13" descr="G:\CAIPDP\IMAGENES\empresatecnologi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94" y="2709016"/>
            <a:ext cx="695596" cy="52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142 CuadroTexto"/>
          <p:cNvSpPr txBox="1"/>
          <p:nvPr/>
        </p:nvSpPr>
        <p:spPr>
          <a:xfrm>
            <a:off x="5148064" y="3549798"/>
            <a:ext cx="2808312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CO" sz="1200" dirty="0" smtClean="0"/>
              <a:t>Licenciamiento Hosting </a:t>
            </a:r>
            <a:r>
              <a:rPr lang="es-CO" sz="1200" dirty="0" err="1" smtClean="0"/>
              <a:t>on</a:t>
            </a:r>
            <a:r>
              <a:rPr lang="es-CO" sz="1200" dirty="0" smtClean="0"/>
              <a:t> </a:t>
            </a:r>
            <a:r>
              <a:rPr lang="es-CO" sz="1200" dirty="0" err="1" smtClean="0"/>
              <a:t>behalf</a:t>
            </a:r>
            <a:r>
              <a:rPr lang="es-CO" sz="1200" dirty="0" smtClean="0"/>
              <a:t> RNEC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Cifrado base de datos 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Herramientas de seguridad de Oracle (</a:t>
            </a:r>
            <a:r>
              <a:rPr lang="es-CO" sz="1200" dirty="0" err="1" smtClean="0"/>
              <a:t>Advance</a:t>
            </a:r>
            <a:r>
              <a:rPr lang="es-CO" sz="1200" dirty="0" smtClean="0"/>
              <a:t> </a:t>
            </a:r>
            <a:r>
              <a:rPr lang="es-CO" sz="1200" dirty="0" err="1" smtClean="0"/>
              <a:t>security</a:t>
            </a:r>
            <a:r>
              <a:rPr lang="es-CO" sz="1200" dirty="0" smtClean="0"/>
              <a:t>, </a:t>
            </a:r>
            <a:r>
              <a:rPr lang="es-CO" sz="1200" dirty="0" err="1" smtClean="0"/>
              <a:t>database</a:t>
            </a:r>
            <a:r>
              <a:rPr lang="es-CO" sz="1200" dirty="0" smtClean="0"/>
              <a:t> </a:t>
            </a:r>
            <a:r>
              <a:rPr lang="es-CO" sz="1200" dirty="0" err="1" smtClean="0"/>
              <a:t>vault</a:t>
            </a:r>
            <a:r>
              <a:rPr lang="es-CO" sz="1200" dirty="0" smtClean="0"/>
              <a:t>, </a:t>
            </a:r>
            <a:r>
              <a:rPr lang="es-CO" sz="1200" dirty="0" err="1" smtClean="0"/>
              <a:t>auditvault</a:t>
            </a:r>
            <a:r>
              <a:rPr lang="es-CO" sz="1200" dirty="0" smtClean="0"/>
              <a:t>, </a:t>
            </a:r>
            <a:r>
              <a:rPr lang="es-CO" sz="1200" dirty="0" err="1" smtClean="0"/>
              <a:t>database</a:t>
            </a:r>
            <a:r>
              <a:rPr lang="es-CO" sz="1200" dirty="0" smtClean="0"/>
              <a:t> firewall)</a:t>
            </a:r>
          </a:p>
          <a:p>
            <a:pPr marL="285750" indent="-285750">
              <a:buFontTx/>
              <a:buChar char="-"/>
            </a:pPr>
            <a:r>
              <a:rPr lang="es-CO" sz="1200" dirty="0" smtClean="0"/>
              <a:t>Políticas de acceso</a:t>
            </a:r>
          </a:p>
          <a:p>
            <a:pPr marL="285750" indent="-285750">
              <a:buFontTx/>
              <a:buChar char="-"/>
            </a:pPr>
            <a:r>
              <a:rPr lang="es-CO" sz="1200" dirty="0" err="1" smtClean="0"/>
              <a:t>LOGs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7809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141480"/>
            <a:ext cx="6120680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PROTECCIÓN DE DATOS PERSONALES</a:t>
            </a:r>
            <a:endParaRPr lang="es-CO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611560" y="1761660"/>
            <a:ext cx="3744416" cy="27003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dirty="0" smtClean="0"/>
              <a:t>La Resolución 5633 de 2016 establece la necesidad de contar con los mecanismos tecnológicos </a:t>
            </a:r>
            <a:r>
              <a:rPr lang="es-MX" u="sng" dirty="0" smtClean="0"/>
              <a:t>para consultar en línea el consentimiento previo, expreso e informado por parte del titular de los datos</a:t>
            </a:r>
            <a:r>
              <a:rPr lang="es-MX" dirty="0" smtClean="0"/>
              <a:t>, garantizando los principios  de la Ley 1581 de 2012</a:t>
            </a:r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88468"/>
            <a:ext cx="4025078" cy="204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/>
        </p:nvSpPr>
        <p:spPr>
          <a:xfrm>
            <a:off x="2195736" y="2"/>
            <a:ext cx="6840760" cy="5878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000" b="1" dirty="0" smtClean="0">
                <a:sym typeface="Arial"/>
              </a:rPr>
              <a:t>AUTENTICACIÓN BIOMÉTRICA </a:t>
            </a:r>
            <a:endParaRPr lang="es-ES" sz="20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9878" y="2043404"/>
            <a:ext cx="155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61 Convenios</a:t>
            </a:r>
          </a:p>
          <a:p>
            <a:endParaRPr lang="es-CO" dirty="0"/>
          </a:p>
          <a:p>
            <a:r>
              <a:rPr lang="es-CO" dirty="0" smtClean="0"/>
              <a:t>8 Contratos</a:t>
            </a:r>
            <a:endParaRPr lang="es-CO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9396"/>
            <a:ext cx="6840759" cy="430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0329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08"/>
          <p:cNvSpPr/>
          <p:nvPr/>
        </p:nvSpPr>
        <p:spPr>
          <a:xfrm>
            <a:off x="2313259" y="313396"/>
            <a:ext cx="6589440" cy="6381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S" sz="2400" b="1" dirty="0" smtClean="0">
                <a:solidFill>
                  <a:schemeClr val="tx1"/>
                </a:solidFill>
              </a:rPr>
              <a:t>PROSPECTIVA</a:t>
            </a:r>
            <a:endParaRPr lang="es-ES" sz="24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Resultado de imagen para biometria fa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707654"/>
            <a:ext cx="4114675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iometria dacti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7654"/>
            <a:ext cx="4176464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53143" y="4040561"/>
            <a:ext cx="364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501,014,950 imágenes y </a:t>
            </a:r>
            <a:r>
              <a:rPr lang="es-CO" b="1" dirty="0" err="1" smtClean="0"/>
              <a:t>templates</a:t>
            </a:r>
            <a:r>
              <a:rPr lang="es-CO" b="1" dirty="0" smtClean="0"/>
              <a:t> dactilares de los Colombianos</a:t>
            </a:r>
            <a:endParaRPr lang="es-CO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131837" y="4053293"/>
            <a:ext cx="3508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50,104,201 fotografías en formato WSQ, de los Colombianos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9546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08"/>
          <p:cNvSpPr/>
          <p:nvPr/>
        </p:nvSpPr>
        <p:spPr>
          <a:xfrm>
            <a:off x="2313259" y="313396"/>
            <a:ext cx="6589440" cy="6381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s-CO" sz="2400" b="1" dirty="0" smtClean="0"/>
              <a:t>CÉDULA DE CIUDADANÍA DIGITAL</a:t>
            </a:r>
            <a:endParaRPr lang="es-ES" sz="24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209731" y="1059583"/>
            <a:ext cx="5463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i="1" dirty="0" smtClean="0"/>
              <a:t>“Equivalente </a:t>
            </a:r>
            <a:r>
              <a:rPr lang="es-CO" sz="1600" i="1" dirty="0"/>
              <a:t>funcional de la cédula de ciudadanía, </a:t>
            </a:r>
            <a:r>
              <a:rPr lang="es-CO" sz="1600" i="1" dirty="0" smtClean="0"/>
              <a:t>expedida </a:t>
            </a:r>
            <a:r>
              <a:rPr lang="es-CO" sz="1600" i="1" dirty="0"/>
              <a:t>por la Registraduría Nacional del Estado Civil</a:t>
            </a:r>
            <a:r>
              <a:rPr lang="es-CO" sz="1600" dirty="0" smtClean="0"/>
              <a:t>.” (Decreto 1413 de 2017).</a:t>
            </a:r>
            <a:endParaRPr lang="es-CO" sz="1600" dirty="0"/>
          </a:p>
          <a:p>
            <a:r>
              <a:rPr lang="es-CO" sz="1600" dirty="0" smtClean="0"/>
              <a:t>Permitirá la identificación de los Colombianos a través de medios electrónicos.</a:t>
            </a:r>
            <a:endParaRPr lang="es-CO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01" y="2671557"/>
            <a:ext cx="3888432" cy="20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2434" y="1844413"/>
            <a:ext cx="309634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Beneficios:</a:t>
            </a:r>
            <a:endParaRPr lang="es-CO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Mayor seguridad.</a:t>
            </a: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Identificación y autenticación biométrica.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Identificación no presencial en tramites a través de la WEB.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Evita la suplantación o usurpación de identidad.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Total validez legal.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Tratamiento seguro de datos.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Protección de datos personales.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702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51" y="1841604"/>
            <a:ext cx="3929483" cy="279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508"/>
          <p:cNvSpPr/>
          <p:nvPr/>
        </p:nvSpPr>
        <p:spPr>
          <a:xfrm>
            <a:off x="2313259" y="416034"/>
            <a:ext cx="6589440" cy="6381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s-CO" sz="2000" b="1" dirty="0" smtClean="0"/>
              <a:t>IDENTIDAD DIGITAL</a:t>
            </a:r>
          </a:p>
          <a:p>
            <a:pPr lvl="0" algn="ctr">
              <a:buSzPct val="25000"/>
            </a:pPr>
            <a:r>
              <a:rPr lang="es-CO" sz="20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“Principales retos”</a:t>
            </a:r>
            <a:endParaRPr lang="es-ES" sz="20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1" y="1841604"/>
            <a:ext cx="3847636" cy="8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Resultado de imagen para cultura dig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87" y="3582546"/>
            <a:ext cx="1871052" cy="12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50177" y="3210537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Cultura Digital</a:t>
            </a:r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9441" y="1384847"/>
            <a:ext cx="192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Presupuesto</a:t>
            </a:r>
            <a:endParaRPr lang="es-CO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238826" y="1300872"/>
            <a:ext cx="192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Conectividad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95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438500" y="2564398"/>
            <a:ext cx="5976664" cy="179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r"/>
            <a:r>
              <a:rPr lang="es-CO" sz="1800" b="1" dirty="0" smtClean="0">
                <a:solidFill>
                  <a:schemeClr val="tx1"/>
                </a:solidFill>
              </a:rPr>
              <a:t>REGISTRADURÍA NACIONAL DEL ESTADO CIVIL</a:t>
            </a:r>
          </a:p>
          <a:p>
            <a:pPr algn="r"/>
            <a:endParaRPr lang="es-CO" b="1" dirty="0" smtClean="0">
              <a:solidFill>
                <a:schemeClr val="tx1"/>
              </a:solidFill>
            </a:endParaRPr>
          </a:p>
          <a:p>
            <a:r>
              <a:rPr lang="es-CO" sz="1800" b="1" dirty="0" smtClean="0">
                <a:solidFill>
                  <a:schemeClr val="tx1"/>
                </a:solidFill>
              </a:rPr>
              <a:t>Grupo de Acceso a la Información y Protección de Datos Personales</a:t>
            </a:r>
          </a:p>
          <a:p>
            <a:endParaRPr lang="es-CO" sz="1800" b="1" dirty="0" smtClean="0">
              <a:solidFill>
                <a:schemeClr val="tx1"/>
              </a:solidFill>
            </a:endParaRPr>
          </a:p>
          <a:p>
            <a:r>
              <a:rPr lang="es-CO" sz="1800" b="1" dirty="0" smtClean="0">
                <a:solidFill>
                  <a:schemeClr val="tx1"/>
                </a:solidFill>
                <a:hlinkClick r:id="rId2"/>
              </a:rPr>
              <a:t>protecciondedatos@registraduria.gov.co</a:t>
            </a:r>
            <a:endParaRPr lang="es-CO" sz="1800" b="1" dirty="0" smtClean="0">
              <a:solidFill>
                <a:schemeClr val="tx1"/>
              </a:solidFill>
            </a:endParaRPr>
          </a:p>
          <a:p>
            <a:r>
              <a:rPr lang="es-CO" sz="1800" b="1" dirty="0" smtClean="0">
                <a:solidFill>
                  <a:schemeClr val="tx1"/>
                </a:solidFill>
              </a:rPr>
              <a:t>Teléfono: 2202880 Ext. 1261</a:t>
            </a:r>
            <a:endParaRPr lang="es-CO" sz="1800" b="1" dirty="0">
              <a:solidFill>
                <a:schemeClr val="tx1"/>
              </a:solidFill>
            </a:endParaRPr>
          </a:p>
          <a:p>
            <a:endParaRPr lang="es-CO" sz="1800" b="1" dirty="0">
              <a:solidFill>
                <a:schemeClr val="tx1"/>
              </a:solidFill>
            </a:endParaRPr>
          </a:p>
          <a:p>
            <a:endParaRPr lang="es-CO" sz="1800" b="1" dirty="0" smtClean="0">
              <a:solidFill>
                <a:schemeClr val="tx1"/>
              </a:solidFill>
            </a:endParaRPr>
          </a:p>
          <a:p>
            <a:endParaRPr lang="es-CO" b="1" dirty="0">
              <a:solidFill>
                <a:schemeClr val="tx1"/>
              </a:solidFill>
            </a:endParaRPr>
          </a:p>
          <a:p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www.registraduria.gov.co/IMG/rubon3643.jpg?14852048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00" y="122261"/>
            <a:ext cx="624464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4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1311275" y="1023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CO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455738" y="32611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CO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" name="AutoShape 7" descr="http://www.registraduria.gov.co/local/cache-vignettes/L800xH600/65_Galeria4-1938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1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429" y="831057"/>
            <a:ext cx="4825754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7975" y="0"/>
            <a:ext cx="9144000" cy="8310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s-CO" altLang="es-CO" sz="3600" dirty="0" smtClean="0"/>
              <a:t>Identificación en Colombia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278158" y="3453559"/>
            <a:ext cx="627786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" altLang="es-CO" dirty="0" smtClean="0"/>
              <a:t>Sistema Henry Canadiense: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" altLang="es-CO" dirty="0" smtClean="0"/>
              <a:t>Permite la clasificación de fichas </a:t>
            </a:r>
            <a:r>
              <a:rPr lang="es-ES" altLang="es-CO" dirty="0" err="1" smtClean="0"/>
              <a:t>deca</a:t>
            </a:r>
            <a:r>
              <a:rPr lang="es-ES" altLang="es-CO" dirty="0" smtClean="0"/>
              <a:t>-dactilares a través de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" altLang="es-CO" dirty="0" smtClean="0"/>
              <a:t>una formula alfanumérica</a:t>
            </a:r>
          </a:p>
        </p:txBody>
      </p:sp>
      <p:pic>
        <p:nvPicPr>
          <p:cNvPr id="13" name="Picture 2" descr="Puntos Caracteristicos"/>
          <p:cNvPicPr>
            <a:picLocks noChangeAspect="1" noChangeArrowheads="1"/>
          </p:cNvPicPr>
          <p:nvPr/>
        </p:nvPicPr>
        <p:blipFill>
          <a:blip r:embed="rId3" cstate="print">
            <a:lum bright="-60000" contrast="80000"/>
          </a:blip>
          <a:srcRect/>
          <a:stretch>
            <a:fillRect/>
          </a:stretch>
        </p:blipFill>
        <p:spPr bwMode="auto">
          <a:xfrm>
            <a:off x="7234942" y="1236380"/>
            <a:ext cx="1687355" cy="119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l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24" y="4378543"/>
            <a:ext cx="6552728" cy="6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ttp://www.registraduria.gov.co/images/cednuev.jpg"/>
          <p:cNvPicPr>
            <a:picLocks noChangeAspect="1" noChangeArrowheads="1"/>
          </p:cNvPicPr>
          <p:nvPr/>
        </p:nvPicPr>
        <p:blipFill>
          <a:blip r:embed="rId2" r:link="rId3" cstate="print">
            <a:lum bright="-18000" contrast="4000"/>
          </a:blip>
          <a:srcRect/>
          <a:stretch>
            <a:fillRect/>
          </a:stretch>
        </p:blipFill>
        <p:spPr bwMode="auto">
          <a:xfrm rot="10800000" flipH="1" flipV="1">
            <a:off x="4173538" y="3602460"/>
            <a:ext cx="2736305" cy="127890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3730" name="Picture 2" descr="http://www.registraduria.gov.co/rev_electro/2012/rev_elec_noviembre/imagenes/cc-blanca-lamin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19" y="1365953"/>
            <a:ext cx="3816424" cy="1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1311275" y="10239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CO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2081781" y="616595"/>
            <a:ext cx="70564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s-ES" b="1" dirty="0" smtClean="0"/>
              <a:t> </a:t>
            </a:r>
            <a:r>
              <a:rPr lang="es-ES" b="1" dirty="0"/>
              <a:t>1952 La </a:t>
            </a:r>
            <a:r>
              <a:rPr lang="es-ES" b="1" dirty="0" smtClean="0"/>
              <a:t>Registraduría </a:t>
            </a:r>
            <a:r>
              <a:rPr lang="es-ES" b="1" dirty="0"/>
              <a:t>Nacional del Estado Civil, expide la primera generación de la cédula de </a:t>
            </a:r>
            <a:r>
              <a:rPr lang="es-ES" b="1" dirty="0" smtClean="0"/>
              <a:t>ciudadanía, </a:t>
            </a:r>
            <a:r>
              <a:rPr lang="es-ES" b="1" dirty="0"/>
              <a:t>formato expedido desde el año 1952 a 1993</a:t>
            </a:r>
          </a:p>
          <a:p>
            <a:pPr algn="just"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s-ES" sz="2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455738" y="32611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CO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045191" y="2927579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" b="1" dirty="0" smtClean="0">
                <a:cs typeface="+mn-cs"/>
              </a:rPr>
              <a:t>Cédula café plastificada, formato expedido desde 1993 a 1999</a:t>
            </a:r>
            <a:endParaRPr lang="es-ES" b="1" dirty="0">
              <a:cs typeface="+mn-cs"/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508540" y="25450"/>
            <a:ext cx="5607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tx1"/>
                </a:solidFill>
              </a:rPr>
              <a:t>     Cédula de ciudadanía colombiana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AutoShape 7" descr="http://www.registraduria.gov.co/local/cache-vignettes/L800xH600/65_Galeria4-19381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00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8229600" cy="857250"/>
          </a:xfrm>
        </p:spPr>
        <p:txBody>
          <a:bodyPr/>
          <a:lstStyle/>
          <a:p>
            <a:r>
              <a:rPr lang="es-AR" sz="4000" b="1" dirty="0" smtClean="0"/>
              <a:t>AFIS</a:t>
            </a:r>
            <a:endParaRPr lang="es-AR" sz="4000" b="1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479382"/>
              </p:ext>
            </p:extLst>
          </p:nvPr>
        </p:nvGraphicFramePr>
        <p:xfrm>
          <a:off x="6632538" y="791341"/>
          <a:ext cx="2202135" cy="145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 Photo Editor" r:id="rId3" imgW="12193702" imgH="9752381" progId="">
                  <p:embed/>
                </p:oleObj>
              </mc:Choice>
              <mc:Fallback>
                <p:oleObj name="Image Photo Editor" r:id="rId3" imgW="12193702" imgH="97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538" y="791341"/>
                        <a:ext cx="2202135" cy="1453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6" descr="CEE_Trace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3723" y="1933886"/>
            <a:ext cx="222918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LTTPVerif_1To1_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6230" y="3165816"/>
            <a:ext cx="222918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323528" y="1221600"/>
            <a:ext cx="5849265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algn="just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-60" charset="2"/>
              <a:buChar char="è"/>
            </a:pPr>
            <a:r>
              <a:rPr lang="es-MX" b="1" dirty="0" err="1">
                <a:latin typeface="+mn-lt"/>
                <a:ea typeface="+mn-ea"/>
                <a:cs typeface="+mn-cs"/>
              </a:rPr>
              <a:t>Automatic</a:t>
            </a:r>
            <a:r>
              <a:rPr lang="es-MX" b="1" dirty="0">
                <a:latin typeface="+mn-lt"/>
                <a:ea typeface="+mn-ea"/>
                <a:cs typeface="+mn-cs"/>
              </a:rPr>
              <a:t> </a:t>
            </a:r>
            <a:r>
              <a:rPr lang="es-MX" b="1" dirty="0" err="1">
                <a:latin typeface="+mn-lt"/>
                <a:ea typeface="+mn-ea"/>
                <a:cs typeface="+mn-cs"/>
              </a:rPr>
              <a:t>Fingerprint</a:t>
            </a:r>
            <a:r>
              <a:rPr lang="es-MX" b="1" dirty="0">
                <a:latin typeface="+mn-lt"/>
                <a:ea typeface="+mn-ea"/>
                <a:cs typeface="+mn-cs"/>
              </a:rPr>
              <a:t> </a:t>
            </a:r>
            <a:r>
              <a:rPr lang="es-MX" b="1" dirty="0" err="1">
                <a:latin typeface="+mn-lt"/>
                <a:ea typeface="+mn-ea"/>
                <a:cs typeface="+mn-cs"/>
              </a:rPr>
              <a:t>Identification</a:t>
            </a:r>
            <a:r>
              <a:rPr lang="es-MX" b="1" dirty="0">
                <a:latin typeface="+mn-lt"/>
                <a:ea typeface="+mn-ea"/>
                <a:cs typeface="+mn-cs"/>
              </a:rPr>
              <a:t> </a:t>
            </a:r>
            <a:r>
              <a:rPr lang="es-MX" b="1" dirty="0" err="1">
                <a:latin typeface="+mn-lt"/>
                <a:ea typeface="+mn-ea"/>
                <a:cs typeface="+mn-cs"/>
              </a:rPr>
              <a:t>System</a:t>
            </a:r>
            <a:r>
              <a:rPr lang="es-MX" b="1" dirty="0">
                <a:latin typeface="+mn-lt"/>
                <a:ea typeface="+mn-ea"/>
                <a:cs typeface="+mn-cs"/>
              </a:rPr>
              <a:t> – Sistema Automático de Identificación Dactilar</a:t>
            </a:r>
          </a:p>
          <a:p>
            <a:pPr marL="271463" indent="-271463" algn="just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-60" charset="2"/>
              <a:buChar char="è"/>
            </a:pPr>
            <a:r>
              <a:rPr lang="es-MX" b="1" dirty="0" smtClean="0">
                <a:latin typeface="+mn-lt"/>
                <a:ea typeface="+mn-ea"/>
                <a:cs typeface="+mn-cs"/>
              </a:rPr>
              <a:t>El </a:t>
            </a:r>
            <a:r>
              <a:rPr lang="es-MX" b="1" dirty="0">
                <a:latin typeface="+mn-lt"/>
                <a:ea typeface="+mn-ea"/>
                <a:cs typeface="+mn-cs"/>
              </a:rPr>
              <a:t>AFIS va a procesar las </a:t>
            </a:r>
            <a:r>
              <a:rPr lang="es-MX" b="1" dirty="0" smtClean="0">
                <a:latin typeface="+mn-lt"/>
                <a:ea typeface="+mn-ea"/>
                <a:cs typeface="+mn-cs"/>
              </a:rPr>
              <a:t>fichas </a:t>
            </a:r>
            <a:r>
              <a:rPr lang="es-MX" b="1" dirty="0" err="1" smtClean="0">
                <a:latin typeface="+mn-lt"/>
                <a:ea typeface="+mn-ea"/>
                <a:cs typeface="+mn-cs"/>
              </a:rPr>
              <a:t>decadactilares</a:t>
            </a:r>
            <a:r>
              <a:rPr lang="es-MX" b="1" dirty="0" smtClean="0">
                <a:latin typeface="+mn-lt"/>
                <a:ea typeface="+mn-ea"/>
                <a:cs typeface="+mn-cs"/>
              </a:rPr>
              <a:t> y los rastros para </a:t>
            </a:r>
            <a:r>
              <a:rPr lang="es-MX" b="1" dirty="0">
                <a:latin typeface="+mn-lt"/>
                <a:ea typeface="+mn-ea"/>
                <a:cs typeface="+mn-cs"/>
              </a:rPr>
              <a:t>interpretarlos en formulas matemáticas (no utiliza las imágenes para comparar</a:t>
            </a:r>
            <a:r>
              <a:rPr lang="es-MX" b="1" dirty="0" smtClean="0">
                <a:latin typeface="+mn-lt"/>
                <a:ea typeface="+mn-ea"/>
                <a:cs typeface="+mn-cs"/>
              </a:rPr>
              <a:t>)</a:t>
            </a:r>
          </a:p>
          <a:p>
            <a:pPr marL="271463" indent="-271463" algn="just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-60" charset="2"/>
              <a:buChar char="è"/>
            </a:pPr>
            <a:r>
              <a:rPr lang="es-MX" b="1" dirty="0" smtClean="0">
                <a:latin typeface="+mn-lt"/>
                <a:ea typeface="+mn-ea"/>
                <a:cs typeface="+mn-cs"/>
              </a:rPr>
              <a:t>El AFIS permite realizar enrolamiento, comparación y validación en todos los tipos de búsquedas (fichas contra fichas, fichas contra rastros, rastros contra fichas, </a:t>
            </a:r>
            <a:r>
              <a:rPr lang="es-MX" b="1" dirty="0" err="1" smtClean="0">
                <a:latin typeface="+mn-lt"/>
                <a:ea typeface="+mn-ea"/>
                <a:cs typeface="+mn-cs"/>
              </a:rPr>
              <a:t>etc</a:t>
            </a:r>
            <a:r>
              <a:rPr lang="es-MX" b="1" dirty="0" smtClean="0">
                <a:latin typeface="+mn-lt"/>
                <a:ea typeface="+mn-ea"/>
                <a:cs typeface="+mn-cs"/>
              </a:rPr>
              <a:t>)</a:t>
            </a:r>
          </a:p>
          <a:p>
            <a:pPr marL="271463" indent="-271463" algn="just" eaLnBrk="0" hangingPunct="0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-60" charset="2"/>
              <a:buChar char="è"/>
            </a:pPr>
            <a:endParaRPr lang="es-MX" b="1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7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6854" y="3946657"/>
            <a:ext cx="1421575" cy="931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8429" y="3946657"/>
            <a:ext cx="1997075" cy="931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53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7"/>
          <p:cNvSpPr>
            <a:spLocks noChangeArrowheads="1"/>
          </p:cNvSpPr>
          <p:nvPr/>
        </p:nvSpPr>
        <p:spPr bwMode="auto">
          <a:xfrm>
            <a:off x="1979712" y="141480"/>
            <a:ext cx="66247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 indent="153988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2400" dirty="0">
                <a:solidFill>
                  <a:schemeClr val="bg1"/>
                </a:solidFill>
                <a:latin typeface="Georgia" pitchFamily="18" charset="0"/>
              </a:rPr>
              <a:t>	</a:t>
            </a:r>
            <a:r>
              <a:rPr lang="es-ES" altLang="es-CO" sz="2400" dirty="0" smtClean="0">
                <a:solidFill>
                  <a:srgbClr val="072CCB"/>
                </a:solidFill>
                <a:latin typeface="Georgia" pitchFamily="18" charset="0"/>
              </a:rPr>
              <a:t>FORTALECIMIENTO    TECNOLÓGICO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2400" dirty="0" smtClean="0">
                <a:solidFill>
                  <a:srgbClr val="072CCB"/>
                </a:solidFill>
                <a:latin typeface="Georgia" pitchFamily="18" charset="0"/>
              </a:rPr>
              <a:t> </a:t>
            </a:r>
            <a:endParaRPr lang="es-ES" altLang="es-CO" sz="2400" dirty="0">
              <a:solidFill>
                <a:srgbClr val="072CCB"/>
              </a:solidFill>
              <a:latin typeface="Georg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460897"/>
            <a:ext cx="3492500" cy="1851422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4" y="1329612"/>
            <a:ext cx="1804988" cy="957263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30"/>
          <p:cNvSpPr txBox="1">
            <a:spLocks noChangeArrowheads="1"/>
          </p:cNvSpPr>
          <p:nvPr/>
        </p:nvSpPr>
        <p:spPr bwMode="auto">
          <a:xfrm>
            <a:off x="0" y="3451623"/>
            <a:ext cx="7158038" cy="1246037"/>
          </a:xfrm>
          <a:prstGeom prst="rect">
            <a:avLst/>
          </a:prstGeom>
          <a:noFill/>
          <a:ln w="57150" cmpd="thickThin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746" tIns="37873" rIns="75746" bIns="378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 algn="ctr" eaLnBrk="1" hangingPunct="1"/>
            <a:r>
              <a:rPr lang="es-MX" altLang="es-CO" sz="2300" dirty="0">
                <a:solidFill>
                  <a:srgbClr val="072CCB"/>
                </a:solidFill>
                <a:latin typeface="Georgia" pitchFamily="18" charset="0"/>
              </a:rPr>
              <a:t>           Concurrentes</a:t>
            </a:r>
          </a:p>
          <a:p>
            <a:pPr eaLnBrk="1" hangingPunct="1"/>
            <a:r>
              <a:rPr lang="es-MX" altLang="es-CO" sz="3000" dirty="0">
                <a:solidFill>
                  <a:srgbClr val="072CCB"/>
                </a:solidFill>
                <a:latin typeface="Georgia" pitchFamily="18" charset="0"/>
              </a:rPr>
              <a:t>1.200</a:t>
            </a:r>
            <a:r>
              <a:rPr lang="es-MX" altLang="es-CO" sz="2300" dirty="0">
                <a:solidFill>
                  <a:srgbClr val="072CCB"/>
                </a:solidFill>
                <a:latin typeface="Georgia" pitchFamily="18" charset="0"/>
              </a:rPr>
              <a:t> oficinas </a:t>
            </a:r>
            <a:r>
              <a:rPr lang="es-MX" altLang="es-CO" sz="2300" dirty="0" err="1">
                <a:solidFill>
                  <a:srgbClr val="072CCB"/>
                </a:solidFill>
                <a:latin typeface="Georgia" pitchFamily="18" charset="0"/>
              </a:rPr>
              <a:t>On</a:t>
            </a:r>
            <a:r>
              <a:rPr lang="es-MX" altLang="es-CO" sz="2300" dirty="0">
                <a:solidFill>
                  <a:srgbClr val="072CCB"/>
                </a:solidFill>
                <a:latin typeface="Georgia" pitchFamily="18" charset="0"/>
              </a:rPr>
              <a:t> Line</a:t>
            </a:r>
          </a:p>
          <a:p>
            <a:pPr lvl="4" algn="ctr" eaLnBrk="1" hangingPunct="1"/>
            <a:r>
              <a:rPr lang="es-MX" altLang="es-CO" sz="2300" dirty="0">
                <a:solidFill>
                  <a:srgbClr val="072CCB"/>
                </a:solidFill>
                <a:latin typeface="Georgia" pitchFamily="18" charset="0"/>
              </a:rPr>
              <a:t>         Simultáneas</a:t>
            </a:r>
            <a:endParaRPr lang="es-ES" altLang="es-CO" sz="2300" dirty="0">
              <a:solidFill>
                <a:srgbClr val="072CCB"/>
              </a:solidFill>
              <a:latin typeface="Georgia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1" y="2711053"/>
            <a:ext cx="2792413" cy="1481138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7"/>
          <p:cNvSpPr>
            <a:spLocks noChangeArrowheads="1"/>
          </p:cNvSpPr>
          <p:nvPr/>
        </p:nvSpPr>
        <p:spPr bwMode="auto">
          <a:xfrm>
            <a:off x="2123728" y="195486"/>
            <a:ext cx="6912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 indent="153988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1500" dirty="0">
                <a:solidFill>
                  <a:schemeClr val="bg1"/>
                </a:solidFill>
                <a:latin typeface="Georgia" pitchFamily="18" charset="0"/>
              </a:rPr>
              <a:t>	</a:t>
            </a:r>
            <a:r>
              <a:rPr lang="es-ES" altLang="es-CO" sz="2700" dirty="0">
                <a:solidFill>
                  <a:srgbClr val="072CCB"/>
                </a:solidFill>
                <a:latin typeface="Georgia" pitchFamily="18" charset="0"/>
              </a:rPr>
              <a:t>Digitalización y Grabación de Registros Civiles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353741"/>
            <a:ext cx="3257550" cy="1727597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599010"/>
            <a:ext cx="2676525" cy="1415653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30"/>
          <p:cNvSpPr>
            <a:spLocks noChangeArrowheads="1"/>
          </p:cNvSpPr>
          <p:nvPr/>
        </p:nvSpPr>
        <p:spPr bwMode="auto">
          <a:xfrm>
            <a:off x="467544" y="3228109"/>
            <a:ext cx="8064500" cy="4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 indent="153988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1500" dirty="0">
                <a:solidFill>
                  <a:schemeClr val="bg1"/>
                </a:solidFill>
                <a:latin typeface="Georgia" pitchFamily="18" charset="0"/>
              </a:rPr>
              <a:t>	</a:t>
            </a:r>
            <a:r>
              <a:rPr lang="es-ES" altLang="es-CO" sz="2300" dirty="0">
                <a:solidFill>
                  <a:srgbClr val="072CCB"/>
                </a:solidFill>
                <a:latin typeface="Georgia" pitchFamily="18" charset="0"/>
              </a:rPr>
              <a:t>Digitalización de  </a:t>
            </a:r>
            <a:r>
              <a:rPr lang="es-ES" altLang="es-CO" sz="3300" dirty="0" smtClean="0">
                <a:solidFill>
                  <a:srgbClr val="072CCB"/>
                </a:solidFill>
                <a:latin typeface="Georgia" pitchFamily="18" charset="0"/>
              </a:rPr>
              <a:t>41.2 </a:t>
            </a:r>
            <a:r>
              <a:rPr lang="es-ES" altLang="es-CO" sz="2300" dirty="0" smtClean="0">
                <a:solidFill>
                  <a:srgbClr val="072CCB"/>
                </a:solidFill>
                <a:latin typeface="Georgia" pitchFamily="18" charset="0"/>
              </a:rPr>
              <a:t>  </a:t>
            </a:r>
            <a:r>
              <a:rPr lang="es-ES" altLang="es-CO" sz="2300" dirty="0">
                <a:solidFill>
                  <a:srgbClr val="072CCB"/>
                </a:solidFill>
                <a:latin typeface="Georgia" pitchFamily="18" charset="0"/>
              </a:rPr>
              <a:t>Millones de Registros</a:t>
            </a:r>
          </a:p>
        </p:txBody>
      </p:sp>
    </p:spTree>
    <p:extLst>
      <p:ext uri="{BB962C8B-B14F-4D97-AF65-F5344CB8AC3E}">
        <p14:creationId xmlns:p14="http://schemas.microsoft.com/office/powerpoint/2010/main" val="29308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15356" y="411510"/>
            <a:ext cx="7389812" cy="4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 indent="153988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2700" dirty="0">
                <a:solidFill>
                  <a:srgbClr val="072CCB"/>
                </a:solidFill>
                <a:latin typeface="Georgia" pitchFamily="18" charset="0"/>
              </a:rPr>
              <a:t>Conversión de Fichas  </a:t>
            </a:r>
            <a:r>
              <a:rPr lang="es-ES" altLang="es-CO" sz="2700" dirty="0" err="1">
                <a:solidFill>
                  <a:srgbClr val="072CCB"/>
                </a:solidFill>
                <a:latin typeface="Georgia" pitchFamily="18" charset="0"/>
              </a:rPr>
              <a:t>Decadactilares</a:t>
            </a:r>
            <a:endParaRPr lang="es-ES" altLang="es-CO" sz="2700" dirty="0">
              <a:solidFill>
                <a:srgbClr val="072CCB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388811"/>
            <a:ext cx="2617788" cy="1389460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1831"/>
            <a:ext cx="3316288" cy="1759744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988469"/>
            <a:ext cx="2095500" cy="1109663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22751" y="3729038"/>
            <a:ext cx="3375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 indent="153988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DA754"/>
              </a:buClr>
            </a:pPr>
            <a:r>
              <a:rPr lang="es-ES" altLang="es-CO" sz="3600">
                <a:solidFill>
                  <a:srgbClr val="072CCB"/>
                </a:solidFill>
                <a:latin typeface="Georgia" pitchFamily="18" charset="0"/>
              </a:rPr>
              <a:t>30</a:t>
            </a:r>
            <a:r>
              <a:rPr lang="es-ES" altLang="es-CO" sz="2700">
                <a:solidFill>
                  <a:srgbClr val="072CCB"/>
                </a:solidFill>
                <a:latin typeface="Georgia" pitchFamily="18" charset="0"/>
              </a:rPr>
              <a:t>  </a:t>
            </a:r>
            <a:r>
              <a:rPr lang="es-ES" altLang="es-CO" sz="3000">
                <a:solidFill>
                  <a:srgbClr val="072CCB"/>
                </a:solidFill>
                <a:latin typeface="Georgia" pitchFamily="18" charset="0"/>
              </a:rPr>
              <a:t>Millones</a:t>
            </a:r>
          </a:p>
        </p:txBody>
      </p:sp>
    </p:spTree>
    <p:extLst>
      <p:ext uri="{BB962C8B-B14F-4D97-AF65-F5344CB8AC3E}">
        <p14:creationId xmlns:p14="http://schemas.microsoft.com/office/powerpoint/2010/main" val="2167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1 Título"/>
          <p:cNvSpPr>
            <a:spLocks noGrp="1"/>
          </p:cNvSpPr>
          <p:nvPr>
            <p:ph type="title" idx="4294967295"/>
          </p:nvPr>
        </p:nvSpPr>
        <p:spPr>
          <a:xfrm>
            <a:off x="1200150" y="183357"/>
            <a:ext cx="7943850" cy="588169"/>
          </a:xfrm>
        </p:spPr>
        <p:txBody>
          <a:bodyPr lIns="91432" tIns="45717" rIns="91432" bIns="45717"/>
          <a:lstStyle/>
          <a:p>
            <a:r>
              <a:rPr lang="es-CO" sz="2400" b="1" dirty="0" smtClean="0"/>
              <a:t>34 CENTROS DE ACOPIO</a:t>
            </a:r>
          </a:p>
        </p:txBody>
      </p:sp>
      <p:pic>
        <p:nvPicPr>
          <p:cNvPr id="4101" name="Picture 14" descr="Decadacti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9" y="897564"/>
            <a:ext cx="2879725" cy="188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Epson%2049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005576"/>
            <a:ext cx="3097212" cy="187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21525"/>
              </p:ext>
            </p:extLst>
          </p:nvPr>
        </p:nvGraphicFramePr>
        <p:xfrm>
          <a:off x="2843808" y="2841780"/>
          <a:ext cx="5193238" cy="206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Imagen de mapa de bits" r:id="rId5" imgW="9752381" imgH="7085714" progId="PBrush">
                  <p:embed/>
                </p:oleObj>
              </mc:Choice>
              <mc:Fallback>
                <p:oleObj name="Imagen de mapa de bits" r:id="rId5" imgW="9752381" imgH="70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2841780"/>
                        <a:ext cx="5193238" cy="2066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1157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10319</TotalTime>
  <Words>1133</Words>
  <Application>Microsoft Office PowerPoint</Application>
  <PresentationFormat>Presentación en pantalla (16:9)</PresentationFormat>
  <Paragraphs>220</Paragraphs>
  <Slides>29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2" baseType="lpstr">
      <vt:lpstr>Office Theme</vt:lpstr>
      <vt:lpstr>Image Photo Editor</vt:lpstr>
      <vt:lpstr>Imagen de mapa de bits</vt:lpstr>
      <vt:lpstr> REGISTRADURÍA NACIONAL DEL ESTADO CIVIL</vt:lpstr>
      <vt:lpstr>Presentación de PowerPoint</vt:lpstr>
      <vt:lpstr>Presentación de PowerPoint</vt:lpstr>
      <vt:lpstr>Presentación de PowerPoint</vt:lpstr>
      <vt:lpstr>AFIS</vt:lpstr>
      <vt:lpstr>Presentación de PowerPoint</vt:lpstr>
      <vt:lpstr>Presentación de PowerPoint</vt:lpstr>
      <vt:lpstr>Presentación de PowerPoint</vt:lpstr>
      <vt:lpstr>34 CENTROS DE ACOPIO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Concepto biométrico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Didier Alberto Chilito Velasco</cp:lastModifiedBy>
  <cp:revision>80</cp:revision>
  <dcterms:created xsi:type="dcterms:W3CDTF">2010-04-12T23:12:02Z</dcterms:created>
  <dcterms:modified xsi:type="dcterms:W3CDTF">2017-10-26T20:57:39Z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