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6"/>
  </p:notesMasterIdLst>
  <p:handoutMasterIdLst>
    <p:handoutMasterId r:id="rId27"/>
  </p:handoutMasterIdLst>
  <p:sldIdLst>
    <p:sldId id="336" r:id="rId2"/>
    <p:sldId id="391" r:id="rId3"/>
    <p:sldId id="394" r:id="rId4"/>
    <p:sldId id="393" r:id="rId5"/>
    <p:sldId id="357" r:id="rId6"/>
    <p:sldId id="360" r:id="rId7"/>
    <p:sldId id="388" r:id="rId8"/>
    <p:sldId id="363" r:id="rId9"/>
    <p:sldId id="366" r:id="rId10"/>
    <p:sldId id="367" r:id="rId11"/>
    <p:sldId id="368" r:id="rId12"/>
    <p:sldId id="395" r:id="rId13"/>
    <p:sldId id="396" r:id="rId14"/>
    <p:sldId id="383" r:id="rId15"/>
    <p:sldId id="373" r:id="rId16"/>
    <p:sldId id="375" r:id="rId17"/>
    <p:sldId id="401" r:id="rId18"/>
    <p:sldId id="402" r:id="rId19"/>
    <p:sldId id="376" r:id="rId20"/>
    <p:sldId id="377" r:id="rId21"/>
    <p:sldId id="398" r:id="rId22"/>
    <p:sldId id="397" r:id="rId23"/>
    <p:sldId id="399" r:id="rId24"/>
    <p:sldId id="386" r:id="rId25"/>
  </p:sldIdLst>
  <p:sldSz cx="9144000" cy="6858000" type="screen4x3"/>
  <p:notesSz cx="7053263" cy="93091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5A3A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505E3EF-67EA-436B-97B2-0124C06EBD24}" styleName="Estilo medio 4 - Énfasis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BC89EF96-8CEA-46FF-86C4-4CE0E7609802}" styleName="Estilo claro 3 - Acento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21E4AEA4-8DFA-4A89-87EB-49C32662AFE0}" styleName="Estilo medio 2 - Énfasis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5940675A-B579-460E-94D1-54222C63F5DA}" styleName="Sin estilo, cuadrícula de la tabla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D5ABB26-0587-4C30-8999-92F81FD0307C}" styleName="Sin estilo ni cuadrícula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177" autoAdjust="0"/>
    <p:restoredTop sz="95167" autoAdjust="0"/>
  </p:normalViewPr>
  <p:slideViewPr>
    <p:cSldViewPr>
      <p:cViewPr varScale="1">
        <p:scale>
          <a:sx n="70" d="100"/>
          <a:sy n="70" d="100"/>
        </p:scale>
        <p:origin x="1608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80" d="100"/>
        <a:sy n="18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1" y="3"/>
            <a:ext cx="3055686" cy="465902"/>
          </a:xfrm>
          <a:prstGeom prst="rect">
            <a:avLst/>
          </a:prstGeom>
        </p:spPr>
        <p:txBody>
          <a:bodyPr vert="horz" lIns="91439" tIns="45720" rIns="91439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quarter" idx="1"/>
          </p:nvPr>
        </p:nvSpPr>
        <p:spPr>
          <a:xfrm>
            <a:off x="3995898" y="3"/>
            <a:ext cx="3055686" cy="465902"/>
          </a:xfrm>
          <a:prstGeom prst="rect">
            <a:avLst/>
          </a:prstGeom>
        </p:spPr>
        <p:txBody>
          <a:bodyPr vert="horz" lIns="91439" tIns="45720" rIns="91439" bIns="45720" rtlCol="0"/>
          <a:lstStyle>
            <a:lvl1pPr algn="r">
              <a:defRPr sz="1200"/>
            </a:lvl1pPr>
          </a:lstStyle>
          <a:p>
            <a:fld id="{3E234ADC-33F3-45A3-BA84-EB4E8E2FED29}" type="datetimeFigureOut">
              <a:rPr lang="es-ES" smtClean="0"/>
              <a:t>03/06/2016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2"/>
          </p:nvPr>
        </p:nvSpPr>
        <p:spPr>
          <a:xfrm>
            <a:off x="1" y="8841712"/>
            <a:ext cx="3055686" cy="465902"/>
          </a:xfrm>
          <a:prstGeom prst="rect">
            <a:avLst/>
          </a:prstGeom>
        </p:spPr>
        <p:txBody>
          <a:bodyPr vert="horz" lIns="91439" tIns="45720" rIns="91439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3"/>
          </p:nvPr>
        </p:nvSpPr>
        <p:spPr>
          <a:xfrm>
            <a:off x="3995898" y="8841712"/>
            <a:ext cx="3055686" cy="465902"/>
          </a:xfrm>
          <a:prstGeom prst="rect">
            <a:avLst/>
          </a:prstGeom>
        </p:spPr>
        <p:txBody>
          <a:bodyPr vert="horz" lIns="91439" tIns="45720" rIns="91439" bIns="45720" rtlCol="0" anchor="b"/>
          <a:lstStyle>
            <a:lvl1pPr algn="r">
              <a:defRPr sz="1200"/>
            </a:lvl1pPr>
          </a:lstStyle>
          <a:p>
            <a:fld id="{A543384F-12D4-42F5-AF84-743DCC55EDF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6763156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3"/>
            <a:ext cx="3056414" cy="465455"/>
          </a:xfrm>
          <a:prstGeom prst="rect">
            <a:avLst/>
          </a:prstGeom>
        </p:spPr>
        <p:txBody>
          <a:bodyPr vert="horz" lIns="93176" tIns="46589" rIns="93176" bIns="46589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995217" y="3"/>
            <a:ext cx="3056414" cy="465455"/>
          </a:xfrm>
          <a:prstGeom prst="rect">
            <a:avLst/>
          </a:prstGeom>
        </p:spPr>
        <p:txBody>
          <a:bodyPr vert="horz" lIns="93176" tIns="46589" rIns="93176" bIns="46589" rtlCol="0"/>
          <a:lstStyle>
            <a:lvl1pPr algn="r">
              <a:defRPr sz="1200"/>
            </a:lvl1pPr>
          </a:lstStyle>
          <a:p>
            <a:fld id="{2B2AF1C5-79DB-4F1B-A9FC-08A6D416EB52}" type="datetimeFigureOut">
              <a:rPr lang="es-ES" smtClean="0"/>
              <a:t>03/06/2016</a:t>
            </a:fld>
            <a:endParaRPr lang="es-ES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98563" y="698500"/>
            <a:ext cx="4656137" cy="34909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6" tIns="46589" rIns="93176" bIns="46589" rtlCol="0" anchor="ctr"/>
          <a:lstStyle/>
          <a:p>
            <a:endParaRPr lang="es-ES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705328" y="4421825"/>
            <a:ext cx="5642610" cy="4189095"/>
          </a:xfrm>
          <a:prstGeom prst="rect">
            <a:avLst/>
          </a:prstGeom>
        </p:spPr>
        <p:txBody>
          <a:bodyPr vert="horz" lIns="93176" tIns="46589" rIns="93176" bIns="46589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842033"/>
            <a:ext cx="3056414" cy="465455"/>
          </a:xfrm>
          <a:prstGeom prst="rect">
            <a:avLst/>
          </a:prstGeom>
        </p:spPr>
        <p:txBody>
          <a:bodyPr vert="horz" lIns="93176" tIns="46589" rIns="93176" bIns="46589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995217" y="8842033"/>
            <a:ext cx="3056414" cy="465455"/>
          </a:xfrm>
          <a:prstGeom prst="rect">
            <a:avLst/>
          </a:prstGeom>
        </p:spPr>
        <p:txBody>
          <a:bodyPr vert="horz" lIns="93176" tIns="46589" rIns="93176" bIns="46589" rtlCol="0" anchor="b"/>
          <a:lstStyle>
            <a:lvl1pPr algn="r">
              <a:defRPr sz="1200"/>
            </a:lvl1pPr>
          </a:lstStyle>
          <a:p>
            <a:fld id="{E7D1C56F-32CD-461A-93F4-570C41E9F66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157733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>
          <a:xfrm>
            <a:off x="1198563" y="698500"/>
            <a:ext cx="4656137" cy="3490913"/>
          </a:xfrm>
        </p:spPr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758535-5434-43E8-865F-95D87A385020}" type="slidenum">
              <a:rPr lang="es-CO" smtClean="0"/>
              <a:t>2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00772158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>
          <a:xfrm>
            <a:off x="1198563" y="698500"/>
            <a:ext cx="4656137" cy="3490913"/>
          </a:xfrm>
        </p:spPr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758535-5434-43E8-865F-95D87A385020}" type="slidenum">
              <a:rPr lang="es-CO" smtClean="0"/>
              <a:t>3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00772158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>
          <a:xfrm>
            <a:off x="1198563" y="698500"/>
            <a:ext cx="4656137" cy="3490913"/>
          </a:xfrm>
        </p:spPr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758535-5434-43E8-865F-95D87A385020}" type="slidenum">
              <a:rPr lang="es-CO" smtClean="0"/>
              <a:t>4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00772158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D1C56F-32CD-461A-93F4-570C41E9F66E}" type="slidenum">
              <a:rPr lang="es-ES" smtClean="0"/>
              <a:t>5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8979417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>
          <a:xfrm>
            <a:off x="1198563" y="698500"/>
            <a:ext cx="4656137" cy="3490913"/>
          </a:xfrm>
        </p:spPr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758535-5434-43E8-865F-95D87A385020}" type="slidenum">
              <a:rPr lang="es-CO" smtClean="0"/>
              <a:t>6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00772158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>
          <a:xfrm>
            <a:off x="1198563" y="698500"/>
            <a:ext cx="4656137" cy="3490913"/>
          </a:xfrm>
        </p:spPr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758535-5434-43E8-865F-95D87A385020}" type="slidenum">
              <a:rPr lang="es-CO" smtClean="0"/>
              <a:t>7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00772158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>
          <a:xfrm>
            <a:off x="1198563" y="698500"/>
            <a:ext cx="4656137" cy="3490913"/>
          </a:xfrm>
        </p:spPr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758535-5434-43E8-865F-95D87A385020}" type="slidenum">
              <a:rPr lang="es-CO" smtClean="0"/>
              <a:t>12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00772158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>
          <a:xfrm>
            <a:off x="1198563" y="698500"/>
            <a:ext cx="4656137" cy="3490913"/>
          </a:xfrm>
        </p:spPr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758535-5434-43E8-865F-95D87A385020}" type="slidenum">
              <a:rPr lang="es-CO" smtClean="0"/>
              <a:t>14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19131597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>
          <a:xfrm>
            <a:off x="1198563" y="698500"/>
            <a:ext cx="4656137" cy="3490913"/>
          </a:xfrm>
        </p:spPr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758535-5434-43E8-865F-95D87A385020}" type="slidenum">
              <a:rPr lang="es-CO" smtClean="0"/>
              <a:t>22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0077215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8A81C1-4902-47FF-BA22-E31F55EED3B0}" type="datetimeFigureOut">
              <a:rPr lang="es-ES" smtClean="0"/>
              <a:t>03/06/2016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67762-96A0-4CEA-9F3E-519C11573EA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84462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8A81C1-4902-47FF-BA22-E31F55EED3B0}" type="datetimeFigureOut">
              <a:rPr lang="es-ES" smtClean="0"/>
              <a:t>03/06/2016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67762-96A0-4CEA-9F3E-519C11573EA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273638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8A81C1-4902-47FF-BA22-E31F55EED3B0}" type="datetimeFigureOut">
              <a:rPr lang="es-ES" smtClean="0"/>
              <a:t>03/06/2016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67762-96A0-4CEA-9F3E-519C11573EA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079026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dirty="0" smtClean="0"/>
              <a:t>Haga clic para modificar el estilo de texto del patrón</a:t>
            </a:r>
          </a:p>
          <a:p>
            <a:pPr lvl="1"/>
            <a:r>
              <a:rPr lang="es-ES" dirty="0" smtClean="0"/>
              <a:t>Segundo nivel</a:t>
            </a:r>
          </a:p>
          <a:p>
            <a:pPr lvl="2"/>
            <a:r>
              <a:rPr lang="es-ES" dirty="0" smtClean="0"/>
              <a:t>Tercer nivel</a:t>
            </a:r>
          </a:p>
          <a:p>
            <a:pPr lvl="3"/>
            <a:r>
              <a:rPr lang="es-ES" dirty="0" smtClean="0"/>
              <a:t>Cuarto nivel</a:t>
            </a:r>
          </a:p>
          <a:p>
            <a:pPr lvl="4"/>
            <a:r>
              <a:rPr lang="es-ES" dirty="0" smtClean="0"/>
              <a:t>Quinto nivel</a:t>
            </a:r>
            <a:endParaRPr lang="es-ES" dirty="0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>
          <a:xfrm>
            <a:off x="395536" y="6381328"/>
            <a:ext cx="2133600" cy="365125"/>
          </a:xfrm>
        </p:spPr>
        <p:txBody>
          <a:bodyPr/>
          <a:lstStyle/>
          <a:p>
            <a:fld id="{018A81C1-4902-47FF-BA22-E31F55EED3B0}" type="datetimeFigureOut">
              <a:rPr lang="es-ES" smtClean="0"/>
              <a:t>03/06/2016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67762-96A0-4CEA-9F3E-519C11573EA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383903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8A81C1-4902-47FF-BA22-E31F55EED3B0}" type="datetimeFigureOut">
              <a:rPr lang="es-ES" smtClean="0"/>
              <a:t>03/06/2016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67762-96A0-4CEA-9F3E-519C11573EA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236512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8A81C1-4902-47FF-BA22-E31F55EED3B0}" type="datetimeFigureOut">
              <a:rPr lang="es-ES" smtClean="0"/>
              <a:t>03/06/2016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67762-96A0-4CEA-9F3E-519C11573EA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5267617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8A81C1-4902-47FF-BA22-E31F55EED3B0}" type="datetimeFigureOut">
              <a:rPr lang="es-ES" smtClean="0"/>
              <a:t>03/06/2016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67762-96A0-4CEA-9F3E-519C11573EA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406674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Haga clic para modificar el estilo de título del patrón</a:t>
            </a:r>
            <a:endParaRPr lang="es-ES" dirty="0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8A81C1-4902-47FF-BA22-E31F55EED3B0}" type="datetimeFigureOut">
              <a:rPr lang="es-ES" smtClean="0"/>
              <a:t>03/06/2016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67762-96A0-4CEA-9F3E-519C11573EA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5332600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8A81C1-4902-47FF-BA22-E31F55EED3B0}" type="datetimeFigureOut">
              <a:rPr lang="es-ES" smtClean="0"/>
              <a:t>03/06/2016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67762-96A0-4CEA-9F3E-519C11573EA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246872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8A81C1-4902-47FF-BA22-E31F55EED3B0}" type="datetimeFigureOut">
              <a:rPr lang="es-ES" smtClean="0"/>
              <a:t>03/06/2016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67762-96A0-4CEA-9F3E-519C11573EA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425833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8A81C1-4902-47FF-BA22-E31F55EED3B0}" type="datetimeFigureOut">
              <a:rPr lang="es-ES" smtClean="0"/>
              <a:t>03/06/2016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67762-96A0-4CEA-9F3E-519C11573EA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2244728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dirty="0" smtClean="0"/>
              <a:t>Haga clic para modificar el estilo de título del patrón</a:t>
            </a:r>
            <a:endParaRPr lang="es-ES" dirty="0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8A81C1-4902-47FF-BA22-E31F55EED3B0}" type="datetimeFigureOut">
              <a:rPr lang="es-ES" smtClean="0"/>
              <a:t>03/06/2016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A67762-96A0-4CEA-9F3E-519C11573EA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765205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Relationship Id="rId9" Type="http://schemas.openxmlformats.org/officeDocument/2006/relationships/image" Target="../media/image17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10" Type="http://schemas.openxmlformats.org/officeDocument/2006/relationships/image" Target="../media/image27.png"/><Relationship Id="rId4" Type="http://schemas.openxmlformats.org/officeDocument/2006/relationships/image" Target="../media/image21.png"/><Relationship Id="rId9" Type="http://schemas.openxmlformats.org/officeDocument/2006/relationships/image" Target="../media/image26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20.png"/><Relationship Id="rId7" Type="http://schemas.openxmlformats.org/officeDocument/2006/relationships/image" Target="../media/image27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6.png"/><Relationship Id="rId5" Type="http://schemas.openxmlformats.org/officeDocument/2006/relationships/image" Target="../media/image22.png"/><Relationship Id="rId10" Type="http://schemas.openxmlformats.org/officeDocument/2006/relationships/image" Target="../media/image25.png"/><Relationship Id="rId4" Type="http://schemas.openxmlformats.org/officeDocument/2006/relationships/image" Target="../media/image21.png"/><Relationship Id="rId9" Type="http://schemas.openxmlformats.org/officeDocument/2006/relationships/image" Target="../media/image24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319" y="33486"/>
            <a:ext cx="9143086" cy="6858000"/>
          </a:xfrm>
          <a:prstGeom prst="rect">
            <a:avLst/>
          </a:prstGeom>
        </p:spPr>
      </p:pic>
      <p:sp>
        <p:nvSpPr>
          <p:cNvPr id="5" name="4 CuadroTexto"/>
          <p:cNvSpPr txBox="1"/>
          <p:nvPr/>
        </p:nvSpPr>
        <p:spPr>
          <a:xfrm>
            <a:off x="312752" y="1194911"/>
            <a:ext cx="8496944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s-CO" sz="3200" b="1" dirty="0" smtClean="0">
              <a:latin typeface="Arial Narrow" panose="020B0606020202030204" pitchFamily="34" charset="0"/>
              <a:cs typeface="Arial" panose="020B0604020202020204" pitchFamily="34" charset="0"/>
            </a:endParaRPr>
          </a:p>
          <a:p>
            <a:pPr algn="ctr"/>
            <a:r>
              <a:rPr lang="es-ES" sz="3600" b="1" dirty="0">
                <a:latin typeface="Arial Narrow" panose="020B0606020202030204" pitchFamily="34" charset="0"/>
                <a:cs typeface="Arial" panose="020B0604020202020204" pitchFamily="34" charset="0"/>
              </a:rPr>
              <a:t>AVANCES Y DESAFÍOS EN INCLUSIÓN </a:t>
            </a:r>
            <a:r>
              <a:rPr lang="es-ES" sz="3600" b="1" dirty="0" smtClean="0">
                <a:latin typeface="Arial Narrow" panose="020B0606020202030204" pitchFamily="34" charset="0"/>
                <a:cs typeface="Arial" panose="020B0604020202020204" pitchFamily="34" charset="0"/>
              </a:rPr>
              <a:t>FINANCIERA</a:t>
            </a:r>
          </a:p>
          <a:p>
            <a:pPr algn="ctr"/>
            <a:endParaRPr lang="es-ES" sz="3600" b="1" dirty="0">
              <a:latin typeface="Arial Narrow" panose="020B0606020202030204" pitchFamily="34" charset="0"/>
              <a:cs typeface="Arial" panose="020B0604020202020204" pitchFamily="34" charset="0"/>
            </a:endParaRPr>
          </a:p>
          <a:p>
            <a:pPr algn="ctr"/>
            <a:endParaRPr lang="es-CO" dirty="0" smtClean="0">
              <a:latin typeface="Arial Narrow" panose="020B0606020202030204" pitchFamily="34" charset="0"/>
            </a:endParaRPr>
          </a:p>
          <a:p>
            <a:pPr algn="ctr"/>
            <a:endParaRPr lang="es-CO" dirty="0" smtClean="0">
              <a:latin typeface="Arial Narrow" panose="020B0606020202030204" pitchFamily="34" charset="0"/>
            </a:endParaRPr>
          </a:p>
          <a:p>
            <a:pPr algn="ctr"/>
            <a:r>
              <a:rPr lang="es-CO" sz="2400" b="1" dirty="0">
                <a:latin typeface="Arial Narrow" panose="020B0606020202030204" pitchFamily="34" charset="0"/>
                <a:cs typeface="Arial" panose="020B0604020202020204" pitchFamily="34" charset="0"/>
              </a:rPr>
              <a:t>DAVID SALAMANCA </a:t>
            </a:r>
            <a:r>
              <a:rPr lang="es-CO" sz="2400" b="1" dirty="0" smtClean="0">
                <a:latin typeface="Arial Narrow" panose="020B0606020202030204" pitchFamily="34" charset="0"/>
                <a:cs typeface="Arial" panose="020B0604020202020204" pitchFamily="34" charset="0"/>
              </a:rPr>
              <a:t>ROJAS</a:t>
            </a:r>
          </a:p>
          <a:p>
            <a:pPr algn="ctr"/>
            <a:r>
              <a:rPr lang="es-CO" sz="2400" b="1" dirty="0" smtClean="0">
                <a:latin typeface="Arial Narrow" panose="020B0606020202030204" pitchFamily="34" charset="0"/>
                <a:cs typeface="Arial" panose="020B0604020202020204" pitchFamily="34" charset="0"/>
              </a:rPr>
              <a:t>Director Unidad de Regulación Financiera </a:t>
            </a:r>
            <a:endParaRPr lang="es-CO" sz="2400" b="1" dirty="0">
              <a:latin typeface="Arial Narrow" panose="020B0606020202030204" pitchFamily="34" charset="0"/>
              <a:cs typeface="Arial" panose="020B0604020202020204" pitchFamily="34" charset="0"/>
            </a:endParaRPr>
          </a:p>
          <a:p>
            <a:pPr algn="ctr"/>
            <a:endParaRPr lang="es-ES" sz="2400" b="1" dirty="0" smtClean="0">
              <a:latin typeface="Arial Narrow" panose="020B0606020202030204" pitchFamily="34" charset="0"/>
              <a:cs typeface="Arial" panose="020B0604020202020204" pitchFamily="34" charset="0"/>
            </a:endParaRPr>
          </a:p>
          <a:p>
            <a:pPr algn="ctr"/>
            <a:endParaRPr lang="es-ES" sz="2400" b="1" dirty="0" smtClean="0">
              <a:latin typeface="Arial Narrow" panose="020B0606020202030204" pitchFamily="34" charset="0"/>
              <a:cs typeface="Arial" panose="020B0604020202020204" pitchFamily="34" charset="0"/>
            </a:endParaRPr>
          </a:p>
          <a:p>
            <a:pPr algn="ctr"/>
            <a:r>
              <a:rPr lang="es-ES" b="1" dirty="0" smtClean="0">
                <a:latin typeface="Arial Narrow" panose="020B0606020202030204" pitchFamily="34" charset="0"/>
                <a:cs typeface="Arial" panose="020B0604020202020204" pitchFamily="34" charset="0"/>
              </a:rPr>
              <a:t>CONVENCIÓN BANCARIA 51º</a:t>
            </a:r>
            <a:endParaRPr lang="es-CO" b="1" dirty="0" smtClean="0">
              <a:latin typeface="Arial Narrow" panose="020B0606020202030204" pitchFamily="34" charset="0"/>
              <a:cs typeface="Arial" panose="020B0604020202020204" pitchFamily="34" charset="0"/>
            </a:endParaRPr>
          </a:p>
          <a:p>
            <a:pPr algn="ctr"/>
            <a:r>
              <a:rPr lang="es-CO" b="1" dirty="0" smtClean="0">
                <a:latin typeface="Arial Narrow" panose="020B0606020202030204" pitchFamily="34" charset="0"/>
                <a:cs typeface="Arial" panose="020B0604020202020204" pitchFamily="34" charset="0"/>
              </a:rPr>
              <a:t>3 DE JUNIO DE 2016</a:t>
            </a:r>
            <a:endParaRPr lang="en-US" b="1" dirty="0">
              <a:solidFill>
                <a:schemeClr val="bg1">
                  <a:lumMod val="50000"/>
                </a:schemeClr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0606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Rectángulo"/>
          <p:cNvSpPr/>
          <p:nvPr/>
        </p:nvSpPr>
        <p:spPr>
          <a:xfrm>
            <a:off x="191278" y="2564904"/>
            <a:ext cx="8824690" cy="2736304"/>
          </a:xfrm>
          <a:prstGeom prst="rect">
            <a:avLst/>
          </a:prstGeom>
          <a:noFill/>
          <a:ln w="25400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 algn="just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s-ES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Ley </a:t>
            </a:r>
            <a:r>
              <a:rPr lang="es-ES" dirty="0">
                <a:solidFill>
                  <a:schemeClr val="tx1"/>
                </a:solidFill>
                <a:latin typeface="Arial Narrow" panose="020B0606020202030204" pitchFamily="34" charset="0"/>
              </a:rPr>
              <a:t>1731 de </a:t>
            </a:r>
            <a:r>
              <a:rPr lang="es-ES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2014 y Decreto 1449 de 2015. </a:t>
            </a:r>
            <a:r>
              <a:rPr lang="es-ES" dirty="0">
                <a:solidFill>
                  <a:schemeClr val="tx1"/>
                </a:solidFill>
                <a:latin typeface="Arial Narrow" panose="020B0606020202030204" pitchFamily="34" charset="0"/>
              </a:rPr>
              <a:t>Creó </a:t>
            </a:r>
            <a:r>
              <a:rPr lang="es-ES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y reglamentó el </a:t>
            </a:r>
            <a:r>
              <a:rPr lang="es-ES" dirty="0">
                <a:solidFill>
                  <a:schemeClr val="tx1"/>
                </a:solidFill>
                <a:latin typeface="Arial Narrow" panose="020B0606020202030204" pitchFamily="34" charset="0"/>
              </a:rPr>
              <a:t>Fondo de </a:t>
            </a:r>
            <a:r>
              <a:rPr lang="es-ES" dirty="0" err="1">
                <a:solidFill>
                  <a:schemeClr val="tx1"/>
                </a:solidFill>
                <a:latin typeface="Arial Narrow" panose="020B0606020202030204" pitchFamily="34" charset="0"/>
              </a:rPr>
              <a:t>Microfinanzas</a:t>
            </a:r>
            <a:r>
              <a:rPr lang="es-ES" dirty="0">
                <a:solidFill>
                  <a:schemeClr val="tx1"/>
                </a:solidFill>
                <a:latin typeface="Arial Narrow" panose="020B0606020202030204" pitchFamily="34" charset="0"/>
              </a:rPr>
              <a:t> Rurales para financiar, apoyar y desarrollar las </a:t>
            </a:r>
            <a:r>
              <a:rPr lang="es-ES" dirty="0" err="1">
                <a:solidFill>
                  <a:schemeClr val="tx1"/>
                </a:solidFill>
                <a:latin typeface="Arial Narrow" panose="020B0606020202030204" pitchFamily="34" charset="0"/>
              </a:rPr>
              <a:t>microfinanzas</a:t>
            </a:r>
            <a:r>
              <a:rPr lang="es-ES" dirty="0">
                <a:solidFill>
                  <a:schemeClr val="tx1"/>
                </a:solidFill>
                <a:latin typeface="Arial Narrow" panose="020B0606020202030204" pitchFamily="34" charset="0"/>
              </a:rPr>
              <a:t> rurales en el país</a:t>
            </a:r>
            <a:r>
              <a:rPr lang="es-ES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.</a:t>
            </a:r>
            <a:endParaRPr lang="es-CO" dirty="0" smtClean="0">
              <a:solidFill>
                <a:schemeClr val="tx1"/>
              </a:solidFill>
              <a:latin typeface="Arial Narrow" panose="020B0606020202030204" pitchFamily="34" charset="0"/>
            </a:endParaRPr>
          </a:p>
          <a:p>
            <a:pPr marL="285750" indent="-285750" algn="just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s-CO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Decreto 47 de 2016. Amplía límites </a:t>
            </a:r>
            <a:r>
              <a:rPr lang="es-CO" dirty="0">
                <a:solidFill>
                  <a:schemeClr val="tx1"/>
                </a:solidFill>
                <a:latin typeface="Arial Narrow" panose="020B0606020202030204" pitchFamily="34" charset="0"/>
              </a:rPr>
              <a:t>de </a:t>
            </a:r>
            <a:r>
              <a:rPr lang="es-CO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operaciones de </a:t>
            </a:r>
            <a:r>
              <a:rPr lang="es-CO" dirty="0">
                <a:solidFill>
                  <a:schemeClr val="tx1"/>
                </a:solidFill>
                <a:latin typeface="Arial Narrow" panose="020B0606020202030204" pitchFamily="34" charset="0"/>
              </a:rPr>
              <a:t>redescuento de Finagro con cooperativas vigiladas </a:t>
            </a:r>
            <a:r>
              <a:rPr lang="es-CO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por </a:t>
            </a:r>
            <a:r>
              <a:rPr lang="es-CO" dirty="0">
                <a:solidFill>
                  <a:schemeClr val="tx1"/>
                </a:solidFill>
                <a:latin typeface="Arial Narrow" panose="020B0606020202030204" pitchFamily="34" charset="0"/>
              </a:rPr>
              <a:t>la </a:t>
            </a:r>
            <a:r>
              <a:rPr lang="es-CO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SES, a nivel individual y sectorial, </a:t>
            </a:r>
            <a:r>
              <a:rPr lang="es-CO" dirty="0">
                <a:solidFill>
                  <a:schemeClr val="tx1"/>
                </a:solidFill>
                <a:latin typeface="Arial Narrow" panose="020B0606020202030204" pitchFamily="34" charset="0"/>
              </a:rPr>
              <a:t>para apoyar la línea de </a:t>
            </a:r>
            <a:r>
              <a:rPr lang="es-CO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microcrédito rural </a:t>
            </a:r>
            <a:r>
              <a:rPr lang="es-CO" dirty="0">
                <a:solidFill>
                  <a:schemeClr val="tx1"/>
                </a:solidFill>
                <a:latin typeface="Arial Narrow" panose="020B0606020202030204" pitchFamily="34" charset="0"/>
              </a:rPr>
              <a:t>de Finagro</a:t>
            </a:r>
            <a:r>
              <a:rPr lang="es-CO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.</a:t>
            </a:r>
            <a:endParaRPr lang="es-CO" dirty="0">
              <a:solidFill>
                <a:schemeClr val="tx1"/>
              </a:solidFill>
              <a:latin typeface="Arial Narrow" panose="020B0606020202030204" pitchFamily="34" charset="0"/>
            </a:endParaRPr>
          </a:p>
          <a:p>
            <a:pPr marL="285750" indent="-285750" algn="just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s-CO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Autorización a residentes para el uso de derivados climaticos con agentes del exterior (Circular DODM-144 de 2016 del Banco República).</a:t>
            </a:r>
            <a:endParaRPr lang="es-ES" dirty="0">
              <a:solidFill>
                <a:schemeClr val="tx1"/>
              </a:solidFill>
              <a:latin typeface="Arial Narrow" panose="020B0606020202030204" pitchFamily="34" charset="0"/>
            </a:endParaRPr>
          </a:p>
        </p:txBody>
      </p:sp>
      <p:sp>
        <p:nvSpPr>
          <p:cNvPr id="10" name="1 Marcador de texto"/>
          <p:cNvSpPr txBox="1">
            <a:spLocks/>
          </p:cNvSpPr>
          <p:nvPr/>
        </p:nvSpPr>
        <p:spPr>
          <a:xfrm>
            <a:off x="354007" y="214233"/>
            <a:ext cx="6018193" cy="694487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" sz="3600" dirty="0">
                <a:latin typeface="Arial Narrow" panose="020B0606020202030204" pitchFamily="34" charset="0"/>
              </a:rPr>
              <a:t> </a:t>
            </a:r>
            <a:r>
              <a:rPr lang="es-ES" sz="3600" dirty="0" smtClean="0">
                <a:latin typeface="Arial Narrow" panose="020B0606020202030204" pitchFamily="34" charset="0"/>
              </a:rPr>
              <a:t>Avance: </a:t>
            </a:r>
            <a:r>
              <a:rPr lang="es-ES" sz="3600" dirty="0">
                <a:latin typeface="Arial Narrow" panose="020B0606020202030204" pitchFamily="34" charset="0"/>
              </a:rPr>
              <a:t>s</a:t>
            </a:r>
            <a:r>
              <a:rPr lang="es-ES" sz="3600" dirty="0" smtClean="0">
                <a:latin typeface="Arial Narrow" panose="020B0606020202030204" pitchFamily="34" charset="0"/>
              </a:rPr>
              <a:t>ector rural</a:t>
            </a:r>
            <a:endParaRPr lang="es-CO" sz="3600" dirty="0">
              <a:latin typeface="Arial Narrow" panose="020B0606020202030204" pitchFamily="34" charset="0"/>
            </a:endParaRPr>
          </a:p>
        </p:txBody>
      </p:sp>
      <p:sp>
        <p:nvSpPr>
          <p:cNvPr id="4" name="3 Rectángulo"/>
          <p:cNvSpPr/>
          <p:nvPr/>
        </p:nvSpPr>
        <p:spPr>
          <a:xfrm>
            <a:off x="298870" y="1496978"/>
            <a:ext cx="859360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es-ES" altLang="es-CO" sz="2000" dirty="0" smtClean="0">
                <a:solidFill>
                  <a:prstClr val="black"/>
                </a:solidFill>
                <a:latin typeface="Arial Narrow" panose="020B0606020202030204" pitchFamily="34" charset="0"/>
                <a:ea typeface="ＭＳ Ｐゴシック" pitchFamily="34" charset="-128"/>
              </a:rPr>
              <a:t>Medidas recientes del Gobierno han promovido la eliminación de barreras para acceder al crédito en el sector rural. </a:t>
            </a:r>
            <a:endParaRPr lang="es-CO" sz="2000" dirty="0"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994163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Rectángulo"/>
          <p:cNvSpPr/>
          <p:nvPr/>
        </p:nvSpPr>
        <p:spPr>
          <a:xfrm>
            <a:off x="0" y="5373215"/>
            <a:ext cx="9144000" cy="13571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" name="2 Rectángulo"/>
          <p:cNvSpPr/>
          <p:nvPr/>
        </p:nvSpPr>
        <p:spPr>
          <a:xfrm>
            <a:off x="146289" y="2348880"/>
            <a:ext cx="4281695" cy="4248472"/>
          </a:xfrm>
          <a:prstGeom prst="rect">
            <a:avLst/>
          </a:prstGeom>
          <a:noFill/>
          <a:ln w="25400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s-ES" b="1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Comisión </a:t>
            </a:r>
            <a:r>
              <a:rPr lang="es-ES" b="1" dirty="0">
                <a:solidFill>
                  <a:schemeClr val="tx1"/>
                </a:solidFill>
                <a:latin typeface="Arial Narrow" panose="020B0606020202030204" pitchFamily="34" charset="0"/>
              </a:rPr>
              <a:t>Intersectorial </a:t>
            </a:r>
            <a:r>
              <a:rPr lang="es-ES" b="1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para la inclusión financiera (Decreto 2338/15)</a:t>
            </a:r>
          </a:p>
          <a:p>
            <a:pPr marL="285750" lvl="0" indent="-285750" algn="just">
              <a:buFont typeface="Arial" panose="020B0604020202020204" pitchFamily="34" charset="0"/>
              <a:buChar char="•"/>
            </a:pPr>
            <a:endParaRPr lang="es-ES" dirty="0" smtClean="0">
              <a:solidFill>
                <a:schemeClr val="tx1"/>
              </a:solidFill>
              <a:latin typeface="Arial Narrow" panose="020B0606020202030204" pitchFamily="34" charset="0"/>
            </a:endParaRPr>
          </a:p>
          <a:p>
            <a:pPr marL="285750" lvl="0" indent="-285750" algn="just">
              <a:buFont typeface="Arial" panose="020B0604020202020204" pitchFamily="34" charset="0"/>
              <a:buChar char="•"/>
            </a:pPr>
            <a:r>
              <a:rPr lang="es-ES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Lineamientos para </a:t>
            </a:r>
            <a:r>
              <a:rPr lang="es-ES" dirty="0">
                <a:solidFill>
                  <a:schemeClr val="tx1"/>
                </a:solidFill>
                <a:latin typeface="Arial Narrow" panose="020B0606020202030204" pitchFamily="34" charset="0"/>
              </a:rPr>
              <a:t>el desarrollo de </a:t>
            </a:r>
            <a:r>
              <a:rPr lang="es-ES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actividades públicas </a:t>
            </a:r>
            <a:r>
              <a:rPr lang="es-ES" dirty="0">
                <a:solidFill>
                  <a:schemeClr val="tx1"/>
                </a:solidFill>
                <a:latin typeface="Arial Narrow" panose="020B0606020202030204" pitchFamily="34" charset="0"/>
              </a:rPr>
              <a:t>y privadas, tendientes a ampliar la inclusión </a:t>
            </a:r>
            <a:r>
              <a:rPr lang="es-ES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financiera.</a:t>
            </a:r>
          </a:p>
          <a:p>
            <a:pPr marL="285750" lvl="0" indent="-285750" algn="just">
              <a:buFont typeface="Arial" panose="020B0604020202020204" pitchFamily="34" charset="0"/>
              <a:buChar char="•"/>
            </a:pPr>
            <a:endParaRPr lang="es-ES" dirty="0">
              <a:solidFill>
                <a:schemeClr val="tx1"/>
              </a:solidFill>
              <a:latin typeface="Arial Narrow" panose="020B0606020202030204" pitchFamily="34" charset="0"/>
            </a:endParaRPr>
          </a:p>
          <a:p>
            <a:pPr marL="285750" lvl="0" indent="-285750" algn="just">
              <a:buFont typeface="Arial" panose="020B0604020202020204" pitchFamily="34" charset="0"/>
              <a:buChar char="•"/>
            </a:pPr>
            <a:r>
              <a:rPr lang="es-ES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Avances en la Estrategia Nacional de Inclusión Financiera:</a:t>
            </a:r>
          </a:p>
          <a:p>
            <a:pPr marL="285750" lvl="0" indent="-285750" algn="just">
              <a:buFont typeface="Arial" panose="020B0604020202020204" pitchFamily="34" charset="0"/>
              <a:buChar char="•"/>
            </a:pPr>
            <a:endParaRPr lang="es-ES" dirty="0" smtClean="0">
              <a:solidFill>
                <a:schemeClr val="tx1"/>
              </a:solidFill>
              <a:latin typeface="Arial Narrow" panose="020B0606020202030204" pitchFamily="34" charset="0"/>
            </a:endParaRPr>
          </a:p>
          <a:p>
            <a:pPr marL="742950" lvl="1" indent="-285750" algn="just">
              <a:buFont typeface="Arial" panose="020B0604020202020204" pitchFamily="34" charset="0"/>
              <a:buChar char="•"/>
            </a:pPr>
            <a:r>
              <a:rPr lang="es-ES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Documento de diagnóstico y retos.</a:t>
            </a:r>
          </a:p>
          <a:p>
            <a:pPr marL="742950" lvl="1" indent="-285750" algn="just">
              <a:buFont typeface="Arial" panose="020B0604020202020204" pitchFamily="34" charset="0"/>
              <a:buChar char="•"/>
            </a:pPr>
            <a:r>
              <a:rPr lang="es-ES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Fortalecimiento esquema institucional.</a:t>
            </a:r>
          </a:p>
          <a:p>
            <a:pPr marL="742950" lvl="1" indent="-285750" algn="just">
              <a:buFont typeface="Arial" panose="020B0604020202020204" pitchFamily="34" charset="0"/>
              <a:buChar char="•"/>
            </a:pPr>
            <a:r>
              <a:rPr lang="es-ES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Creación Comité Consultivo (8 representantes del sector privado)</a:t>
            </a:r>
          </a:p>
          <a:p>
            <a:pPr marL="285750" lvl="0" indent="-285750" algn="just">
              <a:buFont typeface="Arial" panose="020B0604020202020204" pitchFamily="34" charset="0"/>
              <a:buChar char="•"/>
            </a:pPr>
            <a:endParaRPr lang="es-ES" dirty="0" smtClean="0">
              <a:solidFill>
                <a:schemeClr val="tx1"/>
              </a:solidFill>
              <a:latin typeface="Arial Narrow" panose="020B0606020202030204" pitchFamily="34" charset="0"/>
            </a:endParaRPr>
          </a:p>
        </p:txBody>
      </p:sp>
      <p:sp>
        <p:nvSpPr>
          <p:cNvPr id="8" name="1 Marcador de texto"/>
          <p:cNvSpPr txBox="1">
            <a:spLocks/>
          </p:cNvSpPr>
          <p:nvPr/>
        </p:nvSpPr>
        <p:spPr>
          <a:xfrm>
            <a:off x="354007" y="214233"/>
            <a:ext cx="6018193" cy="694487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" sz="3600" dirty="0">
                <a:latin typeface="Arial Narrow" panose="020B0606020202030204" pitchFamily="34" charset="0"/>
              </a:rPr>
              <a:t> </a:t>
            </a:r>
            <a:r>
              <a:rPr lang="es-ES" sz="3600" dirty="0" smtClean="0">
                <a:latin typeface="Arial Narrow" panose="020B0606020202030204" pitchFamily="34" charset="0"/>
              </a:rPr>
              <a:t>Avance: </a:t>
            </a:r>
            <a:r>
              <a:rPr lang="es-ES" sz="3600" dirty="0">
                <a:latin typeface="Arial Narrow" panose="020B0606020202030204" pitchFamily="34" charset="0"/>
              </a:rPr>
              <a:t>e</a:t>
            </a:r>
            <a:r>
              <a:rPr lang="es-ES" sz="3600" dirty="0" smtClean="0">
                <a:latin typeface="Arial Narrow" panose="020B0606020202030204" pitchFamily="34" charset="0"/>
              </a:rPr>
              <a:t>squema institucional</a:t>
            </a:r>
            <a:endParaRPr lang="es-CO" sz="3600" dirty="0">
              <a:latin typeface="Arial Narrow" panose="020B0606020202030204" pitchFamily="34" charset="0"/>
            </a:endParaRPr>
          </a:p>
        </p:txBody>
      </p:sp>
      <p:sp>
        <p:nvSpPr>
          <p:cNvPr id="4" name="3 Rectángulo"/>
          <p:cNvSpPr/>
          <p:nvPr/>
        </p:nvSpPr>
        <p:spPr>
          <a:xfrm>
            <a:off x="4716016" y="2348880"/>
            <a:ext cx="4281695" cy="4233556"/>
          </a:xfrm>
          <a:prstGeom prst="rect">
            <a:avLst/>
          </a:prstGeom>
          <a:noFill/>
          <a:ln w="25400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s-ES" b="1" dirty="0">
                <a:solidFill>
                  <a:schemeClr val="tx1"/>
                </a:solidFill>
                <a:latin typeface="Arial Narrow" panose="020B0606020202030204" pitchFamily="34" charset="0"/>
              </a:rPr>
              <a:t>Comisión Intersectorial de Educación Económica y </a:t>
            </a:r>
            <a:r>
              <a:rPr lang="es-ES" b="1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Financiera (Decreto 457/14)</a:t>
            </a:r>
          </a:p>
          <a:p>
            <a:pPr lvl="0" algn="ctr"/>
            <a:endParaRPr lang="es-ES" dirty="0" smtClean="0">
              <a:solidFill>
                <a:schemeClr val="tx1"/>
              </a:solidFill>
              <a:latin typeface="Arial Narrow" panose="020B0606020202030204" pitchFamily="34" charset="0"/>
            </a:endParaRPr>
          </a:p>
          <a:p>
            <a:pPr marL="285750" lvl="0" indent="-285750" algn="just">
              <a:buFont typeface="Arial" panose="020B0604020202020204" pitchFamily="34" charset="0"/>
              <a:buChar char="•"/>
            </a:pPr>
            <a:r>
              <a:rPr lang="es-ES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Instancia </a:t>
            </a:r>
            <a:r>
              <a:rPr lang="es-ES" dirty="0">
                <a:solidFill>
                  <a:schemeClr val="tx1"/>
                </a:solidFill>
                <a:latin typeface="Arial Narrow" panose="020B0606020202030204" pitchFamily="34" charset="0"/>
              </a:rPr>
              <a:t>de apoyo </a:t>
            </a:r>
            <a:r>
              <a:rPr lang="es-ES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para </a:t>
            </a:r>
            <a:r>
              <a:rPr lang="es-ES" dirty="0">
                <a:solidFill>
                  <a:schemeClr val="tx1"/>
                </a:solidFill>
                <a:latin typeface="Arial Narrow" panose="020B0606020202030204" pitchFamily="34" charset="0"/>
              </a:rPr>
              <a:t>una inclusión financiera </a:t>
            </a:r>
            <a:r>
              <a:rPr lang="es-ES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sostenible.</a:t>
            </a:r>
          </a:p>
          <a:p>
            <a:pPr marL="285750" lvl="0" indent="-285750" algn="just">
              <a:buFont typeface="Arial" panose="020B0604020202020204" pitchFamily="34" charset="0"/>
              <a:buChar char="•"/>
            </a:pPr>
            <a:endParaRPr lang="es-ES" dirty="0" smtClean="0">
              <a:solidFill>
                <a:schemeClr val="tx1"/>
              </a:solidFill>
              <a:latin typeface="Arial Narrow" panose="020B0606020202030204" pitchFamily="34" charset="0"/>
            </a:endParaRPr>
          </a:p>
          <a:p>
            <a:pPr marL="285750" lvl="0" indent="-285750" algn="just">
              <a:buFont typeface="Arial" panose="020B0604020202020204" pitchFamily="34" charset="0"/>
              <a:buChar char="•"/>
            </a:pPr>
            <a:r>
              <a:rPr lang="es-ES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Avances de la Estrategia para la Educación Financiera:</a:t>
            </a:r>
          </a:p>
          <a:p>
            <a:pPr marL="285750" lvl="0" indent="-285750" algn="just">
              <a:buFont typeface="Arial" panose="020B0604020202020204" pitchFamily="34" charset="0"/>
              <a:buChar char="•"/>
            </a:pPr>
            <a:endParaRPr lang="es-ES" dirty="0" smtClean="0">
              <a:solidFill>
                <a:schemeClr val="tx1"/>
              </a:solidFill>
              <a:latin typeface="Arial Narrow" panose="020B0606020202030204" pitchFamily="34" charset="0"/>
            </a:endParaRPr>
          </a:p>
          <a:p>
            <a:pPr marL="742950" lvl="1" indent="-285750" algn="just">
              <a:buFont typeface="Arial" panose="020B0604020202020204" pitchFamily="34" charset="0"/>
              <a:buChar char="•"/>
            </a:pPr>
            <a:r>
              <a:rPr lang="es-ES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Definición de objetivos y grupos poblacionales de la Estrategia.</a:t>
            </a:r>
          </a:p>
          <a:p>
            <a:pPr marL="742950" lvl="1" indent="-285750" algn="just">
              <a:buFont typeface="Arial" panose="020B0604020202020204" pitchFamily="34" charset="0"/>
              <a:buChar char="•"/>
            </a:pPr>
            <a:r>
              <a:rPr lang="es-ES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Apoyo técnico del Banco Mundial en la definición de indicadores y metas.</a:t>
            </a:r>
          </a:p>
          <a:p>
            <a:pPr marL="742950" lvl="1" indent="-285750" algn="just">
              <a:buFont typeface="Arial" panose="020B0604020202020204" pitchFamily="34" charset="0"/>
              <a:buChar char="•"/>
            </a:pPr>
            <a:r>
              <a:rPr lang="es-ES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Creación Subcomisión Consultiva (13 representantes del sector privado).</a:t>
            </a:r>
          </a:p>
        </p:txBody>
      </p:sp>
      <p:sp>
        <p:nvSpPr>
          <p:cNvPr id="5" name="4 Rectángulo"/>
          <p:cNvSpPr/>
          <p:nvPr/>
        </p:nvSpPr>
        <p:spPr>
          <a:xfrm>
            <a:off x="172156" y="1352962"/>
            <a:ext cx="872032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" sz="2000" dirty="0" smtClean="0">
                <a:latin typeface="Arial Narrow" panose="020B0606020202030204" pitchFamily="34" charset="0"/>
              </a:rPr>
              <a:t>Siguiendo prácticas internacionales, se crearon instancias de coordinación de iniciativas de educación e inclusión financiera y </a:t>
            </a:r>
            <a:r>
              <a:rPr lang="es-ES" sz="2000" dirty="0">
                <a:latin typeface="Arial Narrow" panose="020B0606020202030204" pitchFamily="34" charset="0"/>
              </a:rPr>
              <a:t>un espacio formal de interlocución con el sector </a:t>
            </a:r>
            <a:r>
              <a:rPr lang="es-ES" sz="2000" dirty="0" smtClean="0">
                <a:latin typeface="Arial Narrow" panose="020B0606020202030204" pitchFamily="34" charset="0"/>
              </a:rPr>
              <a:t>privado.</a:t>
            </a:r>
            <a:endParaRPr lang="es-ES" sz="2000" dirty="0"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58270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1 Marcador de texto"/>
          <p:cNvSpPr txBox="1">
            <a:spLocks/>
          </p:cNvSpPr>
          <p:nvPr/>
        </p:nvSpPr>
        <p:spPr>
          <a:xfrm>
            <a:off x="354007" y="214233"/>
            <a:ext cx="6018193" cy="694487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CO" sz="3600" dirty="0" smtClean="0">
                <a:latin typeface="Arial Narrow" panose="020B0606020202030204" pitchFamily="34" charset="0"/>
              </a:rPr>
              <a:t>Contenido</a:t>
            </a:r>
            <a:endParaRPr lang="es-CO" sz="3600" dirty="0">
              <a:latin typeface="Arial Narrow" panose="020B0606020202030204" pitchFamily="34" charset="0"/>
            </a:endParaRPr>
          </a:p>
        </p:txBody>
      </p:sp>
      <p:sp>
        <p:nvSpPr>
          <p:cNvPr id="3" name="1 Marcador de texto"/>
          <p:cNvSpPr txBox="1">
            <a:spLocks/>
          </p:cNvSpPr>
          <p:nvPr/>
        </p:nvSpPr>
        <p:spPr>
          <a:xfrm>
            <a:off x="251520" y="1556792"/>
            <a:ext cx="8640960" cy="453650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514350" lvl="0" indent="-514350" algn="just">
              <a:spcBef>
                <a:spcPct val="20000"/>
              </a:spcBef>
              <a:buFont typeface="+mj-lt"/>
              <a:buAutoNum type="arabicPeriod"/>
              <a:defRPr/>
            </a:pPr>
            <a:r>
              <a:rPr lang="es-ES" sz="2800" b="1" dirty="0" smtClean="0">
                <a:solidFill>
                  <a:schemeClr val="bg1">
                    <a:lumMod val="85000"/>
                  </a:schemeClr>
                </a:solidFill>
                <a:latin typeface="Arial Narrow" panose="020B0606020202030204" pitchFamily="34" charset="0"/>
                <a:cs typeface="Arial" pitchFamily="34" charset="0"/>
              </a:rPr>
              <a:t>Avances en el acceso a servicios financieros </a:t>
            </a:r>
            <a:endParaRPr lang="es-ES" sz="2800" b="1" dirty="0">
              <a:solidFill>
                <a:schemeClr val="bg1">
                  <a:lumMod val="85000"/>
                </a:schemeClr>
              </a:solidFill>
              <a:latin typeface="Arial Narrow" panose="020B0606020202030204" pitchFamily="34" charset="0"/>
              <a:cs typeface="Arial" pitchFamily="34" charset="0"/>
            </a:endParaRPr>
          </a:p>
          <a:p>
            <a:pPr marL="514350" lvl="0" indent="-514350" algn="just">
              <a:spcBef>
                <a:spcPct val="20000"/>
              </a:spcBef>
              <a:buFont typeface="+mj-lt"/>
              <a:buAutoNum type="arabicPeriod"/>
              <a:defRPr/>
            </a:pPr>
            <a:endParaRPr kumimoji="0" lang="es-ES" sz="2800" b="1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Arial Narrow" panose="020B0606020202030204" pitchFamily="34" charset="0"/>
              <a:cs typeface="Arial" pitchFamily="34" charset="0"/>
            </a:endParaRPr>
          </a:p>
          <a:p>
            <a:pPr marL="514350" lvl="0" indent="-514350" algn="just">
              <a:spcBef>
                <a:spcPct val="20000"/>
              </a:spcBef>
              <a:buFont typeface="+mj-lt"/>
              <a:buAutoNum type="arabicPeriod"/>
              <a:defRPr/>
            </a:pPr>
            <a:r>
              <a:rPr lang="es-ES" sz="2800" b="1" dirty="0" smtClean="0">
                <a:latin typeface="Arial Narrow" panose="020B0606020202030204" pitchFamily="34" charset="0"/>
                <a:cs typeface="Arial" pitchFamily="34" charset="0"/>
              </a:rPr>
              <a:t>Estrategia nacional de inclusión financiera</a:t>
            </a:r>
          </a:p>
          <a:p>
            <a:pPr marL="514350" lvl="0" indent="-514350" algn="just">
              <a:spcBef>
                <a:spcPct val="20000"/>
              </a:spcBef>
              <a:buFont typeface="+mj-lt"/>
              <a:buAutoNum type="arabicPeriod"/>
              <a:defRPr/>
            </a:pPr>
            <a:endParaRPr lang="es-ES" sz="2800" b="1" dirty="0">
              <a:latin typeface="Arial Narrow" panose="020B0606020202030204" pitchFamily="34" charset="0"/>
              <a:cs typeface="Arial" pitchFamily="34" charset="0"/>
            </a:endParaRPr>
          </a:p>
          <a:p>
            <a:pPr marL="514350" lvl="0" indent="-514350" algn="just">
              <a:spcBef>
                <a:spcPct val="20000"/>
              </a:spcBef>
              <a:buFont typeface="+mj-lt"/>
              <a:buAutoNum type="arabicPeriod"/>
              <a:defRPr/>
            </a:pPr>
            <a:r>
              <a:rPr lang="es-ES" sz="2800" b="1" dirty="0" smtClean="0">
                <a:solidFill>
                  <a:schemeClr val="bg1">
                    <a:lumMod val="85000"/>
                  </a:schemeClr>
                </a:solidFill>
                <a:latin typeface="Arial Narrow" panose="020B0606020202030204" pitchFamily="34" charset="0"/>
                <a:cs typeface="Arial" pitchFamily="34" charset="0"/>
              </a:rPr>
              <a:t>Consideraciones finales</a:t>
            </a:r>
            <a:endParaRPr lang="es-ES" sz="2800" b="1" dirty="0">
              <a:solidFill>
                <a:schemeClr val="bg1">
                  <a:lumMod val="85000"/>
                </a:schemeClr>
              </a:solidFill>
              <a:latin typeface="Arial Narrow" panose="020B0606020202030204" pitchFamily="34" charset="0"/>
              <a:cs typeface="Arial" pitchFamily="34" charset="0"/>
            </a:endParaRPr>
          </a:p>
          <a:p>
            <a:pPr marL="742950" lvl="0" indent="-742950" algn="just">
              <a:spcBef>
                <a:spcPct val="20000"/>
              </a:spcBef>
              <a:buAutoNum type="arabicPeriod"/>
              <a:defRPr/>
            </a:pPr>
            <a:endParaRPr kumimoji="0" lang="es-ES" sz="3200" b="1" i="0" u="none" strike="noStrike" kern="1200" cap="none" spc="0" normalizeH="0" baseline="0" noProof="0" dirty="0">
              <a:ln>
                <a:noFill/>
              </a:ln>
              <a:solidFill>
                <a:srgbClr val="C0504D">
                  <a:lumMod val="75000"/>
                </a:srgbClr>
              </a:solidFill>
              <a:effectLst/>
              <a:uLnTx/>
              <a:uFillTx/>
              <a:latin typeface="Arial Narrow" panose="020B0606020202030204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918824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3131840" y="2348880"/>
            <a:ext cx="5868560" cy="1296144"/>
          </a:xfrm>
          <a:prstGeom prst="rect">
            <a:avLst/>
          </a:prstGeom>
          <a:solidFill>
            <a:schemeClr val="bg1"/>
          </a:solidFill>
          <a:ln>
            <a:solidFill>
              <a:srgbClr val="0033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0638" algn="just">
              <a:buFont typeface="Wingdings" pitchFamily="2" charset="2"/>
              <a:buChar char="§"/>
            </a:pPr>
            <a:r>
              <a:rPr lang="es-CO" sz="160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 Promover el</a:t>
            </a:r>
            <a:r>
              <a:rPr lang="es-CO" sz="1600" b="1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 uso </a:t>
            </a:r>
            <a:r>
              <a:rPr lang="es-CO" sz="160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de servicios financieros</a:t>
            </a:r>
            <a:r>
              <a:rPr lang="es-CO" sz="1600" b="1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.</a:t>
            </a:r>
          </a:p>
          <a:p>
            <a:pPr marL="285750" indent="-20638" algn="just">
              <a:buFont typeface="Wingdings" pitchFamily="2" charset="2"/>
              <a:buChar char="§"/>
            </a:pPr>
            <a:r>
              <a:rPr lang="es-CO" sz="1600" b="1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 </a:t>
            </a:r>
            <a:r>
              <a:rPr lang="es-CO" sz="160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Acceso y uso de </a:t>
            </a:r>
            <a:r>
              <a:rPr lang="es-CO" sz="1600" b="1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servicios financieros </a:t>
            </a:r>
            <a:r>
              <a:rPr lang="es-CO" sz="160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para el </a:t>
            </a:r>
            <a:r>
              <a:rPr lang="es-CO" sz="1600" b="1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sector rural</a:t>
            </a:r>
          </a:p>
          <a:p>
            <a:pPr marL="285750" indent="-20638" algn="just">
              <a:buFont typeface="Wingdings" pitchFamily="2" charset="2"/>
              <a:buChar char="§"/>
            </a:pPr>
            <a:r>
              <a:rPr lang="es-CO" sz="1600" b="1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 </a:t>
            </a:r>
            <a:r>
              <a:rPr lang="es-CO" sz="160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Acceso a</a:t>
            </a:r>
            <a:r>
              <a:rPr lang="es-CO" sz="1600" b="1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 financiación </a:t>
            </a:r>
            <a:r>
              <a:rPr lang="es-CO" sz="160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para</a:t>
            </a:r>
            <a:r>
              <a:rPr lang="es-CO" sz="1600" b="1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 </a:t>
            </a:r>
            <a:r>
              <a:rPr lang="es-CO" sz="1600" b="1" dirty="0" err="1" smtClean="0">
                <a:solidFill>
                  <a:schemeClr val="tx1"/>
                </a:solidFill>
                <a:latin typeface="Arial Narrow" panose="020B0606020202030204" pitchFamily="34" charset="0"/>
              </a:rPr>
              <a:t>MiPYMES</a:t>
            </a:r>
            <a:endParaRPr lang="es-CO" sz="1600" b="1" dirty="0" smtClean="0">
              <a:solidFill>
                <a:schemeClr val="tx1"/>
              </a:solidFill>
              <a:latin typeface="Arial Narrow" panose="020B0606020202030204" pitchFamily="34" charset="0"/>
            </a:endParaRPr>
          </a:p>
          <a:p>
            <a:pPr marL="285750" indent="-20638" algn="just">
              <a:buFont typeface="Wingdings" pitchFamily="2" charset="2"/>
              <a:buChar char="§"/>
            </a:pPr>
            <a:r>
              <a:rPr lang="es-CO" sz="1600" b="1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 Educación financiera</a:t>
            </a:r>
          </a:p>
        </p:txBody>
      </p:sp>
      <p:sp>
        <p:nvSpPr>
          <p:cNvPr id="3" name="2 Rectángulo"/>
          <p:cNvSpPr/>
          <p:nvPr/>
        </p:nvSpPr>
        <p:spPr>
          <a:xfrm>
            <a:off x="251520" y="2348880"/>
            <a:ext cx="2736304" cy="1296144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2000" b="1" dirty="0" smtClean="0">
                <a:latin typeface="Arial Narrow" panose="020B0606020202030204" pitchFamily="34" charset="0"/>
              </a:rPr>
              <a:t>Prioridades</a:t>
            </a:r>
          </a:p>
        </p:txBody>
      </p:sp>
      <p:sp>
        <p:nvSpPr>
          <p:cNvPr id="4" name="3 Rectángulo"/>
          <p:cNvSpPr/>
          <p:nvPr/>
        </p:nvSpPr>
        <p:spPr>
          <a:xfrm>
            <a:off x="3131840" y="3717033"/>
            <a:ext cx="5868560" cy="936104"/>
          </a:xfrm>
          <a:prstGeom prst="rect">
            <a:avLst/>
          </a:prstGeom>
          <a:solidFill>
            <a:schemeClr val="bg1"/>
          </a:solidFill>
          <a:ln>
            <a:solidFill>
              <a:srgbClr val="0033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0638" algn="just">
              <a:buFont typeface="Wingdings" pitchFamily="2" charset="2"/>
              <a:buChar char="§"/>
            </a:pPr>
            <a:r>
              <a:rPr lang="es-CO" sz="1600" b="1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 </a:t>
            </a:r>
            <a:r>
              <a:rPr lang="es-CO" sz="160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Cambios regulatorios</a:t>
            </a:r>
          </a:p>
          <a:p>
            <a:pPr marL="285750" indent="-20638" algn="just">
              <a:buFont typeface="Wingdings" pitchFamily="2" charset="2"/>
              <a:buChar char="§"/>
            </a:pPr>
            <a:r>
              <a:rPr lang="es-CO" sz="160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 Acción directa de entidades públicas</a:t>
            </a:r>
          </a:p>
          <a:p>
            <a:pPr marL="285750" indent="-20638" algn="just">
              <a:buFont typeface="Wingdings" pitchFamily="2" charset="2"/>
              <a:buChar char="§"/>
            </a:pPr>
            <a:r>
              <a:rPr lang="es-CO" sz="160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 Subsidios para acercar oferta y demanda</a:t>
            </a:r>
          </a:p>
        </p:txBody>
      </p:sp>
      <p:sp>
        <p:nvSpPr>
          <p:cNvPr id="5" name="4 Rectángulo"/>
          <p:cNvSpPr/>
          <p:nvPr/>
        </p:nvSpPr>
        <p:spPr>
          <a:xfrm>
            <a:off x="251520" y="3717033"/>
            <a:ext cx="2736304" cy="936104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2000" b="1" dirty="0" smtClean="0">
                <a:latin typeface="Arial Narrow" panose="020B0606020202030204" pitchFamily="34" charset="0"/>
              </a:rPr>
              <a:t>Instrumentos</a:t>
            </a:r>
          </a:p>
        </p:txBody>
      </p:sp>
      <p:sp>
        <p:nvSpPr>
          <p:cNvPr id="6" name="5 Rectángulo"/>
          <p:cNvSpPr/>
          <p:nvPr/>
        </p:nvSpPr>
        <p:spPr>
          <a:xfrm>
            <a:off x="3131840" y="4725145"/>
            <a:ext cx="5868560" cy="1584176"/>
          </a:xfrm>
          <a:prstGeom prst="rect">
            <a:avLst/>
          </a:prstGeom>
          <a:solidFill>
            <a:schemeClr val="bg1"/>
          </a:solidFill>
          <a:ln>
            <a:solidFill>
              <a:srgbClr val="0033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0638" algn="just">
              <a:buFont typeface="Wingdings" pitchFamily="2" charset="2"/>
              <a:buChar char="§"/>
            </a:pPr>
            <a:r>
              <a:rPr lang="es-CO" sz="1600" b="1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 Comisión Intersectorial de Inclusión Financiera</a:t>
            </a:r>
          </a:p>
          <a:p>
            <a:pPr marL="285750" indent="-20638" algn="just"/>
            <a:r>
              <a:rPr lang="es-CO" sz="1600" b="1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   </a:t>
            </a:r>
            <a:r>
              <a:rPr lang="es-CO" sz="160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- </a:t>
            </a:r>
            <a:r>
              <a:rPr lang="es-ES" sz="1600" dirty="0">
                <a:solidFill>
                  <a:schemeClr val="tx1"/>
                </a:solidFill>
                <a:latin typeface="Arial Narrow" panose="020B0606020202030204" pitchFamily="34" charset="0"/>
              </a:rPr>
              <a:t>Definición de política y </a:t>
            </a:r>
            <a:r>
              <a:rPr lang="es-CO" sz="160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propuestas de cambio regulatorio</a:t>
            </a:r>
          </a:p>
          <a:p>
            <a:pPr marL="285750" indent="-20638" algn="just">
              <a:buFont typeface="Wingdings" pitchFamily="2" charset="2"/>
              <a:buChar char="§"/>
            </a:pPr>
            <a:r>
              <a:rPr lang="es-CO" sz="1600" b="1" dirty="0">
                <a:solidFill>
                  <a:schemeClr val="tx1"/>
                </a:solidFill>
                <a:latin typeface="Arial Narrow" panose="020B0606020202030204" pitchFamily="34" charset="0"/>
              </a:rPr>
              <a:t> </a:t>
            </a:r>
            <a:r>
              <a:rPr lang="es-CO" sz="1600" b="1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Consejo Consultivo con el Sector Privado</a:t>
            </a:r>
            <a:endParaRPr lang="es-CO" sz="1600" b="1" dirty="0">
              <a:solidFill>
                <a:schemeClr val="tx1"/>
              </a:solidFill>
              <a:latin typeface="Arial Narrow" panose="020B0606020202030204" pitchFamily="34" charset="0"/>
            </a:endParaRPr>
          </a:p>
          <a:p>
            <a:pPr marL="285750" indent="-20638" algn="just"/>
            <a:r>
              <a:rPr lang="es-CO" sz="1600" b="1" dirty="0">
                <a:solidFill>
                  <a:schemeClr val="tx1"/>
                </a:solidFill>
                <a:latin typeface="Arial Narrow" panose="020B0606020202030204" pitchFamily="34" charset="0"/>
              </a:rPr>
              <a:t>   </a:t>
            </a:r>
            <a:r>
              <a:rPr lang="es-CO" sz="1600" dirty="0">
                <a:solidFill>
                  <a:schemeClr val="tx1"/>
                </a:solidFill>
                <a:latin typeface="Arial Narrow" panose="020B0606020202030204" pitchFamily="34" charset="0"/>
              </a:rPr>
              <a:t>- </a:t>
            </a:r>
            <a:r>
              <a:rPr lang="es-ES" sz="160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Coordinación y definición conjunta de metas</a:t>
            </a:r>
          </a:p>
          <a:p>
            <a:pPr marL="285750" indent="-20638" algn="just">
              <a:buFont typeface="Wingdings" pitchFamily="2" charset="2"/>
              <a:buChar char="§"/>
            </a:pPr>
            <a:r>
              <a:rPr lang="es-CO" sz="1600" b="1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 Banca de Oportunidades</a:t>
            </a:r>
          </a:p>
          <a:p>
            <a:pPr marL="285750" indent="-20638" algn="just"/>
            <a:r>
              <a:rPr lang="es-CO" sz="1600" b="1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   </a:t>
            </a:r>
            <a:r>
              <a:rPr lang="es-CO" sz="1600" dirty="0">
                <a:solidFill>
                  <a:schemeClr val="tx1"/>
                </a:solidFill>
                <a:latin typeface="Arial Narrow" panose="020B0606020202030204" pitchFamily="34" charset="0"/>
              </a:rPr>
              <a:t>- </a:t>
            </a:r>
            <a:r>
              <a:rPr lang="es-ES" sz="160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Ejecución </a:t>
            </a:r>
            <a:r>
              <a:rPr lang="es-ES" sz="1600" dirty="0">
                <a:solidFill>
                  <a:schemeClr val="tx1"/>
                </a:solidFill>
                <a:latin typeface="Arial Narrow" panose="020B0606020202030204" pitchFamily="34" charset="0"/>
              </a:rPr>
              <a:t>de </a:t>
            </a:r>
            <a:r>
              <a:rPr lang="es-ES" sz="160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política de subsidios para acercar OO y DD</a:t>
            </a:r>
            <a:endParaRPr lang="es-CO" sz="1600" dirty="0" smtClean="0">
              <a:solidFill>
                <a:schemeClr val="tx1"/>
              </a:solidFill>
              <a:latin typeface="Arial Narrow" panose="020B0606020202030204" pitchFamily="34" charset="0"/>
            </a:endParaRPr>
          </a:p>
        </p:txBody>
      </p:sp>
      <p:sp>
        <p:nvSpPr>
          <p:cNvPr id="7" name="6 Rectángulo"/>
          <p:cNvSpPr/>
          <p:nvPr/>
        </p:nvSpPr>
        <p:spPr>
          <a:xfrm>
            <a:off x="251520" y="4725145"/>
            <a:ext cx="2736304" cy="1584176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2000" b="1" dirty="0" smtClean="0">
                <a:latin typeface="Arial Narrow" panose="020B0606020202030204" pitchFamily="34" charset="0"/>
              </a:rPr>
              <a:t>Institucionalidad</a:t>
            </a:r>
          </a:p>
        </p:txBody>
      </p:sp>
      <p:sp>
        <p:nvSpPr>
          <p:cNvPr id="11" name="1 Marcador de texto"/>
          <p:cNvSpPr txBox="1">
            <a:spLocks/>
          </p:cNvSpPr>
          <p:nvPr/>
        </p:nvSpPr>
        <p:spPr>
          <a:xfrm>
            <a:off x="251520" y="1095941"/>
            <a:ext cx="8568952" cy="103691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es-CO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s-ES" sz="2000" dirty="0">
                <a:solidFill>
                  <a:schemeClr val="tx1"/>
                </a:solidFill>
                <a:latin typeface="Arial Narrow" panose="020B0606020202030204" pitchFamily="34" charset="0"/>
                <a:cs typeface="Arial" pitchFamily="34" charset="0"/>
              </a:rPr>
              <a:t>Progreso en cobertura y acceso permite identificar nuevos retos: uso de productos y medios de pagos electrónicos e inclusión en el sector rural.</a:t>
            </a:r>
          </a:p>
        </p:txBody>
      </p:sp>
      <p:sp>
        <p:nvSpPr>
          <p:cNvPr id="10" name="1 Marcador de texto"/>
          <p:cNvSpPr txBox="1">
            <a:spLocks/>
          </p:cNvSpPr>
          <p:nvPr/>
        </p:nvSpPr>
        <p:spPr>
          <a:xfrm>
            <a:off x="289004" y="188640"/>
            <a:ext cx="6018193" cy="694487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CO" sz="3600" dirty="0" smtClean="0">
                <a:latin typeface="Arial Narrow" panose="020B0606020202030204" pitchFamily="34" charset="0"/>
              </a:rPr>
              <a:t>Estrategia de inclusión financiera</a:t>
            </a:r>
            <a:endParaRPr lang="es-CO" sz="3600" dirty="0"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15961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25787" y="4498292"/>
            <a:ext cx="3177795" cy="20990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7342" y="4498292"/>
            <a:ext cx="3248040" cy="20990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7718" y="2142628"/>
            <a:ext cx="3255862" cy="2107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7342" y="2142628"/>
            <a:ext cx="3187066" cy="2107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0125" y="2090953"/>
            <a:ext cx="914714" cy="5488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6958" y="2096545"/>
            <a:ext cx="910384" cy="5488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2" name="Picture 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6958" y="4501861"/>
            <a:ext cx="914714" cy="5488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4585" y="4475681"/>
            <a:ext cx="895543" cy="5398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4" name="1 Marcador de texto"/>
          <p:cNvSpPr txBox="1">
            <a:spLocks/>
          </p:cNvSpPr>
          <p:nvPr/>
        </p:nvSpPr>
        <p:spPr>
          <a:xfrm>
            <a:off x="251520" y="1124744"/>
            <a:ext cx="8568952" cy="86409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es-CO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s-ES" sz="2000" dirty="0" smtClean="0">
                <a:solidFill>
                  <a:schemeClr val="tx1"/>
                </a:solidFill>
                <a:latin typeface="Arial Narrow" panose="020B0606020202030204" pitchFamily="34" charset="0"/>
                <a:cs typeface="Arial" pitchFamily="34" charset="0"/>
              </a:rPr>
              <a:t>Conjuntamente </a:t>
            </a:r>
            <a:r>
              <a:rPr lang="es-ES" sz="2000" dirty="0">
                <a:solidFill>
                  <a:schemeClr val="tx1"/>
                </a:solidFill>
                <a:latin typeface="Arial Narrow" panose="020B0606020202030204" pitchFamily="34" charset="0"/>
                <a:cs typeface="Arial" pitchFamily="34" charset="0"/>
              </a:rPr>
              <a:t>con el sector </a:t>
            </a:r>
            <a:r>
              <a:rPr lang="es-ES" sz="2000" dirty="0" smtClean="0">
                <a:solidFill>
                  <a:schemeClr val="tx1"/>
                </a:solidFill>
                <a:latin typeface="Arial Narrow" panose="020B0606020202030204" pitchFamily="34" charset="0"/>
                <a:cs typeface="Arial" pitchFamily="34" charset="0"/>
              </a:rPr>
              <a:t>privado hemos concertado metas claras y ambiciosas en las diferentes dimensiones de la inclusión financiera. </a:t>
            </a:r>
            <a:endParaRPr lang="es-ES" sz="2000" dirty="0">
              <a:solidFill>
                <a:schemeClr val="tx1"/>
              </a:solidFill>
              <a:latin typeface="Arial Narrow" panose="020B0606020202030204" pitchFamily="34" charset="0"/>
              <a:cs typeface="Arial" pitchFamily="34" charset="0"/>
            </a:endParaRPr>
          </a:p>
        </p:txBody>
      </p:sp>
      <p:sp>
        <p:nvSpPr>
          <p:cNvPr id="12" name="1 Marcador de texto"/>
          <p:cNvSpPr txBox="1">
            <a:spLocks/>
          </p:cNvSpPr>
          <p:nvPr/>
        </p:nvSpPr>
        <p:spPr>
          <a:xfrm>
            <a:off x="289004" y="188640"/>
            <a:ext cx="6018193" cy="694487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CO" sz="3600" dirty="0" smtClean="0">
                <a:latin typeface="Arial Narrow" panose="020B0606020202030204" pitchFamily="34" charset="0"/>
              </a:rPr>
              <a:t>Metas de inclusión financiera</a:t>
            </a:r>
            <a:endParaRPr lang="es-CO" sz="3600" dirty="0"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30299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1 Marcador de texto"/>
          <p:cNvSpPr txBox="1">
            <a:spLocks/>
          </p:cNvSpPr>
          <p:nvPr/>
        </p:nvSpPr>
        <p:spPr>
          <a:xfrm>
            <a:off x="354007" y="214233"/>
            <a:ext cx="6018193" cy="694487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CO" sz="3600" dirty="0" smtClean="0">
                <a:latin typeface="Arial Narrow" panose="020B0606020202030204" pitchFamily="34" charset="0"/>
              </a:rPr>
              <a:t>1. Uso </a:t>
            </a:r>
            <a:r>
              <a:rPr lang="es-CO" sz="3600" dirty="0">
                <a:latin typeface="Arial Narrow" panose="020B0606020202030204" pitchFamily="34" charset="0"/>
              </a:rPr>
              <a:t>de servicios financieros</a:t>
            </a:r>
          </a:p>
        </p:txBody>
      </p:sp>
      <p:sp>
        <p:nvSpPr>
          <p:cNvPr id="11" name="10 Rectángulo"/>
          <p:cNvSpPr/>
          <p:nvPr/>
        </p:nvSpPr>
        <p:spPr>
          <a:xfrm>
            <a:off x="259822" y="1352962"/>
            <a:ext cx="873933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ts val="0"/>
              </a:spcBef>
            </a:pPr>
            <a:r>
              <a:rPr lang="es-CO" sz="2000" dirty="0">
                <a:latin typeface="Arial Narrow" panose="020B0606020202030204" pitchFamily="34" charset="0"/>
                <a:cs typeface="Arial" panose="020B0604020202020204" pitchFamily="34" charset="0"/>
              </a:rPr>
              <a:t>En conjunto con el WEF, en </a:t>
            </a:r>
            <a:r>
              <a:rPr lang="es-CO" sz="2000" dirty="0" smtClean="0">
                <a:latin typeface="Arial Narrow" panose="020B0606020202030204" pitchFamily="34" charset="0"/>
                <a:cs typeface="Arial" panose="020B0604020202020204" pitchFamily="34" charset="0"/>
              </a:rPr>
              <a:t>marzo de 2016 realizamos </a:t>
            </a:r>
            <a:r>
              <a:rPr lang="es-CO" sz="2000" dirty="0">
                <a:latin typeface="Arial Narrow" panose="020B0606020202030204" pitchFamily="34" charset="0"/>
                <a:cs typeface="Arial" panose="020B0604020202020204" pitchFamily="34" charset="0"/>
              </a:rPr>
              <a:t>un </a:t>
            </a:r>
            <a:r>
              <a:rPr lang="es-CO" sz="2000" b="1" dirty="0">
                <a:solidFill>
                  <a:srgbClr val="A5002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taller público-privado </a:t>
            </a:r>
            <a:r>
              <a:rPr lang="es-CO" sz="2000" dirty="0" smtClean="0">
                <a:latin typeface="Arial Narrow" panose="020B0606020202030204" pitchFamily="34" charset="0"/>
                <a:cs typeface="Arial" panose="020B0604020202020204" pitchFamily="34" charset="0"/>
              </a:rPr>
              <a:t>el cual dejó reflexiones valiosas para </a:t>
            </a:r>
            <a:r>
              <a:rPr lang="es-CO" sz="2000" dirty="0">
                <a:latin typeface="Arial Narrow" panose="020B0606020202030204" pitchFamily="34" charset="0"/>
                <a:cs typeface="Arial" panose="020B0604020202020204" pitchFamily="34" charset="0"/>
              </a:rPr>
              <a:t>la </a:t>
            </a:r>
            <a:r>
              <a:rPr lang="es-CO" sz="2000" dirty="0" smtClean="0">
                <a:latin typeface="Arial Narrow" panose="020B0606020202030204" pitchFamily="34" charset="0"/>
                <a:cs typeface="Arial" panose="020B0604020202020204" pitchFamily="34" charset="0"/>
              </a:rPr>
              <a:t>ruta hacia la digitalización e inclusión financiera:</a:t>
            </a:r>
            <a:endParaRPr lang="es-CO" sz="2000" dirty="0"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2" name="1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1048867"/>
              </p:ext>
            </p:extLst>
          </p:nvPr>
        </p:nvGraphicFramePr>
        <p:xfrm>
          <a:off x="395536" y="2276872"/>
          <a:ext cx="8424936" cy="42672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504056"/>
                <a:gridCol w="576064"/>
                <a:gridCol w="3384376"/>
                <a:gridCol w="3960440"/>
              </a:tblGrid>
              <a:tr h="370840">
                <a:tc gridSpan="4">
                  <a:txBody>
                    <a:bodyPr/>
                    <a:lstStyle/>
                    <a:p>
                      <a:pPr algn="ctr"/>
                      <a:r>
                        <a:rPr lang="es-ES" sz="1800" dirty="0" smtClean="0">
                          <a:latin typeface="Arial Narrow" panose="020B0606020202030204" pitchFamily="34" charset="0"/>
                        </a:rPr>
                        <a:t>Colombia cuenta con los cimientos requeridos </a:t>
                      </a:r>
                      <a:r>
                        <a:rPr lang="es-ES" sz="1800" baseline="0" dirty="0" smtClean="0">
                          <a:latin typeface="Arial Narrow" panose="020B0606020202030204" pitchFamily="34" charset="0"/>
                        </a:rPr>
                        <a:t>para la inclusión. </a:t>
                      </a:r>
                    </a:p>
                    <a:p>
                      <a:pPr algn="ctr"/>
                      <a:r>
                        <a:rPr lang="es-ES" sz="1800" baseline="0" dirty="0" smtClean="0">
                          <a:latin typeface="Arial Narrow" panose="020B0606020202030204" pitchFamily="34" charset="0"/>
                        </a:rPr>
                        <a:t>Importante avanzar en el uso de productos mediante propuestas de valor.</a:t>
                      </a:r>
                      <a:endParaRPr lang="es-ES" sz="1800" dirty="0">
                        <a:latin typeface="Arial Narrow" panose="020B06060202020302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just"/>
                      <a:endParaRPr lang="es-ES" sz="1600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just"/>
                      <a:endParaRPr lang="es-E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 dirty="0"/>
                    </a:p>
                  </a:txBody>
                  <a:tcPr/>
                </a:tc>
              </a:tr>
              <a:tr h="370840">
                <a:tc rowSpan="5">
                  <a:txBody>
                    <a:bodyPr/>
                    <a:lstStyle/>
                    <a:p>
                      <a:pPr algn="ctr"/>
                      <a:r>
                        <a:rPr lang="es-ES" sz="2800" b="1" dirty="0" smtClean="0">
                          <a:solidFill>
                            <a:schemeClr val="accent1"/>
                          </a:solidFill>
                          <a:latin typeface="Arial Narrow" panose="020B0606020202030204" pitchFamily="34" charset="0"/>
                        </a:rPr>
                        <a:t>Desafíos</a:t>
                      </a:r>
                      <a:endParaRPr lang="es-ES" sz="3200" b="1" dirty="0">
                        <a:solidFill>
                          <a:schemeClr val="accent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vert="vert27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3200" b="1" dirty="0" smtClean="0">
                          <a:solidFill>
                            <a:schemeClr val="accent1"/>
                          </a:solidFill>
                          <a:latin typeface="Arial Narrow" panose="020B0606020202030204" pitchFamily="34" charset="0"/>
                        </a:rPr>
                        <a:t>1</a:t>
                      </a:r>
                      <a:endParaRPr lang="es-ES" sz="3200" b="1" dirty="0">
                        <a:solidFill>
                          <a:schemeClr val="accent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600" dirty="0" smtClean="0">
                          <a:latin typeface="Arial Narrow" panose="020B0606020202030204" pitchFamily="34" charset="0"/>
                        </a:rPr>
                        <a:t>Visión</a:t>
                      </a:r>
                      <a:r>
                        <a:rPr lang="es-ES" sz="1600" baseline="0" dirty="0" smtClean="0">
                          <a:latin typeface="Arial Narrow" panose="020B0606020202030204" pitchFamily="34" charset="0"/>
                        </a:rPr>
                        <a:t> colectiva </a:t>
                      </a:r>
                      <a:r>
                        <a:rPr lang="es-ES" sz="1600" dirty="0" smtClean="0">
                          <a:latin typeface="Arial Narrow" panose="020B0606020202030204" pitchFamily="34" charset="0"/>
                        </a:rPr>
                        <a:t>pública-privada</a:t>
                      </a:r>
                      <a:r>
                        <a:rPr lang="es-ES" sz="1600" baseline="0" dirty="0" smtClean="0">
                          <a:latin typeface="Arial Narrow" panose="020B0606020202030204" pitchFamily="34" charset="0"/>
                        </a:rPr>
                        <a:t> </a:t>
                      </a:r>
                      <a:r>
                        <a:rPr lang="es-ES" sz="1600" dirty="0" smtClean="0">
                          <a:latin typeface="Arial Narrow" panose="020B0606020202030204" pitchFamily="34" charset="0"/>
                        </a:rPr>
                        <a:t>para acelerar la inclusión</a:t>
                      </a:r>
                      <a:endParaRPr lang="es-ES" sz="1600" b="0" dirty="0" smtClean="0">
                        <a:latin typeface="Arial Narrow" panose="020B0606020202030204" pitchFamily="34" charset="0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85750" marR="0" lvl="0" indent="-28575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s-ES" sz="1600" kern="1200" noProof="0" dirty="0" smtClean="0">
                          <a:effectLst/>
                          <a:latin typeface="Arial Narrow" panose="020B0606020202030204" pitchFamily="34" charset="0"/>
                        </a:rPr>
                        <a:t>Beneficios tangibles para todos.</a:t>
                      </a:r>
                    </a:p>
                    <a:p>
                      <a:pPr marL="285750" marR="0" lvl="0" indent="-28575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s-ES" sz="1600" noProof="0" dirty="0" smtClean="0">
                          <a:latin typeface="Arial Narrow" panose="020B0606020202030204" pitchFamily="34" charset="0"/>
                        </a:rPr>
                        <a:t>Distribución razonable de costos.</a:t>
                      </a:r>
                      <a:endParaRPr lang="es-ES" sz="1600" noProof="0" dirty="0">
                        <a:latin typeface="Arial Narrow" panose="020B0606020202030204" pitchFamily="34" charset="0"/>
                      </a:endParaRPr>
                    </a:p>
                  </a:txBody>
                  <a:tcPr anchor="ctr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 vMerge="1">
                  <a:txBody>
                    <a:bodyPr/>
                    <a:lstStyle/>
                    <a:p>
                      <a:pPr algn="ctr"/>
                      <a:endParaRPr lang="es-ES" sz="3600" dirty="0">
                        <a:solidFill>
                          <a:srgbClr val="C0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3200" b="1" dirty="0" smtClean="0">
                          <a:solidFill>
                            <a:schemeClr val="accent1"/>
                          </a:solidFill>
                          <a:latin typeface="Arial Narrow" panose="020B0606020202030204" pitchFamily="34" charset="0"/>
                        </a:rPr>
                        <a:t>2</a:t>
                      </a:r>
                      <a:endParaRPr lang="es-ES" sz="3200" b="1" dirty="0">
                        <a:solidFill>
                          <a:schemeClr val="accent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s-ES" sz="1600" dirty="0" smtClean="0">
                          <a:latin typeface="Arial Narrow" panose="020B0606020202030204" pitchFamily="34" charset="0"/>
                        </a:rPr>
                        <a:t>Digitalización</a:t>
                      </a:r>
                      <a:r>
                        <a:rPr lang="es-ES" sz="1600" baseline="0" dirty="0" smtClean="0">
                          <a:latin typeface="Arial Narrow" panose="020B0606020202030204" pitchFamily="34" charset="0"/>
                        </a:rPr>
                        <a:t> como un paso hacia acceso y uso de productos </a:t>
                      </a:r>
                      <a:endParaRPr lang="es-ES" sz="1600" dirty="0">
                        <a:latin typeface="Arial Narrow" panose="020B0606020202030204" pitchFamily="34" charset="0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85750" marR="0" lvl="0" indent="-28575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s-ES" sz="1600" kern="1200" noProof="0" dirty="0" smtClean="0">
                          <a:effectLst/>
                          <a:latin typeface="Arial Narrow" panose="020B0606020202030204" pitchFamily="34" charset="0"/>
                        </a:rPr>
                        <a:t>Generar</a:t>
                      </a:r>
                      <a:r>
                        <a:rPr lang="es-ES" sz="1600" kern="1200" baseline="0" noProof="0" dirty="0" smtClean="0">
                          <a:effectLst/>
                          <a:latin typeface="Arial Narrow" panose="020B0606020202030204" pitchFamily="34" charset="0"/>
                        </a:rPr>
                        <a:t> ecosistemas que permitan el uso. </a:t>
                      </a:r>
                      <a:endParaRPr lang="es-ES" sz="1600" kern="1200" noProof="0" dirty="0" smtClean="0">
                        <a:effectLst/>
                        <a:latin typeface="Arial Narrow" panose="020B0606020202030204" pitchFamily="34" charset="0"/>
                      </a:endParaRPr>
                    </a:p>
                    <a:p>
                      <a:pPr marL="285750" marR="0" lvl="0" indent="-28575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s-ES" sz="1600" kern="1200" noProof="0" dirty="0" smtClean="0">
                          <a:effectLst/>
                          <a:latin typeface="Arial Narrow" panose="020B0606020202030204" pitchFamily="34" charset="0"/>
                        </a:rPr>
                        <a:t>Aprovechar información de transacciones. para transitar a</a:t>
                      </a:r>
                      <a:r>
                        <a:rPr lang="es-ES" sz="1600" kern="1200" baseline="0" noProof="0" dirty="0" smtClean="0">
                          <a:effectLst/>
                          <a:latin typeface="Arial Narrow" panose="020B0606020202030204" pitchFamily="34" charset="0"/>
                        </a:rPr>
                        <a:t> productos sofisticados.</a:t>
                      </a:r>
                      <a:endParaRPr lang="es-ES" sz="1600" noProof="0" dirty="0" smtClean="0">
                        <a:latin typeface="Arial Narrow" panose="020B0606020202030204" pitchFamily="34" charset="0"/>
                      </a:endParaRPr>
                    </a:p>
                  </a:txBody>
                  <a:tcPr anchor="ctr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 vMerge="1">
                  <a:txBody>
                    <a:bodyPr/>
                    <a:lstStyle/>
                    <a:p>
                      <a:pPr algn="ctr"/>
                      <a:endParaRPr lang="es-ES" sz="3600" dirty="0">
                        <a:solidFill>
                          <a:srgbClr val="C0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3200" b="1" dirty="0" smtClean="0">
                          <a:solidFill>
                            <a:schemeClr val="accent1"/>
                          </a:solidFill>
                          <a:latin typeface="Arial Narrow" panose="020B0606020202030204" pitchFamily="34" charset="0"/>
                        </a:rPr>
                        <a:t>3</a:t>
                      </a:r>
                      <a:endParaRPr lang="es-ES" sz="3200" b="1" dirty="0">
                        <a:solidFill>
                          <a:schemeClr val="accent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600" dirty="0" smtClean="0">
                          <a:latin typeface="Arial Narrow" panose="020B0606020202030204" pitchFamily="34" charset="0"/>
                        </a:rPr>
                        <a:t>Incrementar aceptación de medios de pago electrónicos en comercios</a:t>
                      </a:r>
                      <a:endParaRPr lang="es-ES" sz="1600" b="0" dirty="0">
                        <a:latin typeface="Arial Narrow" panose="020B0606020202030204" pitchFamily="34" charset="0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85750" marR="0" indent="-28575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s-ES" sz="1600" noProof="0" dirty="0" smtClean="0">
                          <a:latin typeface="Arial Narrow" panose="020B0606020202030204" pitchFamily="34" charset="0"/>
                        </a:rPr>
                        <a:t>Confianza mediante cash-in/cash-</a:t>
                      </a:r>
                      <a:r>
                        <a:rPr lang="es-ES" sz="1600" noProof="0" dirty="0" err="1" smtClean="0">
                          <a:latin typeface="Arial Narrow" panose="020B0606020202030204" pitchFamily="34" charset="0"/>
                        </a:rPr>
                        <a:t>out</a:t>
                      </a:r>
                      <a:r>
                        <a:rPr lang="es-ES" sz="1600" noProof="0" dirty="0" smtClean="0">
                          <a:latin typeface="Arial Narrow" panose="020B0606020202030204" pitchFamily="34" charset="0"/>
                        </a:rPr>
                        <a:t>.</a:t>
                      </a:r>
                    </a:p>
                    <a:p>
                      <a:pPr marL="285750" marR="0" indent="-28575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s-ES" sz="1600" noProof="0" dirty="0" smtClean="0">
                          <a:latin typeface="Arial Narrow" panose="020B0606020202030204" pitchFamily="34" charset="0"/>
                        </a:rPr>
                        <a:t>Oferta de incentivos </a:t>
                      </a:r>
                      <a:r>
                        <a:rPr lang="es-ES" sz="1600" noProof="0" dirty="0" err="1" smtClean="0">
                          <a:latin typeface="Arial Narrow" panose="020B0606020202030204" pitchFamily="34" charset="0"/>
                        </a:rPr>
                        <a:t>ie</a:t>
                      </a:r>
                      <a:r>
                        <a:rPr lang="es-ES" sz="1600" noProof="0" dirty="0" smtClean="0">
                          <a:latin typeface="Arial Narrow" panose="020B0606020202030204" pitchFamily="34" charset="0"/>
                        </a:rPr>
                        <a:t>. manejo inventarios, contabilidad.</a:t>
                      </a:r>
                    </a:p>
                    <a:p>
                      <a:pPr marL="285750" marR="0" indent="-28575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s-ES" sz="1600" noProof="0" dirty="0" smtClean="0">
                          <a:latin typeface="Arial Narrow" panose="020B0606020202030204" pitchFamily="34" charset="0"/>
                        </a:rPr>
                        <a:t>Modelo diferencial para sector rural. </a:t>
                      </a:r>
                      <a:endParaRPr lang="es-ES" sz="1600" noProof="0" dirty="0">
                        <a:latin typeface="Arial Narrow" panose="020B0606020202030204" pitchFamily="34" charset="0"/>
                      </a:endParaRPr>
                    </a:p>
                  </a:txBody>
                  <a:tcPr anchor="ctr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 vMerge="1">
                  <a:txBody>
                    <a:bodyPr/>
                    <a:lstStyle/>
                    <a:p>
                      <a:pPr algn="ctr"/>
                      <a:endParaRPr lang="es-ES" sz="3600" dirty="0">
                        <a:solidFill>
                          <a:srgbClr val="C0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3200" b="1" dirty="0" smtClean="0">
                          <a:solidFill>
                            <a:schemeClr val="accent1"/>
                          </a:solidFill>
                          <a:latin typeface="Arial Narrow" panose="020B0606020202030204" pitchFamily="34" charset="0"/>
                        </a:rPr>
                        <a:t>4</a:t>
                      </a:r>
                      <a:endParaRPr lang="es-ES" sz="3200" b="1" dirty="0">
                        <a:solidFill>
                          <a:schemeClr val="accent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600" dirty="0" smtClean="0">
                          <a:latin typeface="Arial Narrow" panose="020B0606020202030204" pitchFamily="34" charset="0"/>
                        </a:rPr>
                        <a:t>Consideraciones tributarias</a:t>
                      </a:r>
                      <a:endParaRPr lang="es-ES" sz="1600" b="1" dirty="0">
                        <a:latin typeface="Arial Narrow" panose="020B0606020202030204" pitchFamily="34" charset="0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85750" marR="0" indent="-28575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s-ES" sz="1600" noProof="0" dirty="0" smtClean="0">
                          <a:latin typeface="Arial Narrow" panose="020B0606020202030204" pitchFamily="34" charset="0"/>
                        </a:rPr>
                        <a:t>Simplificar</a:t>
                      </a:r>
                      <a:r>
                        <a:rPr lang="es-ES" sz="1600" baseline="0" noProof="0" dirty="0" smtClean="0">
                          <a:latin typeface="Arial Narrow" panose="020B0606020202030204" pitchFamily="34" charset="0"/>
                        </a:rPr>
                        <a:t> esquema tributario. </a:t>
                      </a:r>
                      <a:endParaRPr lang="es-ES" sz="1600" noProof="0" dirty="0" smtClean="0">
                        <a:latin typeface="Arial Narrow" panose="020B0606020202030204" pitchFamily="34" charset="0"/>
                      </a:endParaRPr>
                    </a:p>
                    <a:p>
                      <a:pPr marL="285750" marR="0" indent="-28575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s-ES" sz="1600" noProof="0" dirty="0" smtClean="0">
                          <a:latin typeface="Arial Narrow" panose="020B0606020202030204" pitchFamily="34" charset="0"/>
                        </a:rPr>
                        <a:t>Gradualidad de la formalización. </a:t>
                      </a:r>
                    </a:p>
                  </a:txBody>
                  <a:tcPr anchor="ctr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 vMerge="1">
                  <a:txBody>
                    <a:bodyPr/>
                    <a:lstStyle/>
                    <a:p>
                      <a:pPr algn="ctr"/>
                      <a:endParaRPr lang="es-ES" sz="3600" dirty="0">
                        <a:solidFill>
                          <a:srgbClr val="C0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3200" b="1" dirty="0" smtClean="0">
                          <a:solidFill>
                            <a:schemeClr val="accent1"/>
                          </a:solidFill>
                          <a:latin typeface="Arial Narrow" panose="020B0606020202030204" pitchFamily="34" charset="0"/>
                        </a:rPr>
                        <a:t>5</a:t>
                      </a:r>
                      <a:endParaRPr lang="es-ES" sz="3200" b="1" dirty="0">
                        <a:solidFill>
                          <a:schemeClr val="accent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600" dirty="0" smtClean="0">
                          <a:latin typeface="Arial Narrow" panose="020B0606020202030204" pitchFamily="34" charset="0"/>
                        </a:rPr>
                        <a:t>Ambiente regulatorio propicio para la interoperabilidad </a:t>
                      </a:r>
                      <a:endParaRPr lang="es-ES" sz="1600" b="1" dirty="0">
                        <a:latin typeface="Arial Narrow" panose="020B0606020202030204" pitchFamily="34" charset="0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85750" marR="0" indent="-28575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s-ES" sz="1600" noProof="0" dirty="0" smtClean="0">
                          <a:latin typeface="Arial Narrow" panose="020B0606020202030204" pitchFamily="34" charset="0"/>
                        </a:rPr>
                        <a:t>Economías de escala. </a:t>
                      </a:r>
                    </a:p>
                    <a:p>
                      <a:pPr marL="285750" marR="0" indent="-28575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s-ES" sz="1600" noProof="0" dirty="0" smtClean="0">
                          <a:latin typeface="Arial Narrow" panose="020B0606020202030204" pitchFamily="34" charset="0"/>
                        </a:rPr>
                        <a:t>Homogeneidad en reglas del juego. </a:t>
                      </a:r>
                      <a:endParaRPr lang="es-ES" sz="1600" noProof="0" dirty="0">
                        <a:latin typeface="Arial Narrow" panose="020B0606020202030204" pitchFamily="34" charset="0"/>
                      </a:endParaRPr>
                    </a:p>
                  </a:txBody>
                  <a:tcPr anchor="ctr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016130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14 Rectángulo"/>
          <p:cNvSpPr/>
          <p:nvPr/>
        </p:nvSpPr>
        <p:spPr>
          <a:xfrm>
            <a:off x="0" y="5373215"/>
            <a:ext cx="9144000" cy="13571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8" name="1 Marcador de texto"/>
          <p:cNvSpPr txBox="1">
            <a:spLocks/>
          </p:cNvSpPr>
          <p:nvPr/>
        </p:nvSpPr>
        <p:spPr>
          <a:xfrm>
            <a:off x="354007" y="214233"/>
            <a:ext cx="6018193" cy="694487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CO" sz="3600" dirty="0" smtClean="0">
                <a:latin typeface="Arial Narrow" panose="020B0606020202030204" pitchFamily="34" charset="0"/>
              </a:rPr>
              <a:t>1. Uso </a:t>
            </a:r>
            <a:r>
              <a:rPr lang="es-CO" sz="3600" dirty="0">
                <a:latin typeface="Arial Narrow" panose="020B0606020202030204" pitchFamily="34" charset="0"/>
              </a:rPr>
              <a:t>de servicios financieros</a:t>
            </a:r>
          </a:p>
        </p:txBody>
      </p:sp>
      <p:sp>
        <p:nvSpPr>
          <p:cNvPr id="11" name="10 Rectángulo"/>
          <p:cNvSpPr/>
          <p:nvPr/>
        </p:nvSpPr>
        <p:spPr>
          <a:xfrm>
            <a:off x="259822" y="1268760"/>
            <a:ext cx="8638871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" dirty="0" smtClean="0">
                <a:latin typeface="Arial Narrow" panose="020B0606020202030204" pitchFamily="34" charset="0"/>
                <a:cs typeface="Arial" panose="020B0604020202020204" pitchFamily="34" charset="0"/>
              </a:rPr>
              <a:t>Reducción del efectivo </a:t>
            </a:r>
            <a:r>
              <a:rPr lang="es-ES" dirty="0">
                <a:latin typeface="Arial Narrow" panose="020B0606020202030204" pitchFamily="34" charset="0"/>
                <a:cs typeface="Arial" panose="020B0604020202020204" pitchFamily="34" charset="0"/>
              </a:rPr>
              <a:t>genera </a:t>
            </a:r>
            <a:r>
              <a:rPr lang="es-ES" dirty="0" smtClean="0">
                <a:latin typeface="Arial Narrow" panose="020B0606020202030204" pitchFamily="34" charset="0"/>
                <a:cs typeface="Arial" panose="020B0604020202020204" pitchFamily="34" charset="0"/>
              </a:rPr>
              <a:t>beneficios para todos: mayor seguridad, conveniencia, control </a:t>
            </a:r>
            <a:r>
              <a:rPr lang="es-ES" dirty="0">
                <a:latin typeface="Arial Narrow" panose="020B0606020202030204" pitchFamily="34" charset="0"/>
                <a:cs typeface="Arial" panose="020B0604020202020204" pitchFamily="34" charset="0"/>
              </a:rPr>
              <a:t>del lavado de activos </a:t>
            </a:r>
            <a:r>
              <a:rPr lang="es-ES" dirty="0" smtClean="0">
                <a:latin typeface="Arial Narrow" panose="020B0606020202030204" pitchFamily="34" charset="0"/>
                <a:cs typeface="Arial" panose="020B0604020202020204" pitchFamily="34" charset="0"/>
              </a:rPr>
              <a:t>e inclusión financiera. Hemos definido un plan de trabajo </a:t>
            </a:r>
            <a:r>
              <a:rPr lang="es-ES" dirty="0" smtClean="0">
                <a:latin typeface="Arial Narrow" panose="020B0606020202030204" pitchFamily="34" charset="0"/>
              </a:rPr>
              <a:t>para generar un </a:t>
            </a:r>
            <a:r>
              <a:rPr lang="es-ES" dirty="0">
                <a:latin typeface="Arial Narrow" panose="020B0606020202030204" pitchFamily="34" charset="0"/>
                <a:cs typeface="Arial" panose="020B0604020202020204" pitchFamily="34" charset="0"/>
              </a:rPr>
              <a:t>ecosistema </a:t>
            </a:r>
            <a:r>
              <a:rPr lang="es-ES" dirty="0" smtClean="0">
                <a:latin typeface="Arial Narrow" panose="020B0606020202030204" pitchFamily="34" charset="0"/>
                <a:cs typeface="Arial" panose="020B0604020202020204" pitchFamily="34" charset="0"/>
              </a:rPr>
              <a:t>de </a:t>
            </a:r>
            <a:r>
              <a:rPr lang="es-ES" dirty="0">
                <a:latin typeface="Arial Narrow" panose="020B0606020202030204" pitchFamily="34" charset="0"/>
                <a:cs typeface="Arial" panose="020B0604020202020204" pitchFamily="34" charset="0"/>
              </a:rPr>
              <a:t>pagos </a:t>
            </a:r>
            <a:r>
              <a:rPr lang="es-ES" dirty="0" smtClean="0">
                <a:latin typeface="Arial Narrow" panose="020B0606020202030204" pitchFamily="34" charset="0"/>
                <a:cs typeface="Arial" panose="020B0604020202020204" pitchFamily="34" charset="0"/>
              </a:rPr>
              <a:t>y avanzar en la digitalización de la economía.  </a:t>
            </a:r>
            <a:endParaRPr lang="es-CO" dirty="0"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sp>
        <p:nvSpPr>
          <p:cNvPr id="7" name="6 Rectángulo"/>
          <p:cNvSpPr/>
          <p:nvPr/>
        </p:nvSpPr>
        <p:spPr>
          <a:xfrm>
            <a:off x="5141851" y="4553833"/>
            <a:ext cx="3894645" cy="132343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s-ES" altLang="es-CO" sz="1600" dirty="0">
                <a:latin typeface="Arial Narrow" panose="020B0606020202030204" pitchFamily="34" charset="0"/>
                <a:cs typeface="Arial" panose="020B0604020202020204" pitchFamily="34" charset="0"/>
              </a:rPr>
              <a:t>Digitalización </a:t>
            </a:r>
            <a:r>
              <a:rPr lang="es-ES" altLang="es-CO" sz="1600" b="1" dirty="0" smtClean="0">
                <a:solidFill>
                  <a:srgbClr val="A5002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pagos </a:t>
            </a:r>
            <a:r>
              <a:rPr lang="es-ES" altLang="es-CO" sz="1600" b="1" dirty="0">
                <a:solidFill>
                  <a:srgbClr val="A5002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y recaudos del Gobierno </a:t>
            </a:r>
          </a:p>
          <a:p>
            <a:pPr algn="just"/>
            <a:endParaRPr lang="es-ES" altLang="es-CO" sz="1600" dirty="0">
              <a:solidFill>
                <a:prstClr val="black"/>
              </a:solidFill>
              <a:latin typeface="Arial Narrow" panose="020B0606020202030204" pitchFamily="34" charset="0"/>
              <a:ea typeface="ＭＳ Ｐゴシック" pitchFamily="34" charset="-128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ES" altLang="es-CO" sz="1600" dirty="0" smtClean="0">
                <a:solidFill>
                  <a:prstClr val="black"/>
                </a:solidFill>
                <a:latin typeface="Arial Narrow" panose="020B0606020202030204" pitchFamily="34" charset="0"/>
                <a:ea typeface="ＭＳ Ｐゴシック" pitchFamily="34" charset="-128"/>
              </a:rPr>
              <a:t>94</a:t>
            </a:r>
            <a:r>
              <a:rPr lang="es-ES" altLang="es-CO" sz="1600" dirty="0">
                <a:solidFill>
                  <a:prstClr val="black"/>
                </a:solidFill>
                <a:latin typeface="Arial Narrow" panose="020B0606020202030204" pitchFamily="34" charset="0"/>
                <a:ea typeface="ＭＳ Ｐゴシック" pitchFamily="34" charset="-128"/>
              </a:rPr>
              <a:t>% del valor y </a:t>
            </a:r>
            <a:r>
              <a:rPr lang="es-ES" altLang="es-CO" sz="1600" dirty="0" smtClean="0">
                <a:solidFill>
                  <a:prstClr val="black"/>
                </a:solidFill>
                <a:latin typeface="Arial Narrow" panose="020B0606020202030204" pitchFamily="34" charset="0"/>
                <a:ea typeface="ＭＳ Ｐゴシック" pitchFamily="34" charset="-128"/>
              </a:rPr>
              <a:t>76</a:t>
            </a:r>
            <a:r>
              <a:rPr lang="es-ES" altLang="es-CO" sz="1600" dirty="0">
                <a:solidFill>
                  <a:prstClr val="black"/>
                </a:solidFill>
                <a:latin typeface="Arial Narrow" panose="020B0606020202030204" pitchFamily="34" charset="0"/>
                <a:ea typeface="ＭＳ Ｐゴシック" pitchFamily="34" charset="-128"/>
              </a:rPr>
              <a:t>% del </a:t>
            </a:r>
            <a:r>
              <a:rPr lang="es-ES" altLang="es-CO" sz="1600" dirty="0" smtClean="0">
                <a:solidFill>
                  <a:prstClr val="black"/>
                </a:solidFill>
                <a:latin typeface="Arial Narrow" panose="020B0606020202030204" pitchFamily="34" charset="0"/>
                <a:ea typeface="ＭＳ Ｐゴシック" pitchFamily="34" charset="-128"/>
              </a:rPr>
              <a:t>volumen de pagos son digitales</a:t>
            </a:r>
            <a:r>
              <a:rPr lang="es-ES" altLang="es-CO" sz="1600" baseline="30000" dirty="0" smtClean="0">
                <a:solidFill>
                  <a:prstClr val="black"/>
                </a:solidFill>
                <a:latin typeface="Arial Narrow" panose="020B0606020202030204" pitchFamily="34" charset="0"/>
                <a:ea typeface="ＭＳ Ｐゴシック" pitchFamily="34" charset="-128"/>
              </a:rPr>
              <a:t>2</a:t>
            </a:r>
            <a:r>
              <a:rPr lang="es-ES" altLang="es-CO" sz="1600" dirty="0" smtClean="0">
                <a:solidFill>
                  <a:prstClr val="black"/>
                </a:solidFill>
                <a:latin typeface="Arial Narrow" panose="020B0606020202030204" pitchFamily="34" charset="0"/>
                <a:ea typeface="ＭＳ Ｐゴシック" pitchFamily="34" charset="-128"/>
              </a:rPr>
              <a:t>. Espacio </a:t>
            </a:r>
            <a:r>
              <a:rPr lang="es-ES" altLang="es-CO" sz="1600" dirty="0">
                <a:solidFill>
                  <a:prstClr val="black"/>
                </a:solidFill>
                <a:latin typeface="Arial Narrow" panose="020B0606020202030204" pitchFamily="34" charset="0"/>
                <a:ea typeface="ＭＳ Ｐゴシック" pitchFamily="34" charset="-128"/>
              </a:rPr>
              <a:t>de mejora </a:t>
            </a:r>
            <a:r>
              <a:rPr lang="es-ES" altLang="es-CO" sz="1600" dirty="0" smtClean="0">
                <a:solidFill>
                  <a:prstClr val="black"/>
                </a:solidFill>
                <a:latin typeface="Arial Narrow" panose="020B0606020202030204" pitchFamily="34" charset="0"/>
                <a:ea typeface="ＭＳ Ｐゴシック" pitchFamily="34" charset="-128"/>
              </a:rPr>
              <a:t>territorial.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ES" sz="1600" dirty="0" smtClean="0">
                <a:latin typeface="Arial Narrow" panose="020B0606020202030204" pitchFamily="34" charset="0"/>
              </a:rPr>
              <a:t>Consultoría BID. </a:t>
            </a:r>
            <a:endParaRPr lang="es-CO" sz="1600" dirty="0">
              <a:latin typeface="Arial Narrow" panose="020B0606020202030204" pitchFamily="34" charset="0"/>
            </a:endParaRPr>
          </a:p>
        </p:txBody>
      </p:sp>
      <p:sp>
        <p:nvSpPr>
          <p:cNvPr id="10" name="9 Rectángulo"/>
          <p:cNvSpPr/>
          <p:nvPr/>
        </p:nvSpPr>
        <p:spPr>
          <a:xfrm>
            <a:off x="5141851" y="2795444"/>
            <a:ext cx="3894645" cy="156966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spcBef>
                <a:spcPts val="0"/>
              </a:spcBef>
            </a:pPr>
            <a:r>
              <a:rPr lang="es-ES_tradnl" altLang="es-CO" sz="1600" dirty="0">
                <a:solidFill>
                  <a:prstClr val="black"/>
                </a:solidFill>
                <a:latin typeface="Arial Narrow" panose="020B0606020202030204" pitchFamily="34" charset="0"/>
                <a:ea typeface="ＭＳ Ｐゴシック" pitchFamily="34" charset="-128"/>
              </a:rPr>
              <a:t>Promover </a:t>
            </a:r>
            <a:r>
              <a:rPr lang="es-ES_tradnl" altLang="es-CO" sz="1600" dirty="0" smtClean="0">
                <a:solidFill>
                  <a:prstClr val="black"/>
                </a:solidFill>
                <a:latin typeface="Arial Narrow" panose="020B0606020202030204" pitchFamily="34" charset="0"/>
                <a:ea typeface="ＭＳ Ｐゴシック" pitchFamily="34" charset="-128"/>
              </a:rPr>
              <a:t>pagos electrónicos en </a:t>
            </a:r>
            <a:r>
              <a:rPr lang="es-ES_tradnl" altLang="es-CO" sz="1600" b="1" dirty="0" smtClean="0">
                <a:solidFill>
                  <a:srgbClr val="A5002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pequeños </a:t>
            </a:r>
            <a:r>
              <a:rPr lang="es-ES_tradnl" altLang="es-CO" sz="1600" b="1" dirty="0">
                <a:solidFill>
                  <a:srgbClr val="A5002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comercios</a:t>
            </a:r>
          </a:p>
          <a:p>
            <a:pPr algn="just">
              <a:spcBef>
                <a:spcPts val="0"/>
              </a:spcBef>
            </a:pPr>
            <a:endParaRPr lang="es-ES_tradnl" sz="1600" dirty="0">
              <a:solidFill>
                <a:prstClr val="black"/>
              </a:solidFill>
              <a:latin typeface="Arial Narrow" panose="020B0606020202030204" pitchFamily="34" charset="0"/>
              <a:ea typeface="ＭＳ Ｐゴシック" pitchFamily="34" charset="-128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ES" sz="1600" dirty="0" smtClean="0">
                <a:latin typeface="Arial Narrow" panose="020B0606020202030204" pitchFamily="34" charset="0"/>
              </a:rPr>
              <a:t>Consultoría WEF </a:t>
            </a:r>
            <a:r>
              <a:rPr lang="es-ES" sz="1600" dirty="0">
                <a:latin typeface="Arial Narrow" panose="020B0606020202030204" pitchFamily="34" charset="0"/>
              </a:rPr>
              <a:t>y el </a:t>
            </a:r>
            <a:r>
              <a:rPr lang="es-ES" sz="1600" dirty="0" smtClean="0">
                <a:latin typeface="Arial Narrow" panose="020B0606020202030204" pitchFamily="34" charset="0"/>
              </a:rPr>
              <a:t>BID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ES" sz="1600" dirty="0" smtClean="0">
                <a:latin typeface="Arial Narrow" panose="020B0606020202030204" pitchFamily="34" charset="0"/>
              </a:rPr>
              <a:t>Piloto incluye: sector financiero, tenderos, distribuidores y red de corresponsales.</a:t>
            </a:r>
            <a:endParaRPr lang="es-CO" sz="1600" dirty="0">
              <a:latin typeface="Arial Narrow" panose="020B0606020202030204" pitchFamily="34" charset="0"/>
            </a:endParaRPr>
          </a:p>
        </p:txBody>
      </p:sp>
      <p:sp>
        <p:nvSpPr>
          <p:cNvPr id="4" name="3 CuadroTexto"/>
          <p:cNvSpPr txBox="1"/>
          <p:nvPr/>
        </p:nvSpPr>
        <p:spPr>
          <a:xfrm>
            <a:off x="5643338" y="6381328"/>
            <a:ext cx="349188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aseline="30000" dirty="0">
                <a:latin typeface="Arial Narrow" panose="020B0606020202030204" pitchFamily="34" charset="0"/>
              </a:rPr>
              <a:t>1</a:t>
            </a:r>
            <a:r>
              <a:rPr lang="en-US" sz="1200" baseline="30000" dirty="0" smtClean="0">
                <a:latin typeface="Arial Narrow" panose="020B0606020202030204" pitchFamily="34" charset="0"/>
              </a:rPr>
              <a:t>/ </a:t>
            </a:r>
            <a:r>
              <a:rPr lang="en-US" sz="1200" baseline="30000" dirty="0" err="1" smtClean="0">
                <a:latin typeface="Arial Narrow" panose="020B0606020202030204" pitchFamily="34" charset="0"/>
              </a:rPr>
              <a:t>Mastercard</a:t>
            </a:r>
            <a:r>
              <a:rPr lang="en-US" sz="1200" baseline="30000" dirty="0" smtClean="0">
                <a:latin typeface="Arial Narrow" panose="020B0606020202030204" pitchFamily="34" charset="0"/>
              </a:rPr>
              <a:t> </a:t>
            </a:r>
            <a:r>
              <a:rPr lang="en-US" sz="1200" baseline="30000" dirty="0">
                <a:latin typeface="Arial Narrow" panose="020B0606020202030204" pitchFamily="34" charset="0"/>
              </a:rPr>
              <a:t>(2013) The Global Journey From Cash to Cashless</a:t>
            </a:r>
          </a:p>
          <a:p>
            <a:r>
              <a:rPr lang="en-US" sz="1200" baseline="30000" dirty="0" smtClean="0">
                <a:latin typeface="Arial Narrow" panose="020B0606020202030204" pitchFamily="34" charset="0"/>
              </a:rPr>
              <a:t>2/ BTCA (2015) Colombia </a:t>
            </a:r>
            <a:r>
              <a:rPr lang="en-US" sz="1200" baseline="30000" dirty="0">
                <a:latin typeface="Arial Narrow" panose="020B0606020202030204" pitchFamily="34" charset="0"/>
              </a:rPr>
              <a:t>– Country Diagnostic</a:t>
            </a:r>
            <a:r>
              <a:rPr lang="en-US" sz="1200" baseline="30000" dirty="0" smtClean="0">
                <a:latin typeface="Arial Narrow" panose="020B0606020202030204" pitchFamily="34" charset="0"/>
              </a:rPr>
              <a:t>.</a:t>
            </a:r>
            <a:endParaRPr lang="es-ES" sz="1200" baseline="30000" dirty="0">
              <a:latin typeface="Arial Narrow" panose="020B0606020202030204" pitchFamily="34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522" t="20029" r="18431" b="22869"/>
          <a:stretch/>
        </p:blipFill>
        <p:spPr bwMode="auto">
          <a:xfrm>
            <a:off x="372292" y="2952720"/>
            <a:ext cx="4415732" cy="3101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11 Rectángulo"/>
          <p:cNvSpPr/>
          <p:nvPr/>
        </p:nvSpPr>
        <p:spPr>
          <a:xfrm>
            <a:off x="539552" y="2490242"/>
            <a:ext cx="410722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b="1" dirty="0" smtClean="0">
                <a:latin typeface="Arial Narrow" panose="020B0606020202030204" pitchFamily="34" charset="0"/>
                <a:cs typeface="Arial" panose="020B0604020202020204" pitchFamily="34" charset="0"/>
              </a:rPr>
              <a:t>Trayectoria hacia la reducción del efectivo</a:t>
            </a:r>
            <a:r>
              <a:rPr lang="es-ES" b="1" baseline="30000" dirty="0" smtClean="0">
                <a:latin typeface="Arial Narrow" panose="020B0606020202030204" pitchFamily="34" charset="0"/>
                <a:cs typeface="Arial" panose="020B0604020202020204" pitchFamily="34" charset="0"/>
              </a:rPr>
              <a:t>1</a:t>
            </a:r>
            <a:endParaRPr lang="es-CO" b="1" baseline="30000" dirty="0"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sp>
        <p:nvSpPr>
          <p:cNvPr id="2" name="1 Elipse"/>
          <p:cNvSpPr/>
          <p:nvPr/>
        </p:nvSpPr>
        <p:spPr>
          <a:xfrm>
            <a:off x="1811313" y="5150688"/>
            <a:ext cx="432048" cy="36004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" name="4 CuadroTexto"/>
          <p:cNvSpPr txBox="1"/>
          <p:nvPr/>
        </p:nvSpPr>
        <p:spPr>
          <a:xfrm rot="16200000">
            <a:off x="-1123182" y="4490117"/>
            <a:ext cx="2619617" cy="446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200" b="1" dirty="0" smtClean="0">
                <a:latin typeface="Arial Narrow" panose="020B0606020202030204" pitchFamily="34" charset="0"/>
              </a:rPr>
              <a:t>Trayectoria</a:t>
            </a:r>
            <a:r>
              <a:rPr lang="es-ES" sz="1100" dirty="0" smtClean="0">
                <a:latin typeface="Arial Narrow" panose="020B0606020202030204" pitchFamily="34" charset="0"/>
              </a:rPr>
              <a:t> </a:t>
            </a:r>
          </a:p>
          <a:p>
            <a:pPr algn="ctr"/>
            <a:r>
              <a:rPr lang="es-ES" sz="1100" dirty="0" smtClean="0">
                <a:latin typeface="Arial Narrow" panose="020B0606020202030204" pitchFamily="34" charset="0"/>
              </a:rPr>
              <a:t>(% de reducción del efectivo en 5 años)</a:t>
            </a:r>
            <a:endParaRPr lang="es-ES" sz="1100" dirty="0">
              <a:latin typeface="Arial Narrow" panose="020B0606020202030204" pitchFamily="34" charset="0"/>
            </a:endParaRPr>
          </a:p>
        </p:txBody>
      </p:sp>
      <p:sp>
        <p:nvSpPr>
          <p:cNvPr id="14" name="13 CuadroTexto"/>
          <p:cNvSpPr txBox="1"/>
          <p:nvPr/>
        </p:nvSpPr>
        <p:spPr>
          <a:xfrm>
            <a:off x="539552" y="6053807"/>
            <a:ext cx="4039705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200" b="1" dirty="0" smtClean="0">
                <a:latin typeface="Arial Narrow" panose="020B0606020202030204" pitchFamily="34" charset="0"/>
              </a:rPr>
              <a:t>% de grado de alistamiento </a:t>
            </a:r>
          </a:p>
          <a:p>
            <a:pPr algn="ctr"/>
            <a:r>
              <a:rPr lang="es-ES" sz="1100" dirty="0" smtClean="0">
                <a:latin typeface="Arial Narrow" panose="020B0606020202030204" pitchFamily="34" charset="0"/>
              </a:rPr>
              <a:t>(inclusión financiera, factores culturales, aceptación de pagos electrónicos en comercios, infraestructura y tecnología)</a:t>
            </a:r>
            <a:endParaRPr lang="es-ES" sz="1100" dirty="0"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108048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31 Rectángulo redondeado"/>
          <p:cNvSpPr/>
          <p:nvPr/>
        </p:nvSpPr>
        <p:spPr bwMode="auto">
          <a:xfrm>
            <a:off x="2315121" y="5781770"/>
            <a:ext cx="1280160" cy="365760"/>
          </a:xfrm>
          <a:prstGeom prst="roundRect">
            <a:avLst/>
          </a:prstGeom>
          <a:solidFill>
            <a:schemeClr val="bg1">
              <a:lumMod val="8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defTabSz="820738"/>
            <a:r>
              <a:rPr lang="es-CO" sz="1200" b="1" dirty="0" err="1">
                <a:solidFill>
                  <a:srgbClr val="002060"/>
                </a:solidFill>
              </a:rPr>
              <a:t>Payment</a:t>
            </a:r>
            <a:r>
              <a:rPr lang="es-CO" sz="1200" b="1" dirty="0">
                <a:solidFill>
                  <a:srgbClr val="002060"/>
                </a:solidFill>
              </a:rPr>
              <a:t> </a:t>
            </a:r>
            <a:r>
              <a:rPr lang="es-CO" sz="1200" b="1" dirty="0" err="1">
                <a:solidFill>
                  <a:srgbClr val="002060"/>
                </a:solidFill>
              </a:rPr>
              <a:t>Facilitator</a:t>
            </a:r>
            <a:endParaRPr lang="es-CO" sz="1200" b="1" dirty="0">
              <a:solidFill>
                <a:srgbClr val="002060"/>
              </a:solidFill>
            </a:endParaRPr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491064" cy="1143000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r>
              <a:rPr lang="es-MX" sz="2000" dirty="0">
                <a:solidFill>
                  <a:srgbClr val="000068"/>
                </a:solidFill>
              </a:rPr>
              <a:t>El modelo de pagos electrónicos propone crear un ecosistema integrando soluciones existentes e innovadoras entre los </a:t>
            </a:r>
            <a:r>
              <a:rPr lang="es-MX" sz="2000" dirty="0" err="1">
                <a:solidFill>
                  <a:srgbClr val="000068"/>
                </a:solidFill>
              </a:rPr>
              <a:t>FMCGs</a:t>
            </a:r>
            <a:r>
              <a:rPr lang="es-MX" sz="2000" dirty="0">
                <a:solidFill>
                  <a:srgbClr val="000068"/>
                </a:solidFill>
              </a:rPr>
              <a:t> y su red de Tenderos</a:t>
            </a:r>
            <a:endParaRPr lang="en-US" sz="2000" dirty="0">
              <a:solidFill>
                <a:srgbClr val="000068"/>
              </a:solidFill>
            </a:endParaRPr>
          </a:p>
        </p:txBody>
      </p:sp>
      <p:pic>
        <p:nvPicPr>
          <p:cNvPr id="25" name="Imagen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2487" y="4967038"/>
            <a:ext cx="850353" cy="850353"/>
          </a:xfrm>
          <a:prstGeom prst="rect">
            <a:avLst/>
          </a:prstGeom>
        </p:spPr>
      </p:pic>
      <p:grpSp>
        <p:nvGrpSpPr>
          <p:cNvPr id="4" name="3 Grupo"/>
          <p:cNvGrpSpPr/>
          <p:nvPr/>
        </p:nvGrpSpPr>
        <p:grpSpPr>
          <a:xfrm>
            <a:off x="7836082" y="1867055"/>
            <a:ext cx="903645" cy="405510"/>
            <a:chOff x="6976582" y="4327207"/>
            <a:chExt cx="1385523" cy="621753"/>
          </a:xfrm>
        </p:grpSpPr>
        <p:pic>
          <p:nvPicPr>
            <p:cNvPr id="26" name="Picture 19"/>
            <p:cNvPicPr>
              <a:picLocks noChangeAspect="1"/>
            </p:cNvPicPr>
            <p:nvPr/>
          </p:nvPicPr>
          <p:blipFill>
            <a:blip r:embed="rId3" cstate="print">
              <a:grayscl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76582" y="4327207"/>
              <a:ext cx="621753" cy="621753"/>
            </a:xfrm>
            <a:prstGeom prst="rect">
              <a:avLst/>
            </a:prstGeom>
          </p:spPr>
        </p:pic>
        <p:pic>
          <p:nvPicPr>
            <p:cNvPr id="27" name="Imagen 11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740352" y="4327207"/>
              <a:ext cx="621753" cy="621753"/>
            </a:xfrm>
            <a:prstGeom prst="rect">
              <a:avLst/>
            </a:prstGeom>
          </p:spPr>
        </p:pic>
        <p:pic>
          <p:nvPicPr>
            <p:cNvPr id="28" name="Imagen 12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58467" y="4327207"/>
              <a:ext cx="621753" cy="621753"/>
            </a:xfrm>
            <a:prstGeom prst="rect">
              <a:avLst/>
            </a:prstGeom>
          </p:spPr>
        </p:pic>
      </p:grpSp>
      <p:sp>
        <p:nvSpPr>
          <p:cNvPr id="18" name="31 Rectángulo redondeado"/>
          <p:cNvSpPr/>
          <p:nvPr/>
        </p:nvSpPr>
        <p:spPr bwMode="auto">
          <a:xfrm>
            <a:off x="2006345" y="2561151"/>
            <a:ext cx="3151036" cy="432048"/>
          </a:xfrm>
          <a:prstGeom prst="round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defTabSz="820738"/>
            <a:r>
              <a:rPr lang="es-CO" sz="1200" i="1" dirty="0"/>
              <a:t>Entrega de mercancía</a:t>
            </a:r>
          </a:p>
        </p:txBody>
      </p:sp>
      <p:sp>
        <p:nvSpPr>
          <p:cNvPr id="21" name="31 Rectángulo redondeado"/>
          <p:cNvSpPr/>
          <p:nvPr/>
        </p:nvSpPr>
        <p:spPr bwMode="auto">
          <a:xfrm rot="19667950">
            <a:off x="3290632" y="4011269"/>
            <a:ext cx="2117182" cy="432048"/>
          </a:xfrm>
          <a:prstGeom prst="round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defTabSz="820738"/>
            <a:r>
              <a:rPr lang="es-CO" sz="1200" i="1" dirty="0"/>
              <a:t>Pago de mercancía</a:t>
            </a:r>
          </a:p>
        </p:txBody>
      </p:sp>
      <p:cxnSp>
        <p:nvCxnSpPr>
          <p:cNvPr id="6" name="5 Conector recto de flecha"/>
          <p:cNvCxnSpPr/>
          <p:nvPr/>
        </p:nvCxnSpPr>
        <p:spPr bwMode="auto">
          <a:xfrm flipH="1">
            <a:off x="1745888" y="2883864"/>
            <a:ext cx="3456384" cy="0"/>
          </a:xfrm>
          <a:prstGeom prst="straightConnector1">
            <a:avLst/>
          </a:prstGeom>
          <a:noFill/>
          <a:ln w="38100" cap="flat" cmpd="sng" algn="ctr">
            <a:solidFill>
              <a:schemeClr val="accent1">
                <a:lumMod val="50000"/>
              </a:schemeClr>
            </a:solidFill>
            <a:prstDash val="solid"/>
            <a:round/>
            <a:headEnd type="triangle" w="med" len="med"/>
            <a:tailEnd type="none" w="med" len="med"/>
          </a:ln>
          <a:effectLst/>
        </p:spPr>
      </p:cxnSp>
      <p:sp>
        <p:nvSpPr>
          <p:cNvPr id="32" name="31 Rectángulo redondeado"/>
          <p:cNvSpPr/>
          <p:nvPr/>
        </p:nvSpPr>
        <p:spPr bwMode="auto">
          <a:xfrm>
            <a:off x="1814622" y="2896556"/>
            <a:ext cx="3224352" cy="432048"/>
          </a:xfrm>
          <a:prstGeom prst="round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defTabSz="820738"/>
            <a:r>
              <a:rPr lang="es-CO" sz="1200" i="1" dirty="0"/>
              <a:t>Pago en efectivo</a:t>
            </a:r>
          </a:p>
        </p:txBody>
      </p:sp>
      <p:cxnSp>
        <p:nvCxnSpPr>
          <p:cNvPr id="33" name="32 Conector recto de flecha"/>
          <p:cNvCxnSpPr/>
          <p:nvPr/>
        </p:nvCxnSpPr>
        <p:spPr bwMode="auto">
          <a:xfrm>
            <a:off x="1745888" y="3209223"/>
            <a:ext cx="3456384" cy="0"/>
          </a:xfrm>
          <a:prstGeom prst="straightConnector1">
            <a:avLst/>
          </a:prstGeom>
          <a:noFill/>
          <a:ln w="38100" cap="flat" cmpd="sng" algn="ctr">
            <a:solidFill>
              <a:schemeClr val="accent1">
                <a:lumMod val="50000"/>
              </a:schemeClr>
            </a:solidFill>
            <a:prstDash val="solid"/>
            <a:round/>
            <a:headEnd type="triangle" w="med" len="med"/>
            <a:tailEnd type="none" w="med" len="med"/>
          </a:ln>
          <a:effectLst/>
        </p:spPr>
      </p:cxnSp>
      <p:cxnSp>
        <p:nvCxnSpPr>
          <p:cNvPr id="34" name="33 Conector recto de flecha"/>
          <p:cNvCxnSpPr/>
          <p:nvPr/>
        </p:nvCxnSpPr>
        <p:spPr bwMode="auto">
          <a:xfrm flipH="1">
            <a:off x="3662275" y="3892540"/>
            <a:ext cx="2201415" cy="1452340"/>
          </a:xfrm>
          <a:prstGeom prst="straightConnector1">
            <a:avLst/>
          </a:prstGeom>
          <a:noFill/>
          <a:ln w="38100" cap="flat" cmpd="sng" algn="ctr">
            <a:solidFill>
              <a:srgbClr val="00B0F0"/>
            </a:solidFill>
            <a:prstDash val="solid"/>
            <a:round/>
            <a:headEnd type="triangle" w="med" len="med"/>
            <a:tailEnd type="none" w="med" len="med"/>
          </a:ln>
          <a:effectLst/>
        </p:spPr>
      </p:cxnSp>
      <p:cxnSp>
        <p:nvCxnSpPr>
          <p:cNvPr id="35" name="34 Conector recto de flecha"/>
          <p:cNvCxnSpPr/>
          <p:nvPr/>
        </p:nvCxnSpPr>
        <p:spPr bwMode="auto">
          <a:xfrm flipV="1">
            <a:off x="3618792" y="3785287"/>
            <a:ext cx="1735774" cy="1101593"/>
          </a:xfrm>
          <a:prstGeom prst="straightConnector1">
            <a:avLst/>
          </a:prstGeom>
          <a:noFill/>
          <a:ln w="38100" cap="flat" cmpd="sng" algn="ctr">
            <a:solidFill>
              <a:srgbClr val="00B0F0"/>
            </a:solidFill>
            <a:prstDash val="solid"/>
            <a:round/>
            <a:headEnd type="triangle" w="med" len="med"/>
            <a:tailEnd type="none" w="med" len="med"/>
          </a:ln>
          <a:effectLst/>
        </p:spPr>
      </p:cxnSp>
      <p:sp>
        <p:nvSpPr>
          <p:cNvPr id="43" name="31 Rectángulo redondeado"/>
          <p:cNvSpPr/>
          <p:nvPr/>
        </p:nvSpPr>
        <p:spPr bwMode="auto">
          <a:xfrm rot="19579494">
            <a:off x="3775886" y="4188590"/>
            <a:ext cx="1980678" cy="432048"/>
          </a:xfrm>
          <a:prstGeom prst="round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defTabSz="820738"/>
            <a:r>
              <a:rPr lang="es-CO" sz="1200" i="1" dirty="0"/>
              <a:t>Dispersión de </a:t>
            </a:r>
            <a:r>
              <a:rPr lang="es-CO" sz="1200" i="1" dirty="0" smtClean="0"/>
              <a:t>créditos (recarga </a:t>
            </a:r>
            <a:r>
              <a:rPr lang="es-CO" sz="1200" i="1" dirty="0"/>
              <a:t>de saldo </a:t>
            </a:r>
            <a:r>
              <a:rPr lang="es-CO" sz="1200" i="1" dirty="0" smtClean="0"/>
              <a:t>)</a:t>
            </a:r>
            <a:endParaRPr lang="es-CO" sz="1200" i="1" dirty="0"/>
          </a:p>
        </p:txBody>
      </p:sp>
      <p:cxnSp>
        <p:nvCxnSpPr>
          <p:cNvPr id="54" name="53 Conector recto de flecha"/>
          <p:cNvCxnSpPr/>
          <p:nvPr/>
        </p:nvCxnSpPr>
        <p:spPr bwMode="auto">
          <a:xfrm flipH="1" flipV="1">
            <a:off x="960630" y="3892540"/>
            <a:ext cx="1416967" cy="1177420"/>
          </a:xfrm>
          <a:prstGeom prst="straightConnector1">
            <a:avLst/>
          </a:prstGeom>
          <a:noFill/>
          <a:ln w="38100" cap="flat" cmpd="sng" algn="ctr">
            <a:solidFill>
              <a:srgbClr val="00B0F0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sp>
        <p:nvSpPr>
          <p:cNvPr id="58" name="31 Rectángulo redondeado"/>
          <p:cNvSpPr/>
          <p:nvPr/>
        </p:nvSpPr>
        <p:spPr bwMode="auto">
          <a:xfrm rot="2363680">
            <a:off x="908394" y="4095327"/>
            <a:ext cx="1812457" cy="432048"/>
          </a:xfrm>
          <a:prstGeom prst="round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defTabSz="820738"/>
            <a:r>
              <a:rPr lang="es-CO" sz="1200" dirty="0"/>
              <a:t>Pago </a:t>
            </a:r>
            <a:r>
              <a:rPr lang="es-CO" sz="1200" dirty="0" smtClean="0"/>
              <a:t>consolidado de red de Tenderos</a:t>
            </a:r>
            <a:endParaRPr lang="es-CO" sz="1200" dirty="0"/>
          </a:p>
        </p:txBody>
      </p:sp>
      <p:sp>
        <p:nvSpPr>
          <p:cNvPr id="67" name="31 Rectángulo redondeado"/>
          <p:cNvSpPr/>
          <p:nvPr/>
        </p:nvSpPr>
        <p:spPr bwMode="auto">
          <a:xfrm rot="20521264">
            <a:off x="6526322" y="2524838"/>
            <a:ext cx="1261195" cy="432048"/>
          </a:xfrm>
          <a:prstGeom prst="round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defTabSz="820738"/>
            <a:r>
              <a:rPr lang="es-CO" sz="1200" i="1" dirty="0"/>
              <a:t>Pago efectivo</a:t>
            </a:r>
          </a:p>
        </p:txBody>
      </p:sp>
      <p:cxnSp>
        <p:nvCxnSpPr>
          <p:cNvPr id="72" name="71 Conector recto de flecha"/>
          <p:cNvCxnSpPr/>
          <p:nvPr/>
        </p:nvCxnSpPr>
        <p:spPr bwMode="auto">
          <a:xfrm rot="815254" flipH="1">
            <a:off x="6477680" y="2274153"/>
            <a:ext cx="1070436" cy="647073"/>
          </a:xfrm>
          <a:prstGeom prst="straightConnector1">
            <a:avLst/>
          </a:prstGeom>
          <a:noFill/>
          <a:ln w="38100" cap="flat" cmpd="sng" algn="ctr">
            <a:solidFill>
              <a:schemeClr val="accent1">
                <a:lumMod val="50000"/>
              </a:schemeClr>
            </a:solidFill>
            <a:prstDash val="solid"/>
            <a:round/>
            <a:headEnd type="triangle" w="med" len="med"/>
            <a:tailEnd type="none" w="med" len="med"/>
          </a:ln>
          <a:effectLst/>
        </p:spPr>
      </p:cxnSp>
      <p:sp>
        <p:nvSpPr>
          <p:cNvPr id="73" name="31 Rectángulo redondeado"/>
          <p:cNvSpPr/>
          <p:nvPr/>
        </p:nvSpPr>
        <p:spPr bwMode="auto">
          <a:xfrm rot="20521264">
            <a:off x="6250326" y="2249453"/>
            <a:ext cx="1434207" cy="432048"/>
          </a:xfrm>
          <a:prstGeom prst="round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defTabSz="820738"/>
            <a:r>
              <a:rPr lang="es-CO" sz="1200" i="1" dirty="0"/>
              <a:t>Mercancía</a:t>
            </a:r>
          </a:p>
        </p:txBody>
      </p:sp>
      <p:cxnSp>
        <p:nvCxnSpPr>
          <p:cNvPr id="78" name="77 Conector recto de flecha"/>
          <p:cNvCxnSpPr/>
          <p:nvPr/>
        </p:nvCxnSpPr>
        <p:spPr bwMode="auto">
          <a:xfrm flipH="1" flipV="1">
            <a:off x="6343333" y="3785288"/>
            <a:ext cx="854923" cy="993662"/>
          </a:xfrm>
          <a:prstGeom prst="straightConnector1">
            <a:avLst/>
          </a:prstGeom>
          <a:noFill/>
          <a:ln w="38100" cap="flat" cmpd="sng" algn="ctr">
            <a:solidFill>
              <a:srgbClr val="00B0F0"/>
            </a:solidFill>
            <a:prstDash val="sysDash"/>
            <a:round/>
            <a:headEnd type="triangle" w="med" len="med"/>
            <a:tailEnd type="none" w="med" len="med"/>
          </a:ln>
          <a:effectLst/>
        </p:spPr>
      </p:cxnSp>
      <p:cxnSp>
        <p:nvCxnSpPr>
          <p:cNvPr id="81" name="80 Conector recto de flecha"/>
          <p:cNvCxnSpPr/>
          <p:nvPr/>
        </p:nvCxnSpPr>
        <p:spPr bwMode="auto">
          <a:xfrm>
            <a:off x="3662275" y="5520349"/>
            <a:ext cx="2990212" cy="1"/>
          </a:xfrm>
          <a:prstGeom prst="straightConnector1">
            <a:avLst/>
          </a:prstGeom>
          <a:noFill/>
          <a:ln w="38100" cap="flat" cmpd="sng" algn="ctr">
            <a:solidFill>
              <a:srgbClr val="00B0F0"/>
            </a:solidFill>
            <a:prstDash val="sysDash"/>
            <a:round/>
            <a:headEnd type="triangle" w="med" len="med"/>
            <a:tailEnd type="none" w="med" len="med"/>
          </a:ln>
          <a:effectLst/>
        </p:spPr>
      </p:cxnSp>
      <p:sp>
        <p:nvSpPr>
          <p:cNvPr id="84" name="31 Rectángulo redondeado"/>
          <p:cNvSpPr/>
          <p:nvPr/>
        </p:nvSpPr>
        <p:spPr bwMode="auto">
          <a:xfrm>
            <a:off x="3878552" y="5183976"/>
            <a:ext cx="2688171" cy="432048"/>
          </a:xfrm>
          <a:prstGeom prst="round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defTabSz="820738"/>
            <a:r>
              <a:rPr lang="es-CO" sz="1200" i="1" dirty="0"/>
              <a:t>Recaudo Pago de Crédito</a:t>
            </a:r>
          </a:p>
        </p:txBody>
      </p:sp>
      <p:sp>
        <p:nvSpPr>
          <p:cNvPr id="85" name="31 Rectángulo redondeado"/>
          <p:cNvSpPr/>
          <p:nvPr/>
        </p:nvSpPr>
        <p:spPr bwMode="auto">
          <a:xfrm rot="2972887">
            <a:off x="6304616" y="3979452"/>
            <a:ext cx="1312413" cy="432048"/>
          </a:xfrm>
          <a:prstGeom prst="round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defTabSz="820738"/>
            <a:r>
              <a:rPr lang="es-CO" sz="1200" i="1" dirty="0" smtClean="0"/>
              <a:t>Recaudo Pago de Crédito**</a:t>
            </a:r>
            <a:endParaRPr lang="es-CO" sz="1200" i="1" dirty="0"/>
          </a:p>
        </p:txBody>
      </p:sp>
      <p:sp>
        <p:nvSpPr>
          <p:cNvPr id="82" name="81 Rectángulo redondeado"/>
          <p:cNvSpPr/>
          <p:nvPr/>
        </p:nvSpPr>
        <p:spPr bwMode="auto">
          <a:xfrm>
            <a:off x="134136" y="1340768"/>
            <a:ext cx="8902360" cy="4951512"/>
          </a:xfrm>
          <a:prstGeom prst="roundRect">
            <a:avLst>
              <a:gd name="adj" fmla="val 4144"/>
            </a:avLst>
          </a:prstGeom>
          <a:noFill/>
          <a:ln w="9525" cap="flat" cmpd="sng" algn="ctr">
            <a:solidFill>
              <a:schemeClr val="bg1">
                <a:lumMod val="6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609600" marR="0" indent="-609600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000068"/>
              </a:buClr>
              <a:buSzTx/>
              <a:buFontTx/>
              <a:buChar char="•"/>
              <a:tabLst/>
            </a:pPr>
            <a:endParaRPr kumimoji="0" lang="es-AR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92" name="31 Rectángulo redondeado"/>
          <p:cNvSpPr/>
          <p:nvPr/>
        </p:nvSpPr>
        <p:spPr bwMode="auto">
          <a:xfrm>
            <a:off x="2135854" y="4778950"/>
            <a:ext cx="1718686" cy="274320"/>
          </a:xfrm>
          <a:prstGeom prst="round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defTabSz="820738"/>
            <a:r>
              <a:rPr lang="es-CO" sz="1200" b="1" dirty="0">
                <a:solidFill>
                  <a:srgbClr val="0070C0"/>
                </a:solidFill>
              </a:rPr>
              <a:t>Solución de pago</a:t>
            </a:r>
          </a:p>
        </p:txBody>
      </p:sp>
      <p:sp>
        <p:nvSpPr>
          <p:cNvPr id="46" name="31 Rectángulo redondeado"/>
          <p:cNvSpPr/>
          <p:nvPr/>
        </p:nvSpPr>
        <p:spPr bwMode="auto">
          <a:xfrm>
            <a:off x="5227930" y="3429924"/>
            <a:ext cx="1280160" cy="365760"/>
          </a:xfrm>
          <a:prstGeom prst="roundRect">
            <a:avLst/>
          </a:prstGeom>
          <a:solidFill>
            <a:schemeClr val="bg1">
              <a:lumMod val="8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defTabSz="820738"/>
            <a:r>
              <a:rPr lang="es-CO" sz="1200" b="1" dirty="0">
                <a:solidFill>
                  <a:srgbClr val="002060"/>
                </a:solidFill>
              </a:rPr>
              <a:t>Tenderos</a:t>
            </a:r>
          </a:p>
        </p:txBody>
      </p:sp>
      <p:sp>
        <p:nvSpPr>
          <p:cNvPr id="48" name="31 Rectángulo redondeado"/>
          <p:cNvSpPr/>
          <p:nvPr/>
        </p:nvSpPr>
        <p:spPr bwMode="auto">
          <a:xfrm>
            <a:off x="308236" y="3299389"/>
            <a:ext cx="1280160" cy="365760"/>
          </a:xfrm>
          <a:prstGeom prst="roundRect">
            <a:avLst/>
          </a:prstGeom>
          <a:solidFill>
            <a:schemeClr val="bg1">
              <a:lumMod val="8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defTabSz="820738"/>
            <a:r>
              <a:rPr lang="es-CO" sz="1200" b="1" dirty="0" err="1" smtClean="0">
                <a:solidFill>
                  <a:srgbClr val="002060"/>
                </a:solidFill>
              </a:rPr>
              <a:t>FMCGs</a:t>
            </a:r>
            <a:r>
              <a:rPr lang="es-CO" sz="1200" b="1" dirty="0" smtClean="0">
                <a:solidFill>
                  <a:srgbClr val="002060"/>
                </a:solidFill>
              </a:rPr>
              <a:t>*</a:t>
            </a:r>
            <a:endParaRPr lang="es-CO" sz="1200" b="1" dirty="0">
              <a:solidFill>
                <a:srgbClr val="002060"/>
              </a:solidFill>
            </a:endParaRPr>
          </a:p>
        </p:txBody>
      </p:sp>
      <p:sp>
        <p:nvSpPr>
          <p:cNvPr id="50" name="31 Rectángulo redondeado"/>
          <p:cNvSpPr/>
          <p:nvPr/>
        </p:nvSpPr>
        <p:spPr bwMode="auto">
          <a:xfrm>
            <a:off x="7730392" y="2337428"/>
            <a:ext cx="1188720" cy="365760"/>
          </a:xfrm>
          <a:prstGeom prst="roundRect">
            <a:avLst/>
          </a:prstGeom>
          <a:solidFill>
            <a:schemeClr val="bg1">
              <a:lumMod val="8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defTabSz="820738"/>
            <a:r>
              <a:rPr lang="es-CO" sz="1200" b="1" dirty="0">
                <a:solidFill>
                  <a:srgbClr val="002060"/>
                </a:solidFill>
              </a:rPr>
              <a:t>Consumidor</a:t>
            </a:r>
          </a:p>
        </p:txBody>
      </p:sp>
      <p:sp>
        <p:nvSpPr>
          <p:cNvPr id="52" name="31 Rectángulo redondeado"/>
          <p:cNvSpPr/>
          <p:nvPr/>
        </p:nvSpPr>
        <p:spPr bwMode="auto">
          <a:xfrm>
            <a:off x="6774855" y="5518902"/>
            <a:ext cx="1715803" cy="365760"/>
          </a:xfrm>
          <a:prstGeom prst="roundRect">
            <a:avLst/>
          </a:prstGeom>
          <a:solidFill>
            <a:schemeClr val="bg1">
              <a:lumMod val="8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defTabSz="820738"/>
            <a:r>
              <a:rPr lang="es-CO" sz="1200" b="1" dirty="0">
                <a:solidFill>
                  <a:srgbClr val="002060"/>
                </a:solidFill>
              </a:rPr>
              <a:t>Red de puntos de Cash In / Cash </a:t>
            </a:r>
            <a:r>
              <a:rPr lang="es-CO" sz="1200" b="1" dirty="0" err="1">
                <a:solidFill>
                  <a:srgbClr val="002060"/>
                </a:solidFill>
              </a:rPr>
              <a:t>Out</a:t>
            </a:r>
            <a:endParaRPr lang="es-CO" sz="1200" b="1" dirty="0">
              <a:solidFill>
                <a:srgbClr val="002060"/>
              </a:solidFill>
            </a:endParaRPr>
          </a:p>
        </p:txBody>
      </p:sp>
      <p:pic>
        <p:nvPicPr>
          <p:cNvPr id="44" name="Imagen 9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5730" y="2552616"/>
            <a:ext cx="792088" cy="792088"/>
          </a:xfrm>
          <a:prstGeom prst="rect">
            <a:avLst/>
          </a:prstGeom>
          <a:effectLst/>
        </p:spPr>
      </p:pic>
      <p:sp>
        <p:nvSpPr>
          <p:cNvPr id="63" name="12 Rectángulo"/>
          <p:cNvSpPr/>
          <p:nvPr/>
        </p:nvSpPr>
        <p:spPr>
          <a:xfrm>
            <a:off x="305955" y="1746351"/>
            <a:ext cx="849298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s-ES" sz="800" i="1" dirty="0">
              <a:solidFill>
                <a:srgbClr val="00B0F0"/>
              </a:solidFill>
            </a:endParaRPr>
          </a:p>
        </p:txBody>
      </p:sp>
      <p:grpSp>
        <p:nvGrpSpPr>
          <p:cNvPr id="8" name="Grupo 7"/>
          <p:cNvGrpSpPr/>
          <p:nvPr/>
        </p:nvGrpSpPr>
        <p:grpSpPr>
          <a:xfrm>
            <a:off x="2185059" y="1553039"/>
            <a:ext cx="3467061" cy="711639"/>
            <a:chOff x="430236" y="1628800"/>
            <a:chExt cx="2444655" cy="711639"/>
          </a:xfrm>
        </p:grpSpPr>
        <p:sp>
          <p:nvSpPr>
            <p:cNvPr id="59" name="TextBox 8"/>
            <p:cNvSpPr txBox="1"/>
            <p:nvPr/>
          </p:nvSpPr>
          <p:spPr>
            <a:xfrm>
              <a:off x="430236" y="1628800"/>
              <a:ext cx="2327333" cy="705732"/>
            </a:xfrm>
            <a:prstGeom prst="roundRect">
              <a:avLst/>
            </a:prstGeom>
            <a:noFill/>
            <a:ln w="3175">
              <a:solidFill>
                <a:schemeClr val="bg1">
                  <a:lumMod val="50000"/>
                </a:schemeClr>
              </a:solidFill>
              <a:prstDash val="dash"/>
            </a:ln>
          </p:spPr>
          <p:txBody>
            <a:bodyPr wrap="square" lIns="0" tIns="0" rIns="0" bIns="0" rtlCol="0" anchor="ctr">
              <a:noAutofit/>
            </a:bodyPr>
            <a:lstStyle/>
            <a:p>
              <a:pPr algn="ctr"/>
              <a:endParaRPr lang="es-ES" sz="1100" b="1" dirty="0">
                <a:ln w="6350">
                  <a:solidFill>
                    <a:schemeClr val="tx1"/>
                  </a:solidFill>
                </a:ln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62" name="12 Rectángulo"/>
            <p:cNvSpPr/>
            <p:nvPr/>
          </p:nvSpPr>
          <p:spPr>
            <a:xfrm>
              <a:off x="928645" y="1632553"/>
              <a:ext cx="1946246" cy="70788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spcBef>
                  <a:spcPts val="600"/>
                </a:spcBef>
              </a:pPr>
              <a:r>
                <a:rPr lang="es-ES" sz="1000" i="1" dirty="0" smtClean="0"/>
                <a:t>Negocio actual</a:t>
              </a:r>
              <a:endParaRPr lang="es-ES" sz="1000" i="1" dirty="0"/>
            </a:p>
            <a:p>
              <a:pPr>
                <a:spcBef>
                  <a:spcPts val="600"/>
                </a:spcBef>
              </a:pPr>
              <a:r>
                <a:rPr lang="es-ES" sz="1000" i="1" dirty="0" smtClean="0"/>
                <a:t>Pago electrónico por compra de mercancía</a:t>
              </a:r>
            </a:p>
            <a:p>
              <a:pPr>
                <a:spcBef>
                  <a:spcPts val="600"/>
                </a:spcBef>
              </a:pPr>
              <a:r>
                <a:rPr lang="es-ES" sz="1000" i="1" dirty="0" smtClean="0"/>
                <a:t>Pago en efectivo del crédito</a:t>
              </a:r>
              <a:endParaRPr lang="es-ES" sz="900" i="1" dirty="0"/>
            </a:p>
          </p:txBody>
        </p:sp>
        <p:cxnSp>
          <p:nvCxnSpPr>
            <p:cNvPr id="65" name="5 Conector recto de flecha"/>
            <p:cNvCxnSpPr/>
            <p:nvPr/>
          </p:nvCxnSpPr>
          <p:spPr bwMode="auto">
            <a:xfrm flipH="1">
              <a:off x="492313" y="1774487"/>
              <a:ext cx="457200" cy="0"/>
            </a:xfrm>
            <a:prstGeom prst="straightConnector1">
              <a:avLst/>
            </a:prstGeom>
            <a:noFill/>
            <a:ln w="28575" cap="flat" cmpd="sng" algn="ctr">
              <a:solidFill>
                <a:schemeClr val="accent1">
                  <a:lumMod val="50000"/>
                </a:schemeClr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66" name="5 Conector recto de flecha"/>
            <p:cNvCxnSpPr/>
            <p:nvPr/>
          </p:nvCxnSpPr>
          <p:spPr bwMode="auto">
            <a:xfrm flipH="1">
              <a:off x="492313" y="1990592"/>
              <a:ext cx="457200" cy="0"/>
            </a:xfrm>
            <a:prstGeom prst="straightConnector1">
              <a:avLst/>
            </a:prstGeom>
            <a:noFill/>
            <a:ln w="28575" cap="flat" cmpd="sng" algn="ctr">
              <a:solidFill>
                <a:srgbClr val="00B0F0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68" name="5 Conector recto de flecha"/>
            <p:cNvCxnSpPr/>
            <p:nvPr/>
          </p:nvCxnSpPr>
          <p:spPr bwMode="auto">
            <a:xfrm flipH="1">
              <a:off x="492313" y="2219581"/>
              <a:ext cx="457200" cy="0"/>
            </a:xfrm>
            <a:prstGeom prst="straightConnector1">
              <a:avLst/>
            </a:prstGeom>
            <a:noFill/>
            <a:ln w="28575" cap="flat" cmpd="sng" algn="ctr">
              <a:solidFill>
                <a:srgbClr val="00B0F0"/>
              </a:solidFill>
              <a:prstDash val="sysDash"/>
              <a:round/>
              <a:headEnd type="none" w="med" len="med"/>
              <a:tailEnd type="arrow"/>
            </a:ln>
            <a:effectLst/>
          </p:spPr>
        </p:cxnSp>
      </p:grpSp>
      <p:cxnSp>
        <p:nvCxnSpPr>
          <p:cNvPr id="90" name="89 Conector recto de flecha"/>
          <p:cNvCxnSpPr/>
          <p:nvPr/>
        </p:nvCxnSpPr>
        <p:spPr bwMode="auto">
          <a:xfrm flipH="1">
            <a:off x="6574485" y="2924680"/>
            <a:ext cx="1511820" cy="478566"/>
          </a:xfrm>
          <a:prstGeom prst="straightConnector1">
            <a:avLst/>
          </a:prstGeom>
          <a:noFill/>
          <a:ln w="38100" cap="flat" cmpd="sng" algn="ctr">
            <a:solidFill>
              <a:srgbClr val="00B0F0"/>
            </a:solidFill>
            <a:prstDash val="sysDash"/>
            <a:round/>
            <a:headEnd type="none" w="med" len="med"/>
            <a:tailEnd type="triangle" w="med" len="med"/>
          </a:ln>
          <a:effectLst/>
        </p:spPr>
      </p:cxnSp>
      <p:sp>
        <p:nvSpPr>
          <p:cNvPr id="91" name="31 Rectángulo redondeado"/>
          <p:cNvSpPr/>
          <p:nvPr/>
        </p:nvSpPr>
        <p:spPr bwMode="auto">
          <a:xfrm rot="20521264">
            <a:off x="6574512" y="2827113"/>
            <a:ext cx="1434207" cy="432048"/>
          </a:xfrm>
          <a:prstGeom prst="round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defTabSz="820738"/>
            <a:r>
              <a:rPr lang="es-CO" sz="1200" i="1" dirty="0"/>
              <a:t>Pago electrónico</a:t>
            </a:r>
          </a:p>
        </p:txBody>
      </p:sp>
      <p:cxnSp>
        <p:nvCxnSpPr>
          <p:cNvPr id="93" name="92 Conector recto de flecha"/>
          <p:cNvCxnSpPr/>
          <p:nvPr/>
        </p:nvCxnSpPr>
        <p:spPr bwMode="auto">
          <a:xfrm rot="815254" flipH="1">
            <a:off x="6657680" y="2533820"/>
            <a:ext cx="1070436" cy="647073"/>
          </a:xfrm>
          <a:prstGeom prst="straightConnector1">
            <a:avLst/>
          </a:prstGeom>
          <a:noFill/>
          <a:ln w="38100" cap="flat" cmpd="sng" algn="ctr">
            <a:solidFill>
              <a:schemeClr val="accent1">
                <a:lumMod val="50000"/>
              </a:schemeClr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pic>
        <p:nvPicPr>
          <p:cNvPr id="95" name="Imagen 5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217" y="2340741"/>
            <a:ext cx="640080" cy="640080"/>
          </a:xfrm>
          <a:prstGeom prst="rect">
            <a:avLst/>
          </a:prstGeom>
        </p:spPr>
      </p:pic>
      <p:pic>
        <p:nvPicPr>
          <p:cNvPr id="94" name="Imagen 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8316" y="2663699"/>
            <a:ext cx="457200" cy="457200"/>
          </a:xfrm>
          <a:prstGeom prst="rect">
            <a:avLst/>
          </a:prstGeom>
        </p:spPr>
      </p:pic>
      <p:pic>
        <p:nvPicPr>
          <p:cNvPr id="53" name="Imagen 6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475" y="4987517"/>
            <a:ext cx="731520" cy="731520"/>
          </a:xfrm>
          <a:prstGeom prst="rect">
            <a:avLst/>
          </a:prstGeom>
        </p:spPr>
      </p:pic>
      <p:sp>
        <p:nvSpPr>
          <p:cNvPr id="55" name="31 Rectángulo redondeado"/>
          <p:cNvSpPr/>
          <p:nvPr/>
        </p:nvSpPr>
        <p:spPr bwMode="auto">
          <a:xfrm>
            <a:off x="294627" y="4567667"/>
            <a:ext cx="1188720" cy="365760"/>
          </a:xfrm>
          <a:prstGeom prst="roundRect">
            <a:avLst/>
          </a:prstGeom>
          <a:solidFill>
            <a:schemeClr val="bg1">
              <a:lumMod val="8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defTabSz="820738"/>
            <a:r>
              <a:rPr lang="es-CO" sz="1200" b="1" dirty="0">
                <a:solidFill>
                  <a:srgbClr val="002060"/>
                </a:solidFill>
              </a:rPr>
              <a:t>Emisor del crédito</a:t>
            </a:r>
          </a:p>
        </p:txBody>
      </p:sp>
      <p:cxnSp>
        <p:nvCxnSpPr>
          <p:cNvPr id="56" name="55 Conector recto de flecha"/>
          <p:cNvCxnSpPr/>
          <p:nvPr/>
        </p:nvCxnSpPr>
        <p:spPr bwMode="auto">
          <a:xfrm>
            <a:off x="1405516" y="5321263"/>
            <a:ext cx="972081" cy="0"/>
          </a:xfrm>
          <a:prstGeom prst="straightConnector1">
            <a:avLst/>
          </a:prstGeom>
          <a:noFill/>
          <a:ln w="38100" cap="flat" cmpd="sng" algn="ctr">
            <a:solidFill>
              <a:srgbClr val="00B0F0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sp>
        <p:nvSpPr>
          <p:cNvPr id="57" name="31 Rectángulo redondeado"/>
          <p:cNvSpPr/>
          <p:nvPr/>
        </p:nvSpPr>
        <p:spPr bwMode="auto">
          <a:xfrm>
            <a:off x="1004185" y="4924128"/>
            <a:ext cx="1434207" cy="432048"/>
          </a:xfrm>
          <a:prstGeom prst="round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defTabSz="820738"/>
            <a:r>
              <a:rPr lang="es-CO" sz="1200" i="1" dirty="0" smtClean="0"/>
              <a:t>Dispersión del Crédito</a:t>
            </a:r>
            <a:endParaRPr lang="es-CO" sz="1200" i="1" dirty="0"/>
          </a:p>
        </p:txBody>
      </p:sp>
      <p:pic>
        <p:nvPicPr>
          <p:cNvPr id="60" name="Imagen 20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31011" y="4742151"/>
            <a:ext cx="731520" cy="731520"/>
          </a:xfrm>
          <a:prstGeom prst="rect">
            <a:avLst/>
          </a:prstGeom>
        </p:spPr>
      </p:pic>
      <p:cxnSp>
        <p:nvCxnSpPr>
          <p:cNvPr id="61" name="60 Conector recto de flecha"/>
          <p:cNvCxnSpPr/>
          <p:nvPr/>
        </p:nvCxnSpPr>
        <p:spPr bwMode="auto">
          <a:xfrm>
            <a:off x="1405516" y="5520350"/>
            <a:ext cx="972081" cy="0"/>
          </a:xfrm>
          <a:prstGeom prst="straightConnector1">
            <a:avLst/>
          </a:prstGeom>
          <a:noFill/>
          <a:ln w="38100" cap="flat" cmpd="sng" algn="ctr">
            <a:solidFill>
              <a:srgbClr val="00B0F0"/>
            </a:solidFill>
            <a:prstDash val="sysDash"/>
            <a:round/>
            <a:headEnd type="triangle" w="med" len="med"/>
            <a:tailEnd type="none" w="med" len="med"/>
          </a:ln>
          <a:effectLst/>
        </p:spPr>
      </p:cxnSp>
      <p:sp>
        <p:nvSpPr>
          <p:cNvPr id="69" name="31 Rectángulo redondeado"/>
          <p:cNvSpPr/>
          <p:nvPr/>
        </p:nvSpPr>
        <p:spPr bwMode="auto">
          <a:xfrm>
            <a:off x="1293607" y="5500192"/>
            <a:ext cx="1216793" cy="432048"/>
          </a:xfrm>
          <a:prstGeom prst="round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defTabSz="820738"/>
            <a:r>
              <a:rPr lang="es-CO" sz="1200" i="1" dirty="0" smtClean="0"/>
              <a:t>Pago del Crédito</a:t>
            </a:r>
            <a:endParaRPr lang="es-CO" sz="1200" i="1" dirty="0"/>
          </a:p>
        </p:txBody>
      </p:sp>
      <p:sp>
        <p:nvSpPr>
          <p:cNvPr id="3" name="2 CuadroTexto"/>
          <p:cNvSpPr txBox="1"/>
          <p:nvPr/>
        </p:nvSpPr>
        <p:spPr>
          <a:xfrm>
            <a:off x="2185856" y="1340768"/>
            <a:ext cx="144783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1000" i="1" dirty="0" smtClean="0"/>
              <a:t>Flujos transaccionales</a:t>
            </a:r>
            <a:endParaRPr lang="es-AR" sz="1000" i="1" dirty="0"/>
          </a:p>
        </p:txBody>
      </p:sp>
      <p:sp>
        <p:nvSpPr>
          <p:cNvPr id="70" name="31 Rectángulo redondeado"/>
          <p:cNvSpPr/>
          <p:nvPr/>
        </p:nvSpPr>
        <p:spPr bwMode="auto">
          <a:xfrm>
            <a:off x="117054" y="6355539"/>
            <a:ext cx="6535433" cy="331237"/>
          </a:xfrm>
          <a:prstGeom prst="round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109538" indent="-109538" defTabSz="820738"/>
            <a:r>
              <a:rPr lang="es-CO" sz="1000" i="1" dirty="0" smtClean="0">
                <a:solidFill>
                  <a:schemeClr val="bg1"/>
                </a:solidFill>
              </a:rPr>
              <a:t>Fuente BID 2016</a:t>
            </a:r>
            <a:endParaRPr lang="es-CO" sz="1000" i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3652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31 Rectángulo redondeado"/>
          <p:cNvSpPr/>
          <p:nvPr/>
        </p:nvSpPr>
        <p:spPr bwMode="auto">
          <a:xfrm>
            <a:off x="2315121" y="5781770"/>
            <a:ext cx="1280160" cy="365760"/>
          </a:xfrm>
          <a:prstGeom prst="roundRect">
            <a:avLst/>
          </a:prstGeom>
          <a:solidFill>
            <a:schemeClr val="bg1">
              <a:lumMod val="8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defTabSz="820738"/>
            <a:r>
              <a:rPr lang="es-CO" sz="1200" b="1" dirty="0" err="1">
                <a:solidFill>
                  <a:srgbClr val="002060"/>
                </a:solidFill>
              </a:rPr>
              <a:t>Payment</a:t>
            </a:r>
            <a:r>
              <a:rPr lang="es-CO" sz="1200" b="1" dirty="0">
                <a:solidFill>
                  <a:srgbClr val="002060"/>
                </a:solidFill>
              </a:rPr>
              <a:t> </a:t>
            </a:r>
            <a:r>
              <a:rPr lang="es-CO" sz="1200" b="1" dirty="0" err="1">
                <a:solidFill>
                  <a:srgbClr val="002060"/>
                </a:solidFill>
              </a:rPr>
              <a:t>Facilitator</a:t>
            </a:r>
            <a:endParaRPr lang="es-CO" sz="1200" b="1" dirty="0">
              <a:solidFill>
                <a:srgbClr val="002060"/>
              </a:solidFill>
            </a:endParaRPr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5959450" cy="1143000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r>
              <a:rPr lang="es-MX" sz="2000" dirty="0">
                <a:solidFill>
                  <a:srgbClr val="000068"/>
                </a:solidFill>
              </a:rPr>
              <a:t>La propuesta de valor genera beneficios significativos tanto a Tenderos como a </a:t>
            </a:r>
            <a:r>
              <a:rPr lang="es-MX" sz="2000" dirty="0" err="1">
                <a:solidFill>
                  <a:srgbClr val="000068"/>
                </a:solidFill>
              </a:rPr>
              <a:t>FMCGs</a:t>
            </a:r>
            <a:endParaRPr lang="en-US" sz="2000" dirty="0">
              <a:solidFill>
                <a:srgbClr val="000068"/>
              </a:solidFill>
            </a:endParaRPr>
          </a:p>
        </p:txBody>
      </p:sp>
      <p:pic>
        <p:nvPicPr>
          <p:cNvPr id="25" name="Imagen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2487" y="4967038"/>
            <a:ext cx="850353" cy="850353"/>
          </a:xfrm>
          <a:prstGeom prst="rect">
            <a:avLst/>
          </a:prstGeom>
        </p:spPr>
      </p:pic>
      <p:grpSp>
        <p:nvGrpSpPr>
          <p:cNvPr id="4" name="3 Grupo"/>
          <p:cNvGrpSpPr/>
          <p:nvPr/>
        </p:nvGrpSpPr>
        <p:grpSpPr>
          <a:xfrm>
            <a:off x="7836082" y="1867055"/>
            <a:ext cx="903645" cy="405510"/>
            <a:chOff x="6976582" y="4327207"/>
            <a:chExt cx="1385523" cy="621753"/>
          </a:xfrm>
        </p:grpSpPr>
        <p:pic>
          <p:nvPicPr>
            <p:cNvPr id="26" name="Picture 19"/>
            <p:cNvPicPr>
              <a:picLocks noChangeAspect="1"/>
            </p:cNvPicPr>
            <p:nvPr/>
          </p:nvPicPr>
          <p:blipFill>
            <a:blip r:embed="rId3" cstate="print">
              <a:grayscl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76582" y="4327207"/>
              <a:ext cx="621753" cy="621753"/>
            </a:xfrm>
            <a:prstGeom prst="rect">
              <a:avLst/>
            </a:prstGeom>
          </p:spPr>
        </p:pic>
        <p:pic>
          <p:nvPicPr>
            <p:cNvPr id="27" name="Imagen 11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740352" y="4327207"/>
              <a:ext cx="621753" cy="621753"/>
            </a:xfrm>
            <a:prstGeom prst="rect">
              <a:avLst/>
            </a:prstGeom>
          </p:spPr>
        </p:pic>
        <p:pic>
          <p:nvPicPr>
            <p:cNvPr id="28" name="Imagen 12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58467" y="4327207"/>
              <a:ext cx="621753" cy="621753"/>
            </a:xfrm>
            <a:prstGeom prst="rect">
              <a:avLst/>
            </a:prstGeom>
          </p:spPr>
        </p:pic>
      </p:grpSp>
      <p:sp>
        <p:nvSpPr>
          <p:cNvPr id="18" name="31 Rectángulo redondeado"/>
          <p:cNvSpPr/>
          <p:nvPr/>
        </p:nvSpPr>
        <p:spPr bwMode="auto">
          <a:xfrm>
            <a:off x="2006345" y="2561151"/>
            <a:ext cx="3151036" cy="432048"/>
          </a:xfrm>
          <a:prstGeom prst="round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defTabSz="820738"/>
            <a:r>
              <a:rPr lang="es-CO" sz="1200" i="1" dirty="0"/>
              <a:t>Entrega de mercancía</a:t>
            </a:r>
          </a:p>
        </p:txBody>
      </p:sp>
      <p:sp>
        <p:nvSpPr>
          <p:cNvPr id="21" name="31 Rectángulo redondeado"/>
          <p:cNvSpPr/>
          <p:nvPr/>
        </p:nvSpPr>
        <p:spPr bwMode="auto">
          <a:xfrm rot="19667950">
            <a:off x="3290632" y="4011269"/>
            <a:ext cx="2117182" cy="432048"/>
          </a:xfrm>
          <a:prstGeom prst="round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defTabSz="820738"/>
            <a:r>
              <a:rPr lang="es-CO" sz="1200" i="1" dirty="0"/>
              <a:t>Pago de mercancía</a:t>
            </a:r>
          </a:p>
        </p:txBody>
      </p:sp>
      <p:cxnSp>
        <p:nvCxnSpPr>
          <p:cNvPr id="6" name="5 Conector recto de flecha"/>
          <p:cNvCxnSpPr/>
          <p:nvPr/>
        </p:nvCxnSpPr>
        <p:spPr bwMode="auto">
          <a:xfrm flipH="1">
            <a:off x="1745888" y="2883864"/>
            <a:ext cx="3456384" cy="0"/>
          </a:xfrm>
          <a:prstGeom prst="straightConnector1">
            <a:avLst/>
          </a:prstGeom>
          <a:noFill/>
          <a:ln w="38100" cap="flat" cmpd="sng" algn="ctr">
            <a:solidFill>
              <a:schemeClr val="accent1">
                <a:lumMod val="50000"/>
              </a:schemeClr>
            </a:solidFill>
            <a:prstDash val="solid"/>
            <a:round/>
            <a:headEnd type="triangle" w="med" len="med"/>
            <a:tailEnd type="none" w="med" len="med"/>
          </a:ln>
          <a:effectLst/>
        </p:spPr>
      </p:cxnSp>
      <p:sp>
        <p:nvSpPr>
          <p:cNvPr id="32" name="31 Rectángulo redondeado"/>
          <p:cNvSpPr/>
          <p:nvPr/>
        </p:nvSpPr>
        <p:spPr bwMode="auto">
          <a:xfrm>
            <a:off x="1814622" y="2896556"/>
            <a:ext cx="3224352" cy="432048"/>
          </a:xfrm>
          <a:prstGeom prst="round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defTabSz="820738"/>
            <a:r>
              <a:rPr lang="es-CO" sz="1200" i="1" dirty="0"/>
              <a:t>Pago en efectivo</a:t>
            </a:r>
          </a:p>
        </p:txBody>
      </p:sp>
      <p:cxnSp>
        <p:nvCxnSpPr>
          <p:cNvPr id="33" name="32 Conector recto de flecha"/>
          <p:cNvCxnSpPr/>
          <p:nvPr/>
        </p:nvCxnSpPr>
        <p:spPr bwMode="auto">
          <a:xfrm>
            <a:off x="1745888" y="3209223"/>
            <a:ext cx="3456384" cy="0"/>
          </a:xfrm>
          <a:prstGeom prst="straightConnector1">
            <a:avLst/>
          </a:prstGeom>
          <a:noFill/>
          <a:ln w="38100" cap="flat" cmpd="sng" algn="ctr">
            <a:solidFill>
              <a:schemeClr val="accent1">
                <a:lumMod val="50000"/>
              </a:schemeClr>
            </a:solidFill>
            <a:prstDash val="solid"/>
            <a:round/>
            <a:headEnd type="triangle" w="med" len="med"/>
            <a:tailEnd type="none" w="med" len="med"/>
          </a:ln>
          <a:effectLst/>
        </p:spPr>
      </p:cxnSp>
      <p:cxnSp>
        <p:nvCxnSpPr>
          <p:cNvPr id="34" name="33 Conector recto de flecha"/>
          <p:cNvCxnSpPr/>
          <p:nvPr/>
        </p:nvCxnSpPr>
        <p:spPr bwMode="auto">
          <a:xfrm flipH="1">
            <a:off x="3662275" y="3892540"/>
            <a:ext cx="2201415" cy="1452340"/>
          </a:xfrm>
          <a:prstGeom prst="straightConnector1">
            <a:avLst/>
          </a:prstGeom>
          <a:noFill/>
          <a:ln w="38100" cap="flat" cmpd="sng" algn="ctr">
            <a:solidFill>
              <a:srgbClr val="00B0F0"/>
            </a:solidFill>
            <a:prstDash val="solid"/>
            <a:round/>
            <a:headEnd type="triangle" w="med" len="med"/>
            <a:tailEnd type="none" w="med" len="med"/>
          </a:ln>
          <a:effectLst/>
        </p:spPr>
      </p:cxnSp>
      <p:cxnSp>
        <p:nvCxnSpPr>
          <p:cNvPr id="35" name="34 Conector recto de flecha"/>
          <p:cNvCxnSpPr/>
          <p:nvPr/>
        </p:nvCxnSpPr>
        <p:spPr bwMode="auto">
          <a:xfrm flipV="1">
            <a:off x="3618792" y="3785287"/>
            <a:ext cx="1735774" cy="1101593"/>
          </a:xfrm>
          <a:prstGeom prst="straightConnector1">
            <a:avLst/>
          </a:prstGeom>
          <a:noFill/>
          <a:ln w="38100" cap="flat" cmpd="sng" algn="ctr">
            <a:solidFill>
              <a:srgbClr val="00B0F0"/>
            </a:solidFill>
            <a:prstDash val="solid"/>
            <a:round/>
            <a:headEnd type="triangle" w="med" len="med"/>
            <a:tailEnd type="none" w="med" len="med"/>
          </a:ln>
          <a:effectLst/>
        </p:spPr>
      </p:cxnSp>
      <p:sp>
        <p:nvSpPr>
          <p:cNvPr id="43" name="31 Rectángulo redondeado"/>
          <p:cNvSpPr/>
          <p:nvPr/>
        </p:nvSpPr>
        <p:spPr bwMode="auto">
          <a:xfrm rot="19579494">
            <a:off x="3775886" y="4188590"/>
            <a:ext cx="1980678" cy="432048"/>
          </a:xfrm>
          <a:prstGeom prst="round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defTabSz="820738"/>
            <a:r>
              <a:rPr lang="es-CO" sz="1200" i="1" dirty="0"/>
              <a:t>Dispersión de </a:t>
            </a:r>
            <a:r>
              <a:rPr lang="es-CO" sz="1200" i="1" dirty="0" smtClean="0"/>
              <a:t>créditos (recarga </a:t>
            </a:r>
            <a:r>
              <a:rPr lang="es-CO" sz="1200" i="1" dirty="0"/>
              <a:t>de saldo </a:t>
            </a:r>
            <a:r>
              <a:rPr lang="es-CO" sz="1200" i="1" dirty="0" smtClean="0"/>
              <a:t>)</a:t>
            </a:r>
            <a:endParaRPr lang="es-CO" sz="1200" i="1" dirty="0"/>
          </a:p>
        </p:txBody>
      </p:sp>
      <p:cxnSp>
        <p:nvCxnSpPr>
          <p:cNvPr id="54" name="53 Conector recto de flecha"/>
          <p:cNvCxnSpPr/>
          <p:nvPr/>
        </p:nvCxnSpPr>
        <p:spPr bwMode="auto">
          <a:xfrm flipH="1" flipV="1">
            <a:off x="960630" y="3892540"/>
            <a:ext cx="1416967" cy="1177420"/>
          </a:xfrm>
          <a:prstGeom prst="straightConnector1">
            <a:avLst/>
          </a:prstGeom>
          <a:noFill/>
          <a:ln w="38100" cap="flat" cmpd="sng" algn="ctr">
            <a:solidFill>
              <a:srgbClr val="00B0F0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sp>
        <p:nvSpPr>
          <p:cNvPr id="58" name="31 Rectángulo redondeado"/>
          <p:cNvSpPr/>
          <p:nvPr/>
        </p:nvSpPr>
        <p:spPr bwMode="auto">
          <a:xfrm rot="2363680">
            <a:off x="908394" y="4095327"/>
            <a:ext cx="1812457" cy="432048"/>
          </a:xfrm>
          <a:prstGeom prst="round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defTabSz="820738"/>
            <a:r>
              <a:rPr lang="es-CO" sz="1200" dirty="0"/>
              <a:t>Pago </a:t>
            </a:r>
            <a:r>
              <a:rPr lang="es-CO" sz="1200" dirty="0" smtClean="0"/>
              <a:t>consolidado de red de Tenderos</a:t>
            </a:r>
            <a:endParaRPr lang="es-CO" sz="1200" dirty="0"/>
          </a:p>
        </p:txBody>
      </p:sp>
      <p:sp>
        <p:nvSpPr>
          <p:cNvPr id="67" name="31 Rectángulo redondeado"/>
          <p:cNvSpPr/>
          <p:nvPr/>
        </p:nvSpPr>
        <p:spPr bwMode="auto">
          <a:xfrm rot="20521264">
            <a:off x="6526322" y="2524838"/>
            <a:ext cx="1261195" cy="432048"/>
          </a:xfrm>
          <a:prstGeom prst="round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defTabSz="820738"/>
            <a:r>
              <a:rPr lang="es-CO" sz="1200" i="1" dirty="0"/>
              <a:t>Pago efectivo</a:t>
            </a:r>
          </a:p>
        </p:txBody>
      </p:sp>
      <p:cxnSp>
        <p:nvCxnSpPr>
          <p:cNvPr id="72" name="71 Conector recto de flecha"/>
          <p:cNvCxnSpPr/>
          <p:nvPr/>
        </p:nvCxnSpPr>
        <p:spPr bwMode="auto">
          <a:xfrm rot="815254" flipH="1">
            <a:off x="6477680" y="2274153"/>
            <a:ext cx="1070436" cy="647073"/>
          </a:xfrm>
          <a:prstGeom prst="straightConnector1">
            <a:avLst/>
          </a:prstGeom>
          <a:noFill/>
          <a:ln w="38100" cap="flat" cmpd="sng" algn="ctr">
            <a:solidFill>
              <a:schemeClr val="accent1">
                <a:lumMod val="50000"/>
              </a:schemeClr>
            </a:solidFill>
            <a:prstDash val="solid"/>
            <a:round/>
            <a:headEnd type="triangle" w="med" len="med"/>
            <a:tailEnd type="none" w="med" len="med"/>
          </a:ln>
          <a:effectLst/>
        </p:spPr>
      </p:cxnSp>
      <p:sp>
        <p:nvSpPr>
          <p:cNvPr id="73" name="31 Rectángulo redondeado"/>
          <p:cNvSpPr/>
          <p:nvPr/>
        </p:nvSpPr>
        <p:spPr bwMode="auto">
          <a:xfrm rot="20521264">
            <a:off x="6250326" y="2249453"/>
            <a:ext cx="1434207" cy="432048"/>
          </a:xfrm>
          <a:prstGeom prst="round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defTabSz="820738"/>
            <a:r>
              <a:rPr lang="es-CO" sz="1200" i="1" dirty="0"/>
              <a:t>Mercancía</a:t>
            </a:r>
          </a:p>
        </p:txBody>
      </p:sp>
      <p:cxnSp>
        <p:nvCxnSpPr>
          <p:cNvPr id="78" name="77 Conector recto de flecha"/>
          <p:cNvCxnSpPr/>
          <p:nvPr/>
        </p:nvCxnSpPr>
        <p:spPr bwMode="auto">
          <a:xfrm flipH="1" flipV="1">
            <a:off x="6343333" y="3785288"/>
            <a:ext cx="854923" cy="993662"/>
          </a:xfrm>
          <a:prstGeom prst="straightConnector1">
            <a:avLst/>
          </a:prstGeom>
          <a:noFill/>
          <a:ln w="38100" cap="flat" cmpd="sng" algn="ctr">
            <a:solidFill>
              <a:srgbClr val="00B0F0"/>
            </a:solidFill>
            <a:prstDash val="sysDash"/>
            <a:round/>
            <a:headEnd type="triangle" w="med" len="med"/>
            <a:tailEnd type="none" w="med" len="med"/>
          </a:ln>
          <a:effectLst/>
        </p:spPr>
      </p:cxnSp>
      <p:cxnSp>
        <p:nvCxnSpPr>
          <p:cNvPr id="81" name="80 Conector recto de flecha"/>
          <p:cNvCxnSpPr/>
          <p:nvPr/>
        </p:nvCxnSpPr>
        <p:spPr bwMode="auto">
          <a:xfrm>
            <a:off x="3662275" y="5520349"/>
            <a:ext cx="2990212" cy="1"/>
          </a:xfrm>
          <a:prstGeom prst="straightConnector1">
            <a:avLst/>
          </a:prstGeom>
          <a:noFill/>
          <a:ln w="38100" cap="flat" cmpd="sng" algn="ctr">
            <a:solidFill>
              <a:srgbClr val="00B0F0"/>
            </a:solidFill>
            <a:prstDash val="sysDash"/>
            <a:round/>
            <a:headEnd type="triangle" w="med" len="med"/>
            <a:tailEnd type="none" w="med" len="med"/>
          </a:ln>
          <a:effectLst/>
        </p:spPr>
      </p:cxnSp>
      <p:sp>
        <p:nvSpPr>
          <p:cNvPr id="84" name="31 Rectángulo redondeado"/>
          <p:cNvSpPr/>
          <p:nvPr/>
        </p:nvSpPr>
        <p:spPr bwMode="auto">
          <a:xfrm>
            <a:off x="3878552" y="5183976"/>
            <a:ext cx="2688171" cy="432048"/>
          </a:xfrm>
          <a:prstGeom prst="round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defTabSz="820738"/>
            <a:r>
              <a:rPr lang="es-CO" sz="1200" i="1" dirty="0" smtClean="0"/>
              <a:t>Pago de Crédito </a:t>
            </a:r>
            <a:endParaRPr lang="es-CO" sz="1200" i="1" dirty="0"/>
          </a:p>
        </p:txBody>
      </p:sp>
      <p:sp>
        <p:nvSpPr>
          <p:cNvPr id="85" name="31 Rectángulo redondeado"/>
          <p:cNvSpPr/>
          <p:nvPr/>
        </p:nvSpPr>
        <p:spPr bwMode="auto">
          <a:xfrm rot="2972887">
            <a:off x="6304616" y="3979452"/>
            <a:ext cx="1312413" cy="432048"/>
          </a:xfrm>
          <a:prstGeom prst="round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defTabSz="820738"/>
            <a:r>
              <a:rPr lang="es-CO" sz="1200" i="1" dirty="0" smtClean="0"/>
              <a:t>Recaudo Pago de Crédito</a:t>
            </a:r>
            <a:endParaRPr lang="es-CO" sz="1200" i="1" dirty="0"/>
          </a:p>
        </p:txBody>
      </p:sp>
      <p:sp>
        <p:nvSpPr>
          <p:cNvPr id="82" name="81 Rectángulo redondeado"/>
          <p:cNvSpPr/>
          <p:nvPr/>
        </p:nvSpPr>
        <p:spPr bwMode="auto">
          <a:xfrm>
            <a:off x="134136" y="1340768"/>
            <a:ext cx="8902360" cy="4951512"/>
          </a:xfrm>
          <a:prstGeom prst="roundRect">
            <a:avLst>
              <a:gd name="adj" fmla="val 4144"/>
            </a:avLst>
          </a:prstGeom>
          <a:noFill/>
          <a:ln w="9525" cap="flat" cmpd="sng" algn="ctr">
            <a:solidFill>
              <a:schemeClr val="bg1">
                <a:lumMod val="6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609600" marR="0" indent="-609600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000068"/>
              </a:buClr>
              <a:buSzTx/>
              <a:buFontTx/>
              <a:buChar char="•"/>
              <a:tabLst/>
            </a:pPr>
            <a:endParaRPr kumimoji="0" lang="es-AR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92" name="31 Rectángulo redondeado"/>
          <p:cNvSpPr/>
          <p:nvPr/>
        </p:nvSpPr>
        <p:spPr bwMode="auto">
          <a:xfrm>
            <a:off x="2135854" y="4778950"/>
            <a:ext cx="1718686" cy="274320"/>
          </a:xfrm>
          <a:prstGeom prst="round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defTabSz="820738"/>
            <a:r>
              <a:rPr lang="es-CO" sz="1200" b="1" dirty="0">
                <a:solidFill>
                  <a:srgbClr val="0070C0"/>
                </a:solidFill>
              </a:rPr>
              <a:t>Solución de pago</a:t>
            </a:r>
          </a:p>
        </p:txBody>
      </p:sp>
      <p:sp>
        <p:nvSpPr>
          <p:cNvPr id="50" name="31 Rectángulo redondeado"/>
          <p:cNvSpPr/>
          <p:nvPr/>
        </p:nvSpPr>
        <p:spPr bwMode="auto">
          <a:xfrm>
            <a:off x="7730392" y="2337428"/>
            <a:ext cx="1188720" cy="365760"/>
          </a:xfrm>
          <a:prstGeom prst="roundRect">
            <a:avLst/>
          </a:prstGeom>
          <a:solidFill>
            <a:schemeClr val="bg1">
              <a:lumMod val="8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defTabSz="820738"/>
            <a:r>
              <a:rPr lang="es-CO" sz="1200" b="1" dirty="0">
                <a:solidFill>
                  <a:srgbClr val="002060"/>
                </a:solidFill>
              </a:rPr>
              <a:t>Consumidor</a:t>
            </a:r>
          </a:p>
        </p:txBody>
      </p:sp>
      <p:sp>
        <p:nvSpPr>
          <p:cNvPr id="52" name="31 Rectángulo redondeado"/>
          <p:cNvSpPr/>
          <p:nvPr/>
        </p:nvSpPr>
        <p:spPr bwMode="auto">
          <a:xfrm>
            <a:off x="6774855" y="5518902"/>
            <a:ext cx="1715803" cy="365760"/>
          </a:xfrm>
          <a:prstGeom prst="roundRect">
            <a:avLst/>
          </a:prstGeom>
          <a:solidFill>
            <a:schemeClr val="bg1">
              <a:lumMod val="8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defTabSz="820738"/>
            <a:r>
              <a:rPr lang="es-CO" sz="1200" b="1" dirty="0">
                <a:solidFill>
                  <a:srgbClr val="002060"/>
                </a:solidFill>
              </a:rPr>
              <a:t>Red de puntos de Cash In / Cash </a:t>
            </a:r>
            <a:r>
              <a:rPr lang="es-CO" sz="1200" b="1" dirty="0" err="1">
                <a:solidFill>
                  <a:srgbClr val="002060"/>
                </a:solidFill>
              </a:rPr>
              <a:t>Out</a:t>
            </a:r>
            <a:endParaRPr lang="es-CO" sz="1200" b="1" dirty="0">
              <a:solidFill>
                <a:srgbClr val="002060"/>
              </a:solidFill>
            </a:endParaRPr>
          </a:p>
        </p:txBody>
      </p:sp>
      <p:sp>
        <p:nvSpPr>
          <p:cNvPr id="63" name="12 Rectángulo"/>
          <p:cNvSpPr/>
          <p:nvPr/>
        </p:nvSpPr>
        <p:spPr>
          <a:xfrm>
            <a:off x="305955" y="1746351"/>
            <a:ext cx="849298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s-ES" sz="800" i="1" dirty="0">
              <a:solidFill>
                <a:srgbClr val="00B0F0"/>
              </a:solidFill>
            </a:endParaRPr>
          </a:p>
        </p:txBody>
      </p:sp>
      <p:grpSp>
        <p:nvGrpSpPr>
          <p:cNvPr id="8" name="Grupo 7"/>
          <p:cNvGrpSpPr/>
          <p:nvPr/>
        </p:nvGrpSpPr>
        <p:grpSpPr>
          <a:xfrm>
            <a:off x="2185059" y="1553039"/>
            <a:ext cx="3467061" cy="711639"/>
            <a:chOff x="430236" y="1628800"/>
            <a:chExt cx="2444655" cy="711639"/>
          </a:xfrm>
        </p:grpSpPr>
        <p:sp>
          <p:nvSpPr>
            <p:cNvPr id="59" name="TextBox 8"/>
            <p:cNvSpPr txBox="1"/>
            <p:nvPr/>
          </p:nvSpPr>
          <p:spPr>
            <a:xfrm>
              <a:off x="430236" y="1628800"/>
              <a:ext cx="2327333" cy="705732"/>
            </a:xfrm>
            <a:prstGeom prst="roundRect">
              <a:avLst/>
            </a:prstGeom>
            <a:noFill/>
            <a:ln w="3175">
              <a:solidFill>
                <a:schemeClr val="bg1">
                  <a:lumMod val="50000"/>
                </a:schemeClr>
              </a:solidFill>
              <a:prstDash val="dash"/>
            </a:ln>
          </p:spPr>
          <p:txBody>
            <a:bodyPr wrap="square" lIns="0" tIns="0" rIns="0" bIns="0" rtlCol="0" anchor="ctr">
              <a:noAutofit/>
            </a:bodyPr>
            <a:lstStyle/>
            <a:p>
              <a:pPr algn="ctr"/>
              <a:endParaRPr lang="es-ES" sz="1100" b="1" dirty="0">
                <a:ln w="6350">
                  <a:solidFill>
                    <a:schemeClr val="tx1"/>
                  </a:solidFill>
                </a:ln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62" name="12 Rectángulo"/>
            <p:cNvSpPr/>
            <p:nvPr/>
          </p:nvSpPr>
          <p:spPr>
            <a:xfrm>
              <a:off x="928645" y="1632553"/>
              <a:ext cx="1946246" cy="70788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spcBef>
                  <a:spcPts val="600"/>
                </a:spcBef>
              </a:pPr>
              <a:r>
                <a:rPr lang="es-ES" sz="1000" i="1" dirty="0" smtClean="0"/>
                <a:t>Negocio actual</a:t>
              </a:r>
              <a:endParaRPr lang="es-ES" sz="1000" i="1" dirty="0"/>
            </a:p>
            <a:p>
              <a:pPr>
                <a:spcBef>
                  <a:spcPts val="600"/>
                </a:spcBef>
              </a:pPr>
              <a:r>
                <a:rPr lang="es-ES" sz="1000" i="1" dirty="0" smtClean="0"/>
                <a:t>Pago electrónico por compra de mercancía</a:t>
              </a:r>
            </a:p>
            <a:p>
              <a:pPr>
                <a:spcBef>
                  <a:spcPts val="600"/>
                </a:spcBef>
              </a:pPr>
              <a:r>
                <a:rPr lang="es-ES" sz="1000" i="1" dirty="0" smtClean="0"/>
                <a:t>Pago en efectivo del crédito</a:t>
              </a:r>
              <a:endParaRPr lang="es-ES" sz="900" i="1" dirty="0"/>
            </a:p>
          </p:txBody>
        </p:sp>
        <p:cxnSp>
          <p:nvCxnSpPr>
            <p:cNvPr id="65" name="5 Conector recto de flecha"/>
            <p:cNvCxnSpPr/>
            <p:nvPr/>
          </p:nvCxnSpPr>
          <p:spPr bwMode="auto">
            <a:xfrm flipH="1">
              <a:off x="492313" y="1774487"/>
              <a:ext cx="457200" cy="0"/>
            </a:xfrm>
            <a:prstGeom prst="straightConnector1">
              <a:avLst/>
            </a:prstGeom>
            <a:noFill/>
            <a:ln w="28575" cap="flat" cmpd="sng" algn="ctr">
              <a:solidFill>
                <a:schemeClr val="accent1">
                  <a:lumMod val="50000"/>
                </a:schemeClr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66" name="5 Conector recto de flecha"/>
            <p:cNvCxnSpPr/>
            <p:nvPr/>
          </p:nvCxnSpPr>
          <p:spPr bwMode="auto">
            <a:xfrm flipH="1">
              <a:off x="492313" y="1990592"/>
              <a:ext cx="457200" cy="0"/>
            </a:xfrm>
            <a:prstGeom prst="straightConnector1">
              <a:avLst/>
            </a:prstGeom>
            <a:noFill/>
            <a:ln w="28575" cap="flat" cmpd="sng" algn="ctr">
              <a:solidFill>
                <a:srgbClr val="00B0F0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68" name="5 Conector recto de flecha"/>
            <p:cNvCxnSpPr/>
            <p:nvPr/>
          </p:nvCxnSpPr>
          <p:spPr bwMode="auto">
            <a:xfrm flipH="1">
              <a:off x="492313" y="2219581"/>
              <a:ext cx="457200" cy="0"/>
            </a:xfrm>
            <a:prstGeom prst="straightConnector1">
              <a:avLst/>
            </a:prstGeom>
            <a:noFill/>
            <a:ln w="28575" cap="flat" cmpd="sng" algn="ctr">
              <a:solidFill>
                <a:srgbClr val="00B0F0"/>
              </a:solidFill>
              <a:prstDash val="sysDash"/>
              <a:round/>
              <a:headEnd type="none" w="med" len="med"/>
              <a:tailEnd type="arrow"/>
            </a:ln>
            <a:effectLst/>
          </p:spPr>
        </p:cxnSp>
      </p:grpSp>
      <p:cxnSp>
        <p:nvCxnSpPr>
          <p:cNvPr id="90" name="89 Conector recto de flecha"/>
          <p:cNvCxnSpPr/>
          <p:nvPr/>
        </p:nvCxnSpPr>
        <p:spPr bwMode="auto">
          <a:xfrm flipH="1">
            <a:off x="6574485" y="2924680"/>
            <a:ext cx="1511820" cy="478566"/>
          </a:xfrm>
          <a:prstGeom prst="straightConnector1">
            <a:avLst/>
          </a:prstGeom>
          <a:noFill/>
          <a:ln w="38100" cap="flat" cmpd="sng" algn="ctr">
            <a:solidFill>
              <a:srgbClr val="00B0F0"/>
            </a:solidFill>
            <a:prstDash val="sysDash"/>
            <a:round/>
            <a:headEnd type="none" w="med" len="med"/>
            <a:tailEnd type="triangle" w="med" len="med"/>
          </a:ln>
          <a:effectLst/>
        </p:spPr>
      </p:cxnSp>
      <p:sp>
        <p:nvSpPr>
          <p:cNvPr id="91" name="31 Rectángulo redondeado"/>
          <p:cNvSpPr/>
          <p:nvPr/>
        </p:nvSpPr>
        <p:spPr bwMode="auto">
          <a:xfrm rot="20521264">
            <a:off x="6574512" y="2827113"/>
            <a:ext cx="1434207" cy="432048"/>
          </a:xfrm>
          <a:prstGeom prst="round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defTabSz="820738"/>
            <a:r>
              <a:rPr lang="es-CO" sz="1200" i="1" dirty="0"/>
              <a:t>Pago electrónico</a:t>
            </a:r>
          </a:p>
        </p:txBody>
      </p:sp>
      <p:cxnSp>
        <p:nvCxnSpPr>
          <p:cNvPr id="93" name="92 Conector recto de flecha"/>
          <p:cNvCxnSpPr/>
          <p:nvPr/>
        </p:nvCxnSpPr>
        <p:spPr bwMode="auto">
          <a:xfrm rot="815254" flipH="1">
            <a:off x="6657680" y="2533820"/>
            <a:ext cx="1070436" cy="647073"/>
          </a:xfrm>
          <a:prstGeom prst="straightConnector1">
            <a:avLst/>
          </a:prstGeom>
          <a:noFill/>
          <a:ln w="38100" cap="flat" cmpd="sng" algn="ctr">
            <a:solidFill>
              <a:schemeClr val="accent1">
                <a:lumMod val="50000"/>
              </a:schemeClr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pic>
        <p:nvPicPr>
          <p:cNvPr id="53" name="Imagen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475" y="4987517"/>
            <a:ext cx="731520" cy="731520"/>
          </a:xfrm>
          <a:prstGeom prst="rect">
            <a:avLst/>
          </a:prstGeom>
        </p:spPr>
      </p:pic>
      <p:sp>
        <p:nvSpPr>
          <p:cNvPr id="55" name="31 Rectángulo redondeado"/>
          <p:cNvSpPr/>
          <p:nvPr/>
        </p:nvSpPr>
        <p:spPr bwMode="auto">
          <a:xfrm>
            <a:off x="294627" y="4567667"/>
            <a:ext cx="1188720" cy="365760"/>
          </a:xfrm>
          <a:prstGeom prst="roundRect">
            <a:avLst/>
          </a:prstGeom>
          <a:solidFill>
            <a:schemeClr val="bg1">
              <a:lumMod val="8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defTabSz="820738"/>
            <a:r>
              <a:rPr lang="es-CO" sz="1200" b="1" dirty="0">
                <a:solidFill>
                  <a:srgbClr val="002060"/>
                </a:solidFill>
              </a:rPr>
              <a:t>Emisor del crédito</a:t>
            </a:r>
          </a:p>
        </p:txBody>
      </p:sp>
      <p:cxnSp>
        <p:nvCxnSpPr>
          <p:cNvPr id="56" name="55 Conector recto de flecha"/>
          <p:cNvCxnSpPr/>
          <p:nvPr/>
        </p:nvCxnSpPr>
        <p:spPr bwMode="auto">
          <a:xfrm>
            <a:off x="1405516" y="5321263"/>
            <a:ext cx="972081" cy="0"/>
          </a:xfrm>
          <a:prstGeom prst="straightConnector1">
            <a:avLst/>
          </a:prstGeom>
          <a:noFill/>
          <a:ln w="38100" cap="flat" cmpd="sng" algn="ctr">
            <a:solidFill>
              <a:srgbClr val="00B0F0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sp>
        <p:nvSpPr>
          <p:cNvPr id="57" name="31 Rectángulo redondeado"/>
          <p:cNvSpPr/>
          <p:nvPr/>
        </p:nvSpPr>
        <p:spPr bwMode="auto">
          <a:xfrm>
            <a:off x="1004185" y="4924128"/>
            <a:ext cx="1434207" cy="432048"/>
          </a:xfrm>
          <a:prstGeom prst="round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defTabSz="820738"/>
            <a:r>
              <a:rPr lang="es-CO" sz="1200" i="1" dirty="0" smtClean="0"/>
              <a:t>Dispersión del Crédito</a:t>
            </a:r>
            <a:endParaRPr lang="es-CO" sz="1200" i="1" dirty="0"/>
          </a:p>
        </p:txBody>
      </p:sp>
      <p:pic>
        <p:nvPicPr>
          <p:cNvPr id="60" name="Imagen 2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31011" y="4742151"/>
            <a:ext cx="731520" cy="731520"/>
          </a:xfrm>
          <a:prstGeom prst="rect">
            <a:avLst/>
          </a:prstGeom>
        </p:spPr>
      </p:pic>
      <p:cxnSp>
        <p:nvCxnSpPr>
          <p:cNvPr id="61" name="60 Conector recto de flecha"/>
          <p:cNvCxnSpPr/>
          <p:nvPr/>
        </p:nvCxnSpPr>
        <p:spPr bwMode="auto">
          <a:xfrm>
            <a:off x="1405516" y="5520350"/>
            <a:ext cx="972081" cy="0"/>
          </a:xfrm>
          <a:prstGeom prst="straightConnector1">
            <a:avLst/>
          </a:prstGeom>
          <a:noFill/>
          <a:ln w="38100" cap="flat" cmpd="sng" algn="ctr">
            <a:solidFill>
              <a:srgbClr val="00B0F0"/>
            </a:solidFill>
            <a:prstDash val="sysDash"/>
            <a:round/>
            <a:headEnd type="triangle" w="med" len="med"/>
            <a:tailEnd type="none" w="med" len="med"/>
          </a:ln>
          <a:effectLst/>
        </p:spPr>
      </p:cxnSp>
      <p:sp>
        <p:nvSpPr>
          <p:cNvPr id="69" name="31 Rectángulo redondeado"/>
          <p:cNvSpPr/>
          <p:nvPr/>
        </p:nvSpPr>
        <p:spPr bwMode="auto">
          <a:xfrm>
            <a:off x="1293607" y="5500192"/>
            <a:ext cx="1216793" cy="432048"/>
          </a:xfrm>
          <a:prstGeom prst="round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defTabSz="820738"/>
            <a:r>
              <a:rPr lang="es-CO" sz="1200" i="1" dirty="0" smtClean="0"/>
              <a:t>Pago del Crédito</a:t>
            </a:r>
            <a:endParaRPr lang="es-CO" sz="1200" i="1" dirty="0"/>
          </a:p>
        </p:txBody>
      </p:sp>
      <p:sp>
        <p:nvSpPr>
          <p:cNvPr id="3" name="2 CuadroTexto"/>
          <p:cNvSpPr txBox="1"/>
          <p:nvPr/>
        </p:nvSpPr>
        <p:spPr>
          <a:xfrm>
            <a:off x="2185856" y="1340768"/>
            <a:ext cx="144783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1000" i="1" dirty="0" smtClean="0"/>
              <a:t>Flujos transaccionales</a:t>
            </a:r>
            <a:endParaRPr lang="es-AR" sz="1000" i="1" dirty="0"/>
          </a:p>
        </p:txBody>
      </p:sp>
      <p:sp>
        <p:nvSpPr>
          <p:cNvPr id="5" name="4 Rectángulo"/>
          <p:cNvSpPr/>
          <p:nvPr/>
        </p:nvSpPr>
        <p:spPr bwMode="auto">
          <a:xfrm>
            <a:off x="0" y="1327120"/>
            <a:ext cx="9144000" cy="4991190"/>
          </a:xfrm>
          <a:prstGeom prst="rect">
            <a:avLst/>
          </a:prstGeom>
          <a:solidFill>
            <a:schemeClr val="bg1">
              <a:alpha val="71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609600" marR="0" indent="-609600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000068"/>
              </a:buClr>
              <a:buSzTx/>
              <a:buFontTx/>
              <a:buChar char="•"/>
              <a:tabLst/>
            </a:pPr>
            <a:endParaRPr kumimoji="0" lang="es-AR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71" name="31 Rectángulo redondeado"/>
          <p:cNvSpPr/>
          <p:nvPr/>
        </p:nvSpPr>
        <p:spPr bwMode="auto">
          <a:xfrm>
            <a:off x="5227930" y="3429924"/>
            <a:ext cx="1280160" cy="365760"/>
          </a:xfrm>
          <a:prstGeom prst="roundRect">
            <a:avLst/>
          </a:prstGeom>
          <a:solidFill>
            <a:schemeClr val="bg1">
              <a:lumMod val="8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defTabSz="820738"/>
            <a:r>
              <a:rPr lang="es-CO" sz="1200" b="1" dirty="0">
                <a:solidFill>
                  <a:srgbClr val="002060"/>
                </a:solidFill>
              </a:rPr>
              <a:t>Tenderos</a:t>
            </a:r>
          </a:p>
        </p:txBody>
      </p:sp>
      <p:sp>
        <p:nvSpPr>
          <p:cNvPr id="74" name="31 Rectángulo redondeado"/>
          <p:cNvSpPr/>
          <p:nvPr/>
        </p:nvSpPr>
        <p:spPr bwMode="auto">
          <a:xfrm>
            <a:off x="308236" y="3299389"/>
            <a:ext cx="1280160" cy="365760"/>
          </a:xfrm>
          <a:prstGeom prst="roundRect">
            <a:avLst/>
          </a:prstGeom>
          <a:solidFill>
            <a:schemeClr val="bg1">
              <a:lumMod val="8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defTabSz="820738"/>
            <a:r>
              <a:rPr lang="es-CO" sz="1200" b="1" dirty="0" err="1" smtClean="0">
                <a:solidFill>
                  <a:srgbClr val="002060"/>
                </a:solidFill>
              </a:rPr>
              <a:t>FMCGs</a:t>
            </a:r>
            <a:endParaRPr lang="es-CO" sz="1200" b="1" dirty="0">
              <a:solidFill>
                <a:srgbClr val="002060"/>
              </a:solidFill>
            </a:endParaRPr>
          </a:p>
        </p:txBody>
      </p:sp>
      <p:pic>
        <p:nvPicPr>
          <p:cNvPr id="75" name="Imagen 9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5730" y="2552616"/>
            <a:ext cx="792088" cy="792088"/>
          </a:xfrm>
          <a:prstGeom prst="rect">
            <a:avLst/>
          </a:prstGeom>
          <a:effectLst/>
        </p:spPr>
      </p:pic>
      <p:pic>
        <p:nvPicPr>
          <p:cNvPr id="76" name="Imagen 52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217" y="2340741"/>
            <a:ext cx="640080" cy="640080"/>
          </a:xfrm>
          <a:prstGeom prst="rect">
            <a:avLst/>
          </a:prstGeom>
        </p:spPr>
      </p:pic>
      <p:pic>
        <p:nvPicPr>
          <p:cNvPr id="77" name="Imagen 5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8316" y="2663699"/>
            <a:ext cx="457200" cy="457200"/>
          </a:xfrm>
          <a:prstGeom prst="rect">
            <a:avLst/>
          </a:prstGeom>
        </p:spPr>
      </p:pic>
      <p:sp>
        <p:nvSpPr>
          <p:cNvPr id="79" name="78 Llamada rectangular redondeada"/>
          <p:cNvSpPr/>
          <p:nvPr/>
        </p:nvSpPr>
        <p:spPr bwMode="auto">
          <a:xfrm>
            <a:off x="1879457" y="1691381"/>
            <a:ext cx="3052583" cy="3727322"/>
          </a:xfrm>
          <a:prstGeom prst="wedgeRoundRectCallout">
            <a:avLst>
              <a:gd name="adj1" fmla="val -60317"/>
              <a:gd name="adj2" fmla="val -5813"/>
              <a:gd name="adj3" fmla="val 16667"/>
            </a:avLst>
          </a:prstGeom>
          <a:solidFill>
            <a:schemeClr val="bg1"/>
          </a:solidFill>
          <a:ln w="9525" cap="flat" cmpd="sng" algn="ctr">
            <a:solidFill>
              <a:srgbClr val="0D0D0D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287338" indent="-287338" fontAlgn="base">
              <a:lnSpc>
                <a:spcPct val="80000"/>
              </a:lnSpc>
              <a:spcBef>
                <a:spcPts val="600"/>
              </a:spcBef>
              <a:spcAft>
                <a:spcPct val="0"/>
              </a:spcAft>
              <a:buClr>
                <a:schemeClr val="bg1"/>
              </a:buClr>
            </a:pPr>
            <a:r>
              <a:rPr lang="es-MX" sz="1100" b="1" dirty="0">
                <a:latin typeface="Arial" charset="0"/>
              </a:rPr>
              <a:t>(+) Ahorro del costo de recaudación </a:t>
            </a:r>
            <a:r>
              <a:rPr lang="es-MX" sz="1100" b="1" dirty="0" smtClean="0">
                <a:latin typeface="Arial" charset="0"/>
              </a:rPr>
              <a:t>en efectivo por </a:t>
            </a:r>
            <a:r>
              <a:rPr lang="es-MX" sz="1100" b="1" dirty="0">
                <a:latin typeface="Arial" charset="0"/>
              </a:rPr>
              <a:t>recibir un pago electrónico y consolidado</a:t>
            </a:r>
          </a:p>
          <a:p>
            <a:pPr marL="287338" indent="-287338" fontAlgn="base">
              <a:lnSpc>
                <a:spcPct val="80000"/>
              </a:lnSpc>
              <a:spcBef>
                <a:spcPts val="600"/>
              </a:spcBef>
              <a:spcAft>
                <a:spcPct val="0"/>
              </a:spcAft>
              <a:buClr>
                <a:schemeClr val="bg1"/>
              </a:buClr>
            </a:pPr>
            <a:r>
              <a:rPr lang="es-MX" sz="1100" b="1" dirty="0" smtClean="0">
                <a:latin typeface="Arial" charset="0"/>
              </a:rPr>
              <a:t>(+) Optimización de rutas</a:t>
            </a:r>
          </a:p>
          <a:p>
            <a:pPr marL="287338" indent="-287338" fontAlgn="base">
              <a:lnSpc>
                <a:spcPct val="80000"/>
              </a:lnSpc>
              <a:spcBef>
                <a:spcPts val="600"/>
              </a:spcBef>
              <a:spcAft>
                <a:spcPct val="0"/>
              </a:spcAft>
              <a:buClr>
                <a:schemeClr val="bg1"/>
              </a:buClr>
            </a:pPr>
            <a:r>
              <a:rPr lang="es-MX" sz="1100" dirty="0" smtClean="0">
                <a:latin typeface="Arial" charset="0"/>
              </a:rPr>
              <a:t>(+) </a:t>
            </a:r>
            <a:r>
              <a:rPr lang="es-MX" sz="1100" dirty="0">
                <a:latin typeface="Arial" charset="0"/>
              </a:rPr>
              <a:t>Incremento de ventas</a:t>
            </a:r>
          </a:p>
          <a:p>
            <a:pPr marL="287338" indent="-287338" fontAlgn="base">
              <a:lnSpc>
                <a:spcPct val="80000"/>
              </a:lnSpc>
              <a:spcBef>
                <a:spcPts val="600"/>
              </a:spcBef>
              <a:spcAft>
                <a:spcPct val="0"/>
              </a:spcAft>
              <a:buClr>
                <a:schemeClr val="bg1"/>
              </a:buClr>
            </a:pPr>
            <a:r>
              <a:rPr lang="es-MX" sz="1100" dirty="0">
                <a:latin typeface="Arial" charset="0"/>
              </a:rPr>
              <a:t>(+) Fortalecer a su red de tenderos</a:t>
            </a:r>
          </a:p>
          <a:p>
            <a:pPr marL="287338" indent="-287338" fontAlgn="base">
              <a:lnSpc>
                <a:spcPct val="80000"/>
              </a:lnSpc>
              <a:spcBef>
                <a:spcPts val="600"/>
              </a:spcBef>
              <a:spcAft>
                <a:spcPct val="0"/>
              </a:spcAft>
              <a:buClr>
                <a:schemeClr val="bg1"/>
              </a:buClr>
            </a:pPr>
            <a:r>
              <a:rPr lang="es-MX" sz="1100" dirty="0" smtClean="0">
                <a:latin typeface="Arial" charset="0"/>
              </a:rPr>
              <a:t>(+) </a:t>
            </a:r>
            <a:r>
              <a:rPr lang="es-MX" sz="1100" dirty="0">
                <a:latin typeface="Arial" charset="0"/>
              </a:rPr>
              <a:t>Dejar de realizar funciones no misionales (otorgar créditos)</a:t>
            </a:r>
          </a:p>
          <a:p>
            <a:pPr marL="287338" indent="-287338" fontAlgn="base">
              <a:lnSpc>
                <a:spcPct val="80000"/>
              </a:lnSpc>
              <a:spcBef>
                <a:spcPts val="600"/>
              </a:spcBef>
              <a:spcAft>
                <a:spcPct val="0"/>
              </a:spcAft>
              <a:buClr>
                <a:schemeClr val="bg1"/>
              </a:buClr>
            </a:pPr>
            <a:r>
              <a:rPr lang="es-MX" sz="1100" dirty="0">
                <a:latin typeface="Arial" charset="0"/>
              </a:rPr>
              <a:t>(+) </a:t>
            </a:r>
            <a:r>
              <a:rPr kumimoji="0" lang="es-MX" sz="1100" i="0" u="none" strike="noStrike" cap="none" normalizeH="0" baseline="0" dirty="0">
                <a:ln>
                  <a:noFill/>
                </a:ln>
                <a:effectLst/>
                <a:latin typeface="Arial" charset="0"/>
              </a:rPr>
              <a:t>Posicionar con prioridad sus productos en el anaquel del punto de venta</a:t>
            </a:r>
          </a:p>
          <a:p>
            <a:pPr marL="287338" marR="0" indent="-287338" algn="l" defTabSz="914400" rtl="0" eaLnBrk="1" fontAlgn="base" latinLnBrk="0" hangingPunct="1">
              <a:lnSpc>
                <a:spcPct val="80000"/>
              </a:lnSpc>
              <a:spcBef>
                <a:spcPts val="600"/>
              </a:spcBef>
              <a:spcAft>
                <a:spcPct val="0"/>
              </a:spcAft>
              <a:buClr>
                <a:schemeClr val="bg1"/>
              </a:buClr>
              <a:buSzTx/>
              <a:tabLst/>
            </a:pPr>
            <a:r>
              <a:rPr lang="es-MX" sz="1100" dirty="0">
                <a:latin typeface="Arial" charset="0"/>
              </a:rPr>
              <a:t>(+) Enriquecer información para optimizar inventarios y suministro</a:t>
            </a:r>
          </a:p>
          <a:p>
            <a:pPr marL="287338" marR="0" indent="-287338" algn="l" defTabSz="914400" rtl="0" eaLnBrk="1" fontAlgn="base" latinLnBrk="0" hangingPunct="1">
              <a:lnSpc>
                <a:spcPct val="80000"/>
              </a:lnSpc>
              <a:spcBef>
                <a:spcPts val="600"/>
              </a:spcBef>
              <a:spcAft>
                <a:spcPct val="0"/>
              </a:spcAft>
              <a:buClr>
                <a:schemeClr val="bg1"/>
              </a:buClr>
              <a:buSzTx/>
              <a:tabLst/>
            </a:pPr>
            <a:r>
              <a:rPr lang="es-MX" sz="1100" baseline="0" dirty="0" smtClean="0">
                <a:latin typeface="Arial" charset="0"/>
              </a:rPr>
              <a:t>-------------------------------------------------------</a:t>
            </a:r>
          </a:p>
          <a:p>
            <a:pPr marL="287338" marR="0" indent="-287338" algn="l" defTabSz="914400" rtl="0" eaLnBrk="1" fontAlgn="base" latinLnBrk="0" hangingPunct="1">
              <a:lnSpc>
                <a:spcPct val="80000"/>
              </a:lnSpc>
              <a:spcBef>
                <a:spcPts val="600"/>
              </a:spcBef>
              <a:spcAft>
                <a:spcPct val="0"/>
              </a:spcAft>
              <a:buClr>
                <a:schemeClr val="bg1"/>
              </a:buClr>
              <a:buSzTx/>
              <a:tabLst/>
            </a:pPr>
            <a:r>
              <a:rPr kumimoji="0" lang="es-MX" sz="1100" i="0" u="none" strike="noStrike" cap="none" normalizeH="0" dirty="0" smtClean="0">
                <a:ln>
                  <a:noFill/>
                </a:ln>
                <a:effectLst/>
                <a:latin typeface="Arial" charset="0"/>
              </a:rPr>
              <a:t>(-) </a:t>
            </a:r>
            <a:r>
              <a:rPr kumimoji="0" lang="es-MX" sz="1100" i="0" u="none" strike="noStrike" cap="none" normalizeH="0" dirty="0">
                <a:ln>
                  <a:noFill/>
                </a:ln>
                <a:effectLst/>
                <a:latin typeface="Arial" charset="0"/>
              </a:rPr>
              <a:t>Esfuerzo de integración</a:t>
            </a:r>
          </a:p>
          <a:p>
            <a:pPr marL="287338" marR="0" indent="-287338" algn="l" defTabSz="914400" rtl="0" eaLnBrk="1" fontAlgn="base" latinLnBrk="0" hangingPunct="1">
              <a:lnSpc>
                <a:spcPct val="80000"/>
              </a:lnSpc>
              <a:spcBef>
                <a:spcPts val="600"/>
              </a:spcBef>
              <a:spcAft>
                <a:spcPct val="0"/>
              </a:spcAft>
              <a:buClr>
                <a:schemeClr val="bg1"/>
              </a:buClr>
              <a:buSzTx/>
              <a:tabLst/>
            </a:pPr>
            <a:r>
              <a:rPr lang="es-MX" sz="1100" baseline="0" dirty="0">
                <a:latin typeface="Arial" charset="0"/>
              </a:rPr>
              <a:t>(-)</a:t>
            </a:r>
            <a:r>
              <a:rPr lang="es-MX" sz="1100" dirty="0">
                <a:latin typeface="Arial" charset="0"/>
              </a:rPr>
              <a:t> Costo del servicio</a:t>
            </a:r>
          </a:p>
        </p:txBody>
      </p:sp>
      <p:sp>
        <p:nvSpPr>
          <p:cNvPr id="80" name="79 Llamada rectangular redondeada"/>
          <p:cNvSpPr/>
          <p:nvPr/>
        </p:nvSpPr>
        <p:spPr bwMode="auto">
          <a:xfrm>
            <a:off x="6516216" y="1412042"/>
            <a:ext cx="2428167" cy="4314759"/>
          </a:xfrm>
          <a:prstGeom prst="wedgeRoundRectCallout">
            <a:avLst>
              <a:gd name="adj1" fmla="val -59054"/>
              <a:gd name="adj2" fmla="val -3140"/>
              <a:gd name="adj3" fmla="val 16667"/>
            </a:avLst>
          </a:prstGeom>
          <a:solidFill>
            <a:schemeClr val="bg1"/>
          </a:solidFill>
          <a:ln w="9525" cap="flat" cmpd="sng" algn="ctr">
            <a:solidFill>
              <a:srgbClr val="0D0D0D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231775" indent="-231775" fontAlgn="base">
              <a:lnSpc>
                <a:spcPct val="80000"/>
              </a:lnSpc>
              <a:spcBef>
                <a:spcPts val="600"/>
              </a:spcBef>
              <a:spcAft>
                <a:spcPct val="0"/>
              </a:spcAft>
              <a:buClr>
                <a:schemeClr val="bg1"/>
              </a:buClr>
            </a:pPr>
            <a:r>
              <a:rPr lang="es-MX" sz="1100" b="1" dirty="0">
                <a:latin typeface="Arial" charset="0"/>
              </a:rPr>
              <a:t>(+) Incrementar ventas con el apoyo de </a:t>
            </a:r>
            <a:r>
              <a:rPr lang="es-MX" sz="1100" b="1" dirty="0" smtClean="0">
                <a:latin typeface="Arial" charset="0"/>
              </a:rPr>
              <a:t>créditos</a:t>
            </a:r>
          </a:p>
          <a:p>
            <a:pPr marL="231775" indent="-231775" fontAlgn="base">
              <a:lnSpc>
                <a:spcPct val="80000"/>
              </a:lnSpc>
              <a:spcBef>
                <a:spcPts val="600"/>
              </a:spcBef>
              <a:spcAft>
                <a:spcPct val="0"/>
              </a:spcAft>
              <a:buClr>
                <a:schemeClr val="bg1"/>
              </a:buClr>
            </a:pPr>
            <a:r>
              <a:rPr lang="es-MX" sz="1100" b="1" dirty="0" smtClean="0">
                <a:latin typeface="Arial" charset="0"/>
              </a:rPr>
              <a:t>(+) Restructuración de deuda con tasas competitivas</a:t>
            </a:r>
            <a:endParaRPr lang="es-MX" sz="1100" b="1" dirty="0">
              <a:latin typeface="Arial" charset="0"/>
            </a:endParaRPr>
          </a:p>
          <a:p>
            <a:pPr marL="287338" indent="-287338" fontAlgn="base">
              <a:lnSpc>
                <a:spcPct val="80000"/>
              </a:lnSpc>
              <a:spcBef>
                <a:spcPts val="600"/>
              </a:spcBef>
              <a:spcAft>
                <a:spcPct val="0"/>
              </a:spcAft>
              <a:buClr>
                <a:schemeClr val="bg1"/>
              </a:buClr>
              <a:tabLst>
                <a:tab pos="341313" algn="l"/>
              </a:tabLst>
            </a:pPr>
            <a:r>
              <a:rPr lang="es-MX" sz="1100" b="1" dirty="0">
                <a:latin typeface="Arial" charset="0"/>
              </a:rPr>
              <a:t>(+) Ahorro del costo de administración del efectivo</a:t>
            </a:r>
          </a:p>
          <a:p>
            <a:pPr marL="287338" indent="-287338" fontAlgn="base">
              <a:lnSpc>
                <a:spcPct val="80000"/>
              </a:lnSpc>
              <a:spcBef>
                <a:spcPts val="600"/>
              </a:spcBef>
              <a:spcAft>
                <a:spcPct val="0"/>
              </a:spcAft>
              <a:buClr>
                <a:schemeClr val="bg1"/>
              </a:buClr>
              <a:tabLst>
                <a:tab pos="341313" algn="l"/>
              </a:tabLst>
            </a:pPr>
            <a:r>
              <a:rPr lang="es-MX" sz="1100" dirty="0">
                <a:latin typeface="Arial" charset="0"/>
              </a:rPr>
              <a:t>(+) Ofrecer servicios adicionales a sus clientes para</a:t>
            </a:r>
          </a:p>
          <a:p>
            <a:pPr marL="519113" indent="-123825" fontAlgn="base">
              <a:lnSpc>
                <a:spcPct val="80000"/>
              </a:lnSpc>
              <a:spcAft>
                <a:spcPct val="0"/>
              </a:spcAft>
              <a:buClr>
                <a:schemeClr val="bg1"/>
              </a:buClr>
              <a:buFont typeface="Arial" pitchFamily="34" charset="0"/>
              <a:buChar char="•"/>
            </a:pPr>
            <a:r>
              <a:rPr lang="es-MX" sz="1100" dirty="0">
                <a:latin typeface="Arial" charset="0"/>
              </a:rPr>
              <a:t>generar ingresos adicionales</a:t>
            </a:r>
          </a:p>
          <a:p>
            <a:pPr marL="519113" indent="-123825" fontAlgn="base">
              <a:lnSpc>
                <a:spcPct val="80000"/>
              </a:lnSpc>
              <a:spcAft>
                <a:spcPct val="0"/>
              </a:spcAft>
              <a:buClr>
                <a:schemeClr val="bg1"/>
              </a:buClr>
              <a:buFont typeface="Arial" pitchFamily="34" charset="0"/>
              <a:buChar char="•"/>
            </a:pPr>
            <a:r>
              <a:rPr lang="es-MX" sz="1100" dirty="0">
                <a:latin typeface="Arial" charset="0"/>
              </a:rPr>
              <a:t>recibir más visitas en su tienda</a:t>
            </a:r>
          </a:p>
          <a:p>
            <a:pPr marL="519113" indent="-123825" fontAlgn="base">
              <a:lnSpc>
                <a:spcPct val="80000"/>
              </a:lnSpc>
              <a:spcAft>
                <a:spcPct val="0"/>
              </a:spcAft>
              <a:buClr>
                <a:schemeClr val="bg1"/>
              </a:buClr>
              <a:buFont typeface="Arial" pitchFamily="34" charset="0"/>
              <a:buChar char="•"/>
            </a:pPr>
            <a:r>
              <a:rPr lang="es-MX" sz="1100" dirty="0">
                <a:latin typeface="Arial" charset="0"/>
              </a:rPr>
              <a:t>fidelizar clientes</a:t>
            </a:r>
          </a:p>
          <a:p>
            <a:pPr marL="231775" indent="-231775" fontAlgn="base">
              <a:lnSpc>
                <a:spcPct val="80000"/>
              </a:lnSpc>
              <a:spcBef>
                <a:spcPts val="600"/>
              </a:spcBef>
              <a:spcAft>
                <a:spcPct val="0"/>
              </a:spcAft>
              <a:buClr>
                <a:schemeClr val="bg1"/>
              </a:buClr>
            </a:pPr>
            <a:r>
              <a:rPr lang="es-MX" sz="1100" dirty="0">
                <a:latin typeface="Arial" charset="0"/>
              </a:rPr>
              <a:t>(+) Generar referencias financieras</a:t>
            </a:r>
          </a:p>
          <a:p>
            <a:pPr marL="231775" indent="-231775" fontAlgn="base">
              <a:lnSpc>
                <a:spcPct val="80000"/>
              </a:lnSpc>
              <a:spcBef>
                <a:spcPts val="600"/>
              </a:spcBef>
              <a:spcAft>
                <a:spcPct val="0"/>
              </a:spcAft>
              <a:buClr>
                <a:schemeClr val="bg1"/>
              </a:buClr>
            </a:pPr>
            <a:r>
              <a:rPr lang="es-MX" sz="1100" dirty="0">
                <a:latin typeface="Arial" charset="0"/>
              </a:rPr>
              <a:t>(+) Contar con inteligencia de inventario</a:t>
            </a:r>
          </a:p>
          <a:p>
            <a:pPr marL="231775" indent="-231775" fontAlgn="base">
              <a:lnSpc>
                <a:spcPct val="80000"/>
              </a:lnSpc>
              <a:spcBef>
                <a:spcPts val="600"/>
              </a:spcBef>
              <a:spcAft>
                <a:spcPct val="0"/>
              </a:spcAft>
              <a:buClr>
                <a:schemeClr val="bg1"/>
              </a:buClr>
            </a:pPr>
            <a:r>
              <a:rPr lang="es-MX" sz="1100" dirty="0" smtClean="0">
                <a:latin typeface="Arial" charset="0"/>
              </a:rPr>
              <a:t>-------------------------------------------</a:t>
            </a:r>
            <a:endParaRPr kumimoji="0" lang="es-MX" sz="1100" i="0" u="none" strike="noStrike" cap="none" normalizeH="0" dirty="0">
              <a:ln>
                <a:noFill/>
              </a:ln>
              <a:effectLst/>
              <a:latin typeface="Arial" charset="0"/>
            </a:endParaRPr>
          </a:p>
          <a:p>
            <a:pPr marL="231775" indent="-231775" fontAlgn="base">
              <a:lnSpc>
                <a:spcPct val="80000"/>
              </a:lnSpc>
              <a:spcBef>
                <a:spcPts val="600"/>
              </a:spcBef>
              <a:spcAft>
                <a:spcPct val="0"/>
              </a:spcAft>
              <a:buClr>
                <a:schemeClr val="bg1"/>
              </a:buClr>
            </a:pPr>
            <a:r>
              <a:rPr lang="es-MX" sz="1100" dirty="0">
                <a:latin typeface="Arial" charset="0"/>
              </a:rPr>
              <a:t>(-) Capacidad para asimilar el valor y sus beneficios</a:t>
            </a:r>
          </a:p>
          <a:p>
            <a:pPr marL="231775" indent="-231775" fontAlgn="base">
              <a:lnSpc>
                <a:spcPct val="80000"/>
              </a:lnSpc>
              <a:spcBef>
                <a:spcPts val="600"/>
              </a:spcBef>
              <a:spcAft>
                <a:spcPct val="0"/>
              </a:spcAft>
              <a:buClr>
                <a:schemeClr val="bg1"/>
              </a:buClr>
            </a:pPr>
            <a:r>
              <a:rPr lang="es-MX" sz="1100" dirty="0">
                <a:latin typeface="Arial" charset="0"/>
              </a:rPr>
              <a:t>(-) Percepción de un costo alto</a:t>
            </a:r>
          </a:p>
          <a:p>
            <a:pPr marL="231775" indent="-231775" fontAlgn="base">
              <a:lnSpc>
                <a:spcPct val="80000"/>
              </a:lnSpc>
              <a:spcBef>
                <a:spcPts val="600"/>
              </a:spcBef>
              <a:spcAft>
                <a:spcPct val="0"/>
              </a:spcAft>
              <a:buClr>
                <a:schemeClr val="bg1"/>
              </a:buClr>
            </a:pPr>
            <a:r>
              <a:rPr lang="es-MX" sz="1100" dirty="0">
                <a:latin typeface="Arial" charset="0"/>
              </a:rPr>
              <a:t>(-) Evasión a la formalidad e impuestos</a:t>
            </a:r>
          </a:p>
        </p:txBody>
      </p:sp>
      <p:sp>
        <p:nvSpPr>
          <p:cNvPr id="83" name="82 CuadroTexto"/>
          <p:cNvSpPr txBox="1"/>
          <p:nvPr/>
        </p:nvSpPr>
        <p:spPr>
          <a:xfrm>
            <a:off x="4384005" y="6393195"/>
            <a:ext cx="26288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200" dirty="0"/>
              <a:t>(+) </a:t>
            </a:r>
            <a:r>
              <a:rPr lang="es-MX" sz="1200" dirty="0" smtClean="0"/>
              <a:t>Beneficios (-) </a:t>
            </a:r>
            <a:r>
              <a:rPr lang="es-MX" sz="1200" dirty="0"/>
              <a:t>Barreras</a:t>
            </a:r>
            <a:endParaRPr lang="es-AR" sz="1200" dirty="0"/>
          </a:p>
        </p:txBody>
      </p:sp>
      <p:sp>
        <p:nvSpPr>
          <p:cNvPr id="64" name="63 CuadroTexto"/>
          <p:cNvSpPr txBox="1"/>
          <p:nvPr/>
        </p:nvSpPr>
        <p:spPr>
          <a:xfrm>
            <a:off x="134136" y="5918216"/>
            <a:ext cx="8902360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s-MX" sz="1000" i="1" dirty="0" smtClean="0"/>
              <a:t>Nota: Los beneficios resaltados en negrilla han resultado ser los de mayor interés en los participantes, y son los que se han evaluado en el modelo financiero</a:t>
            </a:r>
            <a:endParaRPr lang="es-AR" sz="1000" i="1" dirty="0"/>
          </a:p>
        </p:txBody>
      </p:sp>
      <p:sp>
        <p:nvSpPr>
          <p:cNvPr id="70" name="31 Rectángulo redondeado"/>
          <p:cNvSpPr/>
          <p:nvPr/>
        </p:nvSpPr>
        <p:spPr bwMode="auto">
          <a:xfrm>
            <a:off x="117054" y="6355539"/>
            <a:ext cx="6535433" cy="331237"/>
          </a:xfrm>
          <a:prstGeom prst="round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109538" indent="-109538" defTabSz="820738"/>
            <a:r>
              <a:rPr lang="es-CO" sz="1000" i="1" dirty="0" smtClean="0">
                <a:solidFill>
                  <a:schemeClr val="bg1"/>
                </a:solidFill>
              </a:rPr>
              <a:t>Fuente BID 2016</a:t>
            </a:r>
            <a:endParaRPr lang="es-CO" sz="1000" i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80025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Elipse"/>
          <p:cNvSpPr/>
          <p:nvPr/>
        </p:nvSpPr>
        <p:spPr>
          <a:xfrm>
            <a:off x="3131840" y="4143893"/>
            <a:ext cx="2808312" cy="2237435"/>
          </a:xfrm>
          <a:prstGeom prst="ellipse">
            <a:avLst/>
          </a:prstGeom>
          <a:noFill/>
          <a:ln w="381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8" name="1 Marcador de texto"/>
          <p:cNvSpPr txBox="1">
            <a:spLocks/>
          </p:cNvSpPr>
          <p:nvPr/>
        </p:nvSpPr>
        <p:spPr>
          <a:xfrm>
            <a:off x="354007" y="214233"/>
            <a:ext cx="6018193" cy="694487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rgbClr val="003399"/>
              </a:buClr>
            </a:pPr>
            <a:r>
              <a:rPr lang="es-CO" sz="3600" dirty="0" smtClean="0">
                <a:latin typeface="Arial Narrow" panose="020B0606020202030204" pitchFamily="34" charset="0"/>
              </a:rPr>
              <a:t>2. Inclusión </a:t>
            </a:r>
            <a:r>
              <a:rPr lang="es-CO" sz="3600" dirty="0">
                <a:latin typeface="Arial Narrow" panose="020B0606020202030204" pitchFamily="34" charset="0"/>
              </a:rPr>
              <a:t>financiera sector rural</a:t>
            </a:r>
          </a:p>
        </p:txBody>
      </p:sp>
      <p:sp>
        <p:nvSpPr>
          <p:cNvPr id="11" name="10 Rectángulo"/>
          <p:cNvSpPr/>
          <p:nvPr/>
        </p:nvSpPr>
        <p:spPr>
          <a:xfrm>
            <a:off x="259822" y="1239143"/>
            <a:ext cx="873933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2000" dirty="0" smtClean="0">
                <a:latin typeface="Arial Narrow" panose="020B0606020202030204" pitchFamily="34" charset="0"/>
              </a:rPr>
              <a:t>Es </a:t>
            </a:r>
            <a:r>
              <a:rPr lang="es-ES" sz="2000" dirty="0">
                <a:latin typeface="Arial Narrow" panose="020B0606020202030204" pitchFamily="34" charset="0"/>
              </a:rPr>
              <a:t>necesario </a:t>
            </a:r>
            <a:r>
              <a:rPr lang="es-ES" sz="2000" b="1" dirty="0">
                <a:solidFill>
                  <a:srgbClr val="A5002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aunar esfuerzos </a:t>
            </a:r>
            <a:r>
              <a:rPr lang="es-ES" sz="2000" dirty="0" smtClean="0">
                <a:latin typeface="Arial Narrow" panose="020B0606020202030204" pitchFamily="34" charset="0"/>
              </a:rPr>
              <a:t>para el </a:t>
            </a:r>
            <a:r>
              <a:rPr lang="es-ES" sz="2000" dirty="0">
                <a:latin typeface="Arial Narrow" panose="020B0606020202030204" pitchFamily="34" charset="0"/>
              </a:rPr>
              <a:t>desarrollo de una oferta </a:t>
            </a:r>
            <a:r>
              <a:rPr lang="es-ES" sz="2000" dirty="0" smtClean="0">
                <a:latin typeface="Arial Narrow" panose="020B0606020202030204" pitchFamily="34" charset="0"/>
              </a:rPr>
              <a:t>integral y sostenible </a:t>
            </a:r>
            <a:r>
              <a:rPr lang="es-ES" sz="2000" dirty="0">
                <a:latin typeface="Arial Narrow" panose="020B0606020202030204" pitchFamily="34" charset="0"/>
              </a:rPr>
              <a:t>de productos </a:t>
            </a:r>
            <a:r>
              <a:rPr lang="es-ES" sz="2000" dirty="0" smtClean="0">
                <a:latin typeface="Arial Narrow" panose="020B0606020202030204" pitchFamily="34" charset="0"/>
              </a:rPr>
              <a:t>y servicios acordes </a:t>
            </a:r>
            <a:r>
              <a:rPr lang="es-ES" sz="2000" dirty="0">
                <a:latin typeface="Arial Narrow" panose="020B0606020202030204" pitchFamily="34" charset="0"/>
              </a:rPr>
              <a:t>con las características del </a:t>
            </a:r>
            <a:r>
              <a:rPr lang="es-ES" sz="2000" dirty="0" smtClean="0">
                <a:latin typeface="Arial Narrow" panose="020B0606020202030204" pitchFamily="34" charset="0"/>
              </a:rPr>
              <a:t>sector rural.</a:t>
            </a:r>
            <a:endParaRPr lang="es-ES" sz="2000" dirty="0">
              <a:latin typeface="Arial Narrow" panose="020B0606020202030204" pitchFamily="34" charset="0"/>
            </a:endParaRPr>
          </a:p>
        </p:txBody>
      </p:sp>
      <p:sp>
        <p:nvSpPr>
          <p:cNvPr id="2" name="1 Rectángulo"/>
          <p:cNvSpPr/>
          <p:nvPr/>
        </p:nvSpPr>
        <p:spPr>
          <a:xfrm>
            <a:off x="107504" y="4439955"/>
            <a:ext cx="2546203" cy="1019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es-CO" b="1" dirty="0">
                <a:solidFill>
                  <a:srgbClr val="A5002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Optimizar </a:t>
            </a:r>
            <a:r>
              <a:rPr lang="es-CO" b="1" dirty="0" smtClean="0">
                <a:solidFill>
                  <a:srgbClr val="A5002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redescuento </a:t>
            </a:r>
            <a:r>
              <a:rPr lang="es-CO" dirty="0" smtClean="0">
                <a:latin typeface="Arial Narrow" panose="020B0606020202030204" pitchFamily="34" charset="0"/>
                <a:cs typeface="Arial" panose="020B0604020202020204" pitchFamily="34" charset="0"/>
              </a:rPr>
              <a:t>de </a:t>
            </a:r>
            <a:r>
              <a:rPr lang="es-CO" dirty="0" smtClean="0">
                <a:latin typeface="Arial Narrow" panose="020B0606020202030204" pitchFamily="34" charset="0"/>
                <a:ea typeface="Calibri"/>
                <a:cs typeface="Times New Roman"/>
              </a:rPr>
              <a:t>FINAGRO </a:t>
            </a:r>
            <a:r>
              <a:rPr lang="es-CO" dirty="0">
                <a:latin typeface="Arial Narrow" panose="020B0606020202030204" pitchFamily="34" charset="0"/>
                <a:ea typeface="Calibri"/>
                <a:cs typeface="Times New Roman"/>
              </a:rPr>
              <a:t>(operaciones en bloque)</a:t>
            </a:r>
            <a:r>
              <a:rPr lang="es-ES" dirty="0">
                <a:latin typeface="Arial Narrow" panose="020B0606020202030204" pitchFamily="34" charset="0"/>
                <a:ea typeface="Calibri"/>
                <a:cs typeface="Times New Roman"/>
              </a:rPr>
              <a:t> </a:t>
            </a:r>
            <a:endParaRPr lang="es-CO" dirty="0">
              <a:latin typeface="Arial Narrow" panose="020B0606020202030204" pitchFamily="34" charset="0"/>
              <a:ea typeface="Calibri"/>
              <a:cs typeface="Times New Roman"/>
            </a:endParaRPr>
          </a:p>
        </p:txBody>
      </p:sp>
      <p:sp>
        <p:nvSpPr>
          <p:cNvPr id="20" name="19 Rectángulo"/>
          <p:cNvSpPr/>
          <p:nvPr/>
        </p:nvSpPr>
        <p:spPr>
          <a:xfrm>
            <a:off x="323528" y="2564904"/>
            <a:ext cx="3039575" cy="13383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es-CO" dirty="0" smtClean="0">
                <a:latin typeface="Arial Narrow" panose="020B0606020202030204" pitchFamily="34" charset="0"/>
                <a:ea typeface="Calibri"/>
                <a:cs typeface="Times New Roman"/>
              </a:rPr>
              <a:t>Fortalecer </a:t>
            </a:r>
            <a:r>
              <a:rPr lang="es-CO" b="1" dirty="0">
                <a:solidFill>
                  <a:srgbClr val="A5002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política de manejo de riesgos</a:t>
            </a:r>
            <a:r>
              <a:rPr lang="es-CO" dirty="0">
                <a:latin typeface="Arial Narrow" panose="020B0606020202030204" pitchFamily="34" charset="0"/>
                <a:ea typeface="Calibri"/>
                <a:cs typeface="Times New Roman"/>
              </a:rPr>
              <a:t> rurales </a:t>
            </a:r>
            <a:r>
              <a:rPr lang="es-CO" dirty="0" smtClean="0">
                <a:latin typeface="Arial Narrow" panose="020B0606020202030204" pitchFamily="34" charset="0"/>
                <a:ea typeface="Calibri"/>
                <a:cs typeface="Times New Roman"/>
              </a:rPr>
              <a:t>(derivados climáticos y seguros inclusivos: colectivos y paramétricos) </a:t>
            </a:r>
            <a:endParaRPr lang="es-ES" dirty="0">
              <a:latin typeface="Arial Narrow" panose="020B0606020202030204" pitchFamily="34" charset="0"/>
              <a:ea typeface="Calibri"/>
              <a:cs typeface="Times New Roman"/>
            </a:endParaRPr>
          </a:p>
        </p:txBody>
      </p:sp>
      <p:sp>
        <p:nvSpPr>
          <p:cNvPr id="5" name="4 Rectángulo"/>
          <p:cNvSpPr/>
          <p:nvPr/>
        </p:nvSpPr>
        <p:spPr>
          <a:xfrm>
            <a:off x="6372199" y="4469253"/>
            <a:ext cx="2439035" cy="1019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es-CO" dirty="0">
                <a:latin typeface="Arial Narrow" panose="020B0606020202030204" pitchFamily="34" charset="0"/>
                <a:ea typeface="Calibri"/>
                <a:cs typeface="Times New Roman"/>
              </a:rPr>
              <a:t>Fortalecer </a:t>
            </a:r>
            <a:r>
              <a:rPr lang="es-CO" b="1" dirty="0">
                <a:solidFill>
                  <a:srgbClr val="A5002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esquema de garantías</a:t>
            </a:r>
            <a:r>
              <a:rPr lang="es-CO" dirty="0">
                <a:latin typeface="Arial Narrow" panose="020B0606020202030204" pitchFamily="34" charset="0"/>
                <a:ea typeface="Calibri"/>
                <a:cs typeface="Times New Roman"/>
              </a:rPr>
              <a:t> </a:t>
            </a:r>
            <a:r>
              <a:rPr lang="es-CO" dirty="0" smtClean="0">
                <a:latin typeface="Arial Narrow" panose="020B0606020202030204" pitchFamily="34" charset="0"/>
                <a:ea typeface="Calibri"/>
                <a:cs typeface="Times New Roman"/>
              </a:rPr>
              <a:t>crédito rural (garantías </a:t>
            </a:r>
            <a:r>
              <a:rPr lang="es-CO" dirty="0">
                <a:latin typeface="Arial Narrow" panose="020B0606020202030204" pitchFamily="34" charset="0"/>
                <a:ea typeface="Calibri"/>
                <a:cs typeface="Times New Roman"/>
              </a:rPr>
              <a:t>mobiliarias)</a:t>
            </a:r>
          </a:p>
        </p:txBody>
      </p:sp>
      <p:sp>
        <p:nvSpPr>
          <p:cNvPr id="6" name="5 Rectángulo"/>
          <p:cNvSpPr/>
          <p:nvPr/>
        </p:nvSpPr>
        <p:spPr>
          <a:xfrm>
            <a:off x="5470950" y="2439176"/>
            <a:ext cx="3340284" cy="16569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es-CO" b="1" dirty="0" smtClean="0">
                <a:solidFill>
                  <a:srgbClr val="A5002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Productos y canales específicos </a:t>
            </a:r>
            <a:r>
              <a:rPr lang="es-CO" dirty="0" smtClean="0">
                <a:latin typeface="Arial Narrow" panose="020B0606020202030204" pitchFamily="34" charset="0"/>
                <a:ea typeface="Calibri"/>
                <a:cs typeface="Times New Roman"/>
              </a:rPr>
              <a:t>(</a:t>
            </a:r>
            <a:r>
              <a:rPr lang="es-CO" dirty="0">
                <a:latin typeface="Arial Narrow" panose="020B0606020202030204" pitchFamily="34" charset="0"/>
                <a:ea typeface="Calibri"/>
                <a:cs typeface="Times New Roman"/>
              </a:rPr>
              <a:t>FAG Hipotecario, </a:t>
            </a:r>
            <a:r>
              <a:rPr lang="es-CO" dirty="0">
                <a:latin typeface="Arial Narrow" panose="020B0606020202030204" pitchFamily="34" charset="0"/>
                <a:cs typeface="Arial" panose="020B0604020202020204" pitchFamily="34" charset="0"/>
              </a:rPr>
              <a:t>redescuento Cooperativas</a:t>
            </a:r>
            <a:r>
              <a:rPr lang="es-CO" dirty="0" smtClean="0">
                <a:latin typeface="Arial Narrow" panose="020B0606020202030204" pitchFamily="34" charset="0"/>
                <a:ea typeface="Calibri"/>
                <a:cs typeface="Times New Roman"/>
              </a:rPr>
              <a:t>, </a:t>
            </a:r>
            <a:r>
              <a:rPr lang="es-CO" dirty="0">
                <a:latin typeface="Arial Narrow" panose="020B0606020202030204" pitchFamily="34" charset="0"/>
                <a:ea typeface="Calibri"/>
                <a:cs typeface="Times New Roman"/>
              </a:rPr>
              <a:t>asistencia técnica </a:t>
            </a:r>
            <a:r>
              <a:rPr lang="es-CO" dirty="0" smtClean="0">
                <a:latin typeface="Arial Narrow" panose="020B0606020202030204" pitchFamily="34" charset="0"/>
                <a:ea typeface="Calibri"/>
                <a:cs typeface="Times New Roman"/>
              </a:rPr>
              <a:t>Banca </a:t>
            </a:r>
            <a:r>
              <a:rPr lang="es-CO" dirty="0">
                <a:latin typeface="Arial Narrow" panose="020B0606020202030204" pitchFamily="34" charset="0"/>
                <a:ea typeface="Calibri"/>
                <a:cs typeface="Times New Roman"/>
              </a:rPr>
              <a:t>de Oportunidades para a </a:t>
            </a:r>
            <a:r>
              <a:rPr lang="es-CO" dirty="0" err="1">
                <a:latin typeface="Arial Narrow" panose="020B0606020202030204" pitchFamily="34" charset="0"/>
                <a:ea typeface="Calibri"/>
                <a:cs typeface="Times New Roman"/>
              </a:rPr>
              <a:t>microfinancieras</a:t>
            </a:r>
            <a:r>
              <a:rPr lang="es-CO" dirty="0">
                <a:latin typeface="Arial Narrow" panose="020B0606020202030204" pitchFamily="34" charset="0"/>
                <a:ea typeface="Calibri"/>
                <a:cs typeface="Times New Roman"/>
              </a:rPr>
              <a:t> y microcrédito rural)</a:t>
            </a:r>
            <a:endParaRPr lang="es-ES" dirty="0">
              <a:latin typeface="Arial Narrow" panose="020B0606020202030204" pitchFamily="34" charset="0"/>
              <a:ea typeface="Calibri"/>
              <a:cs typeface="Times New Roman"/>
            </a:endParaRPr>
          </a:p>
        </p:txBody>
      </p:sp>
      <p:pic>
        <p:nvPicPr>
          <p:cNvPr id="1038" name="Picture 1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4606" y="4419384"/>
            <a:ext cx="2217514" cy="15298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18" name="17 Conector recto"/>
          <p:cNvCxnSpPr>
            <a:stCxn id="4" idx="2"/>
            <a:endCxn id="2" idx="3"/>
          </p:cNvCxnSpPr>
          <p:nvPr/>
        </p:nvCxnSpPr>
        <p:spPr>
          <a:xfrm flipH="1" flipV="1">
            <a:off x="2653707" y="4949871"/>
            <a:ext cx="478133" cy="312740"/>
          </a:xfrm>
          <a:prstGeom prst="line">
            <a:avLst/>
          </a:prstGeom>
          <a:ln w="28575">
            <a:solidFill>
              <a:schemeClr val="accent3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32 Conector recto"/>
          <p:cNvCxnSpPr/>
          <p:nvPr/>
        </p:nvCxnSpPr>
        <p:spPr>
          <a:xfrm flipH="1" flipV="1">
            <a:off x="3363103" y="3428814"/>
            <a:ext cx="784601" cy="725400"/>
          </a:xfrm>
          <a:prstGeom prst="line">
            <a:avLst/>
          </a:prstGeom>
          <a:ln w="28575">
            <a:solidFill>
              <a:schemeClr val="accent3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34 Conector recto"/>
          <p:cNvCxnSpPr/>
          <p:nvPr/>
        </p:nvCxnSpPr>
        <p:spPr>
          <a:xfrm flipV="1">
            <a:off x="4931161" y="3428814"/>
            <a:ext cx="447831" cy="725400"/>
          </a:xfrm>
          <a:prstGeom prst="line">
            <a:avLst/>
          </a:prstGeom>
          <a:ln w="28575">
            <a:solidFill>
              <a:schemeClr val="accent3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40 Conector recto"/>
          <p:cNvCxnSpPr/>
          <p:nvPr/>
        </p:nvCxnSpPr>
        <p:spPr>
          <a:xfrm flipV="1">
            <a:off x="5959491" y="4941168"/>
            <a:ext cx="412708" cy="363233"/>
          </a:xfrm>
          <a:prstGeom prst="line">
            <a:avLst/>
          </a:prstGeom>
          <a:ln w="28575">
            <a:solidFill>
              <a:schemeClr val="accent3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752624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1 Marcador de texto"/>
          <p:cNvSpPr txBox="1">
            <a:spLocks/>
          </p:cNvSpPr>
          <p:nvPr/>
        </p:nvSpPr>
        <p:spPr>
          <a:xfrm>
            <a:off x="354007" y="214233"/>
            <a:ext cx="6018193" cy="694487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CO" sz="3600" dirty="0" smtClean="0">
                <a:latin typeface="Arial Narrow" panose="020B0606020202030204" pitchFamily="34" charset="0"/>
              </a:rPr>
              <a:t>Contenido</a:t>
            </a:r>
            <a:endParaRPr lang="es-CO" sz="3600" dirty="0">
              <a:latin typeface="Arial Narrow" panose="020B0606020202030204" pitchFamily="34" charset="0"/>
            </a:endParaRPr>
          </a:p>
        </p:txBody>
      </p:sp>
      <p:sp>
        <p:nvSpPr>
          <p:cNvPr id="3" name="1 Marcador de texto"/>
          <p:cNvSpPr txBox="1">
            <a:spLocks/>
          </p:cNvSpPr>
          <p:nvPr/>
        </p:nvSpPr>
        <p:spPr>
          <a:xfrm>
            <a:off x="251520" y="1556792"/>
            <a:ext cx="8640960" cy="453650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514350" lvl="0" indent="-514350" algn="just">
              <a:spcBef>
                <a:spcPct val="20000"/>
              </a:spcBef>
              <a:buFont typeface="+mj-lt"/>
              <a:buAutoNum type="arabicPeriod"/>
              <a:defRPr/>
            </a:pPr>
            <a:r>
              <a:rPr lang="es-ES" sz="2800" b="1" dirty="0" smtClean="0">
                <a:latin typeface="Arial Narrow" panose="020B0606020202030204" pitchFamily="34" charset="0"/>
                <a:cs typeface="Arial" pitchFamily="34" charset="0"/>
              </a:rPr>
              <a:t>Avances en el acceso a servicios financieros </a:t>
            </a:r>
            <a:endParaRPr lang="es-ES" sz="2800" b="1" dirty="0">
              <a:latin typeface="Arial Narrow" panose="020B0606020202030204" pitchFamily="34" charset="0"/>
              <a:cs typeface="Arial" pitchFamily="34" charset="0"/>
            </a:endParaRPr>
          </a:p>
          <a:p>
            <a:pPr marL="514350" lvl="0" indent="-514350" algn="just">
              <a:spcBef>
                <a:spcPct val="20000"/>
              </a:spcBef>
              <a:buFont typeface="+mj-lt"/>
              <a:buAutoNum type="arabicPeriod"/>
              <a:defRPr/>
            </a:pPr>
            <a:endParaRPr kumimoji="0" lang="es-ES" sz="2800" b="1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Arial Narrow" panose="020B0606020202030204" pitchFamily="34" charset="0"/>
              <a:cs typeface="Arial" pitchFamily="34" charset="0"/>
            </a:endParaRPr>
          </a:p>
          <a:p>
            <a:pPr marL="514350" lvl="0" indent="-514350" algn="just">
              <a:spcBef>
                <a:spcPct val="20000"/>
              </a:spcBef>
              <a:buFont typeface="+mj-lt"/>
              <a:buAutoNum type="arabicPeriod"/>
              <a:defRPr/>
            </a:pPr>
            <a:r>
              <a:rPr lang="es-ES" sz="2800" b="1" dirty="0" smtClean="0">
                <a:latin typeface="Arial Narrow" panose="020B0606020202030204" pitchFamily="34" charset="0"/>
                <a:cs typeface="Arial" pitchFamily="34" charset="0"/>
              </a:rPr>
              <a:t>Estrategia nacional de inclusión financiera</a:t>
            </a:r>
          </a:p>
          <a:p>
            <a:pPr marL="514350" lvl="0" indent="-514350" algn="just">
              <a:spcBef>
                <a:spcPct val="20000"/>
              </a:spcBef>
              <a:buFont typeface="+mj-lt"/>
              <a:buAutoNum type="arabicPeriod"/>
              <a:defRPr/>
            </a:pPr>
            <a:endParaRPr lang="es-ES" sz="2800" b="1" dirty="0">
              <a:latin typeface="Arial Narrow" panose="020B0606020202030204" pitchFamily="34" charset="0"/>
              <a:cs typeface="Arial" pitchFamily="34" charset="0"/>
            </a:endParaRPr>
          </a:p>
          <a:p>
            <a:pPr marL="514350" lvl="0" indent="-514350" algn="just">
              <a:spcBef>
                <a:spcPct val="20000"/>
              </a:spcBef>
              <a:buFont typeface="+mj-lt"/>
              <a:buAutoNum type="arabicPeriod"/>
              <a:defRPr/>
            </a:pPr>
            <a:r>
              <a:rPr lang="es-ES" sz="2800" b="1" dirty="0" smtClean="0">
                <a:latin typeface="Arial Narrow" panose="020B0606020202030204" pitchFamily="34" charset="0"/>
                <a:cs typeface="Arial" pitchFamily="34" charset="0"/>
              </a:rPr>
              <a:t>Consideraciones finales</a:t>
            </a:r>
            <a:endParaRPr lang="es-ES" sz="2800" b="1" dirty="0">
              <a:latin typeface="Arial Narrow" panose="020B0606020202030204" pitchFamily="34" charset="0"/>
              <a:cs typeface="Arial" pitchFamily="34" charset="0"/>
            </a:endParaRPr>
          </a:p>
          <a:p>
            <a:pPr marL="742950" lvl="0" indent="-742950" algn="just">
              <a:spcBef>
                <a:spcPct val="20000"/>
              </a:spcBef>
              <a:buAutoNum type="arabicPeriod"/>
              <a:defRPr/>
            </a:pPr>
            <a:endParaRPr kumimoji="0" lang="es-ES" sz="3200" b="1" i="0" u="none" strike="noStrike" kern="1200" cap="none" spc="0" normalizeH="0" baseline="0" noProof="0" dirty="0">
              <a:ln>
                <a:noFill/>
              </a:ln>
              <a:solidFill>
                <a:srgbClr val="C0504D">
                  <a:lumMod val="75000"/>
                </a:srgbClr>
              </a:solidFill>
              <a:effectLst/>
              <a:uLnTx/>
              <a:uFillTx/>
              <a:latin typeface="Arial Narrow" panose="020B0606020202030204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212478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19 Rectángulo"/>
          <p:cNvSpPr/>
          <p:nvPr/>
        </p:nvSpPr>
        <p:spPr>
          <a:xfrm>
            <a:off x="0" y="5498073"/>
            <a:ext cx="9144000" cy="123226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8" name="1 Marcador de texto"/>
          <p:cNvSpPr txBox="1">
            <a:spLocks/>
          </p:cNvSpPr>
          <p:nvPr/>
        </p:nvSpPr>
        <p:spPr>
          <a:xfrm>
            <a:off x="354007" y="214233"/>
            <a:ext cx="6018193" cy="694487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CO" sz="3600" dirty="0" smtClean="0">
                <a:latin typeface="Arial Narrow" panose="020B0606020202030204" pitchFamily="34" charset="0"/>
              </a:rPr>
              <a:t>3.</a:t>
            </a:r>
            <a:r>
              <a:rPr lang="es-ES" sz="3600" dirty="0">
                <a:latin typeface="Arial Narrow" panose="020B0606020202030204" pitchFamily="34" charset="0"/>
              </a:rPr>
              <a:t> </a:t>
            </a:r>
            <a:r>
              <a:rPr lang="es-ES" sz="3600" dirty="0" smtClean="0">
                <a:latin typeface="Arial Narrow" panose="020B0606020202030204" pitchFamily="34" charset="0"/>
              </a:rPr>
              <a:t>Financiación </a:t>
            </a:r>
            <a:r>
              <a:rPr lang="es-ES" sz="3600" dirty="0" err="1" smtClean="0">
                <a:latin typeface="Arial Narrow" panose="020B0606020202030204" pitchFamily="34" charset="0"/>
              </a:rPr>
              <a:t>MiPYMES</a:t>
            </a:r>
            <a:endParaRPr lang="es-ES" sz="3600" dirty="0">
              <a:latin typeface="Arial Narrow" panose="020B0606020202030204" pitchFamily="34" charset="0"/>
            </a:endParaRPr>
          </a:p>
          <a:p>
            <a:endParaRPr lang="es-CO" sz="3600" dirty="0">
              <a:latin typeface="Arial Narrow" panose="020B0606020202030204" pitchFamily="34" charset="0"/>
            </a:endParaRPr>
          </a:p>
        </p:txBody>
      </p:sp>
      <p:sp>
        <p:nvSpPr>
          <p:cNvPr id="19" name="18 Rectángulo"/>
          <p:cNvSpPr/>
          <p:nvPr/>
        </p:nvSpPr>
        <p:spPr>
          <a:xfrm>
            <a:off x="179512" y="1412776"/>
            <a:ext cx="8712967" cy="646331"/>
          </a:xfrm>
          <a:prstGeom prst="rect">
            <a:avLst/>
          </a:prstGeom>
          <a:solidFill>
            <a:schemeClr val="accent6"/>
          </a:solidFill>
        </p:spPr>
        <p:txBody>
          <a:bodyPr wrap="square">
            <a:spAutoFit/>
          </a:bodyPr>
          <a:lstStyle/>
          <a:p>
            <a:pPr algn="ctr"/>
            <a:r>
              <a:rPr lang="es-ES" dirty="0" smtClean="0">
                <a:latin typeface="Arial Narrow" panose="020B0606020202030204" pitchFamily="34" charset="0"/>
              </a:rPr>
              <a:t>Utilizar </a:t>
            </a:r>
            <a:r>
              <a:rPr lang="es-ES" b="1" dirty="0" smtClean="0">
                <a:latin typeface="Arial Narrow" panose="020B0606020202030204" pitchFamily="34" charset="0"/>
              </a:rPr>
              <a:t>nuevo marco normativo</a:t>
            </a:r>
            <a:r>
              <a:rPr lang="es-ES" dirty="0" smtClean="0">
                <a:latin typeface="Arial Narrow" panose="020B0606020202030204" pitchFamily="34" charset="0"/>
              </a:rPr>
              <a:t>. Foco en </a:t>
            </a:r>
            <a:r>
              <a:rPr lang="es-ES" b="1" dirty="0" smtClean="0">
                <a:latin typeface="Arial Narrow" panose="020B0606020202030204" pitchFamily="34" charset="0"/>
              </a:rPr>
              <a:t>diseño de productos </a:t>
            </a:r>
            <a:r>
              <a:rPr lang="es-ES" dirty="0" smtClean="0">
                <a:latin typeface="Arial Narrow" panose="020B0606020202030204" pitchFamily="34" charset="0"/>
              </a:rPr>
              <a:t>adecuados a las necesidades de los clientes. </a:t>
            </a:r>
            <a:endParaRPr lang="es-ES" dirty="0">
              <a:latin typeface="Arial Narrow" panose="020B0606020202030204" pitchFamily="34" charset="0"/>
            </a:endParaRPr>
          </a:p>
        </p:txBody>
      </p:sp>
      <p:cxnSp>
        <p:nvCxnSpPr>
          <p:cNvPr id="44" name="35 Conector recto de flecha"/>
          <p:cNvCxnSpPr/>
          <p:nvPr/>
        </p:nvCxnSpPr>
        <p:spPr>
          <a:xfrm flipV="1">
            <a:off x="4427984" y="5293273"/>
            <a:ext cx="0" cy="46500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33 Conector recto de flecha"/>
          <p:cNvCxnSpPr/>
          <p:nvPr/>
        </p:nvCxnSpPr>
        <p:spPr>
          <a:xfrm flipV="1">
            <a:off x="6336196" y="4851058"/>
            <a:ext cx="0" cy="46500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31 Conector recto de flecha"/>
          <p:cNvCxnSpPr/>
          <p:nvPr/>
        </p:nvCxnSpPr>
        <p:spPr>
          <a:xfrm flipV="1">
            <a:off x="8001338" y="2944017"/>
            <a:ext cx="0" cy="31009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30 Conector recto de flecha"/>
          <p:cNvCxnSpPr/>
          <p:nvPr/>
        </p:nvCxnSpPr>
        <p:spPr>
          <a:xfrm flipV="1">
            <a:off x="4398259" y="3000769"/>
            <a:ext cx="0" cy="31009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28 Conector recto de flecha"/>
          <p:cNvCxnSpPr/>
          <p:nvPr/>
        </p:nvCxnSpPr>
        <p:spPr>
          <a:xfrm flipV="1">
            <a:off x="6199799" y="2545790"/>
            <a:ext cx="0" cy="92535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1 Rectángulo"/>
          <p:cNvSpPr/>
          <p:nvPr/>
        </p:nvSpPr>
        <p:spPr>
          <a:xfrm>
            <a:off x="313822" y="2434577"/>
            <a:ext cx="2832182" cy="147732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s-ES_tradnl" altLang="es-CO" b="1" dirty="0" smtClean="0">
                <a:solidFill>
                  <a:prstClr val="black"/>
                </a:solidFill>
                <a:latin typeface="Arial Narrow" panose="020B0606020202030204" pitchFamily="34" charset="0"/>
                <a:ea typeface="ＭＳ Ｐゴシック" pitchFamily="34" charset="-128"/>
              </a:rPr>
              <a:t>Garantías Mobiliarias (GM): </a:t>
            </a:r>
            <a:r>
              <a:rPr lang="es-ES_tradnl" altLang="es-CO" dirty="0" smtClean="0">
                <a:solidFill>
                  <a:prstClr val="black"/>
                </a:solidFill>
                <a:latin typeface="Arial Narrow" panose="020B0606020202030204" pitchFamily="34" charset="0"/>
                <a:ea typeface="ＭＳ Ｐゴシック" pitchFamily="34" charset="-128"/>
              </a:rPr>
              <a:t>creación de un marco </a:t>
            </a:r>
            <a:r>
              <a:rPr lang="es-ES_tradnl" altLang="es-CO" dirty="0">
                <a:solidFill>
                  <a:prstClr val="black"/>
                </a:solidFill>
                <a:latin typeface="Arial Narrow" panose="020B0606020202030204" pitchFamily="34" charset="0"/>
                <a:ea typeface="ＭＳ Ｐゴシック" pitchFamily="34" charset="-128"/>
              </a:rPr>
              <a:t>regulatorio </a:t>
            </a:r>
            <a:r>
              <a:rPr lang="es-ES_tradnl" altLang="es-CO" dirty="0" smtClean="0">
                <a:solidFill>
                  <a:prstClr val="black"/>
                </a:solidFill>
                <a:latin typeface="Arial Narrow" panose="020B0606020202030204" pitchFamily="34" charset="0"/>
                <a:ea typeface="ＭＳ Ｐゴシック" pitchFamily="34" charset="-128"/>
              </a:rPr>
              <a:t>permite </a:t>
            </a:r>
            <a:r>
              <a:rPr lang="es-ES" altLang="es-CO" dirty="0" smtClean="0">
                <a:latin typeface="Arial Narrow" panose="020B0606020202030204" pitchFamily="34" charset="0"/>
              </a:rPr>
              <a:t>usar </a:t>
            </a:r>
            <a:r>
              <a:rPr lang="es-ES" altLang="es-CO" dirty="0">
                <a:latin typeface="Arial Narrow" panose="020B0606020202030204" pitchFamily="34" charset="0"/>
              </a:rPr>
              <a:t>activos </a:t>
            </a:r>
            <a:r>
              <a:rPr lang="es-ES" altLang="es-CO" dirty="0" smtClean="0">
                <a:latin typeface="Arial Narrow" panose="020B0606020202030204" pitchFamily="34" charset="0"/>
              </a:rPr>
              <a:t>(</a:t>
            </a:r>
            <a:r>
              <a:rPr lang="es-ES" altLang="es-CO" dirty="0">
                <a:latin typeface="Arial Narrow" panose="020B0606020202030204" pitchFamily="34" charset="0"/>
              </a:rPr>
              <a:t>maquinaria y equipo) para respaldar </a:t>
            </a:r>
            <a:r>
              <a:rPr lang="es-ES" altLang="es-CO" dirty="0" smtClean="0">
                <a:latin typeface="Arial Narrow" panose="020B0606020202030204" pitchFamily="34" charset="0"/>
              </a:rPr>
              <a:t>créditos.</a:t>
            </a:r>
            <a:endParaRPr lang="es-CO" dirty="0">
              <a:latin typeface="Arial Narrow" panose="020B0606020202030204" pitchFamily="34" charset="0"/>
            </a:endParaRPr>
          </a:p>
        </p:txBody>
      </p:sp>
      <p:sp>
        <p:nvSpPr>
          <p:cNvPr id="50" name="3 Rectángulo"/>
          <p:cNvSpPr/>
          <p:nvPr/>
        </p:nvSpPr>
        <p:spPr>
          <a:xfrm>
            <a:off x="3491881" y="3255122"/>
            <a:ext cx="1368151" cy="584775"/>
          </a:xfrm>
          <a:prstGeom prst="rect">
            <a:avLst/>
          </a:prstGeom>
          <a:solidFill>
            <a:schemeClr val="accent3"/>
          </a:solidFill>
        </p:spPr>
        <p:txBody>
          <a:bodyPr wrap="square">
            <a:spAutoFit/>
          </a:bodyPr>
          <a:lstStyle/>
          <a:p>
            <a:pPr lvl="0" algn="ctr"/>
            <a:r>
              <a:rPr lang="es-ES" altLang="es-CO" sz="1600" dirty="0" smtClean="0">
                <a:solidFill>
                  <a:prstClr val="black"/>
                </a:solidFill>
                <a:latin typeface="Arial Narrow" panose="020B0606020202030204" pitchFamily="34" charset="0"/>
                <a:ea typeface="ＭＳ Ｐゴシック" pitchFamily="34" charset="-128"/>
              </a:rPr>
              <a:t>D. 400 crea Registro de GM</a:t>
            </a:r>
            <a:endParaRPr lang="es-CO" sz="1600" dirty="0">
              <a:latin typeface="Arial Narrow" panose="020B0606020202030204" pitchFamily="34" charset="0"/>
            </a:endParaRPr>
          </a:p>
        </p:txBody>
      </p:sp>
      <p:sp>
        <p:nvSpPr>
          <p:cNvPr id="51" name="4 Rectángulo"/>
          <p:cNvSpPr/>
          <p:nvPr/>
        </p:nvSpPr>
        <p:spPr>
          <a:xfrm>
            <a:off x="5148064" y="3255122"/>
            <a:ext cx="1806798" cy="584775"/>
          </a:xfrm>
          <a:prstGeom prst="rect">
            <a:avLst/>
          </a:prstGeom>
          <a:solidFill>
            <a:schemeClr val="accent3"/>
          </a:solidFill>
        </p:spPr>
        <p:txBody>
          <a:bodyPr wrap="square">
            <a:spAutoFit/>
          </a:bodyPr>
          <a:lstStyle/>
          <a:p>
            <a:pPr lvl="0" algn="just"/>
            <a:r>
              <a:rPr lang="es-ES" sz="1600" dirty="0" smtClean="0">
                <a:solidFill>
                  <a:prstClr val="black"/>
                </a:solidFill>
                <a:latin typeface="Arial Narrow" panose="020B0606020202030204" pitchFamily="34" charset="0"/>
                <a:ea typeface="ＭＳ Ｐゴシック" pitchFamily="34" charset="-128"/>
              </a:rPr>
              <a:t>D. 1835 proceso de ejecución expedito.</a:t>
            </a:r>
            <a:endParaRPr lang="es-CO" sz="1600" dirty="0">
              <a:solidFill>
                <a:prstClr val="black"/>
              </a:solidFill>
              <a:latin typeface="Arial Narrow" panose="020B0606020202030204" pitchFamily="34" charset="0"/>
              <a:ea typeface="ＭＳ Ｐゴシック" pitchFamily="34" charset="-128"/>
            </a:endParaRPr>
          </a:p>
        </p:txBody>
      </p:sp>
      <p:sp>
        <p:nvSpPr>
          <p:cNvPr id="52" name="8 Rectángulo"/>
          <p:cNvSpPr/>
          <p:nvPr/>
        </p:nvSpPr>
        <p:spPr>
          <a:xfrm>
            <a:off x="7167248" y="3255122"/>
            <a:ext cx="1797240" cy="584775"/>
          </a:xfrm>
          <a:prstGeom prst="rect">
            <a:avLst/>
          </a:prstGeom>
          <a:solidFill>
            <a:schemeClr val="accent3"/>
          </a:solidFill>
        </p:spPr>
        <p:txBody>
          <a:bodyPr wrap="square">
            <a:spAutoFit/>
          </a:bodyPr>
          <a:lstStyle/>
          <a:p>
            <a:pPr lvl="0" algn="ctr"/>
            <a:r>
              <a:rPr lang="es-ES" sz="1600" dirty="0" smtClean="0">
                <a:solidFill>
                  <a:prstClr val="black"/>
                </a:solidFill>
                <a:latin typeface="Arial Narrow" panose="020B0606020202030204" pitchFamily="34" charset="0"/>
                <a:ea typeface="ＭＳ Ｐゴシック" pitchFamily="34" charset="-128"/>
              </a:rPr>
              <a:t>D. 466 incluye GM como admisibles</a:t>
            </a:r>
            <a:r>
              <a:rPr lang="es-ES" sz="1600" dirty="0">
                <a:solidFill>
                  <a:prstClr val="black"/>
                </a:solidFill>
                <a:latin typeface="Arial Narrow" panose="020B0606020202030204" pitchFamily="34" charset="0"/>
                <a:ea typeface="ＭＳ Ｐゴシック" pitchFamily="34" charset="-128"/>
              </a:rPr>
              <a:t>.    </a:t>
            </a:r>
            <a:endParaRPr lang="es-CO" sz="1600" dirty="0">
              <a:latin typeface="Arial Narrow" panose="020B0606020202030204" pitchFamily="34" charset="0"/>
            </a:endParaRPr>
          </a:p>
        </p:txBody>
      </p:sp>
      <p:grpSp>
        <p:nvGrpSpPr>
          <p:cNvPr id="53" name="16 Grupo"/>
          <p:cNvGrpSpPr/>
          <p:nvPr/>
        </p:nvGrpSpPr>
        <p:grpSpPr>
          <a:xfrm>
            <a:off x="3995936" y="2751066"/>
            <a:ext cx="4536504" cy="504056"/>
            <a:chOff x="3779912" y="2060848"/>
            <a:chExt cx="4536504" cy="504056"/>
          </a:xfrm>
        </p:grpSpPr>
        <p:sp>
          <p:nvSpPr>
            <p:cNvPr id="54" name="2 Flecha derecha"/>
            <p:cNvSpPr/>
            <p:nvPr/>
          </p:nvSpPr>
          <p:spPr>
            <a:xfrm>
              <a:off x="3779912" y="2060848"/>
              <a:ext cx="4536504" cy="504056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55" name="11 Rectángulo"/>
            <p:cNvSpPr/>
            <p:nvPr/>
          </p:nvSpPr>
          <p:spPr>
            <a:xfrm>
              <a:off x="3867158" y="2141274"/>
              <a:ext cx="4233234" cy="3385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/>
              <a:r>
                <a:rPr lang="es-ES" sz="1600" dirty="0" smtClean="0">
                  <a:solidFill>
                    <a:schemeClr val="bg1"/>
                  </a:solidFill>
                  <a:latin typeface="Arial Narrow" panose="020B0606020202030204" pitchFamily="34" charset="0"/>
                  <a:ea typeface="ＭＳ Ｐゴシック" pitchFamily="34" charset="-128"/>
                </a:rPr>
                <a:t>Feb/14 		</a:t>
              </a:r>
              <a:r>
                <a:rPr lang="es-ES" sz="1600" dirty="0" err="1" smtClean="0">
                  <a:solidFill>
                    <a:schemeClr val="bg1"/>
                  </a:solidFill>
                  <a:latin typeface="Arial Narrow" panose="020B0606020202030204" pitchFamily="34" charset="0"/>
                  <a:ea typeface="ＭＳ Ｐゴシック" pitchFamily="34" charset="-128"/>
                </a:rPr>
                <a:t>Sep</a:t>
              </a:r>
              <a:r>
                <a:rPr lang="es-ES" sz="1600" dirty="0" smtClean="0">
                  <a:solidFill>
                    <a:schemeClr val="bg1"/>
                  </a:solidFill>
                  <a:latin typeface="Arial Narrow" panose="020B0606020202030204" pitchFamily="34" charset="0"/>
                  <a:ea typeface="ＭＳ Ｐゴシック" pitchFamily="34" charset="-128"/>
                </a:rPr>
                <a:t>/15                         Mar/16</a:t>
              </a:r>
              <a:endParaRPr lang="es-CO" sz="1600" dirty="0">
                <a:solidFill>
                  <a:schemeClr val="bg1"/>
                </a:solidFill>
                <a:latin typeface="Arial Narrow" panose="020B0606020202030204" pitchFamily="34" charset="0"/>
              </a:endParaRPr>
            </a:p>
          </p:txBody>
        </p:sp>
      </p:grpSp>
      <p:sp>
        <p:nvSpPr>
          <p:cNvPr id="56" name="15 Rectángulo"/>
          <p:cNvSpPr/>
          <p:nvPr/>
        </p:nvSpPr>
        <p:spPr>
          <a:xfrm>
            <a:off x="298870" y="4909517"/>
            <a:ext cx="2832182" cy="120032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s-ES" altLang="es-CO" b="1" dirty="0" err="1" smtClean="0">
                <a:solidFill>
                  <a:prstClr val="black"/>
                </a:solidFill>
                <a:latin typeface="Arial Narrow" panose="020B0606020202030204" pitchFamily="34" charset="0"/>
                <a:ea typeface="ＭＳ Ｐゴシック" pitchFamily="34" charset="-128"/>
              </a:rPr>
              <a:t>Factoring</a:t>
            </a:r>
            <a:r>
              <a:rPr lang="es-ES" altLang="es-CO" b="1" dirty="0" smtClean="0">
                <a:solidFill>
                  <a:prstClr val="black"/>
                </a:solidFill>
                <a:latin typeface="Arial Narrow" panose="020B0606020202030204" pitchFamily="34" charset="0"/>
                <a:ea typeface="ＭＳ Ｐゴシック" pitchFamily="34" charset="-128"/>
              </a:rPr>
              <a:t>: </a:t>
            </a:r>
            <a:r>
              <a:rPr lang="es-ES" altLang="es-CO" dirty="0" smtClean="0">
                <a:solidFill>
                  <a:prstClr val="black"/>
                </a:solidFill>
                <a:latin typeface="Arial Narrow" panose="020B0606020202030204" pitchFamily="34" charset="0"/>
                <a:ea typeface="ＭＳ Ｐゴシック" pitchFamily="34" charset="-128"/>
              </a:rPr>
              <a:t>reglamentación de la factura electrónica (FE) permitirá dinamizar el uso de este instrumento financiero. </a:t>
            </a:r>
            <a:endParaRPr lang="es-CO" dirty="0">
              <a:latin typeface="Arial Narrow" panose="020B0606020202030204" pitchFamily="34" charset="0"/>
            </a:endParaRPr>
          </a:p>
        </p:txBody>
      </p:sp>
      <p:sp>
        <p:nvSpPr>
          <p:cNvPr id="57" name="9 Rectángulo"/>
          <p:cNvSpPr/>
          <p:nvPr/>
        </p:nvSpPr>
        <p:spPr>
          <a:xfrm>
            <a:off x="4398259" y="2335568"/>
            <a:ext cx="3603079" cy="338554"/>
          </a:xfrm>
          <a:prstGeom prst="rect">
            <a:avLst/>
          </a:prstGeom>
          <a:solidFill>
            <a:schemeClr val="accent3"/>
          </a:solidFill>
        </p:spPr>
        <p:txBody>
          <a:bodyPr wrap="square">
            <a:spAutoFit/>
          </a:bodyPr>
          <a:lstStyle/>
          <a:p>
            <a:pPr algn="just"/>
            <a:r>
              <a:rPr lang="es-ES" sz="1600" dirty="0" smtClean="0">
                <a:solidFill>
                  <a:prstClr val="black"/>
                </a:solidFill>
                <a:latin typeface="Arial Narrow" panose="020B0606020202030204" pitchFamily="34" charset="0"/>
                <a:ea typeface="ＭＳ Ｐゴシック" pitchFamily="34" charset="-128"/>
              </a:rPr>
              <a:t>C.E. 032 SFC: incluyó GM como idóneas. </a:t>
            </a:r>
            <a:endParaRPr lang="es-CO" sz="1600" dirty="0">
              <a:latin typeface="Arial Narrow" panose="020B0606020202030204" pitchFamily="34" charset="0"/>
            </a:endParaRPr>
          </a:p>
        </p:txBody>
      </p:sp>
      <p:grpSp>
        <p:nvGrpSpPr>
          <p:cNvPr id="58" name="18 Grupo"/>
          <p:cNvGrpSpPr/>
          <p:nvPr/>
        </p:nvGrpSpPr>
        <p:grpSpPr>
          <a:xfrm>
            <a:off x="4067944" y="5064033"/>
            <a:ext cx="4536504" cy="504056"/>
            <a:chOff x="3779912" y="2060848"/>
            <a:chExt cx="4536504" cy="504056"/>
          </a:xfrm>
        </p:grpSpPr>
        <p:sp>
          <p:nvSpPr>
            <p:cNvPr id="59" name="19 Flecha derecha"/>
            <p:cNvSpPr/>
            <p:nvPr/>
          </p:nvSpPr>
          <p:spPr>
            <a:xfrm>
              <a:off x="3779912" y="2060848"/>
              <a:ext cx="4536504" cy="504056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60" name="20 Rectángulo"/>
            <p:cNvSpPr/>
            <p:nvPr/>
          </p:nvSpPr>
          <p:spPr>
            <a:xfrm>
              <a:off x="3867158" y="2141274"/>
              <a:ext cx="4233234" cy="3385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/>
              <a:r>
                <a:rPr lang="es-ES" sz="1600" dirty="0" smtClean="0">
                  <a:solidFill>
                    <a:schemeClr val="bg1"/>
                  </a:solidFill>
                  <a:latin typeface="Arial Narrow" panose="020B0606020202030204" pitchFamily="34" charset="0"/>
                  <a:ea typeface="ＭＳ Ｐゴシック" pitchFamily="34" charset="-128"/>
                </a:rPr>
                <a:t>Jun/15 		Nov/15</a:t>
              </a:r>
              <a:endParaRPr lang="es-CO" sz="1600" dirty="0">
                <a:solidFill>
                  <a:schemeClr val="bg1"/>
                </a:solidFill>
                <a:latin typeface="Arial Narrow" panose="020B0606020202030204" pitchFamily="34" charset="0"/>
              </a:endParaRPr>
            </a:p>
          </p:txBody>
        </p:sp>
      </p:grpSp>
      <p:sp>
        <p:nvSpPr>
          <p:cNvPr id="61" name="22 Rectángulo"/>
          <p:cNvSpPr/>
          <p:nvPr/>
        </p:nvSpPr>
        <p:spPr>
          <a:xfrm>
            <a:off x="3904722" y="4703993"/>
            <a:ext cx="4998278" cy="338554"/>
          </a:xfrm>
          <a:prstGeom prst="rect">
            <a:avLst/>
          </a:prstGeom>
          <a:solidFill>
            <a:schemeClr val="accent3"/>
          </a:solidFill>
        </p:spPr>
        <p:txBody>
          <a:bodyPr wrap="square">
            <a:spAutoFit/>
          </a:bodyPr>
          <a:lstStyle/>
          <a:p>
            <a:pPr algn="ctr"/>
            <a:r>
              <a:rPr lang="es-ES" sz="1600" dirty="0" smtClean="0">
                <a:latin typeface="Arial Narrow" panose="020B0606020202030204" pitchFamily="34" charset="0"/>
              </a:rPr>
              <a:t>D. 2242 reglamenta FE </a:t>
            </a:r>
            <a:r>
              <a:rPr lang="es-ES" sz="1600" dirty="0">
                <a:latin typeface="Arial Narrow" panose="020B0606020202030204" pitchFamily="34" charset="0"/>
              </a:rPr>
              <a:t>con fines de masificación </a:t>
            </a:r>
            <a:r>
              <a:rPr lang="es-ES" sz="1600" dirty="0" smtClean="0">
                <a:latin typeface="Arial Narrow" panose="020B0606020202030204" pitchFamily="34" charset="0"/>
              </a:rPr>
              <a:t>tributaria.</a:t>
            </a:r>
            <a:endParaRPr lang="es-ES" sz="1600" dirty="0">
              <a:latin typeface="Arial Narrow" panose="020B0606020202030204" pitchFamily="34" charset="0"/>
            </a:endParaRPr>
          </a:p>
        </p:txBody>
      </p:sp>
      <p:sp>
        <p:nvSpPr>
          <p:cNvPr id="62" name="24 Rectángulo"/>
          <p:cNvSpPr/>
          <p:nvPr/>
        </p:nvSpPr>
        <p:spPr>
          <a:xfrm>
            <a:off x="3491881" y="5694347"/>
            <a:ext cx="3142364" cy="830997"/>
          </a:xfrm>
          <a:prstGeom prst="rect">
            <a:avLst/>
          </a:prstGeom>
          <a:solidFill>
            <a:schemeClr val="accent3"/>
          </a:solidFill>
        </p:spPr>
        <p:txBody>
          <a:bodyPr wrap="square">
            <a:spAutoFit/>
          </a:bodyPr>
          <a:lstStyle/>
          <a:p>
            <a:pPr algn="ctr"/>
            <a:r>
              <a:rPr lang="es-ES" sz="1600" dirty="0" smtClean="0">
                <a:latin typeface="Arial Narrow" panose="020B0606020202030204" pitchFamily="34" charset="0"/>
              </a:rPr>
              <a:t>PND </a:t>
            </a:r>
            <a:r>
              <a:rPr lang="es-ES" sz="1600" dirty="0">
                <a:latin typeface="Arial Narrow" panose="020B0606020202030204" pitchFamily="34" charset="0"/>
              </a:rPr>
              <a:t>crea Registro </a:t>
            </a:r>
            <a:r>
              <a:rPr lang="es-ES" sz="1600" dirty="0" smtClean="0">
                <a:latin typeface="Arial Narrow" panose="020B0606020202030204" pitchFamily="34" charset="0"/>
              </a:rPr>
              <a:t>de FE administrado </a:t>
            </a:r>
            <a:r>
              <a:rPr lang="es-ES" sz="1600" dirty="0">
                <a:latin typeface="Arial Narrow" panose="020B0606020202030204" pitchFamily="34" charset="0"/>
              </a:rPr>
              <a:t>por </a:t>
            </a:r>
            <a:r>
              <a:rPr lang="es-ES" sz="1600" dirty="0" err="1" smtClean="0">
                <a:latin typeface="Arial Narrow" panose="020B0606020202030204" pitchFamily="34" charset="0"/>
              </a:rPr>
              <a:t>MinCit</a:t>
            </a:r>
            <a:r>
              <a:rPr lang="es-ES" sz="1600" dirty="0" smtClean="0">
                <a:latin typeface="Arial Narrow" panose="020B0606020202030204" pitchFamily="34" charset="0"/>
              </a:rPr>
              <a:t>, facilita registro y consulta de facturas consideradas título valor.</a:t>
            </a:r>
            <a:endParaRPr lang="es-ES" sz="1600" dirty="0">
              <a:latin typeface="Arial Narrow" panose="020B0606020202030204" pitchFamily="34" charset="0"/>
            </a:endParaRPr>
          </a:p>
        </p:txBody>
      </p:sp>
      <p:sp>
        <p:nvSpPr>
          <p:cNvPr id="63" name="25 Rectángulo"/>
          <p:cNvSpPr/>
          <p:nvPr/>
        </p:nvSpPr>
        <p:spPr>
          <a:xfrm>
            <a:off x="7164288" y="5686520"/>
            <a:ext cx="1800200" cy="830997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s-ES" sz="1600" dirty="0" smtClean="0">
                <a:latin typeface="Arial Narrow" panose="020B0606020202030204" pitchFamily="34" charset="0"/>
              </a:rPr>
              <a:t>Pendiente reglamentar  </a:t>
            </a:r>
            <a:r>
              <a:rPr lang="es-ES" sz="1600" dirty="0">
                <a:latin typeface="Arial Narrow" panose="020B0606020202030204" pitchFamily="34" charset="0"/>
              </a:rPr>
              <a:t>registro </a:t>
            </a:r>
            <a:r>
              <a:rPr lang="es-ES" sz="1600" dirty="0" smtClean="0">
                <a:latin typeface="Arial Narrow" panose="020B0606020202030204" pitchFamily="34" charset="0"/>
              </a:rPr>
              <a:t>y circulación de FE</a:t>
            </a:r>
            <a:endParaRPr lang="es-ES" sz="1600" dirty="0"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382812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4 Título"/>
          <p:cNvSpPr txBox="1">
            <a:spLocks/>
          </p:cNvSpPr>
          <p:nvPr/>
        </p:nvSpPr>
        <p:spPr>
          <a:xfrm>
            <a:off x="146288" y="1340769"/>
            <a:ext cx="8869680" cy="540059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Arial" pitchFamily="34" charset="0"/>
                <a:ea typeface="+mj-ea"/>
                <a:cs typeface="+mj-cs"/>
              </a:defRPr>
            </a:lvl1pPr>
          </a:lstStyle>
          <a:p>
            <a:pPr algn="just">
              <a:spcBef>
                <a:spcPts val="0"/>
              </a:spcBef>
            </a:pPr>
            <a:r>
              <a:rPr lang="es-ES" altLang="es-CO" sz="2000" dirty="0" smtClean="0">
                <a:latin typeface="Arial Narrow" panose="020B0606020202030204" pitchFamily="34" charset="0"/>
                <a:ea typeface="ＭＳ Ｐゴシック" pitchFamily="34" charset="-128"/>
              </a:rPr>
              <a:t>Definición de la estrategia nacional de educación financiera como pilar transversal de la inclusión financiera y elemento clave de la protección del consumidor. </a:t>
            </a:r>
            <a:endParaRPr lang="es-CO" sz="2000" dirty="0">
              <a:latin typeface="Arial Narrow" panose="020B0606020202030204" pitchFamily="34" charset="0"/>
            </a:endParaRPr>
          </a:p>
        </p:txBody>
      </p:sp>
      <p:sp>
        <p:nvSpPr>
          <p:cNvPr id="3" name="2 Rectángulo"/>
          <p:cNvSpPr/>
          <p:nvPr/>
        </p:nvSpPr>
        <p:spPr>
          <a:xfrm>
            <a:off x="251522" y="2420888"/>
            <a:ext cx="8640959" cy="3312368"/>
          </a:xfrm>
          <a:prstGeom prst="rect">
            <a:avLst/>
          </a:prstGeom>
          <a:noFill/>
          <a:ln w="25400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es-ES" sz="200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Finalización y publicación del documento de estrategia de educación financiera.</a:t>
            </a:r>
          </a:p>
          <a:p>
            <a:pPr lvl="0"/>
            <a:endParaRPr lang="es-ES" sz="2000" dirty="0" smtClean="0">
              <a:solidFill>
                <a:schemeClr val="tx1"/>
              </a:solidFill>
              <a:latin typeface="Arial Narrow" panose="020B0606020202030204" pitchFamily="34" charset="0"/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s-ES" sz="200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Definición de líneas de acción.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s-ES" sz="200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Definición de indicadores.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s-ES" sz="200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Definición de plan de trabajo.  </a:t>
            </a:r>
          </a:p>
        </p:txBody>
      </p:sp>
      <p:sp>
        <p:nvSpPr>
          <p:cNvPr id="11" name="1 Marcador de texto"/>
          <p:cNvSpPr txBox="1">
            <a:spLocks/>
          </p:cNvSpPr>
          <p:nvPr/>
        </p:nvSpPr>
        <p:spPr>
          <a:xfrm>
            <a:off x="354007" y="186937"/>
            <a:ext cx="6018193" cy="694487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CO" sz="3600" dirty="0" smtClean="0">
                <a:latin typeface="Arial Narrow" panose="020B0606020202030204" pitchFamily="34" charset="0"/>
              </a:rPr>
              <a:t>4. Educación Financiera</a:t>
            </a:r>
            <a:endParaRPr lang="es-CO" sz="3600" dirty="0"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447643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1 Marcador de texto"/>
          <p:cNvSpPr txBox="1">
            <a:spLocks/>
          </p:cNvSpPr>
          <p:nvPr/>
        </p:nvSpPr>
        <p:spPr>
          <a:xfrm>
            <a:off x="354007" y="214233"/>
            <a:ext cx="6018193" cy="694487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CO" sz="3600" dirty="0" smtClean="0">
                <a:latin typeface="Arial Narrow" panose="020B0606020202030204" pitchFamily="34" charset="0"/>
              </a:rPr>
              <a:t>Contenido</a:t>
            </a:r>
            <a:endParaRPr lang="es-CO" sz="3600" dirty="0">
              <a:latin typeface="Arial Narrow" panose="020B0606020202030204" pitchFamily="34" charset="0"/>
            </a:endParaRPr>
          </a:p>
        </p:txBody>
      </p:sp>
      <p:sp>
        <p:nvSpPr>
          <p:cNvPr id="3" name="1 Marcador de texto"/>
          <p:cNvSpPr txBox="1">
            <a:spLocks/>
          </p:cNvSpPr>
          <p:nvPr/>
        </p:nvSpPr>
        <p:spPr>
          <a:xfrm>
            <a:off x="251520" y="1556792"/>
            <a:ext cx="8640960" cy="453650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514350" lvl="0" indent="-514350" algn="just">
              <a:spcBef>
                <a:spcPct val="20000"/>
              </a:spcBef>
              <a:buFont typeface="+mj-lt"/>
              <a:buAutoNum type="arabicPeriod"/>
              <a:defRPr/>
            </a:pPr>
            <a:r>
              <a:rPr lang="es-ES" sz="2800" b="1" dirty="0" smtClean="0">
                <a:solidFill>
                  <a:schemeClr val="bg1">
                    <a:lumMod val="85000"/>
                  </a:schemeClr>
                </a:solidFill>
                <a:latin typeface="Arial Narrow" panose="020B0606020202030204" pitchFamily="34" charset="0"/>
                <a:cs typeface="Arial" pitchFamily="34" charset="0"/>
              </a:rPr>
              <a:t>Avances en el acceso a servicios financieros </a:t>
            </a:r>
            <a:endParaRPr lang="es-ES" sz="2800" b="1" dirty="0">
              <a:solidFill>
                <a:schemeClr val="bg1">
                  <a:lumMod val="85000"/>
                </a:schemeClr>
              </a:solidFill>
              <a:latin typeface="Arial Narrow" panose="020B0606020202030204" pitchFamily="34" charset="0"/>
              <a:cs typeface="Arial" pitchFamily="34" charset="0"/>
            </a:endParaRPr>
          </a:p>
          <a:p>
            <a:pPr marL="514350" lvl="0" indent="-514350" algn="just">
              <a:spcBef>
                <a:spcPct val="20000"/>
              </a:spcBef>
              <a:buFont typeface="+mj-lt"/>
              <a:buAutoNum type="arabicPeriod"/>
              <a:defRPr/>
            </a:pPr>
            <a:endParaRPr kumimoji="0" lang="es-ES" sz="2800" b="1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Arial Narrow" panose="020B0606020202030204" pitchFamily="34" charset="0"/>
              <a:cs typeface="Arial" pitchFamily="34" charset="0"/>
            </a:endParaRPr>
          </a:p>
          <a:p>
            <a:pPr marL="514350" lvl="0" indent="-514350" algn="just">
              <a:spcBef>
                <a:spcPct val="20000"/>
              </a:spcBef>
              <a:buFont typeface="+mj-lt"/>
              <a:buAutoNum type="arabicPeriod"/>
              <a:defRPr/>
            </a:pPr>
            <a:r>
              <a:rPr lang="es-ES" sz="2800" b="1" dirty="0" smtClean="0">
                <a:solidFill>
                  <a:schemeClr val="bg1">
                    <a:lumMod val="85000"/>
                  </a:schemeClr>
                </a:solidFill>
                <a:latin typeface="Arial Narrow" panose="020B0606020202030204" pitchFamily="34" charset="0"/>
                <a:cs typeface="Arial" pitchFamily="34" charset="0"/>
              </a:rPr>
              <a:t>Estrategia nacional de inclusión financiera</a:t>
            </a:r>
          </a:p>
          <a:p>
            <a:pPr marL="514350" lvl="0" indent="-514350" algn="just">
              <a:spcBef>
                <a:spcPct val="20000"/>
              </a:spcBef>
              <a:buFont typeface="+mj-lt"/>
              <a:buAutoNum type="arabicPeriod"/>
              <a:defRPr/>
            </a:pPr>
            <a:endParaRPr lang="es-ES" sz="2800" b="1" dirty="0">
              <a:latin typeface="Arial Narrow" panose="020B0606020202030204" pitchFamily="34" charset="0"/>
              <a:cs typeface="Arial" pitchFamily="34" charset="0"/>
            </a:endParaRPr>
          </a:p>
          <a:p>
            <a:pPr marL="514350" lvl="0" indent="-514350" algn="just">
              <a:spcBef>
                <a:spcPct val="20000"/>
              </a:spcBef>
              <a:buFont typeface="+mj-lt"/>
              <a:buAutoNum type="arabicPeriod"/>
              <a:defRPr/>
            </a:pPr>
            <a:r>
              <a:rPr lang="es-ES" sz="2800" b="1" dirty="0" smtClean="0">
                <a:latin typeface="Arial Narrow" panose="020B0606020202030204" pitchFamily="34" charset="0"/>
                <a:cs typeface="Arial" pitchFamily="34" charset="0"/>
              </a:rPr>
              <a:t>Consideraciones finales</a:t>
            </a:r>
            <a:endParaRPr lang="es-ES" sz="2800" b="1" dirty="0">
              <a:latin typeface="Arial Narrow" panose="020B0606020202030204" pitchFamily="34" charset="0"/>
              <a:cs typeface="Arial" pitchFamily="34" charset="0"/>
            </a:endParaRPr>
          </a:p>
          <a:p>
            <a:pPr marL="742950" lvl="0" indent="-742950" algn="just">
              <a:spcBef>
                <a:spcPct val="20000"/>
              </a:spcBef>
              <a:buAutoNum type="arabicPeriod"/>
              <a:defRPr/>
            </a:pPr>
            <a:endParaRPr kumimoji="0" lang="es-ES" sz="3200" b="1" i="0" u="none" strike="noStrike" kern="1200" cap="none" spc="0" normalizeH="0" baseline="0" noProof="0" dirty="0">
              <a:ln>
                <a:noFill/>
              </a:ln>
              <a:solidFill>
                <a:srgbClr val="C0504D">
                  <a:lumMod val="75000"/>
                </a:srgbClr>
              </a:solidFill>
              <a:effectLst/>
              <a:uLnTx/>
              <a:uFillTx/>
              <a:latin typeface="Arial Narrow" panose="020B0606020202030204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535696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19 Rectángulo"/>
          <p:cNvSpPr/>
          <p:nvPr/>
        </p:nvSpPr>
        <p:spPr>
          <a:xfrm>
            <a:off x="0" y="5498073"/>
            <a:ext cx="9144000" cy="123226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8" name="1 Marcador de texto"/>
          <p:cNvSpPr txBox="1">
            <a:spLocks/>
          </p:cNvSpPr>
          <p:nvPr/>
        </p:nvSpPr>
        <p:spPr>
          <a:xfrm>
            <a:off x="354007" y="214233"/>
            <a:ext cx="6018193" cy="694487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" sz="3600" dirty="0" err="1" smtClean="0">
                <a:latin typeface="Arial Narrow" panose="020B0606020202030204" pitchFamily="34" charset="0"/>
              </a:rPr>
              <a:t>Teconología</a:t>
            </a:r>
            <a:r>
              <a:rPr lang="es-ES" sz="3600" dirty="0" smtClean="0">
                <a:latin typeface="Arial Narrow" panose="020B0606020202030204" pitchFamily="34" charset="0"/>
              </a:rPr>
              <a:t> y Finanzas</a:t>
            </a:r>
            <a:endParaRPr lang="es-ES" sz="3600" dirty="0">
              <a:latin typeface="Arial Narrow" panose="020B0606020202030204" pitchFamily="34" charset="0"/>
            </a:endParaRPr>
          </a:p>
          <a:p>
            <a:endParaRPr lang="es-CO" sz="3600" dirty="0">
              <a:latin typeface="Arial Narrow" panose="020B0606020202030204" pitchFamily="34" charset="0"/>
            </a:endParaRPr>
          </a:p>
        </p:txBody>
      </p:sp>
      <p:sp>
        <p:nvSpPr>
          <p:cNvPr id="11" name="10 Rectángulo"/>
          <p:cNvSpPr/>
          <p:nvPr/>
        </p:nvSpPr>
        <p:spPr>
          <a:xfrm>
            <a:off x="259822" y="1239143"/>
            <a:ext cx="873933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_tradnl" altLang="es-CO" dirty="0">
                <a:solidFill>
                  <a:prstClr val="black"/>
                </a:solidFill>
                <a:latin typeface="Arial Narrow" panose="020B0606020202030204" pitchFamily="34" charset="0"/>
                <a:ea typeface="ＭＳ Ｐゴシック" pitchFamily="34" charset="-128"/>
              </a:rPr>
              <a:t>Revisión de esquemas alternativos de financiación de proyectos </a:t>
            </a:r>
            <a:r>
              <a:rPr lang="es-ES_tradnl" altLang="es-CO" dirty="0" smtClean="0">
                <a:solidFill>
                  <a:prstClr val="black"/>
                </a:solidFill>
                <a:latin typeface="Arial Narrow" panose="020B0606020202030204" pitchFamily="34" charset="0"/>
                <a:ea typeface="ＭＳ Ｐゴシック" pitchFamily="34" charset="-128"/>
              </a:rPr>
              <a:t>productivos en un contexto de creciente </a:t>
            </a:r>
            <a:r>
              <a:rPr lang="es-ES" dirty="0" smtClean="0">
                <a:latin typeface="Arial Narrow" panose="020B0606020202030204" pitchFamily="34" charset="0"/>
              </a:rPr>
              <a:t>innovación </a:t>
            </a:r>
            <a:r>
              <a:rPr lang="es-ES" dirty="0">
                <a:latin typeface="Arial Narrow" panose="020B0606020202030204" pitchFamily="34" charset="0"/>
              </a:rPr>
              <a:t>tecnológica </a:t>
            </a:r>
            <a:r>
              <a:rPr lang="es-ES" dirty="0" smtClean="0">
                <a:latin typeface="Arial Narrow" panose="020B0606020202030204" pitchFamily="34" charset="0"/>
              </a:rPr>
              <a:t>en el </a:t>
            </a:r>
            <a:r>
              <a:rPr lang="es-ES" dirty="0">
                <a:latin typeface="Arial Narrow" panose="020B0606020202030204" pitchFamily="34" charset="0"/>
              </a:rPr>
              <a:t>ofrecimiento de </a:t>
            </a:r>
            <a:r>
              <a:rPr lang="es-ES" dirty="0" smtClean="0">
                <a:latin typeface="Arial Narrow" panose="020B0606020202030204" pitchFamily="34" charset="0"/>
              </a:rPr>
              <a:t>servicios financieros</a:t>
            </a:r>
            <a:r>
              <a:rPr lang="es-ES" altLang="es-CO" dirty="0" smtClean="0">
                <a:solidFill>
                  <a:prstClr val="black"/>
                </a:solidFill>
                <a:latin typeface="Arial Narrow" panose="020B0606020202030204" pitchFamily="34" charset="0"/>
                <a:ea typeface="ＭＳ Ｐゴシック" pitchFamily="34" charset="-128"/>
              </a:rPr>
              <a:t> </a:t>
            </a:r>
          </a:p>
        </p:txBody>
      </p:sp>
      <p:sp>
        <p:nvSpPr>
          <p:cNvPr id="5" name="4 CuadroTexto"/>
          <p:cNvSpPr txBox="1"/>
          <p:nvPr/>
        </p:nvSpPr>
        <p:spPr>
          <a:xfrm>
            <a:off x="18728" y="6525344"/>
            <a:ext cx="912527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000" dirty="0" smtClean="0">
                <a:latin typeface="Arial Narrow" panose="020B0606020202030204" pitchFamily="34" charset="0"/>
              </a:rPr>
              <a:t>Fuente: FSB </a:t>
            </a:r>
            <a:r>
              <a:rPr lang="es-ES" sz="1000" dirty="0">
                <a:latin typeface="Arial Narrow" panose="020B0606020202030204" pitchFamily="34" charset="0"/>
              </a:rPr>
              <a:t>(2016) </a:t>
            </a:r>
            <a:r>
              <a:rPr lang="es-ES" sz="1000" dirty="0" err="1">
                <a:latin typeface="Arial Narrow" panose="020B0606020202030204" pitchFamily="34" charset="0"/>
              </a:rPr>
              <a:t>Fintech</a:t>
            </a:r>
            <a:r>
              <a:rPr lang="es-ES" sz="1000" dirty="0">
                <a:latin typeface="Arial Narrow" panose="020B0606020202030204" pitchFamily="34" charset="0"/>
              </a:rPr>
              <a:t>: </a:t>
            </a:r>
            <a:r>
              <a:rPr lang="es-ES" sz="1000" dirty="0" err="1">
                <a:latin typeface="Arial Narrow" panose="020B0606020202030204" pitchFamily="34" charset="0"/>
              </a:rPr>
              <a:t>Describing</a:t>
            </a:r>
            <a:r>
              <a:rPr lang="es-ES" sz="1000" dirty="0">
                <a:latin typeface="Arial Narrow" panose="020B0606020202030204" pitchFamily="34" charset="0"/>
              </a:rPr>
              <a:t> </a:t>
            </a:r>
            <a:r>
              <a:rPr lang="es-ES" sz="1000" dirty="0" err="1">
                <a:latin typeface="Arial Narrow" panose="020B0606020202030204" pitchFamily="34" charset="0"/>
              </a:rPr>
              <a:t>the</a:t>
            </a:r>
            <a:r>
              <a:rPr lang="es-ES" sz="1000" dirty="0">
                <a:latin typeface="Arial Narrow" panose="020B0606020202030204" pitchFamily="34" charset="0"/>
              </a:rPr>
              <a:t> </a:t>
            </a:r>
            <a:r>
              <a:rPr lang="es-ES" sz="1000" dirty="0" err="1">
                <a:latin typeface="Arial Narrow" panose="020B0606020202030204" pitchFamily="34" charset="0"/>
              </a:rPr>
              <a:t>landscape</a:t>
            </a:r>
            <a:r>
              <a:rPr lang="es-ES" sz="1000" dirty="0">
                <a:latin typeface="Arial Narrow" panose="020B0606020202030204" pitchFamily="34" charset="0"/>
              </a:rPr>
              <a:t> and a </a:t>
            </a:r>
            <a:r>
              <a:rPr lang="es-ES" sz="1000" dirty="0" err="1">
                <a:latin typeface="Arial Narrow" panose="020B0606020202030204" pitchFamily="34" charset="0"/>
              </a:rPr>
              <a:t>framework</a:t>
            </a:r>
            <a:r>
              <a:rPr lang="es-ES" sz="1000" dirty="0">
                <a:latin typeface="Arial Narrow" panose="020B0606020202030204" pitchFamily="34" charset="0"/>
              </a:rPr>
              <a:t> </a:t>
            </a:r>
            <a:r>
              <a:rPr lang="es-ES" sz="1000" dirty="0" err="1">
                <a:latin typeface="Arial Narrow" panose="020B0606020202030204" pitchFamily="34" charset="0"/>
              </a:rPr>
              <a:t>for</a:t>
            </a:r>
            <a:r>
              <a:rPr lang="es-ES" sz="1000" dirty="0">
                <a:latin typeface="Arial Narrow" panose="020B0606020202030204" pitchFamily="34" charset="0"/>
              </a:rPr>
              <a:t> </a:t>
            </a:r>
            <a:r>
              <a:rPr lang="es-ES" sz="1000" dirty="0" err="1" smtClean="0">
                <a:latin typeface="Arial Narrow" panose="020B0606020202030204" pitchFamily="34" charset="0"/>
              </a:rPr>
              <a:t>analysis</a:t>
            </a:r>
            <a:r>
              <a:rPr lang="es-ES" sz="1000" dirty="0" smtClean="0">
                <a:latin typeface="Arial Narrow" panose="020B0606020202030204" pitchFamily="34" charset="0"/>
              </a:rPr>
              <a:t>; </a:t>
            </a:r>
            <a:r>
              <a:rPr lang="es-ES" sz="1000" dirty="0" err="1" smtClean="0">
                <a:latin typeface="Arial Narrow" panose="020B0606020202030204" pitchFamily="34" charset="0"/>
              </a:rPr>
              <a:t>Akkizidis</a:t>
            </a:r>
            <a:r>
              <a:rPr lang="es-ES" sz="1000" dirty="0" smtClean="0">
                <a:latin typeface="Arial Narrow" panose="020B0606020202030204" pitchFamily="34" charset="0"/>
              </a:rPr>
              <a:t> I., </a:t>
            </a:r>
            <a:r>
              <a:rPr lang="es-ES" sz="1000" dirty="0" err="1" smtClean="0">
                <a:latin typeface="Arial Narrow" panose="020B0606020202030204" pitchFamily="34" charset="0"/>
              </a:rPr>
              <a:t>Stagars</a:t>
            </a:r>
            <a:r>
              <a:rPr lang="es-ES" sz="1000" dirty="0" smtClean="0">
                <a:latin typeface="Arial Narrow" panose="020B0606020202030204" pitchFamily="34" charset="0"/>
              </a:rPr>
              <a:t> M. (2016) </a:t>
            </a:r>
            <a:r>
              <a:rPr lang="es-ES" sz="1000" i="1" dirty="0" smtClean="0">
                <a:latin typeface="Arial Narrow" panose="020B0606020202030204" pitchFamily="34" charset="0"/>
              </a:rPr>
              <a:t>Marketplace </a:t>
            </a:r>
            <a:r>
              <a:rPr lang="es-ES" sz="1000" i="1" dirty="0" err="1" smtClean="0">
                <a:latin typeface="Arial Narrow" panose="020B0606020202030204" pitchFamily="34" charset="0"/>
              </a:rPr>
              <a:t>lending</a:t>
            </a:r>
            <a:r>
              <a:rPr lang="es-ES" sz="1000" i="1" dirty="0" smtClean="0">
                <a:latin typeface="Arial Narrow" panose="020B0606020202030204" pitchFamily="34" charset="0"/>
              </a:rPr>
              <a:t>, </a:t>
            </a:r>
            <a:r>
              <a:rPr lang="es-ES" sz="1000" i="1" dirty="0" err="1" smtClean="0">
                <a:latin typeface="Arial Narrow" panose="020B0606020202030204" pitchFamily="34" charset="0"/>
              </a:rPr>
              <a:t>Financial</a:t>
            </a:r>
            <a:r>
              <a:rPr lang="es-ES" sz="1000" i="1" dirty="0" smtClean="0">
                <a:latin typeface="Arial Narrow" panose="020B0606020202030204" pitchFamily="34" charset="0"/>
              </a:rPr>
              <a:t> </a:t>
            </a:r>
            <a:r>
              <a:rPr lang="es-ES" sz="1000" i="1" dirty="0" err="1" smtClean="0">
                <a:latin typeface="Arial Narrow" panose="020B0606020202030204" pitchFamily="34" charset="0"/>
              </a:rPr>
              <a:t>Analysis</a:t>
            </a:r>
            <a:r>
              <a:rPr lang="es-ES" sz="1000" i="1" dirty="0" smtClean="0">
                <a:latin typeface="Arial Narrow" panose="020B0606020202030204" pitchFamily="34" charset="0"/>
              </a:rPr>
              <a:t> and </a:t>
            </a:r>
            <a:r>
              <a:rPr lang="es-ES" sz="1000" i="1" dirty="0" err="1" smtClean="0">
                <a:latin typeface="Arial Narrow" panose="020B0606020202030204" pitchFamily="34" charset="0"/>
              </a:rPr>
              <a:t>the</a:t>
            </a:r>
            <a:r>
              <a:rPr lang="es-ES" sz="1000" i="1" dirty="0" smtClean="0">
                <a:latin typeface="Arial Narrow" panose="020B0606020202030204" pitchFamily="34" charset="0"/>
              </a:rPr>
              <a:t> </a:t>
            </a:r>
            <a:r>
              <a:rPr lang="es-ES" sz="1000" i="1" dirty="0" err="1" smtClean="0">
                <a:latin typeface="Arial Narrow" panose="020B0606020202030204" pitchFamily="34" charset="0"/>
              </a:rPr>
              <a:t>future</a:t>
            </a:r>
            <a:r>
              <a:rPr lang="es-ES" sz="1000" i="1" dirty="0" smtClean="0">
                <a:latin typeface="Arial Narrow" panose="020B0606020202030204" pitchFamily="34" charset="0"/>
              </a:rPr>
              <a:t> of </a:t>
            </a:r>
            <a:r>
              <a:rPr lang="es-ES" sz="1000" i="1" dirty="0" err="1" smtClean="0">
                <a:latin typeface="Arial Narrow" panose="020B0606020202030204" pitchFamily="34" charset="0"/>
              </a:rPr>
              <a:t>credit</a:t>
            </a:r>
            <a:r>
              <a:rPr lang="es-ES" sz="1000" dirty="0" smtClean="0">
                <a:latin typeface="Arial Narrow" panose="020B0606020202030204" pitchFamily="34" charset="0"/>
              </a:rPr>
              <a:t>.</a:t>
            </a:r>
            <a:endParaRPr lang="es-ES" sz="1000" i="1" dirty="0">
              <a:latin typeface="Arial Narrow" panose="020B0606020202030204" pitchFamily="34" charset="0"/>
            </a:endParaRPr>
          </a:p>
        </p:txBody>
      </p:sp>
      <p:sp>
        <p:nvSpPr>
          <p:cNvPr id="14" name="CuadroTexto 1"/>
          <p:cNvSpPr txBox="1"/>
          <p:nvPr/>
        </p:nvSpPr>
        <p:spPr>
          <a:xfrm>
            <a:off x="323528" y="2204864"/>
            <a:ext cx="3528392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600" b="1" dirty="0" smtClean="0">
                <a:latin typeface="Arial Narrow"/>
                <a:cs typeface="Arial Narrow"/>
              </a:rPr>
              <a:t>Oportunidades</a:t>
            </a:r>
          </a:p>
          <a:p>
            <a:pPr marL="285750" indent="-285750" algn="just">
              <a:buFont typeface="Arial"/>
              <a:buChar char="•"/>
            </a:pPr>
            <a:endParaRPr lang="es-ES" sz="1600" dirty="0">
              <a:latin typeface="Arial Narrow"/>
              <a:cs typeface="Arial Narrow"/>
            </a:endParaRPr>
          </a:p>
          <a:p>
            <a:pPr marL="285750" indent="-285750" algn="just">
              <a:buFont typeface="Arial"/>
              <a:buChar char="•"/>
            </a:pPr>
            <a:r>
              <a:rPr lang="es-ES" sz="1600" dirty="0" smtClean="0">
                <a:latin typeface="Arial Narrow"/>
                <a:cs typeface="Arial Narrow"/>
              </a:rPr>
              <a:t>Tecnología </a:t>
            </a:r>
          </a:p>
          <a:p>
            <a:pPr marL="285750" indent="-285750" algn="just">
              <a:buFont typeface="Arial"/>
              <a:buChar char="•"/>
            </a:pPr>
            <a:endParaRPr lang="es-ES" sz="1600" dirty="0">
              <a:latin typeface="Arial Narrow"/>
              <a:cs typeface="Arial Narrow"/>
            </a:endParaRPr>
          </a:p>
          <a:p>
            <a:pPr marL="285750" indent="-285750" algn="just">
              <a:buFont typeface="Arial"/>
              <a:buChar char="•"/>
            </a:pPr>
            <a:endParaRPr lang="es-ES" sz="1600" dirty="0" smtClean="0">
              <a:latin typeface="Arial Narrow"/>
              <a:cs typeface="Arial Narrow"/>
            </a:endParaRPr>
          </a:p>
          <a:p>
            <a:pPr marL="285750" indent="-285750" algn="just">
              <a:buFont typeface="Arial"/>
              <a:buChar char="•"/>
            </a:pPr>
            <a:r>
              <a:rPr lang="es-ES" sz="1600" dirty="0" smtClean="0">
                <a:latin typeface="Arial Narrow"/>
                <a:cs typeface="Arial Narrow"/>
              </a:rPr>
              <a:t>Ajustar diseño de productos a las necesidades particulares (</a:t>
            </a:r>
            <a:r>
              <a:rPr lang="es-ES" sz="1600" dirty="0" err="1" smtClean="0">
                <a:latin typeface="Arial Narrow"/>
                <a:cs typeface="Arial Narrow"/>
              </a:rPr>
              <a:t>microsegmentación</a:t>
            </a:r>
            <a:r>
              <a:rPr lang="es-ES" sz="1600" dirty="0" smtClean="0">
                <a:latin typeface="Arial Narrow"/>
                <a:cs typeface="Arial Narrow"/>
              </a:rPr>
              <a:t> a partir de Big Data).</a:t>
            </a:r>
          </a:p>
          <a:p>
            <a:pPr marL="285750" indent="-285750" algn="just">
              <a:buFont typeface="Arial"/>
              <a:buChar char="•"/>
            </a:pPr>
            <a:endParaRPr lang="es-ES" sz="1600" dirty="0">
              <a:latin typeface="Arial Narrow"/>
              <a:cs typeface="Arial Narrow"/>
            </a:endParaRPr>
          </a:p>
          <a:p>
            <a:pPr marL="285750" indent="-285750" algn="just">
              <a:buFont typeface="Arial"/>
              <a:buChar char="•"/>
            </a:pPr>
            <a:r>
              <a:rPr lang="es-ES" sz="1600" dirty="0">
                <a:latin typeface="Arial Narrow"/>
                <a:cs typeface="Arial Narrow"/>
              </a:rPr>
              <a:t>Dinamizar la </a:t>
            </a:r>
            <a:r>
              <a:rPr lang="es-ES" sz="1600" dirty="0" smtClean="0">
                <a:latin typeface="Arial Narrow"/>
                <a:cs typeface="Arial Narrow"/>
              </a:rPr>
              <a:t>inclusión financiera.</a:t>
            </a:r>
            <a:endParaRPr lang="es-ES" sz="1600" dirty="0">
              <a:latin typeface="Arial Narrow"/>
              <a:cs typeface="Arial Narrow"/>
            </a:endParaRPr>
          </a:p>
        </p:txBody>
      </p:sp>
      <p:sp>
        <p:nvSpPr>
          <p:cNvPr id="15" name="CuadroTexto 6"/>
          <p:cNvSpPr txBox="1"/>
          <p:nvPr/>
        </p:nvSpPr>
        <p:spPr>
          <a:xfrm>
            <a:off x="4860032" y="2204864"/>
            <a:ext cx="3888432" cy="3293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600" b="1" dirty="0" smtClean="0">
                <a:latin typeface="Arial Narrow"/>
                <a:cs typeface="Arial Narrow"/>
              </a:rPr>
              <a:t>Riesgos </a:t>
            </a:r>
          </a:p>
          <a:p>
            <a:pPr marL="285750" indent="-285750" algn="just">
              <a:buFont typeface="Arial"/>
              <a:buChar char="•"/>
            </a:pPr>
            <a:endParaRPr lang="es-ES" sz="1600" dirty="0">
              <a:latin typeface="Arial Narrow"/>
              <a:cs typeface="Arial Narrow"/>
            </a:endParaRPr>
          </a:p>
          <a:p>
            <a:pPr marL="285750" indent="-285750" algn="just">
              <a:buFont typeface="Arial"/>
              <a:buChar char="•"/>
            </a:pPr>
            <a:r>
              <a:rPr lang="es-ES" sz="1600" dirty="0" smtClean="0">
                <a:latin typeface="Arial Narrow"/>
                <a:cs typeface="Arial Narrow"/>
              </a:rPr>
              <a:t>Atomización de modelos de negocio. </a:t>
            </a:r>
          </a:p>
          <a:p>
            <a:pPr marL="285750" indent="-285750" algn="just">
              <a:buFont typeface="Arial"/>
              <a:buChar char="•"/>
            </a:pPr>
            <a:endParaRPr lang="es-ES" sz="1600" dirty="0" smtClean="0">
              <a:latin typeface="Arial Narrow"/>
              <a:cs typeface="Arial Narrow"/>
            </a:endParaRPr>
          </a:p>
          <a:p>
            <a:pPr marL="285750" indent="-285750" algn="just">
              <a:buFont typeface="Arial"/>
              <a:buChar char="•"/>
            </a:pPr>
            <a:r>
              <a:rPr lang="es-ES" sz="1600" dirty="0" smtClean="0">
                <a:latin typeface="Arial Narrow"/>
                <a:cs typeface="Arial Narrow"/>
              </a:rPr>
              <a:t>Puede potenciar riesgos financieros tradicionales.</a:t>
            </a:r>
          </a:p>
          <a:p>
            <a:pPr algn="just"/>
            <a:r>
              <a:rPr lang="es-ES" sz="1600" dirty="0" smtClean="0">
                <a:latin typeface="Arial Narrow"/>
                <a:cs typeface="Arial Narrow"/>
              </a:rPr>
              <a:t> </a:t>
            </a:r>
          </a:p>
          <a:p>
            <a:pPr marL="285750" indent="-285750" algn="just">
              <a:buFont typeface="Arial"/>
              <a:buChar char="•"/>
            </a:pPr>
            <a:r>
              <a:rPr lang="es-ES" sz="1600" dirty="0" smtClean="0">
                <a:latin typeface="Arial Narrow"/>
                <a:cs typeface="Arial Narrow"/>
              </a:rPr>
              <a:t>Asimetrías regulatorias. </a:t>
            </a:r>
            <a:endParaRPr lang="es-ES" sz="1600" dirty="0">
              <a:latin typeface="Arial Narrow"/>
              <a:cs typeface="Arial Narrow"/>
            </a:endParaRPr>
          </a:p>
          <a:p>
            <a:pPr marL="285750" indent="-285750" algn="just">
              <a:buFont typeface="Arial"/>
              <a:buChar char="•"/>
            </a:pPr>
            <a:endParaRPr lang="es-ES" sz="1600" dirty="0" smtClean="0">
              <a:latin typeface="Arial Narrow"/>
              <a:cs typeface="Arial Narrow"/>
            </a:endParaRPr>
          </a:p>
          <a:p>
            <a:pPr marL="285750" indent="-285750" algn="just">
              <a:buFont typeface="Arial"/>
              <a:buChar char="•"/>
            </a:pPr>
            <a:r>
              <a:rPr lang="es-ES" sz="1600" dirty="0" smtClean="0">
                <a:latin typeface="Arial Narrow"/>
                <a:cs typeface="Arial Narrow"/>
              </a:rPr>
              <a:t>Desintermediación de actividades financieras.</a:t>
            </a:r>
          </a:p>
          <a:p>
            <a:pPr marL="285750" indent="-285750" algn="just">
              <a:buFont typeface="Arial"/>
              <a:buChar char="•"/>
            </a:pPr>
            <a:endParaRPr lang="es-ES" sz="1600" dirty="0">
              <a:latin typeface="Arial Narrow"/>
              <a:cs typeface="Arial Narrow"/>
            </a:endParaRPr>
          </a:p>
          <a:p>
            <a:pPr marL="285750" indent="-285750" algn="just">
              <a:buFont typeface="Arial"/>
              <a:buChar char="•"/>
            </a:pPr>
            <a:r>
              <a:rPr lang="es-ES" sz="1600" dirty="0" smtClean="0">
                <a:latin typeface="Arial Narrow"/>
                <a:cs typeface="Arial Narrow"/>
              </a:rPr>
              <a:t>Velocidad de avance genera retos para adaptar la regulación.</a:t>
            </a:r>
            <a:endParaRPr lang="es-ES" sz="1600" dirty="0">
              <a:latin typeface="Arial Narrow"/>
              <a:cs typeface="Arial Narrow"/>
            </a:endParaRPr>
          </a:p>
        </p:txBody>
      </p:sp>
      <p:sp>
        <p:nvSpPr>
          <p:cNvPr id="16" name="Rectángulo 2"/>
          <p:cNvSpPr/>
          <p:nvPr/>
        </p:nvSpPr>
        <p:spPr>
          <a:xfrm>
            <a:off x="1644055" y="2628201"/>
            <a:ext cx="324036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00025" indent="-200025" algn="just">
              <a:buFont typeface="Arial"/>
              <a:buChar char="•"/>
            </a:pPr>
            <a:r>
              <a:rPr lang="es-ES" sz="1600" dirty="0">
                <a:latin typeface="Arial Narrow"/>
                <a:cs typeface="Arial Narrow"/>
              </a:rPr>
              <a:t>Eficiencia y agilidad </a:t>
            </a:r>
            <a:r>
              <a:rPr lang="es-ES" sz="1600" dirty="0" smtClean="0">
                <a:latin typeface="Arial Narrow"/>
                <a:cs typeface="Arial Narrow"/>
              </a:rPr>
              <a:t>en </a:t>
            </a:r>
            <a:r>
              <a:rPr lang="es-ES" sz="1600" dirty="0">
                <a:latin typeface="Arial Narrow"/>
                <a:cs typeface="Arial Narrow"/>
              </a:rPr>
              <a:t>procesos </a:t>
            </a:r>
          </a:p>
          <a:p>
            <a:pPr marL="200025" indent="-200025" algn="just">
              <a:buFont typeface="Arial"/>
              <a:buChar char="•"/>
            </a:pPr>
            <a:r>
              <a:rPr lang="es-ES" sz="1600" dirty="0" smtClean="0">
                <a:latin typeface="Arial Narrow"/>
                <a:cs typeface="Arial Narrow"/>
              </a:rPr>
              <a:t>Reducción costos </a:t>
            </a:r>
            <a:r>
              <a:rPr lang="es-ES" sz="1600" dirty="0">
                <a:latin typeface="Arial Narrow"/>
                <a:cs typeface="Arial Narrow"/>
              </a:rPr>
              <a:t>operativos </a:t>
            </a:r>
          </a:p>
        </p:txBody>
      </p:sp>
      <p:sp>
        <p:nvSpPr>
          <p:cNvPr id="17" name="Rectángulo 3"/>
          <p:cNvSpPr/>
          <p:nvPr/>
        </p:nvSpPr>
        <p:spPr>
          <a:xfrm>
            <a:off x="323528" y="4653136"/>
            <a:ext cx="3528392" cy="360040"/>
          </a:xfrm>
          <a:prstGeom prst="rect">
            <a:avLst/>
          </a:prstGeom>
          <a:gradFill flip="none" rotWithShape="1">
            <a:gsLst>
              <a:gs pos="0">
                <a:schemeClr val="accent1">
                  <a:shade val="51000"/>
                  <a:satMod val="130000"/>
                  <a:alpha val="0"/>
                </a:schemeClr>
              </a:gs>
              <a:gs pos="80000">
                <a:schemeClr val="accent1">
                  <a:shade val="93000"/>
                  <a:satMod val="130000"/>
                  <a:alpha val="0"/>
                </a:schemeClr>
              </a:gs>
              <a:gs pos="100000">
                <a:schemeClr val="accent1">
                  <a:shade val="94000"/>
                  <a:satMod val="135000"/>
                  <a:alpha val="0"/>
                </a:schemeClr>
              </a:gs>
            </a:gsLst>
            <a:lin ang="16200000" scaled="0"/>
            <a:tileRect/>
          </a:gradFill>
          <a:ln w="57150" cmpd="sng">
            <a:solidFill>
              <a:srgbClr val="4F81BD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8" name="Abrir llave 5"/>
          <p:cNvSpPr/>
          <p:nvPr/>
        </p:nvSpPr>
        <p:spPr>
          <a:xfrm>
            <a:off x="1547664" y="2626460"/>
            <a:ext cx="144016" cy="576064"/>
          </a:xfrm>
          <a:prstGeom prst="lef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9" name="18 Rectángulo"/>
          <p:cNvSpPr/>
          <p:nvPr/>
        </p:nvSpPr>
        <p:spPr>
          <a:xfrm>
            <a:off x="179512" y="5662989"/>
            <a:ext cx="8712967" cy="646331"/>
          </a:xfrm>
          <a:prstGeom prst="rect">
            <a:avLst/>
          </a:prstGeom>
          <a:solidFill>
            <a:schemeClr val="accent6"/>
          </a:solidFill>
        </p:spPr>
        <p:txBody>
          <a:bodyPr wrap="square">
            <a:spAutoFit/>
          </a:bodyPr>
          <a:lstStyle/>
          <a:p>
            <a:pPr algn="ctr"/>
            <a:r>
              <a:rPr lang="es-ES" dirty="0">
                <a:latin typeface="Arial Narrow" panose="020B0606020202030204" pitchFamily="34" charset="0"/>
              </a:rPr>
              <a:t>Lograr un ambiente regulatorio propicio para la innovación en un entorno de estabilidad, integridad y transparencia. </a:t>
            </a:r>
          </a:p>
        </p:txBody>
      </p:sp>
      <p:sp>
        <p:nvSpPr>
          <p:cNvPr id="21" name="20 Rectángulo"/>
          <p:cNvSpPr/>
          <p:nvPr/>
        </p:nvSpPr>
        <p:spPr>
          <a:xfrm>
            <a:off x="194370" y="2204864"/>
            <a:ext cx="8698109" cy="3293209"/>
          </a:xfrm>
          <a:prstGeom prst="rect">
            <a:avLst/>
          </a:prstGeom>
          <a:noFill/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cxnSp>
        <p:nvCxnSpPr>
          <p:cNvPr id="23" name="22 Conector recto"/>
          <p:cNvCxnSpPr>
            <a:stCxn id="21" idx="0"/>
            <a:endCxn id="21" idx="2"/>
          </p:cNvCxnSpPr>
          <p:nvPr/>
        </p:nvCxnSpPr>
        <p:spPr>
          <a:xfrm>
            <a:off x="4543425" y="2204864"/>
            <a:ext cx="0" cy="3293209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319684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1 Marcador de texto"/>
          <p:cNvSpPr txBox="1">
            <a:spLocks/>
          </p:cNvSpPr>
          <p:nvPr/>
        </p:nvSpPr>
        <p:spPr>
          <a:xfrm>
            <a:off x="354007" y="214233"/>
            <a:ext cx="6018193" cy="694487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CO" sz="3600" dirty="0" smtClean="0">
                <a:latin typeface="Arial Narrow" panose="020B0606020202030204" pitchFamily="34" charset="0"/>
              </a:rPr>
              <a:t>Conclusiones</a:t>
            </a:r>
            <a:endParaRPr lang="es-CO" sz="3600" dirty="0">
              <a:latin typeface="Arial Narrow" panose="020B0606020202030204" pitchFamily="34" charset="0"/>
            </a:endParaRPr>
          </a:p>
        </p:txBody>
      </p:sp>
      <p:sp>
        <p:nvSpPr>
          <p:cNvPr id="2" name="1 Rectángulo"/>
          <p:cNvSpPr/>
          <p:nvPr/>
        </p:nvSpPr>
        <p:spPr>
          <a:xfrm>
            <a:off x="251520" y="1556792"/>
            <a:ext cx="8640960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 algn="just">
              <a:buFont typeface="Arial" panose="020B0604020202020204" pitchFamily="34" charset="0"/>
              <a:buChar char="•"/>
            </a:pPr>
            <a:r>
              <a:rPr lang="es-ES" sz="2000" dirty="0" smtClean="0">
                <a:latin typeface="Arial Narrow"/>
                <a:cs typeface="Arial Narrow"/>
              </a:rPr>
              <a:t>La inclusión financiera ha sido una prioridad para el Gobierno, al ser un eslabón clave para alcanzar objetivos de política más amplios como la superación de la pobreza. </a:t>
            </a:r>
          </a:p>
          <a:p>
            <a:pPr marL="285750" lvl="0" indent="-285750" algn="just">
              <a:buFont typeface="Arial" panose="020B0604020202020204" pitchFamily="34" charset="0"/>
              <a:buChar char="•"/>
            </a:pPr>
            <a:endParaRPr lang="es-ES" sz="2000" dirty="0">
              <a:latin typeface="Arial Narrow"/>
              <a:cs typeface="Arial Narrow"/>
            </a:endParaRPr>
          </a:p>
          <a:p>
            <a:pPr marL="285750" lvl="0" indent="-285750" algn="just">
              <a:buFont typeface="Arial" panose="020B0604020202020204" pitchFamily="34" charset="0"/>
              <a:buChar char="•"/>
            </a:pPr>
            <a:r>
              <a:rPr lang="es-ES" sz="2000" dirty="0" smtClean="0">
                <a:latin typeface="Arial Narrow"/>
                <a:cs typeface="Arial Narrow"/>
              </a:rPr>
              <a:t>El país ha progresado en los indicadores de inclusión financiera, especialmente en aquellos relacionados con la cobertura y el acceso. </a:t>
            </a:r>
          </a:p>
          <a:p>
            <a:pPr marL="285750" lvl="0" indent="-285750" algn="just">
              <a:buFont typeface="Arial" panose="020B0604020202020204" pitchFamily="34" charset="0"/>
              <a:buChar char="•"/>
            </a:pPr>
            <a:endParaRPr lang="es-ES" sz="2000" dirty="0" smtClean="0">
              <a:latin typeface="Arial Narrow"/>
              <a:cs typeface="Arial Narrow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ES" sz="2000" dirty="0" smtClean="0">
                <a:latin typeface="Arial Narrow"/>
                <a:cs typeface="Arial Narrow"/>
              </a:rPr>
              <a:t>Debemos </a:t>
            </a:r>
            <a:r>
              <a:rPr lang="es-ES" sz="2000" dirty="0">
                <a:latin typeface="Arial Narrow"/>
                <a:cs typeface="Arial Narrow"/>
              </a:rPr>
              <a:t>avanzar en el uso de los productos financieros, la </a:t>
            </a:r>
            <a:r>
              <a:rPr lang="es-ES" sz="2000" dirty="0" err="1">
                <a:latin typeface="Arial Narrow"/>
                <a:cs typeface="Arial Narrow"/>
              </a:rPr>
              <a:t>digitalizacion</a:t>
            </a:r>
            <a:r>
              <a:rPr lang="es-ES" sz="2000" dirty="0">
                <a:latin typeface="Arial Narrow"/>
                <a:cs typeface="Arial Narrow"/>
              </a:rPr>
              <a:t> de </a:t>
            </a:r>
            <a:r>
              <a:rPr lang="es-ES" sz="2000" dirty="0" smtClean="0">
                <a:latin typeface="Arial Narrow"/>
                <a:cs typeface="Arial Narrow"/>
              </a:rPr>
              <a:t>la economía </a:t>
            </a:r>
            <a:r>
              <a:rPr lang="es-ES" sz="2000" dirty="0">
                <a:latin typeface="Arial Narrow"/>
                <a:cs typeface="Arial Narrow"/>
              </a:rPr>
              <a:t>y la inclusión financiera rural. En este esfuerzo resulta fundamental el </a:t>
            </a:r>
            <a:r>
              <a:rPr lang="es-ES" sz="2000" dirty="0" smtClean="0">
                <a:latin typeface="Arial Narrow"/>
                <a:cs typeface="Arial Narrow"/>
              </a:rPr>
              <a:t>aprovechamiento de </a:t>
            </a:r>
            <a:r>
              <a:rPr lang="es-ES" sz="2000" dirty="0">
                <a:latin typeface="Arial Narrow"/>
                <a:cs typeface="Arial Narrow"/>
              </a:rPr>
              <a:t>la tecnología y el desarrollo de nuevos modelos de </a:t>
            </a:r>
            <a:r>
              <a:rPr lang="es-ES" sz="2000" dirty="0" smtClean="0">
                <a:latin typeface="Arial Narrow"/>
                <a:cs typeface="Arial Narrow"/>
              </a:rPr>
              <a:t>negocio</a:t>
            </a:r>
            <a:r>
              <a:rPr lang="es-ES" sz="2000" dirty="0">
                <a:latin typeface="Arial Narrow"/>
                <a:cs typeface="Arial Narrow"/>
              </a:rPr>
              <a:t>.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s-ES" sz="2000" dirty="0" smtClean="0">
              <a:latin typeface="Arial Narrow"/>
              <a:cs typeface="Arial Narrow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ES" sz="2000" dirty="0" smtClean="0">
                <a:latin typeface="Arial Narrow"/>
                <a:cs typeface="Arial Narrow"/>
              </a:rPr>
              <a:t>Hemos creado plataformas intersectoriales para elevar </a:t>
            </a:r>
            <a:r>
              <a:rPr lang="es-ES" sz="2000" dirty="0">
                <a:latin typeface="Arial Narrow"/>
                <a:cs typeface="Arial Narrow"/>
              </a:rPr>
              <a:t>los grados de coordinación </a:t>
            </a:r>
            <a:r>
              <a:rPr lang="es-ES" sz="2000" dirty="0" smtClean="0">
                <a:latin typeface="Arial Narrow"/>
                <a:cs typeface="Arial Narrow"/>
              </a:rPr>
              <a:t>y cooperación publico-privada. Estos espacios han permitido avanzar en la definición de un plan de trabajo con soluciones </a:t>
            </a:r>
            <a:r>
              <a:rPr lang="es-ES" sz="2000" dirty="0">
                <a:latin typeface="Arial Narrow"/>
                <a:cs typeface="Arial Narrow"/>
              </a:rPr>
              <a:t>innovadoras </a:t>
            </a:r>
            <a:r>
              <a:rPr lang="es-ES" sz="2000" dirty="0" smtClean="0">
                <a:latin typeface="Arial Narrow"/>
                <a:cs typeface="Arial Narrow"/>
              </a:rPr>
              <a:t>para acelerar la senda de la inclusión financiera.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s-ES" sz="2000" dirty="0">
              <a:latin typeface="Arial Narrow"/>
              <a:cs typeface="Arial Narrow"/>
            </a:endParaRPr>
          </a:p>
        </p:txBody>
      </p:sp>
    </p:spTree>
    <p:extLst>
      <p:ext uri="{BB962C8B-B14F-4D97-AF65-F5344CB8AC3E}">
        <p14:creationId xmlns:p14="http://schemas.microsoft.com/office/powerpoint/2010/main" val="6834407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1 Marcador de texto"/>
          <p:cNvSpPr txBox="1">
            <a:spLocks/>
          </p:cNvSpPr>
          <p:nvPr/>
        </p:nvSpPr>
        <p:spPr>
          <a:xfrm>
            <a:off x="354007" y="214233"/>
            <a:ext cx="6018193" cy="694487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CO" sz="3600" dirty="0" smtClean="0">
                <a:latin typeface="Arial Narrow" panose="020B0606020202030204" pitchFamily="34" charset="0"/>
              </a:rPr>
              <a:t>Contenido</a:t>
            </a:r>
            <a:endParaRPr lang="es-CO" sz="3600" dirty="0">
              <a:latin typeface="Arial Narrow" panose="020B0606020202030204" pitchFamily="34" charset="0"/>
            </a:endParaRPr>
          </a:p>
        </p:txBody>
      </p:sp>
      <p:sp>
        <p:nvSpPr>
          <p:cNvPr id="3" name="1 Marcador de texto"/>
          <p:cNvSpPr txBox="1">
            <a:spLocks/>
          </p:cNvSpPr>
          <p:nvPr/>
        </p:nvSpPr>
        <p:spPr>
          <a:xfrm>
            <a:off x="251520" y="1556792"/>
            <a:ext cx="8640960" cy="453650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514350" lvl="0" indent="-514350" algn="just">
              <a:spcBef>
                <a:spcPct val="20000"/>
              </a:spcBef>
              <a:buFont typeface="+mj-lt"/>
              <a:buAutoNum type="arabicPeriod"/>
              <a:defRPr/>
            </a:pPr>
            <a:r>
              <a:rPr lang="es-ES" sz="2800" b="1" dirty="0" smtClean="0">
                <a:latin typeface="Arial Narrow" panose="020B0606020202030204" pitchFamily="34" charset="0"/>
                <a:cs typeface="Arial" pitchFamily="34" charset="0"/>
              </a:rPr>
              <a:t>Avances en el acceso a servicios financieros </a:t>
            </a:r>
            <a:endParaRPr lang="es-ES" sz="2800" b="1" dirty="0">
              <a:latin typeface="Arial Narrow" panose="020B0606020202030204" pitchFamily="34" charset="0"/>
              <a:cs typeface="Arial" pitchFamily="34" charset="0"/>
            </a:endParaRPr>
          </a:p>
          <a:p>
            <a:pPr marL="514350" lvl="0" indent="-514350" algn="just">
              <a:spcBef>
                <a:spcPct val="20000"/>
              </a:spcBef>
              <a:buFont typeface="+mj-lt"/>
              <a:buAutoNum type="arabicPeriod"/>
              <a:defRPr/>
            </a:pPr>
            <a:endParaRPr kumimoji="0" lang="es-ES" sz="2800" b="1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Arial Narrow" panose="020B0606020202030204" pitchFamily="34" charset="0"/>
              <a:cs typeface="Arial" pitchFamily="34" charset="0"/>
            </a:endParaRPr>
          </a:p>
          <a:p>
            <a:pPr marL="514350" lvl="0" indent="-514350" algn="just">
              <a:spcBef>
                <a:spcPct val="20000"/>
              </a:spcBef>
              <a:buFont typeface="+mj-lt"/>
              <a:buAutoNum type="arabicPeriod"/>
              <a:defRPr/>
            </a:pPr>
            <a:r>
              <a:rPr lang="es-ES" sz="2800" b="1" dirty="0" smtClean="0">
                <a:solidFill>
                  <a:schemeClr val="bg1">
                    <a:lumMod val="85000"/>
                  </a:schemeClr>
                </a:solidFill>
                <a:latin typeface="Arial Narrow" panose="020B0606020202030204" pitchFamily="34" charset="0"/>
                <a:cs typeface="Arial" pitchFamily="34" charset="0"/>
              </a:rPr>
              <a:t>Estrategia nacional de inclusión financiera</a:t>
            </a:r>
          </a:p>
          <a:p>
            <a:pPr marL="514350" lvl="0" indent="-514350" algn="just">
              <a:spcBef>
                <a:spcPct val="20000"/>
              </a:spcBef>
              <a:buFont typeface="+mj-lt"/>
              <a:buAutoNum type="arabicPeriod"/>
              <a:defRPr/>
            </a:pPr>
            <a:endParaRPr lang="es-ES" sz="2800" b="1" dirty="0">
              <a:solidFill>
                <a:schemeClr val="bg1">
                  <a:lumMod val="85000"/>
                </a:schemeClr>
              </a:solidFill>
              <a:latin typeface="Arial Narrow" panose="020B0606020202030204" pitchFamily="34" charset="0"/>
              <a:cs typeface="Arial" pitchFamily="34" charset="0"/>
            </a:endParaRPr>
          </a:p>
          <a:p>
            <a:pPr marL="514350" lvl="0" indent="-514350" algn="just">
              <a:spcBef>
                <a:spcPct val="20000"/>
              </a:spcBef>
              <a:buFont typeface="+mj-lt"/>
              <a:buAutoNum type="arabicPeriod"/>
              <a:defRPr/>
            </a:pPr>
            <a:r>
              <a:rPr lang="es-ES" sz="2800" b="1" dirty="0" smtClean="0">
                <a:solidFill>
                  <a:schemeClr val="bg1">
                    <a:lumMod val="85000"/>
                  </a:schemeClr>
                </a:solidFill>
                <a:latin typeface="Arial Narrow" panose="020B0606020202030204" pitchFamily="34" charset="0"/>
                <a:cs typeface="Arial" pitchFamily="34" charset="0"/>
              </a:rPr>
              <a:t>Consideraciones finales</a:t>
            </a:r>
            <a:endParaRPr lang="es-ES" sz="2800" b="1" dirty="0">
              <a:solidFill>
                <a:schemeClr val="bg1">
                  <a:lumMod val="85000"/>
                </a:schemeClr>
              </a:solidFill>
              <a:latin typeface="Arial Narrow" panose="020B0606020202030204" pitchFamily="34" charset="0"/>
              <a:cs typeface="Arial" pitchFamily="34" charset="0"/>
            </a:endParaRPr>
          </a:p>
          <a:p>
            <a:pPr marL="742950" lvl="0" indent="-742950" algn="just">
              <a:spcBef>
                <a:spcPct val="20000"/>
              </a:spcBef>
              <a:buAutoNum type="arabicPeriod"/>
              <a:defRPr/>
            </a:pPr>
            <a:endParaRPr kumimoji="0" lang="es-ES" sz="3200" b="1" i="0" u="none" strike="noStrike" kern="1200" cap="none" spc="0" normalizeH="0" baseline="0" noProof="0" dirty="0">
              <a:ln>
                <a:noFill/>
              </a:ln>
              <a:solidFill>
                <a:srgbClr val="C0504D">
                  <a:lumMod val="75000"/>
                </a:srgbClr>
              </a:solidFill>
              <a:effectLst/>
              <a:uLnTx/>
              <a:uFillTx/>
              <a:latin typeface="Arial Narrow" panose="020B0606020202030204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918824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16 Imagen"/>
          <p:cNvPicPr>
            <a:picLocks noChangeAspect="1"/>
          </p:cNvPicPr>
          <p:nvPr/>
        </p:nvPicPr>
        <p:blipFill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1500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6395" y="2870299"/>
            <a:ext cx="3024336" cy="3642469"/>
          </a:xfrm>
          <a:prstGeom prst="rect">
            <a:avLst/>
          </a:prstGeom>
          <a:noFill/>
          <a:effectLst>
            <a:outerShdw blurRad="368300" dist="50800" dir="5400000" sx="117000" sy="117000" algn="ctr" rotWithShape="0">
              <a:schemeClr val="bg1">
                <a:lumMod val="65000"/>
                <a:alpha val="20000"/>
              </a:schemeClr>
            </a:outerShdw>
            <a:reflection stA="19000" endPos="65000" dist="50800" dir="5400000" sy="-100000" algn="bl" rotWithShape="0"/>
          </a:effectLst>
        </p:spPr>
      </p:pic>
      <p:sp>
        <p:nvSpPr>
          <p:cNvPr id="15" name="1 Marcador de texto"/>
          <p:cNvSpPr txBox="1">
            <a:spLocks/>
          </p:cNvSpPr>
          <p:nvPr/>
        </p:nvSpPr>
        <p:spPr>
          <a:xfrm>
            <a:off x="354007" y="214233"/>
            <a:ext cx="6018193" cy="694487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CO" sz="3600" dirty="0" smtClean="0">
                <a:latin typeface="Arial Narrow" panose="020B0606020202030204" pitchFamily="34" charset="0"/>
              </a:rPr>
              <a:t>Inclusión financiera, ¿para qué?</a:t>
            </a:r>
            <a:endParaRPr lang="es-CO" sz="3600" dirty="0">
              <a:latin typeface="Arial Narrow" panose="020B0606020202030204" pitchFamily="34" charset="0"/>
            </a:endParaRPr>
          </a:p>
        </p:txBody>
      </p:sp>
      <p:sp>
        <p:nvSpPr>
          <p:cNvPr id="5" name="2 Subtítulo"/>
          <p:cNvSpPr txBox="1">
            <a:spLocks/>
          </p:cNvSpPr>
          <p:nvPr/>
        </p:nvSpPr>
        <p:spPr>
          <a:xfrm>
            <a:off x="251520" y="1268760"/>
            <a:ext cx="8640960" cy="936104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s-ES" sz="1800" dirty="0" smtClean="0">
                <a:latin typeface="Arial Narrow" panose="020B0606020202030204" pitchFamily="34" charset="0"/>
              </a:rPr>
              <a:t>El Gobierno percibe la inclusión financiera como un medio para acelerar el crecimiento económico. Se han impulsado medidas tendientes </a:t>
            </a:r>
            <a:r>
              <a:rPr lang="es-ES" sz="1800" dirty="0">
                <a:latin typeface="Arial Narrow" panose="020B0606020202030204" pitchFamily="34" charset="0"/>
              </a:rPr>
              <a:t>a ampliar la </a:t>
            </a:r>
            <a:r>
              <a:rPr lang="es-ES" sz="1800" dirty="0" smtClean="0">
                <a:latin typeface="Arial Narrow" panose="020B0606020202030204" pitchFamily="34" charset="0"/>
              </a:rPr>
              <a:t>cobertura, el </a:t>
            </a:r>
            <a:r>
              <a:rPr lang="es-ES" sz="1800" dirty="0">
                <a:latin typeface="Arial Narrow" panose="020B0606020202030204" pitchFamily="34" charset="0"/>
              </a:rPr>
              <a:t>acceso y uso de productos financieros de calidad y asequibles. </a:t>
            </a:r>
            <a:endParaRPr lang="es-CO" sz="1600" dirty="0">
              <a:latin typeface="Arial Narrow" panose="020B0606020202030204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6372" y="3046940"/>
            <a:ext cx="4923874" cy="28822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9" name="2 Subtítulo"/>
          <p:cNvSpPr txBox="1">
            <a:spLocks/>
          </p:cNvSpPr>
          <p:nvPr/>
        </p:nvSpPr>
        <p:spPr>
          <a:xfrm>
            <a:off x="5508922" y="2438251"/>
            <a:ext cx="3373686" cy="432048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s-ES" sz="1600" b="1" dirty="0" smtClean="0">
                <a:latin typeface="Arial Narrow" panose="020B0606020202030204" pitchFamily="34" charset="0"/>
              </a:rPr>
              <a:t>Dimensiones de la inclusión financiera</a:t>
            </a:r>
            <a:r>
              <a:rPr lang="es-ES" sz="1600" b="1" baseline="30000" dirty="0" smtClean="0">
                <a:latin typeface="Arial Narrow" panose="020B0606020202030204" pitchFamily="34" charset="0"/>
              </a:rPr>
              <a:t>1</a:t>
            </a:r>
          </a:p>
        </p:txBody>
      </p:sp>
      <p:pic>
        <p:nvPicPr>
          <p:cNvPr id="20" name="Picture 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5542" y="3371660"/>
            <a:ext cx="2380445" cy="23515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1" name="2 Subtítulo"/>
          <p:cNvSpPr txBox="1">
            <a:spLocks/>
          </p:cNvSpPr>
          <p:nvPr/>
        </p:nvSpPr>
        <p:spPr>
          <a:xfrm>
            <a:off x="718722" y="2416001"/>
            <a:ext cx="3373686" cy="432048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s-ES" sz="1600" b="1" dirty="0" smtClean="0">
                <a:latin typeface="Arial Narrow" panose="020B0606020202030204" pitchFamily="34" charset="0"/>
              </a:rPr>
              <a:t>Relevancia de la inclusión financiera</a:t>
            </a:r>
            <a:endParaRPr lang="es-ES" sz="1600" b="1" baseline="30000" dirty="0" smtClean="0">
              <a:latin typeface="Arial Narrow" panose="020B0606020202030204" pitchFamily="34" charset="0"/>
            </a:endParaRPr>
          </a:p>
        </p:txBody>
      </p:sp>
      <p:sp>
        <p:nvSpPr>
          <p:cNvPr id="22" name="21 CuadroTexto"/>
          <p:cNvSpPr txBox="1"/>
          <p:nvPr/>
        </p:nvSpPr>
        <p:spPr>
          <a:xfrm>
            <a:off x="0" y="6435154"/>
            <a:ext cx="435597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1000" dirty="0" smtClean="0"/>
              <a:t>1/ (2014) </a:t>
            </a:r>
            <a:r>
              <a:rPr lang="es-ES" sz="1000" i="1" dirty="0" smtClean="0"/>
              <a:t>Inclusión </a:t>
            </a:r>
            <a:r>
              <a:rPr lang="es-ES" sz="1000" i="1" dirty="0"/>
              <a:t>financiera en </a:t>
            </a:r>
            <a:r>
              <a:rPr lang="es-ES" sz="1000" i="1" dirty="0" smtClean="0"/>
              <a:t>Colombia: Estudio </a:t>
            </a:r>
            <a:r>
              <a:rPr lang="es-ES" sz="1000" i="1" dirty="0"/>
              <a:t>desde la </a:t>
            </a:r>
            <a:r>
              <a:rPr lang="es-ES" sz="1000" i="1" dirty="0" smtClean="0"/>
              <a:t>demanda</a:t>
            </a:r>
            <a:r>
              <a:rPr lang="es-ES" sz="1000" dirty="0" smtClean="0"/>
              <a:t>. </a:t>
            </a:r>
            <a:r>
              <a:rPr lang="es-ES" sz="1000" dirty="0"/>
              <a:t>Banca de </a:t>
            </a:r>
            <a:r>
              <a:rPr lang="es-ES" sz="1000" dirty="0" smtClean="0"/>
              <a:t>Oportunidades y </a:t>
            </a:r>
            <a:r>
              <a:rPr lang="es-ES" sz="1000" dirty="0" err="1" smtClean="0"/>
              <a:t>SuperFinanciera</a:t>
            </a:r>
            <a:r>
              <a:rPr lang="es-ES" sz="1000" dirty="0" smtClean="0"/>
              <a:t>.</a:t>
            </a:r>
            <a:endParaRPr lang="es-ES" sz="1000" dirty="0"/>
          </a:p>
        </p:txBody>
      </p:sp>
    </p:spTree>
    <p:extLst>
      <p:ext uri="{BB962C8B-B14F-4D97-AF65-F5344CB8AC3E}">
        <p14:creationId xmlns:p14="http://schemas.microsoft.com/office/powerpoint/2010/main" val="2794085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2 Subtítulo"/>
          <p:cNvSpPr txBox="1">
            <a:spLocks/>
          </p:cNvSpPr>
          <p:nvPr/>
        </p:nvSpPr>
        <p:spPr>
          <a:xfrm>
            <a:off x="262211" y="1268760"/>
            <a:ext cx="8640960" cy="720080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es-ES" sz="1800" dirty="0" smtClean="0">
                <a:latin typeface="Arial Narrow" panose="020B0606020202030204" pitchFamily="34" charset="0"/>
              </a:rPr>
              <a:t>Colombia avanza progresivamente en la inclusión financiera. Según el índice del BBVA, ocupa el puesto 36º dentro de 137 países y el 3º en la región. Avances superan condiciones estructurales. </a:t>
            </a:r>
            <a:endParaRPr lang="es-CO" sz="1600" dirty="0">
              <a:latin typeface="Arial Narrow" panose="020B0606020202030204" pitchFamily="34" charset="0"/>
            </a:endParaRPr>
          </a:p>
        </p:txBody>
      </p:sp>
      <p:sp>
        <p:nvSpPr>
          <p:cNvPr id="14" name="1 Marcador de texto"/>
          <p:cNvSpPr txBox="1">
            <a:spLocks/>
          </p:cNvSpPr>
          <p:nvPr/>
        </p:nvSpPr>
        <p:spPr>
          <a:xfrm>
            <a:off x="354007" y="214233"/>
            <a:ext cx="6018193" cy="694487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CO" sz="3600" dirty="0" smtClean="0">
                <a:latin typeface="Arial Narrow" panose="020B0606020202030204" pitchFamily="34" charset="0"/>
              </a:rPr>
              <a:t>Avances</a:t>
            </a:r>
            <a:endParaRPr lang="es-CO" sz="3600" dirty="0">
              <a:latin typeface="Arial Narrow" panose="020B0606020202030204" pitchFamily="34" charset="0"/>
            </a:endParaRPr>
          </a:p>
        </p:txBody>
      </p:sp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967" y="2492896"/>
            <a:ext cx="3868042" cy="26235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2" name="2 Subtítulo"/>
          <p:cNvSpPr txBox="1">
            <a:spLocks/>
          </p:cNvSpPr>
          <p:nvPr/>
        </p:nvSpPr>
        <p:spPr>
          <a:xfrm>
            <a:off x="262211" y="2060848"/>
            <a:ext cx="3373686" cy="576064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s-ES" sz="1600" b="1" dirty="0" smtClean="0">
                <a:latin typeface="Arial Narrow" panose="020B0606020202030204" pitchFamily="34" charset="0"/>
              </a:rPr>
              <a:t>Ranking del índice </a:t>
            </a:r>
            <a:r>
              <a:rPr lang="es-ES" sz="1600" b="1" dirty="0">
                <a:latin typeface="Arial Narrow" panose="020B0606020202030204" pitchFamily="34" charset="0"/>
              </a:rPr>
              <a:t>m</a:t>
            </a:r>
            <a:r>
              <a:rPr lang="es-ES" sz="1600" b="1" dirty="0" smtClean="0">
                <a:latin typeface="Arial Narrow" panose="020B0606020202030204" pitchFamily="34" charset="0"/>
              </a:rPr>
              <a:t>ultidimensional de inclusión financiera (137 países)</a:t>
            </a:r>
            <a:r>
              <a:rPr lang="es-ES" sz="1600" b="1" baseline="30000" dirty="0" smtClean="0">
                <a:latin typeface="Arial Narrow" panose="020B0606020202030204" pitchFamily="34" charset="0"/>
              </a:rPr>
              <a:t>1</a:t>
            </a:r>
          </a:p>
        </p:txBody>
      </p:sp>
      <p:sp>
        <p:nvSpPr>
          <p:cNvPr id="26" name="25 Rectángulo"/>
          <p:cNvSpPr/>
          <p:nvPr/>
        </p:nvSpPr>
        <p:spPr>
          <a:xfrm>
            <a:off x="0" y="5373215"/>
            <a:ext cx="9144000" cy="13571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5375945"/>
            <a:ext cx="3056195" cy="12934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9 CuadroTexto"/>
          <p:cNvSpPr txBox="1"/>
          <p:nvPr/>
        </p:nvSpPr>
        <p:spPr>
          <a:xfrm>
            <a:off x="4283968" y="6406589"/>
            <a:ext cx="487765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800" dirty="0" smtClean="0">
                <a:latin typeface="Arial Narrow" panose="020B0606020202030204" pitchFamily="34" charset="0"/>
              </a:rPr>
              <a:t>1/ </a:t>
            </a:r>
            <a:r>
              <a:rPr lang="en-US" sz="800" dirty="0" err="1" smtClean="0">
                <a:latin typeface="Arial Narrow" panose="020B0606020202030204" pitchFamily="34" charset="0"/>
              </a:rPr>
              <a:t>Cámara</a:t>
            </a:r>
            <a:r>
              <a:rPr lang="en-US" sz="800" dirty="0" smtClean="0">
                <a:latin typeface="Arial Narrow" panose="020B0606020202030204" pitchFamily="34" charset="0"/>
              </a:rPr>
              <a:t> </a:t>
            </a:r>
            <a:r>
              <a:rPr lang="en-US" sz="800" dirty="0">
                <a:latin typeface="Arial Narrow" panose="020B0606020202030204" pitchFamily="34" charset="0"/>
              </a:rPr>
              <a:t>and </a:t>
            </a:r>
            <a:r>
              <a:rPr lang="en-US" sz="800" dirty="0" err="1">
                <a:latin typeface="Arial Narrow" panose="020B0606020202030204" pitchFamily="34" charset="0"/>
              </a:rPr>
              <a:t>Tuesta</a:t>
            </a:r>
            <a:r>
              <a:rPr lang="en-US" sz="800" dirty="0">
                <a:latin typeface="Arial Narrow" panose="020B0606020202030204" pitchFamily="34" charset="0"/>
              </a:rPr>
              <a:t> (2014) Measuring Financial Inclusion: A Multidimensional </a:t>
            </a:r>
            <a:r>
              <a:rPr lang="en-US" sz="800" dirty="0" smtClean="0">
                <a:latin typeface="Arial Narrow" panose="020B0606020202030204" pitchFamily="34" charset="0"/>
              </a:rPr>
              <a:t>Index. WP </a:t>
            </a:r>
            <a:r>
              <a:rPr lang="en-US" sz="800" dirty="0">
                <a:latin typeface="Arial Narrow" panose="020B0606020202030204" pitchFamily="34" charset="0"/>
              </a:rPr>
              <a:t>14/26 BBVA </a:t>
            </a:r>
            <a:r>
              <a:rPr lang="en-US" sz="800" dirty="0" smtClean="0">
                <a:latin typeface="Arial Narrow" panose="020B0606020202030204" pitchFamily="34" charset="0"/>
              </a:rPr>
              <a:t>Research</a:t>
            </a:r>
          </a:p>
          <a:p>
            <a:r>
              <a:rPr lang="en-US" sz="800" dirty="0" smtClean="0">
                <a:latin typeface="Arial Narrow" panose="020B0606020202030204" pitchFamily="34" charset="0"/>
              </a:rPr>
              <a:t>2/ </a:t>
            </a:r>
            <a:r>
              <a:rPr lang="en-US" sz="800" dirty="0" err="1">
                <a:latin typeface="Arial Narrow" panose="020B0606020202030204" pitchFamily="34" charset="0"/>
              </a:rPr>
              <a:t>T</a:t>
            </a:r>
            <a:r>
              <a:rPr lang="en-US" sz="800" dirty="0" err="1" smtClean="0">
                <a:latin typeface="Arial Narrow" panose="020B0606020202030204" pitchFamily="34" charset="0"/>
              </a:rPr>
              <a:t>uesta</a:t>
            </a:r>
            <a:r>
              <a:rPr lang="en-US" sz="800" dirty="0" smtClean="0">
                <a:latin typeface="Arial Narrow" panose="020B0606020202030204" pitchFamily="34" charset="0"/>
              </a:rPr>
              <a:t> (2016) </a:t>
            </a:r>
            <a:r>
              <a:rPr lang="es-ES" sz="800" dirty="0">
                <a:latin typeface="Arial Narrow" panose="020B0606020202030204" pitchFamily="34" charset="0"/>
              </a:rPr>
              <a:t>¿Dónde estamos en </a:t>
            </a:r>
            <a:r>
              <a:rPr lang="es-ES" sz="800" dirty="0" smtClean="0">
                <a:latin typeface="Arial Narrow" panose="020B0606020202030204" pitchFamily="34" charset="0"/>
              </a:rPr>
              <a:t>Inclusión Financiera? Avances </a:t>
            </a:r>
            <a:r>
              <a:rPr lang="es-ES" sz="800" dirty="0">
                <a:latin typeface="Arial Narrow" panose="020B0606020202030204" pitchFamily="34" charset="0"/>
              </a:rPr>
              <a:t>y oportunidades para </a:t>
            </a:r>
            <a:r>
              <a:rPr lang="es-ES" sz="800" dirty="0" smtClean="0">
                <a:latin typeface="Arial Narrow" panose="020B0606020202030204" pitchFamily="34" charset="0"/>
              </a:rPr>
              <a:t>Colombia. Asobancaria </a:t>
            </a:r>
            <a:endParaRPr lang="es-ES" sz="800" dirty="0">
              <a:latin typeface="Arial Narrow" panose="020B0606020202030204" pitchFamily="34" charset="0"/>
            </a:endParaRPr>
          </a:p>
        </p:txBody>
      </p:sp>
      <p:sp>
        <p:nvSpPr>
          <p:cNvPr id="29" name="28 Elipse"/>
          <p:cNvSpPr/>
          <p:nvPr/>
        </p:nvSpPr>
        <p:spPr>
          <a:xfrm>
            <a:off x="2442419" y="3212976"/>
            <a:ext cx="266255" cy="1800200"/>
          </a:xfrm>
          <a:prstGeom prst="ellipse">
            <a:avLst/>
          </a:prstGeom>
          <a:noFill/>
          <a:ln w="1270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1" name="30 Flecha abajo"/>
          <p:cNvSpPr/>
          <p:nvPr/>
        </p:nvSpPr>
        <p:spPr>
          <a:xfrm>
            <a:off x="2480940" y="5045124"/>
            <a:ext cx="205136" cy="256084"/>
          </a:xfrm>
          <a:prstGeom prst="down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8" name="2 Subtítulo"/>
          <p:cNvSpPr txBox="1">
            <a:spLocks/>
          </p:cNvSpPr>
          <p:nvPr/>
        </p:nvSpPr>
        <p:spPr>
          <a:xfrm>
            <a:off x="5148064" y="2092871"/>
            <a:ext cx="3661718" cy="576064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s-ES" sz="1600" b="1" dirty="0" smtClean="0">
                <a:latin typeface="Arial Narrow" panose="020B0606020202030204" pitchFamily="34" charset="0"/>
              </a:rPr>
              <a:t>Relación entre inclusión financiera y el PIB</a:t>
            </a:r>
            <a:r>
              <a:rPr lang="es-ES" sz="1600" b="1" baseline="30000" dirty="0" smtClean="0">
                <a:latin typeface="Arial Narrow" panose="020B0606020202030204" pitchFamily="34" charset="0"/>
              </a:rPr>
              <a:t>2</a:t>
            </a:r>
          </a:p>
        </p:txBody>
      </p:sp>
      <p:pic>
        <p:nvPicPr>
          <p:cNvPr id="2056" name="Picture 8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73" t="29600" r="50000" b="8269"/>
          <a:stretch/>
        </p:blipFill>
        <p:spPr bwMode="auto">
          <a:xfrm>
            <a:off x="5393605" y="2492896"/>
            <a:ext cx="3066827" cy="36357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91899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Rectángulo"/>
          <p:cNvSpPr/>
          <p:nvPr/>
        </p:nvSpPr>
        <p:spPr>
          <a:xfrm>
            <a:off x="0" y="5373215"/>
            <a:ext cx="9144000" cy="13571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7" name="6 CuadroTexto"/>
          <p:cNvSpPr txBox="1"/>
          <p:nvPr/>
        </p:nvSpPr>
        <p:spPr>
          <a:xfrm>
            <a:off x="3121174" y="2564904"/>
            <a:ext cx="5746224" cy="1323439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CO" sz="1600" dirty="0">
                <a:latin typeface="Arial Narrow" panose="020B0606020202030204" pitchFamily="34" charset="0"/>
              </a:rPr>
              <a:t>En 2015 </a:t>
            </a:r>
            <a:r>
              <a:rPr lang="es-CO" sz="1600" dirty="0" smtClean="0">
                <a:latin typeface="Arial Narrow" panose="020B0606020202030204" pitchFamily="34" charset="0"/>
              </a:rPr>
              <a:t>se logró </a:t>
            </a:r>
            <a:r>
              <a:rPr lang="es-CO" sz="1600" dirty="0">
                <a:latin typeface="Arial Narrow" panose="020B0606020202030204" pitchFamily="34" charset="0"/>
              </a:rPr>
              <a:t>presencia </a:t>
            </a:r>
            <a:r>
              <a:rPr lang="es-CO" sz="1600" dirty="0" smtClean="0">
                <a:latin typeface="Arial Narrow" panose="020B0606020202030204" pitchFamily="34" charset="0"/>
              </a:rPr>
              <a:t>financiera en todo el territorio.</a:t>
            </a:r>
            <a:endParaRPr lang="es-CO" sz="1600" dirty="0">
              <a:latin typeface="Arial Narrow" panose="020B0606020202030204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CO" sz="1600" dirty="0" smtClean="0">
                <a:latin typeface="Arial Narrow" panose="020B0606020202030204" pitchFamily="34" charset="0"/>
              </a:rPr>
              <a:t>Buena </a:t>
            </a:r>
            <a:r>
              <a:rPr lang="es-CO" sz="1600" dirty="0">
                <a:latin typeface="Arial Narrow" panose="020B0606020202030204" pitchFamily="34" charset="0"/>
              </a:rPr>
              <a:t>parte </a:t>
            </a:r>
            <a:r>
              <a:rPr lang="es-CO" sz="1600" dirty="0" smtClean="0">
                <a:latin typeface="Arial Narrow" panose="020B0606020202030204" pitchFamily="34" charset="0"/>
              </a:rPr>
              <a:t>de la cobertura </a:t>
            </a:r>
            <a:r>
              <a:rPr lang="es-CO" sz="1600" dirty="0">
                <a:latin typeface="Arial Narrow" panose="020B0606020202030204" pitchFamily="34" charset="0"/>
              </a:rPr>
              <a:t>se debe a corresponsales </a:t>
            </a:r>
            <a:r>
              <a:rPr lang="es-CO" sz="1600" dirty="0" smtClean="0">
                <a:latin typeface="Arial Narrow" panose="020B0606020202030204" pitchFamily="34" charset="0"/>
              </a:rPr>
              <a:t>(</a:t>
            </a:r>
            <a:r>
              <a:rPr lang="es-CO" sz="1600" dirty="0">
                <a:latin typeface="Arial Narrow" panose="020B0606020202030204" pitchFamily="34" charset="0"/>
              </a:rPr>
              <a:t>243 municipios </a:t>
            </a:r>
            <a:r>
              <a:rPr lang="es-CO" sz="1600" dirty="0" smtClean="0">
                <a:latin typeface="Arial Narrow" panose="020B0606020202030204" pitchFamily="34" charset="0"/>
              </a:rPr>
              <a:t>sólo tienen </a:t>
            </a:r>
            <a:r>
              <a:rPr lang="es-CO" sz="1600" dirty="0">
                <a:latin typeface="Arial Narrow" panose="020B0606020202030204" pitchFamily="34" charset="0"/>
              </a:rPr>
              <a:t>acceso </a:t>
            </a:r>
            <a:r>
              <a:rPr lang="es-CO" sz="1600" dirty="0" smtClean="0">
                <a:latin typeface="Arial Narrow" panose="020B0606020202030204" pitchFamily="34" charset="0"/>
              </a:rPr>
              <a:t>a través de este canal). </a:t>
            </a:r>
            <a:endParaRPr lang="es-CO" sz="1600" dirty="0">
              <a:latin typeface="Arial Narrow" panose="020B0606020202030204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CO" sz="1600" dirty="0" smtClean="0">
                <a:latin typeface="Arial Narrow" panose="020B0606020202030204" pitchFamily="34" charset="0"/>
              </a:rPr>
              <a:t>Esquema </a:t>
            </a:r>
            <a:r>
              <a:rPr lang="es-CO" sz="1600" dirty="0">
                <a:latin typeface="Arial Narrow" panose="020B0606020202030204" pitchFamily="34" charset="0"/>
              </a:rPr>
              <a:t>de incentivos operado por Banca de Oportunidades </a:t>
            </a:r>
            <a:r>
              <a:rPr lang="es-CO" sz="1600" dirty="0" smtClean="0">
                <a:latin typeface="Arial Narrow" panose="020B0606020202030204" pitchFamily="34" charset="0"/>
              </a:rPr>
              <a:t>viabilizó operación </a:t>
            </a:r>
            <a:r>
              <a:rPr lang="es-CO" sz="1600" dirty="0">
                <a:latin typeface="Arial Narrow" panose="020B0606020202030204" pitchFamily="34" charset="0"/>
              </a:rPr>
              <a:t>en los 187 municipios más alejados.</a:t>
            </a:r>
          </a:p>
        </p:txBody>
      </p:sp>
      <p:sp>
        <p:nvSpPr>
          <p:cNvPr id="10" name="9 Rectángulo"/>
          <p:cNvSpPr/>
          <p:nvPr/>
        </p:nvSpPr>
        <p:spPr>
          <a:xfrm>
            <a:off x="204921" y="1268760"/>
            <a:ext cx="8780629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CO" dirty="0" smtClean="0">
                <a:latin typeface="Arial Narrow" panose="020B0606020202030204" pitchFamily="34" charset="0"/>
                <a:cs typeface="Arial" pitchFamily="34" charset="0"/>
              </a:rPr>
              <a:t>Importantes mejoras en cobertura y acceso en los últimos años. Hoy el 100% de los municipios en el país tienen presencia y 76,3% de la población adulta tiene al menos un producto financiero formal.</a:t>
            </a:r>
            <a:r>
              <a:rPr lang="es-CO" sz="2000" dirty="0" smtClean="0">
                <a:latin typeface="Arial Narrow" panose="020B0606020202030204" pitchFamily="34" charset="0"/>
                <a:cs typeface="Arial" pitchFamily="34" charset="0"/>
              </a:rPr>
              <a:t> </a:t>
            </a:r>
            <a:endParaRPr lang="es-CO" sz="2000" dirty="0">
              <a:latin typeface="Arial Narrow" panose="020B0606020202030204" pitchFamily="34" charset="0"/>
              <a:cs typeface="Arial" pitchFamily="34" charset="0"/>
            </a:endParaRPr>
          </a:p>
        </p:txBody>
      </p:sp>
      <p:sp>
        <p:nvSpPr>
          <p:cNvPr id="15" name="1 Marcador de texto"/>
          <p:cNvSpPr txBox="1">
            <a:spLocks/>
          </p:cNvSpPr>
          <p:nvPr/>
        </p:nvSpPr>
        <p:spPr>
          <a:xfrm>
            <a:off x="354007" y="214233"/>
            <a:ext cx="6018193" cy="694487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CO" sz="3600" dirty="0" smtClean="0">
                <a:latin typeface="Arial Narrow" panose="020B0606020202030204" pitchFamily="34" charset="0"/>
              </a:rPr>
              <a:t>Avance: acceso</a:t>
            </a:r>
            <a:endParaRPr lang="es-CO" sz="3600" dirty="0">
              <a:latin typeface="Arial Narrow" panose="020B0606020202030204" pitchFamily="34" charset="0"/>
            </a:endParaRPr>
          </a:p>
        </p:txBody>
      </p:sp>
      <p:sp>
        <p:nvSpPr>
          <p:cNvPr id="5" name="2 CuadroTexto"/>
          <p:cNvSpPr txBox="1"/>
          <p:nvPr/>
        </p:nvSpPr>
        <p:spPr>
          <a:xfrm>
            <a:off x="214224" y="5037191"/>
            <a:ext cx="5760640" cy="1323439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CO" sz="1600" dirty="0" smtClean="0">
                <a:latin typeface="Arial Narrow" panose="020B0606020202030204" pitchFamily="34" charset="0"/>
              </a:rPr>
              <a:t>Creación </a:t>
            </a:r>
            <a:r>
              <a:rPr lang="es-CO" sz="1600" dirty="0">
                <a:latin typeface="Arial Narrow" panose="020B0606020202030204" pitchFamily="34" charset="0"/>
              </a:rPr>
              <a:t>de productos simplificados con tope al saldo y </a:t>
            </a:r>
            <a:r>
              <a:rPr lang="es-CO" sz="1600" dirty="0" smtClean="0">
                <a:latin typeface="Arial Narrow" panose="020B0606020202030204" pitchFamily="34" charset="0"/>
              </a:rPr>
              <a:t>monto. </a:t>
            </a:r>
            <a:endParaRPr lang="es-CO" sz="1600" dirty="0">
              <a:latin typeface="Arial Narrow" panose="020B0606020202030204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CO" sz="1600" dirty="0" smtClean="0">
                <a:latin typeface="Arial Narrow" panose="020B0606020202030204" pitchFamily="34" charset="0"/>
              </a:rPr>
              <a:t>Canalización de </a:t>
            </a:r>
            <a:r>
              <a:rPr lang="es-CO" sz="1600" dirty="0">
                <a:latin typeface="Arial Narrow" panose="020B0606020202030204" pitchFamily="34" charset="0"/>
              </a:rPr>
              <a:t>subsidios a través de cuentas (3 millones de beneficiarios).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ES" sz="1600" dirty="0" smtClean="0">
                <a:latin typeface="Arial Narrow" panose="020B0606020202030204" pitchFamily="34" charset="0"/>
              </a:rPr>
              <a:t>En 2013 indicador de inclusión superó meta </a:t>
            </a:r>
            <a:r>
              <a:rPr lang="es-ES" sz="1600" dirty="0">
                <a:latin typeface="Arial Narrow" panose="020B0606020202030204" pitchFamily="34" charset="0"/>
              </a:rPr>
              <a:t>del PND 2010-2014 </a:t>
            </a:r>
            <a:r>
              <a:rPr lang="es-ES" sz="1600" dirty="0" smtClean="0">
                <a:latin typeface="Arial Narrow" panose="020B0606020202030204" pitchFamily="34" charset="0"/>
              </a:rPr>
              <a:t>y sigue en ascenso.</a:t>
            </a:r>
            <a:endParaRPr lang="es-ES" sz="1600" dirty="0">
              <a:latin typeface="Arial Narrow" panose="020B0606020202030204" pitchFamily="34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25" t="64841" r="69133" b="8632"/>
          <a:stretch/>
        </p:blipFill>
        <p:spPr bwMode="auto">
          <a:xfrm>
            <a:off x="354006" y="2399993"/>
            <a:ext cx="2345785" cy="2087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4653136"/>
            <a:ext cx="2463511" cy="19411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1 CuadroTexto"/>
          <p:cNvSpPr txBox="1"/>
          <p:nvPr/>
        </p:nvSpPr>
        <p:spPr>
          <a:xfrm>
            <a:off x="200779" y="2060848"/>
            <a:ext cx="278704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400" b="1" dirty="0" smtClean="0">
                <a:latin typeface="Arial Narrow" panose="020B0606020202030204" pitchFamily="34" charset="0"/>
              </a:rPr>
              <a:t>Agentes por cada 1000 habitantes</a:t>
            </a:r>
            <a:r>
              <a:rPr lang="es-ES" sz="1400" b="1" baseline="30000" dirty="0" smtClean="0">
                <a:latin typeface="Arial Narrow" panose="020B0606020202030204" pitchFamily="34" charset="0"/>
              </a:rPr>
              <a:t>1</a:t>
            </a:r>
            <a:endParaRPr lang="es-ES" sz="1400" b="1" baseline="30000" dirty="0">
              <a:latin typeface="Arial Narrow" panose="020B0606020202030204" pitchFamily="34" charset="0"/>
            </a:endParaRPr>
          </a:p>
        </p:txBody>
      </p:sp>
      <p:sp>
        <p:nvSpPr>
          <p:cNvPr id="11" name="10 CuadroTexto"/>
          <p:cNvSpPr txBox="1"/>
          <p:nvPr/>
        </p:nvSpPr>
        <p:spPr>
          <a:xfrm>
            <a:off x="6423145" y="4201924"/>
            <a:ext cx="261335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400" b="1" dirty="0" smtClean="0">
                <a:latin typeface="Arial Narrow" panose="020B0606020202030204" pitchFamily="34" charset="0"/>
              </a:rPr>
              <a:t>% de adultos con al menos un producto financiero</a:t>
            </a:r>
            <a:r>
              <a:rPr lang="es-ES" sz="1400" b="1" baseline="30000" dirty="0" smtClean="0">
                <a:latin typeface="Arial Narrow" panose="020B0606020202030204" pitchFamily="34" charset="0"/>
              </a:rPr>
              <a:t>2</a:t>
            </a:r>
            <a:endParaRPr lang="es-ES" sz="1400" b="1" baseline="30000" dirty="0">
              <a:latin typeface="Arial Narrow" panose="020B0606020202030204" pitchFamily="34" charset="0"/>
            </a:endParaRPr>
          </a:p>
        </p:txBody>
      </p:sp>
      <p:sp>
        <p:nvSpPr>
          <p:cNvPr id="12" name="11 CuadroTexto"/>
          <p:cNvSpPr txBox="1"/>
          <p:nvPr/>
        </p:nvSpPr>
        <p:spPr>
          <a:xfrm>
            <a:off x="-6230" y="6468724"/>
            <a:ext cx="616240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800" dirty="0" smtClean="0">
                <a:latin typeface="Arial Narrow" panose="020B0606020202030204" pitchFamily="34" charset="0"/>
              </a:rPr>
              <a:t>1/ BBVA (2016); 2/ Banca de las Oportunidades y Superintendencia Financiera. </a:t>
            </a:r>
            <a:endParaRPr lang="es-ES" sz="800" baseline="30000" dirty="0">
              <a:latin typeface="Arial Narrow" panose="020B0606020202030204" pitchFamily="34" charset="0"/>
            </a:endParaRPr>
          </a:p>
        </p:txBody>
      </p:sp>
      <p:sp>
        <p:nvSpPr>
          <p:cNvPr id="3" name="2 Triángulo isósceles"/>
          <p:cNvSpPr/>
          <p:nvPr/>
        </p:nvSpPr>
        <p:spPr>
          <a:xfrm rot="16200000">
            <a:off x="2175400" y="3186853"/>
            <a:ext cx="1531913" cy="144000"/>
          </a:xfrm>
          <a:prstGeom prst="triangle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4" name="13 Triángulo isósceles"/>
          <p:cNvSpPr/>
          <p:nvPr/>
        </p:nvSpPr>
        <p:spPr>
          <a:xfrm rot="5400000">
            <a:off x="5462219" y="5626910"/>
            <a:ext cx="1531913" cy="144000"/>
          </a:xfrm>
          <a:prstGeom prst="triangle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62944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9 Rectángulo"/>
          <p:cNvSpPr/>
          <p:nvPr/>
        </p:nvSpPr>
        <p:spPr>
          <a:xfrm>
            <a:off x="204921" y="1300698"/>
            <a:ext cx="878062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2000" dirty="0">
                <a:latin typeface="Arial Narrow" panose="020B0606020202030204" pitchFamily="34" charset="0"/>
              </a:rPr>
              <a:t>Ley 1735 de 2014 creó nueva licencia simplificada (Sociedades Especializadas en Depósitos y Pagos Electrónicos – SEDPES)</a:t>
            </a:r>
          </a:p>
        </p:txBody>
      </p:sp>
      <p:sp>
        <p:nvSpPr>
          <p:cNvPr id="15" name="1 Marcador de texto"/>
          <p:cNvSpPr txBox="1">
            <a:spLocks/>
          </p:cNvSpPr>
          <p:nvPr/>
        </p:nvSpPr>
        <p:spPr>
          <a:xfrm>
            <a:off x="354007" y="214233"/>
            <a:ext cx="6018193" cy="694487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CO" sz="3600" dirty="0" smtClean="0">
                <a:latin typeface="Arial Narrow" panose="020B0606020202030204" pitchFamily="34" charset="0"/>
              </a:rPr>
              <a:t>Avance: </a:t>
            </a:r>
            <a:r>
              <a:rPr lang="es-CO" sz="3600" smtClean="0">
                <a:latin typeface="Arial Narrow" panose="020B0606020202030204" pitchFamily="34" charset="0"/>
              </a:rPr>
              <a:t>servicios transaccionales</a:t>
            </a:r>
            <a:endParaRPr lang="es-CO" sz="3600" dirty="0">
              <a:latin typeface="Arial Narrow" panose="020B0606020202030204" pitchFamily="34" charset="0"/>
            </a:endParaRPr>
          </a:p>
        </p:txBody>
      </p:sp>
      <p:sp>
        <p:nvSpPr>
          <p:cNvPr id="5" name="2 Rectángulo"/>
          <p:cNvSpPr/>
          <p:nvPr/>
        </p:nvSpPr>
        <p:spPr>
          <a:xfrm>
            <a:off x="129481" y="2204864"/>
            <a:ext cx="4441669" cy="4392488"/>
          </a:xfrm>
          <a:prstGeom prst="rect">
            <a:avLst/>
          </a:prstGeom>
          <a:solidFill>
            <a:schemeClr val="bg1"/>
          </a:solidFill>
          <a:ln w="25400">
            <a:solidFill>
              <a:srgbClr val="0033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ES" sz="1600" dirty="0" smtClean="0">
                <a:solidFill>
                  <a:srgbClr val="003399"/>
                </a:solidFill>
                <a:latin typeface="Arial Narrow" panose="020B0606020202030204" pitchFamily="34" charset="0"/>
              </a:rPr>
              <a:t>Sólo captan </a:t>
            </a:r>
            <a:r>
              <a:rPr lang="es-ES" sz="160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recursos, </a:t>
            </a:r>
            <a:r>
              <a:rPr lang="es-ES" sz="1600" dirty="0">
                <a:solidFill>
                  <a:schemeClr val="tx1"/>
                </a:solidFill>
                <a:latin typeface="Arial Narrow" panose="020B0606020202030204" pitchFamily="34" charset="0"/>
              </a:rPr>
              <a:t>no prestan ni </a:t>
            </a:r>
            <a:r>
              <a:rPr lang="es-ES" sz="160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invierten.</a:t>
            </a:r>
          </a:p>
          <a:p>
            <a:pPr algn="just"/>
            <a:endParaRPr lang="es-ES" sz="1600" dirty="0">
              <a:solidFill>
                <a:schemeClr val="tx1"/>
              </a:solidFill>
              <a:latin typeface="Arial Narrow" panose="020B0606020202030204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ES" sz="1600" dirty="0" smtClean="0">
                <a:solidFill>
                  <a:srgbClr val="003399"/>
                </a:solidFill>
                <a:latin typeface="Arial Narrow" panose="020B0606020202030204" pitchFamily="34" charset="0"/>
              </a:rPr>
              <a:t>Capital </a:t>
            </a:r>
            <a:r>
              <a:rPr lang="es-ES" sz="1600" dirty="0">
                <a:solidFill>
                  <a:srgbClr val="003399"/>
                </a:solidFill>
                <a:latin typeface="Arial Narrow" panose="020B0606020202030204" pitchFamily="34" charset="0"/>
              </a:rPr>
              <a:t>Mínimo: </a:t>
            </a:r>
            <a:r>
              <a:rPr lang="es-ES" sz="1600" dirty="0">
                <a:solidFill>
                  <a:schemeClr val="tx1"/>
                </a:solidFill>
                <a:latin typeface="Arial Narrow" panose="020B0606020202030204" pitchFamily="34" charset="0"/>
              </a:rPr>
              <a:t>Menor capital para menores </a:t>
            </a:r>
            <a:r>
              <a:rPr lang="es-ES" sz="160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riesgos. USD$3 millones, frente a más de USD$35 millones de una licencia bancaria tradicional.</a:t>
            </a:r>
            <a:r>
              <a:rPr lang="es-ES" sz="1600" b="1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 </a:t>
            </a:r>
          </a:p>
          <a:p>
            <a:pPr algn="just"/>
            <a:endParaRPr lang="es-ES" sz="1600" b="1" dirty="0">
              <a:solidFill>
                <a:schemeClr val="tx1"/>
              </a:solidFill>
              <a:latin typeface="Arial Narrow" panose="020B0606020202030204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ES" sz="1600" dirty="0" smtClean="0">
                <a:solidFill>
                  <a:srgbClr val="003399"/>
                </a:solidFill>
                <a:latin typeface="Arial Narrow" panose="020B0606020202030204" pitchFamily="34" charset="0"/>
              </a:rPr>
              <a:t>Seguridad</a:t>
            </a:r>
            <a:r>
              <a:rPr lang="es-ES" sz="1600" dirty="0">
                <a:solidFill>
                  <a:srgbClr val="003399"/>
                </a:solidFill>
                <a:latin typeface="Arial Narrow" panose="020B0606020202030204" pitchFamily="34" charset="0"/>
              </a:rPr>
              <a:t>.</a:t>
            </a:r>
            <a:r>
              <a:rPr lang="es-ES" sz="1600" b="1" dirty="0">
                <a:solidFill>
                  <a:schemeClr val="tx1"/>
                </a:solidFill>
                <a:latin typeface="Arial Narrow" panose="020B0606020202030204" pitchFamily="34" charset="0"/>
              </a:rPr>
              <a:t> </a:t>
            </a:r>
            <a:r>
              <a:rPr lang="es-ES" sz="1600" dirty="0">
                <a:solidFill>
                  <a:schemeClr val="tx1"/>
                </a:solidFill>
                <a:latin typeface="Arial Narrow" panose="020B0606020202030204" pitchFamily="34" charset="0"/>
              </a:rPr>
              <a:t>Inscripción y garantía de FOGAFIN y vigilancia de la SFC.</a:t>
            </a:r>
            <a:r>
              <a:rPr lang="es-ES" sz="1600" b="1" dirty="0">
                <a:solidFill>
                  <a:schemeClr val="tx1"/>
                </a:solidFill>
                <a:latin typeface="Arial Narrow" panose="020B0606020202030204" pitchFamily="34" charset="0"/>
              </a:rPr>
              <a:t> </a:t>
            </a:r>
            <a:endParaRPr lang="es-ES" sz="1600" b="1" dirty="0" smtClean="0">
              <a:solidFill>
                <a:schemeClr val="tx1"/>
              </a:solidFill>
              <a:latin typeface="Arial Narrow" panose="020B0606020202030204" pitchFamily="34" charset="0"/>
            </a:endParaRPr>
          </a:p>
          <a:p>
            <a:pPr algn="just"/>
            <a:endParaRPr lang="es-ES" sz="1600" b="1" dirty="0">
              <a:solidFill>
                <a:schemeClr val="tx1"/>
              </a:solidFill>
              <a:latin typeface="Arial Narrow" panose="020B0606020202030204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ES" sz="1600" dirty="0" smtClean="0">
                <a:solidFill>
                  <a:srgbClr val="003399"/>
                </a:solidFill>
                <a:latin typeface="Arial Narrow" panose="020B0606020202030204" pitchFamily="34" charset="0"/>
              </a:rPr>
              <a:t>Especializadas </a:t>
            </a:r>
            <a:r>
              <a:rPr lang="es-ES" sz="1600" dirty="0">
                <a:solidFill>
                  <a:schemeClr val="tx1"/>
                </a:solidFill>
                <a:latin typeface="Arial Narrow" panose="020B0606020202030204" pitchFamily="34" charset="0"/>
              </a:rPr>
              <a:t>en servicios transaccionales, con un alto componente tecnológico (redes propias y de </a:t>
            </a:r>
            <a:r>
              <a:rPr lang="es-ES" sz="160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terceros).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s-ES" sz="1600" dirty="0">
              <a:solidFill>
                <a:schemeClr val="tx1"/>
              </a:solidFill>
              <a:latin typeface="Arial Narrow" panose="020B0606020202030204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ES" sz="1600" dirty="0" smtClean="0">
                <a:solidFill>
                  <a:srgbClr val="003399"/>
                </a:solidFill>
                <a:latin typeface="Arial Narrow" panose="020B0606020202030204" pitchFamily="34" charset="0"/>
              </a:rPr>
              <a:t>Ventajas: </a:t>
            </a:r>
            <a:r>
              <a:rPr lang="es-ES" sz="1600" dirty="0">
                <a:solidFill>
                  <a:schemeClr val="tx1"/>
                </a:solidFill>
                <a:latin typeface="Arial Narrow" panose="020B0606020202030204" pitchFamily="34" charset="0"/>
              </a:rPr>
              <a:t>Crea historial de pagos, más competencia en servicios financieros, reducción de </a:t>
            </a:r>
            <a:r>
              <a:rPr lang="es-ES" sz="160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efectivo y </a:t>
            </a:r>
            <a:r>
              <a:rPr lang="es-ES" sz="1600" dirty="0">
                <a:solidFill>
                  <a:schemeClr val="tx1"/>
                </a:solidFill>
                <a:latin typeface="Arial Narrow" panose="020B0606020202030204" pitchFamily="34" charset="0"/>
              </a:rPr>
              <a:t>disminución de costos. </a:t>
            </a:r>
          </a:p>
        </p:txBody>
      </p:sp>
      <p:sp>
        <p:nvSpPr>
          <p:cNvPr id="8" name="3 Rectángulo"/>
          <p:cNvSpPr/>
          <p:nvPr/>
        </p:nvSpPr>
        <p:spPr>
          <a:xfrm>
            <a:off x="4716016" y="2204864"/>
            <a:ext cx="4283144" cy="4392488"/>
          </a:xfrm>
          <a:prstGeom prst="rect">
            <a:avLst/>
          </a:prstGeom>
          <a:solidFill>
            <a:schemeClr val="bg1"/>
          </a:solidFill>
          <a:ln w="25400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lang="es-ES" sz="1600" dirty="0" smtClean="0">
              <a:solidFill>
                <a:schemeClr val="tx1"/>
              </a:solidFill>
              <a:latin typeface="Arial Narrow" panose="020B0606020202030204" pitchFamily="34" charset="0"/>
            </a:endParaRPr>
          </a:p>
          <a:p>
            <a:pPr algn="just"/>
            <a:r>
              <a:rPr lang="es-ES" sz="1600" dirty="0" smtClean="0">
                <a:solidFill>
                  <a:srgbClr val="003399"/>
                </a:solidFill>
                <a:latin typeface="Arial Narrow" panose="020B0606020202030204" pitchFamily="34" charset="0"/>
              </a:rPr>
              <a:t>Decreto 1491 </a:t>
            </a:r>
            <a:r>
              <a:rPr lang="es-ES" sz="1600" dirty="0">
                <a:solidFill>
                  <a:srgbClr val="003399"/>
                </a:solidFill>
                <a:latin typeface="Arial Narrow" panose="020B0606020202030204" pitchFamily="34" charset="0"/>
              </a:rPr>
              <a:t>de 2015  </a:t>
            </a:r>
            <a:r>
              <a:rPr lang="es-ES" sz="160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reglamentó :</a:t>
            </a:r>
          </a:p>
          <a:p>
            <a:pPr algn="just"/>
            <a:endParaRPr lang="es-ES" sz="1600" dirty="0">
              <a:solidFill>
                <a:schemeClr val="tx1"/>
              </a:solidFill>
              <a:latin typeface="Arial Narrow" panose="020B0606020202030204" pitchFamily="34" charset="0"/>
            </a:endParaRPr>
          </a:p>
          <a:p>
            <a:pPr algn="just"/>
            <a:r>
              <a:rPr lang="es-ES" sz="1600" dirty="0" smtClean="0">
                <a:solidFill>
                  <a:srgbClr val="003399"/>
                </a:solidFill>
                <a:latin typeface="Arial Narrow" panose="020B0606020202030204" pitchFamily="34" charset="0"/>
              </a:rPr>
              <a:t>Deposito Electrónico: </a:t>
            </a:r>
            <a:r>
              <a:rPr lang="es-ES" sz="160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Tipos de depósito y trámite de apertura según los saldos y flujos a manejar.</a:t>
            </a:r>
          </a:p>
          <a:p>
            <a:pPr algn="just"/>
            <a:endParaRPr lang="es-ES" sz="1600" dirty="0">
              <a:solidFill>
                <a:schemeClr val="tx1"/>
              </a:solidFill>
              <a:latin typeface="Arial Narrow" panose="020B0606020202030204" pitchFamily="34" charset="0"/>
            </a:endParaRPr>
          </a:p>
          <a:p>
            <a:pPr algn="just"/>
            <a:r>
              <a:rPr lang="es-ES" sz="1600" dirty="0" smtClean="0">
                <a:solidFill>
                  <a:srgbClr val="003399"/>
                </a:solidFill>
                <a:latin typeface="Arial Narrow" panose="020B0606020202030204" pitchFamily="34" charset="0"/>
              </a:rPr>
              <a:t>Uso de corresponsales: </a:t>
            </a:r>
            <a:r>
              <a:rPr lang="es-ES" sz="160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Con las mismas reglas que existen para los corresponsales de establecimientos de crédito.  Mismo tratamiento tributario.</a:t>
            </a:r>
          </a:p>
          <a:p>
            <a:pPr algn="just"/>
            <a:endParaRPr lang="es-ES" sz="1600" dirty="0" smtClean="0">
              <a:solidFill>
                <a:schemeClr val="tx1"/>
              </a:solidFill>
              <a:latin typeface="Arial Narrow" panose="020B0606020202030204" pitchFamily="34" charset="0"/>
            </a:endParaRPr>
          </a:p>
          <a:p>
            <a:pPr algn="just"/>
            <a:r>
              <a:rPr lang="es-ES" sz="1600" dirty="0" smtClean="0">
                <a:solidFill>
                  <a:srgbClr val="003399"/>
                </a:solidFill>
                <a:latin typeface="Arial Narrow" panose="020B0606020202030204" pitchFamily="34" charset="0"/>
              </a:rPr>
              <a:t>Regulación Prudencial:</a:t>
            </a: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es-ES" sz="1600" dirty="0" smtClean="0">
                <a:solidFill>
                  <a:srgbClr val="003399"/>
                </a:solidFill>
                <a:latin typeface="Arial Narrow" panose="020B0606020202030204" pitchFamily="34" charset="0"/>
              </a:rPr>
              <a:t>Razón de apalancamiento: </a:t>
            </a:r>
            <a:r>
              <a:rPr lang="es-ES" sz="160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Patrimonio técnico debe ser mínimo el 2% del saldo promedio de los depósitos de los últimos 30 días .</a:t>
            </a:r>
          </a:p>
          <a:p>
            <a:pPr marL="171450" indent="-171450" algn="just">
              <a:buFont typeface="Arial" panose="020B0604020202020204" pitchFamily="34" charset="0"/>
              <a:buChar char="•"/>
            </a:pPr>
            <a:endParaRPr lang="es-ES" sz="1600" dirty="0">
              <a:solidFill>
                <a:schemeClr val="tx1"/>
              </a:solidFill>
              <a:latin typeface="Arial Narrow" panose="020B0606020202030204" pitchFamily="34" charset="0"/>
            </a:endParaRP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es-ES" sz="1600" dirty="0" smtClean="0">
                <a:solidFill>
                  <a:srgbClr val="003399"/>
                </a:solidFill>
                <a:latin typeface="Arial Narrow" panose="020B0606020202030204" pitchFamily="34" charset="0"/>
              </a:rPr>
              <a:t>Recursos captados: </a:t>
            </a:r>
            <a:r>
              <a:rPr lang="es-ES" sz="160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Depósitos a la vista en establecimientos  de crédito o el BR con cumplimiento diario.</a:t>
            </a:r>
            <a:endParaRPr lang="es-ES" sz="1600" dirty="0">
              <a:solidFill>
                <a:schemeClr val="tx1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50065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6" name="35 Conector recto de flecha"/>
          <p:cNvCxnSpPr/>
          <p:nvPr/>
        </p:nvCxnSpPr>
        <p:spPr>
          <a:xfrm flipV="1">
            <a:off x="4427984" y="5314424"/>
            <a:ext cx="0" cy="46500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33 Conector recto de flecha"/>
          <p:cNvCxnSpPr/>
          <p:nvPr/>
        </p:nvCxnSpPr>
        <p:spPr>
          <a:xfrm flipV="1">
            <a:off x="6336196" y="4872209"/>
            <a:ext cx="0" cy="46500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31 Conector recto de flecha"/>
          <p:cNvCxnSpPr/>
          <p:nvPr/>
        </p:nvCxnSpPr>
        <p:spPr>
          <a:xfrm flipV="1">
            <a:off x="8001338" y="2965168"/>
            <a:ext cx="0" cy="31009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30 Conector recto de flecha"/>
          <p:cNvCxnSpPr/>
          <p:nvPr/>
        </p:nvCxnSpPr>
        <p:spPr>
          <a:xfrm flipV="1">
            <a:off x="4398259" y="3021920"/>
            <a:ext cx="0" cy="31009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28 Conector recto de flecha"/>
          <p:cNvCxnSpPr/>
          <p:nvPr/>
        </p:nvCxnSpPr>
        <p:spPr>
          <a:xfrm flipV="1">
            <a:off x="6199799" y="2566941"/>
            <a:ext cx="0" cy="92535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1 Marcador de texto"/>
          <p:cNvSpPr txBox="1">
            <a:spLocks/>
          </p:cNvSpPr>
          <p:nvPr/>
        </p:nvSpPr>
        <p:spPr>
          <a:xfrm>
            <a:off x="354007" y="214233"/>
            <a:ext cx="6018193" cy="694487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" sz="3600" dirty="0">
                <a:latin typeface="Arial Narrow" panose="020B0606020202030204" pitchFamily="34" charset="0"/>
              </a:rPr>
              <a:t> </a:t>
            </a:r>
            <a:r>
              <a:rPr lang="es-ES" sz="3600" dirty="0" smtClean="0">
                <a:latin typeface="Arial Narrow" panose="020B0606020202030204" pitchFamily="34" charset="0"/>
              </a:rPr>
              <a:t>Avance: financiación pymes</a:t>
            </a:r>
            <a:endParaRPr lang="es-CO" sz="3600" dirty="0">
              <a:latin typeface="Arial Narrow" panose="020B0606020202030204" pitchFamily="34" charset="0"/>
            </a:endParaRPr>
          </a:p>
        </p:txBody>
      </p:sp>
      <p:sp>
        <p:nvSpPr>
          <p:cNvPr id="2" name="1 Rectángulo"/>
          <p:cNvSpPr/>
          <p:nvPr/>
        </p:nvSpPr>
        <p:spPr>
          <a:xfrm>
            <a:off x="313822" y="2455728"/>
            <a:ext cx="2832182" cy="147732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s-ES_tradnl" altLang="es-CO" b="1" dirty="0" smtClean="0">
                <a:solidFill>
                  <a:prstClr val="black"/>
                </a:solidFill>
                <a:latin typeface="Arial Narrow" panose="020B0606020202030204" pitchFamily="34" charset="0"/>
                <a:ea typeface="ＭＳ Ｐゴシック" pitchFamily="34" charset="-128"/>
              </a:rPr>
              <a:t>Garantías Mobiliarias (GM): </a:t>
            </a:r>
            <a:r>
              <a:rPr lang="es-ES_tradnl" altLang="es-CO" dirty="0" smtClean="0">
                <a:solidFill>
                  <a:prstClr val="black"/>
                </a:solidFill>
                <a:latin typeface="Arial Narrow" panose="020B0606020202030204" pitchFamily="34" charset="0"/>
                <a:ea typeface="ＭＳ Ｐゴシック" pitchFamily="34" charset="-128"/>
              </a:rPr>
              <a:t>creación de un marco </a:t>
            </a:r>
            <a:r>
              <a:rPr lang="es-ES_tradnl" altLang="es-CO" dirty="0">
                <a:solidFill>
                  <a:prstClr val="black"/>
                </a:solidFill>
                <a:latin typeface="Arial Narrow" panose="020B0606020202030204" pitchFamily="34" charset="0"/>
                <a:ea typeface="ＭＳ Ｐゴシック" pitchFamily="34" charset="-128"/>
              </a:rPr>
              <a:t>regulatorio </a:t>
            </a:r>
            <a:r>
              <a:rPr lang="es-ES_tradnl" altLang="es-CO" dirty="0" smtClean="0">
                <a:solidFill>
                  <a:prstClr val="black"/>
                </a:solidFill>
                <a:latin typeface="Arial Narrow" panose="020B0606020202030204" pitchFamily="34" charset="0"/>
                <a:ea typeface="ＭＳ Ｐゴシック" pitchFamily="34" charset="-128"/>
              </a:rPr>
              <a:t>permite </a:t>
            </a:r>
            <a:r>
              <a:rPr lang="es-ES" altLang="es-CO" dirty="0" smtClean="0">
                <a:latin typeface="Arial Narrow" panose="020B0606020202030204" pitchFamily="34" charset="0"/>
              </a:rPr>
              <a:t>usar </a:t>
            </a:r>
            <a:r>
              <a:rPr lang="es-ES" altLang="es-CO" dirty="0">
                <a:latin typeface="Arial Narrow" panose="020B0606020202030204" pitchFamily="34" charset="0"/>
              </a:rPr>
              <a:t>activos </a:t>
            </a:r>
            <a:r>
              <a:rPr lang="es-ES" altLang="es-CO" dirty="0" smtClean="0">
                <a:latin typeface="Arial Narrow" panose="020B0606020202030204" pitchFamily="34" charset="0"/>
              </a:rPr>
              <a:t>(</a:t>
            </a:r>
            <a:r>
              <a:rPr lang="es-ES" altLang="es-CO" dirty="0">
                <a:latin typeface="Arial Narrow" panose="020B0606020202030204" pitchFamily="34" charset="0"/>
              </a:rPr>
              <a:t>maquinaria y equipo) para respaldar </a:t>
            </a:r>
            <a:r>
              <a:rPr lang="es-ES" altLang="es-CO" dirty="0" smtClean="0">
                <a:latin typeface="Arial Narrow" panose="020B0606020202030204" pitchFamily="34" charset="0"/>
              </a:rPr>
              <a:t>créditos.</a:t>
            </a:r>
            <a:endParaRPr lang="es-CO" dirty="0">
              <a:latin typeface="Arial Narrow" panose="020B0606020202030204" pitchFamily="34" charset="0"/>
            </a:endParaRPr>
          </a:p>
        </p:txBody>
      </p:sp>
      <p:sp>
        <p:nvSpPr>
          <p:cNvPr id="8" name="7 Rectángulo"/>
          <p:cNvSpPr/>
          <p:nvPr/>
        </p:nvSpPr>
        <p:spPr>
          <a:xfrm>
            <a:off x="298870" y="1268760"/>
            <a:ext cx="859360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s-ES_tradnl" altLang="es-CO" sz="2000" dirty="0" smtClean="0">
                <a:solidFill>
                  <a:prstClr val="black"/>
                </a:solidFill>
                <a:latin typeface="Arial Narrow" panose="020B0606020202030204" pitchFamily="34" charset="0"/>
                <a:ea typeface="ＭＳ Ｐゴシック" pitchFamily="34" charset="-128"/>
              </a:rPr>
              <a:t>Ampliar el acceso de las pymes al crédito mediante medidas regulatorias que mejoran su perfil de riesgo y facilitan desarrollo de instrumentos acordes con su dinámica empresarial.</a:t>
            </a:r>
            <a:endParaRPr lang="es-CO" sz="2000" dirty="0">
              <a:latin typeface="Arial Narrow" panose="020B0606020202030204" pitchFamily="34" charset="0"/>
            </a:endParaRPr>
          </a:p>
        </p:txBody>
      </p:sp>
      <p:sp>
        <p:nvSpPr>
          <p:cNvPr id="4" name="3 Rectángulo"/>
          <p:cNvSpPr/>
          <p:nvPr/>
        </p:nvSpPr>
        <p:spPr>
          <a:xfrm>
            <a:off x="3491881" y="3276273"/>
            <a:ext cx="1368151" cy="584775"/>
          </a:xfrm>
          <a:prstGeom prst="rect">
            <a:avLst/>
          </a:prstGeom>
          <a:solidFill>
            <a:schemeClr val="accent3"/>
          </a:solidFill>
        </p:spPr>
        <p:txBody>
          <a:bodyPr wrap="square">
            <a:spAutoFit/>
          </a:bodyPr>
          <a:lstStyle/>
          <a:p>
            <a:pPr lvl="0" algn="ctr"/>
            <a:r>
              <a:rPr lang="es-ES" altLang="es-CO" sz="1600" dirty="0" smtClean="0">
                <a:solidFill>
                  <a:prstClr val="black"/>
                </a:solidFill>
                <a:latin typeface="Arial Narrow" panose="020B0606020202030204" pitchFamily="34" charset="0"/>
                <a:ea typeface="ＭＳ Ｐゴシック" pitchFamily="34" charset="-128"/>
              </a:rPr>
              <a:t>D. 400 crea Registro de GM</a:t>
            </a:r>
            <a:endParaRPr lang="es-CO" sz="1600" dirty="0">
              <a:latin typeface="Arial Narrow" panose="020B0606020202030204" pitchFamily="34" charset="0"/>
            </a:endParaRPr>
          </a:p>
        </p:txBody>
      </p:sp>
      <p:sp>
        <p:nvSpPr>
          <p:cNvPr id="5" name="4 Rectángulo"/>
          <p:cNvSpPr/>
          <p:nvPr/>
        </p:nvSpPr>
        <p:spPr>
          <a:xfrm>
            <a:off x="5148064" y="3276273"/>
            <a:ext cx="1806798" cy="584775"/>
          </a:xfrm>
          <a:prstGeom prst="rect">
            <a:avLst/>
          </a:prstGeom>
          <a:solidFill>
            <a:schemeClr val="accent3"/>
          </a:solidFill>
        </p:spPr>
        <p:txBody>
          <a:bodyPr wrap="square">
            <a:spAutoFit/>
          </a:bodyPr>
          <a:lstStyle/>
          <a:p>
            <a:pPr lvl="0" algn="just"/>
            <a:r>
              <a:rPr lang="es-ES" sz="1600" dirty="0" smtClean="0">
                <a:solidFill>
                  <a:prstClr val="black"/>
                </a:solidFill>
                <a:latin typeface="Arial Narrow" panose="020B0606020202030204" pitchFamily="34" charset="0"/>
                <a:ea typeface="ＭＳ Ｐゴシック" pitchFamily="34" charset="-128"/>
              </a:rPr>
              <a:t>D. 1835 proceso de ejecución expedito.</a:t>
            </a:r>
            <a:endParaRPr lang="es-CO" sz="1600" dirty="0">
              <a:solidFill>
                <a:prstClr val="black"/>
              </a:solidFill>
              <a:latin typeface="Arial Narrow" panose="020B0606020202030204" pitchFamily="34" charset="0"/>
              <a:ea typeface="ＭＳ Ｐゴシック" pitchFamily="34" charset="-128"/>
            </a:endParaRPr>
          </a:p>
        </p:txBody>
      </p:sp>
      <p:sp>
        <p:nvSpPr>
          <p:cNvPr id="9" name="8 Rectángulo"/>
          <p:cNvSpPr/>
          <p:nvPr/>
        </p:nvSpPr>
        <p:spPr>
          <a:xfrm>
            <a:off x="7167248" y="3276273"/>
            <a:ext cx="1797240" cy="584775"/>
          </a:xfrm>
          <a:prstGeom prst="rect">
            <a:avLst/>
          </a:prstGeom>
          <a:solidFill>
            <a:schemeClr val="accent3"/>
          </a:solidFill>
        </p:spPr>
        <p:txBody>
          <a:bodyPr wrap="square">
            <a:spAutoFit/>
          </a:bodyPr>
          <a:lstStyle/>
          <a:p>
            <a:pPr lvl="0" algn="ctr"/>
            <a:r>
              <a:rPr lang="es-ES" sz="1600" dirty="0" smtClean="0">
                <a:solidFill>
                  <a:prstClr val="black"/>
                </a:solidFill>
                <a:latin typeface="Arial Narrow" panose="020B0606020202030204" pitchFamily="34" charset="0"/>
                <a:ea typeface="ＭＳ Ｐゴシック" pitchFamily="34" charset="-128"/>
              </a:rPr>
              <a:t>D. 466 incluye GM como admisibles</a:t>
            </a:r>
            <a:r>
              <a:rPr lang="es-ES" sz="1600" dirty="0">
                <a:solidFill>
                  <a:prstClr val="black"/>
                </a:solidFill>
                <a:latin typeface="Arial Narrow" panose="020B0606020202030204" pitchFamily="34" charset="0"/>
                <a:ea typeface="ＭＳ Ｐゴシック" pitchFamily="34" charset="-128"/>
              </a:rPr>
              <a:t>.    </a:t>
            </a:r>
            <a:endParaRPr lang="es-CO" sz="1600" dirty="0">
              <a:latin typeface="Arial Narrow" panose="020B0606020202030204" pitchFamily="34" charset="0"/>
            </a:endParaRPr>
          </a:p>
        </p:txBody>
      </p:sp>
      <p:grpSp>
        <p:nvGrpSpPr>
          <p:cNvPr id="17" name="16 Grupo"/>
          <p:cNvGrpSpPr/>
          <p:nvPr/>
        </p:nvGrpSpPr>
        <p:grpSpPr>
          <a:xfrm>
            <a:off x="3995936" y="2772217"/>
            <a:ext cx="4536504" cy="504056"/>
            <a:chOff x="3779912" y="2060848"/>
            <a:chExt cx="4536504" cy="504056"/>
          </a:xfrm>
        </p:grpSpPr>
        <p:sp>
          <p:nvSpPr>
            <p:cNvPr id="3" name="2 Flecha derecha"/>
            <p:cNvSpPr/>
            <p:nvPr/>
          </p:nvSpPr>
          <p:spPr>
            <a:xfrm>
              <a:off x="3779912" y="2060848"/>
              <a:ext cx="4536504" cy="504056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12" name="11 Rectángulo"/>
            <p:cNvSpPr/>
            <p:nvPr/>
          </p:nvSpPr>
          <p:spPr>
            <a:xfrm>
              <a:off x="3867158" y="2141274"/>
              <a:ext cx="4233234" cy="3385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/>
              <a:r>
                <a:rPr lang="es-ES" sz="1600" dirty="0" smtClean="0">
                  <a:solidFill>
                    <a:schemeClr val="bg1"/>
                  </a:solidFill>
                  <a:latin typeface="Arial Narrow" panose="020B0606020202030204" pitchFamily="34" charset="0"/>
                  <a:ea typeface="ＭＳ Ｐゴシック" pitchFamily="34" charset="-128"/>
                </a:rPr>
                <a:t>Feb/14 		</a:t>
              </a:r>
              <a:r>
                <a:rPr lang="es-ES" sz="1600" dirty="0" err="1" smtClean="0">
                  <a:solidFill>
                    <a:schemeClr val="bg1"/>
                  </a:solidFill>
                  <a:latin typeface="Arial Narrow" panose="020B0606020202030204" pitchFamily="34" charset="0"/>
                  <a:ea typeface="ＭＳ Ｐゴシック" pitchFamily="34" charset="-128"/>
                </a:rPr>
                <a:t>Sep</a:t>
              </a:r>
              <a:r>
                <a:rPr lang="es-ES" sz="1600" dirty="0" smtClean="0">
                  <a:solidFill>
                    <a:schemeClr val="bg1"/>
                  </a:solidFill>
                  <a:latin typeface="Arial Narrow" panose="020B0606020202030204" pitchFamily="34" charset="0"/>
                  <a:ea typeface="ＭＳ Ｐゴシック" pitchFamily="34" charset="-128"/>
                </a:rPr>
                <a:t>/15                         Mar/16</a:t>
              </a:r>
              <a:endParaRPr lang="es-CO" sz="1600" dirty="0">
                <a:solidFill>
                  <a:schemeClr val="bg1"/>
                </a:solidFill>
                <a:latin typeface="Arial Narrow" panose="020B0606020202030204" pitchFamily="34" charset="0"/>
              </a:endParaRPr>
            </a:p>
          </p:txBody>
        </p:sp>
      </p:grpSp>
      <p:sp>
        <p:nvSpPr>
          <p:cNvPr id="16" name="15 Rectángulo"/>
          <p:cNvSpPr/>
          <p:nvPr/>
        </p:nvSpPr>
        <p:spPr>
          <a:xfrm>
            <a:off x="298870" y="4930668"/>
            <a:ext cx="2832182" cy="120032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s-ES" altLang="es-CO" b="1" dirty="0" err="1" smtClean="0">
                <a:solidFill>
                  <a:prstClr val="black"/>
                </a:solidFill>
                <a:latin typeface="Arial Narrow" panose="020B0606020202030204" pitchFamily="34" charset="0"/>
                <a:ea typeface="ＭＳ Ｐゴシック" pitchFamily="34" charset="-128"/>
              </a:rPr>
              <a:t>Factoring</a:t>
            </a:r>
            <a:r>
              <a:rPr lang="es-ES" altLang="es-CO" b="1" dirty="0" smtClean="0">
                <a:solidFill>
                  <a:prstClr val="black"/>
                </a:solidFill>
                <a:latin typeface="Arial Narrow" panose="020B0606020202030204" pitchFamily="34" charset="0"/>
                <a:ea typeface="ＭＳ Ｐゴシック" pitchFamily="34" charset="-128"/>
              </a:rPr>
              <a:t>: </a:t>
            </a:r>
            <a:r>
              <a:rPr lang="es-ES" altLang="es-CO" dirty="0" smtClean="0">
                <a:solidFill>
                  <a:prstClr val="black"/>
                </a:solidFill>
                <a:latin typeface="Arial Narrow" panose="020B0606020202030204" pitchFamily="34" charset="0"/>
                <a:ea typeface="ＭＳ Ｐゴシック" pitchFamily="34" charset="-128"/>
              </a:rPr>
              <a:t>reglamentación de la factura electrónica (FE) permitirá dinamizar el uso de este instrumento financiero. </a:t>
            </a:r>
            <a:endParaRPr lang="es-CO" dirty="0">
              <a:latin typeface="Arial Narrow" panose="020B0606020202030204" pitchFamily="34" charset="0"/>
            </a:endParaRPr>
          </a:p>
        </p:txBody>
      </p:sp>
      <p:sp>
        <p:nvSpPr>
          <p:cNvPr id="10" name="9 Rectángulo"/>
          <p:cNvSpPr/>
          <p:nvPr/>
        </p:nvSpPr>
        <p:spPr>
          <a:xfrm>
            <a:off x="4398259" y="2356719"/>
            <a:ext cx="3603079" cy="338554"/>
          </a:xfrm>
          <a:prstGeom prst="rect">
            <a:avLst/>
          </a:prstGeom>
          <a:solidFill>
            <a:schemeClr val="accent3"/>
          </a:solidFill>
        </p:spPr>
        <p:txBody>
          <a:bodyPr wrap="square">
            <a:spAutoFit/>
          </a:bodyPr>
          <a:lstStyle/>
          <a:p>
            <a:pPr algn="just"/>
            <a:r>
              <a:rPr lang="es-ES" sz="1600" dirty="0" smtClean="0">
                <a:solidFill>
                  <a:prstClr val="black"/>
                </a:solidFill>
                <a:latin typeface="Arial Narrow" panose="020B0606020202030204" pitchFamily="34" charset="0"/>
                <a:ea typeface="ＭＳ Ｐゴシック" pitchFamily="34" charset="-128"/>
              </a:rPr>
              <a:t>C.E. 032 SFC: incluyó GM como idóneas. </a:t>
            </a:r>
            <a:endParaRPr lang="es-CO" sz="1600" dirty="0">
              <a:latin typeface="Arial Narrow" panose="020B0606020202030204" pitchFamily="34" charset="0"/>
            </a:endParaRPr>
          </a:p>
        </p:txBody>
      </p:sp>
      <p:grpSp>
        <p:nvGrpSpPr>
          <p:cNvPr id="19" name="18 Grupo"/>
          <p:cNvGrpSpPr/>
          <p:nvPr/>
        </p:nvGrpSpPr>
        <p:grpSpPr>
          <a:xfrm>
            <a:off x="4067944" y="5085184"/>
            <a:ext cx="4536504" cy="504056"/>
            <a:chOff x="3779912" y="2060848"/>
            <a:chExt cx="4536504" cy="504056"/>
          </a:xfrm>
        </p:grpSpPr>
        <p:sp>
          <p:nvSpPr>
            <p:cNvPr id="20" name="19 Flecha derecha"/>
            <p:cNvSpPr/>
            <p:nvPr/>
          </p:nvSpPr>
          <p:spPr>
            <a:xfrm>
              <a:off x="3779912" y="2060848"/>
              <a:ext cx="4536504" cy="504056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21" name="20 Rectángulo"/>
            <p:cNvSpPr/>
            <p:nvPr/>
          </p:nvSpPr>
          <p:spPr>
            <a:xfrm>
              <a:off x="3867158" y="2141274"/>
              <a:ext cx="4233234" cy="3385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/>
              <a:r>
                <a:rPr lang="es-ES" sz="1600" dirty="0" smtClean="0">
                  <a:solidFill>
                    <a:schemeClr val="bg1"/>
                  </a:solidFill>
                  <a:latin typeface="Arial Narrow" panose="020B0606020202030204" pitchFamily="34" charset="0"/>
                  <a:ea typeface="ＭＳ Ｐゴシック" pitchFamily="34" charset="-128"/>
                </a:rPr>
                <a:t>Jun/15 		Nov/15</a:t>
              </a:r>
              <a:endParaRPr lang="es-CO" sz="1600" dirty="0">
                <a:solidFill>
                  <a:schemeClr val="bg1"/>
                </a:solidFill>
                <a:latin typeface="Arial Narrow" panose="020B0606020202030204" pitchFamily="34" charset="0"/>
              </a:endParaRPr>
            </a:p>
          </p:txBody>
        </p:sp>
      </p:grpSp>
      <p:sp>
        <p:nvSpPr>
          <p:cNvPr id="23" name="22 Rectángulo"/>
          <p:cNvSpPr/>
          <p:nvPr/>
        </p:nvSpPr>
        <p:spPr>
          <a:xfrm>
            <a:off x="3904722" y="4725144"/>
            <a:ext cx="4998278" cy="338554"/>
          </a:xfrm>
          <a:prstGeom prst="rect">
            <a:avLst/>
          </a:prstGeom>
          <a:solidFill>
            <a:schemeClr val="accent3"/>
          </a:solidFill>
        </p:spPr>
        <p:txBody>
          <a:bodyPr wrap="square">
            <a:spAutoFit/>
          </a:bodyPr>
          <a:lstStyle/>
          <a:p>
            <a:pPr algn="ctr"/>
            <a:r>
              <a:rPr lang="es-ES" sz="1600" dirty="0" smtClean="0">
                <a:latin typeface="Arial Narrow" panose="020B0606020202030204" pitchFamily="34" charset="0"/>
              </a:rPr>
              <a:t>D. 2242 reglamenta FE </a:t>
            </a:r>
            <a:r>
              <a:rPr lang="es-ES" sz="1600" dirty="0">
                <a:latin typeface="Arial Narrow" panose="020B0606020202030204" pitchFamily="34" charset="0"/>
              </a:rPr>
              <a:t>con fines de masificación </a:t>
            </a:r>
            <a:r>
              <a:rPr lang="es-ES" sz="1600" dirty="0" smtClean="0">
                <a:latin typeface="Arial Narrow" panose="020B0606020202030204" pitchFamily="34" charset="0"/>
              </a:rPr>
              <a:t>tributaria.</a:t>
            </a:r>
            <a:endParaRPr lang="es-ES" sz="1600" dirty="0">
              <a:latin typeface="Arial Narrow" panose="020B0606020202030204" pitchFamily="34" charset="0"/>
            </a:endParaRPr>
          </a:p>
        </p:txBody>
      </p:sp>
      <p:sp>
        <p:nvSpPr>
          <p:cNvPr id="25" name="24 Rectángulo"/>
          <p:cNvSpPr/>
          <p:nvPr/>
        </p:nvSpPr>
        <p:spPr>
          <a:xfrm>
            <a:off x="3491881" y="5715498"/>
            <a:ext cx="3142364" cy="830997"/>
          </a:xfrm>
          <a:prstGeom prst="rect">
            <a:avLst/>
          </a:prstGeom>
          <a:solidFill>
            <a:schemeClr val="accent3"/>
          </a:solidFill>
        </p:spPr>
        <p:txBody>
          <a:bodyPr wrap="square">
            <a:spAutoFit/>
          </a:bodyPr>
          <a:lstStyle/>
          <a:p>
            <a:pPr algn="ctr"/>
            <a:r>
              <a:rPr lang="es-ES" sz="1600" dirty="0" smtClean="0">
                <a:latin typeface="Arial Narrow" panose="020B0606020202030204" pitchFamily="34" charset="0"/>
              </a:rPr>
              <a:t>PND </a:t>
            </a:r>
            <a:r>
              <a:rPr lang="es-ES" sz="1600" dirty="0">
                <a:latin typeface="Arial Narrow" panose="020B0606020202030204" pitchFamily="34" charset="0"/>
              </a:rPr>
              <a:t>crea Registro </a:t>
            </a:r>
            <a:r>
              <a:rPr lang="es-ES" sz="1600" dirty="0" smtClean="0">
                <a:latin typeface="Arial Narrow" panose="020B0606020202030204" pitchFamily="34" charset="0"/>
              </a:rPr>
              <a:t>de FE administrado </a:t>
            </a:r>
            <a:r>
              <a:rPr lang="es-ES" sz="1600" dirty="0">
                <a:latin typeface="Arial Narrow" panose="020B0606020202030204" pitchFamily="34" charset="0"/>
              </a:rPr>
              <a:t>por </a:t>
            </a:r>
            <a:r>
              <a:rPr lang="es-ES" sz="1600" dirty="0" err="1" smtClean="0">
                <a:latin typeface="Arial Narrow" panose="020B0606020202030204" pitchFamily="34" charset="0"/>
              </a:rPr>
              <a:t>MinCit</a:t>
            </a:r>
            <a:r>
              <a:rPr lang="es-ES" sz="1600" dirty="0" smtClean="0">
                <a:latin typeface="Arial Narrow" panose="020B0606020202030204" pitchFamily="34" charset="0"/>
              </a:rPr>
              <a:t>, facilita registro y consulta de facturas consideradas título valor.</a:t>
            </a:r>
            <a:endParaRPr lang="es-ES" sz="1600" dirty="0">
              <a:latin typeface="Arial Narrow" panose="020B0606020202030204" pitchFamily="34" charset="0"/>
            </a:endParaRPr>
          </a:p>
        </p:txBody>
      </p:sp>
      <p:sp>
        <p:nvSpPr>
          <p:cNvPr id="26" name="25 Rectángulo"/>
          <p:cNvSpPr/>
          <p:nvPr/>
        </p:nvSpPr>
        <p:spPr>
          <a:xfrm>
            <a:off x="7164288" y="5707671"/>
            <a:ext cx="1800200" cy="830997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s-ES" sz="1600" dirty="0" smtClean="0">
                <a:latin typeface="Arial Narrow" panose="020B0606020202030204" pitchFamily="34" charset="0"/>
              </a:rPr>
              <a:t>Pendiente reglamentar  </a:t>
            </a:r>
            <a:r>
              <a:rPr lang="es-ES" sz="1600" dirty="0">
                <a:latin typeface="Arial Narrow" panose="020B0606020202030204" pitchFamily="34" charset="0"/>
              </a:rPr>
              <a:t>registro </a:t>
            </a:r>
            <a:r>
              <a:rPr lang="es-ES" sz="1600" dirty="0" smtClean="0">
                <a:latin typeface="Arial Narrow" panose="020B0606020202030204" pitchFamily="34" charset="0"/>
              </a:rPr>
              <a:t>y circulación de FE</a:t>
            </a:r>
            <a:endParaRPr lang="es-ES" sz="1600" dirty="0"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846225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13 Redondear rectángulo de esquina diagonal"/>
          <p:cNvSpPr/>
          <p:nvPr/>
        </p:nvSpPr>
        <p:spPr>
          <a:xfrm>
            <a:off x="298870" y="2748517"/>
            <a:ext cx="2642592" cy="914400"/>
          </a:xfrm>
          <a:prstGeom prst="round2DiagRect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" name="4 Título"/>
          <p:cNvSpPr txBox="1">
            <a:spLocks/>
          </p:cNvSpPr>
          <p:nvPr/>
        </p:nvSpPr>
        <p:spPr>
          <a:xfrm>
            <a:off x="395536" y="764707"/>
            <a:ext cx="8280920" cy="864095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Arial" pitchFamily="34" charset="0"/>
                <a:ea typeface="+mj-ea"/>
                <a:cs typeface="+mj-cs"/>
              </a:defRPr>
            </a:lvl1pPr>
          </a:lstStyle>
          <a:p>
            <a:pPr algn="l">
              <a:spcBef>
                <a:spcPts val="0"/>
              </a:spcBef>
            </a:pPr>
            <a:endParaRPr lang="es-CO" sz="2000" dirty="0">
              <a:latin typeface="Century Gothic" panose="020B0502020202020204" pitchFamily="34" charset="0"/>
            </a:endParaRPr>
          </a:p>
        </p:txBody>
      </p:sp>
      <p:sp>
        <p:nvSpPr>
          <p:cNvPr id="11" name="1 Marcador de texto"/>
          <p:cNvSpPr txBox="1">
            <a:spLocks/>
          </p:cNvSpPr>
          <p:nvPr/>
        </p:nvSpPr>
        <p:spPr>
          <a:xfrm>
            <a:off x="354007" y="214233"/>
            <a:ext cx="6018193" cy="694487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" sz="3600" dirty="0">
                <a:latin typeface="Arial Narrow" panose="020B0606020202030204" pitchFamily="34" charset="0"/>
              </a:rPr>
              <a:t> </a:t>
            </a:r>
            <a:r>
              <a:rPr lang="es-ES" sz="3600" dirty="0" smtClean="0">
                <a:latin typeface="Arial Narrow" panose="020B0606020202030204" pitchFamily="34" charset="0"/>
              </a:rPr>
              <a:t>Avance: productos</a:t>
            </a:r>
            <a:endParaRPr lang="es-CO" sz="3600" dirty="0">
              <a:latin typeface="Arial Narrow" panose="020B0606020202030204" pitchFamily="34" charset="0"/>
            </a:endParaRPr>
          </a:p>
        </p:txBody>
      </p:sp>
      <p:sp>
        <p:nvSpPr>
          <p:cNvPr id="8" name="7 Rectángulo"/>
          <p:cNvSpPr/>
          <p:nvPr/>
        </p:nvSpPr>
        <p:spPr>
          <a:xfrm>
            <a:off x="298870" y="1268760"/>
            <a:ext cx="859360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es-ES" altLang="es-CO" dirty="0" smtClean="0">
                <a:solidFill>
                  <a:prstClr val="black"/>
                </a:solidFill>
                <a:latin typeface="Arial Narrow" panose="020B0606020202030204" pitchFamily="34" charset="0"/>
                <a:ea typeface="ＭＳ Ｐゴシック" pitchFamily="34" charset="-128"/>
              </a:rPr>
              <a:t>El Gobierno promueve una oferta </a:t>
            </a:r>
            <a:r>
              <a:rPr lang="es-ES" altLang="es-CO" dirty="0">
                <a:solidFill>
                  <a:prstClr val="black"/>
                </a:solidFill>
                <a:latin typeface="Arial Narrow" panose="020B0606020202030204" pitchFamily="34" charset="0"/>
                <a:ea typeface="ＭＳ Ｐゴシック" pitchFamily="34" charset="-128"/>
              </a:rPr>
              <a:t>de servicios financiero integral </a:t>
            </a:r>
            <a:r>
              <a:rPr lang="es-ES" altLang="es-CO" dirty="0" smtClean="0">
                <a:solidFill>
                  <a:prstClr val="black"/>
                </a:solidFill>
                <a:latin typeface="Arial Narrow" panose="020B0606020202030204" pitchFamily="34" charset="0"/>
                <a:ea typeface="ＭＳ Ｐゴシック" pitchFamily="34" charset="-128"/>
              </a:rPr>
              <a:t>y ajustada a las necesidades de la población. Crédito de bajo monto y distribución masiva de seguros son un ejemplo de esto. </a:t>
            </a:r>
            <a:endParaRPr lang="es-CO" dirty="0">
              <a:latin typeface="Arial Narrow" panose="020B0606020202030204" pitchFamily="34" charset="0"/>
            </a:endParaRPr>
          </a:p>
        </p:txBody>
      </p:sp>
      <p:sp>
        <p:nvSpPr>
          <p:cNvPr id="5" name="4 Rectángulo"/>
          <p:cNvSpPr/>
          <p:nvPr/>
        </p:nvSpPr>
        <p:spPr>
          <a:xfrm>
            <a:off x="3340589" y="2420888"/>
            <a:ext cx="5551890" cy="1569660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ES" sz="1600" dirty="0" smtClean="0">
                <a:latin typeface="Arial Narrow" panose="020B0606020202030204" pitchFamily="34" charset="0"/>
              </a:rPr>
              <a:t>Dirigido </a:t>
            </a:r>
            <a:r>
              <a:rPr lang="es-ES" sz="1600" dirty="0">
                <a:latin typeface="Arial Narrow" panose="020B0606020202030204" pitchFamily="34" charset="0"/>
              </a:rPr>
              <a:t>a personas naturales, máximo 2 SMLMV y 36 meses.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ES" sz="1600" dirty="0" smtClean="0">
                <a:latin typeface="Arial Narrow" panose="020B0606020202030204" pitchFamily="34" charset="0"/>
              </a:rPr>
              <a:t>No </a:t>
            </a:r>
            <a:r>
              <a:rPr lang="es-ES" sz="1600" dirty="0">
                <a:latin typeface="Arial Narrow" panose="020B0606020202030204" pitchFamily="34" charset="0"/>
              </a:rPr>
              <a:t>requiere garantías, </a:t>
            </a:r>
            <a:r>
              <a:rPr lang="es-ES" sz="1600" dirty="0" err="1">
                <a:latin typeface="Arial Narrow" panose="020B0606020202030204" pitchFamily="34" charset="0"/>
              </a:rPr>
              <a:t>originación</a:t>
            </a:r>
            <a:r>
              <a:rPr lang="es-ES" sz="1600" dirty="0">
                <a:latin typeface="Arial Narrow" panose="020B0606020202030204" pitchFamily="34" charset="0"/>
              </a:rPr>
              <a:t> a partir de información alternativa.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ES" sz="1600" dirty="0" smtClean="0">
                <a:latin typeface="Arial Narrow" panose="020B0606020202030204" pitchFamily="34" charset="0"/>
              </a:rPr>
              <a:t>Interés máximo </a:t>
            </a:r>
            <a:r>
              <a:rPr lang="es-ES" sz="1600" dirty="0">
                <a:latin typeface="Arial Narrow" panose="020B0606020202030204" pitchFamily="34" charset="0"/>
              </a:rPr>
              <a:t>34,77%: reconoce costos operativos adicionales</a:t>
            </a:r>
            <a:r>
              <a:rPr lang="es-ES" sz="1600" dirty="0" smtClean="0">
                <a:latin typeface="Arial Narrow" panose="020B0606020202030204" pitchFamily="34" charset="0"/>
              </a:rPr>
              <a:t>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ES" sz="1600" dirty="0">
                <a:latin typeface="Arial Narrow" panose="020B0606020202030204" pitchFamily="34" charset="0"/>
              </a:rPr>
              <a:t>Reglas homogéneas </a:t>
            </a:r>
            <a:r>
              <a:rPr lang="es-ES" sz="1600" dirty="0" smtClean="0">
                <a:latin typeface="Arial Narrow" panose="020B0606020202030204" pitchFamily="34" charset="0"/>
              </a:rPr>
              <a:t>para reporte </a:t>
            </a:r>
            <a:r>
              <a:rPr lang="es-ES" sz="1600" dirty="0">
                <a:latin typeface="Arial Narrow" panose="020B0606020202030204" pitchFamily="34" charset="0"/>
              </a:rPr>
              <a:t>de información </a:t>
            </a:r>
            <a:r>
              <a:rPr lang="es-ES" sz="1600" dirty="0" smtClean="0">
                <a:latin typeface="Arial Narrow" panose="020B0606020202030204" pitchFamily="34" charset="0"/>
              </a:rPr>
              <a:t>y </a:t>
            </a:r>
            <a:r>
              <a:rPr lang="es-ES" sz="1600" dirty="0">
                <a:latin typeface="Arial Narrow" panose="020B0606020202030204" pitchFamily="34" charset="0"/>
              </a:rPr>
              <a:t>control de sobreendeudamiento </a:t>
            </a:r>
            <a:r>
              <a:rPr lang="es-ES" sz="1600" dirty="0" smtClean="0">
                <a:latin typeface="Arial Narrow" panose="020B0606020202030204" pitchFamily="34" charset="0"/>
              </a:rPr>
              <a:t>entre entidades vigiladas por la SFC </a:t>
            </a:r>
            <a:r>
              <a:rPr lang="es-ES" sz="1600" dirty="0">
                <a:latin typeface="Arial Narrow" panose="020B0606020202030204" pitchFamily="34" charset="0"/>
              </a:rPr>
              <a:t>y </a:t>
            </a:r>
            <a:r>
              <a:rPr lang="es-ES" sz="1600" dirty="0" smtClean="0">
                <a:latin typeface="Arial Narrow" panose="020B0606020202030204" pitchFamily="34" charset="0"/>
              </a:rPr>
              <a:t>las </a:t>
            </a:r>
            <a:r>
              <a:rPr lang="es-ES" sz="1600" dirty="0">
                <a:latin typeface="Arial Narrow" panose="020B0606020202030204" pitchFamily="34" charset="0"/>
              </a:rPr>
              <a:t>que </a:t>
            </a:r>
            <a:r>
              <a:rPr lang="es-ES" sz="1600" dirty="0" smtClean="0">
                <a:latin typeface="Arial Narrow" panose="020B0606020202030204" pitchFamily="34" charset="0"/>
              </a:rPr>
              <a:t>no (Decreto 1702 de 2015).</a:t>
            </a:r>
            <a:endParaRPr lang="es-ES" sz="1600" dirty="0">
              <a:latin typeface="Arial Narrow" panose="020B0606020202030204" pitchFamily="34" charset="0"/>
            </a:endParaRPr>
          </a:p>
        </p:txBody>
      </p:sp>
      <p:sp>
        <p:nvSpPr>
          <p:cNvPr id="9" name="8 Rectángulo"/>
          <p:cNvSpPr/>
          <p:nvPr/>
        </p:nvSpPr>
        <p:spPr>
          <a:xfrm>
            <a:off x="378421" y="2882552"/>
            <a:ext cx="252028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b="1" dirty="0">
                <a:solidFill>
                  <a:schemeClr val="bg1"/>
                </a:solidFill>
                <a:latin typeface="Arial Narrow" panose="020B0606020202030204" pitchFamily="34" charset="0"/>
              </a:rPr>
              <a:t>Crédito de bajo monto (Decreto 2654 de 2014)</a:t>
            </a:r>
          </a:p>
        </p:txBody>
      </p:sp>
      <p:sp>
        <p:nvSpPr>
          <p:cNvPr id="13" name="12 Rectángulo"/>
          <p:cNvSpPr/>
          <p:nvPr/>
        </p:nvSpPr>
        <p:spPr>
          <a:xfrm>
            <a:off x="3318741" y="4149080"/>
            <a:ext cx="5573737" cy="1815882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ES" sz="1600" dirty="0" smtClean="0">
                <a:latin typeface="Arial Narrow" panose="020B0606020202030204" pitchFamily="34" charset="0"/>
              </a:rPr>
              <a:t>Autorización </a:t>
            </a:r>
            <a:r>
              <a:rPr lang="es-ES" sz="1600" dirty="0">
                <a:latin typeface="Arial Narrow" panose="020B0606020202030204" pitchFamily="34" charset="0"/>
              </a:rPr>
              <a:t>uso </a:t>
            </a:r>
            <a:r>
              <a:rPr lang="es-ES" sz="1600" dirty="0" smtClean="0">
                <a:latin typeface="Arial Narrow" panose="020B0606020202030204" pitchFamily="34" charset="0"/>
              </a:rPr>
              <a:t>de red y de </a:t>
            </a:r>
            <a:r>
              <a:rPr lang="es-ES" sz="1600" dirty="0">
                <a:latin typeface="Arial Narrow" panose="020B0606020202030204" pitchFamily="34" charset="0"/>
              </a:rPr>
              <a:t>corresponsales para </a:t>
            </a:r>
            <a:r>
              <a:rPr lang="es-ES" sz="1600" dirty="0" smtClean="0">
                <a:latin typeface="Arial Narrow" panose="020B0606020202030204" pitchFamily="34" charset="0"/>
              </a:rPr>
              <a:t>aseguradoras.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ES" sz="1600" dirty="0" smtClean="0">
                <a:latin typeface="Arial Narrow" panose="020B0606020202030204" pitchFamily="34" charset="0"/>
              </a:rPr>
              <a:t>Productos </a:t>
            </a:r>
            <a:r>
              <a:rPr lang="es-ES" sz="1600" dirty="0">
                <a:latin typeface="Arial Narrow" panose="020B0606020202030204" pitchFamily="34" charset="0"/>
              </a:rPr>
              <a:t>estandarizados, con procedimientos </a:t>
            </a:r>
            <a:r>
              <a:rPr lang="es-ES" sz="1600" dirty="0" smtClean="0">
                <a:latin typeface="Arial Narrow" panose="020B0606020202030204" pitchFamily="34" charset="0"/>
              </a:rPr>
              <a:t>simples </a:t>
            </a:r>
            <a:r>
              <a:rPr lang="es-ES" sz="1600" dirty="0">
                <a:latin typeface="Arial Narrow" panose="020B0606020202030204" pitchFamily="34" charset="0"/>
              </a:rPr>
              <a:t>de reclamación.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ES" sz="1600" dirty="0">
                <a:latin typeface="Arial Narrow" panose="020B0606020202030204" pitchFamily="34" charset="0"/>
              </a:rPr>
              <a:t>Ramos específicos: exequias, desempleo, vida individual, accidentes personales, agrícola, SOAT</a:t>
            </a:r>
            <a:r>
              <a:rPr lang="es-ES" sz="1600" dirty="0" smtClean="0">
                <a:latin typeface="Arial Narrow" panose="020B0606020202030204" pitchFamily="34" charset="0"/>
              </a:rPr>
              <a:t>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ES" sz="1600" dirty="0" smtClean="0">
                <a:latin typeface="Arial Narrow" panose="020B0606020202030204" pitchFamily="34" charset="0"/>
              </a:rPr>
              <a:t>Simplificación régimen SARLAFT </a:t>
            </a:r>
            <a:r>
              <a:rPr lang="es-ES" sz="1600" dirty="0">
                <a:latin typeface="Arial Narrow" panose="020B0606020202030204" pitchFamily="34" charset="0"/>
              </a:rPr>
              <a:t>para seguros de bajo </a:t>
            </a:r>
            <a:r>
              <a:rPr lang="es-ES" sz="1600" dirty="0" smtClean="0">
                <a:latin typeface="Arial Narrow" panose="020B0606020202030204" pitchFamily="34" charset="0"/>
              </a:rPr>
              <a:t>monto (CE </a:t>
            </a:r>
            <a:r>
              <a:rPr lang="es-ES" sz="1600" dirty="0">
                <a:latin typeface="Arial Narrow" panose="020B0606020202030204" pitchFamily="34" charset="0"/>
              </a:rPr>
              <a:t>034 de 2015 de la </a:t>
            </a:r>
            <a:r>
              <a:rPr lang="es-ES" sz="1600" dirty="0" smtClean="0">
                <a:latin typeface="Arial Narrow" panose="020B0606020202030204" pitchFamily="34" charset="0"/>
              </a:rPr>
              <a:t>SFC).</a:t>
            </a:r>
            <a:endParaRPr lang="es-ES" sz="1600" dirty="0">
              <a:latin typeface="Arial Narrow" panose="020B0606020202030204" pitchFamily="34" charset="0"/>
            </a:endParaRPr>
          </a:p>
        </p:txBody>
      </p:sp>
      <p:sp>
        <p:nvSpPr>
          <p:cNvPr id="15" name="14 Redondear rectángulo de esquina diagonal"/>
          <p:cNvSpPr/>
          <p:nvPr/>
        </p:nvSpPr>
        <p:spPr>
          <a:xfrm>
            <a:off x="256109" y="4365104"/>
            <a:ext cx="2642592" cy="914400"/>
          </a:xfrm>
          <a:prstGeom prst="round2DiagRect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2" name="11 Rectángulo"/>
          <p:cNvSpPr/>
          <p:nvPr/>
        </p:nvSpPr>
        <p:spPr>
          <a:xfrm>
            <a:off x="378421" y="4365104"/>
            <a:ext cx="2453821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b="1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Distribución masiva de seguros</a:t>
            </a:r>
          </a:p>
          <a:p>
            <a:pPr algn="ctr"/>
            <a:r>
              <a:rPr lang="es-ES" b="1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(</a:t>
            </a:r>
            <a:r>
              <a:rPr lang="es-ES" b="1" dirty="0">
                <a:solidFill>
                  <a:schemeClr val="bg1"/>
                </a:solidFill>
                <a:latin typeface="Arial Narrow" panose="020B0606020202030204" pitchFamily="34" charset="0"/>
              </a:rPr>
              <a:t>Decreto </a:t>
            </a:r>
            <a:r>
              <a:rPr lang="es-ES" b="1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034 de 2015)</a:t>
            </a:r>
            <a:endParaRPr lang="es-ES" b="1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03834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22614</TotalTime>
  <Words>2599</Words>
  <Application>Microsoft Office PowerPoint</Application>
  <PresentationFormat>Presentación en pantalla (4:3)</PresentationFormat>
  <Paragraphs>336</Paragraphs>
  <Slides>24</Slides>
  <Notes>9</Notes>
  <HiddenSlides>0</HiddenSlides>
  <MMClips>0</MMClips>
  <ScaleCrop>false</ScaleCrop>
  <HeadingPairs>
    <vt:vector size="6" baseType="variant">
      <vt:variant>
        <vt:lpstr>Fuentes usadas</vt:lpstr>
      </vt:variant>
      <vt:variant>
        <vt:i4>7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24</vt:i4>
      </vt:variant>
    </vt:vector>
  </HeadingPairs>
  <TitlesOfParts>
    <vt:vector size="32" baseType="lpstr">
      <vt:lpstr>ＭＳ Ｐゴシック</vt:lpstr>
      <vt:lpstr>Arial</vt:lpstr>
      <vt:lpstr>Arial Narrow</vt:lpstr>
      <vt:lpstr>Calibri</vt:lpstr>
      <vt:lpstr>Century Gothic</vt:lpstr>
      <vt:lpstr>Times New Roman</vt:lpstr>
      <vt:lpstr>Wingdings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El modelo de pagos electrónicos propone crear un ecosistema integrando soluciones existentes e innovadoras entre los FMCGs y su red de Tenderos</vt:lpstr>
      <vt:lpstr>La propuesta de valor genera beneficios significativos tanto a Tenderos como a FMCGs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>Ministerio de Hacienda y Crédito Público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Luz Angelica Beltran Sierra</dc:creator>
  <cp:lastModifiedBy>David Marcell Salamanca Rojas</cp:lastModifiedBy>
  <cp:revision>847</cp:revision>
  <cp:lastPrinted>2016-04-29T14:44:49Z</cp:lastPrinted>
  <dcterms:created xsi:type="dcterms:W3CDTF">2014-01-20T17:31:43Z</dcterms:created>
  <dcterms:modified xsi:type="dcterms:W3CDTF">2016-06-03T13:53:52Z</dcterms:modified>
</cp:coreProperties>
</file>