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26.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5"/>
  </p:notesMasterIdLst>
  <p:handoutMasterIdLst>
    <p:handoutMasterId r:id="rId36"/>
  </p:handoutMasterIdLst>
  <p:sldIdLst>
    <p:sldId id="497" r:id="rId2"/>
    <p:sldId id="471" r:id="rId3"/>
    <p:sldId id="460" r:id="rId4"/>
    <p:sldId id="505" r:id="rId5"/>
    <p:sldId id="483" r:id="rId6"/>
    <p:sldId id="484" r:id="rId7"/>
    <p:sldId id="509" r:id="rId8"/>
    <p:sldId id="511" r:id="rId9"/>
    <p:sldId id="513" r:id="rId10"/>
    <p:sldId id="515" r:id="rId11"/>
    <p:sldId id="516" r:id="rId12"/>
    <p:sldId id="518" r:id="rId13"/>
    <p:sldId id="479" r:id="rId14"/>
    <p:sldId id="507" r:id="rId15"/>
    <p:sldId id="504" r:id="rId16"/>
    <p:sldId id="486" r:id="rId17"/>
    <p:sldId id="498" r:id="rId18"/>
    <p:sldId id="519" r:id="rId19"/>
    <p:sldId id="520" r:id="rId20"/>
    <p:sldId id="521" r:id="rId21"/>
    <p:sldId id="522" r:id="rId22"/>
    <p:sldId id="525" r:id="rId23"/>
    <p:sldId id="472" r:id="rId24"/>
    <p:sldId id="491" r:id="rId25"/>
    <p:sldId id="467" r:id="rId26"/>
    <p:sldId id="490" r:id="rId27"/>
    <p:sldId id="492" r:id="rId28"/>
    <p:sldId id="503" r:id="rId29"/>
    <p:sldId id="469" r:id="rId30"/>
    <p:sldId id="494" r:id="rId31"/>
    <p:sldId id="470" r:id="rId32"/>
    <p:sldId id="480" r:id="rId33"/>
    <p:sldId id="52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20672" initials="w" lastIdx="3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66FF"/>
    <a:srgbClr val="FF9900"/>
    <a:srgbClr val="9999FF"/>
    <a:srgbClr val="FF9933"/>
    <a:srgbClr val="FF6600"/>
    <a:srgbClr val="9966FF"/>
    <a:srgbClr val="FFCC66"/>
    <a:srgbClr val="C1CBE5"/>
    <a:srgbClr val="295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4" autoAdjust="0"/>
    <p:restoredTop sz="82185" autoAdjust="0"/>
  </p:normalViewPr>
  <p:slideViewPr>
    <p:cSldViewPr>
      <p:cViewPr varScale="1">
        <p:scale>
          <a:sx n="76" d="100"/>
          <a:sy n="76" d="100"/>
        </p:scale>
        <p:origin x="20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380049\Documents\Global_Financial_Development_Report\Barometer\Survey%20Response\Barometer%20Summary.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WB380049\Documents\Global_Financial_Development_Report\Inclusion\Figures%20Tables%20Maps\Latest\2014%20GFDR%20Chapter%203%202013-08-20.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WB380049\Documents\Global_Financial_Development_Report\Inclusion\Figures%20Tables%20Maps\Submitted%20to%20EXTOP\2014%20GFDR%20Chapter%202%202013-08-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WB380049\Documents\Global_Financial_Development_Report\Barometer\Survey%20Response\Barometer%20Summary.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wbntpcifs\Gallop\Saniya\Powerpoints\Gates_v1.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WB380049\Documents\Global_Financial_Development_Report\Inclusion\Figures%20Tables%20Maps\Latest\New%20Figure%201.16%20calc.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WB380049\Documents\Global_Financial_Development_Report\Inclusion\Figures%20Tables%20Maps\Latest\2014%20GFDR%20Chapter%202%202013-08-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B380049\Documents\Global_Financial_Development_Report\Inclusion\Figures%20Tables%20Maps\Latest\2014%20GFDR%20Chapter%202%202013-08-2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WB380049\Documents\Global_Financial_Development_Report\Inclusion\Figures%20Tables%20Maps\commitment%20accounts%20presentation%20chart.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WB380049\Documents\Global_Financial_Development_Report\Inclusion\Figures%20Tables%20Maps\rainfall_Insurance-Graphs%20v2.doc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2111503303466374E-4"/>
          <c:y val="0.20317807983606825"/>
          <c:w val="0.94355507285727225"/>
          <c:h val="0.79328080730144568"/>
        </c:manualLayout>
      </c:layout>
      <c:doughnutChart>
        <c:varyColors val="1"/>
        <c:ser>
          <c:idx val="0"/>
          <c:order val="0"/>
          <c:dLbls>
            <c:dLbl>
              <c:idx val="0"/>
              <c:spPr/>
              <c:txPr>
                <a:bodyPr/>
                <a:lstStyle/>
                <a:p>
                  <a:pPr>
                    <a:defRPr sz="1200" b="1">
                      <a:solidFill>
                        <a:schemeClr val="bg1"/>
                      </a:solidFill>
                    </a:defRPr>
                  </a:pPr>
                  <a:endParaRPr lang="en-US"/>
                </a:p>
              </c:txPr>
              <c:showLegendKey val="0"/>
              <c:showVal val="0"/>
              <c:showCatName val="1"/>
              <c:showSerName val="0"/>
              <c:showPercent val="1"/>
              <c:showBubbleSize val="0"/>
            </c:dLbl>
            <c:dLbl>
              <c:idx val="1"/>
              <c:spPr/>
              <c:txPr>
                <a:bodyPr/>
                <a:lstStyle/>
                <a:p>
                  <a:pPr>
                    <a:defRPr sz="1200" b="1">
                      <a:solidFill>
                        <a:schemeClr val="bg1"/>
                      </a:solidFill>
                    </a:defRPr>
                  </a:pPr>
                  <a:endParaRPr lang="en-US"/>
                </a:p>
              </c:txPr>
              <c:showLegendKey val="0"/>
              <c:showVal val="0"/>
              <c:showCatName val="1"/>
              <c:showSerName val="0"/>
              <c:showPercent val="1"/>
              <c:showBubbleSize val="0"/>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percentages!$B$21:$E$21</c:f>
              <c:strCache>
                <c:ptCount val="4"/>
                <c:pt idx="0">
                  <c:v>Very important</c:v>
                </c:pt>
                <c:pt idx="1">
                  <c:v>Somewhat important</c:v>
                </c:pt>
                <c:pt idx="2">
                  <c:v>Not sure</c:v>
                </c:pt>
                <c:pt idx="3">
                  <c:v>Not very important</c:v>
                </c:pt>
              </c:strCache>
            </c:strRef>
          </c:cat>
          <c:val>
            <c:numRef>
              <c:f>percentages!$B$23:$E$23</c:f>
              <c:numCache>
                <c:formatCode>0%</c:formatCode>
                <c:ptCount val="4"/>
                <c:pt idx="0">
                  <c:v>0.34782608695652201</c:v>
                </c:pt>
                <c:pt idx="1">
                  <c:v>0.24844720496894426</c:v>
                </c:pt>
                <c:pt idx="2">
                  <c:v>0.16149068322981366</c:v>
                </c:pt>
                <c:pt idx="3">
                  <c:v>0.24223602484472068</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8264047067001651"/>
          <c:y val="3.6304822823490825E-2"/>
          <c:w val="0.66518209194067868"/>
          <c:h val="0.71860443569670684"/>
        </c:manualLayout>
      </c:layout>
      <c:lineChart>
        <c:grouping val="standard"/>
        <c:varyColors val="0"/>
        <c:ser>
          <c:idx val="1"/>
          <c:order val="1"/>
          <c:tx>
            <c:strRef>
              <c:f>'Fig B3.3.1'!$C$1</c:f>
              <c:strCache>
                <c:ptCount val="1"/>
                <c:pt idx="0">
                  <c:v>Municipalities without Azteca</c:v>
                </c:pt>
              </c:strCache>
            </c:strRef>
          </c:tx>
          <c:cat>
            <c:strRef>
              <c:f>'Fig B3.3.1'!$A$2:$A$20</c:f>
              <c:strCache>
                <c:ptCount val="19"/>
                <c:pt idx="0">
                  <c:v>2000-II</c:v>
                </c:pt>
                <c:pt idx="1">
                  <c:v>2000-III</c:v>
                </c:pt>
                <c:pt idx="2">
                  <c:v>2000-IV</c:v>
                </c:pt>
                <c:pt idx="3">
                  <c:v>2001-I</c:v>
                </c:pt>
                <c:pt idx="4">
                  <c:v>2001-II</c:v>
                </c:pt>
                <c:pt idx="5">
                  <c:v>2001-III</c:v>
                </c:pt>
                <c:pt idx="6">
                  <c:v>2001-IV</c:v>
                </c:pt>
                <c:pt idx="7">
                  <c:v>2002-I</c:v>
                </c:pt>
                <c:pt idx="8">
                  <c:v>2002-II</c:v>
                </c:pt>
                <c:pt idx="9">
                  <c:v>2002-III</c:v>
                </c:pt>
                <c:pt idx="10">
                  <c:v>2002-IV</c:v>
                </c:pt>
                <c:pt idx="11">
                  <c:v>2003-I</c:v>
                </c:pt>
                <c:pt idx="12">
                  <c:v>2003-II</c:v>
                </c:pt>
                <c:pt idx="13">
                  <c:v>2003-III</c:v>
                </c:pt>
                <c:pt idx="14">
                  <c:v>2003-IV</c:v>
                </c:pt>
                <c:pt idx="15">
                  <c:v>2004-I</c:v>
                </c:pt>
                <c:pt idx="16">
                  <c:v>2004-II</c:v>
                </c:pt>
                <c:pt idx="17">
                  <c:v>2004-III</c:v>
                </c:pt>
                <c:pt idx="18">
                  <c:v>2004-IV</c:v>
                </c:pt>
              </c:strCache>
            </c:strRef>
          </c:cat>
          <c:val>
            <c:numRef>
              <c:f>'Fig B3.3.1'!$C$2:$C$20</c:f>
              <c:numCache>
                <c:formatCode>0.0</c:formatCode>
                <c:ptCount val="19"/>
                <c:pt idx="0">
                  <c:v>13.267219999999998</c:v>
                </c:pt>
                <c:pt idx="1">
                  <c:v>13.77458</c:v>
                </c:pt>
                <c:pt idx="2">
                  <c:v>13.959840000000002</c:v>
                </c:pt>
                <c:pt idx="3">
                  <c:v>13.575570000000001</c:v>
                </c:pt>
                <c:pt idx="4">
                  <c:v>13.75587</c:v>
                </c:pt>
                <c:pt idx="5">
                  <c:v>14.472009999999999</c:v>
                </c:pt>
                <c:pt idx="6">
                  <c:v>14.10758</c:v>
                </c:pt>
                <c:pt idx="7">
                  <c:v>13.80739</c:v>
                </c:pt>
                <c:pt idx="8">
                  <c:v>13.79251</c:v>
                </c:pt>
                <c:pt idx="9">
                  <c:v>13.541259999999999</c:v>
                </c:pt>
                <c:pt idx="10">
                  <c:v>12.946559999999998</c:v>
                </c:pt>
                <c:pt idx="11">
                  <c:v>13.200029999999998</c:v>
                </c:pt>
                <c:pt idx="12">
                  <c:v>13.566179999999999</c:v>
                </c:pt>
                <c:pt idx="13">
                  <c:v>13.91272</c:v>
                </c:pt>
                <c:pt idx="14">
                  <c:v>13.58417</c:v>
                </c:pt>
                <c:pt idx="15">
                  <c:v>13.50259</c:v>
                </c:pt>
                <c:pt idx="16">
                  <c:v>13.715299999999999</c:v>
                </c:pt>
                <c:pt idx="17">
                  <c:v>13.251579999999999</c:v>
                </c:pt>
                <c:pt idx="18">
                  <c:v>13.127939999999999</c:v>
                </c:pt>
              </c:numCache>
            </c:numRef>
          </c:val>
          <c:smooth val="0"/>
        </c:ser>
        <c:dLbls>
          <c:showLegendKey val="0"/>
          <c:showVal val="0"/>
          <c:showCatName val="0"/>
          <c:showSerName val="0"/>
          <c:showPercent val="0"/>
          <c:showBubbleSize val="0"/>
        </c:dLbls>
        <c:marker val="1"/>
        <c:smooth val="0"/>
        <c:axId val="470557312"/>
        <c:axId val="470557704"/>
      </c:lineChart>
      <c:lineChart>
        <c:grouping val="standard"/>
        <c:varyColors val="0"/>
        <c:ser>
          <c:idx val="0"/>
          <c:order val="0"/>
          <c:tx>
            <c:strRef>
              <c:f>'Fig B3.3.1'!$B$1</c:f>
              <c:strCache>
                <c:ptCount val="1"/>
                <c:pt idx="0">
                  <c:v>Municipalities with Azteca</c:v>
                </c:pt>
              </c:strCache>
            </c:strRef>
          </c:tx>
          <c:cat>
            <c:strRef>
              <c:f>'Fig B3.3.1'!$A$2:$A$20</c:f>
              <c:strCache>
                <c:ptCount val="19"/>
                <c:pt idx="0">
                  <c:v>2000-II</c:v>
                </c:pt>
                <c:pt idx="1">
                  <c:v>2000-III</c:v>
                </c:pt>
                <c:pt idx="2">
                  <c:v>2000-IV</c:v>
                </c:pt>
                <c:pt idx="3">
                  <c:v>2001-I</c:v>
                </c:pt>
                <c:pt idx="4">
                  <c:v>2001-II</c:v>
                </c:pt>
                <c:pt idx="5">
                  <c:v>2001-III</c:v>
                </c:pt>
                <c:pt idx="6">
                  <c:v>2001-IV</c:v>
                </c:pt>
                <c:pt idx="7">
                  <c:v>2002-I</c:v>
                </c:pt>
                <c:pt idx="8">
                  <c:v>2002-II</c:v>
                </c:pt>
                <c:pt idx="9">
                  <c:v>2002-III</c:v>
                </c:pt>
                <c:pt idx="10">
                  <c:v>2002-IV</c:v>
                </c:pt>
                <c:pt idx="11">
                  <c:v>2003-I</c:v>
                </c:pt>
                <c:pt idx="12">
                  <c:v>2003-II</c:v>
                </c:pt>
                <c:pt idx="13">
                  <c:v>2003-III</c:v>
                </c:pt>
                <c:pt idx="14">
                  <c:v>2003-IV</c:v>
                </c:pt>
                <c:pt idx="15">
                  <c:v>2004-I</c:v>
                </c:pt>
                <c:pt idx="16">
                  <c:v>2004-II</c:v>
                </c:pt>
                <c:pt idx="17">
                  <c:v>2004-III</c:v>
                </c:pt>
                <c:pt idx="18">
                  <c:v>2004-IV</c:v>
                </c:pt>
              </c:strCache>
            </c:strRef>
          </c:cat>
          <c:val>
            <c:numRef>
              <c:f>'Fig B3.3.1'!$B$2:$B$20</c:f>
              <c:numCache>
                <c:formatCode>0.0</c:formatCode>
                <c:ptCount val="19"/>
                <c:pt idx="0">
                  <c:v>8.201410000000001</c:v>
                </c:pt>
                <c:pt idx="1">
                  <c:v>8.0254599999999989</c:v>
                </c:pt>
                <c:pt idx="2">
                  <c:v>8.122300000000001</c:v>
                </c:pt>
                <c:pt idx="3">
                  <c:v>8.1907499999999995</c:v>
                </c:pt>
                <c:pt idx="4">
                  <c:v>8.2158200000000008</c:v>
                </c:pt>
                <c:pt idx="5">
                  <c:v>8.3421899999999987</c:v>
                </c:pt>
                <c:pt idx="6">
                  <c:v>8.3763900000000007</c:v>
                </c:pt>
                <c:pt idx="7">
                  <c:v>8.2418800000000001</c:v>
                </c:pt>
                <c:pt idx="8">
                  <c:v>8.1491199999999999</c:v>
                </c:pt>
                <c:pt idx="9">
                  <c:v>8.1931599999999989</c:v>
                </c:pt>
                <c:pt idx="10">
                  <c:v>8.1785999999999994</c:v>
                </c:pt>
                <c:pt idx="11">
                  <c:v>8.2613599999999998</c:v>
                </c:pt>
                <c:pt idx="12">
                  <c:v>8.4084099999999999</c:v>
                </c:pt>
                <c:pt idx="13">
                  <c:v>8.5454100000000004</c:v>
                </c:pt>
                <c:pt idx="14">
                  <c:v>8.6234199999999994</c:v>
                </c:pt>
                <c:pt idx="15">
                  <c:v>8.6295800000000007</c:v>
                </c:pt>
                <c:pt idx="16">
                  <c:v>8.7557899999999993</c:v>
                </c:pt>
                <c:pt idx="17">
                  <c:v>8.6944300000000005</c:v>
                </c:pt>
                <c:pt idx="18">
                  <c:v>8.7681400000000007</c:v>
                </c:pt>
              </c:numCache>
            </c:numRef>
          </c:val>
          <c:smooth val="0"/>
        </c:ser>
        <c:dLbls>
          <c:showLegendKey val="0"/>
          <c:showVal val="0"/>
          <c:showCatName val="0"/>
          <c:showSerName val="0"/>
          <c:showPercent val="0"/>
          <c:showBubbleSize val="0"/>
        </c:dLbls>
        <c:marker val="1"/>
        <c:smooth val="0"/>
        <c:axId val="470558488"/>
        <c:axId val="470558096"/>
      </c:lineChart>
      <c:catAx>
        <c:axId val="470557312"/>
        <c:scaling>
          <c:orientation val="minMax"/>
        </c:scaling>
        <c:delete val="0"/>
        <c:axPos val="b"/>
        <c:numFmt formatCode="General" sourceLinked="0"/>
        <c:majorTickMark val="out"/>
        <c:minorTickMark val="none"/>
        <c:tickLblPos val="nextTo"/>
        <c:crossAx val="470557704"/>
        <c:crosses val="autoZero"/>
        <c:auto val="1"/>
        <c:lblAlgn val="ctr"/>
        <c:lblOffset val="100"/>
        <c:noMultiLvlLbl val="0"/>
      </c:catAx>
      <c:valAx>
        <c:axId val="470557704"/>
        <c:scaling>
          <c:orientation val="minMax"/>
        </c:scaling>
        <c:delete val="0"/>
        <c:axPos val="l"/>
        <c:title>
          <c:tx>
            <c:rich>
              <a:bodyPr rot="-5400000" vert="horz"/>
              <a:lstStyle/>
              <a:p>
                <a:pPr>
                  <a:defRPr/>
                </a:pPr>
                <a:r>
                  <a:rPr lang="en-US"/>
                  <a:t>% of individuals who are informal business owners (municipalities without Azteca)</a:t>
                </a:r>
              </a:p>
            </c:rich>
          </c:tx>
          <c:layout>
            <c:manualLayout>
              <c:xMode val="edge"/>
              <c:yMode val="edge"/>
              <c:x val="2.1885524786649273E-2"/>
              <c:y val="4.7875783439466246E-2"/>
            </c:manualLayout>
          </c:layout>
          <c:overlay val="0"/>
        </c:title>
        <c:numFmt formatCode="0.0" sourceLinked="1"/>
        <c:majorTickMark val="out"/>
        <c:minorTickMark val="none"/>
        <c:tickLblPos val="nextTo"/>
        <c:crossAx val="470557312"/>
        <c:crosses val="autoZero"/>
        <c:crossBetween val="between"/>
      </c:valAx>
      <c:valAx>
        <c:axId val="470558096"/>
        <c:scaling>
          <c:orientation val="minMax"/>
        </c:scaling>
        <c:delete val="0"/>
        <c:axPos val="r"/>
        <c:title>
          <c:tx>
            <c:rich>
              <a:bodyPr rot="-5400000" vert="horz"/>
              <a:lstStyle/>
              <a:p>
                <a:pPr>
                  <a:defRPr/>
                </a:pPr>
                <a:r>
                  <a:rPr lang="en-US"/>
                  <a:t>% of individuals who are informal business owners (municipalities with Azteca)</a:t>
                </a:r>
              </a:p>
            </c:rich>
          </c:tx>
          <c:layout>
            <c:manualLayout>
              <c:xMode val="edge"/>
              <c:yMode val="edge"/>
              <c:x val="0.92898988957685646"/>
              <c:y val="6.1277381205388247E-2"/>
            </c:manualLayout>
          </c:layout>
          <c:overlay val="0"/>
        </c:title>
        <c:numFmt formatCode="0.0" sourceLinked="1"/>
        <c:majorTickMark val="out"/>
        <c:minorTickMark val="none"/>
        <c:tickLblPos val="nextTo"/>
        <c:crossAx val="470558488"/>
        <c:crosses val="max"/>
        <c:crossBetween val="between"/>
      </c:valAx>
      <c:catAx>
        <c:axId val="470558488"/>
        <c:scaling>
          <c:orientation val="minMax"/>
        </c:scaling>
        <c:delete val="1"/>
        <c:axPos val="b"/>
        <c:numFmt formatCode="General" sourceLinked="1"/>
        <c:majorTickMark val="out"/>
        <c:minorTickMark val="none"/>
        <c:tickLblPos val="none"/>
        <c:crossAx val="470558096"/>
        <c:crosses val="autoZero"/>
        <c:auto val="1"/>
        <c:lblAlgn val="ctr"/>
        <c:lblOffset val="100"/>
        <c:noMultiLvlLbl val="0"/>
      </c:catAx>
    </c:plotArea>
    <c:legend>
      <c:legendPos val="b"/>
      <c:layout/>
      <c:overlay val="0"/>
    </c:legend>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058942104996101"/>
          <c:y val="5.6030183727034118E-2"/>
          <c:w val="0.88796903901950763"/>
          <c:h val="0.75664698162729671"/>
        </c:manualLayout>
      </c:layout>
      <c:barChart>
        <c:barDir val="col"/>
        <c:grouping val="clustered"/>
        <c:varyColors val="0"/>
        <c:ser>
          <c:idx val="0"/>
          <c:order val="0"/>
          <c:tx>
            <c:strRef>
              <c:f>'Fig B2.5.1'!$B$11</c:f>
              <c:strCache>
                <c:ptCount val="1"/>
                <c:pt idx="0">
                  <c:v>Treatment</c:v>
                </c:pt>
              </c:strCache>
            </c:strRef>
          </c:tx>
          <c:spPr>
            <a:solidFill>
              <a:schemeClr val="accent1">
                <a:lumMod val="7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B2.5.1'!$C$10:$D$10</c:f>
              <c:strCache>
                <c:ptCount val="2"/>
                <c:pt idx="0">
                  <c:v>Has someone in the household used hire purchase in the past 6 months?</c:v>
                </c:pt>
                <c:pt idx="1">
                  <c:v>Has someone in the household gambled money in the past 6 months?</c:v>
                </c:pt>
              </c:strCache>
            </c:strRef>
          </c:cat>
          <c:val>
            <c:numRef>
              <c:f>'Fig B2.5.1'!$C$11:$D$11</c:f>
              <c:numCache>
                <c:formatCode>General</c:formatCode>
                <c:ptCount val="2"/>
                <c:pt idx="0">
                  <c:v>14.500000000000002</c:v>
                </c:pt>
                <c:pt idx="1">
                  <c:v>25.5</c:v>
                </c:pt>
              </c:numCache>
            </c:numRef>
          </c:val>
        </c:ser>
        <c:ser>
          <c:idx val="1"/>
          <c:order val="1"/>
          <c:tx>
            <c:strRef>
              <c:f>'Fig B2.5.1'!$B$12</c:f>
              <c:strCache>
                <c:ptCount val="1"/>
                <c:pt idx="0">
                  <c:v>Control</c:v>
                </c:pt>
              </c:strCache>
            </c:strRef>
          </c:tx>
          <c:spPr>
            <a:solidFill>
              <a:schemeClr val="accent1">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B2.5.1'!$C$10:$D$10</c:f>
              <c:strCache>
                <c:ptCount val="2"/>
                <c:pt idx="0">
                  <c:v>Has someone in the household used hire purchase in the past 6 months?</c:v>
                </c:pt>
                <c:pt idx="1">
                  <c:v>Has someone in the household gambled money in the past 6 months?</c:v>
                </c:pt>
              </c:strCache>
            </c:strRef>
          </c:cat>
          <c:val>
            <c:numRef>
              <c:f>'Fig B2.5.1'!$C$12:$D$12</c:f>
              <c:numCache>
                <c:formatCode>General</c:formatCode>
                <c:ptCount val="2"/>
                <c:pt idx="0">
                  <c:v>18.8</c:v>
                </c:pt>
                <c:pt idx="1">
                  <c:v>30.7</c:v>
                </c:pt>
              </c:numCache>
            </c:numRef>
          </c:val>
        </c:ser>
        <c:dLbls>
          <c:showLegendKey val="0"/>
          <c:showVal val="0"/>
          <c:showCatName val="0"/>
          <c:showSerName val="0"/>
          <c:showPercent val="0"/>
          <c:showBubbleSize val="0"/>
        </c:dLbls>
        <c:gapWidth val="150"/>
        <c:axId val="470559664"/>
        <c:axId val="470560056"/>
      </c:barChart>
      <c:catAx>
        <c:axId val="470559664"/>
        <c:scaling>
          <c:orientation val="minMax"/>
        </c:scaling>
        <c:delete val="0"/>
        <c:axPos val="b"/>
        <c:numFmt formatCode="General" sourceLinked="0"/>
        <c:majorTickMark val="out"/>
        <c:minorTickMark val="none"/>
        <c:tickLblPos val="nextTo"/>
        <c:txPr>
          <a:bodyPr/>
          <a:lstStyle/>
          <a:p>
            <a:pPr>
              <a:defRPr sz="1400"/>
            </a:pPr>
            <a:endParaRPr lang="en-US"/>
          </a:p>
        </c:txPr>
        <c:crossAx val="470560056"/>
        <c:crosses val="autoZero"/>
        <c:auto val="1"/>
        <c:lblAlgn val="ctr"/>
        <c:lblOffset val="100"/>
        <c:noMultiLvlLbl val="0"/>
      </c:catAx>
      <c:valAx>
        <c:axId val="470560056"/>
        <c:scaling>
          <c:orientation val="minMax"/>
          <c:max val="35"/>
        </c:scaling>
        <c:delete val="0"/>
        <c:axPos val="l"/>
        <c:numFmt formatCode="General" sourceLinked="1"/>
        <c:majorTickMark val="out"/>
        <c:minorTickMark val="none"/>
        <c:tickLblPos val="nextTo"/>
        <c:crossAx val="470559664"/>
        <c:crosses val="autoZero"/>
        <c:crossBetween val="between"/>
      </c:valAx>
    </c:plotArea>
    <c:legend>
      <c:legendPos val="r"/>
      <c:layout>
        <c:manualLayout>
          <c:xMode val="edge"/>
          <c:yMode val="edge"/>
          <c:x val="0.23047309711286101"/>
          <c:y val="7.369021580635754E-2"/>
          <c:w val="0.25630150523410572"/>
          <c:h val="0.15041574520331219"/>
        </c:manualLayout>
      </c:layout>
      <c:overlay val="0"/>
      <c:txPr>
        <a:bodyPr/>
        <a:lstStyle/>
        <a:p>
          <a:pPr>
            <a:defRPr sz="1800"/>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8094996189992387E-2"/>
          <c:y val="0.17852979198495711"/>
          <c:w val="0.8857759715519431"/>
          <c:h val="0.81967328710776832"/>
        </c:manualLayout>
      </c:layout>
      <c:doughnutChart>
        <c:varyColors val="1"/>
        <c:ser>
          <c:idx val="0"/>
          <c:order val="0"/>
          <c:dLbls>
            <c:dLbl>
              <c:idx val="0"/>
              <c:numFmt formatCode="0%" sourceLinked="0"/>
              <c:spPr/>
              <c:txPr>
                <a:bodyPr/>
                <a:lstStyle/>
                <a:p>
                  <a:pPr>
                    <a:defRPr sz="1200" b="1">
                      <a:solidFill>
                        <a:schemeClr val="bg1"/>
                      </a:solidFill>
                    </a:defRPr>
                  </a:pPr>
                  <a:endParaRPr lang="en-US"/>
                </a:p>
              </c:txPr>
              <c:showLegendKey val="0"/>
              <c:showVal val="1"/>
              <c:showCatName val="1"/>
              <c:showSerName val="0"/>
              <c:showPercent val="0"/>
              <c:showBubbleSize val="0"/>
            </c:dLbl>
            <c:dLbl>
              <c:idx val="1"/>
              <c:layout/>
              <c:tx>
                <c:rich>
                  <a:bodyPr/>
                  <a:lstStyle/>
                  <a:p>
                    <a:pPr>
                      <a:defRPr sz="1200" b="1">
                        <a:solidFill>
                          <a:schemeClr val="bg1"/>
                        </a:solidFill>
                      </a:defRPr>
                    </a:pPr>
                    <a:r>
                      <a:rPr lang="en-US" sz="1200" dirty="0"/>
                      <a:t>Better legal </a:t>
                    </a:r>
                    <a:r>
                      <a:rPr lang="en-US" sz="1200" dirty="0" smtClean="0"/>
                      <a:t>framework </a:t>
                    </a:r>
                    <a:br>
                      <a:rPr lang="en-US" sz="1200" dirty="0" smtClean="0"/>
                    </a:br>
                    <a:r>
                      <a:rPr lang="en-US" sz="1200" dirty="0" smtClean="0"/>
                      <a:t>and credit </a:t>
                    </a:r>
                    <a:r>
                      <a:rPr lang="en-US" sz="1200" dirty="0"/>
                      <a:t>information, 27%</a:t>
                    </a:r>
                    <a:endParaRPr lang="en-US" dirty="0"/>
                  </a:p>
                </c:rich>
              </c:tx>
              <c:numFmt formatCode="0%" sourceLinked="0"/>
              <c:spPr/>
              <c:showLegendKey val="0"/>
              <c:showVal val="1"/>
              <c:showCatName val="1"/>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200" b="1"/>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percentages!$B$29:$G$29</c:f>
              <c:strCache>
                <c:ptCount val="6"/>
                <c:pt idx="0">
                  <c:v>Financial education</c:v>
                </c:pt>
                <c:pt idx="1">
                  <c:v>Better legal framework, improved credit information</c:v>
                </c:pt>
                <c:pt idx="2">
                  <c:v>Promote new lending technologies</c:v>
                </c:pt>
                <c:pt idx="3">
                  <c:v>More competition</c:v>
                </c:pt>
                <c:pt idx="4">
                  <c:v>More microfinance</c:v>
                </c:pt>
                <c:pt idx="5">
                  <c:v>More state banking</c:v>
                </c:pt>
              </c:strCache>
            </c:strRef>
          </c:cat>
          <c:val>
            <c:numRef>
              <c:f>percentages!$B$31:$G$31</c:f>
              <c:numCache>
                <c:formatCode>0%</c:formatCode>
                <c:ptCount val="6"/>
                <c:pt idx="0">
                  <c:v>0.32298136645962733</c:v>
                </c:pt>
                <c:pt idx="1">
                  <c:v>0.26708074534161491</c:v>
                </c:pt>
                <c:pt idx="2">
                  <c:v>0.16770186335403728</c:v>
                </c:pt>
                <c:pt idx="3">
                  <c:v>8.0745341614906832E-2</c:v>
                </c:pt>
                <c:pt idx="4">
                  <c:v>8.0745341614906832E-2</c:v>
                </c:pt>
                <c:pt idx="5">
                  <c:v>8.0745341614906832E-2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World!$A$3</c:f>
              <c:strCache>
                <c:ptCount val="1"/>
                <c:pt idx="0">
                  <c:v>World</c:v>
                </c:pt>
              </c:strCache>
            </c:strRef>
          </c:tx>
          <c:spPr>
            <a:solidFill>
              <a:schemeClr val="accent1"/>
            </a:solidFill>
            <a:ln>
              <a:solidFill>
                <a:schemeClr val="tx1"/>
              </a:solidFill>
            </a:ln>
            <a:effectLst/>
          </c:spPr>
          <c:invertIfNegative val="0"/>
          <c:dPt>
            <c:idx val="0"/>
            <c:invertIfNegative val="0"/>
            <c:bubble3D val="0"/>
            <c:spPr>
              <a:solidFill>
                <a:srgbClr val="0070C0"/>
              </a:solidFill>
              <a:ln>
                <a:solidFill>
                  <a:schemeClr val="tx1"/>
                </a:solidFill>
              </a:ln>
              <a:effectLst/>
            </c:spPr>
          </c:dPt>
          <c:dPt>
            <c:idx val="1"/>
            <c:invertIfNegative val="0"/>
            <c:bubble3D val="0"/>
            <c:spPr>
              <a:solidFill>
                <a:srgbClr val="00B050"/>
              </a:solidFill>
              <a:ln>
                <a:solidFill>
                  <a:schemeClr val="tx1"/>
                </a:solidFill>
              </a:ln>
              <a:effectLst/>
            </c:spPr>
          </c:dPt>
          <c:dPt>
            <c:idx val="2"/>
            <c:invertIfNegative val="0"/>
            <c:bubble3D val="0"/>
            <c:spPr>
              <a:solidFill>
                <a:srgbClr val="FFC000"/>
              </a:solidFill>
              <a:ln>
                <a:solidFill>
                  <a:schemeClr val="tx1"/>
                </a:solidFill>
              </a:ln>
              <a:effectLst/>
            </c:spPr>
          </c:dPt>
          <c:dPt>
            <c:idx val="3"/>
            <c:invertIfNegative val="0"/>
            <c:bubble3D val="0"/>
            <c:spPr>
              <a:solidFill>
                <a:srgbClr val="7030A0"/>
              </a:solidFill>
              <a:ln>
                <a:solidFill>
                  <a:schemeClr val="tx1"/>
                </a:solidFill>
              </a:ln>
              <a:effectLst/>
            </c:spPr>
          </c:dPt>
          <c:dLbls>
            <c:dLbl>
              <c:idx val="0"/>
              <c:layout>
                <c:manualLayout>
                  <c:x val="-1.5432098765432382E-3"/>
                  <c:y val="8.090746409250734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32098765432098E-3"/>
                  <c:y val="7.811755153759329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spPr>
                <a:noFill/>
                <a:ln>
                  <a:solidFill>
                    <a:srgbClr val="002060"/>
                  </a:solid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dLbl>
            <c:dLbl>
              <c:idx val="3"/>
              <c:layout>
                <c:manualLayout>
                  <c:x val="1.5432098765432098E-3"/>
                  <c:y val="8.927720175724944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World!$B$2:$E$2</c:f>
              <c:strCache>
                <c:ptCount val="4"/>
                <c:pt idx="0">
                  <c:v>2011 FI Account</c:v>
                </c:pt>
                <c:pt idx="1">
                  <c:v>2014 FI account </c:v>
                </c:pt>
                <c:pt idx="2">
                  <c:v>Mobile Money Account</c:v>
                </c:pt>
                <c:pt idx="3">
                  <c:v>Any Account</c:v>
                </c:pt>
              </c:strCache>
            </c:strRef>
          </c:cat>
          <c:val>
            <c:numRef>
              <c:f>World!$B$3:$E$3</c:f>
              <c:numCache>
                <c:formatCode>0%</c:formatCode>
                <c:ptCount val="4"/>
                <c:pt idx="0">
                  <c:v>0.50595837831497192</c:v>
                </c:pt>
                <c:pt idx="1">
                  <c:v>0.60698390007019043</c:v>
                </c:pt>
                <c:pt idx="2">
                  <c:v>2.0208032801747322E-2</c:v>
                </c:pt>
                <c:pt idx="3">
                  <c:v>0.6151239275932312</c:v>
                </c:pt>
              </c:numCache>
            </c:numRef>
          </c:val>
        </c:ser>
        <c:dLbls>
          <c:showLegendKey val="0"/>
          <c:showVal val="0"/>
          <c:showCatName val="0"/>
          <c:showSerName val="0"/>
          <c:showPercent val="0"/>
          <c:showBubbleSize val="0"/>
        </c:dLbls>
        <c:gapWidth val="219"/>
        <c:overlap val="-27"/>
        <c:axId val="409439816"/>
        <c:axId val="409440208"/>
      </c:barChart>
      <c:catAx>
        <c:axId val="40943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09440208"/>
        <c:crosses val="autoZero"/>
        <c:auto val="1"/>
        <c:lblAlgn val="ctr"/>
        <c:lblOffset val="100"/>
        <c:noMultiLvlLbl val="0"/>
      </c:catAx>
      <c:valAx>
        <c:axId val="409440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0943981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28726697624335"/>
          <c:y val="1.6638360158936154E-2"/>
          <c:w val="0.80467029584264926"/>
          <c:h val="0.75728455818022744"/>
        </c:manualLayout>
      </c:layout>
      <c:scatterChart>
        <c:scatterStyle val="lineMarker"/>
        <c:varyColors val="0"/>
        <c:ser>
          <c:idx val="0"/>
          <c:order val="0"/>
          <c:spPr>
            <a:ln w="28575">
              <a:noFill/>
            </a:ln>
          </c:spPr>
          <c:trendline>
            <c:trendlineType val="linear"/>
            <c:dispRSqr val="0"/>
            <c:dispEq val="0"/>
          </c:trendline>
          <c:xVal>
            <c:numRef>
              <c:f>'Sheet1 (2)'!$C$2:$C$106</c:f>
              <c:numCache>
                <c:formatCode>General</c:formatCode>
                <c:ptCount val="105"/>
                <c:pt idx="0">
                  <c:v>5.7355309999999999</c:v>
                </c:pt>
                <c:pt idx="1">
                  <c:v>1.2698400000000001</c:v>
                </c:pt>
                <c:pt idx="2">
                  <c:v>2.92842</c:v>
                </c:pt>
                <c:pt idx="3">
                  <c:v>1.4856549999999999</c:v>
                </c:pt>
                <c:pt idx="4">
                  <c:v>1.061542</c:v>
                </c:pt>
                <c:pt idx="5">
                  <c:v>1.9028099999999999</c:v>
                </c:pt>
                <c:pt idx="6">
                  <c:v>1.6732039999999999</c:v>
                </c:pt>
                <c:pt idx="7">
                  <c:v>2.0079340000000001</c:v>
                </c:pt>
                <c:pt idx="8">
                  <c:v>1.0445340000000001</c:v>
                </c:pt>
                <c:pt idx="9">
                  <c:v>4.916614</c:v>
                </c:pt>
                <c:pt idx="10">
                  <c:v>4.2867430000000004</c:v>
                </c:pt>
                <c:pt idx="11">
                  <c:v>1.940321</c:v>
                </c:pt>
                <c:pt idx="12">
                  <c:v>2.141391</c:v>
                </c:pt>
                <c:pt idx="13">
                  <c:v>2.623443</c:v>
                </c:pt>
                <c:pt idx="14">
                  <c:v>3.9876239999999998</c:v>
                </c:pt>
                <c:pt idx="15">
                  <c:v>8.7808200000000003</c:v>
                </c:pt>
                <c:pt idx="16">
                  <c:v>1.6303920000000001</c:v>
                </c:pt>
                <c:pt idx="17">
                  <c:v>1.074298</c:v>
                </c:pt>
                <c:pt idx="18">
                  <c:v>12.58934</c:v>
                </c:pt>
                <c:pt idx="19">
                  <c:v>4.7211819999999998</c:v>
                </c:pt>
                <c:pt idx="20">
                  <c:v>3.4810910000000002</c:v>
                </c:pt>
                <c:pt idx="21">
                  <c:v>2.1571229999999999</c:v>
                </c:pt>
                <c:pt idx="22">
                  <c:v>6.670992</c:v>
                </c:pt>
                <c:pt idx="23">
                  <c:v>4.2378049999999998</c:v>
                </c:pt>
                <c:pt idx="24">
                  <c:v>2.2822800000000001</c:v>
                </c:pt>
                <c:pt idx="25">
                  <c:v>1.2472529999999999</c:v>
                </c:pt>
                <c:pt idx="26">
                  <c:v>8.8105499999999992</c:v>
                </c:pt>
                <c:pt idx="27">
                  <c:v>3.2800609999999999</c:v>
                </c:pt>
                <c:pt idx="28">
                  <c:v>2.7525499999999998</c:v>
                </c:pt>
                <c:pt idx="29">
                  <c:v>4.7321790000000004</c:v>
                </c:pt>
                <c:pt idx="30">
                  <c:v>1.050627</c:v>
                </c:pt>
                <c:pt idx="31">
                  <c:v>1.01349</c:v>
                </c:pt>
                <c:pt idx="32">
                  <c:v>10.08803</c:v>
                </c:pt>
                <c:pt idx="33">
                  <c:v>1.987873</c:v>
                </c:pt>
                <c:pt idx="34">
                  <c:v>1.0264599999999999</c:v>
                </c:pt>
                <c:pt idx="35">
                  <c:v>3.5156809999999998</c:v>
                </c:pt>
                <c:pt idx="36">
                  <c:v>1.1349800000000001</c:v>
                </c:pt>
                <c:pt idx="37">
                  <c:v>6.3465210000000001</c:v>
                </c:pt>
                <c:pt idx="38">
                  <c:v>6.2844850000000001</c:v>
                </c:pt>
                <c:pt idx="39">
                  <c:v>13.450609999999999</c:v>
                </c:pt>
                <c:pt idx="40">
                  <c:v>3.1718389999999999</c:v>
                </c:pt>
                <c:pt idx="41">
                  <c:v>1.491317</c:v>
                </c:pt>
                <c:pt idx="42">
                  <c:v>2.6581489999999999</c:v>
                </c:pt>
                <c:pt idx="43">
                  <c:v>5.6793950000000004</c:v>
                </c:pt>
                <c:pt idx="44">
                  <c:v>1.2603580000000001</c:v>
                </c:pt>
                <c:pt idx="45">
                  <c:v>2.8645429999999998</c:v>
                </c:pt>
                <c:pt idx="46">
                  <c:v>1.112446</c:v>
                </c:pt>
                <c:pt idx="47">
                  <c:v>1.0452619999999999</c:v>
                </c:pt>
                <c:pt idx="48">
                  <c:v>1.326195</c:v>
                </c:pt>
                <c:pt idx="49">
                  <c:v>0.93798800000000004</c:v>
                </c:pt>
                <c:pt idx="50">
                  <c:v>2.0475340000000002</c:v>
                </c:pt>
                <c:pt idx="51">
                  <c:v>1.837677</c:v>
                </c:pt>
                <c:pt idx="52">
                  <c:v>4.5442099999999996</c:v>
                </c:pt>
                <c:pt idx="53">
                  <c:v>7.346419</c:v>
                </c:pt>
                <c:pt idx="54">
                  <c:v>1.6621600000000001</c:v>
                </c:pt>
                <c:pt idx="55">
                  <c:v>1.1540710000000001</c:v>
                </c:pt>
                <c:pt idx="56">
                  <c:v>3.6952919999999998</c:v>
                </c:pt>
                <c:pt idx="57">
                  <c:v>1.3307119999999999</c:v>
                </c:pt>
                <c:pt idx="58">
                  <c:v>0.9716629</c:v>
                </c:pt>
                <c:pt idx="59">
                  <c:v>1.2774749999999999</c:v>
                </c:pt>
                <c:pt idx="60">
                  <c:v>4.1811930000000004</c:v>
                </c:pt>
                <c:pt idx="61">
                  <c:v>1.8239050000000001</c:v>
                </c:pt>
                <c:pt idx="62">
                  <c:v>4.9698969999999996</c:v>
                </c:pt>
                <c:pt idx="63">
                  <c:v>5.9257439999999999</c:v>
                </c:pt>
                <c:pt idx="64">
                  <c:v>5.0134740000000004</c:v>
                </c:pt>
                <c:pt idx="65">
                  <c:v>5.8363649999999998</c:v>
                </c:pt>
                <c:pt idx="66">
                  <c:v>1.318246</c:v>
                </c:pt>
                <c:pt idx="67">
                  <c:v>1.970526</c:v>
                </c:pt>
                <c:pt idx="68">
                  <c:v>2.7516419999999999</c:v>
                </c:pt>
                <c:pt idx="69">
                  <c:v>2.517503</c:v>
                </c:pt>
                <c:pt idx="70">
                  <c:v>7.4135580000000001</c:v>
                </c:pt>
                <c:pt idx="71">
                  <c:v>5.1708489999999996</c:v>
                </c:pt>
                <c:pt idx="72">
                  <c:v>3.679278</c:v>
                </c:pt>
                <c:pt idx="73">
                  <c:v>2.445716</c:v>
                </c:pt>
                <c:pt idx="74">
                  <c:v>12.37195</c:v>
                </c:pt>
                <c:pt idx="75">
                  <c:v>7.7743929999999999</c:v>
                </c:pt>
                <c:pt idx="76">
                  <c:v>13.62847</c:v>
                </c:pt>
                <c:pt idx="77">
                  <c:v>1.3805810000000001</c:v>
                </c:pt>
                <c:pt idx="78">
                  <c:v>1.719203</c:v>
                </c:pt>
                <c:pt idx="79">
                  <c:v>2.726804</c:v>
                </c:pt>
                <c:pt idx="80">
                  <c:v>1.7874699999999999</c:v>
                </c:pt>
                <c:pt idx="81">
                  <c:v>1.822298</c:v>
                </c:pt>
                <c:pt idx="82">
                  <c:v>3.2866710000000001</c:v>
                </c:pt>
                <c:pt idx="83">
                  <c:v>1.4855640000000001</c:v>
                </c:pt>
                <c:pt idx="84">
                  <c:v>6.9712579999999997</c:v>
                </c:pt>
                <c:pt idx="85">
                  <c:v>1.0834170000000001</c:v>
                </c:pt>
                <c:pt idx="86">
                  <c:v>2.2404009999999999</c:v>
                </c:pt>
                <c:pt idx="87">
                  <c:v>1.01163</c:v>
                </c:pt>
                <c:pt idx="88">
                  <c:v>1.6727810000000001</c:v>
                </c:pt>
                <c:pt idx="89">
                  <c:v>3.7581090000000001</c:v>
                </c:pt>
                <c:pt idx="90">
                  <c:v>1.0054430000000001</c:v>
                </c:pt>
                <c:pt idx="91">
                  <c:v>1.3828400000000001</c:v>
                </c:pt>
                <c:pt idx="92">
                  <c:v>4.5081340000000001</c:v>
                </c:pt>
                <c:pt idx="93">
                  <c:v>1.3539509999999999</c:v>
                </c:pt>
                <c:pt idx="94">
                  <c:v>11.633710000000001</c:v>
                </c:pt>
                <c:pt idx="95">
                  <c:v>4.4146130000000001</c:v>
                </c:pt>
                <c:pt idx="96">
                  <c:v>1.575097</c:v>
                </c:pt>
                <c:pt idx="97">
                  <c:v>5.1144410000000002</c:v>
                </c:pt>
                <c:pt idx="98">
                  <c:v>2.8190840000000001</c:v>
                </c:pt>
                <c:pt idx="99">
                  <c:v>1.216162</c:v>
                </c:pt>
                <c:pt idx="100">
                  <c:v>6.7025740000000003</c:v>
                </c:pt>
                <c:pt idx="101">
                  <c:v>1.7864059999999999</c:v>
                </c:pt>
                <c:pt idx="102">
                  <c:v>1.957157</c:v>
                </c:pt>
                <c:pt idx="103">
                  <c:v>5.8767240000000003</c:v>
                </c:pt>
                <c:pt idx="104">
                  <c:v>6.6466979999999998</c:v>
                </c:pt>
              </c:numCache>
            </c:numRef>
          </c:xVal>
          <c:yVal>
            <c:numRef>
              <c:f>'Sheet1 (2)'!$B$2:$B$106</c:f>
              <c:numCache>
                <c:formatCode>General</c:formatCode>
                <c:ptCount val="105"/>
                <c:pt idx="0">
                  <c:v>34.51</c:v>
                </c:pt>
                <c:pt idx="1">
                  <c:v>58.64</c:v>
                </c:pt>
                <c:pt idx="2">
                  <c:v>46.08417</c:v>
                </c:pt>
                <c:pt idx="3">
                  <c:v>30.86</c:v>
                </c:pt>
                <c:pt idx="4">
                  <c:v>29.15</c:v>
                </c:pt>
                <c:pt idx="5">
                  <c:v>33.71</c:v>
                </c:pt>
                <c:pt idx="6">
                  <c:v>31.02</c:v>
                </c:pt>
                <c:pt idx="7">
                  <c:v>27.22</c:v>
                </c:pt>
                <c:pt idx="8">
                  <c:v>32.97</c:v>
                </c:pt>
                <c:pt idx="9">
                  <c:v>38.619999999999997</c:v>
                </c:pt>
                <c:pt idx="10">
                  <c:v>57.26</c:v>
                </c:pt>
                <c:pt idx="11">
                  <c:v>36.21</c:v>
                </c:pt>
                <c:pt idx="12">
                  <c:v>54.244999999999997</c:v>
                </c:pt>
                <c:pt idx="13">
                  <c:v>45.32</c:v>
                </c:pt>
                <c:pt idx="14">
                  <c:v>39.6</c:v>
                </c:pt>
                <c:pt idx="15">
                  <c:v>33.270000000000003</c:v>
                </c:pt>
                <c:pt idx="16">
                  <c:v>38.909999999999997</c:v>
                </c:pt>
                <c:pt idx="17">
                  <c:v>32.56</c:v>
                </c:pt>
                <c:pt idx="18">
                  <c:v>56.3</c:v>
                </c:pt>
                <c:pt idx="19">
                  <c:v>39.78</c:v>
                </c:pt>
                <c:pt idx="20">
                  <c:v>52.213529999999999</c:v>
                </c:pt>
                <c:pt idx="21">
                  <c:v>41.53</c:v>
                </c:pt>
                <c:pt idx="22">
                  <c:v>58.49</c:v>
                </c:pt>
                <c:pt idx="23">
                  <c:v>64.3</c:v>
                </c:pt>
                <c:pt idx="24">
                  <c:v>50.31</c:v>
                </c:pt>
                <c:pt idx="25">
                  <c:v>33.65</c:v>
                </c:pt>
                <c:pt idx="26">
                  <c:v>39.96</c:v>
                </c:pt>
                <c:pt idx="27">
                  <c:v>48.729170000000003</c:v>
                </c:pt>
                <c:pt idx="28">
                  <c:v>50.671250000000001</c:v>
                </c:pt>
                <c:pt idx="29">
                  <c:v>32.14</c:v>
                </c:pt>
                <c:pt idx="30">
                  <c:v>36</c:v>
                </c:pt>
                <c:pt idx="31">
                  <c:v>26.88</c:v>
                </c:pt>
                <c:pt idx="32">
                  <c:v>41.45</c:v>
                </c:pt>
                <c:pt idx="33">
                  <c:v>41.34</c:v>
                </c:pt>
                <c:pt idx="34">
                  <c:v>28.31</c:v>
                </c:pt>
                <c:pt idx="35">
                  <c:v>42.76</c:v>
                </c:pt>
                <c:pt idx="36">
                  <c:v>34.270000000000003</c:v>
                </c:pt>
                <c:pt idx="37">
                  <c:v>53.69</c:v>
                </c:pt>
                <c:pt idx="38">
                  <c:v>39.35</c:v>
                </c:pt>
                <c:pt idx="39">
                  <c:v>59.5</c:v>
                </c:pt>
                <c:pt idx="40">
                  <c:v>57.7</c:v>
                </c:pt>
                <c:pt idx="41">
                  <c:v>31.18</c:v>
                </c:pt>
                <c:pt idx="42">
                  <c:v>36.799999999999997</c:v>
                </c:pt>
                <c:pt idx="43">
                  <c:v>37.049410000000002</c:v>
                </c:pt>
                <c:pt idx="44">
                  <c:v>38.28</c:v>
                </c:pt>
                <c:pt idx="45">
                  <c:v>30.86</c:v>
                </c:pt>
                <c:pt idx="46">
                  <c:v>34.28</c:v>
                </c:pt>
                <c:pt idx="47">
                  <c:v>39.200000000000003</c:v>
                </c:pt>
                <c:pt idx="48">
                  <c:v>36.03</c:v>
                </c:pt>
                <c:pt idx="49">
                  <c:v>45.51</c:v>
                </c:pt>
                <c:pt idx="50">
                  <c:v>37.72</c:v>
                </c:pt>
                <c:pt idx="51">
                  <c:v>30.88</c:v>
                </c:pt>
                <c:pt idx="52">
                  <c:v>47.68</c:v>
                </c:pt>
                <c:pt idx="53">
                  <c:v>33.43</c:v>
                </c:pt>
                <c:pt idx="54">
                  <c:v>36.74</c:v>
                </c:pt>
                <c:pt idx="55">
                  <c:v>35.729999999999997</c:v>
                </c:pt>
                <c:pt idx="56">
                  <c:v>52.5</c:v>
                </c:pt>
                <c:pt idx="57">
                  <c:v>37.57</c:v>
                </c:pt>
                <c:pt idx="58">
                  <c:v>30.76</c:v>
                </c:pt>
                <c:pt idx="59">
                  <c:v>44.2</c:v>
                </c:pt>
                <c:pt idx="60">
                  <c:v>39.020000000000003</c:v>
                </c:pt>
                <c:pt idx="61">
                  <c:v>46.21</c:v>
                </c:pt>
                <c:pt idx="62">
                  <c:v>38.99</c:v>
                </c:pt>
                <c:pt idx="63">
                  <c:v>39.04</c:v>
                </c:pt>
                <c:pt idx="64">
                  <c:v>51.74</c:v>
                </c:pt>
                <c:pt idx="65">
                  <c:v>38.03</c:v>
                </c:pt>
                <c:pt idx="66">
                  <c:v>33.03</c:v>
                </c:pt>
                <c:pt idx="67">
                  <c:v>29.99</c:v>
                </c:pt>
                <c:pt idx="68">
                  <c:v>45.66</c:v>
                </c:pt>
                <c:pt idx="69">
                  <c:v>47.3</c:v>
                </c:pt>
                <c:pt idx="70">
                  <c:v>52.33</c:v>
                </c:pt>
                <c:pt idx="71">
                  <c:v>42.93</c:v>
                </c:pt>
                <c:pt idx="72">
                  <c:v>32.479999999999997</c:v>
                </c:pt>
                <c:pt idx="73">
                  <c:v>53.25412</c:v>
                </c:pt>
                <c:pt idx="74">
                  <c:v>52.44059</c:v>
                </c:pt>
                <c:pt idx="75">
                  <c:v>48.521180000000001</c:v>
                </c:pt>
                <c:pt idx="76">
                  <c:v>44.04</c:v>
                </c:pt>
                <c:pt idx="77">
                  <c:v>34.269170000000003</c:v>
                </c:pt>
                <c:pt idx="78">
                  <c:v>41.1</c:v>
                </c:pt>
                <c:pt idx="79">
                  <c:v>31.324999999999999</c:v>
                </c:pt>
                <c:pt idx="80">
                  <c:v>42.27</c:v>
                </c:pt>
                <c:pt idx="81">
                  <c:v>53.08</c:v>
                </c:pt>
                <c:pt idx="82">
                  <c:v>39.19</c:v>
                </c:pt>
                <c:pt idx="83">
                  <c:v>28.16</c:v>
                </c:pt>
                <c:pt idx="84">
                  <c:v>42.52</c:v>
                </c:pt>
                <c:pt idx="85">
                  <c:v>31.15</c:v>
                </c:pt>
                <c:pt idx="86">
                  <c:v>67.400000000000006</c:v>
                </c:pt>
                <c:pt idx="87">
                  <c:v>34.659999999999997</c:v>
                </c:pt>
                <c:pt idx="88">
                  <c:v>40.26</c:v>
                </c:pt>
                <c:pt idx="89">
                  <c:v>50.68</c:v>
                </c:pt>
                <c:pt idx="90">
                  <c:v>25</c:v>
                </c:pt>
                <c:pt idx="91">
                  <c:v>35.78</c:v>
                </c:pt>
                <c:pt idx="92">
                  <c:v>33.61</c:v>
                </c:pt>
                <c:pt idx="93">
                  <c:v>42.45</c:v>
                </c:pt>
                <c:pt idx="94">
                  <c:v>34.409999999999997</c:v>
                </c:pt>
                <c:pt idx="95">
                  <c:v>40.81</c:v>
                </c:pt>
                <c:pt idx="96">
                  <c:v>43.23</c:v>
                </c:pt>
                <c:pt idx="97">
                  <c:v>44.3</c:v>
                </c:pt>
                <c:pt idx="98">
                  <c:v>27.51</c:v>
                </c:pt>
                <c:pt idx="99">
                  <c:v>40.81</c:v>
                </c:pt>
                <c:pt idx="100">
                  <c:v>42.738329999999998</c:v>
                </c:pt>
                <c:pt idx="101">
                  <c:v>36.72</c:v>
                </c:pt>
                <c:pt idx="102">
                  <c:v>45.741819999999997</c:v>
                </c:pt>
                <c:pt idx="103">
                  <c:v>37.640590000000003</c:v>
                </c:pt>
                <c:pt idx="104">
                  <c:v>50.74</c:v>
                </c:pt>
              </c:numCache>
            </c:numRef>
          </c:yVal>
          <c:smooth val="0"/>
        </c:ser>
        <c:dLbls>
          <c:showLegendKey val="0"/>
          <c:showVal val="0"/>
          <c:showCatName val="0"/>
          <c:showSerName val="0"/>
          <c:showPercent val="0"/>
          <c:showBubbleSize val="0"/>
        </c:dLbls>
        <c:axId val="409441776"/>
        <c:axId val="409442168"/>
      </c:scatterChart>
      <c:valAx>
        <c:axId val="409441776"/>
        <c:scaling>
          <c:orientation val="minMax"/>
          <c:max val="15"/>
          <c:min val="0"/>
        </c:scaling>
        <c:delete val="0"/>
        <c:axPos val="b"/>
        <c:numFmt formatCode="General" sourceLinked="1"/>
        <c:majorTickMark val="out"/>
        <c:minorTickMark val="none"/>
        <c:tickLblPos val="nextTo"/>
        <c:crossAx val="409442168"/>
        <c:crosses val="autoZero"/>
        <c:crossBetween val="midCat"/>
        <c:majorUnit val="5"/>
      </c:valAx>
      <c:valAx>
        <c:axId val="409442168"/>
        <c:scaling>
          <c:orientation val="minMax"/>
          <c:max val="70"/>
          <c:min val="20"/>
        </c:scaling>
        <c:delete val="0"/>
        <c:axPos val="l"/>
        <c:numFmt formatCode="General" sourceLinked="1"/>
        <c:majorTickMark val="out"/>
        <c:minorTickMark val="none"/>
        <c:tickLblPos val="nextTo"/>
        <c:crossAx val="409441776"/>
        <c:crosses val="autoZero"/>
        <c:crossBetween val="midCat"/>
        <c:majorUnit val="10"/>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03912903744176"/>
          <c:y val="2.8448095118156765E-2"/>
          <c:w val="0.85732551288231829"/>
          <c:h val="0.83928142959844287"/>
        </c:manualLayout>
      </c:layout>
      <c:lineChart>
        <c:grouping val="standard"/>
        <c:varyColors val="0"/>
        <c:ser>
          <c:idx val="3"/>
          <c:order val="0"/>
          <c:tx>
            <c:strRef>
              <c:f>'Fig 2.1'!$B$1</c:f>
              <c:strCache>
                <c:ptCount val="1"/>
                <c:pt idx="0">
                  <c:v>World</c:v>
                </c:pt>
              </c:strCache>
            </c:strRef>
          </c:tx>
          <c:spPr>
            <a:ln w="60325">
              <a:solidFill>
                <a:schemeClr val="tx1"/>
              </a:solidFill>
            </a:ln>
          </c:spPr>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2.1'!$B$2:$B$23</c:f>
              <c:numCache>
                <c:formatCode>General</c:formatCode>
                <c:ptCount val="22"/>
                <c:pt idx="0">
                  <c:v>0.21175490996536642</c:v>
                </c:pt>
                <c:pt idx="1">
                  <c:v>0.3027194618037185</c:v>
                </c:pt>
                <c:pt idx="2">
                  <c:v>0.42852460162307476</c:v>
                </c:pt>
                <c:pt idx="3">
                  <c:v>0.62043999716846887</c:v>
                </c:pt>
                <c:pt idx="4">
                  <c:v>0.99356406745928727</c:v>
                </c:pt>
                <c:pt idx="5">
                  <c:v>1.5894185637731968</c:v>
                </c:pt>
                <c:pt idx="6">
                  <c:v>2.5050248017191192</c:v>
                </c:pt>
                <c:pt idx="7">
                  <c:v>3.6636808325997139</c:v>
                </c:pt>
                <c:pt idx="8">
                  <c:v>5.3469509726848656</c:v>
                </c:pt>
                <c:pt idx="9">
                  <c:v>8.1456616722144659</c:v>
                </c:pt>
                <c:pt idx="10">
                  <c:v>12.084140975495043</c:v>
                </c:pt>
                <c:pt idx="11">
                  <c:v>15.535521350196582</c:v>
                </c:pt>
                <c:pt idx="12">
                  <c:v>18.475016170382425</c:v>
                </c:pt>
                <c:pt idx="13">
                  <c:v>22.322844641387071</c:v>
                </c:pt>
                <c:pt idx="14">
                  <c:v>27.431265952248516</c:v>
                </c:pt>
                <c:pt idx="15">
                  <c:v>33.970021832847074</c:v>
                </c:pt>
                <c:pt idx="16">
                  <c:v>41.840977630964481</c:v>
                </c:pt>
                <c:pt idx="17">
                  <c:v>50.61501339139712</c:v>
                </c:pt>
                <c:pt idx="18">
                  <c:v>59.859245128424085</c:v>
                </c:pt>
                <c:pt idx="19">
                  <c:v>68.207626142472222</c:v>
                </c:pt>
                <c:pt idx="20">
                  <c:v>77.108229190061593</c:v>
                </c:pt>
                <c:pt idx="21">
                  <c:v>85.551154603276714</c:v>
                </c:pt>
              </c:numCache>
            </c:numRef>
          </c:val>
          <c:smooth val="0"/>
        </c:ser>
        <c:ser>
          <c:idx val="0"/>
          <c:order val="1"/>
          <c:tx>
            <c:strRef>
              <c:f>'Fig 2.1'!$C$1</c:f>
              <c:strCache>
                <c:ptCount val="1"/>
                <c:pt idx="0">
                  <c:v>High income</c:v>
                </c:pt>
              </c:strCache>
            </c:strRef>
          </c:tx>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2.1'!$C$2:$C$23</c:f>
              <c:numCache>
                <c:formatCode>General</c:formatCode>
                <c:ptCount val="22"/>
                <c:pt idx="0">
                  <c:v>1.1106105382814513</c:v>
                </c:pt>
                <c:pt idx="1">
                  <c:v>1.580449829897947</c:v>
                </c:pt>
                <c:pt idx="2">
                  <c:v>2.1987714136511745</c:v>
                </c:pt>
                <c:pt idx="3">
                  <c:v>3.1370169831066876</c:v>
                </c:pt>
                <c:pt idx="4">
                  <c:v>4.9281839290064893</c:v>
                </c:pt>
                <c:pt idx="5">
                  <c:v>7.7828718124604421</c:v>
                </c:pt>
                <c:pt idx="6">
                  <c:v>12.1387867911958</c:v>
                </c:pt>
                <c:pt idx="7">
                  <c:v>17.137721090149377</c:v>
                </c:pt>
                <c:pt idx="8">
                  <c:v>24.582275635458736</c:v>
                </c:pt>
                <c:pt idx="9">
                  <c:v>35.966418872113842</c:v>
                </c:pt>
                <c:pt idx="10">
                  <c:v>50.07938145332789</c:v>
                </c:pt>
                <c:pt idx="11">
                  <c:v>58.966085020915777</c:v>
                </c:pt>
                <c:pt idx="12">
                  <c:v>64.49638644289189</c:v>
                </c:pt>
                <c:pt idx="13">
                  <c:v>70.453131827010907</c:v>
                </c:pt>
                <c:pt idx="14">
                  <c:v>77.023775088816208</c:v>
                </c:pt>
                <c:pt idx="15">
                  <c:v>84.191878926903271</c:v>
                </c:pt>
                <c:pt idx="16">
                  <c:v>91.755993007234039</c:v>
                </c:pt>
                <c:pt idx="17">
                  <c:v>100.08409033064592</c:v>
                </c:pt>
                <c:pt idx="18">
                  <c:v>104.71110326514005</c:v>
                </c:pt>
                <c:pt idx="19">
                  <c:v>107.83168043070978</c:v>
                </c:pt>
                <c:pt idx="20">
                  <c:v>110.40811704985316</c:v>
                </c:pt>
                <c:pt idx="21">
                  <c:v>117.38997429302671</c:v>
                </c:pt>
              </c:numCache>
            </c:numRef>
          </c:val>
          <c:smooth val="0"/>
        </c:ser>
        <c:ser>
          <c:idx val="1"/>
          <c:order val="2"/>
          <c:tx>
            <c:strRef>
              <c:f>'Fig 2.1'!$D$1</c:f>
              <c:strCache>
                <c:ptCount val="1"/>
                <c:pt idx="0">
                  <c:v>Middle income</c:v>
                </c:pt>
              </c:strCache>
            </c:strRef>
          </c:tx>
          <c:spPr>
            <a:ln w="47625">
              <a:solidFill>
                <a:schemeClr val="accent1"/>
              </a:solidFill>
              <a:prstDash val="dash"/>
            </a:ln>
          </c:spPr>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2.1'!$D$2:$D$23</c:f>
              <c:numCache>
                <c:formatCode>General</c:formatCode>
                <c:ptCount val="22"/>
                <c:pt idx="0">
                  <c:v>8.9122576226199849E-3</c:v>
                </c:pt>
                <c:pt idx="1">
                  <c:v>1.8120933993357652E-2</c:v>
                </c:pt>
                <c:pt idx="2">
                  <c:v>3.6070435022458255E-2</c:v>
                </c:pt>
                <c:pt idx="3">
                  <c:v>6.9999575825142976E-2</c:v>
                </c:pt>
                <c:pt idx="4">
                  <c:v>0.14546037676833287</c:v>
                </c:pt>
                <c:pt idx="5">
                  <c:v>0.28749761598064699</c:v>
                </c:pt>
                <c:pt idx="6">
                  <c:v>0.50711301465514103</c:v>
                </c:pt>
                <c:pt idx="7">
                  <c:v>0.91958872812405734</c:v>
                </c:pt>
                <c:pt idx="8">
                  <c:v>1.4884589500875351</c:v>
                </c:pt>
                <c:pt idx="9">
                  <c:v>2.6768208115294185</c:v>
                </c:pt>
                <c:pt idx="10">
                  <c:v>4.8205750954372624</c:v>
                </c:pt>
                <c:pt idx="11">
                  <c:v>7.5278179702253825</c:v>
                </c:pt>
                <c:pt idx="12">
                  <c:v>10.308744521996111</c:v>
                </c:pt>
                <c:pt idx="13">
                  <c:v>14.230200532910962</c:v>
                </c:pt>
                <c:pt idx="14">
                  <c:v>19.69341803746142</c:v>
                </c:pt>
                <c:pt idx="15">
                  <c:v>26.850562646629143</c:v>
                </c:pt>
                <c:pt idx="16">
                  <c:v>35.400089462029172</c:v>
                </c:pt>
                <c:pt idx="17">
                  <c:v>44.94094031832865</c:v>
                </c:pt>
                <c:pt idx="18">
                  <c:v>55.759288398968259</c:v>
                </c:pt>
                <c:pt idx="19">
                  <c:v>65.932973207720309</c:v>
                </c:pt>
                <c:pt idx="20">
                  <c:v>76.558940906366445</c:v>
                </c:pt>
                <c:pt idx="21">
                  <c:v>85.76401568131395</c:v>
                </c:pt>
              </c:numCache>
            </c:numRef>
          </c:val>
          <c:smooth val="0"/>
        </c:ser>
        <c:ser>
          <c:idx val="2"/>
          <c:order val="3"/>
          <c:tx>
            <c:strRef>
              <c:f>'Fig 2.1'!$E$1</c:f>
              <c:strCache>
                <c:ptCount val="1"/>
                <c:pt idx="0">
                  <c:v>Low income</c:v>
                </c:pt>
              </c:strCache>
            </c:strRef>
          </c:tx>
          <c:spPr>
            <a:ln w="50800">
              <a:solidFill>
                <a:schemeClr val="accent1">
                  <a:lumMod val="75000"/>
                </a:schemeClr>
              </a:solidFill>
            </a:ln>
          </c:spPr>
          <c:marker>
            <c:symbol val="none"/>
          </c:marker>
          <c:cat>
            <c:numRef>
              <c:f>'Fig 2.1'!$A$2:$A$23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'Fig 2.1'!$E$2:$E$23</c:f>
              <c:numCache>
                <c:formatCode>General</c:formatCode>
                <c:ptCount val="22"/>
                <c:pt idx="0">
                  <c:v>0</c:v>
                </c:pt>
                <c:pt idx="1">
                  <c:v>0</c:v>
                </c:pt>
                <c:pt idx="2">
                  <c:v>3.1758825522663361E-4</c:v>
                </c:pt>
                <c:pt idx="3">
                  <c:v>1.5870325903666258E-3</c:v>
                </c:pt>
                <c:pt idx="4">
                  <c:v>3.4817310448888509E-3</c:v>
                </c:pt>
                <c:pt idx="5">
                  <c:v>7.191030525017056E-3</c:v>
                </c:pt>
                <c:pt idx="6">
                  <c:v>1.2560493750158424E-2</c:v>
                </c:pt>
                <c:pt idx="7">
                  <c:v>2.4969678331745827E-2</c:v>
                </c:pt>
                <c:pt idx="8">
                  <c:v>5.7048013252105886E-2</c:v>
                </c:pt>
                <c:pt idx="9">
                  <c:v>0.12116369837500286</c:v>
                </c:pt>
                <c:pt idx="10">
                  <c:v>0.26285451450564301</c:v>
                </c:pt>
                <c:pt idx="11">
                  <c:v>0.56205168882458101</c:v>
                </c:pt>
                <c:pt idx="12">
                  <c:v>1.0081253650078814</c:v>
                </c:pt>
                <c:pt idx="13">
                  <c:v>1.6301758284708936</c:v>
                </c:pt>
                <c:pt idx="14">
                  <c:v>2.6397831990230038</c:v>
                </c:pt>
                <c:pt idx="15">
                  <c:v>4.6923478422180862</c:v>
                </c:pt>
                <c:pt idx="16">
                  <c:v>8.7382000819763981</c:v>
                </c:pt>
                <c:pt idx="17">
                  <c:v>14.450531879938438</c:v>
                </c:pt>
                <c:pt idx="18">
                  <c:v>20.947972300443748</c:v>
                </c:pt>
                <c:pt idx="19">
                  <c:v>25.871715173538913</c:v>
                </c:pt>
                <c:pt idx="20">
                  <c:v>33.485285107668162</c:v>
                </c:pt>
                <c:pt idx="21">
                  <c:v>40.773032488439902</c:v>
                </c:pt>
              </c:numCache>
            </c:numRef>
          </c:val>
          <c:smooth val="0"/>
        </c:ser>
        <c:dLbls>
          <c:showLegendKey val="0"/>
          <c:showVal val="0"/>
          <c:showCatName val="0"/>
          <c:showSerName val="0"/>
          <c:showPercent val="0"/>
          <c:showBubbleSize val="0"/>
        </c:dLbls>
        <c:smooth val="0"/>
        <c:axId val="470017112"/>
        <c:axId val="470017504"/>
      </c:lineChart>
      <c:catAx>
        <c:axId val="4700171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70017504"/>
        <c:crosses val="autoZero"/>
        <c:auto val="1"/>
        <c:lblAlgn val="ctr"/>
        <c:lblOffset val="100"/>
        <c:tickLblSkip val="1"/>
        <c:noMultiLvlLbl val="0"/>
      </c:catAx>
      <c:valAx>
        <c:axId val="470017504"/>
        <c:scaling>
          <c:orientation val="minMax"/>
          <c:max val="125"/>
          <c:min val="0"/>
        </c:scaling>
        <c:delete val="0"/>
        <c:axPos val="l"/>
        <c:numFmt formatCode="General" sourceLinked="1"/>
        <c:majorTickMark val="out"/>
        <c:minorTickMark val="none"/>
        <c:tickLblPos val="nextTo"/>
        <c:crossAx val="470017112"/>
        <c:crosses val="autoZero"/>
        <c:crossBetween val="between"/>
        <c:majorUnit val="25"/>
      </c:valAx>
    </c:plotArea>
    <c:legend>
      <c:legendPos val="r"/>
      <c:layout>
        <c:manualLayout>
          <c:xMode val="edge"/>
          <c:yMode val="edge"/>
          <c:x val="0.11429796933278077"/>
          <c:y val="6.8676727909011415E-2"/>
          <c:w val="0.41055587788368558"/>
          <c:h val="0.34053734271265307"/>
        </c:manualLayout>
      </c:layout>
      <c:overlay val="0"/>
    </c:legend>
    <c:plotVisOnly val="1"/>
    <c:dispBlanksAs val="gap"/>
    <c:showDLblsOverMax val="0"/>
  </c:chart>
  <c:txPr>
    <a:bodyPr/>
    <a:lstStyle/>
    <a:p>
      <a:pPr>
        <a:defRPr sz="1600">
          <a:latin typeface="+mj-lt"/>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'Fig B2.3.1'!$A$63</c:f>
              <c:strCache>
                <c:ptCount val="1"/>
                <c:pt idx="0">
                  <c:v>Fingerprinted</c:v>
                </c:pt>
              </c:strCache>
            </c:strRef>
          </c:tx>
          <c:spPr>
            <a:solidFill>
              <a:schemeClr val="accent1">
                <a:lumMod val="7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B2.3.1'!$B$58:$F$58</c:f>
              <c:strCache>
                <c:ptCount val="5"/>
                <c:pt idx="0">
                  <c:v>Worst</c:v>
                </c:pt>
                <c:pt idx="1">
                  <c:v>2nd quintile</c:v>
                </c:pt>
                <c:pt idx="2">
                  <c:v>3rd quintile</c:v>
                </c:pt>
                <c:pt idx="3">
                  <c:v>4th quintile</c:v>
                </c:pt>
                <c:pt idx="4">
                  <c:v>Best</c:v>
                </c:pt>
              </c:strCache>
            </c:strRef>
          </c:cat>
          <c:val>
            <c:numRef>
              <c:f>'Fig B2.3.1'!$B$63:$F$63</c:f>
              <c:numCache>
                <c:formatCode>General</c:formatCode>
                <c:ptCount val="5"/>
                <c:pt idx="0">
                  <c:v>0.88</c:v>
                </c:pt>
                <c:pt idx="1">
                  <c:v>0.79</c:v>
                </c:pt>
                <c:pt idx="2">
                  <c:v>0.91</c:v>
                </c:pt>
                <c:pt idx="3">
                  <c:v>0.93</c:v>
                </c:pt>
                <c:pt idx="4">
                  <c:v>0.89</c:v>
                </c:pt>
              </c:numCache>
            </c:numRef>
          </c:val>
        </c:ser>
        <c:ser>
          <c:idx val="1"/>
          <c:order val="1"/>
          <c:tx>
            <c:strRef>
              <c:f>'Fig B2.3.1'!$A$64</c:f>
              <c:strCache>
                <c:ptCount val="1"/>
                <c:pt idx="0">
                  <c:v>Control</c:v>
                </c:pt>
              </c:strCache>
            </c:strRef>
          </c:tx>
          <c:spPr>
            <a:solidFill>
              <a:schemeClr val="accent1">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B2.3.1'!$B$58:$F$58</c:f>
              <c:strCache>
                <c:ptCount val="5"/>
                <c:pt idx="0">
                  <c:v>Worst</c:v>
                </c:pt>
                <c:pt idx="1">
                  <c:v>2nd quintile</c:v>
                </c:pt>
                <c:pt idx="2">
                  <c:v>3rd quintile</c:v>
                </c:pt>
                <c:pt idx="3">
                  <c:v>4th quintile</c:v>
                </c:pt>
                <c:pt idx="4">
                  <c:v>Best</c:v>
                </c:pt>
              </c:strCache>
            </c:strRef>
          </c:cat>
          <c:val>
            <c:numRef>
              <c:f>'Fig B2.3.1'!$B$64:$F$64</c:f>
              <c:numCache>
                <c:formatCode>General</c:formatCode>
                <c:ptCount val="5"/>
                <c:pt idx="0">
                  <c:v>0.26</c:v>
                </c:pt>
                <c:pt idx="1">
                  <c:v>0.74</c:v>
                </c:pt>
                <c:pt idx="2">
                  <c:v>0.92</c:v>
                </c:pt>
                <c:pt idx="3">
                  <c:v>0.96</c:v>
                </c:pt>
                <c:pt idx="4">
                  <c:v>0.98</c:v>
                </c:pt>
              </c:numCache>
            </c:numRef>
          </c:val>
        </c:ser>
        <c:dLbls>
          <c:showLegendKey val="0"/>
          <c:showVal val="0"/>
          <c:showCatName val="0"/>
          <c:showSerName val="0"/>
          <c:showPercent val="0"/>
          <c:showBubbleSize val="0"/>
        </c:dLbls>
        <c:gapWidth val="150"/>
        <c:axId val="470018288"/>
        <c:axId val="470018680"/>
      </c:barChart>
      <c:catAx>
        <c:axId val="470018288"/>
        <c:scaling>
          <c:orientation val="minMax"/>
        </c:scaling>
        <c:delete val="0"/>
        <c:axPos val="b"/>
        <c:numFmt formatCode="General" sourceLinked="1"/>
        <c:majorTickMark val="out"/>
        <c:minorTickMark val="none"/>
        <c:tickLblPos val="nextTo"/>
        <c:crossAx val="470018680"/>
        <c:crosses val="autoZero"/>
        <c:auto val="1"/>
        <c:lblAlgn val="ctr"/>
        <c:lblOffset val="100"/>
        <c:noMultiLvlLbl val="0"/>
      </c:catAx>
      <c:valAx>
        <c:axId val="470018680"/>
        <c:scaling>
          <c:orientation val="minMax"/>
          <c:max val="1"/>
        </c:scaling>
        <c:delete val="0"/>
        <c:axPos val="l"/>
        <c:numFmt formatCode="0%" sourceLinked="0"/>
        <c:majorTickMark val="out"/>
        <c:minorTickMark val="none"/>
        <c:tickLblPos val="nextTo"/>
        <c:crossAx val="470018288"/>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2388013998250222"/>
          <c:y val="3.9528309663845684E-2"/>
          <c:w val="0.76130504520268305"/>
          <c:h val="0.86374986331198633"/>
        </c:manualLayout>
      </c:layout>
      <c:barChart>
        <c:barDir val="col"/>
        <c:grouping val="clustered"/>
        <c:varyColors val="0"/>
        <c:ser>
          <c:idx val="0"/>
          <c:order val="0"/>
          <c:tx>
            <c:strRef>
              <c:f>Sheet1!$B$5</c:f>
              <c:strCache>
                <c:ptCount val="1"/>
                <c:pt idx="0">
                  <c:v>Ordinary account</c:v>
                </c:pt>
              </c:strCache>
            </c:strRef>
          </c:tx>
          <c:spPr>
            <a:solidFill>
              <a:schemeClr val="accent1">
                <a:lumMod val="60000"/>
                <a:lumOff val="40000"/>
              </a:schemeClr>
            </a:solidFill>
          </c:spPr>
          <c:invertIfNegative val="0"/>
          <c:cat>
            <c:strRef>
              <c:f>Sheet1!$A$11</c:f>
              <c:strCache>
                <c:ptCount val="1"/>
                <c:pt idx="0">
                  <c:v>Land under cultivation</c:v>
                </c:pt>
              </c:strCache>
            </c:strRef>
          </c:cat>
          <c:val>
            <c:numRef>
              <c:f>Sheet1!$B$11</c:f>
              <c:numCache>
                <c:formatCode>General</c:formatCode>
                <c:ptCount val="1"/>
                <c:pt idx="0">
                  <c:v>0.05</c:v>
                </c:pt>
              </c:numCache>
            </c:numRef>
          </c:val>
        </c:ser>
        <c:ser>
          <c:idx val="1"/>
          <c:order val="1"/>
          <c:tx>
            <c:strRef>
              <c:f>Sheet1!$C$5</c:f>
              <c:strCache>
                <c:ptCount val="1"/>
                <c:pt idx="0">
                  <c:v>Commitment account</c:v>
                </c:pt>
              </c:strCache>
            </c:strRef>
          </c:tx>
          <c:spPr>
            <a:solidFill>
              <a:schemeClr val="accent1">
                <a:lumMod val="75000"/>
              </a:schemeClr>
            </a:solidFill>
          </c:spPr>
          <c:invertIfNegative val="0"/>
          <c:cat>
            <c:strRef>
              <c:f>Sheet1!$A$11</c:f>
              <c:strCache>
                <c:ptCount val="1"/>
                <c:pt idx="0">
                  <c:v>Land under cultivation</c:v>
                </c:pt>
              </c:strCache>
            </c:strRef>
          </c:cat>
          <c:val>
            <c:numRef>
              <c:f>Sheet1!$C$11</c:f>
              <c:numCache>
                <c:formatCode>General</c:formatCode>
                <c:ptCount val="1"/>
                <c:pt idx="0">
                  <c:v>0.42</c:v>
                </c:pt>
              </c:numCache>
            </c:numRef>
          </c:val>
        </c:ser>
        <c:dLbls>
          <c:showLegendKey val="0"/>
          <c:showVal val="0"/>
          <c:showCatName val="0"/>
          <c:showSerName val="0"/>
          <c:showPercent val="0"/>
          <c:showBubbleSize val="0"/>
        </c:dLbls>
        <c:gapWidth val="150"/>
        <c:axId val="470019464"/>
        <c:axId val="470019856"/>
      </c:barChart>
      <c:catAx>
        <c:axId val="470019464"/>
        <c:scaling>
          <c:orientation val="minMax"/>
        </c:scaling>
        <c:delete val="0"/>
        <c:axPos val="b"/>
        <c:numFmt formatCode="General" sourceLinked="0"/>
        <c:majorTickMark val="out"/>
        <c:minorTickMark val="none"/>
        <c:tickLblPos val="nextTo"/>
        <c:crossAx val="470019856"/>
        <c:crosses val="autoZero"/>
        <c:auto val="1"/>
        <c:lblAlgn val="ctr"/>
        <c:lblOffset val="100"/>
        <c:noMultiLvlLbl val="0"/>
      </c:catAx>
      <c:valAx>
        <c:axId val="470019856"/>
        <c:scaling>
          <c:orientation val="minMax"/>
        </c:scaling>
        <c:delete val="0"/>
        <c:axPos val="l"/>
        <c:numFmt formatCode="#,##0.00" sourceLinked="0"/>
        <c:majorTickMark val="out"/>
        <c:minorTickMark val="none"/>
        <c:tickLblPos val="nextTo"/>
        <c:crossAx val="470019464"/>
        <c:crosses val="autoZero"/>
        <c:crossBetween val="between"/>
      </c:valAx>
      <c:spPr>
        <a:ln>
          <a:noFill/>
        </a:ln>
      </c:spPr>
    </c:plotArea>
    <c:legend>
      <c:legendPos val="r"/>
      <c:layout>
        <c:manualLayout>
          <c:xMode val="edge"/>
          <c:yMode val="edge"/>
          <c:x val="0.2001904761904762"/>
          <c:y val="6.9806212054218789E-2"/>
          <c:w val="0.41777293041072566"/>
          <c:h val="0.23786994908074338"/>
        </c:manualLayout>
      </c:layout>
      <c:overlay val="0"/>
    </c:legend>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1969248524785465"/>
          <c:y val="3.3795476136038671E-2"/>
          <c:w val="0.76732469611511334"/>
          <c:h val="0.8235328769760617"/>
        </c:manualLayout>
      </c:layout>
      <c:barChart>
        <c:barDir val="col"/>
        <c:grouping val="clustered"/>
        <c:varyColors val="0"/>
        <c:ser>
          <c:idx val="0"/>
          <c:order val="0"/>
          <c:tx>
            <c:strRef>
              <c:f>Sheet1!$E$5</c:f>
              <c:strCache>
                <c:ptCount val="1"/>
                <c:pt idx="0">
                  <c:v>Ordinary account</c:v>
                </c:pt>
              </c:strCache>
            </c:strRef>
          </c:tx>
          <c:spPr>
            <a:solidFill>
              <a:schemeClr val="accent1">
                <a:lumMod val="60000"/>
                <a:lumOff val="40000"/>
              </a:schemeClr>
            </a:solidFill>
          </c:spPr>
          <c:invertIfNegative val="0"/>
          <c:cat>
            <c:strRef>
              <c:f>Sheet1!$A$6:$A$9</c:f>
              <c:strCache>
                <c:ptCount val="3"/>
                <c:pt idx="0">
                  <c:v>Total value of inputs</c:v>
                </c:pt>
                <c:pt idx="1">
                  <c:v>Value of crop output</c:v>
                </c:pt>
                <c:pt idx="2">
                  <c:v>Farm profit</c:v>
                </c:pt>
              </c:strCache>
            </c:strRef>
          </c:cat>
          <c:val>
            <c:numRef>
              <c:f>Sheet1!$B$6:$B$9</c:f>
              <c:numCache>
                <c:formatCode>General</c:formatCode>
                <c:ptCount val="3"/>
                <c:pt idx="0">
                  <c:v>8472.34</c:v>
                </c:pt>
                <c:pt idx="1">
                  <c:v>7166.73</c:v>
                </c:pt>
                <c:pt idx="2">
                  <c:v>1071.47</c:v>
                </c:pt>
              </c:numCache>
            </c:numRef>
          </c:val>
        </c:ser>
        <c:ser>
          <c:idx val="1"/>
          <c:order val="1"/>
          <c:tx>
            <c:strRef>
              <c:f>Sheet1!$C$5</c:f>
              <c:strCache>
                <c:ptCount val="1"/>
                <c:pt idx="0">
                  <c:v>Commitment account</c:v>
                </c:pt>
              </c:strCache>
            </c:strRef>
          </c:tx>
          <c:spPr>
            <a:solidFill>
              <a:schemeClr val="accent1">
                <a:lumMod val="75000"/>
              </a:schemeClr>
            </a:solidFill>
          </c:spPr>
          <c:invertIfNegative val="0"/>
          <c:cat>
            <c:strRef>
              <c:f>Sheet1!$A$6:$A$9</c:f>
              <c:strCache>
                <c:ptCount val="3"/>
                <c:pt idx="0">
                  <c:v>Total value of inputs</c:v>
                </c:pt>
                <c:pt idx="1">
                  <c:v>Value of crop output</c:v>
                </c:pt>
                <c:pt idx="2">
                  <c:v>Farm profit</c:v>
                </c:pt>
              </c:strCache>
            </c:strRef>
          </c:cat>
          <c:val>
            <c:numRef>
              <c:f>Sheet1!$C$6:$C$9</c:f>
              <c:numCache>
                <c:formatCode>General</c:formatCode>
                <c:ptCount val="3"/>
                <c:pt idx="0">
                  <c:v>15507.62</c:v>
                </c:pt>
                <c:pt idx="1">
                  <c:v>33418.120000000003</c:v>
                </c:pt>
                <c:pt idx="2" formatCode="#,##0.00">
                  <c:v>19412.53</c:v>
                </c:pt>
              </c:numCache>
            </c:numRef>
          </c:val>
        </c:ser>
        <c:dLbls>
          <c:showLegendKey val="0"/>
          <c:showVal val="0"/>
          <c:showCatName val="0"/>
          <c:showSerName val="0"/>
          <c:showPercent val="0"/>
          <c:showBubbleSize val="0"/>
        </c:dLbls>
        <c:gapWidth val="150"/>
        <c:axId val="470020640"/>
        <c:axId val="470021032"/>
      </c:barChart>
      <c:catAx>
        <c:axId val="470020640"/>
        <c:scaling>
          <c:orientation val="minMax"/>
        </c:scaling>
        <c:delete val="0"/>
        <c:axPos val="b"/>
        <c:numFmt formatCode="General" sourceLinked="0"/>
        <c:majorTickMark val="out"/>
        <c:minorTickMark val="none"/>
        <c:tickLblPos val="nextTo"/>
        <c:crossAx val="470021032"/>
        <c:crosses val="autoZero"/>
        <c:auto val="1"/>
        <c:lblAlgn val="ctr"/>
        <c:lblOffset val="100"/>
        <c:noMultiLvlLbl val="0"/>
      </c:catAx>
      <c:valAx>
        <c:axId val="470021032"/>
        <c:scaling>
          <c:orientation val="minMax"/>
          <c:max val="35000"/>
          <c:min val="0"/>
        </c:scaling>
        <c:delete val="0"/>
        <c:axPos val="l"/>
        <c:numFmt formatCode="#,##0" sourceLinked="0"/>
        <c:majorTickMark val="out"/>
        <c:minorTickMark val="none"/>
        <c:tickLblPos val="nextTo"/>
        <c:crossAx val="470020640"/>
        <c:crosses val="autoZero"/>
        <c:crossBetween val="between"/>
      </c:valAx>
    </c:plotArea>
    <c:legend>
      <c:legendPos val="r"/>
      <c:layout>
        <c:manualLayout>
          <c:xMode val="edge"/>
          <c:yMode val="edge"/>
          <c:x val="0.24442452672139386"/>
          <c:y val="8.2968803498764163E-2"/>
          <c:w val="0.26274286792582302"/>
          <c:h val="0.26731500726877871"/>
        </c:manualLayout>
      </c:layout>
      <c:overlay val="0"/>
    </c:legend>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57062753519444"/>
          <c:y val="7.1241719785026872E-2"/>
          <c:w val="0.78772230175773483"/>
          <c:h val="0.73738157730283715"/>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loans without rainfall insurance</c:v>
                </c:pt>
                <c:pt idx="1">
                  <c:v>loans with rainfall insurance</c:v>
                </c:pt>
              </c:strCache>
            </c:strRef>
          </c:cat>
          <c:val>
            <c:numRef>
              <c:f>Sheet1!$B$2:$B$3</c:f>
              <c:numCache>
                <c:formatCode>General</c:formatCode>
                <c:ptCount val="2"/>
                <c:pt idx="0">
                  <c:v>33</c:v>
                </c:pt>
                <c:pt idx="1">
                  <c:v>20</c:v>
                </c:pt>
              </c:numCache>
            </c:numRef>
          </c:val>
        </c:ser>
        <c:dLbls>
          <c:showLegendKey val="0"/>
          <c:showVal val="0"/>
          <c:showCatName val="0"/>
          <c:showSerName val="0"/>
          <c:showPercent val="0"/>
          <c:showBubbleSize val="0"/>
        </c:dLbls>
        <c:gapWidth val="150"/>
        <c:axId val="470556136"/>
        <c:axId val="470556528"/>
      </c:barChart>
      <c:catAx>
        <c:axId val="470556136"/>
        <c:scaling>
          <c:orientation val="minMax"/>
        </c:scaling>
        <c:delete val="0"/>
        <c:axPos val="b"/>
        <c:numFmt formatCode="General" sourceLinked="0"/>
        <c:majorTickMark val="out"/>
        <c:minorTickMark val="none"/>
        <c:tickLblPos val="nextTo"/>
        <c:crossAx val="470556528"/>
        <c:crosses val="autoZero"/>
        <c:auto val="1"/>
        <c:lblAlgn val="ctr"/>
        <c:lblOffset val="100"/>
        <c:noMultiLvlLbl val="0"/>
      </c:catAx>
      <c:valAx>
        <c:axId val="470556528"/>
        <c:scaling>
          <c:orientation val="minMax"/>
        </c:scaling>
        <c:delete val="0"/>
        <c:axPos val="l"/>
        <c:numFmt formatCode="General" sourceLinked="1"/>
        <c:majorTickMark val="out"/>
        <c:minorTickMark val="none"/>
        <c:tickLblPos val="nextTo"/>
        <c:crossAx val="470556136"/>
        <c:crosses val="autoZero"/>
        <c:crossBetween val="between"/>
      </c:valAx>
    </c:plotArea>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FAD5C-1289-4332-BB01-BB512D8A29E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92F300A-CDCD-45A7-83C4-5FCF6375B62C}">
      <dgm:prSet phldrT="[Text]"/>
      <dgm:spPr>
        <a:solidFill>
          <a:schemeClr val="accent1">
            <a:lumMod val="60000"/>
            <a:lumOff val="40000"/>
          </a:schemeClr>
        </a:solidFill>
      </dgm:spPr>
      <dgm:t>
        <a:bodyPr/>
        <a:lstStyle/>
        <a:p>
          <a:r>
            <a:rPr lang="en-US" dirty="0" smtClean="0"/>
            <a:t>Promoting financial inclusion </a:t>
          </a:r>
          <a:endParaRPr lang="en-US" dirty="0"/>
        </a:p>
      </dgm:t>
    </dgm:pt>
    <dgm:pt modelId="{ACADAC64-BBA3-4B83-A70B-9B1729B8BE2D}" type="parTrans" cxnId="{CBAC3EB9-2441-4052-B3E0-2076DEB4B417}">
      <dgm:prSet/>
      <dgm:spPr/>
      <dgm:t>
        <a:bodyPr/>
        <a:lstStyle/>
        <a:p>
          <a:endParaRPr lang="en-US"/>
        </a:p>
      </dgm:t>
    </dgm:pt>
    <dgm:pt modelId="{C1237BBB-9FB6-4887-9FAF-B8FA4EED7FAE}" type="sibTrans" cxnId="{CBAC3EB9-2441-4052-B3E0-2076DEB4B417}">
      <dgm:prSet/>
      <dgm:spPr/>
      <dgm:t>
        <a:bodyPr/>
        <a:lstStyle/>
        <a:p>
          <a:endParaRPr lang="en-US"/>
        </a:p>
      </dgm:t>
    </dgm:pt>
    <dgm:pt modelId="{FF89057C-53D6-4B50-AE04-A0378EB3FFE7}">
      <dgm:prSet phldrT="[Text]"/>
      <dgm:spPr>
        <a:solidFill>
          <a:schemeClr val="accent1">
            <a:lumMod val="75000"/>
          </a:schemeClr>
        </a:solidFill>
      </dgm:spPr>
      <dgm:t>
        <a:bodyPr/>
        <a:lstStyle/>
        <a:p>
          <a:r>
            <a:rPr lang="en-US" dirty="0" smtClean="0"/>
            <a:t>I. Promise of technology </a:t>
          </a:r>
          <a:endParaRPr lang="en-US" dirty="0"/>
        </a:p>
      </dgm:t>
    </dgm:pt>
    <dgm:pt modelId="{52E9D0A6-52F9-424A-BD36-868B5D2AD5A1}" type="parTrans" cxnId="{13479B72-2794-43B4-A8B4-AE5C63764C24}">
      <dgm:prSet/>
      <dgm:spPr/>
      <dgm:t>
        <a:bodyPr/>
        <a:lstStyle/>
        <a:p>
          <a:endParaRPr lang="en-US"/>
        </a:p>
      </dgm:t>
    </dgm:pt>
    <dgm:pt modelId="{1C615DC6-069A-4EE8-8C56-3D5E9B6D4F26}" type="sibTrans" cxnId="{13479B72-2794-43B4-A8B4-AE5C63764C24}">
      <dgm:prSet/>
      <dgm:spPr/>
      <dgm:t>
        <a:bodyPr/>
        <a:lstStyle/>
        <a:p>
          <a:endParaRPr lang="en-US"/>
        </a:p>
      </dgm:t>
    </dgm:pt>
    <dgm:pt modelId="{1EFF5815-4B87-4774-96B0-672B1D374ED6}">
      <dgm:prSet phldrT="[Text]"/>
      <dgm:spPr>
        <a:solidFill>
          <a:schemeClr val="accent1">
            <a:lumMod val="75000"/>
          </a:schemeClr>
        </a:solidFill>
      </dgm:spPr>
      <dgm:t>
        <a:bodyPr/>
        <a:lstStyle/>
        <a:p>
          <a:r>
            <a:rPr lang="en-US" dirty="0" smtClean="0"/>
            <a:t>II. Product design, business models </a:t>
          </a:r>
          <a:endParaRPr lang="en-US" dirty="0"/>
        </a:p>
      </dgm:t>
    </dgm:pt>
    <dgm:pt modelId="{B725D310-A425-4767-BF7D-E9D176910891}" type="parTrans" cxnId="{EC4A7A0A-A3D2-4198-89D4-00FA037BC466}">
      <dgm:prSet/>
      <dgm:spPr/>
      <dgm:t>
        <a:bodyPr/>
        <a:lstStyle/>
        <a:p>
          <a:endParaRPr lang="en-US"/>
        </a:p>
      </dgm:t>
    </dgm:pt>
    <dgm:pt modelId="{BBAE1434-F088-48B2-A71F-02E955E8AE56}" type="sibTrans" cxnId="{EC4A7A0A-A3D2-4198-89D4-00FA037BC466}">
      <dgm:prSet/>
      <dgm:spPr/>
      <dgm:t>
        <a:bodyPr/>
        <a:lstStyle/>
        <a:p>
          <a:endParaRPr lang="en-US"/>
        </a:p>
      </dgm:t>
    </dgm:pt>
    <dgm:pt modelId="{D82D7D6A-6134-442E-AC93-C5746FB357C1}">
      <dgm:prSet phldrT="[Text]"/>
      <dgm:spPr>
        <a:solidFill>
          <a:schemeClr val="accent1">
            <a:lumMod val="75000"/>
          </a:schemeClr>
        </a:solidFill>
      </dgm:spPr>
      <dgm:t>
        <a:bodyPr/>
        <a:lstStyle/>
        <a:p>
          <a:r>
            <a:rPr lang="en-US" dirty="0" smtClean="0"/>
            <a:t>III. Financial capability  </a:t>
          </a:r>
          <a:endParaRPr lang="en-US" dirty="0"/>
        </a:p>
      </dgm:t>
    </dgm:pt>
    <dgm:pt modelId="{EE22FFF3-85FD-4783-9562-0118766F4A89}" type="parTrans" cxnId="{BA99794C-B115-4EE1-9CB3-A6C51085268D}">
      <dgm:prSet/>
      <dgm:spPr/>
      <dgm:t>
        <a:bodyPr/>
        <a:lstStyle/>
        <a:p>
          <a:endParaRPr lang="en-US"/>
        </a:p>
      </dgm:t>
    </dgm:pt>
    <dgm:pt modelId="{C67E85EB-7714-44B6-AC6B-3EFC75F36C84}" type="sibTrans" cxnId="{BA99794C-B115-4EE1-9CB3-A6C51085268D}">
      <dgm:prSet/>
      <dgm:spPr/>
      <dgm:t>
        <a:bodyPr/>
        <a:lstStyle/>
        <a:p>
          <a:endParaRPr lang="en-US"/>
        </a:p>
      </dgm:t>
    </dgm:pt>
    <dgm:pt modelId="{34976229-F06C-4896-8260-BE7887EB2B6D}" type="pres">
      <dgm:prSet presAssocID="{92BFAD5C-1289-4332-BB01-BB512D8A29E8}" presName="mainComposite" presStyleCnt="0">
        <dgm:presLayoutVars>
          <dgm:chPref val="1"/>
          <dgm:dir/>
          <dgm:animOne val="branch"/>
          <dgm:animLvl val="lvl"/>
          <dgm:resizeHandles val="exact"/>
        </dgm:presLayoutVars>
      </dgm:prSet>
      <dgm:spPr/>
      <dgm:t>
        <a:bodyPr/>
        <a:lstStyle/>
        <a:p>
          <a:endParaRPr lang="en-US"/>
        </a:p>
      </dgm:t>
    </dgm:pt>
    <dgm:pt modelId="{0426FBC6-E43E-4196-B5F9-527A83E1EB2B}" type="pres">
      <dgm:prSet presAssocID="{92BFAD5C-1289-4332-BB01-BB512D8A29E8}" presName="hierFlow" presStyleCnt="0"/>
      <dgm:spPr/>
    </dgm:pt>
    <dgm:pt modelId="{6F5FDDA0-80E0-41C6-B4D8-E26E1C81172A}" type="pres">
      <dgm:prSet presAssocID="{92BFAD5C-1289-4332-BB01-BB512D8A29E8}" presName="hierChild1" presStyleCnt="0">
        <dgm:presLayoutVars>
          <dgm:chPref val="1"/>
          <dgm:animOne val="branch"/>
          <dgm:animLvl val="lvl"/>
        </dgm:presLayoutVars>
      </dgm:prSet>
      <dgm:spPr/>
    </dgm:pt>
    <dgm:pt modelId="{2211E8AD-9C48-445B-927D-3608D0C16244}" type="pres">
      <dgm:prSet presAssocID="{692F300A-CDCD-45A7-83C4-5FCF6375B62C}" presName="Name14" presStyleCnt="0"/>
      <dgm:spPr/>
    </dgm:pt>
    <dgm:pt modelId="{6C17E1E2-4D72-46F8-8C67-08F090C74AEE}" type="pres">
      <dgm:prSet presAssocID="{692F300A-CDCD-45A7-83C4-5FCF6375B62C}" presName="level1Shape" presStyleLbl="node0" presStyleIdx="0" presStyleCnt="1">
        <dgm:presLayoutVars>
          <dgm:chPref val="3"/>
        </dgm:presLayoutVars>
      </dgm:prSet>
      <dgm:spPr/>
      <dgm:t>
        <a:bodyPr/>
        <a:lstStyle/>
        <a:p>
          <a:endParaRPr lang="en-US"/>
        </a:p>
      </dgm:t>
    </dgm:pt>
    <dgm:pt modelId="{29B508DE-E15C-4274-A2AF-5273136DD282}" type="pres">
      <dgm:prSet presAssocID="{692F300A-CDCD-45A7-83C4-5FCF6375B62C}" presName="hierChild2" presStyleCnt="0"/>
      <dgm:spPr/>
    </dgm:pt>
    <dgm:pt modelId="{8A840126-8300-4499-B06A-C9AFFF5A949C}" type="pres">
      <dgm:prSet presAssocID="{52E9D0A6-52F9-424A-BD36-868B5D2AD5A1}" presName="Name19" presStyleLbl="parChTrans1D2" presStyleIdx="0" presStyleCnt="3"/>
      <dgm:spPr/>
      <dgm:t>
        <a:bodyPr/>
        <a:lstStyle/>
        <a:p>
          <a:endParaRPr lang="en-US"/>
        </a:p>
      </dgm:t>
    </dgm:pt>
    <dgm:pt modelId="{B1B639DD-544C-4251-8F31-869228EA62CC}" type="pres">
      <dgm:prSet presAssocID="{FF89057C-53D6-4B50-AE04-A0378EB3FFE7}" presName="Name21" presStyleCnt="0"/>
      <dgm:spPr/>
    </dgm:pt>
    <dgm:pt modelId="{F685E653-8E8B-47FC-B3BB-041698CCA65B}" type="pres">
      <dgm:prSet presAssocID="{FF89057C-53D6-4B50-AE04-A0378EB3FFE7}" presName="level2Shape" presStyleLbl="node2" presStyleIdx="0" presStyleCnt="3"/>
      <dgm:spPr/>
      <dgm:t>
        <a:bodyPr/>
        <a:lstStyle/>
        <a:p>
          <a:endParaRPr lang="en-US"/>
        </a:p>
      </dgm:t>
    </dgm:pt>
    <dgm:pt modelId="{96E46362-C283-4181-B847-3EEAED610183}" type="pres">
      <dgm:prSet presAssocID="{FF89057C-53D6-4B50-AE04-A0378EB3FFE7}" presName="hierChild3" presStyleCnt="0"/>
      <dgm:spPr/>
    </dgm:pt>
    <dgm:pt modelId="{A428457C-EEF7-4057-B3E1-18A90F513C7F}" type="pres">
      <dgm:prSet presAssocID="{B725D310-A425-4767-BF7D-E9D176910891}" presName="Name19" presStyleLbl="parChTrans1D2" presStyleIdx="1" presStyleCnt="3"/>
      <dgm:spPr/>
      <dgm:t>
        <a:bodyPr/>
        <a:lstStyle/>
        <a:p>
          <a:endParaRPr lang="en-US"/>
        </a:p>
      </dgm:t>
    </dgm:pt>
    <dgm:pt modelId="{3B63DC7D-0135-482C-B933-071604965672}" type="pres">
      <dgm:prSet presAssocID="{1EFF5815-4B87-4774-96B0-672B1D374ED6}" presName="Name21" presStyleCnt="0"/>
      <dgm:spPr/>
    </dgm:pt>
    <dgm:pt modelId="{B68EE407-95BA-446F-BC06-381A902F7E51}" type="pres">
      <dgm:prSet presAssocID="{1EFF5815-4B87-4774-96B0-672B1D374ED6}" presName="level2Shape" presStyleLbl="node2" presStyleIdx="1" presStyleCnt="3" custScaleX="143053"/>
      <dgm:spPr/>
      <dgm:t>
        <a:bodyPr/>
        <a:lstStyle/>
        <a:p>
          <a:endParaRPr lang="en-US"/>
        </a:p>
      </dgm:t>
    </dgm:pt>
    <dgm:pt modelId="{8509007A-E6BA-43EF-8439-DF851D2B92EE}" type="pres">
      <dgm:prSet presAssocID="{1EFF5815-4B87-4774-96B0-672B1D374ED6}" presName="hierChild3" presStyleCnt="0"/>
      <dgm:spPr/>
    </dgm:pt>
    <dgm:pt modelId="{8E5A6F62-2CDB-4453-AA22-0124C25C9288}" type="pres">
      <dgm:prSet presAssocID="{EE22FFF3-85FD-4783-9562-0118766F4A89}" presName="Name19" presStyleLbl="parChTrans1D2" presStyleIdx="2" presStyleCnt="3"/>
      <dgm:spPr/>
      <dgm:t>
        <a:bodyPr/>
        <a:lstStyle/>
        <a:p>
          <a:endParaRPr lang="en-US"/>
        </a:p>
      </dgm:t>
    </dgm:pt>
    <dgm:pt modelId="{F5173EFC-7A29-4A25-9EB9-147A1FB1D17B}" type="pres">
      <dgm:prSet presAssocID="{D82D7D6A-6134-442E-AC93-C5746FB357C1}" presName="Name21" presStyleCnt="0"/>
      <dgm:spPr/>
    </dgm:pt>
    <dgm:pt modelId="{8A5AD67F-E1C3-4807-A266-4F6B2BA7AA08}" type="pres">
      <dgm:prSet presAssocID="{D82D7D6A-6134-442E-AC93-C5746FB357C1}" presName="level2Shape" presStyleLbl="node2" presStyleIdx="2" presStyleCnt="3"/>
      <dgm:spPr/>
      <dgm:t>
        <a:bodyPr/>
        <a:lstStyle/>
        <a:p>
          <a:endParaRPr lang="en-US"/>
        </a:p>
      </dgm:t>
    </dgm:pt>
    <dgm:pt modelId="{06329E23-DBD0-4080-B4EB-B4D1BAEE8439}" type="pres">
      <dgm:prSet presAssocID="{D82D7D6A-6134-442E-AC93-C5746FB357C1}" presName="hierChild3" presStyleCnt="0"/>
      <dgm:spPr/>
    </dgm:pt>
    <dgm:pt modelId="{33F15167-08FC-4E3F-8A1C-F503DD88D192}" type="pres">
      <dgm:prSet presAssocID="{92BFAD5C-1289-4332-BB01-BB512D8A29E8}" presName="bgShapesFlow" presStyleCnt="0"/>
      <dgm:spPr/>
    </dgm:pt>
  </dgm:ptLst>
  <dgm:cxnLst>
    <dgm:cxn modelId="{13479B72-2794-43B4-A8B4-AE5C63764C24}" srcId="{692F300A-CDCD-45A7-83C4-5FCF6375B62C}" destId="{FF89057C-53D6-4B50-AE04-A0378EB3FFE7}" srcOrd="0" destOrd="0" parTransId="{52E9D0A6-52F9-424A-BD36-868B5D2AD5A1}" sibTransId="{1C615DC6-069A-4EE8-8C56-3D5E9B6D4F26}"/>
    <dgm:cxn modelId="{D6A4AA2A-78ED-45A7-9B6D-56BC19ADF85F}" type="presOf" srcId="{692F300A-CDCD-45A7-83C4-5FCF6375B62C}" destId="{6C17E1E2-4D72-46F8-8C67-08F090C74AEE}" srcOrd="0" destOrd="0" presId="urn:microsoft.com/office/officeart/2005/8/layout/hierarchy6"/>
    <dgm:cxn modelId="{1361035B-BC73-4DDA-BC6A-7A3DE25FDD3C}" type="presOf" srcId="{EE22FFF3-85FD-4783-9562-0118766F4A89}" destId="{8E5A6F62-2CDB-4453-AA22-0124C25C9288}" srcOrd="0" destOrd="0" presId="urn:microsoft.com/office/officeart/2005/8/layout/hierarchy6"/>
    <dgm:cxn modelId="{B167CAC9-6B95-4205-931D-29DD4CBF4BD5}" type="presOf" srcId="{92BFAD5C-1289-4332-BB01-BB512D8A29E8}" destId="{34976229-F06C-4896-8260-BE7887EB2B6D}" srcOrd="0" destOrd="0" presId="urn:microsoft.com/office/officeart/2005/8/layout/hierarchy6"/>
    <dgm:cxn modelId="{BA99794C-B115-4EE1-9CB3-A6C51085268D}" srcId="{692F300A-CDCD-45A7-83C4-5FCF6375B62C}" destId="{D82D7D6A-6134-442E-AC93-C5746FB357C1}" srcOrd="2" destOrd="0" parTransId="{EE22FFF3-85FD-4783-9562-0118766F4A89}" sibTransId="{C67E85EB-7714-44B6-AC6B-3EFC75F36C84}"/>
    <dgm:cxn modelId="{DE2F7F5B-6151-4770-BD19-C3FCB2BDF97E}" type="presOf" srcId="{FF89057C-53D6-4B50-AE04-A0378EB3FFE7}" destId="{F685E653-8E8B-47FC-B3BB-041698CCA65B}" srcOrd="0" destOrd="0" presId="urn:microsoft.com/office/officeart/2005/8/layout/hierarchy6"/>
    <dgm:cxn modelId="{EC4A7A0A-A3D2-4198-89D4-00FA037BC466}" srcId="{692F300A-CDCD-45A7-83C4-5FCF6375B62C}" destId="{1EFF5815-4B87-4774-96B0-672B1D374ED6}" srcOrd="1" destOrd="0" parTransId="{B725D310-A425-4767-BF7D-E9D176910891}" sibTransId="{BBAE1434-F088-48B2-A71F-02E955E8AE56}"/>
    <dgm:cxn modelId="{0A80584A-3DC8-453F-A69A-0D4373F57CD9}" type="presOf" srcId="{B725D310-A425-4767-BF7D-E9D176910891}" destId="{A428457C-EEF7-4057-B3E1-18A90F513C7F}" srcOrd="0" destOrd="0" presId="urn:microsoft.com/office/officeart/2005/8/layout/hierarchy6"/>
    <dgm:cxn modelId="{FAD2580E-7154-4523-8EC0-296FD60EFA1D}" type="presOf" srcId="{D82D7D6A-6134-442E-AC93-C5746FB357C1}" destId="{8A5AD67F-E1C3-4807-A266-4F6B2BA7AA08}" srcOrd="0" destOrd="0" presId="urn:microsoft.com/office/officeart/2005/8/layout/hierarchy6"/>
    <dgm:cxn modelId="{3D4BC8D3-9B00-41D6-9D86-02E826D124E0}" type="presOf" srcId="{1EFF5815-4B87-4774-96B0-672B1D374ED6}" destId="{B68EE407-95BA-446F-BC06-381A902F7E51}" srcOrd="0" destOrd="0" presId="urn:microsoft.com/office/officeart/2005/8/layout/hierarchy6"/>
    <dgm:cxn modelId="{CBAC3EB9-2441-4052-B3E0-2076DEB4B417}" srcId="{92BFAD5C-1289-4332-BB01-BB512D8A29E8}" destId="{692F300A-CDCD-45A7-83C4-5FCF6375B62C}" srcOrd="0" destOrd="0" parTransId="{ACADAC64-BBA3-4B83-A70B-9B1729B8BE2D}" sibTransId="{C1237BBB-9FB6-4887-9FAF-B8FA4EED7FAE}"/>
    <dgm:cxn modelId="{19390684-16A3-4748-8B27-201C3275E318}" type="presOf" srcId="{52E9D0A6-52F9-424A-BD36-868B5D2AD5A1}" destId="{8A840126-8300-4499-B06A-C9AFFF5A949C}" srcOrd="0" destOrd="0" presId="urn:microsoft.com/office/officeart/2005/8/layout/hierarchy6"/>
    <dgm:cxn modelId="{089867A7-999B-4CA8-82AF-2516B7279C62}" type="presParOf" srcId="{34976229-F06C-4896-8260-BE7887EB2B6D}" destId="{0426FBC6-E43E-4196-B5F9-527A83E1EB2B}" srcOrd="0" destOrd="0" presId="urn:microsoft.com/office/officeart/2005/8/layout/hierarchy6"/>
    <dgm:cxn modelId="{56997CDF-71E4-40CC-A5D3-ADD7EE6834EC}" type="presParOf" srcId="{0426FBC6-E43E-4196-B5F9-527A83E1EB2B}" destId="{6F5FDDA0-80E0-41C6-B4D8-E26E1C81172A}" srcOrd="0" destOrd="0" presId="urn:microsoft.com/office/officeart/2005/8/layout/hierarchy6"/>
    <dgm:cxn modelId="{EC81FF11-4A62-48BB-A0D9-17A960E0BCA7}" type="presParOf" srcId="{6F5FDDA0-80E0-41C6-B4D8-E26E1C81172A}" destId="{2211E8AD-9C48-445B-927D-3608D0C16244}" srcOrd="0" destOrd="0" presId="urn:microsoft.com/office/officeart/2005/8/layout/hierarchy6"/>
    <dgm:cxn modelId="{DE602D3C-5CCA-4975-8A8B-6B9AC4B594EE}" type="presParOf" srcId="{2211E8AD-9C48-445B-927D-3608D0C16244}" destId="{6C17E1E2-4D72-46F8-8C67-08F090C74AEE}" srcOrd="0" destOrd="0" presId="urn:microsoft.com/office/officeart/2005/8/layout/hierarchy6"/>
    <dgm:cxn modelId="{43358150-BFED-4675-B996-79B42B109CFB}" type="presParOf" srcId="{2211E8AD-9C48-445B-927D-3608D0C16244}" destId="{29B508DE-E15C-4274-A2AF-5273136DD282}" srcOrd="1" destOrd="0" presId="urn:microsoft.com/office/officeart/2005/8/layout/hierarchy6"/>
    <dgm:cxn modelId="{457917B6-6FDB-4F5F-BF36-DA33216993FB}" type="presParOf" srcId="{29B508DE-E15C-4274-A2AF-5273136DD282}" destId="{8A840126-8300-4499-B06A-C9AFFF5A949C}" srcOrd="0" destOrd="0" presId="urn:microsoft.com/office/officeart/2005/8/layout/hierarchy6"/>
    <dgm:cxn modelId="{87792909-6C0F-4D19-A002-B3293332B7D2}" type="presParOf" srcId="{29B508DE-E15C-4274-A2AF-5273136DD282}" destId="{B1B639DD-544C-4251-8F31-869228EA62CC}" srcOrd="1" destOrd="0" presId="urn:microsoft.com/office/officeart/2005/8/layout/hierarchy6"/>
    <dgm:cxn modelId="{1514C937-748B-4901-B474-2844958575FF}" type="presParOf" srcId="{B1B639DD-544C-4251-8F31-869228EA62CC}" destId="{F685E653-8E8B-47FC-B3BB-041698CCA65B}" srcOrd="0" destOrd="0" presId="urn:microsoft.com/office/officeart/2005/8/layout/hierarchy6"/>
    <dgm:cxn modelId="{D0BEA910-0EE9-4751-9107-2B14891C920F}" type="presParOf" srcId="{B1B639DD-544C-4251-8F31-869228EA62CC}" destId="{96E46362-C283-4181-B847-3EEAED610183}" srcOrd="1" destOrd="0" presId="urn:microsoft.com/office/officeart/2005/8/layout/hierarchy6"/>
    <dgm:cxn modelId="{6CED1A4C-7E26-41A6-BD8D-038F23D39976}" type="presParOf" srcId="{29B508DE-E15C-4274-A2AF-5273136DD282}" destId="{A428457C-EEF7-4057-B3E1-18A90F513C7F}" srcOrd="2" destOrd="0" presId="urn:microsoft.com/office/officeart/2005/8/layout/hierarchy6"/>
    <dgm:cxn modelId="{E9BBE23D-8F20-4FBB-8330-792BC111CF15}" type="presParOf" srcId="{29B508DE-E15C-4274-A2AF-5273136DD282}" destId="{3B63DC7D-0135-482C-B933-071604965672}" srcOrd="3" destOrd="0" presId="urn:microsoft.com/office/officeart/2005/8/layout/hierarchy6"/>
    <dgm:cxn modelId="{29645242-7B1F-4FDF-AB84-1822DF8179AE}" type="presParOf" srcId="{3B63DC7D-0135-482C-B933-071604965672}" destId="{B68EE407-95BA-446F-BC06-381A902F7E51}" srcOrd="0" destOrd="0" presId="urn:microsoft.com/office/officeart/2005/8/layout/hierarchy6"/>
    <dgm:cxn modelId="{E5CFA78B-7FCE-478C-9262-5C372DE486B3}" type="presParOf" srcId="{3B63DC7D-0135-482C-B933-071604965672}" destId="{8509007A-E6BA-43EF-8439-DF851D2B92EE}" srcOrd="1" destOrd="0" presId="urn:microsoft.com/office/officeart/2005/8/layout/hierarchy6"/>
    <dgm:cxn modelId="{73C3C1A2-596B-4C8D-9AB4-3CD18DA5BDB1}" type="presParOf" srcId="{29B508DE-E15C-4274-A2AF-5273136DD282}" destId="{8E5A6F62-2CDB-4453-AA22-0124C25C9288}" srcOrd="4" destOrd="0" presId="urn:microsoft.com/office/officeart/2005/8/layout/hierarchy6"/>
    <dgm:cxn modelId="{0BFA411B-A225-4F74-81F5-0D68BF4251C7}" type="presParOf" srcId="{29B508DE-E15C-4274-A2AF-5273136DD282}" destId="{F5173EFC-7A29-4A25-9EB9-147A1FB1D17B}" srcOrd="5" destOrd="0" presId="urn:microsoft.com/office/officeart/2005/8/layout/hierarchy6"/>
    <dgm:cxn modelId="{BAFBB028-4EB3-45A9-A2F2-568609CDB4DB}" type="presParOf" srcId="{F5173EFC-7A29-4A25-9EB9-147A1FB1D17B}" destId="{8A5AD67F-E1C3-4807-A266-4F6B2BA7AA08}" srcOrd="0" destOrd="0" presId="urn:microsoft.com/office/officeart/2005/8/layout/hierarchy6"/>
    <dgm:cxn modelId="{3605C34A-7AA9-4760-9F9C-7C64E9B05C43}" type="presParOf" srcId="{F5173EFC-7A29-4A25-9EB9-147A1FB1D17B}" destId="{06329E23-DBD0-4080-B4EB-B4D1BAEE8439}" srcOrd="1" destOrd="0" presId="urn:microsoft.com/office/officeart/2005/8/layout/hierarchy6"/>
    <dgm:cxn modelId="{429C3CE4-0BBD-435B-BC4D-5A353B690585}" type="presParOf" srcId="{34976229-F06C-4896-8260-BE7887EB2B6D}" destId="{33F15167-08FC-4E3F-8A1C-F503DD88D19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7E1E2-4D72-46F8-8C67-08F090C74AEE}">
      <dsp:nvSpPr>
        <dsp:cNvPr id="0" name=""/>
        <dsp:cNvSpPr/>
      </dsp:nvSpPr>
      <dsp:spPr>
        <a:xfrm>
          <a:off x="2664395" y="841652"/>
          <a:ext cx="1757808" cy="1171872"/>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Promoting financial inclusion </a:t>
          </a:r>
          <a:endParaRPr lang="en-US" sz="2200" kern="1200" dirty="0"/>
        </a:p>
      </dsp:txBody>
      <dsp:txXfrm>
        <a:off x="2698718" y="875975"/>
        <a:ext cx="1689162" cy="1103226"/>
      </dsp:txXfrm>
    </dsp:sp>
    <dsp:sp modelId="{8A840126-8300-4499-B06A-C9AFFF5A949C}">
      <dsp:nvSpPr>
        <dsp:cNvPr id="0" name=""/>
        <dsp:cNvSpPr/>
      </dsp:nvSpPr>
      <dsp:spPr>
        <a:xfrm>
          <a:off x="879753" y="2013525"/>
          <a:ext cx="2663546" cy="468749"/>
        </a:xfrm>
        <a:custGeom>
          <a:avLst/>
          <a:gdLst/>
          <a:ahLst/>
          <a:cxnLst/>
          <a:rect l="0" t="0" r="0" b="0"/>
          <a:pathLst>
            <a:path>
              <a:moveTo>
                <a:pt x="2663546" y="0"/>
              </a:moveTo>
              <a:lnTo>
                <a:pt x="2663546" y="234374"/>
              </a:lnTo>
              <a:lnTo>
                <a:pt x="0" y="234374"/>
              </a:lnTo>
              <a:lnTo>
                <a:pt x="0" y="4687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5E653-8E8B-47FC-B3BB-041698CCA65B}">
      <dsp:nvSpPr>
        <dsp:cNvPr id="0" name=""/>
        <dsp:cNvSpPr/>
      </dsp:nvSpPr>
      <dsp:spPr>
        <a:xfrm>
          <a:off x="849" y="2482274"/>
          <a:ext cx="1757808" cy="117187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 Promise of technology </a:t>
          </a:r>
          <a:endParaRPr lang="en-US" sz="2200" kern="1200" dirty="0"/>
        </a:p>
      </dsp:txBody>
      <dsp:txXfrm>
        <a:off x="35172" y="2516597"/>
        <a:ext cx="1689162" cy="1103226"/>
      </dsp:txXfrm>
    </dsp:sp>
    <dsp:sp modelId="{A428457C-EEF7-4057-B3E1-18A90F513C7F}">
      <dsp:nvSpPr>
        <dsp:cNvPr id="0" name=""/>
        <dsp:cNvSpPr/>
      </dsp:nvSpPr>
      <dsp:spPr>
        <a:xfrm>
          <a:off x="3497579" y="2013525"/>
          <a:ext cx="91440" cy="468749"/>
        </a:xfrm>
        <a:custGeom>
          <a:avLst/>
          <a:gdLst/>
          <a:ahLst/>
          <a:cxnLst/>
          <a:rect l="0" t="0" r="0" b="0"/>
          <a:pathLst>
            <a:path>
              <a:moveTo>
                <a:pt x="45720" y="0"/>
              </a:moveTo>
              <a:lnTo>
                <a:pt x="45720" y="4687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EE407-95BA-446F-BC06-381A902F7E51}">
      <dsp:nvSpPr>
        <dsp:cNvPr id="0" name=""/>
        <dsp:cNvSpPr/>
      </dsp:nvSpPr>
      <dsp:spPr>
        <a:xfrm>
          <a:off x="2286000" y="2482274"/>
          <a:ext cx="2514598" cy="117187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II. Product design, business models </a:t>
          </a:r>
          <a:endParaRPr lang="en-US" sz="2200" kern="1200" dirty="0"/>
        </a:p>
      </dsp:txBody>
      <dsp:txXfrm>
        <a:off x="2320323" y="2516597"/>
        <a:ext cx="2445952" cy="1103226"/>
      </dsp:txXfrm>
    </dsp:sp>
    <dsp:sp modelId="{8E5A6F62-2CDB-4453-AA22-0124C25C9288}">
      <dsp:nvSpPr>
        <dsp:cNvPr id="0" name=""/>
        <dsp:cNvSpPr/>
      </dsp:nvSpPr>
      <dsp:spPr>
        <a:xfrm>
          <a:off x="3543300" y="2013525"/>
          <a:ext cx="2663546" cy="468749"/>
        </a:xfrm>
        <a:custGeom>
          <a:avLst/>
          <a:gdLst/>
          <a:ahLst/>
          <a:cxnLst/>
          <a:rect l="0" t="0" r="0" b="0"/>
          <a:pathLst>
            <a:path>
              <a:moveTo>
                <a:pt x="0" y="0"/>
              </a:moveTo>
              <a:lnTo>
                <a:pt x="0" y="234374"/>
              </a:lnTo>
              <a:lnTo>
                <a:pt x="2663546" y="234374"/>
              </a:lnTo>
              <a:lnTo>
                <a:pt x="2663546" y="4687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AD67F-E1C3-4807-A266-4F6B2BA7AA08}">
      <dsp:nvSpPr>
        <dsp:cNvPr id="0" name=""/>
        <dsp:cNvSpPr/>
      </dsp:nvSpPr>
      <dsp:spPr>
        <a:xfrm>
          <a:off x="5327941" y="2482274"/>
          <a:ext cx="1757808" cy="117187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III. Financial capability  </a:t>
          </a:r>
          <a:endParaRPr lang="en-US" sz="2200" kern="1200" dirty="0"/>
        </a:p>
      </dsp:txBody>
      <dsp:txXfrm>
        <a:off x="5362264" y="2516597"/>
        <a:ext cx="1689162" cy="11032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0.01702</cdr:x>
      <cdr:y>0.00583</cdr:y>
    </cdr:from>
    <cdr:to>
      <cdr:x>0.9569</cdr:x>
      <cdr:y>0.2107</cdr:y>
    </cdr:to>
    <cdr:sp macro="" textlink="">
      <cdr:nvSpPr>
        <cdr:cNvPr id="2" name="TextBox 1"/>
        <cdr:cNvSpPr txBox="1"/>
      </cdr:nvSpPr>
      <cdr:spPr>
        <a:xfrm xmlns:a="http://schemas.openxmlformats.org/drawingml/2006/main">
          <a:off x="75207" y="30673"/>
          <a:ext cx="4153893" cy="10769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accent1">
                  <a:lumMod val="50000"/>
                </a:schemeClr>
              </a:solidFill>
            </a:rPr>
            <a:t>What is the role of new technologies </a:t>
          </a:r>
          <a:r>
            <a:rPr lang="en-US" sz="1800" dirty="0" smtClean="0">
              <a:solidFill>
                <a:schemeClr val="accent1">
                  <a:lumMod val="50000"/>
                </a:schemeClr>
              </a:solidFill>
            </a:rPr>
            <a:t>in </a:t>
          </a:r>
          <a:r>
            <a:rPr lang="en-US" sz="1800" dirty="0">
              <a:solidFill>
                <a:schemeClr val="accent1">
                  <a:lumMod val="50000"/>
                </a:schemeClr>
              </a:solidFill>
            </a:rPr>
            <a:t>expanding access to </a:t>
          </a:r>
          <a:r>
            <a:rPr lang="en-US" sz="1800" dirty="0" smtClean="0">
              <a:solidFill>
                <a:schemeClr val="accent1">
                  <a:lumMod val="50000"/>
                </a:schemeClr>
              </a:solidFill>
            </a:rPr>
            <a:t>finance? </a:t>
          </a:r>
          <a:endParaRPr lang="en-US" sz="1800" dirty="0">
            <a:solidFill>
              <a:schemeClr val="accent1">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0.16129</cdr:x>
      <cdr:y>0.01274</cdr:y>
    </cdr:from>
    <cdr:to>
      <cdr:x>0.9811</cdr:x>
      <cdr:y>0.21739</cdr:y>
    </cdr:to>
    <cdr:sp macro="" textlink="">
      <cdr:nvSpPr>
        <cdr:cNvPr id="2" name="TextBox 1"/>
        <cdr:cNvSpPr txBox="1"/>
      </cdr:nvSpPr>
      <cdr:spPr>
        <a:xfrm xmlns:a="http://schemas.openxmlformats.org/drawingml/2006/main">
          <a:off x="761998" y="66985"/>
          <a:ext cx="3873111" cy="1076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accent1">
                  <a:lumMod val="50000"/>
                </a:schemeClr>
              </a:solidFill>
            </a:rPr>
            <a:t>What is the most effective policy to improve access to finance among low-income borrowers?   </a:t>
          </a:r>
        </a:p>
      </cdr:txBody>
    </cdr:sp>
  </cdr:relSizeAnchor>
</c:userShapes>
</file>

<file path=ppt/drawings/drawing3.xml><?xml version="1.0" encoding="utf-8"?>
<c:userShapes xmlns:c="http://schemas.openxmlformats.org/drawingml/2006/chart">
  <cdr:relSizeAnchor xmlns:cdr="http://schemas.openxmlformats.org/drawingml/2006/chartDrawing">
    <cdr:from>
      <cdr:x>1.62017E-7</cdr:x>
      <cdr:y>0.01667</cdr:y>
    </cdr:from>
    <cdr:to>
      <cdr:x>0.10889</cdr:x>
      <cdr:y>0.86667</cdr:y>
    </cdr:to>
    <cdr:sp macro="" textlink="">
      <cdr:nvSpPr>
        <cdr:cNvPr id="2" name="TextBox 1"/>
        <cdr:cNvSpPr txBox="1"/>
      </cdr:nvSpPr>
      <cdr:spPr>
        <a:xfrm xmlns:a="http://schemas.openxmlformats.org/drawingml/2006/main">
          <a:off x="1" y="76201"/>
          <a:ext cx="672090" cy="3886200"/>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600" dirty="0"/>
            <a:t>Income inequality  (</a:t>
          </a:r>
          <a:r>
            <a:rPr lang="en-US" sz="1600" dirty="0" err="1"/>
            <a:t>Gini</a:t>
          </a:r>
          <a:r>
            <a:rPr lang="en-US" sz="1600" dirty="0"/>
            <a:t> coefficient)</a:t>
          </a:r>
        </a:p>
      </cdr:txBody>
    </cdr:sp>
  </cdr:relSizeAnchor>
  <cdr:relSizeAnchor xmlns:cdr="http://schemas.openxmlformats.org/drawingml/2006/chartDrawing">
    <cdr:from>
      <cdr:x>0.08642</cdr:x>
      <cdr:y>0.83333</cdr:y>
    </cdr:from>
    <cdr:to>
      <cdr:x>0.99185</cdr:x>
      <cdr:y>0.99151</cdr:y>
    </cdr:to>
    <cdr:sp macro="" textlink="">
      <cdr:nvSpPr>
        <cdr:cNvPr id="7" name="TextBox 6"/>
        <cdr:cNvSpPr txBox="1"/>
      </cdr:nvSpPr>
      <cdr:spPr>
        <a:xfrm xmlns:a="http://schemas.openxmlformats.org/drawingml/2006/main">
          <a:off x="533400" y="3810000"/>
          <a:ext cx="5588522" cy="72319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dirty="0"/>
            <a:t>account penetration in the richest 20% </a:t>
          </a:r>
          <a:r>
            <a:rPr lang="en-US" sz="1600" baseline="0" dirty="0"/>
            <a:t>as a multiple of that in the poorest 20%</a:t>
          </a:r>
          <a:endParaRPr lang="en-US" sz="1600" dirty="0"/>
        </a:p>
      </cdr:txBody>
    </cdr:sp>
  </cdr:relSizeAnchor>
  <cdr:relSizeAnchor xmlns:cdr="http://schemas.openxmlformats.org/drawingml/2006/chartDrawing">
    <cdr:from>
      <cdr:x>0.18627</cdr:x>
      <cdr:y>0.71926</cdr:y>
    </cdr:from>
    <cdr:to>
      <cdr:x>0.31373</cdr:x>
      <cdr:y>0.79739</cdr:y>
    </cdr:to>
    <cdr:sp macro="" textlink="">
      <cdr:nvSpPr>
        <cdr:cNvPr id="4" name="TextBox 3"/>
        <cdr:cNvSpPr txBox="1"/>
      </cdr:nvSpPr>
      <cdr:spPr>
        <a:xfrm xmlns:a="http://schemas.openxmlformats.org/drawingml/2006/main">
          <a:off x="1447800" y="3507698"/>
          <a:ext cx="990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Sweden</a:t>
          </a:r>
          <a:endParaRPr lang="en-US" sz="1400" dirty="0"/>
        </a:p>
      </cdr:txBody>
    </cdr:sp>
  </cdr:relSizeAnchor>
  <cdr:relSizeAnchor xmlns:cdr="http://schemas.openxmlformats.org/drawingml/2006/chartDrawing">
    <cdr:from>
      <cdr:x>0.84314</cdr:x>
      <cdr:y>0.09426</cdr:y>
    </cdr:from>
    <cdr:to>
      <cdr:x>0.9902</cdr:x>
      <cdr:y>0.15676</cdr:y>
    </cdr:to>
    <cdr:sp macro="" textlink="">
      <cdr:nvSpPr>
        <cdr:cNvPr id="8" name="TextBox 1"/>
        <cdr:cNvSpPr txBox="1"/>
      </cdr:nvSpPr>
      <cdr:spPr>
        <a:xfrm xmlns:a="http://schemas.openxmlformats.org/drawingml/2006/main">
          <a:off x="6553200" y="459698"/>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Haiti</a:t>
          </a:r>
          <a:endParaRPr lang="en-US" sz="1400" dirty="0"/>
        </a:p>
      </cdr:txBody>
    </cdr:sp>
  </cdr:relSizeAnchor>
  <cdr:relSizeAnchor xmlns:cdr="http://schemas.openxmlformats.org/drawingml/2006/chartDrawing">
    <cdr:from>
      <cdr:x>0.83333</cdr:x>
      <cdr:y>0.45364</cdr:y>
    </cdr:from>
    <cdr:to>
      <cdr:x>0.9902</cdr:x>
      <cdr:y>0.53176</cdr:y>
    </cdr:to>
    <cdr:sp macro="" textlink="">
      <cdr:nvSpPr>
        <cdr:cNvPr id="9" name="TextBox 1"/>
        <cdr:cNvSpPr txBox="1"/>
      </cdr:nvSpPr>
      <cdr:spPr>
        <a:xfrm xmlns:a="http://schemas.openxmlformats.org/drawingml/2006/main">
          <a:off x="6477000" y="2212298"/>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Philippines</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0.1808</cdr:y>
    </cdr:from>
    <cdr:to>
      <cdr:x>0.06604</cdr:x>
      <cdr:y>0.72267</cdr:y>
    </cdr:to>
    <cdr:sp macro="" textlink="">
      <cdr:nvSpPr>
        <cdr:cNvPr id="2" name="TextBox 1"/>
        <cdr:cNvSpPr txBox="1"/>
      </cdr:nvSpPr>
      <cdr:spPr>
        <a:xfrm xmlns:a="http://schemas.openxmlformats.org/drawingml/2006/main">
          <a:off x="-762000" y="788194"/>
          <a:ext cx="493154" cy="2362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400" dirty="0" smtClean="0"/>
            <a:t>Subscriptions per 100 people</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0.0103</cdr:x>
      <cdr:y>0.01373</cdr:y>
    </cdr:from>
    <cdr:to>
      <cdr:x>0.06185</cdr:x>
      <cdr:y>0.78607</cdr:y>
    </cdr:to>
    <cdr:sp macro="" textlink="">
      <cdr:nvSpPr>
        <cdr:cNvPr id="2" name="TextBox 1"/>
        <cdr:cNvSpPr txBox="1"/>
      </cdr:nvSpPr>
      <cdr:spPr>
        <a:xfrm xmlns:a="http://schemas.openxmlformats.org/drawingml/2006/main">
          <a:off x="50800" y="50800"/>
          <a:ext cx="254343" cy="28580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acres</a:t>
          </a:r>
        </a:p>
      </cdr:txBody>
    </cdr:sp>
  </cdr:relSizeAnchor>
</c:userShapes>
</file>

<file path=ppt/drawings/drawing6.xml><?xml version="1.0" encoding="utf-8"?>
<c:userShapes xmlns:c="http://schemas.openxmlformats.org/drawingml/2006/chart">
  <cdr:relSizeAnchor xmlns:cdr="http://schemas.openxmlformats.org/drawingml/2006/chartDrawing">
    <cdr:from>
      <cdr:x>0.00965</cdr:x>
      <cdr:y>0.03346</cdr:y>
    </cdr:from>
    <cdr:to>
      <cdr:x>0.05985</cdr:x>
      <cdr:y>0.79022</cdr:y>
    </cdr:to>
    <cdr:sp macro="" textlink="">
      <cdr:nvSpPr>
        <cdr:cNvPr id="2" name="TextBox 1"/>
        <cdr:cNvSpPr txBox="1"/>
      </cdr:nvSpPr>
      <cdr:spPr>
        <a:xfrm xmlns:a="http://schemas.openxmlformats.org/drawingml/2006/main">
          <a:off x="47625" y="123825"/>
          <a:ext cx="247650" cy="2800350"/>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400" dirty="0"/>
            <a:t>Local currency</a:t>
          </a:r>
          <a:r>
            <a:rPr lang="en-US" sz="1400" baseline="0" dirty="0"/>
            <a:t> (</a:t>
          </a:r>
          <a:r>
            <a:rPr lang="en-US" sz="1400" dirty="0"/>
            <a:t>Malawi Kwacha,</a:t>
          </a:r>
          <a:r>
            <a:rPr lang="en-US" sz="1400" baseline="0" dirty="0"/>
            <a:t> </a:t>
          </a:r>
          <a:r>
            <a:rPr lang="en-US" sz="1400" dirty="0"/>
            <a:t>MK)</a:t>
          </a:r>
        </a:p>
      </cdr:txBody>
    </cdr:sp>
  </cdr:relSizeAnchor>
</c:userShapes>
</file>

<file path=ppt/drawings/drawing7.xml><?xml version="1.0" encoding="utf-8"?>
<c:userShapes xmlns:c="http://schemas.openxmlformats.org/drawingml/2006/chart">
  <cdr:relSizeAnchor xmlns:cdr="http://schemas.openxmlformats.org/drawingml/2006/chartDrawing">
    <cdr:from>
      <cdr:x>1.98839E-7</cdr:x>
      <cdr:y>0</cdr:y>
    </cdr:from>
    <cdr:to>
      <cdr:x>0.10606</cdr:x>
      <cdr:y>0.84376</cdr:y>
    </cdr:to>
    <cdr:sp macro="" textlink="">
      <cdr:nvSpPr>
        <cdr:cNvPr id="2" name="TextBox 1"/>
        <cdr:cNvSpPr txBox="1"/>
      </cdr:nvSpPr>
      <cdr:spPr>
        <a:xfrm xmlns:a="http://schemas.openxmlformats.org/drawingml/2006/main">
          <a:off x="1" y="0"/>
          <a:ext cx="533399" cy="2700357"/>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400" dirty="0"/>
            <a:t>take-up</a:t>
          </a:r>
          <a:r>
            <a:rPr lang="en-US" sz="1400" baseline="0" dirty="0"/>
            <a:t> of loans (%  of farmers)</a:t>
          </a:r>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0.5375</cdr:x>
      <cdr:y>0.04861</cdr:y>
    </cdr:from>
    <cdr:to>
      <cdr:x>0.54545</cdr:x>
      <cdr:y>0.75585</cdr:y>
    </cdr:to>
    <cdr:sp macro="" textlink="">
      <cdr:nvSpPr>
        <cdr:cNvPr id="3" name="Straight Connector 2"/>
        <cdr:cNvSpPr/>
      </cdr:nvSpPr>
      <cdr:spPr>
        <a:xfrm xmlns:a="http://schemas.openxmlformats.org/drawingml/2006/main">
          <a:off x="4054792" y="230326"/>
          <a:ext cx="60008" cy="3351074"/>
        </a:xfrm>
        <a:prstGeom xmlns:a="http://schemas.openxmlformats.org/drawingml/2006/main" prst="line">
          <a:avLst/>
        </a:prstGeom>
        <a:ln xmlns:a="http://schemas.openxmlformats.org/drawingml/2006/main" w="1587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0.53111</cdr:x>
      <cdr:y>0.02167</cdr:y>
    </cdr:from>
    <cdr:to>
      <cdr:x>0.76444</cdr:x>
      <cdr:y>0.23694</cdr:y>
    </cdr:to>
    <cdr:sp macro="" textlink="">
      <cdr:nvSpPr>
        <cdr:cNvPr id="4" name="TextBox 3"/>
        <cdr:cNvSpPr txBox="1"/>
      </cdr:nvSpPr>
      <cdr:spPr>
        <a:xfrm xmlns:a="http://schemas.openxmlformats.org/drawingml/2006/main">
          <a:off x="2514223" y="64591"/>
          <a:ext cx="1104582" cy="641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Banco Azteca opening</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0.01563</cdr:y>
    </cdr:from>
    <cdr:to>
      <cdr:x>0.05208</cdr:x>
      <cdr:y>0.78646</cdr:y>
    </cdr:to>
    <cdr:sp macro="" textlink="">
      <cdr:nvSpPr>
        <cdr:cNvPr id="2" name="TextBox 1"/>
        <cdr:cNvSpPr txBox="1"/>
      </cdr:nvSpPr>
      <cdr:spPr>
        <a:xfrm xmlns:a="http://schemas.openxmlformats.org/drawingml/2006/main">
          <a:off x="0" y="42863"/>
          <a:ext cx="238125" cy="2114549"/>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600" dirty="0"/>
            <a:t>%</a:t>
          </a:r>
          <a:r>
            <a:rPr lang="en-US" sz="1600" baseline="0" dirty="0"/>
            <a:t> of respondents</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C862354D-92F7-4818-9817-9DEEF489BF47}" type="datetimeFigureOut">
              <a:rPr lang="en-US" smtClean="0"/>
              <a:pPr/>
              <a:t>5/13/2016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9D2F1036-772A-4B56-9BF0-407219D3B6BC}" type="slidenum">
              <a:rPr lang="en-US" smtClean="0"/>
              <a:pPr/>
              <a:t>‹#›</a:t>
            </a:fld>
            <a:endParaRPr lang="en-US"/>
          </a:p>
        </p:txBody>
      </p:sp>
    </p:spTree>
    <p:extLst>
      <p:ext uri="{BB962C8B-B14F-4D97-AF65-F5344CB8AC3E}">
        <p14:creationId xmlns:p14="http://schemas.microsoft.com/office/powerpoint/2010/main" val="172665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EBD1BB16-9658-41A8-92FE-107556BCA0DE}" type="datetimeFigureOut">
              <a:rPr lang="en-US" smtClean="0"/>
              <a:pPr/>
              <a:t>5/13/2016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46DDA76F-9D01-4939-8C6F-21F4202A59B3}" type="slidenum">
              <a:rPr lang="en-US" smtClean="0"/>
              <a:pPr/>
              <a:t>‹#›</a:t>
            </a:fld>
            <a:endParaRPr lang="en-US"/>
          </a:p>
        </p:txBody>
      </p:sp>
    </p:spTree>
    <p:extLst>
      <p:ext uri="{BB962C8B-B14F-4D97-AF65-F5344CB8AC3E}">
        <p14:creationId xmlns:p14="http://schemas.microsoft.com/office/powerpoint/2010/main" val="154666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a:t>
            </a:fld>
            <a:endParaRPr lang="en-US"/>
          </a:p>
        </p:txBody>
      </p:sp>
    </p:spTree>
    <p:extLst>
      <p:ext uri="{BB962C8B-B14F-4D97-AF65-F5344CB8AC3E}">
        <p14:creationId xmlns:p14="http://schemas.microsoft.com/office/powerpoint/2010/main" val="186627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13</a:t>
            </a:fld>
            <a:endParaRPr lang="en-US"/>
          </a:p>
        </p:txBody>
      </p:sp>
    </p:spTree>
    <p:extLst>
      <p:ext uri="{BB962C8B-B14F-4D97-AF65-F5344CB8AC3E}">
        <p14:creationId xmlns:p14="http://schemas.microsoft.com/office/powerpoint/2010/main" val="341366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14</a:t>
            </a:fld>
            <a:endParaRPr lang="en-US"/>
          </a:p>
        </p:txBody>
      </p:sp>
    </p:spTree>
    <p:extLst>
      <p:ext uri="{BB962C8B-B14F-4D97-AF65-F5344CB8AC3E}">
        <p14:creationId xmlns:p14="http://schemas.microsoft.com/office/powerpoint/2010/main" val="316245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15</a:t>
            </a:fld>
            <a:endParaRPr lang="en-US"/>
          </a:p>
        </p:txBody>
      </p:sp>
    </p:spTree>
    <p:extLst>
      <p:ext uri="{BB962C8B-B14F-4D97-AF65-F5344CB8AC3E}">
        <p14:creationId xmlns:p14="http://schemas.microsoft.com/office/powerpoint/2010/main" val="185351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16</a:t>
            </a:fld>
            <a:endParaRPr lang="en-US"/>
          </a:p>
        </p:txBody>
      </p:sp>
    </p:spTree>
    <p:extLst>
      <p:ext uri="{BB962C8B-B14F-4D97-AF65-F5344CB8AC3E}">
        <p14:creationId xmlns:p14="http://schemas.microsoft.com/office/powerpoint/2010/main" val="88747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17</a:t>
            </a:fld>
            <a:endParaRPr lang="en-US"/>
          </a:p>
        </p:txBody>
      </p:sp>
    </p:spTree>
    <p:extLst>
      <p:ext uri="{BB962C8B-B14F-4D97-AF65-F5344CB8AC3E}">
        <p14:creationId xmlns:p14="http://schemas.microsoft.com/office/powerpoint/2010/main" val="315423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18</a:t>
            </a:fld>
            <a:endParaRPr lang="en-US"/>
          </a:p>
        </p:txBody>
      </p:sp>
    </p:spTree>
    <p:extLst>
      <p:ext uri="{BB962C8B-B14F-4D97-AF65-F5344CB8AC3E}">
        <p14:creationId xmlns:p14="http://schemas.microsoft.com/office/powerpoint/2010/main" val="245527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19</a:t>
            </a:fld>
            <a:endParaRPr lang="en-US"/>
          </a:p>
        </p:txBody>
      </p:sp>
    </p:spTree>
    <p:extLst>
      <p:ext uri="{BB962C8B-B14F-4D97-AF65-F5344CB8AC3E}">
        <p14:creationId xmlns:p14="http://schemas.microsoft.com/office/powerpoint/2010/main" val="194202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20</a:t>
            </a:fld>
            <a:endParaRPr lang="en-US"/>
          </a:p>
        </p:txBody>
      </p:sp>
    </p:spTree>
    <p:extLst>
      <p:ext uri="{BB962C8B-B14F-4D97-AF65-F5344CB8AC3E}">
        <p14:creationId xmlns:p14="http://schemas.microsoft.com/office/powerpoint/2010/main" val="227908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also opportunities to increase account usage</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21</a:t>
            </a:fld>
            <a:endParaRPr lang="en-US"/>
          </a:p>
        </p:txBody>
      </p:sp>
    </p:spTree>
    <p:extLst>
      <p:ext uri="{BB962C8B-B14F-4D97-AF65-F5344CB8AC3E}">
        <p14:creationId xmlns:p14="http://schemas.microsoft.com/office/powerpoint/2010/main" val="3355787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22</a:t>
            </a:fld>
            <a:endParaRPr lang="en-US"/>
          </a:p>
        </p:txBody>
      </p:sp>
    </p:spTree>
    <p:extLst>
      <p:ext uri="{BB962C8B-B14F-4D97-AF65-F5344CB8AC3E}">
        <p14:creationId xmlns:p14="http://schemas.microsoft.com/office/powerpoint/2010/main" val="166831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just" rtl="0"/>
            <a:endParaRPr lang="en-US" sz="1200" b="0" i="0" u="none" strike="noStrike" baseline="0" dirty="0" smtClean="0">
              <a:latin typeface="Times New Roman"/>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2</a:t>
            </a:fld>
            <a:endParaRPr lang="en-US"/>
          </a:p>
        </p:txBody>
      </p:sp>
    </p:spTree>
    <p:extLst>
      <p:ext uri="{BB962C8B-B14F-4D97-AF65-F5344CB8AC3E}">
        <p14:creationId xmlns:p14="http://schemas.microsoft.com/office/powerpoint/2010/main" val="137158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23</a:t>
            </a:fld>
            <a:endParaRPr lang="en-US"/>
          </a:p>
        </p:txBody>
      </p:sp>
    </p:spTree>
    <p:extLst>
      <p:ext uri="{BB962C8B-B14F-4D97-AF65-F5344CB8AC3E}">
        <p14:creationId xmlns:p14="http://schemas.microsoft.com/office/powerpoint/2010/main" val="428406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24</a:t>
            </a:fld>
            <a:endParaRPr lang="en-US"/>
          </a:p>
        </p:txBody>
      </p:sp>
    </p:spTree>
    <p:extLst>
      <p:ext uri="{BB962C8B-B14F-4D97-AF65-F5344CB8AC3E}">
        <p14:creationId xmlns:p14="http://schemas.microsoft.com/office/powerpoint/2010/main" val="80368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25</a:t>
            </a:fld>
            <a:endParaRPr lang="en-US"/>
          </a:p>
        </p:txBody>
      </p:sp>
    </p:spTree>
    <p:extLst>
      <p:ext uri="{BB962C8B-B14F-4D97-AF65-F5344CB8AC3E}">
        <p14:creationId xmlns:p14="http://schemas.microsoft.com/office/powerpoint/2010/main" val="159613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26</a:t>
            </a:fld>
            <a:endParaRPr lang="en-US"/>
          </a:p>
        </p:txBody>
      </p:sp>
    </p:spTree>
    <p:extLst>
      <p:ext uri="{BB962C8B-B14F-4D97-AF65-F5344CB8AC3E}">
        <p14:creationId xmlns:p14="http://schemas.microsoft.com/office/powerpoint/2010/main" val="272374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27</a:t>
            </a:fld>
            <a:endParaRPr lang="en-US"/>
          </a:p>
        </p:txBody>
      </p:sp>
    </p:spTree>
    <p:extLst>
      <p:ext uri="{BB962C8B-B14F-4D97-AF65-F5344CB8AC3E}">
        <p14:creationId xmlns:p14="http://schemas.microsoft.com/office/powerpoint/2010/main" val="2819022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solidFill>
                <a:srgbClr val="0F6FC6">
                  <a:lumMod val="50000"/>
                </a:srgbClr>
              </a:solidFill>
            </a:endParaRPr>
          </a:p>
        </p:txBody>
      </p:sp>
      <p:sp>
        <p:nvSpPr>
          <p:cNvPr id="4" name="Slide Number Placeholder 3"/>
          <p:cNvSpPr>
            <a:spLocks noGrp="1"/>
          </p:cNvSpPr>
          <p:nvPr>
            <p:ph type="sldNum" sz="quarter" idx="10"/>
          </p:nvPr>
        </p:nvSpPr>
        <p:spPr/>
        <p:txBody>
          <a:bodyPr/>
          <a:lstStyle/>
          <a:p>
            <a:fld id="{46DDA76F-9D01-4939-8C6F-21F4202A59B3}" type="slidenum">
              <a:rPr lang="en-US" smtClean="0"/>
              <a:pPr/>
              <a:t>28</a:t>
            </a:fld>
            <a:endParaRPr lang="en-US"/>
          </a:p>
        </p:txBody>
      </p:sp>
    </p:spTree>
    <p:extLst>
      <p:ext uri="{BB962C8B-B14F-4D97-AF65-F5344CB8AC3E}">
        <p14:creationId xmlns:p14="http://schemas.microsoft.com/office/powerpoint/2010/main" val="1993433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29</a:t>
            </a:fld>
            <a:endParaRPr lang="en-US"/>
          </a:p>
        </p:txBody>
      </p:sp>
    </p:spTree>
    <p:extLst>
      <p:ext uri="{BB962C8B-B14F-4D97-AF65-F5344CB8AC3E}">
        <p14:creationId xmlns:p14="http://schemas.microsoft.com/office/powerpoint/2010/main" val="43193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30</a:t>
            </a:fld>
            <a:endParaRPr lang="en-US"/>
          </a:p>
        </p:txBody>
      </p:sp>
    </p:spTree>
    <p:extLst>
      <p:ext uri="{BB962C8B-B14F-4D97-AF65-F5344CB8AC3E}">
        <p14:creationId xmlns:p14="http://schemas.microsoft.com/office/powerpoint/2010/main" val="116066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31</a:t>
            </a:fld>
            <a:endParaRPr lang="en-US"/>
          </a:p>
        </p:txBody>
      </p:sp>
    </p:spTree>
    <p:extLst>
      <p:ext uri="{BB962C8B-B14F-4D97-AF65-F5344CB8AC3E}">
        <p14:creationId xmlns:p14="http://schemas.microsoft.com/office/powerpoint/2010/main" val="3299457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32</a:t>
            </a:fld>
            <a:endParaRPr lang="en-US"/>
          </a:p>
        </p:txBody>
      </p:sp>
    </p:spTree>
    <p:extLst>
      <p:ext uri="{BB962C8B-B14F-4D97-AF65-F5344CB8AC3E}">
        <p14:creationId xmlns:p14="http://schemas.microsoft.com/office/powerpoint/2010/main" val="159242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3</a:t>
            </a:fld>
            <a:endParaRPr lang="en-US"/>
          </a:p>
        </p:txBody>
      </p:sp>
    </p:spTree>
    <p:extLst>
      <p:ext uri="{BB962C8B-B14F-4D97-AF65-F5344CB8AC3E}">
        <p14:creationId xmlns:p14="http://schemas.microsoft.com/office/powerpoint/2010/main" val="402058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4</a:t>
            </a:fld>
            <a:endParaRPr lang="en-US"/>
          </a:p>
        </p:txBody>
      </p:sp>
    </p:spTree>
    <p:extLst>
      <p:ext uri="{BB962C8B-B14F-4D97-AF65-F5344CB8AC3E}">
        <p14:creationId xmlns:p14="http://schemas.microsoft.com/office/powerpoint/2010/main" val="96467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solidFill>
                  <a:schemeClr val="accent1">
                    <a:lumMod val="50000"/>
                  </a:schemeClr>
                </a:solidFill>
              </a:rPr>
              <a:t>Financial inclusion = share of individuals and firms that use financial services</a:t>
            </a:r>
          </a:p>
          <a:p>
            <a:r>
              <a:rPr lang="en-US" sz="1200" dirty="0" smtClean="0">
                <a:solidFill>
                  <a:schemeClr val="accent1">
                    <a:lumMod val="50000"/>
                  </a:schemeClr>
                </a:solidFill>
              </a:rPr>
              <a:t>… does not mean finance for all at all costs</a:t>
            </a:r>
          </a:p>
          <a:p>
            <a:r>
              <a:rPr lang="en-US" sz="1200" dirty="0" smtClean="0">
                <a:solidFill>
                  <a:schemeClr val="accent1">
                    <a:lumMod val="50000"/>
                  </a:schemeClr>
                </a:solidFill>
              </a:rPr>
              <a:t>Some have no demand or need for financial services</a:t>
            </a:r>
          </a:p>
          <a:p>
            <a:r>
              <a:rPr lang="en-US" sz="1200" dirty="0" smtClean="0">
                <a:solidFill>
                  <a:schemeClr val="accent1">
                    <a:lumMod val="50000"/>
                  </a:schemeClr>
                </a:solidFill>
              </a:rPr>
              <a:t>But for many, the use of financial services is constrained by market and government failures</a:t>
            </a:r>
          </a:p>
          <a:p>
            <a:r>
              <a:rPr lang="en-US" sz="1200" dirty="0" smtClean="0">
                <a:solidFill>
                  <a:schemeClr val="accent1">
                    <a:lumMod val="50000"/>
                  </a:schemeClr>
                </a:solidFill>
              </a:rPr>
              <a:t>That is why it is important to measure not only actual use of financial services, but also the barriers to access</a:t>
            </a:r>
            <a:endParaRPr lang="en-US" sz="1200" dirty="0" smtClean="0">
              <a:solidFill>
                <a:schemeClr val="bg2">
                  <a:lumMod val="10000"/>
                </a:schemeClr>
              </a:solidFill>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of market</a:t>
            </a:r>
            <a:r>
              <a:rPr lang="en-US" baseline="0" dirty="0" smtClean="0"/>
              <a:t> </a:t>
            </a:r>
            <a:r>
              <a:rPr lang="en-US" dirty="0" smtClean="0"/>
              <a:t>failures:</a:t>
            </a:r>
            <a:r>
              <a:rPr lang="en-US" baseline="0" dirty="0" smtClean="0"/>
              <a:t> </a:t>
            </a:r>
            <a:r>
              <a:rPr lang="en-US" sz="1200" dirty="0" smtClean="0">
                <a:solidFill>
                  <a:schemeClr val="accent1">
                    <a:lumMod val="50000"/>
                  </a:schemeClr>
                </a:solidFill>
              </a:rPr>
              <a:t>asymmetric information, consumers' and providers’ departures from rationality,…</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chart illustrates the distinction </a:t>
            </a:r>
            <a:r>
              <a:rPr lang="en-US" sz="1200" kern="1200" dirty="0" smtClean="0">
                <a:solidFill>
                  <a:schemeClr val="tx1"/>
                </a:solidFill>
                <a:effectLst/>
                <a:latin typeface="+mn-lt"/>
                <a:ea typeface="+mn-ea"/>
                <a:cs typeface="+mn-cs"/>
              </a:rPr>
              <a:t>between the use of and access to financial services.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Actual use is easier to observe empirically. Some individuals and firms may have access to, but choose not to use some financial services. Some may have indirect access, for example, by being able to use someone else’s bank account. Others may not use financial services because they do not need them or because of cultural or religious reasons. The nonusers include individuals who prefer to deal in cash and firms without promising investment projects. From a policy maker’s viewpoint, nonusers do not constitute an issue because their nonuse is driven by lack of demand. However, financial literacy can still improve awareness and generate demand. Also, nonuse for religious reasons can be addressed by allowing the entry of financial institutions that offer, for instance, </a:t>
            </a:r>
            <a:r>
              <a:rPr lang="en-US" sz="1200" kern="1200" dirty="0" err="1" smtClean="0">
                <a:solidFill>
                  <a:schemeClr val="tx1"/>
                </a:solidFill>
                <a:effectLst/>
                <a:latin typeface="+mn-lt"/>
                <a:ea typeface="+mn-ea"/>
                <a:cs typeface="+mn-cs"/>
              </a:rPr>
              <a:t>Shari’a</a:t>
            </a:r>
            <a:r>
              <a:rPr lang="en-US" sz="1200" kern="1200" dirty="0" smtClean="0">
                <a:solidFill>
                  <a:schemeClr val="tx1"/>
                </a:solidFill>
                <a:effectLst/>
                <a:latin typeface="+mn-lt"/>
                <a:ea typeface="+mn-ea"/>
                <a:cs typeface="+mn-cs"/>
              </a:rPr>
              <a:t>-compliant financial services.</a:t>
            </a:r>
          </a:p>
          <a:p>
            <a:endParaRPr lang="en-US" sz="1200" kern="1200" dirty="0" smtClean="0">
              <a:solidFill>
                <a:schemeClr val="tx1"/>
              </a:solidFill>
              <a:effectLst/>
              <a:latin typeface="+mn-lt"/>
              <a:ea typeface="+mn-ea"/>
              <a:cs typeface="+mn-cs"/>
            </a:endParaRPr>
          </a:p>
          <a:p>
            <a:r>
              <a:rPr lang="en-US" dirty="0" smtClean="0"/>
              <a:t>Some customers may be involuntarily excluded from the use of financial services. This is illustrated by the “involuntary exclusion” box in figure 1.1. Several groups belong to this category. One notable group consists of individuals and firms that are </a:t>
            </a:r>
            <a:r>
              <a:rPr lang="en-US" dirty="0" err="1" smtClean="0"/>
              <a:t>unbankable</a:t>
            </a:r>
            <a:r>
              <a:rPr lang="en-US" dirty="0" smtClean="0"/>
              <a:t> from the perspective of commercial financial institutions and markets because they have insufficient income or represent an excessive lending risk. In this case, lack of use may not be caused by market or government failure. Other groups in this category may not have access because of discrimination, lack of information, shortcomings in contract enforcement, a poor information environment, shortcomings in product features that may make a product inappropriate for some customer groups, price barriers because of market imperfections, ill-informed regulations, or the political capture of regulators. If high prices exclude large parts of the population, this may be a symptom of underdeveloped physical or institutional infrastructure, regulatory barriers, or lack of competition. Financial exclusion deserves policy action if it is driven by barriers that restrict access by individuals for whom the marginal benefit of using a financial service would otherwise be greater than the marginal cost of providing the service. </a:t>
            </a:r>
          </a:p>
          <a:p>
            <a:endParaRPr lang="en-US" dirty="0" smtClean="0"/>
          </a:p>
          <a:p>
            <a:pPr marR="0" algn="just" rtl="0"/>
            <a:r>
              <a:rPr lang="en-US" sz="1200" b="0" i="0" u="none" strike="noStrike" baseline="0" dirty="0" smtClean="0">
                <a:latin typeface="Times New Roman"/>
              </a:rPr>
              <a:t>In considering involuntarily excluded users, one must distinguish between those individuals facing price barriers and financial exclusion arising because of high idiosyncratic risk or poor project quality (those people identified as group #3 in the figure) and those individuals facing such barriers because of market imperfections such as asymmetric information (group #4 in the figure).</a:t>
            </a:r>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5</a:t>
            </a:fld>
            <a:endParaRPr lang="en-US"/>
          </a:p>
        </p:txBody>
      </p:sp>
    </p:spTree>
    <p:extLst>
      <p:ext uri="{BB962C8B-B14F-4D97-AF65-F5344CB8AC3E}">
        <p14:creationId xmlns:p14="http://schemas.microsoft.com/office/powerpoint/2010/main" val="28498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6</a:t>
            </a:fld>
            <a:endParaRPr lang="en-US"/>
          </a:p>
        </p:txBody>
      </p:sp>
    </p:spTree>
    <p:extLst>
      <p:ext uri="{BB962C8B-B14F-4D97-AF65-F5344CB8AC3E}">
        <p14:creationId xmlns:p14="http://schemas.microsoft.com/office/powerpoint/2010/main" val="262584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7</a:t>
            </a:fld>
            <a:endParaRPr lang="en-US"/>
          </a:p>
        </p:txBody>
      </p:sp>
    </p:spTree>
    <p:extLst>
      <p:ext uri="{BB962C8B-B14F-4D97-AF65-F5344CB8AC3E}">
        <p14:creationId xmlns:p14="http://schemas.microsoft.com/office/powerpoint/2010/main" val="201488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3E2EE-3903-4E41-B889-623C0340A364}" type="slidenum">
              <a:rPr lang="en-US" smtClean="0"/>
              <a:pPr/>
              <a:t>8</a:t>
            </a:fld>
            <a:endParaRPr lang="en-US"/>
          </a:p>
        </p:txBody>
      </p:sp>
    </p:spTree>
    <p:extLst>
      <p:ext uri="{BB962C8B-B14F-4D97-AF65-F5344CB8AC3E}">
        <p14:creationId xmlns:p14="http://schemas.microsoft.com/office/powerpoint/2010/main" val="291526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DA76F-9D01-4939-8C6F-21F4202A59B3}" type="slidenum">
              <a:rPr lang="en-US" smtClean="0"/>
              <a:pPr/>
              <a:t>12</a:t>
            </a:fld>
            <a:endParaRPr lang="en-US"/>
          </a:p>
        </p:txBody>
      </p:sp>
    </p:spTree>
    <p:extLst>
      <p:ext uri="{BB962C8B-B14F-4D97-AF65-F5344CB8AC3E}">
        <p14:creationId xmlns:p14="http://schemas.microsoft.com/office/powerpoint/2010/main" val="3539145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4919E-5274-4F6C-BDD8-7FAB3F1C05B8}" type="datetime1">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324600"/>
            <a:ext cx="1752600" cy="40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A6CD3-F56E-4501-8809-0759E473A487}" type="datetime1">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BBB09-3FD8-47A3-9C46-1572DC0B38C5}" type="datetime1">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83CC6-0F7C-496B-8423-43957C0B5901}" type="datetime1">
              <a:rPr lang="en-US" smtClean="0"/>
              <a:t>5/13/2016</a:t>
            </a:fld>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83FF6-FCD9-4A1B-B41B-6C08DC1A9E7A}" type="datetime1">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9E3E2A-4F1B-4CF3-93F6-133847026687}" type="datetime1">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1EF80-B829-41E3-BBD5-B2AC27096DC6}" type="datetime1">
              <a:rPr lang="en-US" smtClean="0"/>
              <a:t>5/13/2016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CEA05-632F-4358-989C-1E449C5B489A}" type="datetime1">
              <a:rPr lang="en-US" smtClean="0"/>
              <a:t>5/13/2016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59D2C-CBC8-4B34-A2EB-790A55791D04}" type="datetime1">
              <a:rPr lang="en-US" smtClean="0"/>
              <a:t>5/13/2016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EFAA9-BC1D-44C0-BDEC-D897B0CCB480}" type="datetime1">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82AB2-F221-4729-9975-A1234114FE1E}" type="datetime1">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10DC6-E50D-4AD5-B6B3-57BA6206FA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87A9F-E908-4BDA-B810-BFA5FD0F4E8B}" type="datetime1">
              <a:rPr lang="en-US" smtClean="0"/>
              <a:t>5/13/2016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10DC6-E50D-4AD5-B6B3-57BA6206FA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52400" y="762000"/>
            <a:ext cx="8610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smtClean="0">
                <a:solidFill>
                  <a:schemeClr val="bg1"/>
                </a:solidFill>
              </a:rPr>
              <a:t>Asli Demirguc-Kunt</a:t>
            </a:r>
          </a:p>
          <a:p>
            <a:pPr marL="0" indent="0">
              <a:spcBef>
                <a:spcPts val="0"/>
              </a:spcBef>
              <a:buNone/>
            </a:pPr>
            <a:r>
              <a:rPr lang="en-US" sz="2400" smtClean="0">
                <a:solidFill>
                  <a:schemeClr val="bg1"/>
                </a:solidFill>
              </a:rPr>
              <a:t>Director of Research</a:t>
            </a:r>
          </a:p>
          <a:p>
            <a:pPr marL="0" indent="0">
              <a:spcBef>
                <a:spcPts val="0"/>
              </a:spcBef>
              <a:buNone/>
            </a:pPr>
            <a:r>
              <a:rPr lang="en-US" sz="2400" smtClean="0">
                <a:solidFill>
                  <a:schemeClr val="bg1"/>
                </a:solidFill>
              </a:rPr>
              <a:t>World Bank Group</a:t>
            </a:r>
          </a:p>
          <a:p>
            <a:pPr marL="0" indent="0">
              <a:buNone/>
            </a:pPr>
            <a:endParaRPr lang="en-US" sz="1800">
              <a:solidFill>
                <a:schemeClr val="bg1"/>
              </a:solidFill>
            </a:endParaRPr>
          </a:p>
          <a:p>
            <a:pPr marL="0" indent="0">
              <a:buNone/>
            </a:pPr>
            <a:r>
              <a:rPr lang="en-US" sz="4000" b="1" smtClean="0">
                <a:solidFill>
                  <a:schemeClr val="bg1"/>
                </a:solidFill>
              </a:rPr>
              <a:t>Financial Inclusion</a:t>
            </a:r>
            <a:endParaRPr lang="en-US" sz="1100" b="1" smtClean="0">
              <a:solidFill>
                <a:schemeClr val="bg1"/>
              </a:solidFill>
            </a:endParaRPr>
          </a:p>
          <a:p>
            <a:pPr>
              <a:buFont typeface="Arial" pitchFamily="34" charset="0"/>
              <a:buNone/>
            </a:pPr>
            <a:endParaRPr lang="en-US" sz="2100" b="1" i="1" smtClean="0">
              <a:solidFill>
                <a:schemeClr val="bg1"/>
              </a:solidFill>
            </a:endParaRPr>
          </a:p>
          <a:p>
            <a:pPr>
              <a:buFont typeface="Arial" pitchFamily="34" charset="0"/>
              <a:buNone/>
            </a:pPr>
            <a:endParaRPr lang="en-US" sz="800" b="1" smtClean="0">
              <a:solidFill>
                <a:schemeClr val="bg1"/>
              </a:solidFill>
            </a:endParaRPr>
          </a:p>
          <a:p>
            <a:pPr>
              <a:buFont typeface="Arial" pitchFamily="34" charset="0"/>
              <a:buNone/>
            </a:pPr>
            <a:endParaRPr lang="en-US" sz="800" b="1" smtClean="0">
              <a:solidFill>
                <a:schemeClr val="bg1"/>
              </a:solidFill>
            </a:endParaRPr>
          </a:p>
          <a:p>
            <a:pPr lvl="1">
              <a:buFont typeface="Arial" pitchFamily="34" charset="0"/>
              <a:buNone/>
            </a:pPr>
            <a:endParaRPr lang="en-US" sz="1100" b="1" smtClean="0">
              <a:solidFill>
                <a:schemeClr val="bg1"/>
              </a:solidFill>
            </a:endParaRPr>
          </a:p>
          <a:p>
            <a:pPr lvl="1">
              <a:buFont typeface="Arial" pitchFamily="34" charset="0"/>
              <a:buNone/>
            </a:pPr>
            <a:endParaRPr lang="en-US" sz="1100" b="1" smtClean="0">
              <a:solidFill>
                <a:schemeClr val="bg1"/>
              </a:solidFill>
            </a:endParaRPr>
          </a:p>
          <a:p>
            <a:pPr>
              <a:buFont typeface="Arial" pitchFamily="34" charset="0"/>
              <a:buNone/>
            </a:pPr>
            <a:endParaRPr lang="en-US" b="1" dirty="0">
              <a:solidFill>
                <a:schemeClr val="bg1"/>
              </a:solidFill>
            </a:endParaRPr>
          </a:p>
        </p:txBody>
      </p:sp>
    </p:spTree>
    <p:extLst>
      <p:ext uri="{BB962C8B-B14F-4D97-AF65-F5344CB8AC3E}">
        <p14:creationId xmlns:p14="http://schemas.microsoft.com/office/powerpoint/2010/main" val="505768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4"/>
          <p:cNvSpPr txBox="1">
            <a:spLocks/>
          </p:cNvSpPr>
          <p:nvPr/>
        </p:nvSpPr>
        <p:spPr>
          <a:xfrm>
            <a:off x="0" y="274638"/>
            <a:ext cx="9144000" cy="1249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accent1">
                    <a:lumMod val="50000"/>
                  </a:schemeClr>
                </a:solidFill>
              </a:rPr>
              <a:t>Still, There Are Opportunities to Expand Financial Inclusion, Particularly among Women and the Poor</a:t>
            </a:r>
            <a:endParaRPr lang="en-US" sz="2800" b="1" dirty="0">
              <a:solidFill>
                <a:schemeClr val="accent1">
                  <a:lumMod val="50000"/>
                </a:schemeClr>
              </a:solidFill>
            </a:endParaRPr>
          </a:p>
        </p:txBody>
      </p:sp>
      <p:sp>
        <p:nvSpPr>
          <p:cNvPr id="3" name="TextBox 2"/>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280388" y="1524000"/>
            <a:ext cx="8583223" cy="4286848"/>
          </a:xfrm>
          <a:prstGeom prst="rect">
            <a:avLst/>
          </a:prstGeom>
          <a:ln>
            <a:solidFill>
              <a:schemeClr val="tx1"/>
            </a:solidFill>
          </a:ln>
        </p:spPr>
      </p:pic>
      <p:sp>
        <p:nvSpPr>
          <p:cNvPr id="7"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spTree>
    <p:extLst>
      <p:ext uri="{BB962C8B-B14F-4D97-AF65-F5344CB8AC3E}">
        <p14:creationId xmlns:p14="http://schemas.microsoft.com/office/powerpoint/2010/main" val="214992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4" name="Title 4"/>
          <p:cNvSpPr txBox="1">
            <a:spLocks/>
          </p:cNvSpPr>
          <p:nvPr/>
        </p:nvSpPr>
        <p:spPr>
          <a:xfrm>
            <a:off x="0" y="274638"/>
            <a:ext cx="9144000" cy="1249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accent1">
                    <a:lumMod val="50000"/>
                  </a:schemeClr>
                </a:solidFill>
              </a:rPr>
              <a:t>In Sub-Saharan Africa, Mobile Money Account Ownership Is Driving a Huge Expansion of Financial Inclusion</a:t>
            </a:r>
            <a:endParaRPr lang="en-US" sz="2800" b="1" dirty="0">
              <a:solidFill>
                <a:schemeClr val="accent1">
                  <a:lumMod val="50000"/>
                </a:schemeClr>
              </a:solidFill>
            </a:endParaRPr>
          </a:p>
        </p:txBody>
      </p:sp>
      <p:sp>
        <p:nvSpPr>
          <p:cNvPr id="5"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237520" y="1633287"/>
            <a:ext cx="8668960" cy="3591426"/>
          </a:xfrm>
          <a:prstGeom prst="rect">
            <a:avLst/>
          </a:prstGeom>
          <a:ln>
            <a:solidFill>
              <a:schemeClr val="tx1"/>
            </a:solidFill>
          </a:ln>
        </p:spPr>
      </p:pic>
    </p:spTree>
    <p:extLst>
      <p:ext uri="{BB962C8B-B14F-4D97-AF65-F5344CB8AC3E}">
        <p14:creationId xmlns:p14="http://schemas.microsoft.com/office/powerpoint/2010/main" val="150756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Where do the unbanked live?</a:t>
            </a:r>
            <a:endParaRPr lang="en-US" sz="28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12</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spTree>
    <p:extLst>
      <p:ext uri="{BB962C8B-B14F-4D97-AF65-F5344CB8AC3E}">
        <p14:creationId xmlns:p14="http://schemas.microsoft.com/office/powerpoint/2010/main" val="3979180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10DC6-E50D-4AD5-B6B3-57BA6206FAF5}" type="slidenum">
              <a:rPr lang="en-US" smtClean="0"/>
              <a:pPr/>
              <a:t>13</a:t>
            </a:fld>
            <a:endParaRPr lang="en-US"/>
          </a:p>
        </p:txBody>
      </p:sp>
      <p:sp>
        <p:nvSpPr>
          <p:cNvPr id="10" name="TextBox 9"/>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6" name="Rectangle 1"/>
          <p:cNvSpPr>
            <a:spLocks noChangeArrowheads="1"/>
          </p:cNvSpPr>
          <p:nvPr/>
        </p:nvSpPr>
        <p:spPr bwMode="auto">
          <a:xfrm>
            <a:off x="152400" y="6269898"/>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smtClean="0">
                <a:solidFill>
                  <a:schemeClr val="accent1">
                    <a:lumMod val="50000"/>
                  </a:schemeClr>
                </a:solidFill>
              </a:rPr>
              <a:t>Note: </a:t>
            </a:r>
            <a:r>
              <a:rPr lang="en-US" sz="1200" smtClean="0">
                <a:solidFill>
                  <a:schemeClr val="accent1">
                    <a:lumMod val="50000"/>
                  </a:schemeClr>
                </a:solidFill>
              </a:rPr>
              <a:t>Respondents could choose more than one reason</a:t>
            </a:r>
            <a:endParaRPr lang="en-US" sz="1200" i="1" smtClean="0">
              <a:solidFill>
                <a:schemeClr val="accent1">
                  <a:lumMod val="50000"/>
                </a:schemeClr>
              </a:solidFill>
            </a:endParaRPr>
          </a:p>
          <a:p>
            <a:r>
              <a:rPr lang="en-US" sz="1200" i="1" smtClean="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sp>
        <p:nvSpPr>
          <p:cNvPr id="7" name="TextBox 6"/>
          <p:cNvSpPr txBox="1"/>
          <p:nvPr/>
        </p:nvSpPr>
        <p:spPr>
          <a:xfrm>
            <a:off x="152400" y="354449"/>
            <a:ext cx="8839200" cy="1169551"/>
          </a:xfrm>
          <a:prstGeom prst="rect">
            <a:avLst/>
          </a:prstGeom>
          <a:noFill/>
        </p:spPr>
        <p:txBody>
          <a:bodyPr wrap="square" rtlCol="0">
            <a:spAutoFit/>
          </a:bodyPr>
          <a:lstStyle/>
          <a:p>
            <a:r>
              <a:rPr lang="en-US" sz="2800" b="1" smtClean="0">
                <a:solidFill>
                  <a:schemeClr val="accent1">
                    <a:lumMod val="50000"/>
                  </a:schemeClr>
                </a:solidFill>
                <a:latin typeface="+mj-lt"/>
              </a:rPr>
              <a:t>Self-reported Barriers to Use of an Account at a Financial Institution</a:t>
            </a:r>
            <a:endParaRPr lang="en-US" sz="2800" b="1" dirty="0">
              <a:solidFill>
                <a:schemeClr val="accent1">
                  <a:lumMod val="50000"/>
                </a:schemeClr>
              </a:solidFill>
              <a:latin typeface="+mj-lt"/>
            </a:endParaRPr>
          </a:p>
          <a:p>
            <a:pPr>
              <a:defRPr sz="1440" b="0" i="0" u="none" strike="noStrike" kern="1200" spc="0" baseline="0">
                <a:solidFill>
                  <a:sysClr val="windowText" lastClr="000000">
                    <a:lumMod val="65000"/>
                    <a:lumOff val="35000"/>
                  </a:sysClr>
                </a:solidFill>
                <a:latin typeface="Arial Narrow" panose="020B0606020202030204" pitchFamily="34" charset="0"/>
                <a:ea typeface="+mn-ea"/>
                <a:cs typeface="+mn-cs"/>
              </a:defRPr>
            </a:pPr>
            <a:r>
              <a:rPr lang="en-US" sz="1400">
                <a:latin typeface="Calibri" panose="020F0502020204030204" pitchFamily="34" charset="0"/>
              </a:rPr>
              <a:t>Adults </a:t>
            </a:r>
            <a:r>
              <a:rPr lang="en-US" sz="1400" smtClean="0">
                <a:latin typeface="Calibri" panose="020F0502020204030204" pitchFamily="34" charset="0"/>
              </a:rPr>
              <a:t>without </a:t>
            </a:r>
            <a:r>
              <a:rPr lang="en-US" sz="1400">
                <a:latin typeface="Calibri" panose="020F0502020204030204" pitchFamily="34" charset="0"/>
              </a:rPr>
              <a:t>an </a:t>
            </a:r>
            <a:r>
              <a:rPr lang="en-US" sz="1400" smtClean="0">
                <a:latin typeface="Calibri" panose="020F0502020204030204" pitchFamily="34" charset="0"/>
              </a:rPr>
              <a:t>account reporting barrier as a reason for not having one </a:t>
            </a:r>
            <a:r>
              <a:rPr lang="en-US" sz="1400" dirty="0" smtClean="0">
                <a:latin typeface="Calibri" panose="020F0502020204030204" pitchFamily="34" charset="0"/>
              </a:rPr>
              <a:t>(%), 2014</a:t>
            </a:r>
            <a:endParaRPr lang="en-US" sz="1400" dirty="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685800" y="1752600"/>
            <a:ext cx="7423150" cy="4267200"/>
          </a:xfrm>
          <a:prstGeom prst="rect">
            <a:avLst/>
          </a:prstGeom>
          <a:ln>
            <a:solidFill>
              <a:schemeClr val="tx1"/>
            </a:solidFill>
          </a:ln>
        </p:spPr>
      </p:pic>
    </p:spTree>
    <p:extLst>
      <p:ext uri="{BB962C8B-B14F-4D97-AF65-F5344CB8AC3E}">
        <p14:creationId xmlns:p14="http://schemas.microsoft.com/office/powerpoint/2010/main" val="202466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10DC6-E50D-4AD5-B6B3-57BA6206FAF5}" type="slidenum">
              <a:rPr lang="en-US" smtClean="0"/>
              <a:pPr/>
              <a:t>14</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5" name="TextBox 4"/>
          <p:cNvSpPr txBox="1"/>
          <p:nvPr/>
        </p:nvSpPr>
        <p:spPr>
          <a:xfrm>
            <a:off x="152400" y="381000"/>
            <a:ext cx="8839200" cy="1415772"/>
          </a:xfrm>
          <a:prstGeom prst="rect">
            <a:avLst/>
          </a:prstGeom>
          <a:noFill/>
        </p:spPr>
        <p:txBody>
          <a:bodyPr wrap="square" rtlCol="0">
            <a:spAutoFit/>
          </a:bodyPr>
          <a:lstStyle/>
          <a:p>
            <a:r>
              <a:rPr lang="en-US" sz="2400" b="1" smtClean="0">
                <a:solidFill>
                  <a:schemeClr val="accent1">
                    <a:lumMod val="50000"/>
                  </a:schemeClr>
                </a:solidFill>
                <a:latin typeface="+mj-lt"/>
              </a:rPr>
              <a:t>National Income Explains Much of the Variation in Account Penetration across All Economies—but Far Less among Lower-income Ones</a:t>
            </a:r>
            <a:endParaRPr lang="en-US" sz="2400" b="1" dirty="0">
              <a:solidFill>
                <a:schemeClr val="accent1">
                  <a:lumMod val="50000"/>
                </a:schemeClr>
              </a:solidFill>
              <a:latin typeface="+mj-lt"/>
            </a:endParaRPr>
          </a:p>
          <a:p>
            <a:pPr>
              <a:defRPr sz="1440" b="0" i="0" u="none" strike="noStrike" kern="1200" spc="0" baseline="0">
                <a:solidFill>
                  <a:sysClr val="windowText" lastClr="000000">
                    <a:lumMod val="65000"/>
                    <a:lumOff val="35000"/>
                  </a:sysClr>
                </a:solidFill>
                <a:latin typeface="Arial Narrow" panose="020B0606020202030204" pitchFamily="34" charset="0"/>
                <a:ea typeface="+mn-ea"/>
                <a:cs typeface="+mn-cs"/>
              </a:defRPr>
            </a:pPr>
            <a:r>
              <a:rPr lang="en-US" sz="1400" dirty="0">
                <a:latin typeface="Calibri" panose="020F0502020204030204" pitchFamily="34" charset="0"/>
              </a:rPr>
              <a:t>Adults with </a:t>
            </a:r>
            <a:r>
              <a:rPr lang="en-US" sz="1400">
                <a:latin typeface="Calibri" panose="020F0502020204030204" pitchFamily="34" charset="0"/>
              </a:rPr>
              <a:t>an </a:t>
            </a:r>
            <a:r>
              <a:rPr lang="en-US" sz="1400" smtClean="0">
                <a:latin typeface="Calibri" panose="020F0502020204030204" pitchFamily="34" charset="0"/>
              </a:rPr>
              <a:t>account at a formal financial institution (%)</a:t>
            </a:r>
            <a:endParaRPr lang="en-US" sz="1400" dirty="0">
              <a:latin typeface="Calibri" panose="020F0502020204030204" pitchFamily="34" charset="0"/>
            </a:endParaRPr>
          </a:p>
        </p:txBody>
      </p:sp>
      <p:sp>
        <p:nvSpPr>
          <p:cNvPr id="6" name="Rectangle 1"/>
          <p:cNvSpPr>
            <a:spLocks noChangeArrowheads="1"/>
          </p:cNvSpPr>
          <p:nvPr/>
        </p:nvSpPr>
        <p:spPr bwMode="auto">
          <a:xfrm>
            <a:off x="152400" y="6269898"/>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smtClean="0">
                <a:solidFill>
                  <a:schemeClr val="accent1">
                    <a:lumMod val="50000"/>
                  </a:schemeClr>
                </a:solidFill>
              </a:rPr>
              <a:t>Note: </a:t>
            </a:r>
            <a:r>
              <a:rPr lang="en-US" sz="1200" smtClean="0">
                <a:solidFill>
                  <a:schemeClr val="accent1">
                    <a:lumMod val="50000"/>
                  </a:schemeClr>
                </a:solidFill>
              </a:rPr>
              <a:t>GDP per capita data are for 2010</a:t>
            </a:r>
            <a:endParaRPr lang="en-US" sz="1200" i="1" smtClean="0">
              <a:solidFill>
                <a:schemeClr val="accent1">
                  <a:lumMod val="50000"/>
                </a:schemeClr>
              </a:solidFill>
            </a:endParaRPr>
          </a:p>
          <a:p>
            <a:r>
              <a:rPr lang="en-US" sz="1200" i="1" smtClean="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Dermiguc-Kunt and Klapper 2010; World Development Indicators database </a:t>
            </a:r>
            <a:endParaRPr lang="en-US" sz="1200" dirty="0">
              <a:solidFill>
                <a:schemeClr val="accent1">
                  <a:lumMod val="50000"/>
                </a:schemeClr>
              </a:solidFill>
            </a:endParaRPr>
          </a:p>
        </p:txBody>
      </p:sp>
      <p:pic>
        <p:nvPicPr>
          <p:cNvPr id="3" name="Picture 2"/>
          <p:cNvPicPr>
            <a:picLocks noChangeAspect="1"/>
          </p:cNvPicPr>
          <p:nvPr/>
        </p:nvPicPr>
        <p:blipFill>
          <a:blip r:embed="rId3"/>
          <a:stretch>
            <a:fillRect/>
          </a:stretch>
        </p:blipFill>
        <p:spPr>
          <a:xfrm>
            <a:off x="1109960" y="1905000"/>
            <a:ext cx="6738640" cy="4191000"/>
          </a:xfrm>
          <a:prstGeom prst="rect">
            <a:avLst/>
          </a:prstGeom>
        </p:spPr>
      </p:pic>
    </p:spTree>
    <p:extLst>
      <p:ext uri="{BB962C8B-B14F-4D97-AF65-F5344CB8AC3E}">
        <p14:creationId xmlns:p14="http://schemas.microsoft.com/office/powerpoint/2010/main" val="350972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10DC6-E50D-4AD5-B6B3-57BA6206FAF5}" type="slidenum">
              <a:rPr lang="en-US" smtClean="0"/>
              <a:pPr/>
              <a:t>15</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5" name="Rectangle 4"/>
          <p:cNvSpPr/>
          <p:nvPr/>
        </p:nvSpPr>
        <p:spPr>
          <a:xfrm>
            <a:off x="152400" y="6019800"/>
            <a:ext cx="8839200" cy="646331"/>
          </a:xfrm>
          <a:prstGeom prst="rect">
            <a:avLst/>
          </a:prstGeom>
        </p:spPr>
        <p:txBody>
          <a:bodyPr wrap="square">
            <a:spAutoFit/>
          </a:bodyPr>
          <a:lstStyle/>
          <a:p>
            <a:r>
              <a:rPr lang="en-US" sz="1200" i="1" dirty="0">
                <a:solidFill>
                  <a:schemeClr val="accent1">
                    <a:lumMod val="50000"/>
                  </a:schemeClr>
                </a:solidFill>
              </a:rPr>
              <a:t>Source</a:t>
            </a:r>
            <a:r>
              <a:rPr lang="en-US" sz="1200" dirty="0">
                <a:solidFill>
                  <a:schemeClr val="accent1">
                    <a:lumMod val="50000"/>
                  </a:schemeClr>
                </a:solidFill>
              </a:rPr>
              <a:t>: Calculations based on </a:t>
            </a:r>
            <a:r>
              <a:rPr lang="en-US" sz="1200" dirty="0" err="1">
                <a:solidFill>
                  <a:schemeClr val="accent1">
                    <a:lumMod val="50000"/>
                  </a:schemeClr>
                </a:solidFill>
              </a:rPr>
              <a:t>Demirgüç-Kunt</a:t>
            </a:r>
            <a:r>
              <a:rPr lang="en-US" sz="1200" dirty="0">
                <a:solidFill>
                  <a:schemeClr val="accent1">
                    <a:lumMod val="50000"/>
                  </a:schemeClr>
                </a:solidFill>
              </a:rPr>
              <a:t> and </a:t>
            </a:r>
            <a:r>
              <a:rPr lang="en-US" sz="1200" dirty="0" err="1">
                <a:solidFill>
                  <a:schemeClr val="accent1">
                    <a:lumMod val="50000"/>
                  </a:schemeClr>
                </a:solidFill>
              </a:rPr>
              <a:t>Klapper</a:t>
            </a:r>
            <a:r>
              <a:rPr lang="en-US" sz="1200" dirty="0">
                <a:solidFill>
                  <a:schemeClr val="accent1">
                    <a:lumMod val="50000"/>
                  </a:schemeClr>
                </a:solidFill>
              </a:rPr>
              <a:t> 2012; World Development Indicators database, World Bank.</a:t>
            </a:r>
          </a:p>
          <a:p>
            <a:r>
              <a:rPr lang="en-US" sz="1200" i="1" dirty="0">
                <a:solidFill>
                  <a:schemeClr val="accent1">
                    <a:lumMod val="50000"/>
                  </a:schemeClr>
                </a:solidFill>
              </a:rPr>
              <a:t>Note</a:t>
            </a:r>
            <a:r>
              <a:rPr lang="en-US" sz="1200" dirty="0">
                <a:solidFill>
                  <a:schemeClr val="accent1">
                    <a:lumMod val="50000"/>
                  </a:schemeClr>
                </a:solidFill>
              </a:rPr>
              <a:t>: Higher values of </a:t>
            </a:r>
            <a:r>
              <a:rPr lang="en-US" sz="1200" dirty="0" err="1">
                <a:solidFill>
                  <a:schemeClr val="accent1">
                    <a:lumMod val="50000"/>
                  </a:schemeClr>
                </a:solidFill>
              </a:rPr>
              <a:t>Gini</a:t>
            </a:r>
            <a:r>
              <a:rPr lang="en-US" sz="1200" dirty="0">
                <a:solidFill>
                  <a:schemeClr val="accent1">
                    <a:lumMod val="50000"/>
                  </a:schemeClr>
                </a:solidFill>
              </a:rPr>
              <a:t> mean more inequality. Data on </a:t>
            </a:r>
            <a:r>
              <a:rPr lang="en-US" sz="1200" dirty="0" err="1">
                <a:solidFill>
                  <a:schemeClr val="accent1">
                    <a:lumMod val="50000"/>
                  </a:schemeClr>
                </a:solidFill>
              </a:rPr>
              <a:t>Gini</a:t>
            </a:r>
            <a:r>
              <a:rPr lang="en-US" sz="1200" dirty="0">
                <a:solidFill>
                  <a:schemeClr val="accent1">
                    <a:lumMod val="50000"/>
                  </a:schemeClr>
                </a:solidFill>
              </a:rPr>
              <a:t> are for 2009 or the latest available year. Account penetration is share of adults who had an account at a formal financial institution in 2011.</a:t>
            </a:r>
          </a:p>
        </p:txBody>
      </p:sp>
      <p:sp>
        <p:nvSpPr>
          <p:cNvPr id="9" name="Title 4"/>
          <p:cNvSpPr>
            <a:spLocks noGrp="1"/>
          </p:cNvSpPr>
          <p:nvPr>
            <p:ph type="title"/>
          </p:nvPr>
        </p:nvSpPr>
        <p:spPr>
          <a:xfrm>
            <a:off x="-13741" y="294490"/>
            <a:ext cx="9144000" cy="563562"/>
          </a:xfrm>
        </p:spPr>
        <p:txBody>
          <a:bodyPr>
            <a:normAutofit/>
          </a:bodyPr>
          <a:lstStyle/>
          <a:p>
            <a:r>
              <a:rPr lang="en-US" sz="2800" b="1" dirty="0" smtClean="0">
                <a:solidFill>
                  <a:schemeClr val="accent1">
                    <a:lumMod val="50000"/>
                  </a:schemeClr>
                </a:solidFill>
              </a:rPr>
              <a:t>Financial inequality and economic inequality</a:t>
            </a:r>
            <a:endParaRPr lang="en-US" sz="2800" b="1" dirty="0">
              <a:solidFill>
                <a:schemeClr val="accent1">
                  <a:lumMod val="50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val="3490015367"/>
              </p:ext>
            </p:extLst>
          </p:nvPr>
        </p:nvGraphicFramePr>
        <p:xfrm>
          <a:off x="533400" y="1228762"/>
          <a:ext cx="7772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00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200" cy="4724400"/>
          </a:xfrm>
        </p:spPr>
        <p:txBody>
          <a:bodyPr>
            <a:normAutofit/>
          </a:bodyPr>
          <a:lstStyle/>
          <a:p>
            <a:r>
              <a:rPr lang="en-US" sz="2000" dirty="0" smtClean="0">
                <a:solidFill>
                  <a:schemeClr val="accent1">
                    <a:lumMod val="50000"/>
                  </a:schemeClr>
                </a:solidFill>
              </a:rPr>
              <a:t>Empirical evidence on impact varies by the type of financial services</a:t>
            </a:r>
          </a:p>
          <a:p>
            <a:pPr marL="0" indent="0">
              <a:buNone/>
            </a:pPr>
            <a:endParaRPr lang="en-US" sz="2000" dirty="0" smtClean="0">
              <a:solidFill>
                <a:schemeClr val="accent1">
                  <a:lumMod val="50000"/>
                </a:schemeClr>
              </a:solidFill>
            </a:endParaRPr>
          </a:p>
          <a:p>
            <a:r>
              <a:rPr lang="en-US" sz="2000" dirty="0" smtClean="0">
                <a:solidFill>
                  <a:schemeClr val="accent1">
                    <a:lumMod val="50000"/>
                  </a:schemeClr>
                </a:solidFill>
              </a:rPr>
              <a:t>Basic payments, savings: strong evidence </a:t>
            </a:r>
            <a:r>
              <a:rPr lang="en-US" sz="2000" dirty="0">
                <a:solidFill>
                  <a:schemeClr val="accent1">
                    <a:lumMod val="50000"/>
                  </a:schemeClr>
                </a:solidFill>
              </a:rPr>
              <a:t>on benefits, especially for </a:t>
            </a:r>
            <a:r>
              <a:rPr lang="en-US" sz="2000" dirty="0" smtClean="0">
                <a:solidFill>
                  <a:schemeClr val="accent1">
                    <a:lumMod val="50000"/>
                  </a:schemeClr>
                </a:solidFill>
              </a:rPr>
              <a:t>the poor</a:t>
            </a:r>
          </a:p>
          <a:p>
            <a:endParaRPr lang="en-US" sz="2000" dirty="0" smtClean="0">
              <a:solidFill>
                <a:schemeClr val="accent1">
                  <a:lumMod val="50000"/>
                </a:schemeClr>
              </a:solidFill>
            </a:endParaRPr>
          </a:p>
          <a:p>
            <a:r>
              <a:rPr lang="en-US" sz="2000" dirty="0" smtClean="0">
                <a:solidFill>
                  <a:schemeClr val="accent1">
                    <a:lumMod val="50000"/>
                  </a:schemeClr>
                </a:solidFill>
              </a:rPr>
              <a:t>Insurance products: also </a:t>
            </a:r>
            <a:r>
              <a:rPr lang="en-US" sz="2000" dirty="0">
                <a:solidFill>
                  <a:schemeClr val="accent1">
                    <a:lumMod val="50000"/>
                  </a:schemeClr>
                </a:solidFill>
              </a:rPr>
              <a:t>some evidence of a positive </a:t>
            </a:r>
            <a:r>
              <a:rPr lang="en-US" sz="2000" dirty="0" smtClean="0">
                <a:solidFill>
                  <a:schemeClr val="accent1">
                    <a:lumMod val="50000"/>
                  </a:schemeClr>
                </a:solidFill>
              </a:rPr>
              <a:t>impact</a:t>
            </a:r>
          </a:p>
          <a:p>
            <a:endParaRPr lang="en-US" sz="2000" dirty="0" smtClean="0">
              <a:solidFill>
                <a:schemeClr val="accent1">
                  <a:lumMod val="50000"/>
                </a:schemeClr>
              </a:solidFill>
            </a:endParaRPr>
          </a:p>
          <a:p>
            <a:r>
              <a:rPr lang="en-US" sz="2000" dirty="0">
                <a:solidFill>
                  <a:schemeClr val="accent1">
                    <a:lumMod val="50000"/>
                  </a:schemeClr>
                </a:solidFill>
              </a:rPr>
              <a:t>Access to </a:t>
            </a:r>
            <a:r>
              <a:rPr lang="en-US" sz="2000" dirty="0" smtClean="0">
                <a:solidFill>
                  <a:schemeClr val="accent1">
                    <a:lumMod val="50000"/>
                  </a:schemeClr>
                </a:solidFill>
              </a:rPr>
              <a:t>credit: mixed picture </a:t>
            </a:r>
          </a:p>
          <a:p>
            <a:pPr lvl="1"/>
            <a:r>
              <a:rPr lang="en-US" sz="2000" i="1" dirty="0" smtClean="0">
                <a:solidFill>
                  <a:schemeClr val="accent1">
                    <a:lumMod val="50000"/>
                  </a:schemeClr>
                </a:solidFill>
              </a:rPr>
              <a:t>firms</a:t>
            </a:r>
            <a:r>
              <a:rPr lang="en-US" sz="2000" i="1" dirty="0">
                <a:solidFill>
                  <a:schemeClr val="accent1">
                    <a:lumMod val="50000"/>
                  </a:schemeClr>
                </a:solidFill>
              </a:rPr>
              <a:t>:</a:t>
            </a:r>
            <a:r>
              <a:rPr lang="en-US" sz="2000" dirty="0">
                <a:solidFill>
                  <a:schemeClr val="accent1">
                    <a:lumMod val="50000"/>
                  </a:schemeClr>
                </a:solidFill>
              </a:rPr>
              <a:t> a positive effect on growth, especially start ups, small and medium </a:t>
            </a:r>
            <a:r>
              <a:rPr lang="en-US" sz="2000" dirty="0" smtClean="0">
                <a:solidFill>
                  <a:schemeClr val="accent1">
                    <a:lumMod val="50000"/>
                  </a:schemeClr>
                </a:solidFill>
              </a:rPr>
              <a:t>enterprises</a:t>
            </a:r>
          </a:p>
          <a:p>
            <a:pPr lvl="1"/>
            <a:r>
              <a:rPr lang="en-US" sz="2000" i="1" dirty="0" smtClean="0">
                <a:solidFill>
                  <a:schemeClr val="accent1">
                    <a:lumMod val="50000"/>
                  </a:schemeClr>
                </a:solidFill>
              </a:rPr>
              <a:t>microenterprises </a:t>
            </a:r>
            <a:r>
              <a:rPr lang="en-US" sz="2000" i="1" dirty="0">
                <a:solidFill>
                  <a:schemeClr val="accent1">
                    <a:lumMod val="50000"/>
                  </a:schemeClr>
                </a:solidFill>
              </a:rPr>
              <a:t>and </a:t>
            </a:r>
            <a:r>
              <a:rPr lang="en-US" sz="2000" i="1" dirty="0" smtClean="0">
                <a:solidFill>
                  <a:schemeClr val="accent1">
                    <a:lumMod val="50000"/>
                  </a:schemeClr>
                </a:solidFill>
              </a:rPr>
              <a:t>individuals: </a:t>
            </a:r>
            <a:r>
              <a:rPr lang="en-US" sz="2000" dirty="0" smtClean="0">
                <a:solidFill>
                  <a:schemeClr val="accent1">
                    <a:lumMod val="50000"/>
                  </a:schemeClr>
                </a:solidFill>
              </a:rPr>
              <a:t>evidence on benefits for smoothing consumption, but </a:t>
            </a:r>
            <a:r>
              <a:rPr lang="en-US" sz="2000" dirty="0">
                <a:solidFill>
                  <a:schemeClr val="accent1">
                    <a:lumMod val="50000"/>
                  </a:schemeClr>
                </a:solidFill>
              </a:rPr>
              <a:t>not always for entrepreneurial </a:t>
            </a:r>
            <a:r>
              <a:rPr lang="en-US" sz="2000" dirty="0" smtClean="0">
                <a:solidFill>
                  <a:schemeClr val="accent1">
                    <a:lumMod val="50000"/>
                  </a:schemeClr>
                </a:solidFill>
              </a:rPr>
              <a:t>ventures</a:t>
            </a:r>
          </a:p>
          <a:p>
            <a:pPr marL="457200" lvl="1" indent="0">
              <a:buNone/>
            </a:pPr>
            <a:endParaRPr lang="en-US" sz="2000" b="1" dirty="0" smtClean="0">
              <a:solidFill>
                <a:schemeClr val="accent1">
                  <a:lumMod val="50000"/>
                </a:schemeClr>
              </a:solidFill>
            </a:endParaRPr>
          </a:p>
          <a:p>
            <a:pPr lvl="1"/>
            <a:endParaRPr lang="en-US" sz="1600" dirty="0" smtClean="0">
              <a:solidFill>
                <a:schemeClr val="bg2">
                  <a:lumMod val="10000"/>
                </a:schemeClr>
              </a:solidFill>
            </a:endParaRPr>
          </a:p>
          <a:p>
            <a:endParaRPr lang="en-US" sz="1700" dirty="0" smtClean="0">
              <a:solidFill>
                <a:schemeClr val="bg2">
                  <a:lumMod val="10000"/>
                </a:schemeClr>
              </a:solidFill>
            </a:endParaRPr>
          </a:p>
          <a:p>
            <a:pPr lvl="1">
              <a:buNone/>
            </a:pPr>
            <a:endParaRPr lang="en-US" sz="1600" dirty="0" smtClean="0">
              <a:solidFill>
                <a:schemeClr val="bg2">
                  <a:lumMod val="1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Evidence </a:t>
            </a:r>
            <a:r>
              <a:rPr lang="en-US" sz="2800" b="1" dirty="0">
                <a:solidFill>
                  <a:schemeClr val="accent1">
                    <a:lumMod val="50000"/>
                  </a:schemeClr>
                </a:solidFill>
              </a:rPr>
              <a:t>on </a:t>
            </a:r>
            <a:r>
              <a:rPr lang="en-US" sz="2800" b="1" dirty="0" smtClean="0">
                <a:solidFill>
                  <a:schemeClr val="accent1">
                    <a:lumMod val="50000"/>
                  </a:schemeClr>
                </a:solidFill>
              </a:rPr>
              <a:t>impact </a:t>
            </a:r>
            <a:r>
              <a:rPr lang="en-US" sz="2800" b="1" dirty="0" smtClean="0">
                <a:solidFill>
                  <a:schemeClr val="accent1">
                    <a:lumMod val="50000"/>
                  </a:schemeClr>
                </a:solidFill>
              </a:rPr>
              <a:t>of financial inclusion</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16</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406781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143000"/>
            <a:ext cx="8458200" cy="5257800"/>
          </a:xfrm>
        </p:spPr>
        <p:txBody>
          <a:bodyPr>
            <a:normAutofit/>
          </a:bodyPr>
          <a:lstStyle/>
          <a:p>
            <a:pPr marL="342900" lvl="1" indent="-342900">
              <a:buFont typeface="Arial" pitchFamily="34" charset="0"/>
              <a:buChar char="•"/>
            </a:pPr>
            <a:r>
              <a:rPr lang="en-US" sz="2000" dirty="0" smtClean="0">
                <a:solidFill>
                  <a:schemeClr val="accent1">
                    <a:lumMod val="50000"/>
                  </a:schemeClr>
                </a:solidFill>
              </a:rPr>
              <a:t>Policy </a:t>
            </a:r>
            <a:r>
              <a:rPr lang="en-US" sz="2000" dirty="0">
                <a:solidFill>
                  <a:schemeClr val="accent1">
                    <a:lumMod val="50000"/>
                  </a:schemeClr>
                </a:solidFill>
              </a:rPr>
              <a:t>should focus on addressing market and government </a:t>
            </a:r>
            <a:r>
              <a:rPr lang="en-US" sz="2000" dirty="0" smtClean="0">
                <a:solidFill>
                  <a:schemeClr val="accent1">
                    <a:lumMod val="50000"/>
                  </a:schemeClr>
                </a:solidFill>
              </a:rPr>
              <a:t>failures</a:t>
            </a:r>
          </a:p>
          <a:p>
            <a:pPr marL="342900" lvl="1" indent="-342900">
              <a:buFont typeface="Arial" pitchFamily="34" charset="0"/>
              <a:buChar char="•"/>
            </a:pPr>
            <a:endParaRPr lang="en-US" sz="2000" dirty="0" smtClean="0">
              <a:solidFill>
                <a:schemeClr val="accent1">
                  <a:lumMod val="50000"/>
                </a:schemeClr>
              </a:solidFill>
            </a:endParaRPr>
          </a:p>
          <a:p>
            <a:pPr marL="342900" lvl="1" indent="-342900">
              <a:buFont typeface="Arial" pitchFamily="34" charset="0"/>
              <a:buChar char="•"/>
            </a:pPr>
            <a:r>
              <a:rPr lang="en-US" sz="2000" dirty="0" smtClean="0">
                <a:solidFill>
                  <a:schemeClr val="accent1">
                    <a:lumMod val="50000"/>
                  </a:schemeClr>
                </a:solidFill>
              </a:rPr>
              <a:t>Not on promoting financial inclusion for inclusion’s sake, and certainly not on making </a:t>
            </a:r>
            <a:r>
              <a:rPr lang="en-US" sz="2000" dirty="0">
                <a:solidFill>
                  <a:schemeClr val="accent1">
                    <a:lumMod val="50000"/>
                  </a:schemeClr>
                </a:solidFill>
              </a:rPr>
              <a:t>everybody </a:t>
            </a:r>
            <a:r>
              <a:rPr lang="en-US" sz="2000" dirty="0" smtClean="0">
                <a:solidFill>
                  <a:schemeClr val="accent1">
                    <a:lumMod val="50000"/>
                  </a:schemeClr>
                </a:solidFill>
              </a:rPr>
              <a:t>borrow</a:t>
            </a:r>
          </a:p>
          <a:p>
            <a:pPr marL="342900" lvl="1" indent="-342900">
              <a:buFont typeface="Arial" pitchFamily="34" charset="0"/>
              <a:buChar char="•"/>
            </a:pPr>
            <a:endParaRPr lang="en-US" sz="2000" dirty="0" smtClean="0">
              <a:solidFill>
                <a:schemeClr val="accent1">
                  <a:lumMod val="50000"/>
                </a:schemeClr>
              </a:solidFill>
            </a:endParaRPr>
          </a:p>
          <a:p>
            <a:pPr marL="342900" lvl="1" indent="-342900">
              <a:buFont typeface="Arial" pitchFamily="34" charset="0"/>
              <a:buChar char="•"/>
            </a:pPr>
            <a:r>
              <a:rPr lang="en-US" sz="2000" dirty="0" smtClean="0">
                <a:solidFill>
                  <a:schemeClr val="accent1">
                    <a:lumMod val="50000"/>
                  </a:schemeClr>
                </a:solidFill>
              </a:rPr>
              <a:t>Direct government interventions in credit markets tend to be politicized and less successful, particularly in weak institutional environments</a:t>
            </a:r>
          </a:p>
          <a:p>
            <a:pPr lvl="1"/>
            <a:endParaRPr lang="en-US" sz="2000" dirty="0" smtClean="0">
              <a:solidFill>
                <a:schemeClr val="accent1">
                  <a:lumMod val="50000"/>
                </a:schemeClr>
              </a:solidFill>
            </a:endParaRPr>
          </a:p>
          <a:p>
            <a:r>
              <a:rPr lang="en-US" sz="2000" dirty="0" smtClean="0">
                <a:solidFill>
                  <a:schemeClr val="accent1">
                    <a:lumMod val="50000"/>
                  </a:schemeClr>
                </a:solidFill>
              </a:rPr>
              <a:t>Role for government in creating legal </a:t>
            </a:r>
            <a:r>
              <a:rPr lang="en-US" sz="2000" dirty="0">
                <a:solidFill>
                  <a:schemeClr val="accent1">
                    <a:lumMod val="50000"/>
                  </a:schemeClr>
                </a:solidFill>
              </a:rPr>
              <a:t>and regulatory framework </a:t>
            </a:r>
            <a:r>
              <a:rPr lang="en-US" sz="2000" dirty="0" smtClean="0">
                <a:solidFill>
                  <a:schemeClr val="accent1">
                    <a:lumMod val="50000"/>
                  </a:schemeClr>
                </a:solidFill>
              </a:rPr>
              <a:t>and competition policy</a:t>
            </a:r>
            <a:endParaRPr lang="en-US" sz="2000" dirty="0" smtClean="0">
              <a:solidFill>
                <a:schemeClr val="accent1">
                  <a:lumMod val="50000"/>
                </a:schemeClr>
              </a:solidFill>
            </a:endParaRPr>
          </a:p>
          <a:p>
            <a:pPr lvl="1"/>
            <a:r>
              <a:rPr lang="en-US" sz="2000" dirty="0" smtClean="0">
                <a:solidFill>
                  <a:schemeClr val="accent1">
                    <a:lumMod val="50000"/>
                  </a:schemeClr>
                </a:solidFill>
              </a:rPr>
              <a:t>Examples: </a:t>
            </a:r>
            <a:r>
              <a:rPr lang="en-US" sz="2000" dirty="0">
                <a:solidFill>
                  <a:schemeClr val="accent1">
                    <a:lumMod val="50000"/>
                  </a:schemeClr>
                </a:solidFill>
              </a:rPr>
              <a:t>protecting creditor rights, regulating business </a:t>
            </a:r>
            <a:r>
              <a:rPr lang="en-US" sz="2000" dirty="0" smtClean="0">
                <a:solidFill>
                  <a:schemeClr val="accent1">
                    <a:lumMod val="50000"/>
                  </a:schemeClr>
                </a:solidFill>
              </a:rPr>
              <a:t>conduct, </a:t>
            </a:r>
            <a:r>
              <a:rPr lang="en-US" sz="2000" dirty="0" smtClean="0">
                <a:solidFill>
                  <a:schemeClr val="accent1">
                    <a:lumMod val="50000"/>
                  </a:schemeClr>
                </a:solidFill>
              </a:rPr>
              <a:t>ensuring a competitive environment among financial service providers, improving information systems (credit bureaus, collateral registries), overseeing </a:t>
            </a:r>
            <a:r>
              <a:rPr lang="en-US" sz="2000" dirty="0">
                <a:solidFill>
                  <a:schemeClr val="accent1">
                    <a:lumMod val="50000"/>
                  </a:schemeClr>
                </a:solidFill>
              </a:rPr>
              <a:t>recourse mechanisms to protect </a:t>
            </a:r>
            <a:r>
              <a:rPr lang="en-US" sz="2000" dirty="0" smtClean="0">
                <a:solidFill>
                  <a:schemeClr val="accent1">
                    <a:lumMod val="50000"/>
                  </a:schemeClr>
                </a:solidFill>
              </a:rPr>
              <a:t>consumers </a:t>
            </a:r>
          </a:p>
          <a:p>
            <a:pPr lvl="1"/>
            <a:endParaRPr lang="en-US" sz="1600" dirty="0" smtClean="0">
              <a:solidFill>
                <a:schemeClr val="accent1">
                  <a:lumMod val="50000"/>
                </a:schemeClr>
              </a:solidFill>
            </a:endParaRPr>
          </a:p>
          <a:p>
            <a:pPr>
              <a:buNone/>
            </a:pPr>
            <a:endParaRPr lang="en-US" sz="2000" dirty="0" smtClean="0">
              <a:solidFill>
                <a:schemeClr val="accent1">
                  <a:lumMod val="5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Financial inclusion policy – overall findings from research</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17</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064018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14400"/>
            <a:ext cx="8458200" cy="5562600"/>
          </a:xfrm>
        </p:spPr>
        <p:txBody>
          <a:bodyPr>
            <a:normAutofit/>
          </a:bodyPr>
          <a:lstStyle/>
          <a:p>
            <a:pPr marL="342900" lvl="1" indent="-342900">
              <a:buFont typeface="Arial" pitchFamily="34" charset="0"/>
              <a:buChar char="•"/>
            </a:pPr>
            <a:endParaRPr lang="en-US" sz="2000" b="1" dirty="0" smtClean="0">
              <a:solidFill>
                <a:schemeClr val="accent1">
                  <a:lumMod val="50000"/>
                </a:schemeClr>
              </a:solidFill>
            </a:endParaRPr>
          </a:p>
          <a:p>
            <a:pPr marL="342900" lvl="1" indent="-342900">
              <a:buFont typeface="Arial" pitchFamily="34" charset="0"/>
              <a:buChar char="•"/>
            </a:pPr>
            <a:r>
              <a:rPr lang="en-US" sz="2000" b="1" dirty="0" smtClean="0">
                <a:solidFill>
                  <a:schemeClr val="accent1">
                    <a:lumMod val="50000"/>
                  </a:schemeClr>
                </a:solidFill>
              </a:rPr>
              <a:t>Allen, Demirguc-Kunt, Klapper and Martinez Peria (JFI, 2016)  </a:t>
            </a:r>
            <a:r>
              <a:rPr lang="en-US" sz="2000" dirty="0" smtClean="0">
                <a:solidFill>
                  <a:schemeClr val="accent1">
                    <a:lumMod val="50000"/>
                  </a:schemeClr>
                </a:solidFill>
              </a:rPr>
              <a:t>explores the individual and country characteristics associated with financial inclusion and the policies that are effective among those most likely to be excluded: poor, rural, female or the young.</a:t>
            </a:r>
          </a:p>
          <a:p>
            <a:pPr marL="0" lvl="1" indent="0">
              <a:buNone/>
            </a:pPr>
            <a:endParaRPr lang="en-US" sz="2000" dirty="0" smtClean="0">
              <a:solidFill>
                <a:schemeClr val="accent1">
                  <a:lumMod val="50000"/>
                </a:schemeClr>
              </a:solidFill>
            </a:endParaRPr>
          </a:p>
          <a:p>
            <a:pPr marL="342900" lvl="1" indent="-342900">
              <a:buFont typeface="Arial" pitchFamily="34" charset="0"/>
              <a:buChar char="•"/>
            </a:pPr>
            <a:r>
              <a:rPr lang="en-US" sz="2000" dirty="0" smtClean="0">
                <a:solidFill>
                  <a:schemeClr val="accent1">
                    <a:lumMod val="50000"/>
                  </a:schemeClr>
                </a:solidFill>
              </a:rPr>
              <a:t>Using global </a:t>
            </a:r>
            <a:r>
              <a:rPr lang="en-US" sz="2000" dirty="0" err="1" smtClean="0">
                <a:solidFill>
                  <a:schemeClr val="accent1">
                    <a:lumMod val="50000"/>
                  </a:schemeClr>
                </a:solidFill>
              </a:rPr>
              <a:t>findex</a:t>
            </a:r>
            <a:r>
              <a:rPr lang="en-US" sz="2000" dirty="0" smtClean="0">
                <a:solidFill>
                  <a:schemeClr val="accent1">
                    <a:lumMod val="50000"/>
                  </a:schemeClr>
                </a:solidFill>
              </a:rPr>
              <a:t> data they show:</a:t>
            </a:r>
          </a:p>
          <a:p>
            <a:pPr marL="342900" lvl="1" indent="-342900">
              <a:buFont typeface="Arial" pitchFamily="34" charset="0"/>
              <a:buChar char="•"/>
            </a:pPr>
            <a:endParaRPr lang="en-US" sz="1800" dirty="0" smtClean="0">
              <a:solidFill>
                <a:schemeClr val="accent1">
                  <a:lumMod val="50000"/>
                </a:schemeClr>
              </a:solidFill>
            </a:endParaRPr>
          </a:p>
          <a:p>
            <a:pPr lvl="1"/>
            <a:r>
              <a:rPr lang="en-US" sz="2000" dirty="0">
                <a:solidFill>
                  <a:schemeClr val="accent1">
                    <a:lumMod val="50000"/>
                  </a:schemeClr>
                </a:solidFill>
              </a:rPr>
              <a:t>Likelihood of owning/using an account is higher among richer, older, educated, urban, employed and married men.</a:t>
            </a:r>
          </a:p>
          <a:p>
            <a:pPr lvl="1"/>
            <a:r>
              <a:rPr lang="en-US" sz="2000" dirty="0">
                <a:solidFill>
                  <a:schemeClr val="accent1">
                    <a:lumMod val="50000"/>
                  </a:schemeClr>
                </a:solidFill>
              </a:rPr>
              <a:t>Greater financial inclusion is associated with lower account costs, greater proximity to financial intermediaries (branch and ATM penetration), stronger legal rights, and more politically stable environments  </a:t>
            </a: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Financial inclusion policy – overall findings from research</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18</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239308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14400"/>
            <a:ext cx="8458200" cy="5562600"/>
          </a:xfrm>
        </p:spPr>
        <p:txBody>
          <a:bodyPr>
            <a:normAutofit/>
          </a:bodyPr>
          <a:lstStyle/>
          <a:p>
            <a:pPr marL="0" lvl="1" indent="0">
              <a:buNone/>
            </a:pPr>
            <a:r>
              <a:rPr lang="en-US" sz="2000" dirty="0" smtClean="0">
                <a:solidFill>
                  <a:schemeClr val="accent1">
                    <a:lumMod val="50000"/>
                  </a:schemeClr>
                </a:solidFill>
              </a:rPr>
              <a:t>Findings on policies:</a:t>
            </a:r>
          </a:p>
          <a:p>
            <a:pPr marL="342900" lvl="1" indent="-342900">
              <a:buFont typeface="Arial" pitchFamily="34" charset="0"/>
              <a:buChar char="•"/>
            </a:pPr>
            <a:endParaRPr lang="en-US" sz="2000" dirty="0">
              <a:solidFill>
                <a:schemeClr val="accent1">
                  <a:lumMod val="50000"/>
                </a:schemeClr>
              </a:solidFill>
            </a:endParaRPr>
          </a:p>
          <a:p>
            <a:pPr marL="342900" lvl="1" indent="-342900">
              <a:buFont typeface="Arial" pitchFamily="34" charset="0"/>
              <a:buChar char="•"/>
            </a:pPr>
            <a:r>
              <a:rPr lang="en-US" sz="2000" dirty="0" smtClean="0">
                <a:solidFill>
                  <a:schemeClr val="accent1">
                    <a:lumMod val="50000"/>
                  </a:schemeClr>
                </a:solidFill>
              </a:rPr>
              <a:t>Policies such as offering basic or low-fee accounts, granting exemptions from KYC requirements, strong consumer protection and encouraging the use of bank accounts for government payments, practice of agent/correspondent banking increase the likelihood of owning/using a bank account among rural residents.  </a:t>
            </a:r>
          </a:p>
          <a:p>
            <a:pPr marL="342900" lvl="1" indent="-342900">
              <a:buFont typeface="Arial" pitchFamily="34" charset="0"/>
              <a:buChar char="•"/>
            </a:pPr>
            <a:r>
              <a:rPr lang="en-US" sz="2000" dirty="0" smtClean="0">
                <a:solidFill>
                  <a:schemeClr val="accent1">
                    <a:lumMod val="50000"/>
                  </a:schemeClr>
                </a:solidFill>
              </a:rPr>
              <a:t>Correspondent banking is especially important to increase use of accounts by the poorest. </a:t>
            </a:r>
          </a:p>
          <a:p>
            <a:pPr marL="342900" lvl="1" indent="-342900">
              <a:buFont typeface="Arial" pitchFamily="34" charset="0"/>
              <a:buChar char="•"/>
            </a:pPr>
            <a:r>
              <a:rPr lang="en-US" sz="2000" dirty="0" smtClean="0">
                <a:solidFill>
                  <a:schemeClr val="accent1">
                    <a:lumMod val="50000"/>
                  </a:schemeClr>
                </a:solidFill>
              </a:rPr>
              <a:t>Women and youth are somewhat harder to entice</a:t>
            </a:r>
          </a:p>
          <a:p>
            <a:pPr marL="342900" lvl="1" indent="-342900">
              <a:buFont typeface="Arial" pitchFamily="34" charset="0"/>
              <a:buChar char="•"/>
            </a:pPr>
            <a:r>
              <a:rPr lang="en-US" sz="2000" dirty="0" smtClean="0">
                <a:solidFill>
                  <a:schemeClr val="accent1">
                    <a:lumMod val="50000"/>
                  </a:schemeClr>
                </a:solidFill>
              </a:rPr>
              <a:t>Studying barriers and focusing on financially excluded individuals who report “not having enough money” as their only barrier:</a:t>
            </a:r>
          </a:p>
          <a:p>
            <a:pPr lvl="1"/>
            <a:r>
              <a:rPr lang="en-US" sz="1600" dirty="0">
                <a:solidFill>
                  <a:schemeClr val="accent1">
                    <a:lumMod val="50000"/>
                  </a:schemeClr>
                </a:solidFill>
              </a:rPr>
              <a:t>Presence of basic or low-fee accounts, correspondent banking, consumer protection, accounts to receive G2P payments lower the likelihood that these individuals cite lack of funds as a barrier</a:t>
            </a:r>
          </a:p>
          <a:p>
            <a:pPr lvl="1"/>
            <a:endParaRPr lang="en-US" sz="1600" dirty="0" smtClean="0">
              <a:solidFill>
                <a:schemeClr val="accent1">
                  <a:lumMod val="50000"/>
                </a:schemeClr>
              </a:solidFill>
            </a:endParaRPr>
          </a:p>
          <a:p>
            <a:pPr>
              <a:buNone/>
            </a:pPr>
            <a:endParaRPr lang="en-US" sz="2000" dirty="0" smtClean="0">
              <a:solidFill>
                <a:schemeClr val="accent1">
                  <a:lumMod val="5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Financial inclusion policy – overall findings from research</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19</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1873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4648200"/>
          </a:xfrm>
        </p:spPr>
        <p:txBody>
          <a:bodyPr>
            <a:noAutofit/>
          </a:bodyPr>
          <a:lstStyle/>
          <a:p>
            <a:r>
              <a:rPr lang="en-US" sz="2000" dirty="0" smtClean="0">
                <a:solidFill>
                  <a:schemeClr val="accent1">
                    <a:lumMod val="50000"/>
                  </a:schemeClr>
                </a:solidFill>
              </a:rPr>
              <a:t>Increased policy interest</a:t>
            </a:r>
          </a:p>
          <a:p>
            <a:pPr lvl="1"/>
            <a:r>
              <a:rPr lang="en-US" sz="1600" dirty="0" smtClean="0">
                <a:solidFill>
                  <a:schemeClr val="accent1">
                    <a:lumMod val="50000"/>
                  </a:schemeClr>
                </a:solidFill>
              </a:rPr>
              <a:t>Over </a:t>
            </a:r>
            <a:r>
              <a:rPr lang="en-US" sz="1600" dirty="0" smtClean="0">
                <a:solidFill>
                  <a:schemeClr val="accent1">
                    <a:lumMod val="50000"/>
                  </a:schemeClr>
                </a:solidFill>
              </a:rPr>
              <a:t>60 </a:t>
            </a:r>
            <a:r>
              <a:rPr lang="en-US" sz="1600" dirty="0" smtClean="0">
                <a:solidFill>
                  <a:schemeClr val="accent1">
                    <a:lumMod val="50000"/>
                  </a:schemeClr>
                </a:solidFill>
              </a:rPr>
              <a:t>countries: formal targets and strategies for financial inclusion</a:t>
            </a:r>
          </a:p>
          <a:p>
            <a:pPr lvl="1"/>
            <a:r>
              <a:rPr lang="en-US" sz="1600" dirty="0" smtClean="0">
                <a:solidFill>
                  <a:schemeClr val="accent1">
                    <a:lumMod val="50000"/>
                  </a:schemeClr>
                </a:solidFill>
              </a:rPr>
              <a:t>WBG President: has called for achieving universal financial access by 2020</a:t>
            </a:r>
          </a:p>
          <a:p>
            <a:pPr marL="457200" lvl="1" indent="0">
              <a:buNone/>
            </a:pPr>
            <a:endParaRPr lang="en-US" sz="2000" dirty="0" smtClean="0">
              <a:solidFill>
                <a:schemeClr val="accent1">
                  <a:lumMod val="50000"/>
                </a:schemeClr>
              </a:solidFill>
            </a:endParaRPr>
          </a:p>
          <a:p>
            <a:r>
              <a:rPr lang="en-US" sz="2000" dirty="0" smtClean="0">
                <a:solidFill>
                  <a:schemeClr val="accent1">
                    <a:lumMod val="50000"/>
                  </a:schemeClr>
                </a:solidFill>
              </a:rPr>
              <a:t>Critical role in reducing poverty, boosting shared prosperity</a:t>
            </a:r>
          </a:p>
          <a:p>
            <a:endParaRPr lang="en-US" sz="2000" dirty="0" smtClean="0">
              <a:solidFill>
                <a:schemeClr val="accent1">
                  <a:lumMod val="50000"/>
                </a:schemeClr>
              </a:solidFill>
            </a:endParaRPr>
          </a:p>
          <a:p>
            <a:r>
              <a:rPr lang="en-US" sz="2000" dirty="0" smtClean="0">
                <a:solidFill>
                  <a:schemeClr val="accent1">
                    <a:lumMod val="50000"/>
                  </a:schemeClr>
                </a:solidFill>
              </a:rPr>
              <a:t>Enables </a:t>
            </a:r>
            <a:r>
              <a:rPr lang="en-US" sz="2000" dirty="0">
                <a:solidFill>
                  <a:schemeClr val="accent1">
                    <a:lumMod val="50000"/>
                  </a:schemeClr>
                </a:solidFill>
              </a:rPr>
              <a:t>poor people to save and borrow, allowing them to build assets, invest in education and entrepreneurial ventures, </a:t>
            </a:r>
            <a:r>
              <a:rPr lang="en-US" sz="2000" dirty="0" smtClean="0">
                <a:solidFill>
                  <a:schemeClr val="accent1">
                    <a:lumMod val="50000"/>
                  </a:schemeClr>
                </a:solidFill>
              </a:rPr>
              <a:t>thus improving </a:t>
            </a:r>
            <a:r>
              <a:rPr lang="en-US" sz="2000" dirty="0">
                <a:solidFill>
                  <a:schemeClr val="accent1">
                    <a:lumMod val="50000"/>
                  </a:schemeClr>
                </a:solidFill>
              </a:rPr>
              <a:t>their livelihoods</a:t>
            </a:r>
          </a:p>
          <a:p>
            <a:endParaRPr lang="en-US" sz="2000" dirty="0" smtClean="0">
              <a:solidFill>
                <a:schemeClr val="accent1">
                  <a:lumMod val="50000"/>
                </a:schemeClr>
              </a:solidFill>
            </a:endParaRPr>
          </a:p>
          <a:p>
            <a:r>
              <a:rPr lang="en-US" sz="2000" dirty="0" smtClean="0">
                <a:solidFill>
                  <a:schemeClr val="accent1">
                    <a:lumMod val="50000"/>
                  </a:schemeClr>
                </a:solidFill>
              </a:rPr>
              <a:t>New data and empirical evidence on financial inclusion and its impact</a:t>
            </a:r>
            <a:endParaRPr lang="en-US" sz="2000" dirty="0">
              <a:solidFill>
                <a:schemeClr val="accent1">
                  <a:lumMod val="50000"/>
                </a:schemeClr>
              </a:solidFill>
            </a:endParaRPr>
          </a:p>
          <a:p>
            <a:endParaRPr lang="en-US" sz="2000" dirty="0" smtClean="0">
              <a:solidFill>
                <a:schemeClr val="bg2">
                  <a:lumMod val="10000"/>
                </a:schemeClr>
              </a:solidFill>
            </a:endParaRPr>
          </a:p>
          <a:p>
            <a:pPr lvl="1"/>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Why financial inclusion ?</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2</a:t>
            </a:fld>
            <a:endParaRPr lang="en-US" dirty="0"/>
          </a:p>
        </p:txBody>
      </p:sp>
      <p:sp>
        <p:nvSpPr>
          <p:cNvPr id="7" name="TextBox 6"/>
          <p:cNvSpPr txBox="1"/>
          <p:nvPr/>
        </p:nvSpPr>
        <p:spPr>
          <a:xfrm>
            <a:off x="0" y="2"/>
            <a:ext cx="9144000" cy="276999"/>
          </a:xfrm>
          <a:prstGeom prst="rect">
            <a:avLst/>
          </a:prstGeom>
          <a:noFill/>
        </p:spPr>
        <p:txBody>
          <a:bodyPr wrap="square" rtlCol="0">
            <a:spAutoFit/>
          </a:bodyPr>
          <a:lstStyle/>
          <a:p>
            <a:r>
              <a:rPr lang="en-US" sz="1200" b="1"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120672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4"/>
          <p:cNvSpPr txBox="1">
            <a:spLocks/>
          </p:cNvSpPr>
          <p:nvPr/>
        </p:nvSpPr>
        <p:spPr>
          <a:xfrm>
            <a:off x="0" y="274638"/>
            <a:ext cx="91440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accent1">
                    <a:lumMod val="50000"/>
                  </a:schemeClr>
                </a:solidFill>
              </a:rPr>
              <a:t>In Developing Countries, Moving Away from Cash Can Significantly Increase Financial Inclusion</a:t>
            </a:r>
            <a:endParaRPr lang="en-US" sz="2800" b="1" dirty="0">
              <a:solidFill>
                <a:schemeClr val="accent1">
                  <a:lumMod val="50000"/>
                </a:schemeClr>
              </a:solidFill>
            </a:endParaRPr>
          </a:p>
        </p:txBody>
      </p:sp>
      <p:sp>
        <p:nvSpPr>
          <p:cNvPr id="4" name="TextBox 3"/>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
        <p:nvSpPr>
          <p:cNvPr id="5"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pic>
        <p:nvPicPr>
          <p:cNvPr id="6" name="Picture 5"/>
          <p:cNvPicPr>
            <a:picLocks noChangeAspect="1"/>
          </p:cNvPicPr>
          <p:nvPr/>
        </p:nvPicPr>
        <p:blipFill>
          <a:blip r:embed="rId3"/>
          <a:stretch>
            <a:fillRect/>
          </a:stretch>
        </p:blipFill>
        <p:spPr>
          <a:xfrm>
            <a:off x="223230" y="1876208"/>
            <a:ext cx="8697539" cy="3105583"/>
          </a:xfrm>
          <a:prstGeom prst="rect">
            <a:avLst/>
          </a:prstGeom>
          <a:ln>
            <a:solidFill>
              <a:schemeClr val="tx1"/>
            </a:solidFill>
          </a:ln>
        </p:spPr>
      </p:pic>
    </p:spTree>
    <p:extLst>
      <p:ext uri="{BB962C8B-B14F-4D97-AF65-F5344CB8AC3E}">
        <p14:creationId xmlns:p14="http://schemas.microsoft.com/office/powerpoint/2010/main" val="1717007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4"/>
          <p:cNvSpPr txBox="1">
            <a:spLocks/>
          </p:cNvSpPr>
          <p:nvPr/>
        </p:nvSpPr>
        <p:spPr>
          <a:xfrm>
            <a:off x="0" y="274638"/>
            <a:ext cx="91440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accent1">
                    <a:lumMod val="50000"/>
                  </a:schemeClr>
                </a:solidFill>
              </a:rPr>
              <a:t>But What Really Matters Is Whether People Actually Use their Accounts</a:t>
            </a:r>
            <a:endParaRPr lang="en-US" sz="2800" b="1" dirty="0">
              <a:solidFill>
                <a:schemeClr val="accent1">
                  <a:lumMod val="50000"/>
                </a:schemeClr>
              </a:solidFill>
            </a:endParaRPr>
          </a:p>
        </p:txBody>
      </p:sp>
      <p:sp>
        <p:nvSpPr>
          <p:cNvPr id="4"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pic>
        <p:nvPicPr>
          <p:cNvPr id="5" name="Picture 4"/>
          <p:cNvPicPr>
            <a:picLocks noChangeAspect="1"/>
          </p:cNvPicPr>
          <p:nvPr/>
        </p:nvPicPr>
        <p:blipFill>
          <a:blip r:embed="rId3"/>
          <a:stretch>
            <a:fillRect/>
          </a:stretch>
        </p:blipFill>
        <p:spPr>
          <a:xfrm>
            <a:off x="189888" y="1928603"/>
            <a:ext cx="8764223" cy="3000794"/>
          </a:xfrm>
          <a:prstGeom prst="rect">
            <a:avLst/>
          </a:prstGeom>
          <a:ln>
            <a:solidFill>
              <a:schemeClr val="tx1"/>
            </a:solidFill>
          </a:ln>
        </p:spPr>
      </p:pic>
      <p:sp>
        <p:nvSpPr>
          <p:cNvPr id="6" name="TextBox 5"/>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733224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4"/>
          <p:cNvSpPr txBox="1">
            <a:spLocks/>
          </p:cNvSpPr>
          <p:nvPr/>
        </p:nvSpPr>
        <p:spPr>
          <a:xfrm>
            <a:off x="152400" y="303277"/>
            <a:ext cx="91440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smtClean="0">
                <a:solidFill>
                  <a:schemeClr val="accent1">
                    <a:lumMod val="50000"/>
                  </a:schemeClr>
                </a:solidFill>
              </a:rPr>
              <a:t>Financial Inclusion Helps Families Weather Emergencies</a:t>
            </a:r>
          </a:p>
          <a:p>
            <a:pPr lvl="0" algn="l">
              <a:spcBef>
                <a:spcPts val="0"/>
              </a:spcBef>
              <a:defRPr sz="1440" b="0" i="0" u="none" strike="noStrike" kern="1200" spc="0" baseline="0">
                <a:solidFill>
                  <a:sysClr val="windowText" lastClr="000000">
                    <a:lumMod val="65000"/>
                    <a:lumOff val="35000"/>
                  </a:sysClr>
                </a:solidFill>
                <a:latin typeface="Arial Narrow" panose="020B0606020202030204" pitchFamily="34" charset="0"/>
                <a:ea typeface="+mn-ea"/>
                <a:cs typeface="+mn-cs"/>
              </a:defRPr>
            </a:pPr>
            <a:r>
              <a:rPr lang="en-US" sz="1400" smtClean="0">
                <a:solidFill>
                  <a:sysClr val="windowText" lastClr="000000">
                    <a:lumMod val="65000"/>
                    <a:lumOff val="35000"/>
                  </a:sysClr>
                </a:solidFill>
                <a:latin typeface="Calibri" panose="020F0502020204030204" pitchFamily="34" charset="0"/>
                <a:ea typeface="+mn-ea"/>
                <a:cs typeface="+mn-cs"/>
              </a:rPr>
              <a:t>Having a safe place to save money can prevent people from falling into extreme poverty when disaster strikes.</a:t>
            </a:r>
            <a:endParaRPr lang="en-US" sz="2800" b="1" dirty="0">
              <a:solidFill>
                <a:schemeClr val="accent1">
                  <a:lumMod val="50000"/>
                </a:schemeClr>
              </a:solidFill>
            </a:endParaRPr>
          </a:p>
        </p:txBody>
      </p:sp>
      <p:sp>
        <p:nvSpPr>
          <p:cNvPr id="4"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sp>
        <p:nvSpPr>
          <p:cNvPr id="6" name="TextBox 5"/>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Public Policy                                       </a:t>
            </a:r>
            <a:r>
              <a:rPr lang="en-US" sz="1200" dirty="0" smtClean="0">
                <a:solidFill>
                  <a:schemeClr val="accent1">
                    <a:lumMod val="50000"/>
                  </a:schemeClr>
                </a:solidFill>
              </a:rPr>
              <a:t>Focus Areas                                      Main Messages</a:t>
            </a:r>
            <a:endParaRPr lang="en-US" sz="1200" dirty="0">
              <a:solidFill>
                <a:schemeClr val="accent1">
                  <a:lumMod val="50000"/>
                </a:schemeClr>
              </a:solidFill>
            </a:endParaRPr>
          </a:p>
        </p:txBody>
      </p:sp>
      <p:pic>
        <p:nvPicPr>
          <p:cNvPr id="2" name="Picture 1"/>
          <p:cNvPicPr>
            <a:picLocks noChangeAspect="1"/>
          </p:cNvPicPr>
          <p:nvPr/>
        </p:nvPicPr>
        <p:blipFill>
          <a:blip r:embed="rId3"/>
          <a:stretch>
            <a:fillRect/>
          </a:stretch>
        </p:blipFill>
        <p:spPr>
          <a:xfrm>
            <a:off x="266099" y="2195340"/>
            <a:ext cx="8611802" cy="2467319"/>
          </a:xfrm>
          <a:prstGeom prst="rect">
            <a:avLst/>
          </a:prstGeom>
          <a:ln>
            <a:solidFill>
              <a:schemeClr val="tx1"/>
            </a:solidFill>
          </a:ln>
        </p:spPr>
      </p:pic>
    </p:spTree>
    <p:extLst>
      <p:ext uri="{BB962C8B-B14F-4D97-AF65-F5344CB8AC3E}">
        <p14:creationId xmlns:p14="http://schemas.microsoft.com/office/powerpoint/2010/main" val="228889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05400"/>
          </a:xfrm>
        </p:spPr>
        <p:txBody>
          <a:bodyPr>
            <a:normAutofit/>
          </a:bodyPr>
          <a:lstStyle/>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Promoting financial inclusion: focus areas</a:t>
            </a:r>
            <a:endParaRPr lang="en-US" sz="2800" b="1" dirty="0">
              <a:solidFill>
                <a:schemeClr val="accent1">
                  <a:lumMod val="50000"/>
                </a:schemeClr>
              </a:solidFill>
            </a:endParaRPr>
          </a:p>
        </p:txBody>
      </p:sp>
      <p:graphicFrame>
        <p:nvGraphicFramePr>
          <p:cNvPr id="7" name="Diagram 6"/>
          <p:cNvGraphicFramePr/>
          <p:nvPr>
            <p:extLst>
              <p:ext uri="{D42A27DB-BD31-4B8C-83A1-F6EECF244321}">
                <p14:modId xmlns:p14="http://schemas.microsoft.com/office/powerpoint/2010/main" val="3214894812"/>
              </p:ext>
            </p:extLst>
          </p:nvPr>
        </p:nvGraphicFramePr>
        <p:xfrm>
          <a:off x="914400" y="990600"/>
          <a:ext cx="7086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80010DC6-E50D-4AD5-B6B3-57BA6206FAF5}" type="slidenum">
              <a:rPr lang="en-US" smtClean="0"/>
              <a:pPr/>
              <a:t>23</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05726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399"/>
            <a:ext cx="8610600" cy="5687199"/>
          </a:xfrm>
        </p:spPr>
        <p:txBody>
          <a:bodyPr>
            <a:noAutofit/>
          </a:bodyPr>
          <a:lstStyle/>
          <a:p>
            <a:r>
              <a:rPr lang="en-US" sz="2000" dirty="0" smtClean="0">
                <a:solidFill>
                  <a:schemeClr val="accent1">
                    <a:lumMod val="50000"/>
                  </a:schemeClr>
                </a:solidFill>
              </a:rPr>
              <a:t>Technological innovations reduce </a:t>
            </a:r>
            <a:r>
              <a:rPr lang="en-US" sz="2000" dirty="0">
                <a:solidFill>
                  <a:schemeClr val="accent1">
                    <a:lumMod val="50000"/>
                  </a:schemeClr>
                </a:solidFill>
              </a:rPr>
              <a:t>transaction </a:t>
            </a:r>
            <a:r>
              <a:rPr lang="en-US" sz="2000" dirty="0" smtClean="0">
                <a:solidFill>
                  <a:schemeClr val="accent1">
                    <a:lumMod val="50000"/>
                  </a:schemeClr>
                </a:solidFill>
              </a:rPr>
              <a:t>costs, increase financial security</a:t>
            </a:r>
          </a:p>
          <a:p>
            <a:r>
              <a:rPr lang="en-US" sz="2000" dirty="0" smtClean="0">
                <a:solidFill>
                  <a:schemeClr val="accent1">
                    <a:lumMod val="50000"/>
                  </a:schemeClr>
                </a:solidFill>
              </a:rPr>
              <a:t>Scope for scaling up, illustrated e.g. by growth in phone subscriptions</a:t>
            </a: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 Promise of technology</a:t>
            </a:r>
            <a:endParaRPr lang="en-US" sz="28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24</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186812642"/>
              </p:ext>
            </p:extLst>
          </p:nvPr>
        </p:nvGraphicFramePr>
        <p:xfrm>
          <a:off x="762000" y="1955006"/>
          <a:ext cx="7467600" cy="435937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
          <p:cNvSpPr>
            <a:spLocks noChangeArrowheads="1"/>
          </p:cNvSpPr>
          <p:nvPr/>
        </p:nvSpPr>
        <p:spPr bwMode="auto">
          <a:xfrm>
            <a:off x="152400" y="6477000"/>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World Development Indicators</a:t>
            </a:r>
            <a:endParaRPr lang="en-US" sz="1200" dirty="0">
              <a:solidFill>
                <a:schemeClr val="accent1">
                  <a:lumMod val="50000"/>
                </a:schemeClr>
              </a:solidFill>
            </a:endParaRPr>
          </a:p>
        </p:txBody>
      </p:sp>
    </p:spTree>
    <p:extLst>
      <p:ext uri="{BB962C8B-B14F-4D97-AF65-F5344CB8AC3E}">
        <p14:creationId xmlns:p14="http://schemas.microsoft.com/office/powerpoint/2010/main" val="2905445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381000"/>
          </a:xfrm>
        </p:spPr>
        <p:txBody>
          <a:bodyPr>
            <a:noAutofit/>
          </a:bodyPr>
          <a:lstStyle/>
          <a:p>
            <a:pPr marL="0" indent="0">
              <a:buNone/>
            </a:pPr>
            <a:r>
              <a:rPr lang="en-US" sz="2000" dirty="0" smtClean="0">
                <a:solidFill>
                  <a:schemeClr val="accent1">
                    <a:lumMod val="50000"/>
                  </a:schemeClr>
                </a:solidFill>
              </a:rPr>
              <a:t>Example: fingerprinting in Malawi (</a:t>
            </a:r>
            <a:r>
              <a:rPr lang="en-US" sz="1800" dirty="0" smtClean="0">
                <a:solidFill>
                  <a:schemeClr val="accent1">
                    <a:lumMod val="50000"/>
                  </a:schemeClr>
                </a:solidFill>
              </a:rPr>
              <a:t>% of balances repaid on time)</a:t>
            </a:r>
          </a:p>
          <a:p>
            <a:pPr>
              <a:buNone/>
            </a:pPr>
            <a:endParaRPr lang="en-US" sz="2000" dirty="0" smtClean="0">
              <a:solidFill>
                <a:schemeClr val="bg2">
                  <a:lumMod val="10000"/>
                </a:schemeClr>
              </a:solidFill>
            </a:endParaRPr>
          </a:p>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 Promise of technology</a:t>
            </a:r>
            <a:endParaRPr lang="en-US" sz="28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25</a:t>
            </a:fld>
            <a:endParaRPr lang="en-US"/>
          </a:p>
        </p:txBody>
      </p:sp>
      <p:sp>
        <p:nvSpPr>
          <p:cNvPr id="9" name="TextBox 8"/>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844843234"/>
              </p:ext>
            </p:extLst>
          </p:nvPr>
        </p:nvGraphicFramePr>
        <p:xfrm>
          <a:off x="457200" y="1404937"/>
          <a:ext cx="7696199" cy="49958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
          <p:cNvSpPr>
            <a:spLocks noChangeArrowheads="1"/>
          </p:cNvSpPr>
          <p:nvPr/>
        </p:nvSpPr>
        <p:spPr bwMode="auto">
          <a:xfrm>
            <a:off x="152400" y="6477000"/>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Calculations based on Gine, Goldberg, and Yang (2012).</a:t>
            </a:r>
            <a:endParaRPr lang="en-US" sz="1200" dirty="0">
              <a:solidFill>
                <a:schemeClr val="accent1">
                  <a:lumMod val="50000"/>
                </a:schemeClr>
              </a:solidFill>
            </a:endParaRPr>
          </a:p>
        </p:txBody>
      </p:sp>
    </p:spTree>
    <p:extLst>
      <p:ext uri="{BB962C8B-B14F-4D97-AF65-F5344CB8AC3E}">
        <p14:creationId xmlns:p14="http://schemas.microsoft.com/office/powerpoint/2010/main" val="4003765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05400"/>
          </a:xfrm>
        </p:spPr>
        <p:txBody>
          <a:bodyPr>
            <a:normAutofit/>
          </a:bodyPr>
          <a:lstStyle/>
          <a:p>
            <a:endParaRPr lang="en-US" sz="2000" dirty="0" smtClean="0">
              <a:solidFill>
                <a:schemeClr val="accent1">
                  <a:lumMod val="50000"/>
                </a:schemeClr>
              </a:solidFill>
            </a:endParaRPr>
          </a:p>
          <a:p>
            <a:endParaRPr lang="en-US" sz="2000" dirty="0">
              <a:solidFill>
                <a:schemeClr val="accent1">
                  <a:lumMod val="50000"/>
                </a:schemeClr>
              </a:solidFill>
            </a:endParaRPr>
          </a:p>
          <a:p>
            <a:r>
              <a:rPr lang="en-US" sz="2000" dirty="0" smtClean="0">
                <a:solidFill>
                  <a:schemeClr val="accent1">
                    <a:lumMod val="50000"/>
                  </a:schemeClr>
                </a:solidFill>
              </a:rPr>
              <a:t>To </a:t>
            </a:r>
            <a:r>
              <a:rPr lang="en-US" sz="2000" dirty="0">
                <a:solidFill>
                  <a:schemeClr val="accent1">
                    <a:lumMod val="50000"/>
                  </a:schemeClr>
                </a:solidFill>
              </a:rPr>
              <a:t>harness the promise of new </a:t>
            </a:r>
            <a:r>
              <a:rPr lang="en-US" sz="2000" dirty="0" smtClean="0">
                <a:solidFill>
                  <a:schemeClr val="accent1">
                    <a:lumMod val="50000"/>
                  </a:schemeClr>
                </a:solidFill>
              </a:rPr>
              <a:t>technologies…</a:t>
            </a:r>
          </a:p>
          <a:p>
            <a:endParaRPr lang="en-US" sz="2000" dirty="0" smtClean="0">
              <a:solidFill>
                <a:schemeClr val="accent1">
                  <a:lumMod val="50000"/>
                </a:schemeClr>
              </a:solidFill>
            </a:endParaRPr>
          </a:p>
          <a:p>
            <a:r>
              <a:rPr lang="en-US" sz="2000" dirty="0" smtClean="0">
                <a:solidFill>
                  <a:schemeClr val="accent1">
                    <a:lumMod val="50000"/>
                  </a:schemeClr>
                </a:solidFill>
              </a:rPr>
              <a:t>…. </a:t>
            </a:r>
            <a:r>
              <a:rPr lang="en-US" sz="2000" dirty="0">
                <a:solidFill>
                  <a:schemeClr val="accent1">
                    <a:lumMod val="50000"/>
                  </a:schemeClr>
                </a:solidFill>
              </a:rPr>
              <a:t>regulators need to allow competing financial service providers and consumers to take advantage of technological </a:t>
            </a:r>
            <a:r>
              <a:rPr lang="en-US" sz="2000" dirty="0" smtClean="0">
                <a:solidFill>
                  <a:schemeClr val="accent1">
                    <a:lumMod val="50000"/>
                  </a:schemeClr>
                </a:solidFill>
              </a:rPr>
              <a:t>innovations…</a:t>
            </a:r>
          </a:p>
          <a:p>
            <a:endParaRPr lang="en-US" sz="2000" dirty="0">
              <a:solidFill>
                <a:schemeClr val="accent1">
                  <a:lumMod val="50000"/>
                </a:schemeClr>
              </a:solidFill>
            </a:endParaRPr>
          </a:p>
          <a:p>
            <a:r>
              <a:rPr lang="en-US" sz="2000" dirty="0" smtClean="0">
                <a:solidFill>
                  <a:schemeClr val="accent1">
                    <a:lumMod val="50000"/>
                  </a:schemeClr>
                </a:solidFill>
              </a:rPr>
              <a:t>…coupled with strong prudential regulation and supervision to prevent overextension.</a:t>
            </a:r>
          </a:p>
          <a:p>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 Promise of technology</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26</a:t>
            </a:fld>
            <a:endParaRPr lang="en-US"/>
          </a:p>
        </p:txBody>
      </p:sp>
      <p:sp>
        <p:nvSpPr>
          <p:cNvPr id="6" name="TextBox 5"/>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113480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42900" y="914400"/>
            <a:ext cx="8458200" cy="5276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lumMod val="50000"/>
                  </a:schemeClr>
                </a:solidFill>
              </a:rPr>
              <a:t>Product design that addresses market failures, meets consumers’ needs and overcomes behavioral problems can foster wider use of financial services</a:t>
            </a:r>
          </a:p>
          <a:p>
            <a:r>
              <a:rPr lang="en-US" sz="2000" dirty="0" smtClean="0">
                <a:solidFill>
                  <a:schemeClr val="accent1">
                    <a:lumMod val="50000"/>
                  </a:schemeClr>
                </a:solidFill>
              </a:rPr>
              <a:t>Example 1: commitment accounts</a:t>
            </a:r>
          </a:p>
          <a:p>
            <a:pPr>
              <a:buFont typeface="Arial" pitchFamily="34" charset="0"/>
              <a:buNone/>
            </a:pPr>
            <a:endParaRPr lang="en-US" sz="800" dirty="0" smtClean="0">
              <a:solidFill>
                <a:schemeClr val="bg2">
                  <a:lumMod val="10000"/>
                </a:schemeClr>
              </a:solidFill>
            </a:endParaRPr>
          </a:p>
          <a:p>
            <a:pPr>
              <a:buFont typeface="Arial" pitchFamily="34" charset="0"/>
              <a:buNone/>
            </a:pPr>
            <a:endParaRPr lang="en-US" sz="800" b="1" dirty="0" smtClean="0">
              <a:solidFill>
                <a:schemeClr val="bg2">
                  <a:lumMod val="10000"/>
                </a:schemeClr>
              </a:solidFill>
            </a:endParaRPr>
          </a:p>
          <a:p>
            <a:pPr>
              <a:buFont typeface="Arial" pitchFamily="34" charset="0"/>
              <a:buNone/>
            </a:pPr>
            <a:endParaRPr lang="en-US" sz="2100" i="1" dirty="0" smtClean="0">
              <a:solidFill>
                <a:schemeClr val="bg2">
                  <a:lumMod val="10000"/>
                </a:schemeClr>
              </a:solidFill>
            </a:endParaRPr>
          </a:p>
          <a:p>
            <a:pPr>
              <a:buFont typeface="Arial" pitchFamily="34" charset="0"/>
              <a:buNone/>
            </a:pPr>
            <a:endParaRPr lang="en-US" sz="800" dirty="0" smtClean="0">
              <a:solidFill>
                <a:schemeClr val="bg2">
                  <a:lumMod val="10000"/>
                </a:schemeClr>
              </a:solidFill>
            </a:endParaRPr>
          </a:p>
          <a:p>
            <a:pPr>
              <a:buFont typeface="Arial" pitchFamily="34" charset="0"/>
              <a:buNone/>
            </a:pPr>
            <a:endParaRPr lang="en-US" sz="800" dirty="0" smtClean="0">
              <a:solidFill>
                <a:schemeClr val="bg2">
                  <a:lumMod val="10000"/>
                </a:schemeClr>
              </a:solidFill>
            </a:endParaRPr>
          </a:p>
          <a:p>
            <a:pPr lvl="1">
              <a:buFont typeface="Arial" pitchFamily="34" charset="0"/>
              <a:buNone/>
            </a:pPr>
            <a:endParaRPr lang="en-US" sz="1100" dirty="0" smtClean="0">
              <a:solidFill>
                <a:schemeClr val="bg2">
                  <a:lumMod val="10000"/>
                </a:schemeClr>
              </a:solidFill>
            </a:endParaRPr>
          </a:p>
          <a:p>
            <a:pPr>
              <a:buFont typeface="Arial" pitchFamily="34" charset="0"/>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 </a:t>
            </a:r>
            <a:r>
              <a:rPr lang="en-US" sz="2800" b="1" dirty="0">
                <a:solidFill>
                  <a:schemeClr val="accent1">
                    <a:lumMod val="50000"/>
                  </a:schemeClr>
                </a:solidFill>
              </a:rPr>
              <a:t>Product design, </a:t>
            </a:r>
            <a:r>
              <a:rPr lang="en-US" sz="2800" b="1" dirty="0" smtClean="0">
                <a:solidFill>
                  <a:schemeClr val="accent1">
                    <a:lumMod val="50000"/>
                  </a:schemeClr>
                </a:solidFill>
              </a:rPr>
              <a:t>business models</a:t>
            </a:r>
            <a:endParaRPr lang="en-US" sz="2800" dirty="0">
              <a:solidFill>
                <a:schemeClr val="accent1">
                  <a:lumMod val="50000"/>
                </a:schemeClr>
              </a:solidFill>
            </a:endParaRPr>
          </a:p>
        </p:txBody>
      </p:sp>
      <p:sp>
        <p:nvSpPr>
          <p:cNvPr id="4" name="Rectangle 3"/>
          <p:cNvSpPr/>
          <p:nvPr/>
        </p:nvSpPr>
        <p:spPr>
          <a:xfrm>
            <a:off x="4724400" y="5410200"/>
            <a:ext cx="184731" cy="369332"/>
          </a:xfrm>
          <a:prstGeom prst="rect">
            <a:avLst/>
          </a:prstGeom>
        </p:spPr>
        <p:txBody>
          <a:bodyPr wrap="none">
            <a:spAutoFit/>
          </a:bodyPr>
          <a:lstStyle/>
          <a:p>
            <a:endParaRPr lang="en-US" dirty="0"/>
          </a:p>
        </p:txBody>
      </p:sp>
      <p:sp>
        <p:nvSpPr>
          <p:cNvPr id="2" name="Slide Number Placeholder 1"/>
          <p:cNvSpPr>
            <a:spLocks noGrp="1"/>
          </p:cNvSpPr>
          <p:nvPr>
            <p:ph type="sldNum" sz="quarter" idx="12"/>
          </p:nvPr>
        </p:nvSpPr>
        <p:spPr/>
        <p:txBody>
          <a:bodyPr/>
          <a:lstStyle/>
          <a:p>
            <a:fld id="{80010DC6-E50D-4AD5-B6B3-57BA6206FAF5}" type="slidenum">
              <a:rPr lang="en-US" smtClean="0"/>
              <a:pPr/>
              <a:t>27</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1571844803"/>
              </p:ext>
            </p:extLst>
          </p:nvPr>
        </p:nvGraphicFramePr>
        <p:xfrm>
          <a:off x="5562600" y="1981200"/>
          <a:ext cx="3429000" cy="4209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685247325"/>
              </p:ext>
            </p:extLst>
          </p:nvPr>
        </p:nvGraphicFramePr>
        <p:xfrm>
          <a:off x="480848" y="2057400"/>
          <a:ext cx="5105400" cy="420928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p:cNvSpPr txBox="1"/>
          <p:nvPr/>
        </p:nvSpPr>
        <p:spPr>
          <a:xfrm>
            <a:off x="263016" y="6324600"/>
            <a:ext cx="4646115" cy="4577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0" i="1" u="none" strike="noStrike" baseline="0" dirty="0" smtClean="0">
                <a:solidFill>
                  <a:schemeClr val="accent1">
                    <a:lumMod val="50000"/>
                  </a:schemeClr>
                </a:solidFill>
                <a:latin typeface="+mn-lt"/>
                <a:ea typeface="+mn-ea"/>
                <a:cs typeface="+mn-cs"/>
              </a:rPr>
              <a:t>Note</a:t>
            </a:r>
            <a:r>
              <a:rPr lang="en-US" sz="1200" b="0" i="0" u="none" strike="noStrike" baseline="0" dirty="0" smtClean="0">
                <a:solidFill>
                  <a:schemeClr val="accent1">
                    <a:lumMod val="50000"/>
                  </a:schemeClr>
                </a:solidFill>
                <a:latin typeface="+mn-lt"/>
                <a:ea typeface="+mn-ea"/>
                <a:cs typeface="+mn-cs"/>
              </a:rPr>
              <a:t>: The exchange rate was MK145/USD during the study period.</a:t>
            </a:r>
          </a:p>
          <a:p>
            <a:r>
              <a:rPr lang="en-US" sz="1200" i="1" dirty="0">
                <a:solidFill>
                  <a:schemeClr val="accent1">
                    <a:lumMod val="50000"/>
                  </a:schemeClr>
                </a:solidFill>
              </a:rPr>
              <a:t>Source</a:t>
            </a:r>
            <a:r>
              <a:rPr lang="en-US" sz="1200" dirty="0">
                <a:solidFill>
                  <a:schemeClr val="accent1">
                    <a:lumMod val="50000"/>
                  </a:schemeClr>
                </a:solidFill>
              </a:rPr>
              <a:t>: </a:t>
            </a:r>
            <a:r>
              <a:rPr lang="en-US" sz="1200" dirty="0" err="1" smtClean="0">
                <a:solidFill>
                  <a:schemeClr val="accent1">
                    <a:lumMod val="50000"/>
                  </a:schemeClr>
                </a:solidFill>
              </a:rPr>
              <a:t>Brune</a:t>
            </a:r>
            <a:r>
              <a:rPr lang="cs-CZ" sz="1200" dirty="0" smtClean="0">
                <a:solidFill>
                  <a:schemeClr val="accent1">
                    <a:lumMod val="50000"/>
                  </a:schemeClr>
                </a:solidFill>
              </a:rPr>
              <a:t>, Giné, </a:t>
            </a:r>
            <a:r>
              <a:rPr lang="en-US" sz="1200" dirty="0" smtClean="0">
                <a:solidFill>
                  <a:schemeClr val="accent1">
                    <a:lumMod val="50000"/>
                  </a:schemeClr>
                </a:solidFill>
              </a:rPr>
              <a:t>and </a:t>
            </a:r>
            <a:r>
              <a:rPr lang="en-US" sz="1200" dirty="0">
                <a:solidFill>
                  <a:schemeClr val="accent1">
                    <a:lumMod val="50000"/>
                  </a:schemeClr>
                </a:solidFill>
              </a:rPr>
              <a:t>others (2011). </a:t>
            </a:r>
          </a:p>
          <a:p>
            <a:endParaRPr lang="en-US" sz="1200" dirty="0">
              <a:solidFill>
                <a:schemeClr val="accent1">
                  <a:lumMod val="50000"/>
                </a:schemeClr>
              </a:solidFill>
            </a:endParaRPr>
          </a:p>
        </p:txBody>
      </p:sp>
    </p:spTree>
    <p:extLst>
      <p:ext uri="{BB962C8B-B14F-4D97-AF65-F5344CB8AC3E}">
        <p14:creationId xmlns:p14="http://schemas.microsoft.com/office/powerpoint/2010/main" val="652105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42900" y="914400"/>
            <a:ext cx="8458200" cy="5276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accent1">
                    <a:lumMod val="50000"/>
                  </a:schemeClr>
                </a:solidFill>
              </a:rPr>
              <a:t>Example 2: index insurance</a:t>
            </a: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r>
              <a:rPr lang="en-US" sz="2000" dirty="0" smtClean="0">
                <a:solidFill>
                  <a:schemeClr val="accent1">
                    <a:lumMod val="50000"/>
                  </a:schemeClr>
                </a:solidFill>
              </a:rPr>
              <a:t>New </a:t>
            </a:r>
            <a:r>
              <a:rPr lang="en-US" sz="2000" dirty="0">
                <a:solidFill>
                  <a:schemeClr val="accent1">
                    <a:lumMod val="50000"/>
                  </a:schemeClr>
                </a:solidFill>
              </a:rPr>
              <a:t>evidence: lack of </a:t>
            </a:r>
            <a:r>
              <a:rPr lang="en-US" sz="2000" dirty="0" smtClean="0">
                <a:solidFill>
                  <a:schemeClr val="accent1">
                    <a:lumMod val="50000"/>
                  </a:schemeClr>
                </a:solidFill>
              </a:rPr>
              <a:t>trust, liquidity </a:t>
            </a:r>
            <a:r>
              <a:rPr lang="en-US" sz="2000" dirty="0">
                <a:solidFill>
                  <a:schemeClr val="accent1">
                    <a:lumMod val="50000"/>
                  </a:schemeClr>
                </a:solidFill>
              </a:rPr>
              <a:t>constraints </a:t>
            </a:r>
            <a:r>
              <a:rPr lang="en-US" sz="2000" dirty="0" smtClean="0">
                <a:solidFill>
                  <a:schemeClr val="accent1">
                    <a:lumMod val="50000"/>
                  </a:schemeClr>
                </a:solidFill>
              </a:rPr>
              <a:t>constrain </a:t>
            </a:r>
            <a:r>
              <a:rPr lang="en-US" sz="2000" dirty="0">
                <a:solidFill>
                  <a:schemeClr val="accent1">
                    <a:lumMod val="50000"/>
                  </a:schemeClr>
                </a:solidFill>
              </a:rPr>
              <a:t>demand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a:t>
            </a:r>
            <a:r>
              <a:rPr lang="en-US" sz="2000" dirty="0">
                <a:solidFill>
                  <a:schemeClr val="accent1">
                    <a:lumMod val="50000"/>
                  </a:schemeClr>
                </a:solidFill>
              </a:rPr>
              <a:t>field experiment in India by Cole and others, 2012) </a:t>
            </a:r>
          </a:p>
          <a:p>
            <a:r>
              <a:rPr lang="en-US" sz="2000" dirty="0" smtClean="0">
                <a:solidFill>
                  <a:schemeClr val="accent1">
                    <a:lumMod val="50000"/>
                  </a:schemeClr>
                </a:solidFill>
              </a:rPr>
              <a:t>What helps: </a:t>
            </a:r>
            <a:r>
              <a:rPr lang="en-US" sz="2000" dirty="0">
                <a:solidFill>
                  <a:schemeClr val="accent1">
                    <a:lumMod val="50000"/>
                  </a:schemeClr>
                </a:solidFill>
              </a:rPr>
              <a:t>designing products to pay often and fast, an endorsement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by </a:t>
            </a:r>
            <a:r>
              <a:rPr lang="en-US" sz="2000" dirty="0">
                <a:solidFill>
                  <a:schemeClr val="accent1">
                    <a:lumMod val="50000"/>
                  </a:schemeClr>
                </a:solidFill>
              </a:rPr>
              <a:t>a well-regarded institution, simplification and consumer education</a:t>
            </a: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pPr>
              <a:buFont typeface="Arial" pitchFamily="34" charset="0"/>
              <a:buNone/>
            </a:pPr>
            <a:endParaRPr lang="en-US" sz="2000" dirty="0" smtClean="0">
              <a:solidFill>
                <a:schemeClr val="bg2">
                  <a:lumMod val="10000"/>
                </a:schemeClr>
              </a:solidFill>
            </a:endParaRPr>
          </a:p>
          <a:p>
            <a:pPr>
              <a:buFont typeface="Arial" pitchFamily="34" charset="0"/>
              <a:buNone/>
            </a:pPr>
            <a:endParaRPr lang="en-US" sz="2000" b="1" dirty="0" smtClean="0">
              <a:solidFill>
                <a:schemeClr val="bg2">
                  <a:lumMod val="10000"/>
                </a:schemeClr>
              </a:solidFill>
            </a:endParaRPr>
          </a:p>
          <a:p>
            <a:pPr>
              <a:buFont typeface="Arial" pitchFamily="34" charset="0"/>
              <a:buNone/>
            </a:pPr>
            <a:endParaRPr lang="en-US" sz="2000" i="1" dirty="0" smtClean="0">
              <a:solidFill>
                <a:schemeClr val="bg2">
                  <a:lumMod val="10000"/>
                </a:schemeClr>
              </a:solidFill>
            </a:endParaRPr>
          </a:p>
          <a:p>
            <a:pPr>
              <a:buFont typeface="Arial" pitchFamily="34" charset="0"/>
              <a:buNone/>
            </a:pPr>
            <a:endParaRPr lang="en-US" sz="2000" dirty="0" smtClean="0">
              <a:solidFill>
                <a:schemeClr val="bg2">
                  <a:lumMod val="10000"/>
                </a:schemeClr>
              </a:solidFill>
            </a:endParaRPr>
          </a:p>
          <a:p>
            <a:pPr>
              <a:buFont typeface="Arial" pitchFamily="34" charset="0"/>
              <a:buNone/>
            </a:pPr>
            <a:endParaRPr lang="en-US" sz="2000" dirty="0" smtClean="0">
              <a:solidFill>
                <a:schemeClr val="bg2">
                  <a:lumMod val="10000"/>
                </a:schemeClr>
              </a:solidFill>
            </a:endParaRPr>
          </a:p>
          <a:p>
            <a:pPr lvl="1">
              <a:buFont typeface="Arial" pitchFamily="34" charset="0"/>
              <a:buNone/>
            </a:pPr>
            <a:endParaRPr lang="en-US" sz="2000" dirty="0" smtClean="0">
              <a:solidFill>
                <a:schemeClr val="bg2">
                  <a:lumMod val="10000"/>
                </a:schemeClr>
              </a:solidFill>
            </a:endParaRPr>
          </a:p>
          <a:p>
            <a:pPr>
              <a:buFont typeface="Arial" pitchFamily="34" charset="0"/>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 </a:t>
            </a:r>
            <a:r>
              <a:rPr lang="en-US" sz="2800" b="1" dirty="0">
                <a:solidFill>
                  <a:schemeClr val="accent1">
                    <a:lumMod val="50000"/>
                  </a:schemeClr>
                </a:solidFill>
              </a:rPr>
              <a:t>Product design, </a:t>
            </a:r>
            <a:r>
              <a:rPr lang="en-US" sz="2800" b="1" dirty="0" smtClean="0">
                <a:solidFill>
                  <a:schemeClr val="accent1">
                    <a:lumMod val="50000"/>
                  </a:schemeClr>
                </a:solidFill>
              </a:rPr>
              <a:t>business models</a:t>
            </a:r>
            <a:endParaRPr lang="en-US" sz="2800" dirty="0">
              <a:solidFill>
                <a:schemeClr val="accent1">
                  <a:lumMod val="50000"/>
                </a:schemeClr>
              </a:solidFill>
            </a:endParaRPr>
          </a:p>
        </p:txBody>
      </p:sp>
      <p:sp>
        <p:nvSpPr>
          <p:cNvPr id="4" name="Rectangle 3"/>
          <p:cNvSpPr/>
          <p:nvPr/>
        </p:nvSpPr>
        <p:spPr>
          <a:xfrm>
            <a:off x="4724400" y="5410200"/>
            <a:ext cx="184731" cy="369332"/>
          </a:xfrm>
          <a:prstGeom prst="rect">
            <a:avLst/>
          </a:prstGeom>
        </p:spPr>
        <p:txBody>
          <a:bodyPr wrap="none">
            <a:spAutoFit/>
          </a:bodyPr>
          <a:lstStyle/>
          <a:p>
            <a:endParaRPr lang="en-US" dirty="0"/>
          </a:p>
        </p:txBody>
      </p:sp>
      <p:sp>
        <p:nvSpPr>
          <p:cNvPr id="2" name="Slide Number Placeholder 1"/>
          <p:cNvSpPr>
            <a:spLocks noGrp="1"/>
          </p:cNvSpPr>
          <p:nvPr>
            <p:ph type="sldNum" sz="quarter" idx="12"/>
          </p:nvPr>
        </p:nvSpPr>
        <p:spPr/>
        <p:txBody>
          <a:bodyPr/>
          <a:lstStyle/>
          <a:p>
            <a:fld id="{80010DC6-E50D-4AD5-B6B3-57BA6206FAF5}" type="slidenum">
              <a:rPr lang="en-US" smtClean="0"/>
              <a:pPr/>
              <a:t>28</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sp>
        <p:nvSpPr>
          <p:cNvPr id="3" name="Rectangle 2"/>
          <p:cNvSpPr/>
          <p:nvPr/>
        </p:nvSpPr>
        <p:spPr>
          <a:xfrm>
            <a:off x="7010400" y="3995757"/>
            <a:ext cx="1219200" cy="461665"/>
          </a:xfrm>
          <a:prstGeom prst="rect">
            <a:avLst/>
          </a:prstGeom>
        </p:spPr>
        <p:txBody>
          <a:bodyPr wrap="square">
            <a:spAutoFit/>
          </a:bodyPr>
          <a:lstStyle/>
          <a:p>
            <a:r>
              <a:rPr lang="en-US" sz="1200" dirty="0" smtClean="0"/>
              <a:t>Source: Gin</a:t>
            </a:r>
            <a:r>
              <a:rPr lang="cs-CZ" sz="1200" dirty="0" smtClean="0"/>
              <a:t>é</a:t>
            </a:r>
            <a:r>
              <a:rPr lang="en-US" sz="1200" dirty="0" smtClean="0"/>
              <a:t> </a:t>
            </a:r>
            <a:r>
              <a:rPr lang="en-US" sz="1200" dirty="0"/>
              <a:t>and Yang, 2009</a:t>
            </a:r>
          </a:p>
        </p:txBody>
      </p:sp>
      <p:graphicFrame>
        <p:nvGraphicFramePr>
          <p:cNvPr id="11" name="Chart 10"/>
          <p:cNvGraphicFramePr>
            <a:graphicFrameLocks/>
          </p:cNvGraphicFramePr>
          <p:nvPr>
            <p:extLst>
              <p:ext uri="{D42A27DB-BD31-4B8C-83A1-F6EECF244321}">
                <p14:modId xmlns:p14="http://schemas.microsoft.com/office/powerpoint/2010/main" val="3597623274"/>
              </p:ext>
            </p:extLst>
          </p:nvPr>
        </p:nvGraphicFramePr>
        <p:xfrm>
          <a:off x="1676400" y="1295400"/>
          <a:ext cx="5029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529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83629"/>
            <a:ext cx="8458200" cy="1828800"/>
          </a:xfrm>
        </p:spPr>
        <p:txBody>
          <a:bodyPr>
            <a:normAutofit/>
          </a:bodyPr>
          <a:lstStyle/>
          <a:p>
            <a:r>
              <a:rPr lang="en-US" sz="2000" dirty="0" smtClean="0">
                <a:solidFill>
                  <a:schemeClr val="accent1">
                    <a:lumMod val="50000"/>
                  </a:schemeClr>
                </a:solidFill>
              </a:rPr>
              <a:t>Example of an innovative business model: </a:t>
            </a:r>
            <a:r>
              <a:rPr lang="en-US" sz="2000" dirty="0" err="1" smtClean="0">
                <a:solidFill>
                  <a:schemeClr val="accent1">
                    <a:lumMod val="50000"/>
                  </a:schemeClr>
                </a:solidFill>
              </a:rPr>
              <a:t>Banco</a:t>
            </a:r>
            <a:r>
              <a:rPr lang="en-US" sz="2000" dirty="0" smtClean="0">
                <a:solidFill>
                  <a:schemeClr val="accent1">
                    <a:lumMod val="50000"/>
                  </a:schemeClr>
                </a:solidFill>
              </a:rPr>
              <a:t> Azteca, Mexico</a:t>
            </a:r>
          </a:p>
          <a:p>
            <a:r>
              <a:rPr lang="en-US" sz="2000" dirty="0" smtClean="0">
                <a:solidFill>
                  <a:schemeClr val="accent1">
                    <a:lumMod val="50000"/>
                  </a:schemeClr>
                </a:solidFill>
              </a:rPr>
              <a:t>Improved access can </a:t>
            </a:r>
            <a:r>
              <a:rPr lang="en-US" sz="2000" dirty="0">
                <a:solidFill>
                  <a:schemeClr val="accent1">
                    <a:lumMod val="50000"/>
                  </a:schemeClr>
                </a:solidFill>
              </a:rPr>
              <a:t>be achieved by leveraging existing relationships</a:t>
            </a:r>
          </a:p>
          <a:p>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a:solidFill>
                  <a:schemeClr val="accent1">
                    <a:lumMod val="50000"/>
                  </a:schemeClr>
                </a:solidFill>
              </a:rPr>
              <a:t>II. Product design, business models</a:t>
            </a:r>
            <a:endParaRPr lang="en-US" sz="2800" dirty="0">
              <a:solidFill>
                <a:schemeClr val="accent1">
                  <a:lumMod val="50000"/>
                </a:schemeClr>
              </a:solidFill>
            </a:endParaRPr>
          </a:p>
        </p:txBody>
      </p:sp>
      <p:sp>
        <p:nvSpPr>
          <p:cNvPr id="2" name="Rectangle 1"/>
          <p:cNvSpPr/>
          <p:nvPr/>
        </p:nvSpPr>
        <p:spPr>
          <a:xfrm>
            <a:off x="228600" y="6490842"/>
            <a:ext cx="6096000" cy="276999"/>
          </a:xfrm>
          <a:prstGeom prst="rect">
            <a:avLst/>
          </a:prstGeom>
        </p:spPr>
        <p:txBody>
          <a:bodyPr wrap="square">
            <a:spAutoFit/>
          </a:bodyPr>
          <a:lstStyle/>
          <a:p>
            <a:r>
              <a:rPr lang="en-US" sz="1200" i="1" dirty="0">
                <a:solidFill>
                  <a:schemeClr val="accent1">
                    <a:lumMod val="50000"/>
                  </a:schemeClr>
                </a:solidFill>
              </a:rPr>
              <a:t>Source</a:t>
            </a:r>
            <a:r>
              <a:rPr lang="en-US" sz="1200" dirty="0">
                <a:solidFill>
                  <a:schemeClr val="accent1">
                    <a:lumMod val="50000"/>
                  </a:schemeClr>
                </a:solidFill>
              </a:rPr>
              <a:t>: Bruhn and Love (forthcoming)</a:t>
            </a:r>
          </a:p>
        </p:txBody>
      </p:sp>
      <p:sp>
        <p:nvSpPr>
          <p:cNvPr id="4" name="Slide Number Placeholder 3"/>
          <p:cNvSpPr>
            <a:spLocks noGrp="1"/>
          </p:cNvSpPr>
          <p:nvPr>
            <p:ph type="sldNum" sz="quarter" idx="12"/>
          </p:nvPr>
        </p:nvSpPr>
        <p:spPr/>
        <p:txBody>
          <a:bodyPr/>
          <a:lstStyle/>
          <a:p>
            <a:fld id="{80010DC6-E50D-4AD5-B6B3-57BA6206FAF5}" type="slidenum">
              <a:rPr lang="en-US" smtClean="0"/>
              <a:pPr/>
              <a:t>29</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2572608988"/>
              </p:ext>
            </p:extLst>
          </p:nvPr>
        </p:nvGraphicFramePr>
        <p:xfrm>
          <a:off x="457200" y="1752600"/>
          <a:ext cx="7543799" cy="4738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211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 </a:t>
            </a:r>
            <a:r>
              <a:rPr lang="en-US" sz="3600" dirty="0" smtClean="0"/>
              <a:t/>
            </a:r>
            <a:br>
              <a:rPr lang="en-US" sz="3600" dirty="0" smtClean="0"/>
            </a:br>
            <a:endParaRPr lang="en-US" sz="3600" dirty="0"/>
          </a:p>
        </p:txBody>
      </p:sp>
      <p:sp>
        <p:nvSpPr>
          <p:cNvPr id="7" name="Rectangle 6"/>
          <p:cNvSpPr/>
          <p:nvPr/>
        </p:nvSpPr>
        <p:spPr>
          <a:xfrm>
            <a:off x="0" y="304800"/>
            <a:ext cx="9144000" cy="523220"/>
          </a:xfrm>
          <a:prstGeom prst="rect">
            <a:avLst/>
          </a:prstGeom>
        </p:spPr>
        <p:txBody>
          <a:bodyPr wrap="square">
            <a:spAutoFit/>
          </a:bodyPr>
          <a:lstStyle/>
          <a:p>
            <a:pPr lvl="0" algn="ctr">
              <a:spcBef>
                <a:spcPct val="0"/>
              </a:spcBef>
              <a:defRPr/>
            </a:pPr>
            <a:r>
              <a:rPr lang="en-US" sz="2800" b="1" dirty="0" smtClean="0">
                <a:solidFill>
                  <a:schemeClr val="accent1">
                    <a:lumMod val="50000"/>
                  </a:schemeClr>
                </a:solidFill>
              </a:rPr>
              <a:t>Global views: </a:t>
            </a:r>
            <a:r>
              <a:rPr lang="en-US" sz="2800" b="1" i="1" dirty="0" smtClean="0">
                <a:solidFill>
                  <a:schemeClr val="accent1">
                    <a:lumMod val="50000"/>
                  </a:schemeClr>
                </a:solidFill>
              </a:rPr>
              <a:t>Financial Development Barometer</a:t>
            </a:r>
          </a:p>
        </p:txBody>
      </p:sp>
      <p:sp>
        <p:nvSpPr>
          <p:cNvPr id="17" name="Rectangle 1"/>
          <p:cNvSpPr>
            <a:spLocks noChangeArrowheads="1"/>
          </p:cNvSpPr>
          <p:nvPr/>
        </p:nvSpPr>
        <p:spPr bwMode="auto">
          <a:xfrm>
            <a:off x="152400" y="6269898"/>
            <a:ext cx="8458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dirty="0">
                <a:solidFill>
                  <a:schemeClr val="accent1">
                    <a:lumMod val="50000"/>
                  </a:schemeClr>
                </a:solidFill>
              </a:rPr>
              <a:t>: Financial Development </a:t>
            </a:r>
            <a:r>
              <a:rPr lang="en-US" sz="1200" dirty="0" smtClean="0">
                <a:solidFill>
                  <a:schemeClr val="accent1">
                    <a:lumMod val="50000"/>
                  </a:schemeClr>
                </a:solidFill>
              </a:rPr>
              <a:t>Barometer (poll of financial sector officials </a:t>
            </a:r>
            <a:r>
              <a:rPr lang="en-US" sz="1200" dirty="0">
                <a:solidFill>
                  <a:schemeClr val="accent1">
                    <a:lumMod val="50000"/>
                  </a:schemeClr>
                </a:solidFill>
              </a:rPr>
              <a:t>and </a:t>
            </a:r>
            <a:r>
              <a:rPr lang="en-US" sz="1200" dirty="0" smtClean="0">
                <a:solidFill>
                  <a:schemeClr val="accent1">
                    <a:lumMod val="50000"/>
                  </a:schemeClr>
                </a:solidFill>
              </a:rPr>
              <a:t>experts </a:t>
            </a:r>
            <a:r>
              <a:rPr lang="en-US" sz="1200" dirty="0">
                <a:solidFill>
                  <a:schemeClr val="accent1">
                    <a:lumMod val="50000"/>
                  </a:schemeClr>
                </a:solidFill>
              </a:rPr>
              <a:t>from 21 developed and 54 developing </a:t>
            </a:r>
            <a:r>
              <a:rPr lang="en-US" sz="1200" dirty="0" smtClean="0">
                <a:solidFill>
                  <a:schemeClr val="accent1">
                    <a:lumMod val="50000"/>
                  </a:schemeClr>
                </a:solidFill>
              </a:rPr>
              <a:t>economies). </a:t>
            </a:r>
            <a:endParaRPr lang="en-US" sz="1200" dirty="0">
              <a:solidFill>
                <a:schemeClr val="accent1">
                  <a:lumMod val="50000"/>
                </a:schemeClr>
              </a:solidFill>
            </a:endParaRPr>
          </a:p>
        </p:txBody>
      </p:sp>
      <p:graphicFrame>
        <p:nvGraphicFramePr>
          <p:cNvPr id="18" name="Chart 17"/>
          <p:cNvGraphicFramePr>
            <a:graphicFrameLocks/>
          </p:cNvGraphicFramePr>
          <p:nvPr>
            <p:extLst>
              <p:ext uri="{D42A27DB-BD31-4B8C-83A1-F6EECF244321}">
                <p14:modId xmlns:p14="http://schemas.microsoft.com/office/powerpoint/2010/main" val="3201663848"/>
              </p:ext>
            </p:extLst>
          </p:nvPr>
        </p:nvGraphicFramePr>
        <p:xfrm>
          <a:off x="152400" y="828020"/>
          <a:ext cx="4419600" cy="525682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80010DC6-E50D-4AD5-B6B3-57BA6206FAF5}" type="slidenum">
              <a:rPr lang="en-US" smtClean="0"/>
              <a:pPr/>
              <a:t>3</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511708504"/>
              </p:ext>
            </p:extLst>
          </p:nvPr>
        </p:nvGraphicFramePr>
        <p:xfrm>
          <a:off x="4267200" y="762000"/>
          <a:ext cx="4724400" cy="5410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0" y="2"/>
            <a:ext cx="9144000" cy="276999"/>
          </a:xfrm>
          <a:prstGeom prst="rect">
            <a:avLst/>
          </a:prstGeom>
          <a:noFill/>
        </p:spPr>
        <p:txBody>
          <a:bodyPr wrap="square" rtlCol="0">
            <a:spAutoFit/>
          </a:bodyPr>
          <a:lstStyle/>
          <a:p>
            <a:r>
              <a:rPr lang="en-US" sz="1200" b="1"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745643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105400"/>
          </a:xfrm>
        </p:spPr>
        <p:txBody>
          <a:bodyPr>
            <a:normAutofit/>
          </a:bodyPr>
          <a:lstStyle/>
          <a:p>
            <a:r>
              <a:rPr lang="en-US" sz="2000" dirty="0" smtClean="0">
                <a:solidFill>
                  <a:schemeClr val="accent1">
                    <a:lumMod val="50000"/>
                  </a:schemeClr>
                </a:solidFill>
              </a:rPr>
              <a:t>Classroom-based financial education for general population do not work</a:t>
            </a:r>
          </a:p>
          <a:p>
            <a:r>
              <a:rPr lang="en-US" sz="2000" dirty="0" smtClean="0">
                <a:solidFill>
                  <a:schemeClr val="accent1">
                    <a:lumMod val="50000"/>
                  </a:schemeClr>
                </a:solidFill>
              </a:rPr>
              <a:t>Financial </a:t>
            </a:r>
            <a:r>
              <a:rPr lang="en-US" sz="2000" dirty="0">
                <a:solidFill>
                  <a:schemeClr val="accent1">
                    <a:lumMod val="50000"/>
                  </a:schemeClr>
                </a:solidFill>
              </a:rPr>
              <a:t>literacy can be increased by well-designed, targeted interventions</a:t>
            </a:r>
          </a:p>
          <a:p>
            <a:r>
              <a:rPr lang="en-US" sz="2000" dirty="0" smtClean="0">
                <a:solidFill>
                  <a:schemeClr val="accent1">
                    <a:lumMod val="50000"/>
                  </a:schemeClr>
                </a:solidFill>
              </a:rPr>
              <a:t>More </a:t>
            </a:r>
            <a:r>
              <a:rPr lang="en-US" sz="2000" dirty="0">
                <a:solidFill>
                  <a:schemeClr val="accent1">
                    <a:lumMod val="50000"/>
                  </a:schemeClr>
                </a:solidFill>
              </a:rPr>
              <a:t>likely to work </a:t>
            </a:r>
            <a:r>
              <a:rPr lang="en-US" sz="2000" dirty="0" smtClean="0">
                <a:solidFill>
                  <a:schemeClr val="accent1">
                    <a:lumMod val="50000"/>
                  </a:schemeClr>
                </a:solidFill>
              </a:rPr>
              <a:t>in “teachable </a:t>
            </a:r>
            <a:r>
              <a:rPr lang="en-US" sz="2000" dirty="0">
                <a:solidFill>
                  <a:schemeClr val="accent1">
                    <a:lumMod val="50000"/>
                  </a:schemeClr>
                </a:solidFill>
              </a:rPr>
              <a:t>moments” </a:t>
            </a:r>
            <a:r>
              <a:rPr lang="en-US" sz="2000" dirty="0" smtClean="0">
                <a:solidFill>
                  <a:schemeClr val="accent1">
                    <a:lumMod val="50000"/>
                  </a:schemeClr>
                </a:solidFill>
              </a:rPr>
              <a:t>(e.g., new job, new mortgage)</a:t>
            </a:r>
          </a:p>
          <a:p>
            <a:r>
              <a:rPr lang="en-US" sz="2000" dirty="0" smtClean="0">
                <a:solidFill>
                  <a:schemeClr val="accent1">
                    <a:lumMod val="50000"/>
                  </a:schemeClr>
                </a:solidFill>
              </a:rPr>
              <a:t>Especially </a:t>
            </a:r>
            <a:r>
              <a:rPr lang="en-US" sz="2000" dirty="0">
                <a:solidFill>
                  <a:schemeClr val="accent1">
                    <a:lumMod val="50000"/>
                  </a:schemeClr>
                </a:solidFill>
              </a:rPr>
              <a:t>beneficial for people with limited financial </a:t>
            </a:r>
            <a:r>
              <a:rPr lang="en-US" sz="2000" dirty="0" smtClean="0">
                <a:solidFill>
                  <a:schemeClr val="accent1">
                    <a:lumMod val="50000"/>
                  </a:schemeClr>
                </a:solidFill>
              </a:rPr>
              <a:t>skills</a:t>
            </a:r>
            <a:endParaRPr lang="en-US" sz="2000" dirty="0">
              <a:solidFill>
                <a:schemeClr val="accent1">
                  <a:lumMod val="50000"/>
                </a:schemeClr>
              </a:solidFill>
            </a:endParaRPr>
          </a:p>
          <a:p>
            <a:r>
              <a:rPr lang="en-US" sz="2000" dirty="0">
                <a:solidFill>
                  <a:schemeClr val="accent1">
                    <a:lumMod val="50000"/>
                  </a:schemeClr>
                </a:solidFill>
              </a:rPr>
              <a:t>It helps to leverage social </a:t>
            </a:r>
            <a:r>
              <a:rPr lang="en-US" sz="2000" dirty="0" smtClean="0">
                <a:solidFill>
                  <a:schemeClr val="accent1">
                    <a:lumMod val="50000"/>
                  </a:schemeClr>
                </a:solidFill>
              </a:rPr>
              <a:t>networks (e.g., involve both parents and children)</a:t>
            </a:r>
            <a:endParaRPr lang="en-US" sz="2000" dirty="0">
              <a:solidFill>
                <a:schemeClr val="accent1">
                  <a:lumMod val="50000"/>
                </a:schemeClr>
              </a:solidFill>
            </a:endParaRPr>
          </a:p>
          <a:p>
            <a:r>
              <a:rPr lang="en-US" sz="2000" dirty="0" smtClean="0">
                <a:solidFill>
                  <a:schemeClr val="accent1">
                    <a:lumMod val="50000"/>
                  </a:schemeClr>
                </a:solidFill>
              </a:rPr>
              <a:t>“Rule </a:t>
            </a:r>
            <a:r>
              <a:rPr lang="en-US" sz="2000" dirty="0">
                <a:solidFill>
                  <a:schemeClr val="accent1">
                    <a:lumMod val="50000"/>
                  </a:schemeClr>
                </a:solidFill>
              </a:rPr>
              <a:t>of thumb” training helps by avoiding information </a:t>
            </a:r>
            <a:r>
              <a:rPr lang="en-US" sz="2000" dirty="0" smtClean="0">
                <a:solidFill>
                  <a:schemeClr val="accent1">
                    <a:lumMod val="50000"/>
                  </a:schemeClr>
                </a:solidFill>
              </a:rPr>
              <a:t>overload</a:t>
            </a:r>
          </a:p>
          <a:p>
            <a:r>
              <a:rPr lang="en-US" sz="2000" dirty="0" smtClean="0">
                <a:solidFill>
                  <a:schemeClr val="accent1">
                    <a:lumMod val="50000"/>
                  </a:schemeClr>
                </a:solidFill>
              </a:rPr>
              <a:t>New delivery </a:t>
            </a:r>
            <a:r>
              <a:rPr lang="en-US" sz="2000" dirty="0">
                <a:solidFill>
                  <a:schemeClr val="accent1">
                    <a:lumMod val="50000"/>
                  </a:schemeClr>
                </a:solidFill>
              </a:rPr>
              <a:t>channels show </a:t>
            </a:r>
            <a:r>
              <a:rPr lang="en-US" sz="2000" dirty="0" smtClean="0">
                <a:solidFill>
                  <a:schemeClr val="accent1">
                    <a:lumMod val="50000"/>
                  </a:schemeClr>
                </a:solidFill>
              </a:rPr>
              <a:t>promise—example: messages </a:t>
            </a:r>
            <a:r>
              <a:rPr lang="en-US" sz="2000" dirty="0">
                <a:solidFill>
                  <a:schemeClr val="accent1">
                    <a:lumMod val="50000"/>
                  </a:schemeClr>
                </a:solidFill>
              </a:rPr>
              <a:t>in soap </a:t>
            </a:r>
            <a:r>
              <a:rPr lang="en-US" sz="2000" dirty="0" smtClean="0">
                <a:solidFill>
                  <a:schemeClr val="accent1">
                    <a:lumMod val="50000"/>
                  </a:schemeClr>
                </a:solidFill>
              </a:rPr>
              <a:t>operas</a:t>
            </a:r>
            <a:endParaRPr lang="en-US" sz="2000" dirty="0">
              <a:solidFill>
                <a:schemeClr val="accent1">
                  <a:lumMod val="50000"/>
                </a:schemeClr>
              </a:solidFill>
            </a:endParaRPr>
          </a:p>
          <a:p>
            <a:pPr>
              <a:buNone/>
            </a:pPr>
            <a:endParaRPr lang="en-US" sz="18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III. Financial capability</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30</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536" y="3657600"/>
            <a:ext cx="4000268" cy="29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201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791200"/>
          </a:xfrm>
        </p:spPr>
        <p:txBody>
          <a:bodyPr>
            <a:normAutofit fontScale="92500" lnSpcReduction="10000"/>
          </a:bodyPr>
          <a:lstStyle/>
          <a:p>
            <a:r>
              <a:rPr lang="en-US" sz="2000" dirty="0" smtClean="0">
                <a:solidFill>
                  <a:schemeClr val="accent1">
                    <a:lumMod val="50000"/>
                  </a:schemeClr>
                </a:solidFill>
              </a:rPr>
              <a:t>Financial literacy messages seem to have a real-world effect…</a:t>
            </a: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a:solidFill>
                <a:schemeClr val="accent1">
                  <a:lumMod val="50000"/>
                </a:schemeClr>
              </a:solidFill>
            </a:endParaRPr>
          </a:p>
          <a:p>
            <a:endParaRPr lang="en-US" sz="2000" dirty="0" smtClean="0">
              <a:solidFill>
                <a:schemeClr val="accent1">
                  <a:lumMod val="50000"/>
                </a:schemeClr>
              </a:solidFill>
            </a:endParaRPr>
          </a:p>
          <a:p>
            <a:endParaRPr lang="en-US" sz="2000" dirty="0" smtClean="0">
              <a:solidFill>
                <a:schemeClr val="accent1">
                  <a:lumMod val="50000"/>
                </a:schemeClr>
              </a:solidFill>
            </a:endParaRPr>
          </a:p>
          <a:p>
            <a:endParaRPr lang="en-US" sz="2000" dirty="0" smtClean="0">
              <a:solidFill>
                <a:schemeClr val="accent1">
                  <a:lumMod val="50000"/>
                </a:schemeClr>
              </a:solidFill>
            </a:endParaRPr>
          </a:p>
          <a:p>
            <a:r>
              <a:rPr lang="en-US" sz="2000" dirty="0" smtClean="0">
                <a:solidFill>
                  <a:schemeClr val="accent1">
                    <a:lumMod val="50000"/>
                  </a:schemeClr>
                </a:solidFill>
              </a:rPr>
              <a:t>… but the effect is short-lived – need to repeat / reinforce</a:t>
            </a: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III. Financial capability</a:t>
            </a:r>
            <a:endParaRPr lang="en-US" sz="2800" dirty="0">
              <a:solidFill>
                <a:schemeClr val="accent1">
                  <a:lumMod val="50000"/>
                </a:schemeClr>
              </a:solidFill>
            </a:endParaRPr>
          </a:p>
        </p:txBody>
      </p:sp>
      <p:sp>
        <p:nvSpPr>
          <p:cNvPr id="6" name="Slide Number Placeholder 5"/>
          <p:cNvSpPr>
            <a:spLocks noGrp="1"/>
          </p:cNvSpPr>
          <p:nvPr>
            <p:ph type="sldNum" sz="quarter" idx="12"/>
          </p:nvPr>
        </p:nvSpPr>
        <p:spPr/>
        <p:txBody>
          <a:bodyPr/>
          <a:lstStyle/>
          <a:p>
            <a:fld id="{80010DC6-E50D-4AD5-B6B3-57BA6206FAF5}" type="slidenum">
              <a:rPr lang="en-US" smtClean="0"/>
              <a:pPr/>
              <a:t>31</a:t>
            </a:fld>
            <a:endParaRPr lang="en-US"/>
          </a:p>
        </p:txBody>
      </p:sp>
      <p:sp>
        <p:nvSpPr>
          <p:cNvPr id="11" name="TextBox 10"/>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a:t>
            </a:r>
            <a:r>
              <a:rPr lang="en-US" sz="1200" b="1" dirty="0" smtClean="0">
                <a:solidFill>
                  <a:schemeClr val="accent1">
                    <a:lumMod val="50000"/>
                  </a:schemeClr>
                </a:solidFill>
              </a:rPr>
              <a:t>Focus Areas                                      </a:t>
            </a:r>
            <a:r>
              <a:rPr lang="en-US" sz="1200" dirty="0" smtClean="0">
                <a:solidFill>
                  <a:schemeClr val="accent1">
                    <a:lumMod val="50000"/>
                  </a:schemeClr>
                </a:solidFill>
              </a:rPr>
              <a:t>Main Messages</a:t>
            </a:r>
            <a:endParaRPr lang="en-US" sz="1200" dirty="0">
              <a:solidFill>
                <a:schemeClr val="accent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163817654"/>
              </p:ext>
            </p:extLst>
          </p:nvPr>
        </p:nvGraphicFramePr>
        <p:xfrm>
          <a:off x="914401" y="1371600"/>
          <a:ext cx="7172572"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28600" y="6490842"/>
            <a:ext cx="6096000" cy="276999"/>
          </a:xfrm>
          <a:prstGeom prst="rect">
            <a:avLst/>
          </a:prstGeom>
        </p:spPr>
        <p:txBody>
          <a:bodyPr wrap="square">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Berg and Zia (2013)</a:t>
            </a:r>
            <a:endParaRPr lang="en-US" sz="1200" dirty="0">
              <a:solidFill>
                <a:schemeClr val="accent1">
                  <a:lumMod val="50000"/>
                </a:schemeClr>
              </a:solidFill>
            </a:endParaRPr>
          </a:p>
        </p:txBody>
      </p:sp>
    </p:spTree>
    <p:extLst>
      <p:ext uri="{BB962C8B-B14F-4D97-AF65-F5344CB8AC3E}">
        <p14:creationId xmlns:p14="http://schemas.microsoft.com/office/powerpoint/2010/main" val="578666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14400"/>
            <a:ext cx="8572500" cy="5410200"/>
          </a:xfrm>
        </p:spPr>
        <p:txBody>
          <a:bodyPr>
            <a:normAutofit fontScale="85000" lnSpcReduction="20000"/>
          </a:bodyPr>
          <a:lstStyle/>
          <a:p>
            <a:r>
              <a:rPr lang="en-US" sz="2000" dirty="0" smtClean="0">
                <a:solidFill>
                  <a:schemeClr val="accent1">
                    <a:lumMod val="50000"/>
                  </a:schemeClr>
                </a:solidFill>
              </a:rPr>
              <a:t>Financial inclusion: critical role in </a:t>
            </a:r>
            <a:r>
              <a:rPr lang="en-US" sz="2000" dirty="0">
                <a:solidFill>
                  <a:schemeClr val="accent1">
                    <a:lumMod val="50000"/>
                  </a:schemeClr>
                </a:solidFill>
              </a:rPr>
              <a:t>sustainable development, reducing poverty, boosting shared </a:t>
            </a:r>
            <a:r>
              <a:rPr lang="en-US" sz="2000" dirty="0" smtClean="0">
                <a:solidFill>
                  <a:schemeClr val="accent1">
                    <a:lumMod val="50000"/>
                  </a:schemeClr>
                </a:solidFill>
              </a:rPr>
              <a:t>prosperity</a:t>
            </a:r>
            <a:endParaRPr lang="en-US" sz="2000" dirty="0">
              <a:solidFill>
                <a:schemeClr val="accent1">
                  <a:lumMod val="50000"/>
                </a:schemeClr>
              </a:solidFill>
            </a:endParaRPr>
          </a:p>
          <a:p>
            <a:endParaRPr lang="en-US" sz="2000" dirty="0" smtClean="0">
              <a:solidFill>
                <a:schemeClr val="accent1">
                  <a:lumMod val="50000"/>
                </a:schemeClr>
              </a:solidFill>
            </a:endParaRPr>
          </a:p>
          <a:p>
            <a:r>
              <a:rPr lang="en-US" sz="2000" dirty="0" smtClean="0">
                <a:solidFill>
                  <a:schemeClr val="accent1">
                    <a:lumMod val="50000"/>
                  </a:schemeClr>
                </a:solidFill>
              </a:rPr>
              <a:t>Financial inclusion varies widely around the world; poor people and young and small firms face the greatest barriers </a:t>
            </a:r>
          </a:p>
          <a:p>
            <a:endParaRPr lang="en-US" sz="2000" dirty="0">
              <a:solidFill>
                <a:schemeClr val="accent1">
                  <a:lumMod val="50000"/>
                </a:schemeClr>
              </a:solidFill>
            </a:endParaRPr>
          </a:p>
          <a:p>
            <a:r>
              <a:rPr lang="en-US" sz="2000" dirty="0" smtClean="0">
                <a:solidFill>
                  <a:schemeClr val="accent1">
                    <a:lumMod val="50000"/>
                  </a:schemeClr>
                </a:solidFill>
              </a:rPr>
              <a:t>Innovative technologies, services, business models, and delivery channels hold much promise for increasing financial inclusion</a:t>
            </a:r>
          </a:p>
          <a:p>
            <a:endParaRPr lang="en-US" sz="2000" dirty="0" smtClean="0">
              <a:solidFill>
                <a:schemeClr val="accent1">
                  <a:lumMod val="50000"/>
                </a:schemeClr>
              </a:solidFill>
            </a:endParaRPr>
          </a:p>
          <a:p>
            <a:r>
              <a:rPr lang="en-US" sz="2000" dirty="0" smtClean="0">
                <a:solidFill>
                  <a:schemeClr val="accent1">
                    <a:lumMod val="50000"/>
                  </a:schemeClr>
                </a:solidFill>
              </a:rPr>
              <a:t>The role of policy is to address market and government failures, not to increase inclusion for inclusion’s sake</a:t>
            </a:r>
          </a:p>
          <a:p>
            <a:endParaRPr lang="en-US" sz="2000" dirty="0" smtClean="0">
              <a:solidFill>
                <a:schemeClr val="accent1">
                  <a:lumMod val="50000"/>
                </a:schemeClr>
              </a:solidFill>
            </a:endParaRPr>
          </a:p>
          <a:p>
            <a:r>
              <a:rPr lang="en-US" sz="2000" dirty="0" smtClean="0">
                <a:solidFill>
                  <a:schemeClr val="accent1">
                    <a:lumMod val="50000"/>
                  </a:schemeClr>
                </a:solidFill>
              </a:rPr>
              <a:t>Key areas: strengthening regulations, improving information environment, ensuring competition among providers, educating &amp; protecting customers; so that the private sector has the incentive to embrace new technologies and products</a:t>
            </a:r>
          </a:p>
          <a:p>
            <a:endParaRPr lang="en-US" sz="2000" dirty="0" smtClean="0">
              <a:solidFill>
                <a:schemeClr val="accent1">
                  <a:lumMod val="50000"/>
                </a:schemeClr>
              </a:solidFill>
            </a:endParaRPr>
          </a:p>
          <a:p>
            <a:r>
              <a:rPr lang="en-US" sz="2000" dirty="0" smtClean="0">
                <a:solidFill>
                  <a:schemeClr val="accent1">
                    <a:lumMod val="50000"/>
                  </a:schemeClr>
                </a:solidFill>
              </a:rPr>
              <a:t>Direct interventions (government banks, subsidies, bailing out borrowers..) tend not to work in sustainably increasing inclusion</a:t>
            </a:r>
          </a:p>
          <a:p>
            <a:endParaRPr lang="en-US" sz="2000" dirty="0">
              <a:solidFill>
                <a:schemeClr val="accent1">
                  <a:lumMod val="50000"/>
                </a:schemeClr>
              </a:solidFill>
            </a:endParaRPr>
          </a:p>
          <a:p>
            <a:r>
              <a:rPr lang="en-US" sz="2000" dirty="0" smtClean="0">
                <a:solidFill>
                  <a:schemeClr val="accent1">
                    <a:lumMod val="50000"/>
                  </a:schemeClr>
                </a:solidFill>
              </a:rPr>
              <a:t>Offering basic low-fee accounts, reducing onerous documentation requirements, correspondent/agent banking,  digitalization – receiving government payments into bank accounts can increase inclusion</a:t>
            </a:r>
          </a:p>
          <a:p>
            <a:pPr>
              <a:buNone/>
            </a:pPr>
            <a:endParaRPr lang="en-US" sz="2000" dirty="0" smtClean="0">
              <a:solidFill>
                <a:schemeClr val="accent1">
                  <a:lumMod val="5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Main messages</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32</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dirty="0" smtClean="0">
                <a:solidFill>
                  <a:schemeClr val="accent1">
                    <a:lumMod val="50000"/>
                  </a:schemeClr>
                </a:solidFill>
              </a:rPr>
              <a:t>Measurement and Impact   </a:t>
            </a:r>
            <a:r>
              <a:rPr lang="en-US" sz="1200" b="1" dirty="0" smtClean="0">
                <a:solidFill>
                  <a:schemeClr val="accent1">
                    <a:lumMod val="50000"/>
                  </a:schemeClr>
                </a:solidFill>
              </a:rPr>
              <a:t>                         </a:t>
            </a:r>
            <a:r>
              <a:rPr lang="en-US" sz="1200" dirty="0" smtClean="0">
                <a:solidFill>
                  <a:schemeClr val="accent1">
                    <a:lumMod val="50000"/>
                  </a:schemeClr>
                </a:solidFill>
              </a:rPr>
              <a:t>Public Policy                                       Focus Areas                                      </a:t>
            </a:r>
            <a:r>
              <a:rPr lang="en-US" sz="1200" b="1" dirty="0" smtClean="0">
                <a:solidFill>
                  <a:schemeClr val="accent1">
                    <a:lumMod val="50000"/>
                  </a:schemeClr>
                </a:solidFill>
              </a:rPr>
              <a:t>Main Messages</a:t>
            </a:r>
            <a:endParaRPr lang="en-US" sz="1200" b="1" dirty="0">
              <a:solidFill>
                <a:schemeClr val="accent1">
                  <a:lumMod val="50000"/>
                </a:schemeClr>
              </a:solidFill>
            </a:endParaRPr>
          </a:p>
        </p:txBody>
      </p:sp>
    </p:spTree>
    <p:extLst>
      <p:ext uri="{BB962C8B-B14F-4D97-AF65-F5344CB8AC3E}">
        <p14:creationId xmlns:p14="http://schemas.microsoft.com/office/powerpoint/2010/main" val="1262876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135564"/>
          </a:xfrm>
        </p:spPr>
        <p:txBody>
          <a:bodyPr>
            <a:normAutofit lnSpcReduction="10000"/>
          </a:bodyPr>
          <a:lstStyle/>
          <a:p>
            <a:pPr marL="0" indent="0">
              <a:buNone/>
            </a:pPr>
            <a:r>
              <a:rPr lang="en-US" sz="2000" b="1" dirty="0" smtClean="0">
                <a:solidFill>
                  <a:schemeClr val="accent1">
                    <a:lumMod val="50000"/>
                  </a:schemeClr>
                </a:solidFill>
              </a:rPr>
              <a:t>Global Financial Development Report (GFDR) on Financial Inclusion:</a:t>
            </a:r>
          </a:p>
          <a:p>
            <a:pPr marL="0" indent="0">
              <a:buNone/>
            </a:pPr>
            <a:endParaRPr lang="en-US" sz="1600" dirty="0" smtClean="0">
              <a:solidFill>
                <a:schemeClr val="accent1">
                  <a:lumMod val="50000"/>
                </a:schemeClr>
              </a:solidFill>
            </a:endParaRPr>
          </a:p>
          <a:p>
            <a:pPr marL="0" indent="0">
              <a:buNone/>
            </a:pPr>
            <a:r>
              <a:rPr lang="en-US" sz="1600" smtClean="0">
                <a:solidFill>
                  <a:schemeClr val="accent1">
                    <a:lumMod val="50000"/>
                  </a:schemeClr>
                </a:solidFill>
              </a:rPr>
              <a:t>www.worldbank.org/financialdevelopment </a:t>
            </a:r>
            <a:endParaRPr lang="en-US" sz="1600" dirty="0">
              <a:solidFill>
                <a:schemeClr val="accent1">
                  <a:lumMod val="50000"/>
                </a:schemeClr>
              </a:solidFill>
            </a:endParaRPr>
          </a:p>
          <a:p>
            <a:pPr marL="0" indent="0">
              <a:buNone/>
            </a:pPr>
            <a:endParaRPr lang="en-US" sz="1600" dirty="0">
              <a:solidFill>
                <a:schemeClr val="accent1">
                  <a:lumMod val="50000"/>
                </a:schemeClr>
              </a:solidFill>
            </a:endParaRPr>
          </a:p>
          <a:p>
            <a:pPr marL="0" indent="0">
              <a:buNone/>
            </a:pPr>
            <a:r>
              <a:rPr lang="en-US" sz="2000" b="1" dirty="0" smtClean="0">
                <a:solidFill>
                  <a:schemeClr val="accent1">
                    <a:lumMod val="50000"/>
                  </a:schemeClr>
                </a:solidFill>
              </a:rPr>
              <a:t>Global </a:t>
            </a:r>
            <a:r>
              <a:rPr lang="en-US" sz="2000" b="1" dirty="0" err="1" smtClean="0">
                <a:solidFill>
                  <a:schemeClr val="accent1">
                    <a:lumMod val="50000"/>
                  </a:schemeClr>
                </a:solidFill>
              </a:rPr>
              <a:t>Findex</a:t>
            </a:r>
            <a:r>
              <a:rPr lang="en-US" sz="2000" b="1" dirty="0" smtClean="0">
                <a:solidFill>
                  <a:schemeClr val="accent1">
                    <a:lumMod val="50000"/>
                  </a:schemeClr>
                </a:solidFill>
              </a:rPr>
              <a:t> Data and Papers:</a:t>
            </a:r>
          </a:p>
          <a:p>
            <a:pPr marL="0" indent="0">
              <a:buNone/>
            </a:pPr>
            <a:endParaRPr lang="en-US" sz="1600" dirty="0" smtClean="0">
              <a:solidFill>
                <a:schemeClr val="accent1">
                  <a:lumMod val="50000"/>
                </a:schemeClr>
              </a:solidFill>
            </a:endParaRPr>
          </a:p>
          <a:p>
            <a:pPr marL="0" indent="0">
              <a:buNone/>
            </a:pPr>
            <a:r>
              <a:rPr lang="en-US" sz="1600" smtClean="0">
                <a:solidFill>
                  <a:schemeClr val="accent1">
                    <a:lumMod val="50000"/>
                  </a:schemeClr>
                </a:solidFill>
              </a:rPr>
              <a:t>Demirguc-Kunt</a:t>
            </a:r>
            <a:r>
              <a:rPr lang="en-US" sz="1600" dirty="0" smtClean="0">
                <a:solidFill>
                  <a:schemeClr val="accent1">
                    <a:lumMod val="50000"/>
                  </a:schemeClr>
                </a:solidFill>
              </a:rPr>
              <a:t>, A. and L. Klapper, “Measuring Financial Inclusion: Explaining Variation in the Use of Financial Services across and within Countries,” Brookings Papers on Economic Activity, Spring 2013.</a:t>
            </a:r>
          </a:p>
          <a:p>
            <a:pPr marL="0" indent="0">
              <a:buNone/>
            </a:pPr>
            <a:endParaRPr lang="en-US" sz="1600" dirty="0">
              <a:solidFill>
                <a:schemeClr val="accent1">
                  <a:lumMod val="50000"/>
                </a:schemeClr>
              </a:solidFill>
            </a:endParaRPr>
          </a:p>
          <a:p>
            <a:pPr marL="0" indent="0">
              <a:buNone/>
            </a:pPr>
            <a:r>
              <a:rPr lang="en-US" sz="1600" dirty="0" smtClean="0">
                <a:solidFill>
                  <a:schemeClr val="accent1">
                    <a:lumMod val="50000"/>
                  </a:schemeClr>
                </a:solidFill>
              </a:rPr>
              <a:t>Demirguc-Kunt, A., L. Klapper, D. Singer and P. Van Oudheusden, “ The Global </a:t>
            </a:r>
            <a:r>
              <a:rPr lang="en-US" sz="1600" dirty="0" err="1" smtClean="0">
                <a:solidFill>
                  <a:schemeClr val="accent1">
                    <a:lumMod val="50000"/>
                  </a:schemeClr>
                </a:solidFill>
              </a:rPr>
              <a:t>Findex</a:t>
            </a:r>
            <a:r>
              <a:rPr lang="en-US" sz="1600" dirty="0" smtClean="0">
                <a:solidFill>
                  <a:schemeClr val="accent1">
                    <a:lumMod val="50000"/>
                  </a:schemeClr>
                </a:solidFill>
              </a:rPr>
              <a:t> Database 2014: Measuring Financial Inclusion around the World,” World Bank Policy Research Working Paper 7255.</a:t>
            </a:r>
          </a:p>
          <a:p>
            <a:pPr marL="0" indent="0">
              <a:buNone/>
            </a:pPr>
            <a:endParaRPr lang="en-US" sz="1600" dirty="0">
              <a:solidFill>
                <a:schemeClr val="accent1">
                  <a:lumMod val="50000"/>
                </a:schemeClr>
              </a:solidFill>
            </a:endParaRPr>
          </a:p>
          <a:p>
            <a:pPr marL="0" indent="0">
              <a:buNone/>
            </a:pPr>
            <a:r>
              <a:rPr lang="en-US" sz="1600" dirty="0" smtClean="0">
                <a:solidFill>
                  <a:schemeClr val="accent1">
                    <a:lumMod val="50000"/>
                  </a:schemeClr>
                </a:solidFill>
              </a:rPr>
              <a:t>Allen, F., A. Demirguc-Kunt, L. Klapper and M. S. Martinez Peria, “The Foundations of Financial Inclusion: Understanding Ownership and Use of Formal Accounts,” Journal of Financial Intermediation, forthcoming (2016).</a:t>
            </a:r>
          </a:p>
          <a:p>
            <a:pPr marL="0" indent="0">
              <a:buNone/>
            </a:pPr>
            <a:endParaRPr lang="en-US" sz="1600" dirty="0" smtClean="0">
              <a:solidFill>
                <a:schemeClr val="accent1">
                  <a:lumMod val="50000"/>
                </a:schemeClr>
              </a:solidFill>
            </a:endParaRPr>
          </a:p>
          <a:p>
            <a:pPr marL="0" indent="0">
              <a:buNone/>
            </a:pPr>
            <a:r>
              <a:rPr lang="en-US" sz="1600" dirty="0" smtClean="0">
                <a:solidFill>
                  <a:schemeClr val="accent1">
                    <a:lumMod val="50000"/>
                  </a:schemeClr>
                </a:solidFill>
              </a:rPr>
              <a:t>www.worldbank.org/globalfindex</a:t>
            </a:r>
            <a:endParaRPr lang="en-US" sz="1600" dirty="0">
              <a:solidFill>
                <a:schemeClr val="accent1">
                  <a:lumMod val="50000"/>
                </a:schemeClr>
              </a:solidFill>
            </a:endParaRPr>
          </a:p>
          <a:p>
            <a:endParaRPr lang="en-US" sz="2000" dirty="0"/>
          </a:p>
        </p:txBody>
      </p:sp>
      <p:sp>
        <p:nvSpPr>
          <p:cNvPr id="4" name="Slide Number Placeholder 3"/>
          <p:cNvSpPr>
            <a:spLocks noGrp="1"/>
          </p:cNvSpPr>
          <p:nvPr>
            <p:ph type="sldNum" sz="quarter" idx="12"/>
          </p:nvPr>
        </p:nvSpPr>
        <p:spPr/>
        <p:txBody>
          <a:bodyPr/>
          <a:lstStyle/>
          <a:p>
            <a:fld id="{80010DC6-E50D-4AD5-B6B3-57BA6206FAF5}" type="slidenum">
              <a:rPr lang="en-US" smtClean="0"/>
              <a:pPr/>
              <a:t>33</a:t>
            </a:fld>
            <a:endParaRPr lang="en-US"/>
          </a:p>
        </p:txBody>
      </p:sp>
      <p:sp>
        <p:nvSpPr>
          <p:cNvPr id="5" name="Title 4"/>
          <p:cNvSpPr txBox="1">
            <a:spLocks/>
          </p:cNvSpPr>
          <p:nvPr/>
        </p:nvSpPr>
        <p:spPr>
          <a:xfrm>
            <a:off x="0" y="274638"/>
            <a:ext cx="91440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accent1">
                    <a:lumMod val="50000"/>
                  </a:schemeClr>
                </a:solidFill>
              </a:rPr>
              <a:t>Thank you!</a:t>
            </a:r>
            <a:endParaRPr lang="en-US" sz="2800" b="1" dirty="0">
              <a:solidFill>
                <a:schemeClr val="accent1">
                  <a:lumMod val="50000"/>
                </a:schemeClr>
              </a:solidFill>
            </a:endParaRPr>
          </a:p>
        </p:txBody>
      </p:sp>
    </p:spTree>
    <p:extLst>
      <p:ext uri="{BB962C8B-B14F-4D97-AF65-F5344CB8AC3E}">
        <p14:creationId xmlns:p14="http://schemas.microsoft.com/office/powerpoint/2010/main" val="840418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724400"/>
          </a:xfrm>
        </p:spPr>
        <p:txBody>
          <a:bodyPr>
            <a:noAutofit/>
          </a:bodyPr>
          <a:lstStyle/>
          <a:p>
            <a:r>
              <a:rPr lang="en-US" sz="2000" dirty="0">
                <a:solidFill>
                  <a:schemeClr val="accent1">
                    <a:lumMod val="50000"/>
                  </a:schemeClr>
                </a:solidFill>
              </a:rPr>
              <a:t>Financial inclusion = </a:t>
            </a:r>
            <a:r>
              <a:rPr lang="en-US" sz="2000" dirty="0" smtClean="0">
                <a:solidFill>
                  <a:schemeClr val="accent1">
                    <a:lumMod val="50000"/>
                  </a:schemeClr>
                </a:solidFill>
              </a:rPr>
              <a:t>share of </a:t>
            </a:r>
            <a:r>
              <a:rPr lang="en-US" sz="2000" dirty="0">
                <a:solidFill>
                  <a:schemeClr val="accent1">
                    <a:lumMod val="50000"/>
                  </a:schemeClr>
                </a:solidFill>
              </a:rPr>
              <a:t>individuals and firms that use financial </a:t>
            </a:r>
            <a:r>
              <a:rPr lang="en-US" sz="2000" dirty="0" smtClean="0">
                <a:solidFill>
                  <a:schemeClr val="accent1">
                    <a:lumMod val="50000"/>
                  </a:schemeClr>
                </a:solidFill>
              </a:rPr>
              <a:t>services</a:t>
            </a:r>
          </a:p>
          <a:p>
            <a:endParaRPr lang="en-US" sz="2000" dirty="0">
              <a:solidFill>
                <a:schemeClr val="accent1">
                  <a:lumMod val="50000"/>
                </a:schemeClr>
              </a:solidFill>
            </a:endParaRPr>
          </a:p>
          <a:p>
            <a:r>
              <a:rPr lang="en-US" sz="2000" dirty="0" smtClean="0">
                <a:solidFill>
                  <a:schemeClr val="accent1">
                    <a:lumMod val="50000"/>
                  </a:schemeClr>
                </a:solidFill>
              </a:rPr>
              <a:t>… does </a:t>
            </a:r>
            <a:r>
              <a:rPr lang="en-US" sz="2000" dirty="0">
                <a:solidFill>
                  <a:schemeClr val="accent1">
                    <a:lumMod val="50000"/>
                  </a:schemeClr>
                </a:solidFill>
              </a:rPr>
              <a:t>not mean finance for all at all </a:t>
            </a:r>
            <a:r>
              <a:rPr lang="en-US" sz="2000" dirty="0" smtClean="0">
                <a:solidFill>
                  <a:schemeClr val="accent1">
                    <a:lumMod val="50000"/>
                  </a:schemeClr>
                </a:solidFill>
              </a:rPr>
              <a:t>costs</a:t>
            </a:r>
            <a:endParaRPr lang="en-US" sz="2000" dirty="0">
              <a:solidFill>
                <a:schemeClr val="accent1">
                  <a:lumMod val="50000"/>
                </a:schemeClr>
              </a:solidFill>
            </a:endParaRPr>
          </a:p>
          <a:p>
            <a:endParaRPr lang="en-US" sz="2000" dirty="0" smtClean="0">
              <a:solidFill>
                <a:schemeClr val="accent1">
                  <a:lumMod val="50000"/>
                </a:schemeClr>
              </a:solidFill>
            </a:endParaRPr>
          </a:p>
          <a:p>
            <a:r>
              <a:rPr lang="en-US" sz="2000" dirty="0" smtClean="0">
                <a:solidFill>
                  <a:schemeClr val="accent1">
                    <a:lumMod val="50000"/>
                  </a:schemeClr>
                </a:solidFill>
              </a:rPr>
              <a:t>Some have no demand or need for financial services</a:t>
            </a:r>
          </a:p>
          <a:p>
            <a:endParaRPr lang="en-US" sz="2000" dirty="0" smtClean="0">
              <a:solidFill>
                <a:schemeClr val="accent1">
                  <a:lumMod val="50000"/>
                </a:schemeClr>
              </a:solidFill>
            </a:endParaRPr>
          </a:p>
          <a:p>
            <a:r>
              <a:rPr lang="en-US" sz="2000" dirty="0" smtClean="0">
                <a:solidFill>
                  <a:schemeClr val="accent1">
                    <a:lumMod val="50000"/>
                  </a:schemeClr>
                </a:solidFill>
              </a:rPr>
              <a:t>But for many, </a:t>
            </a:r>
            <a:r>
              <a:rPr lang="en-US" sz="2000" dirty="0">
                <a:solidFill>
                  <a:schemeClr val="accent1">
                    <a:lumMod val="50000"/>
                  </a:schemeClr>
                </a:solidFill>
              </a:rPr>
              <a:t>the use of financial services is constrained by market </a:t>
            </a:r>
            <a:r>
              <a:rPr lang="en-US" sz="2000" dirty="0" smtClean="0">
                <a:solidFill>
                  <a:schemeClr val="accent1">
                    <a:lumMod val="50000"/>
                  </a:schemeClr>
                </a:solidFill>
              </a:rPr>
              <a:t>and government failures</a:t>
            </a:r>
          </a:p>
          <a:p>
            <a:endParaRPr lang="en-US" sz="2000" dirty="0" smtClean="0">
              <a:solidFill>
                <a:schemeClr val="accent1">
                  <a:lumMod val="50000"/>
                </a:schemeClr>
              </a:solidFill>
            </a:endParaRPr>
          </a:p>
          <a:p>
            <a:r>
              <a:rPr lang="en-US" sz="2000" dirty="0" smtClean="0">
                <a:solidFill>
                  <a:schemeClr val="accent1">
                    <a:lumMod val="50000"/>
                  </a:schemeClr>
                </a:solidFill>
              </a:rPr>
              <a:t>That is why it is important to measure not only actual use of financial services, but also the barriers to access</a:t>
            </a:r>
            <a:endParaRPr lang="en-US" sz="2000" dirty="0" smtClean="0">
              <a:solidFill>
                <a:schemeClr val="bg2">
                  <a:lumMod val="10000"/>
                </a:schemeClr>
              </a:solidFill>
            </a:endParaRPr>
          </a:p>
          <a:p>
            <a:pPr lvl="1"/>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b="1" dirty="0" smtClean="0">
              <a:solidFill>
                <a:schemeClr val="bg2">
                  <a:lumMod val="10000"/>
                </a:schemeClr>
              </a:solidFill>
            </a:endParaRPr>
          </a:p>
          <a:p>
            <a:pPr>
              <a:buNone/>
            </a:pPr>
            <a:endParaRPr lang="en-US" sz="2000" i="1" dirty="0" smtClean="0">
              <a:solidFill>
                <a:schemeClr val="bg2">
                  <a:lumMod val="10000"/>
                </a:schemeClr>
              </a:solidFill>
            </a:endParaRPr>
          </a:p>
          <a:p>
            <a:pPr>
              <a:buNone/>
            </a:pPr>
            <a:endParaRPr lang="en-US" sz="2000" dirty="0" smtClean="0">
              <a:solidFill>
                <a:schemeClr val="bg2">
                  <a:lumMod val="10000"/>
                </a:schemeClr>
              </a:solidFill>
            </a:endParaRPr>
          </a:p>
          <a:p>
            <a:pPr>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lvl="1">
              <a:buNone/>
            </a:pPr>
            <a:endParaRPr lang="en-US" sz="2000" dirty="0" smtClean="0">
              <a:solidFill>
                <a:schemeClr val="bg2">
                  <a:lumMod val="10000"/>
                </a:schemeClr>
              </a:solidFill>
            </a:endParaRPr>
          </a:p>
          <a:p>
            <a:pPr>
              <a:buNone/>
            </a:pPr>
            <a:endParaRPr lang="en-US" sz="2000"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Defining financial inclusion</a:t>
            </a:r>
            <a:endParaRPr lang="en-US" sz="2800"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4</a:t>
            </a:fld>
            <a:endParaRPr lang="en-US"/>
          </a:p>
        </p:txBody>
      </p:sp>
      <p:sp>
        <p:nvSpPr>
          <p:cNvPr id="7" name="TextBox 6"/>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53584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Defining financial inclusion</a:t>
            </a:r>
            <a:endParaRPr lang="en-US" sz="28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80010DC6-E50D-4AD5-B6B3-57BA6206FAF5}" type="slidenum">
              <a:rPr lang="en-US" smtClean="0"/>
              <a:pPr/>
              <a:t>5</a:t>
            </a:fld>
            <a:endParaRPr lang="en-US"/>
          </a:p>
        </p:txBody>
      </p:sp>
      <p:sp>
        <p:nvSpPr>
          <p:cNvPr id="6" name="TextBox 5"/>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pic>
        <p:nvPicPr>
          <p:cNvPr id="7" name="Picture 6"/>
          <p:cNvPicPr/>
          <p:nvPr/>
        </p:nvPicPr>
        <p:blipFill>
          <a:blip r:embed="rId3"/>
          <a:stretch>
            <a:fillRect/>
          </a:stretch>
        </p:blipFill>
        <p:spPr>
          <a:xfrm>
            <a:off x="266700" y="1295400"/>
            <a:ext cx="8610600" cy="4724400"/>
          </a:xfrm>
          <a:prstGeom prst="rect">
            <a:avLst/>
          </a:prstGeom>
        </p:spPr>
      </p:pic>
    </p:spTree>
    <p:extLst>
      <p:ext uri="{BB962C8B-B14F-4D97-AF65-F5344CB8AC3E}">
        <p14:creationId xmlns:p14="http://schemas.microsoft.com/office/powerpoint/2010/main" val="51035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914400"/>
            <a:ext cx="8458200" cy="5807076"/>
          </a:xfrm>
        </p:spPr>
        <p:txBody>
          <a:bodyPr>
            <a:normAutofit fontScale="70000" lnSpcReduction="20000"/>
          </a:bodyPr>
          <a:lstStyle/>
          <a:p>
            <a:pPr marL="0" lvl="0" indent="0">
              <a:spcBef>
                <a:spcPts val="0"/>
              </a:spcBef>
              <a:buNone/>
            </a:pPr>
            <a:endParaRPr lang="en-US" sz="2400" dirty="0">
              <a:solidFill>
                <a:schemeClr val="accent1">
                  <a:lumMod val="50000"/>
                </a:schemeClr>
              </a:solidFill>
            </a:endParaRPr>
          </a:p>
          <a:p>
            <a:pPr marL="346075" lvl="1" indent="-346075">
              <a:spcBef>
                <a:spcPts val="0"/>
              </a:spcBef>
              <a:buFont typeface="Arial" panose="020B0604020202020204" pitchFamily="34" charset="0"/>
              <a:buChar char="•"/>
            </a:pPr>
            <a:r>
              <a:rPr lang="en-US" sz="2900" dirty="0">
                <a:solidFill>
                  <a:schemeClr val="accent1">
                    <a:lumMod val="50000"/>
                  </a:schemeClr>
                </a:solidFill>
              </a:rPr>
              <a:t>Global </a:t>
            </a:r>
            <a:r>
              <a:rPr lang="en-US" sz="2900" dirty="0" err="1">
                <a:solidFill>
                  <a:schemeClr val="accent1">
                    <a:lumMod val="50000"/>
                  </a:schemeClr>
                </a:solidFill>
              </a:rPr>
              <a:t>Findex</a:t>
            </a:r>
            <a:r>
              <a:rPr lang="en-US" sz="2900" dirty="0">
                <a:solidFill>
                  <a:schemeClr val="accent1">
                    <a:lumMod val="50000"/>
                  </a:schemeClr>
                </a:solidFill>
              </a:rPr>
              <a:t> dataset is </a:t>
            </a:r>
            <a:r>
              <a:rPr lang="en-US" sz="2900" dirty="0" smtClean="0">
                <a:solidFill>
                  <a:schemeClr val="accent1">
                    <a:lumMod val="50000"/>
                  </a:schemeClr>
                </a:solidFill>
              </a:rPr>
              <a:t>based </a:t>
            </a:r>
            <a:r>
              <a:rPr lang="en-US" sz="2900" dirty="0">
                <a:solidFill>
                  <a:schemeClr val="accent1">
                    <a:lumMod val="50000"/>
                  </a:schemeClr>
                </a:solidFill>
              </a:rPr>
              <a:t>on interviews with almost 150,000 adults in over 140 countries </a:t>
            </a:r>
            <a:r>
              <a:rPr lang="en-US" sz="2900" dirty="0" smtClean="0">
                <a:solidFill>
                  <a:schemeClr val="accent1">
                    <a:lumMod val="50000"/>
                  </a:schemeClr>
                </a:solidFill>
              </a:rPr>
              <a:t>worldwide, 97% of world’s population.</a:t>
            </a:r>
            <a:endParaRPr lang="en-US" sz="2900" dirty="0">
              <a:solidFill>
                <a:schemeClr val="accent1">
                  <a:lumMod val="50000"/>
                </a:schemeClr>
              </a:solidFill>
            </a:endParaRPr>
          </a:p>
          <a:p>
            <a:pPr marL="346075" lvl="1" indent="-346075">
              <a:spcBef>
                <a:spcPts val="0"/>
              </a:spcBef>
              <a:buFont typeface="Arial" panose="020B0604020202020204" pitchFamily="34" charset="0"/>
              <a:buChar char="•"/>
            </a:pPr>
            <a:endParaRPr lang="en-US" sz="2900" dirty="0">
              <a:solidFill>
                <a:schemeClr val="accent1">
                  <a:lumMod val="50000"/>
                </a:schemeClr>
              </a:solidFill>
            </a:endParaRPr>
          </a:p>
          <a:p>
            <a:pPr marL="346075" lvl="1" indent="-346075">
              <a:spcBef>
                <a:spcPts val="0"/>
              </a:spcBef>
              <a:buFont typeface="Arial" panose="020B0604020202020204" pitchFamily="34" charset="0"/>
              <a:buChar char="•"/>
            </a:pPr>
            <a:r>
              <a:rPr lang="en-US" sz="2900" dirty="0">
                <a:solidFill>
                  <a:schemeClr val="accent1">
                    <a:lumMod val="50000"/>
                  </a:schemeClr>
                </a:solidFill>
              </a:rPr>
              <a:t>First launched in 2011 with funding from the Bill &amp; Melinda Gates Foundation – and collected in partnership with Gallup, Inc. – the Global Financial Inclusion (Global </a:t>
            </a:r>
            <a:r>
              <a:rPr lang="en-US" sz="2900" dirty="0" err="1">
                <a:solidFill>
                  <a:schemeClr val="accent1">
                    <a:lumMod val="50000"/>
                  </a:schemeClr>
                </a:solidFill>
              </a:rPr>
              <a:t>Findex</a:t>
            </a:r>
            <a:r>
              <a:rPr lang="en-US" sz="2900" dirty="0">
                <a:solidFill>
                  <a:schemeClr val="accent1">
                    <a:lumMod val="50000"/>
                  </a:schemeClr>
                </a:solidFill>
              </a:rPr>
              <a:t>) Database Project was initiated to create and maintain a public, </a:t>
            </a:r>
            <a:r>
              <a:rPr lang="en-US" sz="2900" dirty="0" smtClean="0">
                <a:solidFill>
                  <a:schemeClr val="accent1">
                    <a:lumMod val="50000"/>
                  </a:schemeClr>
                </a:solidFill>
              </a:rPr>
              <a:t>user-side </a:t>
            </a:r>
            <a:r>
              <a:rPr lang="en-US" sz="2900" dirty="0">
                <a:solidFill>
                  <a:schemeClr val="accent1">
                    <a:lumMod val="50000"/>
                  </a:schemeClr>
                </a:solidFill>
              </a:rPr>
              <a:t>database that measures financial inclusion in a consistent manner over a broad range of countries over time. </a:t>
            </a:r>
          </a:p>
          <a:p>
            <a:pPr marL="346075" lvl="1" indent="-346075">
              <a:spcBef>
                <a:spcPts val="0"/>
              </a:spcBef>
              <a:buFont typeface="Arial" panose="020B0604020202020204" pitchFamily="34" charset="0"/>
              <a:buChar char="•"/>
            </a:pPr>
            <a:endParaRPr lang="en-US" sz="2900" dirty="0">
              <a:solidFill>
                <a:schemeClr val="accent1">
                  <a:lumMod val="50000"/>
                </a:schemeClr>
              </a:solidFill>
            </a:endParaRPr>
          </a:p>
          <a:p>
            <a:pPr marL="346075" lvl="1" indent="-346075">
              <a:lnSpc>
                <a:spcPct val="120000"/>
              </a:lnSpc>
              <a:spcBef>
                <a:spcPts val="0"/>
              </a:spcBef>
              <a:buFont typeface="Arial" panose="020B0604020202020204" pitchFamily="34" charset="0"/>
              <a:buChar char="•"/>
            </a:pPr>
            <a:r>
              <a:rPr lang="en-US" sz="2900" dirty="0">
                <a:solidFill>
                  <a:schemeClr val="accent1">
                    <a:lumMod val="50000"/>
                  </a:schemeClr>
                </a:solidFill>
              </a:rPr>
              <a:t>Why a global, </a:t>
            </a:r>
            <a:r>
              <a:rPr lang="en-US" sz="2900" dirty="0" smtClean="0">
                <a:solidFill>
                  <a:schemeClr val="accent1">
                    <a:lumMod val="50000"/>
                  </a:schemeClr>
                </a:solidFill>
              </a:rPr>
              <a:t>user </a:t>
            </a:r>
            <a:r>
              <a:rPr lang="en-US" sz="2900" dirty="0">
                <a:solidFill>
                  <a:schemeClr val="accent1">
                    <a:lumMod val="50000"/>
                  </a:schemeClr>
                </a:solidFill>
              </a:rPr>
              <a:t>database on financial inclusion</a:t>
            </a:r>
            <a:r>
              <a:rPr lang="en-US" sz="2900" dirty="0" smtClean="0">
                <a:solidFill>
                  <a:schemeClr val="accent1">
                    <a:lumMod val="50000"/>
                  </a:schemeClr>
                </a:solidFill>
              </a:rPr>
              <a:t>?</a:t>
            </a:r>
            <a:endParaRPr lang="en-US" sz="2000" dirty="0">
              <a:solidFill>
                <a:schemeClr val="accent1">
                  <a:lumMod val="50000"/>
                </a:schemeClr>
              </a:solidFill>
            </a:endParaRPr>
          </a:p>
          <a:p>
            <a:pPr lvl="1">
              <a:lnSpc>
                <a:spcPct val="120000"/>
              </a:lnSpc>
            </a:pPr>
            <a:r>
              <a:rPr lang="en-US" sz="2300" dirty="0">
                <a:solidFill>
                  <a:schemeClr val="accent1">
                    <a:lumMod val="50000"/>
                  </a:schemeClr>
                </a:solidFill>
              </a:rPr>
              <a:t>Facilitates a better understanding of how adults worldwide save, borrow, make payments, and manage risk – and how these behaviors fit together. </a:t>
            </a:r>
          </a:p>
          <a:p>
            <a:pPr lvl="1">
              <a:lnSpc>
                <a:spcPct val="120000"/>
              </a:lnSpc>
            </a:pPr>
            <a:r>
              <a:rPr lang="en-US" sz="2300" dirty="0">
                <a:solidFill>
                  <a:schemeClr val="accent1">
                    <a:lumMod val="50000"/>
                  </a:schemeClr>
                </a:solidFill>
              </a:rPr>
              <a:t>Measures the degree to which certain subgroups – such as the poor, women, and rural residents - are excluded from formal financial systems.</a:t>
            </a:r>
          </a:p>
          <a:p>
            <a:pPr lvl="1">
              <a:lnSpc>
                <a:spcPct val="120000"/>
              </a:lnSpc>
            </a:pPr>
            <a:r>
              <a:rPr lang="en-US" sz="2300" dirty="0">
                <a:solidFill>
                  <a:schemeClr val="accent1">
                    <a:lumMod val="50000"/>
                  </a:schemeClr>
                </a:solidFill>
              </a:rPr>
              <a:t>Can be used to track global policy and progress on improving access to financial services.</a:t>
            </a:r>
          </a:p>
          <a:p>
            <a:pPr lvl="1">
              <a:lnSpc>
                <a:spcPct val="120000"/>
              </a:lnSpc>
            </a:pPr>
            <a:r>
              <a:rPr lang="en-US" sz="2300" dirty="0">
                <a:solidFill>
                  <a:schemeClr val="accent1">
                    <a:lumMod val="50000"/>
                  </a:schemeClr>
                </a:solidFill>
              </a:rPr>
              <a:t>Can be used to examine relationship between financial inclusion and other development outcomes (on individual or country level).</a:t>
            </a:r>
          </a:p>
          <a:p>
            <a:pPr lvl="1">
              <a:lnSpc>
                <a:spcPct val="120000"/>
              </a:lnSpc>
            </a:pPr>
            <a:r>
              <a:rPr lang="en-US" sz="2300" dirty="0">
                <a:solidFill>
                  <a:schemeClr val="accent1">
                    <a:lumMod val="50000"/>
                  </a:schemeClr>
                </a:solidFill>
              </a:rPr>
              <a:t>Complements </a:t>
            </a:r>
            <a:r>
              <a:rPr lang="en-US" sz="2300" dirty="0" smtClean="0">
                <a:solidFill>
                  <a:schemeClr val="accent1">
                    <a:lumMod val="50000"/>
                  </a:schemeClr>
                </a:solidFill>
              </a:rPr>
              <a:t>provider </a:t>
            </a:r>
            <a:r>
              <a:rPr lang="en-US" sz="2300" dirty="0">
                <a:solidFill>
                  <a:schemeClr val="accent1">
                    <a:lumMod val="50000"/>
                  </a:schemeClr>
                </a:solidFill>
              </a:rPr>
              <a:t>and country-owned financial inclusion data</a:t>
            </a: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Measuring financial inclusion – Global </a:t>
            </a:r>
            <a:r>
              <a:rPr lang="en-US" sz="2800" b="1" dirty="0" err="1" smtClean="0">
                <a:solidFill>
                  <a:schemeClr val="accent1">
                    <a:lumMod val="50000"/>
                  </a:schemeClr>
                </a:solidFill>
              </a:rPr>
              <a:t>Findex</a:t>
            </a:r>
            <a:endParaRPr lang="en-US" sz="28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6</a:t>
            </a:fld>
            <a:endParaRPr lang="en-US" dirty="0"/>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255657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914400"/>
            <a:ext cx="8458200" cy="914400"/>
          </a:xfrm>
        </p:spPr>
        <p:txBody>
          <a:bodyPr>
            <a:normAutofit/>
          </a:bodyPr>
          <a:lstStyle/>
          <a:p>
            <a:r>
              <a:rPr lang="en-US" sz="2000" dirty="0" smtClean="0">
                <a:solidFill>
                  <a:schemeClr val="accent1">
                    <a:lumMod val="50000"/>
                  </a:schemeClr>
                </a:solidFill>
              </a:rPr>
              <a:t>Globally</a:t>
            </a:r>
            <a:r>
              <a:rPr lang="en-US" sz="2000" dirty="0">
                <a:solidFill>
                  <a:schemeClr val="accent1">
                    <a:lumMod val="50000"/>
                  </a:schemeClr>
                </a:solidFill>
              </a:rPr>
              <a:t>, </a:t>
            </a:r>
            <a:r>
              <a:rPr lang="en-US" sz="2000" dirty="0" smtClean="0">
                <a:solidFill>
                  <a:schemeClr val="accent1">
                    <a:lumMod val="50000"/>
                  </a:schemeClr>
                </a:solidFill>
              </a:rPr>
              <a:t>about 62 </a:t>
            </a:r>
            <a:r>
              <a:rPr lang="en-US" sz="2000" dirty="0">
                <a:solidFill>
                  <a:schemeClr val="accent1">
                    <a:lumMod val="50000"/>
                  </a:schemeClr>
                </a:solidFill>
              </a:rPr>
              <a:t>% of adults have a bank account </a:t>
            </a:r>
            <a:endParaRPr lang="en-US" sz="2000" dirty="0" smtClean="0">
              <a:solidFill>
                <a:schemeClr val="accent1">
                  <a:lumMod val="50000"/>
                </a:schemeClr>
              </a:solidFill>
            </a:endParaRPr>
          </a:p>
          <a:p>
            <a:r>
              <a:rPr lang="en-US" sz="2000" dirty="0" smtClean="0">
                <a:solidFill>
                  <a:schemeClr val="accent1">
                    <a:lumMod val="50000"/>
                  </a:schemeClr>
                </a:solidFill>
              </a:rPr>
              <a:t>The other 2 Billion remain </a:t>
            </a:r>
            <a:r>
              <a:rPr lang="en-US" sz="2000" dirty="0">
                <a:solidFill>
                  <a:schemeClr val="accent1">
                    <a:lumMod val="50000"/>
                  </a:schemeClr>
                </a:solidFill>
              </a:rPr>
              <a:t>“unbanked</a:t>
            </a:r>
            <a:r>
              <a:rPr lang="en-US" sz="2000" dirty="0" smtClean="0">
                <a:solidFill>
                  <a:schemeClr val="accent1">
                    <a:lumMod val="50000"/>
                  </a:schemeClr>
                </a:solidFill>
              </a:rPr>
              <a:t>”</a:t>
            </a:r>
            <a:endParaRPr lang="en-US" sz="2000" dirty="0" smtClean="0">
              <a:solidFill>
                <a:schemeClr val="bg2">
                  <a:lumMod val="10000"/>
                </a:schemeClr>
              </a:solidFill>
            </a:endParaRPr>
          </a:p>
          <a:p>
            <a:pPr lvl="1">
              <a:buNone/>
            </a:pPr>
            <a:endParaRPr lang="en-US" sz="1600" dirty="0" smtClean="0">
              <a:solidFill>
                <a:schemeClr val="bg2">
                  <a:lumMod val="10000"/>
                </a:schemeClr>
              </a:solidFill>
            </a:endParaRPr>
          </a:p>
          <a:p>
            <a:pPr lvl="1"/>
            <a:endParaRPr lang="en-US" sz="1600"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b="1" dirty="0" smtClean="0">
              <a:solidFill>
                <a:schemeClr val="bg2">
                  <a:lumMod val="10000"/>
                </a:schemeClr>
              </a:solidFill>
            </a:endParaRPr>
          </a:p>
          <a:p>
            <a:pPr>
              <a:buNone/>
            </a:pPr>
            <a:endParaRPr lang="en-US" sz="2100" i="1" dirty="0" smtClean="0">
              <a:solidFill>
                <a:schemeClr val="bg2">
                  <a:lumMod val="10000"/>
                </a:schemeClr>
              </a:solidFill>
            </a:endParaRPr>
          </a:p>
          <a:p>
            <a:pPr>
              <a:buNone/>
            </a:pPr>
            <a:endParaRPr lang="en-US" sz="800" dirty="0" smtClean="0">
              <a:solidFill>
                <a:schemeClr val="bg2">
                  <a:lumMod val="10000"/>
                </a:schemeClr>
              </a:solidFill>
            </a:endParaRPr>
          </a:p>
          <a:p>
            <a:pPr>
              <a:buNone/>
            </a:pPr>
            <a:endParaRPr lang="en-US" sz="800" dirty="0" smtClean="0">
              <a:solidFill>
                <a:schemeClr val="bg2">
                  <a:lumMod val="10000"/>
                </a:schemeClr>
              </a:solidFill>
            </a:endParaRPr>
          </a:p>
          <a:p>
            <a:pPr lvl="1">
              <a:buNone/>
            </a:pPr>
            <a:endParaRPr lang="en-US" sz="1100" dirty="0" smtClean="0">
              <a:solidFill>
                <a:schemeClr val="bg2">
                  <a:lumMod val="10000"/>
                </a:schemeClr>
              </a:solidFill>
            </a:endParaRPr>
          </a:p>
          <a:p>
            <a:pPr lvl="1">
              <a:buNone/>
            </a:pPr>
            <a:endParaRPr lang="en-US" sz="1100" dirty="0" smtClean="0">
              <a:solidFill>
                <a:schemeClr val="bg2">
                  <a:lumMod val="10000"/>
                </a:schemeClr>
              </a:solidFill>
            </a:endParaRPr>
          </a:p>
          <a:p>
            <a:pPr>
              <a:buNone/>
            </a:pPr>
            <a:endParaRPr lang="en-US" dirty="0">
              <a:solidFill>
                <a:schemeClr val="bg2">
                  <a:lumMod val="10000"/>
                </a:schemeClr>
              </a:solidFill>
            </a:endParaRPr>
          </a:p>
        </p:txBody>
      </p:sp>
      <p:sp>
        <p:nvSpPr>
          <p:cNvPr id="5" name="Title 4"/>
          <p:cNvSpPr>
            <a:spLocks noGrp="1"/>
          </p:cNvSpPr>
          <p:nvPr>
            <p:ph type="title"/>
          </p:nvPr>
        </p:nvSpPr>
        <p:spPr>
          <a:xfrm>
            <a:off x="0" y="274638"/>
            <a:ext cx="9144000" cy="563562"/>
          </a:xfrm>
        </p:spPr>
        <p:txBody>
          <a:bodyPr>
            <a:normAutofit/>
          </a:bodyPr>
          <a:lstStyle/>
          <a:p>
            <a:r>
              <a:rPr lang="en-US" sz="2800" b="1" dirty="0" smtClean="0">
                <a:solidFill>
                  <a:schemeClr val="accent1">
                    <a:lumMod val="50000"/>
                  </a:schemeClr>
                </a:solidFill>
              </a:rPr>
              <a:t>Measuring financial inclusion</a:t>
            </a:r>
            <a:endParaRPr lang="en-US" sz="28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80010DC6-E50D-4AD5-B6B3-57BA6206FAF5}" type="slidenum">
              <a:rPr lang="en-US" smtClean="0"/>
              <a:pPr/>
              <a:t>7</a:t>
            </a:fld>
            <a:endParaRPr lang="en-US"/>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7" name="TextBox 6"/>
          <p:cNvSpPr txBox="1"/>
          <p:nvPr/>
        </p:nvSpPr>
        <p:spPr>
          <a:xfrm>
            <a:off x="1752600" y="1891286"/>
            <a:ext cx="5638800" cy="369332"/>
          </a:xfrm>
          <a:prstGeom prst="rect">
            <a:avLst/>
          </a:prstGeom>
          <a:noFill/>
        </p:spPr>
        <p:txBody>
          <a:bodyPr wrap="square" rtlCol="0">
            <a:spAutoFit/>
          </a:bodyPr>
          <a:lstStyle/>
          <a:p>
            <a:pPr algn="ctr"/>
            <a:r>
              <a:rPr lang="en-US" b="1" dirty="0" smtClean="0"/>
              <a:t>Adults with accounts at a formal financial institution</a:t>
            </a:r>
            <a:endParaRPr lang="en-US" b="1" dirty="0"/>
          </a:p>
        </p:txBody>
      </p:sp>
      <p:sp>
        <p:nvSpPr>
          <p:cNvPr id="9" name="Rectangle 8"/>
          <p:cNvSpPr/>
          <p:nvPr/>
        </p:nvSpPr>
        <p:spPr>
          <a:xfrm>
            <a:off x="304800" y="6400800"/>
            <a:ext cx="8534400" cy="276999"/>
          </a:xfrm>
          <a:prstGeom prst="rect">
            <a:avLst/>
          </a:prstGeom>
        </p:spPr>
        <p:txBody>
          <a:bodyPr wrap="square">
            <a:spAutoFit/>
          </a:bodyPr>
          <a:lstStyle/>
          <a:p>
            <a:r>
              <a:rPr lang="en-US" sz="1200" i="1" dirty="0">
                <a:solidFill>
                  <a:schemeClr val="accent1">
                    <a:lumMod val="50000"/>
                  </a:schemeClr>
                </a:solidFill>
              </a:rPr>
              <a:t>Source: </a:t>
            </a:r>
            <a:r>
              <a:rPr lang="en-US" sz="1200" dirty="0">
                <a:solidFill>
                  <a:schemeClr val="accent1">
                    <a:lumMod val="50000"/>
                  </a:schemeClr>
                </a:solidFill>
              </a:rPr>
              <a:t>Global Financial Inclusion (Global </a:t>
            </a:r>
            <a:r>
              <a:rPr lang="en-US" sz="1200" dirty="0" err="1">
                <a:solidFill>
                  <a:schemeClr val="accent1">
                    <a:lumMod val="50000"/>
                  </a:schemeClr>
                </a:solidFill>
              </a:rPr>
              <a:t>Findex</a:t>
            </a:r>
            <a:r>
              <a:rPr lang="en-US" sz="1200" dirty="0">
                <a:solidFill>
                  <a:schemeClr val="accent1">
                    <a:lumMod val="50000"/>
                  </a:schemeClr>
                </a:solidFill>
              </a:rPr>
              <a:t>) </a:t>
            </a:r>
            <a:r>
              <a:rPr lang="en-US" sz="1200" dirty="0" smtClean="0">
                <a:solidFill>
                  <a:schemeClr val="accent1">
                    <a:lumMod val="50000"/>
                  </a:schemeClr>
                </a:solidFill>
              </a:rPr>
              <a:t>Database, worldbank.org/</a:t>
            </a:r>
            <a:r>
              <a:rPr lang="en-US" sz="1200" dirty="0" err="1" smtClean="0">
                <a:solidFill>
                  <a:schemeClr val="accent1">
                    <a:lumMod val="50000"/>
                  </a:schemeClr>
                </a:solidFill>
              </a:rPr>
              <a:t>globalfindex</a:t>
            </a:r>
            <a:endParaRPr lang="en-US" sz="1200" dirty="0">
              <a:solidFill>
                <a:schemeClr val="accent1">
                  <a:lumMod val="50000"/>
                </a:schemeClr>
              </a:solidFill>
            </a:endParaRPr>
          </a:p>
        </p:txBody>
      </p:sp>
      <p:pic>
        <p:nvPicPr>
          <p:cNvPr id="10" name="fb3573a5-b195-401b-ad81-860bc79d4296" descr="A1645826-E58C-4B40-BB07-EFB5A90FBCE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60" y="1828801"/>
            <a:ext cx="7499311" cy="442355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3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7200" y="457200"/>
            <a:ext cx="8458200" cy="738664"/>
          </a:xfrm>
          <a:prstGeom prst="rect">
            <a:avLst/>
          </a:prstGeom>
          <a:noFill/>
        </p:spPr>
        <p:txBody>
          <a:bodyPr wrap="square" rtlCol="0">
            <a:spAutoFit/>
          </a:bodyPr>
          <a:lstStyle/>
          <a:p>
            <a:r>
              <a:rPr lang="en-US" sz="2800" b="1" dirty="0" smtClean="0">
                <a:solidFill>
                  <a:schemeClr val="accent1">
                    <a:lumMod val="50000"/>
                  </a:schemeClr>
                </a:solidFill>
                <a:latin typeface="+mj-lt"/>
              </a:rPr>
              <a:t>There has been significant growth in financial inclusion</a:t>
            </a:r>
            <a:endParaRPr lang="en-US" sz="2800" b="1" dirty="0">
              <a:solidFill>
                <a:schemeClr val="accent1">
                  <a:lumMod val="50000"/>
                </a:schemeClr>
              </a:solidFill>
              <a:latin typeface="+mj-lt"/>
            </a:endParaRPr>
          </a:p>
          <a:p>
            <a:pPr>
              <a:defRPr sz="1440" b="0" i="0" u="none" strike="noStrike" kern="1200" spc="0" baseline="0">
                <a:solidFill>
                  <a:sysClr val="windowText" lastClr="000000">
                    <a:lumMod val="65000"/>
                    <a:lumOff val="35000"/>
                  </a:sysClr>
                </a:solidFill>
                <a:latin typeface="Arial Narrow" panose="020B0606020202030204" pitchFamily="34" charset="0"/>
                <a:ea typeface="+mn-ea"/>
                <a:cs typeface="+mn-cs"/>
              </a:defRPr>
            </a:pPr>
            <a:r>
              <a:rPr lang="en-US" sz="1400" dirty="0">
                <a:latin typeface="Calibri" panose="020F0502020204030204" pitchFamily="34" charset="0"/>
              </a:rPr>
              <a:t>Adults with an account </a:t>
            </a:r>
            <a:r>
              <a:rPr lang="en-US" sz="1400" dirty="0" smtClean="0">
                <a:latin typeface="Calibri" panose="020F0502020204030204" pitchFamily="34" charset="0"/>
              </a:rPr>
              <a:t>(%), 2014</a:t>
            </a:r>
            <a:endParaRPr lang="en-US" sz="1400" dirty="0">
              <a:latin typeface="Calibri" panose="020F050202020403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680847178"/>
              </p:ext>
            </p:extLst>
          </p:nvPr>
        </p:nvGraphicFramePr>
        <p:xfrm>
          <a:off x="457200" y="1414820"/>
          <a:ext cx="5207000" cy="455211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V="1">
            <a:off x="1264588" y="2501900"/>
            <a:ext cx="3650312" cy="824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046219" y="2599818"/>
            <a:ext cx="995083" cy="45047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anose="020B0606020202030204" pitchFamily="34" charset="0"/>
              </a:rPr>
              <a:t>+11 PP</a:t>
            </a:r>
            <a:endParaRPr lang="en-US" sz="1400" b="1"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943C7022-AF07-4AA2-A4A2-5162B97A234F}" type="slidenum">
              <a:rPr lang="en-US" smtClean="0"/>
              <a:t>8</a:t>
            </a:fld>
            <a:endParaRPr lang="en-US"/>
          </a:p>
        </p:txBody>
      </p:sp>
      <p:sp>
        <p:nvSpPr>
          <p:cNvPr id="10" name="TextBox 9"/>
          <p:cNvSpPr txBox="1"/>
          <p:nvPr/>
        </p:nvSpPr>
        <p:spPr>
          <a:xfrm>
            <a:off x="5822933" y="1338620"/>
            <a:ext cx="3092467" cy="4985980"/>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rPr>
              <a:t>Globally, account ownership is 62% in 2014, up from 51% in 2011.</a:t>
            </a:r>
          </a:p>
          <a:p>
            <a:pPr marL="285750"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Globally, the number of unbanked adults fell to 2 billion, down from 2.5 billion in 2011.</a:t>
            </a:r>
          </a:p>
          <a:p>
            <a:pPr marL="285750" indent="-285750">
              <a:buFont typeface="Arial" panose="020B0604020202020204" pitchFamily="34" charset="0"/>
              <a:buChar char="•"/>
            </a:pPr>
            <a:endParaRPr lang="en-US" sz="20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Globally, only 2% of adults have mobile money account – and only 1% has a mobile money account only</a:t>
            </a:r>
          </a:p>
          <a:p>
            <a:endParaRPr lang="en-US" dirty="0">
              <a:latin typeface="Arial Narrow" panose="020B0606020202030204" pitchFamily="34" charset="0"/>
              <a:cs typeface="Arial" panose="020B0604020202020204" pitchFamily="34" charset="0"/>
            </a:endParaRPr>
          </a:p>
        </p:txBody>
      </p:sp>
      <p:sp>
        <p:nvSpPr>
          <p:cNvPr id="8" name="TextBox 7"/>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Tree>
    <p:extLst>
      <p:ext uri="{BB962C8B-B14F-4D97-AF65-F5344CB8AC3E}">
        <p14:creationId xmlns:p14="http://schemas.microsoft.com/office/powerpoint/2010/main" val="4244145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2"/>
            <a:ext cx="9144000" cy="276999"/>
          </a:xfrm>
          <a:prstGeom prst="rect">
            <a:avLst/>
          </a:prstGeom>
          <a:noFill/>
        </p:spPr>
        <p:txBody>
          <a:bodyPr wrap="square" rtlCol="0">
            <a:spAutoFit/>
          </a:bodyPr>
          <a:lstStyle/>
          <a:p>
            <a:r>
              <a:rPr lang="en-US" sz="1200" dirty="0" smtClean="0">
                <a:solidFill>
                  <a:srgbClr val="002060"/>
                </a:solidFill>
              </a:rPr>
              <a:t>Intro</a:t>
            </a:r>
            <a:r>
              <a:rPr lang="en-US" sz="1200" dirty="0">
                <a:solidFill>
                  <a:srgbClr val="002060"/>
                </a:solidFill>
              </a:rPr>
              <a:t> </a:t>
            </a:r>
            <a:r>
              <a:rPr lang="en-US" sz="1200" dirty="0" smtClean="0">
                <a:solidFill>
                  <a:srgbClr val="002060"/>
                </a:solidFill>
              </a:rPr>
              <a:t>                       </a:t>
            </a:r>
            <a:r>
              <a:rPr lang="en-US" sz="1200" b="1" dirty="0" smtClean="0">
                <a:solidFill>
                  <a:schemeClr val="accent1">
                    <a:lumMod val="50000"/>
                  </a:schemeClr>
                </a:solidFill>
              </a:rPr>
              <a:t>Measurement and Impact                            </a:t>
            </a:r>
            <a:r>
              <a:rPr lang="en-US" sz="1200" dirty="0" smtClean="0">
                <a:solidFill>
                  <a:schemeClr val="accent1">
                    <a:lumMod val="50000"/>
                  </a:schemeClr>
                </a:solidFill>
              </a:rPr>
              <a:t>Public Policy                                       Focus Areas                                      Main Messages</a:t>
            </a:r>
            <a:endParaRPr lang="en-US" sz="1200" dirty="0">
              <a:solidFill>
                <a:schemeClr val="accent1">
                  <a:lumMod val="50000"/>
                </a:schemeClr>
              </a:solidFill>
            </a:endParaRPr>
          </a:p>
        </p:txBody>
      </p:sp>
      <p:sp>
        <p:nvSpPr>
          <p:cNvPr id="5" name="Title 4"/>
          <p:cNvSpPr txBox="1">
            <a:spLocks/>
          </p:cNvSpPr>
          <p:nvPr/>
        </p:nvSpPr>
        <p:spPr>
          <a:xfrm>
            <a:off x="0" y="503238"/>
            <a:ext cx="91440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accent1">
                    <a:lumMod val="50000"/>
                  </a:schemeClr>
                </a:solidFill>
              </a:rPr>
              <a:t>E</a:t>
            </a:r>
            <a:r>
              <a:rPr lang="en-US" sz="2800" b="1" smtClean="0">
                <a:solidFill>
                  <a:schemeClr val="accent1">
                    <a:lumMod val="50000"/>
                  </a:schemeClr>
                </a:solidFill>
              </a:rPr>
              <a:t>xamples include Mexico, Brazil, India, </a:t>
            </a:r>
          </a:p>
          <a:p>
            <a:r>
              <a:rPr lang="en-US" sz="2800" b="1" smtClean="0">
                <a:solidFill>
                  <a:schemeClr val="accent1">
                    <a:lumMod val="50000"/>
                  </a:schemeClr>
                </a:solidFill>
              </a:rPr>
              <a:t>China, Tanzania, and Indonesia</a:t>
            </a:r>
            <a:endParaRPr lang="en-US" sz="2800" b="1" dirty="0">
              <a:solidFill>
                <a:schemeClr val="accent1">
                  <a:lumMod val="50000"/>
                </a:schemeClr>
              </a:solidFill>
            </a:endParaRPr>
          </a:p>
        </p:txBody>
      </p:sp>
      <p:pic>
        <p:nvPicPr>
          <p:cNvPr id="2" name="Picture 1"/>
          <p:cNvPicPr>
            <a:picLocks noChangeAspect="1"/>
          </p:cNvPicPr>
          <p:nvPr/>
        </p:nvPicPr>
        <p:blipFill>
          <a:blip r:embed="rId2"/>
          <a:stretch>
            <a:fillRect/>
          </a:stretch>
        </p:blipFill>
        <p:spPr>
          <a:xfrm>
            <a:off x="399467" y="1618689"/>
            <a:ext cx="8345065" cy="4020111"/>
          </a:xfrm>
          <a:prstGeom prst="rect">
            <a:avLst/>
          </a:prstGeom>
          <a:ln>
            <a:solidFill>
              <a:schemeClr val="tx1"/>
            </a:solidFill>
          </a:ln>
        </p:spPr>
      </p:pic>
      <p:sp>
        <p:nvSpPr>
          <p:cNvPr id="6" name="Rectangle 1"/>
          <p:cNvSpPr>
            <a:spLocks noChangeArrowheads="1"/>
          </p:cNvSpPr>
          <p:nvPr/>
        </p:nvSpPr>
        <p:spPr bwMode="auto">
          <a:xfrm>
            <a:off x="152400" y="6362231"/>
            <a:ext cx="845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i="1" dirty="0">
                <a:solidFill>
                  <a:schemeClr val="accent1">
                    <a:lumMod val="50000"/>
                  </a:schemeClr>
                </a:solidFill>
              </a:rPr>
              <a:t>Source</a:t>
            </a:r>
            <a:r>
              <a:rPr lang="en-US" sz="1200">
                <a:solidFill>
                  <a:schemeClr val="accent1">
                    <a:lumMod val="50000"/>
                  </a:schemeClr>
                </a:solidFill>
              </a:rPr>
              <a:t>: </a:t>
            </a:r>
            <a:r>
              <a:rPr lang="en-US" sz="1200" smtClean="0">
                <a:solidFill>
                  <a:schemeClr val="accent1">
                    <a:lumMod val="50000"/>
                  </a:schemeClr>
                </a:solidFill>
              </a:rPr>
              <a:t>Global Findex Database, World Bank, Washington, DC. http://www.worldbank.org/globalfindex </a:t>
            </a:r>
            <a:endParaRPr lang="en-US" sz="1200" dirty="0">
              <a:solidFill>
                <a:schemeClr val="accent1">
                  <a:lumMod val="50000"/>
                </a:schemeClr>
              </a:solidFill>
            </a:endParaRPr>
          </a:p>
        </p:txBody>
      </p:sp>
    </p:spTree>
    <p:extLst>
      <p:ext uri="{BB962C8B-B14F-4D97-AF65-F5344CB8AC3E}">
        <p14:creationId xmlns:p14="http://schemas.microsoft.com/office/powerpoint/2010/main" val="170460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46366</TotalTime>
  <Words>2968</Words>
  <Application>Microsoft Office PowerPoint</Application>
  <PresentationFormat>On-screen Show (4:3)</PresentationFormat>
  <Paragraphs>455</Paragraphs>
  <Slides>33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Narrow</vt:lpstr>
      <vt:lpstr>Calibri</vt:lpstr>
      <vt:lpstr>Times New Roman</vt:lpstr>
      <vt:lpstr>Office Theme</vt:lpstr>
      <vt:lpstr>PowerPoint Presentation</vt:lpstr>
      <vt:lpstr>Why financial inclusion ?</vt:lpstr>
      <vt:lpstr>   </vt:lpstr>
      <vt:lpstr>Defining financial inclusion</vt:lpstr>
      <vt:lpstr>Defining financial inclusion</vt:lpstr>
      <vt:lpstr>Measuring financial inclusion – Global Findex</vt:lpstr>
      <vt:lpstr>Measuring financial inclusion</vt:lpstr>
      <vt:lpstr>PowerPoint Presentation</vt:lpstr>
      <vt:lpstr>PowerPoint Presentation</vt:lpstr>
      <vt:lpstr>PowerPoint Presentation</vt:lpstr>
      <vt:lpstr>PowerPoint Presentation</vt:lpstr>
      <vt:lpstr>Where do the unbanked live?</vt:lpstr>
      <vt:lpstr>PowerPoint Presentation</vt:lpstr>
      <vt:lpstr>PowerPoint Presentation</vt:lpstr>
      <vt:lpstr>Financial inequality and economic inequality</vt:lpstr>
      <vt:lpstr>Evidence on impact of financial inclusion</vt:lpstr>
      <vt:lpstr>Financial inclusion policy – overall findings from research</vt:lpstr>
      <vt:lpstr>Financial inclusion policy – overall findings from research</vt:lpstr>
      <vt:lpstr>Financial inclusion policy – overall findings from research</vt:lpstr>
      <vt:lpstr>PowerPoint Presentation</vt:lpstr>
      <vt:lpstr>PowerPoint Presentation</vt:lpstr>
      <vt:lpstr>PowerPoint Presentation</vt:lpstr>
      <vt:lpstr>Promoting financial inclusion: focus areas</vt:lpstr>
      <vt:lpstr>I. Promise of technology</vt:lpstr>
      <vt:lpstr>I. Promise of technology</vt:lpstr>
      <vt:lpstr>I. Promise of technology</vt:lpstr>
      <vt:lpstr>II. Product design, business models</vt:lpstr>
      <vt:lpstr>II. Product design, business models</vt:lpstr>
      <vt:lpstr>II. Product design, business models</vt:lpstr>
      <vt:lpstr>III. Financial capability</vt:lpstr>
      <vt:lpstr>III. Financial capability</vt:lpstr>
      <vt:lpstr>Main messages</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GFDR Overview</dc:title>
  <dc:creator>Martin Cihak</dc:creator>
  <cp:lastModifiedBy>Asli Demirguc-Kunt</cp:lastModifiedBy>
  <cp:revision>1229</cp:revision>
  <cp:lastPrinted>2013-09-13T19:57:21Z</cp:lastPrinted>
  <dcterms:created xsi:type="dcterms:W3CDTF">2011-11-09T16:14:19Z</dcterms:created>
  <dcterms:modified xsi:type="dcterms:W3CDTF">2016-05-13T22:14:52Z</dcterms:modified>
</cp:coreProperties>
</file>