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1" r:id="rId2"/>
    <p:sldId id="309" r:id="rId3"/>
    <p:sldId id="341" r:id="rId4"/>
    <p:sldId id="320" r:id="rId5"/>
    <p:sldId id="343" r:id="rId6"/>
    <p:sldId id="428" r:id="rId7"/>
    <p:sldId id="430" r:id="rId8"/>
    <p:sldId id="431" r:id="rId9"/>
    <p:sldId id="433" r:id="rId10"/>
    <p:sldId id="436" r:id="rId11"/>
    <p:sldId id="438" r:id="rId12"/>
    <p:sldId id="336" r:id="rId13"/>
    <p:sldId id="445" r:id="rId14"/>
    <p:sldId id="440" r:id="rId15"/>
    <p:sldId id="443" r:id="rId16"/>
    <p:sldId id="444" r:id="rId17"/>
    <p:sldId id="375" r:id="rId18"/>
    <p:sldId id="441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  <p15:guide id="5" pos="113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119" userDrawn="1">
          <p15:clr>
            <a:srgbClr val="A4A3A4"/>
          </p15:clr>
        </p15:guide>
        <p15:guide id="8" orient="horz" pos="4201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pos="816" userDrawn="1">
          <p15:clr>
            <a:srgbClr val="A4A3A4"/>
          </p15:clr>
        </p15:guide>
        <p15:guide id="13" pos="5284" userDrawn="1">
          <p15:clr>
            <a:srgbClr val="A4A3A4"/>
          </p15:clr>
        </p15:guide>
        <p15:guide id="14" orient="horz" pos="890" userDrawn="1">
          <p15:clr>
            <a:srgbClr val="A4A3A4"/>
          </p15:clr>
        </p15:guide>
        <p15:guide id="15" orient="horz" pos="3634" userDrawn="1">
          <p15:clr>
            <a:srgbClr val="A4A3A4"/>
          </p15:clr>
        </p15:guide>
        <p15:guide id="16" orient="horz" pos="426">
          <p15:clr>
            <a:srgbClr val="A4A3A4"/>
          </p15:clr>
        </p15:guide>
        <p15:guide id="17" orient="horz" pos="4147">
          <p15:clr>
            <a:srgbClr val="A4A3A4"/>
          </p15:clr>
        </p15:guide>
        <p15:guide id="18" orient="horz" pos="3628">
          <p15:clr>
            <a:srgbClr val="A4A3A4"/>
          </p15:clr>
        </p15:guide>
        <p15:guide id="19" orient="horz" pos="1081">
          <p15:clr>
            <a:srgbClr val="A4A3A4"/>
          </p15:clr>
        </p15:guide>
        <p15:guide id="20" orient="horz" pos="1689">
          <p15:clr>
            <a:srgbClr val="A4A3A4"/>
          </p15:clr>
        </p15:guide>
        <p15:guide id="21" pos="2886">
          <p15:clr>
            <a:srgbClr val="A4A3A4"/>
          </p15:clr>
        </p15:guide>
        <p15:guide id="22" pos="5314">
          <p15:clr>
            <a:srgbClr val="A4A3A4"/>
          </p15:clr>
        </p15:guide>
        <p15:guide id="23" pos="205">
          <p15:clr>
            <a:srgbClr val="A4A3A4"/>
          </p15:clr>
        </p15:guide>
        <p15:guide id="24" pos="5566">
          <p15:clr>
            <a:srgbClr val="A4A3A4"/>
          </p15:clr>
        </p15:guide>
        <p15:guide id="25" pos="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A2C"/>
    <a:srgbClr val="878372"/>
    <a:srgbClr val="B3A197"/>
    <a:srgbClr val="9EB8D4"/>
    <a:srgbClr val="9EB815"/>
    <a:srgbClr val="004A6C"/>
    <a:srgbClr val="333E48"/>
    <a:srgbClr val="95BCA3"/>
    <a:srgbClr val="5F8D76"/>
    <a:srgbClr val="3A655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312" autoAdjust="0"/>
  </p:normalViewPr>
  <p:slideViewPr>
    <p:cSldViewPr snapToGrid="0" showGuides="1">
      <p:cViewPr varScale="1">
        <p:scale>
          <a:sx n="119" d="100"/>
          <a:sy n="119" d="100"/>
        </p:scale>
        <p:origin x="-1404" y="-102"/>
      </p:cViewPr>
      <p:guideLst>
        <p:guide orient="horz" pos="2160"/>
        <p:guide orient="horz" pos="187"/>
        <p:guide orient="horz" pos="4133"/>
        <p:guide orient="horz" pos="119"/>
        <p:guide orient="horz" pos="4201"/>
        <p:guide orient="horz" pos="890"/>
        <p:guide orient="horz" pos="3634"/>
        <p:guide orient="horz" pos="426"/>
        <p:guide orient="horz" pos="4147"/>
        <p:guide orient="horz" pos="3628"/>
        <p:guide orient="horz" pos="1081"/>
        <p:guide orient="horz" pos="1689"/>
        <p:guide pos="2880"/>
        <p:guide pos="113"/>
        <p:guide pos="5647"/>
        <p:guide pos="2789"/>
        <p:guide pos="2971"/>
        <p:guide pos="816"/>
        <p:guide pos="5284"/>
        <p:guide pos="2886"/>
        <p:guide pos="5314"/>
        <p:guide pos="205"/>
        <p:guide pos="55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chada\dpena$\traiderlv\Junta%20Directiva\Archivos%20Base\MKt%20share%20todos%20los%20pai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chada\dpena$\traiderlv\Junta%20Directiva\Archivos%20Base\MKt%20share%20todos%20los%20pai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chada\dpena$\traiderlv\Junta%20Directiva\Archivos%20Base\MKt%20share%20todos%20los%20pai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931809494687"/>
          <c:y val="7.5803649543807014E-2"/>
          <c:w val="0.83432703921718521"/>
          <c:h val="0.6263723284589426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LarrainVial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779935275080929E-2"/>
                  <c:y val="-4.76190476190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68932038834951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313915857605183E-2"/>
                  <c:y val="-3.174603174603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669902912621356E-3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385801289401931E-7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76190476190476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19,0%</a:t>
                    </a:r>
                  </a:p>
                </c:rich>
              </c:tx>
              <c:spPr>
                <a:solidFill>
                  <a:srgbClr val="C00000">
                    <a:alpha val="33000"/>
                  </a:srgb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Hoja1!$B$2:$B$7</c:f>
              <c:numCache>
                <c:formatCode>0.0%</c:formatCode>
                <c:ptCount val="6"/>
                <c:pt idx="0">
                  <c:v>0.21199999999999999</c:v>
                </c:pt>
                <c:pt idx="1">
                  <c:v>0.20399999999999999</c:v>
                </c:pt>
                <c:pt idx="2">
                  <c:v>0.23</c:v>
                </c:pt>
                <c:pt idx="3">
                  <c:v>0.16309999999999999</c:v>
                </c:pt>
                <c:pt idx="4">
                  <c:v>0.18</c:v>
                </c:pt>
                <c:pt idx="5">
                  <c:v>0.17150000000000001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BTG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012944983818796E-2"/>
                  <c:y val="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0097087378640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779935275080909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Hoja1!$C$2:$C$7</c:f>
              <c:numCache>
                <c:formatCode>0.0%</c:formatCode>
                <c:ptCount val="6"/>
                <c:pt idx="0">
                  <c:v>0.11</c:v>
                </c:pt>
                <c:pt idx="1">
                  <c:v>0.12</c:v>
                </c:pt>
                <c:pt idx="2">
                  <c:v>0.1</c:v>
                </c:pt>
                <c:pt idx="3">
                  <c:v>0.1123</c:v>
                </c:pt>
                <c:pt idx="4">
                  <c:v>0.159</c:v>
                </c:pt>
                <c:pt idx="5">
                  <c:v>0.1106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Credicorp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834951456310704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11974110032363E-2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01941747572817E-2"/>
                  <c:y val="3.571428571428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012944983818768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Hoja1!$D$2:$D$7</c:f>
              <c:numCache>
                <c:formatCode>0.0%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0.11260000000000001</c:v>
                </c:pt>
                <c:pt idx="5">
                  <c:v>0.1389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Banchile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19093851132688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533980582524271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190938511326859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012944983818768E-2"/>
                  <c:y val="-5.1587301587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779935275079953E-3"/>
                  <c:y val="1.587301587301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Hoja1!$E$2:$E$7</c:f>
              <c:numCache>
                <c:formatCode>0.0%</c:formatCode>
                <c:ptCount val="6"/>
                <c:pt idx="0">
                  <c:v>0.13</c:v>
                </c:pt>
                <c:pt idx="1">
                  <c:v>0.09</c:v>
                </c:pt>
                <c:pt idx="2">
                  <c:v>0.1</c:v>
                </c:pt>
                <c:pt idx="3">
                  <c:v>0.16389999999999999</c:v>
                </c:pt>
                <c:pt idx="4">
                  <c:v>6.4899999999999999E-2</c:v>
                </c:pt>
                <c:pt idx="5">
                  <c:v>0.1056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24640"/>
        <c:axId val="122226176"/>
      </c:lineChart>
      <c:catAx>
        <c:axId val="1222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226176"/>
        <c:crosses val="autoZero"/>
        <c:auto val="1"/>
        <c:lblAlgn val="ctr"/>
        <c:lblOffset val="100"/>
        <c:noMultiLvlLbl val="0"/>
      </c:catAx>
      <c:valAx>
        <c:axId val="122226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41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2222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646325459317582E-2"/>
          <c:y val="0.89446842067531718"/>
          <c:w val="0.85271278954208396"/>
          <c:h val="0.104490688663916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931809494687"/>
          <c:y val="7.5803649543807014E-2"/>
          <c:w val="0.8532358134244431"/>
          <c:h val="0.62637232845894264"/>
        </c:manualLayout>
      </c:layout>
      <c:lineChart>
        <c:grouping val="standard"/>
        <c:varyColors val="0"/>
        <c:ser>
          <c:idx val="0"/>
          <c:order val="0"/>
          <c:tx>
            <c:strRef>
              <c:f>Hoja1!$N$1</c:f>
              <c:strCache>
                <c:ptCount val="1"/>
                <c:pt idx="0">
                  <c:v>LarrainVial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779935275080929E-2"/>
                  <c:y val="-4.76190476190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546925566343042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902912621359226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6925566343042079"/>
                  <c:y val="1.5873015873015945E-2"/>
                </c:manualLayout>
              </c:layout>
              <c:numFmt formatCode="0.0%" sourceLinked="0"/>
              <c:spPr>
                <a:solidFill>
                  <a:srgbClr val="C00000">
                    <a:alpha val="26000"/>
                  </a:srgb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887929057411513E-3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269841269841269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19,0%</a:t>
                    </a:r>
                  </a:p>
                </c:rich>
              </c:tx>
              <c:numFmt formatCode="0.0%" sourceLinked="0"/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Hoja1!$M$2:$M$7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Hoja1!$N$2:$N$7</c:f>
              <c:numCache>
                <c:formatCode>0.00%</c:formatCode>
                <c:ptCount val="6"/>
                <c:pt idx="0">
                  <c:v>6.9741619786186648E-2</c:v>
                </c:pt>
                <c:pt idx="1">
                  <c:v>5.9367762104262936E-2</c:v>
                </c:pt>
                <c:pt idx="2">
                  <c:v>0.17051533055519946</c:v>
                </c:pt>
                <c:pt idx="3">
                  <c:v>6.4053932979792755E-2</c:v>
                </c:pt>
                <c:pt idx="4">
                  <c:v>7.2157580449068809E-2</c:v>
                </c:pt>
                <c:pt idx="5">
                  <c:v>7.4891930390228928E-2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Hoja1!$O$1</c:f>
              <c:strCache>
                <c:ptCount val="1"/>
                <c:pt idx="0">
                  <c:v>Credicorp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546925566343042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135922330097085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669902912621356E-3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Hoja1!$M$2:$M$7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Hoja1!$O$2:$O$7</c:f>
              <c:numCache>
                <c:formatCode>0.00%</c:formatCode>
                <c:ptCount val="6"/>
                <c:pt idx="0">
                  <c:v>0.18329501702206433</c:v>
                </c:pt>
                <c:pt idx="1">
                  <c:v>0.1678091961277571</c:v>
                </c:pt>
                <c:pt idx="2">
                  <c:v>0.16380312423530569</c:v>
                </c:pt>
                <c:pt idx="3">
                  <c:v>0.42719462574698164</c:v>
                </c:pt>
                <c:pt idx="4">
                  <c:v>0.28301657047631124</c:v>
                </c:pt>
                <c:pt idx="5">
                  <c:v>0.38712246839763681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Hoja1!$P$1</c:f>
              <c:strCache>
                <c:ptCount val="1"/>
                <c:pt idx="0">
                  <c:v>Inteligo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2135922330097085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546925566343042E-2"/>
                  <c:y val="-5.1587926509186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01941747572817E-2"/>
                  <c:y val="3.571428571428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889967637540453E-3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44983818770321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889967637540453E-3"/>
                  <c:y val="-3.9685664291963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Hoja1!$M$2:$M$7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Hoja1!$P$2:$P$7</c:f>
              <c:numCache>
                <c:formatCode>0.00%</c:formatCode>
                <c:ptCount val="6"/>
                <c:pt idx="0">
                  <c:v>0.18868684611799569</c:v>
                </c:pt>
                <c:pt idx="1">
                  <c:v>8.8937980531738764E-2</c:v>
                </c:pt>
                <c:pt idx="2">
                  <c:v>0.11249536141994898</c:v>
                </c:pt>
                <c:pt idx="3">
                  <c:v>9.2618926158543821E-2</c:v>
                </c:pt>
                <c:pt idx="4">
                  <c:v>0.13461315951113476</c:v>
                </c:pt>
                <c:pt idx="5">
                  <c:v>0.12956517781122193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Hoja1!$Q$1</c:f>
              <c:strCache>
                <c:ptCount val="1"/>
                <c:pt idx="0">
                  <c:v>Seminario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368932038834951E-2"/>
                  <c:y val="4.365048118985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313915857605183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190938511326859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779935275080907E-3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781973855209848E-3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Hoja1!$M$2:$M$7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Hoja1!$Q$2:$Q$7</c:f>
              <c:numCache>
                <c:formatCode>0.00%</c:formatCode>
                <c:ptCount val="6"/>
                <c:pt idx="0">
                  <c:v>6.9010069521751413E-2</c:v>
                </c:pt>
                <c:pt idx="1">
                  <c:v>6.8000000000000005E-2</c:v>
                </c:pt>
                <c:pt idx="2">
                  <c:v>7.0000000000000007E-2</c:v>
                </c:pt>
                <c:pt idx="3">
                  <c:v>8.1893987985287978E-2</c:v>
                </c:pt>
                <c:pt idx="4">
                  <c:v>9.2220112930029505E-2</c:v>
                </c:pt>
                <c:pt idx="5">
                  <c:v>0.10182756053524832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35744"/>
        <c:axId val="123949824"/>
      </c:lineChart>
      <c:catAx>
        <c:axId val="1239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949824"/>
        <c:crosses val="autoZero"/>
        <c:auto val="1"/>
        <c:lblAlgn val="ctr"/>
        <c:lblOffset val="100"/>
        <c:noMultiLvlLbl val="0"/>
      </c:catAx>
      <c:valAx>
        <c:axId val="123949824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41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2393574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4.96463573121321E-2"/>
          <c:y val="0.83984064491938504"/>
          <c:w val="0.75628251990234474"/>
          <c:h val="0.15866867451890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931809494687"/>
          <c:y val="7.5803649543807014E-2"/>
          <c:w val="0.83432703921718521"/>
          <c:h val="0.62637232845894264"/>
        </c:manualLayout>
      </c:layout>
      <c:lineChart>
        <c:grouping val="standar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LarrainVial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944983818770227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601941747572817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0194174757281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355987055016181E-2"/>
                  <c:y val="1.5873015873015872E-2"/>
                </c:manualLayout>
              </c:layout>
              <c:spPr>
                <a:solidFill>
                  <a:srgbClr val="C00000">
                    <a:alpha val="26000"/>
                  </a:srgb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01174731799303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4.76190476190476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19,0%</a:t>
                    </a:r>
                  </a:p>
                </c:rich>
              </c:tx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Hoja1!$G$2:$G$5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Hoja1!$H$2:$H$5</c:f>
              <c:numCache>
                <c:formatCode>0.0%</c:formatCode>
                <c:ptCount val="4"/>
                <c:pt idx="0">
                  <c:v>0.05</c:v>
                </c:pt>
                <c:pt idx="1">
                  <c:v>7.0000000000000007E-2</c:v>
                </c:pt>
                <c:pt idx="2">
                  <c:v>0.1</c:v>
                </c:pt>
                <c:pt idx="3">
                  <c:v>9.5000000000000001E-2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Hoja1!$I$1</c:f>
              <c:strCache>
                <c:ptCount val="1"/>
                <c:pt idx="0">
                  <c:v>Credicorp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300970873786409E-2"/>
                  <c:y val="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957928802589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669902912621356E-3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Hoja1!$G$2:$G$5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Hoja1!$I$2:$I$5</c:f>
              <c:numCache>
                <c:formatCode>0.0%</c:formatCode>
                <c:ptCount val="4"/>
                <c:pt idx="0">
                  <c:v>0.22</c:v>
                </c:pt>
                <c:pt idx="1">
                  <c:v>0.19</c:v>
                </c:pt>
                <c:pt idx="2">
                  <c:v>0.22</c:v>
                </c:pt>
                <c:pt idx="3">
                  <c:v>0.23200000000000001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Hoja1!$J$1</c:f>
              <c:strCache>
                <c:ptCount val="1"/>
                <c:pt idx="0">
                  <c:v>BTG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4789644012945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957928802589E-2"/>
                  <c:y val="-2.77780902387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01941747572817E-2"/>
                  <c:y val="3.571428571428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669902912621356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Hoja1!$G$2:$G$5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Hoja1!$J$2:$J$5</c:f>
              <c:numCache>
                <c:formatCode>0.0%</c:formatCode>
                <c:ptCount val="4"/>
                <c:pt idx="0">
                  <c:v>0.22</c:v>
                </c:pt>
                <c:pt idx="1">
                  <c:v>0.23</c:v>
                </c:pt>
                <c:pt idx="2">
                  <c:v>0.19</c:v>
                </c:pt>
                <c:pt idx="3">
                  <c:v>0.1071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Hoja1!$K$1</c:f>
              <c:strCache>
                <c:ptCount val="1"/>
                <c:pt idx="0">
                  <c:v>Val. Bancolombia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122977346278317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190938511326859E-2"/>
                  <c:y val="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190938511326859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Hoja1!$G$2:$G$5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Hoja1!$K$2:$K$5</c:f>
              <c:numCache>
                <c:formatCode>0.0%</c:formatCode>
                <c:ptCount val="4"/>
                <c:pt idx="0">
                  <c:v>0.13</c:v>
                </c:pt>
                <c:pt idx="1">
                  <c:v>0.13</c:v>
                </c:pt>
                <c:pt idx="2">
                  <c:v>0.15</c:v>
                </c:pt>
                <c:pt idx="3">
                  <c:v>0.14710000000000001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07776"/>
        <c:axId val="123709312"/>
      </c:lineChart>
      <c:catAx>
        <c:axId val="12370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709312"/>
        <c:crosses val="autoZero"/>
        <c:auto val="1"/>
        <c:lblAlgn val="ctr"/>
        <c:lblOffset val="100"/>
        <c:noMultiLvlLbl val="0"/>
      </c:catAx>
      <c:valAx>
        <c:axId val="123709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41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2370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6463573121321E-2"/>
          <c:y val="0.83984064491938504"/>
          <c:w val="0.85271278954208396"/>
          <c:h val="0.104490688663916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C79B0-E8ED-425C-A44B-405AFF45533E}" type="datetimeFigureOut">
              <a:rPr lang="es-CL" smtClean="0"/>
              <a:pPr/>
              <a:t>23-09-2016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20611-288F-42B3-B51B-1BFE247F778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709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04A3-AFC5-4BFB-85A9-B8D25CD6D871}" type="datetimeFigureOut">
              <a:rPr lang="es-CL" smtClean="0"/>
              <a:pPr/>
              <a:t>23-09-2016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EA86-1150-47DC-8B61-CCF5202463A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18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42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668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55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90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130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21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885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26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92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551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0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24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EA86-1150-47DC-8B61-CCF5202463A5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74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34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84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51-8858-4B4F-AB78-318ABCE2B103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7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60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1 COMUNICACIONES\LV_DISEÑO\1. Manual Institucionalidad y mejores practicas\Manual Institucionalidad\fuentes\D FOTOS SITIO ARMSTRONG PSD02 - _DSC142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297172"/>
            <a:ext cx="9143999" cy="4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 Rectángulo"/>
          <p:cNvSpPr/>
          <p:nvPr userDrawn="1"/>
        </p:nvSpPr>
        <p:spPr>
          <a:xfrm>
            <a:off x="539754" y="3134892"/>
            <a:ext cx="3338287" cy="3338285"/>
          </a:xfrm>
          <a:prstGeom prst="rect">
            <a:avLst/>
          </a:prstGeom>
          <a:solidFill>
            <a:srgbClr val="CF0A2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ts val="638"/>
              </a:spcBef>
            </a:pPr>
            <a:endParaRPr lang="en-US" sz="2400" dirty="0">
              <a:solidFill>
                <a:srgbClr val="FEFEFE"/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pic>
        <p:nvPicPr>
          <p:cNvPr id="2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31" y="296863"/>
            <a:ext cx="1992714" cy="362311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69938" y="3134892"/>
            <a:ext cx="3108325" cy="2292786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CL" dirty="0" err="1" smtClean="0"/>
              <a:t>LarrainVial</a:t>
            </a:r>
            <a:endParaRPr lang="es-CL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769938" y="5419288"/>
            <a:ext cx="3108325" cy="613212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 smtClean="0"/>
              <a:t>Nombre Apellido | Cargo | </a:t>
            </a:r>
            <a:r>
              <a:rPr lang="es-ES" dirty="0" err="1" smtClean="0"/>
              <a:t>LarrainVial</a:t>
            </a:r>
            <a:endParaRPr lang="es-ES" dirty="0" smtClean="0"/>
          </a:p>
          <a:p>
            <a:pPr lvl="0"/>
            <a:r>
              <a:rPr lang="es-ES" dirty="0" smtClean="0"/>
              <a:t>Día | Mes | Año</a:t>
            </a:r>
          </a:p>
        </p:txBody>
      </p:sp>
    </p:spTree>
    <p:extLst>
      <p:ext uri="{BB962C8B-B14F-4D97-AF65-F5344CB8AC3E}">
        <p14:creationId xmlns:p14="http://schemas.microsoft.com/office/powerpoint/2010/main" val="193791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6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errazuriz\Desktop\Trini\2015\Marketing\3. Diseño\Presentaciones\Fotos\Seleccionadas\a-shutterstock_139272122_cort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"/>
          <a:stretch/>
        </p:blipFill>
        <p:spPr bwMode="auto">
          <a:xfrm>
            <a:off x="0" y="-5005"/>
            <a:ext cx="4792149" cy="68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/>
          </p:cNvSpPr>
          <p:nvPr userDrawn="1"/>
        </p:nvSpPr>
        <p:spPr bwMode="auto">
          <a:xfrm flipV="1">
            <a:off x="1146259" y="1600200"/>
            <a:ext cx="3645890" cy="3657600"/>
          </a:xfrm>
          <a:prstGeom prst="rect">
            <a:avLst/>
          </a:prstGeom>
          <a:solidFill>
            <a:srgbClr val="CF0A2C">
              <a:alpha val="84000"/>
            </a:srgbClr>
          </a:solidFill>
          <a:ln>
            <a:noFill/>
          </a:ln>
        </p:spPr>
        <p:txBody>
          <a:bodyPr lIns="0" tIns="0" rIns="0" bIns="0"/>
          <a:lstStyle/>
          <a:p>
            <a:r>
              <a:rPr lang="es-ES" dirty="0" smtClean="0">
                <a:solidFill>
                  <a:srgbClr val="CB001C"/>
                </a:solidFill>
              </a:rPr>
              <a:t> </a:t>
            </a:r>
            <a:endParaRPr lang="es-ES" dirty="0">
              <a:solidFill>
                <a:srgbClr val="CB001C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668016" y="3061973"/>
            <a:ext cx="2903984" cy="124996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TITULO OTRO TEMA PRESENTACIÓN</a:t>
            </a:r>
            <a:endParaRPr lang="es-CL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 rot="10800000" flipV="1">
            <a:off x="4792149" y="1600200"/>
            <a:ext cx="3645890" cy="365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08000" tIns="0" rIns="108000" bIns="0" anchor="ctr"/>
          <a:lstStyle/>
          <a:p>
            <a:pPr marL="165100" indent="0">
              <a:buClr>
                <a:srgbClr val="004A6C"/>
              </a:buClr>
              <a:buFont typeface="Arial" pitchFamily="34" charset="0"/>
              <a:buNone/>
              <a:tabLst>
                <a:tab pos="630238" algn="l"/>
              </a:tabLst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63" y="1600200"/>
            <a:ext cx="3644900" cy="3657600"/>
          </a:xfrm>
        </p:spPr>
        <p:txBody>
          <a:bodyPr anchor="ctr">
            <a:normAutofit/>
          </a:bodyPr>
          <a:lstStyle>
            <a:lvl1pPr marL="361950" indent="-228600">
              <a:spcBef>
                <a:spcPts val="0"/>
              </a:spcBef>
              <a:spcAft>
                <a:spcPts val="600"/>
              </a:spcAft>
              <a:buClr>
                <a:srgbClr val="CF0A2C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0"/>
            <a:r>
              <a:rPr lang="es-ES" dirty="0" smtClean="0"/>
              <a:t>Segundo nivel.</a:t>
            </a:r>
          </a:p>
          <a:p>
            <a:pPr lvl="0"/>
            <a:r>
              <a:rPr lang="es-ES" dirty="0" smtClean="0"/>
              <a:t>Tercer nivel.</a:t>
            </a:r>
          </a:p>
          <a:p>
            <a:pPr lvl="0"/>
            <a:r>
              <a:rPr lang="es-ES" dirty="0" smtClean="0"/>
              <a:t>Cuarto nivel.</a:t>
            </a:r>
            <a:endParaRPr lang="es-CL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10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11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325438" y="1716089"/>
            <a:ext cx="4102100" cy="405288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El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contenido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apoya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al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gráfico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ubicado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en la parte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izquierda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la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diapositiva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ser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breve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y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conciso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Es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importante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tener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en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cuenta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para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la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realización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gráfico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, en la parte superior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deben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los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ítems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a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medir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, el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grosor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la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línea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los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gráficos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no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deben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superar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los 2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puntos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para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no se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vea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saturado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.</a:t>
            </a:r>
            <a:endParaRPr lang="es-CL" sz="1400" dirty="0">
              <a:solidFill>
                <a:srgbClr val="333E48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3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  <p:sp>
        <p:nvSpPr>
          <p:cNvPr id="7" name="6 Marcador de gráfico"/>
          <p:cNvSpPr>
            <a:spLocks noGrp="1"/>
          </p:cNvSpPr>
          <p:nvPr>
            <p:ph type="chart" sz="quarter" idx="13"/>
          </p:nvPr>
        </p:nvSpPr>
        <p:spPr>
          <a:xfrm>
            <a:off x="4716463" y="1716088"/>
            <a:ext cx="4119562" cy="4052887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endParaRPr lang="es-CL" dirty="0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7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8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1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  <p:sp>
        <p:nvSpPr>
          <p:cNvPr id="12" name="6 Marcador de gráfico"/>
          <p:cNvSpPr>
            <a:spLocks noGrp="1"/>
          </p:cNvSpPr>
          <p:nvPr>
            <p:ph type="chart" sz="quarter" idx="13"/>
          </p:nvPr>
        </p:nvSpPr>
        <p:spPr>
          <a:xfrm>
            <a:off x="4716463" y="2698750"/>
            <a:ext cx="4119562" cy="3070225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13" name="6 Marcador de gráfico"/>
          <p:cNvSpPr>
            <a:spLocks noGrp="1"/>
          </p:cNvSpPr>
          <p:nvPr>
            <p:ph type="chart" sz="quarter" idx="14"/>
          </p:nvPr>
        </p:nvSpPr>
        <p:spPr>
          <a:xfrm>
            <a:off x="307976" y="2698750"/>
            <a:ext cx="4119562" cy="3070225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69938" y="1716089"/>
            <a:ext cx="7618412" cy="6579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El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contenido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apoya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al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gráfico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ubicado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en la parte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izquierda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la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diapositiva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ser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breve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y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conciso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.</a:t>
            </a:r>
            <a:endParaRPr lang="es-CL" sz="1400" dirty="0">
              <a:solidFill>
                <a:srgbClr val="333E48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8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9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3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1412875"/>
            <a:ext cx="8062912" cy="303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Título de la tabla de contenidos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8" y="5276675"/>
            <a:ext cx="8510587" cy="4923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Cuando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se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trata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una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tabla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, se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ubicar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al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centro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la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diapositiva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y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debe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ir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acompañada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una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breve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conclusion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sobre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el </a:t>
            </a:r>
            <a:r>
              <a:rPr lang="en-US" sz="1400" dirty="0" err="1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tema</a:t>
            </a:r>
            <a:r>
              <a:rPr lang="en-US" sz="1400" dirty="0" smtClean="0">
                <a:solidFill>
                  <a:srgbClr val="333E48"/>
                </a:solidFill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solidFill>
                <a:srgbClr val="333E48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18 Marcador de tabla"/>
          <p:cNvSpPr>
            <a:spLocks noGrp="1"/>
          </p:cNvSpPr>
          <p:nvPr>
            <p:ph type="tbl" sz="quarter" idx="14"/>
          </p:nvPr>
        </p:nvSpPr>
        <p:spPr>
          <a:xfrm>
            <a:off x="325439" y="1897063"/>
            <a:ext cx="8510586" cy="32034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2428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8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9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1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1096409"/>
            <a:ext cx="8062912" cy="303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Título de la tabla de contenidos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243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solidFill>
          <a:srgbClr val="878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9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10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769938" y="2408238"/>
            <a:ext cx="7618412" cy="2063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Hay veces en que es necesario hacer hincapié en algo en particular. Este hincapié es recomendable hacerlo en grande y que se haga escuchar centrado a página completa. </a:t>
            </a:r>
          </a:p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Y punto final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. </a:t>
            </a:r>
            <a:endParaRPr lang="es-CL" sz="20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4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665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bg>
      <p:bgPr>
        <a:solidFill>
          <a:srgbClr val="004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9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10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769938" y="2408238"/>
            <a:ext cx="7618412" cy="2063750"/>
          </a:xfrm>
        </p:spPr>
        <p:txBody>
          <a:bodyPr>
            <a:normAutofit/>
          </a:bodyPr>
          <a:lstStyle>
            <a:lvl1pPr marL="0" indent="0" algn="just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Hay veces en que es necesario hacer hincapié en algo en particular. Este hincapié es recomendable hacerlo en grande y que se haga escuchar centrado a página completa. </a:t>
            </a:r>
          </a:p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Y punto final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. </a:t>
            </a:r>
            <a:endParaRPr lang="es-CL" sz="20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4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114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bg>
      <p:bgPr>
        <a:solidFill>
          <a:srgbClr val="3A6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9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10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769938" y="2408238"/>
            <a:ext cx="7618412" cy="206375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Hay veces en que es necesario hacer hincapié en algo en particular. Este hincapié es recomendable hacerlo en grande y que se haga escuchar centrado a página completa. </a:t>
            </a:r>
          </a:p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Y punto final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. </a:t>
            </a:r>
            <a:endParaRPr lang="es-CL" sz="20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4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828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bg>
      <p:bgPr>
        <a:solidFill>
          <a:srgbClr val="33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9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10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769938" y="2408238"/>
            <a:ext cx="7618412" cy="2063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Hay veces en que es necesario hacer hincapié en algo en particular. Este hincapié es recomendable hacerlo en grande y que se haga escuchar centrado a página completa. </a:t>
            </a:r>
          </a:p>
          <a:p>
            <a:pPr algn="just"/>
            <a:r>
              <a:rPr lang="es-CL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Y punto final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. </a:t>
            </a:r>
            <a:endParaRPr lang="es-CL" sz="20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4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524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6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7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  <p:sp>
        <p:nvSpPr>
          <p:cNvPr id="5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endParaRPr lang="en-US" sz="1000" dirty="0">
              <a:solidFill>
                <a:schemeClr val="bg1"/>
              </a:solidFill>
              <a:latin typeface="Myriad Pro Cond" panose="020B0506030403020204" pitchFamily="34" charset="0"/>
              <a:ea typeface="MS PGothic" panose="020B0600070205080204" pitchFamily="34" charset="-128"/>
              <a:sym typeface="Lato Black" panose="020F0A02020204030203" pitchFamily="34" charset="0"/>
            </a:endParaRPr>
          </a:p>
        </p:txBody>
      </p:sp>
      <p:sp>
        <p:nvSpPr>
          <p:cNvPr id="4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 userDrawn="1"/>
        </p:nvSpPr>
        <p:spPr>
          <a:xfrm>
            <a:off x="325438" y="533194"/>
            <a:ext cx="1268876" cy="386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333E48"/>
                </a:solidFill>
                <a:latin typeface="Trebuchet MS" pitchFamily="34" charset="0"/>
                <a:ea typeface="+mj-ea"/>
                <a:cs typeface="Arial" pitchFamily="34" charset="0"/>
              </a:rPr>
              <a:t>Índice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333E48"/>
              </a:solidFill>
              <a:effectLst/>
              <a:uLnTx/>
              <a:uFillTx/>
              <a:latin typeface="Trebuchet MS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5400" y="1412875"/>
            <a:ext cx="7092950" cy="2311400"/>
          </a:xfrm>
        </p:spPr>
        <p:txBody>
          <a:bodyPr>
            <a:normAutofit/>
          </a:bodyPr>
          <a:lstStyle>
            <a:lvl1pPr marL="514350" indent="-514350">
              <a:buClr>
                <a:srgbClr val="CF0A2C"/>
              </a:buClr>
              <a:buFont typeface="+mj-lt"/>
              <a:buAutoNum type="arabicPeriod"/>
              <a:defRPr sz="1400" baseline="0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Clr>
                <a:srgbClr val="CF0A2C"/>
              </a:buClr>
              <a:buFont typeface="+mj-lt"/>
              <a:buNone/>
              <a:defRPr sz="1400">
                <a:solidFill>
                  <a:srgbClr val="333E48"/>
                </a:solidFill>
              </a:defRPr>
            </a:lvl2pPr>
            <a:lvl3pPr marL="1371600" indent="-457200">
              <a:buClr>
                <a:srgbClr val="CF0A2C"/>
              </a:buClr>
              <a:buFont typeface="+mj-lt"/>
              <a:buAutoNum type="arabicPeriod"/>
              <a:defRPr sz="1400">
                <a:solidFill>
                  <a:srgbClr val="333E48"/>
                </a:solidFill>
              </a:defRPr>
            </a:lvl3pPr>
            <a:lvl4pPr marL="1714500" indent="-342900">
              <a:buClr>
                <a:srgbClr val="CF0A2C"/>
              </a:buClr>
              <a:buFont typeface="+mj-lt"/>
              <a:buAutoNum type="arabicPeriod"/>
              <a:defRPr sz="1400">
                <a:solidFill>
                  <a:srgbClr val="333E48"/>
                </a:solidFill>
              </a:defRPr>
            </a:lvl4pPr>
            <a:lvl5pPr marL="2171700" indent="-342900">
              <a:buClr>
                <a:srgbClr val="CF0A2C"/>
              </a:buClr>
              <a:buFont typeface="+mj-lt"/>
              <a:buAutoNum type="arabicPeriod"/>
              <a:defRPr sz="1400">
                <a:solidFill>
                  <a:srgbClr val="333E48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0"/>
            <a:r>
              <a:rPr lang="es-ES" dirty="0" smtClean="0"/>
              <a:t>Gestión Patrimonial</a:t>
            </a:r>
          </a:p>
          <a:p>
            <a:pPr lvl="0"/>
            <a:r>
              <a:rPr lang="es-ES" dirty="0" smtClean="0"/>
              <a:t>Mercado de Capitales</a:t>
            </a:r>
          </a:p>
          <a:p>
            <a:pPr lvl="0"/>
            <a:r>
              <a:rPr lang="es-ES" dirty="0" smtClean="0"/>
              <a:t>¿Por qué </a:t>
            </a:r>
            <a:r>
              <a:rPr lang="es-ES" dirty="0" err="1" smtClean="0"/>
              <a:t>LarrainVial</a:t>
            </a:r>
            <a:r>
              <a:rPr lang="es-E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83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1"/>
          <p:cNvSpPr/>
          <p:nvPr userDrawn="1"/>
        </p:nvSpPr>
        <p:spPr>
          <a:xfrm>
            <a:off x="0" y="6625589"/>
            <a:ext cx="9144000" cy="23241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 </a:t>
            </a:r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privado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 y </a:t>
            </a:r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7" name="Rectángulo 42"/>
          <p:cNvSpPr/>
          <p:nvPr userDrawn="1"/>
        </p:nvSpPr>
        <p:spPr>
          <a:xfrm flipH="1">
            <a:off x="0" y="-9522"/>
            <a:ext cx="179388" cy="11312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50" y="186445"/>
            <a:ext cx="1079481" cy="469136"/>
          </a:xfrm>
          <a:prstGeom prst="rect">
            <a:avLst/>
          </a:prstGeom>
        </p:spPr>
      </p:pic>
      <p:sp>
        <p:nvSpPr>
          <p:cNvPr id="15" name="3 Título"/>
          <p:cNvSpPr>
            <a:spLocks noGrp="1"/>
          </p:cNvSpPr>
          <p:nvPr>
            <p:ph type="title" hasCustomPrompt="1"/>
          </p:nvPr>
        </p:nvSpPr>
        <p:spPr>
          <a:xfrm>
            <a:off x="250825" y="314844"/>
            <a:ext cx="8642350" cy="549658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Título del patrón de una columna</a:t>
            </a:r>
            <a:endParaRPr lang="es-CL" dirty="0"/>
          </a:p>
        </p:txBody>
      </p:sp>
      <p:sp>
        <p:nvSpPr>
          <p:cNvPr id="16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877066"/>
            <a:ext cx="8642350" cy="6343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  <p:sp>
        <p:nvSpPr>
          <p:cNvPr id="9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1799692" y="1701167"/>
            <a:ext cx="5544616" cy="4752974"/>
          </a:xfrm>
        </p:spPr>
        <p:txBody>
          <a:bodyPr>
            <a:normAutofit/>
          </a:bodyPr>
          <a:lstStyle>
            <a:lvl1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1pPr>
            <a:lvl2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2pPr>
            <a:lvl3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3pPr>
            <a:lvl4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4pPr>
            <a:lvl5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10" name="Rectángulo 32"/>
          <p:cNvSpPr/>
          <p:nvPr userDrawn="1"/>
        </p:nvSpPr>
        <p:spPr>
          <a:xfrm flipH="1">
            <a:off x="8438149" y="6311968"/>
            <a:ext cx="455026" cy="546031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2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577233" y="604994"/>
            <a:ext cx="8014167" cy="33610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7181" y="1394848"/>
            <a:ext cx="2973929" cy="20768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689685" y="1394848"/>
            <a:ext cx="2975371" cy="20768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77181" y="3606157"/>
            <a:ext cx="2973929" cy="2076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89685" y="3606157"/>
            <a:ext cx="2975371" cy="2076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81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 userDrawn="1"/>
        </p:nvSpPr>
        <p:spPr>
          <a:xfrm>
            <a:off x="0" y="0"/>
            <a:ext cx="479214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 flipV="1">
            <a:off x="1146259" y="1600200"/>
            <a:ext cx="3645890" cy="3657600"/>
          </a:xfrm>
          <a:prstGeom prst="rect">
            <a:avLst/>
          </a:prstGeom>
          <a:solidFill>
            <a:srgbClr val="CF0A2C">
              <a:alpha val="84000"/>
            </a:srgbClr>
          </a:solidFill>
          <a:ln>
            <a:noFill/>
          </a:ln>
        </p:spPr>
        <p:txBody>
          <a:bodyPr lIns="0" tIns="0" rIns="0" bIns="0"/>
          <a:lstStyle/>
          <a:p>
            <a:r>
              <a:rPr lang="es-ES" dirty="0" smtClean="0">
                <a:solidFill>
                  <a:srgbClr val="CB001C"/>
                </a:solidFill>
              </a:rPr>
              <a:t> </a:t>
            </a:r>
            <a:endParaRPr lang="es-ES" dirty="0">
              <a:solidFill>
                <a:srgbClr val="CB001C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668016" y="3061973"/>
            <a:ext cx="2903984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TITULO TEMA 1</a:t>
            </a:r>
          </a:p>
          <a:p>
            <a:pPr lvl="0"/>
            <a:r>
              <a:rPr lang="es-ES" dirty="0" smtClean="0"/>
              <a:t>PRESENTACIÓN</a:t>
            </a:r>
            <a:endParaRPr lang="es-CL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 rot="10800000" flipV="1">
            <a:off x="4792149" y="1600200"/>
            <a:ext cx="3645890" cy="365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08000" tIns="0" rIns="108000" bIns="0" anchor="ctr"/>
          <a:lstStyle/>
          <a:p>
            <a:pPr marL="165100" indent="0">
              <a:buClr>
                <a:srgbClr val="004A6C"/>
              </a:buClr>
              <a:buFont typeface="Arial" pitchFamily="34" charset="0"/>
              <a:buNone/>
              <a:tabLst>
                <a:tab pos="630238" algn="l"/>
              </a:tabLst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63" y="1600200"/>
            <a:ext cx="3644900" cy="3657600"/>
          </a:xfrm>
        </p:spPr>
        <p:txBody>
          <a:bodyPr anchor="ctr">
            <a:normAutofit/>
          </a:bodyPr>
          <a:lstStyle>
            <a:lvl1pPr marL="361950" indent="-228600">
              <a:spcBef>
                <a:spcPts val="0"/>
              </a:spcBef>
              <a:spcAft>
                <a:spcPts val="600"/>
              </a:spcAft>
              <a:buClr>
                <a:srgbClr val="CF0A2C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0"/>
            <a:r>
              <a:rPr lang="es-ES" dirty="0" smtClean="0"/>
              <a:t>Segundo nivel.</a:t>
            </a:r>
          </a:p>
          <a:p>
            <a:pPr lvl="0"/>
            <a:r>
              <a:rPr lang="es-ES" dirty="0" smtClean="0"/>
              <a:t>Tercer nivel.</a:t>
            </a:r>
          </a:p>
          <a:p>
            <a:pPr lvl="0"/>
            <a:r>
              <a:rPr lang="es-ES" dirty="0" smtClean="0"/>
              <a:t>Cuarto nivel.</a:t>
            </a:r>
            <a:endParaRPr lang="es-CL" dirty="0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5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0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8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325438" y="1758949"/>
            <a:ext cx="4102100" cy="4010025"/>
          </a:xfrm>
        </p:spPr>
        <p:txBody>
          <a:bodyPr>
            <a:normAutofit/>
          </a:bodyPr>
          <a:lstStyle>
            <a:lvl1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1pPr>
            <a:lvl2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2pPr>
            <a:lvl3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3pPr>
            <a:lvl4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4pPr>
            <a:lvl5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1"/>
          </p:nvPr>
        </p:nvSpPr>
        <p:spPr>
          <a:xfrm>
            <a:off x="4716463" y="1758949"/>
            <a:ext cx="4119562" cy="4010025"/>
          </a:xfrm>
        </p:spPr>
        <p:txBody>
          <a:bodyPr>
            <a:normAutofit/>
          </a:bodyPr>
          <a:lstStyle>
            <a:lvl1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1pPr>
            <a:lvl2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2pPr>
            <a:lvl3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3pPr>
            <a:lvl4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4pPr>
            <a:lvl5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  <p:pic>
        <p:nvPicPr>
          <p:cNvPr id="21" name="20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errazuriz\Desktop\Trini\2015\Marketing\3. Diseño\Presentaciones\Fotos\Seleccionadas\a-Fotolia_62695416_Subscription_Monthly_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47921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/>
          </p:cNvSpPr>
          <p:nvPr userDrawn="1"/>
        </p:nvSpPr>
        <p:spPr bwMode="auto">
          <a:xfrm flipV="1">
            <a:off x="1146259" y="1600200"/>
            <a:ext cx="3645890" cy="3657600"/>
          </a:xfrm>
          <a:prstGeom prst="rect">
            <a:avLst/>
          </a:prstGeom>
          <a:solidFill>
            <a:srgbClr val="CF0A2C">
              <a:alpha val="84000"/>
            </a:srgbClr>
          </a:solidFill>
          <a:ln>
            <a:noFill/>
          </a:ln>
        </p:spPr>
        <p:txBody>
          <a:bodyPr lIns="0" tIns="0" rIns="0" bIns="0"/>
          <a:lstStyle/>
          <a:p>
            <a:r>
              <a:rPr lang="es-ES" dirty="0" smtClean="0">
                <a:solidFill>
                  <a:srgbClr val="CB001C"/>
                </a:solidFill>
              </a:rPr>
              <a:t> </a:t>
            </a:r>
            <a:endParaRPr lang="es-ES" dirty="0">
              <a:solidFill>
                <a:srgbClr val="CB001C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668016" y="3061973"/>
            <a:ext cx="2903984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TITULO TEMA 2</a:t>
            </a:r>
          </a:p>
          <a:p>
            <a:pPr lvl="0"/>
            <a:r>
              <a:rPr lang="es-ES" dirty="0" smtClean="0"/>
              <a:t>PRESENTACIÓN</a:t>
            </a:r>
            <a:endParaRPr lang="es-CL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 rot="10800000" flipV="1">
            <a:off x="4792149" y="1600200"/>
            <a:ext cx="3645890" cy="365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08000" tIns="0" rIns="108000" bIns="0" anchor="ctr"/>
          <a:lstStyle/>
          <a:p>
            <a:pPr marL="165100" indent="0">
              <a:buClr>
                <a:srgbClr val="004A6C"/>
              </a:buClr>
              <a:buFont typeface="Arial" pitchFamily="34" charset="0"/>
              <a:buNone/>
              <a:tabLst>
                <a:tab pos="630238" algn="l"/>
              </a:tabLst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63" y="1600200"/>
            <a:ext cx="3644900" cy="3657600"/>
          </a:xfrm>
        </p:spPr>
        <p:txBody>
          <a:bodyPr anchor="ctr">
            <a:normAutofit/>
          </a:bodyPr>
          <a:lstStyle>
            <a:lvl1pPr marL="361950" indent="-228600">
              <a:spcBef>
                <a:spcPts val="0"/>
              </a:spcBef>
              <a:spcAft>
                <a:spcPts val="600"/>
              </a:spcAft>
              <a:buClr>
                <a:srgbClr val="CF0A2C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0"/>
            <a:r>
              <a:rPr lang="es-ES" dirty="0" smtClean="0"/>
              <a:t>Segundo nivel.</a:t>
            </a:r>
          </a:p>
          <a:p>
            <a:pPr lvl="0"/>
            <a:r>
              <a:rPr lang="es-ES" dirty="0" smtClean="0"/>
              <a:t>Tercer nivel.</a:t>
            </a:r>
          </a:p>
          <a:p>
            <a:pPr lvl="0"/>
            <a:r>
              <a:rPr lang="es-ES" dirty="0" smtClean="0"/>
              <a:t>Cuarto nivel.</a:t>
            </a:r>
            <a:endParaRPr lang="es-CL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5438" y="193569"/>
            <a:ext cx="8062912" cy="458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333E48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0" name="Rectángulo 31"/>
          <p:cNvSpPr/>
          <p:nvPr userDrawn="1"/>
        </p:nvSpPr>
        <p:spPr>
          <a:xfrm>
            <a:off x="0" y="6561138"/>
            <a:ext cx="9144000" cy="29686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spcBef>
                <a:spcPts val="638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Estrictamente privado y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MS PGothic" panose="020B0600070205080204" pitchFamily="34" charset="-128"/>
                <a:cs typeface="Arial" pitchFamily="34" charset="0"/>
                <a:sym typeface="Lato Black" panose="020F0A02020204030203" pitchFamily="34" charset="0"/>
              </a:rPr>
              <a:t>confidencial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MS PGothic" panose="020B0600070205080204" pitchFamily="34" charset="-128"/>
              <a:cs typeface="Arial" pitchFamily="34" charset="0"/>
              <a:sym typeface="Lato Black" panose="020F0A02020204030203" pitchFamily="34" charset="0"/>
            </a:endParaRPr>
          </a:p>
        </p:txBody>
      </p:sp>
      <p:sp>
        <p:nvSpPr>
          <p:cNvPr id="8" name="Rectángulo 32"/>
          <p:cNvSpPr/>
          <p:nvPr userDrawn="1"/>
        </p:nvSpPr>
        <p:spPr>
          <a:xfrm flipH="1">
            <a:off x="8509587" y="6394112"/>
            <a:ext cx="455026" cy="455026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E983B44-382B-4CEB-9296-2E6CCCDBFFF6}" type="slidenum">
              <a:rPr lang="es-CL" sz="900" b="1" smtClean="0"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es-CL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42"/>
          <p:cNvSpPr/>
          <p:nvPr userDrawn="1"/>
        </p:nvSpPr>
        <p:spPr>
          <a:xfrm flipH="1">
            <a:off x="0" y="-7935"/>
            <a:ext cx="179388" cy="94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>
              <a:latin typeface="Myriad Pro Cond" panose="020B0506030403020204" pitchFamily="34" charset="0"/>
            </a:endParaRP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325437" y="1758949"/>
            <a:ext cx="8510587" cy="4010025"/>
          </a:xfrm>
        </p:spPr>
        <p:txBody>
          <a:bodyPr>
            <a:normAutofit/>
          </a:bodyPr>
          <a:lstStyle>
            <a:lvl1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1pPr>
            <a:lvl2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2pPr>
            <a:lvl3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3pPr>
            <a:lvl4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4pPr>
            <a:lvl5pPr>
              <a:buClr>
                <a:srgbClr val="CF0A2C"/>
              </a:buClr>
              <a:defRPr sz="1400">
                <a:solidFill>
                  <a:srgbClr val="333E48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662087"/>
            <a:ext cx="8062912" cy="528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Trebuchet MS" pitchFamily="34" charset="0"/>
              </a:defRPr>
            </a:lvl1pPr>
            <a:lvl2pPr marL="457200" indent="0">
              <a:buNone/>
              <a:defRPr>
                <a:latin typeface="Trebuchet MS" pitchFamily="34" charset="0"/>
              </a:defRPr>
            </a:lvl2pPr>
            <a:lvl3pPr marL="914400" indent="0">
              <a:buNone/>
              <a:defRPr>
                <a:latin typeface="Trebuchet MS" pitchFamily="34" charset="0"/>
              </a:defRPr>
            </a:lvl3pPr>
            <a:lvl4pPr marL="1371600" indent="0">
              <a:buNone/>
              <a:defRPr>
                <a:latin typeface="Trebuchet MS" pitchFamily="34" charset="0"/>
              </a:defRPr>
            </a:lvl4pPr>
            <a:lvl5pPr marL="1828800" indent="0">
              <a:buNone/>
              <a:defRPr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subtítulo</a:t>
            </a:r>
            <a:endParaRPr lang="es-CL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2" y="100447"/>
            <a:ext cx="1079481" cy="3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3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errazuriz\Desktop\Trini\2015\Marketing\3. Diseño\Presentaciones\Fotos\Seleccionadas\a-shutterstock_13010372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1"/>
            <a:ext cx="4792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/>
          </p:cNvSpPr>
          <p:nvPr userDrawn="1"/>
        </p:nvSpPr>
        <p:spPr bwMode="auto">
          <a:xfrm flipV="1">
            <a:off x="1146259" y="1600200"/>
            <a:ext cx="3645890" cy="3657600"/>
          </a:xfrm>
          <a:prstGeom prst="rect">
            <a:avLst/>
          </a:prstGeom>
          <a:solidFill>
            <a:srgbClr val="CF0A2C">
              <a:alpha val="84000"/>
            </a:srgbClr>
          </a:solidFill>
          <a:ln>
            <a:noFill/>
          </a:ln>
        </p:spPr>
        <p:txBody>
          <a:bodyPr lIns="0" tIns="0" rIns="0" bIns="0"/>
          <a:lstStyle/>
          <a:p>
            <a:r>
              <a:rPr lang="es-ES" dirty="0" smtClean="0">
                <a:solidFill>
                  <a:srgbClr val="CB001C"/>
                </a:solidFill>
              </a:rPr>
              <a:t> </a:t>
            </a:r>
            <a:endParaRPr lang="es-ES" dirty="0">
              <a:solidFill>
                <a:srgbClr val="CB001C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668016" y="3061973"/>
            <a:ext cx="2903984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TITULO TEMA 3</a:t>
            </a:r>
          </a:p>
          <a:p>
            <a:pPr lvl="0"/>
            <a:r>
              <a:rPr lang="es-ES" dirty="0" smtClean="0"/>
              <a:t>PRESENTACIÓN</a:t>
            </a:r>
            <a:endParaRPr lang="es-CL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 rot="10800000" flipV="1">
            <a:off x="4792149" y="1600200"/>
            <a:ext cx="3645890" cy="365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08000" tIns="0" rIns="108000" bIns="0" anchor="ctr"/>
          <a:lstStyle/>
          <a:p>
            <a:pPr marL="165100" indent="0">
              <a:buClr>
                <a:srgbClr val="004A6C"/>
              </a:buClr>
              <a:buFont typeface="Arial" pitchFamily="34" charset="0"/>
              <a:buNone/>
              <a:tabLst>
                <a:tab pos="630238" algn="l"/>
              </a:tabLst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63" y="1600200"/>
            <a:ext cx="3644900" cy="3657600"/>
          </a:xfrm>
        </p:spPr>
        <p:txBody>
          <a:bodyPr anchor="ctr">
            <a:normAutofit/>
          </a:bodyPr>
          <a:lstStyle>
            <a:lvl1pPr marL="361950" indent="-228600">
              <a:spcBef>
                <a:spcPts val="0"/>
              </a:spcBef>
              <a:spcAft>
                <a:spcPts val="600"/>
              </a:spcAft>
              <a:buClr>
                <a:srgbClr val="CF0A2C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0"/>
            <a:r>
              <a:rPr lang="es-ES" dirty="0" smtClean="0"/>
              <a:t>Segundo nivel.</a:t>
            </a:r>
          </a:p>
          <a:p>
            <a:pPr lvl="0"/>
            <a:r>
              <a:rPr lang="es-ES" dirty="0" smtClean="0"/>
              <a:t>Tercer nivel.</a:t>
            </a:r>
          </a:p>
          <a:p>
            <a:pPr lvl="0"/>
            <a:r>
              <a:rPr lang="es-ES" dirty="0" smtClean="0"/>
              <a:t>Cuarto nivel.</a:t>
            </a:r>
            <a:endParaRPr lang="es-CL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errazuriz\Desktop\Trini\2015\Marketing\3. Diseño\Presentaciones\Fotos\Seleccionadas\a-shutterstock_200399807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41"/>
            <a:ext cx="4792149" cy="68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/>
          </p:cNvSpPr>
          <p:nvPr userDrawn="1"/>
        </p:nvSpPr>
        <p:spPr bwMode="auto">
          <a:xfrm flipV="1">
            <a:off x="1146259" y="1600200"/>
            <a:ext cx="3645890" cy="3657600"/>
          </a:xfrm>
          <a:prstGeom prst="rect">
            <a:avLst/>
          </a:prstGeom>
          <a:solidFill>
            <a:srgbClr val="CF0A2C">
              <a:alpha val="84000"/>
            </a:srgbClr>
          </a:solidFill>
          <a:ln>
            <a:noFill/>
          </a:ln>
        </p:spPr>
        <p:txBody>
          <a:bodyPr lIns="0" tIns="0" rIns="0" bIns="0"/>
          <a:lstStyle/>
          <a:p>
            <a:r>
              <a:rPr lang="es-ES" dirty="0" smtClean="0">
                <a:solidFill>
                  <a:srgbClr val="CB001C"/>
                </a:solidFill>
              </a:rPr>
              <a:t> </a:t>
            </a:r>
            <a:endParaRPr lang="es-ES" dirty="0">
              <a:solidFill>
                <a:srgbClr val="CB001C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668016" y="3061973"/>
            <a:ext cx="2903984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TITULO TEMA 4</a:t>
            </a:r>
          </a:p>
          <a:p>
            <a:pPr lvl="0"/>
            <a:r>
              <a:rPr lang="es-ES" dirty="0" smtClean="0"/>
              <a:t>PRESENTACIÓN</a:t>
            </a:r>
            <a:endParaRPr lang="es-CL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 rot="10800000" flipV="1">
            <a:off x="4792149" y="1600200"/>
            <a:ext cx="3645890" cy="365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08000" tIns="0" rIns="108000" bIns="0" anchor="ctr"/>
          <a:lstStyle/>
          <a:p>
            <a:pPr marL="165100" indent="0">
              <a:buClr>
                <a:srgbClr val="004A6C"/>
              </a:buClr>
              <a:buFont typeface="Arial" pitchFamily="34" charset="0"/>
              <a:buNone/>
              <a:tabLst>
                <a:tab pos="630238" algn="l"/>
              </a:tabLst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63" y="1600200"/>
            <a:ext cx="3644900" cy="3657600"/>
          </a:xfrm>
        </p:spPr>
        <p:txBody>
          <a:bodyPr anchor="ctr">
            <a:normAutofit/>
          </a:bodyPr>
          <a:lstStyle>
            <a:lvl1pPr marL="361950" indent="-228600">
              <a:spcBef>
                <a:spcPts val="0"/>
              </a:spcBef>
              <a:spcAft>
                <a:spcPts val="600"/>
              </a:spcAft>
              <a:buClr>
                <a:srgbClr val="CF0A2C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0"/>
            <a:r>
              <a:rPr lang="es-ES" dirty="0" smtClean="0"/>
              <a:t>Segundo nivel.</a:t>
            </a:r>
          </a:p>
          <a:p>
            <a:pPr lvl="0"/>
            <a:r>
              <a:rPr lang="es-ES" dirty="0" smtClean="0"/>
              <a:t>Tercer nivel.</a:t>
            </a:r>
          </a:p>
          <a:p>
            <a:pPr lvl="0"/>
            <a:r>
              <a:rPr lang="es-ES" dirty="0" smtClean="0"/>
              <a:t>Cuarto nivel.</a:t>
            </a:r>
            <a:endParaRPr lang="es-CL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5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errazuriz\Desktop\Trini\2015\Marketing\3. Diseño\Presentaciones\Fotos\Seleccionadas\a-shutterstock_14335436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47921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/>
          </p:cNvSpPr>
          <p:nvPr userDrawn="1"/>
        </p:nvSpPr>
        <p:spPr bwMode="auto">
          <a:xfrm flipV="1">
            <a:off x="1146259" y="1600200"/>
            <a:ext cx="3645890" cy="3657600"/>
          </a:xfrm>
          <a:prstGeom prst="rect">
            <a:avLst/>
          </a:prstGeom>
          <a:solidFill>
            <a:srgbClr val="CF0A2C">
              <a:alpha val="84000"/>
            </a:srgbClr>
          </a:solidFill>
          <a:ln>
            <a:noFill/>
          </a:ln>
        </p:spPr>
        <p:txBody>
          <a:bodyPr lIns="0" tIns="0" rIns="0" bIns="0"/>
          <a:lstStyle/>
          <a:p>
            <a:r>
              <a:rPr lang="es-ES" dirty="0" smtClean="0">
                <a:solidFill>
                  <a:srgbClr val="CB001C"/>
                </a:solidFill>
              </a:rPr>
              <a:t> </a:t>
            </a:r>
            <a:endParaRPr lang="es-ES" dirty="0">
              <a:solidFill>
                <a:srgbClr val="CB001C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668016" y="3061973"/>
            <a:ext cx="2903984" cy="124996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TITULO OTRO TEMA PRESENTACIÓN</a:t>
            </a:r>
            <a:endParaRPr lang="es-CL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 rot="10800000" flipV="1">
            <a:off x="4792149" y="1600200"/>
            <a:ext cx="3645890" cy="365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08000" tIns="0" rIns="108000" bIns="0" anchor="ctr"/>
          <a:lstStyle/>
          <a:p>
            <a:pPr marL="165100" indent="0">
              <a:buClr>
                <a:srgbClr val="004A6C"/>
              </a:buClr>
              <a:buFont typeface="Arial" pitchFamily="34" charset="0"/>
              <a:buNone/>
              <a:tabLst>
                <a:tab pos="630238" algn="l"/>
              </a:tabLst>
            </a:pP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92663" y="1600200"/>
            <a:ext cx="3644900" cy="3657600"/>
          </a:xfrm>
        </p:spPr>
        <p:txBody>
          <a:bodyPr anchor="ctr">
            <a:normAutofit/>
          </a:bodyPr>
          <a:lstStyle>
            <a:lvl1pPr marL="419100" indent="-285750">
              <a:spcBef>
                <a:spcPts val="0"/>
              </a:spcBef>
              <a:spcAft>
                <a:spcPts val="600"/>
              </a:spcAft>
              <a:buClr>
                <a:srgbClr val="CF0A2C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Clr>
                <a:srgbClr val="004A6C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0"/>
            <a:r>
              <a:rPr lang="es-ES" dirty="0" smtClean="0"/>
              <a:t>Segundo nivel.</a:t>
            </a:r>
          </a:p>
          <a:p>
            <a:pPr lvl="0"/>
            <a:r>
              <a:rPr lang="es-ES" dirty="0" smtClean="0"/>
              <a:t>Tercer nivel.</a:t>
            </a:r>
          </a:p>
          <a:p>
            <a:pPr lvl="0"/>
            <a:r>
              <a:rPr lang="es-ES" dirty="0" smtClean="0"/>
              <a:t>Cuarto nivel.</a:t>
            </a:r>
            <a:endParaRPr lang="es-CL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4" y="99906"/>
            <a:ext cx="1524291" cy="5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83BB-1682-4821-B99B-9F385A545DC9}" type="datetimeFigureOut">
              <a:rPr lang="es-CL" smtClean="0"/>
              <a:pPr/>
              <a:t>23-09-2016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83DD-0E70-4C28-9650-CE270C475AE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47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61" r:id="rId4"/>
    <p:sldLayoutId id="2147483680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62" r:id="rId11"/>
    <p:sldLayoutId id="2147483663" r:id="rId12"/>
    <p:sldLayoutId id="2147483664" r:id="rId13"/>
    <p:sldLayoutId id="2147483665" r:id="rId14"/>
    <p:sldLayoutId id="2147483675" r:id="rId15"/>
    <p:sldLayoutId id="2147483676" r:id="rId16"/>
    <p:sldLayoutId id="2147483677" r:id="rId17"/>
    <p:sldLayoutId id="2147483678" r:id="rId18"/>
    <p:sldLayoutId id="2147483666" r:id="rId19"/>
    <p:sldLayoutId id="2147483674" r:id="rId20"/>
    <p:sldLayoutId id="2147483685" r:id="rId21"/>
    <p:sldLayoutId id="2147483686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1295399" y="3061973"/>
            <a:ext cx="3421063" cy="914400"/>
          </a:xfrm>
        </p:spPr>
        <p:txBody>
          <a:bodyPr/>
          <a:lstStyle/>
          <a:p>
            <a:r>
              <a:rPr lang="es-CL" dirty="0" smtClean="0"/>
              <a:t>LarrainVial S.A.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 bwMode="auto">
          <a:xfrm>
            <a:off x="3374609" y="1416125"/>
            <a:ext cx="10848" cy="196933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Placeholder 39"/>
          <p:cNvSpPr>
            <a:spLocks/>
          </p:cNvSpPr>
          <p:nvPr/>
        </p:nvSpPr>
        <p:spPr bwMode="auto">
          <a:xfrm>
            <a:off x="951207" y="1434435"/>
            <a:ext cx="2223325" cy="45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Beneficios: Oportunidades de negocio</a:t>
            </a:r>
            <a:endParaRPr lang="es-CO" sz="1412" dirty="0">
              <a:solidFill>
                <a:srgbClr val="C00000"/>
              </a:solidFill>
            </a:endParaRPr>
          </a:p>
        </p:txBody>
      </p:sp>
      <p:sp>
        <p:nvSpPr>
          <p:cNvPr id="14" name="Text Placeholder 2"/>
          <p:cNvSpPr>
            <a:spLocks/>
          </p:cNvSpPr>
          <p:nvPr/>
        </p:nvSpPr>
        <p:spPr bwMode="auto">
          <a:xfrm>
            <a:off x="3672532" y="1398361"/>
            <a:ext cx="4128569" cy="198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2800" indent="-152800" defTabSz="890407">
              <a:buClr>
                <a:srgbClr val="CC0000"/>
              </a:buClr>
            </a:pPr>
            <a:endParaRPr lang="es-CL" sz="1588" dirty="0"/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Posicionarnos como líderes en </a:t>
            </a:r>
            <a:r>
              <a:rPr lang="es-CL" sz="1200" dirty="0" err="1">
                <a:solidFill>
                  <a:srgbClr val="333E48"/>
                </a:solidFill>
                <a:latin typeface="Trebuchet MS" pitchFamily="34" charset="0"/>
              </a:rPr>
              <a:t>Mila</a:t>
            </a: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Ofrecer un portafolio de productos regional </a:t>
            </a:r>
            <a:r>
              <a:rPr lang="es-CL" sz="1200" dirty="0" err="1">
                <a:solidFill>
                  <a:srgbClr val="333E48"/>
                </a:solidFill>
                <a:latin typeface="Trebuchet MS" pitchFamily="34" charset="0"/>
              </a:rPr>
              <a:t>Mila</a:t>
            </a: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Ofrecer conocimiento </a:t>
            </a:r>
            <a:r>
              <a:rPr lang="es-ES" sz="1200" dirty="0" err="1">
                <a:solidFill>
                  <a:srgbClr val="333E48"/>
                </a:solidFill>
                <a:latin typeface="Trebuchet MS" pitchFamily="34" charset="0"/>
              </a:rPr>
              <a:t>research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 comparativo entre países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O" sz="1200" dirty="0">
                <a:solidFill>
                  <a:srgbClr val="333E48"/>
                </a:solidFill>
                <a:latin typeface="Trebuchet MS" pitchFamily="34" charset="0"/>
              </a:rPr>
              <a:t>Ofrecer </a:t>
            </a:r>
            <a:r>
              <a:rPr lang="es-CO" sz="1200" dirty="0" smtClean="0">
                <a:solidFill>
                  <a:srgbClr val="333E48"/>
                </a:solidFill>
                <a:latin typeface="Trebuchet MS" pitchFamily="34" charset="0"/>
              </a:rPr>
              <a:t>una sola contraparte a los clientes internacionales pero con sabor local de cada uno de los países</a:t>
            </a:r>
            <a:endParaRPr lang="es-CO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defTabSz="890407">
              <a:buClr>
                <a:srgbClr val="CC0000"/>
              </a:buClr>
            </a:pPr>
            <a:endParaRPr lang="es-ES_tradnl" sz="1588" dirty="0">
              <a:solidFill>
                <a:srgbClr val="5F5F5F"/>
              </a:solidFill>
            </a:endParaRPr>
          </a:p>
          <a:p>
            <a:pPr marL="552859" lvl="1" indent="-152800" defTabSz="890407">
              <a:buClr>
                <a:srgbClr val="CC0000"/>
              </a:buClr>
            </a:pPr>
            <a:endParaRPr lang="en-US" sz="1588" dirty="0">
              <a:solidFill>
                <a:srgbClr val="5F5F5F"/>
              </a:solidFill>
            </a:endParaRPr>
          </a:p>
        </p:txBody>
      </p:sp>
      <p:graphicFrame>
        <p:nvGraphicFramePr>
          <p:cNvPr id="8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53640"/>
              </p:ext>
            </p:extLst>
          </p:nvPr>
        </p:nvGraphicFramePr>
        <p:xfrm>
          <a:off x="273648" y="4501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Mayores Beneficios y Dificultades apertura LV SCB Colombia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8 Conector recto"/>
          <p:cNvCxnSpPr/>
          <p:nvPr/>
        </p:nvCxnSpPr>
        <p:spPr bwMode="auto">
          <a:xfrm flipH="1">
            <a:off x="3374571" y="4072236"/>
            <a:ext cx="37" cy="204553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39"/>
          <p:cNvSpPr>
            <a:spLocks/>
          </p:cNvSpPr>
          <p:nvPr/>
        </p:nvSpPr>
        <p:spPr bwMode="auto">
          <a:xfrm>
            <a:off x="951207" y="4340471"/>
            <a:ext cx="2223325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Dificultades</a:t>
            </a:r>
            <a:endParaRPr lang="es-CO" sz="1412" dirty="0">
              <a:solidFill>
                <a:srgbClr val="C00000"/>
              </a:solidFill>
            </a:endParaRPr>
          </a:p>
        </p:txBody>
      </p:sp>
      <p:sp>
        <p:nvSpPr>
          <p:cNvPr id="13" name="Text Placeholder 2"/>
          <p:cNvSpPr>
            <a:spLocks/>
          </p:cNvSpPr>
          <p:nvPr/>
        </p:nvSpPr>
        <p:spPr bwMode="auto">
          <a:xfrm>
            <a:off x="3672532" y="4065358"/>
            <a:ext cx="4128569" cy="217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2800" indent="-152800" defTabSz="890407">
              <a:buClr>
                <a:srgbClr val="CC0000"/>
              </a:buClr>
            </a:pPr>
            <a:endParaRPr lang="es-CL" sz="1588" dirty="0"/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Asimetría regulatoria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y de procedimientos  </a:t>
            </a: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Asimetría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en la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supervisión y operación del negocio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- Relación </a:t>
            </a:r>
            <a:r>
              <a:rPr lang="es-CL" sz="1200" dirty="0" err="1">
                <a:solidFill>
                  <a:srgbClr val="333E48"/>
                </a:solidFill>
                <a:latin typeface="Trebuchet MS" pitchFamily="34" charset="0"/>
              </a:rPr>
              <a:t>front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 to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back: </a:t>
            </a: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Chile:   2:1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Colombia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1:2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Diferencia cultural </a:t>
            </a: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defTabSz="890407">
              <a:buClr>
                <a:srgbClr val="CC0000"/>
              </a:buClr>
            </a:pPr>
            <a:endParaRPr lang="es-CO" sz="1588" dirty="0" smtClean="0"/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defTabSz="890407">
              <a:buClr>
                <a:srgbClr val="CC0000"/>
              </a:buClr>
            </a:pPr>
            <a:endParaRPr lang="es-ES_tradnl" sz="1588" dirty="0">
              <a:solidFill>
                <a:srgbClr val="5F5F5F"/>
              </a:solidFill>
            </a:endParaRPr>
          </a:p>
          <a:p>
            <a:pPr marL="552859" lvl="1" indent="-152800" defTabSz="890407">
              <a:buClr>
                <a:srgbClr val="CC0000"/>
              </a:buClr>
            </a:pPr>
            <a:endParaRPr lang="en-US" sz="1588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9 Marcador de texto"/>
          <p:cNvSpPr txBox="1">
            <a:spLocks/>
          </p:cNvSpPr>
          <p:nvPr/>
        </p:nvSpPr>
        <p:spPr>
          <a:xfrm>
            <a:off x="117148" y="1560599"/>
            <a:ext cx="9432864" cy="475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fontAlgn="base">
              <a:lnSpc>
                <a:spcPct val="12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buNone/>
              <a:defRPr sz="1800">
                <a:solidFill>
                  <a:srgbClr val="333E48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2pPr>
            <a:lvl3pPr marL="9144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3pPr>
            <a:lvl4pPr marL="13716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4pPr>
            <a:lvl5pPr marL="18288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5pPr>
            <a:lvl6pPr marL="1156536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6pPr>
            <a:lvl7pPr marL="1566736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7pPr>
            <a:lvl8pPr marL="1976935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387135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620" dirty="0"/>
              <a:t>	</a:t>
            </a:r>
            <a:r>
              <a:rPr lang="es-ES" sz="1620" dirty="0" smtClean="0"/>
              <a:t>    Chile</a:t>
            </a:r>
            <a:r>
              <a:rPr lang="es-ES" sz="1620" dirty="0"/>
              <a:t>			 </a:t>
            </a:r>
            <a:r>
              <a:rPr lang="es-ES" sz="1620" dirty="0" smtClean="0"/>
              <a:t>       </a:t>
            </a:r>
            <a:r>
              <a:rPr lang="es-ES" sz="1620" dirty="0" smtClean="0"/>
              <a:t> Perú</a:t>
            </a:r>
            <a:r>
              <a:rPr lang="es-ES" sz="1620" dirty="0" smtClean="0"/>
              <a:t>		</a:t>
            </a:r>
            <a:r>
              <a:rPr lang="es-ES" sz="1620" dirty="0"/>
              <a:t> </a:t>
            </a:r>
            <a:r>
              <a:rPr lang="es-ES" sz="1620" dirty="0" smtClean="0"/>
              <a:t>          </a:t>
            </a:r>
            <a:r>
              <a:rPr lang="es-ES" sz="1620" dirty="0" smtClean="0">
                <a:solidFill>
                  <a:srgbClr val="C00000"/>
                </a:solidFill>
              </a:rPr>
              <a:t>Colombia</a:t>
            </a:r>
            <a:endParaRPr lang="es-CL" sz="1620" dirty="0">
              <a:solidFill>
                <a:srgbClr val="C00000"/>
              </a:solidFill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02061" y="4669666"/>
            <a:ext cx="2424426" cy="812005"/>
          </a:xfrm>
          <a:prstGeom prst="rect">
            <a:avLst/>
          </a:prstGeom>
        </p:spPr>
        <p:txBody>
          <a:bodyPr wrap="square" lIns="82283" tIns="41142" rIns="82283" bIns="41142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40"/>
              </a:spcBef>
              <a:buClr>
                <a:srgbClr val="C00000"/>
              </a:buClr>
            </a:pPr>
            <a:r>
              <a:rPr lang="es-ES" sz="1080" b="1" dirty="0">
                <a:solidFill>
                  <a:srgbClr val="C00000"/>
                </a:solidFill>
                <a:latin typeface="Trebuchet MS" pitchFamily="34" charset="0"/>
              </a:rPr>
              <a:t> 1º lugar </a:t>
            </a:r>
            <a:r>
              <a:rPr lang="es-ES" sz="1080" b="1" dirty="0">
                <a:solidFill>
                  <a:srgbClr val="333E48"/>
                </a:solidFill>
                <a:latin typeface="Trebuchet MS" pitchFamily="34" charset="0"/>
              </a:rPr>
              <a:t>en el mercado chileno, de un total de 33 corredoras</a:t>
            </a:r>
            <a:r>
              <a:rPr lang="es-ES" sz="1080" dirty="0">
                <a:solidFill>
                  <a:srgbClr val="333E48"/>
                </a:solidFill>
                <a:latin typeface="Trebuchet MS" pitchFamily="34" charset="0"/>
              </a:rPr>
              <a:t>.</a:t>
            </a:r>
          </a:p>
          <a:p>
            <a:pPr algn="just">
              <a:spcBef>
                <a:spcPts val="540"/>
              </a:spcBef>
              <a:buClr>
                <a:srgbClr val="C00000"/>
              </a:buClr>
            </a:pPr>
            <a:r>
              <a:rPr lang="es-ES" sz="1080" dirty="0">
                <a:solidFill>
                  <a:srgbClr val="333E48"/>
                </a:solidFill>
                <a:latin typeface="Trebuchet MS" pitchFamily="34" charset="0"/>
              </a:rPr>
              <a:t>Comenzó sus operaciones en 1934, hace 81 años.</a:t>
            </a: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53768"/>
              </p:ext>
            </p:extLst>
          </p:nvPr>
        </p:nvGraphicFramePr>
        <p:xfrm>
          <a:off x="73462" y="1906855"/>
          <a:ext cx="3048000" cy="20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5413"/>
              </p:ext>
            </p:extLst>
          </p:nvPr>
        </p:nvGraphicFramePr>
        <p:xfrm>
          <a:off x="3189988" y="1889488"/>
          <a:ext cx="2808042" cy="210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2 Rectángulo"/>
          <p:cNvSpPr/>
          <p:nvPr/>
        </p:nvSpPr>
        <p:spPr>
          <a:xfrm>
            <a:off x="3538519" y="4669666"/>
            <a:ext cx="2383478" cy="415486"/>
          </a:xfrm>
          <a:prstGeom prst="rect">
            <a:avLst/>
          </a:prstGeom>
        </p:spPr>
        <p:txBody>
          <a:bodyPr wrap="square" lIns="82283" tIns="41142" rIns="82283" bIns="41142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es-ES" sz="108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s-ES" sz="1080" b="1" dirty="0" smtClean="0">
                <a:solidFill>
                  <a:srgbClr val="C00000"/>
                </a:solidFill>
                <a:latin typeface="Trebuchet MS" pitchFamily="34" charset="0"/>
              </a:rPr>
              <a:t>5º </a:t>
            </a:r>
            <a:r>
              <a:rPr lang="es-ES" sz="1080" b="1" dirty="0">
                <a:solidFill>
                  <a:srgbClr val="C00000"/>
                </a:solidFill>
                <a:latin typeface="Trebuchet MS" pitchFamily="34" charset="0"/>
              </a:rPr>
              <a:t>lugar </a:t>
            </a:r>
            <a:r>
              <a:rPr lang="es-ES" sz="1080" b="1" dirty="0">
                <a:solidFill>
                  <a:srgbClr val="333E48"/>
                </a:solidFill>
                <a:latin typeface="Trebuchet MS" pitchFamily="34" charset="0"/>
              </a:rPr>
              <a:t>entre </a:t>
            </a:r>
            <a:r>
              <a:rPr lang="es-ES" sz="1080" b="1" dirty="0" smtClean="0">
                <a:solidFill>
                  <a:srgbClr val="333E48"/>
                </a:solidFill>
                <a:latin typeface="Trebuchet MS" pitchFamily="34" charset="0"/>
              </a:rPr>
              <a:t>24 Agentes de </a:t>
            </a:r>
            <a:r>
              <a:rPr lang="es-ES" sz="1080" b="1" dirty="0">
                <a:solidFill>
                  <a:srgbClr val="333E48"/>
                </a:solidFill>
                <a:latin typeface="Trebuchet MS" pitchFamily="34" charset="0"/>
              </a:rPr>
              <a:t>bolsa, </a:t>
            </a:r>
            <a:r>
              <a:rPr lang="es-ES" sz="1080" b="1" dirty="0">
                <a:solidFill>
                  <a:srgbClr val="C00000"/>
                </a:solidFill>
                <a:latin typeface="Trebuchet MS" pitchFamily="34" charset="0"/>
              </a:rPr>
              <a:t>duplicando su </a:t>
            </a:r>
            <a:r>
              <a:rPr lang="es-ES" sz="1080" b="1" dirty="0" smtClean="0">
                <a:solidFill>
                  <a:srgbClr val="C00000"/>
                </a:solidFill>
                <a:latin typeface="Trebuchet MS" pitchFamily="34" charset="0"/>
              </a:rPr>
              <a:t>participación</a:t>
            </a:r>
            <a:endParaRPr lang="es-ES" sz="1080" dirty="0">
              <a:solidFill>
                <a:srgbClr val="333E48"/>
              </a:solidFill>
              <a:latin typeface="Trebuchet MS" pitchFamily="34" charset="0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6429231" y="4668788"/>
            <a:ext cx="2486169" cy="747885"/>
          </a:xfrm>
          <a:prstGeom prst="rect">
            <a:avLst/>
          </a:prstGeom>
        </p:spPr>
        <p:txBody>
          <a:bodyPr wrap="square" lIns="82283" tIns="41142" rIns="82283" bIns="41142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es-ES" sz="1080" b="1" dirty="0">
                <a:solidFill>
                  <a:srgbClr val="C00000"/>
                </a:solidFill>
                <a:latin typeface="Trebuchet MS" pitchFamily="34" charset="0"/>
              </a:rPr>
              <a:t> 4º lugar </a:t>
            </a:r>
            <a:r>
              <a:rPr lang="es-ES" sz="1080" b="1" dirty="0">
                <a:solidFill>
                  <a:srgbClr val="333E48"/>
                </a:solidFill>
                <a:latin typeface="Trebuchet MS" pitchFamily="34" charset="0"/>
              </a:rPr>
              <a:t>entre 21 comisionistas de bolsa, </a:t>
            </a:r>
            <a:r>
              <a:rPr lang="es-ES" sz="1080" b="1" dirty="0">
                <a:solidFill>
                  <a:srgbClr val="C00000"/>
                </a:solidFill>
                <a:latin typeface="Trebuchet MS" pitchFamily="34" charset="0"/>
              </a:rPr>
              <a:t>duplicando su participación </a:t>
            </a:r>
            <a:r>
              <a:rPr lang="es-ES" sz="1080" b="1" dirty="0">
                <a:solidFill>
                  <a:srgbClr val="333E48"/>
                </a:solidFill>
                <a:latin typeface="Trebuchet MS" pitchFamily="34" charset="0"/>
              </a:rPr>
              <a:t>tras solo tres años de iniciar la operación </a:t>
            </a:r>
            <a:r>
              <a:rPr lang="es-ES" sz="1080" dirty="0">
                <a:solidFill>
                  <a:srgbClr val="333E48"/>
                </a:solidFill>
                <a:latin typeface="Trebuchet MS" pitchFamily="34" charset="0"/>
              </a:rPr>
              <a:t>(abril de 2013).</a:t>
            </a:r>
          </a:p>
        </p:txBody>
      </p:sp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858648"/>
              </p:ext>
            </p:extLst>
          </p:nvPr>
        </p:nvGraphicFramePr>
        <p:xfrm>
          <a:off x="6066556" y="1906855"/>
          <a:ext cx="3004314" cy="20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67462"/>
              </p:ext>
            </p:extLst>
          </p:nvPr>
        </p:nvGraphicFramePr>
        <p:xfrm>
          <a:off x="273648" y="4501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Participación de marcado de acciones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19 Marcador de texto"/>
          <p:cNvSpPr txBox="1">
            <a:spLocks/>
          </p:cNvSpPr>
          <p:nvPr/>
        </p:nvSpPr>
        <p:spPr>
          <a:xfrm>
            <a:off x="-43274" y="4063166"/>
            <a:ext cx="9432864" cy="475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fontAlgn="base">
              <a:lnSpc>
                <a:spcPct val="12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buNone/>
              <a:defRPr sz="1800">
                <a:solidFill>
                  <a:srgbClr val="333E48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2pPr>
            <a:lvl3pPr marL="9144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3pPr>
            <a:lvl4pPr marL="13716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4pPr>
            <a:lvl5pPr marL="1828800" indent="0" algn="l" rtl="0" fontAlgn="base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None/>
              <a:defRPr sz="1000">
                <a:solidFill>
                  <a:schemeClr val="tx1"/>
                </a:solidFill>
                <a:latin typeface="Trebuchet MS" pitchFamily="34" charset="0"/>
                <a:cs typeface="Calibri" pitchFamily="34" charset="0"/>
              </a:defRPr>
            </a:lvl5pPr>
            <a:lvl6pPr marL="1156536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6pPr>
            <a:lvl7pPr marL="1566736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7pPr>
            <a:lvl8pPr marL="1976935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387135" indent="-159522" algn="l" defTabSz="914404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Sans Unicode" pitchFamily="34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000" dirty="0"/>
              <a:t>	</a:t>
            </a:r>
            <a:r>
              <a:rPr lang="es-ES" sz="1000" dirty="0" smtClean="0"/>
              <a:t>  MMUSD 87/día</a:t>
            </a:r>
            <a:r>
              <a:rPr lang="es-ES" sz="1000" dirty="0"/>
              <a:t>			</a:t>
            </a:r>
            <a:r>
              <a:rPr lang="es-ES" sz="1000" dirty="0"/>
              <a:t> </a:t>
            </a:r>
            <a:r>
              <a:rPr lang="es-ES" sz="1000" dirty="0" smtClean="0"/>
              <a:t>               MMUSD </a:t>
            </a:r>
            <a:r>
              <a:rPr lang="es-ES" sz="1000" dirty="0"/>
              <a:t>9</a:t>
            </a:r>
            <a:r>
              <a:rPr lang="es-ES" sz="1000" dirty="0" smtClean="0"/>
              <a:t>/día </a:t>
            </a:r>
            <a:r>
              <a:rPr lang="es-ES" sz="1000" dirty="0" smtClean="0"/>
              <a:t>			</a:t>
            </a:r>
            <a:r>
              <a:rPr lang="es-ES" sz="1000" dirty="0" smtClean="0"/>
              <a:t>MMUSD 44/día </a:t>
            </a:r>
            <a:r>
              <a:rPr lang="es-ES" sz="1000" dirty="0"/>
              <a:t>	</a:t>
            </a:r>
            <a:endParaRPr lang="es-CL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MILA Hoy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792663" y="1600200"/>
            <a:ext cx="3644900" cy="3657600"/>
          </a:xfrm>
        </p:spPr>
        <p:txBody>
          <a:bodyPr>
            <a:normAutofit/>
          </a:bodyPr>
          <a:lstStyle/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0853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28"/>
          <p:cNvGraphicFramePr>
            <a:graphicFrameLocks noGrp="1"/>
          </p:cNvGraphicFramePr>
          <p:nvPr>
            <p:extLst/>
          </p:nvPr>
        </p:nvGraphicFramePr>
        <p:xfrm>
          <a:off x="273648" y="404024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496860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b="0" kern="120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MILA – Capitalización bursátil YTD</a:t>
                      </a:r>
                      <a:r>
                        <a:rPr lang="es-CL" sz="2400" b="0" kern="1200" baseline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(ene-</a:t>
                      </a:r>
                      <a:r>
                        <a:rPr lang="es-CL" sz="2400" b="0" kern="1200" baseline="0" noProof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es-CL" sz="2400" b="0" kern="1200" baseline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7695" r="61643" b="46591"/>
          <a:stretch/>
        </p:blipFill>
        <p:spPr>
          <a:xfrm>
            <a:off x="2632984" y="1173430"/>
            <a:ext cx="3833132" cy="27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7812" t="7695" b="46591"/>
          <a:stretch/>
        </p:blipFill>
        <p:spPr>
          <a:xfrm>
            <a:off x="1311540" y="4081750"/>
            <a:ext cx="6214758" cy="27762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59930" y="3535488"/>
            <a:ext cx="101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 smtClean="0">
                <a:solidFill>
                  <a:srgbClr val="C00000"/>
                </a:solidFill>
              </a:rPr>
              <a:t>47,4%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409655" y="2272733"/>
            <a:ext cx="101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 smtClean="0">
                <a:solidFill>
                  <a:srgbClr val="C00000"/>
                </a:solidFill>
              </a:rPr>
              <a:t>12,9%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014055" y="2946293"/>
            <a:ext cx="101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 smtClean="0">
                <a:solidFill>
                  <a:srgbClr val="C00000"/>
                </a:solidFill>
              </a:rPr>
              <a:t>13,9%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126799" y="2011123"/>
            <a:ext cx="1012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 smtClean="0">
                <a:solidFill>
                  <a:srgbClr val="C00000"/>
                </a:solidFill>
              </a:rPr>
              <a:t>25,8%</a:t>
            </a:r>
          </a:p>
        </p:txBody>
      </p:sp>
    </p:spTree>
    <p:extLst>
      <p:ext uri="{BB962C8B-B14F-4D97-AF65-F5344CB8AC3E}">
        <p14:creationId xmlns:p14="http://schemas.microsoft.com/office/powerpoint/2010/main" val="39629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4288"/>
              </p:ext>
            </p:extLst>
          </p:nvPr>
        </p:nvGraphicFramePr>
        <p:xfrm>
          <a:off x="273648" y="404024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496860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b="0" kern="120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MILA – Volúmenes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944333" y="3145586"/>
            <a:ext cx="7905750" cy="2072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798" t="72694" r="15705" b="375"/>
          <a:stretch/>
        </p:blipFill>
        <p:spPr>
          <a:xfrm>
            <a:off x="978353" y="1850185"/>
            <a:ext cx="6608988" cy="1295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56581" y="2454342"/>
            <a:ext cx="6630760" cy="1199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7587341" y="1904992"/>
            <a:ext cx="1012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 smtClean="0">
                <a:solidFill>
                  <a:srgbClr val="C00000"/>
                </a:solidFill>
              </a:rPr>
              <a:t>   </a:t>
            </a:r>
            <a:r>
              <a:rPr lang="es-CO" sz="1100" b="1" i="1" dirty="0" smtClean="0">
                <a:solidFill>
                  <a:srgbClr val="C00000"/>
                </a:solidFill>
              </a:rPr>
              <a:t>%</a:t>
            </a:r>
          </a:p>
          <a:p>
            <a:endParaRPr lang="es-CO" sz="1100" b="1" i="1" dirty="0" smtClean="0">
              <a:solidFill>
                <a:srgbClr val="C00000"/>
              </a:solidFill>
            </a:endParaRPr>
          </a:p>
          <a:p>
            <a:r>
              <a:rPr lang="es-CO" sz="1100" i="1" dirty="0" smtClean="0">
                <a:solidFill>
                  <a:srgbClr val="C00000"/>
                </a:solidFill>
              </a:rPr>
              <a:t>13,8  %</a:t>
            </a:r>
          </a:p>
          <a:p>
            <a:r>
              <a:rPr lang="es-CO" sz="1100" i="1" dirty="0" smtClean="0">
                <a:solidFill>
                  <a:srgbClr val="C00000"/>
                </a:solidFill>
              </a:rPr>
              <a:t>  6,7  %</a:t>
            </a:r>
          </a:p>
          <a:p>
            <a:r>
              <a:rPr lang="es-CO" sz="1100" i="1" dirty="0" smtClean="0">
                <a:solidFill>
                  <a:srgbClr val="C00000"/>
                </a:solidFill>
              </a:rPr>
              <a:t>77,9  %</a:t>
            </a:r>
          </a:p>
          <a:p>
            <a:r>
              <a:rPr lang="es-CO" sz="1100" i="1" dirty="0" smtClean="0">
                <a:solidFill>
                  <a:srgbClr val="C00000"/>
                </a:solidFill>
              </a:rPr>
              <a:t>  1,6  %</a:t>
            </a:r>
          </a:p>
          <a:p>
            <a:endParaRPr lang="es-CO" sz="1100" i="1" dirty="0">
              <a:solidFill>
                <a:srgbClr val="C00000"/>
              </a:solidFill>
            </a:endParaRPr>
          </a:p>
          <a:p>
            <a:endParaRPr lang="es-CO" sz="1100" i="1" dirty="0">
              <a:solidFill>
                <a:srgbClr val="C0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71" y="4465772"/>
            <a:ext cx="7915275" cy="134302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024741" y="5843050"/>
            <a:ext cx="6466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 smtClean="0">
                <a:solidFill>
                  <a:srgbClr val="C00000"/>
                </a:solidFill>
              </a:rPr>
              <a:t>   </a:t>
            </a:r>
            <a:r>
              <a:rPr lang="es-CO" sz="1100" b="1" i="1" dirty="0" smtClean="0">
                <a:solidFill>
                  <a:srgbClr val="C00000"/>
                </a:solidFill>
              </a:rPr>
              <a:t>%                       </a:t>
            </a:r>
            <a:r>
              <a:rPr lang="es-CO" sz="1100" i="1" dirty="0" smtClean="0">
                <a:solidFill>
                  <a:srgbClr val="C00000"/>
                </a:solidFill>
              </a:rPr>
              <a:t>1,8  %    		 1,5  %	               0,0  %	    1,4  %</a:t>
            </a:r>
          </a:p>
          <a:p>
            <a:endParaRPr lang="es-CO" sz="1100" i="1" dirty="0">
              <a:solidFill>
                <a:srgbClr val="C00000"/>
              </a:solidFill>
            </a:endParaRPr>
          </a:p>
          <a:p>
            <a:endParaRPr lang="es-CO" sz="11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 bwMode="auto">
          <a:xfrm flipH="1">
            <a:off x="3374571" y="1535871"/>
            <a:ext cx="38" cy="88075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2"/>
          <p:cNvSpPr>
            <a:spLocks/>
          </p:cNvSpPr>
          <p:nvPr/>
        </p:nvSpPr>
        <p:spPr bwMode="auto">
          <a:xfrm>
            <a:off x="3672532" y="1398361"/>
            <a:ext cx="4128569" cy="43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2800" indent="-152800" defTabSz="890407">
              <a:buClr>
                <a:srgbClr val="CC0000"/>
              </a:buClr>
            </a:pPr>
            <a:endParaRPr lang="es-CL" sz="1200" dirty="0">
              <a:latin typeface="Trebuchet MS" panose="020B0603020202020204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Actualmente LarrainVial tiene 2 contratos de enrutamiento MILA firmados y uno en proceso de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firma</a:t>
            </a: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Visita a 12 comisionistas de bolsa sobre un total de 32 establecidas</a:t>
            </a: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Desconocimiento del mercado MILA sin México</a:t>
            </a: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Afores: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   1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.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Poco 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apetito para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invertir “abajo”</a:t>
            </a:r>
          </a:p>
          <a:p>
            <a:pPr defTabSz="890407">
              <a:buClr>
                <a:srgbClr val="CC0000"/>
              </a:buClr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                 2. Doble tipo de cambio</a:t>
            </a:r>
          </a:p>
          <a:p>
            <a:pPr defTabSz="890407">
              <a:buClr>
                <a:srgbClr val="CC0000"/>
              </a:buClr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                 3. Costos altos</a:t>
            </a:r>
          </a:p>
          <a:p>
            <a:pPr defTabSz="890407">
              <a:buClr>
                <a:srgbClr val="CC0000"/>
              </a:buClr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                  4. Inversiones internacionales a través de SIC </a:t>
            </a:r>
          </a:p>
          <a:p>
            <a:pPr defTabSz="890407">
              <a:buClr>
                <a:srgbClr val="CC0000"/>
              </a:buClr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                  5. No les interesa invertir en un ETF MILA, ya 	que el </a:t>
            </a: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market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cap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de </a:t>
            </a: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méxico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representa el 47%</a:t>
            </a: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defTabSz="890407">
              <a:buClr>
                <a:srgbClr val="CC0000"/>
              </a:buClr>
            </a:pPr>
            <a:endParaRPr lang="es-CO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Retail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:      1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.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Inversiones internacionales a través de SIC</a:t>
            </a: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defTabSz="890407">
              <a:buClr>
                <a:srgbClr val="CC0000"/>
              </a:buClr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                   2.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No tienen apetito por inversión en MILA</a:t>
            </a:r>
          </a:p>
          <a:p>
            <a:pPr defTabSz="890407">
              <a:buClr>
                <a:srgbClr val="CC0000"/>
              </a:buClr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¿Cómo incrementar el flujo?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  <a:sym typeface="Wingdings" panose="05000000000000000000" pitchFamily="2" charset="2"/>
              </a:rPr>
              <a:t> listar en SIC: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  <a:sym typeface="Wingdings" panose="05000000000000000000" pitchFamily="2" charset="2"/>
              </a:rPr>
              <a:t>ETF MILA sin México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  <a:sym typeface="Wingdings" panose="05000000000000000000" pitchFamily="2" charset="2"/>
              </a:rPr>
              <a:t>ICOLCAP</a:t>
            </a:r>
          </a:p>
          <a:p>
            <a:pPr defTabSz="890407">
              <a:buClr>
                <a:srgbClr val="CC0000"/>
              </a:buClr>
            </a:pPr>
            <a:endParaRPr lang="es-ES" sz="1200" dirty="0">
              <a:latin typeface="Trebuchet MS" panose="020B0603020202020204" pitchFamily="34" charset="0"/>
            </a:endParaRPr>
          </a:p>
          <a:p>
            <a:pPr marL="152800" indent="-152800" defTabSz="890407">
              <a:buClr>
                <a:srgbClr val="CC0000"/>
              </a:buClr>
            </a:pPr>
            <a:endParaRPr lang="es-ES_tradnl" sz="1200" dirty="0">
              <a:solidFill>
                <a:srgbClr val="5F5F5F"/>
              </a:solidFill>
              <a:latin typeface="Trebuchet MS" panose="020B0603020202020204" pitchFamily="34" charset="0"/>
            </a:endParaRPr>
          </a:p>
          <a:p>
            <a:pPr marL="552859" lvl="1" indent="-152800" defTabSz="890407">
              <a:buClr>
                <a:srgbClr val="CC0000"/>
              </a:buClr>
            </a:pPr>
            <a:endParaRPr lang="en-US" sz="1200" dirty="0">
              <a:solidFill>
                <a:srgbClr val="5F5F5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Group 428"/>
          <p:cNvGraphicFramePr>
            <a:graphicFrameLocks noGrp="1"/>
          </p:cNvGraphicFramePr>
          <p:nvPr>
            <p:extLst/>
          </p:nvPr>
        </p:nvGraphicFramePr>
        <p:xfrm>
          <a:off x="273648" y="404024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496860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México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Placeholder 39"/>
          <p:cNvSpPr>
            <a:spLocks/>
          </p:cNvSpPr>
          <p:nvPr/>
        </p:nvSpPr>
        <p:spPr bwMode="auto">
          <a:xfrm>
            <a:off x="538677" y="1552621"/>
            <a:ext cx="2635808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LarrainVial</a:t>
            </a:r>
            <a:endParaRPr lang="es-CO" sz="1412" dirty="0">
              <a:solidFill>
                <a:srgbClr val="C00000"/>
              </a:solidFill>
            </a:endParaRPr>
          </a:p>
        </p:txBody>
      </p:sp>
      <p:cxnSp>
        <p:nvCxnSpPr>
          <p:cNvPr id="15" name="8 Conector recto"/>
          <p:cNvCxnSpPr/>
          <p:nvPr/>
        </p:nvCxnSpPr>
        <p:spPr bwMode="auto">
          <a:xfrm>
            <a:off x="3385494" y="2646211"/>
            <a:ext cx="2485" cy="23067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Placeholder 39"/>
          <p:cNvSpPr>
            <a:spLocks/>
          </p:cNvSpPr>
          <p:nvPr/>
        </p:nvSpPr>
        <p:spPr bwMode="auto">
          <a:xfrm>
            <a:off x="691077" y="2630307"/>
            <a:ext cx="2635808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Problemática Actual</a:t>
            </a:r>
            <a:endParaRPr lang="es-CO" sz="1412" dirty="0">
              <a:solidFill>
                <a:srgbClr val="C00000"/>
              </a:solidFill>
            </a:endParaRPr>
          </a:p>
        </p:txBody>
      </p:sp>
      <p:cxnSp>
        <p:nvCxnSpPr>
          <p:cNvPr id="18" name="8 Conector recto"/>
          <p:cNvCxnSpPr/>
          <p:nvPr/>
        </p:nvCxnSpPr>
        <p:spPr bwMode="auto">
          <a:xfrm flipH="1">
            <a:off x="3396339" y="5139040"/>
            <a:ext cx="38" cy="88075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Placeholder 39"/>
          <p:cNvSpPr>
            <a:spLocks/>
          </p:cNvSpPr>
          <p:nvPr/>
        </p:nvSpPr>
        <p:spPr bwMode="auto">
          <a:xfrm>
            <a:off x="560445" y="5155790"/>
            <a:ext cx="2635808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Propuestas a futuro</a:t>
            </a:r>
            <a:endParaRPr lang="es-CO" sz="1412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 bwMode="auto">
          <a:xfrm flipH="1">
            <a:off x="3374571" y="1416125"/>
            <a:ext cx="37" cy="266601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2"/>
          <p:cNvSpPr>
            <a:spLocks/>
          </p:cNvSpPr>
          <p:nvPr/>
        </p:nvSpPr>
        <p:spPr bwMode="auto">
          <a:xfrm>
            <a:off x="3672532" y="1387475"/>
            <a:ext cx="4128569" cy="43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90407">
              <a:buClr>
                <a:srgbClr val="CC0000"/>
              </a:buClr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AFP´s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no invierten por falta de claridad en:    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T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emas tributarios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Settlement</a:t>
            </a: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Custodia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Manejo de FX</a:t>
            </a:r>
            <a:endParaRPr lang="es-CO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AFP´s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 Chilenas no pueden invertir en países que cuenten con grado de inversión menor al que existe en Chile.</a:t>
            </a: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err="1" smtClean="0">
                <a:solidFill>
                  <a:srgbClr val="333E48"/>
                </a:solidFill>
                <a:latin typeface="Trebuchet MS" pitchFamily="34" charset="0"/>
              </a:rPr>
              <a:t>Retail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: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  <a:sym typeface="Wingdings" panose="05000000000000000000" pitchFamily="2" charset="2"/>
              </a:rPr>
              <a:t>Falta de productos que ofrezcan capacidad de invertir en MILA</a:t>
            </a:r>
          </a:p>
          <a:p>
            <a:pPr marL="610000" lvl="1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  <a:sym typeface="Wingdings" panose="05000000000000000000" pitchFamily="2" charset="2"/>
              </a:rPr>
              <a:t>Falta de conocimiento de los otros países</a:t>
            </a:r>
          </a:p>
          <a:p>
            <a:pPr defTabSz="890407">
              <a:buClr>
                <a:srgbClr val="CC0000"/>
              </a:buClr>
            </a:pPr>
            <a:endParaRPr lang="es-ES" sz="1200" dirty="0">
              <a:latin typeface="Trebuchet MS" panose="020B0603020202020204" pitchFamily="34" charset="0"/>
            </a:endParaRPr>
          </a:p>
          <a:p>
            <a:pPr marL="152800" indent="-152800" defTabSz="890407">
              <a:buClr>
                <a:srgbClr val="CC0000"/>
              </a:buClr>
            </a:pPr>
            <a:endParaRPr lang="es-ES_tradnl" sz="1200" dirty="0">
              <a:solidFill>
                <a:srgbClr val="5F5F5F"/>
              </a:solidFill>
              <a:latin typeface="Trebuchet MS" panose="020B0603020202020204" pitchFamily="34" charset="0"/>
            </a:endParaRPr>
          </a:p>
          <a:p>
            <a:pPr marL="552859" lvl="1" indent="-152800" defTabSz="890407">
              <a:buClr>
                <a:srgbClr val="CC0000"/>
              </a:buClr>
            </a:pPr>
            <a:endParaRPr lang="en-US" sz="1200" dirty="0">
              <a:solidFill>
                <a:srgbClr val="5F5F5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54188"/>
              </p:ext>
            </p:extLst>
          </p:nvPr>
        </p:nvGraphicFramePr>
        <p:xfrm>
          <a:off x="273648" y="404024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496860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Problemáticas de la región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Chile – Perú - Colombia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1576576" y="2983596"/>
            <a:ext cx="2903984" cy="9144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Retos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futuro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7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/>
          </p:cNvSpPr>
          <p:nvPr/>
        </p:nvSpPr>
        <p:spPr bwMode="auto">
          <a:xfrm>
            <a:off x="3639875" y="1416125"/>
            <a:ext cx="4128569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2800" indent="-152800" defTabSz="890407">
              <a:buClr>
                <a:srgbClr val="CC0000"/>
              </a:buClr>
            </a:pPr>
            <a:endParaRPr lang="es-CL" sz="1588" dirty="0"/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Incrementar el número de emisores en Colombia, para hacer más atractivo el país</a:t>
            </a:r>
          </a:p>
          <a:p>
            <a:pPr algn="just" defTabSz="890407">
              <a:buClr>
                <a:srgbClr val="CC0000"/>
              </a:buClr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Incrementar la eficiencia tanto del mercado de valores colombiano como de las entidades que participan. 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Llevar a estándares internacionales la 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infraestructura y las reglas de mercado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Estandarizar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la regulación del mercado de valores </a:t>
            </a:r>
            <a:r>
              <a:rPr lang="es-ES" sz="1200" dirty="0">
                <a:solidFill>
                  <a:srgbClr val="333E48"/>
                </a:solidFill>
                <a:latin typeface="Trebuchet MS" pitchFamily="34" charset="0"/>
              </a:rPr>
              <a:t>de la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región,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haciendo énfasis en </a:t>
            </a: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la flexibilización, con el objetivo de lograr atraer mayores flujos</a:t>
            </a: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Lograr que los inversionistas institucionales de MILA comiencen a invertir en los otros países MILA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333E48"/>
                </a:solidFill>
                <a:latin typeface="Trebuchet MS" pitchFamily="34" charset="0"/>
              </a:rPr>
              <a:t>Incentivar el uso del “tubo” de MILA para los inversionistas </a:t>
            </a:r>
            <a:r>
              <a:rPr lang="es-ES" sz="1200" dirty="0" err="1" smtClean="0">
                <a:solidFill>
                  <a:srgbClr val="333E48"/>
                </a:solidFill>
                <a:latin typeface="Trebuchet MS" pitchFamily="34" charset="0"/>
              </a:rPr>
              <a:t>retail</a:t>
            </a: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algn="just" defTabSz="890407">
              <a:buClr>
                <a:srgbClr val="CC0000"/>
              </a:buClr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defTabSz="890407">
              <a:buClr>
                <a:srgbClr val="CC0000"/>
              </a:buClr>
            </a:pPr>
            <a:endParaRPr lang="es-CO" sz="1588" dirty="0" smtClean="0"/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defTabSz="890407">
              <a:buClr>
                <a:srgbClr val="CC0000"/>
              </a:buClr>
            </a:pPr>
            <a:endParaRPr lang="es-ES_tradnl" sz="1588" dirty="0">
              <a:solidFill>
                <a:srgbClr val="5F5F5F"/>
              </a:solidFill>
            </a:endParaRPr>
          </a:p>
          <a:p>
            <a:pPr marL="552859" lvl="1" indent="-152800" defTabSz="890407">
              <a:buClr>
                <a:srgbClr val="CC0000"/>
              </a:buClr>
            </a:pPr>
            <a:endParaRPr lang="en-US" sz="1588" dirty="0">
              <a:solidFill>
                <a:srgbClr val="5F5F5F"/>
              </a:solidFill>
            </a:endParaRPr>
          </a:p>
        </p:txBody>
      </p:sp>
      <p:graphicFrame>
        <p:nvGraphicFramePr>
          <p:cNvPr id="8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79422"/>
              </p:ext>
            </p:extLst>
          </p:nvPr>
        </p:nvGraphicFramePr>
        <p:xfrm>
          <a:off x="273648" y="4501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Retos hacia el futuro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8 Conector recto"/>
          <p:cNvCxnSpPr/>
          <p:nvPr/>
        </p:nvCxnSpPr>
        <p:spPr bwMode="auto">
          <a:xfrm>
            <a:off x="3385494" y="1683691"/>
            <a:ext cx="1" cy="151670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9"/>
          <p:cNvSpPr>
            <a:spLocks/>
          </p:cNvSpPr>
          <p:nvPr/>
        </p:nvSpPr>
        <p:spPr bwMode="auto">
          <a:xfrm>
            <a:off x="691077" y="1667787"/>
            <a:ext cx="2635808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Retos </a:t>
            </a:r>
            <a:r>
              <a:rPr lang="es-CO" sz="1412" dirty="0">
                <a:solidFill>
                  <a:srgbClr val="C00000"/>
                </a:solidFill>
              </a:rPr>
              <a:t>C</a:t>
            </a:r>
            <a:r>
              <a:rPr lang="es-CO" sz="1412" dirty="0" smtClean="0">
                <a:solidFill>
                  <a:srgbClr val="C00000"/>
                </a:solidFill>
              </a:rPr>
              <a:t>olombia</a:t>
            </a:r>
            <a:endParaRPr lang="es-CO" sz="1412" dirty="0">
              <a:solidFill>
                <a:srgbClr val="C00000"/>
              </a:solidFill>
            </a:endParaRPr>
          </a:p>
        </p:txBody>
      </p:sp>
      <p:cxnSp>
        <p:nvCxnSpPr>
          <p:cNvPr id="12" name="8 Conector recto"/>
          <p:cNvCxnSpPr/>
          <p:nvPr/>
        </p:nvCxnSpPr>
        <p:spPr bwMode="auto">
          <a:xfrm>
            <a:off x="3385495" y="3849362"/>
            <a:ext cx="0" cy="174932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39"/>
          <p:cNvSpPr>
            <a:spLocks/>
          </p:cNvSpPr>
          <p:nvPr/>
        </p:nvSpPr>
        <p:spPr bwMode="auto">
          <a:xfrm>
            <a:off x="691078" y="3833458"/>
            <a:ext cx="2635808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Retos </a:t>
            </a:r>
            <a:r>
              <a:rPr lang="es-CO" sz="1412" dirty="0" smtClean="0">
                <a:solidFill>
                  <a:srgbClr val="C00000"/>
                </a:solidFill>
              </a:rPr>
              <a:t>MILA</a:t>
            </a:r>
            <a:endParaRPr lang="es-CO" sz="1412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448053" y="1059600"/>
            <a:ext cx="4835095" cy="5305390"/>
            <a:chOff x="5318118" y="2204021"/>
            <a:chExt cx="4133907" cy="4536000"/>
          </a:xfrm>
        </p:grpSpPr>
        <p:pic>
          <p:nvPicPr>
            <p:cNvPr id="8" name="Picture 4" descr="C:\Users\terrazuriz\Desktop\Trini\2014\Marketing\1. Archivos 80 años\8. Mapa LV\mapa_lv_america_vacio-0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572" y="2204021"/>
              <a:ext cx="3445156" cy="45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5318118" y="4325971"/>
              <a:ext cx="4133907" cy="1955975"/>
            </a:xfrm>
            <a:prstGeom prst="rect">
              <a:avLst/>
            </a:prstGeom>
          </p:spPr>
          <p:txBody>
            <a:bodyPr wrap="square" lIns="0" tIns="45690" rIns="0" bIns="45690">
              <a:spAutoFit/>
            </a:bodyPr>
            <a:lstStyle/>
            <a:p>
              <a:pPr marL="174346" lvl="1" indent="-174346" algn="just" defTabSz="1015957">
                <a:lnSpc>
                  <a:spcPct val="100000"/>
                </a:lnSpc>
                <a:spcAft>
                  <a:spcPts val="500"/>
                </a:spcAft>
                <a:buClr>
                  <a:srgbClr val="CF0A2C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900" kern="0" dirty="0" err="1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Estados</a:t>
              </a: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 </a:t>
              </a:r>
              <a:r>
                <a:rPr lang="en-US" sz="900" kern="0" dirty="0" err="1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Unidos</a:t>
              </a: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/ 2010</a:t>
              </a:r>
            </a:p>
            <a:p>
              <a:pPr marL="174346" lvl="1" indent="-174346" algn="just" defTabSz="1015957">
                <a:lnSpc>
                  <a:spcPct val="100000"/>
                </a:lnSpc>
                <a:spcAft>
                  <a:spcPts val="500"/>
                </a:spcAft>
                <a:buClr>
                  <a:srgbClr val="CF0A2C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Colombia / 2006</a:t>
              </a:r>
            </a:p>
            <a:p>
              <a:pPr marL="174346" lvl="1" indent="-174346" algn="just" defTabSz="1015957">
                <a:lnSpc>
                  <a:spcPct val="100000"/>
                </a:lnSpc>
                <a:spcAft>
                  <a:spcPts val="500"/>
                </a:spcAft>
                <a:buClr>
                  <a:srgbClr val="CF0A2C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900" kern="0" dirty="0" err="1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Perú</a:t>
              </a: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 / 2004</a:t>
              </a:r>
            </a:p>
            <a:p>
              <a:pPr marL="174346" lvl="1" indent="-174346" algn="just" defTabSz="1015957">
                <a:lnSpc>
                  <a:spcPct val="100000"/>
                </a:lnSpc>
                <a:spcAft>
                  <a:spcPts val="500"/>
                </a:spcAft>
                <a:buClr>
                  <a:srgbClr val="CF0A2C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Chile / 1934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Antofagasta / 2007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La Serena / 2011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err="1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Viña</a:t>
              </a: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 del Mar / 2007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Santiago / 1934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Rancagua / 2012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err="1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Chillán</a:t>
              </a: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 / 2003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Concepción / 1999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Temuco / 2010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Valdivia / 2006</a:t>
              </a:r>
            </a:p>
            <a:p>
              <a:pPr marL="359785" lvl="2" indent="-179101" algn="just" defTabSz="1015957">
                <a:lnSpc>
                  <a:spcPct val="100000"/>
                </a:lnSpc>
                <a:spcAft>
                  <a:spcPts val="0"/>
                </a:spcAft>
                <a:buClr>
                  <a:srgbClr val="CF0A2C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Puerto </a:t>
              </a:r>
              <a:r>
                <a:rPr lang="en-US" sz="900" kern="0" dirty="0" err="1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Montt</a:t>
              </a:r>
              <a:r>
                <a:rPr lang="en-US" sz="900" kern="0" dirty="0" smtClean="0">
                  <a:solidFill>
                    <a:srgbClr val="333E48"/>
                  </a:solidFill>
                  <a:latin typeface="Trebuchet MS" pitchFamily="34" charset="0"/>
                  <a:cs typeface="Lucida Sans Unicode" pitchFamily="34" charset="0"/>
                </a:rPr>
                <a:t> / 2005</a:t>
              </a:r>
            </a:p>
          </p:txBody>
        </p:sp>
        <p:cxnSp>
          <p:nvCxnSpPr>
            <p:cNvPr id="10" name="9 Conector recto"/>
            <p:cNvCxnSpPr/>
            <p:nvPr/>
          </p:nvCxnSpPr>
          <p:spPr bwMode="auto">
            <a:xfrm>
              <a:off x="5318118" y="4470433"/>
              <a:ext cx="1644259" cy="158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10 Conector recto"/>
            <p:cNvCxnSpPr/>
            <p:nvPr/>
          </p:nvCxnSpPr>
          <p:spPr bwMode="auto">
            <a:xfrm>
              <a:off x="5318118" y="4645679"/>
              <a:ext cx="1644259" cy="158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11 Conector recto"/>
            <p:cNvCxnSpPr/>
            <p:nvPr/>
          </p:nvCxnSpPr>
          <p:spPr bwMode="auto">
            <a:xfrm>
              <a:off x="5318118" y="4820925"/>
              <a:ext cx="1644259" cy="158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"/>
            <p:cNvCxnSpPr/>
            <p:nvPr/>
          </p:nvCxnSpPr>
          <p:spPr bwMode="auto">
            <a:xfrm flipV="1">
              <a:off x="6962377" y="4031010"/>
              <a:ext cx="1272064" cy="439425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oval" w="sm" len="sm"/>
            </a:ln>
            <a:effectLst/>
          </p:spPr>
        </p:cxnSp>
        <p:cxnSp>
          <p:nvCxnSpPr>
            <p:cNvPr id="14" name="13 Conector recto"/>
            <p:cNvCxnSpPr/>
            <p:nvPr/>
          </p:nvCxnSpPr>
          <p:spPr bwMode="auto">
            <a:xfrm>
              <a:off x="6962377" y="4645679"/>
              <a:ext cx="1316260" cy="305303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oval" w="sm" len="sm"/>
            </a:ln>
            <a:effectLst/>
          </p:spPr>
        </p:cxnSp>
        <p:cxnSp>
          <p:nvCxnSpPr>
            <p:cNvPr id="15" name="14 Conector recto"/>
            <p:cNvCxnSpPr/>
            <p:nvPr/>
          </p:nvCxnSpPr>
          <p:spPr bwMode="auto">
            <a:xfrm>
              <a:off x="6962377" y="4820925"/>
              <a:ext cx="1245161" cy="54984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oval" w="sm" len="sm"/>
            </a:ln>
            <a:effectLst/>
          </p:spPr>
        </p:cxnSp>
        <p:cxnSp>
          <p:nvCxnSpPr>
            <p:cNvPr id="16" name="15 Conector recto"/>
            <p:cNvCxnSpPr/>
            <p:nvPr/>
          </p:nvCxnSpPr>
          <p:spPr bwMode="auto">
            <a:xfrm>
              <a:off x="6979379" y="4984767"/>
              <a:ext cx="1299258" cy="97921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oval" w="sm" len="sm"/>
            </a:ln>
            <a:effectLst/>
          </p:spPr>
        </p:cxnSp>
        <p:sp>
          <p:nvSpPr>
            <p:cNvPr id="17" name="16 Rectángulo"/>
            <p:cNvSpPr/>
            <p:nvPr/>
          </p:nvSpPr>
          <p:spPr>
            <a:xfrm>
              <a:off x="8377572" y="3914165"/>
              <a:ext cx="634558" cy="205252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l">
                <a:buNone/>
              </a:pPr>
              <a:r>
                <a:rPr lang="en-US" sz="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(Broker Dealer)</a:t>
              </a:r>
              <a:endParaRPr lang="es-CL" sz="80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8335691" y="5286731"/>
              <a:ext cx="448165" cy="205252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l">
                <a:buNone/>
              </a:pPr>
              <a:r>
                <a:rPr lang="en-US" sz="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(SAFI, SAB)</a:t>
              </a:r>
              <a:endParaRPr lang="es-CL" sz="80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416226" y="4867812"/>
              <a:ext cx="215174" cy="205252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l">
                <a:buNone/>
              </a:pPr>
              <a:r>
                <a:rPr lang="en-US" sz="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(SCB)</a:t>
              </a:r>
              <a:endParaRPr lang="es-CL" sz="800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0" name="126 Conector recto de flecha"/>
            <p:cNvCxnSpPr>
              <a:cxnSpLocks noChangeShapeType="1"/>
            </p:cNvCxnSpPr>
            <p:nvPr/>
          </p:nvCxnSpPr>
          <p:spPr bwMode="auto">
            <a:xfrm rot="5400000">
              <a:off x="6405124" y="5272332"/>
              <a:ext cx="1042516" cy="1440193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arrow" w="med" len="med"/>
            </a:ln>
          </p:spPr>
        </p:cxnSp>
        <p:cxnSp>
          <p:nvCxnSpPr>
            <p:cNvPr id="21" name="20 Conector recto"/>
            <p:cNvCxnSpPr/>
            <p:nvPr/>
          </p:nvCxnSpPr>
          <p:spPr bwMode="auto">
            <a:xfrm>
              <a:off x="5335120" y="4983179"/>
              <a:ext cx="1644259" cy="158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>
          <a:xfrm>
            <a:off x="325438" y="792712"/>
            <a:ext cx="8062912" cy="528637"/>
          </a:xfrm>
        </p:spPr>
        <p:txBody>
          <a:bodyPr/>
          <a:lstStyle/>
          <a:p>
            <a:r>
              <a:rPr lang="es-CL" dirty="0" smtClean="0"/>
              <a:t>Empresa de servicios financieros independiente en la Región Andina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289814" y="1739838"/>
            <a:ext cx="4102100" cy="2671229"/>
          </a:xfrm>
          <a:prstGeom prst="rect">
            <a:avLst/>
          </a:prstGeom>
        </p:spPr>
        <p:txBody>
          <a:bodyPr wrap="square" lIns="0" tIns="45617" rIns="0" bIns="45617">
            <a:spAutoFit/>
          </a:bodyPr>
          <a:lstStyle/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Fundada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en 1934 (81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años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)</a:t>
            </a:r>
          </a:p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Equipo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de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más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de 850 personas</a:t>
            </a:r>
          </a:p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24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socios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dirigen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la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gestión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diaria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de la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empresa</a:t>
            </a:r>
            <a:endParaRPr lang="en-US" sz="1200" kern="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Más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de 50.000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clientes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en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más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de 35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países</a:t>
            </a:r>
            <a:endParaRPr lang="en-US" sz="1200" kern="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Operaciones en Chile, Colombia,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Perú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y EE.UU.</a:t>
            </a:r>
          </a:p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Primera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institución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chilena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broker dealer en EE.UU.</a:t>
            </a:r>
          </a:p>
          <a:p>
            <a:pPr marL="285750" lvl="1" indent="-285750" algn="just" defTabSz="1015957">
              <a:lnSpc>
                <a:spcPct val="130000"/>
              </a:lnSpc>
              <a:spcAft>
                <a:spcPts val="1200"/>
              </a:spcAft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10 </a:t>
            </a:r>
            <a:r>
              <a:rPr lang="en-US" sz="1200" kern="0" dirty="0" err="1" smtClean="0">
                <a:solidFill>
                  <a:srgbClr val="333E48"/>
                </a:solidFill>
                <a:latin typeface="Trebuchet MS" pitchFamily="34" charset="0"/>
              </a:rPr>
              <a:t>sucursales</a:t>
            </a:r>
            <a:r>
              <a:rPr lang="en-US" sz="1200" kern="0" dirty="0" smtClean="0">
                <a:solidFill>
                  <a:srgbClr val="333E48"/>
                </a:solidFill>
                <a:latin typeface="Trebuchet MS" pitchFamily="34" charset="0"/>
              </a:rPr>
              <a:t> en Chile</a:t>
            </a:r>
          </a:p>
        </p:txBody>
      </p:sp>
      <p:graphicFrame>
        <p:nvGraphicFramePr>
          <p:cNvPr id="22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13978"/>
              </p:ext>
            </p:extLst>
          </p:nvPr>
        </p:nvGraphicFramePr>
        <p:xfrm>
          <a:off x="273648" y="2126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b="1" kern="0" dirty="0" smtClean="0">
                          <a:solidFill>
                            <a:srgbClr val="C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¿Quiénes somos?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terrazuriz\Desktop\Trini\2014\Marketing\1. Archivos 80 años\8. Mapa LV\mapa_mundo_clientes_lv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1278"/>
            <a:ext cx="8784976" cy="53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>
          <a:xfrm>
            <a:off x="325438" y="745212"/>
            <a:ext cx="8062912" cy="528637"/>
          </a:xfrm>
        </p:spPr>
        <p:txBody>
          <a:bodyPr/>
          <a:lstStyle/>
          <a:p>
            <a:r>
              <a:rPr lang="es-CL" dirty="0" smtClean="0"/>
              <a:t>Con clientes en todo el mundo</a:t>
            </a:r>
            <a:endParaRPr lang="es-CL" dirty="0"/>
          </a:p>
        </p:txBody>
      </p:sp>
      <p:graphicFrame>
        <p:nvGraphicFramePr>
          <p:cNvPr id="6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45149"/>
              </p:ext>
            </p:extLst>
          </p:nvPr>
        </p:nvGraphicFramePr>
        <p:xfrm>
          <a:off x="273648" y="2126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b="1" kern="0" dirty="0" smtClean="0">
                          <a:solidFill>
                            <a:srgbClr val="C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¿Quiénes somos?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605697" y="2977027"/>
            <a:ext cx="1889727" cy="361604"/>
          </a:xfrm>
          <a:prstGeom prst="roundRect">
            <a:avLst>
              <a:gd name="adj" fmla="val 0"/>
            </a:avLst>
          </a:prstGeom>
          <a:solidFill>
            <a:srgbClr val="333E48"/>
          </a:solidFill>
          <a:ln w="19050" algn="ctr">
            <a:noFill/>
            <a:round/>
            <a:headEnd/>
            <a:tailEnd/>
          </a:ln>
        </p:spPr>
        <p:txBody>
          <a:bodyPr wrap="none" lIns="91411" tIns="45706" rIns="91411" bIns="45706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050" b="1" dirty="0" smtClean="0">
                <a:solidFill>
                  <a:schemeClr val="bg1"/>
                </a:solidFill>
                <a:latin typeface="Trebuchet MS" pitchFamily="34" charset="0"/>
              </a:rPr>
              <a:t>COLOMBIA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648270" y="2977027"/>
            <a:ext cx="1889727" cy="361604"/>
          </a:xfrm>
          <a:prstGeom prst="roundRect">
            <a:avLst>
              <a:gd name="adj" fmla="val 0"/>
            </a:avLst>
          </a:prstGeom>
          <a:solidFill>
            <a:srgbClr val="333E48"/>
          </a:solidFill>
          <a:ln w="19050" algn="ctr">
            <a:noFill/>
            <a:round/>
            <a:headEnd/>
            <a:tailEnd/>
          </a:ln>
        </p:spPr>
        <p:txBody>
          <a:bodyPr wrap="none" lIns="91411" tIns="45706" rIns="91411" bIns="45706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050" b="1" dirty="0" smtClean="0">
                <a:solidFill>
                  <a:schemeClr val="bg1"/>
                </a:solidFill>
                <a:latin typeface="Trebuchet MS" pitchFamily="34" charset="0"/>
              </a:rPr>
              <a:t>USA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20553" y="2977027"/>
            <a:ext cx="1889727" cy="361604"/>
          </a:xfrm>
          <a:prstGeom prst="roundRect">
            <a:avLst>
              <a:gd name="adj" fmla="val 0"/>
            </a:avLst>
          </a:prstGeom>
          <a:solidFill>
            <a:srgbClr val="333E48"/>
          </a:solidFill>
          <a:ln w="19050" algn="ctr">
            <a:noFill/>
            <a:round/>
            <a:headEnd/>
            <a:tailEnd/>
          </a:ln>
        </p:spPr>
        <p:txBody>
          <a:bodyPr wrap="none" lIns="91411" tIns="45706" rIns="91411" bIns="45706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050" b="1" dirty="0" smtClean="0">
                <a:solidFill>
                  <a:schemeClr val="bg1"/>
                </a:solidFill>
                <a:latin typeface="Trebuchet MS" pitchFamily="34" charset="0"/>
              </a:rPr>
              <a:t>CHILE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63125" y="2977027"/>
            <a:ext cx="1889727" cy="361604"/>
          </a:xfrm>
          <a:prstGeom prst="roundRect">
            <a:avLst>
              <a:gd name="adj" fmla="val 0"/>
            </a:avLst>
          </a:prstGeom>
          <a:solidFill>
            <a:srgbClr val="333E48"/>
          </a:solidFill>
          <a:ln w="19050" algn="ctr">
            <a:noFill/>
            <a:round/>
            <a:headEnd/>
            <a:tailEnd/>
          </a:ln>
        </p:spPr>
        <p:txBody>
          <a:bodyPr wrap="none" lIns="91411" tIns="45706" rIns="91411" bIns="45706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050" b="1" dirty="0" smtClean="0">
                <a:solidFill>
                  <a:schemeClr val="bg1"/>
                </a:solidFill>
                <a:latin typeface="Trebuchet MS" pitchFamily="34" charset="0"/>
              </a:rPr>
              <a:t>PERÚ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563120" y="3344995"/>
            <a:ext cx="1889727" cy="128234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 lIns="91250" tIns="251557" rIns="91250" bIns="45624" anchor="t"/>
          <a:lstStyle/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Sociedad Agente de Bolsa (SAB)</a:t>
            </a:r>
          </a:p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Sociedad Administradora de Fondos de Inversión (SAFI)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605694" y="3344995"/>
            <a:ext cx="1889727" cy="128234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 lIns="91250" tIns="251557" rIns="91250" bIns="45624" anchor="t"/>
          <a:lstStyle/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Sociedad Comisionista de Bolsa (SCB)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648267" y="3344995"/>
            <a:ext cx="1889727" cy="128234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 lIns="91250" tIns="251557" rIns="91250" bIns="45624" anchor="t"/>
          <a:lstStyle/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dirty="0" smtClean="0">
                <a:solidFill>
                  <a:srgbClr val="5F5F5F"/>
                </a:solidFill>
                <a:latin typeface="Trebuchet MS" pitchFamily="34" charset="0"/>
              </a:rPr>
              <a:t> </a:t>
            </a: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</a:t>
            </a:r>
            <a:r>
              <a:rPr lang="es-CL" sz="900" kern="0" dirty="0" err="1" smtClean="0">
                <a:solidFill>
                  <a:schemeClr val="tx1"/>
                </a:solidFill>
                <a:latin typeface="Trebuchet MS" pitchFamily="34" charset="0"/>
              </a:rPr>
              <a:t>Securities</a:t>
            </a: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 U.S. LLC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520549" y="3344995"/>
            <a:ext cx="1889727" cy="128234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 lIns="91250" tIns="251557" rIns="91250" bIns="45624" anchor="t"/>
          <a:lstStyle/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Corredora de Bolsa </a:t>
            </a:r>
          </a:p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Corredora de Bolsa de Productos</a:t>
            </a:r>
          </a:p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LV Asset Management (AGF)</a:t>
            </a:r>
          </a:p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Activos AGF</a:t>
            </a:r>
          </a:p>
          <a:p>
            <a:pPr marL="177512" lvl="1" indent="-177512" algn="l" defTabSz="1015957" eaLnBrk="0" hangingPunct="0">
              <a:lnSpc>
                <a:spcPct val="100000"/>
              </a:lnSpc>
              <a:buClr>
                <a:srgbClr val="CC0000"/>
              </a:buClr>
              <a:buSzPct val="120000"/>
              <a:buFont typeface="Arial" pitchFamily="34" charset="0"/>
              <a:buChar char="•"/>
              <a:defRPr/>
            </a:pPr>
            <a:r>
              <a:rPr lang="es-CL" sz="900" kern="0" dirty="0" smtClean="0">
                <a:solidFill>
                  <a:schemeClr val="tx1"/>
                </a:solidFill>
                <a:latin typeface="Trebuchet MS" pitchFamily="34" charset="0"/>
              </a:rPr>
              <a:t>Otras empresas LV</a:t>
            </a:r>
          </a:p>
        </p:txBody>
      </p:sp>
      <p:cxnSp>
        <p:nvCxnSpPr>
          <p:cNvPr id="20" name="19 Conector recto"/>
          <p:cNvCxnSpPr/>
          <p:nvPr/>
        </p:nvCxnSpPr>
        <p:spPr bwMode="auto">
          <a:xfrm rot="5400000">
            <a:off x="1353225" y="2772866"/>
            <a:ext cx="295858" cy="2033"/>
          </a:xfrm>
          <a:prstGeom prst="line">
            <a:avLst/>
          </a:prstGeom>
          <a:solidFill>
            <a:schemeClr val="folHlink"/>
          </a:solidFill>
          <a:ln w="19050" algn="ctr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</p:spPr>
      </p:cxnSp>
      <p:cxnSp>
        <p:nvCxnSpPr>
          <p:cNvPr id="21" name="20 Conector recto"/>
          <p:cNvCxnSpPr/>
          <p:nvPr/>
        </p:nvCxnSpPr>
        <p:spPr bwMode="auto">
          <a:xfrm rot="5400000">
            <a:off x="3395798" y="2772866"/>
            <a:ext cx="295858" cy="2033"/>
          </a:xfrm>
          <a:prstGeom prst="line">
            <a:avLst/>
          </a:prstGeom>
          <a:solidFill>
            <a:schemeClr val="folHlink"/>
          </a:solidFill>
          <a:ln w="19050" algn="ctr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</p:spPr>
      </p:cxnSp>
      <p:cxnSp>
        <p:nvCxnSpPr>
          <p:cNvPr id="22" name="21 Conector recto"/>
          <p:cNvCxnSpPr/>
          <p:nvPr/>
        </p:nvCxnSpPr>
        <p:spPr bwMode="auto">
          <a:xfrm rot="5400000">
            <a:off x="5438370" y="2772866"/>
            <a:ext cx="295858" cy="2033"/>
          </a:xfrm>
          <a:prstGeom prst="line">
            <a:avLst/>
          </a:prstGeom>
          <a:solidFill>
            <a:schemeClr val="folHlink"/>
          </a:solidFill>
          <a:ln w="19050" algn="ctr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</p:spPr>
      </p:cxnSp>
      <p:cxnSp>
        <p:nvCxnSpPr>
          <p:cNvPr id="23" name="22 Conector recto"/>
          <p:cNvCxnSpPr/>
          <p:nvPr/>
        </p:nvCxnSpPr>
        <p:spPr bwMode="auto">
          <a:xfrm rot="5400000">
            <a:off x="7480943" y="2772866"/>
            <a:ext cx="295858" cy="2033"/>
          </a:xfrm>
          <a:prstGeom prst="line">
            <a:avLst/>
          </a:prstGeom>
          <a:solidFill>
            <a:schemeClr val="folHlink"/>
          </a:solidFill>
          <a:ln w="19050" algn="ctr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</p:spPr>
      </p:cxnSp>
      <p:cxnSp>
        <p:nvCxnSpPr>
          <p:cNvPr id="26" name="25 Conector recto"/>
          <p:cNvCxnSpPr/>
          <p:nvPr/>
        </p:nvCxnSpPr>
        <p:spPr bwMode="auto">
          <a:xfrm flipV="1">
            <a:off x="1502182" y="2625949"/>
            <a:ext cx="6127717" cy="0"/>
          </a:xfrm>
          <a:prstGeom prst="line">
            <a:avLst/>
          </a:prstGeom>
          <a:solidFill>
            <a:schemeClr val="folHlink"/>
          </a:solidFill>
          <a:ln w="19050" algn="ctr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8" name="37 Conector recto"/>
          <p:cNvCxnSpPr/>
          <p:nvPr/>
        </p:nvCxnSpPr>
        <p:spPr bwMode="auto">
          <a:xfrm>
            <a:off x="4566940" y="2296886"/>
            <a:ext cx="0" cy="329067"/>
          </a:xfrm>
          <a:prstGeom prst="line">
            <a:avLst/>
          </a:prstGeom>
          <a:solidFill>
            <a:schemeClr val="folHlink"/>
          </a:solidFill>
          <a:ln w="19050" algn="ctr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05" y="1600948"/>
            <a:ext cx="1791911" cy="648962"/>
          </a:xfrm>
          <a:prstGeom prst="rect">
            <a:avLst/>
          </a:prstGeom>
        </p:spPr>
      </p:pic>
      <p:graphicFrame>
        <p:nvGraphicFramePr>
          <p:cNvPr id="28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19986"/>
              </p:ext>
            </p:extLst>
          </p:nvPr>
        </p:nvGraphicFramePr>
        <p:xfrm>
          <a:off x="273648" y="4501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Estructura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Corporativa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7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325438" y="1184587"/>
            <a:ext cx="8062912" cy="528637"/>
          </a:xfrm>
        </p:spPr>
        <p:txBody>
          <a:bodyPr/>
          <a:lstStyle/>
          <a:p>
            <a:r>
              <a:rPr lang="es-CL" dirty="0" smtClean="0"/>
              <a:t>Estructuras independientes</a:t>
            </a:r>
            <a:endParaRPr lang="es-CL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77194" y="2164378"/>
            <a:ext cx="2581664" cy="626503"/>
          </a:xfrm>
          <a:prstGeom prst="roundRect">
            <a:avLst>
              <a:gd name="adj" fmla="val 0"/>
            </a:avLst>
          </a:prstGeom>
          <a:solidFill>
            <a:srgbClr val="004A6C"/>
          </a:solidFill>
          <a:ln w="19050" algn="ctr">
            <a:noFill/>
            <a:round/>
            <a:headEnd/>
            <a:tailEnd/>
          </a:ln>
        </p:spPr>
        <p:txBody>
          <a:bodyPr wrap="none" lIns="91265" tIns="45631" rIns="91265" bIns="45631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200" b="1" dirty="0" smtClean="0">
                <a:solidFill>
                  <a:schemeClr val="bg1"/>
                </a:solidFill>
                <a:latin typeface="Trebuchet MS" pitchFamily="34" charset="0"/>
              </a:rPr>
              <a:t>GESTIÓN PATRIMONIAL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181024" y="2164371"/>
            <a:ext cx="2581664" cy="626503"/>
          </a:xfrm>
          <a:prstGeom prst="roundRect">
            <a:avLst>
              <a:gd name="adj" fmla="val 0"/>
            </a:avLst>
          </a:prstGeom>
          <a:solidFill>
            <a:srgbClr val="3A6552"/>
          </a:solidFill>
          <a:ln w="19050" algn="ctr">
            <a:noFill/>
            <a:round/>
            <a:headEnd/>
            <a:tailEnd/>
          </a:ln>
        </p:spPr>
        <p:txBody>
          <a:bodyPr wrap="none" lIns="91265" tIns="45631" rIns="91265" bIns="45631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200" b="1" dirty="0" smtClean="0">
                <a:solidFill>
                  <a:schemeClr val="bg1"/>
                </a:solidFill>
                <a:latin typeface="Trebuchet MS" pitchFamily="34" charset="0"/>
              </a:rPr>
              <a:t>ASSET MANAGEMENT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279109" y="2164375"/>
            <a:ext cx="2581664" cy="626503"/>
          </a:xfrm>
          <a:prstGeom prst="roundRect">
            <a:avLst>
              <a:gd name="adj" fmla="val 0"/>
            </a:avLst>
          </a:prstGeom>
          <a:solidFill>
            <a:srgbClr val="878372"/>
          </a:solidFill>
          <a:ln w="19050" algn="ctr">
            <a:noFill/>
            <a:round/>
            <a:headEnd/>
            <a:tailEnd/>
          </a:ln>
        </p:spPr>
        <p:txBody>
          <a:bodyPr wrap="none" lIns="91265" tIns="45631" rIns="91265" bIns="45631" anchor="ctr"/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None/>
            </a:pPr>
            <a:r>
              <a:rPr lang="es-CL" sz="1200" b="1" dirty="0" smtClean="0">
                <a:solidFill>
                  <a:schemeClr val="bg1"/>
                </a:solidFill>
                <a:latin typeface="Trebuchet MS" pitchFamily="34" charset="0"/>
              </a:rPr>
              <a:t>LARRAINVIAL CAPITAL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79666" y="3167753"/>
            <a:ext cx="2561336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just">
              <a:buNone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Su foco está en el mercado de capitales, a través de finanzas corporativas, intermediación (acciones, renta fija, monedas y derivados), y distribución de productos para clientes corporativos e institucionales.</a:t>
            </a: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algn="just">
              <a:buNone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7194" y="3167755"/>
            <a:ext cx="2581663" cy="120031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just">
              <a:buNone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Es el área de LarrainVial orientada a asesorar a nuestros clientes personas (naturales o jurídicas) y </a:t>
            </a:r>
            <a:r>
              <a:rPr lang="es-CL" sz="1200" dirty="0" err="1" smtClean="0">
                <a:solidFill>
                  <a:srgbClr val="333E48"/>
                </a:solidFill>
                <a:latin typeface="Trebuchet MS" pitchFamily="34" charset="0"/>
              </a:rPr>
              <a:t>family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CL" sz="1200" dirty="0" err="1" smtClean="0">
                <a:solidFill>
                  <a:srgbClr val="333E48"/>
                </a:solidFill>
                <a:latin typeface="Trebuchet MS" pitchFamily="34" charset="0"/>
              </a:rPr>
              <a:t>offices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 en la gestión de sus patrimonios.</a:t>
            </a: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algn="just">
              <a:buNone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201364" y="3167750"/>
            <a:ext cx="2561323" cy="120031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just">
              <a:buNone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Es la división de LarrainVial dedicada a la administración de fondos mutuos y de inversión, tanto en Chile como en el exterior.</a:t>
            </a:r>
            <a:endParaRPr lang="es-ES" sz="1200" dirty="0" smtClean="0">
              <a:solidFill>
                <a:srgbClr val="333E48"/>
              </a:solidFill>
              <a:latin typeface="Trebuchet MS" pitchFamily="34" charset="0"/>
            </a:endParaRPr>
          </a:p>
          <a:p>
            <a:pPr algn="just">
              <a:buNone/>
            </a:pPr>
            <a:endParaRPr lang="es-ES" sz="1200" dirty="0">
              <a:solidFill>
                <a:srgbClr val="333E48"/>
              </a:solidFill>
              <a:latin typeface="Trebuchet MS" pitchFamily="34" charset="0"/>
            </a:endParaRPr>
          </a:p>
        </p:txBody>
      </p:sp>
      <p:graphicFrame>
        <p:nvGraphicFramePr>
          <p:cNvPr id="18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83003"/>
              </p:ext>
            </p:extLst>
          </p:nvPr>
        </p:nvGraphicFramePr>
        <p:xfrm>
          <a:off x="273648" y="3076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Áreas de Negocio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2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395536" y="1464010"/>
            <a:ext cx="784887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CF0A2C"/>
              </a:buClr>
              <a:buSzPct val="110000"/>
              <a:defRPr/>
            </a:pPr>
            <a:r>
              <a:rPr lang="en-US" dirty="0" err="1">
                <a:solidFill>
                  <a:srgbClr val="333E48"/>
                </a:solidFill>
                <a:latin typeface="Trebuchet MS" pitchFamily="34" charset="0"/>
              </a:rPr>
              <a:t>LarrainVial</a:t>
            </a:r>
            <a:r>
              <a:rPr lang="en-US" dirty="0">
                <a:solidFill>
                  <a:srgbClr val="333E48"/>
                </a:solidFill>
                <a:latin typeface="Trebuchet MS" pitchFamily="34" charset="0"/>
              </a:rPr>
              <a:t> S.A.</a:t>
            </a:r>
          </a:p>
        </p:txBody>
      </p:sp>
      <p:sp>
        <p:nvSpPr>
          <p:cNvPr id="10" name="4 Marcador de texto"/>
          <p:cNvSpPr>
            <a:spLocks noGrp="1"/>
          </p:cNvSpPr>
          <p:nvPr>
            <p:ph type="body" sz="quarter" idx="12"/>
          </p:nvPr>
        </p:nvSpPr>
        <p:spPr>
          <a:xfrm>
            <a:off x="397520" y="3550642"/>
            <a:ext cx="8062912" cy="344636"/>
          </a:xfrm>
        </p:spPr>
        <p:txBody>
          <a:bodyPr>
            <a:normAutofit/>
          </a:bodyPr>
          <a:lstStyle/>
          <a:p>
            <a:r>
              <a:rPr lang="es-CL" dirty="0" smtClean="0"/>
              <a:t>Calificación de solvencia agencias locales e internacionales</a:t>
            </a:r>
            <a:endParaRPr lang="es-CL" dirty="0"/>
          </a:p>
        </p:txBody>
      </p:sp>
      <p:graphicFrame>
        <p:nvGraphicFramePr>
          <p:cNvPr id="11" name="29 Tabla"/>
          <p:cNvGraphicFramePr>
            <a:graphicFrameLocks noGrp="1"/>
          </p:cNvGraphicFramePr>
          <p:nvPr>
            <p:extLst/>
          </p:nvPr>
        </p:nvGraphicFramePr>
        <p:xfrm>
          <a:off x="541538" y="3907460"/>
          <a:ext cx="8278935" cy="1465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20"/>
                <a:gridCol w="3357007"/>
                <a:gridCol w="1532354"/>
                <a:gridCol w="1695354"/>
              </a:tblGrid>
              <a:tr h="372777">
                <a:tc rowSpan="2"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CL" sz="1000" b="1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Standard &amp; Poor’s</a:t>
                      </a:r>
                      <a:endParaRPr lang="es-CL" sz="10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es-CL" sz="10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LarrainVial Corredora de Bolsa **</a:t>
                      </a:r>
                    </a:p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CL" sz="10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(Crédito Contraparte)</a:t>
                      </a:r>
                    </a:p>
                  </a:txBody>
                  <a:tcPr marL="185456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BBB</a:t>
                      </a:r>
                    </a:p>
                    <a:p>
                      <a:pPr marL="0" marR="0" lvl="0" indent="0" algn="ctr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A-2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Largo Plazo</a:t>
                      </a:r>
                    </a:p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Corto Plazo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658">
                <a:tc vMerge="1"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lang="es-CL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19" marR="61819" marT="30909" marB="30909" anchor="ctr"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LarrainVial Asset</a:t>
                      </a:r>
                      <a:r>
                        <a:rPr lang="es-CL" sz="10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Management *** </a:t>
                      </a:r>
                    </a:p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0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(Asset Management Practices, AMP)</a:t>
                      </a:r>
                      <a:endParaRPr lang="es-CL" sz="10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185456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AMP-1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Muy Fuerte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658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Humphreys</a:t>
                      </a:r>
                      <a:endParaRPr lang="es-CL" sz="10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LarrainVial Corredora de Bolsa ****</a:t>
                      </a:r>
                    </a:p>
                  </a:txBody>
                  <a:tcPr marL="185456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AA-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Nivel 1+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Feller</a:t>
                      </a:r>
                      <a:r>
                        <a:rPr lang="es-CL" sz="10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Rate</a:t>
                      </a:r>
                      <a:endParaRPr lang="es-CL" sz="10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LarrainVial Corredora de Bolsa *****</a:t>
                      </a:r>
                    </a:p>
                  </a:txBody>
                  <a:tcPr marL="185456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1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AA-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6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CL" sz="10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Perspectivas estables</a:t>
                      </a:r>
                    </a:p>
                  </a:txBody>
                  <a:tcPr marL="61819" marR="61819" marT="30909" marB="3090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97521" y="5380488"/>
            <a:ext cx="5752256" cy="78481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ES" sz="900" dirty="0">
                <a:latin typeface="Trebuchet MS" pitchFamily="34" charset="0"/>
              </a:rPr>
              <a:t>* Considera el pago de multa tras sanción de la SVS (UF 200.000, USD 7,4 millones) en Septiembre de 2014</a:t>
            </a:r>
          </a:p>
          <a:p>
            <a:r>
              <a:rPr lang="es-ES" sz="900" dirty="0">
                <a:latin typeface="Trebuchet MS" pitchFamily="34" charset="0"/>
              </a:rPr>
              <a:t>** Ratificada el 16 de Noviembre de 2015</a:t>
            </a:r>
          </a:p>
          <a:p>
            <a:r>
              <a:rPr lang="es-ES" sz="900" dirty="0">
                <a:latin typeface="Trebuchet MS" pitchFamily="34" charset="0"/>
              </a:rPr>
              <a:t>*** Ratificada el 26 de noviembre  de 2015</a:t>
            </a:r>
          </a:p>
          <a:p>
            <a:r>
              <a:rPr lang="es-ES" sz="900" dirty="0">
                <a:latin typeface="Trebuchet MS" pitchFamily="34" charset="0"/>
              </a:rPr>
              <a:t>**** Ratificada el 22 de octubre de 2015</a:t>
            </a:r>
          </a:p>
          <a:p>
            <a:r>
              <a:rPr lang="es-ES" sz="900" dirty="0">
                <a:latin typeface="Trebuchet MS" pitchFamily="34" charset="0"/>
              </a:rPr>
              <a:t>***** Ratificada el 22  de septiembre de 2014- En proceso de publicación la ratificación 2015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75928" y="2996953"/>
            <a:ext cx="5752256" cy="50781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ES" sz="900" dirty="0">
                <a:latin typeface="Trebuchet MS" pitchFamily="34" charset="0"/>
              </a:rPr>
              <a:t>*    Depreciación del 15% CLP vs USD periodo 2015-2014</a:t>
            </a:r>
          </a:p>
          <a:p>
            <a:r>
              <a:rPr lang="es-ES" sz="900" dirty="0">
                <a:latin typeface="Trebuchet MS" pitchFamily="34" charset="0"/>
              </a:rPr>
              <a:t>* *  Depreciación del 4% CLP vs USD periodo 2016-2015</a:t>
            </a:r>
          </a:p>
          <a:p>
            <a:pPr marL="171450" indent="-171450">
              <a:buFont typeface="Arial" charset="0"/>
              <a:buChar char="•"/>
            </a:pPr>
            <a:endParaRPr lang="es-ES" sz="900" dirty="0">
              <a:latin typeface="Trebuchet MS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/>
          </p:nvPr>
        </p:nvGraphicFramePr>
        <p:xfrm>
          <a:off x="566441" y="1484784"/>
          <a:ext cx="8146019" cy="1504950"/>
        </p:xfrm>
        <a:graphic>
          <a:graphicData uri="http://schemas.openxmlformats.org/drawingml/2006/table">
            <a:tbl>
              <a:tblPr/>
              <a:tblGrid>
                <a:gridCol w="1485280"/>
                <a:gridCol w="842154"/>
                <a:gridCol w="1163717"/>
                <a:gridCol w="1163717"/>
                <a:gridCol w="1163717"/>
                <a:gridCol w="1163717"/>
                <a:gridCol w="1163717"/>
              </a:tblGrid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Moneda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2016 (</a:t>
                      </a:r>
                      <a:r>
                        <a:rPr lang="es-CO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YTD</a:t>
                      </a:r>
                      <a:r>
                        <a:rPr lang="es-CO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 Julio</a:t>
                      </a:r>
                      <a:r>
                        <a:rPr lang="es-CO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)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E48"/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Ingresos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CLP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74.126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79.699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84.638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75.658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50.588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Utilidad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CLP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9.699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10.131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10.640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3.837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7.584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Patrimonio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CLP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82.185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90.247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83.488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90.059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90.659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127*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132**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D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52236"/>
              </p:ext>
            </p:extLst>
          </p:nvPr>
        </p:nvGraphicFramePr>
        <p:xfrm>
          <a:off x="273648" y="557072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En Cifras LarrainVial S.A.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5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1576576" y="2983596"/>
            <a:ext cx="2903984" cy="914400"/>
          </a:xfrm>
        </p:spPr>
        <p:txBody>
          <a:bodyPr/>
          <a:lstStyle/>
          <a:p>
            <a:r>
              <a:rPr lang="en-US" dirty="0" err="1" smtClean="0"/>
              <a:t>Larraín</a:t>
            </a:r>
            <a:r>
              <a:rPr lang="en-US" dirty="0" smtClean="0"/>
              <a:t> Vial Colombia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sz="1600" dirty="0" smtClean="0"/>
              <a:t>Racionalidad apertura LarrainVial SCB Colombia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931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 bwMode="auto">
          <a:xfrm>
            <a:off x="3368127" y="1253148"/>
            <a:ext cx="39102" cy="464690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Placeholder 39"/>
          <p:cNvSpPr>
            <a:spLocks/>
          </p:cNvSpPr>
          <p:nvPr/>
        </p:nvSpPr>
        <p:spPr bwMode="auto">
          <a:xfrm>
            <a:off x="538677" y="1654728"/>
            <a:ext cx="2635808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Veíamos grandes oportunidades en el mercado de capitales colombiano</a:t>
            </a:r>
            <a:endParaRPr lang="es-CO" sz="1412" dirty="0">
              <a:solidFill>
                <a:srgbClr val="C00000"/>
              </a:solidFill>
            </a:endParaRPr>
          </a:p>
        </p:txBody>
      </p:sp>
      <p:sp>
        <p:nvSpPr>
          <p:cNvPr id="12" name="Text Placeholder 2"/>
          <p:cNvSpPr>
            <a:spLocks/>
          </p:cNvSpPr>
          <p:nvPr/>
        </p:nvSpPr>
        <p:spPr bwMode="auto">
          <a:xfrm>
            <a:off x="3563675" y="1253147"/>
            <a:ext cx="4128569" cy="49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2800" indent="-152800" algn="just" defTabSz="890407">
              <a:buClr>
                <a:srgbClr val="CC0000"/>
              </a:buClr>
            </a:pPr>
            <a:endParaRPr lang="es-CL" sz="1588" dirty="0"/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Flujos de inversionistas institucionales extranjeros hacia zona Andina en aumento, dada una ecuación riesgo/retorno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atractiva apalancándonos en el </a:t>
            </a:r>
            <a:r>
              <a:rPr lang="es-CL" sz="1200" i="1" dirty="0" err="1" smtClean="0">
                <a:solidFill>
                  <a:srgbClr val="333E48"/>
                </a:solidFill>
                <a:latin typeface="Trebuchet MS" pitchFamily="34" charset="0"/>
              </a:rPr>
              <a:t>know</a:t>
            </a:r>
            <a:r>
              <a:rPr lang="es-CL" sz="1200" i="1" dirty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CL" sz="1200" i="1" dirty="0" err="1" smtClean="0">
                <a:solidFill>
                  <a:srgbClr val="333E48"/>
                </a:solidFill>
                <a:latin typeface="Trebuchet MS" pitchFamily="34" charset="0"/>
              </a:rPr>
              <a:t>how</a:t>
            </a:r>
            <a:r>
              <a:rPr lang="es-CL" sz="1200" i="1" dirty="0" smtClean="0">
                <a:solidFill>
                  <a:srgbClr val="333E48"/>
                </a:solidFill>
                <a:latin typeface="Trebuchet MS" pitchFamily="34" charset="0"/>
              </a:rPr>
              <a:t>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de más de 75 años que tenía Chile.</a:t>
            </a: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El esfuerzo que hicieron las bolsas de Chile, Perú y Colombia para posicionar a MILA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 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en el mercado internacional proveía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un contexto favorable.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La SCB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era un vehículo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que nos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permitía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desarrollar todos los productos y servicios que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queríamos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ofrecer en Colombia.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Era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un complemento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a los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negocios existentes de LV, donde se 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quería </a:t>
            </a: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lograr la conectividad entre clientes institucionales colombianos y extranjeros buscando posicionarnos como líder Andino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.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rgbClr val="333E48"/>
                </a:solidFill>
                <a:latin typeface="Trebuchet MS" pitchFamily="34" charset="0"/>
              </a:rPr>
              <a:t>Ofrecer conocimiento del mercado local,  opinión de las principales empresas emisoras, capacidad de ejecución y acceso a los mejores negocios en Colombia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.</a:t>
            </a: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Aprovechar la sinergias tecnológicas de 1era generación respecto a </a:t>
            </a:r>
            <a:r>
              <a:rPr lang="es-CL" sz="1200" i="1" dirty="0" err="1" smtClean="0">
                <a:solidFill>
                  <a:srgbClr val="333E48"/>
                </a:solidFill>
                <a:latin typeface="Trebuchet MS" pitchFamily="34" charset="0"/>
              </a:rPr>
              <a:t>benchmark</a:t>
            </a:r>
            <a:r>
              <a:rPr lang="es-CL" sz="1200" dirty="0" smtClean="0">
                <a:solidFill>
                  <a:srgbClr val="333E48"/>
                </a:solidFill>
                <a:latin typeface="Trebuchet MS" pitchFamily="34" charset="0"/>
              </a:rPr>
              <a:t> colombiano. </a:t>
            </a:r>
            <a:endParaRPr lang="es-ES_tradnl" sz="1200" dirty="0">
              <a:solidFill>
                <a:srgbClr val="333E48"/>
              </a:solidFill>
              <a:latin typeface="Trebuchet MS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/>
          </a:p>
          <a:p>
            <a:pPr marL="152800" indent="-152800" algn="just" defTabSz="890407">
              <a:buClr>
                <a:srgbClr val="CC0000"/>
              </a:buClr>
              <a:buFont typeface="Wingdings" pitchFamily="2" charset="2"/>
              <a:buChar char="§"/>
            </a:pPr>
            <a:endParaRPr lang="es-CL" sz="1200" dirty="0">
              <a:solidFill>
                <a:srgbClr val="333E48"/>
              </a:solidFill>
              <a:latin typeface="Trebuchet MS" pitchFamily="34" charset="0"/>
            </a:endParaRPr>
          </a:p>
        </p:txBody>
      </p:sp>
      <p:graphicFrame>
        <p:nvGraphicFramePr>
          <p:cNvPr id="9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43693"/>
              </p:ext>
            </p:extLst>
          </p:nvPr>
        </p:nvGraphicFramePr>
        <p:xfrm>
          <a:off x="273648" y="4501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Fundamentos  para instalarnos como SCB en Colombia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576589" y="1798701"/>
            <a:ext cx="4436623" cy="813914"/>
          </a:xfrm>
          <a:prstGeom prst="rect">
            <a:avLst/>
          </a:prstGeom>
        </p:spPr>
        <p:txBody>
          <a:bodyPr lIns="80048" tIns="40023" rIns="80048" bIns="40023">
            <a:spAutoFit/>
          </a:bodyPr>
          <a:lstStyle/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588" b="1" dirty="0">
                <a:latin typeface="Trebuchet MS" panose="020B0603020202020204" pitchFamily="34" charset="0"/>
              </a:rPr>
              <a:t>Mercado Objetivo</a:t>
            </a:r>
            <a:r>
              <a:rPr lang="es-ES" sz="1588" dirty="0">
                <a:latin typeface="Trebuchet MS" panose="020B0603020202020204" pitchFamily="34" charset="0"/>
              </a:rPr>
              <a:t>: 100% institucional</a:t>
            </a: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endParaRPr lang="es-ES" sz="1588" dirty="0">
              <a:latin typeface="Trebuchet MS" panose="020B0603020202020204" pitchFamily="34" charset="0"/>
            </a:endParaRPr>
          </a:p>
          <a:p>
            <a:pPr marL="152800" indent="-152800" defTabSz="890407"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588" b="1" dirty="0">
                <a:latin typeface="Trebuchet MS" panose="020B0603020202020204" pitchFamily="34" charset="0"/>
              </a:rPr>
              <a:t>Modelo de atención: </a:t>
            </a:r>
          </a:p>
        </p:txBody>
      </p:sp>
      <p:cxnSp>
        <p:nvCxnSpPr>
          <p:cNvPr id="13" name="12 Conector recto"/>
          <p:cNvCxnSpPr/>
          <p:nvPr/>
        </p:nvCxnSpPr>
        <p:spPr bwMode="auto">
          <a:xfrm rot="16200000" flipH="1">
            <a:off x="1311276" y="3479457"/>
            <a:ext cx="4128569" cy="190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39"/>
          <p:cNvSpPr>
            <a:spLocks/>
          </p:cNvSpPr>
          <p:nvPr/>
        </p:nvSpPr>
        <p:spPr bwMode="auto">
          <a:xfrm>
            <a:off x="951206" y="1426815"/>
            <a:ext cx="2223325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81964" indent="-81964" algn="r" defTabSz="991805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</a:pPr>
            <a:r>
              <a:rPr lang="es-CO" sz="1412" dirty="0" smtClean="0">
                <a:solidFill>
                  <a:srgbClr val="C00000"/>
                </a:solidFill>
              </a:rPr>
              <a:t>Nuestro foco esta en clientes institucionales locales y extranjeros</a:t>
            </a:r>
            <a:endParaRPr lang="es-CO" sz="1412" dirty="0">
              <a:solidFill>
                <a:srgbClr val="C00000"/>
              </a:solidFill>
            </a:endParaRPr>
          </a:p>
        </p:txBody>
      </p:sp>
      <p:sp>
        <p:nvSpPr>
          <p:cNvPr id="11" name="AutoShape 103"/>
          <p:cNvSpPr>
            <a:spLocks noChangeArrowheads="1"/>
          </p:cNvSpPr>
          <p:nvPr/>
        </p:nvSpPr>
        <p:spPr bwMode="auto">
          <a:xfrm>
            <a:off x="3742570" y="2996319"/>
            <a:ext cx="1507922" cy="3910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pPr>
              <a:buNone/>
            </a:pPr>
            <a:r>
              <a:rPr lang="es-ES" sz="882" b="1" dirty="0"/>
              <a:t>Clientes Peruanos</a:t>
            </a:r>
          </a:p>
        </p:txBody>
      </p:sp>
      <p:sp>
        <p:nvSpPr>
          <p:cNvPr id="15" name="AutoShape 112"/>
          <p:cNvSpPr>
            <a:spLocks noChangeArrowheads="1"/>
          </p:cNvSpPr>
          <p:nvPr/>
        </p:nvSpPr>
        <p:spPr bwMode="auto">
          <a:xfrm>
            <a:off x="5353824" y="2996319"/>
            <a:ext cx="1507922" cy="3910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r>
              <a:rPr lang="es-ES" sz="882" b="1" dirty="0"/>
              <a:t>Clientes Chilenos </a:t>
            </a:r>
          </a:p>
          <a:p>
            <a:r>
              <a:rPr lang="es-ES" sz="882" b="1" dirty="0"/>
              <a:t>y Extranjeros</a:t>
            </a:r>
          </a:p>
        </p:txBody>
      </p:sp>
      <p:sp>
        <p:nvSpPr>
          <p:cNvPr id="16" name="AutoShape 114"/>
          <p:cNvSpPr>
            <a:spLocks noChangeArrowheads="1"/>
          </p:cNvSpPr>
          <p:nvPr/>
        </p:nvSpPr>
        <p:spPr bwMode="auto">
          <a:xfrm>
            <a:off x="6965078" y="2996319"/>
            <a:ext cx="1507922" cy="3910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pPr>
              <a:buNone/>
            </a:pPr>
            <a:r>
              <a:rPr lang="es-ES" sz="882" b="1" dirty="0"/>
              <a:t>Clientes Americanos</a:t>
            </a:r>
          </a:p>
        </p:txBody>
      </p:sp>
      <p:sp>
        <p:nvSpPr>
          <p:cNvPr id="18" name="AutoShape 112"/>
          <p:cNvSpPr>
            <a:spLocks noChangeArrowheads="1"/>
          </p:cNvSpPr>
          <p:nvPr/>
        </p:nvSpPr>
        <p:spPr bwMode="auto">
          <a:xfrm>
            <a:off x="5353197" y="5060980"/>
            <a:ext cx="1507295" cy="3910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pPr>
              <a:buNone/>
            </a:pPr>
            <a:r>
              <a:rPr lang="es-ES" sz="882" b="1" dirty="0"/>
              <a:t>Clientes Colombianos</a:t>
            </a:r>
          </a:p>
        </p:txBody>
      </p:sp>
      <p:sp>
        <p:nvSpPr>
          <p:cNvPr id="20" name="Line 94"/>
          <p:cNvSpPr>
            <a:spLocks noChangeShapeType="1"/>
          </p:cNvSpPr>
          <p:nvPr/>
        </p:nvSpPr>
        <p:spPr bwMode="auto">
          <a:xfrm rot="10800000" flipV="1">
            <a:off x="4496213" y="3387332"/>
            <a:ext cx="0" cy="190549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/>
            <a:tailEnd type="stealth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sp>
        <p:nvSpPr>
          <p:cNvPr id="21" name="Line 94"/>
          <p:cNvSpPr>
            <a:spLocks noChangeShapeType="1"/>
          </p:cNvSpPr>
          <p:nvPr/>
        </p:nvSpPr>
        <p:spPr bwMode="auto">
          <a:xfrm rot="10800000" flipV="1">
            <a:off x="6106798" y="3387332"/>
            <a:ext cx="0" cy="190549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/>
            <a:tailEnd type="stealth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sp>
        <p:nvSpPr>
          <p:cNvPr id="22" name="Line 94"/>
          <p:cNvSpPr>
            <a:spLocks noChangeShapeType="1"/>
          </p:cNvSpPr>
          <p:nvPr/>
        </p:nvSpPr>
        <p:spPr bwMode="auto">
          <a:xfrm rot="10800000" flipV="1">
            <a:off x="7717383" y="3387332"/>
            <a:ext cx="0" cy="190549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/>
            <a:tailEnd type="stealth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sp>
        <p:nvSpPr>
          <p:cNvPr id="25" name="Line 94"/>
          <p:cNvSpPr>
            <a:spLocks noChangeShapeType="1"/>
          </p:cNvSpPr>
          <p:nvPr/>
        </p:nvSpPr>
        <p:spPr bwMode="auto">
          <a:xfrm rot="10800000">
            <a:off x="6106798" y="4870433"/>
            <a:ext cx="0" cy="190549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/>
            <a:tailEnd type="stealth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sp>
        <p:nvSpPr>
          <p:cNvPr id="28" name="AutoShape 103"/>
          <p:cNvSpPr>
            <a:spLocks noChangeArrowheads="1"/>
          </p:cNvSpPr>
          <p:nvPr/>
        </p:nvSpPr>
        <p:spPr bwMode="auto">
          <a:xfrm>
            <a:off x="3742570" y="3674528"/>
            <a:ext cx="1507922" cy="391010"/>
          </a:xfrm>
          <a:prstGeom prst="roundRect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pPr>
              <a:buNone/>
            </a:pPr>
            <a:r>
              <a:rPr lang="es-ES" sz="882" b="1" dirty="0">
                <a:solidFill>
                  <a:schemeClr val="bg1"/>
                </a:solidFill>
              </a:rPr>
              <a:t>LARRAIN VIAL PERU</a:t>
            </a:r>
          </a:p>
        </p:txBody>
      </p:sp>
      <p:sp>
        <p:nvSpPr>
          <p:cNvPr id="29" name="AutoShape 112"/>
          <p:cNvSpPr>
            <a:spLocks noChangeArrowheads="1"/>
          </p:cNvSpPr>
          <p:nvPr/>
        </p:nvSpPr>
        <p:spPr bwMode="auto">
          <a:xfrm>
            <a:off x="5353824" y="3674528"/>
            <a:ext cx="1507922" cy="391010"/>
          </a:xfrm>
          <a:prstGeom prst="roundRect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r>
              <a:rPr lang="es-ES" sz="882" b="1" dirty="0">
                <a:solidFill>
                  <a:schemeClr val="bg1"/>
                </a:solidFill>
              </a:rPr>
              <a:t>LARRAIN VIAL CHILE</a:t>
            </a:r>
          </a:p>
        </p:txBody>
      </p:sp>
      <p:sp>
        <p:nvSpPr>
          <p:cNvPr id="30" name="AutoShape 114"/>
          <p:cNvSpPr>
            <a:spLocks noChangeArrowheads="1"/>
          </p:cNvSpPr>
          <p:nvPr/>
        </p:nvSpPr>
        <p:spPr bwMode="auto">
          <a:xfrm>
            <a:off x="6965078" y="3674528"/>
            <a:ext cx="1507922" cy="391010"/>
          </a:xfrm>
          <a:prstGeom prst="roundRect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pPr>
              <a:buNone/>
            </a:pPr>
            <a:r>
              <a:rPr lang="es-ES" sz="882" b="1" dirty="0">
                <a:solidFill>
                  <a:schemeClr val="bg1"/>
                </a:solidFill>
              </a:rPr>
              <a:t>LARRAIN VIAL EE.UU.</a:t>
            </a:r>
          </a:p>
        </p:txBody>
      </p:sp>
      <p:sp>
        <p:nvSpPr>
          <p:cNvPr id="31" name="AutoShape 112"/>
          <p:cNvSpPr>
            <a:spLocks noChangeArrowheads="1"/>
          </p:cNvSpPr>
          <p:nvPr/>
        </p:nvSpPr>
        <p:spPr bwMode="auto">
          <a:xfrm>
            <a:off x="5353197" y="4462640"/>
            <a:ext cx="1507295" cy="39101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 wrap="none" lIns="79972" tIns="39985" rIns="79972" bIns="39985" anchor="ctr"/>
          <a:lstStyle/>
          <a:p>
            <a:r>
              <a:rPr lang="es-ES" sz="882" b="1" dirty="0">
                <a:solidFill>
                  <a:schemeClr val="bg1"/>
                </a:solidFill>
              </a:rPr>
              <a:t>LARRAIN VIAL COLOMBIA</a:t>
            </a:r>
          </a:p>
          <a:p>
            <a:endParaRPr lang="es-ES" sz="882" b="1" dirty="0">
              <a:solidFill>
                <a:schemeClr val="bg1"/>
              </a:solidFill>
            </a:endParaRPr>
          </a:p>
        </p:txBody>
      </p:sp>
      <p:sp>
        <p:nvSpPr>
          <p:cNvPr id="32" name="Line 94"/>
          <p:cNvSpPr>
            <a:spLocks noChangeShapeType="1"/>
          </p:cNvSpPr>
          <p:nvPr/>
        </p:nvSpPr>
        <p:spPr bwMode="auto">
          <a:xfrm rot="10800000" flipV="1">
            <a:off x="4496213" y="4065535"/>
            <a:ext cx="0" cy="190549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 type="none" w="med" len="med"/>
            <a:tailEnd type="none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sp>
        <p:nvSpPr>
          <p:cNvPr id="33" name="Line 94"/>
          <p:cNvSpPr>
            <a:spLocks noChangeShapeType="1"/>
          </p:cNvSpPr>
          <p:nvPr/>
        </p:nvSpPr>
        <p:spPr bwMode="auto">
          <a:xfrm rot="10800000" flipV="1">
            <a:off x="6106798" y="4082981"/>
            <a:ext cx="0" cy="317582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/>
            <a:tailEnd type="stealth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sp>
        <p:nvSpPr>
          <p:cNvPr id="34" name="Line 94"/>
          <p:cNvSpPr>
            <a:spLocks noChangeShapeType="1"/>
          </p:cNvSpPr>
          <p:nvPr/>
        </p:nvSpPr>
        <p:spPr bwMode="auto">
          <a:xfrm rot="10800000" flipV="1">
            <a:off x="7717383" y="4065535"/>
            <a:ext cx="0" cy="190549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 type="none" w="med" len="med"/>
            <a:tailEnd type="none" w="med" len="med"/>
          </a:ln>
        </p:spPr>
        <p:txBody>
          <a:bodyPr lIns="79972" tIns="39985" rIns="79972" bIns="39985"/>
          <a:lstStyle/>
          <a:p>
            <a:pPr>
              <a:lnSpc>
                <a:spcPct val="100000"/>
              </a:lnSpc>
              <a:buNone/>
            </a:pPr>
            <a:endParaRPr lang="es-CL" sz="706" dirty="0"/>
          </a:p>
        </p:txBody>
      </p:sp>
      <p:cxnSp>
        <p:nvCxnSpPr>
          <p:cNvPr id="36" name="35 Conector recto"/>
          <p:cNvCxnSpPr>
            <a:stCxn id="32" idx="1"/>
            <a:endCxn id="34" idx="1"/>
          </p:cNvCxnSpPr>
          <p:nvPr/>
        </p:nvCxnSpPr>
        <p:spPr bwMode="auto">
          <a:xfrm rot="5400000" flipH="1" flipV="1">
            <a:off x="6106799" y="2645549"/>
            <a:ext cx="1401" cy="3221168"/>
          </a:xfrm>
          <a:prstGeom prst="line">
            <a:avLst/>
          </a:prstGeom>
          <a:noFill/>
          <a:ln w="19050">
            <a:solidFill>
              <a:schemeClr val="accent2">
                <a:lumMod val="90000"/>
              </a:schemeClr>
            </a:solidFill>
            <a:round/>
            <a:headEnd type="none" w="med" len="med"/>
            <a:tailEnd type="none" w="med" len="med"/>
          </a:ln>
        </p:spPr>
      </p:cxnSp>
      <p:graphicFrame>
        <p:nvGraphicFramePr>
          <p:cNvPr id="24" name="Group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77374"/>
              </p:ext>
            </p:extLst>
          </p:nvPr>
        </p:nvGraphicFramePr>
        <p:xfrm>
          <a:off x="273648" y="450197"/>
          <a:ext cx="8775922" cy="582912"/>
        </p:xfrm>
        <a:graphic>
          <a:graphicData uri="http://schemas.openxmlformats.org/drawingml/2006/table">
            <a:tbl>
              <a:tblPr/>
              <a:tblGrid>
                <a:gridCol w="27944"/>
                <a:gridCol w="8747978"/>
              </a:tblGrid>
              <a:tr h="372036"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CL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4A52"/>
                        </a:solidFill>
                        <a:effectLst/>
                        <a:uLnTx/>
                        <a:uFillTx/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250825" algn="just" defTabSz="10175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C00000"/>
                          </a:solidFill>
                        </a:rPr>
                        <a:t>A quienes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</a:rPr>
                        <a:t> queríamos atender</a:t>
                      </a:r>
                      <a:endParaRPr lang="es-CL" sz="2400" b="1" kern="0" noProof="0" dirty="0" smtClean="0">
                        <a:solidFill>
                          <a:srgbClr val="C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72000" marB="72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18140</TotalTime>
  <Words>1180</Words>
  <Application>Microsoft Office PowerPoint</Application>
  <PresentationFormat>Presentación en pantalla (4:3)</PresentationFormat>
  <Paragraphs>338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FARIAS ELGUETA GERMAN</cp:lastModifiedBy>
  <cp:revision>1095</cp:revision>
  <dcterms:created xsi:type="dcterms:W3CDTF">2015-02-25T23:47:25Z</dcterms:created>
  <dcterms:modified xsi:type="dcterms:W3CDTF">2016-09-23T16:12:21Z</dcterms:modified>
</cp:coreProperties>
</file>