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883" r:id="rId5"/>
    <p:sldMasterId id="2147483887" r:id="rId6"/>
  </p:sldMasterIdLst>
  <p:notesMasterIdLst>
    <p:notesMasterId r:id="rId23"/>
  </p:notesMasterIdLst>
  <p:sldIdLst>
    <p:sldId id="268" r:id="rId7"/>
    <p:sldId id="538" r:id="rId8"/>
    <p:sldId id="547" r:id="rId9"/>
    <p:sldId id="544" r:id="rId10"/>
    <p:sldId id="559" r:id="rId11"/>
    <p:sldId id="551" r:id="rId12"/>
    <p:sldId id="438" r:id="rId13"/>
    <p:sldId id="521" r:id="rId14"/>
    <p:sldId id="524" r:id="rId15"/>
    <p:sldId id="526" r:id="rId16"/>
    <p:sldId id="539" r:id="rId17"/>
    <p:sldId id="540" r:id="rId18"/>
    <p:sldId id="554" r:id="rId19"/>
    <p:sldId id="560" r:id="rId20"/>
    <p:sldId id="557" r:id="rId21"/>
    <p:sldId id="558"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
          <p15:clr>
            <a:srgbClr val="A4A3A4"/>
          </p15:clr>
        </p15:guide>
        <p15:guide id="2" orient="horz" pos="2554">
          <p15:clr>
            <a:srgbClr val="A4A3A4"/>
          </p15:clr>
        </p15:guide>
        <p15:guide id="3" pos="2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showGuides="1">
      <p:cViewPr varScale="1">
        <p:scale>
          <a:sx n="71" d="100"/>
          <a:sy n="71" d="100"/>
        </p:scale>
        <p:origin x="1272" y="60"/>
      </p:cViewPr>
      <p:guideLst>
        <p:guide orient="horz" pos="116"/>
        <p:guide orient="horz" pos="2554"/>
        <p:guide pos="286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4D055-8C63-4D06-9494-07F319986C73}" type="datetimeFigureOut">
              <a:rPr lang="en-GB" smtClean="0"/>
              <a:t>27/04/2016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DF212-44FE-49AA-99FE-99CB04833FA8}" type="slidenum">
              <a:rPr lang="en-GB" smtClean="0"/>
              <a:t>‹#›</a:t>
            </a:fld>
            <a:endParaRPr lang="en-GB" dirty="0"/>
          </a:p>
        </p:txBody>
      </p:sp>
    </p:spTree>
    <p:extLst>
      <p:ext uri="{BB962C8B-B14F-4D97-AF65-F5344CB8AC3E}">
        <p14:creationId xmlns:p14="http://schemas.microsoft.com/office/powerpoint/2010/main" val="145038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FOCUS</a:t>
            </a:r>
          </a:p>
          <a:p>
            <a:pPr lvl="0"/>
            <a:r>
              <a:rPr lang="en-GB" sz="1200" kern="1200" dirty="0" smtClean="0">
                <a:solidFill>
                  <a:schemeClr val="tx1"/>
                </a:solidFill>
                <a:effectLst/>
                <a:latin typeface="+mn-lt"/>
                <a:ea typeface="+mn-ea"/>
                <a:cs typeface="+mn-cs"/>
              </a:rPr>
              <a:t>Renew Technology </a:t>
            </a:r>
          </a:p>
          <a:p>
            <a:r>
              <a:rPr lang="en-GB" sz="1200" kern="1200" dirty="0" smtClean="0">
                <a:solidFill>
                  <a:schemeClr val="tx1"/>
                </a:solidFill>
                <a:effectLst/>
                <a:latin typeface="+mn-lt"/>
                <a:ea typeface="+mn-ea"/>
                <a:cs typeface="+mn-cs"/>
              </a:rPr>
              <a:t>Scope - Optimize investments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Card issuers invested in technology to provide a service which usually has fix costs to be amortized. They cannot afford to lose competitiveness.      </a:t>
            </a:r>
          </a:p>
          <a:p>
            <a:r>
              <a:rPr lang="en-GB" sz="1200" kern="1200" dirty="0" smtClean="0">
                <a:solidFill>
                  <a:schemeClr val="tx1"/>
                </a:solidFill>
                <a:effectLst/>
                <a:latin typeface="+mn-lt"/>
                <a:ea typeface="+mn-ea"/>
                <a:cs typeface="+mn-cs"/>
              </a:rPr>
              <a:t>Banks can use the expertise they already have as Card issuers and payment providers and integrate new and existing technologies. They need to renew their existing legacy systems and processes to extract maximum efficiency and performance, while innovating with new technologies.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further value </a:t>
            </a:r>
          </a:p>
          <a:p>
            <a:r>
              <a:rPr lang="en-GB" sz="1200" kern="1200" dirty="0" smtClean="0">
                <a:solidFill>
                  <a:schemeClr val="tx1"/>
                </a:solidFill>
                <a:effectLst/>
                <a:latin typeface="+mn-lt"/>
                <a:ea typeface="+mn-ea"/>
                <a:cs typeface="+mn-cs"/>
              </a:rPr>
              <a:t>Scope - Taking the lead against competitors </a:t>
            </a:r>
          </a:p>
          <a:p>
            <a:r>
              <a:rPr lang="en-GB" sz="1200" kern="1200" dirty="0" smtClean="0">
                <a:solidFill>
                  <a:schemeClr val="tx1"/>
                </a:solidFill>
                <a:effectLst/>
                <a:latin typeface="+mn-lt"/>
                <a:ea typeface="+mn-ea"/>
                <a:cs typeface="+mn-cs"/>
              </a:rPr>
              <a:t>Banks can attract customer and build cross sell opportunities</a:t>
            </a:r>
          </a:p>
          <a:p>
            <a:r>
              <a:rPr lang="en-GB" sz="1200" kern="1200" dirty="0" smtClean="0">
                <a:solidFill>
                  <a:schemeClr val="tx1"/>
                </a:solidFill>
                <a:effectLst/>
                <a:latin typeface="+mn-lt"/>
                <a:ea typeface="+mn-ea"/>
                <a:cs typeface="+mn-cs"/>
              </a:rPr>
              <a:t>Non-bank card service provider need to be on the front line by widening your offer range, offering digitally enabled Cards and even dematerialized Cards</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Invest to save</a:t>
            </a:r>
          </a:p>
          <a:p>
            <a:r>
              <a:rPr lang="en-GB" sz="1200" kern="1200" dirty="0" smtClean="0">
                <a:solidFill>
                  <a:schemeClr val="tx1"/>
                </a:solidFill>
                <a:effectLst/>
                <a:latin typeface="+mn-lt"/>
                <a:ea typeface="+mn-ea"/>
                <a:cs typeface="+mn-cs"/>
              </a:rPr>
              <a:t>Scope - Decrease costs</a:t>
            </a:r>
          </a:p>
          <a:p>
            <a:r>
              <a:rPr lang="en-GB" sz="1200" kern="1200" dirty="0" smtClean="0">
                <a:solidFill>
                  <a:schemeClr val="tx1"/>
                </a:solidFill>
                <a:effectLst/>
                <a:latin typeface="+mn-lt"/>
                <a:ea typeface="+mn-ea"/>
                <a:cs typeface="+mn-cs"/>
              </a:rPr>
              <a:t>Card dematerialization would decrease costs of plastic embossing</a:t>
            </a:r>
          </a:p>
          <a:p>
            <a:r>
              <a:rPr lang="en-GB" sz="1200" kern="1200" dirty="0" smtClean="0">
                <a:solidFill>
                  <a:schemeClr val="tx1"/>
                </a:solidFill>
                <a:effectLst/>
                <a:latin typeface="+mn-lt"/>
                <a:ea typeface="+mn-ea"/>
                <a:cs typeface="+mn-cs"/>
              </a:rPr>
              <a:t>Additional security as the customer should not open his wallet – this would decrease the risk of Lost/Stolen circumstances and indirectly decreases the costs for the Bank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Improve transaction success</a:t>
            </a:r>
          </a:p>
          <a:p>
            <a:r>
              <a:rPr lang="en-GB" sz="1200" kern="1200" dirty="0" smtClean="0">
                <a:solidFill>
                  <a:schemeClr val="tx1"/>
                </a:solidFill>
                <a:effectLst/>
                <a:latin typeface="+mn-lt"/>
                <a:ea typeface="+mn-ea"/>
                <a:cs typeface="+mn-cs"/>
              </a:rPr>
              <a:t>Scope - Increase revenues and customer satisfaction</a:t>
            </a:r>
          </a:p>
          <a:p>
            <a:r>
              <a:rPr lang="en-GB" sz="1200" kern="1200" dirty="0" smtClean="0">
                <a:solidFill>
                  <a:schemeClr val="tx1"/>
                </a:solidFill>
                <a:effectLst/>
                <a:latin typeface="+mn-lt"/>
                <a:ea typeface="+mn-ea"/>
                <a:cs typeface="+mn-cs"/>
              </a:rPr>
              <a:t>As MIF gets regulated, Card Issuers need to increase the volume of transaction to sustain their business. The Card must become an easy way of purchase, so customer must be able to recover all relevant information quickly and safely (i.e. open to buy) before making the payment.</a:t>
            </a:r>
          </a:p>
          <a:p>
            <a:r>
              <a:rPr lang="en-GB" sz="1200" kern="1200" dirty="0" smtClean="0">
                <a:solidFill>
                  <a:schemeClr val="tx1"/>
                </a:solidFill>
                <a:effectLst/>
                <a:latin typeface="+mn-lt"/>
                <a:ea typeface="+mn-ea"/>
                <a:cs typeface="+mn-cs"/>
              </a:rPr>
              <a:t>Take advantage of the opportunity to localize the customer. When walking by a partner store he could receive notifications about points or rewards. This would also boost partnerships between cards and stores.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VALUE PROPOSITION</a:t>
            </a:r>
          </a:p>
          <a:p>
            <a:pPr lvl="0"/>
            <a:r>
              <a:rPr lang="en-GB" sz="1200" kern="1200" dirty="0" smtClean="0">
                <a:solidFill>
                  <a:schemeClr val="tx1"/>
                </a:solidFill>
                <a:effectLst/>
                <a:latin typeface="+mn-lt"/>
                <a:ea typeface="+mn-ea"/>
                <a:cs typeface="+mn-cs"/>
              </a:rPr>
              <a:t>Time Saving</a:t>
            </a:r>
          </a:p>
          <a:p>
            <a:r>
              <a:rPr lang="en-GB" sz="1200" kern="1200" dirty="0" smtClean="0">
                <a:solidFill>
                  <a:schemeClr val="tx1"/>
                </a:solidFill>
                <a:effectLst/>
                <a:latin typeface="+mn-lt"/>
                <a:ea typeface="+mn-ea"/>
                <a:cs typeface="+mn-cs"/>
              </a:rPr>
              <a:t>Helps customers to make deals and shop instantly because most of the consumers are impulsive shoppers</a:t>
            </a:r>
          </a:p>
          <a:p>
            <a:pPr lvl="0"/>
            <a:r>
              <a:rPr lang="en-GB" sz="1200" kern="1200" dirty="0" smtClean="0">
                <a:solidFill>
                  <a:schemeClr val="tx1"/>
                </a:solidFill>
                <a:effectLst/>
                <a:latin typeface="+mn-lt"/>
                <a:ea typeface="+mn-ea"/>
                <a:cs typeface="+mn-cs"/>
              </a:rPr>
              <a:t>Smart buy </a:t>
            </a:r>
          </a:p>
          <a:p>
            <a:r>
              <a:rPr lang="en-GB" sz="1200" kern="1200" dirty="0" smtClean="0">
                <a:solidFill>
                  <a:schemeClr val="tx1"/>
                </a:solidFill>
                <a:effectLst/>
                <a:latin typeface="+mn-lt"/>
                <a:ea typeface="+mn-ea"/>
                <a:cs typeface="+mn-cs"/>
              </a:rPr>
              <a:t>In London the contactless card can be used to access the metro line. As time goes more and more merchants are allowing contactless cards for small value purchases. The customer is not requested to enter the PIN.</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Safer Purchase</a:t>
            </a:r>
          </a:p>
          <a:p>
            <a:r>
              <a:rPr lang="en-GB" sz="1200" kern="1200" dirty="0" smtClean="0">
                <a:solidFill>
                  <a:schemeClr val="tx1"/>
                </a:solidFill>
                <a:effectLst/>
                <a:latin typeface="+mn-lt"/>
                <a:ea typeface="+mn-ea"/>
                <a:cs typeface="+mn-cs"/>
              </a:rPr>
              <a:t>Customers would be keen to use the card if they don’t have to open their wallet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IMPACT ON OPERATING MODEL</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Terms and Conditions should be reviewed and shaped for the product</a:t>
            </a:r>
          </a:p>
          <a:p>
            <a:pPr lvl="0"/>
            <a:r>
              <a:rPr lang="en-GB" sz="1200" kern="1200" dirty="0" smtClean="0">
                <a:solidFill>
                  <a:schemeClr val="tx1"/>
                </a:solidFill>
                <a:effectLst/>
                <a:latin typeface="+mn-lt"/>
                <a:ea typeface="+mn-ea"/>
                <a:cs typeface="+mn-cs"/>
              </a:rPr>
              <a:t>Customer might have to sign a new contract</a:t>
            </a:r>
          </a:p>
          <a:p>
            <a:pPr lvl="0"/>
            <a:r>
              <a:rPr lang="en-GB" sz="1200" kern="1200" dirty="0" smtClean="0">
                <a:solidFill>
                  <a:schemeClr val="tx1"/>
                </a:solidFill>
                <a:effectLst/>
                <a:latin typeface="+mn-lt"/>
                <a:ea typeface="+mn-ea"/>
                <a:cs typeface="+mn-cs"/>
              </a:rPr>
              <a:t>New Card initiation process </a:t>
            </a:r>
          </a:p>
          <a:p>
            <a:pPr lvl="0"/>
            <a:r>
              <a:rPr lang="en-GB" sz="1200" kern="1200" dirty="0" smtClean="0">
                <a:solidFill>
                  <a:schemeClr val="tx1"/>
                </a:solidFill>
                <a:effectLst/>
                <a:latin typeface="+mn-lt"/>
                <a:ea typeface="+mn-ea"/>
                <a:cs typeface="+mn-cs"/>
              </a:rPr>
              <a:t>Complaints management handling</a:t>
            </a:r>
          </a:p>
          <a:p>
            <a:pPr lvl="0"/>
            <a:r>
              <a:rPr lang="en-GB" sz="1200" kern="1200" dirty="0" smtClean="0">
                <a:solidFill>
                  <a:schemeClr val="tx1"/>
                </a:solidFill>
                <a:effectLst/>
                <a:latin typeface="+mn-lt"/>
                <a:ea typeface="+mn-ea"/>
                <a:cs typeface="+mn-cs"/>
              </a:rPr>
              <a:t>New card number could be assigned, replacing the one currently in the hands of the customer where he might have third party recurrent payments set up (i.e. phone bill)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IMPACT ON TECHNOLOGY</a:t>
            </a:r>
          </a:p>
          <a:p>
            <a:pPr lvl="0"/>
            <a:r>
              <a:rPr lang="en-GB" sz="1200" kern="1200" dirty="0" smtClean="0">
                <a:solidFill>
                  <a:schemeClr val="tx1"/>
                </a:solidFill>
                <a:effectLst/>
                <a:latin typeface="+mn-lt"/>
                <a:ea typeface="+mn-ea"/>
                <a:cs typeface="+mn-cs"/>
              </a:rPr>
              <a:t>Provide relevant information to third parties (open to buy, balance, single transaction/daily/monthly limit, loyalties, membership rewards). Build feed automation.</a:t>
            </a:r>
          </a:p>
          <a:p>
            <a:pPr lvl="0"/>
            <a:r>
              <a:rPr lang="en-GB" sz="1200" kern="1200" dirty="0" smtClean="0">
                <a:solidFill>
                  <a:schemeClr val="tx1"/>
                </a:solidFill>
                <a:effectLst/>
                <a:latin typeface="+mn-lt"/>
                <a:ea typeface="+mn-ea"/>
                <a:cs typeface="+mn-cs"/>
              </a:rPr>
              <a:t>Ensure compliance with regulatory, risk management, security (PCI DSS) and privacy mandates</a:t>
            </a:r>
          </a:p>
          <a:p>
            <a:pPr lvl="0"/>
            <a:r>
              <a:rPr lang="en-GB" sz="1200" kern="1200" dirty="0" smtClean="0">
                <a:solidFill>
                  <a:schemeClr val="tx1"/>
                </a:solidFill>
                <a:effectLst/>
                <a:latin typeface="+mn-lt"/>
                <a:ea typeface="+mn-ea"/>
                <a:cs typeface="+mn-cs"/>
              </a:rPr>
              <a:t>Provide new card issuing services to make it fit for mobile technology</a:t>
            </a:r>
          </a:p>
          <a:p>
            <a:pPr lvl="0"/>
            <a:r>
              <a:rPr lang="en-GB" sz="1200" kern="1200" dirty="0" smtClean="0">
                <a:solidFill>
                  <a:schemeClr val="tx1"/>
                </a:solidFill>
                <a:effectLst/>
                <a:latin typeface="+mn-lt"/>
                <a:ea typeface="+mn-ea"/>
                <a:cs typeface="+mn-cs"/>
              </a:rPr>
              <a:t>Implementing mobile analytics </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95574D2-894C-2C4A-A4C8-384345379878}" type="slidenum">
              <a:rPr lang="en-GB" smtClean="0"/>
              <a:pPr>
                <a:defRPr/>
              </a:pPr>
              <a:t>1</a:t>
            </a:fld>
            <a:endParaRPr lang="en-GB" dirty="0"/>
          </a:p>
        </p:txBody>
      </p:sp>
    </p:spTree>
    <p:extLst>
      <p:ext uri="{BB962C8B-B14F-4D97-AF65-F5344CB8AC3E}">
        <p14:creationId xmlns:p14="http://schemas.microsoft.com/office/powerpoint/2010/main" val="277446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Accenture’s vision for Everyday Payments has been created with reference to the “Everyday Bank”— Accenture’s point of view on how digital is revolutionizing banking and the customer ecosystem</a:t>
            </a:r>
          </a:p>
          <a:p>
            <a:endParaRPr lang="es-CL" dirty="0"/>
          </a:p>
        </p:txBody>
      </p:sp>
      <p:sp>
        <p:nvSpPr>
          <p:cNvPr id="4" name="Slide Number Placeholder 3"/>
          <p:cNvSpPr>
            <a:spLocks noGrp="1"/>
          </p:cNvSpPr>
          <p:nvPr>
            <p:ph type="sldNum" sz="quarter" idx="10"/>
          </p:nvPr>
        </p:nvSpPr>
        <p:spPr/>
        <p:txBody>
          <a:bodyPr/>
          <a:lstStyle/>
          <a:p>
            <a:fld id="{90DDF212-44FE-49AA-99FE-99CB04833FA8}" type="slidenum">
              <a:rPr lang="en-GB" smtClean="0"/>
              <a:t>11</a:t>
            </a:fld>
            <a:endParaRPr lang="en-GB" dirty="0"/>
          </a:p>
        </p:txBody>
      </p:sp>
    </p:spTree>
    <p:extLst>
      <p:ext uri="{BB962C8B-B14F-4D97-AF65-F5344CB8AC3E}">
        <p14:creationId xmlns:p14="http://schemas.microsoft.com/office/powerpoint/2010/main" val="424195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move to digitally-enabled accounts is inevitable, and presents traditional incumbent banks and payment providers with a stark choice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Risk of Dumb Accounts…The alternative is dumb accounts - customer interaction, customer insight and branding are lost to third parties</a:t>
            </a:r>
          </a:p>
          <a:p>
            <a:endParaRPr lang="en-US" dirty="0" smtClean="0"/>
          </a:p>
        </p:txBody>
      </p:sp>
      <p:sp>
        <p:nvSpPr>
          <p:cNvPr id="4" name="Slide Number Placeholder 3"/>
          <p:cNvSpPr>
            <a:spLocks noGrp="1"/>
          </p:cNvSpPr>
          <p:nvPr>
            <p:ph type="sldNum" sz="quarter" idx="10"/>
          </p:nvPr>
        </p:nvSpPr>
        <p:spPr/>
        <p:txBody>
          <a:bodyPr/>
          <a:lstStyle/>
          <a:p>
            <a:fld id="{90DDF212-44FE-49AA-99FE-99CB04833FA8}" type="slidenum">
              <a:rPr lang="en-GB" smtClean="0"/>
              <a:t>12</a:t>
            </a:fld>
            <a:endParaRPr lang="en-GB" dirty="0"/>
          </a:p>
        </p:txBody>
      </p:sp>
    </p:spTree>
    <p:extLst>
      <p:ext uri="{BB962C8B-B14F-4D97-AF65-F5344CB8AC3E}">
        <p14:creationId xmlns:p14="http://schemas.microsoft.com/office/powerpoint/2010/main" val="242693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digital transformational initiatives which can unlock value by applying digital technologies to different areas</a:t>
            </a:r>
          </a:p>
          <a:p>
            <a:endParaRPr lang="en-US" dirty="0" smtClean="0"/>
          </a:p>
          <a:p>
            <a:pPr>
              <a:spcBef>
                <a:spcPct val="40000"/>
              </a:spcBef>
            </a:pPr>
            <a:r>
              <a:rPr lang="en-US" sz="1400" b="1" dirty="0" smtClean="0">
                <a:cs typeface="Arial" pitchFamily="34" charset="0"/>
              </a:rPr>
              <a:t>1. Initiate polymorphic payments</a:t>
            </a:r>
            <a:endParaRPr lang="en-US" sz="1400" dirty="0" smtClean="0">
              <a:cs typeface="Arial" pitchFamily="34" charset="0"/>
            </a:endParaRPr>
          </a:p>
          <a:p>
            <a:pPr marL="177800" indent="-177800">
              <a:spcBef>
                <a:spcPct val="40000"/>
              </a:spcBef>
              <a:buFont typeface="Wingdings" pitchFamily="2" charset="2"/>
              <a:buChar char="n"/>
            </a:pPr>
            <a:r>
              <a:rPr lang="en-US" sz="1200" dirty="0" smtClean="0">
                <a:cs typeface="Arial" pitchFamily="34" charset="0"/>
              </a:rPr>
              <a:t>Polymorphic payments advises consumers on the most appropriate payments solution, source of funds or funding strategy to use for any particular transaction</a:t>
            </a:r>
          </a:p>
          <a:p>
            <a:pPr>
              <a:spcBef>
                <a:spcPct val="40000"/>
              </a:spcBef>
            </a:pPr>
            <a:r>
              <a:rPr lang="en-US" sz="1400" b="1" dirty="0" smtClean="0">
                <a:cs typeface="Arial" pitchFamily="34" charset="0"/>
              </a:rPr>
              <a:t>2. Access transaction services through APIs</a:t>
            </a:r>
            <a:endParaRPr lang="en-US" sz="1400" dirty="0" smtClean="0">
              <a:cs typeface="Arial" pitchFamily="34" charset="0"/>
            </a:endParaRPr>
          </a:p>
          <a:p>
            <a:pPr marL="177800" indent="-177800">
              <a:spcBef>
                <a:spcPct val="40000"/>
              </a:spcBef>
              <a:buFont typeface="Wingdings" pitchFamily="2" charset="2"/>
              <a:buChar char="n"/>
            </a:pPr>
            <a:r>
              <a:rPr lang="en-US" sz="1200" dirty="0" smtClean="0">
                <a:cs typeface="Arial" pitchFamily="34" charset="0"/>
              </a:rPr>
              <a:t>Exposing APIs externally, to encourage the creation of new apps and the incorporation of payments data into 3rd party application, can create value through new business models</a:t>
            </a:r>
          </a:p>
          <a:p>
            <a:pPr>
              <a:spcBef>
                <a:spcPct val="40000"/>
              </a:spcBef>
            </a:pPr>
            <a:r>
              <a:rPr lang="en-US" sz="1400" b="1" dirty="0" smtClean="0">
                <a:cs typeface="Arial" pitchFamily="34" charset="0"/>
              </a:rPr>
              <a:t>3. Address merchant agenda</a:t>
            </a:r>
            <a:endParaRPr lang="en-US" sz="1400" dirty="0" smtClean="0">
              <a:cs typeface="Arial" pitchFamily="34" charset="0"/>
            </a:endParaRPr>
          </a:p>
          <a:p>
            <a:pPr marL="177800" indent="-177800">
              <a:spcBef>
                <a:spcPct val="40000"/>
              </a:spcBef>
              <a:buFont typeface="Wingdings" pitchFamily="2" charset="2"/>
              <a:buChar char="n"/>
            </a:pPr>
            <a:r>
              <a:rPr lang="en-US" sz="1200" dirty="0" smtClean="0"/>
              <a:t>Enable merchants </a:t>
            </a:r>
            <a:r>
              <a:rPr lang="en-US" sz="1200" dirty="0" err="1" smtClean="0"/>
              <a:t>omni</a:t>
            </a:r>
            <a:r>
              <a:rPr lang="en-US" sz="1200" dirty="0" smtClean="0"/>
              <a:t>-channel acquiring as well as value added services (e.g.; budgeting &amp; reporting) to address the merchant agenda</a:t>
            </a:r>
            <a:endParaRPr lang="en-US" sz="1200" dirty="0" smtClean="0">
              <a:cs typeface="Arial" pitchFamily="34" charset="0"/>
            </a:endParaRPr>
          </a:p>
          <a:p>
            <a:pPr>
              <a:spcBef>
                <a:spcPct val="40000"/>
              </a:spcBef>
            </a:pPr>
            <a:r>
              <a:rPr lang="en-US" sz="1400" b="1" dirty="0" smtClean="0">
                <a:cs typeface="Arial" pitchFamily="34" charset="0"/>
              </a:rPr>
              <a:t>4. Shape block-chain for payments</a:t>
            </a:r>
          </a:p>
          <a:p>
            <a:pPr marL="177800" indent="-177800">
              <a:spcBef>
                <a:spcPct val="40000"/>
              </a:spcBef>
              <a:buFont typeface="Wingdings" pitchFamily="2" charset="2"/>
              <a:buChar char="n"/>
            </a:pPr>
            <a:r>
              <a:rPr lang="en-US" sz="1200" dirty="0" smtClean="0">
                <a:cs typeface="Arial" pitchFamily="34" charset="0"/>
              </a:rPr>
              <a:t>Block-chain as an alternative to existing settlement and clearing infrastructure, may reduce processing costs </a:t>
            </a:r>
          </a:p>
          <a:p>
            <a:pPr>
              <a:spcBef>
                <a:spcPct val="40000"/>
              </a:spcBef>
            </a:pPr>
            <a:r>
              <a:rPr lang="en-US" sz="1400" b="1" dirty="0" smtClean="0">
                <a:cs typeface="Arial" pitchFamily="34" charset="0"/>
              </a:rPr>
              <a:t>5. Ready to leverage immediate infrastructure</a:t>
            </a:r>
          </a:p>
          <a:p>
            <a:pPr marL="177800" indent="-177800">
              <a:spcBef>
                <a:spcPct val="40000"/>
              </a:spcBef>
              <a:buFont typeface="Wingdings" pitchFamily="2" charset="2"/>
              <a:buChar char="n"/>
            </a:pPr>
            <a:r>
              <a:rPr lang="en-US" sz="1200" dirty="0" smtClean="0">
                <a:cs typeface="Arial" pitchFamily="34" charset="0"/>
              </a:rPr>
              <a:t>Activate competitive real-time domestic and cross-border payments through immediate payments</a:t>
            </a:r>
          </a:p>
        </p:txBody>
      </p:sp>
      <p:sp>
        <p:nvSpPr>
          <p:cNvPr id="4" name="Slide Number Placeholder 3"/>
          <p:cNvSpPr>
            <a:spLocks noGrp="1"/>
          </p:cNvSpPr>
          <p:nvPr>
            <p:ph type="sldNum" sz="quarter" idx="10"/>
          </p:nvPr>
        </p:nvSpPr>
        <p:spPr/>
        <p:txBody>
          <a:bodyPr/>
          <a:lstStyle/>
          <a:p>
            <a:fld id="{90DDF212-44FE-49AA-99FE-99CB04833FA8}" type="slidenum">
              <a:rPr lang="en-GB" smtClean="0"/>
              <a:t>13</a:t>
            </a:fld>
            <a:endParaRPr lang="en-GB" dirty="0"/>
          </a:p>
        </p:txBody>
      </p:sp>
    </p:spTree>
    <p:extLst>
      <p:ext uri="{BB962C8B-B14F-4D97-AF65-F5344CB8AC3E}">
        <p14:creationId xmlns:p14="http://schemas.microsoft.com/office/powerpoint/2010/main" val="144716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5C0AB0-CAEB-499A-8527-11BB0ACEFCFE}" type="slidenum">
              <a:rPr lang="en-GB" smtClean="0"/>
              <a:t>15</a:t>
            </a:fld>
            <a:endParaRPr lang="en-GB" dirty="0"/>
          </a:p>
        </p:txBody>
      </p:sp>
    </p:spTree>
    <p:extLst>
      <p:ext uri="{BB962C8B-B14F-4D97-AF65-F5344CB8AC3E}">
        <p14:creationId xmlns:p14="http://schemas.microsoft.com/office/powerpoint/2010/main" val="222101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5C0AB0-CAEB-499A-8527-11BB0ACEFCFE}" type="slidenum">
              <a:rPr lang="en-GB" smtClean="0"/>
              <a:t>2</a:t>
            </a:fld>
            <a:endParaRPr lang="en-GB" dirty="0"/>
          </a:p>
        </p:txBody>
      </p:sp>
    </p:spTree>
    <p:extLst>
      <p:ext uri="{BB962C8B-B14F-4D97-AF65-F5344CB8AC3E}">
        <p14:creationId xmlns:p14="http://schemas.microsoft.com/office/powerpoint/2010/main" val="367205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DEVICES,</a:t>
            </a:r>
            <a:r>
              <a:rPr lang="en-US" baseline="0" dirty="0" smtClean="0"/>
              <a:t> DEVICES AND MORE DEVICES</a:t>
            </a:r>
            <a:endParaRPr lang="en-US" dirty="0" smtClean="0"/>
          </a:p>
          <a:p>
            <a:r>
              <a:rPr lang="en-US" dirty="0" smtClean="0"/>
              <a:t>Estimates forecast up to 50 billion connected devices worldwide by 2020. If just one percent of those devices were enabled for payment, it would create between 250 and 500 million new opportunities for commerce activity.</a:t>
            </a:r>
          </a:p>
          <a:p>
            <a:endParaRPr lang="es-CL" dirty="0"/>
          </a:p>
        </p:txBody>
      </p:sp>
      <p:sp>
        <p:nvSpPr>
          <p:cNvPr id="4" name="Slide Number Placeholder 3"/>
          <p:cNvSpPr>
            <a:spLocks noGrp="1"/>
          </p:cNvSpPr>
          <p:nvPr>
            <p:ph type="sldNum" sz="quarter" idx="10"/>
          </p:nvPr>
        </p:nvSpPr>
        <p:spPr/>
        <p:txBody>
          <a:bodyPr/>
          <a:lstStyle/>
          <a:p>
            <a:fld id="{90DDF212-44FE-49AA-99FE-99CB04833FA8}" type="slidenum">
              <a:rPr lang="en-GB" smtClean="0"/>
              <a:t>3</a:t>
            </a:fld>
            <a:endParaRPr lang="en-GB" dirty="0"/>
          </a:p>
        </p:txBody>
      </p:sp>
    </p:spTree>
    <p:extLst>
      <p:ext uri="{BB962C8B-B14F-4D97-AF65-F5344CB8AC3E}">
        <p14:creationId xmlns:p14="http://schemas.microsoft.com/office/powerpoint/2010/main" val="113999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DDF212-44FE-49AA-99FE-99CB04833FA8}" type="slidenum">
              <a:rPr lang="en-GB" smtClean="0"/>
              <a:t>4</a:t>
            </a:fld>
            <a:endParaRPr lang="en-GB" dirty="0"/>
          </a:p>
        </p:txBody>
      </p:sp>
    </p:spTree>
    <p:extLst>
      <p:ext uri="{BB962C8B-B14F-4D97-AF65-F5344CB8AC3E}">
        <p14:creationId xmlns:p14="http://schemas.microsoft.com/office/powerpoint/2010/main" val="394612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Payments Today, the Customer Rules</a:t>
            </a:r>
          </a:p>
          <a:p>
            <a:endParaRPr lang="en-US" dirty="0" smtClean="0"/>
          </a:p>
          <a:p>
            <a:r>
              <a:rPr lang="en-US" dirty="0" smtClean="0"/>
              <a:t>Consumer expectations are shaping the future of payments even as new trends evolve and emerge. To win in digital payments, providers must keep it simple, make it personal, and ensure that payment methods are seamlessly integrated into everyday life</a:t>
            </a:r>
          </a:p>
          <a:p>
            <a:pPr marL="0" indent="0">
              <a:buFontTx/>
              <a:buNone/>
            </a:pPr>
            <a:endParaRPr lang="en-US" dirty="0" smtClean="0"/>
          </a:p>
          <a:p>
            <a:pPr marL="171450" indent="-171450">
              <a:buFontTx/>
              <a:buChar char="-"/>
            </a:pPr>
            <a:r>
              <a:rPr lang="en-US" dirty="0" smtClean="0"/>
              <a:t>KEEP IT SIMPLE: Consumers want to pay with ease</a:t>
            </a:r>
            <a:r>
              <a:rPr lang="en-US" baseline="0" dirty="0" smtClean="0"/>
              <a:t>-</a:t>
            </a:r>
            <a:r>
              <a:rPr lang="en-US" dirty="0" smtClean="0"/>
              <a:t>one and done</a:t>
            </a:r>
          </a:p>
          <a:p>
            <a:pPr marL="0" indent="0">
              <a:buFontTx/>
              <a:buNone/>
            </a:pPr>
            <a:r>
              <a:rPr lang="en-US" dirty="0" smtClean="0"/>
              <a:t>Usage Expected to Rise:</a:t>
            </a:r>
            <a:r>
              <a:rPr lang="en-US" baseline="0" dirty="0" smtClean="0"/>
              <a:t> </a:t>
            </a:r>
            <a:r>
              <a:rPr lang="en-US" dirty="0" smtClean="0"/>
              <a:t>In 2020, consumers expect to use digital payments more including digital wallet (</a:t>
            </a:r>
          </a:p>
          <a:p>
            <a:pPr marL="0" indent="0">
              <a:buFontTx/>
              <a:buNone/>
            </a:pPr>
            <a:endParaRPr lang="en-US" dirty="0" smtClean="0"/>
          </a:p>
          <a:p>
            <a:pPr marL="171450" indent="-171450">
              <a:buFontTx/>
              <a:buChar char="-"/>
            </a:pPr>
            <a:r>
              <a:rPr lang="en-US" dirty="0" smtClean="0"/>
              <a:t>MAKE IT PERSONAL: Consumers want payment options that are as individual as they are</a:t>
            </a:r>
          </a:p>
          <a:p>
            <a:pPr marL="0" indent="0">
              <a:buFontTx/>
              <a:buNone/>
            </a:pPr>
            <a:r>
              <a:rPr lang="en-US" dirty="0" smtClean="0"/>
              <a:t>Incentives Drive Usage Both users and non-users of mobile payments indicate they would increase usage if discounts were offered</a:t>
            </a:r>
          </a:p>
          <a:p>
            <a:pPr marL="0" indent="0">
              <a:buFontTx/>
              <a:buNone/>
            </a:pPr>
            <a:endParaRPr lang="en-US" dirty="0" smtClean="0"/>
          </a:p>
          <a:p>
            <a:pPr marL="0" indent="0">
              <a:buFontTx/>
              <a:buNone/>
            </a:pPr>
            <a:r>
              <a:rPr lang="en-US" dirty="0" smtClean="0"/>
              <a:t>MAKING THE EVERYDAY EASY: Consumers want seamless everyday solutions</a:t>
            </a:r>
          </a:p>
          <a:p>
            <a:pPr marL="0" indent="0">
              <a:buFontTx/>
              <a:buNone/>
            </a:pPr>
            <a:r>
              <a:rPr lang="en-US" dirty="0" smtClean="0"/>
              <a:t>Connected Commerce Consumers reported interest in initiating payments through smart devices such as cars and appliances</a:t>
            </a:r>
          </a:p>
          <a:p>
            <a:pPr marL="0" indent="0">
              <a:buFontTx/>
              <a:buNone/>
            </a:pPr>
            <a:r>
              <a:rPr lang="en-US" dirty="0" smtClean="0"/>
              <a:t>Millennials New data suggest Millennials are key drivers as early adopters of mobile payments</a:t>
            </a:r>
            <a:endParaRPr lang="es-CL" dirty="0" smtClean="0"/>
          </a:p>
          <a:p>
            <a:endParaRPr lang="es-CL" dirty="0"/>
          </a:p>
        </p:txBody>
      </p:sp>
      <p:sp>
        <p:nvSpPr>
          <p:cNvPr id="4" name="Slide Number Placeholder 3"/>
          <p:cNvSpPr>
            <a:spLocks noGrp="1"/>
          </p:cNvSpPr>
          <p:nvPr>
            <p:ph type="sldNum" sz="quarter" idx="10"/>
          </p:nvPr>
        </p:nvSpPr>
        <p:spPr/>
        <p:txBody>
          <a:bodyPr/>
          <a:lstStyle/>
          <a:p>
            <a:fld id="{90DDF212-44FE-49AA-99FE-99CB04833FA8}" type="slidenum">
              <a:rPr lang="en-GB" smtClean="0"/>
              <a:t>6</a:t>
            </a:fld>
            <a:endParaRPr lang="en-GB" dirty="0"/>
          </a:p>
        </p:txBody>
      </p:sp>
    </p:spTree>
    <p:extLst>
      <p:ext uri="{BB962C8B-B14F-4D97-AF65-F5344CB8AC3E}">
        <p14:creationId xmlns:p14="http://schemas.microsoft.com/office/powerpoint/2010/main" val="9009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payments business is changing - becoming an Everyday Payment Provider is a strategic lever to overcome multiple challenges</a:t>
            </a:r>
            <a:endParaRPr lang="en-GB" dirty="0"/>
          </a:p>
        </p:txBody>
      </p:sp>
      <p:sp>
        <p:nvSpPr>
          <p:cNvPr id="4" name="Slide Number Placeholder 3"/>
          <p:cNvSpPr>
            <a:spLocks noGrp="1"/>
          </p:cNvSpPr>
          <p:nvPr>
            <p:ph type="sldNum" sz="quarter" idx="10"/>
          </p:nvPr>
        </p:nvSpPr>
        <p:spPr/>
        <p:txBody>
          <a:bodyPr/>
          <a:lstStyle/>
          <a:p>
            <a:fld id="{90DDF212-44FE-49AA-99FE-99CB04833FA8}" type="slidenum">
              <a:rPr lang="en-GB" smtClean="0"/>
              <a:t>7</a:t>
            </a:fld>
            <a:endParaRPr lang="en-GB" dirty="0"/>
          </a:p>
        </p:txBody>
      </p:sp>
    </p:spTree>
    <p:extLst>
      <p:ext uri="{BB962C8B-B14F-4D97-AF65-F5344CB8AC3E}">
        <p14:creationId xmlns:p14="http://schemas.microsoft.com/office/powerpoint/2010/main" val="36962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Payment executives will have to answer several questions across the value chain to become an Everyday Payments Provider</a:t>
            </a:r>
            <a:endParaRPr lang="en-GB" dirty="0"/>
          </a:p>
        </p:txBody>
      </p:sp>
      <p:sp>
        <p:nvSpPr>
          <p:cNvPr id="4" name="Slide Number Placeholder 3"/>
          <p:cNvSpPr>
            <a:spLocks noGrp="1"/>
          </p:cNvSpPr>
          <p:nvPr>
            <p:ph type="sldNum" sz="quarter" idx="10"/>
          </p:nvPr>
        </p:nvSpPr>
        <p:spPr/>
        <p:txBody>
          <a:bodyPr/>
          <a:lstStyle/>
          <a:p>
            <a:fld id="{90DDF212-44FE-49AA-99FE-99CB04833FA8}" type="slidenum">
              <a:rPr lang="en-GB" smtClean="0"/>
              <a:t>8</a:t>
            </a:fld>
            <a:endParaRPr lang="en-GB" dirty="0"/>
          </a:p>
        </p:txBody>
      </p:sp>
    </p:spTree>
    <p:extLst>
      <p:ext uri="{BB962C8B-B14F-4D97-AF65-F5344CB8AC3E}">
        <p14:creationId xmlns:p14="http://schemas.microsoft.com/office/powerpoint/2010/main" val="133559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clear that digital is enabling new ways to provide payments services and its impact as well as its potential can’t be underestimated</a:t>
            </a:r>
            <a:endParaRPr lang="en-GB" dirty="0"/>
          </a:p>
        </p:txBody>
      </p:sp>
      <p:sp>
        <p:nvSpPr>
          <p:cNvPr id="4" name="Slide Number Placeholder 3"/>
          <p:cNvSpPr>
            <a:spLocks noGrp="1"/>
          </p:cNvSpPr>
          <p:nvPr>
            <p:ph type="sldNum" sz="quarter" idx="10"/>
          </p:nvPr>
        </p:nvSpPr>
        <p:spPr/>
        <p:txBody>
          <a:bodyPr/>
          <a:lstStyle/>
          <a:p>
            <a:fld id="{90DDF212-44FE-49AA-99FE-99CB04833FA8}" type="slidenum">
              <a:rPr lang="en-GB" smtClean="0"/>
              <a:t>9</a:t>
            </a:fld>
            <a:endParaRPr lang="en-GB" dirty="0"/>
          </a:p>
        </p:txBody>
      </p:sp>
    </p:spTree>
    <p:extLst>
      <p:ext uri="{BB962C8B-B14F-4D97-AF65-F5344CB8AC3E}">
        <p14:creationId xmlns:p14="http://schemas.microsoft.com/office/powerpoint/2010/main" val="120084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half of the payments revenues are at risk and new competitors coming from digital may offset all benefits from organic growth</a:t>
            </a:r>
            <a:endParaRPr lang="en-GB" dirty="0"/>
          </a:p>
        </p:txBody>
      </p:sp>
      <p:sp>
        <p:nvSpPr>
          <p:cNvPr id="4" name="Slide Number Placeholder 3"/>
          <p:cNvSpPr>
            <a:spLocks noGrp="1"/>
          </p:cNvSpPr>
          <p:nvPr>
            <p:ph type="sldNum" sz="quarter" idx="10"/>
          </p:nvPr>
        </p:nvSpPr>
        <p:spPr/>
        <p:txBody>
          <a:bodyPr/>
          <a:lstStyle/>
          <a:p>
            <a:fld id="{90DDF212-44FE-49AA-99FE-99CB04833FA8}" type="slidenum">
              <a:rPr lang="en-GB" smtClean="0"/>
              <a:t>10</a:t>
            </a:fld>
            <a:endParaRPr lang="en-GB" dirty="0"/>
          </a:p>
        </p:txBody>
      </p:sp>
    </p:spTree>
    <p:extLst>
      <p:ext uri="{BB962C8B-B14F-4D97-AF65-F5344CB8AC3E}">
        <p14:creationId xmlns:p14="http://schemas.microsoft.com/office/powerpoint/2010/main" val="199132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7.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image" Target="../media/image1.emf"/><Relationship Id="rId5" Type="http://schemas.openxmlformats.org/officeDocument/2006/relationships/tags" Target="../tags/tag6.xml"/><Relationship Id="rId10" Type="http://schemas.openxmlformats.org/officeDocument/2006/relationships/oleObject" Target="../embeddings/oleObject2.bin"/><Relationship Id="rId4" Type="http://schemas.openxmlformats.org/officeDocument/2006/relationships/tags" Target="../tags/tag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Slide_Bottom">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p:cNvGrpSpPr/>
          <p:nvPr/>
        </p:nvGrpSpPr>
        <p:grpSpPr>
          <a:xfrm>
            <a:off x="5728988" y="3987464"/>
            <a:ext cx="3074395" cy="2061722"/>
            <a:chOff x="8696970" y="3517927"/>
            <a:chExt cx="3074395" cy="2061722"/>
          </a:xfrm>
        </p:grpSpPr>
        <p:sp>
          <p:nvSpPr>
            <p:cNvPr id="19" name="Freeform 18"/>
            <p:cNvSpPr/>
            <p:nvPr/>
          </p:nvSpPr>
          <p:spPr>
            <a:xfrm>
              <a:off x="9159559" y="3517927"/>
              <a:ext cx="2013677" cy="206172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2600" dirty="0">
                <a:solidFill>
                  <a:srgbClr val="FFFFFF"/>
                </a:solidFill>
                <a:sym typeface="Gill Sans" charset="0"/>
              </a:endParaRPr>
            </a:p>
          </p:txBody>
        </p:sp>
        <p:pic>
          <p:nvPicPr>
            <p:cNvPr id="2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96970" y="4358855"/>
              <a:ext cx="3074395" cy="25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6" name="Straight Connector 25"/>
          <p:cNvCxnSpPr/>
          <p:nvPr/>
        </p:nvCxnSpPr>
        <p:spPr>
          <a:xfrm>
            <a:off x="455614" y="6570921"/>
            <a:ext cx="8688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57200" y="5859444"/>
            <a:ext cx="2182663" cy="633435"/>
            <a:chOff x="465138" y="401986"/>
            <a:chExt cx="2182663" cy="633435"/>
          </a:xfrm>
        </p:grpSpPr>
        <p:pic>
          <p:nvPicPr>
            <p:cNvPr id="22"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5138" y="650103"/>
              <a:ext cx="2182663" cy="38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22"/>
            <p:cNvSpPr/>
            <p:nvPr/>
          </p:nvSpPr>
          <p:spPr>
            <a:xfrm>
              <a:off x="1746987" y="401986"/>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2600" dirty="0">
                <a:solidFill>
                  <a:srgbClr val="FFFFFF"/>
                </a:solidFill>
                <a:sym typeface="Gill Sans" charset="0"/>
              </a:endParaRPr>
            </a:p>
          </p:txBody>
        </p:sp>
      </p:grpSp>
      <p:sp>
        <p:nvSpPr>
          <p:cNvPr id="2" name="Title 1"/>
          <p:cNvSpPr>
            <a:spLocks noGrp="1"/>
          </p:cNvSpPr>
          <p:nvPr>
            <p:ph type="ctrTitle" hasCustomPrompt="1"/>
          </p:nvPr>
        </p:nvSpPr>
        <p:spPr>
          <a:xfrm>
            <a:off x="455613" y="2487616"/>
            <a:ext cx="3086577" cy="1499851"/>
          </a:xfrm>
          <a:prstGeom prst="rect">
            <a:avLst/>
          </a:prstGeom>
        </p:spPr>
        <p:txBody>
          <a:bodyPr lIns="0" tIns="0" anchor="ctr" anchorCtr="0">
            <a:noAutofit/>
          </a:bodyPr>
          <a:lstStyle>
            <a:lvl1pPr algn="l">
              <a:lnSpc>
                <a:spcPct val="85000"/>
              </a:lnSpc>
              <a:defRPr sz="3600" b="0" spc="0" baseline="0">
                <a:solidFill>
                  <a:srgbClr val="224433"/>
                </a:solidFill>
                <a:latin typeface="+mj-lt"/>
                <a:cs typeface="Arial" pitchFamily="34" charset="0"/>
              </a:defRPr>
            </a:lvl1pPr>
          </a:lstStyle>
          <a:p>
            <a:r>
              <a:rPr lang="en-GB" dirty="0" smtClean="0"/>
              <a:t>Click to edit Master title style </a:t>
            </a:r>
            <a:endParaRPr lang="en-GB" dirty="0"/>
          </a:p>
        </p:txBody>
      </p:sp>
      <p:sp>
        <p:nvSpPr>
          <p:cNvPr id="33" name="Text Placeholder 32"/>
          <p:cNvSpPr>
            <a:spLocks noGrp="1"/>
          </p:cNvSpPr>
          <p:nvPr>
            <p:ph type="body" sz="quarter" idx="10"/>
          </p:nvPr>
        </p:nvSpPr>
        <p:spPr>
          <a:xfrm>
            <a:off x="455615" y="4113581"/>
            <a:ext cx="2671762" cy="582712"/>
          </a:xfrm>
        </p:spPr>
        <p:txBody>
          <a:bodyPr/>
          <a:lstStyle>
            <a:lvl1pPr marL="0" indent="0" algn="l" rtl="0" eaLnBrk="1" fontAlgn="base" hangingPunct="1">
              <a:lnSpc>
                <a:spcPct val="90000"/>
              </a:lnSpc>
              <a:spcBef>
                <a:spcPct val="0"/>
              </a:spcBef>
              <a:spcAft>
                <a:spcPts val="300"/>
              </a:spcAft>
              <a:buFont typeface="Arial" charset="0"/>
              <a:buNone/>
              <a:defRPr lang="en-US" sz="1800" b="0" kern="1200" spc="0" baseline="0" dirty="0" smtClean="0">
                <a:solidFill>
                  <a:schemeClr val="tx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GB" dirty="0" smtClean="0"/>
              <a:t>Click to edit Master text styles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026" y="660904"/>
            <a:ext cx="3526654" cy="3526654"/>
          </a:xfrm>
          <a:prstGeom prst="rect">
            <a:avLst/>
          </a:prstGeom>
        </p:spPr>
      </p:pic>
      <p:pic>
        <p:nvPicPr>
          <p:cNvPr id="15" name="Picture 1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077879" y="6288807"/>
            <a:ext cx="4693920" cy="228600"/>
          </a:xfrm>
          <a:prstGeom prst="rect">
            <a:avLst/>
          </a:prstGeom>
        </p:spPr>
      </p:pic>
    </p:spTree>
    <p:extLst>
      <p:ext uri="{BB962C8B-B14F-4D97-AF65-F5344CB8AC3E}">
        <p14:creationId xmlns:p14="http://schemas.microsoft.com/office/powerpoint/2010/main" val="1287097987"/>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lumn Tex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Click to edit Master title style</a:t>
            </a:r>
            <a:endParaRPr lang="en-GB" dirty="0"/>
          </a:p>
        </p:txBody>
      </p:sp>
      <p:sp>
        <p:nvSpPr>
          <p:cNvPr id="4" name="Content Placeholder 3"/>
          <p:cNvSpPr>
            <a:spLocks noGrp="1"/>
          </p:cNvSpPr>
          <p:nvPr>
            <p:ph sz="quarter" idx="16"/>
          </p:nvPr>
        </p:nvSpPr>
        <p:spPr>
          <a:xfrm>
            <a:off x="455613" y="1196023"/>
            <a:ext cx="4060826" cy="52968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3"/>
          <p:cNvSpPr>
            <a:spLocks noGrp="1"/>
          </p:cNvSpPr>
          <p:nvPr>
            <p:ph sz="quarter" idx="17"/>
          </p:nvPr>
        </p:nvSpPr>
        <p:spPr>
          <a:xfrm>
            <a:off x="4627564" y="1196023"/>
            <a:ext cx="4060825" cy="52968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9"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038869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40357" y="6575425"/>
            <a:ext cx="548033" cy="128588"/>
          </a:xfrm>
          <a:prstGeom prst="rect">
            <a:avLst/>
          </a:prstGeom>
        </p:spPr>
        <p:txBody>
          <a:body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6" name="Text Placeholder 16"/>
          <p:cNvSpPr>
            <a:spLocks noGrp="1"/>
          </p:cNvSpPr>
          <p:nvPr>
            <p:ph type="body" sz="quarter" idx="10"/>
          </p:nvPr>
        </p:nvSpPr>
        <p:spPr>
          <a:xfrm>
            <a:off x="455613" y="1182021"/>
            <a:ext cx="8232775" cy="396000"/>
          </a:xfrm>
          <a:prstGeom prst="rect">
            <a:avLst/>
          </a:prstGeom>
        </p:spPr>
        <p:txBody>
          <a:bodyPr lIns="0"/>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2" name="Footer Placeholder 1"/>
          <p:cNvSpPr>
            <a:spLocks noGrp="1"/>
          </p:cNvSpPr>
          <p:nvPr>
            <p:ph type="ftr" sz="quarter" idx="13"/>
          </p:nvPr>
        </p:nvSpPr>
        <p:spPr>
          <a:xfrm>
            <a:off x="455615" y="6575425"/>
            <a:ext cx="4060825" cy="128588"/>
          </a:xfrm>
          <a:prstGeom prst="rect">
            <a:avLst/>
          </a:prstGeom>
        </p:spPr>
        <p:txBody>
          <a:body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1195755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Click to edit Master title style</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3824961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pSp>
        <p:nvGrpSpPr>
          <p:cNvPr id="6" name="Group 5" hidden="1"/>
          <p:cNvGrpSpPr/>
          <p:nvPr/>
        </p:nvGrpSpPr>
        <p:grpSpPr>
          <a:xfrm>
            <a:off x="0" y="0"/>
            <a:ext cx="9144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
        <p:nvSpPr>
          <p:cNvPr id="2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2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3931739418"/>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749080"/>
            <a:ext cx="8232775"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GB" dirty="0" smtClean="0"/>
              <a:t>Click to edit Master title style </a:t>
            </a:r>
            <a:endParaRPr lang="en-GB" dirty="0"/>
          </a:p>
        </p:txBody>
      </p:sp>
      <p:sp>
        <p:nvSpPr>
          <p:cNvPr id="5"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E81EDA28-478F-4C42-BA4D-9D7447E18929}" type="slidenum">
              <a:rPr lang="en-GB" smtClean="0">
                <a:solidFill>
                  <a:srgbClr val="FFFFFF"/>
                </a:solidFill>
              </a:rPr>
              <a:pPr>
                <a:defRPr/>
              </a:pPr>
              <a:t>‹#›</a:t>
            </a:fld>
            <a:endParaRPr lang="en-GB" dirty="0">
              <a:solidFill>
                <a:srgbClr val="FFFFFF"/>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bg1"/>
                </a:solidFill>
                <a:latin typeface="+mn-lt"/>
              </a:defRPr>
            </a:lvl1pPr>
          </a:lstStyle>
          <a:p>
            <a:r>
              <a:rPr lang="en-GB" dirty="0" smtClean="0">
                <a:solidFill>
                  <a:srgbClr val="FFFFFF"/>
                </a:solidFill>
              </a:rPr>
              <a:t>Copyright © 2014 Accenture  All rights reserved.</a:t>
            </a:r>
            <a:endParaRPr lang="en-GB" dirty="0">
              <a:solidFill>
                <a:srgbClr val="FFFFFF"/>
              </a:solidFill>
            </a:endParaRPr>
          </a:p>
        </p:txBody>
      </p:sp>
    </p:spTree>
    <p:extLst>
      <p:ext uri="{BB962C8B-B14F-4D97-AF65-F5344CB8AC3E}">
        <p14:creationId xmlns:p14="http://schemas.microsoft.com/office/powerpoint/2010/main" val="3298495918"/>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Slide 1 - Subtit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749080"/>
            <a:ext cx="8232775"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GB" dirty="0" smtClean="0"/>
              <a:t>Click to edit Master title style </a:t>
            </a:r>
            <a:endParaRPr lang="en-GB" dirty="0"/>
          </a:p>
        </p:txBody>
      </p:sp>
      <p:sp>
        <p:nvSpPr>
          <p:cNvPr id="6" name="Text Placeholder 5"/>
          <p:cNvSpPr>
            <a:spLocks noGrp="1"/>
          </p:cNvSpPr>
          <p:nvPr>
            <p:ph type="body" sz="quarter" idx="11"/>
          </p:nvPr>
        </p:nvSpPr>
        <p:spPr>
          <a:xfrm>
            <a:off x="455613" y="1911350"/>
            <a:ext cx="8232775" cy="4478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E81EDA28-478F-4C42-BA4D-9D7447E18929}" type="slidenum">
              <a:rPr lang="en-GB" smtClean="0">
                <a:solidFill>
                  <a:srgbClr val="FFFFFF"/>
                </a:solidFill>
              </a:rPr>
              <a:pPr>
                <a:defRPr/>
              </a:pPr>
              <a:t>‹#›</a:t>
            </a:fld>
            <a:endParaRPr lang="en-GB" dirty="0">
              <a:solidFill>
                <a:srgbClr val="FFFFFF"/>
              </a:solidFill>
            </a:endParaRPr>
          </a:p>
        </p:txBody>
      </p:sp>
      <p:sp>
        <p:nvSpPr>
          <p:cNvPr id="10"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bg1"/>
                </a:solidFill>
                <a:latin typeface="+mn-lt"/>
              </a:defRPr>
            </a:lvl1pPr>
          </a:lstStyle>
          <a:p>
            <a:r>
              <a:rPr lang="en-GB" dirty="0" smtClean="0">
                <a:solidFill>
                  <a:srgbClr val="FFFFFF"/>
                </a:solidFill>
              </a:rPr>
              <a:t>Copyright © 2014 Accenture  All rights reserved.</a:t>
            </a:r>
            <a:endParaRPr lang="en-GB" dirty="0">
              <a:solidFill>
                <a:srgbClr val="FFFFFF"/>
              </a:solidFill>
            </a:endParaRPr>
          </a:p>
        </p:txBody>
      </p:sp>
    </p:spTree>
    <p:extLst>
      <p:ext uri="{BB962C8B-B14F-4D97-AF65-F5344CB8AC3E}">
        <p14:creationId xmlns:p14="http://schemas.microsoft.com/office/powerpoint/2010/main" val="4019154859"/>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06752"/>
            <a:ext cx="8232775" cy="1161492"/>
          </a:xfrm>
          <a:prstGeom prst="rect">
            <a:avLst/>
          </a:prstGeom>
        </p:spPr>
        <p:txBody>
          <a:bodyPr lIns="0" tIns="0" anchor="t" anchorCtr="0">
            <a:noAutofit/>
          </a:bodyPr>
          <a:lstStyle>
            <a:lvl1pPr algn="l">
              <a:lnSpc>
                <a:spcPct val="100000"/>
              </a:lnSpc>
              <a:defRPr sz="3600" b="0" spc="0" baseline="0">
                <a:solidFill>
                  <a:schemeClr val="bg1"/>
                </a:solidFill>
                <a:latin typeface="+mj-lt"/>
                <a:cs typeface="Arial" pitchFamily="34" charset="0"/>
              </a:defRPr>
            </a:lvl1pPr>
          </a:lstStyle>
          <a:p>
            <a:r>
              <a:rPr lang="en-GB" dirty="0" smtClean="0"/>
              <a:t>Click to edit Master title style </a:t>
            </a:r>
            <a:endParaRPr lang="en-GB" dirty="0"/>
          </a:p>
        </p:txBody>
      </p:sp>
      <p:sp>
        <p:nvSpPr>
          <p:cNvPr id="5"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E81EDA28-478F-4C42-BA4D-9D7447E18929}" type="slidenum">
              <a:rPr lang="en-GB" smtClean="0">
                <a:solidFill>
                  <a:srgbClr val="FFFFFF"/>
                </a:solidFill>
              </a:rPr>
              <a:pPr>
                <a:defRPr/>
              </a:pPr>
              <a:t>‹#›</a:t>
            </a:fld>
            <a:endParaRPr lang="en-GB" dirty="0">
              <a:solidFill>
                <a:srgbClr val="FFFFFF"/>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bg1"/>
                </a:solidFill>
                <a:latin typeface="+mn-lt"/>
              </a:defRPr>
            </a:lvl1pPr>
          </a:lstStyle>
          <a:p>
            <a:r>
              <a:rPr lang="en-GB" dirty="0" smtClean="0">
                <a:solidFill>
                  <a:srgbClr val="FFFFFF"/>
                </a:solidFill>
              </a:rPr>
              <a:t>Copyright © 2014 Accenture  All rights reserved.</a:t>
            </a:r>
            <a:endParaRPr lang="en-GB" dirty="0">
              <a:solidFill>
                <a:srgbClr val="FFFFFF"/>
              </a:solidFill>
            </a:endParaRPr>
          </a:p>
        </p:txBody>
      </p:sp>
    </p:spTree>
    <p:extLst>
      <p:ext uri="{BB962C8B-B14F-4D97-AF65-F5344CB8AC3E}">
        <p14:creationId xmlns:p14="http://schemas.microsoft.com/office/powerpoint/2010/main" val="72150251"/>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Slide 2 - Sub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748800"/>
            <a:ext cx="8232775"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GB" dirty="0" smtClean="0"/>
              <a:t>Click to edit Master title style </a:t>
            </a:r>
            <a:endParaRPr lang="en-GB" dirty="0"/>
          </a:p>
        </p:txBody>
      </p:sp>
      <p:sp>
        <p:nvSpPr>
          <p:cNvPr id="6" name="Text Placeholder 5"/>
          <p:cNvSpPr>
            <a:spLocks noGrp="1"/>
          </p:cNvSpPr>
          <p:nvPr>
            <p:ph type="body" sz="quarter" idx="11"/>
          </p:nvPr>
        </p:nvSpPr>
        <p:spPr>
          <a:xfrm>
            <a:off x="455613" y="1909767"/>
            <a:ext cx="8232775" cy="4479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E81EDA28-478F-4C42-BA4D-9D7447E18929}" type="slidenum">
              <a:rPr lang="en-GB" smtClean="0">
                <a:solidFill>
                  <a:srgbClr val="FFFFFF"/>
                </a:solidFill>
              </a:rPr>
              <a:pPr>
                <a:defRPr/>
              </a:pPr>
              <a:t>‹#›</a:t>
            </a:fld>
            <a:endParaRPr lang="en-GB" dirty="0">
              <a:solidFill>
                <a:srgbClr val="FFFFFF"/>
              </a:solidFill>
            </a:endParaRPr>
          </a:p>
        </p:txBody>
      </p:sp>
      <p:sp>
        <p:nvSpPr>
          <p:cNvPr id="10"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bg1"/>
                </a:solidFill>
                <a:latin typeface="+mn-lt"/>
              </a:defRPr>
            </a:lvl1pPr>
          </a:lstStyle>
          <a:p>
            <a:r>
              <a:rPr lang="en-GB" dirty="0" smtClean="0">
                <a:solidFill>
                  <a:srgbClr val="FFFFFF"/>
                </a:solidFill>
              </a:rPr>
              <a:t>Copyright © 2014 Accenture  All rights reserved.</a:t>
            </a:r>
            <a:endParaRPr lang="en-GB" dirty="0">
              <a:solidFill>
                <a:srgbClr val="FFFFFF"/>
              </a:solidFill>
            </a:endParaRPr>
          </a:p>
        </p:txBody>
      </p:sp>
    </p:spTree>
    <p:extLst>
      <p:ext uri="{BB962C8B-B14F-4D97-AF65-F5344CB8AC3E}">
        <p14:creationId xmlns:p14="http://schemas.microsoft.com/office/powerpoint/2010/main" val="242563676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
        <p:nvSpPr>
          <p:cNvPr id="8" name="Title 1"/>
          <p:cNvSpPr txBox="1">
            <a:spLocks/>
          </p:cNvSpPr>
          <p:nvPr/>
        </p:nvSpPr>
        <p:spPr>
          <a:xfrm>
            <a:off x="445852" y="302437"/>
            <a:ext cx="274320" cy="274320"/>
          </a:xfrm>
          <a:prstGeom prst="ellipse">
            <a:avLst/>
          </a:prstGeom>
          <a:solidFill>
            <a:schemeClr val="accent2"/>
          </a:solidFill>
          <a:ln w="38100">
            <a:noFill/>
          </a:ln>
        </p:spPr>
        <p:txBody>
          <a:bodyPr vert="horz" lIns="0" tIns="0" rIns="0" bIns="0" rtlCol="0" anchor="ctr" anchorCtr="1">
            <a:noAutofit/>
          </a:bodyPr>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r>
              <a:rPr lang="en-GB" sz="1700" b="1" dirty="0" smtClean="0">
                <a:solidFill>
                  <a:srgbClr val="FFFFFF"/>
                </a:solidFill>
                <a:sym typeface="Gill Sans" charset="0"/>
              </a:rPr>
              <a:t>1</a:t>
            </a:r>
            <a:endParaRPr lang="en-GB" sz="1700" b="1" dirty="0">
              <a:solidFill>
                <a:srgbClr val="FFFFFF"/>
              </a:solidFill>
              <a:sym typeface="Gill Sans" charset="0"/>
            </a:endParaRPr>
          </a:p>
        </p:txBody>
      </p:sp>
    </p:spTree>
    <p:extLst>
      <p:ext uri="{BB962C8B-B14F-4D97-AF65-F5344CB8AC3E}">
        <p14:creationId xmlns:p14="http://schemas.microsoft.com/office/powerpoint/2010/main" val="409703242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
        <p:nvSpPr>
          <p:cNvPr id="9" name="Title 1"/>
          <p:cNvSpPr txBox="1">
            <a:spLocks/>
          </p:cNvSpPr>
          <p:nvPr/>
        </p:nvSpPr>
        <p:spPr>
          <a:xfrm>
            <a:off x="445852" y="302437"/>
            <a:ext cx="274320" cy="274320"/>
          </a:xfrm>
          <a:prstGeom prst="ellipse">
            <a:avLst/>
          </a:prstGeom>
          <a:solidFill>
            <a:schemeClr val="accent2"/>
          </a:solidFill>
          <a:ln w="38100">
            <a:noFill/>
          </a:ln>
        </p:spPr>
        <p:txBody>
          <a:bodyPr vert="horz" lIns="0" tIns="0" rIns="0" bIns="0" rtlCol="0" anchor="ctr" anchorCtr="1">
            <a:noAutofit/>
          </a:bodyPr>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r>
              <a:rPr lang="en-GB" sz="1700" b="1" dirty="0" smtClean="0">
                <a:solidFill>
                  <a:srgbClr val="FFFFFF"/>
                </a:solidFill>
                <a:sym typeface="Gill Sans" charset="0"/>
              </a:rPr>
              <a:t>2</a:t>
            </a:r>
            <a:endParaRPr lang="en-GB" sz="1700" b="1" dirty="0">
              <a:solidFill>
                <a:srgbClr val="FFFFFF"/>
              </a:solidFill>
              <a:sym typeface="Gill Sans" charset="0"/>
            </a:endParaRPr>
          </a:p>
        </p:txBody>
      </p:sp>
    </p:spTree>
    <p:extLst>
      <p:ext uri="{BB962C8B-B14F-4D97-AF65-F5344CB8AC3E}">
        <p14:creationId xmlns:p14="http://schemas.microsoft.com/office/powerpoint/2010/main" val="113664060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Text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5613" y="1182021"/>
            <a:ext cx="8232775" cy="396548"/>
          </a:xfrm>
          <a:prstGeom prst="rect">
            <a:avLst/>
          </a:prstGeom>
        </p:spPr>
        <p:txBody>
          <a:bodyPr lIns="0"/>
          <a:lstStyle>
            <a:lvl1pPr marL="0" indent="0">
              <a:buNone/>
              <a:defRPr sz="2000">
                <a:solidFill>
                  <a:schemeClr val="accent3"/>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8" name="Content Placeholder 7"/>
          <p:cNvSpPr>
            <a:spLocks noGrp="1"/>
          </p:cNvSpPr>
          <p:nvPr>
            <p:ph sz="quarter" idx="11"/>
          </p:nvPr>
        </p:nvSpPr>
        <p:spPr>
          <a:xfrm>
            <a:off x="455613" y="1578569"/>
            <a:ext cx="8232775" cy="491430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Title 1"/>
          <p:cNvSpPr>
            <a:spLocks noGrp="1"/>
          </p:cNvSpPr>
          <p:nvPr>
            <p:ph type="title"/>
          </p:nvPr>
        </p:nvSpPr>
        <p:spPr/>
        <p:txBody>
          <a:bodyPr/>
          <a:lstStyle>
            <a:lvl1pPr>
              <a:defRPr sz="2800"/>
            </a:lvl1pPr>
          </a:lstStyle>
          <a:p>
            <a:r>
              <a:rPr lang="en-GB" dirty="0" smtClean="0"/>
              <a:t>Click to edit Master title style</a:t>
            </a:r>
            <a:endParaRPr lang="en-GB" dirty="0"/>
          </a:p>
        </p:txBody>
      </p:sp>
      <p:sp>
        <p:nvSpPr>
          <p:cNvPr id="7"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9"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3001112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
        <p:nvSpPr>
          <p:cNvPr id="9" name="Title 1"/>
          <p:cNvSpPr txBox="1">
            <a:spLocks/>
          </p:cNvSpPr>
          <p:nvPr/>
        </p:nvSpPr>
        <p:spPr>
          <a:xfrm>
            <a:off x="445852" y="302437"/>
            <a:ext cx="274320" cy="274320"/>
          </a:xfrm>
          <a:prstGeom prst="ellipse">
            <a:avLst/>
          </a:prstGeom>
          <a:solidFill>
            <a:schemeClr val="accent2"/>
          </a:solidFill>
          <a:ln w="38100">
            <a:noFill/>
          </a:ln>
        </p:spPr>
        <p:txBody>
          <a:bodyPr vert="horz" lIns="0" tIns="0" rIns="0" bIns="0" rtlCol="0" anchor="ctr" anchorCtr="1">
            <a:noAutofit/>
          </a:bodyPr>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r>
              <a:rPr lang="en-GB" sz="1700" b="1" dirty="0" smtClean="0">
                <a:solidFill>
                  <a:srgbClr val="FFFFFF"/>
                </a:solidFill>
                <a:sym typeface="Gill Sans" charset="0"/>
              </a:rPr>
              <a:t>3</a:t>
            </a:r>
            <a:endParaRPr lang="en-GB" sz="1700" b="1" dirty="0">
              <a:solidFill>
                <a:srgbClr val="FFFFFF"/>
              </a:solidFill>
              <a:sym typeface="Gill Sans" charset="0"/>
            </a:endParaRPr>
          </a:p>
        </p:txBody>
      </p:sp>
    </p:spTree>
    <p:extLst>
      <p:ext uri="{BB962C8B-B14F-4D97-AF65-F5344CB8AC3E}">
        <p14:creationId xmlns:p14="http://schemas.microsoft.com/office/powerpoint/2010/main" val="59485861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4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
        <p:nvSpPr>
          <p:cNvPr id="9" name="Title 1"/>
          <p:cNvSpPr txBox="1">
            <a:spLocks/>
          </p:cNvSpPr>
          <p:nvPr/>
        </p:nvSpPr>
        <p:spPr>
          <a:xfrm>
            <a:off x="445852" y="302437"/>
            <a:ext cx="274320" cy="274320"/>
          </a:xfrm>
          <a:prstGeom prst="ellipse">
            <a:avLst/>
          </a:prstGeom>
          <a:solidFill>
            <a:schemeClr val="accent2"/>
          </a:solidFill>
          <a:ln w="38100">
            <a:noFill/>
          </a:ln>
        </p:spPr>
        <p:txBody>
          <a:bodyPr vert="horz" lIns="0" tIns="0" rIns="0" bIns="0" rtlCol="0" anchor="ctr" anchorCtr="1">
            <a:noAutofit/>
          </a:bodyPr>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r>
              <a:rPr lang="en-GB" sz="1700" b="1" dirty="0" smtClean="0">
                <a:solidFill>
                  <a:srgbClr val="FFFFFF"/>
                </a:solidFill>
                <a:sym typeface="Gill Sans" charset="0"/>
              </a:rPr>
              <a:t>4</a:t>
            </a:r>
            <a:endParaRPr lang="en-GB" sz="1700" b="1" dirty="0">
              <a:solidFill>
                <a:srgbClr val="FFFFFF"/>
              </a:solidFill>
              <a:sym typeface="Gill Sans" charset="0"/>
            </a:endParaRPr>
          </a:p>
        </p:txBody>
      </p:sp>
    </p:spTree>
    <p:extLst>
      <p:ext uri="{BB962C8B-B14F-4D97-AF65-F5344CB8AC3E}">
        <p14:creationId xmlns:p14="http://schemas.microsoft.com/office/powerpoint/2010/main" val="276781771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5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
        <p:nvSpPr>
          <p:cNvPr id="9" name="Title 1"/>
          <p:cNvSpPr txBox="1">
            <a:spLocks/>
          </p:cNvSpPr>
          <p:nvPr/>
        </p:nvSpPr>
        <p:spPr>
          <a:xfrm>
            <a:off x="445852" y="302437"/>
            <a:ext cx="274320" cy="274320"/>
          </a:xfrm>
          <a:prstGeom prst="ellipse">
            <a:avLst/>
          </a:prstGeom>
          <a:solidFill>
            <a:schemeClr val="accent2"/>
          </a:solidFill>
          <a:ln w="38100">
            <a:noFill/>
          </a:ln>
        </p:spPr>
        <p:txBody>
          <a:bodyPr vert="horz" lIns="0" tIns="0" rIns="0" bIns="0" rtlCol="0" anchor="ctr" anchorCtr="1">
            <a:noAutofit/>
          </a:bodyPr>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r>
              <a:rPr lang="en-GB" sz="1700" b="1" dirty="0" smtClean="0">
                <a:solidFill>
                  <a:srgbClr val="FFFFFF"/>
                </a:solidFill>
                <a:sym typeface="Gill Sans" charset="0"/>
              </a:rPr>
              <a:t>5</a:t>
            </a:r>
            <a:endParaRPr lang="en-GB" sz="1700" b="1" dirty="0">
              <a:solidFill>
                <a:srgbClr val="FFFFFF"/>
              </a:solidFill>
              <a:sym typeface="Gill Sans" charset="0"/>
            </a:endParaRPr>
          </a:p>
        </p:txBody>
      </p:sp>
    </p:spTree>
    <p:extLst>
      <p:ext uri="{BB962C8B-B14F-4D97-AF65-F5344CB8AC3E}">
        <p14:creationId xmlns:p14="http://schemas.microsoft.com/office/powerpoint/2010/main" val="4074586006"/>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7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4244628539"/>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8_Divider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547964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9_Divider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304913"/>
            <a:ext cx="8232775" cy="352034"/>
          </a:xfrm>
          <a:prstGeom prst="rect">
            <a:avLst/>
          </a:prstGeom>
        </p:spPr>
        <p:txBody>
          <a:bodyPr lIns="0" tIns="0" anchor="t" anchorCtr="0">
            <a:noAutofit/>
          </a:bodyPr>
          <a:lstStyle>
            <a:lvl1pPr algn="l">
              <a:lnSpc>
                <a:spcPct val="90000"/>
              </a:lnSpc>
              <a:defRPr sz="24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
        <p:nvSpPr>
          <p:cNvPr id="5" name="Text Placeholder 16"/>
          <p:cNvSpPr>
            <a:spLocks noGrp="1"/>
          </p:cNvSpPr>
          <p:nvPr>
            <p:ph type="body" sz="quarter" idx="10"/>
          </p:nvPr>
        </p:nvSpPr>
        <p:spPr>
          <a:xfrm>
            <a:off x="455613" y="675994"/>
            <a:ext cx="8232775" cy="396000"/>
          </a:xfrm>
          <a:prstGeom prst="rect">
            <a:avLst/>
          </a:prstGeom>
        </p:spPr>
        <p:txBody>
          <a:bodyPr lIns="0"/>
          <a:lstStyle>
            <a:lvl1pPr marL="0" indent="0">
              <a:buNone/>
              <a:defRPr sz="1900">
                <a:solidFill>
                  <a:schemeClr val="accent2"/>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Tree>
    <p:extLst>
      <p:ext uri="{BB962C8B-B14F-4D97-AF65-F5344CB8AC3E}">
        <p14:creationId xmlns:p14="http://schemas.microsoft.com/office/powerpoint/2010/main" val="3179632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6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660020"/>
            <a:ext cx="8232775" cy="1161492"/>
          </a:xfrm>
          <a:prstGeom prst="rect">
            <a:avLst/>
          </a:prstGeom>
        </p:spPr>
        <p:txBody>
          <a:bodyPr lIns="0" tIns="0" anchor="t" anchorCtr="0">
            <a:noAutofit/>
          </a:bodyPr>
          <a:lstStyle>
            <a:lvl1pPr algn="l">
              <a:lnSpc>
                <a:spcPct val="90000"/>
              </a:lnSpc>
              <a:defRPr sz="2800" b="0" spc="0" baseline="0">
                <a:solidFill>
                  <a:schemeClr val="accent2"/>
                </a:solidFill>
                <a:latin typeface="+mj-lt"/>
                <a:cs typeface="Arial" pitchFamily="34" charset="0"/>
              </a:defRPr>
            </a:lvl1pPr>
          </a:lstStyle>
          <a:p>
            <a:r>
              <a:rPr lang="en-GB" dirty="0" smtClean="0"/>
              <a:t>Click to edit Master title style </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533017074"/>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Divider Slide 2 - Subtitle">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748800"/>
            <a:ext cx="8232775" cy="1161492"/>
          </a:xfrm>
          <a:prstGeom prst="rect">
            <a:avLst/>
          </a:prstGeom>
        </p:spPr>
        <p:txBody>
          <a:bodyPr lIns="0" tIns="0" anchor="b" anchorCtr="0">
            <a:noAutofit/>
          </a:bodyPr>
          <a:lstStyle>
            <a:lvl1pPr algn="l">
              <a:lnSpc>
                <a:spcPct val="100000"/>
              </a:lnSpc>
              <a:defRPr sz="3600" b="0" spc="0" baseline="0">
                <a:solidFill>
                  <a:schemeClr val="accent1"/>
                </a:solidFill>
                <a:latin typeface="+mj-lt"/>
                <a:cs typeface="Arial" pitchFamily="34" charset="0"/>
              </a:defRPr>
            </a:lvl1pPr>
          </a:lstStyle>
          <a:p>
            <a:r>
              <a:rPr lang="en-GB" dirty="0" smtClean="0"/>
              <a:t>Click to edit Master title style </a:t>
            </a:r>
            <a:endParaRPr lang="en-GB" dirty="0"/>
          </a:p>
        </p:txBody>
      </p:sp>
      <p:sp>
        <p:nvSpPr>
          <p:cNvPr id="6" name="Text Placeholder 5"/>
          <p:cNvSpPr>
            <a:spLocks noGrp="1"/>
          </p:cNvSpPr>
          <p:nvPr>
            <p:ph type="body" sz="quarter" idx="11"/>
          </p:nvPr>
        </p:nvSpPr>
        <p:spPr>
          <a:xfrm>
            <a:off x="455613" y="1909767"/>
            <a:ext cx="8232775" cy="4479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10"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657633377"/>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Slide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5045592"/>
            <a:ext cx="8232775" cy="738664"/>
          </a:xfrm>
          <a:prstGeom prst="rect">
            <a:avLst/>
          </a:prstGeom>
        </p:spPr>
        <p:txBody>
          <a:bodyPr lIns="0" tIns="0" anchor="t" anchorCtr="0">
            <a:spAutoFit/>
          </a:bodyPr>
          <a:lstStyle>
            <a:lvl1pPr algn="l">
              <a:lnSpc>
                <a:spcPct val="80000"/>
              </a:lnSpc>
              <a:defRPr sz="6000" b="0" spc="0" baseline="0">
                <a:solidFill>
                  <a:schemeClr val="accent1"/>
                </a:solidFill>
                <a:latin typeface="+mj-lt"/>
                <a:cs typeface="Arial" pitchFamily="34" charset="0"/>
              </a:defRPr>
            </a:lvl1pPr>
          </a:lstStyle>
          <a:p>
            <a:r>
              <a:rPr lang="en-GB" dirty="0" smtClean="0"/>
              <a:t>Master title style </a:t>
            </a:r>
            <a:endParaRPr lang="en-GB" dirty="0"/>
          </a:p>
        </p:txBody>
      </p:sp>
      <p:sp>
        <p:nvSpPr>
          <p:cNvPr id="5"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587457821"/>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GB"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36" indent="0" algn="ctr">
              <a:buNone/>
              <a:defRPr/>
            </a:lvl2pPr>
            <a:lvl3pPr marL="913672" indent="0" algn="ctr">
              <a:buNone/>
              <a:defRPr/>
            </a:lvl3pPr>
            <a:lvl4pPr marL="1370508" indent="0" algn="ctr">
              <a:buNone/>
              <a:defRPr/>
            </a:lvl4pPr>
            <a:lvl5pPr marL="1827338" indent="0" algn="ctr">
              <a:buNone/>
              <a:defRPr/>
            </a:lvl5pPr>
            <a:lvl6pPr marL="2284173" indent="0" algn="ctr">
              <a:buNone/>
              <a:defRPr/>
            </a:lvl6pPr>
            <a:lvl7pPr marL="2741009" indent="0" algn="ctr">
              <a:buNone/>
              <a:defRPr/>
            </a:lvl7pPr>
            <a:lvl8pPr marL="3197845" indent="0" algn="ctr">
              <a:buNone/>
              <a:defRPr/>
            </a:lvl8pPr>
            <a:lvl9pPr marL="3654681" indent="0" algn="ctr">
              <a:buNone/>
              <a:defRPr/>
            </a:lvl9pPr>
          </a:lstStyle>
          <a:p>
            <a:r>
              <a:rPr lang="en-GB" dirty="0" smtClean="0"/>
              <a:t>Click to edit Master subtitle style</a:t>
            </a:r>
            <a:endParaRPr lang="en-GB" dirty="0"/>
          </a:p>
        </p:txBody>
      </p:sp>
      <p:sp>
        <p:nvSpPr>
          <p:cNvPr id="4" name="Text Box 2"/>
          <p:cNvSpPr txBox="1">
            <a:spLocks noGrp="1" noChangeArrowheads="1"/>
          </p:cNvSpPr>
          <p:nvPr>
            <p:ph type="sldNum" sz="quarter" idx="10"/>
          </p:nvPr>
        </p:nvSpPr>
        <p:spPr>
          <a:ln/>
        </p:spPr>
        <p:txBody>
          <a:bodyPr/>
          <a:lstStyle>
            <a:lvl1pPr>
              <a:defRPr/>
            </a:lvl1pPr>
          </a:lstStyle>
          <a:p>
            <a:pPr>
              <a:defRPr/>
            </a:pPr>
            <a:fld id="{B3E2D6E6-AB39-7E44-B3DF-DDC41E48653F}" type="slidenum">
              <a:rPr lang="en-GB" smtClean="0">
                <a:solidFill>
                  <a:srgbClr val="666666"/>
                </a:solidFill>
              </a:rPr>
              <a:pPr>
                <a:defRPr/>
              </a:pPr>
              <a:t>‹#›</a:t>
            </a:fld>
            <a:endParaRPr lang="en-GB" dirty="0">
              <a:solidFill>
                <a:srgbClr val="666666"/>
              </a:solidFill>
            </a:endParaRPr>
          </a:p>
        </p:txBody>
      </p:sp>
    </p:spTree>
    <p:extLst>
      <p:ext uri="{BB962C8B-B14F-4D97-AF65-F5344CB8AC3E}">
        <p14:creationId xmlns:p14="http://schemas.microsoft.com/office/powerpoint/2010/main" val="46364208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ubtitle and Text Slide">
    <p:bg>
      <p:bgPr>
        <a:solidFill>
          <a:srgbClr val="E2E3E4"/>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5613" y="1182021"/>
            <a:ext cx="8232775" cy="396548"/>
          </a:xfrm>
          <a:prstGeom prst="rect">
            <a:avLst/>
          </a:prstGeom>
        </p:spPr>
        <p:txBody>
          <a:bodyPr lIns="0"/>
          <a:lstStyle>
            <a:lvl1pPr marL="0" indent="0">
              <a:buNone/>
              <a:defRPr sz="2000">
                <a:solidFill>
                  <a:schemeClr val="accent3"/>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8" name="Content Placeholder 7"/>
          <p:cNvSpPr>
            <a:spLocks noGrp="1"/>
          </p:cNvSpPr>
          <p:nvPr>
            <p:ph sz="quarter" idx="11"/>
          </p:nvPr>
        </p:nvSpPr>
        <p:spPr>
          <a:xfrm>
            <a:off x="455613" y="1578569"/>
            <a:ext cx="8232775" cy="491430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Title 1"/>
          <p:cNvSpPr>
            <a:spLocks noGrp="1"/>
          </p:cNvSpPr>
          <p:nvPr>
            <p:ph type="title"/>
          </p:nvPr>
        </p:nvSpPr>
        <p:spPr/>
        <p:txBody>
          <a:bodyPr/>
          <a:lstStyle>
            <a:lvl1pPr>
              <a:defRPr sz="3200">
                <a:solidFill>
                  <a:schemeClr val="accent1"/>
                </a:solidFill>
              </a:defRPr>
            </a:lvl1pPr>
          </a:lstStyle>
          <a:p>
            <a:r>
              <a:rPr lang="en-GB" dirty="0" smtClean="0"/>
              <a:t>Click to edit Master title style</a:t>
            </a:r>
            <a:endParaRPr lang="en-GB" dirty="0"/>
          </a:p>
        </p:txBody>
      </p:sp>
      <p:sp>
        <p:nvSpPr>
          <p:cNvPr id="7"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9"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448019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6" y="1102306"/>
            <a:ext cx="8207375" cy="562987"/>
          </a:xfrm>
          <a:prstGeom prst="rect">
            <a:avLst/>
          </a:prstGeom>
          <a:noFill/>
        </p:spPr>
        <p:txBody>
          <a:bodyPr wrap="square" lIns="0" tIns="72000" rIns="0" bIns="36000">
            <a:noAutofit/>
          </a:bodyPr>
          <a:lstStyle>
            <a:lvl1pPr marL="0" indent="0">
              <a:buNone/>
              <a:defRPr lang="de-DE" sz="1800" b="1"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GB" noProof="0" dirty="0" smtClean="0"/>
              <a:t>Click to edit Master text styles</a:t>
            </a:r>
          </a:p>
        </p:txBody>
      </p:sp>
      <p:sp>
        <p:nvSpPr>
          <p:cNvPr id="4" name="Titel 3"/>
          <p:cNvSpPr>
            <a:spLocks noGrp="1"/>
          </p:cNvSpPr>
          <p:nvPr>
            <p:ph type="title"/>
          </p:nvPr>
        </p:nvSpPr>
        <p:spPr>
          <a:xfrm>
            <a:off x="455614" y="123700"/>
            <a:ext cx="8232775" cy="1002979"/>
          </a:xfrm>
          <a:prstGeom prst="rect">
            <a:avLst/>
          </a:prstGeom>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63227488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Text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3070657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1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17" name="Text Placeholder 16"/>
          <p:cNvSpPr>
            <a:spLocks noGrp="1"/>
          </p:cNvSpPr>
          <p:nvPr>
            <p:ph type="body" sz="quarter" idx="10"/>
            <p:custDataLst>
              <p:tags r:id="rId3"/>
            </p:custDataLst>
          </p:nvPr>
        </p:nvSpPr>
        <p:spPr>
          <a:xfrm>
            <a:off x="455613" y="1088236"/>
            <a:ext cx="8232775" cy="396548"/>
          </a:xfrm>
          <a:prstGeom prst="rect">
            <a:avLst/>
          </a:prstGeom>
        </p:spPr>
        <p:txBody>
          <a:bodyPr/>
          <a:lstStyle>
            <a:lvl1pPr marL="0" indent="0">
              <a:buNone/>
              <a:defRPr sz="1600">
                <a:solidFill>
                  <a:schemeClr val="accent2"/>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2" name="Title 1"/>
          <p:cNvSpPr>
            <a:spLocks noGrp="1"/>
          </p:cNvSpPr>
          <p:nvPr>
            <p:ph type="title"/>
            <p:custDataLst>
              <p:tags r:id="rId4"/>
            </p:custDataLst>
          </p:nvPr>
        </p:nvSpPr>
        <p:spPr>
          <a:xfrm>
            <a:off x="455613" y="44450"/>
            <a:ext cx="6924699" cy="1003300"/>
          </a:xfrm>
        </p:spPr>
        <p:txBody>
          <a:bodyPr/>
          <a:lstStyle>
            <a:lvl1pPr>
              <a:defRPr sz="2000"/>
            </a:lvl1pPr>
          </a:lstStyle>
          <a:p>
            <a:r>
              <a:rPr lang="en-GB" dirty="0" smtClean="0"/>
              <a:t>Click to edit Master title style</a:t>
            </a:r>
            <a:endParaRPr lang="en-GB" dirty="0"/>
          </a:p>
        </p:txBody>
      </p:sp>
      <p:cxnSp>
        <p:nvCxnSpPr>
          <p:cNvPr id="7" name="Straight Connector 9"/>
          <p:cNvCxnSpPr>
            <a:cxnSpLocks noChangeShapeType="1"/>
          </p:cNvCxnSpPr>
          <p:nvPr userDrawn="1">
            <p:custDataLst>
              <p:tags r:id="rId5"/>
            </p:custDataLst>
          </p:nvPr>
        </p:nvCxnSpPr>
        <p:spPr bwMode="auto">
          <a:xfrm>
            <a:off x="458789" y="1052736"/>
            <a:ext cx="8691563" cy="0"/>
          </a:xfrm>
          <a:prstGeom prst="line">
            <a:avLst/>
          </a:prstGeom>
          <a:noFill/>
          <a:ln w="12700">
            <a:solidFill>
              <a:srgbClr val="008899"/>
            </a:solidFill>
            <a:round/>
            <a:headEnd/>
            <a:tailEnd/>
          </a:ln>
        </p:spPr>
      </p:cxnSp>
      <p:pic>
        <p:nvPicPr>
          <p:cNvPr id="9" name="Picture 8"/>
          <p:cNvPicPr>
            <a:picLocks noChangeAspect="1"/>
          </p:cNvPicPr>
          <p:nvPr userDrawn="1">
            <p:custDataLst>
              <p:tags r:id="rId6"/>
            </p:custDataLst>
          </p:nvPr>
        </p:nvPicPr>
        <p:blipFill rotWithShape="1">
          <a:blip r:embed="rId12" cstate="print">
            <a:extLst>
              <a:ext uri="{28A0092B-C50C-407E-A947-70E740481C1C}">
                <a14:useLocalDpi xmlns:a14="http://schemas.microsoft.com/office/drawing/2010/main" val="0"/>
              </a:ext>
            </a:extLst>
          </a:blip>
          <a:srcRect l="36714" t="3245" r="30893" b="53564"/>
          <a:stretch/>
        </p:blipFill>
        <p:spPr>
          <a:xfrm>
            <a:off x="8117709" y="236502"/>
            <a:ext cx="774771" cy="774770"/>
          </a:xfrm>
          <a:prstGeom prst="ellipse">
            <a:avLst/>
          </a:prstGeom>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
        <p:nvSpPr>
          <p:cNvPr id="3" name="TextBox 2"/>
          <p:cNvSpPr txBox="1"/>
          <p:nvPr userDrawn="1">
            <p:custDataLst>
              <p:tags r:id="rId7"/>
            </p:custDataLst>
          </p:nvPr>
        </p:nvSpPr>
        <p:spPr>
          <a:xfrm>
            <a:off x="455613" y="6567155"/>
            <a:ext cx="3469219" cy="246221"/>
          </a:xfrm>
          <a:prstGeom prst="rect">
            <a:avLst/>
          </a:prstGeom>
          <a:noFill/>
        </p:spPr>
        <p:txBody>
          <a:bodyPr wrap="none" rtlCol="0">
            <a:spAutoFit/>
          </a:bodyPr>
          <a:lstStyle/>
          <a:p>
            <a:pPr>
              <a:defRPr/>
            </a:pPr>
            <a:r>
              <a:rPr lang="en-GB" sz="1000" dirty="0" smtClean="0">
                <a:solidFill>
                  <a:srgbClr val="000000">
                    <a:tint val="75000"/>
                  </a:srgbClr>
                </a:solidFill>
              </a:rPr>
              <a:t>© 2014 Accenture. All rights reserved. Strictly confidential.</a:t>
            </a:r>
            <a:endParaRPr lang="en-GB" sz="1000" dirty="0">
              <a:solidFill>
                <a:srgbClr val="000000">
                  <a:tint val="75000"/>
                </a:srgbClr>
              </a:solidFill>
            </a:endParaRPr>
          </a:p>
        </p:txBody>
      </p:sp>
      <p:sp>
        <p:nvSpPr>
          <p:cNvPr id="6" name="TextBox 5"/>
          <p:cNvSpPr txBox="1"/>
          <p:nvPr userDrawn="1">
            <p:custDataLst>
              <p:tags r:id="rId8"/>
            </p:custDataLst>
          </p:nvPr>
        </p:nvSpPr>
        <p:spPr>
          <a:xfrm>
            <a:off x="8676456" y="6567155"/>
            <a:ext cx="341760" cy="246221"/>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tint val="75000"/>
                  </a:srgbClr>
                </a:solidFill>
                <a:effectLst/>
                <a:uLnTx/>
                <a:uFillTx/>
              </a:defRPr>
            </a:lvl1pPr>
          </a:lstStyle>
          <a:p>
            <a:fld id="{B125F988-8440-4BC2-A26F-4D98879F9386}" type="slidenum">
              <a:rPr lang="en-GB" smtClean="0"/>
              <a:pPr/>
              <a:t>‹#›</a:t>
            </a:fld>
            <a:endParaRPr lang="en-GB" dirty="0"/>
          </a:p>
        </p:txBody>
      </p:sp>
    </p:spTree>
    <p:extLst>
      <p:ext uri="{BB962C8B-B14F-4D97-AF65-F5344CB8AC3E}">
        <p14:creationId xmlns:p14="http://schemas.microsoft.com/office/powerpoint/2010/main" val="417591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ver Slide_Bottom">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5613" y="3302000"/>
            <a:ext cx="3086577" cy="1436036"/>
          </a:xfrm>
          <a:prstGeom prst="rect">
            <a:avLst/>
          </a:prstGeom>
        </p:spPr>
        <p:txBody>
          <a:bodyPr tIns="0" anchor="t" anchorCtr="0">
            <a:noAutofit/>
          </a:bodyPr>
          <a:lstStyle>
            <a:lvl1pPr algn="l">
              <a:lnSpc>
                <a:spcPct val="85000"/>
              </a:lnSpc>
              <a:defRPr sz="3600" b="0" spc="0" baseline="0">
                <a:solidFill>
                  <a:schemeClr val="accent2"/>
                </a:solidFill>
                <a:latin typeface="+mj-lt"/>
                <a:cs typeface="Arial" pitchFamily="34" charset="0"/>
              </a:defRPr>
            </a:lvl1pPr>
          </a:lstStyle>
          <a:p>
            <a:r>
              <a:rPr lang="en-US" dirty="0" smtClean="0"/>
              <a:t>Click to edit Master title style</a:t>
            </a:r>
            <a:endParaRPr lang="en-GB" dirty="0"/>
          </a:p>
        </p:txBody>
      </p:sp>
      <p:sp>
        <p:nvSpPr>
          <p:cNvPr id="33" name="Text Placeholder 32"/>
          <p:cNvSpPr>
            <a:spLocks noGrp="1"/>
          </p:cNvSpPr>
          <p:nvPr>
            <p:ph type="body" sz="quarter" idx="10"/>
          </p:nvPr>
        </p:nvSpPr>
        <p:spPr>
          <a:xfrm>
            <a:off x="455613" y="4788268"/>
            <a:ext cx="2671762" cy="582712"/>
          </a:xfrm>
        </p:spPr>
        <p:txBody>
          <a:bodyPr/>
          <a:lstStyle>
            <a:lvl1pPr marL="0" indent="0" algn="l" rtl="0" eaLnBrk="1" fontAlgn="base" hangingPunct="1">
              <a:lnSpc>
                <a:spcPct val="90000"/>
              </a:lnSpc>
              <a:spcBef>
                <a:spcPct val="0"/>
              </a:spcBef>
              <a:spcAft>
                <a:spcPts val="900"/>
              </a:spcAft>
              <a:buFont typeface="Arial" charset="0"/>
              <a:buNone/>
              <a:defRPr lang="en-US" sz="1800" b="0" kern="1200" spc="0" baseline="0" dirty="0" smtClean="0">
                <a:solidFill>
                  <a:schemeClr val="tx1"/>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smtClean="0"/>
              <a:t>Click to edit Master text styles</a:t>
            </a:r>
          </a:p>
        </p:txBody>
      </p:sp>
      <p:grpSp>
        <p:nvGrpSpPr>
          <p:cNvPr id="14" name="Group 13"/>
          <p:cNvGrpSpPr/>
          <p:nvPr userDrawn="1"/>
        </p:nvGrpSpPr>
        <p:grpSpPr>
          <a:xfrm>
            <a:off x="5728986" y="3897107"/>
            <a:ext cx="3074395" cy="2061722"/>
            <a:chOff x="8696970" y="3517927"/>
            <a:chExt cx="3074395" cy="2061722"/>
          </a:xfrm>
        </p:grpSpPr>
        <p:sp>
          <p:nvSpPr>
            <p:cNvPr id="15" name="Freeform 14"/>
            <p:cNvSpPr/>
            <p:nvPr/>
          </p:nvSpPr>
          <p:spPr>
            <a:xfrm>
              <a:off x="9159559" y="3517927"/>
              <a:ext cx="2013677" cy="206172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000">
                <a:solidFill>
                  <a:srgbClr val="FFFFFF"/>
                </a:solidFill>
              </a:endParaRPr>
            </a:p>
          </p:txBody>
        </p:sp>
        <p:pic>
          <p:nvPicPr>
            <p:cNvPr id="1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96970" y="4358855"/>
              <a:ext cx="3074395" cy="25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7" name="Straight Connector 16"/>
          <p:cNvCxnSpPr/>
          <p:nvPr userDrawn="1"/>
        </p:nvCxnSpPr>
        <p:spPr>
          <a:xfrm>
            <a:off x="455613" y="6570921"/>
            <a:ext cx="8688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457200" y="5859440"/>
            <a:ext cx="2182663" cy="633435"/>
            <a:chOff x="465138" y="401986"/>
            <a:chExt cx="2182663" cy="633435"/>
          </a:xfrm>
        </p:grpSpPr>
        <p:pic>
          <p:nvPicPr>
            <p:cNvPr id="19"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5138" y="650103"/>
              <a:ext cx="2182663" cy="38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19"/>
            <p:cNvSpPr/>
            <p:nvPr/>
          </p:nvSpPr>
          <p:spPr>
            <a:xfrm>
              <a:off x="1746987" y="401986"/>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000">
                <a:solidFill>
                  <a:srgbClr val="FFFFFF"/>
                </a:solidFill>
              </a:endParaRPr>
            </a:p>
          </p:txBody>
        </p:sp>
      </p:grp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89315" y="6310446"/>
            <a:ext cx="3739896" cy="224170"/>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4024" y="2984861"/>
            <a:ext cx="2351319" cy="238851"/>
          </a:xfrm>
          <a:prstGeom prst="rect">
            <a:avLst/>
          </a:prstGeom>
        </p:spPr>
      </p:pic>
    </p:spTree>
    <p:extLst>
      <p:ext uri="{BB962C8B-B14F-4D97-AF65-F5344CB8AC3E}">
        <p14:creationId xmlns:p14="http://schemas.microsoft.com/office/powerpoint/2010/main" val="380159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Text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5613" y="1182021"/>
            <a:ext cx="8232775" cy="396548"/>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8" name="Content Placeholder 7"/>
          <p:cNvSpPr>
            <a:spLocks noGrp="1"/>
          </p:cNvSpPr>
          <p:nvPr>
            <p:ph sz="quarter" idx="11"/>
          </p:nvPr>
        </p:nvSpPr>
        <p:spPr>
          <a:xfrm>
            <a:off x="455613" y="1578569"/>
            <a:ext cx="8232775" cy="4914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lvl1pPr>
              <a:defRPr sz="3200"/>
            </a:lvl1pPr>
          </a:lstStyle>
          <a:p>
            <a:r>
              <a:rPr lang="en-US" dirty="0" smtClean="0"/>
              <a:t>Click to edit Master title style</a:t>
            </a:r>
            <a:endParaRPr lang="en-AU" dirty="0"/>
          </a:p>
        </p:txBody>
      </p:sp>
      <p:sp>
        <p:nvSpPr>
          <p:cNvPr id="5" name="Slide Number Placeholder 4"/>
          <p:cNvSpPr>
            <a:spLocks noGrp="1"/>
          </p:cNvSpPr>
          <p:nvPr>
            <p:ph type="sldNum" sz="quarter" idx="12"/>
          </p:nvPr>
        </p:nvSpPr>
        <p:spPr/>
        <p:txBody>
          <a:bodyPr/>
          <a:lstStyle>
            <a:lvl1pPr algn="r" fontAlgn="base">
              <a:spcBef>
                <a:spcPct val="0"/>
              </a:spcBef>
              <a:spcAft>
                <a:spcPct val="0"/>
              </a:spcAft>
              <a:defRPr sz="900">
                <a:solidFill>
                  <a:srgbClr val="666666"/>
                </a:solidFill>
                <a:latin typeface="+mn-lt"/>
              </a:defRPr>
            </a:lvl1pPr>
          </a:lstStyle>
          <a:p>
            <a:pPr>
              <a:defRPr/>
            </a:pPr>
            <a:fld id="{611B8773-E6EE-49C8-9B07-2693BE114A5C}" type="slidenum">
              <a:rPr lang="en-US"/>
              <a:pPr>
                <a:defRPr/>
              </a:pPr>
              <a:t>‹#›</a:t>
            </a:fld>
            <a:endParaRPr lang="en-US" dirty="0"/>
          </a:p>
        </p:txBody>
      </p:sp>
      <p:sp>
        <p:nvSpPr>
          <p:cNvPr id="6" name="Footer Placeholder 3"/>
          <p:cNvSpPr>
            <a:spLocks noGrp="1"/>
          </p:cNvSpPr>
          <p:nvPr>
            <p:ph type="ftr" sz="quarter" idx="13"/>
          </p:nvPr>
        </p:nvSpPr>
        <p:spPr/>
        <p:txBody>
          <a:bodyPr/>
          <a:lstStyle>
            <a:lvl1pPr fontAlgn="base">
              <a:spcBef>
                <a:spcPct val="0"/>
              </a:spcBef>
              <a:spcAft>
                <a:spcPct val="0"/>
              </a:spcAft>
              <a:defRPr lang="en-AU" sz="900">
                <a:solidFill>
                  <a:srgbClr val="666666"/>
                </a:solidFill>
                <a:latin typeface="+mn-lt"/>
              </a:defRPr>
            </a:lvl1pPr>
          </a:lstStyle>
          <a:p>
            <a:pPr>
              <a:defRPr/>
            </a:pPr>
            <a:r>
              <a:rPr lang="en-US" dirty="0" smtClean="0"/>
              <a:t>Copyright © 2015 Accenture  All rights reserved.</a:t>
            </a:r>
            <a:endParaRPr lang="en-US" dirty="0"/>
          </a:p>
        </p:txBody>
      </p:sp>
    </p:spTree>
    <p:extLst>
      <p:ext uri="{BB962C8B-B14F-4D97-AF65-F5344CB8AC3E}">
        <p14:creationId xmlns:p14="http://schemas.microsoft.com/office/powerpoint/2010/main" val="255907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nd Text Slide">
    <p:bg>
      <p:bgPr>
        <a:solidFill>
          <a:srgbClr val="E2E3E4"/>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5613" y="1182021"/>
            <a:ext cx="8232775" cy="396548"/>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8" name="Content Placeholder 7"/>
          <p:cNvSpPr>
            <a:spLocks noGrp="1"/>
          </p:cNvSpPr>
          <p:nvPr>
            <p:ph sz="quarter" idx="11"/>
          </p:nvPr>
        </p:nvSpPr>
        <p:spPr>
          <a:xfrm>
            <a:off x="455613" y="1578569"/>
            <a:ext cx="8232775" cy="4914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lvl1pPr>
              <a:defRPr sz="3200">
                <a:solidFill>
                  <a:schemeClr val="accent1"/>
                </a:solidFill>
              </a:defRPr>
            </a:lvl1pPr>
          </a:lstStyle>
          <a:p>
            <a:r>
              <a:rPr lang="en-US" dirty="0" smtClean="0"/>
              <a:t>Click to edit Master title style</a:t>
            </a:r>
            <a:endParaRPr lang="en-AU" dirty="0"/>
          </a:p>
        </p:txBody>
      </p:sp>
      <p:sp>
        <p:nvSpPr>
          <p:cNvPr id="5" name="Slide Number Placeholder 4"/>
          <p:cNvSpPr>
            <a:spLocks noGrp="1"/>
          </p:cNvSpPr>
          <p:nvPr>
            <p:ph type="sldNum" sz="quarter" idx="12"/>
          </p:nvPr>
        </p:nvSpPr>
        <p:spPr/>
        <p:txBody>
          <a:bodyPr/>
          <a:lstStyle>
            <a:lvl1pPr algn="r" fontAlgn="base">
              <a:spcBef>
                <a:spcPct val="0"/>
              </a:spcBef>
              <a:spcAft>
                <a:spcPct val="0"/>
              </a:spcAft>
              <a:defRPr sz="900">
                <a:solidFill>
                  <a:srgbClr val="666666"/>
                </a:solidFill>
                <a:latin typeface="+mn-lt"/>
              </a:defRPr>
            </a:lvl1pPr>
          </a:lstStyle>
          <a:p>
            <a:pPr>
              <a:defRPr/>
            </a:pPr>
            <a:fld id="{942F3D6C-712E-4F89-A80C-D062F811142E}" type="slidenum">
              <a:rPr lang="en-US"/>
              <a:pPr>
                <a:defRPr/>
              </a:pPr>
              <a:t>‹#›</a:t>
            </a:fld>
            <a:endParaRPr lang="en-US" dirty="0"/>
          </a:p>
        </p:txBody>
      </p:sp>
      <p:sp>
        <p:nvSpPr>
          <p:cNvPr id="6" name="Footer Placeholder 3"/>
          <p:cNvSpPr>
            <a:spLocks noGrp="1"/>
          </p:cNvSpPr>
          <p:nvPr>
            <p:ph type="ftr" sz="quarter" idx="13"/>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2444366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ubtitle and Text Slide">
    <p:bg>
      <p:bgPr>
        <a:solidFill>
          <a:srgbClr val="E2E3E4"/>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5613" y="1182021"/>
            <a:ext cx="8232775" cy="396548"/>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2" name="Title 1"/>
          <p:cNvSpPr>
            <a:spLocks noGrp="1"/>
          </p:cNvSpPr>
          <p:nvPr>
            <p:ph type="title"/>
          </p:nvPr>
        </p:nvSpPr>
        <p:spPr/>
        <p:txBody>
          <a:bodyPr/>
          <a:lstStyle>
            <a:lvl1pPr>
              <a:defRPr sz="3200">
                <a:solidFill>
                  <a:schemeClr val="accent1"/>
                </a:solidFill>
              </a:defRPr>
            </a:lvl1pPr>
          </a:lstStyle>
          <a:p>
            <a:r>
              <a:rPr lang="en-US" dirty="0" smtClean="0"/>
              <a:t>Click to edit Master title style</a:t>
            </a:r>
            <a:endParaRPr lang="en-AU" dirty="0"/>
          </a:p>
        </p:txBody>
      </p:sp>
      <p:sp>
        <p:nvSpPr>
          <p:cNvPr id="4" name="Slide Number Placeholder 4"/>
          <p:cNvSpPr>
            <a:spLocks noGrp="1"/>
          </p:cNvSpPr>
          <p:nvPr>
            <p:ph type="sldNum" sz="quarter" idx="11"/>
          </p:nvPr>
        </p:nvSpPr>
        <p:spPr/>
        <p:txBody>
          <a:bodyPr/>
          <a:lstStyle>
            <a:lvl1pPr algn="r" fontAlgn="base">
              <a:spcBef>
                <a:spcPct val="0"/>
              </a:spcBef>
              <a:spcAft>
                <a:spcPct val="0"/>
              </a:spcAft>
              <a:defRPr sz="900">
                <a:solidFill>
                  <a:srgbClr val="666666"/>
                </a:solidFill>
                <a:latin typeface="+mn-lt"/>
              </a:defRPr>
            </a:lvl1pPr>
          </a:lstStyle>
          <a:p>
            <a:pPr>
              <a:defRPr/>
            </a:pPr>
            <a:fld id="{B4859DF4-D573-44FB-B4F0-4A0116BFE55A}" type="slidenum">
              <a:rPr lang="en-US"/>
              <a:pPr>
                <a:defRPr/>
              </a:pPr>
              <a:t>‹#›</a:t>
            </a:fld>
            <a:endParaRPr lang="en-US" dirty="0"/>
          </a:p>
        </p:txBody>
      </p:sp>
      <p:sp>
        <p:nvSpPr>
          <p:cNvPr id="5" name="Footer Placeholder 3"/>
          <p:cNvSpPr>
            <a:spLocks noGrp="1"/>
          </p:cNvSpPr>
          <p:nvPr>
            <p:ph type="ftr" sz="quarter" idx="12"/>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2626559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ubtitle and Text Slide">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solidFill>
              </a:defRPr>
            </a:lvl1pPr>
          </a:lstStyle>
          <a:p>
            <a:r>
              <a:rPr lang="en-US" dirty="0" smtClean="0"/>
              <a:t>Click to edit Master title style</a:t>
            </a:r>
            <a:endParaRPr lang="en-AU"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1258D53A-4A20-4D22-862F-EAFBB5965515}"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1502096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ubtitle and Text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3"/>
                </a:solidFill>
              </a:defRPr>
            </a:lvl1pPr>
          </a:lstStyle>
          <a:p>
            <a:r>
              <a:rPr lang="en-US" dirty="0" smtClean="0"/>
              <a:t>Click to edit Master title style</a:t>
            </a:r>
            <a:endParaRPr lang="en-AU"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chemeClr val="bg1"/>
                </a:solidFill>
                <a:latin typeface="+mn-lt"/>
              </a:defRPr>
            </a:lvl1pPr>
          </a:lstStyle>
          <a:p>
            <a:pPr>
              <a:defRPr/>
            </a:pPr>
            <a:fld id="{7C5F9DDC-2CC7-4557-8D13-71F9AE0F42F7}" type="slidenum">
              <a:rPr lang="en-US" smtClean="0">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chemeClr val="bg1"/>
                </a:solidFill>
                <a:latin typeface="+mn-lt"/>
              </a:defRPr>
            </a:lvl1pPr>
          </a:lstStyle>
          <a:p>
            <a:pPr>
              <a:defRPr/>
            </a:pPr>
            <a:r>
              <a:rPr lang="en-US" smtClean="0">
                <a:solidFill>
                  <a:srgbClr val="FFFFFF"/>
                </a:solidFill>
              </a:rPr>
              <a:t>Copyright © 2014 Accenture  All rights reserved.</a:t>
            </a:r>
            <a:endParaRPr lang="en-US" dirty="0">
              <a:solidFill>
                <a:srgbClr val="FFFFFF"/>
              </a:solidFill>
            </a:endParaRPr>
          </a:p>
        </p:txBody>
      </p:sp>
    </p:spTree>
    <p:extLst>
      <p:ext uri="{BB962C8B-B14F-4D97-AF65-F5344CB8AC3E}">
        <p14:creationId xmlns:p14="http://schemas.microsoft.com/office/powerpoint/2010/main" val="2939082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wo Column Text slide with Headings">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AU" dirty="0"/>
          </a:p>
        </p:txBody>
      </p:sp>
      <p:sp>
        <p:nvSpPr>
          <p:cNvPr id="10" name="Text Placeholder 16"/>
          <p:cNvSpPr>
            <a:spLocks noGrp="1"/>
          </p:cNvSpPr>
          <p:nvPr>
            <p:ph type="body" sz="quarter" idx="10"/>
          </p:nvPr>
        </p:nvSpPr>
        <p:spPr>
          <a:xfrm>
            <a:off x="455613" y="1182021"/>
            <a:ext cx="4060825" cy="396000"/>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11" name="Content Placeholder 7"/>
          <p:cNvSpPr>
            <a:spLocks noGrp="1"/>
          </p:cNvSpPr>
          <p:nvPr>
            <p:ph sz="quarter" idx="11"/>
          </p:nvPr>
        </p:nvSpPr>
        <p:spPr>
          <a:xfrm>
            <a:off x="455524" y="1578021"/>
            <a:ext cx="4060825" cy="49148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16"/>
          <p:cNvSpPr>
            <a:spLocks noGrp="1"/>
          </p:cNvSpPr>
          <p:nvPr>
            <p:ph type="body" sz="quarter" idx="16"/>
          </p:nvPr>
        </p:nvSpPr>
        <p:spPr>
          <a:xfrm>
            <a:off x="4627563" y="1182021"/>
            <a:ext cx="4060825" cy="396000"/>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13" name="Content Placeholder 7"/>
          <p:cNvSpPr>
            <a:spLocks noGrp="1"/>
          </p:cNvSpPr>
          <p:nvPr>
            <p:ph sz="quarter" idx="17"/>
          </p:nvPr>
        </p:nvSpPr>
        <p:spPr>
          <a:xfrm>
            <a:off x="4627563" y="1578021"/>
            <a:ext cx="4060825" cy="49148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Slide Number Placeholder 4"/>
          <p:cNvSpPr>
            <a:spLocks noGrp="1"/>
          </p:cNvSpPr>
          <p:nvPr>
            <p:ph type="sldNum" sz="quarter" idx="18"/>
          </p:nvPr>
        </p:nvSpPr>
        <p:spPr/>
        <p:txBody>
          <a:bodyPr/>
          <a:lstStyle>
            <a:lvl1pPr algn="r" fontAlgn="base">
              <a:spcBef>
                <a:spcPct val="0"/>
              </a:spcBef>
              <a:spcAft>
                <a:spcPct val="0"/>
              </a:spcAft>
              <a:defRPr sz="900">
                <a:solidFill>
                  <a:srgbClr val="666666"/>
                </a:solidFill>
                <a:latin typeface="+mn-lt"/>
              </a:defRPr>
            </a:lvl1pPr>
          </a:lstStyle>
          <a:p>
            <a:pPr>
              <a:defRPr/>
            </a:pPr>
            <a:fld id="{48454941-FEF5-4FC8-A319-9A437A4C8A90}" type="slidenum">
              <a:rPr lang="en-US"/>
              <a:pPr>
                <a:defRPr/>
              </a:pPr>
              <a:t>‹#›</a:t>
            </a:fld>
            <a:endParaRPr lang="en-US" dirty="0"/>
          </a:p>
        </p:txBody>
      </p:sp>
      <p:sp>
        <p:nvSpPr>
          <p:cNvPr id="9" name="Footer Placeholder 3"/>
          <p:cNvSpPr>
            <a:spLocks noGrp="1"/>
          </p:cNvSpPr>
          <p:nvPr>
            <p:ph type="ftr" sz="quarter" idx="19"/>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4010636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wo Column Text slide with Headin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AU"/>
          </a:p>
        </p:txBody>
      </p:sp>
      <p:sp>
        <p:nvSpPr>
          <p:cNvPr id="9" name="Text Placeholder 16"/>
          <p:cNvSpPr>
            <a:spLocks noGrp="1"/>
          </p:cNvSpPr>
          <p:nvPr>
            <p:ph type="body" sz="quarter" idx="10"/>
          </p:nvPr>
        </p:nvSpPr>
        <p:spPr>
          <a:xfrm>
            <a:off x="455613" y="1182021"/>
            <a:ext cx="8232775" cy="396000"/>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11" name="Content Placeholder 7"/>
          <p:cNvSpPr>
            <a:spLocks noGrp="1"/>
          </p:cNvSpPr>
          <p:nvPr>
            <p:ph sz="quarter" idx="11"/>
          </p:nvPr>
        </p:nvSpPr>
        <p:spPr>
          <a:xfrm>
            <a:off x="455613" y="1578021"/>
            <a:ext cx="4060825" cy="49148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7"/>
          <p:cNvSpPr>
            <a:spLocks noGrp="1"/>
          </p:cNvSpPr>
          <p:nvPr>
            <p:ph sz="quarter" idx="17"/>
          </p:nvPr>
        </p:nvSpPr>
        <p:spPr>
          <a:xfrm>
            <a:off x="4627563" y="1578021"/>
            <a:ext cx="4060825" cy="49148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4"/>
          <p:cNvSpPr>
            <a:spLocks noGrp="1"/>
          </p:cNvSpPr>
          <p:nvPr>
            <p:ph type="sldNum" sz="quarter" idx="18"/>
          </p:nvPr>
        </p:nvSpPr>
        <p:spPr/>
        <p:txBody>
          <a:bodyPr/>
          <a:lstStyle>
            <a:lvl1pPr algn="r" fontAlgn="base">
              <a:spcBef>
                <a:spcPct val="0"/>
              </a:spcBef>
              <a:spcAft>
                <a:spcPct val="0"/>
              </a:spcAft>
              <a:defRPr sz="900">
                <a:solidFill>
                  <a:srgbClr val="666666"/>
                </a:solidFill>
                <a:latin typeface="+mn-lt"/>
              </a:defRPr>
            </a:lvl1pPr>
          </a:lstStyle>
          <a:p>
            <a:pPr>
              <a:defRPr/>
            </a:pPr>
            <a:fld id="{CFE34EA4-B747-42C9-9E90-1F7E2B27F711}" type="slidenum">
              <a:rPr lang="en-US"/>
              <a:pPr>
                <a:defRPr/>
              </a:pPr>
              <a:t>‹#›</a:t>
            </a:fld>
            <a:endParaRPr lang="en-US" dirty="0"/>
          </a:p>
        </p:txBody>
      </p:sp>
      <p:sp>
        <p:nvSpPr>
          <p:cNvPr id="8" name="Footer Placeholder 3"/>
          <p:cNvSpPr>
            <a:spLocks noGrp="1"/>
          </p:cNvSpPr>
          <p:nvPr>
            <p:ph type="ftr" sz="quarter" idx="19"/>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2726084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ubtitle and Text Slide">
    <p:bg>
      <p:bgPr>
        <a:solidFill>
          <a:srgbClr val="E2E3E4"/>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5613" y="1182021"/>
            <a:ext cx="8232775" cy="396548"/>
          </a:xfrm>
          <a:prstGeom prst="rect">
            <a:avLst/>
          </a:prstGeom>
        </p:spPr>
        <p:txBody>
          <a:bodyPr lIns="0"/>
          <a:lstStyle>
            <a:lvl1pPr marL="0" indent="0">
              <a:buNone/>
              <a:defRPr sz="2000">
                <a:solidFill>
                  <a:schemeClr val="accent3"/>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2" name="Title 1"/>
          <p:cNvSpPr>
            <a:spLocks noGrp="1"/>
          </p:cNvSpPr>
          <p:nvPr>
            <p:ph type="title"/>
          </p:nvPr>
        </p:nvSpPr>
        <p:spPr/>
        <p:txBody>
          <a:bodyPr/>
          <a:lstStyle>
            <a:lvl1pPr>
              <a:defRPr sz="3200">
                <a:solidFill>
                  <a:schemeClr val="accent1"/>
                </a:solidFill>
              </a:defRPr>
            </a:lvl1pPr>
          </a:lstStyle>
          <a:p>
            <a:r>
              <a:rPr lang="en-GB" dirty="0" smtClean="0"/>
              <a:t>Click to edit Master title style</a:t>
            </a:r>
            <a:endParaRPr lang="en-GB" dirty="0"/>
          </a:p>
        </p:txBody>
      </p:sp>
      <p:sp>
        <p:nvSpPr>
          <p:cNvPr id="7"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357634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4"/>
          </p:nvPr>
        </p:nvSpPr>
        <p:spPr>
          <a:xfrm>
            <a:off x="455613" y="1199857"/>
            <a:ext cx="8232775" cy="52930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4"/>
          <p:cNvSpPr>
            <a:spLocks noGrp="1"/>
          </p:cNvSpPr>
          <p:nvPr>
            <p:ph type="sldNum" sz="quarter" idx="15"/>
          </p:nvPr>
        </p:nvSpPr>
        <p:spPr/>
        <p:txBody>
          <a:bodyPr/>
          <a:lstStyle>
            <a:lvl1pPr algn="r" fontAlgn="base">
              <a:spcBef>
                <a:spcPct val="0"/>
              </a:spcBef>
              <a:spcAft>
                <a:spcPct val="0"/>
              </a:spcAft>
              <a:defRPr sz="900">
                <a:solidFill>
                  <a:srgbClr val="666666"/>
                </a:solidFill>
                <a:latin typeface="+mn-lt"/>
              </a:defRPr>
            </a:lvl1pPr>
          </a:lstStyle>
          <a:p>
            <a:pPr>
              <a:defRPr/>
            </a:pPr>
            <a:fld id="{9AE5AA8D-8354-45F0-8EFF-F12FD415B66A}" type="slidenum">
              <a:rPr lang="en-US"/>
              <a:pPr>
                <a:defRPr/>
              </a:pPr>
              <a:t>‹#›</a:t>
            </a:fld>
            <a:endParaRPr lang="en-US" dirty="0"/>
          </a:p>
        </p:txBody>
      </p:sp>
      <p:sp>
        <p:nvSpPr>
          <p:cNvPr id="5" name="Footer Placeholder 3"/>
          <p:cNvSpPr>
            <a:spLocks noGrp="1"/>
          </p:cNvSpPr>
          <p:nvPr>
            <p:ph type="ftr" sz="quarter" idx="16"/>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810070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lumn Tex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quarter" idx="16"/>
          </p:nvPr>
        </p:nvSpPr>
        <p:spPr>
          <a:xfrm>
            <a:off x="455613" y="1196023"/>
            <a:ext cx="4060826" cy="52968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Content Placeholder 3"/>
          <p:cNvSpPr>
            <a:spLocks noGrp="1"/>
          </p:cNvSpPr>
          <p:nvPr>
            <p:ph sz="quarter" idx="17"/>
          </p:nvPr>
        </p:nvSpPr>
        <p:spPr>
          <a:xfrm>
            <a:off x="4627562" y="1196023"/>
            <a:ext cx="4060825" cy="52968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4"/>
          <p:cNvSpPr>
            <a:spLocks noGrp="1"/>
          </p:cNvSpPr>
          <p:nvPr>
            <p:ph type="sldNum" sz="quarter" idx="18"/>
          </p:nvPr>
        </p:nvSpPr>
        <p:spPr/>
        <p:txBody>
          <a:bodyPr/>
          <a:lstStyle>
            <a:lvl1pPr algn="r" fontAlgn="base">
              <a:spcBef>
                <a:spcPct val="0"/>
              </a:spcBef>
              <a:spcAft>
                <a:spcPct val="0"/>
              </a:spcAft>
              <a:defRPr sz="900">
                <a:solidFill>
                  <a:srgbClr val="666666"/>
                </a:solidFill>
                <a:latin typeface="+mn-lt"/>
              </a:defRPr>
            </a:lvl1pPr>
          </a:lstStyle>
          <a:p>
            <a:pPr>
              <a:defRPr/>
            </a:pPr>
            <a:fld id="{E251B807-BD9C-49F8-9FCE-640F86ED8563}" type="slidenum">
              <a:rPr lang="en-US"/>
              <a:pPr>
                <a:defRPr/>
              </a:pPr>
              <a:t>‹#›</a:t>
            </a:fld>
            <a:endParaRPr lang="en-US" dirty="0"/>
          </a:p>
        </p:txBody>
      </p:sp>
      <p:sp>
        <p:nvSpPr>
          <p:cNvPr id="6" name="Footer Placeholder 3"/>
          <p:cNvSpPr>
            <a:spLocks noGrp="1"/>
          </p:cNvSpPr>
          <p:nvPr>
            <p:ph type="ftr" sz="quarter" idx="19"/>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571121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AU"/>
          </a:p>
        </p:txBody>
      </p:sp>
      <p:sp>
        <p:nvSpPr>
          <p:cNvPr id="6" name="Text Placeholder 16"/>
          <p:cNvSpPr>
            <a:spLocks noGrp="1"/>
          </p:cNvSpPr>
          <p:nvPr>
            <p:ph type="body" sz="quarter" idx="10"/>
          </p:nvPr>
        </p:nvSpPr>
        <p:spPr>
          <a:xfrm>
            <a:off x="455613" y="1182021"/>
            <a:ext cx="8232775" cy="396000"/>
          </a:xfrm>
          <a:prstGeom prst="rect">
            <a:avLst/>
          </a:prstGeom>
        </p:spPr>
        <p:txBody>
          <a:bodyPr/>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4" name="Slide Number Placeholder 2"/>
          <p:cNvSpPr>
            <a:spLocks noGrp="1"/>
          </p:cNvSpPr>
          <p:nvPr>
            <p:ph type="sldNum" sz="quarter" idx="11"/>
          </p:nvPr>
        </p:nvSpPr>
        <p:spPr/>
        <p:txBody>
          <a:bodyPr/>
          <a:lstStyle>
            <a:lvl1pPr fontAlgn="base">
              <a:spcBef>
                <a:spcPct val="0"/>
              </a:spcBef>
              <a:spcAft>
                <a:spcPct val="0"/>
              </a:spcAft>
              <a:defRPr/>
            </a:lvl1pPr>
          </a:lstStyle>
          <a:p>
            <a:pPr>
              <a:defRPr/>
            </a:pPr>
            <a:fld id="{9E80F6B5-FDCE-4796-AA83-F63584918768}" type="slidenum">
              <a:rPr lang="en-US"/>
              <a:pPr>
                <a:defRPr/>
              </a:pPr>
              <a:t>‹#›</a:t>
            </a:fld>
            <a:endParaRPr lang="en-US" dirty="0"/>
          </a:p>
        </p:txBody>
      </p:sp>
      <p:sp>
        <p:nvSpPr>
          <p:cNvPr id="7" name="Footer Placeholder 1"/>
          <p:cNvSpPr>
            <a:spLocks noGrp="1"/>
          </p:cNvSpPr>
          <p:nvPr>
            <p:ph type="ftr" sz="quarter" idx="12"/>
          </p:nvPr>
        </p:nvSpPr>
        <p:spPr/>
        <p:txBody>
          <a:bodyPr/>
          <a:lstStyle>
            <a:lvl1pPr fontAlgn="base">
              <a:spcBef>
                <a:spcPct val="0"/>
              </a:spcBef>
              <a:spcAft>
                <a:spcPct val="0"/>
              </a:spcAft>
              <a:defRPr/>
            </a:lvl1pPr>
          </a:lstStyle>
          <a:p>
            <a:pPr>
              <a:defRPr/>
            </a:pPr>
            <a:r>
              <a:rPr lang="en-US"/>
              <a:t>Copyright © 2014 Accenture  All rights reserved.</a:t>
            </a:r>
            <a:endParaRPr dirty="0"/>
          </a:p>
        </p:txBody>
      </p:sp>
    </p:spTree>
    <p:extLst>
      <p:ext uri="{BB962C8B-B14F-4D97-AF65-F5344CB8AC3E}">
        <p14:creationId xmlns:p14="http://schemas.microsoft.com/office/powerpoint/2010/main" val="605481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90000"/>
              </a:lnSpc>
              <a:defRPr/>
            </a:lvl1pPr>
          </a:lstStyle>
          <a:p>
            <a:r>
              <a:rPr lang="en-US" dirty="0" smtClean="0"/>
              <a:t>Click to edit Master title style</a:t>
            </a:r>
            <a:endParaRPr lang="en-AU"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3C297EA9-5964-42B4-A1AB-EE43A9217C1E}"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3236754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7" hidden="1"/>
          <p:cNvGrpSpPr>
            <a:grpSpLocks/>
          </p:cNvGrpSpPr>
          <p:nvPr userDrawn="1"/>
        </p:nvGrpSpPr>
        <p:grpSpPr bwMode="auto">
          <a:xfrm>
            <a:off x="0" y="0"/>
            <a:ext cx="9144000" cy="6858000"/>
            <a:chOff x="0" y="0"/>
            <a:chExt cx="9144000" cy="6858000"/>
          </a:xfrm>
        </p:grpSpPr>
        <p:cxnSp>
          <p:nvCxnSpPr>
            <p:cNvPr id="3" name="Straight Connector 2"/>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12896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369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180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2597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0" y="1277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
        <p:nvSpPr>
          <p:cNvPr id="22"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31AADA48-1E2F-425B-91BB-D43B015C88F8}" type="slidenum">
              <a:rPr lang="en-US"/>
              <a:pPr>
                <a:defRPr/>
              </a:pPr>
              <a:t>‹#›</a:t>
            </a:fld>
            <a:endParaRPr lang="en-US" dirty="0"/>
          </a:p>
        </p:txBody>
      </p:sp>
      <p:sp>
        <p:nvSpPr>
          <p:cNvPr id="23"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314934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749080"/>
            <a:ext cx="8232775" cy="1161492"/>
          </a:xfrm>
          <a:prstGeom prst="rect">
            <a:avLst/>
          </a:prstGeom>
        </p:spPr>
        <p:txBody>
          <a:bodyPr tIns="0">
            <a:noAutofit/>
          </a:bodyPr>
          <a:lstStyle>
            <a:lvl1pPr algn="l">
              <a:lnSpc>
                <a:spcPct val="100000"/>
              </a:lnSpc>
              <a:defRPr sz="3600" b="0" spc="0" baseline="0">
                <a:solidFill>
                  <a:schemeClr val="accent2"/>
                </a:solidFill>
                <a:latin typeface="+mj-lt"/>
                <a:cs typeface="Arial" pitchFamily="34" charset="0"/>
              </a:defRPr>
            </a:lvl1pPr>
          </a:lstStyle>
          <a:p>
            <a:r>
              <a:rPr lang="en-US" dirty="0"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chemeClr val="tx2"/>
                </a:solidFill>
                <a:latin typeface="+mn-lt"/>
              </a:defRPr>
            </a:lvl1pPr>
          </a:lstStyle>
          <a:p>
            <a:pPr>
              <a:defRPr/>
            </a:pPr>
            <a:fld id="{E0AA25A5-EC06-4EF6-9962-BBF097BC46B5}" type="slidenum">
              <a:rPr lang="en-US" smtClean="0">
                <a:solidFill>
                  <a:srgbClr val="666666"/>
                </a:solidFill>
              </a:rPr>
              <a:pPr>
                <a:defRPr/>
              </a:pPr>
              <a:t>‹#›</a:t>
            </a:fld>
            <a:endParaRPr lang="en-US" dirty="0">
              <a:solidFill>
                <a:srgbClr val="666666"/>
              </a:solidFill>
            </a:endParaRPr>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chemeClr val="tx2"/>
                </a:solidFill>
                <a:latin typeface="+mn-lt"/>
              </a:defRPr>
            </a:lvl1pPr>
          </a:lstStyle>
          <a:p>
            <a:pPr>
              <a:defRPr/>
            </a:pPr>
            <a:r>
              <a:rPr lang="en-US" smtClean="0">
                <a:solidFill>
                  <a:srgbClr val="666666"/>
                </a:solidFill>
              </a:rPr>
              <a:t>Copyright © 2014 Accenture  All rights reserved.</a:t>
            </a:r>
            <a:endParaRPr lang="en-US" dirty="0">
              <a:solidFill>
                <a:srgbClr val="666666"/>
              </a:solidFill>
            </a:endParaRPr>
          </a:p>
        </p:txBody>
      </p:sp>
    </p:spTree>
    <p:extLst>
      <p:ext uri="{BB962C8B-B14F-4D97-AF65-F5344CB8AC3E}">
        <p14:creationId xmlns:p14="http://schemas.microsoft.com/office/powerpoint/2010/main" val="121302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1 - Subtit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749080"/>
            <a:ext cx="8232775" cy="1161492"/>
          </a:xfrm>
          <a:prstGeom prst="rect">
            <a:avLst/>
          </a:prstGeom>
        </p:spPr>
        <p:txBody>
          <a:bodyPr tIns="0">
            <a:noAutofit/>
          </a:bodyPr>
          <a:lstStyle>
            <a:lvl1pPr algn="l">
              <a:lnSpc>
                <a:spcPct val="100000"/>
              </a:lnSpc>
              <a:defRPr sz="3600" b="0" spc="0" baseline="0">
                <a:solidFill>
                  <a:schemeClr val="accent2"/>
                </a:solidFill>
                <a:latin typeface="+mj-lt"/>
                <a:cs typeface="Arial" pitchFamily="34" charset="0"/>
              </a:defRPr>
            </a:lvl1pPr>
          </a:lstStyle>
          <a:p>
            <a:r>
              <a:rPr lang="en-US" dirty="0" smtClean="0"/>
              <a:t>Click to edit Master title style</a:t>
            </a:r>
            <a:endParaRPr lang="en-GB" dirty="0"/>
          </a:p>
        </p:txBody>
      </p:sp>
      <p:sp>
        <p:nvSpPr>
          <p:cNvPr id="6" name="Text Placeholder 5"/>
          <p:cNvSpPr>
            <a:spLocks noGrp="1"/>
          </p:cNvSpPr>
          <p:nvPr>
            <p:ph type="body" sz="quarter" idx="11"/>
          </p:nvPr>
        </p:nvSpPr>
        <p:spPr>
          <a:xfrm>
            <a:off x="455613" y="1911350"/>
            <a:ext cx="8232775" cy="4478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4"/>
          <p:cNvSpPr>
            <a:spLocks noGrp="1"/>
          </p:cNvSpPr>
          <p:nvPr>
            <p:ph type="sldNum" sz="quarter" idx="12"/>
          </p:nvPr>
        </p:nvSpPr>
        <p:spPr/>
        <p:txBody>
          <a:bodyPr/>
          <a:lstStyle>
            <a:lvl1pPr algn="r" fontAlgn="base">
              <a:spcBef>
                <a:spcPct val="0"/>
              </a:spcBef>
              <a:spcAft>
                <a:spcPct val="0"/>
              </a:spcAft>
              <a:defRPr sz="900">
                <a:solidFill>
                  <a:schemeClr val="tx2"/>
                </a:solidFill>
                <a:latin typeface="+mn-lt"/>
              </a:defRPr>
            </a:lvl1pPr>
          </a:lstStyle>
          <a:p>
            <a:pPr>
              <a:defRPr/>
            </a:pPr>
            <a:fld id="{71149C38-B290-4D42-9AD7-582EDB67452D}" type="slidenum">
              <a:rPr lang="en-US" smtClean="0">
                <a:solidFill>
                  <a:srgbClr val="666666"/>
                </a:solidFill>
              </a:rPr>
              <a:pPr>
                <a:defRPr/>
              </a:pPr>
              <a:t>‹#›</a:t>
            </a:fld>
            <a:endParaRPr lang="en-US" dirty="0">
              <a:solidFill>
                <a:srgbClr val="666666"/>
              </a:solidFill>
            </a:endParaRPr>
          </a:p>
        </p:txBody>
      </p:sp>
      <p:sp>
        <p:nvSpPr>
          <p:cNvPr id="5" name="Footer Placeholder 3"/>
          <p:cNvSpPr>
            <a:spLocks noGrp="1"/>
          </p:cNvSpPr>
          <p:nvPr>
            <p:ph type="ftr" sz="quarter" idx="13"/>
          </p:nvPr>
        </p:nvSpPr>
        <p:spPr/>
        <p:txBody>
          <a:bodyPr/>
          <a:lstStyle>
            <a:lvl1pPr fontAlgn="base">
              <a:spcBef>
                <a:spcPct val="0"/>
              </a:spcBef>
              <a:spcAft>
                <a:spcPct val="0"/>
              </a:spcAft>
              <a:defRPr lang="en-AU" sz="900">
                <a:solidFill>
                  <a:schemeClr val="tx2"/>
                </a:solidFill>
                <a:latin typeface="+mn-lt"/>
              </a:defRPr>
            </a:lvl1pPr>
          </a:lstStyle>
          <a:p>
            <a:pPr>
              <a:defRPr/>
            </a:pPr>
            <a:r>
              <a:rPr lang="en-US" smtClean="0">
                <a:solidFill>
                  <a:srgbClr val="666666"/>
                </a:solidFill>
              </a:rPr>
              <a:t>Copyright © 2014 Accenture  All rights reserved.</a:t>
            </a:r>
            <a:endParaRPr lang="en-US" dirty="0">
              <a:solidFill>
                <a:srgbClr val="666666"/>
              </a:solidFill>
            </a:endParaRPr>
          </a:p>
        </p:txBody>
      </p:sp>
    </p:spTree>
    <p:extLst>
      <p:ext uri="{BB962C8B-B14F-4D97-AF65-F5344CB8AC3E}">
        <p14:creationId xmlns:p14="http://schemas.microsoft.com/office/powerpoint/2010/main" val="214122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606752"/>
            <a:ext cx="8232775" cy="1161492"/>
          </a:xfrm>
          <a:prstGeom prst="rect">
            <a:avLst/>
          </a:prstGeom>
        </p:spPr>
        <p:txBody>
          <a:bodyPr tIns="0" anchor="t">
            <a:noAutofit/>
          </a:bodyPr>
          <a:lstStyle>
            <a:lvl1pPr algn="l">
              <a:lnSpc>
                <a:spcPct val="100000"/>
              </a:lnSpc>
              <a:defRPr sz="3600" b="0" spc="0" baseline="0">
                <a:solidFill>
                  <a:schemeClr val="bg1"/>
                </a:solidFill>
                <a:latin typeface="+mj-lt"/>
                <a:cs typeface="Arial" pitchFamily="34" charset="0"/>
              </a:defRPr>
            </a:lvl1pPr>
          </a:lstStyle>
          <a:p>
            <a:r>
              <a:rPr lang="en-US"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FFFFFF"/>
                </a:solidFill>
                <a:latin typeface="+mn-lt"/>
              </a:defRPr>
            </a:lvl1pPr>
          </a:lstStyle>
          <a:p>
            <a:pPr>
              <a:defRPr/>
            </a:pPr>
            <a:fld id="{44A96830-7070-4013-A42E-819438B3479E}"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FFFFFF"/>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378926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2 - Sub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748800"/>
            <a:ext cx="8232775" cy="1161492"/>
          </a:xfrm>
          <a:prstGeom prst="rect">
            <a:avLst/>
          </a:prstGeom>
        </p:spPr>
        <p:txBody>
          <a:bodyPr tIns="0">
            <a:noAutofit/>
          </a:bodyPr>
          <a:lstStyle>
            <a:lvl1pPr algn="l">
              <a:lnSpc>
                <a:spcPct val="100000"/>
              </a:lnSpc>
              <a:defRPr sz="3600" b="0" spc="0" baseline="0">
                <a:solidFill>
                  <a:schemeClr val="bg1"/>
                </a:solidFill>
                <a:latin typeface="+mj-lt"/>
                <a:cs typeface="Arial" pitchFamily="34" charset="0"/>
              </a:defRPr>
            </a:lvl1pPr>
          </a:lstStyle>
          <a:p>
            <a:r>
              <a:rPr lang="en-US" smtClean="0"/>
              <a:t>Click to edit Master title style</a:t>
            </a:r>
            <a:endParaRPr lang="en-GB" dirty="0"/>
          </a:p>
        </p:txBody>
      </p:sp>
      <p:sp>
        <p:nvSpPr>
          <p:cNvPr id="6" name="Text Placeholder 5"/>
          <p:cNvSpPr>
            <a:spLocks noGrp="1"/>
          </p:cNvSpPr>
          <p:nvPr>
            <p:ph type="body" sz="quarter" idx="11"/>
          </p:nvPr>
        </p:nvSpPr>
        <p:spPr>
          <a:xfrm>
            <a:off x="455613" y="1909763"/>
            <a:ext cx="8232775" cy="4479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4"/>
          <p:cNvSpPr>
            <a:spLocks noGrp="1"/>
          </p:cNvSpPr>
          <p:nvPr>
            <p:ph type="sldNum" sz="quarter" idx="12"/>
          </p:nvPr>
        </p:nvSpPr>
        <p:spPr/>
        <p:txBody>
          <a:bodyPr/>
          <a:lstStyle>
            <a:lvl1pPr algn="r" fontAlgn="base">
              <a:spcBef>
                <a:spcPct val="0"/>
              </a:spcBef>
              <a:spcAft>
                <a:spcPct val="0"/>
              </a:spcAft>
              <a:defRPr sz="900">
                <a:solidFill>
                  <a:srgbClr val="FFFFFF"/>
                </a:solidFill>
                <a:latin typeface="+mn-lt"/>
              </a:defRPr>
            </a:lvl1pPr>
          </a:lstStyle>
          <a:p>
            <a:pPr>
              <a:defRPr/>
            </a:pPr>
            <a:fld id="{8D75C7DB-FA02-4727-88C5-140BF6807590}" type="slidenum">
              <a:rPr lang="en-US"/>
              <a:pPr>
                <a:defRPr/>
              </a:pPr>
              <a:t>‹#›</a:t>
            </a:fld>
            <a:endParaRPr lang="en-US" dirty="0"/>
          </a:p>
        </p:txBody>
      </p:sp>
      <p:sp>
        <p:nvSpPr>
          <p:cNvPr id="5" name="Footer Placeholder 3"/>
          <p:cNvSpPr>
            <a:spLocks noGrp="1"/>
          </p:cNvSpPr>
          <p:nvPr>
            <p:ph type="ftr" sz="quarter" idx="13"/>
          </p:nvPr>
        </p:nvSpPr>
        <p:spPr/>
        <p:txBody>
          <a:bodyPr/>
          <a:lstStyle>
            <a:lvl1pPr fontAlgn="base">
              <a:spcBef>
                <a:spcPct val="0"/>
              </a:spcBef>
              <a:spcAft>
                <a:spcPct val="0"/>
              </a:spcAft>
              <a:defRPr lang="en-AU" sz="900">
                <a:solidFill>
                  <a:srgbClr val="FFFFFF"/>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15331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vider Slide 2">
    <p:bg>
      <p:bgPr>
        <a:solidFill>
          <a:srgbClr val="E2E3E4"/>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303213"/>
            <a:ext cx="274637" cy="273050"/>
          </a:xfrm>
          <a:prstGeom prst="ellipse">
            <a:avLst/>
          </a:prstGeom>
          <a:solidFill>
            <a:schemeClr val="accent2"/>
          </a:solidFill>
          <a:ln w="38100">
            <a:noFill/>
          </a:ln>
        </p:spPr>
        <p:txBody>
          <a:bodyPr lIns="0" tIns="0" rIns="0" bIns="0" anchor="ctr" anchorCtr="1"/>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pPr>
              <a:defRPr/>
            </a:pPr>
            <a:r>
              <a:rPr lang="en-US" sz="1700" b="1" dirty="0" smtClean="0">
                <a:solidFill>
                  <a:srgbClr val="FFFFFF"/>
                </a:solidFill>
              </a:rPr>
              <a:t>1</a:t>
            </a:r>
            <a:endParaRPr lang="en-GB" sz="1700" b="1" dirty="0">
              <a:solidFill>
                <a:srgbClr val="FFFFFF"/>
              </a:solidFill>
            </a:endParaRPr>
          </a:p>
        </p:txBody>
      </p:sp>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4"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85D2A36B-3CAD-4EE3-B4B5-289991848018}" type="slidenum">
              <a:rPr lang="en-US"/>
              <a:pPr>
                <a:defRPr/>
              </a:pPr>
              <a:t>‹#›</a:t>
            </a:fld>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153708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ubtitle and Text Slide">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solidFill>
              </a:defRPr>
            </a:lvl1pPr>
          </a:lstStyle>
          <a:p>
            <a:r>
              <a:rPr lang="en-GB" dirty="0" smtClean="0"/>
              <a:t>Click to edit Master title style</a:t>
            </a:r>
            <a:endParaRPr lang="en-GB" dirty="0"/>
          </a:p>
        </p:txBody>
      </p:sp>
      <p:sp>
        <p:nvSpPr>
          <p:cNvPr id="7"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212238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30B9DAA4-ED6F-4250-A5A1-5D3E5DB86F36}"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
        <p:nvSpPr>
          <p:cNvPr id="5" name="Title 1"/>
          <p:cNvSpPr txBox="1">
            <a:spLocks/>
          </p:cNvSpPr>
          <p:nvPr userDrawn="1"/>
        </p:nvSpPr>
        <p:spPr>
          <a:xfrm>
            <a:off x="446088" y="303213"/>
            <a:ext cx="274637" cy="273050"/>
          </a:xfrm>
          <a:prstGeom prst="ellipse">
            <a:avLst/>
          </a:prstGeom>
          <a:solidFill>
            <a:schemeClr val="accent2"/>
          </a:solidFill>
          <a:ln w="38100">
            <a:noFill/>
          </a:ln>
        </p:spPr>
        <p:txBody>
          <a:bodyPr lIns="0" tIns="0" rIns="0" bIns="0" anchor="ctr" anchorCtr="1"/>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pPr>
              <a:defRPr/>
            </a:pPr>
            <a:r>
              <a:rPr lang="en-US" sz="1700" b="1" dirty="0" smtClean="0">
                <a:solidFill>
                  <a:srgbClr val="FFFFFF"/>
                </a:solidFill>
              </a:rPr>
              <a:t>2</a:t>
            </a:r>
            <a:endParaRPr lang="en-GB" sz="1700" b="1" dirty="0">
              <a:solidFill>
                <a:srgbClr val="FFFFFF"/>
              </a:solidFill>
            </a:endParaRPr>
          </a:p>
        </p:txBody>
      </p:sp>
    </p:spTree>
    <p:extLst>
      <p:ext uri="{BB962C8B-B14F-4D97-AF65-F5344CB8AC3E}">
        <p14:creationId xmlns:p14="http://schemas.microsoft.com/office/powerpoint/2010/main" val="82337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Divider Slide 2">
    <p:bg>
      <p:bgPr>
        <a:solidFill>
          <a:srgbClr val="E2E3E4"/>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303213"/>
            <a:ext cx="274637" cy="273050"/>
          </a:xfrm>
          <a:prstGeom prst="ellipse">
            <a:avLst/>
          </a:prstGeom>
          <a:solidFill>
            <a:schemeClr val="accent2"/>
          </a:solidFill>
          <a:ln w="38100">
            <a:noFill/>
          </a:ln>
        </p:spPr>
        <p:txBody>
          <a:bodyPr lIns="0" tIns="0" rIns="0" bIns="0" anchor="ctr" anchorCtr="1"/>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pPr>
              <a:defRPr/>
            </a:pPr>
            <a:r>
              <a:rPr lang="en-US" sz="1700" b="1" dirty="0" smtClean="0">
                <a:solidFill>
                  <a:srgbClr val="FFFFFF"/>
                </a:solidFill>
              </a:rPr>
              <a:t>3</a:t>
            </a:r>
            <a:endParaRPr lang="en-GB" sz="1700" b="1" dirty="0">
              <a:solidFill>
                <a:srgbClr val="FFFFFF"/>
              </a:solidFill>
            </a:endParaRPr>
          </a:p>
        </p:txBody>
      </p:sp>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4"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91B12B26-B6A1-469F-AC58-516E56F80BE4}" type="slidenum">
              <a:rPr lang="en-US"/>
              <a:pPr>
                <a:defRPr/>
              </a:pPr>
              <a:t>‹#›</a:t>
            </a:fld>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358030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2B9E3147-47E7-4238-A76D-6310807E6320}"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
        <p:nvSpPr>
          <p:cNvPr id="5" name="Title 1"/>
          <p:cNvSpPr txBox="1">
            <a:spLocks/>
          </p:cNvSpPr>
          <p:nvPr userDrawn="1"/>
        </p:nvSpPr>
        <p:spPr>
          <a:xfrm>
            <a:off x="446088" y="303213"/>
            <a:ext cx="274637" cy="273050"/>
          </a:xfrm>
          <a:prstGeom prst="ellipse">
            <a:avLst/>
          </a:prstGeom>
          <a:solidFill>
            <a:schemeClr val="accent2"/>
          </a:solidFill>
          <a:ln w="38100">
            <a:noFill/>
          </a:ln>
        </p:spPr>
        <p:txBody>
          <a:bodyPr lIns="0" tIns="0" rIns="0" bIns="0" anchor="ctr" anchorCtr="1"/>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pPr>
              <a:defRPr/>
            </a:pPr>
            <a:r>
              <a:rPr lang="en-US" sz="1700" b="1" dirty="0" smtClean="0">
                <a:solidFill>
                  <a:srgbClr val="FFFFFF"/>
                </a:solidFill>
              </a:rPr>
              <a:t>4</a:t>
            </a:r>
            <a:endParaRPr lang="en-GB" sz="1700" b="1" dirty="0">
              <a:solidFill>
                <a:srgbClr val="FFFFFF"/>
              </a:solidFill>
            </a:endParaRPr>
          </a:p>
        </p:txBody>
      </p:sp>
    </p:spTree>
    <p:extLst>
      <p:ext uri="{BB962C8B-B14F-4D97-AF65-F5344CB8AC3E}">
        <p14:creationId xmlns:p14="http://schemas.microsoft.com/office/powerpoint/2010/main" val="272939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Divider Slide 2">
    <p:bg>
      <p:bgPr>
        <a:solidFill>
          <a:srgbClr val="E2E3E4"/>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303213"/>
            <a:ext cx="274637" cy="273050"/>
          </a:xfrm>
          <a:prstGeom prst="ellipse">
            <a:avLst/>
          </a:prstGeom>
          <a:solidFill>
            <a:schemeClr val="accent2"/>
          </a:solidFill>
          <a:ln w="38100">
            <a:noFill/>
          </a:ln>
        </p:spPr>
        <p:txBody>
          <a:bodyPr lIns="0" tIns="0" rIns="0" bIns="0" anchor="ctr" anchorCtr="1"/>
          <a:lstStyle>
            <a:lvl1pPr algn="l" rtl="0" eaLnBrk="1" fontAlgn="base" hangingPunct="1">
              <a:lnSpc>
                <a:spcPct val="90000"/>
              </a:lnSpc>
              <a:spcBef>
                <a:spcPct val="0"/>
              </a:spcBef>
              <a:spcAft>
                <a:spcPct val="0"/>
              </a:spcAft>
              <a:buFont typeface="Arial" charset="0"/>
              <a:defRPr lang="en-AU" sz="3600" b="0" kern="1200" spc="0" baseline="0">
                <a:solidFill>
                  <a:schemeClr val="accent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pPr>
              <a:defRPr/>
            </a:pPr>
            <a:r>
              <a:rPr lang="en-US" sz="1700" b="1" dirty="0" smtClean="0">
                <a:solidFill>
                  <a:srgbClr val="FFFFFF"/>
                </a:solidFill>
              </a:rPr>
              <a:t>5</a:t>
            </a:r>
            <a:endParaRPr lang="en-GB" sz="1700" b="1" dirty="0">
              <a:solidFill>
                <a:srgbClr val="FFFFFF"/>
              </a:solidFill>
            </a:endParaRPr>
          </a:p>
        </p:txBody>
      </p:sp>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4"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D3155AB1-CD74-43ED-B5E2-EBE75E6FB683}" type="slidenum">
              <a:rPr lang="en-US"/>
              <a:pPr>
                <a:defRPr/>
              </a:pPr>
              <a:t>‹#›</a:t>
            </a:fld>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15279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CFA13D37-B265-48E4-A07E-6F40CDBDD649}"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79526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Divider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FF9A9422-BCC0-48B7-82FD-9EDD3AF0F495}"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3100050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Divider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55613" y="304913"/>
            <a:ext cx="8232775" cy="352034"/>
          </a:xfrm>
          <a:prstGeom prst="rect">
            <a:avLst/>
          </a:prstGeom>
        </p:spPr>
        <p:txBody>
          <a:bodyPr tIns="0" anchor="t">
            <a:noAutofit/>
          </a:bodyPr>
          <a:lstStyle>
            <a:lvl1pPr algn="l">
              <a:lnSpc>
                <a:spcPct val="90000"/>
              </a:lnSpc>
              <a:defRPr sz="24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5" name="Text Placeholder 16"/>
          <p:cNvSpPr>
            <a:spLocks noGrp="1"/>
          </p:cNvSpPr>
          <p:nvPr>
            <p:ph type="body" sz="quarter" idx="10"/>
          </p:nvPr>
        </p:nvSpPr>
        <p:spPr>
          <a:xfrm>
            <a:off x="455613" y="675994"/>
            <a:ext cx="8232775" cy="396000"/>
          </a:xfrm>
          <a:prstGeom prst="rect">
            <a:avLst/>
          </a:prstGeom>
        </p:spPr>
        <p:txBody>
          <a:bodyPr/>
          <a:lstStyle>
            <a:lvl1pPr marL="0" indent="0">
              <a:buNone/>
              <a:defRPr sz="1900">
                <a:solidFill>
                  <a:schemeClr val="accent2"/>
                </a:solidFill>
                <a:latin typeface="+mj-lt"/>
              </a:defRPr>
            </a:lvl1pPr>
            <a:lvl2pPr>
              <a:defRPr sz="2600"/>
            </a:lvl2pPr>
            <a:lvl3pPr>
              <a:defRPr sz="2400"/>
            </a:lvl3pPr>
            <a:lvl4pPr>
              <a:defRPr sz="2200"/>
            </a:lvl4pPr>
            <a:lvl5pPr>
              <a:defRPr sz="2000"/>
            </a:lvl5pPr>
          </a:lstStyle>
          <a:p>
            <a:pPr lvl="0"/>
            <a:r>
              <a:rPr lang="en-US" dirty="0" smtClean="0"/>
              <a:t>Click to edit Master text styles</a:t>
            </a:r>
          </a:p>
        </p:txBody>
      </p:sp>
      <p:sp>
        <p:nvSpPr>
          <p:cNvPr id="4" name="Slide Number Placeholder 4"/>
          <p:cNvSpPr>
            <a:spLocks noGrp="1"/>
          </p:cNvSpPr>
          <p:nvPr>
            <p:ph type="sldNum" sz="quarter" idx="11"/>
          </p:nvPr>
        </p:nvSpPr>
        <p:spPr/>
        <p:txBody>
          <a:bodyPr/>
          <a:lstStyle>
            <a:lvl1pPr algn="r" fontAlgn="base">
              <a:spcBef>
                <a:spcPct val="0"/>
              </a:spcBef>
              <a:spcAft>
                <a:spcPct val="0"/>
              </a:spcAft>
              <a:defRPr sz="900">
                <a:solidFill>
                  <a:srgbClr val="666666"/>
                </a:solidFill>
                <a:latin typeface="+mn-lt"/>
              </a:defRPr>
            </a:lvl1pPr>
          </a:lstStyle>
          <a:p>
            <a:pPr>
              <a:defRPr/>
            </a:pPr>
            <a:fld id="{D01F3E7B-12D7-45B4-8228-39F5D0F21C1B}" type="slidenum">
              <a:rPr lang="en-US"/>
              <a:pPr>
                <a:defRPr/>
              </a:pPr>
              <a:t>‹#›</a:t>
            </a:fld>
            <a:endParaRPr lang="en-US" dirty="0"/>
          </a:p>
        </p:txBody>
      </p:sp>
      <p:sp>
        <p:nvSpPr>
          <p:cNvPr id="6" name="Footer Placeholder 3"/>
          <p:cNvSpPr>
            <a:spLocks noGrp="1"/>
          </p:cNvSpPr>
          <p:nvPr>
            <p:ph type="ftr" sz="quarter" idx="12"/>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2684803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Divider Slide 2">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660020"/>
            <a:ext cx="8232775" cy="1161492"/>
          </a:xfrm>
          <a:prstGeom prst="rect">
            <a:avLst/>
          </a:prstGeom>
        </p:spPr>
        <p:txBody>
          <a:bodyPr tIns="0" anchor="t">
            <a:noAutofit/>
          </a:bodyPr>
          <a:lstStyle>
            <a:lvl1pPr algn="l">
              <a:lnSpc>
                <a:spcPct val="90000"/>
              </a:lnSpc>
              <a:defRPr sz="2800" b="0"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E827B751-B65D-4C12-8D17-7CFAABCE4E87}"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dirty="0" smtClean="0"/>
              <a:t>Copyright © 2014 Accenture  All rights reserved.</a:t>
            </a:r>
            <a:endParaRPr lang="en-US" dirty="0"/>
          </a:p>
        </p:txBody>
      </p:sp>
    </p:spTree>
    <p:extLst>
      <p:ext uri="{BB962C8B-B14F-4D97-AF65-F5344CB8AC3E}">
        <p14:creationId xmlns:p14="http://schemas.microsoft.com/office/powerpoint/2010/main" val="237023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vider Slide 2 - Subtitle">
    <p:bg>
      <p:bgPr>
        <a:solidFill>
          <a:srgbClr val="E2E3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13" y="748800"/>
            <a:ext cx="8232775" cy="1161492"/>
          </a:xfrm>
          <a:prstGeom prst="rect">
            <a:avLst/>
          </a:prstGeom>
        </p:spPr>
        <p:txBody>
          <a:bodyPr tIns="0">
            <a:noAutofit/>
          </a:bodyPr>
          <a:lstStyle>
            <a:lvl1pPr algn="l">
              <a:lnSpc>
                <a:spcPct val="100000"/>
              </a:lnSpc>
              <a:defRPr sz="3600" b="0" spc="0" baseline="0">
                <a:solidFill>
                  <a:schemeClr val="accent1"/>
                </a:solidFill>
                <a:latin typeface="+mj-lt"/>
                <a:cs typeface="Arial" pitchFamily="34" charset="0"/>
              </a:defRPr>
            </a:lvl1pPr>
          </a:lstStyle>
          <a:p>
            <a:r>
              <a:rPr lang="en-US" smtClean="0"/>
              <a:t>Click to edit Master title style</a:t>
            </a:r>
            <a:endParaRPr lang="en-GB" dirty="0"/>
          </a:p>
        </p:txBody>
      </p:sp>
      <p:sp>
        <p:nvSpPr>
          <p:cNvPr id="6" name="Text Placeholder 5"/>
          <p:cNvSpPr>
            <a:spLocks noGrp="1"/>
          </p:cNvSpPr>
          <p:nvPr>
            <p:ph type="body" sz="quarter" idx="11"/>
          </p:nvPr>
        </p:nvSpPr>
        <p:spPr>
          <a:xfrm>
            <a:off x="455613" y="1909763"/>
            <a:ext cx="8232775" cy="4479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4"/>
          <p:cNvSpPr>
            <a:spLocks noGrp="1"/>
          </p:cNvSpPr>
          <p:nvPr>
            <p:ph type="sldNum" sz="quarter" idx="12"/>
          </p:nvPr>
        </p:nvSpPr>
        <p:spPr/>
        <p:txBody>
          <a:bodyPr/>
          <a:lstStyle>
            <a:lvl1pPr algn="r" fontAlgn="base">
              <a:spcBef>
                <a:spcPct val="0"/>
              </a:spcBef>
              <a:spcAft>
                <a:spcPct val="0"/>
              </a:spcAft>
              <a:defRPr sz="900">
                <a:solidFill>
                  <a:srgbClr val="666666"/>
                </a:solidFill>
                <a:latin typeface="+mn-lt"/>
              </a:defRPr>
            </a:lvl1pPr>
          </a:lstStyle>
          <a:p>
            <a:pPr>
              <a:defRPr/>
            </a:pPr>
            <a:fld id="{022CEB20-5F1D-423A-BE1F-03A56EF7F5C8}" type="slidenum">
              <a:rPr lang="en-US"/>
              <a:pPr>
                <a:defRPr/>
              </a:pPr>
              <a:t>‹#›</a:t>
            </a:fld>
            <a:endParaRPr lang="en-US" dirty="0"/>
          </a:p>
        </p:txBody>
      </p:sp>
      <p:sp>
        <p:nvSpPr>
          <p:cNvPr id="5" name="Footer Placeholder 3"/>
          <p:cNvSpPr>
            <a:spLocks noGrp="1"/>
          </p:cNvSpPr>
          <p:nvPr>
            <p:ph type="ftr" sz="quarter" idx="13"/>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311454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Image">
    <p:spTree>
      <p:nvGrpSpPr>
        <p:cNvPr id="1" name=""/>
        <p:cNvGrpSpPr/>
        <p:nvPr/>
      </p:nvGrpSpPr>
      <p:grpSpPr>
        <a:xfrm>
          <a:off x="0" y="0"/>
          <a:ext cx="0" cy="0"/>
          <a:chOff x="0" y="0"/>
          <a:chExt cx="0" cy="0"/>
        </a:xfrm>
      </p:grpSpPr>
      <p:sp>
        <p:nvSpPr>
          <p:cNvPr id="2" name="Title 1"/>
          <p:cNvSpPr>
            <a:spLocks noGrp="1"/>
          </p:cNvSpPr>
          <p:nvPr>
            <p:ph type="ctrTitle"/>
          </p:nvPr>
        </p:nvSpPr>
        <p:spPr>
          <a:xfrm>
            <a:off x="455613" y="4306928"/>
            <a:ext cx="8232775" cy="1477328"/>
          </a:xfrm>
          <a:prstGeom prst="rect">
            <a:avLst/>
          </a:prstGeom>
        </p:spPr>
        <p:txBody>
          <a:bodyPr tIns="0" anchor="b" anchorCtr="0">
            <a:spAutoFit/>
          </a:bodyPr>
          <a:lstStyle>
            <a:lvl1pPr algn="l">
              <a:lnSpc>
                <a:spcPct val="80000"/>
              </a:lnSpc>
              <a:defRPr sz="6000" b="0" spc="0" baseline="0">
                <a:solidFill>
                  <a:schemeClr val="accent1"/>
                </a:solidFill>
                <a:latin typeface="+mj-lt"/>
                <a:cs typeface="Arial" pitchFamily="34" charset="0"/>
              </a:defRPr>
            </a:lvl1pPr>
          </a:lstStyle>
          <a:p>
            <a:r>
              <a:rPr lang="en-US" dirty="0" smtClean="0"/>
              <a:t>Click to edit Master title style</a:t>
            </a:r>
            <a:endParaRPr lang="en-GB" dirty="0"/>
          </a:p>
        </p:txBody>
      </p:sp>
      <p:sp>
        <p:nvSpPr>
          <p:cNvPr id="3" name="Slide Number Placeholder 4"/>
          <p:cNvSpPr>
            <a:spLocks noGrp="1"/>
          </p:cNvSpPr>
          <p:nvPr>
            <p:ph type="sldNum" sz="quarter" idx="10"/>
          </p:nvPr>
        </p:nvSpPr>
        <p:spPr/>
        <p:txBody>
          <a:bodyPr/>
          <a:lstStyle>
            <a:lvl1pPr algn="r" fontAlgn="base">
              <a:spcBef>
                <a:spcPct val="0"/>
              </a:spcBef>
              <a:spcAft>
                <a:spcPct val="0"/>
              </a:spcAft>
              <a:defRPr sz="900">
                <a:solidFill>
                  <a:srgbClr val="666666"/>
                </a:solidFill>
                <a:latin typeface="+mn-lt"/>
              </a:defRPr>
            </a:lvl1pPr>
          </a:lstStyle>
          <a:p>
            <a:pPr>
              <a:defRPr/>
            </a:pPr>
            <a:fld id="{382C1729-5637-43A2-A2A3-2EB5ABD3414C}" type="slidenum">
              <a:rPr lang="en-US"/>
              <a:pPr>
                <a:defRPr/>
              </a:pPr>
              <a:t>‹#›</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lang="en-AU" sz="900">
                <a:solidFill>
                  <a:srgbClr val="666666"/>
                </a:solidFill>
                <a:latin typeface="+mn-lt"/>
              </a:defRPr>
            </a:lvl1pPr>
          </a:lstStyle>
          <a:p>
            <a:pPr>
              <a:defRPr/>
            </a:pPr>
            <a:r>
              <a:rPr lang="en-US"/>
              <a:t>Copyright © 2014 Accenture  All rights reserved.</a:t>
            </a:r>
            <a:endParaRPr lang="en-US" dirty="0"/>
          </a:p>
        </p:txBody>
      </p:sp>
    </p:spTree>
    <p:extLst>
      <p:ext uri="{BB962C8B-B14F-4D97-AF65-F5344CB8AC3E}">
        <p14:creationId xmlns:p14="http://schemas.microsoft.com/office/powerpoint/2010/main" val="126211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ubtitle and Text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3"/>
                </a:solidFill>
              </a:defRPr>
            </a:lvl1pPr>
          </a:lstStyle>
          <a:p>
            <a:r>
              <a:rPr lang="en-GB" dirty="0" smtClean="0"/>
              <a:t>Click to edit Master title style</a:t>
            </a:r>
            <a:endParaRPr lang="en-GB" dirty="0"/>
          </a:p>
        </p:txBody>
      </p:sp>
      <p:sp>
        <p:nvSpPr>
          <p:cNvPr id="7"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3857888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95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lumn Text slide with Headings">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Click to edit Master title style</a:t>
            </a:r>
            <a:endParaRPr lang="en-GB" dirty="0"/>
          </a:p>
        </p:txBody>
      </p:sp>
      <p:sp>
        <p:nvSpPr>
          <p:cNvPr id="10" name="Text Placeholder 16"/>
          <p:cNvSpPr>
            <a:spLocks noGrp="1"/>
          </p:cNvSpPr>
          <p:nvPr>
            <p:ph type="body" sz="quarter" idx="10"/>
          </p:nvPr>
        </p:nvSpPr>
        <p:spPr>
          <a:xfrm>
            <a:off x="455615" y="1182021"/>
            <a:ext cx="4060825" cy="396000"/>
          </a:xfrm>
          <a:prstGeom prst="rect">
            <a:avLst/>
          </a:prstGeom>
        </p:spPr>
        <p:txBody>
          <a:bodyPr lIns="0"/>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11" name="Content Placeholder 7"/>
          <p:cNvSpPr>
            <a:spLocks noGrp="1"/>
          </p:cNvSpPr>
          <p:nvPr>
            <p:ph sz="quarter" idx="11"/>
          </p:nvPr>
        </p:nvSpPr>
        <p:spPr>
          <a:xfrm>
            <a:off x="455526" y="1578021"/>
            <a:ext cx="4060825" cy="4914854"/>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Text Placeholder 16"/>
          <p:cNvSpPr>
            <a:spLocks noGrp="1"/>
          </p:cNvSpPr>
          <p:nvPr>
            <p:ph type="body" sz="quarter" idx="16"/>
          </p:nvPr>
        </p:nvSpPr>
        <p:spPr>
          <a:xfrm>
            <a:off x="4627565" y="1182021"/>
            <a:ext cx="4060825" cy="396000"/>
          </a:xfrm>
          <a:prstGeom prst="rect">
            <a:avLst/>
          </a:prstGeom>
        </p:spPr>
        <p:txBody>
          <a:bodyPr lIns="0"/>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13" name="Content Placeholder 7"/>
          <p:cNvSpPr>
            <a:spLocks noGrp="1"/>
          </p:cNvSpPr>
          <p:nvPr>
            <p:ph sz="quarter" idx="17"/>
          </p:nvPr>
        </p:nvSpPr>
        <p:spPr>
          <a:xfrm>
            <a:off x="4627565" y="1578021"/>
            <a:ext cx="4060825" cy="4914854"/>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14"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2864683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lumn Text slide with Headin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Click to edit Master title style</a:t>
            </a:r>
            <a:endParaRPr lang="en-GB" dirty="0"/>
          </a:p>
        </p:txBody>
      </p:sp>
      <p:sp>
        <p:nvSpPr>
          <p:cNvPr id="9" name="Text Placeholder 16"/>
          <p:cNvSpPr>
            <a:spLocks noGrp="1"/>
          </p:cNvSpPr>
          <p:nvPr>
            <p:ph type="body" sz="quarter" idx="10"/>
          </p:nvPr>
        </p:nvSpPr>
        <p:spPr>
          <a:xfrm>
            <a:off x="455613" y="1182021"/>
            <a:ext cx="8232775" cy="396000"/>
          </a:xfrm>
          <a:prstGeom prst="rect">
            <a:avLst/>
          </a:prstGeom>
        </p:spPr>
        <p:txBody>
          <a:bodyPr lIns="0"/>
          <a:lstStyle>
            <a:lvl1pPr marL="0" indent="0">
              <a:buNone/>
              <a:defRPr sz="2000">
                <a:solidFill>
                  <a:schemeClr val="accent2"/>
                </a:solidFill>
                <a:latin typeface="+mj-lt"/>
              </a:defRPr>
            </a:lvl1pPr>
            <a:lvl2pPr>
              <a:defRPr sz="2600"/>
            </a:lvl2pPr>
            <a:lvl3pPr>
              <a:defRPr sz="2400"/>
            </a:lvl3pPr>
            <a:lvl4pPr>
              <a:defRPr sz="2200"/>
            </a:lvl4pPr>
            <a:lvl5pPr>
              <a:defRPr sz="2000"/>
            </a:lvl5pPr>
          </a:lstStyle>
          <a:p>
            <a:pPr lvl="0"/>
            <a:r>
              <a:rPr lang="en-GB" dirty="0" smtClean="0"/>
              <a:t>Click to edit Master text styles</a:t>
            </a:r>
          </a:p>
        </p:txBody>
      </p:sp>
      <p:sp>
        <p:nvSpPr>
          <p:cNvPr id="11" name="Content Placeholder 7"/>
          <p:cNvSpPr>
            <a:spLocks noGrp="1"/>
          </p:cNvSpPr>
          <p:nvPr>
            <p:ph sz="quarter" idx="11"/>
          </p:nvPr>
        </p:nvSpPr>
        <p:spPr>
          <a:xfrm>
            <a:off x="455615" y="1578021"/>
            <a:ext cx="4060825" cy="4914854"/>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Content Placeholder 7"/>
          <p:cNvSpPr>
            <a:spLocks noGrp="1"/>
          </p:cNvSpPr>
          <p:nvPr>
            <p:ph sz="quarter" idx="17"/>
          </p:nvPr>
        </p:nvSpPr>
        <p:spPr>
          <a:xfrm>
            <a:off x="4627565" y="1578021"/>
            <a:ext cx="4060825" cy="4914854"/>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10"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3927802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Slid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Click to edit Master title style</a:t>
            </a:r>
            <a:endParaRPr lang="en-GB" dirty="0"/>
          </a:p>
        </p:txBody>
      </p:sp>
      <p:sp>
        <p:nvSpPr>
          <p:cNvPr id="10" name="Content Placeholder 9"/>
          <p:cNvSpPr>
            <a:spLocks noGrp="1"/>
          </p:cNvSpPr>
          <p:nvPr>
            <p:ph sz="quarter" idx="14"/>
          </p:nvPr>
        </p:nvSpPr>
        <p:spPr>
          <a:xfrm>
            <a:off x="455613" y="1199857"/>
            <a:ext cx="8232775" cy="529301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E81EDA28-478F-4C42-BA4D-9D7447E18929}" type="slidenum">
              <a:rPr lang="en-GB" smtClean="0">
                <a:solidFill>
                  <a:srgbClr val="666666"/>
                </a:solidFill>
              </a:rPr>
              <a:pPr>
                <a:defRPr/>
              </a:pPr>
              <a:t>‹#›</a:t>
            </a:fld>
            <a:endParaRPr lang="en-GB" dirty="0">
              <a:solidFill>
                <a:srgbClr val="666666"/>
              </a:solidFill>
            </a:endParaRPr>
          </a:p>
        </p:txBody>
      </p:sp>
      <p:sp>
        <p:nvSpPr>
          <p:cNvPr id="8"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defRPr lang="en-AU" sz="900">
                <a:solidFill>
                  <a:schemeClr val="tx2"/>
                </a:solidFill>
                <a:latin typeface="+mn-lt"/>
              </a:defRPr>
            </a:lvl1pPr>
          </a:lstStyle>
          <a:p>
            <a:r>
              <a:rPr lang="en-GB" dirty="0" smtClean="0">
                <a:solidFill>
                  <a:srgbClr val="666666"/>
                </a:solidFill>
              </a:rPr>
              <a:t>Copyright © 2014 Accenture  All rights reserved.</a:t>
            </a:r>
            <a:endParaRPr lang="en-GB" dirty="0">
              <a:solidFill>
                <a:srgbClr val="666666"/>
              </a:solidFill>
            </a:endParaRPr>
          </a:p>
        </p:txBody>
      </p:sp>
    </p:spTree>
    <p:extLst>
      <p:ext uri="{BB962C8B-B14F-4D97-AF65-F5344CB8AC3E}">
        <p14:creationId xmlns:p14="http://schemas.microsoft.com/office/powerpoint/2010/main" val="3309481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oleObject" Target="../embeddings/oleObject3.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10.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vmlDrawing" Target="../drawings/vmlDrawing3.v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3"/>
            </p:custDataLst>
            <p:extLst>
              <p:ext uri="{D42A27DB-BD31-4B8C-83A1-F6EECF244321}">
                <p14:modId xmlns:p14="http://schemas.microsoft.com/office/powerpoint/2010/main" val="23931516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03"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455613" y="1194793"/>
            <a:ext cx="8232775" cy="5298081"/>
          </a:xfrm>
          <a:prstGeom prst="rect">
            <a:avLst/>
          </a:prstGeom>
        </p:spPr>
        <p:txBody>
          <a:bodyPr vert="horz" lIns="0" tIns="4572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Title Placeholder 1"/>
          <p:cNvSpPr>
            <a:spLocks noGrp="1"/>
          </p:cNvSpPr>
          <p:nvPr>
            <p:ph type="title"/>
          </p:nvPr>
        </p:nvSpPr>
        <p:spPr>
          <a:xfrm>
            <a:off x="455613" y="45184"/>
            <a:ext cx="8232775" cy="1002979"/>
          </a:xfrm>
          <a:prstGeom prst="rect">
            <a:avLst/>
          </a:prstGeom>
        </p:spPr>
        <p:txBody>
          <a:bodyPr vert="horz" lIns="0" tIns="45720" rIns="0" bIns="0" rtlCol="0" anchor="b" anchorCtr="0">
            <a:noAutofit/>
          </a:bodyPr>
          <a:lstStyle/>
          <a:p>
            <a:pPr lvl="0"/>
            <a:r>
              <a:rPr lang="en-GB" dirty="0" smtClean="0"/>
              <a:t>Click to edit Master title style</a:t>
            </a:r>
            <a:endParaRPr lang="en-GB" dirty="0"/>
          </a:p>
        </p:txBody>
      </p:sp>
      <p:sp>
        <p:nvSpPr>
          <p:cNvPr id="6" name="Slide Number Placeholder 4"/>
          <p:cNvSpPr>
            <a:spLocks noGrp="1"/>
          </p:cNvSpPr>
          <p:nvPr>
            <p:ph type="sldNum" sz="quarter" idx="4"/>
          </p:nvPr>
        </p:nvSpPr>
        <p:spPr>
          <a:xfrm>
            <a:off x="8140357" y="6575425"/>
            <a:ext cx="548033"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fontAlgn="base">
              <a:spcBef>
                <a:spcPct val="0"/>
              </a:spcBef>
              <a:spcAft>
                <a:spcPct val="0"/>
              </a:spcAft>
              <a:defRPr/>
            </a:pPr>
            <a:fld id="{E81EDA28-478F-4C42-BA4D-9D7447E18929}" type="slidenum">
              <a:rPr lang="en-GB" smtClean="0">
                <a:solidFill>
                  <a:srgbClr val="666666"/>
                </a:solidFill>
                <a:sym typeface="Gill Sans" charset="0"/>
              </a:rPr>
              <a:pPr fontAlgn="base">
                <a:spcBef>
                  <a:spcPct val="0"/>
                </a:spcBef>
                <a:spcAft>
                  <a:spcPct val="0"/>
                </a:spcAft>
                <a:defRPr/>
              </a:pPr>
              <a:t>‹#›</a:t>
            </a:fld>
            <a:endParaRPr lang="en-GB" dirty="0">
              <a:solidFill>
                <a:srgbClr val="666666"/>
              </a:solidFill>
              <a:sym typeface="Gill Sans" charset="0"/>
            </a:endParaRPr>
          </a:p>
        </p:txBody>
      </p:sp>
      <p:sp>
        <p:nvSpPr>
          <p:cNvPr id="7" name="Footer Placeholder 3"/>
          <p:cNvSpPr>
            <a:spLocks noGrp="1"/>
          </p:cNvSpPr>
          <p:nvPr>
            <p:ph type="ftr" sz="quarter" idx="3"/>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Tree>
    <p:extLst>
      <p:ext uri="{BB962C8B-B14F-4D97-AF65-F5344CB8AC3E}">
        <p14:creationId xmlns:p14="http://schemas.microsoft.com/office/powerpoint/2010/main" val="37421725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700" r:id="rId29"/>
    <p:sldLayoutId id="2147483793" r:id="rId30"/>
  </p:sldLayoutIdLst>
  <p:timing>
    <p:tnLst>
      <p:par>
        <p:cTn id="1" dur="indefinite" restart="never" nodeType="tmRoot"/>
      </p:par>
    </p:tnLst>
  </p:timing>
  <p:hf hdr="0" ftr="0" dt="0"/>
  <p:txStyles>
    <p:titleStyle>
      <a:lvl1pPr algn="l" rtl="0" eaLnBrk="1" fontAlgn="base" hangingPunct="1">
        <a:lnSpc>
          <a:spcPct val="100000"/>
        </a:lnSpc>
        <a:spcBef>
          <a:spcPct val="0"/>
        </a:spcBef>
        <a:spcAft>
          <a:spcPct val="0"/>
        </a:spcAft>
        <a:buFont typeface="Arial" charset="0"/>
        <a:defRPr lang="en-AU" sz="3200" kern="1200" spc="0" baseline="0" dirty="0" smtClean="0">
          <a:solidFill>
            <a:schemeClr val="accent6"/>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p:titleStyle>
    <p:body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5613" y="1195388"/>
            <a:ext cx="823277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7" name="Title Placeholder 1"/>
          <p:cNvSpPr>
            <a:spLocks noGrp="1"/>
          </p:cNvSpPr>
          <p:nvPr>
            <p:ph type="title"/>
          </p:nvPr>
        </p:nvSpPr>
        <p:spPr bwMode="auto">
          <a:xfrm>
            <a:off x="455613" y="44450"/>
            <a:ext cx="823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GB" altLang="en-US" dirty="0" smtClean="0"/>
              <a:t>Click to edit Master title style</a:t>
            </a:r>
          </a:p>
        </p:txBody>
      </p:sp>
      <p:sp>
        <p:nvSpPr>
          <p:cNvPr id="2" name="Footer Placeholder 1"/>
          <p:cNvSpPr>
            <a:spLocks noGrp="1"/>
          </p:cNvSpPr>
          <p:nvPr>
            <p:ph type="ftr" sz="quarter" idx="3"/>
          </p:nvPr>
        </p:nvSpPr>
        <p:spPr>
          <a:xfrm>
            <a:off x="467544" y="6586662"/>
            <a:ext cx="4663393" cy="22671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dirty="0" smtClean="0">
                <a:solidFill>
                  <a:srgbClr val="000000">
                    <a:tint val="75000"/>
                  </a:srgbClr>
                </a:solidFill>
              </a:rPr>
              <a:t>© 2015 Accenture. All rights reserved. Strictly confidential.</a:t>
            </a:r>
          </a:p>
        </p:txBody>
      </p:sp>
      <p:sp>
        <p:nvSpPr>
          <p:cNvPr id="3" name="Slide Number Placeholder 2"/>
          <p:cNvSpPr>
            <a:spLocks noGrp="1"/>
          </p:cNvSpPr>
          <p:nvPr>
            <p:ph type="sldNum" sz="quarter" idx="4"/>
          </p:nvPr>
        </p:nvSpPr>
        <p:spPr>
          <a:xfrm>
            <a:off x="4013063" y="6586662"/>
            <a:ext cx="4663393" cy="226714"/>
          </a:xfrm>
          <a:prstGeom prst="rect">
            <a:avLst/>
          </a:prstGeom>
        </p:spPr>
        <p:txBody>
          <a:bodyPr vert="horz" lIns="91440" tIns="45720" rIns="91440" bIns="45720" rtlCol="0" anchor="ctr"/>
          <a:lstStyle>
            <a:lvl1pPr algn="r">
              <a:defRPr sz="1000">
                <a:solidFill>
                  <a:schemeClr val="tx1">
                    <a:tint val="75000"/>
                  </a:schemeClr>
                </a:solidFill>
              </a:defRPr>
            </a:lvl1pPr>
          </a:lstStyle>
          <a:p>
            <a:fld id="{92EFA1E7-5061-4638-B1FF-EE23C20F113D}"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504369757"/>
      </p:ext>
    </p:extLst>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par>
    </p:tnLst>
  </p:timing>
  <p:hf sldNum="0" hdr="0" ftr="0" dt="0"/>
  <p:txStyles>
    <p:titleStyle>
      <a:lvl1pPr algn="l" rtl="0" eaLnBrk="0" fontAlgn="base" hangingPunct="0">
        <a:spcBef>
          <a:spcPct val="0"/>
        </a:spcBef>
        <a:spcAft>
          <a:spcPct val="0"/>
        </a:spcAft>
        <a:buFont typeface="Arial" charset="0"/>
        <a:defRPr lang="en-AU" sz="3200" kern="1200" dirty="0">
          <a:solidFill>
            <a:schemeClr val="accent1"/>
          </a:solidFill>
          <a:latin typeface="+mj-lt"/>
          <a:ea typeface="Arial" pitchFamily="-105" charset="-52"/>
          <a:cs typeface="Arial" pitchFamily="34" charset="0"/>
        </a:defRPr>
      </a:lvl1pPr>
      <a:lvl2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2pPr>
      <a:lvl3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3pPr>
      <a:lvl4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4pPr>
      <a:lvl5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p:titleStyle>
    <p:bodyStyle>
      <a:lvl1pPr marL="176213" indent="-176213"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1pPr>
      <a:lvl2pPr marL="361950" indent="-185738"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2pPr>
      <a:lvl3pPr marL="538163" indent="-176213"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3pPr>
      <a:lvl4pPr marL="715963" indent="-177800"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4pPr>
      <a:lvl5pPr marL="900113" indent="-184150"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62"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1026" name="Text Placeholder 2"/>
          <p:cNvSpPr>
            <a:spLocks noGrp="1"/>
          </p:cNvSpPr>
          <p:nvPr>
            <p:ph type="body" idx="1"/>
          </p:nvPr>
        </p:nvSpPr>
        <p:spPr bwMode="auto">
          <a:xfrm>
            <a:off x="455613" y="1195388"/>
            <a:ext cx="823277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AU" altLang="en-US" dirty="0" smtClean="0"/>
          </a:p>
        </p:txBody>
      </p:sp>
      <p:sp>
        <p:nvSpPr>
          <p:cNvPr id="1027" name="Title Placeholder 1"/>
          <p:cNvSpPr>
            <a:spLocks noGrp="1"/>
          </p:cNvSpPr>
          <p:nvPr>
            <p:ph type="title"/>
          </p:nvPr>
        </p:nvSpPr>
        <p:spPr bwMode="auto">
          <a:xfrm>
            <a:off x="455613" y="44450"/>
            <a:ext cx="823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smtClean="0"/>
              <a:t>Click to edit Master title style</a:t>
            </a:r>
            <a:endParaRPr lang="en-AU" altLang="en-US" dirty="0" smtClean="0"/>
          </a:p>
        </p:txBody>
      </p:sp>
      <p:sp>
        <p:nvSpPr>
          <p:cNvPr id="6" name="Slide Number Placeholder 4"/>
          <p:cNvSpPr>
            <a:spLocks noGrp="1"/>
          </p:cNvSpPr>
          <p:nvPr>
            <p:ph type="sldNum" sz="quarter" idx="4"/>
          </p:nvPr>
        </p:nvSpPr>
        <p:spPr>
          <a:xfrm>
            <a:off x="8140700" y="6575425"/>
            <a:ext cx="547688" cy="128588"/>
          </a:xfrm>
          <a:prstGeom prst="rect">
            <a:avLst/>
          </a:prstGeom>
        </p:spPr>
        <p:txBody>
          <a:bodyPr vert="horz" wrap="square" lIns="91440" tIns="45720" rIns="0" bIns="45720" numCol="1" anchor="ctr" anchorCtr="0" compatLnSpc="1">
            <a:prstTxWarp prst="textNoShape">
              <a:avLst/>
            </a:prstTxWarp>
            <a:noAutofit/>
          </a:bodyPr>
          <a:lstStyle>
            <a:lvl1pPr algn="r" fontAlgn="auto">
              <a:spcBef>
                <a:spcPts val="0"/>
              </a:spcBef>
              <a:spcAft>
                <a:spcPts val="0"/>
              </a:spcAft>
              <a:defRPr sz="900">
                <a:solidFill>
                  <a:srgbClr val="666666"/>
                </a:solidFill>
                <a:latin typeface="+mn-lt"/>
                <a:cs typeface="Arial" pitchFamily="34" charset="0"/>
              </a:defRPr>
            </a:lvl1pPr>
          </a:lstStyle>
          <a:p>
            <a:pPr>
              <a:defRPr/>
            </a:pPr>
            <a:fld id="{B9B61864-4E97-4BE0-AB9D-ED1668CDB181}" type="slidenum">
              <a:rPr lang="en-US"/>
              <a:pPr>
                <a:defRPr/>
              </a:pPr>
              <a:t>‹#›</a:t>
            </a:fld>
            <a:endParaRPr lang="en-US" dirty="0"/>
          </a:p>
        </p:txBody>
      </p:sp>
      <p:sp>
        <p:nvSpPr>
          <p:cNvPr id="7" name="Footer Placeholder 3"/>
          <p:cNvSpPr>
            <a:spLocks noGrp="1"/>
          </p:cNvSpPr>
          <p:nvPr>
            <p:ph type="ftr" sz="quarter" idx="3"/>
          </p:nvPr>
        </p:nvSpPr>
        <p:spPr>
          <a:xfrm>
            <a:off x="455613" y="6575425"/>
            <a:ext cx="4060825" cy="128588"/>
          </a:xfrm>
          <a:prstGeom prst="rect">
            <a:avLst/>
          </a:prstGeom>
          <a:noFill/>
        </p:spPr>
        <p:txBody>
          <a:bodyPr wrap="square" lIns="0" anchor="ctr" anchorCtr="0">
            <a:noAutofit/>
          </a:bodyPr>
          <a:lstStyle>
            <a:lvl1pPr fontAlgn="auto">
              <a:spcBef>
                <a:spcPts val="0"/>
              </a:spcBef>
              <a:spcAft>
                <a:spcPts val="0"/>
              </a:spcAft>
              <a:defRPr lang="en-AU" sz="900">
                <a:solidFill>
                  <a:srgbClr val="666666"/>
                </a:solidFill>
                <a:latin typeface="+mn-lt"/>
                <a:cs typeface="Arial" pitchFamily="34" charset="0"/>
              </a:defRPr>
            </a:lvl1pPr>
          </a:lstStyle>
          <a:p>
            <a:pPr>
              <a:defRPr/>
            </a:pPr>
            <a:r>
              <a:rPr lang="en-US" dirty="0" smtClean="0"/>
              <a:t>Copyright © 2015 Accenture  All rights reserved.</a:t>
            </a:r>
            <a:endParaRPr lang="en-US" dirty="0"/>
          </a:p>
        </p:txBody>
      </p:sp>
    </p:spTree>
    <p:extLst>
      <p:ext uri="{BB962C8B-B14F-4D97-AF65-F5344CB8AC3E}">
        <p14:creationId xmlns:p14="http://schemas.microsoft.com/office/powerpoint/2010/main" val="125837834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lang="en-AU" sz="3200" kern="1200" dirty="0">
          <a:solidFill>
            <a:schemeClr val="accent1"/>
          </a:solidFill>
          <a:latin typeface="+mj-lt"/>
          <a:ea typeface="Arial" pitchFamily="-105" charset="-52"/>
          <a:cs typeface="Arial" pitchFamily="34" charset="0"/>
        </a:defRPr>
      </a:lvl1pPr>
      <a:lvl2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2pPr>
      <a:lvl3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3pPr>
      <a:lvl4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4pPr>
      <a:lvl5pPr algn="l" rtl="0" eaLnBrk="0" fontAlgn="base" hangingPunct="0">
        <a:spcBef>
          <a:spcPct val="0"/>
        </a:spcBef>
        <a:spcAft>
          <a:spcPct val="0"/>
        </a:spcAft>
        <a:buFont typeface="Arial" charset="0"/>
        <a:defRPr sz="3200">
          <a:solidFill>
            <a:srgbClr val="66AA44"/>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p:titleStyle>
    <p:bodyStyle>
      <a:lvl1pPr marL="176213" indent="-176213"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1pPr>
      <a:lvl2pPr marL="361950" indent="-185738"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2pPr>
      <a:lvl3pPr marL="538163" indent="-176213"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3pPr>
      <a:lvl4pPr marL="715963" indent="-177800"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4pPr>
      <a:lvl5pPr marL="900113" indent="-184150" algn="l" rtl="0" eaLnBrk="0" fontAlgn="base" hangingPunct="0">
        <a:spcBef>
          <a:spcPts val="600"/>
        </a:spcBef>
        <a:spcAft>
          <a:spcPct val="0"/>
        </a:spcAft>
        <a:buFont typeface="Arial"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9" Type="http://schemas.openxmlformats.org/officeDocument/2006/relationships/image" Target="../media/image12.emf"/><Relationship Id="rId3" Type="http://schemas.openxmlformats.org/officeDocument/2006/relationships/tags" Target="../tags/tag21.xml"/><Relationship Id="rId21" Type="http://schemas.openxmlformats.org/officeDocument/2006/relationships/tags" Target="../tags/tag39.xml"/><Relationship Id="rId34" Type="http://schemas.openxmlformats.org/officeDocument/2006/relationships/tags" Target="../tags/tag52.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38" Type="http://schemas.openxmlformats.org/officeDocument/2006/relationships/oleObject" Target="../embeddings/oleObject9.bin"/><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41" Type="http://schemas.openxmlformats.org/officeDocument/2006/relationships/image" Target="../media/image18.emf"/><Relationship Id="rId1" Type="http://schemas.openxmlformats.org/officeDocument/2006/relationships/vmlDrawing" Target="../drawings/vmlDrawing9.v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tags" Target="../tags/tag50.xml"/><Relationship Id="rId37" Type="http://schemas.openxmlformats.org/officeDocument/2006/relationships/notesSlide" Target="../notesSlides/notesSlide9.xml"/><Relationship Id="rId40" Type="http://schemas.openxmlformats.org/officeDocument/2006/relationships/oleObject" Target="../embeddings/oleObject10.bin"/><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slideLayout" Target="../slideLayouts/slideLayout11.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tags" Target="../tags/tag49.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2.emf"/><Relationship Id="rId2" Type="http://schemas.openxmlformats.org/officeDocument/2006/relationships/tags" Target="../tags/tag54.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notesSlide" Target="../notesSlides/notesSlide12.xml"/><Relationship Id="rId4"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6.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12.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3.xml"/><Relationship Id="rId7" Type="http://schemas.openxmlformats.org/officeDocument/2006/relationships/image" Target="../media/image12.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nJRi_YAJ9Y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2.emf"/><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image" Target="../media/image12.emf"/><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1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2.emf"/><Relationship Id="rId2" Type="http://schemas.openxmlformats.org/officeDocument/2006/relationships/tags" Target="../tags/tag18.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3"/>
          <p:cNvSpPr>
            <a:spLocks/>
          </p:cNvSpPr>
          <p:nvPr/>
        </p:nvSpPr>
        <p:spPr bwMode="auto">
          <a:xfrm>
            <a:off x="441419" y="4928810"/>
            <a:ext cx="27955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600">
                <a:solidFill>
                  <a:srgbClr val="FFFFFF"/>
                </a:solidFill>
                <a:latin typeface="Gill Sans" pitchFamily="-84" charset="0"/>
                <a:ea typeface="ヒラギノ角ゴ ProN W3" pitchFamily="-84" charset="-128"/>
                <a:sym typeface="Gill Sans" pitchFamily="-84" charset="0"/>
              </a:defRPr>
            </a:lvl1pPr>
            <a:lvl2pPr marL="742950" indent="-285750" eaLnBrk="0" hangingPunct="0">
              <a:defRPr sz="2600">
                <a:solidFill>
                  <a:srgbClr val="FFFFFF"/>
                </a:solidFill>
                <a:latin typeface="Gill Sans" pitchFamily="-84" charset="0"/>
                <a:ea typeface="ヒラギノ角ゴ ProN W3" pitchFamily="-84" charset="-128"/>
                <a:sym typeface="Gill Sans" pitchFamily="-84" charset="0"/>
              </a:defRPr>
            </a:lvl2pPr>
            <a:lvl3pPr marL="1143000" indent="-228600" eaLnBrk="0" hangingPunct="0">
              <a:defRPr sz="2600">
                <a:solidFill>
                  <a:srgbClr val="FFFFFF"/>
                </a:solidFill>
                <a:latin typeface="Gill Sans" pitchFamily="-84" charset="0"/>
                <a:ea typeface="ヒラギノ角ゴ ProN W3" pitchFamily="-84" charset="-128"/>
                <a:sym typeface="Gill Sans" pitchFamily="-84" charset="0"/>
              </a:defRPr>
            </a:lvl3pPr>
            <a:lvl4pPr marL="1600200" indent="-228600" eaLnBrk="0" hangingPunct="0">
              <a:defRPr sz="2600">
                <a:solidFill>
                  <a:srgbClr val="FFFFFF"/>
                </a:solidFill>
                <a:latin typeface="Gill Sans" pitchFamily="-84" charset="0"/>
                <a:ea typeface="ヒラギノ角ゴ ProN W3" pitchFamily="-84" charset="-128"/>
                <a:sym typeface="Gill Sans" pitchFamily="-84" charset="0"/>
              </a:defRPr>
            </a:lvl4pPr>
            <a:lvl5pPr marL="2057400" indent="-228600" eaLnBrk="0" hangingPunct="0">
              <a:defRPr sz="2600">
                <a:solidFill>
                  <a:srgbClr val="FFFFFF"/>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600">
                <a:solidFill>
                  <a:srgbClr val="FFFFFF"/>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600">
                <a:solidFill>
                  <a:srgbClr val="FFFFFF"/>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600">
                <a:solidFill>
                  <a:srgbClr val="FFFFFF"/>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600">
                <a:solidFill>
                  <a:srgbClr val="FFFFFF"/>
                </a:solidFill>
                <a:latin typeface="Gill Sans" pitchFamily="-84" charset="0"/>
                <a:ea typeface="ヒラギノ角ゴ ProN W3" pitchFamily="-84" charset="-128"/>
                <a:sym typeface="Gill Sans" pitchFamily="-84" charset="0"/>
              </a:defRPr>
            </a:lvl9pPr>
          </a:lstStyle>
          <a:p>
            <a:pPr eaLnBrk="1" fontAlgn="base" hangingPunct="1">
              <a:spcBef>
                <a:spcPct val="0"/>
              </a:spcBef>
              <a:spcAft>
                <a:spcPct val="0"/>
              </a:spcAft>
              <a:defRPr/>
            </a:pPr>
            <a:r>
              <a:rPr lang="en-GB" altLang="en-US" sz="1600" dirty="0" err="1" smtClean="0">
                <a:solidFill>
                  <a:srgbClr val="000000"/>
                </a:solidFill>
                <a:latin typeface="Arial"/>
                <a:ea typeface="MS PGothic" pitchFamily="34" charset="-128"/>
                <a:sym typeface="Gotham-Light" pitchFamily="-84" charset="0"/>
              </a:rPr>
              <a:t>Congreso</a:t>
            </a:r>
            <a:r>
              <a:rPr lang="en-GB" altLang="en-US" sz="1600" dirty="0" smtClean="0">
                <a:solidFill>
                  <a:srgbClr val="000000"/>
                </a:solidFill>
                <a:latin typeface="Arial"/>
                <a:ea typeface="MS PGothic" pitchFamily="34" charset="-128"/>
                <a:sym typeface="Gotham-Light" pitchFamily="-84" charset="0"/>
              </a:rPr>
              <a:t> Asobancaria</a:t>
            </a:r>
          </a:p>
          <a:p>
            <a:pPr eaLnBrk="1" fontAlgn="base" hangingPunct="1">
              <a:spcBef>
                <a:spcPct val="0"/>
              </a:spcBef>
              <a:spcAft>
                <a:spcPct val="0"/>
              </a:spcAft>
              <a:defRPr/>
            </a:pPr>
            <a:r>
              <a:rPr lang="en-GB" altLang="en-US" sz="1600" dirty="0" smtClean="0">
                <a:solidFill>
                  <a:srgbClr val="000000"/>
                </a:solidFill>
                <a:latin typeface="Arial"/>
                <a:ea typeface="MS PGothic" pitchFamily="34" charset="-128"/>
                <a:sym typeface="Gotham-Light" pitchFamily="-84" charset="0"/>
              </a:rPr>
              <a:t>28 de Abril de 2016</a:t>
            </a:r>
            <a:endParaRPr lang="en-GB" altLang="en-US" sz="1600" dirty="0">
              <a:solidFill>
                <a:srgbClr val="000000"/>
              </a:solidFill>
              <a:latin typeface="Arial"/>
              <a:ea typeface="MS PGothic" pitchFamily="34" charset="-128"/>
              <a:sym typeface="Gotham-Light" pitchFamily="-84" charset="0"/>
            </a:endParaRPr>
          </a:p>
        </p:txBody>
      </p:sp>
      <p:sp>
        <p:nvSpPr>
          <p:cNvPr id="7" name="Rectangle 2"/>
          <p:cNvSpPr>
            <a:spLocks noGrp="1" noChangeArrowheads="1"/>
          </p:cNvSpPr>
          <p:nvPr>
            <p:ph type="ctrTitle"/>
          </p:nvPr>
        </p:nvSpPr>
        <p:spPr>
          <a:xfrm>
            <a:off x="455613" y="2433918"/>
            <a:ext cx="4210516" cy="1298056"/>
          </a:xfrm>
        </p:spPr>
        <p:txBody>
          <a:bodyPr/>
          <a:lstStyle/>
          <a:p>
            <a:pPr>
              <a:lnSpc>
                <a:spcPct val="100000"/>
              </a:lnSpc>
            </a:pPr>
            <a:r>
              <a:rPr lang="en-GB" dirty="0" smtClean="0"/>
              <a:t>Everyday Payments</a:t>
            </a:r>
            <a:br>
              <a:rPr lang="en-GB" dirty="0" smtClean="0"/>
            </a:br>
            <a:endParaRPr lang="en-GB" dirty="0"/>
          </a:p>
        </p:txBody>
      </p:sp>
      <p:sp>
        <p:nvSpPr>
          <p:cNvPr id="8" name="Text Placeholder 4"/>
          <p:cNvSpPr>
            <a:spLocks noGrp="1"/>
          </p:cNvSpPr>
          <p:nvPr>
            <p:ph type="body" sz="quarter" idx="10"/>
          </p:nvPr>
        </p:nvSpPr>
        <p:spPr>
          <a:xfrm>
            <a:off x="441419" y="3324098"/>
            <a:ext cx="3148946" cy="582712"/>
          </a:xfrm>
        </p:spPr>
        <p:txBody>
          <a:bodyPr/>
          <a:lstStyle/>
          <a:p>
            <a:pPr>
              <a:defRPr/>
            </a:pPr>
            <a:r>
              <a:rPr lang="es-CL" sz="2400" dirty="0" smtClean="0">
                <a:ea typeface="ＭＳ Ｐゴシック" charset="0"/>
                <a:cs typeface="ＭＳ Ｐゴシック" charset="0"/>
                <a:sym typeface="Gotham-Medium" charset="0"/>
              </a:rPr>
              <a:t>Cómo las tecnologías digitales revolucionan el mercado de pagos</a:t>
            </a:r>
          </a:p>
        </p:txBody>
      </p:sp>
    </p:spTree>
    <p:extLst>
      <p:ext uri="{BB962C8B-B14F-4D97-AF65-F5344CB8AC3E}">
        <p14:creationId xmlns:p14="http://schemas.microsoft.com/office/powerpoint/2010/main" val="79886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custDataLst>
              <p:tags r:id="rId2"/>
            </p:custDataLst>
            <p:extLst>
              <p:ext uri="{D42A27DB-BD31-4B8C-83A1-F6EECF244321}">
                <p14:modId xmlns:p14="http://schemas.microsoft.com/office/powerpoint/2010/main" val="3287388657"/>
              </p:ex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106644" name="think-cell Slide" r:id="rId38" imgW="216" imgH="216" progId="TCLayout.ActiveDocument.1">
                  <p:embed/>
                </p:oleObj>
              </mc:Choice>
              <mc:Fallback>
                <p:oleObj name="think-cell Slide" r:id="rId38" imgW="216" imgH="216" progId="TCLayout.ActiveDocument.1">
                  <p:embed/>
                  <p:pic>
                    <p:nvPicPr>
                      <p:cNvPr id="0" name=""/>
                      <p:cNvPicPr/>
                      <p:nvPr/>
                    </p:nvPicPr>
                    <p:blipFill>
                      <a:blip r:embed="rId39"/>
                      <a:stretch>
                        <a:fillRect/>
                      </a:stretch>
                    </p:blipFill>
                    <p:spPr>
                      <a:xfrm>
                        <a:off x="1469" y="1592"/>
                        <a:ext cx="1465"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46538"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lnSpc>
                <a:spcPct val="90000"/>
              </a:lnSpc>
              <a:spcBef>
                <a:spcPct val="0"/>
              </a:spcBef>
              <a:spcAft>
                <a:spcPct val="0"/>
              </a:spcAft>
            </a:pPr>
            <a:endParaRPr lang="en-GB" sz="12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2" name="Rectangle 171"/>
          <p:cNvSpPr/>
          <p:nvPr/>
        </p:nvSpPr>
        <p:spPr bwMode="auto">
          <a:xfrm>
            <a:off x="381000" y="1346295"/>
            <a:ext cx="8572500" cy="49535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lstStyle/>
          <a:p>
            <a:pPr fontAlgn="base">
              <a:lnSpc>
                <a:spcPct val="90000"/>
              </a:lnSpc>
            </a:pPr>
            <a:endParaRPr lang="en-US" sz="1200" dirty="0">
              <a:solidFill>
                <a:schemeClr val="tx1"/>
              </a:solidFill>
              <a:cs typeface="Arial" pitchFamily="34" charset="0"/>
            </a:endParaRPr>
          </a:p>
        </p:txBody>
      </p:sp>
      <p:sp>
        <p:nvSpPr>
          <p:cNvPr id="67" name="Slide Number Placeholder 1"/>
          <p:cNvSpPr txBox="1">
            <a:spLocks/>
          </p:cNvSpPr>
          <p:nvPr/>
        </p:nvSpPr>
        <p:spPr>
          <a:xfrm>
            <a:off x="8140362" y="6575425"/>
            <a:ext cx="548033" cy="128588"/>
          </a:xfrm>
          <a:prstGeom prst="rect">
            <a:avLst/>
          </a:prstGeom>
          <a:noFill/>
        </p:spPr>
        <p:txBody>
          <a:bodyPr vert="horz" wrap="square" lIns="0" tIns="72000" rIns="0" bIns="36000" rtlCol="0" anchor="ctr">
            <a:noAutofit/>
          </a:bodyPr>
          <a:lstStyle>
            <a:lvl1pPr marL="0" indent="0" algn="l" defTabSz="914400" rtl="0" eaLnBrk="1" latinLnBrk="0" hangingPunct="1">
              <a:lnSpc>
                <a:spcPct val="100000"/>
              </a:lnSpc>
              <a:spcBef>
                <a:spcPts val="1200"/>
              </a:spcBef>
              <a:spcAft>
                <a:spcPts val="0"/>
              </a:spcAft>
              <a:buClr>
                <a:schemeClr val="tx1"/>
              </a:buClr>
              <a:buSzPct val="80000"/>
              <a:buFont typeface="Arial" pitchFamily="34" charset="0"/>
              <a:buNone/>
              <a:defRPr lang="de-DE" sz="1800" b="1" kern="1200" dirty="0" smtClean="0">
                <a:solidFill>
                  <a:schemeClr val="accent1"/>
                </a:solidFill>
                <a:latin typeface="+mn-lt"/>
                <a:ea typeface="+mn-ea"/>
                <a:cs typeface="+mn-cs"/>
              </a:defRPr>
            </a:lvl1pPr>
            <a:lvl2pPr marL="457200" indent="0" algn="l" defTabSz="914400" rtl="0" eaLnBrk="1" latinLnBrk="0" hangingPunct="1">
              <a:lnSpc>
                <a:spcPct val="100000"/>
              </a:lnSpc>
              <a:spcBef>
                <a:spcPts val="624"/>
              </a:spcBef>
              <a:spcAft>
                <a:spcPts val="0"/>
              </a:spcAft>
              <a:buClr>
                <a:schemeClr val="tx1"/>
              </a:buClr>
              <a:buSzPct val="80000"/>
              <a:buFont typeface="Arial" pitchFamily="34" charset="0"/>
              <a:buNone/>
              <a:defRPr sz="2000" b="1" kern="1200">
                <a:solidFill>
                  <a:srgbClr val="000000"/>
                </a:solidFill>
                <a:latin typeface="Arial" pitchFamily="34" charset="0"/>
                <a:ea typeface="+mn-ea"/>
                <a:cs typeface="Arial" pitchFamily="34" charset="0"/>
              </a:defRPr>
            </a:lvl2pPr>
            <a:lvl3pPr marL="914400" indent="0" algn="l" defTabSz="914400" rtl="0" eaLnBrk="1" latinLnBrk="0" hangingPunct="1">
              <a:lnSpc>
                <a:spcPct val="100000"/>
              </a:lnSpc>
              <a:spcBef>
                <a:spcPts val="576"/>
              </a:spcBef>
              <a:spcAft>
                <a:spcPts val="0"/>
              </a:spcAft>
              <a:buClr>
                <a:schemeClr val="tx1"/>
              </a:buClr>
              <a:buSzPct val="80000"/>
              <a:buFont typeface="Arial" pitchFamily="34" charset="0"/>
              <a:buNone/>
              <a:defRPr sz="1800" b="1" kern="1200" baseline="0">
                <a:solidFill>
                  <a:srgbClr val="000000"/>
                </a:solidFill>
                <a:latin typeface="Arial" pitchFamily="34" charset="0"/>
                <a:ea typeface="+mn-ea"/>
                <a:cs typeface="Arial" pitchFamily="34" charset="0"/>
              </a:defRPr>
            </a:lvl3pPr>
            <a:lvl4pPr marL="1371600" indent="0" algn="l" defTabSz="914400" rtl="0" eaLnBrk="1" latinLnBrk="0" hangingPunct="1">
              <a:lnSpc>
                <a:spcPct val="100000"/>
              </a:lnSpc>
              <a:spcBef>
                <a:spcPts val="528"/>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4pPr>
            <a:lvl5pPr marL="1828800" indent="0" algn="l" defTabSz="914400" rtl="0" eaLnBrk="1" latinLnBrk="0" hangingPunct="1">
              <a:lnSpc>
                <a:spcPct val="100000"/>
              </a:lnSpc>
              <a:spcBef>
                <a:spcPts val="480"/>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defRPr/>
            </a:pPr>
            <a:fld id="{90CBDC3A-D49F-4631-A8C7-55D59B33E5FA}" type="slidenum">
              <a:rPr lang="en-GB" sz="1000" b="0" smtClean="0">
                <a:solidFill>
                  <a:schemeClr val="tx1">
                    <a:lumMod val="50000"/>
                    <a:lumOff val="50000"/>
                  </a:schemeClr>
                </a:solidFill>
              </a:rPr>
              <a:pPr algn="r">
                <a:defRPr/>
              </a:pPr>
              <a:t>10</a:t>
            </a:fld>
            <a:endParaRPr lang="en-GB" sz="1000" b="0" dirty="0">
              <a:solidFill>
                <a:schemeClr val="tx1">
                  <a:lumMod val="50000"/>
                  <a:lumOff val="50000"/>
                </a:schemeClr>
              </a:solidFill>
            </a:endParaRPr>
          </a:p>
        </p:txBody>
      </p:sp>
      <p:sp>
        <p:nvSpPr>
          <p:cNvPr id="156" name="Rectangle 28"/>
          <p:cNvSpPr>
            <a:spLocks noChangeArrowheads="1"/>
          </p:cNvSpPr>
          <p:nvPr/>
        </p:nvSpPr>
        <p:spPr bwMode="auto">
          <a:xfrm>
            <a:off x="382588" y="6314515"/>
            <a:ext cx="1851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
              <a:defRPr sz="1600">
                <a:solidFill>
                  <a:schemeClr val="tx2"/>
                </a:solidFill>
                <a:latin typeface="Arial" panose="020B0604020202020204" pitchFamily="34" charset="0"/>
              </a:defRPr>
            </a:lvl1pPr>
            <a:lvl2pPr marL="742950" indent="-285750" eaLnBrk="0" hangingPunct="0">
              <a:spcBef>
                <a:spcPct val="20000"/>
              </a:spcBef>
              <a:buClr>
                <a:schemeClr val="accent2"/>
              </a:buClr>
              <a:buChar char="–"/>
              <a:defRPr sz="14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1400">
                <a:solidFill>
                  <a:schemeClr val="tx2"/>
                </a:solidFill>
                <a:latin typeface="Arial" panose="020B0604020202020204" pitchFamily="34" charset="0"/>
              </a:defRPr>
            </a:lvl3pPr>
            <a:lvl4pPr marL="1600200" indent="-228600" eaLnBrk="0" hangingPunct="0">
              <a:spcBef>
                <a:spcPct val="20000"/>
              </a:spcBef>
              <a:buClr>
                <a:schemeClr val="accent2"/>
              </a:buClr>
              <a:buChar char="•"/>
              <a:defRPr sz="1400">
                <a:solidFill>
                  <a:schemeClr val="tx2"/>
                </a:solidFill>
                <a:latin typeface="Arial" panose="020B0604020202020204" pitchFamily="34" charset="0"/>
              </a:defRPr>
            </a:lvl4pPr>
            <a:lvl5pPr marL="2057400" indent="-228600" eaLnBrk="0" hangingPunct="0">
              <a:spcBef>
                <a:spcPct val="20000"/>
              </a:spcBef>
              <a:buClr>
                <a:schemeClr val="accent2"/>
              </a:buClr>
              <a:buChar char="•"/>
              <a:defRPr sz="14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9pPr>
          </a:lstStyle>
          <a:p>
            <a:pPr eaLnBrk="1" hangingPunct="1">
              <a:spcBef>
                <a:spcPct val="0"/>
              </a:spcBef>
              <a:buClrTx/>
              <a:buFontTx/>
              <a:buNone/>
            </a:pPr>
            <a:r>
              <a:rPr lang="en-GB" altLang="en-US" sz="1000" dirty="0">
                <a:solidFill>
                  <a:schemeClr val="tx1"/>
                </a:solidFill>
              </a:rPr>
              <a:t>Source: Accenture </a:t>
            </a:r>
            <a:r>
              <a:rPr lang="en-GB" altLang="en-US" sz="1000" dirty="0" smtClean="0">
                <a:solidFill>
                  <a:schemeClr val="tx1"/>
                </a:solidFill>
              </a:rPr>
              <a:t>Research</a:t>
            </a:r>
            <a:endParaRPr lang="en-GB" altLang="en-US" sz="1000" dirty="0">
              <a:solidFill>
                <a:schemeClr val="tx1"/>
              </a:solidFill>
            </a:endParaRPr>
          </a:p>
        </p:txBody>
      </p:sp>
      <p:sp>
        <p:nvSpPr>
          <p:cNvPr id="173" name="Rectangle 28"/>
          <p:cNvSpPr>
            <a:spLocks noChangeArrowheads="1"/>
          </p:cNvSpPr>
          <p:nvPr/>
        </p:nvSpPr>
        <p:spPr bwMode="auto">
          <a:xfrm>
            <a:off x="457021" y="5562962"/>
            <a:ext cx="4379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anose="05000000000000000000" pitchFamily="2" charset="2"/>
              <a:buChar char="§"/>
              <a:defRPr sz="1600">
                <a:solidFill>
                  <a:schemeClr val="tx2"/>
                </a:solidFill>
                <a:latin typeface="Arial" panose="020B0604020202020204" pitchFamily="34" charset="0"/>
              </a:defRPr>
            </a:lvl1pPr>
            <a:lvl2pPr marL="742950" indent="-285750" eaLnBrk="0" hangingPunct="0">
              <a:spcBef>
                <a:spcPct val="20000"/>
              </a:spcBef>
              <a:buClr>
                <a:schemeClr val="accent2"/>
              </a:buClr>
              <a:buChar char="–"/>
              <a:defRPr sz="14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1400">
                <a:solidFill>
                  <a:schemeClr val="tx2"/>
                </a:solidFill>
                <a:latin typeface="Arial" panose="020B0604020202020204" pitchFamily="34" charset="0"/>
              </a:defRPr>
            </a:lvl3pPr>
            <a:lvl4pPr marL="1600200" indent="-228600" eaLnBrk="0" hangingPunct="0">
              <a:spcBef>
                <a:spcPct val="20000"/>
              </a:spcBef>
              <a:buClr>
                <a:schemeClr val="accent2"/>
              </a:buClr>
              <a:buChar char="•"/>
              <a:defRPr sz="1400">
                <a:solidFill>
                  <a:schemeClr val="tx2"/>
                </a:solidFill>
                <a:latin typeface="Arial" panose="020B0604020202020204" pitchFamily="34" charset="0"/>
              </a:defRPr>
            </a:lvl4pPr>
            <a:lvl5pPr marL="2057400" indent="-228600" eaLnBrk="0" hangingPunct="0">
              <a:spcBef>
                <a:spcPct val="20000"/>
              </a:spcBef>
              <a:buClr>
                <a:schemeClr val="accent2"/>
              </a:buClr>
              <a:buChar char="•"/>
              <a:defRPr sz="14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9pPr>
          </a:lstStyle>
          <a:p>
            <a:pPr eaLnBrk="1" hangingPunct="1">
              <a:spcBef>
                <a:spcPct val="0"/>
              </a:spcBef>
              <a:buClrTx/>
              <a:buFontTx/>
              <a:buNone/>
            </a:pPr>
            <a:r>
              <a:rPr lang="en-GB" altLang="en-US" sz="800" dirty="0" smtClean="0">
                <a:solidFill>
                  <a:schemeClr val="tx1"/>
                </a:solidFill>
              </a:rPr>
              <a:t>Notes: </a:t>
            </a:r>
          </a:p>
          <a:p>
            <a:pPr marL="228600" indent="-228600" eaLnBrk="1" hangingPunct="1">
              <a:spcBef>
                <a:spcPct val="0"/>
              </a:spcBef>
              <a:buClrTx/>
              <a:buFontTx/>
              <a:buAutoNum type="arabicParenR"/>
            </a:pPr>
            <a:r>
              <a:rPr lang="en-GB" altLang="en-US" sz="800" dirty="0" smtClean="0">
                <a:solidFill>
                  <a:schemeClr val="tx1"/>
                </a:solidFill>
              </a:rPr>
              <a:t>Issuing, acquiring and processing fees included </a:t>
            </a:r>
          </a:p>
          <a:p>
            <a:pPr marL="228600" indent="-228600" eaLnBrk="1" hangingPunct="1">
              <a:spcBef>
                <a:spcPct val="0"/>
              </a:spcBef>
              <a:buClrTx/>
              <a:buFontTx/>
              <a:buAutoNum type="arabicParenR"/>
            </a:pPr>
            <a:r>
              <a:rPr lang="en-GB" altLang="en-US" sz="800" dirty="0" smtClean="0">
                <a:solidFill>
                  <a:schemeClr val="tx1"/>
                </a:solidFill>
              </a:rPr>
              <a:t>Only cards and account to account payments revenues considered</a:t>
            </a:r>
          </a:p>
          <a:p>
            <a:pPr marL="228600" indent="-228600" eaLnBrk="1" hangingPunct="1">
              <a:spcBef>
                <a:spcPct val="0"/>
              </a:spcBef>
              <a:buClrTx/>
              <a:buFontTx/>
              <a:buAutoNum type="arabicParenR"/>
            </a:pPr>
            <a:r>
              <a:rPr lang="en-GB" altLang="en-US" sz="800" dirty="0" smtClean="0">
                <a:solidFill>
                  <a:schemeClr val="tx1"/>
                </a:solidFill>
              </a:rPr>
              <a:t>Interest income from credit cards and </a:t>
            </a:r>
            <a:r>
              <a:rPr lang="en-GB" altLang="en-US" sz="800" dirty="0">
                <a:solidFill>
                  <a:schemeClr val="tx1"/>
                </a:solidFill>
              </a:rPr>
              <a:t>c</a:t>
            </a:r>
            <a:r>
              <a:rPr lang="en-GB" altLang="en-US" sz="800" dirty="0" smtClean="0">
                <a:solidFill>
                  <a:schemeClr val="tx1"/>
                </a:solidFill>
              </a:rPr>
              <a:t>ross border retail payments excluded</a:t>
            </a:r>
          </a:p>
          <a:p>
            <a:pPr marL="228600" indent="-228600" eaLnBrk="1" hangingPunct="1">
              <a:spcBef>
                <a:spcPct val="0"/>
              </a:spcBef>
              <a:buClrTx/>
              <a:buFontTx/>
              <a:buAutoNum type="arabicParenR"/>
            </a:pPr>
            <a:r>
              <a:rPr lang="en-GB" altLang="en-US" sz="800" dirty="0" smtClean="0">
                <a:solidFill>
                  <a:schemeClr val="tx1"/>
                </a:solidFill>
              </a:rPr>
              <a:t>A2A cannibalise card revenues</a:t>
            </a:r>
            <a:endParaRPr lang="en-GB" altLang="en-US" sz="800" dirty="0">
              <a:solidFill>
                <a:schemeClr val="tx1"/>
              </a:solidFill>
            </a:endParaRPr>
          </a:p>
        </p:txBody>
      </p:sp>
      <p:sp>
        <p:nvSpPr>
          <p:cNvPr id="174" name="TextBox 173"/>
          <p:cNvSpPr txBox="1"/>
          <p:nvPr/>
        </p:nvSpPr>
        <p:spPr bwMode="auto">
          <a:xfrm>
            <a:off x="455613" y="1368077"/>
            <a:ext cx="5668962" cy="523220"/>
          </a:xfrm>
          <a:prstGeom prst="rect">
            <a:avLst/>
          </a:prstGeom>
          <a:noFill/>
        </p:spPr>
        <p:txBody>
          <a:bodyPr wrap="square" lIns="0" rtlCol="0">
            <a:spAutoFit/>
          </a:bodyPr>
          <a:lstStyle/>
          <a:p>
            <a:r>
              <a:rPr lang="en-US" sz="1400" b="1" dirty="0" err="1" smtClean="0">
                <a:latin typeface="+mj-lt"/>
              </a:rPr>
              <a:t>Evolución</a:t>
            </a:r>
            <a:r>
              <a:rPr lang="en-US" sz="1400" b="1" dirty="0" smtClean="0">
                <a:latin typeface="+mj-lt"/>
              </a:rPr>
              <a:t> de </a:t>
            </a:r>
            <a:r>
              <a:rPr lang="en-US" sz="1400" b="1" dirty="0" err="1" smtClean="0">
                <a:latin typeface="+mj-lt"/>
              </a:rPr>
              <a:t>ingresos</a:t>
            </a:r>
            <a:r>
              <a:rPr lang="en-US" sz="1400" b="1" dirty="0" smtClean="0">
                <a:latin typeface="+mj-lt"/>
              </a:rPr>
              <a:t> </a:t>
            </a:r>
            <a:r>
              <a:rPr lang="en-US" sz="1400" b="1" dirty="0" err="1" smtClean="0">
                <a:latin typeface="+mj-lt"/>
              </a:rPr>
              <a:t>por</a:t>
            </a:r>
            <a:r>
              <a:rPr lang="en-US" sz="1400" b="1" dirty="0" smtClean="0">
                <a:latin typeface="+mj-lt"/>
              </a:rPr>
              <a:t> </a:t>
            </a:r>
            <a:r>
              <a:rPr lang="en-US" sz="1400" b="1" dirty="0" err="1" smtClean="0">
                <a:latin typeface="+mj-lt"/>
              </a:rPr>
              <a:t>pagos</a:t>
            </a:r>
            <a:r>
              <a:rPr lang="en-US" sz="1400" b="1" dirty="0" smtClean="0">
                <a:latin typeface="+mj-lt"/>
              </a:rPr>
              <a:t> retail </a:t>
            </a:r>
            <a:r>
              <a:rPr lang="en-US" sz="1400" dirty="0" smtClean="0">
                <a:latin typeface="+mj-lt"/>
              </a:rPr>
              <a:t>(</a:t>
            </a:r>
            <a:r>
              <a:rPr lang="en-US" sz="1400" dirty="0" err="1" smtClean="0">
                <a:latin typeface="+mj-lt"/>
              </a:rPr>
              <a:t>caso</a:t>
            </a:r>
            <a:r>
              <a:rPr lang="en-US" sz="1400" dirty="0" smtClean="0">
                <a:latin typeface="+mj-lt"/>
              </a:rPr>
              <a:t> </a:t>
            </a:r>
            <a:r>
              <a:rPr lang="en-US" sz="1400" dirty="0" err="1" smtClean="0">
                <a:latin typeface="+mj-lt"/>
              </a:rPr>
              <a:t>seleccionado</a:t>
            </a:r>
            <a:r>
              <a:rPr lang="en-US" sz="1400" dirty="0" smtClean="0">
                <a:latin typeface="+mj-lt"/>
              </a:rPr>
              <a:t> EU)</a:t>
            </a:r>
          </a:p>
          <a:p>
            <a:r>
              <a:rPr lang="en-US" sz="1400" dirty="0" smtClean="0">
                <a:latin typeface="+mj-lt"/>
              </a:rPr>
              <a:t>(%, € </a:t>
            </a:r>
            <a:r>
              <a:rPr lang="en-US" sz="1400" dirty="0" err="1" smtClean="0">
                <a:latin typeface="+mj-lt"/>
              </a:rPr>
              <a:t>Bn</a:t>
            </a:r>
            <a:r>
              <a:rPr lang="en-US" sz="1400" dirty="0" smtClean="0">
                <a:latin typeface="+mj-lt"/>
              </a:rPr>
              <a:t>)</a:t>
            </a:r>
            <a:endParaRPr lang="en-US" sz="1400" dirty="0">
              <a:latin typeface="+mj-lt"/>
            </a:endParaRPr>
          </a:p>
        </p:txBody>
      </p:sp>
      <p:sp>
        <p:nvSpPr>
          <p:cNvPr id="181" name="Left Bracket 180"/>
          <p:cNvSpPr/>
          <p:nvPr/>
        </p:nvSpPr>
        <p:spPr>
          <a:xfrm rot="16200000">
            <a:off x="4796575" y="4005369"/>
            <a:ext cx="301744" cy="2449512"/>
          </a:xfrm>
          <a:prstGeom prst="lef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TextBox 181"/>
          <p:cNvSpPr txBox="1"/>
          <p:nvPr/>
        </p:nvSpPr>
        <p:spPr bwMode="auto">
          <a:xfrm>
            <a:off x="4079085" y="5257172"/>
            <a:ext cx="1736725" cy="261610"/>
          </a:xfrm>
          <a:prstGeom prst="rect">
            <a:avLst/>
          </a:prstGeom>
          <a:solidFill>
            <a:schemeClr val="bg1">
              <a:lumMod val="95000"/>
            </a:schemeClr>
          </a:solidFill>
        </p:spPr>
        <p:txBody>
          <a:bodyPr wrap="square" rtlCol="0">
            <a:spAutoFit/>
          </a:bodyPr>
          <a:lstStyle>
            <a:defPPr>
              <a:defRPr lang="en-US"/>
            </a:defPPr>
            <a:lvl1pPr algn="ctr">
              <a:defRPr sz="12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050" dirty="0" err="1" smtClean="0"/>
              <a:t>Nuevos</a:t>
            </a:r>
            <a:r>
              <a:rPr lang="en-US" sz="1050" dirty="0" smtClean="0"/>
              <a:t> </a:t>
            </a:r>
            <a:r>
              <a:rPr lang="en-US" sz="1050" dirty="0" err="1" smtClean="0"/>
              <a:t>Competidores</a:t>
            </a:r>
            <a:endParaRPr lang="en-US" sz="1050" dirty="0"/>
          </a:p>
        </p:txBody>
      </p:sp>
      <p:sp>
        <p:nvSpPr>
          <p:cNvPr id="49" name="Rectangle 28"/>
          <p:cNvSpPr>
            <a:spLocks noChangeArrowheads="1"/>
          </p:cNvSpPr>
          <p:nvPr/>
        </p:nvSpPr>
        <p:spPr bwMode="auto">
          <a:xfrm>
            <a:off x="4495245" y="5562962"/>
            <a:ext cx="4379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anose="05000000000000000000" pitchFamily="2" charset="2"/>
              <a:buChar char="§"/>
              <a:defRPr sz="1600">
                <a:solidFill>
                  <a:schemeClr val="tx2"/>
                </a:solidFill>
                <a:latin typeface="Arial" panose="020B0604020202020204" pitchFamily="34" charset="0"/>
              </a:defRPr>
            </a:lvl1pPr>
            <a:lvl2pPr marL="742950" indent="-285750" eaLnBrk="0" hangingPunct="0">
              <a:spcBef>
                <a:spcPct val="20000"/>
              </a:spcBef>
              <a:buClr>
                <a:schemeClr val="accent2"/>
              </a:buClr>
              <a:buChar char="–"/>
              <a:defRPr sz="14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1400">
                <a:solidFill>
                  <a:schemeClr val="tx2"/>
                </a:solidFill>
                <a:latin typeface="Arial" panose="020B0604020202020204" pitchFamily="34" charset="0"/>
              </a:defRPr>
            </a:lvl3pPr>
            <a:lvl4pPr marL="1600200" indent="-228600" eaLnBrk="0" hangingPunct="0">
              <a:spcBef>
                <a:spcPct val="20000"/>
              </a:spcBef>
              <a:buClr>
                <a:schemeClr val="accent2"/>
              </a:buClr>
              <a:buChar char="•"/>
              <a:defRPr sz="1400">
                <a:solidFill>
                  <a:schemeClr val="tx2"/>
                </a:solidFill>
                <a:latin typeface="Arial" panose="020B0604020202020204" pitchFamily="34" charset="0"/>
              </a:defRPr>
            </a:lvl4pPr>
            <a:lvl5pPr marL="2057400" indent="-228600" eaLnBrk="0" hangingPunct="0">
              <a:spcBef>
                <a:spcPct val="20000"/>
              </a:spcBef>
              <a:buClr>
                <a:schemeClr val="accent2"/>
              </a:buClr>
              <a:buChar char="•"/>
              <a:defRPr sz="14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9pPr>
          </a:lstStyle>
          <a:p>
            <a:pPr eaLnBrk="1" hangingPunct="1">
              <a:spcBef>
                <a:spcPct val="0"/>
              </a:spcBef>
              <a:buClrTx/>
              <a:buFontTx/>
              <a:buNone/>
            </a:pPr>
            <a:r>
              <a:rPr lang="en-GB" altLang="en-US" sz="800" dirty="0" smtClean="0">
                <a:solidFill>
                  <a:schemeClr val="tx1"/>
                </a:solidFill>
              </a:rPr>
              <a:t>Assumptions: </a:t>
            </a:r>
          </a:p>
          <a:p>
            <a:pPr marL="228600" indent="-228600" eaLnBrk="1" hangingPunct="1">
              <a:spcBef>
                <a:spcPct val="0"/>
              </a:spcBef>
              <a:buClrTx/>
              <a:buFontTx/>
              <a:buAutoNum type="arabicParenR"/>
            </a:pPr>
            <a:r>
              <a:rPr lang="en-GB" altLang="en-US" sz="800" dirty="0" smtClean="0">
                <a:solidFill>
                  <a:schemeClr val="tx1"/>
                </a:solidFill>
              </a:rPr>
              <a:t>Digital wallets reach a market share of 13% of retail payments volumes</a:t>
            </a:r>
          </a:p>
          <a:p>
            <a:pPr marL="228600" indent="-228600" eaLnBrk="1" hangingPunct="1">
              <a:spcBef>
                <a:spcPct val="0"/>
              </a:spcBef>
              <a:buClrTx/>
              <a:buFontTx/>
              <a:buAutoNum type="arabicParenR"/>
            </a:pPr>
            <a:r>
              <a:rPr lang="en-GB" altLang="en-US" sz="800" dirty="0" smtClean="0">
                <a:solidFill>
                  <a:schemeClr val="tx1"/>
                </a:solidFill>
              </a:rPr>
              <a:t>20% of card transactions initiated through Apple Pay in 2020</a:t>
            </a:r>
          </a:p>
          <a:p>
            <a:pPr marL="228600" indent="-228600" eaLnBrk="1" hangingPunct="1">
              <a:spcBef>
                <a:spcPct val="0"/>
              </a:spcBef>
              <a:buClrTx/>
              <a:buFontTx/>
              <a:buAutoNum type="arabicParenR"/>
            </a:pPr>
            <a:r>
              <a:rPr lang="en-GB" altLang="en-US" sz="800" dirty="0" smtClean="0">
                <a:solidFill>
                  <a:schemeClr val="tx1"/>
                </a:solidFill>
              </a:rPr>
              <a:t>Innovative acquirers acquire 20% of card transactions in 2020</a:t>
            </a:r>
          </a:p>
          <a:p>
            <a:pPr marL="228600" indent="-228600" eaLnBrk="1" hangingPunct="1">
              <a:spcBef>
                <a:spcPct val="0"/>
              </a:spcBef>
              <a:buClrTx/>
              <a:buFontTx/>
              <a:buAutoNum type="arabicParenR"/>
            </a:pPr>
            <a:r>
              <a:rPr lang="en-GB" altLang="en-US" sz="800" dirty="0" smtClean="0">
                <a:solidFill>
                  <a:schemeClr val="tx1"/>
                </a:solidFill>
              </a:rPr>
              <a:t>Account to account payments initiate 20% of retail payments transactions in 2020</a:t>
            </a:r>
            <a:endParaRPr lang="en-GB" altLang="en-US" sz="800" dirty="0">
              <a:solidFill>
                <a:schemeClr val="tx1"/>
              </a:solidFill>
            </a:endParaRPr>
          </a:p>
        </p:txBody>
      </p:sp>
      <p:cxnSp>
        <p:nvCxnSpPr>
          <p:cNvPr id="7" name="Straight Connector 6"/>
          <p:cNvCxnSpPr/>
          <p:nvPr>
            <p:custDataLst>
              <p:tags r:id="rId4"/>
            </p:custDataLst>
          </p:nvPr>
        </p:nvCxnSpPr>
        <p:spPr bwMode="gray">
          <a:xfrm>
            <a:off x="7658100" y="33051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custDataLst>
              <p:tags r:id="rId5"/>
            </p:custDataLst>
          </p:nvPr>
        </p:nvCxnSpPr>
        <p:spPr bwMode="gray">
          <a:xfrm>
            <a:off x="6848475" y="33051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custDataLst>
              <p:tags r:id="rId6"/>
            </p:custDataLst>
          </p:nvPr>
        </p:nvCxnSpPr>
        <p:spPr bwMode="gray">
          <a:xfrm>
            <a:off x="6029325" y="32289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
            </p:custDataLst>
          </p:nvPr>
        </p:nvCxnSpPr>
        <p:spPr bwMode="gray">
          <a:xfrm>
            <a:off x="5219700" y="31527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8"/>
            </p:custDataLst>
          </p:nvPr>
        </p:nvCxnSpPr>
        <p:spPr bwMode="gray">
          <a:xfrm>
            <a:off x="4400550" y="3105076"/>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custDataLst>
              <p:tags r:id="rId9"/>
            </p:custDataLst>
          </p:nvPr>
        </p:nvCxnSpPr>
        <p:spPr bwMode="gray">
          <a:xfrm>
            <a:off x="3581400" y="30003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custDataLst>
              <p:tags r:id="rId10"/>
            </p:custDataLst>
          </p:nvPr>
        </p:nvCxnSpPr>
        <p:spPr bwMode="gray">
          <a:xfrm>
            <a:off x="2771775" y="23145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11"/>
            </p:custDataLst>
          </p:nvPr>
        </p:nvCxnSpPr>
        <p:spPr bwMode="gray">
          <a:xfrm>
            <a:off x="1952625" y="2314501"/>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12"/>
            </p:custDataLst>
          </p:nvPr>
        </p:nvCxnSpPr>
        <p:spPr bwMode="gray">
          <a:xfrm>
            <a:off x="1143000" y="2571676"/>
            <a:ext cx="361950" cy="0"/>
          </a:xfrm>
          <a:prstGeom prst="line">
            <a:avLst/>
          </a:prstGeom>
          <a:ln w="3175">
            <a:solidFill>
              <a:srgbClr val="5F5F5F"/>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96" name="Object 95"/>
          <p:cNvGraphicFramePr>
            <a:graphicFrameLocks/>
          </p:cNvGraphicFramePr>
          <p:nvPr>
            <p:custDataLst>
              <p:tags r:id="rId13"/>
            </p:custDataLst>
            <p:extLst>
              <p:ext uri="{D42A27DB-BD31-4B8C-83A1-F6EECF244321}">
                <p14:modId xmlns:p14="http://schemas.microsoft.com/office/powerpoint/2010/main" val="1235370670"/>
              </p:ext>
            </p:extLst>
          </p:nvPr>
        </p:nvGraphicFramePr>
        <p:xfrm>
          <a:off x="381000" y="2190677"/>
          <a:ext cx="8381934" cy="2304963"/>
        </p:xfrm>
        <a:graphic>
          <a:graphicData uri="http://schemas.openxmlformats.org/presentationml/2006/ole">
            <mc:AlternateContent xmlns:mc="http://schemas.openxmlformats.org/markup-compatibility/2006">
              <mc:Choice xmlns:v="urn:schemas-microsoft-com:vml" Requires="v">
                <p:oleObj spid="_x0000_s106645" name="Chart" r:id="rId40" imgW="8381934" imgH="2304963" progId="MSGraph.Chart.8">
                  <p:embed followColorScheme="full"/>
                </p:oleObj>
              </mc:Choice>
              <mc:Fallback>
                <p:oleObj name="Chart" r:id="rId40" imgW="8381934" imgH="2304963" progId="MSGraph.Chart.8">
                  <p:embed followColorScheme="full"/>
                  <p:pic>
                    <p:nvPicPr>
                      <p:cNvPr id="0" name=""/>
                      <p:cNvPicPr/>
                      <p:nvPr/>
                    </p:nvPicPr>
                    <p:blipFill>
                      <a:blip r:embed="rId41"/>
                      <a:stretch>
                        <a:fillRect/>
                      </a:stretch>
                    </p:blipFill>
                    <p:spPr>
                      <a:xfrm>
                        <a:off x="381000" y="2190677"/>
                        <a:ext cx="8381934" cy="2304963"/>
                      </a:xfrm>
                      <a:prstGeom prst="rect">
                        <a:avLst/>
                      </a:prstGeom>
                    </p:spPr>
                  </p:pic>
                </p:oleObj>
              </mc:Fallback>
            </mc:AlternateContent>
          </a:graphicData>
        </a:graphic>
      </p:graphicFrame>
      <p:cxnSp>
        <p:nvCxnSpPr>
          <p:cNvPr id="13" name="Straight Connector 12"/>
          <p:cNvCxnSpPr/>
          <p:nvPr>
            <p:custDataLst>
              <p:tags r:id="rId14"/>
            </p:custDataLst>
          </p:nvPr>
        </p:nvCxnSpPr>
        <p:spPr bwMode="auto">
          <a:xfrm>
            <a:off x="7434263" y="2311326"/>
            <a:ext cx="0" cy="785813"/>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5"/>
            </p:custDataLst>
          </p:nvPr>
        </p:nvCxnSpPr>
        <p:spPr bwMode="auto">
          <a:xfrm>
            <a:off x="3581400" y="2314501"/>
            <a:ext cx="389096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4" name="Text Placeholder 71"/>
          <p:cNvSpPr>
            <a:spLocks noGrp="1"/>
          </p:cNvSpPr>
          <p:nvPr>
            <p:custDataLst>
              <p:tags r:id="rId16"/>
            </p:custDataLst>
          </p:nvPr>
        </p:nvSpPr>
        <p:spPr bwMode="auto">
          <a:xfrm>
            <a:off x="6318250" y="4517951"/>
            <a:ext cx="60325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0FF402F-4420-4D7C-BCAF-B403016F9D8D}" type="datetime'''''''''A2''A'''' ''''''''p''''''ayme''''n''''''''t''s'''">
              <a:rPr lang="en-US" sz="1000" b="1">
                <a:sym typeface="+mn-lt"/>
              </a:rPr>
              <a:pPr/>
              <a:t>A2A payments</a:t>
            </a:fld>
            <a:endParaRPr lang="en-US" sz="1000" b="1" dirty="0">
              <a:sym typeface="+mn-lt"/>
            </a:endParaRPr>
          </a:p>
        </p:txBody>
      </p:sp>
      <p:sp>
        <p:nvSpPr>
          <p:cNvPr id="127" name="Text Placeholder 73"/>
          <p:cNvSpPr>
            <a:spLocks noGrp="1"/>
          </p:cNvSpPr>
          <p:nvPr>
            <p:custDataLst>
              <p:tags r:id="rId17"/>
            </p:custDataLst>
          </p:nvPr>
        </p:nvSpPr>
        <p:spPr bwMode="auto">
          <a:xfrm>
            <a:off x="7842249" y="4517951"/>
            <a:ext cx="968309"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000" b="1" dirty="0" err="1" smtClean="0"/>
              <a:t>Transformación</a:t>
            </a:r>
            <a:r>
              <a:rPr lang="en-US" sz="1000" b="1" dirty="0" smtClean="0"/>
              <a:t> Digital</a:t>
            </a:r>
            <a:endParaRPr lang="en-US" sz="1000" b="1" dirty="0">
              <a:sym typeface="+mn-lt"/>
            </a:endParaRPr>
          </a:p>
        </p:txBody>
      </p:sp>
      <p:sp>
        <p:nvSpPr>
          <p:cNvPr id="55" name="Text Placeholder 6"/>
          <p:cNvSpPr>
            <a:spLocks noGrp="1"/>
          </p:cNvSpPr>
          <p:nvPr>
            <p:custDataLst>
              <p:tags r:id="rId18"/>
            </p:custDataLst>
          </p:nvPr>
        </p:nvSpPr>
        <p:spPr bwMode="auto">
          <a:xfrm>
            <a:off x="7183438" y="2549451"/>
            <a:ext cx="501650" cy="234950"/>
          </a:xfrm>
          <a:prstGeom prst="ellipse">
            <a:avLst/>
          </a:prstGeom>
          <a:solidFill>
            <a:srgbClr val="FFFFFF"/>
          </a:solidFill>
          <a:ln w="9525">
            <a:solidFill>
              <a:schemeClr val="tx1"/>
            </a:solidFill>
          </a:ln>
        </p:spPr>
        <p:txBody>
          <a:bodyPr wrap="none" lIns="0" tIns="0" rIns="0" bIns="0" numCol="1" spcCol="0" anchor="ctr"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buNone/>
            </a:pPr>
            <a:fld id="{9E1DEDF5-0867-4CE5-909E-6BD5A4C27BB6}" type="datetime'''''''''''''''''''-''4''''''''''''''''''''''''''''7''%'''''''">
              <a:rPr lang="en-US" sz="1200" b="1"/>
              <a:pPr/>
              <a:t>-47%</a:t>
            </a:fld>
            <a:endParaRPr lang="en-US" sz="1200" b="1" dirty="0">
              <a:sym typeface="+mn-lt"/>
            </a:endParaRPr>
          </a:p>
        </p:txBody>
      </p:sp>
      <p:sp>
        <p:nvSpPr>
          <p:cNvPr id="165" name="Text Placeholder 99"/>
          <p:cNvSpPr>
            <a:spLocks noGrp="1"/>
          </p:cNvSpPr>
          <p:nvPr>
            <p:custDataLst>
              <p:tags r:id="rId19"/>
            </p:custDataLst>
          </p:nvPr>
        </p:nvSpPr>
        <p:spPr bwMode="gray">
          <a:xfrm>
            <a:off x="6399213" y="3020939"/>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t>-3.4%</a:t>
            </a:r>
            <a:endParaRPr lang="en-US" sz="1200" dirty="0">
              <a:latin typeface="Arial" panose="020B0604020202020204" pitchFamily="34" charset="0"/>
              <a:sym typeface="Arial" panose="020B0604020202020204" pitchFamily="34" charset="0"/>
            </a:endParaRPr>
          </a:p>
        </p:txBody>
      </p:sp>
      <p:sp>
        <p:nvSpPr>
          <p:cNvPr id="98" name="Text Placeholder 52"/>
          <p:cNvSpPr>
            <a:spLocks noGrp="1"/>
          </p:cNvSpPr>
          <p:nvPr>
            <p:custDataLst>
              <p:tags r:id="rId20"/>
            </p:custDataLst>
          </p:nvPr>
        </p:nvSpPr>
        <p:spPr bwMode="auto">
          <a:xfrm>
            <a:off x="1346200" y="4517951"/>
            <a:ext cx="766764"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000" b="1" dirty="0" err="1" smtClean="0">
                <a:sym typeface="+mn-lt"/>
              </a:rPr>
              <a:t>Crecimiento</a:t>
            </a:r>
            <a:r>
              <a:rPr lang="en-US" sz="1000" b="1" dirty="0" smtClean="0">
                <a:sym typeface="+mn-lt"/>
              </a:rPr>
              <a:t> </a:t>
            </a:r>
            <a:r>
              <a:rPr lang="en-US" sz="1000" b="1" dirty="0" err="1" smtClean="0">
                <a:sym typeface="+mn-lt"/>
              </a:rPr>
              <a:t>Orgánico</a:t>
            </a:r>
            <a:r>
              <a:rPr lang="en-US" sz="1000" b="1" dirty="0" smtClean="0">
                <a:sym typeface="+mn-lt"/>
              </a:rPr>
              <a:t> 2015 - 2020</a:t>
            </a:r>
            <a:endParaRPr lang="en-US" sz="1000" b="1" dirty="0">
              <a:sym typeface="+mn-lt"/>
            </a:endParaRPr>
          </a:p>
        </p:txBody>
      </p:sp>
      <p:sp>
        <p:nvSpPr>
          <p:cNvPr id="171" name="Text Placeholder 104"/>
          <p:cNvSpPr>
            <a:spLocks noGrp="1"/>
          </p:cNvSpPr>
          <p:nvPr>
            <p:custDataLst>
              <p:tags r:id="rId21"/>
            </p:custDataLst>
          </p:nvPr>
        </p:nvSpPr>
        <p:spPr bwMode="gray">
          <a:xfrm>
            <a:off x="2416175" y="2106539"/>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CDF2FED-8AF5-474A-A451-59F52851E796}" type="datetime'''''''''''8''''''''''''''''''''''''''''''''''''''''.''2'''''''">
              <a:rPr lang="en-US" sz="1200"/>
              <a:pPr/>
              <a:t>8.2</a:t>
            </a:fld>
            <a:endParaRPr lang="en-US" sz="1200" dirty="0">
              <a:latin typeface="Arial" panose="020B0604020202020204" pitchFamily="34" charset="0"/>
              <a:sym typeface="Arial" panose="020B0604020202020204" pitchFamily="34" charset="0"/>
            </a:endParaRPr>
          </a:p>
        </p:txBody>
      </p:sp>
      <p:sp>
        <p:nvSpPr>
          <p:cNvPr id="157" name="Text Placeholder 92"/>
          <p:cNvSpPr>
            <a:spLocks noGrp="1"/>
          </p:cNvSpPr>
          <p:nvPr>
            <p:custDataLst>
              <p:tags r:id="rId22"/>
            </p:custDataLst>
          </p:nvPr>
        </p:nvSpPr>
        <p:spPr bwMode="gray">
          <a:xfrm>
            <a:off x="1447800" y="2106539"/>
            <a:ext cx="563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sym typeface="+mn-lt"/>
              </a:rPr>
              <a:t>+12.3%</a:t>
            </a:r>
            <a:endParaRPr lang="en-US" sz="1200" dirty="0">
              <a:sym typeface="+mn-lt"/>
            </a:endParaRPr>
          </a:p>
        </p:txBody>
      </p:sp>
      <p:sp>
        <p:nvSpPr>
          <p:cNvPr id="99" name="Text Placeholder 53"/>
          <p:cNvSpPr>
            <a:spLocks noGrp="1"/>
          </p:cNvSpPr>
          <p:nvPr>
            <p:custDataLst>
              <p:tags r:id="rId23"/>
            </p:custDataLst>
          </p:nvPr>
        </p:nvSpPr>
        <p:spPr bwMode="auto">
          <a:xfrm>
            <a:off x="2238375" y="4517951"/>
            <a:ext cx="6096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000" b="1" dirty="0" err="1" smtClean="0">
                <a:sym typeface="+mn-lt"/>
              </a:rPr>
              <a:t>Ingresos</a:t>
            </a:r>
            <a:r>
              <a:rPr lang="en-US" sz="1000" b="1" dirty="0" smtClean="0">
                <a:sym typeface="+mn-lt"/>
              </a:rPr>
              <a:t> 2020</a:t>
            </a:r>
            <a:endParaRPr lang="en-US" sz="1000" b="1" dirty="0">
              <a:sym typeface="+mn-lt"/>
            </a:endParaRPr>
          </a:p>
        </p:txBody>
      </p:sp>
      <p:sp>
        <p:nvSpPr>
          <p:cNvPr id="161" name="Text Placeholder 95"/>
          <p:cNvSpPr>
            <a:spLocks noGrp="1"/>
          </p:cNvSpPr>
          <p:nvPr>
            <p:custDataLst>
              <p:tags r:id="rId24"/>
            </p:custDataLst>
          </p:nvPr>
        </p:nvSpPr>
        <p:spPr bwMode="gray">
          <a:xfrm>
            <a:off x="3095625" y="2106539"/>
            <a:ext cx="5254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t>-32.7%</a:t>
            </a:r>
            <a:endParaRPr lang="en-US" sz="1200" dirty="0">
              <a:latin typeface="Arial" panose="020B0604020202020204" pitchFamily="34" charset="0"/>
              <a:sym typeface="Arial" panose="020B0604020202020204" pitchFamily="34" charset="0"/>
            </a:endParaRPr>
          </a:p>
        </p:txBody>
      </p:sp>
      <p:sp>
        <p:nvSpPr>
          <p:cNvPr id="164" name="Text Placeholder 98"/>
          <p:cNvSpPr>
            <a:spLocks noGrp="1"/>
          </p:cNvSpPr>
          <p:nvPr>
            <p:custDataLst>
              <p:tags r:id="rId25"/>
            </p:custDataLst>
          </p:nvPr>
        </p:nvSpPr>
        <p:spPr bwMode="gray">
          <a:xfrm>
            <a:off x="5584825" y="2944739"/>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t>-3.5%</a:t>
            </a:r>
            <a:endParaRPr lang="en-US" sz="1200" dirty="0">
              <a:latin typeface="Arial" panose="020B0604020202020204" pitchFamily="34" charset="0"/>
              <a:sym typeface="Arial" panose="020B0604020202020204" pitchFamily="34" charset="0"/>
            </a:endParaRPr>
          </a:p>
        </p:txBody>
      </p:sp>
      <p:sp>
        <p:nvSpPr>
          <p:cNvPr id="110" name="Text Placeholder 58"/>
          <p:cNvSpPr>
            <a:spLocks noGrp="1"/>
          </p:cNvSpPr>
          <p:nvPr>
            <p:custDataLst>
              <p:tags r:id="rId26"/>
            </p:custDataLst>
          </p:nvPr>
        </p:nvSpPr>
        <p:spPr bwMode="auto">
          <a:xfrm>
            <a:off x="3790950" y="4517951"/>
            <a:ext cx="763588"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5C42D81-13F6-46BF-B5D9-FFF1C94E842B}" type="datetime'Di''gital wal''l''ets'' ''''  ''    ''''  ''(e.g''. Pay''Pal)'">
              <a:rPr lang="en-US" sz="1000" b="1" smtClean="0"/>
              <a:pPr/>
              <a:t>Digital wallets         (e.g. PayPal)</a:t>
            </a:fld>
            <a:endParaRPr lang="en-US" sz="1000" b="1" dirty="0">
              <a:sym typeface="+mn-lt"/>
            </a:endParaRPr>
          </a:p>
        </p:txBody>
      </p:sp>
      <p:sp>
        <p:nvSpPr>
          <p:cNvPr id="163" name="Text Placeholder 97"/>
          <p:cNvSpPr>
            <a:spLocks noGrp="1"/>
          </p:cNvSpPr>
          <p:nvPr>
            <p:custDataLst>
              <p:tags r:id="rId27"/>
            </p:custDataLst>
          </p:nvPr>
        </p:nvSpPr>
        <p:spPr bwMode="gray">
          <a:xfrm>
            <a:off x="4770438" y="2897114"/>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t>-2.6%</a:t>
            </a:r>
            <a:endParaRPr lang="en-US" sz="1200" dirty="0">
              <a:latin typeface="Arial" panose="020B0604020202020204" pitchFamily="34" charset="0"/>
              <a:sym typeface="Arial" panose="020B0604020202020204" pitchFamily="34" charset="0"/>
            </a:endParaRPr>
          </a:p>
        </p:txBody>
      </p:sp>
      <p:sp>
        <p:nvSpPr>
          <p:cNvPr id="104" name="Text Placeholder 55"/>
          <p:cNvSpPr>
            <a:spLocks noGrp="1"/>
          </p:cNvSpPr>
          <p:nvPr>
            <p:custDataLst>
              <p:tags r:id="rId28"/>
            </p:custDataLst>
          </p:nvPr>
        </p:nvSpPr>
        <p:spPr bwMode="auto">
          <a:xfrm>
            <a:off x="2992438" y="4517951"/>
            <a:ext cx="730250"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000" b="1" dirty="0" smtClean="0">
                <a:sym typeface="+mn-lt"/>
              </a:rPr>
              <a:t>Cap </a:t>
            </a:r>
            <a:r>
              <a:rPr lang="en-US" sz="1000" b="1" dirty="0" err="1" smtClean="0">
                <a:sym typeface="+mn-lt"/>
              </a:rPr>
              <a:t>en</a:t>
            </a:r>
            <a:r>
              <a:rPr lang="en-US" sz="1000" b="1" dirty="0" smtClean="0">
                <a:sym typeface="+mn-lt"/>
              </a:rPr>
              <a:t> </a:t>
            </a:r>
            <a:r>
              <a:rPr lang="es-CL" sz="1000" b="1" dirty="0" err="1" smtClean="0">
                <a:sym typeface="+mn-lt"/>
              </a:rPr>
              <a:t>interchange</a:t>
            </a:r>
            <a:r>
              <a:rPr lang="es-CL" sz="1000" b="1" dirty="0" smtClean="0">
                <a:sym typeface="+mn-lt"/>
              </a:rPr>
              <a:t> </a:t>
            </a:r>
            <a:r>
              <a:rPr lang="es-CL" sz="1000" b="1" dirty="0" err="1" smtClean="0">
                <a:sym typeface="+mn-lt"/>
              </a:rPr>
              <a:t>fees</a:t>
            </a:r>
            <a:endParaRPr lang="en-US" sz="1000" b="1" dirty="0">
              <a:sym typeface="+mn-lt"/>
            </a:endParaRPr>
          </a:p>
        </p:txBody>
      </p:sp>
      <p:sp>
        <p:nvSpPr>
          <p:cNvPr id="54" name="Text Placeholder 3"/>
          <p:cNvSpPr>
            <a:spLocks noGrp="1"/>
          </p:cNvSpPr>
          <p:nvPr>
            <p:custDataLst>
              <p:tags r:id="rId29"/>
            </p:custDataLst>
          </p:nvPr>
        </p:nvSpPr>
        <p:spPr bwMode="gray">
          <a:xfrm>
            <a:off x="7307263" y="3097139"/>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latin typeface="Arial" panose="020B0604020202020204" pitchFamily="34" charset="0"/>
                <a:sym typeface="Arial" panose="020B0604020202020204" pitchFamily="34" charset="0"/>
              </a:rPr>
              <a:t>4.3</a:t>
            </a:r>
            <a:endParaRPr lang="en-US" sz="1200" dirty="0">
              <a:latin typeface="Arial" panose="020B0604020202020204" pitchFamily="34" charset="0"/>
              <a:sym typeface="Arial" panose="020B0604020202020204" pitchFamily="34" charset="0"/>
            </a:endParaRPr>
          </a:p>
        </p:txBody>
      </p:sp>
      <p:sp>
        <p:nvSpPr>
          <p:cNvPr id="162" name="Text Placeholder 96"/>
          <p:cNvSpPr>
            <a:spLocks noGrp="1"/>
          </p:cNvSpPr>
          <p:nvPr>
            <p:custDataLst>
              <p:tags r:id="rId30"/>
            </p:custDataLst>
          </p:nvPr>
        </p:nvSpPr>
        <p:spPr bwMode="gray">
          <a:xfrm>
            <a:off x="3951288" y="2792339"/>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200" dirty="0" smtClean="0">
                <a:latin typeface="Arial" panose="020B0604020202020204" pitchFamily="34" charset="0"/>
                <a:sym typeface="Arial" panose="020B0604020202020204" pitchFamily="34" charset="0"/>
              </a:rPr>
              <a:t>-5.0%</a:t>
            </a:r>
            <a:endParaRPr lang="en-US" sz="1200" dirty="0">
              <a:latin typeface="Arial" panose="020B0604020202020204" pitchFamily="34" charset="0"/>
              <a:sym typeface="Arial" panose="020B0604020202020204" pitchFamily="34" charset="0"/>
            </a:endParaRPr>
          </a:p>
        </p:txBody>
      </p:sp>
      <p:sp>
        <p:nvSpPr>
          <p:cNvPr id="113" name="Text Placeholder 60"/>
          <p:cNvSpPr>
            <a:spLocks noGrp="1"/>
          </p:cNvSpPr>
          <p:nvPr>
            <p:custDataLst>
              <p:tags r:id="rId31"/>
            </p:custDataLst>
          </p:nvPr>
        </p:nvSpPr>
        <p:spPr bwMode="auto">
          <a:xfrm>
            <a:off x="4679950" y="4517951"/>
            <a:ext cx="623888"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6A3537F-6204-4A10-B4AD-9C8D482A10B2}" type="datetime'A''''''p''''''p''''''''le'''' ''''''P''''''''''''''a''''y'">
              <a:rPr lang="en-US" sz="1000" b="1">
                <a:sym typeface="+mn-lt"/>
              </a:rPr>
              <a:pPr/>
              <a:t>Apple Pay</a:t>
            </a:fld>
            <a:endParaRPr lang="en-US" sz="1000" b="1" dirty="0">
              <a:sym typeface="+mn-lt"/>
            </a:endParaRPr>
          </a:p>
        </p:txBody>
      </p:sp>
      <p:sp>
        <p:nvSpPr>
          <p:cNvPr id="97" name="Text Placeholder 51"/>
          <p:cNvSpPr>
            <a:spLocks noGrp="1"/>
          </p:cNvSpPr>
          <p:nvPr>
            <p:custDataLst>
              <p:tags r:id="rId32"/>
            </p:custDataLst>
          </p:nvPr>
        </p:nvSpPr>
        <p:spPr bwMode="auto">
          <a:xfrm>
            <a:off x="609600" y="4517951"/>
            <a:ext cx="6096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000" b="1" dirty="0" err="1" smtClean="0">
                <a:sym typeface="+mn-lt"/>
              </a:rPr>
              <a:t>Ingresos</a:t>
            </a:r>
            <a:r>
              <a:rPr lang="en-US" sz="1000" b="1" dirty="0" smtClean="0">
                <a:sym typeface="+mn-lt"/>
              </a:rPr>
              <a:t> 2015</a:t>
            </a:r>
            <a:endParaRPr lang="en-US" sz="1000" b="1" dirty="0">
              <a:sym typeface="+mn-lt"/>
            </a:endParaRPr>
          </a:p>
        </p:txBody>
      </p:sp>
      <p:sp>
        <p:nvSpPr>
          <p:cNvPr id="170" name="Text Placeholder 103"/>
          <p:cNvSpPr>
            <a:spLocks noGrp="1"/>
          </p:cNvSpPr>
          <p:nvPr>
            <p:custDataLst>
              <p:tags r:id="rId33"/>
            </p:custDataLst>
          </p:nvPr>
        </p:nvSpPr>
        <p:spPr bwMode="gray">
          <a:xfrm>
            <a:off x="787400" y="2363714"/>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E2DFFE6-22DD-4926-9B5A-8DE827DC3A69}" type="datetime'''''''''''''''''''''7''''''''''''''''''''''''''.''''''''2'">
              <a:rPr lang="en-US" sz="1200"/>
              <a:pPr/>
              <a:t>7.2</a:t>
            </a:fld>
            <a:endParaRPr lang="en-US" sz="1200" dirty="0">
              <a:latin typeface="Arial" panose="020B0604020202020204" pitchFamily="34" charset="0"/>
              <a:sym typeface="Arial" panose="020B0604020202020204" pitchFamily="34" charset="0"/>
            </a:endParaRPr>
          </a:p>
        </p:txBody>
      </p:sp>
      <p:sp>
        <p:nvSpPr>
          <p:cNvPr id="119" name="Text Placeholder 64"/>
          <p:cNvSpPr>
            <a:spLocks noGrp="1"/>
          </p:cNvSpPr>
          <p:nvPr>
            <p:custDataLst>
              <p:tags r:id="rId34"/>
            </p:custDataLst>
          </p:nvPr>
        </p:nvSpPr>
        <p:spPr bwMode="auto">
          <a:xfrm>
            <a:off x="5486400" y="4517951"/>
            <a:ext cx="638175" cy="6096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57320D5-2AE4-42A3-9F7D-950EC43B4DC9}" type="datetime'Inno''vat''''ive'' a''cquir''e''r''s (e''''.g.:'' Sq''ua''re)'">
              <a:rPr lang="en-US" sz="1000" b="1" smtClean="0"/>
              <a:pPr/>
              <a:t>Innovative acquirers (e.g.: Square)</a:t>
            </a:fld>
            <a:endParaRPr lang="en-US" sz="1000" b="1" dirty="0">
              <a:sym typeface="+mn-lt"/>
            </a:endParaRPr>
          </a:p>
        </p:txBody>
      </p:sp>
      <p:sp>
        <p:nvSpPr>
          <p:cNvPr id="121" name="Text Placeholder 65"/>
          <p:cNvSpPr>
            <a:spLocks noGrp="1"/>
          </p:cNvSpPr>
          <p:nvPr>
            <p:custDataLst>
              <p:tags r:id="rId35"/>
            </p:custDataLst>
          </p:nvPr>
        </p:nvSpPr>
        <p:spPr bwMode="auto">
          <a:xfrm>
            <a:off x="7075488" y="4517951"/>
            <a:ext cx="695326"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1000" b="1" dirty="0" err="1" smtClean="0">
                <a:sym typeface="+mn-lt"/>
              </a:rPr>
              <a:t>Ingresos</a:t>
            </a:r>
            <a:r>
              <a:rPr lang="en-US" sz="1000" b="1" dirty="0" smtClean="0">
                <a:sym typeface="+mn-lt"/>
              </a:rPr>
              <a:t> 2020 </a:t>
            </a:r>
            <a:r>
              <a:rPr lang="en-US" sz="1000" dirty="0" err="1" smtClean="0">
                <a:sym typeface="+mn-lt"/>
              </a:rPr>
              <a:t>después</a:t>
            </a:r>
            <a:r>
              <a:rPr lang="en-US" sz="1000" dirty="0" smtClean="0">
                <a:sym typeface="+mn-lt"/>
              </a:rPr>
              <a:t> de </a:t>
            </a:r>
            <a:r>
              <a:rPr lang="en-US" sz="1000" dirty="0" err="1" smtClean="0">
                <a:sym typeface="+mn-lt"/>
              </a:rPr>
              <a:t>disrupción</a:t>
            </a:r>
            <a:endParaRPr lang="en-US" sz="1000" dirty="0">
              <a:sym typeface="+mn-lt"/>
            </a:endParaRPr>
          </a:p>
        </p:txBody>
      </p:sp>
      <p:sp>
        <p:nvSpPr>
          <p:cNvPr id="179" name="Rectangle 33"/>
          <p:cNvSpPr>
            <a:spLocks noChangeArrowheads="1"/>
          </p:cNvSpPr>
          <p:nvPr/>
        </p:nvSpPr>
        <p:spPr bwMode="auto">
          <a:xfrm>
            <a:off x="8041435" y="2623814"/>
            <a:ext cx="430306" cy="520950"/>
          </a:xfrm>
          <a:prstGeom prst="rect">
            <a:avLst/>
          </a:prstGeom>
          <a:noFill/>
          <a:ln w="9525" algn="ctr">
            <a:noFill/>
            <a:prstDash val="dash"/>
            <a:miter lim="800000"/>
            <a:headEnd/>
            <a:tailEnd/>
          </a:ln>
        </p:spPr>
        <p:txBody>
          <a:bodyPr anchor="t"/>
          <a:lstStyle/>
          <a:p>
            <a:r>
              <a:rPr lang="en-US" sz="3200" dirty="0" smtClean="0">
                <a:cs typeface="Arial" pitchFamily="34" charset="0"/>
              </a:rPr>
              <a:t>?</a:t>
            </a:r>
            <a:endParaRPr lang="en-US" sz="3200" dirty="0">
              <a:cs typeface="Arial" pitchFamily="34" charset="0"/>
            </a:endParaRPr>
          </a:p>
        </p:txBody>
      </p:sp>
      <p:sp>
        <p:nvSpPr>
          <p:cNvPr id="50" name="TextBox 49"/>
          <p:cNvSpPr txBox="1"/>
          <p:nvPr/>
        </p:nvSpPr>
        <p:spPr bwMode="auto">
          <a:xfrm>
            <a:off x="7434262" y="1567700"/>
            <a:ext cx="1546225" cy="707886"/>
          </a:xfrm>
          <a:prstGeom prst="rect">
            <a:avLst/>
          </a:prstGeom>
          <a:noFill/>
        </p:spPr>
        <p:txBody>
          <a:bodyPr wrap="square" rtlCol="0">
            <a:spAutoFit/>
          </a:bodyPr>
          <a:lstStyle/>
          <a:p>
            <a:pPr algn="ctr"/>
            <a:r>
              <a:rPr lang="en-US" sz="1000" b="1" dirty="0" err="1" smtClean="0">
                <a:solidFill>
                  <a:srgbClr val="FF0000"/>
                </a:solidFill>
                <a:latin typeface="+mj-lt"/>
              </a:rPr>
              <a:t>Convertirse</a:t>
            </a:r>
            <a:r>
              <a:rPr lang="en-US" sz="1000" b="1" dirty="0" smtClean="0">
                <a:solidFill>
                  <a:srgbClr val="FF0000"/>
                </a:solidFill>
                <a:latin typeface="+mj-lt"/>
              </a:rPr>
              <a:t> </a:t>
            </a:r>
            <a:r>
              <a:rPr lang="en-US" sz="1000" b="1" dirty="0" err="1" smtClean="0">
                <a:solidFill>
                  <a:srgbClr val="FF0000"/>
                </a:solidFill>
                <a:latin typeface="+mj-lt"/>
              </a:rPr>
              <a:t>en</a:t>
            </a:r>
            <a:r>
              <a:rPr lang="en-US" sz="1000" b="1" dirty="0" smtClean="0">
                <a:solidFill>
                  <a:srgbClr val="FF0000"/>
                </a:solidFill>
                <a:latin typeface="+mj-lt"/>
              </a:rPr>
              <a:t> un </a:t>
            </a:r>
            <a:r>
              <a:rPr lang="en-US" sz="1000" b="1" dirty="0" err="1" smtClean="0">
                <a:solidFill>
                  <a:srgbClr val="FF0000"/>
                </a:solidFill>
                <a:latin typeface="+mj-lt"/>
              </a:rPr>
              <a:t>proveedor</a:t>
            </a:r>
            <a:r>
              <a:rPr lang="en-US" sz="1000" b="1" dirty="0" smtClean="0">
                <a:solidFill>
                  <a:srgbClr val="FF0000"/>
                </a:solidFill>
                <a:latin typeface="+mj-lt"/>
              </a:rPr>
              <a:t> de </a:t>
            </a:r>
            <a:r>
              <a:rPr lang="en-US" sz="1000" b="1" i="1" dirty="0" smtClean="0">
                <a:solidFill>
                  <a:srgbClr val="FF0000"/>
                </a:solidFill>
                <a:latin typeface="+mj-lt"/>
              </a:rPr>
              <a:t>Everyday </a:t>
            </a:r>
          </a:p>
          <a:p>
            <a:pPr algn="ctr"/>
            <a:r>
              <a:rPr lang="en-US" sz="1000" b="1" i="1" dirty="0" smtClean="0">
                <a:solidFill>
                  <a:srgbClr val="FF0000"/>
                </a:solidFill>
                <a:latin typeface="+mj-lt"/>
              </a:rPr>
              <a:t>Payments</a:t>
            </a:r>
          </a:p>
        </p:txBody>
      </p:sp>
      <p:sp>
        <p:nvSpPr>
          <p:cNvPr id="53" name="TextBox 52"/>
          <p:cNvSpPr txBox="1"/>
          <p:nvPr/>
        </p:nvSpPr>
        <p:spPr bwMode="auto">
          <a:xfrm>
            <a:off x="7928568" y="3350587"/>
            <a:ext cx="1110744" cy="1015663"/>
          </a:xfrm>
          <a:prstGeom prst="rect">
            <a:avLst/>
          </a:prstGeom>
          <a:noFill/>
        </p:spPr>
        <p:txBody>
          <a:bodyPr wrap="square" rtlCol="0">
            <a:spAutoFit/>
          </a:bodyPr>
          <a:lstStyle/>
          <a:p>
            <a:pPr marL="171450" indent="-171450">
              <a:buFont typeface="Arial" panose="020B0604020202020204" pitchFamily="34" charset="0"/>
              <a:buChar char="•"/>
            </a:pPr>
            <a:r>
              <a:rPr lang="en-US" sz="1000" dirty="0" smtClean="0">
                <a:latin typeface="+mj-lt"/>
              </a:rPr>
              <a:t>APIs, </a:t>
            </a:r>
          </a:p>
          <a:p>
            <a:pPr marL="171450" indent="-171450">
              <a:buFont typeface="Arial" panose="020B0604020202020204" pitchFamily="34" charset="0"/>
              <a:buChar char="•"/>
            </a:pPr>
            <a:r>
              <a:rPr lang="en-US" sz="1000" dirty="0" smtClean="0">
                <a:latin typeface="+mj-lt"/>
              </a:rPr>
              <a:t>Identity mgmt.</a:t>
            </a:r>
          </a:p>
          <a:p>
            <a:pPr marL="171450" indent="-171450">
              <a:buFont typeface="Arial" panose="020B0604020202020204" pitchFamily="34" charset="0"/>
              <a:buChar char="•"/>
            </a:pPr>
            <a:r>
              <a:rPr lang="en-US" sz="1000" dirty="0">
                <a:latin typeface="+mj-lt"/>
              </a:rPr>
              <a:t>I</a:t>
            </a:r>
            <a:r>
              <a:rPr lang="en-US" sz="1000" dirty="0" smtClean="0">
                <a:latin typeface="+mj-lt"/>
              </a:rPr>
              <a:t>nstant payments</a:t>
            </a:r>
          </a:p>
          <a:p>
            <a:pPr marL="171450" indent="-171450">
              <a:buFont typeface="Arial" panose="020B0604020202020204" pitchFamily="34" charset="0"/>
              <a:buChar char="•"/>
            </a:pPr>
            <a:r>
              <a:rPr lang="en-US" sz="1000" dirty="0" err="1" smtClean="0">
                <a:latin typeface="+mj-lt"/>
              </a:rPr>
              <a:t>Blockchain</a:t>
            </a:r>
            <a:endParaRPr lang="en-US" sz="1000" dirty="0">
              <a:latin typeface="+mj-lt"/>
            </a:endParaRPr>
          </a:p>
        </p:txBody>
      </p:sp>
      <p:sp>
        <p:nvSpPr>
          <p:cNvPr id="59"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5" name="Title 4"/>
          <p:cNvSpPr>
            <a:spLocks noGrp="1"/>
          </p:cNvSpPr>
          <p:nvPr>
            <p:ph type="title"/>
          </p:nvPr>
        </p:nvSpPr>
        <p:spPr/>
        <p:txBody>
          <a:bodyPr/>
          <a:lstStyle/>
          <a:p>
            <a:r>
              <a:rPr lang="es-CL" sz="2800" dirty="0" smtClean="0">
                <a:solidFill>
                  <a:schemeClr val="tx1">
                    <a:lumMod val="65000"/>
                    <a:lumOff val="35000"/>
                  </a:schemeClr>
                </a:solidFill>
              </a:rPr>
              <a:t>Ingresos en riesgo en el negocio de pagos</a:t>
            </a:r>
            <a:endParaRPr lang="es-CL" sz="2800" dirty="0">
              <a:solidFill>
                <a:schemeClr val="tx1">
                  <a:lumMod val="65000"/>
                  <a:lumOff val="35000"/>
                </a:schemeClr>
              </a:solidFill>
            </a:endParaRPr>
          </a:p>
        </p:txBody>
      </p:sp>
    </p:spTree>
    <p:extLst>
      <p:ext uri="{BB962C8B-B14F-4D97-AF65-F5344CB8AC3E}">
        <p14:creationId xmlns:p14="http://schemas.microsoft.com/office/powerpoint/2010/main" val="170145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s-CL" dirty="0" smtClean="0">
                <a:solidFill>
                  <a:srgbClr val="0070C0"/>
                </a:solidFill>
              </a:rPr>
              <a:t>…en </a:t>
            </a:r>
            <a:r>
              <a:rPr lang="es-CL" dirty="0">
                <a:solidFill>
                  <a:srgbClr val="0070C0"/>
                </a:solidFill>
              </a:rPr>
              <a:t>el contexto del </a:t>
            </a:r>
            <a:r>
              <a:rPr lang="es-CL" dirty="0" err="1">
                <a:solidFill>
                  <a:srgbClr val="0070C0"/>
                </a:solidFill>
              </a:rPr>
              <a:t>Everyday</a:t>
            </a:r>
            <a:r>
              <a:rPr lang="es-CL" dirty="0">
                <a:solidFill>
                  <a:srgbClr val="0070C0"/>
                </a:solidFill>
              </a:rPr>
              <a:t> Bank</a:t>
            </a:r>
          </a:p>
        </p:txBody>
      </p:sp>
      <p:sp>
        <p:nvSpPr>
          <p:cNvPr id="4" name="Title 3"/>
          <p:cNvSpPr>
            <a:spLocks noGrp="1"/>
          </p:cNvSpPr>
          <p:nvPr>
            <p:ph type="title"/>
          </p:nvPr>
        </p:nvSpPr>
        <p:spPr/>
        <p:txBody>
          <a:bodyPr/>
          <a:lstStyle/>
          <a:p>
            <a:r>
              <a:rPr lang="es-CL" sz="2800" dirty="0" smtClean="0">
                <a:solidFill>
                  <a:schemeClr val="tx1">
                    <a:lumMod val="65000"/>
                    <a:lumOff val="35000"/>
                  </a:schemeClr>
                </a:solidFill>
              </a:rPr>
              <a:t>Nuestra visión de </a:t>
            </a:r>
            <a:r>
              <a:rPr lang="es-CL" sz="2800" b="1" i="1" dirty="0" err="1" smtClean="0">
                <a:solidFill>
                  <a:schemeClr val="tx1">
                    <a:lumMod val="65000"/>
                    <a:lumOff val="35000"/>
                  </a:schemeClr>
                </a:solidFill>
              </a:rPr>
              <a:t>Everyday</a:t>
            </a:r>
            <a:r>
              <a:rPr lang="es-CL" sz="2800" b="1" i="1" dirty="0" smtClean="0">
                <a:solidFill>
                  <a:schemeClr val="tx1">
                    <a:lumMod val="65000"/>
                    <a:lumOff val="35000"/>
                  </a:schemeClr>
                </a:solidFill>
              </a:rPr>
              <a:t> </a:t>
            </a:r>
            <a:r>
              <a:rPr lang="es-CL" sz="2800" b="1" i="1" dirty="0" err="1" smtClean="0">
                <a:solidFill>
                  <a:schemeClr val="tx1">
                    <a:lumMod val="65000"/>
                    <a:lumOff val="35000"/>
                  </a:schemeClr>
                </a:solidFill>
              </a:rPr>
              <a:t>Payments</a:t>
            </a:r>
            <a:endParaRPr lang="es-CL" sz="2800" i="1"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pPr>
              <a:defRPr/>
            </a:pPr>
            <a:fld id="{E81EDA28-478F-4C42-BA4D-9D7447E18929}" type="slidenum">
              <a:rPr lang="en-GB" smtClean="0">
                <a:solidFill>
                  <a:srgbClr val="666666"/>
                </a:solidFill>
              </a:rPr>
              <a:pPr>
                <a:defRPr/>
              </a:pPr>
              <a:t>11</a:t>
            </a:fld>
            <a:endParaRPr lang="en-GB" dirty="0">
              <a:solidFill>
                <a:srgbClr val="666666"/>
              </a:solidFill>
            </a:endParaRPr>
          </a:p>
        </p:txBody>
      </p:sp>
      <p:sp>
        <p:nvSpPr>
          <p:cNvPr id="8" name="Footer Placeholder 3"/>
          <p:cNvSpPr>
            <a:spLocks noGrp="1"/>
          </p:cNvSpPr>
          <p:nvPr>
            <p:ph type="ftr" sz="quarter" idx="3"/>
          </p:nvPr>
        </p:nvSpPr>
        <p:spPr>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43" y="1925643"/>
            <a:ext cx="4275322" cy="427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p:cNvSpPr>
          <p:nvPr/>
        </p:nvSpPr>
        <p:spPr>
          <a:xfrm>
            <a:off x="5093828" y="1844706"/>
            <a:ext cx="3594560" cy="4375150"/>
          </a:xfrm>
          <a:prstGeom prst="rect">
            <a:avLst/>
          </a:prstGeom>
          <a:noFill/>
        </p:spPr>
        <p:txBody>
          <a:bodyPr tIns="182880" bIns="182880"/>
          <a:lstStyle>
            <a:lvl1pPr marL="130969" indent="-130969" algn="l" rtl="0" eaLnBrk="1" fontAlgn="base" hangingPunct="1">
              <a:spcBef>
                <a:spcPts val="225"/>
              </a:spcBef>
              <a:spcAft>
                <a:spcPts val="225"/>
              </a:spcAft>
              <a:buFont typeface="Arial" charset="0"/>
              <a:buChar char="•"/>
              <a:defRPr sz="1200" kern="1200">
                <a:solidFill>
                  <a:schemeClr val="tx1"/>
                </a:solidFill>
                <a:latin typeface="+mn-lt"/>
                <a:ea typeface="+mn-ea"/>
                <a:cs typeface="+mn-cs"/>
              </a:defRPr>
            </a:lvl1pPr>
            <a:lvl2pPr marL="272654" indent="-141685" algn="l" rtl="0" eaLnBrk="1" fontAlgn="base" hangingPunct="1">
              <a:spcBef>
                <a:spcPts val="225"/>
              </a:spcBef>
              <a:spcAft>
                <a:spcPts val="225"/>
              </a:spcAft>
              <a:buFont typeface="Arial" charset="0"/>
              <a:buChar char="–"/>
              <a:defRPr sz="1200" kern="1200">
                <a:solidFill>
                  <a:schemeClr val="tx1"/>
                </a:solidFill>
                <a:latin typeface="+mn-lt"/>
                <a:ea typeface="+mn-ea"/>
                <a:cs typeface="+mn-cs"/>
              </a:defRPr>
            </a:lvl2pPr>
            <a:lvl3pPr marL="403622" indent="-130969" algn="l" rtl="0" eaLnBrk="1" fontAlgn="base" hangingPunct="1">
              <a:spcBef>
                <a:spcPts val="225"/>
              </a:spcBef>
              <a:spcAft>
                <a:spcPts val="225"/>
              </a:spcAft>
              <a:buFont typeface="Arial" charset="0"/>
              <a:buChar char="•"/>
              <a:defRPr sz="1050" kern="1200">
                <a:solidFill>
                  <a:schemeClr val="tx1"/>
                </a:solidFill>
                <a:latin typeface="+mn-lt"/>
                <a:ea typeface="+mn-ea"/>
                <a:cs typeface="+mn-cs"/>
              </a:defRPr>
            </a:lvl3pPr>
            <a:lvl4pPr marL="534591" indent="-130969" algn="l" rtl="0" eaLnBrk="1" fontAlgn="base" hangingPunct="1">
              <a:spcBef>
                <a:spcPts val="225"/>
              </a:spcBef>
              <a:spcAft>
                <a:spcPts val="225"/>
              </a:spcAft>
              <a:buFont typeface="Arial" charset="0"/>
              <a:buChar char="–"/>
              <a:defRPr sz="900" kern="1200">
                <a:solidFill>
                  <a:schemeClr val="tx1"/>
                </a:solidFill>
                <a:latin typeface="+mn-lt"/>
                <a:ea typeface="+mn-ea"/>
                <a:cs typeface="+mn-cs"/>
              </a:defRPr>
            </a:lvl4pPr>
            <a:lvl5pPr marL="676275" indent="-141685" algn="l" rtl="0" eaLnBrk="1" fontAlgn="base" hangingPunct="1">
              <a:spcBef>
                <a:spcPts val="225"/>
              </a:spcBef>
              <a:spcAft>
                <a:spcPts val="225"/>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indent="-169863">
              <a:spcBef>
                <a:spcPts val="2400"/>
              </a:spcBef>
              <a:spcAft>
                <a:spcPts val="0"/>
              </a:spcAft>
              <a:defRPr/>
            </a:pPr>
            <a:r>
              <a:rPr lang="es-CL" sz="1800" b="1" i="1" dirty="0" err="1" smtClean="0">
                <a:solidFill>
                  <a:schemeClr val="tx2"/>
                </a:solidFill>
                <a:latin typeface="+mj-lt"/>
                <a:cs typeface="Arial" charset="0"/>
              </a:rPr>
              <a:t>Everyday</a:t>
            </a:r>
            <a:r>
              <a:rPr lang="es-CL" sz="1800" b="1" i="1" dirty="0" smtClean="0">
                <a:solidFill>
                  <a:schemeClr val="tx2"/>
                </a:solidFill>
                <a:latin typeface="+mj-lt"/>
                <a:cs typeface="Arial" charset="0"/>
              </a:rPr>
              <a:t> </a:t>
            </a:r>
            <a:r>
              <a:rPr lang="es-CL" sz="1800" b="1" i="1" dirty="0" err="1" smtClean="0">
                <a:solidFill>
                  <a:schemeClr val="tx2"/>
                </a:solidFill>
                <a:latin typeface="+mj-lt"/>
                <a:cs typeface="Arial" charset="0"/>
              </a:rPr>
              <a:t>Payments</a:t>
            </a:r>
            <a:r>
              <a:rPr lang="es-CL" sz="1800" i="1" dirty="0" smtClean="0">
                <a:solidFill>
                  <a:schemeClr val="tx2"/>
                </a:solidFill>
                <a:latin typeface="+mj-lt"/>
                <a:cs typeface="Arial" charset="0"/>
              </a:rPr>
              <a:t>…</a:t>
            </a:r>
            <a:r>
              <a:rPr lang="es-CL" sz="1800" b="1" i="1" dirty="0" smtClean="0">
                <a:solidFill>
                  <a:schemeClr val="tx2"/>
                </a:solidFill>
                <a:latin typeface="+mj-lt"/>
                <a:cs typeface="Arial" charset="0"/>
              </a:rPr>
              <a:t> </a:t>
            </a:r>
            <a:r>
              <a:rPr lang="es-CL" sz="1800" dirty="0" smtClean="0">
                <a:solidFill>
                  <a:schemeClr val="tx2"/>
                </a:solidFill>
                <a:latin typeface="+mj-lt"/>
                <a:cs typeface="Arial" charset="0"/>
              </a:rPr>
              <a:t>es posicionarse en el centro de las transacciones diarias del cliente</a:t>
            </a:r>
          </a:p>
          <a:p>
            <a:pPr marL="169863" indent="-169863">
              <a:spcBef>
                <a:spcPts val="2400"/>
              </a:spcBef>
              <a:spcAft>
                <a:spcPts val="0"/>
              </a:spcAft>
              <a:defRPr/>
            </a:pPr>
            <a:r>
              <a:rPr lang="es-CL" sz="1800" b="1" dirty="0" smtClean="0">
                <a:solidFill>
                  <a:schemeClr val="tx2"/>
                </a:solidFill>
                <a:latin typeface="+mj-lt"/>
                <a:cs typeface="Arial" charset="0"/>
              </a:rPr>
              <a:t>Pagos Digitales</a:t>
            </a:r>
            <a:r>
              <a:rPr lang="es-CL" sz="1800" dirty="0" smtClean="0">
                <a:solidFill>
                  <a:schemeClr val="tx2"/>
                </a:solidFill>
                <a:latin typeface="+mj-lt"/>
                <a:cs typeface="Arial" charset="0"/>
              </a:rPr>
              <a:t>…emergen como catalizador para los proveedores de </a:t>
            </a:r>
            <a:r>
              <a:rPr lang="es-CL" sz="1800" i="1" dirty="0" err="1" smtClean="0">
                <a:solidFill>
                  <a:schemeClr val="tx2"/>
                </a:solidFill>
                <a:latin typeface="+mj-lt"/>
                <a:cs typeface="Arial" charset="0"/>
              </a:rPr>
              <a:t>Everyday</a:t>
            </a:r>
            <a:r>
              <a:rPr lang="es-CL" sz="1800" i="1" dirty="0" smtClean="0">
                <a:solidFill>
                  <a:schemeClr val="tx2"/>
                </a:solidFill>
                <a:latin typeface="+mj-lt"/>
                <a:cs typeface="Arial" charset="0"/>
              </a:rPr>
              <a:t> </a:t>
            </a:r>
            <a:r>
              <a:rPr lang="es-CL" sz="1800" i="1" dirty="0" err="1" smtClean="0">
                <a:solidFill>
                  <a:schemeClr val="tx2"/>
                </a:solidFill>
                <a:latin typeface="+mj-lt"/>
                <a:cs typeface="Arial" charset="0"/>
              </a:rPr>
              <a:t>Payments</a:t>
            </a:r>
            <a:endParaRPr lang="es-CL" sz="1800" i="1" dirty="0" smtClean="0">
              <a:solidFill>
                <a:schemeClr val="tx2"/>
              </a:solidFill>
              <a:latin typeface="+mj-lt"/>
              <a:cs typeface="Arial" charset="0"/>
            </a:endParaRPr>
          </a:p>
          <a:p>
            <a:pPr marL="169863" indent="-169863">
              <a:spcBef>
                <a:spcPts val="2400"/>
              </a:spcBef>
              <a:spcAft>
                <a:spcPts val="0"/>
              </a:spcAft>
              <a:defRPr/>
            </a:pPr>
            <a:r>
              <a:rPr lang="es-CL" sz="1800" b="1" dirty="0" smtClean="0">
                <a:solidFill>
                  <a:schemeClr val="tx2"/>
                </a:solidFill>
                <a:latin typeface="+mj-lt"/>
                <a:cs typeface="Arial" charset="0"/>
              </a:rPr>
              <a:t>Proveedores de </a:t>
            </a:r>
            <a:r>
              <a:rPr lang="es-CL" sz="1800" b="1" i="1" dirty="0" err="1" smtClean="0">
                <a:solidFill>
                  <a:schemeClr val="tx2"/>
                </a:solidFill>
                <a:latin typeface="+mj-lt"/>
                <a:cs typeface="Arial" charset="0"/>
              </a:rPr>
              <a:t>Everyday</a:t>
            </a:r>
            <a:r>
              <a:rPr lang="es-CL" sz="1800" b="1" i="1" dirty="0" smtClean="0">
                <a:solidFill>
                  <a:schemeClr val="tx2"/>
                </a:solidFill>
                <a:latin typeface="+mj-lt"/>
                <a:cs typeface="Arial" charset="0"/>
              </a:rPr>
              <a:t> </a:t>
            </a:r>
            <a:r>
              <a:rPr lang="es-CL" sz="1800" b="1" i="1" dirty="0" err="1" smtClean="0">
                <a:solidFill>
                  <a:schemeClr val="tx2"/>
                </a:solidFill>
                <a:latin typeface="+mj-lt"/>
                <a:cs typeface="Arial" charset="0"/>
              </a:rPr>
              <a:t>Payments</a:t>
            </a:r>
            <a:r>
              <a:rPr lang="es-CL" sz="1800" i="1" dirty="0" smtClean="0">
                <a:solidFill>
                  <a:schemeClr val="tx2"/>
                </a:solidFill>
                <a:latin typeface="+mj-lt"/>
                <a:cs typeface="Arial" charset="0"/>
              </a:rPr>
              <a:t>…</a:t>
            </a:r>
            <a:r>
              <a:rPr lang="es-CL" sz="1800" dirty="0" smtClean="0">
                <a:solidFill>
                  <a:schemeClr val="tx2"/>
                </a:solidFill>
                <a:latin typeface="+mj-lt"/>
                <a:cs typeface="Arial" charset="0"/>
              </a:rPr>
              <a:t>socios de confianza e indispensables tanto para necesidades financieras como no-financieras</a:t>
            </a:r>
            <a:endParaRPr lang="es-CL" sz="1800" dirty="0">
              <a:solidFill>
                <a:schemeClr val="tx2"/>
              </a:solidFill>
              <a:latin typeface="+mj-lt"/>
              <a:cs typeface="Arial" charset="0"/>
            </a:endParaRPr>
          </a:p>
        </p:txBody>
      </p:sp>
    </p:spTree>
    <p:extLst>
      <p:ext uri="{BB962C8B-B14F-4D97-AF65-F5344CB8AC3E}">
        <p14:creationId xmlns:p14="http://schemas.microsoft.com/office/powerpoint/2010/main" val="213531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L" dirty="0" smtClean="0">
                <a:solidFill>
                  <a:schemeClr val="tx1">
                    <a:lumMod val="65000"/>
                    <a:lumOff val="35000"/>
                  </a:schemeClr>
                </a:solidFill>
              </a:rPr>
              <a:t>Evolución hacia las cuentas </a:t>
            </a:r>
            <a:r>
              <a:rPr lang="es-CL" i="1" dirty="0" err="1" smtClean="0">
                <a:solidFill>
                  <a:schemeClr val="tx1">
                    <a:lumMod val="65000"/>
                    <a:lumOff val="35000"/>
                  </a:schemeClr>
                </a:solidFill>
              </a:rPr>
              <a:t>Digitally-Enabled</a:t>
            </a:r>
            <a:endParaRPr lang="es-CL"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pPr>
              <a:defRPr/>
            </a:pPr>
            <a:fld id="{E81EDA28-478F-4C42-BA4D-9D7447E18929}" type="slidenum">
              <a:rPr lang="en-GB" smtClean="0">
                <a:solidFill>
                  <a:srgbClr val="666666"/>
                </a:solidFill>
              </a:rPr>
              <a:pPr>
                <a:defRPr/>
              </a:pPr>
              <a:t>12</a:t>
            </a:fld>
            <a:endParaRPr lang="en-GB" dirty="0">
              <a:solidFill>
                <a:srgbClr val="666666"/>
              </a:solidFill>
            </a:endParaRPr>
          </a:p>
        </p:txBody>
      </p:sp>
      <p:sp>
        <p:nvSpPr>
          <p:cNvPr id="8"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9" name="Rectangle 8"/>
          <p:cNvSpPr/>
          <p:nvPr/>
        </p:nvSpPr>
        <p:spPr>
          <a:xfrm>
            <a:off x="4590218" y="5708083"/>
            <a:ext cx="3612777" cy="43927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0443" y="5708083"/>
            <a:ext cx="3612777" cy="439271"/>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722" y="5607678"/>
            <a:ext cx="640080" cy="640080"/>
          </a:xfrm>
          <a:prstGeom prst="rect">
            <a:avLst/>
          </a:prstGeom>
        </p:spPr>
      </p:pic>
      <p:sp>
        <p:nvSpPr>
          <p:cNvPr id="12" name="Rectangle 1"/>
          <p:cNvSpPr>
            <a:spLocks noChangeArrowheads="1"/>
          </p:cNvSpPr>
          <p:nvPr/>
        </p:nvSpPr>
        <p:spPr bwMode="auto">
          <a:xfrm>
            <a:off x="5549442" y="5789606"/>
            <a:ext cx="219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algn="r" eaLnBrk="1" hangingPunct="1">
              <a:spcBef>
                <a:spcPct val="0"/>
              </a:spcBef>
              <a:buFontTx/>
              <a:buNone/>
            </a:pPr>
            <a:r>
              <a:rPr lang="en-GB" altLang="en-US" sz="1200" b="1" dirty="0">
                <a:solidFill>
                  <a:schemeClr val="bg1"/>
                </a:solidFill>
              </a:rPr>
              <a:t>Digitally-Enabled Account</a:t>
            </a:r>
          </a:p>
        </p:txBody>
      </p:sp>
      <p:grpSp>
        <p:nvGrpSpPr>
          <p:cNvPr id="13" name="Group 12"/>
          <p:cNvGrpSpPr>
            <a:grpSpLocks noChangeAspect="1"/>
          </p:cNvGrpSpPr>
          <p:nvPr/>
        </p:nvGrpSpPr>
        <p:grpSpPr>
          <a:xfrm>
            <a:off x="546938" y="5607678"/>
            <a:ext cx="640080" cy="640081"/>
            <a:chOff x="788988" y="5610225"/>
            <a:chExt cx="719137" cy="719138"/>
          </a:xfrm>
        </p:grpSpPr>
        <p:sp>
          <p:nvSpPr>
            <p:cNvPr id="14" name="Oval 13"/>
            <p:cNvSpPr/>
            <p:nvPr/>
          </p:nvSpPr>
          <p:spPr>
            <a:xfrm>
              <a:off x="788988" y="5610225"/>
              <a:ext cx="719137" cy="719138"/>
            </a:xfrm>
            <a:prstGeom prst="ellipse">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602" y="5736148"/>
              <a:ext cx="435909" cy="41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89"/>
          <p:cNvSpPr>
            <a:spLocks noChangeArrowheads="1"/>
          </p:cNvSpPr>
          <p:nvPr/>
        </p:nvSpPr>
        <p:spPr bwMode="auto">
          <a:xfrm>
            <a:off x="1355164" y="5789606"/>
            <a:ext cx="219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1200" b="1" dirty="0">
                <a:solidFill>
                  <a:srgbClr val="224433"/>
                </a:solidFill>
              </a:rPr>
              <a:t>“Dumb” Funding Account</a:t>
            </a:r>
          </a:p>
        </p:txBody>
      </p:sp>
      <p:sp>
        <p:nvSpPr>
          <p:cNvPr id="17" name="Diamond 16"/>
          <p:cNvSpPr/>
          <p:nvPr/>
        </p:nvSpPr>
        <p:spPr>
          <a:xfrm>
            <a:off x="4281284" y="5708083"/>
            <a:ext cx="614768" cy="439271"/>
          </a:xfrm>
          <a:prstGeom prst="diamond">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1417634"/>
            <a:ext cx="8321040" cy="405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62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custDataLst>
              <p:tags r:id="rId2"/>
            </p:custDataLs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113694"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469" y="1592"/>
                        <a:ext cx="1465"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46538"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GB" sz="1000" dirty="0">
              <a:solidFill>
                <a:srgbClr val="FFFFFF"/>
              </a:solidFill>
              <a:latin typeface="Arial"/>
              <a:cs typeface="Arial"/>
              <a:sym typeface="Arial"/>
            </a:endParaRPr>
          </a:p>
        </p:txBody>
      </p:sp>
      <p:sp>
        <p:nvSpPr>
          <p:cNvPr id="67" name="Slide Number Placeholder 1"/>
          <p:cNvSpPr txBox="1">
            <a:spLocks/>
          </p:cNvSpPr>
          <p:nvPr/>
        </p:nvSpPr>
        <p:spPr>
          <a:xfrm>
            <a:off x="8140362" y="6575425"/>
            <a:ext cx="548033" cy="128588"/>
          </a:xfrm>
          <a:prstGeom prst="rect">
            <a:avLst/>
          </a:prstGeom>
          <a:noFill/>
        </p:spPr>
        <p:txBody>
          <a:bodyPr vert="horz" wrap="square" lIns="0" tIns="72000" rIns="0" bIns="36000" rtlCol="0" anchor="ctr">
            <a:noAutofit/>
          </a:bodyPr>
          <a:lstStyle>
            <a:lvl1pPr marL="0" indent="0" algn="l" defTabSz="914400" rtl="0" eaLnBrk="1" latinLnBrk="0" hangingPunct="1">
              <a:lnSpc>
                <a:spcPct val="100000"/>
              </a:lnSpc>
              <a:spcBef>
                <a:spcPts val="1200"/>
              </a:spcBef>
              <a:spcAft>
                <a:spcPts val="0"/>
              </a:spcAft>
              <a:buClr>
                <a:schemeClr val="tx1"/>
              </a:buClr>
              <a:buSzPct val="80000"/>
              <a:buFont typeface="Arial" pitchFamily="34" charset="0"/>
              <a:buNone/>
              <a:defRPr lang="de-DE" sz="1800" b="1" kern="1200" dirty="0" smtClean="0">
                <a:solidFill>
                  <a:schemeClr val="accent1"/>
                </a:solidFill>
                <a:latin typeface="+mn-lt"/>
                <a:ea typeface="+mn-ea"/>
                <a:cs typeface="+mn-cs"/>
              </a:defRPr>
            </a:lvl1pPr>
            <a:lvl2pPr marL="457200" indent="0" algn="l" defTabSz="914400" rtl="0" eaLnBrk="1" latinLnBrk="0" hangingPunct="1">
              <a:lnSpc>
                <a:spcPct val="100000"/>
              </a:lnSpc>
              <a:spcBef>
                <a:spcPts val="624"/>
              </a:spcBef>
              <a:spcAft>
                <a:spcPts val="0"/>
              </a:spcAft>
              <a:buClr>
                <a:schemeClr val="tx1"/>
              </a:buClr>
              <a:buSzPct val="80000"/>
              <a:buFont typeface="Arial" pitchFamily="34" charset="0"/>
              <a:buNone/>
              <a:defRPr sz="2000" b="1" kern="1200">
                <a:solidFill>
                  <a:srgbClr val="000000"/>
                </a:solidFill>
                <a:latin typeface="Arial" pitchFamily="34" charset="0"/>
                <a:ea typeface="+mn-ea"/>
                <a:cs typeface="Arial" pitchFamily="34" charset="0"/>
              </a:defRPr>
            </a:lvl2pPr>
            <a:lvl3pPr marL="914400" indent="0" algn="l" defTabSz="914400" rtl="0" eaLnBrk="1" latinLnBrk="0" hangingPunct="1">
              <a:lnSpc>
                <a:spcPct val="100000"/>
              </a:lnSpc>
              <a:spcBef>
                <a:spcPts val="576"/>
              </a:spcBef>
              <a:spcAft>
                <a:spcPts val="0"/>
              </a:spcAft>
              <a:buClr>
                <a:schemeClr val="tx1"/>
              </a:buClr>
              <a:buSzPct val="80000"/>
              <a:buFont typeface="Arial" pitchFamily="34" charset="0"/>
              <a:buNone/>
              <a:defRPr sz="1800" b="1" kern="1200" baseline="0">
                <a:solidFill>
                  <a:srgbClr val="000000"/>
                </a:solidFill>
                <a:latin typeface="Arial" pitchFamily="34" charset="0"/>
                <a:ea typeface="+mn-ea"/>
                <a:cs typeface="Arial" pitchFamily="34" charset="0"/>
              </a:defRPr>
            </a:lvl3pPr>
            <a:lvl4pPr marL="1371600" indent="0" algn="l" defTabSz="914400" rtl="0" eaLnBrk="1" latinLnBrk="0" hangingPunct="1">
              <a:lnSpc>
                <a:spcPct val="100000"/>
              </a:lnSpc>
              <a:spcBef>
                <a:spcPts val="528"/>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4pPr>
            <a:lvl5pPr marL="1828800" indent="0" algn="l" defTabSz="914400" rtl="0" eaLnBrk="1" latinLnBrk="0" hangingPunct="1">
              <a:lnSpc>
                <a:spcPct val="100000"/>
              </a:lnSpc>
              <a:spcBef>
                <a:spcPts val="480"/>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defRPr/>
            </a:pPr>
            <a:fld id="{90CBDC3A-D49F-4631-A8C7-55D59B33E5FA}" type="slidenum">
              <a:rPr lang="en-GB" sz="1000" b="0" smtClean="0">
                <a:solidFill>
                  <a:schemeClr val="tx1">
                    <a:lumMod val="50000"/>
                    <a:lumOff val="50000"/>
                  </a:schemeClr>
                </a:solidFill>
              </a:rPr>
              <a:pPr algn="r">
                <a:defRPr/>
              </a:pPr>
              <a:t>13</a:t>
            </a:fld>
            <a:endParaRPr lang="en-GB" sz="1000" b="0" dirty="0">
              <a:solidFill>
                <a:schemeClr val="tx1">
                  <a:lumMod val="50000"/>
                  <a:lumOff val="50000"/>
                </a:schemeClr>
              </a:solidFill>
            </a:endParaRPr>
          </a:p>
        </p:txBody>
      </p:sp>
      <p:sp>
        <p:nvSpPr>
          <p:cNvPr id="50" name="Rectangle 28"/>
          <p:cNvSpPr>
            <a:spLocks noChangeArrowheads="1"/>
          </p:cNvSpPr>
          <p:nvPr/>
        </p:nvSpPr>
        <p:spPr bwMode="auto">
          <a:xfrm>
            <a:off x="382588" y="6287154"/>
            <a:ext cx="1851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
              <a:defRPr sz="1600">
                <a:solidFill>
                  <a:schemeClr val="tx2"/>
                </a:solidFill>
                <a:latin typeface="Arial" panose="020B0604020202020204" pitchFamily="34" charset="0"/>
              </a:defRPr>
            </a:lvl1pPr>
            <a:lvl2pPr marL="742950" indent="-285750" eaLnBrk="0" hangingPunct="0">
              <a:spcBef>
                <a:spcPct val="20000"/>
              </a:spcBef>
              <a:buClr>
                <a:schemeClr val="accent2"/>
              </a:buClr>
              <a:buChar char="–"/>
              <a:defRPr sz="14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1400">
                <a:solidFill>
                  <a:schemeClr val="tx2"/>
                </a:solidFill>
                <a:latin typeface="Arial" panose="020B0604020202020204" pitchFamily="34" charset="0"/>
              </a:defRPr>
            </a:lvl3pPr>
            <a:lvl4pPr marL="1600200" indent="-228600" eaLnBrk="0" hangingPunct="0">
              <a:spcBef>
                <a:spcPct val="20000"/>
              </a:spcBef>
              <a:buClr>
                <a:schemeClr val="accent2"/>
              </a:buClr>
              <a:buChar char="•"/>
              <a:defRPr sz="1400">
                <a:solidFill>
                  <a:schemeClr val="tx2"/>
                </a:solidFill>
                <a:latin typeface="Arial" panose="020B0604020202020204" pitchFamily="34" charset="0"/>
              </a:defRPr>
            </a:lvl4pPr>
            <a:lvl5pPr marL="2057400" indent="-228600" eaLnBrk="0" hangingPunct="0">
              <a:spcBef>
                <a:spcPct val="20000"/>
              </a:spcBef>
              <a:buClr>
                <a:schemeClr val="accent2"/>
              </a:buClr>
              <a:buChar char="•"/>
              <a:defRPr sz="14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9pPr>
          </a:lstStyle>
          <a:p>
            <a:pPr eaLnBrk="1" hangingPunct="1">
              <a:spcBef>
                <a:spcPct val="0"/>
              </a:spcBef>
              <a:buClrTx/>
              <a:buFontTx/>
              <a:buNone/>
            </a:pPr>
            <a:r>
              <a:rPr lang="en-GB" altLang="en-US" sz="1000" dirty="0">
                <a:solidFill>
                  <a:schemeClr val="tx1"/>
                </a:solidFill>
              </a:rPr>
              <a:t>Source: Accenture </a:t>
            </a:r>
            <a:r>
              <a:rPr lang="en-GB" altLang="en-US" sz="1000" dirty="0" smtClean="0">
                <a:solidFill>
                  <a:schemeClr val="tx1"/>
                </a:solidFill>
              </a:rPr>
              <a:t>Research</a:t>
            </a:r>
            <a:endParaRPr lang="en-GB" altLang="en-US" sz="1000" dirty="0">
              <a:solidFill>
                <a:schemeClr val="tx1"/>
              </a:solidFill>
            </a:endParaRPr>
          </a:p>
        </p:txBody>
      </p:sp>
      <p:sp>
        <p:nvSpPr>
          <p:cNvPr id="45" name="TextBox 5"/>
          <p:cNvSpPr txBox="1"/>
          <p:nvPr/>
        </p:nvSpPr>
        <p:spPr bwMode="auto">
          <a:xfrm>
            <a:off x="6490910" y="4169189"/>
            <a:ext cx="891920" cy="477054"/>
          </a:xfrm>
          <a:prstGeom prst="rect">
            <a:avLst/>
          </a:prstGeom>
          <a:noFill/>
        </p:spPr>
        <p:txBody>
          <a:bodyPr wrap="square" rtlCol="0">
            <a:spAutoFit/>
          </a:bodyPr>
          <a:lstStyle/>
          <a:p>
            <a:pPr fontAlgn="base">
              <a:lnSpc>
                <a:spcPts val="1500"/>
              </a:lnSpc>
              <a:spcBef>
                <a:spcPct val="0"/>
              </a:spcBef>
              <a:spcAft>
                <a:spcPct val="0"/>
              </a:spcAft>
            </a:pPr>
            <a:r>
              <a:rPr lang="es-CL" sz="1400" b="1" dirty="0" smtClean="0">
                <a:solidFill>
                  <a:prstClr val="black"/>
                </a:solidFill>
                <a:latin typeface="Calibri" panose="020F0502020204030204" pitchFamily="34" charset="0"/>
                <a:cs typeface="Arial" charset="0"/>
              </a:rPr>
              <a:t>Empresa Digital</a:t>
            </a:r>
            <a:endParaRPr lang="es-CL" sz="1400" b="1" dirty="0">
              <a:solidFill>
                <a:prstClr val="black"/>
              </a:solidFill>
              <a:latin typeface="Calibri" panose="020F0502020204030204" pitchFamily="34" charset="0"/>
              <a:cs typeface="Arial" charset="0"/>
            </a:endParaRPr>
          </a:p>
        </p:txBody>
      </p:sp>
      <p:sp>
        <p:nvSpPr>
          <p:cNvPr id="46" name="Rectangle 6"/>
          <p:cNvSpPr/>
          <p:nvPr/>
        </p:nvSpPr>
        <p:spPr bwMode="auto">
          <a:xfrm>
            <a:off x="2870865" y="2043237"/>
            <a:ext cx="3474777" cy="3684427"/>
          </a:xfrm>
          <a:prstGeom prst="rect">
            <a:avLst/>
          </a:prstGeom>
          <a:solidFill>
            <a:schemeClr val="bg1"/>
          </a:solidFill>
          <a:ln w="12700" cmpd="sng">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panose="020F0502020204030204" pitchFamily="34" charset="0"/>
            </a:endParaRPr>
          </a:p>
        </p:txBody>
      </p:sp>
      <p:sp>
        <p:nvSpPr>
          <p:cNvPr id="47" name="Right Triangle 7"/>
          <p:cNvSpPr/>
          <p:nvPr/>
        </p:nvSpPr>
        <p:spPr bwMode="auto">
          <a:xfrm flipH="1" flipV="1">
            <a:off x="4115303" y="2112359"/>
            <a:ext cx="2211678" cy="2396379"/>
          </a:xfrm>
          <a:prstGeom prst="r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panose="020F0502020204030204" pitchFamily="34" charset="0"/>
            </a:endParaRPr>
          </a:p>
        </p:txBody>
      </p:sp>
      <p:sp>
        <p:nvSpPr>
          <p:cNvPr id="48" name="Right Triangle 8"/>
          <p:cNvSpPr/>
          <p:nvPr/>
        </p:nvSpPr>
        <p:spPr bwMode="auto">
          <a:xfrm flipH="1">
            <a:off x="2860621" y="4359080"/>
            <a:ext cx="3485018" cy="1375807"/>
          </a:xfrm>
          <a:prstGeom prst="rtTriangle">
            <a:avLst/>
          </a:prstGeom>
          <a:solidFill>
            <a:schemeClr val="bg1">
              <a:lumMod val="6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white"/>
              </a:solidFill>
              <a:latin typeface="Calibri" panose="020F0502020204030204" pitchFamily="34" charset="0"/>
            </a:endParaRPr>
          </a:p>
        </p:txBody>
      </p:sp>
      <p:sp>
        <p:nvSpPr>
          <p:cNvPr id="49" name="TextBox 9"/>
          <p:cNvSpPr txBox="1"/>
          <p:nvPr/>
        </p:nvSpPr>
        <p:spPr bwMode="auto">
          <a:xfrm>
            <a:off x="4014461" y="5763858"/>
            <a:ext cx="1120307" cy="307777"/>
          </a:xfrm>
          <a:prstGeom prst="rect">
            <a:avLst/>
          </a:prstGeom>
          <a:noFill/>
        </p:spPr>
        <p:txBody>
          <a:bodyPr wrap="none" rtlCol="0">
            <a:spAutoFit/>
          </a:bodyPr>
          <a:lstStyle/>
          <a:p>
            <a:pPr algn="ctr" fontAlgn="base">
              <a:spcBef>
                <a:spcPct val="0"/>
              </a:spcBef>
              <a:spcAft>
                <a:spcPct val="0"/>
              </a:spcAft>
            </a:pPr>
            <a:r>
              <a:rPr lang="es-CL" sz="1400" b="1" dirty="0" smtClean="0">
                <a:solidFill>
                  <a:prstClr val="black"/>
                </a:solidFill>
                <a:latin typeface="Calibri" panose="020F0502020204030204" pitchFamily="34" charset="0"/>
                <a:cs typeface="Arial" charset="0"/>
              </a:rPr>
              <a:t>Foco Interno</a:t>
            </a:r>
            <a:endParaRPr lang="es-CL" sz="1400" b="1" dirty="0">
              <a:solidFill>
                <a:prstClr val="black"/>
              </a:solidFill>
              <a:latin typeface="Calibri" panose="020F0502020204030204" pitchFamily="34" charset="0"/>
              <a:cs typeface="Arial" charset="0"/>
            </a:endParaRPr>
          </a:p>
        </p:txBody>
      </p:sp>
      <p:sp>
        <p:nvSpPr>
          <p:cNvPr id="53" name="Right Triangle 10"/>
          <p:cNvSpPr/>
          <p:nvPr/>
        </p:nvSpPr>
        <p:spPr bwMode="auto">
          <a:xfrm rot="5400000">
            <a:off x="1661649" y="3253902"/>
            <a:ext cx="3684427" cy="1263098"/>
          </a:xfrm>
          <a:prstGeom prst="rtTriangle">
            <a:avLst/>
          </a:prstGeom>
          <a:solidFill>
            <a:schemeClr val="bg1">
              <a:lumMod val="6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white"/>
              </a:solidFill>
              <a:latin typeface="Calibri" panose="020F0502020204030204" pitchFamily="34" charset="0"/>
            </a:endParaRPr>
          </a:p>
        </p:txBody>
      </p:sp>
      <p:sp>
        <p:nvSpPr>
          <p:cNvPr id="55" name="TextBox 11"/>
          <p:cNvSpPr txBox="1"/>
          <p:nvPr/>
        </p:nvSpPr>
        <p:spPr bwMode="auto">
          <a:xfrm rot="16200000">
            <a:off x="1901186" y="3691678"/>
            <a:ext cx="1617573" cy="307777"/>
          </a:xfrm>
          <a:prstGeom prst="rect">
            <a:avLst/>
          </a:prstGeom>
          <a:noFill/>
        </p:spPr>
        <p:txBody>
          <a:bodyPr wrap="square" rtlCol="0">
            <a:spAutoFit/>
          </a:bodyPr>
          <a:lstStyle/>
          <a:p>
            <a:pPr algn="ctr" fontAlgn="base">
              <a:spcBef>
                <a:spcPct val="0"/>
              </a:spcBef>
              <a:spcAft>
                <a:spcPct val="0"/>
              </a:spcAft>
            </a:pPr>
            <a:r>
              <a:rPr lang="es-CL" sz="1400" b="1" dirty="0" smtClean="0">
                <a:solidFill>
                  <a:prstClr val="black"/>
                </a:solidFill>
                <a:latin typeface="Calibri" panose="020F0502020204030204" pitchFamily="34" charset="0"/>
                <a:cs typeface="Arial" charset="0"/>
              </a:rPr>
              <a:t>Foco Externo</a:t>
            </a:r>
            <a:endParaRPr lang="es-CL" sz="1400" b="1" dirty="0">
              <a:solidFill>
                <a:prstClr val="black"/>
              </a:solidFill>
              <a:latin typeface="Calibri" panose="020F0502020204030204" pitchFamily="34" charset="0"/>
              <a:cs typeface="Arial" charset="0"/>
            </a:endParaRPr>
          </a:p>
        </p:txBody>
      </p:sp>
      <p:sp>
        <p:nvSpPr>
          <p:cNvPr id="56" name="TextBox 12"/>
          <p:cNvSpPr txBox="1"/>
          <p:nvPr/>
        </p:nvSpPr>
        <p:spPr bwMode="auto">
          <a:xfrm>
            <a:off x="4784223" y="5246227"/>
            <a:ext cx="1551042" cy="477054"/>
          </a:xfrm>
          <a:prstGeom prst="rect">
            <a:avLst/>
          </a:prstGeom>
          <a:noFill/>
        </p:spPr>
        <p:txBody>
          <a:bodyPr wrap="square" rtlCol="0">
            <a:spAutoFit/>
          </a:bodyPr>
          <a:lstStyle/>
          <a:p>
            <a:pPr algn="r" fontAlgn="base">
              <a:lnSpc>
                <a:spcPts val="1500"/>
              </a:lnSpc>
              <a:spcBef>
                <a:spcPct val="0"/>
              </a:spcBef>
              <a:spcAft>
                <a:spcPct val="0"/>
              </a:spcAft>
            </a:pPr>
            <a:r>
              <a:rPr lang="es-CL" sz="1400" b="1" dirty="0" smtClean="0">
                <a:solidFill>
                  <a:srgbClr val="FFFFFF"/>
                </a:solidFill>
                <a:latin typeface="Calibri" panose="020F0502020204030204" pitchFamily="34" charset="0"/>
                <a:cs typeface="Arial" charset="0"/>
              </a:rPr>
              <a:t>Digitalizar Operaciones</a:t>
            </a:r>
            <a:endParaRPr lang="es-CL" sz="1400" b="1" dirty="0">
              <a:solidFill>
                <a:srgbClr val="FFFFFF"/>
              </a:solidFill>
              <a:latin typeface="Calibri" panose="020F0502020204030204" pitchFamily="34" charset="0"/>
              <a:cs typeface="Arial" charset="0"/>
            </a:endParaRPr>
          </a:p>
        </p:txBody>
      </p:sp>
      <p:sp>
        <p:nvSpPr>
          <p:cNvPr id="58" name="TextBox 15"/>
          <p:cNvSpPr txBox="1"/>
          <p:nvPr/>
        </p:nvSpPr>
        <p:spPr bwMode="auto">
          <a:xfrm>
            <a:off x="2848415" y="2069995"/>
            <a:ext cx="1178843" cy="669414"/>
          </a:xfrm>
          <a:prstGeom prst="rect">
            <a:avLst/>
          </a:prstGeom>
          <a:noFill/>
        </p:spPr>
        <p:txBody>
          <a:bodyPr wrap="square" rtlCol="0">
            <a:spAutoFit/>
          </a:bodyPr>
          <a:lstStyle/>
          <a:p>
            <a:pPr fontAlgn="base">
              <a:lnSpc>
                <a:spcPts val="1500"/>
              </a:lnSpc>
              <a:spcBef>
                <a:spcPct val="0"/>
              </a:spcBef>
              <a:spcAft>
                <a:spcPct val="0"/>
              </a:spcAft>
            </a:pPr>
            <a:r>
              <a:rPr lang="es-CL" sz="1400" b="1" dirty="0" smtClean="0">
                <a:solidFill>
                  <a:srgbClr val="FFFFFF"/>
                </a:solidFill>
                <a:latin typeface="Calibri" panose="020F0502020204030204" pitchFamily="34" charset="0"/>
                <a:cs typeface="Arial" charset="0"/>
              </a:rPr>
              <a:t>Digitalizar la Experiencia de Cliente</a:t>
            </a:r>
            <a:endParaRPr lang="es-CL" sz="1400" b="1" dirty="0">
              <a:solidFill>
                <a:srgbClr val="FFFFFF"/>
              </a:solidFill>
              <a:latin typeface="Calibri" panose="020F0502020204030204" pitchFamily="34" charset="0"/>
              <a:cs typeface="Arial" charset="0"/>
            </a:endParaRPr>
          </a:p>
        </p:txBody>
      </p:sp>
      <p:sp>
        <p:nvSpPr>
          <p:cNvPr id="59" name="TextBox 16"/>
          <p:cNvSpPr txBox="1"/>
          <p:nvPr/>
        </p:nvSpPr>
        <p:spPr bwMode="auto">
          <a:xfrm>
            <a:off x="3700883" y="1487776"/>
            <a:ext cx="973015" cy="477054"/>
          </a:xfrm>
          <a:prstGeom prst="rect">
            <a:avLst/>
          </a:prstGeom>
          <a:noFill/>
        </p:spPr>
        <p:txBody>
          <a:bodyPr wrap="square" rtlCol="0">
            <a:spAutoFit/>
          </a:bodyPr>
          <a:lstStyle/>
          <a:p>
            <a:pPr algn="ctr" fontAlgn="base">
              <a:lnSpc>
                <a:spcPts val="1500"/>
              </a:lnSpc>
              <a:spcBef>
                <a:spcPct val="0"/>
              </a:spcBef>
              <a:spcAft>
                <a:spcPct val="0"/>
              </a:spcAft>
            </a:pPr>
            <a:r>
              <a:rPr lang="es-CL" sz="1400" b="1" dirty="0" smtClean="0">
                <a:solidFill>
                  <a:prstClr val="black"/>
                </a:solidFill>
                <a:latin typeface="Calibri" panose="020F0502020204030204" pitchFamily="34" charset="0"/>
                <a:cs typeface="Arial" charset="0"/>
              </a:rPr>
              <a:t>Cliente Digital</a:t>
            </a:r>
            <a:endParaRPr lang="es-CL" sz="1400" b="1" dirty="0">
              <a:solidFill>
                <a:prstClr val="black"/>
              </a:solidFill>
              <a:latin typeface="Calibri" panose="020F0502020204030204" pitchFamily="34" charset="0"/>
              <a:cs typeface="Arial" charset="0"/>
            </a:endParaRPr>
          </a:p>
        </p:txBody>
      </p:sp>
      <p:sp>
        <p:nvSpPr>
          <p:cNvPr id="79" name="TextBox 17"/>
          <p:cNvSpPr txBox="1"/>
          <p:nvPr/>
        </p:nvSpPr>
        <p:spPr bwMode="auto">
          <a:xfrm>
            <a:off x="6423674" y="1487776"/>
            <a:ext cx="959156" cy="477054"/>
          </a:xfrm>
          <a:prstGeom prst="rect">
            <a:avLst/>
          </a:prstGeom>
          <a:noFill/>
        </p:spPr>
        <p:txBody>
          <a:bodyPr wrap="square" rtlCol="0">
            <a:spAutoFit/>
          </a:bodyPr>
          <a:lstStyle/>
          <a:p>
            <a:pPr fontAlgn="base">
              <a:lnSpc>
                <a:spcPts val="1500"/>
              </a:lnSpc>
              <a:spcBef>
                <a:spcPct val="0"/>
              </a:spcBef>
              <a:spcAft>
                <a:spcPct val="0"/>
              </a:spcAft>
            </a:pPr>
            <a:r>
              <a:rPr lang="es-CL" sz="1400" b="1" dirty="0" smtClean="0">
                <a:solidFill>
                  <a:prstClr val="black"/>
                </a:solidFill>
                <a:latin typeface="Calibri" panose="020F0502020204030204" pitchFamily="34" charset="0"/>
                <a:cs typeface="Arial" charset="0"/>
              </a:rPr>
              <a:t>Negocio Digital</a:t>
            </a:r>
            <a:endParaRPr lang="es-CL" sz="1400" b="1" dirty="0">
              <a:solidFill>
                <a:prstClr val="black"/>
              </a:solidFill>
              <a:latin typeface="Calibri" panose="020F0502020204030204" pitchFamily="34" charset="0"/>
              <a:cs typeface="Arial" charset="0"/>
            </a:endParaRPr>
          </a:p>
        </p:txBody>
      </p:sp>
      <p:sp>
        <p:nvSpPr>
          <p:cNvPr id="80" name="TextBox 18"/>
          <p:cNvSpPr txBox="1"/>
          <p:nvPr/>
        </p:nvSpPr>
        <p:spPr bwMode="auto">
          <a:xfrm>
            <a:off x="5175991" y="2112352"/>
            <a:ext cx="1073728" cy="477054"/>
          </a:xfrm>
          <a:prstGeom prst="rect">
            <a:avLst/>
          </a:prstGeom>
          <a:noFill/>
        </p:spPr>
        <p:txBody>
          <a:bodyPr wrap="square" rtlCol="0">
            <a:spAutoFit/>
          </a:bodyPr>
          <a:lstStyle>
            <a:defPPr>
              <a:defRPr lang="en-US"/>
            </a:defPPr>
            <a:lvl1pPr>
              <a:defRPr sz="1400" b="1">
                <a:solidFill>
                  <a:srgbClr val="FF0000"/>
                </a:solidFill>
                <a:latin typeface="Calibri" panose="020F0502020204030204" pitchFamily="34" charset="0"/>
              </a:defRPr>
            </a:lvl1pPr>
          </a:lstStyle>
          <a:p>
            <a:pPr algn="r" fontAlgn="base">
              <a:lnSpc>
                <a:spcPts val="1500"/>
              </a:lnSpc>
              <a:spcBef>
                <a:spcPct val="0"/>
              </a:spcBef>
              <a:spcAft>
                <a:spcPct val="0"/>
              </a:spcAft>
            </a:pPr>
            <a:r>
              <a:rPr lang="es-CL" dirty="0" smtClean="0">
                <a:solidFill>
                  <a:srgbClr val="FFFFFF">
                    <a:lumMod val="50000"/>
                  </a:srgbClr>
                </a:solidFill>
                <a:cs typeface="Arial" charset="0"/>
              </a:rPr>
              <a:t>Disrupción de Mercado</a:t>
            </a:r>
            <a:endParaRPr lang="es-CL" dirty="0">
              <a:solidFill>
                <a:srgbClr val="FFFFFF">
                  <a:lumMod val="50000"/>
                </a:srgbClr>
              </a:solidFill>
              <a:cs typeface="Arial" charset="0"/>
            </a:endParaRPr>
          </a:p>
        </p:txBody>
      </p:sp>
      <p:sp>
        <p:nvSpPr>
          <p:cNvPr id="82" name="Oval 19"/>
          <p:cNvSpPr/>
          <p:nvPr/>
        </p:nvSpPr>
        <p:spPr bwMode="auto">
          <a:xfrm>
            <a:off x="6241737" y="1924593"/>
            <a:ext cx="199385" cy="216000"/>
          </a:xfrm>
          <a:prstGeom prst="ellipse">
            <a:avLst/>
          </a:prstGeom>
          <a:solidFill>
            <a:schemeClr val="bg1">
              <a:lumMod val="6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white"/>
              </a:solidFill>
              <a:latin typeface="Calibri" panose="020F0502020204030204" pitchFamily="34" charset="0"/>
            </a:endParaRPr>
          </a:p>
        </p:txBody>
      </p:sp>
      <p:sp>
        <p:nvSpPr>
          <p:cNvPr id="84" name="Oval 20"/>
          <p:cNvSpPr/>
          <p:nvPr/>
        </p:nvSpPr>
        <p:spPr bwMode="auto">
          <a:xfrm>
            <a:off x="6241737" y="4265496"/>
            <a:ext cx="199385" cy="216000"/>
          </a:xfrm>
          <a:prstGeom prst="ellipse">
            <a:avLst/>
          </a:prstGeom>
          <a:solidFill>
            <a:schemeClr val="bg1">
              <a:lumMod val="6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panose="020F0502020204030204" pitchFamily="34" charset="0"/>
            </a:endParaRPr>
          </a:p>
        </p:txBody>
      </p:sp>
      <p:sp>
        <p:nvSpPr>
          <p:cNvPr id="86" name="Oval 21"/>
          <p:cNvSpPr/>
          <p:nvPr/>
        </p:nvSpPr>
        <p:spPr bwMode="auto">
          <a:xfrm>
            <a:off x="4067832" y="1924593"/>
            <a:ext cx="199385" cy="216000"/>
          </a:xfrm>
          <a:prstGeom prst="ellipse">
            <a:avLst/>
          </a:prstGeom>
          <a:solidFill>
            <a:schemeClr val="bg1">
              <a:lumMod val="6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white"/>
              </a:solidFill>
              <a:latin typeface="Calibri" panose="020F0502020204030204" pitchFamily="34" charset="0"/>
            </a:endParaRPr>
          </a:p>
        </p:txBody>
      </p:sp>
      <p:cxnSp>
        <p:nvCxnSpPr>
          <p:cNvPr id="98" name="Straight Arrow Connector 22"/>
          <p:cNvCxnSpPr/>
          <p:nvPr/>
        </p:nvCxnSpPr>
        <p:spPr bwMode="auto">
          <a:xfrm>
            <a:off x="4316456" y="1965537"/>
            <a:ext cx="1927385" cy="0"/>
          </a:xfrm>
          <a:prstGeom prst="straightConnector1">
            <a:avLst/>
          </a:prstGeom>
          <a:ln>
            <a:solidFill>
              <a:schemeClr val="bg1">
                <a:lumMod val="65000"/>
              </a:schemeClr>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9" name="Straight Arrow Connector 23"/>
          <p:cNvCxnSpPr/>
          <p:nvPr/>
        </p:nvCxnSpPr>
        <p:spPr bwMode="auto">
          <a:xfrm flipH="1" flipV="1">
            <a:off x="6411923" y="2156586"/>
            <a:ext cx="0" cy="2079160"/>
          </a:xfrm>
          <a:prstGeom prst="straightConnector1">
            <a:avLst/>
          </a:prstGeom>
          <a:ln>
            <a:solidFill>
              <a:schemeClr val="bg1">
                <a:lumMod val="65000"/>
              </a:schemeClr>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0" name="TextBox 99"/>
          <p:cNvSpPr txBox="1"/>
          <p:nvPr/>
        </p:nvSpPr>
        <p:spPr bwMode="auto">
          <a:xfrm>
            <a:off x="3189676" y="4516269"/>
            <a:ext cx="1282819" cy="477054"/>
          </a:xfrm>
          <a:prstGeom prst="rect">
            <a:avLst/>
          </a:prstGeom>
          <a:noFill/>
        </p:spPr>
        <p:txBody>
          <a:bodyPr wrap="square" rtlCol="0">
            <a:spAutoFit/>
          </a:bodyPr>
          <a:lstStyle/>
          <a:p>
            <a:pPr algn="ctr" fontAlgn="base">
              <a:lnSpc>
                <a:spcPts val="1500"/>
              </a:lnSpc>
              <a:spcBef>
                <a:spcPct val="0"/>
              </a:spcBef>
              <a:spcAft>
                <a:spcPct val="0"/>
              </a:spcAft>
            </a:pPr>
            <a:r>
              <a:rPr lang="es-CL" sz="1400" b="1" dirty="0" smtClean="0">
                <a:solidFill>
                  <a:srgbClr val="FF0000"/>
                </a:solidFill>
                <a:latin typeface="Calibri" panose="020F0502020204030204" pitchFamily="34" charset="0"/>
                <a:cs typeface="Arial" charset="0"/>
              </a:rPr>
              <a:t>Digitalización Parcial</a:t>
            </a:r>
            <a:endParaRPr lang="es-CL" sz="1400" b="1" dirty="0">
              <a:solidFill>
                <a:srgbClr val="FF0000"/>
              </a:solidFill>
              <a:latin typeface="Calibri" panose="020F0502020204030204" pitchFamily="34" charset="0"/>
              <a:cs typeface="Arial" charset="0"/>
            </a:endParaRPr>
          </a:p>
        </p:txBody>
      </p:sp>
      <p:sp>
        <p:nvSpPr>
          <p:cNvPr id="101" name="TextBox 100"/>
          <p:cNvSpPr txBox="1"/>
          <p:nvPr/>
        </p:nvSpPr>
        <p:spPr bwMode="auto">
          <a:xfrm>
            <a:off x="4283125" y="3398745"/>
            <a:ext cx="1680506" cy="477054"/>
          </a:xfrm>
          <a:prstGeom prst="rect">
            <a:avLst/>
          </a:prstGeom>
          <a:noFill/>
        </p:spPr>
        <p:txBody>
          <a:bodyPr wrap="square" rtlCol="0">
            <a:spAutoFit/>
          </a:bodyPr>
          <a:lstStyle/>
          <a:p>
            <a:pPr algn="ctr" fontAlgn="base">
              <a:lnSpc>
                <a:spcPts val="1500"/>
              </a:lnSpc>
              <a:spcBef>
                <a:spcPct val="0"/>
              </a:spcBef>
              <a:spcAft>
                <a:spcPct val="0"/>
              </a:spcAft>
            </a:pPr>
            <a:r>
              <a:rPr lang="es-CL" sz="1400" b="1" dirty="0" smtClean="0">
                <a:solidFill>
                  <a:srgbClr val="FF0000"/>
                </a:solidFill>
                <a:latin typeface="Calibri" panose="020F0502020204030204" pitchFamily="34" charset="0"/>
                <a:cs typeface="Arial" charset="0"/>
              </a:rPr>
              <a:t>Proveedor de </a:t>
            </a:r>
            <a:r>
              <a:rPr lang="es-CL" sz="1400" b="1" i="1" dirty="0" err="1" smtClean="0">
                <a:solidFill>
                  <a:srgbClr val="FF0000"/>
                </a:solidFill>
                <a:latin typeface="Calibri" panose="020F0502020204030204" pitchFamily="34" charset="0"/>
                <a:cs typeface="Arial" charset="0"/>
              </a:rPr>
              <a:t>Everyday</a:t>
            </a:r>
            <a:r>
              <a:rPr lang="es-CL" sz="1400" b="1" i="1" dirty="0" smtClean="0">
                <a:solidFill>
                  <a:srgbClr val="FF0000"/>
                </a:solidFill>
                <a:latin typeface="Calibri" panose="020F0502020204030204" pitchFamily="34" charset="0"/>
                <a:cs typeface="Arial" charset="0"/>
              </a:rPr>
              <a:t> </a:t>
            </a:r>
            <a:r>
              <a:rPr lang="es-CL" sz="1400" b="1" i="1" dirty="0" err="1" smtClean="0">
                <a:solidFill>
                  <a:srgbClr val="FF0000"/>
                </a:solidFill>
                <a:latin typeface="Calibri" panose="020F0502020204030204" pitchFamily="34" charset="0"/>
                <a:cs typeface="Arial" charset="0"/>
              </a:rPr>
              <a:t>Payments</a:t>
            </a:r>
            <a:endParaRPr lang="es-CL" sz="1400" b="1" i="1" dirty="0">
              <a:solidFill>
                <a:srgbClr val="FF0000"/>
              </a:solidFill>
              <a:latin typeface="Calibri" panose="020F0502020204030204" pitchFamily="34" charset="0"/>
              <a:cs typeface="Arial" charset="0"/>
            </a:endParaRPr>
          </a:p>
        </p:txBody>
      </p:sp>
      <p:sp>
        <p:nvSpPr>
          <p:cNvPr id="102" name="TextBox 101"/>
          <p:cNvSpPr txBox="1"/>
          <p:nvPr/>
        </p:nvSpPr>
        <p:spPr bwMode="auto">
          <a:xfrm>
            <a:off x="2509459" y="5763851"/>
            <a:ext cx="928374" cy="477054"/>
          </a:xfrm>
          <a:prstGeom prst="rect">
            <a:avLst/>
          </a:prstGeom>
          <a:noFill/>
        </p:spPr>
        <p:txBody>
          <a:bodyPr wrap="square" lIns="0" rtlCol="0">
            <a:spAutoFit/>
          </a:bodyPr>
          <a:lstStyle/>
          <a:p>
            <a:pPr fontAlgn="base">
              <a:lnSpc>
                <a:spcPts val="1500"/>
              </a:lnSpc>
              <a:spcBef>
                <a:spcPct val="0"/>
              </a:spcBef>
              <a:spcAft>
                <a:spcPct val="0"/>
              </a:spcAft>
            </a:pPr>
            <a:r>
              <a:rPr lang="en-GB" sz="1400" b="1" dirty="0" smtClean="0">
                <a:solidFill>
                  <a:srgbClr val="FF0000"/>
                </a:solidFill>
                <a:latin typeface="Calibri" panose="020F0502020204030204" pitchFamily="34" charset="0"/>
                <a:cs typeface="Arial" charset="0"/>
              </a:rPr>
              <a:t>Business </a:t>
            </a:r>
            <a:br>
              <a:rPr lang="en-GB" sz="1400" b="1" dirty="0" smtClean="0">
                <a:solidFill>
                  <a:srgbClr val="FF0000"/>
                </a:solidFill>
                <a:latin typeface="Calibri" panose="020F0502020204030204" pitchFamily="34" charset="0"/>
                <a:cs typeface="Arial" charset="0"/>
              </a:rPr>
            </a:br>
            <a:r>
              <a:rPr lang="en-GB" sz="1400" b="1" dirty="0" smtClean="0">
                <a:solidFill>
                  <a:srgbClr val="FF0000"/>
                </a:solidFill>
                <a:latin typeface="Calibri" panose="020F0502020204030204" pitchFamily="34" charset="0"/>
                <a:cs typeface="Arial" charset="0"/>
              </a:rPr>
              <a:t>as Usual</a:t>
            </a:r>
            <a:endParaRPr lang="en-GB" sz="1400" b="1" dirty="0">
              <a:solidFill>
                <a:srgbClr val="FF0000"/>
              </a:solidFill>
              <a:latin typeface="Calibri" panose="020F0502020204030204" pitchFamily="34" charset="0"/>
              <a:cs typeface="Arial" charset="0"/>
            </a:endParaRPr>
          </a:p>
        </p:txBody>
      </p:sp>
      <p:sp>
        <p:nvSpPr>
          <p:cNvPr id="115" name="Arc 114"/>
          <p:cNvSpPr/>
          <p:nvPr/>
        </p:nvSpPr>
        <p:spPr>
          <a:xfrm>
            <a:off x="858531" y="3900717"/>
            <a:ext cx="4114800" cy="3682497"/>
          </a:xfrm>
          <a:prstGeom prst="arc">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3"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5" name="Title 4"/>
          <p:cNvSpPr>
            <a:spLocks noGrp="1"/>
          </p:cNvSpPr>
          <p:nvPr>
            <p:ph type="title"/>
          </p:nvPr>
        </p:nvSpPr>
        <p:spPr/>
        <p:txBody>
          <a:bodyPr/>
          <a:lstStyle/>
          <a:p>
            <a:r>
              <a:rPr lang="es-CL" sz="2800" dirty="0" smtClean="0">
                <a:solidFill>
                  <a:schemeClr val="tx1">
                    <a:lumMod val="65000"/>
                    <a:lumOff val="35000"/>
                  </a:schemeClr>
                </a:solidFill>
              </a:rPr>
              <a:t>5 prioridades </a:t>
            </a:r>
            <a:r>
              <a:rPr lang="es-CL" sz="2800" dirty="0">
                <a:solidFill>
                  <a:schemeClr val="tx1">
                    <a:lumMod val="65000"/>
                    <a:lumOff val="35000"/>
                  </a:schemeClr>
                </a:solidFill>
              </a:rPr>
              <a:t>en el ámbito de pagos digitales</a:t>
            </a:r>
            <a:endParaRPr lang="es-CL" sz="2800" i="1" dirty="0">
              <a:solidFill>
                <a:schemeClr val="tx1">
                  <a:lumMod val="65000"/>
                  <a:lumOff val="35000"/>
                </a:schemeClr>
              </a:solidFill>
            </a:endParaRPr>
          </a:p>
        </p:txBody>
      </p:sp>
      <p:grpSp>
        <p:nvGrpSpPr>
          <p:cNvPr id="3" name="Group 2"/>
          <p:cNvGrpSpPr/>
          <p:nvPr/>
        </p:nvGrpSpPr>
        <p:grpSpPr>
          <a:xfrm>
            <a:off x="342936" y="2275160"/>
            <a:ext cx="4894359" cy="745948"/>
            <a:chOff x="342936" y="2275160"/>
            <a:chExt cx="4894359" cy="745948"/>
          </a:xfrm>
        </p:grpSpPr>
        <p:sp>
          <p:nvSpPr>
            <p:cNvPr id="92" name="Oval 91"/>
            <p:cNvSpPr/>
            <p:nvPr/>
          </p:nvSpPr>
          <p:spPr>
            <a:xfrm>
              <a:off x="4939785" y="2698806"/>
              <a:ext cx="297510" cy="3223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chemeClr val="bg1"/>
                  </a:solidFill>
                  <a:latin typeface="Calibri" panose="020F0502020204030204" pitchFamily="34" charset="0"/>
                </a:rPr>
                <a:t>1</a:t>
              </a:r>
              <a:endParaRPr lang="en-GB" sz="1200" b="1" dirty="0">
                <a:solidFill>
                  <a:schemeClr val="bg1"/>
                </a:solidFill>
                <a:latin typeface="Calibri" panose="020F0502020204030204" pitchFamily="34" charset="0"/>
              </a:endParaRPr>
            </a:p>
          </p:txBody>
        </p:sp>
        <p:sp>
          <p:nvSpPr>
            <p:cNvPr id="41" name="Rectangle 33"/>
            <p:cNvSpPr>
              <a:spLocks noChangeArrowheads="1"/>
            </p:cNvSpPr>
            <p:nvPr/>
          </p:nvSpPr>
          <p:spPr bwMode="auto">
            <a:xfrm>
              <a:off x="342936" y="2275160"/>
              <a:ext cx="2205118" cy="550357"/>
            </a:xfrm>
            <a:prstGeom prst="rect">
              <a:avLst/>
            </a:prstGeom>
            <a:noFill/>
            <a:ln w="9525" algn="ctr">
              <a:noFill/>
              <a:prstDash val="dash"/>
              <a:miter lim="800000"/>
              <a:headEnd/>
              <a:tailEnd/>
            </a:ln>
          </p:spPr>
          <p:txBody>
            <a:bodyPr anchor="t"/>
            <a:lstStyle/>
            <a:p>
              <a:pPr>
                <a:spcBef>
                  <a:spcPct val="40000"/>
                </a:spcBef>
              </a:pPr>
              <a:r>
                <a:rPr lang="es-CL" sz="1600" b="1" dirty="0" smtClean="0">
                  <a:solidFill>
                    <a:srgbClr val="0070C0"/>
                  </a:solidFill>
                  <a:cs typeface="Arial" pitchFamily="34" charset="0"/>
                </a:rPr>
                <a:t>1. </a:t>
              </a:r>
              <a:r>
                <a:rPr lang="es-CL" sz="1600" b="1" dirty="0" smtClean="0">
                  <a:solidFill>
                    <a:srgbClr val="0070C0"/>
                  </a:solidFill>
                  <a:cs typeface="Arial" pitchFamily="34" charset="0"/>
                </a:rPr>
                <a:t>Soportar Pagos </a:t>
              </a:r>
              <a:r>
                <a:rPr lang="es-CL" sz="1600" b="1" dirty="0" smtClean="0">
                  <a:solidFill>
                    <a:srgbClr val="0070C0"/>
                  </a:solidFill>
                  <a:cs typeface="Arial" pitchFamily="34" charset="0"/>
                </a:rPr>
                <a:t>Polimórficos</a:t>
              </a:r>
              <a:endParaRPr lang="es-CL" sz="1600" dirty="0" smtClean="0">
                <a:solidFill>
                  <a:srgbClr val="0070C0"/>
                </a:solidFill>
                <a:cs typeface="Arial" pitchFamily="34" charset="0"/>
              </a:endParaRPr>
            </a:p>
          </p:txBody>
        </p:sp>
      </p:grpSp>
      <p:grpSp>
        <p:nvGrpSpPr>
          <p:cNvPr id="4" name="Group 3"/>
          <p:cNvGrpSpPr/>
          <p:nvPr/>
        </p:nvGrpSpPr>
        <p:grpSpPr>
          <a:xfrm>
            <a:off x="342936" y="2838042"/>
            <a:ext cx="4128403" cy="1134497"/>
            <a:chOff x="342936" y="2838042"/>
            <a:chExt cx="4128403" cy="1134497"/>
          </a:xfrm>
        </p:grpSpPr>
        <p:sp>
          <p:nvSpPr>
            <p:cNvPr id="89" name="Oval 88"/>
            <p:cNvSpPr/>
            <p:nvPr/>
          </p:nvSpPr>
          <p:spPr>
            <a:xfrm>
              <a:off x="4173829" y="2838042"/>
              <a:ext cx="297510" cy="3223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chemeClr val="bg1"/>
                  </a:solidFill>
                  <a:latin typeface="Calibri" panose="020F0502020204030204" pitchFamily="34" charset="0"/>
                </a:rPr>
                <a:t>2</a:t>
              </a:r>
              <a:endParaRPr lang="en-GB" sz="1200" b="1" dirty="0">
                <a:solidFill>
                  <a:schemeClr val="bg1"/>
                </a:solidFill>
                <a:latin typeface="Calibri" panose="020F0502020204030204" pitchFamily="34" charset="0"/>
              </a:endParaRPr>
            </a:p>
          </p:txBody>
        </p:sp>
        <p:sp>
          <p:nvSpPr>
            <p:cNvPr id="44" name="Rectangle 33"/>
            <p:cNvSpPr>
              <a:spLocks noChangeArrowheads="1"/>
            </p:cNvSpPr>
            <p:nvPr/>
          </p:nvSpPr>
          <p:spPr bwMode="auto">
            <a:xfrm>
              <a:off x="342936" y="3422182"/>
              <a:ext cx="2205118" cy="550357"/>
            </a:xfrm>
            <a:prstGeom prst="rect">
              <a:avLst/>
            </a:prstGeom>
            <a:noFill/>
            <a:ln w="9525" algn="ctr">
              <a:noFill/>
              <a:prstDash val="dash"/>
              <a:miter lim="800000"/>
              <a:headEnd/>
              <a:tailEnd/>
            </a:ln>
          </p:spPr>
          <p:txBody>
            <a:bodyPr anchor="t"/>
            <a:lstStyle/>
            <a:p>
              <a:pPr>
                <a:spcBef>
                  <a:spcPct val="40000"/>
                </a:spcBef>
              </a:pPr>
              <a:r>
                <a:rPr lang="es-CL" sz="1600" b="1" dirty="0" smtClean="0">
                  <a:solidFill>
                    <a:srgbClr val="0070C0"/>
                  </a:solidFill>
                  <a:cs typeface="Arial" pitchFamily="34" charset="0"/>
                </a:rPr>
                <a:t>2. </a:t>
              </a:r>
              <a:r>
                <a:rPr lang="es-CL" sz="1600" b="1" dirty="0" smtClean="0">
                  <a:solidFill>
                    <a:srgbClr val="0070C0"/>
                  </a:solidFill>
                  <a:cs typeface="Arial" pitchFamily="34" charset="0"/>
                </a:rPr>
                <a:t>Facilitar acceso </a:t>
              </a:r>
              <a:r>
                <a:rPr lang="es-CL" sz="1600" b="1" dirty="0" smtClean="0">
                  <a:solidFill>
                    <a:srgbClr val="0070C0"/>
                  </a:solidFill>
                  <a:cs typeface="Arial" pitchFamily="34" charset="0"/>
                </a:rPr>
                <a:t>a servicios de pago vía </a:t>
              </a:r>
              <a:r>
                <a:rPr lang="es-CL" sz="1600" b="1" dirty="0" err="1" smtClean="0">
                  <a:solidFill>
                    <a:srgbClr val="0070C0"/>
                  </a:solidFill>
                  <a:cs typeface="Arial" pitchFamily="34" charset="0"/>
                </a:rPr>
                <a:t>APIs</a:t>
              </a:r>
              <a:endParaRPr lang="es-CL" sz="1600" dirty="0" smtClean="0">
                <a:solidFill>
                  <a:srgbClr val="0070C0"/>
                </a:solidFill>
                <a:cs typeface="Arial" pitchFamily="34" charset="0"/>
              </a:endParaRPr>
            </a:p>
          </p:txBody>
        </p:sp>
      </p:grpSp>
      <p:grpSp>
        <p:nvGrpSpPr>
          <p:cNvPr id="6" name="Group 5"/>
          <p:cNvGrpSpPr/>
          <p:nvPr/>
        </p:nvGrpSpPr>
        <p:grpSpPr>
          <a:xfrm>
            <a:off x="342936" y="3073984"/>
            <a:ext cx="3040420" cy="2188457"/>
            <a:chOff x="342936" y="3073984"/>
            <a:chExt cx="3040420" cy="2188457"/>
          </a:xfrm>
        </p:grpSpPr>
        <p:sp>
          <p:nvSpPr>
            <p:cNvPr id="88" name="Oval 87"/>
            <p:cNvSpPr/>
            <p:nvPr/>
          </p:nvSpPr>
          <p:spPr>
            <a:xfrm>
              <a:off x="3085846" y="3073984"/>
              <a:ext cx="297510" cy="3223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chemeClr val="bg1"/>
                  </a:solidFill>
                  <a:latin typeface="Calibri" panose="020F0502020204030204" pitchFamily="34" charset="0"/>
                </a:rPr>
                <a:t>3</a:t>
              </a:r>
              <a:endParaRPr lang="en-GB" sz="1200" b="1" dirty="0">
                <a:solidFill>
                  <a:schemeClr val="bg1"/>
                </a:solidFill>
                <a:latin typeface="Calibri" panose="020F0502020204030204" pitchFamily="34" charset="0"/>
              </a:endParaRPr>
            </a:p>
          </p:txBody>
        </p:sp>
        <p:sp>
          <p:nvSpPr>
            <p:cNvPr id="51" name="Rectangle 33"/>
            <p:cNvSpPr>
              <a:spLocks noChangeArrowheads="1"/>
            </p:cNvSpPr>
            <p:nvPr/>
          </p:nvSpPr>
          <p:spPr bwMode="auto">
            <a:xfrm>
              <a:off x="342936" y="4712084"/>
              <a:ext cx="2205118" cy="550357"/>
            </a:xfrm>
            <a:prstGeom prst="rect">
              <a:avLst/>
            </a:prstGeom>
            <a:noFill/>
            <a:ln w="9525" algn="ctr">
              <a:noFill/>
              <a:prstDash val="dash"/>
              <a:miter lim="800000"/>
              <a:headEnd/>
              <a:tailEnd/>
            </a:ln>
          </p:spPr>
          <p:txBody>
            <a:bodyPr anchor="t"/>
            <a:lstStyle/>
            <a:p>
              <a:pPr>
                <a:spcBef>
                  <a:spcPct val="40000"/>
                </a:spcBef>
              </a:pPr>
              <a:r>
                <a:rPr lang="es-CL" sz="1600" b="1" dirty="0" smtClean="0">
                  <a:solidFill>
                    <a:srgbClr val="0070C0"/>
                  </a:solidFill>
                  <a:cs typeface="Arial" pitchFamily="34" charset="0"/>
                </a:rPr>
                <a:t>3. </a:t>
              </a:r>
              <a:r>
                <a:rPr lang="es-CL" sz="1600" b="1" dirty="0" smtClean="0">
                  <a:solidFill>
                    <a:srgbClr val="0070C0"/>
                  </a:solidFill>
                  <a:cs typeface="Arial" pitchFamily="34" charset="0"/>
                </a:rPr>
                <a:t>Considerar la </a:t>
              </a:r>
              <a:r>
                <a:rPr lang="es-CL" sz="1600" b="1" dirty="0" smtClean="0">
                  <a:solidFill>
                    <a:srgbClr val="0070C0"/>
                  </a:solidFill>
                  <a:cs typeface="Arial" pitchFamily="34" charset="0"/>
                </a:rPr>
                <a:t>agenda de los </a:t>
              </a:r>
              <a:r>
                <a:rPr lang="es-CL" sz="1600" b="1" dirty="0" err="1" smtClean="0">
                  <a:solidFill>
                    <a:srgbClr val="0070C0"/>
                  </a:solidFill>
                  <a:cs typeface="Arial" pitchFamily="34" charset="0"/>
                </a:rPr>
                <a:t>merchants</a:t>
              </a:r>
              <a:endParaRPr lang="es-CL" sz="1600" b="1" dirty="0">
                <a:solidFill>
                  <a:srgbClr val="0070C0"/>
                </a:solidFill>
                <a:cs typeface="Arial" pitchFamily="34" charset="0"/>
              </a:endParaRPr>
            </a:p>
          </p:txBody>
        </p:sp>
      </p:grpSp>
      <p:grpSp>
        <p:nvGrpSpPr>
          <p:cNvPr id="7" name="Group 6"/>
          <p:cNvGrpSpPr/>
          <p:nvPr/>
        </p:nvGrpSpPr>
        <p:grpSpPr>
          <a:xfrm>
            <a:off x="5923002" y="2275160"/>
            <a:ext cx="3103833" cy="2637772"/>
            <a:chOff x="5923002" y="2275160"/>
            <a:chExt cx="3103833" cy="2637772"/>
          </a:xfrm>
        </p:grpSpPr>
        <p:sp>
          <p:nvSpPr>
            <p:cNvPr id="90" name="Oval 89"/>
            <p:cNvSpPr/>
            <p:nvPr/>
          </p:nvSpPr>
          <p:spPr>
            <a:xfrm>
              <a:off x="5923002" y="4590630"/>
              <a:ext cx="297510" cy="3223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a:solidFill>
                    <a:schemeClr val="bg1"/>
                  </a:solidFill>
                  <a:latin typeface="Calibri" panose="020F0502020204030204" pitchFamily="34" charset="0"/>
                </a:rPr>
                <a:t>4</a:t>
              </a:r>
            </a:p>
          </p:txBody>
        </p:sp>
        <p:sp>
          <p:nvSpPr>
            <p:cNvPr id="52" name="Rectangle 33"/>
            <p:cNvSpPr>
              <a:spLocks noChangeArrowheads="1"/>
            </p:cNvSpPr>
            <p:nvPr/>
          </p:nvSpPr>
          <p:spPr bwMode="auto">
            <a:xfrm>
              <a:off x="6821717" y="2275160"/>
              <a:ext cx="2205118" cy="550357"/>
            </a:xfrm>
            <a:prstGeom prst="rect">
              <a:avLst/>
            </a:prstGeom>
            <a:noFill/>
            <a:ln w="9525" algn="ctr">
              <a:noFill/>
              <a:prstDash val="dash"/>
              <a:miter lim="800000"/>
              <a:headEnd/>
              <a:tailEnd/>
            </a:ln>
          </p:spPr>
          <p:txBody>
            <a:bodyPr anchor="t"/>
            <a:lstStyle/>
            <a:p>
              <a:pPr>
                <a:spcBef>
                  <a:spcPct val="40000"/>
                </a:spcBef>
              </a:pPr>
              <a:r>
                <a:rPr lang="es-CL" sz="1600" b="1" dirty="0" smtClean="0">
                  <a:solidFill>
                    <a:srgbClr val="0070C0"/>
                  </a:solidFill>
                  <a:cs typeface="Arial" pitchFamily="34" charset="0"/>
                </a:rPr>
                <a:t>4. Block-</a:t>
              </a:r>
              <a:r>
                <a:rPr lang="es-CL" sz="1600" b="1" dirty="0" err="1" smtClean="0">
                  <a:solidFill>
                    <a:srgbClr val="0070C0"/>
                  </a:solidFill>
                  <a:cs typeface="Arial" pitchFamily="34" charset="0"/>
                </a:rPr>
                <a:t>chain</a:t>
              </a:r>
              <a:r>
                <a:rPr lang="es-CL" sz="1600" b="1" dirty="0" smtClean="0">
                  <a:solidFill>
                    <a:srgbClr val="0070C0"/>
                  </a:solidFill>
                  <a:cs typeface="Arial" pitchFamily="34" charset="0"/>
                </a:rPr>
                <a:t> para pagos</a:t>
              </a:r>
              <a:endParaRPr lang="es-CL" sz="1600" dirty="0" smtClean="0">
                <a:solidFill>
                  <a:srgbClr val="0070C0"/>
                </a:solidFill>
                <a:cs typeface="Arial" pitchFamily="34" charset="0"/>
              </a:endParaRPr>
            </a:p>
          </p:txBody>
        </p:sp>
      </p:grpSp>
      <p:grpSp>
        <p:nvGrpSpPr>
          <p:cNvPr id="8" name="Group 7"/>
          <p:cNvGrpSpPr/>
          <p:nvPr/>
        </p:nvGrpSpPr>
        <p:grpSpPr>
          <a:xfrm>
            <a:off x="5292747" y="3130382"/>
            <a:ext cx="3734088" cy="2025339"/>
            <a:chOff x="5292747" y="3130382"/>
            <a:chExt cx="3734088" cy="2025339"/>
          </a:xfrm>
        </p:grpSpPr>
        <p:sp>
          <p:nvSpPr>
            <p:cNvPr id="91" name="Oval 90"/>
            <p:cNvSpPr/>
            <p:nvPr/>
          </p:nvSpPr>
          <p:spPr>
            <a:xfrm>
              <a:off x="5292747" y="4833419"/>
              <a:ext cx="297510" cy="3223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b="1" dirty="0" smtClean="0">
                  <a:solidFill>
                    <a:schemeClr val="bg1"/>
                  </a:solidFill>
                  <a:latin typeface="Calibri" panose="020F0502020204030204" pitchFamily="34" charset="0"/>
                </a:rPr>
                <a:t>5</a:t>
              </a:r>
              <a:endParaRPr lang="en-GB" sz="1200" b="1" dirty="0">
                <a:solidFill>
                  <a:schemeClr val="bg1"/>
                </a:solidFill>
                <a:latin typeface="Calibri" panose="020F0502020204030204" pitchFamily="34" charset="0"/>
              </a:endParaRPr>
            </a:p>
          </p:txBody>
        </p:sp>
        <p:sp>
          <p:nvSpPr>
            <p:cNvPr id="54" name="Rectangle 33"/>
            <p:cNvSpPr>
              <a:spLocks noChangeArrowheads="1"/>
            </p:cNvSpPr>
            <p:nvPr/>
          </p:nvSpPr>
          <p:spPr bwMode="auto">
            <a:xfrm>
              <a:off x="6821717" y="3130382"/>
              <a:ext cx="2205118" cy="550357"/>
            </a:xfrm>
            <a:prstGeom prst="rect">
              <a:avLst/>
            </a:prstGeom>
            <a:noFill/>
            <a:ln w="9525" algn="ctr">
              <a:noFill/>
              <a:prstDash val="dash"/>
              <a:miter lim="800000"/>
              <a:headEnd/>
              <a:tailEnd/>
            </a:ln>
          </p:spPr>
          <p:txBody>
            <a:bodyPr anchor="t"/>
            <a:lstStyle/>
            <a:p>
              <a:pPr>
                <a:spcBef>
                  <a:spcPct val="40000"/>
                </a:spcBef>
              </a:pPr>
              <a:r>
                <a:rPr lang="es-CL" sz="1600" b="1" dirty="0" smtClean="0">
                  <a:solidFill>
                    <a:srgbClr val="0070C0"/>
                  </a:solidFill>
                  <a:cs typeface="Arial" pitchFamily="34" charset="0"/>
                </a:rPr>
                <a:t>5. Apalancar la infraestructura para pagos inmediatos</a:t>
              </a:r>
              <a:endParaRPr lang="es-CL" sz="1600" dirty="0" smtClean="0">
                <a:solidFill>
                  <a:srgbClr val="0070C0"/>
                </a:solidFill>
                <a:cs typeface="Arial" pitchFamily="34" charset="0"/>
              </a:endParaRPr>
            </a:p>
          </p:txBody>
        </p:sp>
      </p:grpSp>
    </p:spTree>
    <p:extLst>
      <p:ext uri="{BB962C8B-B14F-4D97-AF65-F5344CB8AC3E}">
        <p14:creationId xmlns:p14="http://schemas.microsoft.com/office/powerpoint/2010/main" val="39099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2800" dirty="0" err="1">
                <a:solidFill>
                  <a:schemeClr val="tx1">
                    <a:lumMod val="65000"/>
                    <a:lumOff val="35000"/>
                  </a:schemeClr>
                </a:solidFill>
              </a:rPr>
              <a:t>Everyday</a:t>
            </a:r>
            <a:r>
              <a:rPr lang="es-CL" sz="2800" dirty="0">
                <a:solidFill>
                  <a:schemeClr val="tx1">
                    <a:lumMod val="65000"/>
                    <a:lumOff val="35000"/>
                  </a:schemeClr>
                </a:solidFill>
              </a:rPr>
              <a:t> </a:t>
            </a:r>
            <a:r>
              <a:rPr lang="es-CL" sz="2800" dirty="0" err="1">
                <a:solidFill>
                  <a:schemeClr val="tx1">
                    <a:lumMod val="65000"/>
                    <a:lumOff val="35000"/>
                  </a:schemeClr>
                </a:solidFill>
              </a:rPr>
              <a:t>Payments</a:t>
            </a:r>
            <a:r>
              <a:rPr lang="es-CL" sz="2800" dirty="0">
                <a:solidFill>
                  <a:schemeClr val="tx1">
                    <a:lumMod val="65000"/>
                    <a:lumOff val="35000"/>
                  </a:schemeClr>
                </a:solidFill>
              </a:rPr>
              <a:t> </a:t>
            </a:r>
            <a:r>
              <a:rPr lang="es-CL" sz="2800" dirty="0" err="1">
                <a:solidFill>
                  <a:schemeClr val="tx1">
                    <a:lumMod val="65000"/>
                    <a:lumOff val="35000"/>
                  </a:schemeClr>
                </a:solidFill>
              </a:rPr>
              <a:t>Capabilities</a:t>
            </a:r>
            <a:endParaRPr lang="es-CL" sz="2800" dirty="0">
              <a:solidFill>
                <a:schemeClr val="tx1">
                  <a:lumMod val="65000"/>
                  <a:lumOff val="35000"/>
                </a:schemeClr>
              </a:solidFill>
            </a:endParaRPr>
          </a:p>
        </p:txBody>
      </p:sp>
      <p:sp>
        <p:nvSpPr>
          <p:cNvPr id="3" name="Slide Number Placeholder 2"/>
          <p:cNvSpPr>
            <a:spLocks noGrp="1"/>
          </p:cNvSpPr>
          <p:nvPr>
            <p:ph type="sldNum" sz="quarter" idx="4"/>
          </p:nvPr>
        </p:nvSpPr>
        <p:spPr/>
        <p:txBody>
          <a:bodyPr/>
          <a:lstStyle/>
          <a:p>
            <a:pPr>
              <a:defRPr/>
            </a:pPr>
            <a:fld id="{E81EDA28-478F-4C42-BA4D-9D7447E18929}" type="slidenum">
              <a:rPr lang="en-GB" smtClean="0">
                <a:solidFill>
                  <a:srgbClr val="666666"/>
                </a:solidFill>
              </a:rPr>
              <a:pPr>
                <a:defRPr/>
              </a:pPr>
              <a:t>14</a:t>
            </a:fld>
            <a:endParaRPr lang="en-GB" dirty="0">
              <a:solidFill>
                <a:srgbClr val="666666"/>
              </a:solidFill>
            </a:endParaRPr>
          </a:p>
        </p:txBody>
      </p:sp>
      <p:grpSp>
        <p:nvGrpSpPr>
          <p:cNvPr id="49" name="Group 48"/>
          <p:cNvGrpSpPr/>
          <p:nvPr/>
        </p:nvGrpSpPr>
        <p:grpSpPr>
          <a:xfrm>
            <a:off x="454493" y="1413775"/>
            <a:ext cx="8214381" cy="504000"/>
            <a:chOff x="454493" y="1413775"/>
            <a:chExt cx="8214381" cy="504000"/>
          </a:xfrm>
        </p:grpSpPr>
        <p:sp>
          <p:nvSpPr>
            <p:cNvPr id="5" name="TextBox 4"/>
            <p:cNvSpPr txBox="1"/>
            <p:nvPr/>
          </p:nvSpPr>
          <p:spPr>
            <a:xfrm>
              <a:off x="761914" y="1423719"/>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6" name="Oval 5"/>
            <p:cNvSpPr>
              <a:spLocks noChangeAspect="1"/>
            </p:cNvSpPr>
            <p:nvPr/>
          </p:nvSpPr>
          <p:spPr>
            <a:xfrm>
              <a:off x="454493" y="1413775"/>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pl-PL" sz="2800" dirty="0" smtClean="0">
                  <a:solidFill>
                    <a:srgbClr val="FFFFFF"/>
                  </a:solidFill>
                </a:rPr>
                <a:t>1</a:t>
              </a:r>
              <a:endParaRPr lang="pl-PL" sz="2800" dirty="0">
                <a:solidFill>
                  <a:srgbClr val="FFFFFF"/>
                </a:solidFill>
              </a:endParaRPr>
            </a:p>
          </p:txBody>
        </p:sp>
        <p:sp>
          <p:nvSpPr>
            <p:cNvPr id="7" name="Rectangle 6"/>
            <p:cNvSpPr/>
            <p:nvPr/>
          </p:nvSpPr>
          <p:spPr bwMode="gray">
            <a:xfrm>
              <a:off x="1640558" y="1423719"/>
              <a:ext cx="6664354" cy="492089"/>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1600"/>
                </a:spcAft>
                <a:buClr>
                  <a:srgbClr val="FF9900"/>
                </a:buClr>
                <a:defRPr/>
              </a:pPr>
              <a:r>
                <a:rPr lang="en-US" sz="1600" kern="0" dirty="0" err="1" smtClean="0"/>
                <a:t>Experiencia</a:t>
              </a:r>
              <a:r>
                <a:rPr lang="en-US" sz="1600" kern="0" dirty="0" smtClean="0"/>
                <a:t> de </a:t>
              </a:r>
              <a:r>
                <a:rPr lang="en-US" sz="1600" kern="0" dirty="0" err="1" smtClean="0"/>
                <a:t>cliente</a:t>
              </a:r>
              <a:r>
                <a:rPr lang="en-US" sz="1600" kern="0" dirty="0" smtClean="0"/>
                <a:t> Simple, </a:t>
              </a:r>
              <a:r>
                <a:rPr lang="en-US" sz="1600" kern="0" dirty="0" err="1" smtClean="0"/>
                <a:t>Consistente</a:t>
              </a:r>
              <a:r>
                <a:rPr lang="en-US" sz="1600" kern="0" dirty="0" smtClean="0"/>
                <a:t>, </a:t>
              </a:r>
              <a:r>
                <a:rPr lang="en-US" sz="1600" kern="0" dirty="0" err="1" smtClean="0"/>
                <a:t>Atractiva</a:t>
              </a:r>
              <a:r>
                <a:rPr lang="en-US" sz="1600" kern="0" dirty="0" smtClean="0"/>
                <a:t> e </a:t>
              </a:r>
              <a:r>
                <a:rPr lang="en-US" sz="1600" kern="0" dirty="0" err="1" smtClean="0"/>
                <a:t>Integrada</a:t>
              </a:r>
              <a:endParaRPr lang="en-US" sz="1600" kern="0" dirty="0"/>
            </a:p>
          </p:txBody>
        </p:sp>
      </p:grpSp>
      <p:grpSp>
        <p:nvGrpSpPr>
          <p:cNvPr id="48" name="Group 47"/>
          <p:cNvGrpSpPr/>
          <p:nvPr/>
        </p:nvGrpSpPr>
        <p:grpSpPr>
          <a:xfrm>
            <a:off x="454493" y="2042641"/>
            <a:ext cx="8214381" cy="504000"/>
            <a:chOff x="454493" y="2009893"/>
            <a:chExt cx="8214381" cy="504000"/>
          </a:xfrm>
        </p:grpSpPr>
        <p:sp>
          <p:nvSpPr>
            <p:cNvPr id="33" name="TextBox 32"/>
            <p:cNvSpPr txBox="1"/>
            <p:nvPr/>
          </p:nvSpPr>
          <p:spPr>
            <a:xfrm>
              <a:off x="761914" y="2015849"/>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10" name="Oval 9"/>
            <p:cNvSpPr>
              <a:spLocks noChangeAspect="1"/>
            </p:cNvSpPr>
            <p:nvPr/>
          </p:nvSpPr>
          <p:spPr>
            <a:xfrm>
              <a:off x="454493" y="2009893"/>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dirty="0" smtClean="0">
                  <a:solidFill>
                    <a:srgbClr val="FFFFFF"/>
                  </a:solidFill>
                </a:rPr>
                <a:t>2</a:t>
              </a:r>
              <a:endParaRPr lang="pl-PL" sz="2800" dirty="0">
                <a:solidFill>
                  <a:srgbClr val="FFFFFF"/>
                </a:solidFill>
              </a:endParaRPr>
            </a:p>
          </p:txBody>
        </p:sp>
        <p:sp>
          <p:nvSpPr>
            <p:cNvPr id="11" name="Rectangle 10"/>
            <p:cNvSpPr/>
            <p:nvPr/>
          </p:nvSpPr>
          <p:spPr bwMode="gray">
            <a:xfrm>
              <a:off x="1640558" y="2019837"/>
              <a:ext cx="6664354" cy="488101"/>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1600"/>
                </a:spcAft>
                <a:buClr>
                  <a:srgbClr val="FF9900"/>
                </a:buClr>
                <a:defRPr/>
              </a:pPr>
              <a:r>
                <a:rPr lang="es-CL" sz="1600" kern="0" dirty="0" smtClean="0"/>
                <a:t>Cuentas </a:t>
              </a:r>
              <a:r>
                <a:rPr lang="es-CL" sz="1600" i="1" kern="0" dirty="0" err="1" smtClean="0"/>
                <a:t>Digitally</a:t>
              </a:r>
              <a:r>
                <a:rPr lang="es-CL" sz="1600" i="1" kern="0" dirty="0" smtClean="0"/>
                <a:t> </a:t>
              </a:r>
              <a:r>
                <a:rPr lang="es-CL" sz="1600" i="1" kern="0" dirty="0" err="1" smtClean="0"/>
                <a:t>Enabled</a:t>
              </a:r>
              <a:endParaRPr lang="es-CL" sz="1600" kern="0" dirty="0"/>
            </a:p>
          </p:txBody>
        </p:sp>
      </p:grpSp>
      <p:grpSp>
        <p:nvGrpSpPr>
          <p:cNvPr id="47" name="Group 46"/>
          <p:cNvGrpSpPr/>
          <p:nvPr/>
        </p:nvGrpSpPr>
        <p:grpSpPr>
          <a:xfrm>
            <a:off x="454493" y="2671507"/>
            <a:ext cx="8214381" cy="504000"/>
            <a:chOff x="454493" y="2619458"/>
            <a:chExt cx="8214381" cy="504000"/>
          </a:xfrm>
        </p:grpSpPr>
        <p:sp>
          <p:nvSpPr>
            <p:cNvPr id="34" name="TextBox 33"/>
            <p:cNvSpPr txBox="1"/>
            <p:nvPr/>
          </p:nvSpPr>
          <p:spPr>
            <a:xfrm>
              <a:off x="761914" y="2619959"/>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14" name="Oval 13"/>
            <p:cNvSpPr>
              <a:spLocks noChangeAspect="1"/>
            </p:cNvSpPr>
            <p:nvPr/>
          </p:nvSpPr>
          <p:spPr>
            <a:xfrm>
              <a:off x="454493" y="2619458"/>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dirty="0" smtClean="0">
                  <a:solidFill>
                    <a:srgbClr val="FFFFFF"/>
                  </a:solidFill>
                </a:rPr>
                <a:t>3</a:t>
              </a:r>
              <a:endParaRPr lang="pl-PL" sz="2800" dirty="0">
                <a:solidFill>
                  <a:srgbClr val="FFFFFF"/>
                </a:solidFill>
              </a:endParaRPr>
            </a:p>
          </p:txBody>
        </p:sp>
        <p:sp>
          <p:nvSpPr>
            <p:cNvPr id="15" name="Rectangle 14"/>
            <p:cNvSpPr/>
            <p:nvPr/>
          </p:nvSpPr>
          <p:spPr bwMode="gray">
            <a:xfrm>
              <a:off x="1640558" y="2635238"/>
              <a:ext cx="6664354" cy="476810"/>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2200"/>
                </a:spcAft>
                <a:buClr>
                  <a:srgbClr val="FF9900"/>
                </a:buClr>
                <a:defRPr/>
              </a:pPr>
              <a:r>
                <a:rPr lang="es-CL" sz="1600" kern="0" dirty="0" err="1" smtClean="0"/>
                <a:t>Contact-less</a:t>
              </a:r>
              <a:r>
                <a:rPr lang="es-CL" sz="1600" kern="0" dirty="0" smtClean="0"/>
                <a:t> y Mobile </a:t>
              </a:r>
              <a:r>
                <a:rPr lang="es-CL" sz="1600" kern="0" dirty="0" err="1" smtClean="0"/>
                <a:t>Contact-less</a:t>
              </a:r>
              <a:r>
                <a:rPr lang="es-CL" sz="1600" kern="0" dirty="0" smtClean="0"/>
                <a:t> </a:t>
              </a:r>
              <a:endParaRPr lang="es-CL" sz="1600" kern="0" dirty="0"/>
            </a:p>
          </p:txBody>
        </p:sp>
      </p:grpSp>
      <p:grpSp>
        <p:nvGrpSpPr>
          <p:cNvPr id="46" name="Group 45"/>
          <p:cNvGrpSpPr/>
          <p:nvPr/>
        </p:nvGrpSpPr>
        <p:grpSpPr>
          <a:xfrm>
            <a:off x="454493" y="3300373"/>
            <a:ext cx="8214381" cy="504000"/>
            <a:chOff x="454493" y="3229023"/>
            <a:chExt cx="8214381" cy="504000"/>
          </a:xfrm>
        </p:grpSpPr>
        <p:sp>
          <p:nvSpPr>
            <p:cNvPr id="35" name="TextBox 34"/>
            <p:cNvSpPr txBox="1"/>
            <p:nvPr/>
          </p:nvSpPr>
          <p:spPr>
            <a:xfrm>
              <a:off x="761914" y="3239200"/>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18" name="Oval 17"/>
            <p:cNvSpPr>
              <a:spLocks noChangeAspect="1"/>
            </p:cNvSpPr>
            <p:nvPr/>
          </p:nvSpPr>
          <p:spPr>
            <a:xfrm>
              <a:off x="454493" y="3229023"/>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dirty="0" smtClean="0">
                  <a:solidFill>
                    <a:srgbClr val="FFFFFF"/>
                  </a:solidFill>
                </a:rPr>
                <a:t>4</a:t>
              </a:r>
              <a:endParaRPr lang="pl-PL" sz="2800" dirty="0">
                <a:solidFill>
                  <a:srgbClr val="FFFFFF"/>
                </a:solidFill>
              </a:endParaRPr>
            </a:p>
          </p:txBody>
        </p:sp>
        <p:sp>
          <p:nvSpPr>
            <p:cNvPr id="19" name="Rectangle 18"/>
            <p:cNvSpPr/>
            <p:nvPr/>
          </p:nvSpPr>
          <p:spPr bwMode="gray">
            <a:xfrm>
              <a:off x="1640558" y="3247335"/>
              <a:ext cx="6664354" cy="483954"/>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3400"/>
                </a:spcAft>
                <a:buClr>
                  <a:srgbClr val="FF9900"/>
                </a:buClr>
                <a:defRPr/>
              </a:pPr>
              <a:r>
                <a:rPr lang="es-CL" sz="1600" kern="0" dirty="0" smtClean="0"/>
                <a:t>Motor de pagos digitales en Tiempo Real</a:t>
              </a:r>
              <a:endParaRPr lang="es-CL" sz="1600" kern="0" dirty="0"/>
            </a:p>
          </p:txBody>
        </p:sp>
      </p:grpSp>
      <p:grpSp>
        <p:nvGrpSpPr>
          <p:cNvPr id="45" name="Group 44"/>
          <p:cNvGrpSpPr/>
          <p:nvPr/>
        </p:nvGrpSpPr>
        <p:grpSpPr>
          <a:xfrm>
            <a:off x="454493" y="3929239"/>
            <a:ext cx="8214381" cy="504000"/>
            <a:chOff x="454493" y="3852035"/>
            <a:chExt cx="8214381" cy="504000"/>
          </a:xfrm>
        </p:grpSpPr>
        <p:sp>
          <p:nvSpPr>
            <p:cNvPr id="36" name="TextBox 35"/>
            <p:cNvSpPr txBox="1"/>
            <p:nvPr/>
          </p:nvSpPr>
          <p:spPr>
            <a:xfrm>
              <a:off x="761914" y="3857990"/>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22" name="Oval 21"/>
            <p:cNvSpPr>
              <a:spLocks noChangeAspect="1"/>
            </p:cNvSpPr>
            <p:nvPr/>
          </p:nvSpPr>
          <p:spPr>
            <a:xfrm>
              <a:off x="454493" y="3852035"/>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dirty="0" smtClean="0">
                  <a:solidFill>
                    <a:srgbClr val="FFFFFF"/>
                  </a:solidFill>
                </a:rPr>
                <a:t>5</a:t>
              </a:r>
              <a:endParaRPr lang="pl-PL" sz="2800" dirty="0">
                <a:solidFill>
                  <a:srgbClr val="FFFFFF"/>
                </a:solidFill>
              </a:endParaRPr>
            </a:p>
          </p:txBody>
        </p:sp>
        <p:sp>
          <p:nvSpPr>
            <p:cNvPr id="23" name="Rectangle 22"/>
            <p:cNvSpPr/>
            <p:nvPr/>
          </p:nvSpPr>
          <p:spPr bwMode="gray">
            <a:xfrm>
              <a:off x="1640558" y="3867899"/>
              <a:ext cx="6664354" cy="482180"/>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2800"/>
                </a:spcAft>
                <a:buClr>
                  <a:srgbClr val="FF9900"/>
                </a:buClr>
                <a:defRPr/>
              </a:pPr>
              <a:r>
                <a:rPr lang="es-CL" sz="1600" kern="0" dirty="0" err="1" smtClean="0"/>
                <a:t>APIs</a:t>
              </a:r>
              <a:r>
                <a:rPr lang="es-CL" sz="1600" kern="0" dirty="0" smtClean="0"/>
                <a:t> para pagos digitales (ej. Clientes, </a:t>
              </a:r>
              <a:r>
                <a:rPr lang="es-CL" sz="1600" kern="0" dirty="0" err="1" smtClean="0"/>
                <a:t>Merchants</a:t>
              </a:r>
              <a:r>
                <a:rPr lang="es-CL" sz="1600" kern="0" dirty="0"/>
                <a:t>, </a:t>
              </a:r>
              <a:r>
                <a:rPr lang="es-CL" sz="1600" kern="0" dirty="0" smtClean="0"/>
                <a:t>Socios)</a:t>
              </a:r>
              <a:endParaRPr lang="es-CL" sz="1600" kern="0" dirty="0"/>
            </a:p>
          </p:txBody>
        </p:sp>
      </p:grpSp>
      <p:grpSp>
        <p:nvGrpSpPr>
          <p:cNvPr id="43" name="Group 42"/>
          <p:cNvGrpSpPr/>
          <p:nvPr/>
        </p:nvGrpSpPr>
        <p:grpSpPr>
          <a:xfrm>
            <a:off x="454493" y="4514621"/>
            <a:ext cx="8214381" cy="504000"/>
            <a:chOff x="454493" y="5220816"/>
            <a:chExt cx="8214381" cy="504000"/>
          </a:xfrm>
        </p:grpSpPr>
        <p:sp>
          <p:nvSpPr>
            <p:cNvPr id="38" name="TextBox 37"/>
            <p:cNvSpPr txBox="1"/>
            <p:nvPr/>
          </p:nvSpPr>
          <p:spPr>
            <a:xfrm>
              <a:off x="761914" y="5226771"/>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26" name="Oval 25"/>
            <p:cNvSpPr>
              <a:spLocks noChangeAspect="1"/>
            </p:cNvSpPr>
            <p:nvPr/>
          </p:nvSpPr>
          <p:spPr>
            <a:xfrm>
              <a:off x="454493" y="5220816"/>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L" sz="2800" dirty="0" smtClean="0">
                  <a:solidFill>
                    <a:srgbClr val="FFFFFF"/>
                  </a:solidFill>
                </a:rPr>
                <a:t>6</a:t>
              </a:r>
              <a:endParaRPr lang="pl-PL" sz="2800" dirty="0">
                <a:solidFill>
                  <a:srgbClr val="FFFFFF"/>
                </a:solidFill>
              </a:endParaRPr>
            </a:p>
          </p:txBody>
        </p:sp>
        <p:sp>
          <p:nvSpPr>
            <p:cNvPr id="27" name="Rectangle 26"/>
            <p:cNvSpPr/>
            <p:nvPr/>
          </p:nvSpPr>
          <p:spPr bwMode="gray">
            <a:xfrm>
              <a:off x="1640558" y="5244332"/>
              <a:ext cx="6664354" cy="474528"/>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2200"/>
                </a:spcAft>
                <a:buClr>
                  <a:srgbClr val="FF9900"/>
                </a:buClr>
                <a:defRPr/>
              </a:pPr>
              <a:r>
                <a:rPr lang="es-CL" sz="1600" kern="0" dirty="0"/>
                <a:t>Conectividad con 3ros (ej. tipos de pagos, monedas alternativos, </a:t>
              </a:r>
              <a:r>
                <a:rPr lang="es-CL" sz="1600" kern="0" dirty="0" err="1"/>
                <a:t>agregadores</a:t>
              </a:r>
              <a:r>
                <a:rPr lang="es-CL" sz="1600" kern="0" dirty="0"/>
                <a:t> para comparación de precios, proveedores de información)</a:t>
              </a:r>
            </a:p>
          </p:txBody>
        </p:sp>
      </p:grpSp>
      <p:grpSp>
        <p:nvGrpSpPr>
          <p:cNvPr id="44" name="Group 43"/>
          <p:cNvGrpSpPr/>
          <p:nvPr/>
        </p:nvGrpSpPr>
        <p:grpSpPr>
          <a:xfrm>
            <a:off x="454493" y="5167827"/>
            <a:ext cx="8214381" cy="504000"/>
            <a:chOff x="454493" y="4488494"/>
            <a:chExt cx="8214381" cy="504000"/>
          </a:xfrm>
        </p:grpSpPr>
        <p:sp>
          <p:nvSpPr>
            <p:cNvPr id="37" name="TextBox 36"/>
            <p:cNvSpPr txBox="1"/>
            <p:nvPr/>
          </p:nvSpPr>
          <p:spPr>
            <a:xfrm>
              <a:off x="761914" y="4500405"/>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30" name="Oval 29"/>
            <p:cNvSpPr>
              <a:spLocks noChangeAspect="1"/>
            </p:cNvSpPr>
            <p:nvPr/>
          </p:nvSpPr>
          <p:spPr>
            <a:xfrm>
              <a:off x="454493" y="4488494"/>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L" sz="2800" dirty="0" smtClean="0">
                  <a:solidFill>
                    <a:srgbClr val="FFFFFF"/>
                  </a:solidFill>
                </a:rPr>
                <a:t>7</a:t>
              </a:r>
              <a:endParaRPr lang="pl-PL" sz="2800" dirty="0">
                <a:solidFill>
                  <a:srgbClr val="FFFFFF"/>
                </a:solidFill>
              </a:endParaRPr>
            </a:p>
          </p:txBody>
        </p:sp>
        <p:sp>
          <p:nvSpPr>
            <p:cNvPr id="31" name="Rectangle 30"/>
            <p:cNvSpPr/>
            <p:nvPr/>
          </p:nvSpPr>
          <p:spPr bwMode="gray">
            <a:xfrm>
              <a:off x="1640558" y="4512010"/>
              <a:ext cx="6664354" cy="480484"/>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2800"/>
                </a:spcAft>
                <a:buClr>
                  <a:srgbClr val="FF9900"/>
                </a:buClr>
                <a:defRPr/>
              </a:pPr>
              <a:r>
                <a:rPr lang="en-US" sz="1600" kern="0" dirty="0" err="1" smtClean="0"/>
                <a:t>Motores</a:t>
              </a:r>
              <a:r>
                <a:rPr lang="en-US" sz="1600" kern="0" dirty="0" smtClean="0"/>
                <a:t> de Data </a:t>
              </a:r>
              <a:r>
                <a:rPr lang="en-US" sz="1600" kern="0" dirty="0"/>
                <a:t>Analytics </a:t>
              </a:r>
              <a:r>
                <a:rPr lang="en-US" sz="1600" kern="0" dirty="0" smtClean="0"/>
                <a:t>(</a:t>
              </a:r>
              <a:r>
                <a:rPr lang="en-US" sz="1600" kern="0" dirty="0" err="1" smtClean="0"/>
                <a:t>e</a:t>
              </a:r>
              <a:r>
                <a:rPr lang="en-US" sz="1600" kern="0" dirty="0" err="1"/>
                <a:t>j</a:t>
              </a:r>
              <a:r>
                <a:rPr lang="en-US" sz="1600" kern="0" dirty="0" smtClean="0"/>
                <a:t>. </a:t>
              </a:r>
              <a:r>
                <a:rPr lang="en-US" sz="1600" kern="0" dirty="0" err="1" smtClean="0"/>
                <a:t>Monetización</a:t>
              </a:r>
              <a:r>
                <a:rPr lang="en-US" sz="1600" kern="0" dirty="0" smtClean="0"/>
                <a:t> de </a:t>
              </a:r>
              <a:r>
                <a:rPr lang="en-US" sz="1600" kern="0" dirty="0" err="1" smtClean="0"/>
                <a:t>datos</a:t>
              </a:r>
              <a:r>
                <a:rPr lang="en-US" sz="1600" kern="0" dirty="0" smtClean="0"/>
                <a:t>, </a:t>
              </a:r>
              <a:r>
                <a:rPr lang="en-US" sz="1600" kern="0" dirty="0" err="1" smtClean="0"/>
                <a:t>servicios</a:t>
              </a:r>
              <a:r>
                <a:rPr lang="en-US" sz="1600" kern="0" dirty="0" smtClean="0"/>
                <a:t> de valor </a:t>
              </a:r>
              <a:r>
                <a:rPr lang="en-US" sz="1600" kern="0" dirty="0" err="1" smtClean="0"/>
                <a:t>agregado</a:t>
              </a:r>
              <a:r>
                <a:rPr lang="en-US" sz="1600" kern="0" dirty="0" smtClean="0"/>
                <a:t>)</a:t>
              </a:r>
              <a:endParaRPr lang="en-US" sz="1600" kern="0" dirty="0"/>
            </a:p>
          </p:txBody>
        </p:sp>
      </p:grpSp>
      <p:sp>
        <p:nvSpPr>
          <p:cNvPr id="32"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grpSp>
        <p:nvGrpSpPr>
          <p:cNvPr id="42" name="Group 41"/>
          <p:cNvGrpSpPr/>
          <p:nvPr/>
        </p:nvGrpSpPr>
        <p:grpSpPr>
          <a:xfrm>
            <a:off x="454493" y="5815839"/>
            <a:ext cx="8214381" cy="504000"/>
            <a:chOff x="454493" y="5815839"/>
            <a:chExt cx="8214381" cy="504000"/>
          </a:xfrm>
        </p:grpSpPr>
        <p:sp>
          <p:nvSpPr>
            <p:cNvPr id="39" name="TextBox 38"/>
            <p:cNvSpPr txBox="1"/>
            <p:nvPr/>
          </p:nvSpPr>
          <p:spPr>
            <a:xfrm>
              <a:off x="761914" y="5821794"/>
              <a:ext cx="7906960" cy="492089"/>
            </a:xfrm>
            <a:prstGeom prst="rect">
              <a:avLst/>
            </a:prstGeom>
            <a:solidFill>
              <a:schemeClr val="bg1"/>
            </a:solidFill>
          </p:spPr>
          <p:txBody>
            <a:bodyPr wrap="none" lIns="182880" rtlCol="0" anchor="ctr" anchorCtr="0">
              <a:noAutofit/>
            </a:bodyPr>
            <a:lstStyle/>
            <a:p>
              <a:endParaRPr lang="en-US" sz="1550" dirty="0">
                <a:solidFill>
                  <a:srgbClr val="FFFFFF"/>
                </a:solidFill>
              </a:endParaRPr>
            </a:p>
          </p:txBody>
        </p:sp>
        <p:sp>
          <p:nvSpPr>
            <p:cNvPr id="40" name="Oval 39"/>
            <p:cNvSpPr>
              <a:spLocks noChangeAspect="1"/>
            </p:cNvSpPr>
            <p:nvPr/>
          </p:nvSpPr>
          <p:spPr>
            <a:xfrm>
              <a:off x="454493" y="5815839"/>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dirty="0">
                  <a:solidFill>
                    <a:srgbClr val="FFFFFF"/>
                  </a:solidFill>
                </a:rPr>
                <a:t>8</a:t>
              </a:r>
              <a:endParaRPr lang="pl-PL" sz="2800" dirty="0">
                <a:solidFill>
                  <a:srgbClr val="FFFFFF"/>
                </a:solidFill>
              </a:endParaRPr>
            </a:p>
          </p:txBody>
        </p:sp>
        <p:sp>
          <p:nvSpPr>
            <p:cNvPr id="41" name="Rectangle 40"/>
            <p:cNvSpPr/>
            <p:nvPr/>
          </p:nvSpPr>
          <p:spPr bwMode="gray">
            <a:xfrm>
              <a:off x="1640558" y="5839355"/>
              <a:ext cx="6664354" cy="474528"/>
            </a:xfrm>
            <a:prstGeom prst="rect">
              <a:avLst/>
            </a:prstGeom>
            <a:noFill/>
            <a:ln w="6350">
              <a:noFill/>
              <a:miter lim="800000"/>
              <a:headEnd/>
              <a:tailEnd/>
            </a:ln>
            <a:effectLst/>
          </p:spPr>
          <p:txBody>
            <a:bodyPr vert="horz" wrap="square" lIns="0" tIns="0" rIns="0" bIns="0" numCol="1" rtlCol="0" anchor="ctr" anchorCtr="0" compatLnSpc="1">
              <a:prstTxWarp prst="textNoShape">
                <a:avLst/>
              </a:prstTxWarp>
              <a:noAutofit/>
            </a:bodyPr>
            <a:lstStyle/>
            <a:p>
              <a:pPr>
                <a:lnSpc>
                  <a:spcPct val="95000"/>
                </a:lnSpc>
                <a:spcAft>
                  <a:spcPts val="2200"/>
                </a:spcAft>
                <a:buClr>
                  <a:srgbClr val="FF9900"/>
                </a:buClr>
                <a:defRPr/>
              </a:pPr>
              <a:r>
                <a:rPr lang="en-US" sz="1600" kern="0" dirty="0" err="1" smtClean="0"/>
                <a:t>Notificaciones</a:t>
              </a:r>
              <a:r>
                <a:rPr lang="en-US" sz="1600" kern="0" dirty="0" smtClean="0"/>
                <a:t> </a:t>
              </a:r>
              <a:r>
                <a:rPr lang="en-US" sz="1600" kern="0" dirty="0" err="1" smtClean="0"/>
                <a:t>en</a:t>
              </a:r>
              <a:r>
                <a:rPr lang="en-US" sz="1600" kern="0" dirty="0" smtClean="0"/>
                <a:t> </a:t>
              </a:r>
              <a:r>
                <a:rPr lang="en-US" sz="1600" kern="0" dirty="0" err="1" smtClean="0"/>
                <a:t>Tiempo</a:t>
              </a:r>
              <a:r>
                <a:rPr lang="en-US" sz="1600" kern="0" dirty="0" smtClean="0"/>
                <a:t> Real, Monitoreo de </a:t>
              </a:r>
              <a:r>
                <a:rPr lang="en-US" sz="1600" kern="0" dirty="0" err="1" smtClean="0"/>
                <a:t>Fraude</a:t>
              </a:r>
              <a:r>
                <a:rPr lang="en-US" sz="1600" kern="0" dirty="0" smtClean="0"/>
                <a:t> </a:t>
              </a:r>
              <a:r>
                <a:rPr lang="en-US" sz="1600" kern="0" dirty="0" err="1" smtClean="0"/>
                <a:t>en</a:t>
              </a:r>
              <a:r>
                <a:rPr lang="en-US" sz="1600" kern="0" dirty="0" smtClean="0"/>
                <a:t> </a:t>
              </a:r>
              <a:r>
                <a:rPr lang="en-US" sz="1600" kern="0" dirty="0" err="1" smtClean="0"/>
                <a:t>Tiempo</a:t>
              </a:r>
              <a:r>
                <a:rPr lang="en-US" sz="1600" kern="0" dirty="0" smtClean="0"/>
                <a:t> Real</a:t>
              </a:r>
              <a:endParaRPr lang="en-US" sz="1600" kern="0" dirty="0"/>
            </a:p>
          </p:txBody>
        </p:sp>
      </p:grpSp>
    </p:spTree>
    <p:extLst>
      <p:ext uri="{BB962C8B-B14F-4D97-AF65-F5344CB8AC3E}">
        <p14:creationId xmlns:p14="http://schemas.microsoft.com/office/powerpoint/2010/main" val="12915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9"/>
          <a:ext cx="158750" cy="158751"/>
        </p:xfrm>
        <a:graphic>
          <a:graphicData uri="http://schemas.openxmlformats.org/presentationml/2006/ole">
            <mc:AlternateContent xmlns:mc="http://schemas.openxmlformats.org/markup-compatibility/2006">
              <mc:Choice xmlns:v="urn:schemas-microsoft-com:vml" Requires="v">
                <p:oleObj spid="_x0000_s11574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9"/>
                        <a:ext cx="158750" cy="158751"/>
                      </a:xfrm>
                      <a:prstGeom prst="rect">
                        <a:avLst/>
                      </a:prstGeom>
                    </p:spPr>
                  </p:pic>
                </p:oleObj>
              </mc:Fallback>
            </mc:AlternateContent>
          </a:graphicData>
        </a:graphic>
      </p:graphicFrame>
      <p:sp>
        <p:nvSpPr>
          <p:cNvPr id="2" name="Title 1"/>
          <p:cNvSpPr>
            <a:spLocks noGrp="1"/>
          </p:cNvSpPr>
          <p:nvPr>
            <p:ph type="ctrTitle"/>
          </p:nvPr>
        </p:nvSpPr>
        <p:spPr>
          <a:xfrm>
            <a:off x="455613" y="561927"/>
            <a:ext cx="8232775" cy="549697"/>
          </a:xfrm>
        </p:spPr>
        <p:txBody>
          <a:bodyPr anchor="b"/>
          <a:lstStyle/>
          <a:p>
            <a:r>
              <a:rPr lang="es-CL" sz="2800" dirty="0"/>
              <a:t>Definiendo una estrategia de Pagos Digitales</a:t>
            </a:r>
          </a:p>
        </p:txBody>
      </p:sp>
      <p:sp>
        <p:nvSpPr>
          <p:cNvPr id="11" name="Slide Number Placeholder 10"/>
          <p:cNvSpPr>
            <a:spLocks noGrp="1"/>
          </p:cNvSpPr>
          <p:nvPr>
            <p:ph type="sldNum" sz="quarter" idx="4"/>
          </p:nvPr>
        </p:nvSpPr>
        <p:spPr/>
        <p:txBody>
          <a:bodyPr/>
          <a:lstStyle/>
          <a:p>
            <a:fld id="{90CBDC3A-D49F-4631-A8C7-55D59B33E5FA}" type="slidenum">
              <a:rPr lang="en-US" smtClean="0"/>
              <a:pPr/>
              <a:t>15</a:t>
            </a:fld>
            <a:endParaRPr lang="en-US" dirty="0"/>
          </a:p>
        </p:txBody>
      </p:sp>
      <p:sp>
        <p:nvSpPr>
          <p:cNvPr id="7" name="Footer Placeholder 3"/>
          <p:cNvSpPr>
            <a:spLocks noGrp="1"/>
          </p:cNvSpPr>
          <p:nvPr>
            <p:ph type="ftr" sz="quarter" idx="3"/>
          </p:nvPr>
        </p:nvSpPr>
        <p:spPr>
          <a:xfrm>
            <a:off x="455613" y="6575425"/>
            <a:ext cx="4060825" cy="128588"/>
          </a:xfrm>
        </p:spPr>
        <p:txBody>
          <a:bodyPr/>
          <a:lstStyle/>
          <a:p>
            <a:r>
              <a:rPr lang="en-US" dirty="0" smtClean="0"/>
              <a:t>Copyright © 2016 Accenture  All rights reserved.</a:t>
            </a:r>
            <a:endParaRPr lang="en-US" dirty="0"/>
          </a:p>
        </p:txBody>
      </p:sp>
      <p:grpSp>
        <p:nvGrpSpPr>
          <p:cNvPr id="23" name="Group 22"/>
          <p:cNvGrpSpPr/>
          <p:nvPr/>
        </p:nvGrpSpPr>
        <p:grpSpPr>
          <a:xfrm>
            <a:off x="382585" y="1282700"/>
            <a:ext cx="2387787" cy="2086812"/>
            <a:chOff x="382585" y="1282700"/>
            <a:chExt cx="2387787" cy="2086812"/>
          </a:xfrm>
        </p:grpSpPr>
        <p:sp>
          <p:nvSpPr>
            <p:cNvPr id="8" name="Rounded Rectangular Callout 7"/>
            <p:cNvSpPr/>
            <p:nvPr/>
          </p:nvSpPr>
          <p:spPr>
            <a:xfrm>
              <a:off x="382585" y="1282700"/>
              <a:ext cx="2387787" cy="2026024"/>
            </a:xfrm>
            <a:prstGeom prst="wedgeRoundRectCallout">
              <a:avLst>
                <a:gd name="adj1" fmla="val -32942"/>
                <a:gd name="adj2" fmla="val 63385"/>
                <a:gd name="adj3" fmla="val 16667"/>
              </a:avLst>
            </a:prstGeom>
            <a:solidFill>
              <a:schemeClr val="bg1"/>
            </a:solidFill>
            <a:ln w="38100">
              <a:solidFill>
                <a:srgbClr val="66A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7"/>
            <p:cNvSpPr>
              <a:spLocks noChangeArrowheads="1"/>
            </p:cNvSpPr>
            <p:nvPr/>
          </p:nvSpPr>
          <p:spPr bwMode="auto">
            <a:xfrm>
              <a:off x="532083" y="1430520"/>
              <a:ext cx="19606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2400" dirty="0" smtClean="0">
                  <a:solidFill>
                    <a:srgbClr val="66AA44"/>
                  </a:solidFill>
                </a:rPr>
                <a:t>Se </a:t>
              </a:r>
              <a:r>
                <a:rPr lang="en-GB" altLang="en-US" sz="2400" dirty="0" err="1" smtClean="0">
                  <a:solidFill>
                    <a:srgbClr val="66AA44"/>
                  </a:solidFill>
                </a:rPr>
                <a:t>están</a:t>
              </a:r>
              <a:r>
                <a:rPr lang="en-GB" altLang="en-US" sz="2400" dirty="0" smtClean="0">
                  <a:solidFill>
                    <a:srgbClr val="66AA44"/>
                  </a:solidFill>
                </a:rPr>
                <a:t> </a:t>
              </a:r>
              <a:r>
                <a:rPr lang="en-GB" altLang="en-US" sz="2400" dirty="0" err="1" smtClean="0">
                  <a:solidFill>
                    <a:srgbClr val="66AA44"/>
                  </a:solidFill>
                </a:rPr>
                <a:t>explotando</a:t>
              </a:r>
              <a:r>
                <a:rPr lang="en-GB" altLang="en-US" sz="2400" dirty="0" smtClean="0">
                  <a:solidFill>
                    <a:srgbClr val="66AA44"/>
                  </a:solidFill>
                </a:rPr>
                <a:t> </a:t>
              </a:r>
              <a:r>
                <a:rPr lang="en-GB" altLang="en-US" sz="2400" dirty="0" err="1" smtClean="0">
                  <a:solidFill>
                    <a:srgbClr val="66AA44"/>
                  </a:solidFill>
                </a:rPr>
                <a:t>capacidades</a:t>
              </a:r>
              <a:r>
                <a:rPr lang="en-GB" altLang="en-US" sz="2400" dirty="0" smtClean="0">
                  <a:solidFill>
                    <a:srgbClr val="66AA44"/>
                  </a:solidFill>
                </a:rPr>
                <a:t> real-time? </a:t>
              </a:r>
              <a:br>
                <a:rPr lang="en-GB" altLang="en-US" sz="2400" dirty="0" smtClean="0">
                  <a:solidFill>
                    <a:srgbClr val="66AA44"/>
                  </a:solidFill>
                </a:rPr>
              </a:br>
              <a:endParaRPr lang="en-GB" altLang="en-US" sz="2400" dirty="0">
                <a:solidFill>
                  <a:srgbClr val="66AA44"/>
                </a:solidFill>
              </a:endParaRPr>
            </a:p>
          </p:txBody>
        </p:sp>
      </p:grpSp>
      <p:grpSp>
        <p:nvGrpSpPr>
          <p:cNvPr id="5" name="Group 4"/>
          <p:cNvGrpSpPr/>
          <p:nvPr/>
        </p:nvGrpSpPr>
        <p:grpSpPr>
          <a:xfrm>
            <a:off x="6022120" y="4048678"/>
            <a:ext cx="2772630" cy="2430096"/>
            <a:chOff x="6022120" y="4048678"/>
            <a:chExt cx="2772630" cy="2430096"/>
          </a:xfrm>
        </p:grpSpPr>
        <p:sp>
          <p:nvSpPr>
            <p:cNvPr id="15" name="Rounded Rectangular Callout 14"/>
            <p:cNvSpPr/>
            <p:nvPr/>
          </p:nvSpPr>
          <p:spPr>
            <a:xfrm>
              <a:off x="6022120" y="4048678"/>
              <a:ext cx="2772630" cy="2430096"/>
            </a:xfrm>
            <a:prstGeom prst="wedgeRoundRectCallout">
              <a:avLst>
                <a:gd name="adj1" fmla="val 31183"/>
                <a:gd name="adj2" fmla="val -72898"/>
                <a:gd name="adj3" fmla="val 16667"/>
              </a:avLst>
            </a:prstGeom>
            <a:solidFill>
              <a:schemeClr val="bg1"/>
            </a:solidFill>
            <a:ln w="38100">
              <a:solidFill>
                <a:srgbClr val="008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p:cNvSpPr>
              <a:spLocks noChangeArrowheads="1"/>
            </p:cNvSpPr>
            <p:nvPr/>
          </p:nvSpPr>
          <p:spPr bwMode="auto">
            <a:xfrm>
              <a:off x="6278157" y="4146911"/>
              <a:ext cx="23671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2400" dirty="0" err="1" smtClean="0">
                  <a:solidFill>
                    <a:srgbClr val="008899"/>
                  </a:solidFill>
                </a:rPr>
                <a:t>Estamos</a:t>
              </a:r>
              <a:r>
                <a:rPr lang="en-GB" altLang="en-US" sz="2400" dirty="0" smtClean="0">
                  <a:solidFill>
                    <a:srgbClr val="008899"/>
                  </a:solidFill>
                </a:rPr>
                <a:t> </a:t>
              </a:r>
              <a:r>
                <a:rPr lang="en-GB" altLang="en-US" sz="2400" dirty="0" err="1" smtClean="0">
                  <a:solidFill>
                    <a:srgbClr val="008899"/>
                  </a:solidFill>
                </a:rPr>
                <a:t>preparados</a:t>
              </a:r>
              <a:r>
                <a:rPr lang="en-GB" altLang="en-US" sz="2400" dirty="0" smtClean="0">
                  <a:solidFill>
                    <a:srgbClr val="008899"/>
                  </a:solidFill>
                </a:rPr>
                <a:t> para </a:t>
              </a:r>
              <a:r>
                <a:rPr lang="en-GB" altLang="en-US" sz="2400" dirty="0" err="1" smtClean="0">
                  <a:solidFill>
                    <a:srgbClr val="008899"/>
                  </a:solidFill>
                </a:rPr>
                <a:t>operar</a:t>
              </a:r>
              <a:r>
                <a:rPr lang="en-GB" altLang="en-US" sz="2400" dirty="0" smtClean="0">
                  <a:solidFill>
                    <a:srgbClr val="008899"/>
                  </a:solidFill>
                </a:rPr>
                <a:t> </a:t>
              </a:r>
              <a:r>
                <a:rPr lang="en-GB" altLang="en-US" sz="2400" dirty="0" err="1" smtClean="0">
                  <a:solidFill>
                    <a:srgbClr val="008899"/>
                  </a:solidFill>
                </a:rPr>
                <a:t>en</a:t>
              </a:r>
              <a:r>
                <a:rPr lang="en-GB" altLang="en-US" sz="2400" dirty="0" smtClean="0">
                  <a:solidFill>
                    <a:srgbClr val="008899"/>
                  </a:solidFill>
                </a:rPr>
                <a:t> un </a:t>
              </a:r>
              <a:r>
                <a:rPr lang="en-GB" altLang="en-US" sz="2400" dirty="0" err="1" smtClean="0">
                  <a:solidFill>
                    <a:srgbClr val="008899"/>
                  </a:solidFill>
                </a:rPr>
                <a:t>contexto</a:t>
              </a:r>
              <a:r>
                <a:rPr lang="en-GB" altLang="en-US" sz="2400" dirty="0" smtClean="0">
                  <a:solidFill>
                    <a:srgbClr val="008899"/>
                  </a:solidFill>
                </a:rPr>
                <a:t> </a:t>
              </a:r>
              <a:r>
                <a:rPr lang="en-GB" altLang="en-US" sz="2400" dirty="0" err="1" smtClean="0">
                  <a:solidFill>
                    <a:srgbClr val="008899"/>
                  </a:solidFill>
                </a:rPr>
                <a:t>fragmentado</a:t>
              </a:r>
              <a:r>
                <a:rPr lang="en-GB" altLang="en-US" sz="2400" dirty="0" smtClean="0">
                  <a:solidFill>
                    <a:srgbClr val="008899"/>
                  </a:solidFill>
                </a:rPr>
                <a:t> y </a:t>
              </a:r>
              <a:r>
                <a:rPr lang="en-GB" altLang="en-US" sz="2400" dirty="0" err="1" smtClean="0">
                  <a:solidFill>
                    <a:srgbClr val="008899"/>
                  </a:solidFill>
                </a:rPr>
                <a:t>polimórfico</a:t>
              </a:r>
              <a:r>
                <a:rPr lang="en-GB" altLang="en-US" sz="2400" dirty="0" smtClean="0">
                  <a:solidFill>
                    <a:srgbClr val="008899"/>
                  </a:solidFill>
                </a:rPr>
                <a:t>? </a:t>
              </a:r>
              <a:endParaRPr lang="en-GB" altLang="en-US" sz="2400" dirty="0">
                <a:solidFill>
                  <a:srgbClr val="008899"/>
                </a:solidFill>
              </a:endParaRPr>
            </a:p>
          </p:txBody>
        </p:sp>
      </p:grpSp>
      <p:grpSp>
        <p:nvGrpSpPr>
          <p:cNvPr id="4" name="Group 3"/>
          <p:cNvGrpSpPr/>
          <p:nvPr/>
        </p:nvGrpSpPr>
        <p:grpSpPr>
          <a:xfrm>
            <a:off x="5767670" y="1255067"/>
            <a:ext cx="3027082" cy="2070840"/>
            <a:chOff x="5767670" y="1255067"/>
            <a:chExt cx="3027082" cy="2070840"/>
          </a:xfrm>
        </p:grpSpPr>
        <p:sp>
          <p:nvSpPr>
            <p:cNvPr id="12" name="Rounded Rectangular Callout 11"/>
            <p:cNvSpPr/>
            <p:nvPr/>
          </p:nvSpPr>
          <p:spPr>
            <a:xfrm>
              <a:off x="5767670" y="1255067"/>
              <a:ext cx="3027082" cy="2070840"/>
            </a:xfrm>
            <a:prstGeom prst="wedgeRoundRectCallout">
              <a:avLst>
                <a:gd name="adj1" fmla="val -8173"/>
                <a:gd name="adj2" fmla="val 62500"/>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4"/>
            <p:cNvSpPr>
              <a:spLocks noChangeArrowheads="1"/>
            </p:cNvSpPr>
            <p:nvPr/>
          </p:nvSpPr>
          <p:spPr bwMode="auto">
            <a:xfrm>
              <a:off x="5965269" y="1318840"/>
              <a:ext cx="26318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2400" dirty="0" smtClean="0">
                  <a:solidFill>
                    <a:srgbClr val="FF0000"/>
                  </a:solidFill>
                </a:rPr>
                <a:t>Las </a:t>
              </a:r>
              <a:r>
                <a:rPr lang="en-GB" altLang="en-US" sz="2400" dirty="0" err="1" smtClean="0">
                  <a:solidFill>
                    <a:srgbClr val="FF0000"/>
                  </a:solidFill>
                </a:rPr>
                <a:t>plataformas</a:t>
              </a:r>
              <a:r>
                <a:rPr lang="en-GB" altLang="en-US" sz="2400" dirty="0" smtClean="0">
                  <a:solidFill>
                    <a:srgbClr val="FF0000"/>
                  </a:solidFill>
                </a:rPr>
                <a:t> de </a:t>
              </a:r>
              <a:r>
                <a:rPr lang="en-GB" altLang="en-US" sz="2400" dirty="0" err="1" smtClean="0">
                  <a:solidFill>
                    <a:srgbClr val="FF0000"/>
                  </a:solidFill>
                </a:rPr>
                <a:t>pagos</a:t>
              </a:r>
              <a:r>
                <a:rPr lang="en-GB" altLang="en-US" sz="2400" dirty="0" smtClean="0">
                  <a:solidFill>
                    <a:srgbClr val="FF0000"/>
                  </a:solidFill>
                </a:rPr>
                <a:t> </a:t>
              </a:r>
              <a:r>
                <a:rPr lang="en-GB" altLang="en-US" sz="2400" dirty="0" err="1" smtClean="0">
                  <a:solidFill>
                    <a:srgbClr val="FF0000"/>
                  </a:solidFill>
                </a:rPr>
                <a:t>están</a:t>
              </a:r>
              <a:r>
                <a:rPr lang="en-GB" altLang="en-US" sz="2400" dirty="0" smtClean="0">
                  <a:solidFill>
                    <a:srgbClr val="FF0000"/>
                  </a:solidFill>
                </a:rPr>
                <a:t> </a:t>
              </a:r>
              <a:r>
                <a:rPr lang="en-GB" altLang="en-US" sz="2400" dirty="0" err="1" smtClean="0">
                  <a:solidFill>
                    <a:srgbClr val="FF0000"/>
                  </a:solidFill>
                </a:rPr>
                <a:t>listas</a:t>
              </a:r>
              <a:r>
                <a:rPr lang="en-GB" altLang="en-US" sz="2400" dirty="0" smtClean="0">
                  <a:solidFill>
                    <a:srgbClr val="FF0000"/>
                  </a:solidFill>
                </a:rPr>
                <a:t> para digital y </a:t>
              </a:r>
              <a:r>
                <a:rPr lang="en-GB" altLang="en-US" sz="2400" dirty="0" err="1" smtClean="0">
                  <a:solidFill>
                    <a:srgbClr val="FF0000"/>
                  </a:solidFill>
                </a:rPr>
                <a:t>ser</a:t>
              </a:r>
              <a:r>
                <a:rPr lang="en-GB" altLang="en-US" sz="2400" dirty="0" smtClean="0">
                  <a:solidFill>
                    <a:srgbClr val="FF0000"/>
                  </a:solidFill>
                </a:rPr>
                <a:t> </a:t>
              </a:r>
              <a:r>
                <a:rPr lang="en-GB" altLang="en-US" sz="2400" dirty="0" err="1" smtClean="0">
                  <a:solidFill>
                    <a:srgbClr val="FF0000"/>
                  </a:solidFill>
                </a:rPr>
                <a:t>expuestas</a:t>
              </a:r>
              <a:r>
                <a:rPr lang="en-GB" altLang="en-US" sz="2400" dirty="0" smtClean="0">
                  <a:solidFill>
                    <a:srgbClr val="FF0000"/>
                  </a:solidFill>
                </a:rPr>
                <a:t> a </a:t>
              </a:r>
              <a:r>
                <a:rPr lang="en-GB" altLang="en-US" sz="2400" dirty="0" err="1" smtClean="0">
                  <a:solidFill>
                    <a:srgbClr val="FF0000"/>
                  </a:solidFill>
                </a:rPr>
                <a:t>través</a:t>
              </a:r>
              <a:r>
                <a:rPr lang="en-GB" altLang="en-US" sz="2400" dirty="0" smtClean="0">
                  <a:solidFill>
                    <a:srgbClr val="FF0000"/>
                  </a:solidFill>
                </a:rPr>
                <a:t> de APIs?</a:t>
              </a:r>
              <a:endParaRPr lang="en-GB" altLang="en-US" sz="2400" dirty="0">
                <a:solidFill>
                  <a:srgbClr val="FF0000"/>
                </a:solidFill>
              </a:endParaRPr>
            </a:p>
          </p:txBody>
        </p:sp>
      </p:grpSp>
      <p:grpSp>
        <p:nvGrpSpPr>
          <p:cNvPr id="22" name="Group 21"/>
          <p:cNvGrpSpPr/>
          <p:nvPr/>
        </p:nvGrpSpPr>
        <p:grpSpPr>
          <a:xfrm>
            <a:off x="382586" y="4034120"/>
            <a:ext cx="2910221" cy="2326622"/>
            <a:chOff x="382586" y="4034120"/>
            <a:chExt cx="2910221" cy="2326622"/>
          </a:xfrm>
        </p:grpSpPr>
        <p:sp>
          <p:nvSpPr>
            <p:cNvPr id="13" name="Rounded Rectangular Callout 12"/>
            <p:cNvSpPr/>
            <p:nvPr/>
          </p:nvSpPr>
          <p:spPr>
            <a:xfrm>
              <a:off x="382586" y="4034120"/>
              <a:ext cx="2817812" cy="2326622"/>
            </a:xfrm>
            <a:prstGeom prst="wedgeRoundRectCallout">
              <a:avLst>
                <a:gd name="adj1" fmla="val -4320"/>
                <a:gd name="adj2" fmla="val -67358"/>
                <a:gd name="adj3" fmla="val 16667"/>
              </a:avLst>
            </a:prstGeom>
            <a:solidFill>
              <a:schemeClr val="bg1"/>
            </a:solidFill>
            <a:ln w="38100">
              <a:solidFill>
                <a:srgbClr val="FF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ChangeArrowheads="1"/>
            </p:cNvSpPr>
            <p:nvPr/>
          </p:nvSpPr>
          <p:spPr bwMode="auto">
            <a:xfrm>
              <a:off x="494549" y="4180628"/>
              <a:ext cx="27982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2400" dirty="0" err="1" smtClean="0">
                  <a:solidFill>
                    <a:srgbClr val="FF3366"/>
                  </a:solidFill>
                </a:rPr>
                <a:t>Estamos</a:t>
              </a:r>
              <a:r>
                <a:rPr lang="en-GB" altLang="en-US" sz="2400" dirty="0" smtClean="0">
                  <a:solidFill>
                    <a:srgbClr val="FF3366"/>
                  </a:solidFill>
                </a:rPr>
                <a:t> </a:t>
              </a:r>
              <a:r>
                <a:rPr lang="en-GB" altLang="en-US" sz="2400" dirty="0" err="1" smtClean="0">
                  <a:solidFill>
                    <a:srgbClr val="FF3366"/>
                  </a:solidFill>
                </a:rPr>
                <a:t>exolorando</a:t>
              </a:r>
              <a:r>
                <a:rPr lang="en-GB" altLang="en-US" sz="2400" dirty="0" smtClean="0">
                  <a:solidFill>
                    <a:srgbClr val="FF3366"/>
                  </a:solidFill>
                </a:rPr>
                <a:t> </a:t>
              </a:r>
              <a:r>
                <a:rPr lang="en-GB" altLang="en-US" sz="2400" dirty="0" err="1" smtClean="0">
                  <a:solidFill>
                    <a:srgbClr val="FF3366"/>
                  </a:solidFill>
                </a:rPr>
                <a:t>modelos</a:t>
              </a:r>
              <a:r>
                <a:rPr lang="en-GB" altLang="en-US" sz="2400" dirty="0" smtClean="0">
                  <a:solidFill>
                    <a:srgbClr val="FF3366"/>
                  </a:solidFill>
                </a:rPr>
                <a:t> de Crypto-Currency   y Block-Chain? </a:t>
              </a:r>
              <a:endParaRPr lang="en-GB" altLang="en-US" sz="2400" dirty="0">
                <a:solidFill>
                  <a:srgbClr val="FF3366"/>
                </a:solidFill>
              </a:endParaRPr>
            </a:p>
          </p:txBody>
        </p:sp>
      </p:grpSp>
      <p:grpSp>
        <p:nvGrpSpPr>
          <p:cNvPr id="3" name="Group 2"/>
          <p:cNvGrpSpPr/>
          <p:nvPr/>
        </p:nvGrpSpPr>
        <p:grpSpPr>
          <a:xfrm>
            <a:off x="2480291" y="1406671"/>
            <a:ext cx="3356385" cy="2177392"/>
            <a:chOff x="2480291" y="1406671"/>
            <a:chExt cx="3356385" cy="2177392"/>
          </a:xfrm>
        </p:grpSpPr>
        <p:sp>
          <p:nvSpPr>
            <p:cNvPr id="14" name="Rounded Rectangular Callout 13"/>
            <p:cNvSpPr/>
            <p:nvPr/>
          </p:nvSpPr>
          <p:spPr>
            <a:xfrm>
              <a:off x="2480291" y="1406671"/>
              <a:ext cx="3356385" cy="2177392"/>
            </a:xfrm>
            <a:prstGeom prst="wedgeRoundRectCallout">
              <a:avLst>
                <a:gd name="adj1" fmla="val -7622"/>
                <a:gd name="adj2" fmla="val 68252"/>
                <a:gd name="adj3" fmla="val 16667"/>
              </a:avLst>
            </a:prstGeom>
            <a:solidFill>
              <a:schemeClr val="bg1"/>
            </a:solidFill>
            <a:ln w="381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8"/>
            <p:cNvSpPr>
              <a:spLocks noChangeArrowheads="1"/>
            </p:cNvSpPr>
            <p:nvPr/>
          </p:nvSpPr>
          <p:spPr bwMode="auto">
            <a:xfrm>
              <a:off x="2608879" y="1529563"/>
              <a:ext cx="31651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2400" dirty="0" err="1" smtClean="0">
                  <a:solidFill>
                    <a:srgbClr val="00BBEE"/>
                  </a:solidFill>
                </a:rPr>
                <a:t>Ofrecemos</a:t>
              </a:r>
              <a:r>
                <a:rPr lang="en-GB" altLang="en-US" sz="2400" dirty="0" smtClean="0">
                  <a:solidFill>
                    <a:srgbClr val="00BBEE"/>
                  </a:solidFill>
                </a:rPr>
                <a:t> </a:t>
              </a:r>
              <a:r>
                <a:rPr lang="en-GB" altLang="en-US" sz="2400" dirty="0" err="1" smtClean="0">
                  <a:solidFill>
                    <a:srgbClr val="00BBEE"/>
                  </a:solidFill>
                </a:rPr>
                <a:t>una</a:t>
              </a:r>
              <a:r>
                <a:rPr lang="en-GB" altLang="en-US" sz="2400" dirty="0" smtClean="0">
                  <a:solidFill>
                    <a:srgbClr val="00BBEE"/>
                  </a:solidFill>
                </a:rPr>
                <a:t> </a:t>
              </a:r>
              <a:r>
                <a:rPr lang="en-GB" altLang="en-US" sz="2400" dirty="0" err="1" smtClean="0">
                  <a:solidFill>
                    <a:srgbClr val="00BBEE"/>
                  </a:solidFill>
                </a:rPr>
                <a:t>experiencia</a:t>
              </a:r>
              <a:r>
                <a:rPr lang="en-GB" altLang="en-US" sz="2400" dirty="0">
                  <a:solidFill>
                    <a:srgbClr val="00BBEE"/>
                  </a:solidFill>
                </a:rPr>
                <a:t> </a:t>
              </a:r>
              <a:r>
                <a:rPr lang="en-GB" altLang="en-US" sz="2400" dirty="0" err="1" smtClean="0">
                  <a:solidFill>
                    <a:srgbClr val="00BBEE"/>
                  </a:solidFill>
                </a:rPr>
                <a:t>diferencial</a:t>
              </a:r>
              <a:r>
                <a:rPr lang="en-GB" altLang="en-US" sz="2400" dirty="0" smtClean="0">
                  <a:solidFill>
                    <a:srgbClr val="00BBEE"/>
                  </a:solidFill>
                </a:rPr>
                <a:t> y </a:t>
              </a:r>
              <a:r>
                <a:rPr lang="en-GB" altLang="en-US" sz="2400" dirty="0" err="1" smtClean="0">
                  <a:solidFill>
                    <a:srgbClr val="00BBEE"/>
                  </a:solidFill>
                </a:rPr>
                <a:t>relevante</a:t>
              </a:r>
              <a:r>
                <a:rPr lang="en-GB" altLang="en-US" sz="2400" dirty="0" smtClean="0">
                  <a:solidFill>
                    <a:srgbClr val="00BBEE"/>
                  </a:solidFill>
                </a:rPr>
                <a:t> </a:t>
              </a:r>
              <a:r>
                <a:rPr lang="en-GB" altLang="en-US" sz="2400" dirty="0">
                  <a:solidFill>
                    <a:srgbClr val="00BBEE"/>
                  </a:solidFill>
                </a:rPr>
                <a:t>para el </a:t>
              </a:r>
              <a:r>
                <a:rPr lang="en-GB" altLang="en-US" sz="2400" dirty="0" err="1">
                  <a:solidFill>
                    <a:srgbClr val="00BBEE"/>
                  </a:solidFill>
                </a:rPr>
                <a:t>cliente</a:t>
              </a:r>
              <a:r>
                <a:rPr lang="en-GB" altLang="en-US" sz="2400" dirty="0">
                  <a:solidFill>
                    <a:srgbClr val="00BBEE"/>
                  </a:solidFill>
                </a:rPr>
                <a:t> </a:t>
              </a:r>
              <a:r>
                <a:rPr lang="en-GB" altLang="en-US" sz="2400" dirty="0" err="1" smtClean="0">
                  <a:solidFill>
                    <a:srgbClr val="00BBEE"/>
                  </a:solidFill>
                </a:rPr>
                <a:t>en</a:t>
              </a:r>
              <a:r>
                <a:rPr lang="en-GB" altLang="en-US" sz="2400" dirty="0" smtClean="0">
                  <a:solidFill>
                    <a:srgbClr val="00BBEE"/>
                  </a:solidFill>
                </a:rPr>
                <a:t> </a:t>
              </a:r>
              <a:r>
                <a:rPr lang="en-GB" altLang="en-US" sz="2400" dirty="0" err="1" smtClean="0">
                  <a:solidFill>
                    <a:srgbClr val="00BBEE"/>
                  </a:solidFill>
                </a:rPr>
                <a:t>servicios</a:t>
              </a:r>
              <a:r>
                <a:rPr lang="en-GB" altLang="en-US" sz="2400" dirty="0" smtClean="0">
                  <a:solidFill>
                    <a:srgbClr val="00BBEE"/>
                  </a:solidFill>
                </a:rPr>
                <a:t> de </a:t>
              </a:r>
              <a:r>
                <a:rPr lang="en-GB" altLang="en-US" sz="2400" dirty="0" err="1" smtClean="0">
                  <a:solidFill>
                    <a:srgbClr val="00BBEE"/>
                  </a:solidFill>
                </a:rPr>
                <a:t>pagos</a:t>
              </a:r>
              <a:r>
                <a:rPr lang="en-GB" altLang="en-US" sz="2400" dirty="0" smtClean="0">
                  <a:solidFill>
                    <a:srgbClr val="00BBEE"/>
                  </a:solidFill>
                </a:rPr>
                <a:t>? </a:t>
              </a:r>
              <a:endParaRPr lang="en-GB" altLang="en-US" sz="2400" dirty="0">
                <a:solidFill>
                  <a:srgbClr val="00BBEE"/>
                </a:solidFill>
              </a:endParaRPr>
            </a:p>
          </p:txBody>
        </p:sp>
      </p:grpSp>
      <p:grpSp>
        <p:nvGrpSpPr>
          <p:cNvPr id="21" name="Group 20"/>
          <p:cNvGrpSpPr/>
          <p:nvPr/>
        </p:nvGrpSpPr>
        <p:grpSpPr>
          <a:xfrm>
            <a:off x="2954002" y="4223170"/>
            <a:ext cx="3257363" cy="2026024"/>
            <a:chOff x="2954002" y="4223170"/>
            <a:chExt cx="3257363" cy="2026024"/>
          </a:xfrm>
        </p:grpSpPr>
        <p:sp>
          <p:nvSpPr>
            <p:cNvPr id="10" name="Rounded Rectangular Callout 9"/>
            <p:cNvSpPr/>
            <p:nvPr/>
          </p:nvSpPr>
          <p:spPr>
            <a:xfrm>
              <a:off x="2954002" y="4223170"/>
              <a:ext cx="3257363" cy="2026024"/>
            </a:xfrm>
            <a:prstGeom prst="wedgeRoundRectCallout">
              <a:avLst>
                <a:gd name="adj1" fmla="val 5037"/>
                <a:gd name="adj2" fmla="val -64934"/>
                <a:gd name="adj3" fmla="val 16667"/>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7"/>
            <p:cNvSpPr>
              <a:spLocks noChangeArrowheads="1"/>
            </p:cNvSpPr>
            <p:nvPr/>
          </p:nvSpPr>
          <p:spPr bwMode="auto">
            <a:xfrm>
              <a:off x="3144871" y="4443361"/>
              <a:ext cx="2819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Font typeface="Arial" charset="0"/>
                <a:buChar char="•"/>
                <a:defRPr sz="1600">
                  <a:solidFill>
                    <a:schemeClr val="tx1"/>
                  </a:solidFill>
                  <a:latin typeface="Arial" charset="0"/>
                  <a:cs typeface="Arial" charset="0"/>
                </a:defRPr>
              </a:lvl1pPr>
              <a:lvl2pPr marL="742950" indent="-285750" eaLnBrk="0" hangingPunct="0">
                <a:spcBef>
                  <a:spcPts val="600"/>
                </a:spcBef>
                <a:buFont typeface="Arial" charset="0"/>
                <a:buChar char="–"/>
                <a:defRPr sz="1600">
                  <a:solidFill>
                    <a:schemeClr val="tx1"/>
                  </a:solidFill>
                  <a:latin typeface="Arial" charset="0"/>
                  <a:cs typeface="Arial" charset="0"/>
                </a:defRPr>
              </a:lvl2pPr>
              <a:lvl3pPr marL="1143000" indent="-228600" eaLnBrk="0" hangingPunct="0">
                <a:spcBef>
                  <a:spcPts val="600"/>
                </a:spcBef>
                <a:buFont typeface="Arial" charset="0"/>
                <a:buChar char="•"/>
                <a:defRPr sz="1600">
                  <a:solidFill>
                    <a:schemeClr val="tx1"/>
                  </a:solidFill>
                  <a:latin typeface="Arial" charset="0"/>
                  <a:cs typeface="Arial" charset="0"/>
                </a:defRPr>
              </a:lvl3pPr>
              <a:lvl4pPr marL="1600200" indent="-228600" eaLnBrk="0" hangingPunct="0">
                <a:spcBef>
                  <a:spcPts val="600"/>
                </a:spcBef>
                <a:buFont typeface="Arial" charset="0"/>
                <a:buChar char="–"/>
                <a:defRPr sz="1600">
                  <a:solidFill>
                    <a:schemeClr val="tx1"/>
                  </a:solidFill>
                  <a:latin typeface="Arial" charset="0"/>
                  <a:cs typeface="Arial" charset="0"/>
                </a:defRPr>
              </a:lvl4pPr>
              <a:lvl5pPr marL="2057400" indent="-228600" eaLnBrk="0" hangingPunct="0">
                <a:spcBef>
                  <a:spcPts val="600"/>
                </a:spcBef>
                <a:buFont typeface="Arial" charset="0"/>
                <a:buChar char="•"/>
                <a:defRPr sz="1600">
                  <a:solidFill>
                    <a:schemeClr val="tx1"/>
                  </a:solidFill>
                  <a:latin typeface="Arial" charset="0"/>
                  <a:cs typeface="Arial" charset="0"/>
                </a:defRPr>
              </a:lvl5pPr>
              <a:lvl6pPr marL="25146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ts val="6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GB" altLang="en-US" sz="2400" dirty="0" smtClean="0">
                  <a:solidFill>
                    <a:srgbClr val="FF9900"/>
                  </a:solidFill>
                </a:rPr>
                <a:t>Se </a:t>
              </a:r>
              <a:r>
                <a:rPr lang="en-GB" altLang="en-US" sz="2400" dirty="0" err="1" smtClean="0">
                  <a:solidFill>
                    <a:srgbClr val="FF9900"/>
                  </a:solidFill>
                </a:rPr>
                <a:t>está</a:t>
              </a:r>
              <a:r>
                <a:rPr lang="en-GB" altLang="en-US" sz="2400" dirty="0" smtClean="0">
                  <a:solidFill>
                    <a:srgbClr val="FF9900"/>
                  </a:solidFill>
                </a:rPr>
                <a:t> </a:t>
              </a:r>
              <a:r>
                <a:rPr lang="en-GB" altLang="en-US" sz="2400" dirty="0" err="1" smtClean="0">
                  <a:solidFill>
                    <a:srgbClr val="FF9900"/>
                  </a:solidFill>
                </a:rPr>
                <a:t>innovando</a:t>
              </a:r>
              <a:r>
                <a:rPr lang="en-GB" altLang="en-US" sz="2400" dirty="0" smtClean="0">
                  <a:solidFill>
                    <a:srgbClr val="FF9900"/>
                  </a:solidFill>
                </a:rPr>
                <a:t> </a:t>
              </a:r>
              <a:r>
                <a:rPr lang="en-GB" altLang="en-US" sz="2400" dirty="0" err="1" smtClean="0">
                  <a:solidFill>
                    <a:srgbClr val="FF9900"/>
                  </a:solidFill>
                </a:rPr>
                <a:t>en</a:t>
              </a:r>
              <a:r>
                <a:rPr lang="en-GB" altLang="en-US" sz="2400" dirty="0" smtClean="0">
                  <a:solidFill>
                    <a:srgbClr val="FF9900"/>
                  </a:solidFill>
                </a:rPr>
                <a:t> </a:t>
              </a:r>
              <a:r>
                <a:rPr lang="en-GB" altLang="en-US" sz="2400" dirty="0" smtClean="0">
                  <a:solidFill>
                    <a:srgbClr val="FF9900"/>
                  </a:solidFill>
                </a:rPr>
                <a:t>las </a:t>
              </a:r>
              <a:r>
                <a:rPr lang="en-GB" altLang="en-US" sz="2400" dirty="0" err="1" smtClean="0">
                  <a:solidFill>
                    <a:srgbClr val="FF9900"/>
                  </a:solidFill>
                </a:rPr>
                <a:t>capacidades</a:t>
              </a:r>
              <a:r>
                <a:rPr lang="en-GB" altLang="en-US" sz="2400" dirty="0" smtClean="0">
                  <a:solidFill>
                    <a:srgbClr val="FF9900"/>
                  </a:solidFill>
                </a:rPr>
                <a:t> </a:t>
              </a:r>
              <a:r>
                <a:rPr lang="en-GB" altLang="en-US" sz="2400" dirty="0" smtClean="0">
                  <a:solidFill>
                    <a:srgbClr val="FF9900"/>
                  </a:solidFill>
                </a:rPr>
                <a:t>de </a:t>
              </a:r>
              <a:r>
                <a:rPr lang="en-GB" altLang="en-US" sz="2400" dirty="0" err="1" smtClean="0">
                  <a:solidFill>
                    <a:srgbClr val="FF9900"/>
                  </a:solidFill>
                </a:rPr>
                <a:t>tarjetas</a:t>
              </a:r>
              <a:r>
                <a:rPr lang="en-GB" altLang="en-US" sz="2400" dirty="0" smtClean="0">
                  <a:solidFill>
                    <a:srgbClr val="FF9900"/>
                  </a:solidFill>
                </a:rPr>
                <a:t> para </a:t>
              </a:r>
              <a:r>
                <a:rPr lang="en-GB" altLang="en-US" sz="2400" dirty="0" err="1" smtClean="0">
                  <a:solidFill>
                    <a:srgbClr val="FF9900"/>
                  </a:solidFill>
                </a:rPr>
                <a:t>operar</a:t>
              </a:r>
              <a:r>
                <a:rPr lang="en-GB" altLang="en-US" sz="2400" dirty="0" smtClean="0">
                  <a:solidFill>
                    <a:srgbClr val="FF9900"/>
                  </a:solidFill>
                </a:rPr>
                <a:t> </a:t>
              </a:r>
              <a:r>
                <a:rPr lang="en-GB" altLang="en-US" sz="2400" dirty="0" err="1" smtClean="0">
                  <a:solidFill>
                    <a:srgbClr val="FF9900"/>
                  </a:solidFill>
                </a:rPr>
                <a:t>en</a:t>
              </a:r>
              <a:r>
                <a:rPr lang="en-GB" altLang="en-US" sz="2400" dirty="0" smtClean="0">
                  <a:solidFill>
                    <a:srgbClr val="FF9900"/>
                  </a:solidFill>
                </a:rPr>
                <a:t> digital?</a:t>
              </a:r>
              <a:endParaRPr lang="en-GB" altLang="en-US" sz="2400" dirty="0">
                <a:solidFill>
                  <a:srgbClr val="FF9900"/>
                </a:solidFill>
              </a:endParaRPr>
            </a:p>
          </p:txBody>
        </p:sp>
      </p:grpSp>
    </p:spTree>
    <p:extLst>
      <p:ext uri="{BB962C8B-B14F-4D97-AF65-F5344CB8AC3E}">
        <p14:creationId xmlns:p14="http://schemas.microsoft.com/office/powerpoint/2010/main" val="18824436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90CBDC3A-D49F-4631-A8C7-55D59B33E5FA}" type="slidenum">
              <a:rPr lang="en-US" smtClean="0"/>
              <a:pPr>
                <a:defRPr/>
              </a:pPr>
              <a:t>16</a:t>
            </a:fld>
            <a:endParaRPr lang="en-US" dirty="0"/>
          </a:p>
        </p:txBody>
      </p:sp>
      <p:sp>
        <p:nvSpPr>
          <p:cNvPr id="6" name="Footer Placeholder 3"/>
          <p:cNvSpPr>
            <a:spLocks noGrp="1"/>
          </p:cNvSpPr>
          <p:nvPr>
            <p:ph type="ftr" sz="quarter" idx="3"/>
          </p:nvPr>
        </p:nvSpPr>
        <p:spPr>
          <a:xfrm>
            <a:off x="455613" y="6575425"/>
            <a:ext cx="4060825" cy="128588"/>
          </a:xfrm>
        </p:spPr>
        <p:txBody>
          <a:bodyPr/>
          <a:lstStyle/>
          <a:p>
            <a:r>
              <a:rPr lang="en-US" dirty="0" smtClean="0"/>
              <a:t>Copyright © 2016 Accenture  All rights reserved.</a:t>
            </a:r>
            <a:endParaRPr lang="en-US" dirty="0"/>
          </a:p>
        </p:txBody>
      </p:sp>
    </p:spTree>
    <p:extLst>
      <p:ext uri="{BB962C8B-B14F-4D97-AF65-F5344CB8AC3E}">
        <p14:creationId xmlns:p14="http://schemas.microsoft.com/office/powerpoint/2010/main" val="3180202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9"/>
          <a:ext cx="158750" cy="158751"/>
        </p:xfrm>
        <a:graphic>
          <a:graphicData uri="http://schemas.openxmlformats.org/presentationml/2006/ole">
            <mc:AlternateContent xmlns:mc="http://schemas.openxmlformats.org/markup-compatibility/2006">
              <mc:Choice xmlns:v="urn:schemas-microsoft-com:vml" Requires="v">
                <p:oleObj spid="_x0000_s11062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9"/>
                        <a:ext cx="158750" cy="158751"/>
                      </a:xfrm>
                      <a:prstGeom prst="rect">
                        <a:avLst/>
                      </a:prstGeom>
                    </p:spPr>
                  </p:pic>
                </p:oleObj>
              </mc:Fallback>
            </mc:AlternateContent>
          </a:graphicData>
        </a:graphic>
      </p:graphicFrame>
      <p:sp>
        <p:nvSpPr>
          <p:cNvPr id="2" name="Title 1"/>
          <p:cNvSpPr>
            <a:spLocks noGrp="1"/>
          </p:cNvSpPr>
          <p:nvPr>
            <p:ph type="ctrTitle"/>
          </p:nvPr>
        </p:nvSpPr>
        <p:spPr>
          <a:xfrm>
            <a:off x="455613" y="561927"/>
            <a:ext cx="8232775" cy="549697"/>
          </a:xfrm>
        </p:spPr>
        <p:txBody>
          <a:bodyPr anchor="b"/>
          <a:lstStyle/>
          <a:p>
            <a:r>
              <a:rPr lang="es-CL" sz="2800" dirty="0" smtClean="0"/>
              <a:t>3 temas para la presentación de hoy…</a:t>
            </a:r>
            <a:endParaRPr lang="es-CL" sz="2800" dirty="0"/>
          </a:p>
        </p:txBody>
      </p:sp>
      <p:sp>
        <p:nvSpPr>
          <p:cNvPr id="11" name="Slide Number Placeholder 10"/>
          <p:cNvSpPr>
            <a:spLocks noGrp="1"/>
          </p:cNvSpPr>
          <p:nvPr>
            <p:ph type="sldNum" sz="quarter" idx="4"/>
          </p:nvPr>
        </p:nvSpPr>
        <p:spPr/>
        <p:txBody>
          <a:bodyPr/>
          <a:lstStyle/>
          <a:p>
            <a:fld id="{90CBDC3A-D49F-4631-A8C7-55D59B33E5FA}" type="slidenum">
              <a:rPr lang="en-US" smtClean="0"/>
              <a:pPr/>
              <a:t>2</a:t>
            </a:fld>
            <a:endParaRPr lang="en-US" dirty="0"/>
          </a:p>
        </p:txBody>
      </p:sp>
      <p:sp>
        <p:nvSpPr>
          <p:cNvPr id="21" name="Content Placeholder 2"/>
          <p:cNvSpPr txBox="1">
            <a:spLocks/>
          </p:cNvSpPr>
          <p:nvPr/>
        </p:nvSpPr>
        <p:spPr>
          <a:xfrm>
            <a:off x="455613" y="1973944"/>
            <a:ext cx="8232775" cy="3947886"/>
          </a:xfrm>
          <a:prstGeom prst="rect">
            <a:avLst/>
          </a:prstGeom>
        </p:spPr>
        <p:txBody>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800"/>
              </a:spcBef>
              <a:buFont typeface="+mj-lt"/>
              <a:buAutoNum type="arabicPeriod"/>
            </a:pPr>
            <a:r>
              <a:rPr lang="es-CL" sz="2000" dirty="0" smtClean="0">
                <a:solidFill>
                  <a:schemeClr val="bg1"/>
                </a:solidFill>
              </a:rPr>
              <a:t>Desafíos y riesgos en el mercado de pagos</a:t>
            </a:r>
          </a:p>
          <a:p>
            <a:pPr marL="457200" indent="-457200">
              <a:spcBef>
                <a:spcPts val="1800"/>
              </a:spcBef>
              <a:buFont typeface="+mj-lt"/>
              <a:buAutoNum type="arabicPeriod"/>
            </a:pPr>
            <a:endParaRPr lang="es-CL" sz="2000" dirty="0" smtClean="0">
              <a:solidFill>
                <a:schemeClr val="bg1"/>
              </a:solidFill>
            </a:endParaRPr>
          </a:p>
          <a:p>
            <a:pPr marL="457200" indent="-457200">
              <a:spcBef>
                <a:spcPts val="1800"/>
              </a:spcBef>
              <a:buFont typeface="+mj-lt"/>
              <a:buAutoNum type="arabicPeriod"/>
            </a:pPr>
            <a:r>
              <a:rPr lang="es-CL" sz="2000" i="1" dirty="0" err="1" smtClean="0">
                <a:solidFill>
                  <a:schemeClr val="bg1"/>
                </a:solidFill>
              </a:rPr>
              <a:t>Everyday</a:t>
            </a:r>
            <a:r>
              <a:rPr lang="es-CL" sz="2000" i="1" dirty="0" smtClean="0">
                <a:solidFill>
                  <a:schemeClr val="bg1"/>
                </a:solidFill>
              </a:rPr>
              <a:t> </a:t>
            </a:r>
            <a:r>
              <a:rPr lang="es-CL" sz="2000" i="1" dirty="0" err="1" smtClean="0">
                <a:solidFill>
                  <a:schemeClr val="bg1"/>
                </a:solidFill>
              </a:rPr>
              <a:t>Payments</a:t>
            </a:r>
            <a:r>
              <a:rPr lang="es-CL" sz="2000" dirty="0" smtClean="0">
                <a:solidFill>
                  <a:schemeClr val="bg1"/>
                </a:solidFill>
              </a:rPr>
              <a:t> como visión estratégica</a:t>
            </a:r>
          </a:p>
          <a:p>
            <a:pPr marL="457200" indent="-457200">
              <a:spcBef>
                <a:spcPts val="1800"/>
              </a:spcBef>
              <a:buFont typeface="+mj-lt"/>
              <a:buAutoNum type="arabicPeriod"/>
            </a:pPr>
            <a:endParaRPr lang="es-CL" sz="2000" dirty="0" smtClean="0">
              <a:solidFill>
                <a:schemeClr val="bg1"/>
              </a:solidFill>
            </a:endParaRPr>
          </a:p>
          <a:p>
            <a:pPr marL="457200" indent="-457200">
              <a:spcBef>
                <a:spcPts val="1800"/>
              </a:spcBef>
              <a:buFont typeface="+mj-lt"/>
              <a:buAutoNum type="arabicPeriod"/>
            </a:pPr>
            <a:r>
              <a:rPr lang="es-CL" sz="2000" dirty="0" smtClean="0">
                <a:solidFill>
                  <a:schemeClr val="bg1"/>
                </a:solidFill>
              </a:rPr>
              <a:t>Alternativas para la creación de valor en pagos digitales</a:t>
            </a:r>
            <a:endParaRPr lang="es-CL" sz="2000" dirty="0">
              <a:solidFill>
                <a:schemeClr val="bg1"/>
              </a:solidFill>
            </a:endParaRPr>
          </a:p>
        </p:txBody>
      </p:sp>
      <p:sp>
        <p:nvSpPr>
          <p:cNvPr id="7" name="Footer Placeholder 3"/>
          <p:cNvSpPr>
            <a:spLocks noGrp="1"/>
          </p:cNvSpPr>
          <p:nvPr>
            <p:ph type="ftr" sz="quarter" idx="3"/>
          </p:nvPr>
        </p:nvSpPr>
        <p:spPr>
          <a:xfrm>
            <a:off x="455613" y="6575425"/>
            <a:ext cx="4060825" cy="128588"/>
          </a:xfrm>
        </p:spPr>
        <p:txBody>
          <a:bodyPr/>
          <a:lstStyle/>
          <a:p>
            <a:r>
              <a:rPr lang="en-US" dirty="0" smtClean="0"/>
              <a:t>Copyright © 2016 Accenture  All rights reserved.</a:t>
            </a:r>
            <a:endParaRPr lang="en-US" dirty="0"/>
          </a:p>
        </p:txBody>
      </p:sp>
    </p:spTree>
    <p:extLst>
      <p:ext uri="{BB962C8B-B14F-4D97-AF65-F5344CB8AC3E}">
        <p14:creationId xmlns:p14="http://schemas.microsoft.com/office/powerpoint/2010/main" val="19267925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1EDA28-478F-4C42-BA4D-9D7447E18929}" type="slidenum">
              <a:rPr lang="en-GB" smtClean="0">
                <a:solidFill>
                  <a:srgbClr val="666666"/>
                </a:solidFill>
              </a:rPr>
              <a:pPr>
                <a:defRPr/>
              </a:pPr>
              <a:t>3</a:t>
            </a:fld>
            <a:endParaRPr lang="en-GB" dirty="0">
              <a:solidFill>
                <a:srgbClr val="666666"/>
              </a:solidFill>
            </a:endParaRPr>
          </a:p>
        </p:txBody>
      </p:sp>
      <p:sp>
        <p:nvSpPr>
          <p:cNvPr id="2" name="Title 1"/>
          <p:cNvSpPr>
            <a:spLocks noGrp="1"/>
          </p:cNvSpPr>
          <p:nvPr>
            <p:ph type="title"/>
          </p:nvPr>
        </p:nvSpPr>
        <p:spPr/>
        <p:txBody>
          <a:bodyPr/>
          <a:lstStyle/>
          <a:p>
            <a:r>
              <a:rPr lang="en-US" sz="2800" dirty="0" smtClean="0">
                <a:solidFill>
                  <a:schemeClr val="tx1">
                    <a:lumMod val="65000"/>
                    <a:lumOff val="35000"/>
                  </a:schemeClr>
                </a:solidFill>
              </a:rPr>
              <a:t>Connected devices + Internet </a:t>
            </a:r>
            <a:r>
              <a:rPr lang="en-US" sz="2800" dirty="0">
                <a:solidFill>
                  <a:schemeClr val="tx1">
                    <a:lumMod val="65000"/>
                    <a:lumOff val="35000"/>
                  </a:schemeClr>
                </a:solidFill>
              </a:rPr>
              <a:t>of </a:t>
            </a:r>
            <a:r>
              <a:rPr lang="en-US" sz="2800" dirty="0" smtClean="0">
                <a:solidFill>
                  <a:schemeClr val="tx1">
                    <a:lumMod val="65000"/>
                    <a:lumOff val="35000"/>
                  </a:schemeClr>
                </a:solidFill>
              </a:rPr>
              <a:t>Things</a:t>
            </a:r>
            <a:endParaRPr lang="es-CL" sz="2800" dirty="0">
              <a:solidFill>
                <a:schemeClr val="tx1">
                  <a:lumMod val="65000"/>
                  <a:lumOff val="35000"/>
                </a:schemeClr>
              </a:solidFill>
            </a:endParaRPr>
          </a:p>
        </p:txBody>
      </p:sp>
      <p:sp>
        <p:nvSpPr>
          <p:cNvPr id="356" name="Text Placeholder 355"/>
          <p:cNvSpPr>
            <a:spLocks noGrp="1"/>
          </p:cNvSpPr>
          <p:nvPr>
            <p:ph type="body" sz="quarter" idx="10"/>
          </p:nvPr>
        </p:nvSpPr>
        <p:spPr>
          <a:xfrm>
            <a:off x="455613" y="1118957"/>
            <a:ext cx="8232775" cy="396000"/>
          </a:xfrm>
        </p:spPr>
        <p:txBody>
          <a:bodyPr/>
          <a:lstStyle/>
          <a:p>
            <a:r>
              <a:rPr lang="es-CL" dirty="0" smtClean="0">
                <a:solidFill>
                  <a:srgbClr val="0070C0"/>
                </a:solidFill>
              </a:rPr>
              <a:t>…complejidad </a:t>
            </a:r>
            <a:r>
              <a:rPr lang="es-CL" dirty="0" smtClean="0">
                <a:solidFill>
                  <a:srgbClr val="0070C0"/>
                </a:solidFill>
              </a:rPr>
              <a:t>en el ecosistema</a:t>
            </a:r>
            <a:endParaRPr lang="es-CL" dirty="0">
              <a:solidFill>
                <a:srgbClr val="0070C0"/>
              </a:solidFill>
            </a:endParaRPr>
          </a:p>
        </p:txBody>
      </p:sp>
      <p:sp>
        <p:nvSpPr>
          <p:cNvPr id="355" name="Footer Placeholder 3"/>
          <p:cNvSpPr>
            <a:spLocks noGrp="1"/>
          </p:cNvSpPr>
          <p:nvPr>
            <p:ph type="ftr" sz="quarter" idx="13"/>
          </p:nvPr>
        </p:nvSpPr>
        <p:spPr>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179" name="TextBox 86"/>
          <p:cNvSpPr txBox="1"/>
          <p:nvPr/>
        </p:nvSpPr>
        <p:spPr>
          <a:xfrm>
            <a:off x="4537520" y="2182327"/>
            <a:ext cx="1432702" cy="87716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666666"/>
                </a:solidFill>
                <a:effectLst/>
                <a:uLnTx/>
                <a:uFillTx/>
                <a:latin typeface="Arial" charset="0"/>
                <a:ea typeface="+mn-ea"/>
                <a:cs typeface="Arial" charset="0"/>
              </a:rPr>
              <a:t>75% </a:t>
            </a:r>
            <a:endParaRPr kumimoji="0" lang="en-US" sz="2400" b="1" i="0" u="none" strike="noStrike" kern="1200" cap="none" spc="0" normalizeH="0" baseline="0" noProof="0" dirty="0">
              <a:ln>
                <a:noFill/>
              </a:ln>
              <a:solidFill>
                <a:srgbClr val="666666"/>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66666"/>
                </a:solidFill>
                <a:effectLst/>
                <a:uLnTx/>
                <a:uFillTx/>
                <a:latin typeface="Arial" charset="0"/>
                <a:ea typeface="+mn-ea"/>
                <a:cs typeface="Arial" charset="0"/>
              </a:rPr>
              <a:t>Fortune 1000 could offer public APIs</a:t>
            </a:r>
            <a:br>
              <a:rPr kumimoji="0" lang="en-US" sz="1100" b="0" i="0" u="none" strike="noStrike" kern="1200" cap="none" spc="0" normalizeH="0" baseline="0" noProof="0" dirty="0">
                <a:ln>
                  <a:noFill/>
                </a:ln>
                <a:solidFill>
                  <a:srgbClr val="666666"/>
                </a:solidFill>
                <a:effectLst/>
                <a:uLnTx/>
                <a:uFillTx/>
                <a:latin typeface="Arial" charset="0"/>
                <a:ea typeface="+mn-ea"/>
                <a:cs typeface="Arial" charset="0"/>
              </a:rPr>
            </a:br>
            <a:r>
              <a:rPr kumimoji="0" lang="en-US" sz="1100" b="0" i="0" u="none" strike="noStrike" kern="1200" cap="none" spc="0" normalizeH="0" baseline="0" noProof="0" dirty="0">
                <a:ln>
                  <a:noFill/>
                </a:ln>
                <a:solidFill>
                  <a:srgbClr val="666666"/>
                </a:solidFill>
                <a:effectLst/>
                <a:uLnTx/>
                <a:uFillTx/>
                <a:latin typeface="Arial" charset="0"/>
                <a:ea typeface="+mn-ea"/>
                <a:cs typeface="Arial" charset="0"/>
              </a:rPr>
              <a:t>by end of 2014. </a:t>
            </a:r>
          </a:p>
        </p:txBody>
      </p:sp>
      <p:sp>
        <p:nvSpPr>
          <p:cNvPr id="180" name="TextBox 88"/>
          <p:cNvSpPr txBox="1"/>
          <p:nvPr/>
        </p:nvSpPr>
        <p:spPr>
          <a:xfrm>
            <a:off x="5970219" y="2182327"/>
            <a:ext cx="1332742" cy="707886"/>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999977"/>
                </a:solidFill>
                <a:effectLst/>
                <a:uLnTx/>
                <a:uFillTx/>
                <a:latin typeface="Arial" charset="0"/>
                <a:ea typeface="+mn-ea"/>
                <a:cs typeface="Arial" charset="0"/>
              </a:rPr>
              <a:t>4.4B</a:t>
            </a:r>
            <a:endParaRPr kumimoji="0" lang="en-US" sz="1800" b="1" i="0" u="none" strike="noStrike" kern="1200" cap="none" spc="0" normalizeH="0" baseline="0" noProof="0" dirty="0" smtClean="0">
              <a:ln>
                <a:noFill/>
              </a:ln>
              <a:solidFill>
                <a:srgbClr val="999977"/>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100" b="0" i="0" u="none" strike="noStrike" kern="1200" cap="none" spc="0" normalizeH="0" baseline="0" noProof="0" dirty="0">
                <a:ln>
                  <a:noFill/>
                </a:ln>
                <a:solidFill>
                  <a:srgbClr val="999977"/>
                </a:solidFill>
                <a:effectLst/>
                <a:uLnTx/>
                <a:uFillTx/>
                <a:latin typeface="Arial" charset="0"/>
                <a:ea typeface="+mn-ea"/>
                <a:cs typeface="Arial" charset="0"/>
              </a:rPr>
              <a:t>Total </a:t>
            </a:r>
            <a:r>
              <a:rPr kumimoji="0" lang="en-AU" sz="1100" b="0" i="0" u="none" strike="noStrike" kern="1200" cap="none" spc="0" normalizeH="0" baseline="0" noProof="0" dirty="0" smtClean="0">
                <a:ln>
                  <a:noFill/>
                </a:ln>
                <a:solidFill>
                  <a:srgbClr val="999977"/>
                </a:solidFill>
                <a:effectLst/>
                <a:uLnTx/>
                <a:uFillTx/>
                <a:latin typeface="Arial" charset="0"/>
                <a:ea typeface="+mn-ea"/>
                <a:cs typeface="Arial" charset="0"/>
              </a:rPr>
              <a:t>number of </a:t>
            </a:r>
            <a:r>
              <a:rPr kumimoji="0" lang="en-AU" sz="1100" b="0" i="0" u="none" strike="noStrike" kern="1200" cap="none" spc="0" normalizeH="0" baseline="0" noProof="0" dirty="0">
                <a:ln>
                  <a:noFill/>
                </a:ln>
                <a:solidFill>
                  <a:srgbClr val="999977"/>
                </a:solidFill>
                <a:effectLst/>
                <a:uLnTx/>
                <a:uFillTx/>
                <a:latin typeface="Arial" charset="0"/>
                <a:ea typeface="+mn-ea"/>
                <a:cs typeface="Arial" charset="0"/>
              </a:rPr>
              <a:t>app </a:t>
            </a:r>
            <a:r>
              <a:rPr kumimoji="0" lang="en-AU" sz="1100" b="0" i="0" u="none" strike="noStrike" kern="1200" cap="none" spc="0" normalizeH="0" baseline="0" noProof="0" dirty="0" smtClean="0">
                <a:ln>
                  <a:noFill/>
                </a:ln>
                <a:solidFill>
                  <a:srgbClr val="999977"/>
                </a:solidFill>
                <a:effectLst/>
                <a:uLnTx/>
                <a:uFillTx/>
                <a:latin typeface="Arial" charset="0"/>
                <a:ea typeface="+mn-ea"/>
                <a:cs typeface="Arial" charset="0"/>
              </a:rPr>
              <a:t/>
            </a:r>
            <a:br>
              <a:rPr kumimoji="0" lang="en-AU" sz="1100" b="0" i="0" u="none" strike="noStrike" kern="1200" cap="none" spc="0" normalizeH="0" baseline="0" noProof="0" dirty="0" smtClean="0">
                <a:ln>
                  <a:noFill/>
                </a:ln>
                <a:solidFill>
                  <a:srgbClr val="999977"/>
                </a:solidFill>
                <a:effectLst/>
                <a:uLnTx/>
                <a:uFillTx/>
                <a:latin typeface="Arial" charset="0"/>
                <a:ea typeface="+mn-ea"/>
                <a:cs typeface="Arial" charset="0"/>
              </a:rPr>
            </a:br>
            <a:r>
              <a:rPr kumimoji="0" lang="en-AU" sz="1100" b="0" i="0" u="none" strike="noStrike" kern="1200" cap="none" spc="0" normalizeH="0" baseline="0" noProof="0" dirty="0" smtClean="0">
                <a:ln>
                  <a:noFill/>
                </a:ln>
                <a:solidFill>
                  <a:srgbClr val="999977"/>
                </a:solidFill>
                <a:effectLst/>
                <a:uLnTx/>
                <a:uFillTx/>
                <a:latin typeface="Arial" charset="0"/>
                <a:ea typeface="+mn-ea"/>
                <a:cs typeface="Arial" charset="0"/>
              </a:rPr>
              <a:t>users by 2017</a:t>
            </a:r>
            <a:endParaRPr kumimoji="0" lang="en-AU" sz="1100" b="0" i="0" u="none" strike="noStrike" kern="1200" cap="none" spc="0" normalizeH="0" baseline="0" noProof="0" dirty="0">
              <a:ln>
                <a:noFill/>
              </a:ln>
              <a:solidFill>
                <a:srgbClr val="999977"/>
              </a:solidFill>
              <a:effectLst/>
              <a:uLnTx/>
              <a:uFillTx/>
              <a:latin typeface="Arial" charset="0"/>
              <a:ea typeface="+mn-ea"/>
              <a:cs typeface="Arial" charset="0"/>
            </a:endParaRPr>
          </a:p>
        </p:txBody>
      </p:sp>
      <p:sp>
        <p:nvSpPr>
          <p:cNvPr id="181" name="TextBox 89"/>
          <p:cNvSpPr txBox="1"/>
          <p:nvPr/>
        </p:nvSpPr>
        <p:spPr>
          <a:xfrm>
            <a:off x="7348875" y="2182327"/>
            <a:ext cx="1332738" cy="707886"/>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551155"/>
                </a:solidFill>
                <a:effectLst/>
                <a:uLnTx/>
                <a:uFillTx/>
                <a:latin typeface="Arial" charset="0"/>
                <a:ea typeface="+mn-ea"/>
                <a:cs typeface="Arial" charset="0"/>
              </a:rPr>
              <a:t>16EB</a:t>
            </a:r>
            <a:endParaRPr kumimoji="0" lang="en-US" sz="2400" b="1" i="0" u="none" strike="noStrike" kern="1200" cap="none" spc="0" normalizeH="0" baseline="0" noProof="0" dirty="0">
              <a:ln>
                <a:noFill/>
              </a:ln>
              <a:solidFill>
                <a:srgbClr val="551155"/>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100" b="0" i="0" u="none" strike="noStrike" kern="1200" cap="none" spc="0" normalizeH="0" baseline="0" noProof="0" dirty="0">
                <a:ln>
                  <a:noFill/>
                </a:ln>
                <a:solidFill>
                  <a:srgbClr val="551155"/>
                </a:solidFill>
                <a:effectLst/>
                <a:uLnTx/>
                <a:uFillTx/>
                <a:latin typeface="Arial" charset="0"/>
                <a:ea typeface="+mn-ea"/>
                <a:cs typeface="Arial" charset="0"/>
              </a:rPr>
              <a:t>Mobile data traffic per month by </a:t>
            </a:r>
            <a:r>
              <a:rPr kumimoji="0" lang="en-AU" sz="1100" b="0" i="0" u="none" strike="noStrike" kern="1200" cap="none" spc="0" normalizeH="0" baseline="0" noProof="0" dirty="0" smtClean="0">
                <a:ln>
                  <a:noFill/>
                </a:ln>
                <a:solidFill>
                  <a:srgbClr val="551155"/>
                </a:solidFill>
                <a:effectLst/>
                <a:uLnTx/>
                <a:uFillTx/>
                <a:latin typeface="Arial" charset="0"/>
                <a:ea typeface="+mn-ea"/>
                <a:cs typeface="Arial" charset="0"/>
              </a:rPr>
              <a:t>2018</a:t>
            </a:r>
            <a:endParaRPr kumimoji="0" lang="en-AU" sz="1100" b="0" i="0" u="none" strike="noStrike" kern="1200" cap="none" spc="0" normalizeH="0" baseline="0" noProof="0" dirty="0">
              <a:ln>
                <a:noFill/>
              </a:ln>
              <a:solidFill>
                <a:srgbClr val="551155"/>
              </a:solidFill>
              <a:effectLst/>
              <a:uLnTx/>
              <a:uFillTx/>
              <a:latin typeface="Arial" charset="0"/>
              <a:ea typeface="+mn-ea"/>
              <a:cs typeface="Arial" charset="0"/>
            </a:endParaRPr>
          </a:p>
        </p:txBody>
      </p:sp>
      <p:sp>
        <p:nvSpPr>
          <p:cNvPr id="182" name="TextBox 91"/>
          <p:cNvSpPr txBox="1"/>
          <p:nvPr/>
        </p:nvSpPr>
        <p:spPr>
          <a:xfrm>
            <a:off x="1937967" y="2182327"/>
            <a:ext cx="1125334" cy="87716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BBEE"/>
                </a:solidFill>
                <a:effectLst/>
                <a:uLnTx/>
                <a:uFillTx/>
                <a:latin typeface="Arial" charset="0"/>
                <a:ea typeface="+mn-ea"/>
                <a:cs typeface="Arial" charset="0"/>
              </a:rPr>
              <a:t>50B</a:t>
            </a:r>
            <a:endParaRPr kumimoji="0" lang="en-US" sz="1400" b="1" i="0" u="none" strike="noStrike" kern="1200" cap="none" spc="0" normalizeH="0" baseline="0" noProof="0" dirty="0">
              <a:ln>
                <a:noFill/>
              </a:ln>
              <a:solidFill>
                <a:srgbClr val="00BBEE"/>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BBEE"/>
                </a:solidFill>
                <a:effectLst/>
                <a:uLnTx/>
                <a:uFillTx/>
                <a:latin typeface="Arial" charset="0"/>
                <a:ea typeface="+mn-ea"/>
                <a:cs typeface="Arial" charset="0"/>
              </a:rPr>
              <a:t>Connected Devices </a:t>
            </a:r>
            <a:r>
              <a:rPr kumimoji="0" lang="en-US" sz="1100" b="0" i="0" u="none" strike="noStrike" kern="1200" cap="none" spc="0" normalizeH="0" baseline="0" noProof="0" dirty="0">
                <a:ln>
                  <a:noFill/>
                </a:ln>
                <a:solidFill>
                  <a:srgbClr val="00BBEE"/>
                </a:solidFill>
                <a:effectLst/>
                <a:uLnTx/>
                <a:uFillTx/>
                <a:latin typeface="Arial" charset="0"/>
                <a:ea typeface="+mn-ea"/>
                <a:cs typeface="Arial" charset="0"/>
              </a:rPr>
              <a:t>expected </a:t>
            </a:r>
            <a:r>
              <a:rPr kumimoji="0" lang="en-US" sz="1100" b="0" i="0" u="none" strike="noStrike" kern="1200" cap="none" spc="0" normalizeH="0" baseline="0" noProof="0" dirty="0" smtClean="0">
                <a:ln>
                  <a:noFill/>
                </a:ln>
                <a:solidFill>
                  <a:srgbClr val="00BBEE"/>
                </a:solidFill>
                <a:effectLst/>
                <a:uLnTx/>
                <a:uFillTx/>
                <a:latin typeface="Arial" charset="0"/>
                <a:ea typeface="+mn-ea"/>
                <a:cs typeface="Arial" charset="0"/>
              </a:rPr>
              <a:t/>
            </a:r>
            <a:br>
              <a:rPr kumimoji="0" lang="en-US" sz="1100" b="0" i="0" u="none" strike="noStrike" kern="1200" cap="none" spc="0" normalizeH="0" baseline="0" noProof="0" dirty="0" smtClean="0">
                <a:ln>
                  <a:noFill/>
                </a:ln>
                <a:solidFill>
                  <a:srgbClr val="00BBEE"/>
                </a:solidFill>
                <a:effectLst/>
                <a:uLnTx/>
                <a:uFillTx/>
                <a:latin typeface="Arial" charset="0"/>
                <a:ea typeface="+mn-ea"/>
                <a:cs typeface="Arial" charset="0"/>
              </a:rPr>
            </a:br>
            <a:r>
              <a:rPr kumimoji="0" lang="en-US" sz="1100" b="0" i="0" u="none" strike="noStrike" kern="1200" cap="none" spc="0" normalizeH="0" baseline="0" noProof="0" dirty="0" smtClean="0">
                <a:ln>
                  <a:noFill/>
                </a:ln>
                <a:solidFill>
                  <a:srgbClr val="00BBEE"/>
                </a:solidFill>
                <a:effectLst/>
                <a:uLnTx/>
                <a:uFillTx/>
                <a:latin typeface="Arial" charset="0"/>
                <a:ea typeface="+mn-ea"/>
                <a:cs typeface="Arial" charset="0"/>
              </a:rPr>
              <a:t>by </a:t>
            </a:r>
            <a:r>
              <a:rPr kumimoji="0" lang="en-US" sz="1100" b="0" i="0" u="none" strike="noStrike" kern="1200" cap="none" spc="0" normalizeH="0" baseline="0" noProof="0" dirty="0">
                <a:ln>
                  <a:noFill/>
                </a:ln>
                <a:solidFill>
                  <a:srgbClr val="00BBEE"/>
                </a:solidFill>
                <a:effectLst/>
                <a:uLnTx/>
                <a:uFillTx/>
                <a:latin typeface="Arial" charset="0"/>
                <a:ea typeface="+mn-ea"/>
                <a:cs typeface="Arial" charset="0"/>
              </a:rPr>
              <a:t>2020</a:t>
            </a:r>
          </a:p>
        </p:txBody>
      </p:sp>
      <p:sp>
        <p:nvSpPr>
          <p:cNvPr id="183" name="TextBox 92"/>
          <p:cNvSpPr txBox="1"/>
          <p:nvPr/>
        </p:nvSpPr>
        <p:spPr>
          <a:xfrm>
            <a:off x="3258946" y="2182327"/>
            <a:ext cx="1212069" cy="1046440"/>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F539C"/>
                </a:solidFill>
                <a:effectLst/>
                <a:uLnTx/>
                <a:uFillTx/>
                <a:latin typeface="Arial" charset="0"/>
                <a:ea typeface="+mn-ea"/>
                <a:cs typeface="Arial" charset="0"/>
              </a:rPr>
              <a:t>2.5B</a:t>
            </a:r>
            <a:endParaRPr kumimoji="0" lang="en-US" sz="2400" b="1" i="0" u="none" strike="noStrike" kern="1200" cap="none" spc="0" normalizeH="0" baseline="0" noProof="0" dirty="0">
              <a:ln>
                <a:noFill/>
              </a:ln>
              <a:solidFill>
                <a:srgbClr val="2F539C"/>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F539C"/>
                </a:solidFill>
                <a:effectLst/>
                <a:uLnTx/>
                <a:uFillTx/>
                <a:latin typeface="Arial" charset="0"/>
                <a:ea typeface="+mn-ea"/>
                <a:cs typeface="Arial" charset="0"/>
              </a:rPr>
              <a:t>Connections accessing </a:t>
            </a:r>
            <a:br>
              <a:rPr kumimoji="0" lang="en-US" sz="1100" b="0" i="0" u="none" strike="noStrike" kern="1200" cap="none" spc="0" normalizeH="0" baseline="0" noProof="0" dirty="0">
                <a:ln>
                  <a:noFill/>
                </a:ln>
                <a:solidFill>
                  <a:srgbClr val="2F539C"/>
                </a:solidFill>
                <a:effectLst/>
                <a:uLnTx/>
                <a:uFillTx/>
                <a:latin typeface="Arial" charset="0"/>
                <a:ea typeface="+mn-ea"/>
                <a:cs typeface="Arial" charset="0"/>
              </a:rPr>
            </a:br>
            <a:r>
              <a:rPr kumimoji="0" lang="en-US" sz="1100" b="0" i="0" u="none" strike="noStrike" kern="1200" cap="none" spc="0" normalizeH="0" baseline="0" noProof="0" dirty="0">
                <a:ln>
                  <a:noFill/>
                </a:ln>
                <a:solidFill>
                  <a:srgbClr val="2F539C"/>
                </a:solidFill>
                <a:effectLst/>
                <a:uLnTx/>
                <a:uFillTx/>
                <a:latin typeface="Arial" charset="0"/>
                <a:ea typeface="+mn-ea"/>
                <a:cs typeface="Arial" charset="0"/>
              </a:rPr>
              <a:t>4G-LTE networks</a:t>
            </a:r>
            <a:br>
              <a:rPr kumimoji="0" lang="en-US" sz="1100" b="0" i="0" u="none" strike="noStrike" kern="1200" cap="none" spc="0" normalizeH="0" baseline="0" noProof="0" dirty="0">
                <a:ln>
                  <a:noFill/>
                </a:ln>
                <a:solidFill>
                  <a:srgbClr val="2F539C"/>
                </a:solidFill>
                <a:effectLst/>
                <a:uLnTx/>
                <a:uFillTx/>
                <a:latin typeface="Arial" charset="0"/>
                <a:ea typeface="+mn-ea"/>
                <a:cs typeface="Arial" charset="0"/>
              </a:rPr>
            </a:br>
            <a:r>
              <a:rPr kumimoji="0" lang="en-US" sz="1100" b="0" i="0" u="none" strike="noStrike" kern="1200" cap="none" spc="0" normalizeH="0" baseline="0" noProof="0" dirty="0">
                <a:ln>
                  <a:noFill/>
                </a:ln>
                <a:solidFill>
                  <a:srgbClr val="2F539C"/>
                </a:solidFill>
                <a:effectLst/>
                <a:uLnTx/>
                <a:uFillTx/>
                <a:latin typeface="Arial" charset="0"/>
                <a:ea typeface="+mn-ea"/>
                <a:cs typeface="Arial" charset="0"/>
              </a:rPr>
              <a:t>by 2020</a:t>
            </a:r>
          </a:p>
        </p:txBody>
      </p:sp>
      <p:sp>
        <p:nvSpPr>
          <p:cNvPr id="184" name="TextBox 75"/>
          <p:cNvSpPr txBox="1"/>
          <p:nvPr/>
        </p:nvSpPr>
        <p:spPr>
          <a:xfrm>
            <a:off x="1834266" y="1555294"/>
            <a:ext cx="1332739" cy="425351"/>
          </a:xfrm>
          <a:prstGeom prst="rect">
            <a:avLst/>
          </a:prstGeom>
          <a:solidFill>
            <a:srgbClr val="00BBEE"/>
          </a:solidFill>
          <a:ln w="12700">
            <a:noFill/>
          </a:ln>
        </p:spPr>
        <p:txBody>
          <a:bodyPr wrap="none" lIns="72000" tIns="36000" rIns="72000" bIns="3600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Arial" charset="0"/>
              </a:rPr>
              <a:t>Devices</a:t>
            </a:r>
          </a:p>
        </p:txBody>
      </p:sp>
      <p:sp>
        <p:nvSpPr>
          <p:cNvPr id="185" name="TextBox 76"/>
          <p:cNvSpPr txBox="1"/>
          <p:nvPr/>
        </p:nvSpPr>
        <p:spPr>
          <a:xfrm>
            <a:off x="3212918" y="1555294"/>
            <a:ext cx="1332739" cy="425351"/>
          </a:xfrm>
          <a:prstGeom prst="rect">
            <a:avLst/>
          </a:prstGeom>
          <a:solidFill>
            <a:srgbClr val="2F539C"/>
          </a:solidFill>
          <a:ln w="12700">
            <a:noFill/>
          </a:ln>
        </p:spPr>
        <p:txBody>
          <a:bodyPr wrap="none" lIns="72000" tIns="36000" rIns="72000" bIns="3600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Arial" charset="0"/>
              </a:rPr>
              <a:t>Networks</a:t>
            </a:r>
          </a:p>
        </p:txBody>
      </p:sp>
      <p:sp>
        <p:nvSpPr>
          <p:cNvPr id="186" name="TextBox 77"/>
          <p:cNvSpPr txBox="1"/>
          <p:nvPr/>
        </p:nvSpPr>
        <p:spPr>
          <a:xfrm>
            <a:off x="4591570" y="1555294"/>
            <a:ext cx="1332739" cy="425351"/>
          </a:xfrm>
          <a:prstGeom prst="rect">
            <a:avLst/>
          </a:prstGeom>
          <a:solidFill>
            <a:srgbClr val="666666"/>
          </a:solidFill>
          <a:ln w="12700">
            <a:noFill/>
          </a:ln>
        </p:spPr>
        <p:txBody>
          <a:bodyPr wrap="none" lIns="72000" tIns="36000" rIns="72000" bIns="3600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Arial" charset="0"/>
              </a:rPr>
              <a:t>APIs</a:t>
            </a:r>
          </a:p>
        </p:txBody>
      </p:sp>
      <p:sp>
        <p:nvSpPr>
          <p:cNvPr id="187" name="TextBox 78"/>
          <p:cNvSpPr txBox="1"/>
          <p:nvPr/>
        </p:nvSpPr>
        <p:spPr>
          <a:xfrm>
            <a:off x="5970222" y="1555294"/>
            <a:ext cx="1332739" cy="425351"/>
          </a:xfrm>
          <a:prstGeom prst="rect">
            <a:avLst/>
          </a:prstGeom>
          <a:solidFill>
            <a:srgbClr val="999977"/>
          </a:solidFill>
          <a:ln w="12700">
            <a:noFill/>
          </a:ln>
        </p:spPr>
        <p:txBody>
          <a:bodyPr wrap="none" lIns="72000" tIns="36000" rIns="72000" bIns="3600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Arial" charset="0"/>
              </a:rPr>
              <a:t>Apps</a:t>
            </a:r>
          </a:p>
        </p:txBody>
      </p:sp>
      <p:sp>
        <p:nvSpPr>
          <p:cNvPr id="188" name="TextBox 79"/>
          <p:cNvSpPr txBox="1"/>
          <p:nvPr/>
        </p:nvSpPr>
        <p:spPr>
          <a:xfrm>
            <a:off x="7348875" y="1555294"/>
            <a:ext cx="1332739" cy="425351"/>
          </a:xfrm>
          <a:prstGeom prst="rect">
            <a:avLst/>
          </a:prstGeom>
          <a:solidFill>
            <a:srgbClr val="551155"/>
          </a:solidFill>
          <a:ln w="12700">
            <a:noFill/>
          </a:ln>
        </p:spPr>
        <p:txBody>
          <a:bodyPr wrap="none" lIns="72000" tIns="36000" rIns="72000" bIns="3600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Arial" charset="0"/>
              </a:rPr>
              <a:t>Data</a:t>
            </a:r>
          </a:p>
        </p:txBody>
      </p:sp>
      <p:sp>
        <p:nvSpPr>
          <p:cNvPr id="189" name="TextBox 75"/>
          <p:cNvSpPr txBox="1"/>
          <p:nvPr/>
        </p:nvSpPr>
        <p:spPr>
          <a:xfrm>
            <a:off x="455614" y="1555294"/>
            <a:ext cx="1332739" cy="425351"/>
          </a:xfrm>
          <a:prstGeom prst="rect">
            <a:avLst/>
          </a:prstGeom>
          <a:solidFill>
            <a:srgbClr val="FFB500"/>
          </a:solidFill>
          <a:ln w="12700">
            <a:noFill/>
          </a:ln>
        </p:spPr>
        <p:txBody>
          <a:bodyPr wrap="none" lIns="72000" tIns="36000" rIns="72000" bIns="3600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charset="0"/>
                <a:ea typeface="+mn-ea"/>
                <a:cs typeface="Arial" charset="0"/>
              </a:rPr>
              <a:t>Sensors</a:t>
            </a: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90" name="TextBox 91"/>
          <p:cNvSpPr txBox="1"/>
          <p:nvPr/>
        </p:nvSpPr>
        <p:spPr>
          <a:xfrm>
            <a:off x="537854" y="2182327"/>
            <a:ext cx="1125334" cy="707886"/>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FFB500"/>
                </a:solidFill>
                <a:effectLst/>
                <a:uLnTx/>
                <a:uFillTx/>
                <a:latin typeface="Arial" charset="0"/>
                <a:ea typeface="+mn-ea"/>
                <a:cs typeface="Arial" charset="0"/>
              </a:rPr>
              <a:t>212B</a:t>
            </a:r>
            <a:endParaRPr kumimoji="0" lang="en-US" sz="1400" b="1" i="0" u="none" strike="noStrike" kern="1200" cap="none" spc="0" normalizeH="0" baseline="0" noProof="0" dirty="0">
              <a:ln>
                <a:noFill/>
              </a:ln>
              <a:solidFill>
                <a:srgbClr val="FFB500"/>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FFB500"/>
                </a:solidFill>
                <a:effectLst/>
                <a:uLnTx/>
                <a:uFillTx/>
                <a:latin typeface="Arial" charset="0"/>
                <a:ea typeface="+mn-ea"/>
                <a:cs typeface="Arial" charset="0"/>
              </a:rPr>
              <a:t>Sensors </a:t>
            </a:r>
            <a:r>
              <a:rPr kumimoji="0" lang="en-US" sz="1100" b="0" i="0" u="none" strike="noStrike" kern="1200" cap="none" spc="0" normalizeH="0" baseline="0" noProof="0" dirty="0">
                <a:ln>
                  <a:noFill/>
                </a:ln>
                <a:solidFill>
                  <a:srgbClr val="FFB500"/>
                </a:solidFill>
                <a:effectLst/>
                <a:uLnTx/>
                <a:uFillTx/>
                <a:latin typeface="Arial" charset="0"/>
                <a:ea typeface="+mn-ea"/>
                <a:cs typeface="Arial" charset="0"/>
              </a:rPr>
              <a:t>expected  </a:t>
            </a:r>
            <a:r>
              <a:rPr kumimoji="0" lang="en-US" sz="1100" b="0" i="0" u="none" strike="noStrike" kern="1200" cap="none" spc="0" normalizeH="0" baseline="0" noProof="0" dirty="0" smtClean="0">
                <a:ln>
                  <a:noFill/>
                </a:ln>
                <a:solidFill>
                  <a:srgbClr val="FFB500"/>
                </a:solidFill>
                <a:effectLst/>
                <a:uLnTx/>
                <a:uFillTx/>
                <a:latin typeface="Arial" charset="0"/>
                <a:ea typeface="+mn-ea"/>
                <a:cs typeface="Arial" charset="0"/>
              </a:rPr>
              <a:t/>
            </a:r>
            <a:br>
              <a:rPr kumimoji="0" lang="en-US" sz="1100" b="0" i="0" u="none" strike="noStrike" kern="1200" cap="none" spc="0" normalizeH="0" baseline="0" noProof="0" dirty="0" smtClean="0">
                <a:ln>
                  <a:noFill/>
                </a:ln>
                <a:solidFill>
                  <a:srgbClr val="FFB500"/>
                </a:solidFill>
                <a:effectLst/>
                <a:uLnTx/>
                <a:uFillTx/>
                <a:latin typeface="Arial" charset="0"/>
                <a:ea typeface="+mn-ea"/>
                <a:cs typeface="Arial" charset="0"/>
              </a:rPr>
            </a:br>
            <a:r>
              <a:rPr kumimoji="0" lang="en-US" sz="1100" b="0" i="0" u="none" strike="noStrike" kern="1200" cap="none" spc="0" normalizeH="0" baseline="0" noProof="0" dirty="0" smtClean="0">
                <a:ln>
                  <a:noFill/>
                </a:ln>
                <a:solidFill>
                  <a:srgbClr val="FFB500"/>
                </a:solidFill>
                <a:effectLst/>
                <a:uLnTx/>
                <a:uFillTx/>
                <a:latin typeface="Arial" charset="0"/>
                <a:ea typeface="+mn-ea"/>
                <a:cs typeface="Arial" charset="0"/>
              </a:rPr>
              <a:t>by </a:t>
            </a:r>
            <a:r>
              <a:rPr kumimoji="0" lang="en-US" sz="1100" b="0" i="0" u="none" strike="noStrike" kern="1200" cap="none" spc="0" normalizeH="0" baseline="0" noProof="0" dirty="0">
                <a:ln>
                  <a:noFill/>
                </a:ln>
                <a:solidFill>
                  <a:srgbClr val="FFB500"/>
                </a:solidFill>
                <a:effectLst/>
                <a:uLnTx/>
                <a:uFillTx/>
                <a:latin typeface="Arial" charset="0"/>
                <a:ea typeface="+mn-ea"/>
                <a:cs typeface="Arial" charset="0"/>
              </a:rPr>
              <a:t>2020</a:t>
            </a:r>
          </a:p>
        </p:txBody>
      </p:sp>
      <p:sp>
        <p:nvSpPr>
          <p:cNvPr id="191" name="TextBox 108"/>
          <p:cNvSpPr txBox="1"/>
          <p:nvPr/>
        </p:nvSpPr>
        <p:spPr>
          <a:xfrm>
            <a:off x="4676785" y="3989579"/>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Mapping</a:t>
            </a:r>
          </a:p>
        </p:txBody>
      </p:sp>
      <p:sp>
        <p:nvSpPr>
          <p:cNvPr id="192" name="TextBox 109"/>
          <p:cNvSpPr txBox="1"/>
          <p:nvPr/>
        </p:nvSpPr>
        <p:spPr>
          <a:xfrm>
            <a:off x="4676784" y="3345764"/>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Billing</a:t>
            </a:r>
          </a:p>
        </p:txBody>
      </p:sp>
      <p:sp>
        <p:nvSpPr>
          <p:cNvPr id="193" name="TextBox 110"/>
          <p:cNvSpPr txBox="1"/>
          <p:nvPr/>
        </p:nvSpPr>
        <p:spPr>
          <a:xfrm>
            <a:off x="4676785" y="4633394"/>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Social</a:t>
            </a:r>
          </a:p>
        </p:txBody>
      </p:sp>
      <p:sp>
        <p:nvSpPr>
          <p:cNvPr id="194" name="TextBox 111"/>
          <p:cNvSpPr txBox="1"/>
          <p:nvPr/>
        </p:nvSpPr>
        <p:spPr>
          <a:xfrm>
            <a:off x="4676785" y="5277209"/>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Search</a:t>
            </a:r>
          </a:p>
        </p:txBody>
      </p:sp>
      <p:sp>
        <p:nvSpPr>
          <p:cNvPr id="195" name="TextBox 112"/>
          <p:cNvSpPr txBox="1"/>
          <p:nvPr/>
        </p:nvSpPr>
        <p:spPr>
          <a:xfrm>
            <a:off x="4676785" y="5921023"/>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Marketing</a:t>
            </a:r>
          </a:p>
        </p:txBody>
      </p:sp>
      <p:grpSp>
        <p:nvGrpSpPr>
          <p:cNvPr id="196" name="Group 195"/>
          <p:cNvGrpSpPr>
            <a:grpSpLocks noChangeAspect="1"/>
          </p:cNvGrpSpPr>
          <p:nvPr/>
        </p:nvGrpSpPr>
        <p:grpSpPr bwMode="auto">
          <a:xfrm>
            <a:off x="5378059" y="3287915"/>
            <a:ext cx="312411" cy="312413"/>
            <a:chOff x="3609" y="1927"/>
            <a:chExt cx="463" cy="463"/>
          </a:xfrm>
          <a:solidFill>
            <a:srgbClr val="666666"/>
          </a:solidFill>
        </p:grpSpPr>
        <p:sp>
          <p:nvSpPr>
            <p:cNvPr id="197" name="Freeform 196"/>
            <p:cNvSpPr>
              <a:spLocks noEditPoints="1"/>
            </p:cNvSpPr>
            <p:nvPr/>
          </p:nvSpPr>
          <p:spPr bwMode="auto">
            <a:xfrm>
              <a:off x="3760" y="2014"/>
              <a:ext cx="170" cy="293"/>
            </a:xfrm>
            <a:custGeom>
              <a:avLst/>
              <a:gdLst>
                <a:gd name="T0" fmla="*/ 42 w 72"/>
                <a:gd name="T1" fmla="*/ 55 h 124"/>
                <a:gd name="T2" fmla="*/ 42 w 72"/>
                <a:gd name="T3" fmla="*/ 18 h 124"/>
                <a:gd name="T4" fmla="*/ 61 w 72"/>
                <a:gd name="T5" fmla="*/ 27 h 124"/>
                <a:gd name="T6" fmla="*/ 64 w 72"/>
                <a:gd name="T7" fmla="*/ 28 h 124"/>
                <a:gd name="T8" fmla="*/ 69 w 72"/>
                <a:gd name="T9" fmla="*/ 23 h 124"/>
                <a:gd name="T10" fmla="*/ 67 w 72"/>
                <a:gd name="T11" fmla="*/ 19 h 124"/>
                <a:gd name="T12" fmla="*/ 42 w 72"/>
                <a:gd name="T13" fmla="*/ 9 h 124"/>
                <a:gd name="T14" fmla="*/ 42 w 72"/>
                <a:gd name="T15" fmla="*/ 5 h 124"/>
                <a:gd name="T16" fmla="*/ 38 w 72"/>
                <a:gd name="T17" fmla="*/ 0 h 124"/>
                <a:gd name="T18" fmla="*/ 33 w 72"/>
                <a:gd name="T19" fmla="*/ 5 h 124"/>
                <a:gd name="T20" fmla="*/ 33 w 72"/>
                <a:gd name="T21" fmla="*/ 9 h 124"/>
                <a:gd name="T22" fmla="*/ 4 w 72"/>
                <a:gd name="T23" fmla="*/ 36 h 124"/>
                <a:gd name="T24" fmla="*/ 33 w 72"/>
                <a:gd name="T25" fmla="*/ 63 h 124"/>
                <a:gd name="T26" fmla="*/ 33 w 72"/>
                <a:gd name="T27" fmla="*/ 101 h 124"/>
                <a:gd name="T28" fmla="*/ 8 w 72"/>
                <a:gd name="T29" fmla="*/ 89 h 124"/>
                <a:gd name="T30" fmla="*/ 4 w 72"/>
                <a:gd name="T31" fmla="*/ 87 h 124"/>
                <a:gd name="T32" fmla="*/ 0 w 72"/>
                <a:gd name="T33" fmla="*/ 92 h 124"/>
                <a:gd name="T34" fmla="*/ 2 w 72"/>
                <a:gd name="T35" fmla="*/ 96 h 124"/>
                <a:gd name="T36" fmla="*/ 33 w 72"/>
                <a:gd name="T37" fmla="*/ 109 h 124"/>
                <a:gd name="T38" fmla="*/ 33 w 72"/>
                <a:gd name="T39" fmla="*/ 120 h 124"/>
                <a:gd name="T40" fmla="*/ 38 w 72"/>
                <a:gd name="T41" fmla="*/ 124 h 124"/>
                <a:gd name="T42" fmla="*/ 42 w 72"/>
                <a:gd name="T43" fmla="*/ 120 h 124"/>
                <a:gd name="T44" fmla="*/ 42 w 72"/>
                <a:gd name="T45" fmla="*/ 110 h 124"/>
                <a:gd name="T46" fmla="*/ 72 w 72"/>
                <a:gd name="T47" fmla="*/ 83 h 124"/>
                <a:gd name="T48" fmla="*/ 42 w 72"/>
                <a:gd name="T49" fmla="*/ 55 h 124"/>
                <a:gd name="T50" fmla="*/ 63 w 72"/>
                <a:gd name="T51" fmla="*/ 83 h 124"/>
                <a:gd name="T52" fmla="*/ 42 w 72"/>
                <a:gd name="T53" fmla="*/ 101 h 124"/>
                <a:gd name="T54" fmla="*/ 42 w 72"/>
                <a:gd name="T55" fmla="*/ 65 h 124"/>
                <a:gd name="T56" fmla="*/ 63 w 72"/>
                <a:gd name="T57" fmla="*/ 83 h 124"/>
                <a:gd name="T58" fmla="*/ 33 w 72"/>
                <a:gd name="T59" fmla="*/ 17 h 124"/>
                <a:gd name="T60" fmla="*/ 33 w 72"/>
                <a:gd name="T61" fmla="*/ 54 h 124"/>
                <a:gd name="T62" fmla="*/ 13 w 72"/>
                <a:gd name="T63" fmla="*/ 35 h 124"/>
                <a:gd name="T64" fmla="*/ 33 w 72"/>
                <a:gd name="T65"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4">
                  <a:moveTo>
                    <a:pt x="42" y="55"/>
                  </a:moveTo>
                  <a:cubicBezTo>
                    <a:pt x="42" y="18"/>
                    <a:pt x="42" y="18"/>
                    <a:pt x="42" y="18"/>
                  </a:cubicBezTo>
                  <a:cubicBezTo>
                    <a:pt x="49" y="19"/>
                    <a:pt x="55" y="22"/>
                    <a:pt x="61" y="27"/>
                  </a:cubicBezTo>
                  <a:cubicBezTo>
                    <a:pt x="62" y="28"/>
                    <a:pt x="63" y="28"/>
                    <a:pt x="64" y="28"/>
                  </a:cubicBezTo>
                  <a:cubicBezTo>
                    <a:pt x="67" y="28"/>
                    <a:pt x="69" y="26"/>
                    <a:pt x="69" y="23"/>
                  </a:cubicBezTo>
                  <a:cubicBezTo>
                    <a:pt x="69" y="22"/>
                    <a:pt x="68" y="20"/>
                    <a:pt x="67" y="19"/>
                  </a:cubicBezTo>
                  <a:cubicBezTo>
                    <a:pt x="58" y="13"/>
                    <a:pt x="51" y="10"/>
                    <a:pt x="42" y="9"/>
                  </a:cubicBezTo>
                  <a:cubicBezTo>
                    <a:pt x="42" y="5"/>
                    <a:pt x="42" y="5"/>
                    <a:pt x="42" y="5"/>
                  </a:cubicBezTo>
                  <a:cubicBezTo>
                    <a:pt x="42" y="2"/>
                    <a:pt x="40" y="0"/>
                    <a:pt x="38" y="0"/>
                  </a:cubicBezTo>
                  <a:cubicBezTo>
                    <a:pt x="35" y="0"/>
                    <a:pt x="33" y="2"/>
                    <a:pt x="33" y="5"/>
                  </a:cubicBezTo>
                  <a:cubicBezTo>
                    <a:pt x="33" y="9"/>
                    <a:pt x="33" y="9"/>
                    <a:pt x="33" y="9"/>
                  </a:cubicBezTo>
                  <a:cubicBezTo>
                    <a:pt x="16" y="10"/>
                    <a:pt x="4" y="21"/>
                    <a:pt x="4" y="36"/>
                  </a:cubicBezTo>
                  <a:cubicBezTo>
                    <a:pt x="4" y="50"/>
                    <a:pt x="13" y="58"/>
                    <a:pt x="33" y="63"/>
                  </a:cubicBezTo>
                  <a:cubicBezTo>
                    <a:pt x="33" y="101"/>
                    <a:pt x="33" y="101"/>
                    <a:pt x="33" y="101"/>
                  </a:cubicBezTo>
                  <a:cubicBezTo>
                    <a:pt x="24" y="100"/>
                    <a:pt x="15" y="96"/>
                    <a:pt x="8" y="89"/>
                  </a:cubicBezTo>
                  <a:cubicBezTo>
                    <a:pt x="7" y="88"/>
                    <a:pt x="6" y="87"/>
                    <a:pt x="4" y="87"/>
                  </a:cubicBezTo>
                  <a:cubicBezTo>
                    <a:pt x="2" y="87"/>
                    <a:pt x="0" y="89"/>
                    <a:pt x="0" y="92"/>
                  </a:cubicBezTo>
                  <a:cubicBezTo>
                    <a:pt x="0" y="94"/>
                    <a:pt x="1" y="95"/>
                    <a:pt x="2" y="96"/>
                  </a:cubicBezTo>
                  <a:cubicBezTo>
                    <a:pt x="11" y="104"/>
                    <a:pt x="21" y="108"/>
                    <a:pt x="33" y="109"/>
                  </a:cubicBezTo>
                  <a:cubicBezTo>
                    <a:pt x="33" y="120"/>
                    <a:pt x="33" y="120"/>
                    <a:pt x="33" y="120"/>
                  </a:cubicBezTo>
                  <a:cubicBezTo>
                    <a:pt x="33" y="122"/>
                    <a:pt x="35" y="124"/>
                    <a:pt x="38" y="124"/>
                  </a:cubicBezTo>
                  <a:cubicBezTo>
                    <a:pt x="40" y="124"/>
                    <a:pt x="42" y="122"/>
                    <a:pt x="42" y="120"/>
                  </a:cubicBezTo>
                  <a:cubicBezTo>
                    <a:pt x="42" y="110"/>
                    <a:pt x="42" y="110"/>
                    <a:pt x="42" y="110"/>
                  </a:cubicBezTo>
                  <a:cubicBezTo>
                    <a:pt x="60" y="109"/>
                    <a:pt x="72" y="98"/>
                    <a:pt x="72" y="83"/>
                  </a:cubicBezTo>
                  <a:cubicBezTo>
                    <a:pt x="72" y="68"/>
                    <a:pt x="63" y="60"/>
                    <a:pt x="42" y="55"/>
                  </a:cubicBezTo>
                  <a:close/>
                  <a:moveTo>
                    <a:pt x="63" y="83"/>
                  </a:moveTo>
                  <a:cubicBezTo>
                    <a:pt x="63" y="93"/>
                    <a:pt x="54" y="101"/>
                    <a:pt x="42" y="101"/>
                  </a:cubicBezTo>
                  <a:cubicBezTo>
                    <a:pt x="42" y="65"/>
                    <a:pt x="42" y="65"/>
                    <a:pt x="42" y="65"/>
                  </a:cubicBezTo>
                  <a:cubicBezTo>
                    <a:pt x="59" y="69"/>
                    <a:pt x="63" y="75"/>
                    <a:pt x="63" y="83"/>
                  </a:cubicBezTo>
                  <a:close/>
                  <a:moveTo>
                    <a:pt x="33" y="17"/>
                  </a:moveTo>
                  <a:cubicBezTo>
                    <a:pt x="33" y="54"/>
                    <a:pt x="33" y="54"/>
                    <a:pt x="33" y="54"/>
                  </a:cubicBezTo>
                  <a:cubicBezTo>
                    <a:pt x="16" y="49"/>
                    <a:pt x="13" y="43"/>
                    <a:pt x="13" y="35"/>
                  </a:cubicBezTo>
                  <a:cubicBezTo>
                    <a:pt x="13" y="25"/>
                    <a:pt x="21" y="18"/>
                    <a:pt x="3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8" name="Freeform 197"/>
            <p:cNvSpPr>
              <a:spLocks noEditPoints="1"/>
            </p:cNvSpPr>
            <p:nvPr/>
          </p:nvSpPr>
          <p:spPr bwMode="auto">
            <a:xfrm>
              <a:off x="3609" y="1927"/>
              <a:ext cx="463" cy="463"/>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98 w 196"/>
                <a:gd name="T11" fmla="*/ 188 h 196"/>
                <a:gd name="T12" fmla="*/ 8 w 196"/>
                <a:gd name="T13" fmla="*/ 98 h 196"/>
                <a:gd name="T14" fmla="*/ 98 w 196"/>
                <a:gd name="T15" fmla="*/ 8 h 196"/>
                <a:gd name="T16" fmla="*/ 188 w 196"/>
                <a:gd name="T17" fmla="*/ 98 h 196"/>
                <a:gd name="T18" fmla="*/ 98 w 196"/>
                <a:gd name="T19"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88"/>
                  </a:moveTo>
                  <a:cubicBezTo>
                    <a:pt x="49" y="188"/>
                    <a:pt x="8" y="148"/>
                    <a:pt x="8" y="98"/>
                  </a:cubicBezTo>
                  <a:cubicBezTo>
                    <a:pt x="8" y="49"/>
                    <a:pt x="49" y="8"/>
                    <a:pt x="98" y="8"/>
                  </a:cubicBezTo>
                  <a:cubicBezTo>
                    <a:pt x="148" y="8"/>
                    <a:pt x="188" y="49"/>
                    <a:pt x="188" y="98"/>
                  </a:cubicBezTo>
                  <a:cubicBezTo>
                    <a:pt x="188" y="148"/>
                    <a:pt x="148" y="188"/>
                    <a:pt x="98"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199" name="Group 198"/>
          <p:cNvGrpSpPr>
            <a:grpSpLocks noChangeAspect="1"/>
          </p:cNvGrpSpPr>
          <p:nvPr/>
        </p:nvGrpSpPr>
        <p:grpSpPr bwMode="auto">
          <a:xfrm>
            <a:off x="5369596" y="3914961"/>
            <a:ext cx="354750" cy="295624"/>
            <a:chOff x="3604" y="1967"/>
            <a:chExt cx="468" cy="390"/>
          </a:xfrm>
          <a:solidFill>
            <a:srgbClr val="666666"/>
          </a:solidFill>
        </p:grpSpPr>
        <p:sp>
          <p:nvSpPr>
            <p:cNvPr id="200" name="Freeform 199"/>
            <p:cNvSpPr>
              <a:spLocks noEditPoints="1"/>
            </p:cNvSpPr>
            <p:nvPr/>
          </p:nvSpPr>
          <p:spPr bwMode="auto">
            <a:xfrm>
              <a:off x="3604" y="1967"/>
              <a:ext cx="468" cy="390"/>
            </a:xfrm>
            <a:custGeom>
              <a:avLst/>
              <a:gdLst>
                <a:gd name="T0" fmla="*/ 194 w 198"/>
                <a:gd name="T1" fmla="*/ 10 h 165"/>
                <a:gd name="T2" fmla="*/ 153 w 198"/>
                <a:gd name="T3" fmla="*/ 0 h 165"/>
                <a:gd name="T4" fmla="*/ 150 w 198"/>
                <a:gd name="T5" fmla="*/ 1 h 165"/>
                <a:gd name="T6" fmla="*/ 100 w 198"/>
                <a:gd name="T7" fmla="*/ 23 h 165"/>
                <a:gd name="T8" fmla="*/ 54 w 198"/>
                <a:gd name="T9" fmla="*/ 4 h 165"/>
                <a:gd name="T10" fmla="*/ 51 w 198"/>
                <a:gd name="T11" fmla="*/ 4 h 165"/>
                <a:gd name="T12" fmla="*/ 2 w 198"/>
                <a:gd name="T13" fmla="*/ 23 h 165"/>
                <a:gd name="T14" fmla="*/ 0 w 198"/>
                <a:gd name="T15" fmla="*/ 27 h 165"/>
                <a:gd name="T16" fmla="*/ 0 w 198"/>
                <a:gd name="T17" fmla="*/ 160 h 165"/>
                <a:gd name="T18" fmla="*/ 2 w 198"/>
                <a:gd name="T19" fmla="*/ 163 h 165"/>
                <a:gd name="T20" fmla="*/ 5 w 198"/>
                <a:gd name="T21" fmla="*/ 163 h 165"/>
                <a:gd name="T22" fmla="*/ 52 w 198"/>
                <a:gd name="T23" fmla="*/ 145 h 165"/>
                <a:gd name="T24" fmla="*/ 99 w 198"/>
                <a:gd name="T25" fmla="*/ 164 h 165"/>
                <a:gd name="T26" fmla="*/ 100 w 198"/>
                <a:gd name="T27" fmla="*/ 165 h 165"/>
                <a:gd name="T28" fmla="*/ 102 w 198"/>
                <a:gd name="T29" fmla="*/ 164 h 165"/>
                <a:gd name="T30" fmla="*/ 152 w 198"/>
                <a:gd name="T31" fmla="*/ 141 h 165"/>
                <a:gd name="T32" fmla="*/ 193 w 198"/>
                <a:gd name="T33" fmla="*/ 151 h 165"/>
                <a:gd name="T34" fmla="*/ 196 w 198"/>
                <a:gd name="T35" fmla="*/ 150 h 165"/>
                <a:gd name="T36" fmla="*/ 198 w 198"/>
                <a:gd name="T37" fmla="*/ 147 h 165"/>
                <a:gd name="T38" fmla="*/ 198 w 198"/>
                <a:gd name="T39" fmla="*/ 14 h 165"/>
                <a:gd name="T40" fmla="*/ 194 w 198"/>
                <a:gd name="T41" fmla="*/ 10 h 165"/>
                <a:gd name="T42" fmla="*/ 190 w 198"/>
                <a:gd name="T43" fmla="*/ 142 h 165"/>
                <a:gd name="T44" fmla="*/ 153 w 198"/>
                <a:gd name="T45" fmla="*/ 133 h 165"/>
                <a:gd name="T46" fmla="*/ 150 w 198"/>
                <a:gd name="T47" fmla="*/ 133 h 165"/>
                <a:gd name="T48" fmla="*/ 100 w 198"/>
                <a:gd name="T49" fmla="*/ 156 h 165"/>
                <a:gd name="T50" fmla="*/ 54 w 198"/>
                <a:gd name="T51" fmla="*/ 137 h 165"/>
                <a:gd name="T52" fmla="*/ 52 w 198"/>
                <a:gd name="T53" fmla="*/ 137 h 165"/>
                <a:gd name="T54" fmla="*/ 51 w 198"/>
                <a:gd name="T55" fmla="*/ 137 h 165"/>
                <a:gd name="T56" fmla="*/ 8 w 198"/>
                <a:gd name="T57" fmla="*/ 154 h 165"/>
                <a:gd name="T58" fmla="*/ 8 w 198"/>
                <a:gd name="T59" fmla="*/ 29 h 165"/>
                <a:gd name="T60" fmla="*/ 52 w 198"/>
                <a:gd name="T61" fmla="*/ 12 h 165"/>
                <a:gd name="T62" fmla="*/ 99 w 198"/>
                <a:gd name="T63" fmla="*/ 31 h 165"/>
                <a:gd name="T64" fmla="*/ 102 w 198"/>
                <a:gd name="T65" fmla="*/ 31 h 165"/>
                <a:gd name="T66" fmla="*/ 152 w 198"/>
                <a:gd name="T67" fmla="*/ 8 h 165"/>
                <a:gd name="T68" fmla="*/ 190 w 198"/>
                <a:gd name="T69" fmla="*/ 17 h 165"/>
                <a:gd name="T70" fmla="*/ 190 w 198"/>
                <a:gd name="T71"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 h="165">
                  <a:moveTo>
                    <a:pt x="194" y="10"/>
                  </a:moveTo>
                  <a:cubicBezTo>
                    <a:pt x="153" y="0"/>
                    <a:pt x="153" y="0"/>
                    <a:pt x="153" y="0"/>
                  </a:cubicBezTo>
                  <a:cubicBezTo>
                    <a:pt x="152" y="0"/>
                    <a:pt x="151" y="0"/>
                    <a:pt x="150" y="1"/>
                  </a:cubicBezTo>
                  <a:cubicBezTo>
                    <a:pt x="100" y="23"/>
                    <a:pt x="100" y="23"/>
                    <a:pt x="100" y="23"/>
                  </a:cubicBezTo>
                  <a:cubicBezTo>
                    <a:pt x="54" y="4"/>
                    <a:pt x="54" y="4"/>
                    <a:pt x="54" y="4"/>
                  </a:cubicBezTo>
                  <a:cubicBezTo>
                    <a:pt x="53" y="4"/>
                    <a:pt x="52" y="4"/>
                    <a:pt x="51" y="4"/>
                  </a:cubicBezTo>
                  <a:cubicBezTo>
                    <a:pt x="2" y="23"/>
                    <a:pt x="2" y="23"/>
                    <a:pt x="2" y="23"/>
                  </a:cubicBezTo>
                  <a:cubicBezTo>
                    <a:pt x="1" y="24"/>
                    <a:pt x="0" y="25"/>
                    <a:pt x="0" y="27"/>
                  </a:cubicBezTo>
                  <a:cubicBezTo>
                    <a:pt x="0" y="160"/>
                    <a:pt x="0" y="160"/>
                    <a:pt x="0" y="160"/>
                  </a:cubicBezTo>
                  <a:cubicBezTo>
                    <a:pt x="0" y="161"/>
                    <a:pt x="0" y="162"/>
                    <a:pt x="2" y="163"/>
                  </a:cubicBezTo>
                  <a:cubicBezTo>
                    <a:pt x="3" y="164"/>
                    <a:pt x="4" y="164"/>
                    <a:pt x="5" y="163"/>
                  </a:cubicBezTo>
                  <a:cubicBezTo>
                    <a:pt x="52" y="145"/>
                    <a:pt x="52" y="145"/>
                    <a:pt x="52" y="145"/>
                  </a:cubicBezTo>
                  <a:cubicBezTo>
                    <a:pt x="99" y="164"/>
                    <a:pt x="99" y="164"/>
                    <a:pt x="99" y="164"/>
                  </a:cubicBezTo>
                  <a:cubicBezTo>
                    <a:pt x="99" y="165"/>
                    <a:pt x="100" y="165"/>
                    <a:pt x="100" y="165"/>
                  </a:cubicBezTo>
                  <a:cubicBezTo>
                    <a:pt x="101" y="165"/>
                    <a:pt x="101" y="165"/>
                    <a:pt x="102" y="164"/>
                  </a:cubicBezTo>
                  <a:cubicBezTo>
                    <a:pt x="152" y="141"/>
                    <a:pt x="152" y="141"/>
                    <a:pt x="152" y="141"/>
                  </a:cubicBezTo>
                  <a:cubicBezTo>
                    <a:pt x="193" y="151"/>
                    <a:pt x="193" y="151"/>
                    <a:pt x="193" y="151"/>
                  </a:cubicBezTo>
                  <a:cubicBezTo>
                    <a:pt x="194" y="151"/>
                    <a:pt x="195" y="151"/>
                    <a:pt x="196" y="150"/>
                  </a:cubicBezTo>
                  <a:cubicBezTo>
                    <a:pt x="197" y="149"/>
                    <a:pt x="198" y="148"/>
                    <a:pt x="198" y="147"/>
                  </a:cubicBezTo>
                  <a:cubicBezTo>
                    <a:pt x="198" y="14"/>
                    <a:pt x="198" y="14"/>
                    <a:pt x="198" y="14"/>
                  </a:cubicBezTo>
                  <a:cubicBezTo>
                    <a:pt x="198" y="12"/>
                    <a:pt x="196" y="10"/>
                    <a:pt x="194" y="10"/>
                  </a:cubicBezTo>
                  <a:close/>
                  <a:moveTo>
                    <a:pt x="190" y="142"/>
                  </a:moveTo>
                  <a:cubicBezTo>
                    <a:pt x="153" y="133"/>
                    <a:pt x="153" y="133"/>
                    <a:pt x="153" y="133"/>
                  </a:cubicBezTo>
                  <a:cubicBezTo>
                    <a:pt x="152" y="133"/>
                    <a:pt x="151" y="133"/>
                    <a:pt x="150" y="133"/>
                  </a:cubicBezTo>
                  <a:cubicBezTo>
                    <a:pt x="100" y="156"/>
                    <a:pt x="100" y="156"/>
                    <a:pt x="100" y="156"/>
                  </a:cubicBezTo>
                  <a:cubicBezTo>
                    <a:pt x="54" y="137"/>
                    <a:pt x="54" y="137"/>
                    <a:pt x="54" y="137"/>
                  </a:cubicBezTo>
                  <a:cubicBezTo>
                    <a:pt x="53" y="137"/>
                    <a:pt x="53" y="137"/>
                    <a:pt x="52" y="137"/>
                  </a:cubicBezTo>
                  <a:cubicBezTo>
                    <a:pt x="52" y="137"/>
                    <a:pt x="51" y="137"/>
                    <a:pt x="51" y="137"/>
                  </a:cubicBezTo>
                  <a:cubicBezTo>
                    <a:pt x="8" y="154"/>
                    <a:pt x="8" y="154"/>
                    <a:pt x="8" y="154"/>
                  </a:cubicBezTo>
                  <a:cubicBezTo>
                    <a:pt x="8" y="29"/>
                    <a:pt x="8" y="29"/>
                    <a:pt x="8" y="29"/>
                  </a:cubicBezTo>
                  <a:cubicBezTo>
                    <a:pt x="52" y="12"/>
                    <a:pt x="52" y="12"/>
                    <a:pt x="52" y="12"/>
                  </a:cubicBezTo>
                  <a:cubicBezTo>
                    <a:pt x="99" y="31"/>
                    <a:pt x="99" y="31"/>
                    <a:pt x="99" y="31"/>
                  </a:cubicBezTo>
                  <a:cubicBezTo>
                    <a:pt x="100" y="32"/>
                    <a:pt x="101" y="32"/>
                    <a:pt x="102" y="31"/>
                  </a:cubicBezTo>
                  <a:cubicBezTo>
                    <a:pt x="152" y="8"/>
                    <a:pt x="152" y="8"/>
                    <a:pt x="152" y="8"/>
                  </a:cubicBezTo>
                  <a:cubicBezTo>
                    <a:pt x="190" y="17"/>
                    <a:pt x="190" y="17"/>
                    <a:pt x="190" y="17"/>
                  </a:cubicBezTo>
                  <a:lnTo>
                    <a:pt x="190"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1" name="Freeform 200"/>
            <p:cNvSpPr>
              <a:spLocks/>
            </p:cNvSpPr>
            <p:nvPr/>
          </p:nvSpPr>
          <p:spPr bwMode="auto">
            <a:xfrm>
              <a:off x="3677" y="2185"/>
              <a:ext cx="28" cy="33"/>
            </a:xfrm>
            <a:custGeom>
              <a:avLst/>
              <a:gdLst>
                <a:gd name="T0" fmla="*/ 9 w 12"/>
                <a:gd name="T1" fmla="*/ 1 h 14"/>
                <a:gd name="T2" fmla="*/ 3 w 12"/>
                <a:gd name="T3" fmla="*/ 3 h 14"/>
                <a:gd name="T4" fmla="*/ 1 w 12"/>
                <a:gd name="T5" fmla="*/ 8 h 14"/>
                <a:gd name="T6" fmla="*/ 2 w 12"/>
                <a:gd name="T7" fmla="*/ 13 h 14"/>
                <a:gd name="T8" fmla="*/ 4 w 12"/>
                <a:gd name="T9" fmla="*/ 14 h 14"/>
                <a:gd name="T10" fmla="*/ 8 w 12"/>
                <a:gd name="T11" fmla="*/ 12 h 14"/>
                <a:gd name="T12" fmla="*/ 10 w 12"/>
                <a:gd name="T13" fmla="*/ 6 h 14"/>
                <a:gd name="T14" fmla="*/ 9 w 1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9" y="1"/>
                  </a:moveTo>
                  <a:cubicBezTo>
                    <a:pt x="7" y="0"/>
                    <a:pt x="5" y="1"/>
                    <a:pt x="3" y="3"/>
                  </a:cubicBezTo>
                  <a:cubicBezTo>
                    <a:pt x="2" y="6"/>
                    <a:pt x="1" y="8"/>
                    <a:pt x="1" y="8"/>
                  </a:cubicBezTo>
                  <a:cubicBezTo>
                    <a:pt x="0" y="10"/>
                    <a:pt x="0" y="12"/>
                    <a:pt x="2" y="13"/>
                  </a:cubicBezTo>
                  <a:cubicBezTo>
                    <a:pt x="3" y="14"/>
                    <a:pt x="4" y="14"/>
                    <a:pt x="4" y="14"/>
                  </a:cubicBezTo>
                  <a:cubicBezTo>
                    <a:pt x="6" y="14"/>
                    <a:pt x="7" y="13"/>
                    <a:pt x="8" y="12"/>
                  </a:cubicBezTo>
                  <a:cubicBezTo>
                    <a:pt x="8" y="11"/>
                    <a:pt x="9" y="9"/>
                    <a:pt x="10" y="6"/>
                  </a:cubicBezTo>
                  <a:cubicBezTo>
                    <a:pt x="12" y="4"/>
                    <a:pt x="11" y="2"/>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2" name="Freeform 201"/>
            <p:cNvSpPr>
              <a:spLocks/>
            </p:cNvSpPr>
            <p:nvPr/>
          </p:nvSpPr>
          <p:spPr bwMode="auto">
            <a:xfrm>
              <a:off x="3705" y="2140"/>
              <a:ext cx="29" cy="31"/>
            </a:xfrm>
            <a:custGeom>
              <a:avLst/>
              <a:gdLst>
                <a:gd name="T0" fmla="*/ 5 w 12"/>
                <a:gd name="T1" fmla="*/ 2 h 13"/>
                <a:gd name="T2" fmla="*/ 1 w 12"/>
                <a:gd name="T3" fmla="*/ 6 h 13"/>
                <a:gd name="T4" fmla="*/ 2 w 12"/>
                <a:gd name="T5" fmla="*/ 12 h 13"/>
                <a:gd name="T6" fmla="*/ 4 w 12"/>
                <a:gd name="T7" fmla="*/ 13 h 13"/>
                <a:gd name="T8" fmla="*/ 7 w 12"/>
                <a:gd name="T9" fmla="*/ 11 h 13"/>
                <a:gd name="T10" fmla="*/ 11 w 12"/>
                <a:gd name="T11" fmla="*/ 7 h 13"/>
                <a:gd name="T12" fmla="*/ 10 w 12"/>
                <a:gd name="T13" fmla="*/ 1 h 13"/>
                <a:gd name="T14" fmla="*/ 5 w 12"/>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5" y="2"/>
                  </a:moveTo>
                  <a:cubicBezTo>
                    <a:pt x="3" y="3"/>
                    <a:pt x="2" y="5"/>
                    <a:pt x="1" y="6"/>
                  </a:cubicBezTo>
                  <a:cubicBezTo>
                    <a:pt x="0" y="8"/>
                    <a:pt x="0" y="11"/>
                    <a:pt x="2" y="12"/>
                  </a:cubicBezTo>
                  <a:cubicBezTo>
                    <a:pt x="3" y="13"/>
                    <a:pt x="3" y="13"/>
                    <a:pt x="4" y="13"/>
                  </a:cubicBezTo>
                  <a:cubicBezTo>
                    <a:pt x="5" y="13"/>
                    <a:pt x="7" y="12"/>
                    <a:pt x="7" y="11"/>
                  </a:cubicBezTo>
                  <a:cubicBezTo>
                    <a:pt x="8" y="10"/>
                    <a:pt x="10" y="8"/>
                    <a:pt x="11" y="7"/>
                  </a:cubicBezTo>
                  <a:cubicBezTo>
                    <a:pt x="12" y="5"/>
                    <a:pt x="12" y="3"/>
                    <a:pt x="10" y="1"/>
                  </a:cubicBezTo>
                  <a:cubicBezTo>
                    <a:pt x="9" y="0"/>
                    <a:pt x="6" y="0"/>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3" name="Freeform 202"/>
            <p:cNvSpPr>
              <a:spLocks/>
            </p:cNvSpPr>
            <p:nvPr/>
          </p:nvSpPr>
          <p:spPr bwMode="auto">
            <a:xfrm>
              <a:off x="3743" y="2119"/>
              <a:ext cx="50" cy="37"/>
            </a:xfrm>
            <a:custGeom>
              <a:avLst/>
              <a:gdLst>
                <a:gd name="T0" fmla="*/ 16 w 21"/>
                <a:gd name="T1" fmla="*/ 5 h 16"/>
                <a:gd name="T2" fmla="*/ 6 w 21"/>
                <a:gd name="T3" fmla="*/ 0 h 16"/>
                <a:gd name="T4" fmla="*/ 4 w 21"/>
                <a:gd name="T5" fmla="*/ 0 h 16"/>
                <a:gd name="T6" fmla="*/ 1 w 21"/>
                <a:gd name="T7" fmla="*/ 5 h 16"/>
                <a:gd name="T8" fmla="*/ 5 w 21"/>
                <a:gd name="T9" fmla="*/ 8 h 16"/>
                <a:gd name="T10" fmla="*/ 10 w 21"/>
                <a:gd name="T11" fmla="*/ 10 h 16"/>
                <a:gd name="T12" fmla="*/ 13 w 21"/>
                <a:gd name="T13" fmla="*/ 14 h 16"/>
                <a:gd name="T14" fmla="*/ 16 w 21"/>
                <a:gd name="T15" fmla="*/ 16 h 16"/>
                <a:gd name="T16" fmla="*/ 18 w 21"/>
                <a:gd name="T17" fmla="*/ 16 h 16"/>
                <a:gd name="T18" fmla="*/ 20 w 21"/>
                <a:gd name="T19" fmla="*/ 10 h 16"/>
                <a:gd name="T20" fmla="*/ 16 w 21"/>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6" y="5"/>
                  </a:moveTo>
                  <a:cubicBezTo>
                    <a:pt x="13" y="1"/>
                    <a:pt x="9" y="0"/>
                    <a:pt x="6" y="0"/>
                  </a:cubicBezTo>
                  <a:cubicBezTo>
                    <a:pt x="5" y="0"/>
                    <a:pt x="5" y="0"/>
                    <a:pt x="4" y="0"/>
                  </a:cubicBezTo>
                  <a:cubicBezTo>
                    <a:pt x="2" y="0"/>
                    <a:pt x="0" y="2"/>
                    <a:pt x="1" y="5"/>
                  </a:cubicBezTo>
                  <a:cubicBezTo>
                    <a:pt x="1" y="7"/>
                    <a:pt x="3" y="8"/>
                    <a:pt x="5" y="8"/>
                  </a:cubicBezTo>
                  <a:cubicBezTo>
                    <a:pt x="6" y="8"/>
                    <a:pt x="8" y="7"/>
                    <a:pt x="10" y="10"/>
                  </a:cubicBezTo>
                  <a:cubicBezTo>
                    <a:pt x="11" y="11"/>
                    <a:pt x="12" y="13"/>
                    <a:pt x="13" y="14"/>
                  </a:cubicBezTo>
                  <a:cubicBezTo>
                    <a:pt x="14" y="16"/>
                    <a:pt x="15" y="16"/>
                    <a:pt x="16" y="16"/>
                  </a:cubicBezTo>
                  <a:cubicBezTo>
                    <a:pt x="17" y="16"/>
                    <a:pt x="18" y="16"/>
                    <a:pt x="18" y="16"/>
                  </a:cubicBezTo>
                  <a:cubicBezTo>
                    <a:pt x="20" y="14"/>
                    <a:pt x="21" y="12"/>
                    <a:pt x="20" y="10"/>
                  </a:cubicBezTo>
                  <a:cubicBezTo>
                    <a:pt x="19" y="8"/>
                    <a:pt x="17" y="7"/>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4" name="Freeform 203"/>
            <p:cNvSpPr>
              <a:spLocks/>
            </p:cNvSpPr>
            <p:nvPr/>
          </p:nvSpPr>
          <p:spPr bwMode="auto">
            <a:xfrm>
              <a:off x="3873" y="2180"/>
              <a:ext cx="45" cy="47"/>
            </a:xfrm>
            <a:custGeom>
              <a:avLst/>
              <a:gdLst>
                <a:gd name="T0" fmla="*/ 11 w 19"/>
                <a:gd name="T1" fmla="*/ 2 h 20"/>
                <a:gd name="T2" fmla="*/ 11 w 19"/>
                <a:gd name="T3" fmla="*/ 3 h 20"/>
                <a:gd name="T4" fmla="*/ 2 w 19"/>
                <a:gd name="T5" fmla="*/ 13 h 20"/>
                <a:gd name="T6" fmla="*/ 1 w 19"/>
                <a:gd name="T7" fmla="*/ 19 h 20"/>
                <a:gd name="T8" fmla="*/ 4 w 19"/>
                <a:gd name="T9" fmla="*/ 20 h 20"/>
                <a:gd name="T10" fmla="*/ 7 w 19"/>
                <a:gd name="T11" fmla="*/ 19 h 20"/>
                <a:gd name="T12" fmla="*/ 18 w 19"/>
                <a:gd name="T13" fmla="*/ 7 h 20"/>
                <a:gd name="T14" fmla="*/ 18 w 19"/>
                <a:gd name="T15" fmla="*/ 7 h 20"/>
                <a:gd name="T16" fmla="*/ 17 w 19"/>
                <a:gd name="T17" fmla="*/ 1 h 20"/>
                <a:gd name="T18" fmla="*/ 11 w 19"/>
                <a:gd name="T1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1" y="2"/>
                  </a:moveTo>
                  <a:cubicBezTo>
                    <a:pt x="11" y="3"/>
                    <a:pt x="11" y="3"/>
                    <a:pt x="11" y="3"/>
                  </a:cubicBezTo>
                  <a:cubicBezTo>
                    <a:pt x="8" y="7"/>
                    <a:pt x="5" y="10"/>
                    <a:pt x="2" y="13"/>
                  </a:cubicBezTo>
                  <a:cubicBezTo>
                    <a:pt x="0" y="14"/>
                    <a:pt x="0" y="17"/>
                    <a:pt x="1" y="19"/>
                  </a:cubicBezTo>
                  <a:cubicBezTo>
                    <a:pt x="2" y="19"/>
                    <a:pt x="3" y="20"/>
                    <a:pt x="4" y="20"/>
                  </a:cubicBezTo>
                  <a:cubicBezTo>
                    <a:pt x="5" y="20"/>
                    <a:pt x="6" y="20"/>
                    <a:pt x="7" y="19"/>
                  </a:cubicBezTo>
                  <a:cubicBezTo>
                    <a:pt x="10" y="16"/>
                    <a:pt x="14" y="12"/>
                    <a:pt x="18" y="7"/>
                  </a:cubicBezTo>
                  <a:cubicBezTo>
                    <a:pt x="18" y="7"/>
                    <a:pt x="18" y="7"/>
                    <a:pt x="18" y="7"/>
                  </a:cubicBezTo>
                  <a:cubicBezTo>
                    <a:pt x="19" y="5"/>
                    <a:pt x="19" y="2"/>
                    <a:pt x="17" y="1"/>
                  </a:cubicBezTo>
                  <a:cubicBezTo>
                    <a:pt x="15" y="0"/>
                    <a:pt x="12" y="1"/>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5" name="Freeform 204"/>
            <p:cNvSpPr>
              <a:spLocks/>
            </p:cNvSpPr>
            <p:nvPr/>
          </p:nvSpPr>
          <p:spPr bwMode="auto">
            <a:xfrm>
              <a:off x="3797" y="2185"/>
              <a:ext cx="48" cy="47"/>
            </a:xfrm>
            <a:custGeom>
              <a:avLst/>
              <a:gdLst>
                <a:gd name="T0" fmla="*/ 8 w 20"/>
                <a:gd name="T1" fmla="*/ 2 h 20"/>
                <a:gd name="T2" fmla="*/ 3 w 20"/>
                <a:gd name="T3" fmla="*/ 1 h 20"/>
                <a:gd name="T4" fmla="*/ 2 w 20"/>
                <a:gd name="T5" fmla="*/ 7 h 20"/>
                <a:gd name="T6" fmla="*/ 13 w 20"/>
                <a:gd name="T7" fmla="*/ 19 h 20"/>
                <a:gd name="T8" fmla="*/ 15 w 20"/>
                <a:gd name="T9" fmla="*/ 20 h 20"/>
                <a:gd name="T10" fmla="*/ 18 w 20"/>
                <a:gd name="T11" fmla="*/ 18 h 20"/>
                <a:gd name="T12" fmla="*/ 17 w 20"/>
                <a:gd name="T13" fmla="*/ 13 h 20"/>
                <a:gd name="T14" fmla="*/ 8 w 2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8" y="2"/>
                  </a:moveTo>
                  <a:cubicBezTo>
                    <a:pt x="7" y="0"/>
                    <a:pt x="5" y="0"/>
                    <a:pt x="3" y="1"/>
                  </a:cubicBezTo>
                  <a:cubicBezTo>
                    <a:pt x="1" y="2"/>
                    <a:pt x="0" y="5"/>
                    <a:pt x="2" y="7"/>
                  </a:cubicBezTo>
                  <a:cubicBezTo>
                    <a:pt x="5" y="13"/>
                    <a:pt x="9" y="17"/>
                    <a:pt x="13" y="19"/>
                  </a:cubicBezTo>
                  <a:cubicBezTo>
                    <a:pt x="13" y="20"/>
                    <a:pt x="14" y="20"/>
                    <a:pt x="15" y="20"/>
                  </a:cubicBezTo>
                  <a:cubicBezTo>
                    <a:pt x="16" y="20"/>
                    <a:pt x="17" y="20"/>
                    <a:pt x="18" y="18"/>
                  </a:cubicBezTo>
                  <a:cubicBezTo>
                    <a:pt x="20" y="17"/>
                    <a:pt x="19" y="14"/>
                    <a:pt x="17" y="13"/>
                  </a:cubicBezTo>
                  <a:cubicBezTo>
                    <a:pt x="15" y="11"/>
                    <a:pt x="12" y="7"/>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6" name="Freeform 205"/>
            <p:cNvSpPr>
              <a:spLocks/>
            </p:cNvSpPr>
            <p:nvPr/>
          </p:nvSpPr>
          <p:spPr bwMode="auto">
            <a:xfrm>
              <a:off x="3916" y="2137"/>
              <a:ext cx="28" cy="34"/>
            </a:xfrm>
            <a:custGeom>
              <a:avLst/>
              <a:gdLst>
                <a:gd name="T0" fmla="*/ 10 w 12"/>
                <a:gd name="T1" fmla="*/ 1 h 14"/>
                <a:gd name="T2" fmla="*/ 4 w 12"/>
                <a:gd name="T3" fmla="*/ 3 h 14"/>
                <a:gd name="T4" fmla="*/ 1 w 12"/>
                <a:gd name="T5" fmla="*/ 7 h 14"/>
                <a:gd name="T6" fmla="*/ 3 w 12"/>
                <a:gd name="T7" fmla="*/ 13 h 14"/>
                <a:gd name="T8" fmla="*/ 5 w 12"/>
                <a:gd name="T9" fmla="*/ 14 h 14"/>
                <a:gd name="T10" fmla="*/ 8 w 12"/>
                <a:gd name="T11" fmla="*/ 12 h 14"/>
                <a:gd name="T12" fmla="*/ 11 w 12"/>
                <a:gd name="T13" fmla="*/ 7 h 14"/>
                <a:gd name="T14" fmla="*/ 10 w 1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0" y="1"/>
                  </a:moveTo>
                  <a:cubicBezTo>
                    <a:pt x="8" y="0"/>
                    <a:pt x="5" y="1"/>
                    <a:pt x="4" y="3"/>
                  </a:cubicBezTo>
                  <a:cubicBezTo>
                    <a:pt x="3" y="4"/>
                    <a:pt x="2" y="6"/>
                    <a:pt x="1" y="7"/>
                  </a:cubicBezTo>
                  <a:cubicBezTo>
                    <a:pt x="0" y="9"/>
                    <a:pt x="1" y="12"/>
                    <a:pt x="3" y="13"/>
                  </a:cubicBezTo>
                  <a:cubicBezTo>
                    <a:pt x="3" y="13"/>
                    <a:pt x="4" y="14"/>
                    <a:pt x="5" y="14"/>
                  </a:cubicBezTo>
                  <a:cubicBezTo>
                    <a:pt x="6" y="14"/>
                    <a:pt x="8" y="13"/>
                    <a:pt x="8" y="12"/>
                  </a:cubicBezTo>
                  <a:cubicBezTo>
                    <a:pt x="9" y="10"/>
                    <a:pt x="10" y="8"/>
                    <a:pt x="11" y="7"/>
                  </a:cubicBezTo>
                  <a:cubicBezTo>
                    <a:pt x="12" y="5"/>
                    <a:pt x="12"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7" name="Freeform 206"/>
            <p:cNvSpPr>
              <a:spLocks/>
            </p:cNvSpPr>
            <p:nvPr/>
          </p:nvSpPr>
          <p:spPr bwMode="auto">
            <a:xfrm>
              <a:off x="3920" y="2064"/>
              <a:ext cx="71" cy="71"/>
            </a:xfrm>
            <a:custGeom>
              <a:avLst/>
              <a:gdLst>
                <a:gd name="T0" fmla="*/ 15 w 30"/>
                <a:gd name="T1" fmla="*/ 3 h 30"/>
                <a:gd name="T2" fmla="*/ 9 w 30"/>
                <a:gd name="T3" fmla="*/ 1 h 30"/>
                <a:gd name="T4" fmla="*/ 7 w 30"/>
                <a:gd name="T5" fmla="*/ 6 h 30"/>
                <a:gd name="T6" fmla="*/ 10 w 30"/>
                <a:gd name="T7" fmla="*/ 13 h 30"/>
                <a:gd name="T8" fmla="*/ 3 w 30"/>
                <a:gd name="T9" fmla="*/ 16 h 30"/>
                <a:gd name="T10" fmla="*/ 1 w 30"/>
                <a:gd name="T11" fmla="*/ 21 h 30"/>
                <a:gd name="T12" fmla="*/ 5 w 30"/>
                <a:gd name="T13" fmla="*/ 24 h 30"/>
                <a:gd name="T14" fmla="*/ 6 w 30"/>
                <a:gd name="T15" fmla="*/ 23 h 30"/>
                <a:gd name="T16" fmla="*/ 13 w 30"/>
                <a:gd name="T17" fmla="*/ 20 h 30"/>
                <a:gd name="T18" fmla="*/ 16 w 30"/>
                <a:gd name="T19" fmla="*/ 27 h 30"/>
                <a:gd name="T20" fmla="*/ 20 w 30"/>
                <a:gd name="T21" fmla="*/ 30 h 30"/>
                <a:gd name="T22" fmla="*/ 21 w 30"/>
                <a:gd name="T23" fmla="*/ 29 h 30"/>
                <a:gd name="T24" fmla="*/ 23 w 30"/>
                <a:gd name="T25" fmla="*/ 24 h 30"/>
                <a:gd name="T26" fmla="*/ 21 w 30"/>
                <a:gd name="T27" fmla="*/ 17 h 30"/>
                <a:gd name="T28" fmla="*/ 27 w 30"/>
                <a:gd name="T29" fmla="*/ 14 h 30"/>
                <a:gd name="T30" fmla="*/ 30 w 30"/>
                <a:gd name="T31" fmla="*/ 9 h 30"/>
                <a:gd name="T32" fmla="*/ 24 w 30"/>
                <a:gd name="T33" fmla="*/ 7 h 30"/>
                <a:gd name="T34" fmla="*/ 17 w 30"/>
                <a:gd name="T35" fmla="*/ 10 h 30"/>
                <a:gd name="T36" fmla="*/ 15 w 30"/>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3"/>
                  </a:moveTo>
                  <a:cubicBezTo>
                    <a:pt x="14" y="1"/>
                    <a:pt x="11" y="0"/>
                    <a:pt x="9" y="1"/>
                  </a:cubicBezTo>
                  <a:cubicBezTo>
                    <a:pt x="7" y="2"/>
                    <a:pt x="6" y="4"/>
                    <a:pt x="7" y="6"/>
                  </a:cubicBezTo>
                  <a:cubicBezTo>
                    <a:pt x="10" y="13"/>
                    <a:pt x="10" y="13"/>
                    <a:pt x="10" y="13"/>
                  </a:cubicBezTo>
                  <a:cubicBezTo>
                    <a:pt x="3" y="16"/>
                    <a:pt x="3" y="16"/>
                    <a:pt x="3" y="16"/>
                  </a:cubicBezTo>
                  <a:cubicBezTo>
                    <a:pt x="1" y="17"/>
                    <a:pt x="0" y="19"/>
                    <a:pt x="1" y="21"/>
                  </a:cubicBezTo>
                  <a:cubicBezTo>
                    <a:pt x="2" y="23"/>
                    <a:pt x="3" y="24"/>
                    <a:pt x="5" y="24"/>
                  </a:cubicBezTo>
                  <a:cubicBezTo>
                    <a:pt x="5" y="24"/>
                    <a:pt x="6" y="23"/>
                    <a:pt x="6" y="23"/>
                  </a:cubicBezTo>
                  <a:cubicBezTo>
                    <a:pt x="13" y="20"/>
                    <a:pt x="13" y="20"/>
                    <a:pt x="13" y="20"/>
                  </a:cubicBezTo>
                  <a:cubicBezTo>
                    <a:pt x="16" y="27"/>
                    <a:pt x="16" y="27"/>
                    <a:pt x="16" y="27"/>
                  </a:cubicBezTo>
                  <a:cubicBezTo>
                    <a:pt x="17" y="29"/>
                    <a:pt x="18" y="30"/>
                    <a:pt x="20" y="30"/>
                  </a:cubicBezTo>
                  <a:cubicBezTo>
                    <a:pt x="20" y="30"/>
                    <a:pt x="21" y="30"/>
                    <a:pt x="21" y="29"/>
                  </a:cubicBezTo>
                  <a:cubicBezTo>
                    <a:pt x="23" y="29"/>
                    <a:pt x="24" y="26"/>
                    <a:pt x="23" y="24"/>
                  </a:cubicBezTo>
                  <a:cubicBezTo>
                    <a:pt x="21" y="17"/>
                    <a:pt x="21" y="17"/>
                    <a:pt x="21" y="17"/>
                  </a:cubicBezTo>
                  <a:cubicBezTo>
                    <a:pt x="27" y="14"/>
                    <a:pt x="27" y="14"/>
                    <a:pt x="27" y="14"/>
                  </a:cubicBezTo>
                  <a:cubicBezTo>
                    <a:pt x="29" y="14"/>
                    <a:pt x="30" y="11"/>
                    <a:pt x="30" y="9"/>
                  </a:cubicBezTo>
                  <a:cubicBezTo>
                    <a:pt x="29" y="7"/>
                    <a:pt x="26" y="6"/>
                    <a:pt x="24" y="7"/>
                  </a:cubicBezTo>
                  <a:cubicBezTo>
                    <a:pt x="17" y="10"/>
                    <a:pt x="17" y="10"/>
                    <a:pt x="17" y="10"/>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08" name="Group 207"/>
          <p:cNvGrpSpPr>
            <a:grpSpLocks noChangeAspect="1"/>
          </p:cNvGrpSpPr>
          <p:nvPr/>
        </p:nvGrpSpPr>
        <p:grpSpPr bwMode="auto">
          <a:xfrm>
            <a:off x="5372414" y="4584590"/>
            <a:ext cx="387214" cy="316887"/>
            <a:chOff x="3608" y="1968"/>
            <a:chExt cx="468" cy="383"/>
          </a:xfrm>
          <a:solidFill>
            <a:srgbClr val="666666"/>
          </a:solidFill>
        </p:grpSpPr>
        <p:sp>
          <p:nvSpPr>
            <p:cNvPr id="209" name="Freeform 208"/>
            <p:cNvSpPr>
              <a:spLocks noEditPoints="1"/>
            </p:cNvSpPr>
            <p:nvPr/>
          </p:nvSpPr>
          <p:spPr bwMode="auto">
            <a:xfrm>
              <a:off x="3608" y="1968"/>
              <a:ext cx="352" cy="345"/>
            </a:xfrm>
            <a:custGeom>
              <a:avLst/>
              <a:gdLst>
                <a:gd name="T0" fmla="*/ 149 w 149"/>
                <a:gd name="T1" fmla="*/ 55 h 146"/>
                <a:gd name="T2" fmla="*/ 98 w 149"/>
                <a:gd name="T3" fmla="*/ 0 h 146"/>
                <a:gd name="T4" fmla="*/ 51 w 149"/>
                <a:gd name="T5" fmla="*/ 0 h 146"/>
                <a:gd name="T6" fmla="*/ 0 w 149"/>
                <a:gd name="T7" fmla="*/ 55 h 146"/>
                <a:gd name="T8" fmla="*/ 38 w 149"/>
                <a:gd name="T9" fmla="*/ 109 h 146"/>
                <a:gd name="T10" fmla="*/ 38 w 149"/>
                <a:gd name="T11" fmla="*/ 142 h 146"/>
                <a:gd name="T12" fmla="*/ 41 w 149"/>
                <a:gd name="T13" fmla="*/ 146 h 146"/>
                <a:gd name="T14" fmla="*/ 42 w 149"/>
                <a:gd name="T15" fmla="*/ 146 h 146"/>
                <a:gd name="T16" fmla="*/ 45 w 149"/>
                <a:gd name="T17" fmla="*/ 145 h 146"/>
                <a:gd name="T18" fmla="*/ 85 w 149"/>
                <a:gd name="T19" fmla="*/ 110 h 146"/>
                <a:gd name="T20" fmla="*/ 98 w 149"/>
                <a:gd name="T21" fmla="*/ 110 h 146"/>
                <a:gd name="T22" fmla="*/ 149 w 149"/>
                <a:gd name="T23" fmla="*/ 55 h 146"/>
                <a:gd name="T24" fmla="*/ 83 w 149"/>
                <a:gd name="T25" fmla="*/ 102 h 146"/>
                <a:gd name="T26" fmla="*/ 81 w 149"/>
                <a:gd name="T27" fmla="*/ 103 h 146"/>
                <a:gd name="T28" fmla="*/ 46 w 149"/>
                <a:gd name="T29" fmla="*/ 133 h 146"/>
                <a:gd name="T30" fmla="*/ 46 w 149"/>
                <a:gd name="T31" fmla="*/ 105 h 146"/>
                <a:gd name="T32" fmla="*/ 43 w 149"/>
                <a:gd name="T33" fmla="*/ 101 h 146"/>
                <a:gd name="T34" fmla="*/ 8 w 149"/>
                <a:gd name="T35" fmla="*/ 55 h 146"/>
                <a:gd name="T36" fmla="*/ 51 w 149"/>
                <a:gd name="T37" fmla="*/ 8 h 146"/>
                <a:gd name="T38" fmla="*/ 98 w 149"/>
                <a:gd name="T39" fmla="*/ 8 h 146"/>
                <a:gd name="T40" fmla="*/ 141 w 149"/>
                <a:gd name="T41" fmla="*/ 55 h 146"/>
                <a:gd name="T42" fmla="*/ 98 w 149"/>
                <a:gd name="T43" fmla="*/ 102 h 146"/>
                <a:gd name="T44" fmla="*/ 83 w 149"/>
                <a:gd name="T45" fmla="*/ 10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46">
                  <a:moveTo>
                    <a:pt x="149" y="55"/>
                  </a:moveTo>
                  <a:cubicBezTo>
                    <a:pt x="149" y="24"/>
                    <a:pt x="126" y="0"/>
                    <a:pt x="98" y="0"/>
                  </a:cubicBezTo>
                  <a:cubicBezTo>
                    <a:pt x="51" y="0"/>
                    <a:pt x="51" y="0"/>
                    <a:pt x="51" y="0"/>
                  </a:cubicBezTo>
                  <a:cubicBezTo>
                    <a:pt x="23" y="0"/>
                    <a:pt x="0" y="24"/>
                    <a:pt x="0" y="55"/>
                  </a:cubicBezTo>
                  <a:cubicBezTo>
                    <a:pt x="0" y="80"/>
                    <a:pt x="16" y="102"/>
                    <a:pt x="38" y="109"/>
                  </a:cubicBezTo>
                  <a:cubicBezTo>
                    <a:pt x="38" y="142"/>
                    <a:pt x="38" y="142"/>
                    <a:pt x="38" y="142"/>
                  </a:cubicBezTo>
                  <a:cubicBezTo>
                    <a:pt x="38" y="144"/>
                    <a:pt x="39" y="145"/>
                    <a:pt x="41" y="146"/>
                  </a:cubicBezTo>
                  <a:cubicBezTo>
                    <a:pt x="41" y="146"/>
                    <a:pt x="42" y="146"/>
                    <a:pt x="42" y="146"/>
                  </a:cubicBezTo>
                  <a:cubicBezTo>
                    <a:pt x="43" y="146"/>
                    <a:pt x="44" y="146"/>
                    <a:pt x="45" y="145"/>
                  </a:cubicBezTo>
                  <a:cubicBezTo>
                    <a:pt x="85" y="110"/>
                    <a:pt x="85" y="110"/>
                    <a:pt x="85" y="110"/>
                  </a:cubicBezTo>
                  <a:cubicBezTo>
                    <a:pt x="98" y="110"/>
                    <a:pt x="98" y="110"/>
                    <a:pt x="98" y="110"/>
                  </a:cubicBezTo>
                  <a:cubicBezTo>
                    <a:pt x="126" y="110"/>
                    <a:pt x="149" y="85"/>
                    <a:pt x="149" y="55"/>
                  </a:cubicBezTo>
                  <a:close/>
                  <a:moveTo>
                    <a:pt x="83" y="102"/>
                  </a:moveTo>
                  <a:cubicBezTo>
                    <a:pt x="82" y="102"/>
                    <a:pt x="81" y="102"/>
                    <a:pt x="81" y="103"/>
                  </a:cubicBezTo>
                  <a:cubicBezTo>
                    <a:pt x="46" y="133"/>
                    <a:pt x="46" y="133"/>
                    <a:pt x="46" y="133"/>
                  </a:cubicBezTo>
                  <a:cubicBezTo>
                    <a:pt x="46" y="105"/>
                    <a:pt x="46" y="105"/>
                    <a:pt x="46" y="105"/>
                  </a:cubicBezTo>
                  <a:cubicBezTo>
                    <a:pt x="46" y="103"/>
                    <a:pt x="45" y="102"/>
                    <a:pt x="43" y="101"/>
                  </a:cubicBezTo>
                  <a:cubicBezTo>
                    <a:pt x="23" y="97"/>
                    <a:pt x="8" y="78"/>
                    <a:pt x="8" y="55"/>
                  </a:cubicBezTo>
                  <a:cubicBezTo>
                    <a:pt x="8" y="29"/>
                    <a:pt x="27" y="8"/>
                    <a:pt x="51" y="8"/>
                  </a:cubicBezTo>
                  <a:cubicBezTo>
                    <a:pt x="98" y="8"/>
                    <a:pt x="98" y="8"/>
                    <a:pt x="98" y="8"/>
                  </a:cubicBezTo>
                  <a:cubicBezTo>
                    <a:pt x="122" y="8"/>
                    <a:pt x="141" y="29"/>
                    <a:pt x="141" y="55"/>
                  </a:cubicBezTo>
                  <a:cubicBezTo>
                    <a:pt x="141" y="81"/>
                    <a:pt x="122" y="102"/>
                    <a:pt x="98" y="102"/>
                  </a:cubicBezTo>
                  <a:lnTo>
                    <a:pt x="83"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0" name="Freeform 209"/>
            <p:cNvSpPr>
              <a:spLocks/>
            </p:cNvSpPr>
            <p:nvPr/>
          </p:nvSpPr>
          <p:spPr bwMode="auto">
            <a:xfrm>
              <a:off x="3835" y="2108"/>
              <a:ext cx="241" cy="243"/>
            </a:xfrm>
            <a:custGeom>
              <a:avLst/>
              <a:gdLst>
                <a:gd name="T0" fmla="*/ 65 w 102"/>
                <a:gd name="T1" fmla="*/ 0 h 103"/>
                <a:gd name="T2" fmla="*/ 61 w 102"/>
                <a:gd name="T3" fmla="*/ 4 h 103"/>
                <a:gd name="T4" fmla="*/ 65 w 102"/>
                <a:gd name="T5" fmla="*/ 8 h 103"/>
                <a:gd name="T6" fmla="*/ 94 w 102"/>
                <a:gd name="T7" fmla="*/ 40 h 103"/>
                <a:gd name="T8" fmla="*/ 66 w 102"/>
                <a:gd name="T9" fmla="*/ 73 h 103"/>
                <a:gd name="T10" fmla="*/ 62 w 102"/>
                <a:gd name="T11" fmla="*/ 77 h 103"/>
                <a:gd name="T12" fmla="*/ 62 w 102"/>
                <a:gd name="T13" fmla="*/ 89 h 103"/>
                <a:gd name="T14" fmla="*/ 47 w 102"/>
                <a:gd name="T15" fmla="*/ 74 h 103"/>
                <a:gd name="T16" fmla="*/ 44 w 102"/>
                <a:gd name="T17" fmla="*/ 73 h 103"/>
                <a:gd name="T18" fmla="*/ 31 w 102"/>
                <a:gd name="T19" fmla="*/ 73 h 103"/>
                <a:gd name="T20" fmla="*/ 8 w 102"/>
                <a:gd name="T21" fmla="*/ 60 h 103"/>
                <a:gd name="T22" fmla="*/ 2 w 102"/>
                <a:gd name="T23" fmla="*/ 59 h 103"/>
                <a:gd name="T24" fmla="*/ 1 w 102"/>
                <a:gd name="T25" fmla="*/ 64 h 103"/>
                <a:gd name="T26" fmla="*/ 31 w 102"/>
                <a:gd name="T27" fmla="*/ 81 h 103"/>
                <a:gd name="T28" fmla="*/ 42 w 102"/>
                <a:gd name="T29" fmla="*/ 81 h 103"/>
                <a:gd name="T30" fmla="*/ 63 w 102"/>
                <a:gd name="T31" fmla="*/ 102 h 103"/>
                <a:gd name="T32" fmla="*/ 66 w 102"/>
                <a:gd name="T33" fmla="*/ 103 h 103"/>
                <a:gd name="T34" fmla="*/ 67 w 102"/>
                <a:gd name="T35" fmla="*/ 103 h 103"/>
                <a:gd name="T36" fmla="*/ 70 w 102"/>
                <a:gd name="T37" fmla="*/ 99 h 103"/>
                <a:gd name="T38" fmla="*/ 70 w 102"/>
                <a:gd name="T39" fmla="*/ 80 h 103"/>
                <a:gd name="T40" fmla="*/ 102 w 102"/>
                <a:gd name="T41" fmla="*/ 40 h 103"/>
                <a:gd name="T42" fmla="*/ 65 w 102"/>
                <a:gd name="T4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03">
                  <a:moveTo>
                    <a:pt x="65" y="0"/>
                  </a:moveTo>
                  <a:cubicBezTo>
                    <a:pt x="62" y="0"/>
                    <a:pt x="61" y="2"/>
                    <a:pt x="61" y="4"/>
                  </a:cubicBezTo>
                  <a:cubicBezTo>
                    <a:pt x="61" y="6"/>
                    <a:pt x="62" y="8"/>
                    <a:pt x="65" y="8"/>
                  </a:cubicBezTo>
                  <a:cubicBezTo>
                    <a:pt x="81" y="8"/>
                    <a:pt x="94" y="22"/>
                    <a:pt x="94" y="40"/>
                  </a:cubicBezTo>
                  <a:cubicBezTo>
                    <a:pt x="94" y="58"/>
                    <a:pt x="82" y="72"/>
                    <a:pt x="66" y="73"/>
                  </a:cubicBezTo>
                  <a:cubicBezTo>
                    <a:pt x="63" y="73"/>
                    <a:pt x="62" y="74"/>
                    <a:pt x="62" y="77"/>
                  </a:cubicBezTo>
                  <a:cubicBezTo>
                    <a:pt x="62" y="89"/>
                    <a:pt x="62" y="89"/>
                    <a:pt x="62" y="89"/>
                  </a:cubicBezTo>
                  <a:cubicBezTo>
                    <a:pt x="47" y="74"/>
                    <a:pt x="47" y="74"/>
                    <a:pt x="47" y="74"/>
                  </a:cubicBezTo>
                  <a:cubicBezTo>
                    <a:pt x="46" y="73"/>
                    <a:pt x="45" y="73"/>
                    <a:pt x="44" y="73"/>
                  </a:cubicBezTo>
                  <a:cubicBezTo>
                    <a:pt x="31" y="73"/>
                    <a:pt x="31" y="73"/>
                    <a:pt x="31" y="73"/>
                  </a:cubicBezTo>
                  <a:cubicBezTo>
                    <a:pt x="22" y="73"/>
                    <a:pt x="13" y="68"/>
                    <a:pt x="8" y="60"/>
                  </a:cubicBezTo>
                  <a:cubicBezTo>
                    <a:pt x="6" y="58"/>
                    <a:pt x="4" y="57"/>
                    <a:pt x="2" y="59"/>
                  </a:cubicBezTo>
                  <a:cubicBezTo>
                    <a:pt x="0" y="60"/>
                    <a:pt x="0" y="62"/>
                    <a:pt x="1" y="64"/>
                  </a:cubicBezTo>
                  <a:cubicBezTo>
                    <a:pt x="8" y="74"/>
                    <a:pt x="19" y="81"/>
                    <a:pt x="31" y="81"/>
                  </a:cubicBezTo>
                  <a:cubicBezTo>
                    <a:pt x="42" y="81"/>
                    <a:pt x="42" y="81"/>
                    <a:pt x="42" y="81"/>
                  </a:cubicBezTo>
                  <a:cubicBezTo>
                    <a:pt x="63" y="102"/>
                    <a:pt x="63" y="102"/>
                    <a:pt x="63" y="102"/>
                  </a:cubicBezTo>
                  <a:cubicBezTo>
                    <a:pt x="64" y="103"/>
                    <a:pt x="65" y="103"/>
                    <a:pt x="66" y="103"/>
                  </a:cubicBezTo>
                  <a:cubicBezTo>
                    <a:pt x="66" y="103"/>
                    <a:pt x="67" y="103"/>
                    <a:pt x="67" y="103"/>
                  </a:cubicBezTo>
                  <a:cubicBezTo>
                    <a:pt x="69" y="102"/>
                    <a:pt x="70" y="101"/>
                    <a:pt x="70" y="99"/>
                  </a:cubicBezTo>
                  <a:cubicBezTo>
                    <a:pt x="70" y="80"/>
                    <a:pt x="70" y="80"/>
                    <a:pt x="70" y="80"/>
                  </a:cubicBezTo>
                  <a:cubicBezTo>
                    <a:pt x="88" y="78"/>
                    <a:pt x="102" y="61"/>
                    <a:pt x="102" y="40"/>
                  </a:cubicBezTo>
                  <a:cubicBezTo>
                    <a:pt x="102" y="18"/>
                    <a:pt x="85"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1" name="Freeform 210"/>
            <p:cNvSpPr>
              <a:spLocks/>
            </p:cNvSpPr>
            <p:nvPr/>
          </p:nvSpPr>
          <p:spPr bwMode="auto">
            <a:xfrm>
              <a:off x="3691" y="2060"/>
              <a:ext cx="187" cy="19"/>
            </a:xfrm>
            <a:custGeom>
              <a:avLst/>
              <a:gdLst>
                <a:gd name="T0" fmla="*/ 79 w 79"/>
                <a:gd name="T1" fmla="*/ 4 h 8"/>
                <a:gd name="T2" fmla="*/ 75 w 79"/>
                <a:gd name="T3" fmla="*/ 0 h 8"/>
                <a:gd name="T4" fmla="*/ 4 w 79"/>
                <a:gd name="T5" fmla="*/ 0 h 8"/>
                <a:gd name="T6" fmla="*/ 0 w 79"/>
                <a:gd name="T7" fmla="*/ 4 h 8"/>
                <a:gd name="T8" fmla="*/ 4 w 79"/>
                <a:gd name="T9" fmla="*/ 8 h 8"/>
                <a:gd name="T10" fmla="*/ 75 w 79"/>
                <a:gd name="T11" fmla="*/ 8 h 8"/>
                <a:gd name="T12" fmla="*/ 79 w 7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9" h="8">
                  <a:moveTo>
                    <a:pt x="79" y="4"/>
                  </a:moveTo>
                  <a:cubicBezTo>
                    <a:pt x="79" y="2"/>
                    <a:pt x="77" y="0"/>
                    <a:pt x="75" y="0"/>
                  </a:cubicBezTo>
                  <a:cubicBezTo>
                    <a:pt x="4" y="0"/>
                    <a:pt x="4" y="0"/>
                    <a:pt x="4" y="0"/>
                  </a:cubicBezTo>
                  <a:cubicBezTo>
                    <a:pt x="1" y="0"/>
                    <a:pt x="0" y="2"/>
                    <a:pt x="0" y="4"/>
                  </a:cubicBezTo>
                  <a:cubicBezTo>
                    <a:pt x="0" y="6"/>
                    <a:pt x="1" y="8"/>
                    <a:pt x="4" y="8"/>
                  </a:cubicBezTo>
                  <a:cubicBezTo>
                    <a:pt x="75" y="8"/>
                    <a:pt x="75" y="8"/>
                    <a:pt x="75" y="8"/>
                  </a:cubicBezTo>
                  <a:cubicBezTo>
                    <a:pt x="77" y="8"/>
                    <a:pt x="79" y="6"/>
                    <a:pt x="7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2" name="Freeform 211"/>
            <p:cNvSpPr>
              <a:spLocks/>
            </p:cNvSpPr>
            <p:nvPr/>
          </p:nvSpPr>
          <p:spPr bwMode="auto">
            <a:xfrm>
              <a:off x="3691" y="2119"/>
              <a:ext cx="102" cy="19"/>
            </a:xfrm>
            <a:custGeom>
              <a:avLst/>
              <a:gdLst>
                <a:gd name="T0" fmla="*/ 39 w 43"/>
                <a:gd name="T1" fmla="*/ 0 h 8"/>
                <a:gd name="T2" fmla="*/ 4 w 43"/>
                <a:gd name="T3" fmla="*/ 0 h 8"/>
                <a:gd name="T4" fmla="*/ 0 w 43"/>
                <a:gd name="T5" fmla="*/ 4 h 8"/>
                <a:gd name="T6" fmla="*/ 4 w 43"/>
                <a:gd name="T7" fmla="*/ 8 h 8"/>
                <a:gd name="T8" fmla="*/ 39 w 43"/>
                <a:gd name="T9" fmla="*/ 8 h 8"/>
                <a:gd name="T10" fmla="*/ 43 w 43"/>
                <a:gd name="T11" fmla="*/ 4 h 8"/>
                <a:gd name="T12" fmla="*/ 39 w 4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3" h="8">
                  <a:moveTo>
                    <a:pt x="39" y="0"/>
                  </a:moveTo>
                  <a:cubicBezTo>
                    <a:pt x="4" y="0"/>
                    <a:pt x="4" y="0"/>
                    <a:pt x="4" y="0"/>
                  </a:cubicBezTo>
                  <a:cubicBezTo>
                    <a:pt x="1" y="0"/>
                    <a:pt x="0" y="2"/>
                    <a:pt x="0" y="4"/>
                  </a:cubicBezTo>
                  <a:cubicBezTo>
                    <a:pt x="0" y="6"/>
                    <a:pt x="1" y="8"/>
                    <a:pt x="4" y="8"/>
                  </a:cubicBezTo>
                  <a:cubicBezTo>
                    <a:pt x="39" y="8"/>
                    <a:pt x="39" y="8"/>
                    <a:pt x="39" y="8"/>
                  </a:cubicBezTo>
                  <a:cubicBezTo>
                    <a:pt x="41" y="8"/>
                    <a:pt x="43" y="6"/>
                    <a:pt x="43" y="4"/>
                  </a:cubicBezTo>
                  <a:cubicBezTo>
                    <a:pt x="43" y="2"/>
                    <a:pt x="41"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13" name="Group 212"/>
          <p:cNvGrpSpPr>
            <a:grpSpLocks noChangeAspect="1"/>
          </p:cNvGrpSpPr>
          <p:nvPr/>
        </p:nvGrpSpPr>
        <p:grpSpPr bwMode="auto">
          <a:xfrm>
            <a:off x="5426746" y="5205631"/>
            <a:ext cx="354749" cy="353234"/>
            <a:chOff x="3607" y="1926"/>
            <a:chExt cx="468" cy="466"/>
          </a:xfrm>
          <a:solidFill>
            <a:srgbClr val="666666"/>
          </a:solidFill>
        </p:grpSpPr>
        <p:sp>
          <p:nvSpPr>
            <p:cNvPr id="214" name="Freeform 213"/>
            <p:cNvSpPr>
              <a:spLocks noEditPoints="1"/>
            </p:cNvSpPr>
            <p:nvPr/>
          </p:nvSpPr>
          <p:spPr bwMode="auto">
            <a:xfrm>
              <a:off x="3607" y="1926"/>
              <a:ext cx="468" cy="466"/>
            </a:xfrm>
            <a:custGeom>
              <a:avLst/>
              <a:gdLst>
                <a:gd name="T0" fmla="*/ 193 w 198"/>
                <a:gd name="T1" fmla="*/ 173 h 197"/>
                <a:gd name="T2" fmla="*/ 141 w 198"/>
                <a:gd name="T3" fmla="*/ 121 h 197"/>
                <a:gd name="T4" fmla="*/ 155 w 198"/>
                <a:gd name="T5" fmla="*/ 77 h 197"/>
                <a:gd name="T6" fmla="*/ 77 w 198"/>
                <a:gd name="T7" fmla="*/ 0 h 197"/>
                <a:gd name="T8" fmla="*/ 0 w 198"/>
                <a:gd name="T9" fmla="*/ 77 h 197"/>
                <a:gd name="T10" fmla="*/ 77 w 198"/>
                <a:gd name="T11" fmla="*/ 155 h 197"/>
                <a:gd name="T12" fmla="*/ 121 w 198"/>
                <a:gd name="T13" fmla="*/ 141 h 197"/>
                <a:gd name="T14" fmla="*/ 173 w 198"/>
                <a:gd name="T15" fmla="*/ 193 h 197"/>
                <a:gd name="T16" fmla="*/ 183 w 198"/>
                <a:gd name="T17" fmla="*/ 197 h 197"/>
                <a:gd name="T18" fmla="*/ 193 w 198"/>
                <a:gd name="T19" fmla="*/ 193 h 197"/>
                <a:gd name="T20" fmla="*/ 193 w 198"/>
                <a:gd name="T21" fmla="*/ 173 h 197"/>
                <a:gd name="T22" fmla="*/ 77 w 198"/>
                <a:gd name="T23" fmla="*/ 147 h 197"/>
                <a:gd name="T24" fmla="*/ 8 w 198"/>
                <a:gd name="T25" fmla="*/ 77 h 197"/>
                <a:gd name="T26" fmla="*/ 77 w 198"/>
                <a:gd name="T27" fmla="*/ 8 h 197"/>
                <a:gd name="T28" fmla="*/ 147 w 198"/>
                <a:gd name="T29" fmla="*/ 77 h 197"/>
                <a:gd name="T30" fmla="*/ 77 w 198"/>
                <a:gd name="T31" fmla="*/ 147 h 197"/>
                <a:gd name="T32" fmla="*/ 187 w 198"/>
                <a:gd name="T33" fmla="*/ 187 h 197"/>
                <a:gd name="T34" fmla="*/ 179 w 198"/>
                <a:gd name="T35" fmla="*/ 187 h 197"/>
                <a:gd name="T36" fmla="*/ 128 w 198"/>
                <a:gd name="T37" fmla="*/ 136 h 197"/>
                <a:gd name="T38" fmla="*/ 136 w 198"/>
                <a:gd name="T39" fmla="*/ 128 h 197"/>
                <a:gd name="T40" fmla="*/ 187 w 198"/>
                <a:gd name="T41" fmla="*/ 179 h 197"/>
                <a:gd name="T42" fmla="*/ 187 w 198"/>
                <a:gd name="T43"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97">
                  <a:moveTo>
                    <a:pt x="193" y="173"/>
                  </a:moveTo>
                  <a:cubicBezTo>
                    <a:pt x="141" y="121"/>
                    <a:pt x="141" y="121"/>
                    <a:pt x="141" y="121"/>
                  </a:cubicBezTo>
                  <a:cubicBezTo>
                    <a:pt x="150" y="109"/>
                    <a:pt x="155" y="94"/>
                    <a:pt x="155" y="77"/>
                  </a:cubicBezTo>
                  <a:cubicBezTo>
                    <a:pt x="155" y="35"/>
                    <a:pt x="120" y="0"/>
                    <a:pt x="77" y="0"/>
                  </a:cubicBezTo>
                  <a:cubicBezTo>
                    <a:pt x="35" y="0"/>
                    <a:pt x="0" y="35"/>
                    <a:pt x="0" y="77"/>
                  </a:cubicBezTo>
                  <a:cubicBezTo>
                    <a:pt x="0" y="120"/>
                    <a:pt x="35" y="155"/>
                    <a:pt x="77" y="155"/>
                  </a:cubicBezTo>
                  <a:cubicBezTo>
                    <a:pt x="94" y="155"/>
                    <a:pt x="109" y="150"/>
                    <a:pt x="121" y="141"/>
                  </a:cubicBezTo>
                  <a:cubicBezTo>
                    <a:pt x="173" y="193"/>
                    <a:pt x="173" y="193"/>
                    <a:pt x="173" y="193"/>
                  </a:cubicBezTo>
                  <a:cubicBezTo>
                    <a:pt x="176" y="196"/>
                    <a:pt x="179" y="197"/>
                    <a:pt x="183" y="197"/>
                  </a:cubicBezTo>
                  <a:cubicBezTo>
                    <a:pt x="186" y="197"/>
                    <a:pt x="190" y="196"/>
                    <a:pt x="193" y="193"/>
                  </a:cubicBezTo>
                  <a:cubicBezTo>
                    <a:pt x="198" y="188"/>
                    <a:pt x="198" y="179"/>
                    <a:pt x="193" y="173"/>
                  </a:cubicBezTo>
                  <a:close/>
                  <a:moveTo>
                    <a:pt x="77" y="147"/>
                  </a:moveTo>
                  <a:cubicBezTo>
                    <a:pt x="39" y="147"/>
                    <a:pt x="8" y="116"/>
                    <a:pt x="8" y="77"/>
                  </a:cubicBezTo>
                  <a:cubicBezTo>
                    <a:pt x="8" y="39"/>
                    <a:pt x="39" y="8"/>
                    <a:pt x="77" y="8"/>
                  </a:cubicBezTo>
                  <a:cubicBezTo>
                    <a:pt x="116" y="8"/>
                    <a:pt x="147" y="39"/>
                    <a:pt x="147" y="77"/>
                  </a:cubicBezTo>
                  <a:cubicBezTo>
                    <a:pt x="147" y="116"/>
                    <a:pt x="116" y="147"/>
                    <a:pt x="77" y="147"/>
                  </a:cubicBezTo>
                  <a:close/>
                  <a:moveTo>
                    <a:pt x="187" y="187"/>
                  </a:moveTo>
                  <a:cubicBezTo>
                    <a:pt x="185" y="190"/>
                    <a:pt x="181" y="190"/>
                    <a:pt x="179" y="187"/>
                  </a:cubicBezTo>
                  <a:cubicBezTo>
                    <a:pt x="128" y="136"/>
                    <a:pt x="128" y="136"/>
                    <a:pt x="128" y="136"/>
                  </a:cubicBezTo>
                  <a:cubicBezTo>
                    <a:pt x="131" y="134"/>
                    <a:pt x="134" y="131"/>
                    <a:pt x="136" y="128"/>
                  </a:cubicBezTo>
                  <a:cubicBezTo>
                    <a:pt x="187" y="179"/>
                    <a:pt x="187" y="179"/>
                    <a:pt x="187" y="179"/>
                  </a:cubicBezTo>
                  <a:cubicBezTo>
                    <a:pt x="190" y="181"/>
                    <a:pt x="190" y="185"/>
                    <a:pt x="18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5" name="Freeform 214"/>
            <p:cNvSpPr>
              <a:spLocks/>
            </p:cNvSpPr>
            <p:nvPr/>
          </p:nvSpPr>
          <p:spPr bwMode="auto">
            <a:xfrm>
              <a:off x="3661" y="1978"/>
              <a:ext cx="149" cy="151"/>
            </a:xfrm>
            <a:custGeom>
              <a:avLst/>
              <a:gdLst>
                <a:gd name="T0" fmla="*/ 59 w 63"/>
                <a:gd name="T1" fmla="*/ 1 h 64"/>
                <a:gd name="T2" fmla="*/ 17 w 63"/>
                <a:gd name="T3" fmla="*/ 18 h 64"/>
                <a:gd name="T4" fmla="*/ 0 w 63"/>
                <a:gd name="T5" fmla="*/ 60 h 64"/>
                <a:gd name="T6" fmla="*/ 4 w 63"/>
                <a:gd name="T7" fmla="*/ 64 h 64"/>
                <a:gd name="T8" fmla="*/ 4 w 63"/>
                <a:gd name="T9" fmla="*/ 64 h 64"/>
                <a:gd name="T10" fmla="*/ 8 w 63"/>
                <a:gd name="T11" fmla="*/ 60 h 64"/>
                <a:gd name="T12" fmla="*/ 23 w 63"/>
                <a:gd name="T13" fmla="*/ 23 h 64"/>
                <a:gd name="T14" fmla="*/ 59 w 63"/>
                <a:gd name="T15" fmla="*/ 9 h 64"/>
                <a:gd name="T16" fmla="*/ 63 w 63"/>
                <a:gd name="T17" fmla="*/ 5 h 64"/>
                <a:gd name="T18" fmla="*/ 59 w 63"/>
                <a:gd name="T1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4">
                  <a:moveTo>
                    <a:pt x="59" y="1"/>
                  </a:moveTo>
                  <a:cubicBezTo>
                    <a:pt x="43" y="0"/>
                    <a:pt x="28" y="6"/>
                    <a:pt x="17" y="18"/>
                  </a:cubicBezTo>
                  <a:cubicBezTo>
                    <a:pt x="6" y="29"/>
                    <a:pt x="0" y="44"/>
                    <a:pt x="0" y="60"/>
                  </a:cubicBezTo>
                  <a:cubicBezTo>
                    <a:pt x="0" y="62"/>
                    <a:pt x="2" y="64"/>
                    <a:pt x="4" y="64"/>
                  </a:cubicBezTo>
                  <a:cubicBezTo>
                    <a:pt x="4" y="64"/>
                    <a:pt x="4" y="64"/>
                    <a:pt x="4" y="64"/>
                  </a:cubicBezTo>
                  <a:cubicBezTo>
                    <a:pt x="7" y="64"/>
                    <a:pt x="8" y="62"/>
                    <a:pt x="8" y="60"/>
                  </a:cubicBezTo>
                  <a:cubicBezTo>
                    <a:pt x="8" y="46"/>
                    <a:pt x="13" y="33"/>
                    <a:pt x="23" y="23"/>
                  </a:cubicBezTo>
                  <a:cubicBezTo>
                    <a:pt x="32" y="13"/>
                    <a:pt x="45" y="8"/>
                    <a:pt x="59" y="9"/>
                  </a:cubicBezTo>
                  <a:cubicBezTo>
                    <a:pt x="61" y="9"/>
                    <a:pt x="63" y="7"/>
                    <a:pt x="63" y="5"/>
                  </a:cubicBezTo>
                  <a:cubicBezTo>
                    <a:pt x="63" y="3"/>
                    <a:pt x="61" y="1"/>
                    <a:pt x="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16" name="Group 215"/>
          <p:cNvGrpSpPr>
            <a:grpSpLocks noChangeAspect="1"/>
          </p:cNvGrpSpPr>
          <p:nvPr/>
        </p:nvGrpSpPr>
        <p:grpSpPr bwMode="auto">
          <a:xfrm rot="1215200">
            <a:off x="5441452" y="5840669"/>
            <a:ext cx="328200" cy="354578"/>
            <a:chOff x="3627" y="1928"/>
            <a:chExt cx="423" cy="457"/>
          </a:xfrm>
          <a:solidFill>
            <a:srgbClr val="666666"/>
          </a:solidFill>
        </p:grpSpPr>
        <p:sp>
          <p:nvSpPr>
            <p:cNvPr id="217" name="Freeform 216"/>
            <p:cNvSpPr>
              <a:spLocks noEditPoints="1"/>
            </p:cNvSpPr>
            <p:nvPr/>
          </p:nvSpPr>
          <p:spPr bwMode="auto">
            <a:xfrm>
              <a:off x="3627" y="1973"/>
              <a:ext cx="375" cy="412"/>
            </a:xfrm>
            <a:custGeom>
              <a:avLst/>
              <a:gdLst>
                <a:gd name="T0" fmla="*/ 89 w 159"/>
                <a:gd name="T1" fmla="*/ 1 h 174"/>
                <a:gd name="T2" fmla="*/ 85 w 159"/>
                <a:gd name="T3" fmla="*/ 0 h 174"/>
                <a:gd name="T4" fmla="*/ 83 w 159"/>
                <a:gd name="T5" fmla="*/ 2 h 174"/>
                <a:gd name="T6" fmla="*/ 29 w 159"/>
                <a:gd name="T7" fmla="*/ 105 h 174"/>
                <a:gd name="T8" fmla="*/ 17 w 159"/>
                <a:gd name="T9" fmla="*/ 116 h 174"/>
                <a:gd name="T10" fmla="*/ 1 w 159"/>
                <a:gd name="T11" fmla="*/ 127 h 174"/>
                <a:gd name="T12" fmla="*/ 0 w 159"/>
                <a:gd name="T13" fmla="*/ 130 h 174"/>
                <a:gd name="T14" fmla="*/ 1 w 159"/>
                <a:gd name="T15" fmla="*/ 133 h 174"/>
                <a:gd name="T16" fmla="*/ 26 w 159"/>
                <a:gd name="T17" fmla="*/ 158 h 174"/>
                <a:gd name="T18" fmla="*/ 29 w 159"/>
                <a:gd name="T19" fmla="*/ 159 h 174"/>
                <a:gd name="T20" fmla="*/ 29 w 159"/>
                <a:gd name="T21" fmla="*/ 159 h 174"/>
                <a:gd name="T22" fmla="*/ 32 w 159"/>
                <a:gd name="T23" fmla="*/ 158 h 174"/>
                <a:gd name="T24" fmla="*/ 41 w 159"/>
                <a:gd name="T25" fmla="*/ 144 h 174"/>
                <a:gd name="T26" fmla="*/ 42 w 159"/>
                <a:gd name="T27" fmla="*/ 144 h 174"/>
                <a:gd name="T28" fmla="*/ 82 w 159"/>
                <a:gd name="T29" fmla="*/ 171 h 174"/>
                <a:gd name="T30" fmla="*/ 88 w 159"/>
                <a:gd name="T31" fmla="*/ 174 h 174"/>
                <a:gd name="T32" fmla="*/ 94 w 159"/>
                <a:gd name="T33" fmla="*/ 171 h 174"/>
                <a:gd name="T34" fmla="*/ 98 w 159"/>
                <a:gd name="T35" fmla="*/ 166 h 174"/>
                <a:gd name="T36" fmla="*/ 101 w 159"/>
                <a:gd name="T37" fmla="*/ 160 h 174"/>
                <a:gd name="T38" fmla="*/ 98 w 159"/>
                <a:gd name="T39" fmla="*/ 155 h 174"/>
                <a:gd name="T40" fmla="*/ 98 w 159"/>
                <a:gd name="T41" fmla="*/ 154 h 174"/>
                <a:gd name="T42" fmla="*/ 58 w 159"/>
                <a:gd name="T43" fmla="*/ 128 h 174"/>
                <a:gd name="T44" fmla="*/ 157 w 159"/>
                <a:gd name="T45" fmla="*/ 77 h 174"/>
                <a:gd name="T46" fmla="*/ 159 w 159"/>
                <a:gd name="T47" fmla="*/ 74 h 174"/>
                <a:gd name="T48" fmla="*/ 158 w 159"/>
                <a:gd name="T49" fmla="*/ 70 h 174"/>
                <a:gd name="T50" fmla="*/ 89 w 159"/>
                <a:gd name="T51" fmla="*/ 1 h 174"/>
                <a:gd name="T52" fmla="*/ 32 w 159"/>
                <a:gd name="T53" fmla="*/ 113 h 174"/>
                <a:gd name="T54" fmla="*/ 46 w 159"/>
                <a:gd name="T55" fmla="*/ 127 h 174"/>
                <a:gd name="T56" fmla="*/ 46 w 159"/>
                <a:gd name="T57" fmla="*/ 127 h 174"/>
                <a:gd name="T58" fmla="*/ 46 w 159"/>
                <a:gd name="T59" fmla="*/ 127 h 174"/>
                <a:gd name="T60" fmla="*/ 41 w 159"/>
                <a:gd name="T61" fmla="*/ 132 h 174"/>
                <a:gd name="T62" fmla="*/ 41 w 159"/>
                <a:gd name="T63" fmla="*/ 132 h 174"/>
                <a:gd name="T64" fmla="*/ 41 w 159"/>
                <a:gd name="T65" fmla="*/ 132 h 174"/>
                <a:gd name="T66" fmla="*/ 27 w 159"/>
                <a:gd name="T67" fmla="*/ 118 h 174"/>
                <a:gd name="T68" fmla="*/ 32 w 159"/>
                <a:gd name="T69" fmla="*/ 113 h 174"/>
                <a:gd name="T70" fmla="*/ 28 w 159"/>
                <a:gd name="T71" fmla="*/ 149 h 174"/>
                <a:gd name="T72" fmla="*/ 10 w 159"/>
                <a:gd name="T73" fmla="*/ 131 h 174"/>
                <a:gd name="T74" fmla="*/ 21 w 159"/>
                <a:gd name="T75" fmla="*/ 124 h 174"/>
                <a:gd name="T76" fmla="*/ 35 w 159"/>
                <a:gd name="T77" fmla="*/ 138 h 174"/>
                <a:gd name="T78" fmla="*/ 28 w 159"/>
                <a:gd name="T79" fmla="*/ 149 h 174"/>
                <a:gd name="T80" fmla="*/ 88 w 159"/>
                <a:gd name="T81" fmla="*/ 165 h 174"/>
                <a:gd name="T82" fmla="*/ 88 w 159"/>
                <a:gd name="T83" fmla="*/ 166 h 174"/>
                <a:gd name="T84" fmla="*/ 88 w 159"/>
                <a:gd name="T85" fmla="*/ 166 h 174"/>
                <a:gd name="T86" fmla="*/ 87 w 159"/>
                <a:gd name="T87" fmla="*/ 165 h 174"/>
                <a:gd name="T88" fmla="*/ 46 w 159"/>
                <a:gd name="T89" fmla="*/ 138 h 174"/>
                <a:gd name="T90" fmla="*/ 47 w 159"/>
                <a:gd name="T91" fmla="*/ 138 h 174"/>
                <a:gd name="T92" fmla="*/ 52 w 159"/>
                <a:gd name="T93" fmla="*/ 133 h 174"/>
                <a:gd name="T94" fmla="*/ 52 w 159"/>
                <a:gd name="T95" fmla="*/ 133 h 174"/>
                <a:gd name="T96" fmla="*/ 93 w 159"/>
                <a:gd name="T97" fmla="*/ 160 h 174"/>
                <a:gd name="T98" fmla="*/ 88 w 159"/>
                <a:gd name="T99" fmla="*/ 165 h 174"/>
                <a:gd name="T100" fmla="*/ 53 w 159"/>
                <a:gd name="T101" fmla="*/ 122 h 174"/>
                <a:gd name="T102" fmla="*/ 37 w 159"/>
                <a:gd name="T103" fmla="*/ 106 h 174"/>
                <a:gd name="T104" fmla="*/ 87 w 159"/>
                <a:gd name="T105" fmla="*/ 11 h 174"/>
                <a:gd name="T106" fmla="*/ 148 w 159"/>
                <a:gd name="T107" fmla="*/ 72 h 174"/>
                <a:gd name="T108" fmla="*/ 53 w 159"/>
                <a:gd name="T109" fmla="*/ 1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74">
                  <a:moveTo>
                    <a:pt x="89" y="1"/>
                  </a:moveTo>
                  <a:cubicBezTo>
                    <a:pt x="88" y="0"/>
                    <a:pt x="87" y="0"/>
                    <a:pt x="85" y="0"/>
                  </a:cubicBezTo>
                  <a:cubicBezTo>
                    <a:pt x="84" y="0"/>
                    <a:pt x="83" y="1"/>
                    <a:pt x="83" y="2"/>
                  </a:cubicBezTo>
                  <a:cubicBezTo>
                    <a:pt x="29" y="105"/>
                    <a:pt x="29" y="105"/>
                    <a:pt x="29" y="105"/>
                  </a:cubicBezTo>
                  <a:cubicBezTo>
                    <a:pt x="17" y="116"/>
                    <a:pt x="17" y="116"/>
                    <a:pt x="17" y="116"/>
                  </a:cubicBezTo>
                  <a:cubicBezTo>
                    <a:pt x="1" y="127"/>
                    <a:pt x="1" y="127"/>
                    <a:pt x="1" y="127"/>
                  </a:cubicBezTo>
                  <a:cubicBezTo>
                    <a:pt x="0" y="128"/>
                    <a:pt x="0" y="129"/>
                    <a:pt x="0" y="130"/>
                  </a:cubicBezTo>
                  <a:cubicBezTo>
                    <a:pt x="0" y="131"/>
                    <a:pt x="0" y="132"/>
                    <a:pt x="1" y="133"/>
                  </a:cubicBezTo>
                  <a:cubicBezTo>
                    <a:pt x="26" y="158"/>
                    <a:pt x="26" y="158"/>
                    <a:pt x="26" y="158"/>
                  </a:cubicBezTo>
                  <a:cubicBezTo>
                    <a:pt x="27" y="159"/>
                    <a:pt x="28" y="159"/>
                    <a:pt x="29" y="159"/>
                  </a:cubicBezTo>
                  <a:cubicBezTo>
                    <a:pt x="29" y="159"/>
                    <a:pt x="29" y="159"/>
                    <a:pt x="29" y="159"/>
                  </a:cubicBezTo>
                  <a:cubicBezTo>
                    <a:pt x="30" y="159"/>
                    <a:pt x="32" y="159"/>
                    <a:pt x="32" y="158"/>
                  </a:cubicBezTo>
                  <a:cubicBezTo>
                    <a:pt x="41" y="144"/>
                    <a:pt x="41" y="144"/>
                    <a:pt x="41" y="144"/>
                  </a:cubicBezTo>
                  <a:cubicBezTo>
                    <a:pt x="41" y="144"/>
                    <a:pt x="41" y="144"/>
                    <a:pt x="42" y="144"/>
                  </a:cubicBezTo>
                  <a:cubicBezTo>
                    <a:pt x="82" y="171"/>
                    <a:pt x="82" y="171"/>
                    <a:pt x="82" y="171"/>
                  </a:cubicBezTo>
                  <a:cubicBezTo>
                    <a:pt x="84" y="173"/>
                    <a:pt x="86" y="174"/>
                    <a:pt x="88" y="174"/>
                  </a:cubicBezTo>
                  <a:cubicBezTo>
                    <a:pt x="90" y="174"/>
                    <a:pt x="92" y="173"/>
                    <a:pt x="94" y="171"/>
                  </a:cubicBezTo>
                  <a:cubicBezTo>
                    <a:pt x="98" y="166"/>
                    <a:pt x="98" y="166"/>
                    <a:pt x="98" y="166"/>
                  </a:cubicBezTo>
                  <a:cubicBezTo>
                    <a:pt x="100" y="165"/>
                    <a:pt x="101" y="163"/>
                    <a:pt x="101" y="160"/>
                  </a:cubicBezTo>
                  <a:cubicBezTo>
                    <a:pt x="101" y="158"/>
                    <a:pt x="100" y="156"/>
                    <a:pt x="98" y="155"/>
                  </a:cubicBezTo>
                  <a:cubicBezTo>
                    <a:pt x="98" y="154"/>
                    <a:pt x="98" y="154"/>
                    <a:pt x="98" y="154"/>
                  </a:cubicBezTo>
                  <a:cubicBezTo>
                    <a:pt x="58" y="128"/>
                    <a:pt x="58" y="128"/>
                    <a:pt x="58" y="128"/>
                  </a:cubicBezTo>
                  <a:cubicBezTo>
                    <a:pt x="157" y="77"/>
                    <a:pt x="157" y="77"/>
                    <a:pt x="157" y="77"/>
                  </a:cubicBezTo>
                  <a:cubicBezTo>
                    <a:pt x="158" y="76"/>
                    <a:pt x="159" y="75"/>
                    <a:pt x="159" y="74"/>
                  </a:cubicBezTo>
                  <a:cubicBezTo>
                    <a:pt x="159" y="72"/>
                    <a:pt x="159" y="71"/>
                    <a:pt x="158" y="70"/>
                  </a:cubicBezTo>
                  <a:lnTo>
                    <a:pt x="89" y="1"/>
                  </a:lnTo>
                  <a:close/>
                  <a:moveTo>
                    <a:pt x="32" y="113"/>
                  </a:moveTo>
                  <a:cubicBezTo>
                    <a:pt x="46" y="127"/>
                    <a:pt x="46" y="127"/>
                    <a:pt x="46" y="127"/>
                  </a:cubicBezTo>
                  <a:cubicBezTo>
                    <a:pt x="46" y="127"/>
                    <a:pt x="46" y="127"/>
                    <a:pt x="46" y="127"/>
                  </a:cubicBezTo>
                  <a:cubicBezTo>
                    <a:pt x="46" y="127"/>
                    <a:pt x="46" y="127"/>
                    <a:pt x="46" y="127"/>
                  </a:cubicBezTo>
                  <a:cubicBezTo>
                    <a:pt x="41" y="132"/>
                    <a:pt x="41" y="132"/>
                    <a:pt x="41" y="132"/>
                  </a:cubicBezTo>
                  <a:cubicBezTo>
                    <a:pt x="41" y="132"/>
                    <a:pt x="41" y="132"/>
                    <a:pt x="41" y="132"/>
                  </a:cubicBezTo>
                  <a:cubicBezTo>
                    <a:pt x="41" y="132"/>
                    <a:pt x="41" y="132"/>
                    <a:pt x="41" y="132"/>
                  </a:cubicBezTo>
                  <a:cubicBezTo>
                    <a:pt x="27" y="118"/>
                    <a:pt x="27" y="118"/>
                    <a:pt x="27" y="118"/>
                  </a:cubicBezTo>
                  <a:lnTo>
                    <a:pt x="32" y="113"/>
                  </a:lnTo>
                  <a:close/>
                  <a:moveTo>
                    <a:pt x="28" y="149"/>
                  </a:moveTo>
                  <a:cubicBezTo>
                    <a:pt x="10" y="131"/>
                    <a:pt x="10" y="131"/>
                    <a:pt x="10" y="131"/>
                  </a:cubicBezTo>
                  <a:cubicBezTo>
                    <a:pt x="21" y="124"/>
                    <a:pt x="21" y="124"/>
                    <a:pt x="21" y="124"/>
                  </a:cubicBezTo>
                  <a:cubicBezTo>
                    <a:pt x="35" y="138"/>
                    <a:pt x="35" y="138"/>
                    <a:pt x="35" y="138"/>
                  </a:cubicBezTo>
                  <a:lnTo>
                    <a:pt x="28" y="149"/>
                  </a:lnTo>
                  <a:close/>
                  <a:moveTo>
                    <a:pt x="88" y="165"/>
                  </a:moveTo>
                  <a:cubicBezTo>
                    <a:pt x="88" y="166"/>
                    <a:pt x="88" y="166"/>
                    <a:pt x="88" y="166"/>
                  </a:cubicBezTo>
                  <a:cubicBezTo>
                    <a:pt x="88" y="166"/>
                    <a:pt x="88" y="166"/>
                    <a:pt x="88" y="166"/>
                  </a:cubicBezTo>
                  <a:cubicBezTo>
                    <a:pt x="88" y="165"/>
                    <a:pt x="87" y="165"/>
                    <a:pt x="87" y="165"/>
                  </a:cubicBezTo>
                  <a:cubicBezTo>
                    <a:pt x="46" y="138"/>
                    <a:pt x="46" y="138"/>
                    <a:pt x="46" y="138"/>
                  </a:cubicBezTo>
                  <a:cubicBezTo>
                    <a:pt x="47" y="138"/>
                    <a:pt x="47" y="138"/>
                    <a:pt x="47" y="138"/>
                  </a:cubicBezTo>
                  <a:cubicBezTo>
                    <a:pt x="52" y="133"/>
                    <a:pt x="52" y="133"/>
                    <a:pt x="52" y="133"/>
                  </a:cubicBezTo>
                  <a:cubicBezTo>
                    <a:pt x="52" y="133"/>
                    <a:pt x="52" y="133"/>
                    <a:pt x="52" y="133"/>
                  </a:cubicBezTo>
                  <a:cubicBezTo>
                    <a:pt x="93" y="160"/>
                    <a:pt x="93" y="160"/>
                    <a:pt x="93" y="160"/>
                  </a:cubicBezTo>
                  <a:lnTo>
                    <a:pt x="88" y="165"/>
                  </a:lnTo>
                  <a:close/>
                  <a:moveTo>
                    <a:pt x="53" y="122"/>
                  </a:moveTo>
                  <a:cubicBezTo>
                    <a:pt x="37" y="106"/>
                    <a:pt x="37" y="106"/>
                    <a:pt x="37" y="106"/>
                  </a:cubicBezTo>
                  <a:cubicBezTo>
                    <a:pt x="87" y="11"/>
                    <a:pt x="87" y="11"/>
                    <a:pt x="87" y="11"/>
                  </a:cubicBezTo>
                  <a:cubicBezTo>
                    <a:pt x="148" y="72"/>
                    <a:pt x="148" y="72"/>
                    <a:pt x="148" y="72"/>
                  </a:cubicBezTo>
                  <a:lnTo>
                    <a:pt x="5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8" name="Freeform 217"/>
            <p:cNvSpPr>
              <a:spLocks/>
            </p:cNvSpPr>
            <p:nvPr/>
          </p:nvSpPr>
          <p:spPr bwMode="auto">
            <a:xfrm>
              <a:off x="3892" y="1928"/>
              <a:ext cx="158" cy="159"/>
            </a:xfrm>
            <a:custGeom>
              <a:avLst/>
              <a:gdLst>
                <a:gd name="T0" fmla="*/ 49 w 67"/>
                <a:gd name="T1" fmla="*/ 18 h 67"/>
                <a:gd name="T2" fmla="*/ 4 w 67"/>
                <a:gd name="T3" fmla="*/ 1 h 67"/>
                <a:gd name="T4" fmla="*/ 0 w 67"/>
                <a:gd name="T5" fmla="*/ 5 h 67"/>
                <a:gd name="T6" fmla="*/ 5 w 67"/>
                <a:gd name="T7" fmla="*/ 9 h 67"/>
                <a:gd name="T8" fmla="*/ 44 w 67"/>
                <a:gd name="T9" fmla="*/ 24 h 67"/>
                <a:gd name="T10" fmla="*/ 59 w 67"/>
                <a:gd name="T11" fmla="*/ 63 h 67"/>
                <a:gd name="T12" fmla="*/ 63 w 67"/>
                <a:gd name="T13" fmla="*/ 67 h 67"/>
                <a:gd name="T14" fmla="*/ 63 w 67"/>
                <a:gd name="T15" fmla="*/ 67 h 67"/>
                <a:gd name="T16" fmla="*/ 67 w 67"/>
                <a:gd name="T17" fmla="*/ 63 h 67"/>
                <a:gd name="T18" fmla="*/ 49 w 67"/>
                <a:gd name="T19"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49" y="18"/>
                  </a:moveTo>
                  <a:cubicBezTo>
                    <a:pt x="37" y="6"/>
                    <a:pt x="21" y="0"/>
                    <a:pt x="4" y="1"/>
                  </a:cubicBezTo>
                  <a:cubicBezTo>
                    <a:pt x="2" y="1"/>
                    <a:pt x="0" y="3"/>
                    <a:pt x="0" y="5"/>
                  </a:cubicBezTo>
                  <a:cubicBezTo>
                    <a:pt x="1" y="7"/>
                    <a:pt x="2" y="9"/>
                    <a:pt x="5" y="9"/>
                  </a:cubicBezTo>
                  <a:cubicBezTo>
                    <a:pt x="19" y="8"/>
                    <a:pt x="33" y="14"/>
                    <a:pt x="44" y="24"/>
                  </a:cubicBezTo>
                  <a:cubicBezTo>
                    <a:pt x="54" y="34"/>
                    <a:pt x="59" y="48"/>
                    <a:pt x="59" y="63"/>
                  </a:cubicBezTo>
                  <a:cubicBezTo>
                    <a:pt x="59" y="65"/>
                    <a:pt x="61" y="67"/>
                    <a:pt x="63" y="67"/>
                  </a:cubicBezTo>
                  <a:cubicBezTo>
                    <a:pt x="63" y="67"/>
                    <a:pt x="63" y="67"/>
                    <a:pt x="63" y="67"/>
                  </a:cubicBezTo>
                  <a:cubicBezTo>
                    <a:pt x="65" y="67"/>
                    <a:pt x="67" y="65"/>
                    <a:pt x="67" y="63"/>
                  </a:cubicBezTo>
                  <a:cubicBezTo>
                    <a:pt x="67" y="46"/>
                    <a:pt x="61" y="30"/>
                    <a:pt x="4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9" name="Freeform 218"/>
            <p:cNvSpPr>
              <a:spLocks/>
            </p:cNvSpPr>
            <p:nvPr/>
          </p:nvSpPr>
          <p:spPr bwMode="auto">
            <a:xfrm>
              <a:off x="3903" y="1985"/>
              <a:ext cx="92" cy="92"/>
            </a:xfrm>
            <a:custGeom>
              <a:avLst/>
              <a:gdLst>
                <a:gd name="T0" fmla="*/ 34 w 39"/>
                <a:gd name="T1" fmla="*/ 39 h 39"/>
                <a:gd name="T2" fmla="*/ 34 w 39"/>
                <a:gd name="T3" fmla="*/ 39 h 39"/>
                <a:gd name="T4" fmla="*/ 38 w 39"/>
                <a:gd name="T5" fmla="*/ 35 h 39"/>
                <a:gd name="T6" fmla="*/ 29 w 39"/>
                <a:gd name="T7" fmla="*/ 10 h 39"/>
                <a:gd name="T8" fmla="*/ 4 w 39"/>
                <a:gd name="T9" fmla="*/ 1 h 39"/>
                <a:gd name="T10" fmla="*/ 0 w 39"/>
                <a:gd name="T11" fmla="*/ 5 h 39"/>
                <a:gd name="T12" fmla="*/ 4 w 39"/>
                <a:gd name="T13" fmla="*/ 9 h 39"/>
                <a:gd name="T14" fmla="*/ 23 w 39"/>
                <a:gd name="T15" fmla="*/ 16 h 39"/>
                <a:gd name="T16" fmla="*/ 30 w 39"/>
                <a:gd name="T17" fmla="*/ 34 h 39"/>
                <a:gd name="T18" fmla="*/ 34 w 39"/>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4" y="39"/>
                  </a:moveTo>
                  <a:cubicBezTo>
                    <a:pt x="34" y="39"/>
                    <a:pt x="34" y="39"/>
                    <a:pt x="34" y="39"/>
                  </a:cubicBezTo>
                  <a:cubicBezTo>
                    <a:pt x="36" y="39"/>
                    <a:pt x="38" y="37"/>
                    <a:pt x="38" y="35"/>
                  </a:cubicBezTo>
                  <a:cubicBezTo>
                    <a:pt x="39" y="26"/>
                    <a:pt x="35" y="17"/>
                    <a:pt x="29" y="10"/>
                  </a:cubicBezTo>
                  <a:cubicBezTo>
                    <a:pt x="22" y="3"/>
                    <a:pt x="13" y="0"/>
                    <a:pt x="4" y="1"/>
                  </a:cubicBezTo>
                  <a:cubicBezTo>
                    <a:pt x="1" y="1"/>
                    <a:pt x="0" y="3"/>
                    <a:pt x="0" y="5"/>
                  </a:cubicBezTo>
                  <a:cubicBezTo>
                    <a:pt x="0" y="7"/>
                    <a:pt x="2" y="9"/>
                    <a:pt x="4" y="9"/>
                  </a:cubicBezTo>
                  <a:cubicBezTo>
                    <a:pt x="11" y="8"/>
                    <a:pt x="18" y="11"/>
                    <a:pt x="23" y="16"/>
                  </a:cubicBezTo>
                  <a:cubicBezTo>
                    <a:pt x="28" y="21"/>
                    <a:pt x="31" y="27"/>
                    <a:pt x="30" y="34"/>
                  </a:cubicBezTo>
                  <a:cubicBezTo>
                    <a:pt x="30" y="37"/>
                    <a:pt x="32" y="39"/>
                    <a:pt x="3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20" name="TextBox 98"/>
          <p:cNvSpPr txBox="1"/>
          <p:nvPr/>
        </p:nvSpPr>
        <p:spPr>
          <a:xfrm>
            <a:off x="7447002" y="3345764"/>
            <a:ext cx="762684"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User </a:t>
            </a: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Data </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221" name="TextBox 99"/>
          <p:cNvSpPr txBox="1"/>
          <p:nvPr/>
        </p:nvSpPr>
        <p:spPr>
          <a:xfrm>
            <a:off x="7447002" y="3912634"/>
            <a:ext cx="762684"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Transaction </a:t>
            </a: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Data</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222" name="TextBox 100"/>
          <p:cNvSpPr txBox="1"/>
          <p:nvPr/>
        </p:nvSpPr>
        <p:spPr>
          <a:xfrm>
            <a:off x="7447002" y="4633393"/>
            <a:ext cx="762684"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Field </a:t>
            </a: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Data</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223" name="TextBox 101"/>
          <p:cNvSpPr txBox="1"/>
          <p:nvPr/>
        </p:nvSpPr>
        <p:spPr>
          <a:xfrm>
            <a:off x="7447002" y="5200263"/>
            <a:ext cx="762684"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Inventory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Data</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224" name="TextBox 102"/>
          <p:cNvSpPr txBox="1"/>
          <p:nvPr/>
        </p:nvSpPr>
        <p:spPr>
          <a:xfrm>
            <a:off x="7447002" y="5921023"/>
            <a:ext cx="762684"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Performance </a:t>
            </a: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Data</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grpSp>
        <p:nvGrpSpPr>
          <p:cNvPr id="225" name="Group 224"/>
          <p:cNvGrpSpPr>
            <a:grpSpLocks noChangeAspect="1"/>
          </p:cNvGrpSpPr>
          <p:nvPr/>
        </p:nvGrpSpPr>
        <p:grpSpPr bwMode="auto">
          <a:xfrm>
            <a:off x="8220371" y="5881431"/>
            <a:ext cx="389532" cy="322228"/>
            <a:chOff x="3607" y="1968"/>
            <a:chExt cx="463" cy="383"/>
          </a:xfrm>
          <a:solidFill>
            <a:srgbClr val="551155"/>
          </a:solidFill>
        </p:grpSpPr>
        <p:sp>
          <p:nvSpPr>
            <p:cNvPr id="226" name="Freeform 225"/>
            <p:cNvSpPr>
              <a:spLocks noEditPoints="1"/>
            </p:cNvSpPr>
            <p:nvPr/>
          </p:nvSpPr>
          <p:spPr bwMode="auto">
            <a:xfrm>
              <a:off x="3607" y="1968"/>
              <a:ext cx="463" cy="383"/>
            </a:xfrm>
            <a:custGeom>
              <a:avLst/>
              <a:gdLst>
                <a:gd name="T0" fmla="*/ 98 w 196"/>
                <a:gd name="T1" fmla="*/ 0 h 162"/>
                <a:gd name="T2" fmla="*/ 0 w 196"/>
                <a:gd name="T3" fmla="*/ 98 h 162"/>
                <a:gd name="T4" fmla="*/ 22 w 196"/>
                <a:gd name="T5" fmla="*/ 161 h 162"/>
                <a:gd name="T6" fmla="*/ 25 w 196"/>
                <a:gd name="T7" fmla="*/ 162 h 162"/>
                <a:gd name="T8" fmla="*/ 170 w 196"/>
                <a:gd name="T9" fmla="*/ 162 h 162"/>
                <a:gd name="T10" fmla="*/ 173 w 196"/>
                <a:gd name="T11" fmla="*/ 161 h 162"/>
                <a:gd name="T12" fmla="*/ 196 w 196"/>
                <a:gd name="T13" fmla="*/ 98 h 162"/>
                <a:gd name="T14" fmla="*/ 98 w 196"/>
                <a:gd name="T15" fmla="*/ 0 h 162"/>
                <a:gd name="T16" fmla="*/ 168 w 196"/>
                <a:gd name="T17" fmla="*/ 154 h 162"/>
                <a:gd name="T18" fmla="*/ 27 w 196"/>
                <a:gd name="T19" fmla="*/ 154 h 162"/>
                <a:gd name="T20" fmla="*/ 8 w 196"/>
                <a:gd name="T21" fmla="*/ 98 h 162"/>
                <a:gd name="T22" fmla="*/ 98 w 196"/>
                <a:gd name="T23" fmla="*/ 8 h 162"/>
                <a:gd name="T24" fmla="*/ 188 w 196"/>
                <a:gd name="T25" fmla="*/ 98 h 162"/>
                <a:gd name="T26" fmla="*/ 168 w 196"/>
                <a:gd name="T27" fmla="*/ 1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62">
                  <a:moveTo>
                    <a:pt x="98" y="0"/>
                  </a:moveTo>
                  <a:cubicBezTo>
                    <a:pt x="44" y="0"/>
                    <a:pt x="0" y="44"/>
                    <a:pt x="0" y="98"/>
                  </a:cubicBezTo>
                  <a:cubicBezTo>
                    <a:pt x="0" y="121"/>
                    <a:pt x="8" y="143"/>
                    <a:pt x="22" y="161"/>
                  </a:cubicBezTo>
                  <a:cubicBezTo>
                    <a:pt x="23" y="162"/>
                    <a:pt x="24" y="162"/>
                    <a:pt x="25" y="162"/>
                  </a:cubicBezTo>
                  <a:cubicBezTo>
                    <a:pt x="170" y="162"/>
                    <a:pt x="170" y="162"/>
                    <a:pt x="170" y="162"/>
                  </a:cubicBezTo>
                  <a:cubicBezTo>
                    <a:pt x="171" y="162"/>
                    <a:pt x="172" y="162"/>
                    <a:pt x="173" y="161"/>
                  </a:cubicBezTo>
                  <a:cubicBezTo>
                    <a:pt x="188" y="143"/>
                    <a:pt x="196" y="121"/>
                    <a:pt x="196" y="98"/>
                  </a:cubicBezTo>
                  <a:cubicBezTo>
                    <a:pt x="196" y="44"/>
                    <a:pt x="152" y="0"/>
                    <a:pt x="98" y="0"/>
                  </a:cubicBezTo>
                  <a:close/>
                  <a:moveTo>
                    <a:pt x="168" y="154"/>
                  </a:moveTo>
                  <a:cubicBezTo>
                    <a:pt x="27" y="154"/>
                    <a:pt x="27" y="154"/>
                    <a:pt x="27" y="154"/>
                  </a:cubicBezTo>
                  <a:cubicBezTo>
                    <a:pt x="15" y="138"/>
                    <a:pt x="8" y="119"/>
                    <a:pt x="8" y="98"/>
                  </a:cubicBezTo>
                  <a:cubicBezTo>
                    <a:pt x="8" y="49"/>
                    <a:pt x="48" y="8"/>
                    <a:pt x="98" y="8"/>
                  </a:cubicBezTo>
                  <a:cubicBezTo>
                    <a:pt x="147" y="8"/>
                    <a:pt x="188" y="49"/>
                    <a:pt x="188" y="98"/>
                  </a:cubicBezTo>
                  <a:cubicBezTo>
                    <a:pt x="188" y="119"/>
                    <a:pt x="181" y="138"/>
                    <a:pt x="168"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7" name="Freeform 226"/>
            <p:cNvSpPr>
              <a:spLocks noEditPoints="1"/>
            </p:cNvSpPr>
            <p:nvPr/>
          </p:nvSpPr>
          <p:spPr bwMode="auto">
            <a:xfrm>
              <a:off x="3798" y="2124"/>
              <a:ext cx="168" cy="170"/>
            </a:xfrm>
            <a:custGeom>
              <a:avLst/>
              <a:gdLst>
                <a:gd name="T0" fmla="*/ 60 w 71"/>
                <a:gd name="T1" fmla="*/ 0 h 72"/>
                <a:gd name="T2" fmla="*/ 53 w 71"/>
                <a:gd name="T3" fmla="*/ 3 h 72"/>
                <a:gd name="T4" fmla="*/ 52 w 71"/>
                <a:gd name="T5" fmla="*/ 3 h 72"/>
                <a:gd name="T6" fmla="*/ 7 w 71"/>
                <a:gd name="T7" fmla="*/ 41 h 72"/>
                <a:gd name="T8" fmla="*/ 0 w 71"/>
                <a:gd name="T9" fmla="*/ 55 h 72"/>
                <a:gd name="T10" fmla="*/ 17 w 71"/>
                <a:gd name="T11" fmla="*/ 72 h 72"/>
                <a:gd name="T12" fmla="*/ 29 w 71"/>
                <a:gd name="T13" fmla="*/ 67 h 72"/>
                <a:gd name="T14" fmla="*/ 31 w 71"/>
                <a:gd name="T15" fmla="*/ 64 h 72"/>
                <a:gd name="T16" fmla="*/ 69 w 71"/>
                <a:gd name="T17" fmla="*/ 19 h 72"/>
                <a:gd name="T18" fmla="*/ 69 w 71"/>
                <a:gd name="T19" fmla="*/ 19 h 72"/>
                <a:gd name="T20" fmla="*/ 71 w 71"/>
                <a:gd name="T21" fmla="*/ 12 h 72"/>
                <a:gd name="T22" fmla="*/ 60 w 71"/>
                <a:gd name="T23" fmla="*/ 0 h 72"/>
                <a:gd name="T24" fmla="*/ 62 w 71"/>
                <a:gd name="T25" fmla="*/ 14 h 72"/>
                <a:gd name="T26" fmla="*/ 62 w 71"/>
                <a:gd name="T27" fmla="*/ 14 h 72"/>
                <a:gd name="T28" fmla="*/ 25 w 71"/>
                <a:gd name="T29" fmla="*/ 59 h 72"/>
                <a:gd name="T30" fmla="*/ 24 w 71"/>
                <a:gd name="T31" fmla="*/ 60 h 72"/>
                <a:gd name="T32" fmla="*/ 23 w 71"/>
                <a:gd name="T33" fmla="*/ 61 h 72"/>
                <a:gd name="T34" fmla="*/ 17 w 71"/>
                <a:gd name="T35" fmla="*/ 64 h 72"/>
                <a:gd name="T36" fmla="*/ 8 w 71"/>
                <a:gd name="T37" fmla="*/ 55 h 72"/>
                <a:gd name="T38" fmla="*/ 12 w 71"/>
                <a:gd name="T39" fmla="*/ 47 h 72"/>
                <a:gd name="T40" fmla="*/ 57 w 71"/>
                <a:gd name="T41" fmla="*/ 10 h 72"/>
                <a:gd name="T42" fmla="*/ 57 w 71"/>
                <a:gd name="T43" fmla="*/ 9 h 72"/>
                <a:gd name="T44" fmla="*/ 60 w 71"/>
                <a:gd name="T45" fmla="*/ 8 h 72"/>
                <a:gd name="T46" fmla="*/ 63 w 71"/>
                <a:gd name="T47" fmla="*/ 12 h 72"/>
                <a:gd name="T48" fmla="*/ 62 w 71"/>
                <a:gd name="T49"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72">
                  <a:moveTo>
                    <a:pt x="60" y="0"/>
                  </a:moveTo>
                  <a:cubicBezTo>
                    <a:pt x="57" y="0"/>
                    <a:pt x="55" y="1"/>
                    <a:pt x="53" y="3"/>
                  </a:cubicBezTo>
                  <a:cubicBezTo>
                    <a:pt x="53" y="3"/>
                    <a:pt x="52" y="3"/>
                    <a:pt x="52" y="3"/>
                  </a:cubicBezTo>
                  <a:cubicBezTo>
                    <a:pt x="7" y="41"/>
                    <a:pt x="7" y="41"/>
                    <a:pt x="7" y="41"/>
                  </a:cubicBezTo>
                  <a:cubicBezTo>
                    <a:pt x="2" y="44"/>
                    <a:pt x="0" y="49"/>
                    <a:pt x="0" y="55"/>
                  </a:cubicBezTo>
                  <a:cubicBezTo>
                    <a:pt x="0" y="64"/>
                    <a:pt x="7" y="72"/>
                    <a:pt x="17" y="72"/>
                  </a:cubicBezTo>
                  <a:cubicBezTo>
                    <a:pt x="21" y="72"/>
                    <a:pt x="26" y="70"/>
                    <a:pt x="29" y="67"/>
                  </a:cubicBezTo>
                  <a:cubicBezTo>
                    <a:pt x="30" y="66"/>
                    <a:pt x="30" y="65"/>
                    <a:pt x="31" y="64"/>
                  </a:cubicBezTo>
                  <a:cubicBezTo>
                    <a:pt x="69" y="19"/>
                    <a:pt x="69" y="19"/>
                    <a:pt x="69" y="19"/>
                  </a:cubicBezTo>
                  <a:cubicBezTo>
                    <a:pt x="69" y="19"/>
                    <a:pt x="69" y="19"/>
                    <a:pt x="69" y="19"/>
                  </a:cubicBezTo>
                  <a:cubicBezTo>
                    <a:pt x="70" y="17"/>
                    <a:pt x="71" y="14"/>
                    <a:pt x="71" y="12"/>
                  </a:cubicBezTo>
                  <a:cubicBezTo>
                    <a:pt x="71" y="6"/>
                    <a:pt x="66" y="0"/>
                    <a:pt x="60" y="0"/>
                  </a:cubicBezTo>
                  <a:close/>
                  <a:moveTo>
                    <a:pt x="62" y="14"/>
                  </a:moveTo>
                  <a:cubicBezTo>
                    <a:pt x="62" y="14"/>
                    <a:pt x="62" y="14"/>
                    <a:pt x="62" y="14"/>
                  </a:cubicBezTo>
                  <a:cubicBezTo>
                    <a:pt x="25" y="59"/>
                    <a:pt x="25" y="59"/>
                    <a:pt x="25" y="59"/>
                  </a:cubicBezTo>
                  <a:cubicBezTo>
                    <a:pt x="25" y="59"/>
                    <a:pt x="25" y="59"/>
                    <a:pt x="24" y="60"/>
                  </a:cubicBezTo>
                  <a:cubicBezTo>
                    <a:pt x="24" y="60"/>
                    <a:pt x="24" y="61"/>
                    <a:pt x="23" y="61"/>
                  </a:cubicBezTo>
                  <a:cubicBezTo>
                    <a:pt x="21" y="63"/>
                    <a:pt x="19" y="64"/>
                    <a:pt x="17" y="64"/>
                  </a:cubicBezTo>
                  <a:cubicBezTo>
                    <a:pt x="12" y="64"/>
                    <a:pt x="8" y="60"/>
                    <a:pt x="8" y="55"/>
                  </a:cubicBezTo>
                  <a:cubicBezTo>
                    <a:pt x="8" y="52"/>
                    <a:pt x="9" y="49"/>
                    <a:pt x="12" y="47"/>
                  </a:cubicBezTo>
                  <a:cubicBezTo>
                    <a:pt x="57" y="10"/>
                    <a:pt x="57" y="10"/>
                    <a:pt x="57" y="10"/>
                  </a:cubicBezTo>
                  <a:cubicBezTo>
                    <a:pt x="57" y="9"/>
                    <a:pt x="57" y="9"/>
                    <a:pt x="57" y="9"/>
                  </a:cubicBezTo>
                  <a:cubicBezTo>
                    <a:pt x="58" y="9"/>
                    <a:pt x="59" y="8"/>
                    <a:pt x="60" y="8"/>
                  </a:cubicBezTo>
                  <a:cubicBezTo>
                    <a:pt x="62" y="8"/>
                    <a:pt x="63" y="10"/>
                    <a:pt x="63" y="12"/>
                  </a:cubicBezTo>
                  <a:cubicBezTo>
                    <a:pt x="63" y="13"/>
                    <a:pt x="63" y="13"/>
                    <a:pt x="6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8" name="Freeform 227"/>
            <p:cNvSpPr>
              <a:spLocks/>
            </p:cNvSpPr>
            <p:nvPr/>
          </p:nvSpPr>
          <p:spPr bwMode="auto">
            <a:xfrm>
              <a:off x="3654" y="2193"/>
              <a:ext cx="35" cy="19"/>
            </a:xfrm>
            <a:custGeom>
              <a:avLst/>
              <a:gdLst>
                <a:gd name="T0" fmla="*/ 11 w 15"/>
                <a:gd name="T1" fmla="*/ 0 h 8"/>
                <a:gd name="T2" fmla="*/ 4 w 15"/>
                <a:gd name="T3" fmla="*/ 0 h 8"/>
                <a:gd name="T4" fmla="*/ 0 w 15"/>
                <a:gd name="T5" fmla="*/ 4 h 8"/>
                <a:gd name="T6" fmla="*/ 4 w 15"/>
                <a:gd name="T7" fmla="*/ 8 h 8"/>
                <a:gd name="T8" fmla="*/ 11 w 15"/>
                <a:gd name="T9" fmla="*/ 8 h 8"/>
                <a:gd name="T10" fmla="*/ 15 w 15"/>
                <a:gd name="T11" fmla="*/ 4 h 8"/>
                <a:gd name="T12" fmla="*/ 11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1" y="0"/>
                  </a:moveTo>
                  <a:cubicBezTo>
                    <a:pt x="4" y="0"/>
                    <a:pt x="4" y="0"/>
                    <a:pt x="4" y="0"/>
                  </a:cubicBezTo>
                  <a:cubicBezTo>
                    <a:pt x="2" y="0"/>
                    <a:pt x="0" y="2"/>
                    <a:pt x="0" y="4"/>
                  </a:cubicBezTo>
                  <a:cubicBezTo>
                    <a:pt x="0" y="7"/>
                    <a:pt x="2" y="8"/>
                    <a:pt x="4" y="8"/>
                  </a:cubicBezTo>
                  <a:cubicBezTo>
                    <a:pt x="11" y="8"/>
                    <a:pt x="11" y="8"/>
                    <a:pt x="11" y="8"/>
                  </a:cubicBezTo>
                  <a:cubicBezTo>
                    <a:pt x="13" y="8"/>
                    <a:pt x="15" y="7"/>
                    <a:pt x="15" y="4"/>
                  </a:cubicBezTo>
                  <a:cubicBezTo>
                    <a:pt x="15" y="2"/>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9" name="Freeform 228"/>
            <p:cNvSpPr>
              <a:spLocks/>
            </p:cNvSpPr>
            <p:nvPr/>
          </p:nvSpPr>
          <p:spPr bwMode="auto">
            <a:xfrm>
              <a:off x="3699" y="2070"/>
              <a:ext cx="35" cy="33"/>
            </a:xfrm>
            <a:custGeom>
              <a:avLst/>
              <a:gdLst>
                <a:gd name="T0" fmla="*/ 7 w 15"/>
                <a:gd name="T1" fmla="*/ 1 h 14"/>
                <a:gd name="T2" fmla="*/ 2 w 15"/>
                <a:gd name="T3" fmla="*/ 1 h 14"/>
                <a:gd name="T4" fmla="*/ 2 w 15"/>
                <a:gd name="T5" fmla="*/ 7 h 14"/>
                <a:gd name="T6" fmla="*/ 7 w 15"/>
                <a:gd name="T7" fmla="*/ 12 h 14"/>
                <a:gd name="T8" fmla="*/ 10 w 15"/>
                <a:gd name="T9" fmla="*/ 14 h 14"/>
                <a:gd name="T10" fmla="*/ 13 w 15"/>
                <a:gd name="T11" fmla="*/ 12 h 14"/>
                <a:gd name="T12" fmla="*/ 13 w 15"/>
                <a:gd name="T13" fmla="*/ 7 h 14"/>
                <a:gd name="T14" fmla="*/ 7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7" y="1"/>
                  </a:moveTo>
                  <a:cubicBezTo>
                    <a:pt x="6" y="0"/>
                    <a:pt x="3" y="0"/>
                    <a:pt x="2" y="1"/>
                  </a:cubicBezTo>
                  <a:cubicBezTo>
                    <a:pt x="0" y="3"/>
                    <a:pt x="0" y="5"/>
                    <a:pt x="2" y="7"/>
                  </a:cubicBezTo>
                  <a:cubicBezTo>
                    <a:pt x="7" y="12"/>
                    <a:pt x="7" y="12"/>
                    <a:pt x="7" y="12"/>
                  </a:cubicBezTo>
                  <a:cubicBezTo>
                    <a:pt x="8" y="13"/>
                    <a:pt x="9" y="14"/>
                    <a:pt x="10" y="14"/>
                  </a:cubicBezTo>
                  <a:cubicBezTo>
                    <a:pt x="11" y="14"/>
                    <a:pt x="12" y="13"/>
                    <a:pt x="13" y="12"/>
                  </a:cubicBezTo>
                  <a:cubicBezTo>
                    <a:pt x="15" y="11"/>
                    <a:pt x="15" y="8"/>
                    <a:pt x="13" y="7"/>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0" name="Freeform 229"/>
            <p:cNvSpPr>
              <a:spLocks/>
            </p:cNvSpPr>
            <p:nvPr/>
          </p:nvSpPr>
          <p:spPr bwMode="auto">
            <a:xfrm>
              <a:off x="3831" y="2015"/>
              <a:ext cx="19" cy="36"/>
            </a:xfrm>
            <a:custGeom>
              <a:avLst/>
              <a:gdLst>
                <a:gd name="T0" fmla="*/ 4 w 8"/>
                <a:gd name="T1" fmla="*/ 15 h 15"/>
                <a:gd name="T2" fmla="*/ 8 w 8"/>
                <a:gd name="T3" fmla="*/ 11 h 15"/>
                <a:gd name="T4" fmla="*/ 8 w 8"/>
                <a:gd name="T5" fmla="*/ 4 h 15"/>
                <a:gd name="T6" fmla="*/ 4 w 8"/>
                <a:gd name="T7" fmla="*/ 0 h 15"/>
                <a:gd name="T8" fmla="*/ 0 w 8"/>
                <a:gd name="T9" fmla="*/ 4 h 15"/>
                <a:gd name="T10" fmla="*/ 0 w 8"/>
                <a:gd name="T11" fmla="*/ 11 h 15"/>
                <a:gd name="T12" fmla="*/ 4 w 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4" y="15"/>
                  </a:moveTo>
                  <a:cubicBezTo>
                    <a:pt x="6" y="15"/>
                    <a:pt x="8" y="13"/>
                    <a:pt x="8" y="11"/>
                  </a:cubicBezTo>
                  <a:cubicBezTo>
                    <a:pt x="8" y="4"/>
                    <a:pt x="8" y="4"/>
                    <a:pt x="8" y="4"/>
                  </a:cubicBezTo>
                  <a:cubicBezTo>
                    <a:pt x="8" y="2"/>
                    <a:pt x="6" y="0"/>
                    <a:pt x="4" y="0"/>
                  </a:cubicBezTo>
                  <a:cubicBezTo>
                    <a:pt x="1" y="0"/>
                    <a:pt x="0" y="2"/>
                    <a:pt x="0" y="4"/>
                  </a:cubicBezTo>
                  <a:cubicBezTo>
                    <a:pt x="0" y="11"/>
                    <a:pt x="0" y="11"/>
                    <a:pt x="0" y="11"/>
                  </a:cubicBezTo>
                  <a:cubicBezTo>
                    <a:pt x="0" y="13"/>
                    <a:pt x="1" y="15"/>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1" name="Freeform 230"/>
            <p:cNvSpPr>
              <a:spLocks/>
            </p:cNvSpPr>
            <p:nvPr/>
          </p:nvSpPr>
          <p:spPr bwMode="auto">
            <a:xfrm>
              <a:off x="3945" y="2070"/>
              <a:ext cx="33" cy="33"/>
            </a:xfrm>
            <a:custGeom>
              <a:avLst/>
              <a:gdLst>
                <a:gd name="T0" fmla="*/ 7 w 14"/>
                <a:gd name="T1" fmla="*/ 1 h 14"/>
                <a:gd name="T2" fmla="*/ 2 w 14"/>
                <a:gd name="T3" fmla="*/ 7 h 14"/>
                <a:gd name="T4" fmla="*/ 2 w 14"/>
                <a:gd name="T5" fmla="*/ 12 h 14"/>
                <a:gd name="T6" fmla="*/ 5 w 14"/>
                <a:gd name="T7" fmla="*/ 14 h 14"/>
                <a:gd name="T8" fmla="*/ 7 w 14"/>
                <a:gd name="T9" fmla="*/ 12 h 14"/>
                <a:gd name="T10" fmla="*/ 13 w 14"/>
                <a:gd name="T11" fmla="*/ 7 h 14"/>
                <a:gd name="T12" fmla="*/ 13 w 14"/>
                <a:gd name="T13" fmla="*/ 1 h 14"/>
                <a:gd name="T14" fmla="*/ 7 w 14"/>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7" y="1"/>
                  </a:moveTo>
                  <a:cubicBezTo>
                    <a:pt x="2" y="7"/>
                    <a:pt x="2" y="7"/>
                    <a:pt x="2" y="7"/>
                  </a:cubicBezTo>
                  <a:cubicBezTo>
                    <a:pt x="0" y="8"/>
                    <a:pt x="0" y="11"/>
                    <a:pt x="2" y="12"/>
                  </a:cubicBezTo>
                  <a:cubicBezTo>
                    <a:pt x="2" y="13"/>
                    <a:pt x="3" y="14"/>
                    <a:pt x="5" y="14"/>
                  </a:cubicBezTo>
                  <a:cubicBezTo>
                    <a:pt x="6" y="14"/>
                    <a:pt x="7" y="13"/>
                    <a:pt x="7" y="12"/>
                  </a:cubicBezTo>
                  <a:cubicBezTo>
                    <a:pt x="13" y="7"/>
                    <a:pt x="13" y="7"/>
                    <a:pt x="13" y="7"/>
                  </a:cubicBezTo>
                  <a:cubicBezTo>
                    <a:pt x="14" y="5"/>
                    <a:pt x="14" y="3"/>
                    <a:pt x="13" y="1"/>
                  </a:cubicBezTo>
                  <a:cubicBezTo>
                    <a:pt x="11" y="0"/>
                    <a:pt x="9"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2" name="Freeform 231"/>
            <p:cNvSpPr>
              <a:spLocks/>
            </p:cNvSpPr>
            <p:nvPr/>
          </p:nvSpPr>
          <p:spPr bwMode="auto">
            <a:xfrm>
              <a:off x="3985" y="2193"/>
              <a:ext cx="35" cy="19"/>
            </a:xfrm>
            <a:custGeom>
              <a:avLst/>
              <a:gdLst>
                <a:gd name="T0" fmla="*/ 11 w 15"/>
                <a:gd name="T1" fmla="*/ 0 h 8"/>
                <a:gd name="T2" fmla="*/ 4 w 15"/>
                <a:gd name="T3" fmla="*/ 0 h 8"/>
                <a:gd name="T4" fmla="*/ 0 w 15"/>
                <a:gd name="T5" fmla="*/ 4 h 8"/>
                <a:gd name="T6" fmla="*/ 4 w 15"/>
                <a:gd name="T7" fmla="*/ 8 h 8"/>
                <a:gd name="T8" fmla="*/ 11 w 15"/>
                <a:gd name="T9" fmla="*/ 8 h 8"/>
                <a:gd name="T10" fmla="*/ 15 w 15"/>
                <a:gd name="T11" fmla="*/ 4 h 8"/>
                <a:gd name="T12" fmla="*/ 11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1" y="0"/>
                  </a:moveTo>
                  <a:cubicBezTo>
                    <a:pt x="4" y="0"/>
                    <a:pt x="4" y="0"/>
                    <a:pt x="4" y="0"/>
                  </a:cubicBezTo>
                  <a:cubicBezTo>
                    <a:pt x="2" y="0"/>
                    <a:pt x="0" y="2"/>
                    <a:pt x="0" y="4"/>
                  </a:cubicBezTo>
                  <a:cubicBezTo>
                    <a:pt x="0" y="7"/>
                    <a:pt x="2" y="8"/>
                    <a:pt x="4" y="8"/>
                  </a:cubicBezTo>
                  <a:cubicBezTo>
                    <a:pt x="11" y="8"/>
                    <a:pt x="11" y="8"/>
                    <a:pt x="11" y="8"/>
                  </a:cubicBezTo>
                  <a:cubicBezTo>
                    <a:pt x="14" y="8"/>
                    <a:pt x="15" y="7"/>
                    <a:pt x="15" y="4"/>
                  </a:cubicBezTo>
                  <a:cubicBezTo>
                    <a:pt x="15" y="2"/>
                    <a:pt x="1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33" name="Group 232"/>
          <p:cNvGrpSpPr>
            <a:grpSpLocks noChangeAspect="1"/>
          </p:cNvGrpSpPr>
          <p:nvPr/>
        </p:nvGrpSpPr>
        <p:grpSpPr bwMode="auto">
          <a:xfrm>
            <a:off x="8233118" y="5150431"/>
            <a:ext cx="364027" cy="385000"/>
            <a:chOff x="3622" y="1928"/>
            <a:chExt cx="434" cy="459"/>
          </a:xfrm>
          <a:solidFill>
            <a:srgbClr val="551155"/>
          </a:solidFill>
        </p:grpSpPr>
        <p:sp>
          <p:nvSpPr>
            <p:cNvPr id="234" name="Freeform 233"/>
            <p:cNvSpPr>
              <a:spLocks/>
            </p:cNvSpPr>
            <p:nvPr/>
          </p:nvSpPr>
          <p:spPr bwMode="auto">
            <a:xfrm>
              <a:off x="3794" y="2318"/>
              <a:ext cx="262" cy="19"/>
            </a:xfrm>
            <a:custGeom>
              <a:avLst/>
              <a:gdLst>
                <a:gd name="T0" fmla="*/ 107 w 111"/>
                <a:gd name="T1" fmla="*/ 0 h 8"/>
                <a:gd name="T2" fmla="*/ 4 w 111"/>
                <a:gd name="T3" fmla="*/ 0 h 8"/>
                <a:gd name="T4" fmla="*/ 0 w 111"/>
                <a:gd name="T5" fmla="*/ 4 h 8"/>
                <a:gd name="T6" fmla="*/ 4 w 111"/>
                <a:gd name="T7" fmla="*/ 8 h 8"/>
                <a:gd name="T8" fmla="*/ 107 w 111"/>
                <a:gd name="T9" fmla="*/ 8 h 8"/>
                <a:gd name="T10" fmla="*/ 111 w 111"/>
                <a:gd name="T11" fmla="*/ 4 h 8"/>
                <a:gd name="T12" fmla="*/ 107 w 11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1" h="8">
                  <a:moveTo>
                    <a:pt x="107" y="0"/>
                  </a:moveTo>
                  <a:cubicBezTo>
                    <a:pt x="4" y="0"/>
                    <a:pt x="4" y="0"/>
                    <a:pt x="4" y="0"/>
                  </a:cubicBezTo>
                  <a:cubicBezTo>
                    <a:pt x="2" y="0"/>
                    <a:pt x="0" y="1"/>
                    <a:pt x="0" y="4"/>
                  </a:cubicBezTo>
                  <a:cubicBezTo>
                    <a:pt x="0" y="6"/>
                    <a:pt x="2" y="8"/>
                    <a:pt x="4" y="8"/>
                  </a:cubicBezTo>
                  <a:cubicBezTo>
                    <a:pt x="107" y="8"/>
                    <a:pt x="107" y="8"/>
                    <a:pt x="107" y="8"/>
                  </a:cubicBezTo>
                  <a:cubicBezTo>
                    <a:pt x="109" y="8"/>
                    <a:pt x="111" y="6"/>
                    <a:pt x="111" y="4"/>
                  </a:cubicBezTo>
                  <a:cubicBezTo>
                    <a:pt x="111" y="1"/>
                    <a:pt x="109"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 name="Freeform 234"/>
            <p:cNvSpPr>
              <a:spLocks/>
            </p:cNvSpPr>
            <p:nvPr/>
          </p:nvSpPr>
          <p:spPr bwMode="auto">
            <a:xfrm>
              <a:off x="3794" y="2155"/>
              <a:ext cx="262" cy="19"/>
            </a:xfrm>
            <a:custGeom>
              <a:avLst/>
              <a:gdLst>
                <a:gd name="T0" fmla="*/ 107 w 111"/>
                <a:gd name="T1" fmla="*/ 0 h 8"/>
                <a:gd name="T2" fmla="*/ 4 w 111"/>
                <a:gd name="T3" fmla="*/ 0 h 8"/>
                <a:gd name="T4" fmla="*/ 0 w 111"/>
                <a:gd name="T5" fmla="*/ 4 h 8"/>
                <a:gd name="T6" fmla="*/ 4 w 111"/>
                <a:gd name="T7" fmla="*/ 8 h 8"/>
                <a:gd name="T8" fmla="*/ 107 w 111"/>
                <a:gd name="T9" fmla="*/ 8 h 8"/>
                <a:gd name="T10" fmla="*/ 111 w 111"/>
                <a:gd name="T11" fmla="*/ 4 h 8"/>
                <a:gd name="T12" fmla="*/ 107 w 11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1" h="8">
                  <a:moveTo>
                    <a:pt x="107" y="0"/>
                  </a:moveTo>
                  <a:cubicBezTo>
                    <a:pt x="4" y="0"/>
                    <a:pt x="4" y="0"/>
                    <a:pt x="4" y="0"/>
                  </a:cubicBezTo>
                  <a:cubicBezTo>
                    <a:pt x="2" y="0"/>
                    <a:pt x="0" y="2"/>
                    <a:pt x="0" y="4"/>
                  </a:cubicBezTo>
                  <a:cubicBezTo>
                    <a:pt x="0" y="6"/>
                    <a:pt x="2" y="8"/>
                    <a:pt x="4" y="8"/>
                  </a:cubicBezTo>
                  <a:cubicBezTo>
                    <a:pt x="107" y="8"/>
                    <a:pt x="107" y="8"/>
                    <a:pt x="107" y="8"/>
                  </a:cubicBezTo>
                  <a:cubicBezTo>
                    <a:pt x="109" y="8"/>
                    <a:pt x="111" y="6"/>
                    <a:pt x="111" y="4"/>
                  </a:cubicBezTo>
                  <a:cubicBezTo>
                    <a:pt x="111" y="2"/>
                    <a:pt x="109"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6" name="Freeform 235"/>
            <p:cNvSpPr>
              <a:spLocks/>
            </p:cNvSpPr>
            <p:nvPr/>
          </p:nvSpPr>
          <p:spPr bwMode="auto">
            <a:xfrm>
              <a:off x="3794" y="1992"/>
              <a:ext cx="262" cy="19"/>
            </a:xfrm>
            <a:custGeom>
              <a:avLst/>
              <a:gdLst>
                <a:gd name="T0" fmla="*/ 4 w 111"/>
                <a:gd name="T1" fmla="*/ 8 h 8"/>
                <a:gd name="T2" fmla="*/ 107 w 111"/>
                <a:gd name="T3" fmla="*/ 8 h 8"/>
                <a:gd name="T4" fmla="*/ 111 w 111"/>
                <a:gd name="T5" fmla="*/ 4 h 8"/>
                <a:gd name="T6" fmla="*/ 107 w 111"/>
                <a:gd name="T7" fmla="*/ 0 h 8"/>
                <a:gd name="T8" fmla="*/ 4 w 111"/>
                <a:gd name="T9" fmla="*/ 0 h 8"/>
                <a:gd name="T10" fmla="*/ 0 w 111"/>
                <a:gd name="T11" fmla="*/ 4 h 8"/>
                <a:gd name="T12" fmla="*/ 4 w 1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1" h="8">
                  <a:moveTo>
                    <a:pt x="4" y="8"/>
                  </a:moveTo>
                  <a:cubicBezTo>
                    <a:pt x="107" y="8"/>
                    <a:pt x="107" y="8"/>
                    <a:pt x="107" y="8"/>
                  </a:cubicBezTo>
                  <a:cubicBezTo>
                    <a:pt x="109" y="8"/>
                    <a:pt x="111" y="6"/>
                    <a:pt x="111" y="4"/>
                  </a:cubicBezTo>
                  <a:cubicBezTo>
                    <a:pt x="111" y="2"/>
                    <a:pt x="109" y="0"/>
                    <a:pt x="10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7" name="Freeform 236"/>
            <p:cNvSpPr>
              <a:spLocks noEditPoints="1"/>
            </p:cNvSpPr>
            <p:nvPr/>
          </p:nvSpPr>
          <p:spPr bwMode="auto">
            <a:xfrm>
              <a:off x="3624" y="2106"/>
              <a:ext cx="118" cy="118"/>
            </a:xfrm>
            <a:custGeom>
              <a:avLst/>
              <a:gdLst>
                <a:gd name="T0" fmla="*/ 46 w 50"/>
                <a:gd name="T1" fmla="*/ 0 h 50"/>
                <a:gd name="T2" fmla="*/ 4 w 50"/>
                <a:gd name="T3" fmla="*/ 0 h 50"/>
                <a:gd name="T4" fmla="*/ 0 w 50"/>
                <a:gd name="T5" fmla="*/ 4 h 50"/>
                <a:gd name="T6" fmla="*/ 0 w 50"/>
                <a:gd name="T7" fmla="*/ 46 h 50"/>
                <a:gd name="T8" fmla="*/ 4 w 50"/>
                <a:gd name="T9" fmla="*/ 50 h 50"/>
                <a:gd name="T10" fmla="*/ 46 w 50"/>
                <a:gd name="T11" fmla="*/ 50 h 50"/>
                <a:gd name="T12" fmla="*/ 50 w 50"/>
                <a:gd name="T13" fmla="*/ 46 h 50"/>
                <a:gd name="T14" fmla="*/ 50 w 50"/>
                <a:gd name="T15" fmla="*/ 4 h 50"/>
                <a:gd name="T16" fmla="*/ 46 w 50"/>
                <a:gd name="T17" fmla="*/ 0 h 50"/>
                <a:gd name="T18" fmla="*/ 42 w 50"/>
                <a:gd name="T19" fmla="*/ 42 h 50"/>
                <a:gd name="T20" fmla="*/ 8 w 50"/>
                <a:gd name="T21" fmla="*/ 42 h 50"/>
                <a:gd name="T22" fmla="*/ 8 w 50"/>
                <a:gd name="T23" fmla="*/ 8 h 50"/>
                <a:gd name="T24" fmla="*/ 42 w 50"/>
                <a:gd name="T25" fmla="*/ 8 h 50"/>
                <a:gd name="T26" fmla="*/ 42 w 50"/>
                <a:gd name="T2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0">
                  <a:moveTo>
                    <a:pt x="46" y="0"/>
                  </a:moveTo>
                  <a:cubicBezTo>
                    <a:pt x="4" y="0"/>
                    <a:pt x="4" y="0"/>
                    <a:pt x="4" y="0"/>
                  </a:cubicBezTo>
                  <a:cubicBezTo>
                    <a:pt x="2" y="0"/>
                    <a:pt x="0" y="1"/>
                    <a:pt x="0" y="4"/>
                  </a:cubicBezTo>
                  <a:cubicBezTo>
                    <a:pt x="0" y="46"/>
                    <a:pt x="0" y="46"/>
                    <a:pt x="0" y="46"/>
                  </a:cubicBezTo>
                  <a:cubicBezTo>
                    <a:pt x="0" y="48"/>
                    <a:pt x="2" y="50"/>
                    <a:pt x="4" y="50"/>
                  </a:cubicBezTo>
                  <a:cubicBezTo>
                    <a:pt x="46" y="50"/>
                    <a:pt x="46" y="50"/>
                    <a:pt x="46" y="50"/>
                  </a:cubicBezTo>
                  <a:cubicBezTo>
                    <a:pt x="48" y="50"/>
                    <a:pt x="50" y="48"/>
                    <a:pt x="50" y="46"/>
                  </a:cubicBezTo>
                  <a:cubicBezTo>
                    <a:pt x="50" y="4"/>
                    <a:pt x="50" y="4"/>
                    <a:pt x="50" y="4"/>
                  </a:cubicBezTo>
                  <a:cubicBezTo>
                    <a:pt x="50" y="1"/>
                    <a:pt x="48" y="0"/>
                    <a:pt x="46" y="0"/>
                  </a:cubicBezTo>
                  <a:close/>
                  <a:moveTo>
                    <a:pt x="42" y="42"/>
                  </a:moveTo>
                  <a:cubicBezTo>
                    <a:pt x="8" y="42"/>
                    <a:pt x="8" y="42"/>
                    <a:pt x="8" y="42"/>
                  </a:cubicBezTo>
                  <a:cubicBezTo>
                    <a:pt x="8" y="8"/>
                    <a:pt x="8" y="8"/>
                    <a:pt x="8" y="8"/>
                  </a:cubicBezTo>
                  <a:cubicBezTo>
                    <a:pt x="42" y="8"/>
                    <a:pt x="42" y="8"/>
                    <a:pt x="42" y="8"/>
                  </a:cubicBez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8" name="Freeform 237"/>
            <p:cNvSpPr>
              <a:spLocks noEditPoints="1"/>
            </p:cNvSpPr>
            <p:nvPr/>
          </p:nvSpPr>
          <p:spPr bwMode="auto">
            <a:xfrm>
              <a:off x="3624" y="2266"/>
              <a:ext cx="118" cy="121"/>
            </a:xfrm>
            <a:custGeom>
              <a:avLst/>
              <a:gdLst>
                <a:gd name="T0" fmla="*/ 46 w 50"/>
                <a:gd name="T1" fmla="*/ 0 h 51"/>
                <a:gd name="T2" fmla="*/ 4 w 50"/>
                <a:gd name="T3" fmla="*/ 0 h 51"/>
                <a:gd name="T4" fmla="*/ 0 w 50"/>
                <a:gd name="T5" fmla="*/ 4 h 51"/>
                <a:gd name="T6" fmla="*/ 0 w 50"/>
                <a:gd name="T7" fmla="*/ 47 h 51"/>
                <a:gd name="T8" fmla="*/ 4 w 50"/>
                <a:gd name="T9" fmla="*/ 51 h 51"/>
                <a:gd name="T10" fmla="*/ 46 w 50"/>
                <a:gd name="T11" fmla="*/ 51 h 51"/>
                <a:gd name="T12" fmla="*/ 50 w 50"/>
                <a:gd name="T13" fmla="*/ 47 h 51"/>
                <a:gd name="T14" fmla="*/ 50 w 50"/>
                <a:gd name="T15" fmla="*/ 4 h 51"/>
                <a:gd name="T16" fmla="*/ 46 w 50"/>
                <a:gd name="T17" fmla="*/ 0 h 51"/>
                <a:gd name="T18" fmla="*/ 42 w 50"/>
                <a:gd name="T19" fmla="*/ 43 h 51"/>
                <a:gd name="T20" fmla="*/ 8 w 50"/>
                <a:gd name="T21" fmla="*/ 43 h 51"/>
                <a:gd name="T22" fmla="*/ 8 w 50"/>
                <a:gd name="T23" fmla="*/ 8 h 51"/>
                <a:gd name="T24" fmla="*/ 42 w 50"/>
                <a:gd name="T25" fmla="*/ 8 h 51"/>
                <a:gd name="T26" fmla="*/ 42 w 50"/>
                <a:gd name="T27"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46" y="0"/>
                  </a:moveTo>
                  <a:cubicBezTo>
                    <a:pt x="4" y="0"/>
                    <a:pt x="4" y="0"/>
                    <a:pt x="4" y="0"/>
                  </a:cubicBezTo>
                  <a:cubicBezTo>
                    <a:pt x="2" y="0"/>
                    <a:pt x="0" y="2"/>
                    <a:pt x="0" y="4"/>
                  </a:cubicBezTo>
                  <a:cubicBezTo>
                    <a:pt x="0" y="47"/>
                    <a:pt x="0" y="47"/>
                    <a:pt x="0" y="47"/>
                  </a:cubicBezTo>
                  <a:cubicBezTo>
                    <a:pt x="0" y="49"/>
                    <a:pt x="2" y="51"/>
                    <a:pt x="4" y="51"/>
                  </a:cubicBezTo>
                  <a:cubicBezTo>
                    <a:pt x="46" y="51"/>
                    <a:pt x="46" y="51"/>
                    <a:pt x="46" y="51"/>
                  </a:cubicBezTo>
                  <a:cubicBezTo>
                    <a:pt x="48" y="51"/>
                    <a:pt x="50" y="49"/>
                    <a:pt x="50" y="47"/>
                  </a:cubicBezTo>
                  <a:cubicBezTo>
                    <a:pt x="50" y="4"/>
                    <a:pt x="50" y="4"/>
                    <a:pt x="50" y="4"/>
                  </a:cubicBezTo>
                  <a:cubicBezTo>
                    <a:pt x="50" y="2"/>
                    <a:pt x="48" y="0"/>
                    <a:pt x="46" y="0"/>
                  </a:cubicBezTo>
                  <a:close/>
                  <a:moveTo>
                    <a:pt x="42" y="43"/>
                  </a:moveTo>
                  <a:cubicBezTo>
                    <a:pt x="8" y="43"/>
                    <a:pt x="8" y="43"/>
                    <a:pt x="8" y="43"/>
                  </a:cubicBezTo>
                  <a:cubicBezTo>
                    <a:pt x="8" y="8"/>
                    <a:pt x="8" y="8"/>
                    <a:pt x="8" y="8"/>
                  </a:cubicBezTo>
                  <a:cubicBezTo>
                    <a:pt x="42" y="8"/>
                    <a:pt x="42" y="8"/>
                    <a:pt x="42" y="8"/>
                  </a:cubicBez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9" name="Freeform 238"/>
            <p:cNvSpPr>
              <a:spLocks/>
            </p:cNvSpPr>
            <p:nvPr/>
          </p:nvSpPr>
          <p:spPr bwMode="auto">
            <a:xfrm>
              <a:off x="3622" y="1928"/>
              <a:ext cx="146" cy="130"/>
            </a:xfrm>
            <a:custGeom>
              <a:avLst/>
              <a:gdLst>
                <a:gd name="T0" fmla="*/ 55 w 62"/>
                <a:gd name="T1" fmla="*/ 2 h 55"/>
                <a:gd name="T2" fmla="*/ 20 w 62"/>
                <a:gd name="T3" fmla="*/ 45 h 55"/>
                <a:gd name="T4" fmla="*/ 8 w 62"/>
                <a:gd name="T5" fmla="*/ 32 h 55"/>
                <a:gd name="T6" fmla="*/ 2 w 62"/>
                <a:gd name="T7" fmla="*/ 32 h 55"/>
                <a:gd name="T8" fmla="*/ 2 w 62"/>
                <a:gd name="T9" fmla="*/ 37 h 55"/>
                <a:gd name="T10" fmla="*/ 17 w 62"/>
                <a:gd name="T11" fmla="*/ 54 h 55"/>
                <a:gd name="T12" fmla="*/ 20 w 62"/>
                <a:gd name="T13" fmla="*/ 55 h 55"/>
                <a:gd name="T14" fmla="*/ 20 w 62"/>
                <a:gd name="T15" fmla="*/ 55 h 55"/>
                <a:gd name="T16" fmla="*/ 23 w 62"/>
                <a:gd name="T17" fmla="*/ 54 h 55"/>
                <a:gd name="T18" fmla="*/ 61 w 62"/>
                <a:gd name="T19" fmla="*/ 7 h 55"/>
                <a:gd name="T20" fmla="*/ 60 w 62"/>
                <a:gd name="T21" fmla="*/ 1 h 55"/>
                <a:gd name="T22" fmla="*/ 55 w 62"/>
                <a:gd name="T23"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55">
                  <a:moveTo>
                    <a:pt x="55" y="2"/>
                  </a:moveTo>
                  <a:cubicBezTo>
                    <a:pt x="20" y="45"/>
                    <a:pt x="20" y="45"/>
                    <a:pt x="20" y="45"/>
                  </a:cubicBezTo>
                  <a:cubicBezTo>
                    <a:pt x="8" y="32"/>
                    <a:pt x="8" y="32"/>
                    <a:pt x="8" y="32"/>
                  </a:cubicBezTo>
                  <a:cubicBezTo>
                    <a:pt x="6" y="30"/>
                    <a:pt x="4" y="30"/>
                    <a:pt x="2" y="32"/>
                  </a:cubicBezTo>
                  <a:cubicBezTo>
                    <a:pt x="1" y="33"/>
                    <a:pt x="0" y="36"/>
                    <a:pt x="2" y="37"/>
                  </a:cubicBezTo>
                  <a:cubicBezTo>
                    <a:pt x="17" y="54"/>
                    <a:pt x="17" y="54"/>
                    <a:pt x="17" y="54"/>
                  </a:cubicBezTo>
                  <a:cubicBezTo>
                    <a:pt x="17" y="55"/>
                    <a:pt x="19" y="55"/>
                    <a:pt x="20" y="55"/>
                  </a:cubicBezTo>
                  <a:cubicBezTo>
                    <a:pt x="20" y="55"/>
                    <a:pt x="20" y="55"/>
                    <a:pt x="20" y="55"/>
                  </a:cubicBezTo>
                  <a:cubicBezTo>
                    <a:pt x="21" y="55"/>
                    <a:pt x="22" y="55"/>
                    <a:pt x="23" y="54"/>
                  </a:cubicBezTo>
                  <a:cubicBezTo>
                    <a:pt x="61" y="7"/>
                    <a:pt x="61" y="7"/>
                    <a:pt x="61" y="7"/>
                  </a:cubicBezTo>
                  <a:cubicBezTo>
                    <a:pt x="62" y="5"/>
                    <a:pt x="62" y="3"/>
                    <a:pt x="60" y="1"/>
                  </a:cubicBezTo>
                  <a:cubicBezTo>
                    <a:pt x="59" y="0"/>
                    <a:pt x="56" y="0"/>
                    <a:pt x="5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40" name="Group 239"/>
          <p:cNvGrpSpPr>
            <a:grpSpLocks noChangeAspect="1"/>
          </p:cNvGrpSpPr>
          <p:nvPr/>
        </p:nvGrpSpPr>
        <p:grpSpPr bwMode="auto">
          <a:xfrm>
            <a:off x="8237906" y="4559310"/>
            <a:ext cx="354464" cy="373538"/>
            <a:chOff x="3615" y="1924"/>
            <a:chExt cx="446" cy="470"/>
          </a:xfrm>
          <a:solidFill>
            <a:srgbClr val="551155"/>
          </a:solidFill>
        </p:grpSpPr>
        <p:sp>
          <p:nvSpPr>
            <p:cNvPr id="241" name="Freeform 240"/>
            <p:cNvSpPr>
              <a:spLocks noEditPoints="1"/>
            </p:cNvSpPr>
            <p:nvPr/>
          </p:nvSpPr>
          <p:spPr bwMode="auto">
            <a:xfrm>
              <a:off x="3615" y="1924"/>
              <a:ext cx="446" cy="470"/>
            </a:xfrm>
            <a:custGeom>
              <a:avLst/>
              <a:gdLst>
                <a:gd name="T0" fmla="*/ 186 w 189"/>
                <a:gd name="T1" fmla="*/ 9 h 199"/>
                <a:gd name="T2" fmla="*/ 146 w 189"/>
                <a:gd name="T3" fmla="*/ 0 h 199"/>
                <a:gd name="T4" fmla="*/ 144 w 189"/>
                <a:gd name="T5" fmla="*/ 0 h 199"/>
                <a:gd name="T6" fmla="*/ 96 w 189"/>
                <a:gd name="T7" fmla="*/ 22 h 199"/>
                <a:gd name="T8" fmla="*/ 52 w 189"/>
                <a:gd name="T9" fmla="*/ 4 h 199"/>
                <a:gd name="T10" fmla="*/ 49 w 189"/>
                <a:gd name="T11" fmla="*/ 4 h 199"/>
                <a:gd name="T12" fmla="*/ 3 w 189"/>
                <a:gd name="T13" fmla="*/ 22 h 199"/>
                <a:gd name="T14" fmla="*/ 0 w 189"/>
                <a:gd name="T15" fmla="*/ 25 h 199"/>
                <a:gd name="T16" fmla="*/ 0 w 189"/>
                <a:gd name="T17" fmla="*/ 152 h 199"/>
                <a:gd name="T18" fmla="*/ 2 w 189"/>
                <a:gd name="T19" fmla="*/ 156 h 199"/>
                <a:gd name="T20" fmla="*/ 6 w 189"/>
                <a:gd name="T21" fmla="*/ 156 h 199"/>
                <a:gd name="T22" fmla="*/ 50 w 189"/>
                <a:gd name="T23" fmla="*/ 138 h 199"/>
                <a:gd name="T24" fmla="*/ 95 w 189"/>
                <a:gd name="T25" fmla="*/ 157 h 199"/>
                <a:gd name="T26" fmla="*/ 96 w 189"/>
                <a:gd name="T27" fmla="*/ 157 h 199"/>
                <a:gd name="T28" fmla="*/ 98 w 189"/>
                <a:gd name="T29" fmla="*/ 157 h 199"/>
                <a:gd name="T30" fmla="*/ 104 w 189"/>
                <a:gd name="T31" fmla="*/ 154 h 199"/>
                <a:gd name="T32" fmla="*/ 129 w 189"/>
                <a:gd name="T33" fmla="*/ 197 h 199"/>
                <a:gd name="T34" fmla="*/ 133 w 189"/>
                <a:gd name="T35" fmla="*/ 199 h 199"/>
                <a:gd name="T36" fmla="*/ 136 w 189"/>
                <a:gd name="T37" fmla="*/ 197 h 199"/>
                <a:gd name="T38" fmla="*/ 167 w 189"/>
                <a:gd name="T39" fmla="*/ 140 h 199"/>
                <a:gd name="T40" fmla="*/ 184 w 189"/>
                <a:gd name="T41" fmla="*/ 144 h 199"/>
                <a:gd name="T42" fmla="*/ 188 w 189"/>
                <a:gd name="T43" fmla="*/ 143 h 199"/>
                <a:gd name="T44" fmla="*/ 189 w 189"/>
                <a:gd name="T45" fmla="*/ 140 h 199"/>
                <a:gd name="T46" fmla="*/ 189 w 189"/>
                <a:gd name="T47" fmla="*/ 13 h 199"/>
                <a:gd name="T48" fmla="*/ 186 w 189"/>
                <a:gd name="T49" fmla="*/ 9 h 199"/>
                <a:gd name="T50" fmla="*/ 133 w 189"/>
                <a:gd name="T51" fmla="*/ 187 h 199"/>
                <a:gd name="T52" fmla="*/ 100 w 189"/>
                <a:gd name="T53" fmla="*/ 120 h 199"/>
                <a:gd name="T54" fmla="*/ 133 w 189"/>
                <a:gd name="T55" fmla="*/ 88 h 199"/>
                <a:gd name="T56" fmla="*/ 165 w 189"/>
                <a:gd name="T57" fmla="*/ 120 h 199"/>
                <a:gd name="T58" fmla="*/ 133 w 189"/>
                <a:gd name="T59" fmla="*/ 187 h 199"/>
                <a:gd name="T60" fmla="*/ 181 w 189"/>
                <a:gd name="T61" fmla="*/ 135 h 199"/>
                <a:gd name="T62" fmla="*/ 170 w 189"/>
                <a:gd name="T63" fmla="*/ 132 h 199"/>
                <a:gd name="T64" fmla="*/ 173 w 189"/>
                <a:gd name="T65" fmla="*/ 120 h 199"/>
                <a:gd name="T66" fmla="*/ 133 w 189"/>
                <a:gd name="T67" fmla="*/ 80 h 199"/>
                <a:gd name="T68" fmla="*/ 92 w 189"/>
                <a:gd name="T69" fmla="*/ 120 h 199"/>
                <a:gd name="T70" fmla="*/ 101 w 189"/>
                <a:gd name="T71" fmla="*/ 147 h 199"/>
                <a:gd name="T72" fmla="*/ 96 w 189"/>
                <a:gd name="T73" fmla="*/ 149 h 199"/>
                <a:gd name="T74" fmla="*/ 52 w 189"/>
                <a:gd name="T75" fmla="*/ 130 h 199"/>
                <a:gd name="T76" fmla="*/ 50 w 189"/>
                <a:gd name="T77" fmla="*/ 130 h 199"/>
                <a:gd name="T78" fmla="*/ 49 w 189"/>
                <a:gd name="T79" fmla="*/ 130 h 199"/>
                <a:gd name="T80" fmla="*/ 8 w 189"/>
                <a:gd name="T81" fmla="*/ 146 h 199"/>
                <a:gd name="T82" fmla="*/ 8 w 189"/>
                <a:gd name="T83" fmla="*/ 28 h 199"/>
                <a:gd name="T84" fmla="*/ 50 w 189"/>
                <a:gd name="T85" fmla="*/ 12 h 199"/>
                <a:gd name="T86" fmla="*/ 95 w 189"/>
                <a:gd name="T87" fmla="*/ 30 h 199"/>
                <a:gd name="T88" fmla="*/ 98 w 189"/>
                <a:gd name="T89" fmla="*/ 30 h 199"/>
                <a:gd name="T90" fmla="*/ 146 w 189"/>
                <a:gd name="T91" fmla="*/ 8 h 199"/>
                <a:gd name="T92" fmla="*/ 181 w 189"/>
                <a:gd name="T93" fmla="*/ 16 h 199"/>
                <a:gd name="T94" fmla="*/ 181 w 189"/>
                <a:gd name="T95" fmla="*/ 13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199">
                  <a:moveTo>
                    <a:pt x="186" y="9"/>
                  </a:moveTo>
                  <a:cubicBezTo>
                    <a:pt x="146" y="0"/>
                    <a:pt x="146" y="0"/>
                    <a:pt x="146" y="0"/>
                  </a:cubicBezTo>
                  <a:cubicBezTo>
                    <a:pt x="145" y="0"/>
                    <a:pt x="145" y="0"/>
                    <a:pt x="144" y="0"/>
                  </a:cubicBezTo>
                  <a:cubicBezTo>
                    <a:pt x="96" y="22"/>
                    <a:pt x="96" y="22"/>
                    <a:pt x="96" y="22"/>
                  </a:cubicBezTo>
                  <a:cubicBezTo>
                    <a:pt x="52" y="4"/>
                    <a:pt x="52" y="4"/>
                    <a:pt x="52" y="4"/>
                  </a:cubicBezTo>
                  <a:cubicBezTo>
                    <a:pt x="51" y="3"/>
                    <a:pt x="50" y="3"/>
                    <a:pt x="49" y="4"/>
                  </a:cubicBezTo>
                  <a:cubicBezTo>
                    <a:pt x="3" y="22"/>
                    <a:pt x="3" y="22"/>
                    <a:pt x="3" y="22"/>
                  </a:cubicBezTo>
                  <a:cubicBezTo>
                    <a:pt x="1" y="22"/>
                    <a:pt x="0" y="24"/>
                    <a:pt x="0" y="25"/>
                  </a:cubicBezTo>
                  <a:cubicBezTo>
                    <a:pt x="0" y="152"/>
                    <a:pt x="0" y="152"/>
                    <a:pt x="0" y="152"/>
                  </a:cubicBezTo>
                  <a:cubicBezTo>
                    <a:pt x="0" y="154"/>
                    <a:pt x="1" y="155"/>
                    <a:pt x="2" y="156"/>
                  </a:cubicBezTo>
                  <a:cubicBezTo>
                    <a:pt x="3" y="156"/>
                    <a:pt x="4" y="156"/>
                    <a:pt x="6" y="156"/>
                  </a:cubicBezTo>
                  <a:cubicBezTo>
                    <a:pt x="50" y="138"/>
                    <a:pt x="50" y="138"/>
                    <a:pt x="50" y="138"/>
                  </a:cubicBezTo>
                  <a:cubicBezTo>
                    <a:pt x="95" y="157"/>
                    <a:pt x="95" y="157"/>
                    <a:pt x="95" y="157"/>
                  </a:cubicBezTo>
                  <a:cubicBezTo>
                    <a:pt x="95" y="157"/>
                    <a:pt x="96" y="157"/>
                    <a:pt x="96" y="157"/>
                  </a:cubicBezTo>
                  <a:cubicBezTo>
                    <a:pt x="97" y="157"/>
                    <a:pt x="97" y="157"/>
                    <a:pt x="98" y="157"/>
                  </a:cubicBezTo>
                  <a:cubicBezTo>
                    <a:pt x="104" y="154"/>
                    <a:pt x="104" y="154"/>
                    <a:pt x="104" y="154"/>
                  </a:cubicBezTo>
                  <a:cubicBezTo>
                    <a:pt x="114" y="174"/>
                    <a:pt x="127" y="193"/>
                    <a:pt x="129" y="197"/>
                  </a:cubicBezTo>
                  <a:cubicBezTo>
                    <a:pt x="130" y="198"/>
                    <a:pt x="131" y="199"/>
                    <a:pt x="133" y="199"/>
                  </a:cubicBezTo>
                  <a:cubicBezTo>
                    <a:pt x="134" y="199"/>
                    <a:pt x="135" y="198"/>
                    <a:pt x="136" y="197"/>
                  </a:cubicBezTo>
                  <a:cubicBezTo>
                    <a:pt x="139" y="192"/>
                    <a:pt x="158" y="163"/>
                    <a:pt x="167" y="140"/>
                  </a:cubicBezTo>
                  <a:cubicBezTo>
                    <a:pt x="184" y="144"/>
                    <a:pt x="184" y="144"/>
                    <a:pt x="184" y="144"/>
                  </a:cubicBezTo>
                  <a:cubicBezTo>
                    <a:pt x="186" y="144"/>
                    <a:pt x="187" y="144"/>
                    <a:pt x="188" y="143"/>
                  </a:cubicBezTo>
                  <a:cubicBezTo>
                    <a:pt x="189" y="142"/>
                    <a:pt x="189" y="141"/>
                    <a:pt x="189" y="140"/>
                  </a:cubicBezTo>
                  <a:cubicBezTo>
                    <a:pt x="189" y="13"/>
                    <a:pt x="189" y="13"/>
                    <a:pt x="189" y="13"/>
                  </a:cubicBezTo>
                  <a:cubicBezTo>
                    <a:pt x="189" y="11"/>
                    <a:pt x="188" y="9"/>
                    <a:pt x="186" y="9"/>
                  </a:cubicBezTo>
                  <a:close/>
                  <a:moveTo>
                    <a:pt x="133" y="187"/>
                  </a:moveTo>
                  <a:cubicBezTo>
                    <a:pt x="121" y="169"/>
                    <a:pt x="100" y="134"/>
                    <a:pt x="100" y="120"/>
                  </a:cubicBezTo>
                  <a:cubicBezTo>
                    <a:pt x="100" y="102"/>
                    <a:pt x="115" y="88"/>
                    <a:pt x="133" y="88"/>
                  </a:cubicBezTo>
                  <a:cubicBezTo>
                    <a:pt x="150" y="88"/>
                    <a:pt x="165" y="102"/>
                    <a:pt x="165" y="120"/>
                  </a:cubicBezTo>
                  <a:cubicBezTo>
                    <a:pt x="165" y="134"/>
                    <a:pt x="144" y="169"/>
                    <a:pt x="133" y="187"/>
                  </a:cubicBezTo>
                  <a:close/>
                  <a:moveTo>
                    <a:pt x="181" y="135"/>
                  </a:moveTo>
                  <a:cubicBezTo>
                    <a:pt x="170" y="132"/>
                    <a:pt x="170" y="132"/>
                    <a:pt x="170" y="132"/>
                  </a:cubicBezTo>
                  <a:cubicBezTo>
                    <a:pt x="172" y="127"/>
                    <a:pt x="173" y="123"/>
                    <a:pt x="173" y="120"/>
                  </a:cubicBezTo>
                  <a:cubicBezTo>
                    <a:pt x="173" y="98"/>
                    <a:pt x="155" y="80"/>
                    <a:pt x="133" y="80"/>
                  </a:cubicBezTo>
                  <a:cubicBezTo>
                    <a:pt x="110" y="80"/>
                    <a:pt x="92" y="98"/>
                    <a:pt x="92" y="120"/>
                  </a:cubicBezTo>
                  <a:cubicBezTo>
                    <a:pt x="92" y="126"/>
                    <a:pt x="96" y="136"/>
                    <a:pt x="101" y="147"/>
                  </a:cubicBezTo>
                  <a:cubicBezTo>
                    <a:pt x="96" y="149"/>
                    <a:pt x="96" y="149"/>
                    <a:pt x="96" y="149"/>
                  </a:cubicBezTo>
                  <a:cubicBezTo>
                    <a:pt x="52" y="130"/>
                    <a:pt x="52" y="130"/>
                    <a:pt x="52" y="130"/>
                  </a:cubicBezTo>
                  <a:cubicBezTo>
                    <a:pt x="51" y="130"/>
                    <a:pt x="51" y="130"/>
                    <a:pt x="50" y="130"/>
                  </a:cubicBezTo>
                  <a:cubicBezTo>
                    <a:pt x="50" y="130"/>
                    <a:pt x="49" y="130"/>
                    <a:pt x="49" y="130"/>
                  </a:cubicBezTo>
                  <a:cubicBezTo>
                    <a:pt x="8" y="146"/>
                    <a:pt x="8" y="146"/>
                    <a:pt x="8" y="146"/>
                  </a:cubicBezTo>
                  <a:cubicBezTo>
                    <a:pt x="8" y="28"/>
                    <a:pt x="8" y="28"/>
                    <a:pt x="8" y="28"/>
                  </a:cubicBezTo>
                  <a:cubicBezTo>
                    <a:pt x="50" y="12"/>
                    <a:pt x="50" y="12"/>
                    <a:pt x="50" y="12"/>
                  </a:cubicBezTo>
                  <a:cubicBezTo>
                    <a:pt x="95" y="30"/>
                    <a:pt x="95" y="30"/>
                    <a:pt x="95" y="30"/>
                  </a:cubicBezTo>
                  <a:cubicBezTo>
                    <a:pt x="96" y="30"/>
                    <a:pt x="97" y="30"/>
                    <a:pt x="98" y="30"/>
                  </a:cubicBezTo>
                  <a:cubicBezTo>
                    <a:pt x="146" y="8"/>
                    <a:pt x="146" y="8"/>
                    <a:pt x="146" y="8"/>
                  </a:cubicBezTo>
                  <a:cubicBezTo>
                    <a:pt x="181" y="16"/>
                    <a:pt x="181" y="16"/>
                    <a:pt x="181" y="16"/>
                  </a:cubicBezTo>
                  <a:lnTo>
                    <a:pt x="181"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2" name="Freeform 241"/>
            <p:cNvSpPr>
              <a:spLocks/>
            </p:cNvSpPr>
            <p:nvPr/>
          </p:nvSpPr>
          <p:spPr bwMode="auto">
            <a:xfrm>
              <a:off x="3723" y="1990"/>
              <a:ext cx="19" cy="208"/>
            </a:xfrm>
            <a:custGeom>
              <a:avLst/>
              <a:gdLst>
                <a:gd name="T0" fmla="*/ 4 w 8"/>
                <a:gd name="T1" fmla="*/ 0 h 88"/>
                <a:gd name="T2" fmla="*/ 0 w 8"/>
                <a:gd name="T3" fmla="*/ 4 h 88"/>
                <a:gd name="T4" fmla="*/ 0 w 8"/>
                <a:gd name="T5" fmla="*/ 84 h 88"/>
                <a:gd name="T6" fmla="*/ 4 w 8"/>
                <a:gd name="T7" fmla="*/ 88 h 88"/>
                <a:gd name="T8" fmla="*/ 8 w 8"/>
                <a:gd name="T9" fmla="*/ 84 h 88"/>
                <a:gd name="T10" fmla="*/ 8 w 8"/>
                <a:gd name="T11" fmla="*/ 4 h 88"/>
                <a:gd name="T12" fmla="*/ 4 w 8"/>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8" h="88">
                  <a:moveTo>
                    <a:pt x="4" y="0"/>
                  </a:moveTo>
                  <a:cubicBezTo>
                    <a:pt x="2" y="0"/>
                    <a:pt x="0" y="1"/>
                    <a:pt x="0" y="4"/>
                  </a:cubicBezTo>
                  <a:cubicBezTo>
                    <a:pt x="0" y="84"/>
                    <a:pt x="0" y="84"/>
                    <a:pt x="0" y="84"/>
                  </a:cubicBezTo>
                  <a:cubicBezTo>
                    <a:pt x="0" y="86"/>
                    <a:pt x="2" y="88"/>
                    <a:pt x="4" y="88"/>
                  </a:cubicBezTo>
                  <a:cubicBezTo>
                    <a:pt x="7" y="88"/>
                    <a:pt x="8" y="86"/>
                    <a:pt x="8" y="84"/>
                  </a:cubicBezTo>
                  <a:cubicBezTo>
                    <a:pt x="8" y="4"/>
                    <a:pt x="8" y="4"/>
                    <a:pt x="8" y="4"/>
                  </a:cubicBezTo>
                  <a:cubicBezTo>
                    <a:pt x="8" y="1"/>
                    <a:pt x="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3" name="Freeform 242"/>
            <p:cNvSpPr>
              <a:spLocks/>
            </p:cNvSpPr>
            <p:nvPr/>
          </p:nvSpPr>
          <p:spPr bwMode="auto">
            <a:xfrm>
              <a:off x="3832" y="2025"/>
              <a:ext cx="19" cy="92"/>
            </a:xfrm>
            <a:custGeom>
              <a:avLst/>
              <a:gdLst>
                <a:gd name="T0" fmla="*/ 4 w 8"/>
                <a:gd name="T1" fmla="*/ 0 h 39"/>
                <a:gd name="T2" fmla="*/ 0 w 8"/>
                <a:gd name="T3" fmla="*/ 4 h 39"/>
                <a:gd name="T4" fmla="*/ 0 w 8"/>
                <a:gd name="T5" fmla="*/ 35 h 39"/>
                <a:gd name="T6" fmla="*/ 4 w 8"/>
                <a:gd name="T7" fmla="*/ 39 h 39"/>
                <a:gd name="T8" fmla="*/ 8 w 8"/>
                <a:gd name="T9" fmla="*/ 35 h 39"/>
                <a:gd name="T10" fmla="*/ 8 w 8"/>
                <a:gd name="T11" fmla="*/ 4 h 39"/>
                <a:gd name="T12" fmla="*/ 4 w 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8" h="39">
                  <a:moveTo>
                    <a:pt x="4" y="0"/>
                  </a:moveTo>
                  <a:cubicBezTo>
                    <a:pt x="2" y="0"/>
                    <a:pt x="0" y="2"/>
                    <a:pt x="0" y="4"/>
                  </a:cubicBezTo>
                  <a:cubicBezTo>
                    <a:pt x="0" y="35"/>
                    <a:pt x="0" y="35"/>
                    <a:pt x="0" y="35"/>
                  </a:cubicBezTo>
                  <a:cubicBezTo>
                    <a:pt x="0" y="37"/>
                    <a:pt x="2" y="39"/>
                    <a:pt x="4" y="39"/>
                  </a:cubicBezTo>
                  <a:cubicBezTo>
                    <a:pt x="6" y="39"/>
                    <a:pt x="8" y="37"/>
                    <a:pt x="8" y="35"/>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4" name="Freeform 243"/>
            <p:cNvSpPr>
              <a:spLocks/>
            </p:cNvSpPr>
            <p:nvPr/>
          </p:nvSpPr>
          <p:spPr bwMode="auto">
            <a:xfrm>
              <a:off x="3950" y="1976"/>
              <a:ext cx="19" cy="115"/>
            </a:xfrm>
            <a:custGeom>
              <a:avLst/>
              <a:gdLst>
                <a:gd name="T0" fmla="*/ 0 w 8"/>
                <a:gd name="T1" fmla="*/ 4 h 49"/>
                <a:gd name="T2" fmla="*/ 0 w 8"/>
                <a:gd name="T3" fmla="*/ 45 h 49"/>
                <a:gd name="T4" fmla="*/ 4 w 8"/>
                <a:gd name="T5" fmla="*/ 49 h 49"/>
                <a:gd name="T6" fmla="*/ 8 w 8"/>
                <a:gd name="T7" fmla="*/ 45 h 49"/>
                <a:gd name="T8" fmla="*/ 8 w 8"/>
                <a:gd name="T9" fmla="*/ 4 h 49"/>
                <a:gd name="T10" fmla="*/ 4 w 8"/>
                <a:gd name="T11" fmla="*/ 0 h 49"/>
                <a:gd name="T12" fmla="*/ 0 w 8"/>
                <a:gd name="T13" fmla="*/ 4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0" y="4"/>
                  </a:moveTo>
                  <a:cubicBezTo>
                    <a:pt x="0" y="45"/>
                    <a:pt x="0" y="45"/>
                    <a:pt x="0" y="45"/>
                  </a:cubicBezTo>
                  <a:cubicBezTo>
                    <a:pt x="0" y="47"/>
                    <a:pt x="2" y="49"/>
                    <a:pt x="4" y="49"/>
                  </a:cubicBezTo>
                  <a:cubicBezTo>
                    <a:pt x="7" y="49"/>
                    <a:pt x="8" y="47"/>
                    <a:pt x="8" y="45"/>
                  </a:cubicBezTo>
                  <a:cubicBezTo>
                    <a:pt x="8" y="4"/>
                    <a:pt x="8" y="4"/>
                    <a:pt x="8" y="4"/>
                  </a:cubicBezTo>
                  <a:cubicBezTo>
                    <a:pt x="8" y="2"/>
                    <a:pt x="7"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5" name="Freeform 244"/>
            <p:cNvSpPr>
              <a:spLocks noEditPoints="1"/>
            </p:cNvSpPr>
            <p:nvPr/>
          </p:nvSpPr>
          <p:spPr bwMode="auto">
            <a:xfrm>
              <a:off x="3893" y="2160"/>
              <a:ext cx="69" cy="71"/>
            </a:xfrm>
            <a:custGeom>
              <a:avLst/>
              <a:gdLst>
                <a:gd name="T0" fmla="*/ 15 w 29"/>
                <a:gd name="T1" fmla="*/ 0 h 30"/>
                <a:gd name="T2" fmla="*/ 0 w 29"/>
                <a:gd name="T3" fmla="*/ 15 h 30"/>
                <a:gd name="T4" fmla="*/ 15 w 29"/>
                <a:gd name="T5" fmla="*/ 30 h 30"/>
                <a:gd name="T6" fmla="*/ 29 w 29"/>
                <a:gd name="T7" fmla="*/ 15 h 30"/>
                <a:gd name="T8" fmla="*/ 15 w 29"/>
                <a:gd name="T9" fmla="*/ 0 h 30"/>
                <a:gd name="T10" fmla="*/ 15 w 29"/>
                <a:gd name="T11" fmla="*/ 22 h 30"/>
                <a:gd name="T12" fmla="*/ 8 w 29"/>
                <a:gd name="T13" fmla="*/ 15 h 30"/>
                <a:gd name="T14" fmla="*/ 15 w 29"/>
                <a:gd name="T15" fmla="*/ 8 h 30"/>
                <a:gd name="T16" fmla="*/ 21 w 29"/>
                <a:gd name="T17" fmla="*/ 15 h 30"/>
                <a:gd name="T18" fmla="*/ 15 w 29"/>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0"/>
                  </a:moveTo>
                  <a:cubicBezTo>
                    <a:pt x="6" y="0"/>
                    <a:pt x="0" y="7"/>
                    <a:pt x="0" y="15"/>
                  </a:cubicBezTo>
                  <a:cubicBezTo>
                    <a:pt x="0" y="23"/>
                    <a:pt x="6" y="30"/>
                    <a:pt x="15" y="30"/>
                  </a:cubicBezTo>
                  <a:cubicBezTo>
                    <a:pt x="23" y="30"/>
                    <a:pt x="29" y="23"/>
                    <a:pt x="29" y="15"/>
                  </a:cubicBezTo>
                  <a:cubicBezTo>
                    <a:pt x="29" y="7"/>
                    <a:pt x="23" y="0"/>
                    <a:pt x="15" y="0"/>
                  </a:cubicBezTo>
                  <a:close/>
                  <a:moveTo>
                    <a:pt x="15" y="22"/>
                  </a:moveTo>
                  <a:cubicBezTo>
                    <a:pt x="11" y="22"/>
                    <a:pt x="8" y="19"/>
                    <a:pt x="8" y="15"/>
                  </a:cubicBezTo>
                  <a:cubicBezTo>
                    <a:pt x="8" y="11"/>
                    <a:pt x="11" y="8"/>
                    <a:pt x="15" y="8"/>
                  </a:cubicBezTo>
                  <a:cubicBezTo>
                    <a:pt x="18" y="8"/>
                    <a:pt x="21" y="11"/>
                    <a:pt x="21" y="15"/>
                  </a:cubicBezTo>
                  <a:cubicBezTo>
                    <a:pt x="21" y="19"/>
                    <a:pt x="18" y="22"/>
                    <a:pt x="1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46" name="Group 245"/>
          <p:cNvGrpSpPr>
            <a:grpSpLocks noChangeAspect="1"/>
          </p:cNvGrpSpPr>
          <p:nvPr/>
        </p:nvGrpSpPr>
        <p:grpSpPr bwMode="auto">
          <a:xfrm>
            <a:off x="8228503" y="3922677"/>
            <a:ext cx="373257" cy="260003"/>
            <a:chOff x="3604" y="1999"/>
            <a:chExt cx="468" cy="326"/>
          </a:xfrm>
          <a:solidFill>
            <a:srgbClr val="551155"/>
          </a:solidFill>
        </p:grpSpPr>
        <p:sp>
          <p:nvSpPr>
            <p:cNvPr id="247" name="Freeform 246"/>
            <p:cNvSpPr>
              <a:spLocks/>
            </p:cNvSpPr>
            <p:nvPr/>
          </p:nvSpPr>
          <p:spPr bwMode="auto">
            <a:xfrm>
              <a:off x="3852" y="2236"/>
              <a:ext cx="144" cy="18"/>
            </a:xfrm>
            <a:custGeom>
              <a:avLst/>
              <a:gdLst>
                <a:gd name="T0" fmla="*/ 4 w 61"/>
                <a:gd name="T1" fmla="*/ 8 h 8"/>
                <a:gd name="T2" fmla="*/ 57 w 61"/>
                <a:gd name="T3" fmla="*/ 8 h 8"/>
                <a:gd name="T4" fmla="*/ 61 w 61"/>
                <a:gd name="T5" fmla="*/ 4 h 8"/>
                <a:gd name="T6" fmla="*/ 57 w 61"/>
                <a:gd name="T7" fmla="*/ 0 h 8"/>
                <a:gd name="T8" fmla="*/ 4 w 61"/>
                <a:gd name="T9" fmla="*/ 0 h 8"/>
                <a:gd name="T10" fmla="*/ 0 w 61"/>
                <a:gd name="T11" fmla="*/ 4 h 8"/>
                <a:gd name="T12" fmla="*/ 4 w 6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1" h="8">
                  <a:moveTo>
                    <a:pt x="4" y="8"/>
                  </a:moveTo>
                  <a:cubicBezTo>
                    <a:pt x="57" y="8"/>
                    <a:pt x="57" y="8"/>
                    <a:pt x="57" y="8"/>
                  </a:cubicBezTo>
                  <a:cubicBezTo>
                    <a:pt x="59" y="8"/>
                    <a:pt x="61" y="6"/>
                    <a:pt x="61" y="4"/>
                  </a:cubicBezTo>
                  <a:cubicBezTo>
                    <a:pt x="61" y="1"/>
                    <a:pt x="59" y="0"/>
                    <a:pt x="57" y="0"/>
                  </a:cubicBezTo>
                  <a:cubicBezTo>
                    <a:pt x="4" y="0"/>
                    <a:pt x="4" y="0"/>
                    <a:pt x="4" y="0"/>
                  </a:cubicBezTo>
                  <a:cubicBezTo>
                    <a:pt x="2" y="0"/>
                    <a:pt x="0" y="1"/>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8" name="Freeform 247"/>
            <p:cNvSpPr>
              <a:spLocks noEditPoints="1"/>
            </p:cNvSpPr>
            <p:nvPr/>
          </p:nvSpPr>
          <p:spPr bwMode="auto">
            <a:xfrm>
              <a:off x="3604" y="1999"/>
              <a:ext cx="468" cy="326"/>
            </a:xfrm>
            <a:custGeom>
              <a:avLst/>
              <a:gdLst>
                <a:gd name="T0" fmla="*/ 183 w 198"/>
                <a:gd name="T1" fmla="*/ 0 h 138"/>
                <a:gd name="T2" fmla="*/ 15 w 198"/>
                <a:gd name="T3" fmla="*/ 0 h 138"/>
                <a:gd name="T4" fmla="*/ 0 w 198"/>
                <a:gd name="T5" fmla="*/ 15 h 138"/>
                <a:gd name="T6" fmla="*/ 0 w 198"/>
                <a:gd name="T7" fmla="*/ 23 h 138"/>
                <a:gd name="T8" fmla="*/ 0 w 198"/>
                <a:gd name="T9" fmla="*/ 62 h 138"/>
                <a:gd name="T10" fmla="*/ 0 w 198"/>
                <a:gd name="T11" fmla="*/ 123 h 138"/>
                <a:gd name="T12" fmla="*/ 15 w 198"/>
                <a:gd name="T13" fmla="*/ 138 h 138"/>
                <a:gd name="T14" fmla="*/ 183 w 198"/>
                <a:gd name="T15" fmla="*/ 138 h 138"/>
                <a:gd name="T16" fmla="*/ 198 w 198"/>
                <a:gd name="T17" fmla="*/ 123 h 138"/>
                <a:gd name="T18" fmla="*/ 198 w 198"/>
                <a:gd name="T19" fmla="*/ 62 h 138"/>
                <a:gd name="T20" fmla="*/ 198 w 198"/>
                <a:gd name="T21" fmla="*/ 23 h 138"/>
                <a:gd name="T22" fmla="*/ 198 w 198"/>
                <a:gd name="T23" fmla="*/ 15 h 138"/>
                <a:gd name="T24" fmla="*/ 183 w 198"/>
                <a:gd name="T25" fmla="*/ 0 h 138"/>
                <a:gd name="T26" fmla="*/ 8 w 198"/>
                <a:gd name="T27" fmla="*/ 31 h 138"/>
                <a:gd name="T28" fmla="*/ 190 w 198"/>
                <a:gd name="T29" fmla="*/ 31 h 138"/>
                <a:gd name="T30" fmla="*/ 190 w 198"/>
                <a:gd name="T31" fmla="*/ 54 h 138"/>
                <a:gd name="T32" fmla="*/ 8 w 198"/>
                <a:gd name="T33" fmla="*/ 54 h 138"/>
                <a:gd name="T34" fmla="*/ 8 w 198"/>
                <a:gd name="T35" fmla="*/ 31 h 138"/>
                <a:gd name="T36" fmla="*/ 190 w 198"/>
                <a:gd name="T37" fmla="*/ 123 h 138"/>
                <a:gd name="T38" fmla="*/ 183 w 198"/>
                <a:gd name="T39" fmla="*/ 130 h 138"/>
                <a:gd name="T40" fmla="*/ 15 w 198"/>
                <a:gd name="T41" fmla="*/ 130 h 138"/>
                <a:gd name="T42" fmla="*/ 8 w 198"/>
                <a:gd name="T43" fmla="*/ 123 h 138"/>
                <a:gd name="T44" fmla="*/ 8 w 198"/>
                <a:gd name="T45" fmla="*/ 62 h 138"/>
                <a:gd name="T46" fmla="*/ 190 w 198"/>
                <a:gd name="T47" fmla="*/ 62 h 138"/>
                <a:gd name="T48" fmla="*/ 190 w 198"/>
                <a:gd name="T49" fmla="*/ 123 h 138"/>
                <a:gd name="T50" fmla="*/ 8 w 198"/>
                <a:gd name="T51" fmla="*/ 23 h 138"/>
                <a:gd name="T52" fmla="*/ 8 w 198"/>
                <a:gd name="T53" fmla="*/ 15 h 138"/>
                <a:gd name="T54" fmla="*/ 15 w 198"/>
                <a:gd name="T55" fmla="*/ 8 h 138"/>
                <a:gd name="T56" fmla="*/ 183 w 198"/>
                <a:gd name="T57" fmla="*/ 8 h 138"/>
                <a:gd name="T58" fmla="*/ 190 w 198"/>
                <a:gd name="T59" fmla="*/ 15 h 138"/>
                <a:gd name="T60" fmla="*/ 190 w 198"/>
                <a:gd name="T61" fmla="*/ 23 h 138"/>
                <a:gd name="T62" fmla="*/ 8 w 198"/>
                <a:gd name="T63" fmla="*/ 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138">
                  <a:moveTo>
                    <a:pt x="183" y="0"/>
                  </a:moveTo>
                  <a:cubicBezTo>
                    <a:pt x="15" y="0"/>
                    <a:pt x="15" y="0"/>
                    <a:pt x="15" y="0"/>
                  </a:cubicBezTo>
                  <a:cubicBezTo>
                    <a:pt x="6" y="0"/>
                    <a:pt x="0" y="6"/>
                    <a:pt x="0" y="15"/>
                  </a:cubicBezTo>
                  <a:cubicBezTo>
                    <a:pt x="0" y="23"/>
                    <a:pt x="0" y="23"/>
                    <a:pt x="0" y="23"/>
                  </a:cubicBezTo>
                  <a:cubicBezTo>
                    <a:pt x="0" y="62"/>
                    <a:pt x="0" y="62"/>
                    <a:pt x="0" y="62"/>
                  </a:cubicBezTo>
                  <a:cubicBezTo>
                    <a:pt x="0" y="123"/>
                    <a:pt x="0" y="123"/>
                    <a:pt x="0" y="123"/>
                  </a:cubicBezTo>
                  <a:cubicBezTo>
                    <a:pt x="0" y="131"/>
                    <a:pt x="6" y="138"/>
                    <a:pt x="15" y="138"/>
                  </a:cubicBezTo>
                  <a:cubicBezTo>
                    <a:pt x="183" y="138"/>
                    <a:pt x="183" y="138"/>
                    <a:pt x="183" y="138"/>
                  </a:cubicBezTo>
                  <a:cubicBezTo>
                    <a:pt x="191" y="138"/>
                    <a:pt x="198" y="131"/>
                    <a:pt x="198" y="123"/>
                  </a:cubicBezTo>
                  <a:cubicBezTo>
                    <a:pt x="198" y="62"/>
                    <a:pt x="198" y="62"/>
                    <a:pt x="198" y="62"/>
                  </a:cubicBezTo>
                  <a:cubicBezTo>
                    <a:pt x="198" y="23"/>
                    <a:pt x="198" y="23"/>
                    <a:pt x="198" y="23"/>
                  </a:cubicBezTo>
                  <a:cubicBezTo>
                    <a:pt x="198" y="15"/>
                    <a:pt x="198" y="15"/>
                    <a:pt x="198" y="15"/>
                  </a:cubicBezTo>
                  <a:cubicBezTo>
                    <a:pt x="198" y="6"/>
                    <a:pt x="191" y="0"/>
                    <a:pt x="183" y="0"/>
                  </a:cubicBezTo>
                  <a:close/>
                  <a:moveTo>
                    <a:pt x="8" y="31"/>
                  </a:moveTo>
                  <a:cubicBezTo>
                    <a:pt x="190" y="31"/>
                    <a:pt x="190" y="31"/>
                    <a:pt x="190" y="31"/>
                  </a:cubicBezTo>
                  <a:cubicBezTo>
                    <a:pt x="190" y="54"/>
                    <a:pt x="190" y="54"/>
                    <a:pt x="190" y="54"/>
                  </a:cubicBezTo>
                  <a:cubicBezTo>
                    <a:pt x="8" y="54"/>
                    <a:pt x="8" y="54"/>
                    <a:pt x="8" y="54"/>
                  </a:cubicBezTo>
                  <a:lnTo>
                    <a:pt x="8" y="31"/>
                  </a:lnTo>
                  <a:close/>
                  <a:moveTo>
                    <a:pt x="190" y="123"/>
                  </a:moveTo>
                  <a:cubicBezTo>
                    <a:pt x="190" y="127"/>
                    <a:pt x="187" y="130"/>
                    <a:pt x="183" y="130"/>
                  </a:cubicBezTo>
                  <a:cubicBezTo>
                    <a:pt x="15" y="130"/>
                    <a:pt x="15" y="130"/>
                    <a:pt x="15" y="130"/>
                  </a:cubicBezTo>
                  <a:cubicBezTo>
                    <a:pt x="11" y="130"/>
                    <a:pt x="8" y="127"/>
                    <a:pt x="8" y="123"/>
                  </a:cubicBezTo>
                  <a:cubicBezTo>
                    <a:pt x="8" y="62"/>
                    <a:pt x="8" y="62"/>
                    <a:pt x="8" y="62"/>
                  </a:cubicBezTo>
                  <a:cubicBezTo>
                    <a:pt x="190" y="62"/>
                    <a:pt x="190" y="62"/>
                    <a:pt x="190" y="62"/>
                  </a:cubicBezTo>
                  <a:lnTo>
                    <a:pt x="190" y="123"/>
                  </a:lnTo>
                  <a:close/>
                  <a:moveTo>
                    <a:pt x="8" y="23"/>
                  </a:moveTo>
                  <a:cubicBezTo>
                    <a:pt x="8" y="15"/>
                    <a:pt x="8" y="15"/>
                    <a:pt x="8" y="15"/>
                  </a:cubicBezTo>
                  <a:cubicBezTo>
                    <a:pt x="8" y="11"/>
                    <a:pt x="11" y="8"/>
                    <a:pt x="15" y="8"/>
                  </a:cubicBezTo>
                  <a:cubicBezTo>
                    <a:pt x="183" y="8"/>
                    <a:pt x="183" y="8"/>
                    <a:pt x="183" y="8"/>
                  </a:cubicBezTo>
                  <a:cubicBezTo>
                    <a:pt x="187" y="8"/>
                    <a:pt x="190" y="11"/>
                    <a:pt x="190" y="15"/>
                  </a:cubicBezTo>
                  <a:cubicBezTo>
                    <a:pt x="190" y="23"/>
                    <a:pt x="190" y="23"/>
                    <a:pt x="190"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49" name="Group 248"/>
          <p:cNvGrpSpPr>
            <a:grpSpLocks noChangeAspect="1"/>
          </p:cNvGrpSpPr>
          <p:nvPr/>
        </p:nvGrpSpPr>
        <p:grpSpPr bwMode="auto">
          <a:xfrm>
            <a:off x="8207657" y="3260468"/>
            <a:ext cx="414961" cy="301468"/>
            <a:chOff x="3606" y="1992"/>
            <a:chExt cx="468" cy="340"/>
          </a:xfrm>
          <a:solidFill>
            <a:srgbClr val="551155"/>
          </a:solidFill>
        </p:grpSpPr>
        <p:sp>
          <p:nvSpPr>
            <p:cNvPr id="250" name="Freeform 249"/>
            <p:cNvSpPr>
              <a:spLocks noEditPoints="1"/>
            </p:cNvSpPr>
            <p:nvPr/>
          </p:nvSpPr>
          <p:spPr bwMode="auto">
            <a:xfrm>
              <a:off x="3606" y="1992"/>
              <a:ext cx="340" cy="340"/>
            </a:xfrm>
            <a:custGeom>
              <a:avLst/>
              <a:gdLst>
                <a:gd name="T0" fmla="*/ 138 w 144"/>
                <a:gd name="T1" fmla="*/ 109 h 144"/>
                <a:gd name="T2" fmla="*/ 93 w 144"/>
                <a:gd name="T3" fmla="*/ 87 h 144"/>
                <a:gd name="T4" fmla="*/ 93 w 144"/>
                <a:gd name="T5" fmla="*/ 82 h 144"/>
                <a:gd name="T6" fmla="*/ 102 w 144"/>
                <a:gd name="T7" fmla="*/ 65 h 144"/>
                <a:gd name="T8" fmla="*/ 108 w 144"/>
                <a:gd name="T9" fmla="*/ 53 h 144"/>
                <a:gd name="T10" fmla="*/ 105 w 144"/>
                <a:gd name="T11" fmla="*/ 45 h 144"/>
                <a:gd name="T12" fmla="*/ 105 w 144"/>
                <a:gd name="T13" fmla="*/ 31 h 144"/>
                <a:gd name="T14" fmla="*/ 72 w 144"/>
                <a:gd name="T15" fmla="*/ 0 h 144"/>
                <a:gd name="T16" fmla="*/ 39 w 144"/>
                <a:gd name="T17" fmla="*/ 31 h 144"/>
                <a:gd name="T18" fmla="*/ 39 w 144"/>
                <a:gd name="T19" fmla="*/ 45 h 144"/>
                <a:gd name="T20" fmla="*/ 37 w 144"/>
                <a:gd name="T21" fmla="*/ 53 h 144"/>
                <a:gd name="T22" fmla="*/ 42 w 144"/>
                <a:gd name="T23" fmla="*/ 65 h 144"/>
                <a:gd name="T24" fmla="*/ 52 w 144"/>
                <a:gd name="T25" fmla="*/ 82 h 144"/>
                <a:gd name="T26" fmla="*/ 52 w 144"/>
                <a:gd name="T27" fmla="*/ 87 h 144"/>
                <a:gd name="T28" fmla="*/ 6 w 144"/>
                <a:gd name="T29" fmla="*/ 109 h 144"/>
                <a:gd name="T30" fmla="*/ 0 w 144"/>
                <a:gd name="T31" fmla="*/ 118 h 144"/>
                <a:gd name="T32" fmla="*/ 0 w 144"/>
                <a:gd name="T33" fmla="*/ 135 h 144"/>
                <a:gd name="T34" fmla="*/ 9 w 144"/>
                <a:gd name="T35" fmla="*/ 144 h 144"/>
                <a:gd name="T36" fmla="*/ 135 w 144"/>
                <a:gd name="T37" fmla="*/ 144 h 144"/>
                <a:gd name="T38" fmla="*/ 144 w 144"/>
                <a:gd name="T39" fmla="*/ 135 h 144"/>
                <a:gd name="T40" fmla="*/ 144 w 144"/>
                <a:gd name="T41" fmla="*/ 118 h 144"/>
                <a:gd name="T42" fmla="*/ 138 w 144"/>
                <a:gd name="T43" fmla="*/ 109 h 144"/>
                <a:gd name="T44" fmla="*/ 136 w 144"/>
                <a:gd name="T45" fmla="*/ 135 h 144"/>
                <a:gd name="T46" fmla="*/ 135 w 144"/>
                <a:gd name="T47" fmla="*/ 136 h 144"/>
                <a:gd name="T48" fmla="*/ 9 w 144"/>
                <a:gd name="T49" fmla="*/ 136 h 144"/>
                <a:gd name="T50" fmla="*/ 8 w 144"/>
                <a:gd name="T51" fmla="*/ 135 h 144"/>
                <a:gd name="T52" fmla="*/ 8 w 144"/>
                <a:gd name="T53" fmla="*/ 118 h 144"/>
                <a:gd name="T54" fmla="*/ 9 w 144"/>
                <a:gd name="T55" fmla="*/ 117 h 144"/>
                <a:gd name="T56" fmla="*/ 59 w 144"/>
                <a:gd name="T57" fmla="*/ 89 h 144"/>
                <a:gd name="T58" fmla="*/ 60 w 144"/>
                <a:gd name="T59" fmla="*/ 88 h 144"/>
                <a:gd name="T60" fmla="*/ 60 w 144"/>
                <a:gd name="T61" fmla="*/ 81 h 144"/>
                <a:gd name="T62" fmla="*/ 58 w 144"/>
                <a:gd name="T63" fmla="*/ 78 h 144"/>
                <a:gd name="T64" fmla="*/ 49 w 144"/>
                <a:gd name="T65" fmla="*/ 61 h 144"/>
                <a:gd name="T66" fmla="*/ 48 w 144"/>
                <a:gd name="T67" fmla="*/ 59 h 144"/>
                <a:gd name="T68" fmla="*/ 45 w 144"/>
                <a:gd name="T69" fmla="*/ 53 h 144"/>
                <a:gd name="T70" fmla="*/ 46 w 144"/>
                <a:gd name="T71" fmla="*/ 49 h 144"/>
                <a:gd name="T72" fmla="*/ 47 w 144"/>
                <a:gd name="T73" fmla="*/ 46 h 144"/>
                <a:gd name="T74" fmla="*/ 47 w 144"/>
                <a:gd name="T75" fmla="*/ 31 h 144"/>
                <a:gd name="T76" fmla="*/ 72 w 144"/>
                <a:gd name="T77" fmla="*/ 8 h 144"/>
                <a:gd name="T78" fmla="*/ 97 w 144"/>
                <a:gd name="T79" fmla="*/ 31 h 144"/>
                <a:gd name="T80" fmla="*/ 97 w 144"/>
                <a:gd name="T81" fmla="*/ 46 h 144"/>
                <a:gd name="T82" fmla="*/ 98 w 144"/>
                <a:gd name="T83" fmla="*/ 49 h 144"/>
                <a:gd name="T84" fmla="*/ 100 w 144"/>
                <a:gd name="T85" fmla="*/ 53 h 144"/>
                <a:gd name="T86" fmla="*/ 97 w 144"/>
                <a:gd name="T87" fmla="*/ 59 h 144"/>
                <a:gd name="T88" fmla="*/ 95 w 144"/>
                <a:gd name="T89" fmla="*/ 61 h 144"/>
                <a:gd name="T90" fmla="*/ 86 w 144"/>
                <a:gd name="T91" fmla="*/ 78 h 144"/>
                <a:gd name="T92" fmla="*/ 85 w 144"/>
                <a:gd name="T93" fmla="*/ 81 h 144"/>
                <a:gd name="T94" fmla="*/ 85 w 144"/>
                <a:gd name="T95" fmla="*/ 88 h 144"/>
                <a:gd name="T96" fmla="*/ 85 w 144"/>
                <a:gd name="T97" fmla="*/ 89 h 144"/>
                <a:gd name="T98" fmla="*/ 135 w 144"/>
                <a:gd name="T99" fmla="*/ 117 h 144"/>
                <a:gd name="T100" fmla="*/ 136 w 144"/>
                <a:gd name="T101" fmla="*/ 118 h 144"/>
                <a:gd name="T102" fmla="*/ 136 w 144"/>
                <a:gd name="T103" fmla="*/ 1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4">
                  <a:moveTo>
                    <a:pt x="138" y="109"/>
                  </a:moveTo>
                  <a:cubicBezTo>
                    <a:pt x="101" y="95"/>
                    <a:pt x="94" y="89"/>
                    <a:pt x="93" y="87"/>
                  </a:cubicBezTo>
                  <a:cubicBezTo>
                    <a:pt x="93" y="82"/>
                    <a:pt x="93" y="82"/>
                    <a:pt x="93" y="82"/>
                  </a:cubicBezTo>
                  <a:cubicBezTo>
                    <a:pt x="97" y="78"/>
                    <a:pt x="100" y="72"/>
                    <a:pt x="102" y="65"/>
                  </a:cubicBezTo>
                  <a:cubicBezTo>
                    <a:pt x="106" y="62"/>
                    <a:pt x="108" y="58"/>
                    <a:pt x="108" y="53"/>
                  </a:cubicBezTo>
                  <a:cubicBezTo>
                    <a:pt x="108" y="50"/>
                    <a:pt x="107" y="47"/>
                    <a:pt x="105" y="45"/>
                  </a:cubicBezTo>
                  <a:cubicBezTo>
                    <a:pt x="105" y="31"/>
                    <a:pt x="105" y="31"/>
                    <a:pt x="105" y="31"/>
                  </a:cubicBezTo>
                  <a:cubicBezTo>
                    <a:pt x="105" y="11"/>
                    <a:pt x="93" y="0"/>
                    <a:pt x="72" y="0"/>
                  </a:cubicBezTo>
                  <a:cubicBezTo>
                    <a:pt x="52" y="0"/>
                    <a:pt x="39" y="12"/>
                    <a:pt x="39" y="31"/>
                  </a:cubicBezTo>
                  <a:cubicBezTo>
                    <a:pt x="39" y="45"/>
                    <a:pt x="39" y="45"/>
                    <a:pt x="39" y="45"/>
                  </a:cubicBezTo>
                  <a:cubicBezTo>
                    <a:pt x="38" y="47"/>
                    <a:pt x="37" y="50"/>
                    <a:pt x="37" y="53"/>
                  </a:cubicBezTo>
                  <a:cubicBezTo>
                    <a:pt x="37" y="58"/>
                    <a:pt x="39" y="62"/>
                    <a:pt x="42" y="65"/>
                  </a:cubicBezTo>
                  <a:cubicBezTo>
                    <a:pt x="44" y="72"/>
                    <a:pt x="47" y="78"/>
                    <a:pt x="52" y="82"/>
                  </a:cubicBezTo>
                  <a:cubicBezTo>
                    <a:pt x="52" y="87"/>
                    <a:pt x="52" y="87"/>
                    <a:pt x="52" y="87"/>
                  </a:cubicBezTo>
                  <a:cubicBezTo>
                    <a:pt x="50" y="89"/>
                    <a:pt x="43" y="95"/>
                    <a:pt x="6" y="109"/>
                  </a:cubicBezTo>
                  <a:cubicBezTo>
                    <a:pt x="3" y="111"/>
                    <a:pt x="0" y="114"/>
                    <a:pt x="0" y="118"/>
                  </a:cubicBezTo>
                  <a:cubicBezTo>
                    <a:pt x="0" y="135"/>
                    <a:pt x="0" y="135"/>
                    <a:pt x="0" y="135"/>
                  </a:cubicBezTo>
                  <a:cubicBezTo>
                    <a:pt x="0" y="140"/>
                    <a:pt x="4" y="144"/>
                    <a:pt x="9" y="144"/>
                  </a:cubicBezTo>
                  <a:cubicBezTo>
                    <a:pt x="135" y="144"/>
                    <a:pt x="135" y="144"/>
                    <a:pt x="135" y="144"/>
                  </a:cubicBezTo>
                  <a:cubicBezTo>
                    <a:pt x="140" y="144"/>
                    <a:pt x="144" y="140"/>
                    <a:pt x="144" y="135"/>
                  </a:cubicBezTo>
                  <a:cubicBezTo>
                    <a:pt x="144" y="118"/>
                    <a:pt x="144" y="118"/>
                    <a:pt x="144" y="118"/>
                  </a:cubicBezTo>
                  <a:cubicBezTo>
                    <a:pt x="144" y="114"/>
                    <a:pt x="142" y="111"/>
                    <a:pt x="138" y="109"/>
                  </a:cubicBezTo>
                  <a:close/>
                  <a:moveTo>
                    <a:pt x="136" y="135"/>
                  </a:moveTo>
                  <a:cubicBezTo>
                    <a:pt x="136" y="135"/>
                    <a:pt x="136" y="136"/>
                    <a:pt x="135" y="136"/>
                  </a:cubicBezTo>
                  <a:cubicBezTo>
                    <a:pt x="9" y="136"/>
                    <a:pt x="9" y="136"/>
                    <a:pt x="9" y="136"/>
                  </a:cubicBezTo>
                  <a:cubicBezTo>
                    <a:pt x="9" y="136"/>
                    <a:pt x="8" y="135"/>
                    <a:pt x="8" y="135"/>
                  </a:cubicBezTo>
                  <a:cubicBezTo>
                    <a:pt x="8" y="118"/>
                    <a:pt x="8" y="118"/>
                    <a:pt x="8" y="118"/>
                  </a:cubicBezTo>
                  <a:cubicBezTo>
                    <a:pt x="8" y="117"/>
                    <a:pt x="9" y="117"/>
                    <a:pt x="9" y="117"/>
                  </a:cubicBezTo>
                  <a:cubicBezTo>
                    <a:pt x="51" y="101"/>
                    <a:pt x="58" y="94"/>
                    <a:pt x="59" y="89"/>
                  </a:cubicBezTo>
                  <a:cubicBezTo>
                    <a:pt x="60" y="89"/>
                    <a:pt x="60" y="88"/>
                    <a:pt x="60" y="88"/>
                  </a:cubicBezTo>
                  <a:cubicBezTo>
                    <a:pt x="60" y="81"/>
                    <a:pt x="60" y="81"/>
                    <a:pt x="60" y="81"/>
                  </a:cubicBezTo>
                  <a:cubicBezTo>
                    <a:pt x="60" y="80"/>
                    <a:pt x="59" y="79"/>
                    <a:pt x="58" y="78"/>
                  </a:cubicBezTo>
                  <a:cubicBezTo>
                    <a:pt x="54" y="74"/>
                    <a:pt x="51" y="68"/>
                    <a:pt x="49" y="61"/>
                  </a:cubicBezTo>
                  <a:cubicBezTo>
                    <a:pt x="49" y="60"/>
                    <a:pt x="48" y="60"/>
                    <a:pt x="48" y="59"/>
                  </a:cubicBezTo>
                  <a:cubicBezTo>
                    <a:pt x="46" y="58"/>
                    <a:pt x="45" y="56"/>
                    <a:pt x="45" y="53"/>
                  </a:cubicBezTo>
                  <a:cubicBezTo>
                    <a:pt x="45" y="51"/>
                    <a:pt x="46" y="50"/>
                    <a:pt x="46" y="49"/>
                  </a:cubicBezTo>
                  <a:cubicBezTo>
                    <a:pt x="47" y="48"/>
                    <a:pt x="47" y="47"/>
                    <a:pt x="47" y="46"/>
                  </a:cubicBezTo>
                  <a:cubicBezTo>
                    <a:pt x="47" y="31"/>
                    <a:pt x="47" y="31"/>
                    <a:pt x="47" y="31"/>
                  </a:cubicBezTo>
                  <a:cubicBezTo>
                    <a:pt x="47" y="16"/>
                    <a:pt x="56" y="8"/>
                    <a:pt x="72" y="8"/>
                  </a:cubicBezTo>
                  <a:cubicBezTo>
                    <a:pt x="89" y="8"/>
                    <a:pt x="97" y="16"/>
                    <a:pt x="97" y="31"/>
                  </a:cubicBezTo>
                  <a:cubicBezTo>
                    <a:pt x="97" y="46"/>
                    <a:pt x="97" y="46"/>
                    <a:pt x="97" y="46"/>
                  </a:cubicBezTo>
                  <a:cubicBezTo>
                    <a:pt x="97" y="47"/>
                    <a:pt x="97" y="48"/>
                    <a:pt x="98" y="49"/>
                  </a:cubicBezTo>
                  <a:cubicBezTo>
                    <a:pt x="99" y="50"/>
                    <a:pt x="100" y="51"/>
                    <a:pt x="100" y="53"/>
                  </a:cubicBezTo>
                  <a:cubicBezTo>
                    <a:pt x="100" y="56"/>
                    <a:pt x="99" y="58"/>
                    <a:pt x="97" y="59"/>
                  </a:cubicBezTo>
                  <a:cubicBezTo>
                    <a:pt x="96" y="60"/>
                    <a:pt x="95" y="60"/>
                    <a:pt x="95" y="61"/>
                  </a:cubicBezTo>
                  <a:cubicBezTo>
                    <a:pt x="93" y="68"/>
                    <a:pt x="90" y="74"/>
                    <a:pt x="86" y="78"/>
                  </a:cubicBezTo>
                  <a:cubicBezTo>
                    <a:pt x="85" y="79"/>
                    <a:pt x="85" y="80"/>
                    <a:pt x="85" y="81"/>
                  </a:cubicBezTo>
                  <a:cubicBezTo>
                    <a:pt x="85" y="88"/>
                    <a:pt x="85" y="88"/>
                    <a:pt x="85" y="88"/>
                  </a:cubicBezTo>
                  <a:cubicBezTo>
                    <a:pt x="85" y="88"/>
                    <a:pt x="85" y="89"/>
                    <a:pt x="85" y="89"/>
                  </a:cubicBezTo>
                  <a:cubicBezTo>
                    <a:pt x="87" y="94"/>
                    <a:pt x="94" y="101"/>
                    <a:pt x="135" y="117"/>
                  </a:cubicBezTo>
                  <a:cubicBezTo>
                    <a:pt x="136" y="117"/>
                    <a:pt x="136" y="117"/>
                    <a:pt x="136" y="118"/>
                  </a:cubicBezTo>
                  <a:lnTo>
                    <a:pt x="13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1" name="Freeform 250"/>
            <p:cNvSpPr>
              <a:spLocks/>
            </p:cNvSpPr>
            <p:nvPr/>
          </p:nvSpPr>
          <p:spPr bwMode="auto">
            <a:xfrm>
              <a:off x="3859" y="2011"/>
              <a:ext cx="215" cy="321"/>
            </a:xfrm>
            <a:custGeom>
              <a:avLst/>
              <a:gdLst>
                <a:gd name="T0" fmla="*/ 85 w 91"/>
                <a:gd name="T1" fmla="*/ 103 h 136"/>
                <a:gd name="T2" fmla="*/ 58 w 91"/>
                <a:gd name="T3" fmla="*/ 96 h 136"/>
                <a:gd name="T4" fmla="*/ 43 w 91"/>
                <a:gd name="T5" fmla="*/ 93 h 136"/>
                <a:gd name="T6" fmla="*/ 43 w 91"/>
                <a:gd name="T7" fmla="*/ 88 h 136"/>
                <a:gd name="T8" fmla="*/ 70 w 91"/>
                <a:gd name="T9" fmla="*/ 81 h 136"/>
                <a:gd name="T10" fmla="*/ 72 w 91"/>
                <a:gd name="T11" fmla="*/ 78 h 136"/>
                <a:gd name="T12" fmla="*/ 70 w 91"/>
                <a:gd name="T13" fmla="*/ 74 h 136"/>
                <a:gd name="T14" fmla="*/ 60 w 91"/>
                <a:gd name="T15" fmla="*/ 40 h 136"/>
                <a:gd name="T16" fmla="*/ 48 w 91"/>
                <a:gd name="T17" fmla="*/ 11 h 136"/>
                <a:gd name="T18" fmla="*/ 36 w 91"/>
                <a:gd name="T19" fmla="*/ 4 h 136"/>
                <a:gd name="T20" fmla="*/ 11 w 91"/>
                <a:gd name="T21" fmla="*/ 4 h 136"/>
                <a:gd name="T22" fmla="*/ 2 w 91"/>
                <a:gd name="T23" fmla="*/ 8 h 136"/>
                <a:gd name="T24" fmla="*/ 2 w 91"/>
                <a:gd name="T25" fmla="*/ 14 h 136"/>
                <a:gd name="T26" fmla="*/ 7 w 91"/>
                <a:gd name="T27" fmla="*/ 15 h 136"/>
                <a:gd name="T28" fmla="*/ 14 w 91"/>
                <a:gd name="T29" fmla="*/ 11 h 136"/>
                <a:gd name="T30" fmla="*/ 34 w 91"/>
                <a:gd name="T31" fmla="*/ 11 h 136"/>
                <a:gd name="T32" fmla="*/ 42 w 91"/>
                <a:gd name="T33" fmla="*/ 16 h 136"/>
                <a:gd name="T34" fmla="*/ 43 w 91"/>
                <a:gd name="T35" fmla="*/ 17 h 136"/>
                <a:gd name="T36" fmla="*/ 52 w 91"/>
                <a:gd name="T37" fmla="*/ 40 h 136"/>
                <a:gd name="T38" fmla="*/ 61 w 91"/>
                <a:gd name="T39" fmla="*/ 77 h 136"/>
                <a:gd name="T40" fmla="*/ 39 w 91"/>
                <a:gd name="T41" fmla="*/ 80 h 136"/>
                <a:gd name="T42" fmla="*/ 35 w 91"/>
                <a:gd name="T43" fmla="*/ 84 h 136"/>
                <a:gd name="T44" fmla="*/ 35 w 91"/>
                <a:gd name="T45" fmla="*/ 94 h 136"/>
                <a:gd name="T46" fmla="*/ 35 w 91"/>
                <a:gd name="T47" fmla="*/ 95 h 136"/>
                <a:gd name="T48" fmla="*/ 56 w 91"/>
                <a:gd name="T49" fmla="*/ 104 h 136"/>
                <a:gd name="T50" fmla="*/ 83 w 91"/>
                <a:gd name="T51" fmla="*/ 111 h 136"/>
                <a:gd name="T52" fmla="*/ 83 w 91"/>
                <a:gd name="T53" fmla="*/ 111 h 136"/>
                <a:gd name="T54" fmla="*/ 83 w 91"/>
                <a:gd name="T55" fmla="*/ 127 h 136"/>
                <a:gd name="T56" fmla="*/ 82 w 91"/>
                <a:gd name="T57" fmla="*/ 128 h 136"/>
                <a:gd name="T58" fmla="*/ 48 w 91"/>
                <a:gd name="T59" fmla="*/ 128 h 136"/>
                <a:gd name="T60" fmla="*/ 44 w 91"/>
                <a:gd name="T61" fmla="*/ 132 h 136"/>
                <a:gd name="T62" fmla="*/ 48 w 91"/>
                <a:gd name="T63" fmla="*/ 136 h 136"/>
                <a:gd name="T64" fmla="*/ 82 w 91"/>
                <a:gd name="T65" fmla="*/ 136 h 136"/>
                <a:gd name="T66" fmla="*/ 91 w 91"/>
                <a:gd name="T67" fmla="*/ 127 h 136"/>
                <a:gd name="T68" fmla="*/ 91 w 91"/>
                <a:gd name="T69" fmla="*/ 111 h 136"/>
                <a:gd name="T70" fmla="*/ 85 w 91"/>
                <a:gd name="T71" fmla="*/ 10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136">
                  <a:moveTo>
                    <a:pt x="85" y="103"/>
                  </a:moveTo>
                  <a:cubicBezTo>
                    <a:pt x="76" y="100"/>
                    <a:pt x="66" y="98"/>
                    <a:pt x="58" y="96"/>
                  </a:cubicBezTo>
                  <a:cubicBezTo>
                    <a:pt x="52" y="95"/>
                    <a:pt x="45" y="94"/>
                    <a:pt x="43" y="93"/>
                  </a:cubicBezTo>
                  <a:cubicBezTo>
                    <a:pt x="43" y="88"/>
                    <a:pt x="43" y="88"/>
                    <a:pt x="43" y="88"/>
                  </a:cubicBezTo>
                  <a:cubicBezTo>
                    <a:pt x="62" y="88"/>
                    <a:pt x="70" y="81"/>
                    <a:pt x="70" y="81"/>
                  </a:cubicBezTo>
                  <a:cubicBezTo>
                    <a:pt x="71" y="80"/>
                    <a:pt x="72" y="79"/>
                    <a:pt x="72" y="78"/>
                  </a:cubicBezTo>
                  <a:cubicBezTo>
                    <a:pt x="71" y="76"/>
                    <a:pt x="71" y="75"/>
                    <a:pt x="70" y="74"/>
                  </a:cubicBezTo>
                  <a:cubicBezTo>
                    <a:pt x="66" y="72"/>
                    <a:pt x="62" y="54"/>
                    <a:pt x="60" y="40"/>
                  </a:cubicBezTo>
                  <a:cubicBezTo>
                    <a:pt x="60" y="29"/>
                    <a:pt x="56" y="18"/>
                    <a:pt x="48" y="11"/>
                  </a:cubicBezTo>
                  <a:cubicBezTo>
                    <a:pt x="45" y="7"/>
                    <a:pt x="41" y="5"/>
                    <a:pt x="36" y="4"/>
                  </a:cubicBezTo>
                  <a:cubicBezTo>
                    <a:pt x="28" y="0"/>
                    <a:pt x="19" y="1"/>
                    <a:pt x="11" y="4"/>
                  </a:cubicBezTo>
                  <a:cubicBezTo>
                    <a:pt x="8" y="5"/>
                    <a:pt x="5" y="6"/>
                    <a:pt x="2" y="8"/>
                  </a:cubicBezTo>
                  <a:cubicBezTo>
                    <a:pt x="1" y="10"/>
                    <a:pt x="0" y="12"/>
                    <a:pt x="2" y="14"/>
                  </a:cubicBezTo>
                  <a:cubicBezTo>
                    <a:pt x="3" y="16"/>
                    <a:pt x="6" y="16"/>
                    <a:pt x="7" y="15"/>
                  </a:cubicBezTo>
                  <a:cubicBezTo>
                    <a:pt x="9" y="13"/>
                    <a:pt x="11" y="12"/>
                    <a:pt x="14" y="11"/>
                  </a:cubicBezTo>
                  <a:cubicBezTo>
                    <a:pt x="20" y="9"/>
                    <a:pt x="27" y="9"/>
                    <a:pt x="34" y="11"/>
                  </a:cubicBezTo>
                  <a:cubicBezTo>
                    <a:pt x="37" y="12"/>
                    <a:pt x="40" y="14"/>
                    <a:pt x="42" y="16"/>
                  </a:cubicBezTo>
                  <a:cubicBezTo>
                    <a:pt x="42" y="17"/>
                    <a:pt x="43" y="17"/>
                    <a:pt x="43" y="17"/>
                  </a:cubicBezTo>
                  <a:cubicBezTo>
                    <a:pt x="49" y="23"/>
                    <a:pt x="52" y="31"/>
                    <a:pt x="52" y="40"/>
                  </a:cubicBezTo>
                  <a:cubicBezTo>
                    <a:pt x="53" y="47"/>
                    <a:pt x="55" y="67"/>
                    <a:pt x="61" y="77"/>
                  </a:cubicBezTo>
                  <a:cubicBezTo>
                    <a:pt x="57" y="78"/>
                    <a:pt x="50" y="80"/>
                    <a:pt x="39" y="80"/>
                  </a:cubicBezTo>
                  <a:cubicBezTo>
                    <a:pt x="37" y="80"/>
                    <a:pt x="35" y="82"/>
                    <a:pt x="35" y="84"/>
                  </a:cubicBezTo>
                  <a:cubicBezTo>
                    <a:pt x="35" y="94"/>
                    <a:pt x="35" y="94"/>
                    <a:pt x="35" y="94"/>
                  </a:cubicBezTo>
                  <a:cubicBezTo>
                    <a:pt x="35" y="94"/>
                    <a:pt x="35" y="94"/>
                    <a:pt x="35" y="95"/>
                  </a:cubicBezTo>
                  <a:cubicBezTo>
                    <a:pt x="37" y="100"/>
                    <a:pt x="45" y="102"/>
                    <a:pt x="56" y="104"/>
                  </a:cubicBezTo>
                  <a:cubicBezTo>
                    <a:pt x="64" y="106"/>
                    <a:pt x="74" y="107"/>
                    <a:pt x="83" y="111"/>
                  </a:cubicBezTo>
                  <a:cubicBezTo>
                    <a:pt x="83" y="111"/>
                    <a:pt x="83" y="111"/>
                    <a:pt x="83" y="111"/>
                  </a:cubicBezTo>
                  <a:cubicBezTo>
                    <a:pt x="83" y="127"/>
                    <a:pt x="83" y="127"/>
                    <a:pt x="83" y="127"/>
                  </a:cubicBezTo>
                  <a:cubicBezTo>
                    <a:pt x="83" y="127"/>
                    <a:pt x="83" y="128"/>
                    <a:pt x="82" y="128"/>
                  </a:cubicBezTo>
                  <a:cubicBezTo>
                    <a:pt x="48" y="128"/>
                    <a:pt x="48" y="128"/>
                    <a:pt x="48" y="128"/>
                  </a:cubicBezTo>
                  <a:cubicBezTo>
                    <a:pt x="46" y="128"/>
                    <a:pt x="44" y="130"/>
                    <a:pt x="44" y="132"/>
                  </a:cubicBezTo>
                  <a:cubicBezTo>
                    <a:pt x="44" y="134"/>
                    <a:pt x="46" y="136"/>
                    <a:pt x="48" y="136"/>
                  </a:cubicBezTo>
                  <a:cubicBezTo>
                    <a:pt x="82" y="136"/>
                    <a:pt x="82" y="136"/>
                    <a:pt x="82" y="136"/>
                  </a:cubicBezTo>
                  <a:cubicBezTo>
                    <a:pt x="87" y="136"/>
                    <a:pt x="91" y="132"/>
                    <a:pt x="91" y="127"/>
                  </a:cubicBezTo>
                  <a:cubicBezTo>
                    <a:pt x="91" y="111"/>
                    <a:pt x="91" y="111"/>
                    <a:pt x="91" y="111"/>
                  </a:cubicBezTo>
                  <a:cubicBezTo>
                    <a:pt x="91" y="108"/>
                    <a:pt x="89" y="105"/>
                    <a:pt x="8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52" name="Group 251"/>
          <p:cNvGrpSpPr>
            <a:grpSpLocks noChangeAspect="1"/>
          </p:cNvGrpSpPr>
          <p:nvPr/>
        </p:nvGrpSpPr>
        <p:grpSpPr bwMode="auto">
          <a:xfrm>
            <a:off x="3705572" y="4292925"/>
            <a:ext cx="318815" cy="246983"/>
            <a:chOff x="3677" y="2042"/>
            <a:chExt cx="324" cy="251"/>
          </a:xfrm>
          <a:solidFill>
            <a:srgbClr val="2F539C"/>
          </a:solidFill>
        </p:grpSpPr>
        <p:sp>
          <p:nvSpPr>
            <p:cNvPr id="253" name="Freeform 252"/>
            <p:cNvSpPr>
              <a:spLocks noEditPoints="1"/>
            </p:cNvSpPr>
            <p:nvPr/>
          </p:nvSpPr>
          <p:spPr bwMode="auto">
            <a:xfrm>
              <a:off x="3815" y="2246"/>
              <a:ext cx="47" cy="47"/>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2 h 20"/>
                <a:gd name="T12" fmla="*/ 8 w 20"/>
                <a:gd name="T13" fmla="*/ 10 h 20"/>
                <a:gd name="T14" fmla="*/ 10 w 20"/>
                <a:gd name="T15" fmla="*/ 8 h 20"/>
                <a:gd name="T16" fmla="*/ 12 w 20"/>
                <a:gd name="T17" fmla="*/ 10 h 20"/>
                <a:gd name="T18" fmla="*/ 10 w 20"/>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5" y="0"/>
                    <a:pt x="0" y="5"/>
                    <a:pt x="0" y="10"/>
                  </a:cubicBezTo>
                  <a:cubicBezTo>
                    <a:pt x="0" y="16"/>
                    <a:pt x="5" y="20"/>
                    <a:pt x="10" y="20"/>
                  </a:cubicBezTo>
                  <a:cubicBezTo>
                    <a:pt x="16" y="20"/>
                    <a:pt x="20" y="16"/>
                    <a:pt x="20" y="10"/>
                  </a:cubicBezTo>
                  <a:cubicBezTo>
                    <a:pt x="20" y="5"/>
                    <a:pt x="16" y="0"/>
                    <a:pt x="10" y="0"/>
                  </a:cubicBezTo>
                  <a:close/>
                  <a:moveTo>
                    <a:pt x="10" y="12"/>
                  </a:moveTo>
                  <a:cubicBezTo>
                    <a:pt x="9" y="12"/>
                    <a:pt x="8" y="11"/>
                    <a:pt x="8" y="10"/>
                  </a:cubicBezTo>
                  <a:cubicBezTo>
                    <a:pt x="8" y="9"/>
                    <a:pt x="9" y="8"/>
                    <a:pt x="10" y="8"/>
                  </a:cubicBezTo>
                  <a:cubicBezTo>
                    <a:pt x="11" y="8"/>
                    <a:pt x="12" y="9"/>
                    <a:pt x="12" y="10"/>
                  </a:cubicBezTo>
                  <a:cubicBezTo>
                    <a:pt x="12" y="11"/>
                    <a:pt x="11" y="12"/>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4" name="Freeform 253"/>
            <p:cNvSpPr>
              <a:spLocks/>
            </p:cNvSpPr>
            <p:nvPr/>
          </p:nvSpPr>
          <p:spPr bwMode="auto">
            <a:xfrm>
              <a:off x="3727" y="2113"/>
              <a:ext cx="225" cy="64"/>
            </a:xfrm>
            <a:custGeom>
              <a:avLst/>
              <a:gdLst>
                <a:gd name="T0" fmla="*/ 47 w 95"/>
                <a:gd name="T1" fmla="*/ 0 h 27"/>
                <a:gd name="T2" fmla="*/ 2 w 95"/>
                <a:gd name="T3" fmla="*/ 20 h 27"/>
                <a:gd name="T4" fmla="*/ 2 w 95"/>
                <a:gd name="T5" fmla="*/ 25 h 27"/>
                <a:gd name="T6" fmla="*/ 7 w 95"/>
                <a:gd name="T7" fmla="*/ 25 h 27"/>
                <a:gd name="T8" fmla="*/ 47 w 95"/>
                <a:gd name="T9" fmla="*/ 8 h 27"/>
                <a:gd name="T10" fmla="*/ 87 w 95"/>
                <a:gd name="T11" fmla="*/ 25 h 27"/>
                <a:gd name="T12" fmla="*/ 90 w 95"/>
                <a:gd name="T13" fmla="*/ 26 h 27"/>
                <a:gd name="T14" fmla="*/ 93 w 95"/>
                <a:gd name="T15" fmla="*/ 25 h 27"/>
                <a:gd name="T16" fmla="*/ 93 w 95"/>
                <a:gd name="T17" fmla="*/ 20 h 27"/>
                <a:gd name="T18" fmla="*/ 47 w 9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27">
                  <a:moveTo>
                    <a:pt x="47" y="0"/>
                  </a:moveTo>
                  <a:cubicBezTo>
                    <a:pt x="30" y="0"/>
                    <a:pt x="14" y="7"/>
                    <a:pt x="2" y="20"/>
                  </a:cubicBezTo>
                  <a:cubicBezTo>
                    <a:pt x="0" y="21"/>
                    <a:pt x="0" y="24"/>
                    <a:pt x="2" y="25"/>
                  </a:cubicBezTo>
                  <a:cubicBezTo>
                    <a:pt x="3" y="27"/>
                    <a:pt x="6" y="27"/>
                    <a:pt x="7" y="25"/>
                  </a:cubicBezTo>
                  <a:cubicBezTo>
                    <a:pt x="18" y="14"/>
                    <a:pt x="32" y="8"/>
                    <a:pt x="47" y="8"/>
                  </a:cubicBezTo>
                  <a:cubicBezTo>
                    <a:pt x="63" y="8"/>
                    <a:pt x="77" y="14"/>
                    <a:pt x="87" y="25"/>
                  </a:cubicBezTo>
                  <a:cubicBezTo>
                    <a:pt x="88" y="26"/>
                    <a:pt x="89" y="26"/>
                    <a:pt x="90" y="26"/>
                  </a:cubicBezTo>
                  <a:cubicBezTo>
                    <a:pt x="91" y="26"/>
                    <a:pt x="92" y="26"/>
                    <a:pt x="93" y="25"/>
                  </a:cubicBezTo>
                  <a:cubicBezTo>
                    <a:pt x="95" y="24"/>
                    <a:pt x="95" y="21"/>
                    <a:pt x="93" y="20"/>
                  </a:cubicBezTo>
                  <a:cubicBezTo>
                    <a:pt x="81" y="7"/>
                    <a:pt x="65"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5" name="Freeform 254"/>
            <p:cNvSpPr>
              <a:spLocks/>
            </p:cNvSpPr>
            <p:nvPr/>
          </p:nvSpPr>
          <p:spPr bwMode="auto">
            <a:xfrm>
              <a:off x="3677" y="2042"/>
              <a:ext cx="324" cy="86"/>
            </a:xfrm>
            <a:custGeom>
              <a:avLst/>
              <a:gdLst>
                <a:gd name="T0" fmla="*/ 135 w 137"/>
                <a:gd name="T1" fmla="*/ 29 h 36"/>
                <a:gd name="T2" fmla="*/ 68 w 137"/>
                <a:gd name="T3" fmla="*/ 0 h 36"/>
                <a:gd name="T4" fmla="*/ 2 w 137"/>
                <a:gd name="T5" fmla="*/ 29 h 36"/>
                <a:gd name="T6" fmla="*/ 2 w 137"/>
                <a:gd name="T7" fmla="*/ 35 h 36"/>
                <a:gd name="T8" fmla="*/ 8 w 137"/>
                <a:gd name="T9" fmla="*/ 34 h 36"/>
                <a:gd name="T10" fmla="*/ 68 w 137"/>
                <a:gd name="T11" fmla="*/ 8 h 36"/>
                <a:gd name="T12" fmla="*/ 129 w 137"/>
                <a:gd name="T13" fmla="*/ 34 h 36"/>
                <a:gd name="T14" fmla="*/ 132 w 137"/>
                <a:gd name="T15" fmla="*/ 36 h 36"/>
                <a:gd name="T16" fmla="*/ 135 w 137"/>
                <a:gd name="T17" fmla="*/ 35 h 36"/>
                <a:gd name="T18" fmla="*/ 135 w 137"/>
                <a:gd name="T1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36">
                  <a:moveTo>
                    <a:pt x="135" y="29"/>
                  </a:moveTo>
                  <a:cubicBezTo>
                    <a:pt x="117" y="10"/>
                    <a:pt x="94" y="0"/>
                    <a:pt x="68" y="0"/>
                  </a:cubicBezTo>
                  <a:cubicBezTo>
                    <a:pt x="43" y="0"/>
                    <a:pt x="19" y="10"/>
                    <a:pt x="2" y="29"/>
                  </a:cubicBezTo>
                  <a:cubicBezTo>
                    <a:pt x="0" y="30"/>
                    <a:pt x="0" y="33"/>
                    <a:pt x="2" y="35"/>
                  </a:cubicBezTo>
                  <a:cubicBezTo>
                    <a:pt x="3" y="36"/>
                    <a:pt x="6" y="36"/>
                    <a:pt x="8" y="34"/>
                  </a:cubicBezTo>
                  <a:cubicBezTo>
                    <a:pt x="24" y="18"/>
                    <a:pt x="45" y="8"/>
                    <a:pt x="68" y="8"/>
                  </a:cubicBezTo>
                  <a:cubicBezTo>
                    <a:pt x="92" y="8"/>
                    <a:pt x="113" y="18"/>
                    <a:pt x="129" y="34"/>
                  </a:cubicBezTo>
                  <a:cubicBezTo>
                    <a:pt x="130" y="35"/>
                    <a:pt x="131" y="36"/>
                    <a:pt x="132" y="36"/>
                  </a:cubicBezTo>
                  <a:cubicBezTo>
                    <a:pt x="133" y="36"/>
                    <a:pt x="134" y="35"/>
                    <a:pt x="135" y="35"/>
                  </a:cubicBezTo>
                  <a:cubicBezTo>
                    <a:pt x="136" y="33"/>
                    <a:pt x="137" y="30"/>
                    <a:pt x="13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6" name="Freeform 255"/>
            <p:cNvSpPr>
              <a:spLocks/>
            </p:cNvSpPr>
            <p:nvPr/>
          </p:nvSpPr>
          <p:spPr bwMode="auto">
            <a:xfrm>
              <a:off x="3777" y="2182"/>
              <a:ext cx="125" cy="45"/>
            </a:xfrm>
            <a:custGeom>
              <a:avLst/>
              <a:gdLst>
                <a:gd name="T0" fmla="*/ 26 w 53"/>
                <a:gd name="T1" fmla="*/ 0 h 19"/>
                <a:gd name="T2" fmla="*/ 1 w 53"/>
                <a:gd name="T3" fmla="*/ 12 h 19"/>
                <a:gd name="T4" fmla="*/ 2 w 53"/>
                <a:gd name="T5" fmla="*/ 17 h 19"/>
                <a:gd name="T6" fmla="*/ 7 w 53"/>
                <a:gd name="T7" fmla="*/ 17 h 19"/>
                <a:gd name="T8" fmla="*/ 26 w 53"/>
                <a:gd name="T9" fmla="*/ 8 h 19"/>
                <a:gd name="T10" fmla="*/ 45 w 53"/>
                <a:gd name="T11" fmla="*/ 17 h 19"/>
                <a:gd name="T12" fmla="*/ 48 w 53"/>
                <a:gd name="T13" fmla="*/ 18 h 19"/>
                <a:gd name="T14" fmla="*/ 51 w 53"/>
                <a:gd name="T15" fmla="*/ 17 h 19"/>
                <a:gd name="T16" fmla="*/ 51 w 53"/>
                <a:gd name="T17" fmla="*/ 12 h 19"/>
                <a:gd name="T18" fmla="*/ 26 w 5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9">
                  <a:moveTo>
                    <a:pt x="26" y="0"/>
                  </a:moveTo>
                  <a:cubicBezTo>
                    <a:pt x="17" y="0"/>
                    <a:pt x="8" y="4"/>
                    <a:pt x="1" y="12"/>
                  </a:cubicBezTo>
                  <a:cubicBezTo>
                    <a:pt x="0" y="13"/>
                    <a:pt x="0" y="16"/>
                    <a:pt x="2" y="17"/>
                  </a:cubicBezTo>
                  <a:cubicBezTo>
                    <a:pt x="3" y="19"/>
                    <a:pt x="6" y="19"/>
                    <a:pt x="7" y="17"/>
                  </a:cubicBezTo>
                  <a:cubicBezTo>
                    <a:pt x="12" y="11"/>
                    <a:pt x="19" y="8"/>
                    <a:pt x="26" y="8"/>
                  </a:cubicBezTo>
                  <a:cubicBezTo>
                    <a:pt x="34" y="8"/>
                    <a:pt x="41" y="11"/>
                    <a:pt x="45" y="17"/>
                  </a:cubicBezTo>
                  <a:cubicBezTo>
                    <a:pt x="46" y="18"/>
                    <a:pt x="47" y="18"/>
                    <a:pt x="48" y="18"/>
                  </a:cubicBezTo>
                  <a:cubicBezTo>
                    <a:pt x="49" y="18"/>
                    <a:pt x="50" y="18"/>
                    <a:pt x="51" y="17"/>
                  </a:cubicBezTo>
                  <a:cubicBezTo>
                    <a:pt x="53" y="16"/>
                    <a:pt x="53" y="13"/>
                    <a:pt x="51" y="12"/>
                  </a:cubicBezTo>
                  <a:cubicBezTo>
                    <a:pt x="45" y="4"/>
                    <a:pt x="3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57" name="Freeform 256"/>
          <p:cNvSpPr>
            <a:spLocks noEditPoints="1"/>
          </p:cNvSpPr>
          <p:nvPr/>
        </p:nvSpPr>
        <p:spPr bwMode="auto">
          <a:xfrm>
            <a:off x="3748794" y="3346619"/>
            <a:ext cx="232373" cy="370868"/>
          </a:xfrm>
          <a:custGeom>
            <a:avLst/>
            <a:gdLst>
              <a:gd name="T0" fmla="*/ 54 w 106"/>
              <a:gd name="T1" fmla="*/ 169 h 169"/>
              <a:gd name="T2" fmla="*/ 54 w 106"/>
              <a:gd name="T3" fmla="*/ 92 h 169"/>
              <a:gd name="T4" fmla="*/ 7 w 106"/>
              <a:gd name="T5" fmla="*/ 134 h 169"/>
              <a:gd name="T6" fmla="*/ 2 w 106"/>
              <a:gd name="T7" fmla="*/ 134 h 169"/>
              <a:gd name="T8" fmla="*/ 2 w 106"/>
              <a:gd name="T9" fmla="*/ 133 h 169"/>
              <a:gd name="T10" fmla="*/ 2 w 106"/>
              <a:gd name="T11" fmla="*/ 128 h 169"/>
              <a:gd name="T12" fmla="*/ 51 w 106"/>
              <a:gd name="T13" fmla="*/ 84 h 169"/>
              <a:gd name="T14" fmla="*/ 2 w 106"/>
              <a:gd name="T15" fmla="*/ 40 h 169"/>
              <a:gd name="T16" fmla="*/ 2 w 106"/>
              <a:gd name="T17" fmla="*/ 35 h 169"/>
              <a:gd name="T18" fmla="*/ 2 w 106"/>
              <a:gd name="T19" fmla="*/ 35 h 169"/>
              <a:gd name="T20" fmla="*/ 7 w 106"/>
              <a:gd name="T21" fmla="*/ 34 h 169"/>
              <a:gd name="T22" fmla="*/ 54 w 106"/>
              <a:gd name="T23" fmla="*/ 75 h 169"/>
              <a:gd name="T24" fmla="*/ 54 w 106"/>
              <a:gd name="T25" fmla="*/ 0 h 169"/>
              <a:gd name="T26" fmla="*/ 106 w 106"/>
              <a:gd name="T27" fmla="*/ 45 h 169"/>
              <a:gd name="T28" fmla="*/ 63 w 106"/>
              <a:gd name="T29" fmla="*/ 84 h 169"/>
              <a:gd name="T30" fmla="*/ 106 w 106"/>
              <a:gd name="T31" fmla="*/ 121 h 169"/>
              <a:gd name="T32" fmla="*/ 54 w 106"/>
              <a:gd name="T33" fmla="*/ 169 h 169"/>
              <a:gd name="T34" fmla="*/ 62 w 106"/>
              <a:gd name="T35" fmla="*/ 93 h 169"/>
              <a:gd name="T36" fmla="*/ 62 w 106"/>
              <a:gd name="T37" fmla="*/ 151 h 169"/>
              <a:gd name="T38" fmla="*/ 94 w 106"/>
              <a:gd name="T39" fmla="*/ 122 h 169"/>
              <a:gd name="T40" fmla="*/ 62 w 106"/>
              <a:gd name="T41" fmla="*/ 93 h 169"/>
              <a:gd name="T42" fmla="*/ 62 w 106"/>
              <a:gd name="T43" fmla="*/ 18 h 169"/>
              <a:gd name="T44" fmla="*/ 62 w 106"/>
              <a:gd name="T45" fmla="*/ 74 h 169"/>
              <a:gd name="T46" fmla="*/ 94 w 106"/>
              <a:gd name="T47" fmla="*/ 45 h 169"/>
              <a:gd name="T48" fmla="*/ 62 w 106"/>
              <a:gd name="T49"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69">
                <a:moveTo>
                  <a:pt x="54" y="169"/>
                </a:moveTo>
                <a:cubicBezTo>
                  <a:pt x="54" y="92"/>
                  <a:pt x="54" y="92"/>
                  <a:pt x="54" y="92"/>
                </a:cubicBezTo>
                <a:cubicBezTo>
                  <a:pt x="7" y="134"/>
                  <a:pt x="7" y="134"/>
                  <a:pt x="7" y="134"/>
                </a:cubicBezTo>
                <a:cubicBezTo>
                  <a:pt x="6" y="135"/>
                  <a:pt x="4" y="135"/>
                  <a:pt x="2" y="134"/>
                </a:cubicBezTo>
                <a:cubicBezTo>
                  <a:pt x="2" y="133"/>
                  <a:pt x="2" y="133"/>
                  <a:pt x="2" y="133"/>
                </a:cubicBezTo>
                <a:cubicBezTo>
                  <a:pt x="0" y="132"/>
                  <a:pt x="1" y="129"/>
                  <a:pt x="2" y="128"/>
                </a:cubicBezTo>
                <a:cubicBezTo>
                  <a:pt x="51" y="84"/>
                  <a:pt x="51" y="84"/>
                  <a:pt x="51" y="84"/>
                </a:cubicBezTo>
                <a:cubicBezTo>
                  <a:pt x="2" y="40"/>
                  <a:pt x="2" y="40"/>
                  <a:pt x="2" y="40"/>
                </a:cubicBezTo>
                <a:cubicBezTo>
                  <a:pt x="1" y="39"/>
                  <a:pt x="0" y="37"/>
                  <a:pt x="2" y="35"/>
                </a:cubicBezTo>
                <a:cubicBezTo>
                  <a:pt x="2" y="35"/>
                  <a:pt x="2" y="35"/>
                  <a:pt x="2" y="35"/>
                </a:cubicBezTo>
                <a:cubicBezTo>
                  <a:pt x="4" y="33"/>
                  <a:pt x="6" y="33"/>
                  <a:pt x="7" y="34"/>
                </a:cubicBezTo>
                <a:cubicBezTo>
                  <a:pt x="54" y="75"/>
                  <a:pt x="54" y="75"/>
                  <a:pt x="54" y="75"/>
                </a:cubicBezTo>
                <a:cubicBezTo>
                  <a:pt x="54" y="0"/>
                  <a:pt x="54" y="0"/>
                  <a:pt x="54" y="0"/>
                </a:cubicBezTo>
                <a:cubicBezTo>
                  <a:pt x="106" y="45"/>
                  <a:pt x="106" y="45"/>
                  <a:pt x="106" y="45"/>
                </a:cubicBezTo>
                <a:cubicBezTo>
                  <a:pt x="63" y="84"/>
                  <a:pt x="63" y="84"/>
                  <a:pt x="63" y="84"/>
                </a:cubicBezTo>
                <a:cubicBezTo>
                  <a:pt x="106" y="121"/>
                  <a:pt x="106" y="121"/>
                  <a:pt x="106" y="121"/>
                </a:cubicBezTo>
                <a:lnTo>
                  <a:pt x="54" y="169"/>
                </a:lnTo>
                <a:close/>
                <a:moveTo>
                  <a:pt x="62" y="93"/>
                </a:moveTo>
                <a:cubicBezTo>
                  <a:pt x="62" y="151"/>
                  <a:pt x="62" y="151"/>
                  <a:pt x="62" y="151"/>
                </a:cubicBezTo>
                <a:cubicBezTo>
                  <a:pt x="94" y="122"/>
                  <a:pt x="94" y="122"/>
                  <a:pt x="94" y="122"/>
                </a:cubicBezTo>
                <a:lnTo>
                  <a:pt x="62" y="93"/>
                </a:lnTo>
                <a:close/>
                <a:moveTo>
                  <a:pt x="62" y="18"/>
                </a:moveTo>
                <a:cubicBezTo>
                  <a:pt x="62" y="74"/>
                  <a:pt x="62" y="74"/>
                  <a:pt x="62" y="74"/>
                </a:cubicBezTo>
                <a:cubicBezTo>
                  <a:pt x="94" y="45"/>
                  <a:pt x="94" y="45"/>
                  <a:pt x="94" y="45"/>
                </a:cubicBezTo>
                <a:lnTo>
                  <a:pt x="62" y="18"/>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nvGrpSpPr>
          <p:cNvPr id="258" name="Group 257"/>
          <p:cNvGrpSpPr>
            <a:grpSpLocks noChangeAspect="1"/>
          </p:cNvGrpSpPr>
          <p:nvPr/>
        </p:nvGrpSpPr>
        <p:grpSpPr bwMode="auto">
          <a:xfrm>
            <a:off x="3561816" y="5115346"/>
            <a:ext cx="606328" cy="251105"/>
            <a:chOff x="3558" y="2038"/>
            <a:chExt cx="594" cy="246"/>
          </a:xfrm>
          <a:solidFill>
            <a:srgbClr val="2F539C"/>
          </a:solidFill>
        </p:grpSpPr>
        <p:sp>
          <p:nvSpPr>
            <p:cNvPr id="259" name="Freeform 258"/>
            <p:cNvSpPr>
              <a:spLocks/>
            </p:cNvSpPr>
            <p:nvPr/>
          </p:nvSpPr>
          <p:spPr bwMode="auto">
            <a:xfrm>
              <a:off x="4048" y="2076"/>
              <a:ext cx="52" cy="170"/>
            </a:xfrm>
            <a:custGeom>
              <a:avLst/>
              <a:gdLst>
                <a:gd name="T0" fmla="*/ 2 w 22"/>
                <a:gd name="T1" fmla="*/ 71 h 72"/>
                <a:gd name="T2" fmla="*/ 4 w 22"/>
                <a:gd name="T3" fmla="*/ 72 h 72"/>
                <a:gd name="T4" fmla="*/ 7 w 22"/>
                <a:gd name="T5" fmla="*/ 71 h 72"/>
                <a:gd name="T6" fmla="*/ 22 w 22"/>
                <a:gd name="T7" fmla="*/ 36 h 72"/>
                <a:gd name="T8" fmla="*/ 7 w 22"/>
                <a:gd name="T9" fmla="*/ 1 h 72"/>
                <a:gd name="T10" fmla="*/ 2 w 22"/>
                <a:gd name="T11" fmla="*/ 1 h 72"/>
                <a:gd name="T12" fmla="*/ 2 w 22"/>
                <a:gd name="T13" fmla="*/ 7 h 72"/>
                <a:gd name="T14" fmla="*/ 14 w 22"/>
                <a:gd name="T15" fmla="*/ 36 h 72"/>
                <a:gd name="T16" fmla="*/ 2 w 22"/>
                <a:gd name="T17" fmla="*/ 65 h 72"/>
                <a:gd name="T18" fmla="*/ 2 w 22"/>
                <a:gd name="T19"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2">
                  <a:moveTo>
                    <a:pt x="2" y="71"/>
                  </a:moveTo>
                  <a:cubicBezTo>
                    <a:pt x="2" y="72"/>
                    <a:pt x="3" y="72"/>
                    <a:pt x="4" y="72"/>
                  </a:cubicBezTo>
                  <a:cubicBezTo>
                    <a:pt x="5" y="72"/>
                    <a:pt x="6" y="72"/>
                    <a:pt x="7" y="71"/>
                  </a:cubicBezTo>
                  <a:cubicBezTo>
                    <a:pt x="17" y="62"/>
                    <a:pt x="22" y="49"/>
                    <a:pt x="22" y="36"/>
                  </a:cubicBezTo>
                  <a:cubicBezTo>
                    <a:pt x="22" y="23"/>
                    <a:pt x="17" y="10"/>
                    <a:pt x="7" y="1"/>
                  </a:cubicBezTo>
                  <a:cubicBezTo>
                    <a:pt x="6" y="0"/>
                    <a:pt x="3" y="0"/>
                    <a:pt x="2" y="1"/>
                  </a:cubicBezTo>
                  <a:cubicBezTo>
                    <a:pt x="0" y="3"/>
                    <a:pt x="0" y="5"/>
                    <a:pt x="2" y="7"/>
                  </a:cubicBezTo>
                  <a:cubicBezTo>
                    <a:pt x="10" y="15"/>
                    <a:pt x="14" y="25"/>
                    <a:pt x="14" y="36"/>
                  </a:cubicBezTo>
                  <a:cubicBezTo>
                    <a:pt x="14" y="47"/>
                    <a:pt x="10" y="57"/>
                    <a:pt x="2" y="65"/>
                  </a:cubicBezTo>
                  <a:cubicBezTo>
                    <a:pt x="0" y="67"/>
                    <a:pt x="0" y="69"/>
                    <a:pt x="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0" name="Freeform 259"/>
            <p:cNvSpPr>
              <a:spLocks/>
            </p:cNvSpPr>
            <p:nvPr/>
          </p:nvSpPr>
          <p:spPr bwMode="auto">
            <a:xfrm>
              <a:off x="4086" y="2038"/>
              <a:ext cx="66" cy="246"/>
            </a:xfrm>
            <a:custGeom>
              <a:avLst/>
              <a:gdLst>
                <a:gd name="T0" fmla="*/ 20 w 28"/>
                <a:gd name="T1" fmla="*/ 52 h 104"/>
                <a:gd name="T2" fmla="*/ 1 w 28"/>
                <a:gd name="T3" fmla="*/ 97 h 104"/>
                <a:gd name="T4" fmla="*/ 1 w 28"/>
                <a:gd name="T5" fmla="*/ 102 h 104"/>
                <a:gd name="T6" fmla="*/ 4 w 28"/>
                <a:gd name="T7" fmla="*/ 104 h 104"/>
                <a:gd name="T8" fmla="*/ 7 w 28"/>
                <a:gd name="T9" fmla="*/ 102 h 104"/>
                <a:gd name="T10" fmla="*/ 28 w 28"/>
                <a:gd name="T11" fmla="*/ 52 h 104"/>
                <a:gd name="T12" fmla="*/ 7 w 28"/>
                <a:gd name="T13" fmla="*/ 2 h 104"/>
                <a:gd name="T14" fmla="*/ 1 w 28"/>
                <a:gd name="T15" fmla="*/ 2 h 104"/>
                <a:gd name="T16" fmla="*/ 1 w 28"/>
                <a:gd name="T17" fmla="*/ 7 h 104"/>
                <a:gd name="T18" fmla="*/ 20 w 28"/>
                <a:gd name="T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04">
                  <a:moveTo>
                    <a:pt x="20" y="52"/>
                  </a:moveTo>
                  <a:cubicBezTo>
                    <a:pt x="20" y="69"/>
                    <a:pt x="14" y="85"/>
                    <a:pt x="1" y="97"/>
                  </a:cubicBezTo>
                  <a:cubicBezTo>
                    <a:pt x="0" y="98"/>
                    <a:pt x="0" y="101"/>
                    <a:pt x="1" y="102"/>
                  </a:cubicBezTo>
                  <a:cubicBezTo>
                    <a:pt x="2" y="103"/>
                    <a:pt x="3" y="104"/>
                    <a:pt x="4" y="104"/>
                  </a:cubicBezTo>
                  <a:cubicBezTo>
                    <a:pt x="5" y="104"/>
                    <a:pt x="6" y="103"/>
                    <a:pt x="7" y="102"/>
                  </a:cubicBezTo>
                  <a:cubicBezTo>
                    <a:pt x="21" y="89"/>
                    <a:pt x="28" y="71"/>
                    <a:pt x="28" y="52"/>
                  </a:cubicBezTo>
                  <a:cubicBezTo>
                    <a:pt x="28" y="33"/>
                    <a:pt x="21" y="15"/>
                    <a:pt x="7" y="2"/>
                  </a:cubicBezTo>
                  <a:cubicBezTo>
                    <a:pt x="5" y="0"/>
                    <a:pt x="3" y="0"/>
                    <a:pt x="1" y="2"/>
                  </a:cubicBezTo>
                  <a:cubicBezTo>
                    <a:pt x="0" y="3"/>
                    <a:pt x="0" y="6"/>
                    <a:pt x="1" y="7"/>
                  </a:cubicBezTo>
                  <a:cubicBezTo>
                    <a:pt x="14" y="19"/>
                    <a:pt x="20" y="35"/>
                    <a:pt x="2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1" name="Freeform 260"/>
            <p:cNvSpPr>
              <a:spLocks/>
            </p:cNvSpPr>
            <p:nvPr/>
          </p:nvSpPr>
          <p:spPr bwMode="auto">
            <a:xfrm>
              <a:off x="4010" y="2111"/>
              <a:ext cx="38" cy="97"/>
            </a:xfrm>
            <a:custGeom>
              <a:avLst/>
              <a:gdLst>
                <a:gd name="T0" fmla="*/ 2 w 16"/>
                <a:gd name="T1" fmla="*/ 40 h 41"/>
                <a:gd name="T2" fmla="*/ 5 w 16"/>
                <a:gd name="T3" fmla="*/ 41 h 41"/>
                <a:gd name="T4" fmla="*/ 8 w 16"/>
                <a:gd name="T5" fmla="*/ 40 h 41"/>
                <a:gd name="T6" fmla="*/ 16 w 16"/>
                <a:gd name="T7" fmla="*/ 21 h 41"/>
                <a:gd name="T8" fmla="*/ 8 w 16"/>
                <a:gd name="T9" fmla="*/ 2 h 41"/>
                <a:gd name="T10" fmla="*/ 2 w 16"/>
                <a:gd name="T11" fmla="*/ 2 h 41"/>
                <a:gd name="T12" fmla="*/ 2 w 16"/>
                <a:gd name="T13" fmla="*/ 8 h 41"/>
                <a:gd name="T14" fmla="*/ 8 w 16"/>
                <a:gd name="T15" fmla="*/ 21 h 41"/>
                <a:gd name="T16" fmla="*/ 2 w 16"/>
                <a:gd name="T17" fmla="*/ 34 h 41"/>
                <a:gd name="T18" fmla="*/ 2 w 16"/>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1">
                  <a:moveTo>
                    <a:pt x="2" y="40"/>
                  </a:moveTo>
                  <a:cubicBezTo>
                    <a:pt x="3" y="41"/>
                    <a:pt x="4" y="41"/>
                    <a:pt x="5" y="41"/>
                  </a:cubicBezTo>
                  <a:cubicBezTo>
                    <a:pt x="6" y="41"/>
                    <a:pt x="7" y="41"/>
                    <a:pt x="8" y="40"/>
                  </a:cubicBezTo>
                  <a:cubicBezTo>
                    <a:pt x="13" y="36"/>
                    <a:pt x="16" y="28"/>
                    <a:pt x="16" y="21"/>
                  </a:cubicBezTo>
                  <a:cubicBezTo>
                    <a:pt x="16" y="14"/>
                    <a:pt x="13" y="6"/>
                    <a:pt x="8" y="2"/>
                  </a:cubicBezTo>
                  <a:cubicBezTo>
                    <a:pt x="6" y="0"/>
                    <a:pt x="3" y="0"/>
                    <a:pt x="2" y="2"/>
                  </a:cubicBezTo>
                  <a:cubicBezTo>
                    <a:pt x="0" y="4"/>
                    <a:pt x="1" y="6"/>
                    <a:pt x="2" y="8"/>
                  </a:cubicBezTo>
                  <a:cubicBezTo>
                    <a:pt x="6" y="11"/>
                    <a:pt x="8" y="16"/>
                    <a:pt x="8" y="21"/>
                  </a:cubicBezTo>
                  <a:cubicBezTo>
                    <a:pt x="8" y="26"/>
                    <a:pt x="6" y="31"/>
                    <a:pt x="2" y="34"/>
                  </a:cubicBezTo>
                  <a:cubicBezTo>
                    <a:pt x="1" y="36"/>
                    <a:pt x="0" y="38"/>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2" name="Freeform 261"/>
            <p:cNvSpPr>
              <a:spLocks/>
            </p:cNvSpPr>
            <p:nvPr/>
          </p:nvSpPr>
          <p:spPr bwMode="auto">
            <a:xfrm>
              <a:off x="3558" y="2069"/>
              <a:ext cx="142" cy="189"/>
            </a:xfrm>
            <a:custGeom>
              <a:avLst/>
              <a:gdLst>
                <a:gd name="T0" fmla="*/ 60 w 60"/>
                <a:gd name="T1" fmla="*/ 76 h 80"/>
                <a:gd name="T2" fmla="*/ 59 w 60"/>
                <a:gd name="T3" fmla="*/ 78 h 80"/>
                <a:gd name="T4" fmla="*/ 58 w 60"/>
                <a:gd name="T5" fmla="*/ 79 h 80"/>
                <a:gd name="T6" fmla="*/ 57 w 60"/>
                <a:gd name="T7" fmla="*/ 80 h 80"/>
                <a:gd name="T8" fmla="*/ 55 w 60"/>
                <a:gd name="T9" fmla="*/ 80 h 80"/>
                <a:gd name="T10" fmla="*/ 52 w 60"/>
                <a:gd name="T11" fmla="*/ 80 h 80"/>
                <a:gd name="T12" fmla="*/ 49 w 60"/>
                <a:gd name="T13" fmla="*/ 80 h 80"/>
                <a:gd name="T14" fmla="*/ 46 w 60"/>
                <a:gd name="T15" fmla="*/ 79 h 80"/>
                <a:gd name="T16" fmla="*/ 44 w 60"/>
                <a:gd name="T17" fmla="*/ 76 h 80"/>
                <a:gd name="T18" fmla="*/ 42 w 60"/>
                <a:gd name="T19" fmla="*/ 72 h 80"/>
                <a:gd name="T20" fmla="*/ 18 w 60"/>
                <a:gd name="T21" fmla="*/ 27 h 80"/>
                <a:gd name="T22" fmla="*/ 14 w 60"/>
                <a:gd name="T23" fmla="*/ 20 h 80"/>
                <a:gd name="T24" fmla="*/ 10 w 60"/>
                <a:gd name="T25" fmla="*/ 12 h 80"/>
                <a:gd name="T26" fmla="*/ 10 w 60"/>
                <a:gd name="T27" fmla="*/ 12 h 80"/>
                <a:gd name="T28" fmla="*/ 10 w 60"/>
                <a:gd name="T29" fmla="*/ 21 h 80"/>
                <a:gd name="T30" fmla="*/ 10 w 60"/>
                <a:gd name="T31" fmla="*/ 30 h 80"/>
                <a:gd name="T32" fmla="*/ 10 w 60"/>
                <a:gd name="T33" fmla="*/ 78 h 80"/>
                <a:gd name="T34" fmla="*/ 10 w 60"/>
                <a:gd name="T35" fmla="*/ 79 h 80"/>
                <a:gd name="T36" fmla="*/ 9 w 60"/>
                <a:gd name="T37" fmla="*/ 80 h 80"/>
                <a:gd name="T38" fmla="*/ 8 w 60"/>
                <a:gd name="T39" fmla="*/ 80 h 80"/>
                <a:gd name="T40" fmla="*/ 5 w 60"/>
                <a:gd name="T41" fmla="*/ 80 h 80"/>
                <a:gd name="T42" fmla="*/ 2 w 60"/>
                <a:gd name="T43" fmla="*/ 80 h 80"/>
                <a:gd name="T44" fmla="*/ 1 w 60"/>
                <a:gd name="T45" fmla="*/ 80 h 80"/>
                <a:gd name="T46" fmla="*/ 0 w 60"/>
                <a:gd name="T47" fmla="*/ 79 h 80"/>
                <a:gd name="T48" fmla="*/ 0 w 60"/>
                <a:gd name="T49" fmla="*/ 78 h 80"/>
                <a:gd name="T50" fmla="*/ 0 w 60"/>
                <a:gd name="T51" fmla="*/ 5 h 80"/>
                <a:gd name="T52" fmla="*/ 1 w 60"/>
                <a:gd name="T53" fmla="*/ 2 h 80"/>
                <a:gd name="T54" fmla="*/ 4 w 60"/>
                <a:gd name="T55" fmla="*/ 1 h 80"/>
                <a:gd name="T56" fmla="*/ 9 w 60"/>
                <a:gd name="T57" fmla="*/ 1 h 80"/>
                <a:gd name="T58" fmla="*/ 12 w 60"/>
                <a:gd name="T59" fmla="*/ 1 h 80"/>
                <a:gd name="T60" fmla="*/ 15 w 60"/>
                <a:gd name="T61" fmla="*/ 2 h 80"/>
                <a:gd name="T62" fmla="*/ 17 w 60"/>
                <a:gd name="T63" fmla="*/ 4 h 80"/>
                <a:gd name="T64" fmla="*/ 19 w 60"/>
                <a:gd name="T65" fmla="*/ 7 h 80"/>
                <a:gd name="T66" fmla="*/ 37 w 60"/>
                <a:gd name="T67" fmla="*/ 42 h 80"/>
                <a:gd name="T68" fmla="*/ 41 w 60"/>
                <a:gd name="T69" fmla="*/ 48 h 80"/>
                <a:gd name="T70" fmla="*/ 44 w 60"/>
                <a:gd name="T71" fmla="*/ 54 h 80"/>
                <a:gd name="T72" fmla="*/ 47 w 60"/>
                <a:gd name="T73" fmla="*/ 60 h 80"/>
                <a:gd name="T74" fmla="*/ 49 w 60"/>
                <a:gd name="T75" fmla="*/ 66 h 80"/>
                <a:gd name="T76" fmla="*/ 49 w 60"/>
                <a:gd name="T77" fmla="*/ 66 h 80"/>
                <a:gd name="T78" fmla="*/ 49 w 60"/>
                <a:gd name="T79" fmla="*/ 56 h 80"/>
                <a:gd name="T80" fmla="*/ 49 w 60"/>
                <a:gd name="T81" fmla="*/ 45 h 80"/>
                <a:gd name="T82" fmla="*/ 49 w 60"/>
                <a:gd name="T83" fmla="*/ 2 h 80"/>
                <a:gd name="T84" fmla="*/ 50 w 60"/>
                <a:gd name="T85" fmla="*/ 2 h 80"/>
                <a:gd name="T86" fmla="*/ 50 w 60"/>
                <a:gd name="T87" fmla="*/ 1 h 80"/>
                <a:gd name="T88" fmla="*/ 52 w 60"/>
                <a:gd name="T89" fmla="*/ 0 h 80"/>
                <a:gd name="T90" fmla="*/ 55 w 60"/>
                <a:gd name="T91" fmla="*/ 0 h 80"/>
                <a:gd name="T92" fmla="*/ 57 w 60"/>
                <a:gd name="T93" fmla="*/ 0 h 80"/>
                <a:gd name="T94" fmla="*/ 59 w 60"/>
                <a:gd name="T95" fmla="*/ 1 h 80"/>
                <a:gd name="T96" fmla="*/ 60 w 60"/>
                <a:gd name="T97" fmla="*/ 2 h 80"/>
                <a:gd name="T98" fmla="*/ 60 w 60"/>
                <a:gd name="T99" fmla="*/ 2 h 80"/>
                <a:gd name="T100" fmla="*/ 60 w 60"/>
                <a:gd name="T10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80">
                  <a:moveTo>
                    <a:pt x="60" y="76"/>
                  </a:moveTo>
                  <a:cubicBezTo>
                    <a:pt x="60" y="77"/>
                    <a:pt x="60" y="77"/>
                    <a:pt x="59" y="78"/>
                  </a:cubicBezTo>
                  <a:cubicBezTo>
                    <a:pt x="59" y="78"/>
                    <a:pt x="59" y="79"/>
                    <a:pt x="58" y="79"/>
                  </a:cubicBezTo>
                  <a:cubicBezTo>
                    <a:pt x="58" y="80"/>
                    <a:pt x="57" y="80"/>
                    <a:pt x="57" y="80"/>
                  </a:cubicBezTo>
                  <a:cubicBezTo>
                    <a:pt x="56" y="80"/>
                    <a:pt x="56" y="80"/>
                    <a:pt x="55" y="80"/>
                  </a:cubicBezTo>
                  <a:cubicBezTo>
                    <a:pt x="52" y="80"/>
                    <a:pt x="52" y="80"/>
                    <a:pt x="52" y="80"/>
                  </a:cubicBezTo>
                  <a:cubicBezTo>
                    <a:pt x="51" y="80"/>
                    <a:pt x="50" y="80"/>
                    <a:pt x="49" y="80"/>
                  </a:cubicBezTo>
                  <a:cubicBezTo>
                    <a:pt x="48" y="80"/>
                    <a:pt x="47" y="79"/>
                    <a:pt x="46" y="79"/>
                  </a:cubicBezTo>
                  <a:cubicBezTo>
                    <a:pt x="46" y="78"/>
                    <a:pt x="45" y="77"/>
                    <a:pt x="44" y="76"/>
                  </a:cubicBezTo>
                  <a:cubicBezTo>
                    <a:pt x="44" y="75"/>
                    <a:pt x="43" y="74"/>
                    <a:pt x="42" y="72"/>
                  </a:cubicBezTo>
                  <a:cubicBezTo>
                    <a:pt x="18" y="27"/>
                    <a:pt x="18" y="27"/>
                    <a:pt x="18" y="27"/>
                  </a:cubicBezTo>
                  <a:cubicBezTo>
                    <a:pt x="16" y="25"/>
                    <a:pt x="15" y="22"/>
                    <a:pt x="14" y="20"/>
                  </a:cubicBezTo>
                  <a:cubicBezTo>
                    <a:pt x="13" y="17"/>
                    <a:pt x="11" y="15"/>
                    <a:pt x="10" y="12"/>
                  </a:cubicBezTo>
                  <a:cubicBezTo>
                    <a:pt x="10" y="12"/>
                    <a:pt x="10" y="12"/>
                    <a:pt x="10" y="12"/>
                  </a:cubicBezTo>
                  <a:cubicBezTo>
                    <a:pt x="10" y="15"/>
                    <a:pt x="10" y="18"/>
                    <a:pt x="10" y="21"/>
                  </a:cubicBezTo>
                  <a:cubicBezTo>
                    <a:pt x="10" y="24"/>
                    <a:pt x="10" y="27"/>
                    <a:pt x="10" y="30"/>
                  </a:cubicBezTo>
                  <a:cubicBezTo>
                    <a:pt x="10" y="78"/>
                    <a:pt x="10" y="78"/>
                    <a:pt x="10" y="78"/>
                  </a:cubicBezTo>
                  <a:cubicBezTo>
                    <a:pt x="10" y="79"/>
                    <a:pt x="10" y="79"/>
                    <a:pt x="10" y="79"/>
                  </a:cubicBezTo>
                  <a:cubicBezTo>
                    <a:pt x="10" y="80"/>
                    <a:pt x="10" y="80"/>
                    <a:pt x="9" y="80"/>
                  </a:cubicBezTo>
                  <a:cubicBezTo>
                    <a:pt x="9" y="80"/>
                    <a:pt x="8" y="80"/>
                    <a:pt x="8" y="80"/>
                  </a:cubicBezTo>
                  <a:cubicBezTo>
                    <a:pt x="7" y="80"/>
                    <a:pt x="6" y="80"/>
                    <a:pt x="5" y="80"/>
                  </a:cubicBezTo>
                  <a:cubicBezTo>
                    <a:pt x="4" y="80"/>
                    <a:pt x="3" y="80"/>
                    <a:pt x="2" y="80"/>
                  </a:cubicBezTo>
                  <a:cubicBezTo>
                    <a:pt x="2" y="80"/>
                    <a:pt x="1" y="80"/>
                    <a:pt x="1" y="80"/>
                  </a:cubicBezTo>
                  <a:cubicBezTo>
                    <a:pt x="0" y="80"/>
                    <a:pt x="0" y="80"/>
                    <a:pt x="0" y="79"/>
                  </a:cubicBezTo>
                  <a:cubicBezTo>
                    <a:pt x="0" y="79"/>
                    <a:pt x="0" y="79"/>
                    <a:pt x="0" y="78"/>
                  </a:cubicBezTo>
                  <a:cubicBezTo>
                    <a:pt x="0" y="5"/>
                    <a:pt x="0" y="5"/>
                    <a:pt x="0" y="5"/>
                  </a:cubicBezTo>
                  <a:cubicBezTo>
                    <a:pt x="0" y="3"/>
                    <a:pt x="0" y="2"/>
                    <a:pt x="1" y="2"/>
                  </a:cubicBezTo>
                  <a:cubicBezTo>
                    <a:pt x="2" y="1"/>
                    <a:pt x="3" y="1"/>
                    <a:pt x="4" y="1"/>
                  </a:cubicBezTo>
                  <a:cubicBezTo>
                    <a:pt x="9" y="1"/>
                    <a:pt x="9" y="1"/>
                    <a:pt x="9" y="1"/>
                  </a:cubicBezTo>
                  <a:cubicBezTo>
                    <a:pt x="11" y="1"/>
                    <a:pt x="12" y="1"/>
                    <a:pt x="12" y="1"/>
                  </a:cubicBezTo>
                  <a:cubicBezTo>
                    <a:pt x="13" y="1"/>
                    <a:pt x="14" y="1"/>
                    <a:pt x="15" y="2"/>
                  </a:cubicBezTo>
                  <a:cubicBezTo>
                    <a:pt x="15" y="2"/>
                    <a:pt x="16" y="3"/>
                    <a:pt x="17" y="4"/>
                  </a:cubicBezTo>
                  <a:cubicBezTo>
                    <a:pt x="17" y="5"/>
                    <a:pt x="18" y="6"/>
                    <a:pt x="19" y="7"/>
                  </a:cubicBezTo>
                  <a:cubicBezTo>
                    <a:pt x="37" y="42"/>
                    <a:pt x="37" y="42"/>
                    <a:pt x="37" y="42"/>
                  </a:cubicBezTo>
                  <a:cubicBezTo>
                    <a:pt x="38" y="44"/>
                    <a:pt x="39" y="46"/>
                    <a:pt x="41" y="48"/>
                  </a:cubicBezTo>
                  <a:cubicBezTo>
                    <a:pt x="42" y="50"/>
                    <a:pt x="43" y="52"/>
                    <a:pt x="44" y="54"/>
                  </a:cubicBezTo>
                  <a:cubicBezTo>
                    <a:pt x="45" y="56"/>
                    <a:pt x="46" y="58"/>
                    <a:pt x="47" y="60"/>
                  </a:cubicBezTo>
                  <a:cubicBezTo>
                    <a:pt x="48" y="62"/>
                    <a:pt x="48" y="64"/>
                    <a:pt x="49" y="66"/>
                  </a:cubicBezTo>
                  <a:cubicBezTo>
                    <a:pt x="49" y="66"/>
                    <a:pt x="49" y="66"/>
                    <a:pt x="49" y="66"/>
                  </a:cubicBezTo>
                  <a:cubicBezTo>
                    <a:pt x="49" y="62"/>
                    <a:pt x="49" y="59"/>
                    <a:pt x="49" y="56"/>
                  </a:cubicBezTo>
                  <a:cubicBezTo>
                    <a:pt x="49" y="52"/>
                    <a:pt x="49" y="49"/>
                    <a:pt x="49" y="45"/>
                  </a:cubicBezTo>
                  <a:cubicBezTo>
                    <a:pt x="49" y="2"/>
                    <a:pt x="49" y="2"/>
                    <a:pt x="49" y="2"/>
                  </a:cubicBezTo>
                  <a:cubicBezTo>
                    <a:pt x="49" y="2"/>
                    <a:pt x="49" y="2"/>
                    <a:pt x="50" y="2"/>
                  </a:cubicBezTo>
                  <a:cubicBezTo>
                    <a:pt x="50" y="1"/>
                    <a:pt x="50" y="1"/>
                    <a:pt x="50" y="1"/>
                  </a:cubicBezTo>
                  <a:cubicBezTo>
                    <a:pt x="51" y="1"/>
                    <a:pt x="51" y="1"/>
                    <a:pt x="52" y="0"/>
                  </a:cubicBezTo>
                  <a:cubicBezTo>
                    <a:pt x="53" y="0"/>
                    <a:pt x="54" y="0"/>
                    <a:pt x="55" y="0"/>
                  </a:cubicBezTo>
                  <a:cubicBezTo>
                    <a:pt x="56" y="0"/>
                    <a:pt x="56" y="0"/>
                    <a:pt x="57" y="0"/>
                  </a:cubicBezTo>
                  <a:cubicBezTo>
                    <a:pt x="58" y="1"/>
                    <a:pt x="58" y="1"/>
                    <a:pt x="59" y="1"/>
                  </a:cubicBezTo>
                  <a:cubicBezTo>
                    <a:pt x="59" y="1"/>
                    <a:pt x="59" y="1"/>
                    <a:pt x="60" y="2"/>
                  </a:cubicBezTo>
                  <a:cubicBezTo>
                    <a:pt x="60" y="2"/>
                    <a:pt x="60" y="2"/>
                    <a:pt x="60" y="2"/>
                  </a:cubicBezTo>
                  <a:lnTo>
                    <a:pt x="6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3" name="Freeform 262"/>
            <p:cNvSpPr>
              <a:spLocks/>
            </p:cNvSpPr>
            <p:nvPr/>
          </p:nvSpPr>
          <p:spPr bwMode="auto">
            <a:xfrm>
              <a:off x="3735" y="2071"/>
              <a:ext cx="99" cy="187"/>
            </a:xfrm>
            <a:custGeom>
              <a:avLst/>
              <a:gdLst>
                <a:gd name="T0" fmla="*/ 42 w 42"/>
                <a:gd name="T1" fmla="*/ 4 h 79"/>
                <a:gd name="T2" fmla="*/ 42 w 42"/>
                <a:gd name="T3" fmla="*/ 6 h 79"/>
                <a:gd name="T4" fmla="*/ 41 w 42"/>
                <a:gd name="T5" fmla="*/ 7 h 79"/>
                <a:gd name="T6" fmla="*/ 41 w 42"/>
                <a:gd name="T7" fmla="*/ 8 h 79"/>
                <a:gd name="T8" fmla="*/ 40 w 42"/>
                <a:gd name="T9" fmla="*/ 9 h 79"/>
                <a:gd name="T10" fmla="*/ 11 w 42"/>
                <a:gd name="T11" fmla="*/ 9 h 79"/>
                <a:gd name="T12" fmla="*/ 11 w 42"/>
                <a:gd name="T13" fmla="*/ 36 h 79"/>
                <a:gd name="T14" fmla="*/ 38 w 42"/>
                <a:gd name="T15" fmla="*/ 36 h 79"/>
                <a:gd name="T16" fmla="*/ 39 w 42"/>
                <a:gd name="T17" fmla="*/ 36 h 79"/>
                <a:gd name="T18" fmla="*/ 40 w 42"/>
                <a:gd name="T19" fmla="*/ 36 h 79"/>
                <a:gd name="T20" fmla="*/ 40 w 42"/>
                <a:gd name="T21" fmla="*/ 38 h 79"/>
                <a:gd name="T22" fmla="*/ 40 w 42"/>
                <a:gd name="T23" fmla="*/ 40 h 79"/>
                <a:gd name="T24" fmla="*/ 40 w 42"/>
                <a:gd name="T25" fmla="*/ 42 h 79"/>
                <a:gd name="T26" fmla="*/ 40 w 42"/>
                <a:gd name="T27" fmla="*/ 43 h 79"/>
                <a:gd name="T28" fmla="*/ 39 w 42"/>
                <a:gd name="T29" fmla="*/ 44 h 79"/>
                <a:gd name="T30" fmla="*/ 38 w 42"/>
                <a:gd name="T31" fmla="*/ 44 h 79"/>
                <a:gd name="T32" fmla="*/ 11 w 42"/>
                <a:gd name="T33" fmla="*/ 44 h 79"/>
                <a:gd name="T34" fmla="*/ 11 w 42"/>
                <a:gd name="T35" fmla="*/ 77 h 79"/>
                <a:gd name="T36" fmla="*/ 10 w 42"/>
                <a:gd name="T37" fmla="*/ 78 h 79"/>
                <a:gd name="T38" fmla="*/ 9 w 42"/>
                <a:gd name="T39" fmla="*/ 79 h 79"/>
                <a:gd name="T40" fmla="*/ 8 w 42"/>
                <a:gd name="T41" fmla="*/ 79 h 79"/>
                <a:gd name="T42" fmla="*/ 5 w 42"/>
                <a:gd name="T43" fmla="*/ 79 h 79"/>
                <a:gd name="T44" fmla="*/ 3 w 42"/>
                <a:gd name="T45" fmla="*/ 79 h 79"/>
                <a:gd name="T46" fmla="*/ 1 w 42"/>
                <a:gd name="T47" fmla="*/ 79 h 79"/>
                <a:gd name="T48" fmla="*/ 0 w 42"/>
                <a:gd name="T49" fmla="*/ 78 h 79"/>
                <a:gd name="T50" fmla="*/ 0 w 42"/>
                <a:gd name="T51" fmla="*/ 77 h 79"/>
                <a:gd name="T52" fmla="*/ 0 w 42"/>
                <a:gd name="T53" fmla="*/ 4 h 79"/>
                <a:gd name="T54" fmla="*/ 1 w 42"/>
                <a:gd name="T55" fmla="*/ 0 h 79"/>
                <a:gd name="T56" fmla="*/ 4 w 42"/>
                <a:gd name="T57" fmla="*/ 0 h 79"/>
                <a:gd name="T58" fmla="*/ 40 w 42"/>
                <a:gd name="T59" fmla="*/ 0 h 79"/>
                <a:gd name="T60" fmla="*/ 41 w 42"/>
                <a:gd name="T61" fmla="*/ 0 h 79"/>
                <a:gd name="T62" fmla="*/ 41 w 42"/>
                <a:gd name="T63" fmla="*/ 1 h 79"/>
                <a:gd name="T64" fmla="*/ 42 w 42"/>
                <a:gd name="T65" fmla="*/ 2 h 79"/>
                <a:gd name="T66" fmla="*/ 42 w 42"/>
                <a:gd name="T6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79">
                  <a:moveTo>
                    <a:pt x="42" y="4"/>
                  </a:moveTo>
                  <a:cubicBezTo>
                    <a:pt x="42" y="5"/>
                    <a:pt x="42" y="6"/>
                    <a:pt x="42" y="6"/>
                  </a:cubicBezTo>
                  <a:cubicBezTo>
                    <a:pt x="42" y="7"/>
                    <a:pt x="41" y="7"/>
                    <a:pt x="41" y="7"/>
                  </a:cubicBezTo>
                  <a:cubicBezTo>
                    <a:pt x="41" y="8"/>
                    <a:pt x="41" y="8"/>
                    <a:pt x="41" y="8"/>
                  </a:cubicBezTo>
                  <a:cubicBezTo>
                    <a:pt x="40" y="8"/>
                    <a:pt x="40" y="9"/>
                    <a:pt x="40" y="9"/>
                  </a:cubicBezTo>
                  <a:cubicBezTo>
                    <a:pt x="11" y="9"/>
                    <a:pt x="11" y="9"/>
                    <a:pt x="11" y="9"/>
                  </a:cubicBezTo>
                  <a:cubicBezTo>
                    <a:pt x="11" y="36"/>
                    <a:pt x="11" y="36"/>
                    <a:pt x="11" y="36"/>
                  </a:cubicBezTo>
                  <a:cubicBezTo>
                    <a:pt x="38" y="36"/>
                    <a:pt x="38" y="36"/>
                    <a:pt x="38" y="36"/>
                  </a:cubicBezTo>
                  <a:cubicBezTo>
                    <a:pt x="38" y="36"/>
                    <a:pt x="39" y="36"/>
                    <a:pt x="39" y="36"/>
                  </a:cubicBezTo>
                  <a:cubicBezTo>
                    <a:pt x="39" y="36"/>
                    <a:pt x="39" y="36"/>
                    <a:pt x="40" y="36"/>
                  </a:cubicBezTo>
                  <a:cubicBezTo>
                    <a:pt x="40" y="37"/>
                    <a:pt x="40" y="37"/>
                    <a:pt x="40" y="38"/>
                  </a:cubicBezTo>
                  <a:cubicBezTo>
                    <a:pt x="40" y="38"/>
                    <a:pt x="40" y="39"/>
                    <a:pt x="40" y="40"/>
                  </a:cubicBezTo>
                  <a:cubicBezTo>
                    <a:pt x="40" y="41"/>
                    <a:pt x="40" y="41"/>
                    <a:pt x="40" y="42"/>
                  </a:cubicBezTo>
                  <a:cubicBezTo>
                    <a:pt x="40" y="42"/>
                    <a:pt x="40" y="43"/>
                    <a:pt x="40" y="43"/>
                  </a:cubicBezTo>
                  <a:cubicBezTo>
                    <a:pt x="39" y="44"/>
                    <a:pt x="39" y="44"/>
                    <a:pt x="39" y="44"/>
                  </a:cubicBezTo>
                  <a:cubicBezTo>
                    <a:pt x="39" y="44"/>
                    <a:pt x="38" y="44"/>
                    <a:pt x="38" y="44"/>
                  </a:cubicBezTo>
                  <a:cubicBezTo>
                    <a:pt x="11" y="44"/>
                    <a:pt x="11" y="44"/>
                    <a:pt x="11" y="44"/>
                  </a:cubicBezTo>
                  <a:cubicBezTo>
                    <a:pt x="11" y="77"/>
                    <a:pt x="11" y="77"/>
                    <a:pt x="11" y="77"/>
                  </a:cubicBezTo>
                  <a:cubicBezTo>
                    <a:pt x="11" y="78"/>
                    <a:pt x="11" y="78"/>
                    <a:pt x="10" y="78"/>
                  </a:cubicBezTo>
                  <a:cubicBezTo>
                    <a:pt x="10" y="79"/>
                    <a:pt x="10" y="79"/>
                    <a:pt x="9" y="79"/>
                  </a:cubicBezTo>
                  <a:cubicBezTo>
                    <a:pt x="9" y="79"/>
                    <a:pt x="9" y="79"/>
                    <a:pt x="8" y="79"/>
                  </a:cubicBezTo>
                  <a:cubicBezTo>
                    <a:pt x="7" y="79"/>
                    <a:pt x="6" y="79"/>
                    <a:pt x="5" y="79"/>
                  </a:cubicBezTo>
                  <a:cubicBezTo>
                    <a:pt x="4" y="79"/>
                    <a:pt x="3" y="79"/>
                    <a:pt x="3" y="79"/>
                  </a:cubicBezTo>
                  <a:cubicBezTo>
                    <a:pt x="2" y="79"/>
                    <a:pt x="2" y="79"/>
                    <a:pt x="1" y="79"/>
                  </a:cubicBezTo>
                  <a:cubicBezTo>
                    <a:pt x="1" y="79"/>
                    <a:pt x="0" y="79"/>
                    <a:pt x="0" y="78"/>
                  </a:cubicBezTo>
                  <a:cubicBezTo>
                    <a:pt x="0" y="78"/>
                    <a:pt x="0" y="78"/>
                    <a:pt x="0" y="77"/>
                  </a:cubicBezTo>
                  <a:cubicBezTo>
                    <a:pt x="0" y="4"/>
                    <a:pt x="0" y="4"/>
                    <a:pt x="0" y="4"/>
                  </a:cubicBezTo>
                  <a:cubicBezTo>
                    <a:pt x="0" y="2"/>
                    <a:pt x="0" y="1"/>
                    <a:pt x="1" y="0"/>
                  </a:cubicBezTo>
                  <a:cubicBezTo>
                    <a:pt x="2" y="0"/>
                    <a:pt x="3" y="0"/>
                    <a:pt x="4" y="0"/>
                  </a:cubicBezTo>
                  <a:cubicBezTo>
                    <a:pt x="40" y="0"/>
                    <a:pt x="40" y="0"/>
                    <a:pt x="40" y="0"/>
                  </a:cubicBezTo>
                  <a:cubicBezTo>
                    <a:pt x="40" y="0"/>
                    <a:pt x="40" y="0"/>
                    <a:pt x="41" y="0"/>
                  </a:cubicBezTo>
                  <a:cubicBezTo>
                    <a:pt x="41" y="0"/>
                    <a:pt x="41" y="0"/>
                    <a:pt x="41" y="1"/>
                  </a:cubicBezTo>
                  <a:cubicBezTo>
                    <a:pt x="41" y="1"/>
                    <a:pt x="42" y="1"/>
                    <a:pt x="42" y="2"/>
                  </a:cubicBezTo>
                  <a:cubicBezTo>
                    <a:pt x="42" y="3"/>
                    <a:pt x="42" y="3"/>
                    <a:pt x="4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4" name="Freeform 263"/>
            <p:cNvSpPr>
              <a:spLocks/>
            </p:cNvSpPr>
            <p:nvPr/>
          </p:nvSpPr>
          <p:spPr bwMode="auto">
            <a:xfrm>
              <a:off x="3842" y="2069"/>
              <a:ext cx="138" cy="191"/>
            </a:xfrm>
            <a:custGeom>
              <a:avLst/>
              <a:gdLst>
                <a:gd name="T0" fmla="*/ 58 w 58"/>
                <a:gd name="T1" fmla="*/ 69 h 81"/>
                <a:gd name="T2" fmla="*/ 58 w 58"/>
                <a:gd name="T3" fmla="*/ 71 h 81"/>
                <a:gd name="T4" fmla="*/ 58 w 58"/>
                <a:gd name="T5" fmla="*/ 72 h 81"/>
                <a:gd name="T6" fmla="*/ 57 w 58"/>
                <a:gd name="T7" fmla="*/ 73 h 81"/>
                <a:gd name="T8" fmla="*/ 56 w 58"/>
                <a:gd name="T9" fmla="*/ 74 h 81"/>
                <a:gd name="T10" fmla="*/ 54 w 58"/>
                <a:gd name="T11" fmla="*/ 76 h 81"/>
                <a:gd name="T12" fmla="*/ 49 w 58"/>
                <a:gd name="T13" fmla="*/ 78 h 81"/>
                <a:gd name="T14" fmla="*/ 42 w 58"/>
                <a:gd name="T15" fmla="*/ 80 h 81"/>
                <a:gd name="T16" fmla="*/ 34 w 58"/>
                <a:gd name="T17" fmla="*/ 81 h 81"/>
                <a:gd name="T18" fmla="*/ 20 w 58"/>
                <a:gd name="T19" fmla="*/ 78 h 81"/>
                <a:gd name="T20" fmla="*/ 9 w 58"/>
                <a:gd name="T21" fmla="*/ 71 h 81"/>
                <a:gd name="T22" fmla="*/ 2 w 58"/>
                <a:gd name="T23" fmla="*/ 58 h 81"/>
                <a:gd name="T24" fmla="*/ 0 w 58"/>
                <a:gd name="T25" fmla="*/ 41 h 81"/>
                <a:gd name="T26" fmla="*/ 3 w 58"/>
                <a:gd name="T27" fmla="*/ 24 h 81"/>
                <a:gd name="T28" fmla="*/ 10 w 58"/>
                <a:gd name="T29" fmla="*/ 11 h 81"/>
                <a:gd name="T30" fmla="*/ 21 w 58"/>
                <a:gd name="T31" fmla="*/ 2 h 81"/>
                <a:gd name="T32" fmla="*/ 35 w 58"/>
                <a:gd name="T33" fmla="*/ 0 h 81"/>
                <a:gd name="T34" fmla="*/ 42 w 58"/>
                <a:gd name="T35" fmla="*/ 0 h 81"/>
                <a:gd name="T36" fmla="*/ 48 w 58"/>
                <a:gd name="T37" fmla="*/ 2 h 81"/>
                <a:gd name="T38" fmla="*/ 53 w 58"/>
                <a:gd name="T39" fmla="*/ 4 h 81"/>
                <a:gd name="T40" fmla="*/ 56 w 58"/>
                <a:gd name="T41" fmla="*/ 6 h 81"/>
                <a:gd name="T42" fmla="*/ 57 w 58"/>
                <a:gd name="T43" fmla="*/ 7 h 81"/>
                <a:gd name="T44" fmla="*/ 57 w 58"/>
                <a:gd name="T45" fmla="*/ 8 h 81"/>
                <a:gd name="T46" fmla="*/ 57 w 58"/>
                <a:gd name="T47" fmla="*/ 10 h 81"/>
                <a:gd name="T48" fmla="*/ 58 w 58"/>
                <a:gd name="T49" fmla="*/ 12 h 81"/>
                <a:gd name="T50" fmla="*/ 57 w 58"/>
                <a:gd name="T51" fmla="*/ 14 h 81"/>
                <a:gd name="T52" fmla="*/ 57 w 58"/>
                <a:gd name="T53" fmla="*/ 15 h 81"/>
                <a:gd name="T54" fmla="*/ 56 w 58"/>
                <a:gd name="T55" fmla="*/ 16 h 81"/>
                <a:gd name="T56" fmla="*/ 56 w 58"/>
                <a:gd name="T57" fmla="*/ 16 h 81"/>
                <a:gd name="T58" fmla="*/ 53 w 58"/>
                <a:gd name="T59" fmla="*/ 15 h 81"/>
                <a:gd name="T60" fmla="*/ 49 w 58"/>
                <a:gd name="T61" fmla="*/ 13 h 81"/>
                <a:gd name="T62" fmla="*/ 43 w 58"/>
                <a:gd name="T63" fmla="*/ 10 h 81"/>
                <a:gd name="T64" fmla="*/ 35 w 58"/>
                <a:gd name="T65" fmla="*/ 9 h 81"/>
                <a:gd name="T66" fmla="*/ 25 w 58"/>
                <a:gd name="T67" fmla="*/ 11 h 81"/>
                <a:gd name="T68" fmla="*/ 18 w 58"/>
                <a:gd name="T69" fmla="*/ 17 h 81"/>
                <a:gd name="T70" fmla="*/ 13 w 58"/>
                <a:gd name="T71" fmla="*/ 27 h 81"/>
                <a:gd name="T72" fmla="*/ 11 w 58"/>
                <a:gd name="T73" fmla="*/ 41 h 81"/>
                <a:gd name="T74" fmla="*/ 13 w 58"/>
                <a:gd name="T75" fmla="*/ 54 h 81"/>
                <a:gd name="T76" fmla="*/ 18 w 58"/>
                <a:gd name="T77" fmla="*/ 64 h 81"/>
                <a:gd name="T78" fmla="*/ 25 w 58"/>
                <a:gd name="T79" fmla="*/ 70 h 81"/>
                <a:gd name="T80" fmla="*/ 35 w 58"/>
                <a:gd name="T81" fmla="*/ 72 h 81"/>
                <a:gd name="T82" fmla="*/ 44 w 58"/>
                <a:gd name="T83" fmla="*/ 71 h 81"/>
                <a:gd name="T84" fmla="*/ 50 w 58"/>
                <a:gd name="T85" fmla="*/ 68 h 81"/>
                <a:gd name="T86" fmla="*/ 54 w 58"/>
                <a:gd name="T87" fmla="*/ 65 h 81"/>
                <a:gd name="T88" fmla="*/ 56 w 58"/>
                <a:gd name="T89" fmla="*/ 64 h 81"/>
                <a:gd name="T90" fmla="*/ 57 w 58"/>
                <a:gd name="T91" fmla="*/ 64 h 81"/>
                <a:gd name="T92" fmla="*/ 57 w 58"/>
                <a:gd name="T93" fmla="*/ 65 h 81"/>
                <a:gd name="T94" fmla="*/ 58 w 58"/>
                <a:gd name="T95" fmla="*/ 66 h 81"/>
                <a:gd name="T96" fmla="*/ 58 w 58"/>
                <a:gd name="T97"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81">
                  <a:moveTo>
                    <a:pt x="58" y="69"/>
                  </a:moveTo>
                  <a:cubicBezTo>
                    <a:pt x="58" y="69"/>
                    <a:pt x="58" y="70"/>
                    <a:pt x="58" y="71"/>
                  </a:cubicBezTo>
                  <a:cubicBezTo>
                    <a:pt x="58" y="71"/>
                    <a:pt x="58" y="71"/>
                    <a:pt x="58" y="72"/>
                  </a:cubicBezTo>
                  <a:cubicBezTo>
                    <a:pt x="57" y="72"/>
                    <a:pt x="57" y="73"/>
                    <a:pt x="57" y="73"/>
                  </a:cubicBezTo>
                  <a:cubicBezTo>
                    <a:pt x="57" y="73"/>
                    <a:pt x="57" y="73"/>
                    <a:pt x="56" y="74"/>
                  </a:cubicBezTo>
                  <a:cubicBezTo>
                    <a:pt x="56" y="74"/>
                    <a:pt x="55" y="75"/>
                    <a:pt x="54" y="76"/>
                  </a:cubicBezTo>
                  <a:cubicBezTo>
                    <a:pt x="52" y="77"/>
                    <a:pt x="51" y="77"/>
                    <a:pt x="49" y="78"/>
                  </a:cubicBezTo>
                  <a:cubicBezTo>
                    <a:pt x="47" y="79"/>
                    <a:pt x="45" y="80"/>
                    <a:pt x="42" y="80"/>
                  </a:cubicBezTo>
                  <a:cubicBezTo>
                    <a:pt x="40" y="81"/>
                    <a:pt x="37" y="81"/>
                    <a:pt x="34" y="81"/>
                  </a:cubicBezTo>
                  <a:cubicBezTo>
                    <a:pt x="29" y="81"/>
                    <a:pt x="24" y="80"/>
                    <a:pt x="20" y="78"/>
                  </a:cubicBezTo>
                  <a:cubicBezTo>
                    <a:pt x="16" y="77"/>
                    <a:pt x="12" y="74"/>
                    <a:pt x="9" y="71"/>
                  </a:cubicBezTo>
                  <a:cubicBezTo>
                    <a:pt x="6" y="67"/>
                    <a:pt x="4" y="63"/>
                    <a:pt x="2" y="58"/>
                  </a:cubicBezTo>
                  <a:cubicBezTo>
                    <a:pt x="1" y="53"/>
                    <a:pt x="0" y="48"/>
                    <a:pt x="0" y="41"/>
                  </a:cubicBezTo>
                  <a:cubicBezTo>
                    <a:pt x="0" y="35"/>
                    <a:pt x="1" y="29"/>
                    <a:pt x="3" y="24"/>
                  </a:cubicBezTo>
                  <a:cubicBezTo>
                    <a:pt x="4" y="19"/>
                    <a:pt x="7" y="14"/>
                    <a:pt x="10" y="11"/>
                  </a:cubicBezTo>
                  <a:cubicBezTo>
                    <a:pt x="13" y="7"/>
                    <a:pt x="17" y="4"/>
                    <a:pt x="21" y="2"/>
                  </a:cubicBezTo>
                  <a:cubicBezTo>
                    <a:pt x="25" y="0"/>
                    <a:pt x="30" y="0"/>
                    <a:pt x="35" y="0"/>
                  </a:cubicBezTo>
                  <a:cubicBezTo>
                    <a:pt x="37" y="0"/>
                    <a:pt x="40" y="0"/>
                    <a:pt x="42" y="0"/>
                  </a:cubicBezTo>
                  <a:cubicBezTo>
                    <a:pt x="44" y="1"/>
                    <a:pt x="46" y="1"/>
                    <a:pt x="48" y="2"/>
                  </a:cubicBezTo>
                  <a:cubicBezTo>
                    <a:pt x="50" y="2"/>
                    <a:pt x="51" y="3"/>
                    <a:pt x="53" y="4"/>
                  </a:cubicBezTo>
                  <a:cubicBezTo>
                    <a:pt x="54" y="5"/>
                    <a:pt x="55" y="6"/>
                    <a:pt x="56" y="6"/>
                  </a:cubicBezTo>
                  <a:cubicBezTo>
                    <a:pt x="56" y="7"/>
                    <a:pt x="57" y="7"/>
                    <a:pt x="57" y="7"/>
                  </a:cubicBezTo>
                  <a:cubicBezTo>
                    <a:pt x="57" y="8"/>
                    <a:pt x="57" y="8"/>
                    <a:pt x="57" y="8"/>
                  </a:cubicBezTo>
                  <a:cubicBezTo>
                    <a:pt x="57" y="9"/>
                    <a:pt x="57" y="9"/>
                    <a:pt x="57" y="10"/>
                  </a:cubicBezTo>
                  <a:cubicBezTo>
                    <a:pt x="57" y="10"/>
                    <a:pt x="58" y="11"/>
                    <a:pt x="58" y="12"/>
                  </a:cubicBezTo>
                  <a:cubicBezTo>
                    <a:pt x="58" y="13"/>
                    <a:pt x="57" y="13"/>
                    <a:pt x="57" y="14"/>
                  </a:cubicBezTo>
                  <a:cubicBezTo>
                    <a:pt x="57" y="14"/>
                    <a:pt x="57" y="15"/>
                    <a:pt x="57" y="15"/>
                  </a:cubicBezTo>
                  <a:cubicBezTo>
                    <a:pt x="57" y="16"/>
                    <a:pt x="57" y="16"/>
                    <a:pt x="56" y="16"/>
                  </a:cubicBezTo>
                  <a:cubicBezTo>
                    <a:pt x="56" y="16"/>
                    <a:pt x="56" y="16"/>
                    <a:pt x="56" y="16"/>
                  </a:cubicBezTo>
                  <a:cubicBezTo>
                    <a:pt x="55" y="16"/>
                    <a:pt x="54" y="16"/>
                    <a:pt x="53" y="15"/>
                  </a:cubicBezTo>
                  <a:cubicBezTo>
                    <a:pt x="52" y="14"/>
                    <a:pt x="51" y="14"/>
                    <a:pt x="49" y="13"/>
                  </a:cubicBezTo>
                  <a:cubicBezTo>
                    <a:pt x="48" y="12"/>
                    <a:pt x="46" y="11"/>
                    <a:pt x="43" y="10"/>
                  </a:cubicBezTo>
                  <a:cubicBezTo>
                    <a:pt x="41" y="9"/>
                    <a:pt x="38" y="9"/>
                    <a:pt x="35" y="9"/>
                  </a:cubicBezTo>
                  <a:cubicBezTo>
                    <a:pt x="31" y="9"/>
                    <a:pt x="28" y="9"/>
                    <a:pt x="25" y="11"/>
                  </a:cubicBezTo>
                  <a:cubicBezTo>
                    <a:pt x="22" y="12"/>
                    <a:pt x="20" y="14"/>
                    <a:pt x="18" y="17"/>
                  </a:cubicBezTo>
                  <a:cubicBezTo>
                    <a:pt x="16" y="20"/>
                    <a:pt x="14" y="23"/>
                    <a:pt x="13" y="27"/>
                  </a:cubicBezTo>
                  <a:cubicBezTo>
                    <a:pt x="12" y="31"/>
                    <a:pt x="11" y="36"/>
                    <a:pt x="11" y="41"/>
                  </a:cubicBezTo>
                  <a:cubicBezTo>
                    <a:pt x="11" y="46"/>
                    <a:pt x="12" y="50"/>
                    <a:pt x="13" y="54"/>
                  </a:cubicBezTo>
                  <a:cubicBezTo>
                    <a:pt x="14" y="58"/>
                    <a:pt x="16" y="61"/>
                    <a:pt x="18" y="64"/>
                  </a:cubicBezTo>
                  <a:cubicBezTo>
                    <a:pt x="20" y="66"/>
                    <a:pt x="22" y="68"/>
                    <a:pt x="25" y="70"/>
                  </a:cubicBezTo>
                  <a:cubicBezTo>
                    <a:pt x="28" y="71"/>
                    <a:pt x="31" y="72"/>
                    <a:pt x="35" y="72"/>
                  </a:cubicBezTo>
                  <a:cubicBezTo>
                    <a:pt x="38" y="72"/>
                    <a:pt x="41" y="71"/>
                    <a:pt x="44" y="71"/>
                  </a:cubicBezTo>
                  <a:cubicBezTo>
                    <a:pt x="46" y="70"/>
                    <a:pt x="48" y="69"/>
                    <a:pt x="50" y="68"/>
                  </a:cubicBezTo>
                  <a:cubicBezTo>
                    <a:pt x="51" y="67"/>
                    <a:pt x="53" y="66"/>
                    <a:pt x="54" y="65"/>
                  </a:cubicBezTo>
                  <a:cubicBezTo>
                    <a:pt x="55" y="65"/>
                    <a:pt x="56" y="64"/>
                    <a:pt x="56" y="64"/>
                  </a:cubicBezTo>
                  <a:cubicBezTo>
                    <a:pt x="57" y="64"/>
                    <a:pt x="57" y="64"/>
                    <a:pt x="57" y="64"/>
                  </a:cubicBezTo>
                  <a:cubicBezTo>
                    <a:pt x="57" y="64"/>
                    <a:pt x="57" y="65"/>
                    <a:pt x="57" y="65"/>
                  </a:cubicBezTo>
                  <a:cubicBezTo>
                    <a:pt x="58" y="65"/>
                    <a:pt x="58" y="66"/>
                    <a:pt x="58" y="66"/>
                  </a:cubicBezTo>
                  <a:cubicBezTo>
                    <a:pt x="58" y="67"/>
                    <a:pt x="58" y="68"/>
                    <a:pt x="58"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65" name="Group 264"/>
          <p:cNvGrpSpPr>
            <a:grpSpLocks noChangeAspect="1"/>
          </p:cNvGrpSpPr>
          <p:nvPr/>
        </p:nvGrpSpPr>
        <p:grpSpPr bwMode="auto">
          <a:xfrm>
            <a:off x="3616084" y="5941888"/>
            <a:ext cx="497792" cy="164624"/>
            <a:chOff x="3582" y="2077"/>
            <a:chExt cx="508" cy="168"/>
          </a:xfrm>
          <a:solidFill>
            <a:srgbClr val="2F539C"/>
          </a:solidFill>
        </p:grpSpPr>
        <p:sp>
          <p:nvSpPr>
            <p:cNvPr id="266" name="Freeform 265"/>
            <p:cNvSpPr>
              <a:spLocks/>
            </p:cNvSpPr>
            <p:nvPr/>
          </p:nvSpPr>
          <p:spPr bwMode="auto">
            <a:xfrm>
              <a:off x="3582" y="2080"/>
              <a:ext cx="180" cy="165"/>
            </a:xfrm>
            <a:custGeom>
              <a:avLst/>
              <a:gdLst>
                <a:gd name="T0" fmla="*/ 60 w 76"/>
                <a:gd name="T1" fmla="*/ 3 h 70"/>
                <a:gd name="T2" fmla="*/ 60 w 76"/>
                <a:gd name="T3" fmla="*/ 35 h 70"/>
                <a:gd name="T4" fmla="*/ 16 w 76"/>
                <a:gd name="T5" fmla="*/ 35 h 70"/>
                <a:gd name="T6" fmla="*/ 16 w 76"/>
                <a:gd name="T7" fmla="*/ 3 h 70"/>
                <a:gd name="T8" fmla="*/ 14 w 76"/>
                <a:gd name="T9" fmla="*/ 0 h 70"/>
                <a:gd name="T10" fmla="*/ 3 w 76"/>
                <a:gd name="T11" fmla="*/ 0 h 70"/>
                <a:gd name="T12" fmla="*/ 0 w 76"/>
                <a:gd name="T13" fmla="*/ 3 h 70"/>
                <a:gd name="T14" fmla="*/ 0 w 76"/>
                <a:gd name="T15" fmla="*/ 48 h 70"/>
                <a:gd name="T16" fmla="*/ 3 w 76"/>
                <a:gd name="T17" fmla="*/ 51 h 70"/>
                <a:gd name="T18" fmla="*/ 60 w 76"/>
                <a:gd name="T19" fmla="*/ 51 h 70"/>
                <a:gd name="T20" fmla="*/ 60 w 76"/>
                <a:gd name="T21" fmla="*/ 67 h 70"/>
                <a:gd name="T22" fmla="*/ 63 w 76"/>
                <a:gd name="T23" fmla="*/ 70 h 70"/>
                <a:gd name="T24" fmla="*/ 73 w 76"/>
                <a:gd name="T25" fmla="*/ 70 h 70"/>
                <a:gd name="T26" fmla="*/ 76 w 76"/>
                <a:gd name="T27" fmla="*/ 67 h 70"/>
                <a:gd name="T28" fmla="*/ 76 w 76"/>
                <a:gd name="T29" fmla="*/ 51 h 70"/>
                <a:gd name="T30" fmla="*/ 76 w 76"/>
                <a:gd name="T31" fmla="*/ 43 h 70"/>
                <a:gd name="T32" fmla="*/ 76 w 76"/>
                <a:gd name="T33" fmla="*/ 3 h 70"/>
                <a:gd name="T34" fmla="*/ 73 w 76"/>
                <a:gd name="T35" fmla="*/ 0 h 70"/>
                <a:gd name="T36" fmla="*/ 63 w 76"/>
                <a:gd name="T37" fmla="*/ 0 h 70"/>
                <a:gd name="T38" fmla="*/ 60 w 76"/>
                <a:gd name="T39"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70">
                  <a:moveTo>
                    <a:pt x="60" y="3"/>
                  </a:moveTo>
                  <a:cubicBezTo>
                    <a:pt x="60" y="35"/>
                    <a:pt x="60" y="35"/>
                    <a:pt x="60" y="35"/>
                  </a:cubicBezTo>
                  <a:cubicBezTo>
                    <a:pt x="16" y="35"/>
                    <a:pt x="16" y="35"/>
                    <a:pt x="16" y="35"/>
                  </a:cubicBezTo>
                  <a:cubicBezTo>
                    <a:pt x="16" y="3"/>
                    <a:pt x="16" y="3"/>
                    <a:pt x="16" y="3"/>
                  </a:cubicBezTo>
                  <a:cubicBezTo>
                    <a:pt x="16" y="1"/>
                    <a:pt x="15" y="0"/>
                    <a:pt x="14" y="0"/>
                  </a:cubicBezTo>
                  <a:cubicBezTo>
                    <a:pt x="3" y="0"/>
                    <a:pt x="3" y="0"/>
                    <a:pt x="3" y="0"/>
                  </a:cubicBezTo>
                  <a:cubicBezTo>
                    <a:pt x="2" y="0"/>
                    <a:pt x="0" y="1"/>
                    <a:pt x="0" y="3"/>
                  </a:cubicBezTo>
                  <a:cubicBezTo>
                    <a:pt x="0" y="48"/>
                    <a:pt x="0" y="48"/>
                    <a:pt x="0" y="48"/>
                  </a:cubicBezTo>
                  <a:cubicBezTo>
                    <a:pt x="0" y="50"/>
                    <a:pt x="2" y="51"/>
                    <a:pt x="3" y="51"/>
                  </a:cubicBezTo>
                  <a:cubicBezTo>
                    <a:pt x="60" y="51"/>
                    <a:pt x="60" y="51"/>
                    <a:pt x="60" y="51"/>
                  </a:cubicBezTo>
                  <a:cubicBezTo>
                    <a:pt x="60" y="67"/>
                    <a:pt x="60" y="67"/>
                    <a:pt x="60" y="67"/>
                  </a:cubicBezTo>
                  <a:cubicBezTo>
                    <a:pt x="60" y="68"/>
                    <a:pt x="61" y="70"/>
                    <a:pt x="63" y="70"/>
                  </a:cubicBezTo>
                  <a:cubicBezTo>
                    <a:pt x="73" y="70"/>
                    <a:pt x="73" y="70"/>
                    <a:pt x="73" y="70"/>
                  </a:cubicBezTo>
                  <a:cubicBezTo>
                    <a:pt x="75" y="70"/>
                    <a:pt x="76" y="68"/>
                    <a:pt x="76" y="67"/>
                  </a:cubicBezTo>
                  <a:cubicBezTo>
                    <a:pt x="76" y="51"/>
                    <a:pt x="76" y="51"/>
                    <a:pt x="76" y="51"/>
                  </a:cubicBezTo>
                  <a:cubicBezTo>
                    <a:pt x="76" y="43"/>
                    <a:pt x="76" y="43"/>
                    <a:pt x="76" y="43"/>
                  </a:cubicBezTo>
                  <a:cubicBezTo>
                    <a:pt x="76" y="3"/>
                    <a:pt x="76" y="3"/>
                    <a:pt x="76" y="3"/>
                  </a:cubicBezTo>
                  <a:cubicBezTo>
                    <a:pt x="76" y="1"/>
                    <a:pt x="75" y="0"/>
                    <a:pt x="73" y="0"/>
                  </a:cubicBezTo>
                  <a:cubicBezTo>
                    <a:pt x="63" y="0"/>
                    <a:pt x="63" y="0"/>
                    <a:pt x="63" y="0"/>
                  </a:cubicBezTo>
                  <a:cubicBezTo>
                    <a:pt x="61" y="0"/>
                    <a:pt x="60" y="1"/>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7" name="Freeform 266"/>
            <p:cNvSpPr>
              <a:spLocks/>
            </p:cNvSpPr>
            <p:nvPr/>
          </p:nvSpPr>
          <p:spPr bwMode="auto">
            <a:xfrm>
              <a:off x="3786" y="2077"/>
              <a:ext cx="201" cy="168"/>
            </a:xfrm>
            <a:custGeom>
              <a:avLst/>
              <a:gdLst>
                <a:gd name="T0" fmla="*/ 82 w 85"/>
                <a:gd name="T1" fmla="*/ 71 h 71"/>
                <a:gd name="T2" fmla="*/ 3 w 85"/>
                <a:gd name="T3" fmla="*/ 71 h 71"/>
                <a:gd name="T4" fmla="*/ 0 w 85"/>
                <a:gd name="T5" fmla="*/ 68 h 71"/>
                <a:gd name="T6" fmla="*/ 0 w 85"/>
                <a:gd name="T7" fmla="*/ 3 h 71"/>
                <a:gd name="T8" fmla="*/ 3 w 85"/>
                <a:gd name="T9" fmla="*/ 0 h 71"/>
                <a:gd name="T10" fmla="*/ 82 w 85"/>
                <a:gd name="T11" fmla="*/ 0 h 71"/>
                <a:gd name="T12" fmla="*/ 85 w 85"/>
                <a:gd name="T13" fmla="*/ 3 h 71"/>
                <a:gd name="T14" fmla="*/ 85 w 85"/>
                <a:gd name="T15" fmla="*/ 19 h 71"/>
                <a:gd name="T16" fmla="*/ 82 w 85"/>
                <a:gd name="T17" fmla="*/ 22 h 71"/>
                <a:gd name="T18" fmla="*/ 72 w 85"/>
                <a:gd name="T19" fmla="*/ 22 h 71"/>
                <a:gd name="T20" fmla="*/ 69 w 85"/>
                <a:gd name="T21" fmla="*/ 19 h 71"/>
                <a:gd name="T22" fmla="*/ 69 w 85"/>
                <a:gd name="T23" fmla="*/ 16 h 71"/>
                <a:gd name="T24" fmla="*/ 16 w 85"/>
                <a:gd name="T25" fmla="*/ 16 h 71"/>
                <a:gd name="T26" fmla="*/ 16 w 85"/>
                <a:gd name="T27" fmla="*/ 55 h 71"/>
                <a:gd name="T28" fmla="*/ 69 w 85"/>
                <a:gd name="T29" fmla="*/ 55 h 71"/>
                <a:gd name="T30" fmla="*/ 69 w 85"/>
                <a:gd name="T31" fmla="*/ 45 h 71"/>
                <a:gd name="T32" fmla="*/ 43 w 85"/>
                <a:gd name="T33" fmla="*/ 45 h 71"/>
                <a:gd name="T34" fmla="*/ 40 w 85"/>
                <a:gd name="T35" fmla="*/ 41 h 71"/>
                <a:gd name="T36" fmla="*/ 40 w 85"/>
                <a:gd name="T37" fmla="*/ 32 h 71"/>
                <a:gd name="T38" fmla="*/ 43 w 85"/>
                <a:gd name="T39" fmla="*/ 29 h 71"/>
                <a:gd name="T40" fmla="*/ 82 w 85"/>
                <a:gd name="T41" fmla="*/ 29 h 71"/>
                <a:gd name="T42" fmla="*/ 85 w 85"/>
                <a:gd name="T43" fmla="*/ 32 h 71"/>
                <a:gd name="T44" fmla="*/ 85 w 85"/>
                <a:gd name="T45" fmla="*/ 68 h 71"/>
                <a:gd name="T46" fmla="*/ 82 w 85"/>
                <a:gd name="T4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71">
                  <a:moveTo>
                    <a:pt x="82" y="71"/>
                  </a:moveTo>
                  <a:cubicBezTo>
                    <a:pt x="3" y="71"/>
                    <a:pt x="3" y="71"/>
                    <a:pt x="3" y="71"/>
                  </a:cubicBezTo>
                  <a:cubicBezTo>
                    <a:pt x="1" y="71"/>
                    <a:pt x="0" y="69"/>
                    <a:pt x="0" y="68"/>
                  </a:cubicBezTo>
                  <a:cubicBezTo>
                    <a:pt x="0" y="3"/>
                    <a:pt x="0" y="3"/>
                    <a:pt x="0" y="3"/>
                  </a:cubicBezTo>
                  <a:cubicBezTo>
                    <a:pt x="0" y="1"/>
                    <a:pt x="1" y="0"/>
                    <a:pt x="3" y="0"/>
                  </a:cubicBezTo>
                  <a:cubicBezTo>
                    <a:pt x="82" y="0"/>
                    <a:pt x="82" y="0"/>
                    <a:pt x="82" y="0"/>
                  </a:cubicBezTo>
                  <a:cubicBezTo>
                    <a:pt x="84" y="0"/>
                    <a:pt x="85" y="1"/>
                    <a:pt x="85" y="3"/>
                  </a:cubicBezTo>
                  <a:cubicBezTo>
                    <a:pt x="85" y="19"/>
                    <a:pt x="85" y="19"/>
                    <a:pt x="85" y="19"/>
                  </a:cubicBezTo>
                  <a:cubicBezTo>
                    <a:pt x="85" y="21"/>
                    <a:pt x="84" y="22"/>
                    <a:pt x="82" y="22"/>
                  </a:cubicBezTo>
                  <a:cubicBezTo>
                    <a:pt x="72" y="22"/>
                    <a:pt x="72" y="22"/>
                    <a:pt x="72" y="22"/>
                  </a:cubicBezTo>
                  <a:cubicBezTo>
                    <a:pt x="71" y="22"/>
                    <a:pt x="69" y="21"/>
                    <a:pt x="69" y="19"/>
                  </a:cubicBezTo>
                  <a:cubicBezTo>
                    <a:pt x="69" y="16"/>
                    <a:pt x="69" y="16"/>
                    <a:pt x="69" y="16"/>
                  </a:cubicBezTo>
                  <a:cubicBezTo>
                    <a:pt x="16" y="16"/>
                    <a:pt x="16" y="16"/>
                    <a:pt x="16" y="16"/>
                  </a:cubicBezTo>
                  <a:cubicBezTo>
                    <a:pt x="16" y="55"/>
                    <a:pt x="16" y="55"/>
                    <a:pt x="16" y="55"/>
                  </a:cubicBezTo>
                  <a:cubicBezTo>
                    <a:pt x="69" y="55"/>
                    <a:pt x="69" y="55"/>
                    <a:pt x="69" y="55"/>
                  </a:cubicBezTo>
                  <a:cubicBezTo>
                    <a:pt x="69" y="45"/>
                    <a:pt x="69" y="45"/>
                    <a:pt x="69" y="45"/>
                  </a:cubicBezTo>
                  <a:cubicBezTo>
                    <a:pt x="43" y="45"/>
                    <a:pt x="43" y="45"/>
                    <a:pt x="43" y="45"/>
                  </a:cubicBezTo>
                  <a:cubicBezTo>
                    <a:pt x="41" y="45"/>
                    <a:pt x="40" y="43"/>
                    <a:pt x="40" y="41"/>
                  </a:cubicBezTo>
                  <a:cubicBezTo>
                    <a:pt x="40" y="32"/>
                    <a:pt x="40" y="32"/>
                    <a:pt x="40" y="32"/>
                  </a:cubicBezTo>
                  <a:cubicBezTo>
                    <a:pt x="40" y="30"/>
                    <a:pt x="41" y="29"/>
                    <a:pt x="43" y="29"/>
                  </a:cubicBezTo>
                  <a:cubicBezTo>
                    <a:pt x="82" y="29"/>
                    <a:pt x="82" y="29"/>
                    <a:pt x="82" y="29"/>
                  </a:cubicBezTo>
                  <a:cubicBezTo>
                    <a:pt x="84" y="29"/>
                    <a:pt x="85" y="30"/>
                    <a:pt x="85" y="32"/>
                  </a:cubicBezTo>
                  <a:cubicBezTo>
                    <a:pt x="85" y="68"/>
                    <a:pt x="85" y="68"/>
                    <a:pt x="85" y="68"/>
                  </a:cubicBezTo>
                  <a:cubicBezTo>
                    <a:pt x="85" y="69"/>
                    <a:pt x="84" y="71"/>
                    <a:pt x="8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8" name="Freeform 267"/>
            <p:cNvSpPr>
              <a:spLocks/>
            </p:cNvSpPr>
            <p:nvPr/>
          </p:nvSpPr>
          <p:spPr bwMode="auto">
            <a:xfrm>
              <a:off x="4012" y="2198"/>
              <a:ext cx="78" cy="47"/>
            </a:xfrm>
            <a:custGeom>
              <a:avLst/>
              <a:gdLst>
                <a:gd name="T0" fmla="*/ 31 w 33"/>
                <a:gd name="T1" fmla="*/ 20 h 20"/>
                <a:gd name="T2" fmla="*/ 2 w 33"/>
                <a:gd name="T3" fmla="*/ 20 h 20"/>
                <a:gd name="T4" fmla="*/ 0 w 33"/>
                <a:gd name="T5" fmla="*/ 19 h 20"/>
                <a:gd name="T6" fmla="*/ 0 w 33"/>
                <a:gd name="T7" fmla="*/ 14 h 20"/>
                <a:gd name="T8" fmla="*/ 2 w 33"/>
                <a:gd name="T9" fmla="*/ 12 h 20"/>
                <a:gd name="T10" fmla="*/ 25 w 33"/>
                <a:gd name="T11" fmla="*/ 12 h 20"/>
                <a:gd name="T12" fmla="*/ 25 w 33"/>
                <a:gd name="T13" fmla="*/ 2 h 20"/>
                <a:gd name="T14" fmla="*/ 26 w 33"/>
                <a:gd name="T15" fmla="*/ 0 h 20"/>
                <a:gd name="T16" fmla="*/ 31 w 33"/>
                <a:gd name="T17" fmla="*/ 0 h 20"/>
                <a:gd name="T18" fmla="*/ 33 w 33"/>
                <a:gd name="T19" fmla="*/ 2 h 20"/>
                <a:gd name="T20" fmla="*/ 33 w 33"/>
                <a:gd name="T21" fmla="*/ 19 h 20"/>
                <a:gd name="T22" fmla="*/ 31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31" y="20"/>
                  </a:moveTo>
                  <a:cubicBezTo>
                    <a:pt x="2" y="20"/>
                    <a:pt x="2" y="20"/>
                    <a:pt x="2" y="20"/>
                  </a:cubicBezTo>
                  <a:cubicBezTo>
                    <a:pt x="1" y="20"/>
                    <a:pt x="0" y="19"/>
                    <a:pt x="0" y="19"/>
                  </a:cubicBezTo>
                  <a:cubicBezTo>
                    <a:pt x="0" y="14"/>
                    <a:pt x="0" y="14"/>
                    <a:pt x="0" y="14"/>
                  </a:cubicBezTo>
                  <a:cubicBezTo>
                    <a:pt x="0" y="13"/>
                    <a:pt x="1" y="12"/>
                    <a:pt x="2" y="12"/>
                  </a:cubicBezTo>
                  <a:cubicBezTo>
                    <a:pt x="25" y="12"/>
                    <a:pt x="25" y="12"/>
                    <a:pt x="25" y="12"/>
                  </a:cubicBezTo>
                  <a:cubicBezTo>
                    <a:pt x="25" y="2"/>
                    <a:pt x="25" y="2"/>
                    <a:pt x="25" y="2"/>
                  </a:cubicBezTo>
                  <a:cubicBezTo>
                    <a:pt x="25" y="1"/>
                    <a:pt x="26" y="0"/>
                    <a:pt x="26" y="0"/>
                  </a:cubicBezTo>
                  <a:cubicBezTo>
                    <a:pt x="31" y="0"/>
                    <a:pt x="31" y="0"/>
                    <a:pt x="31" y="0"/>
                  </a:cubicBezTo>
                  <a:cubicBezTo>
                    <a:pt x="32" y="0"/>
                    <a:pt x="33" y="1"/>
                    <a:pt x="33" y="2"/>
                  </a:cubicBezTo>
                  <a:cubicBezTo>
                    <a:pt x="33" y="19"/>
                    <a:pt x="33" y="19"/>
                    <a:pt x="33" y="19"/>
                  </a:cubicBezTo>
                  <a:cubicBezTo>
                    <a:pt x="33" y="19"/>
                    <a:pt x="32" y="20"/>
                    <a:pt x="3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9" name="Freeform 268"/>
            <p:cNvSpPr>
              <a:spLocks/>
            </p:cNvSpPr>
            <p:nvPr/>
          </p:nvSpPr>
          <p:spPr bwMode="auto">
            <a:xfrm>
              <a:off x="4007" y="2141"/>
              <a:ext cx="81" cy="57"/>
            </a:xfrm>
            <a:custGeom>
              <a:avLst/>
              <a:gdLst>
                <a:gd name="T0" fmla="*/ 32 w 34"/>
                <a:gd name="T1" fmla="*/ 8 h 24"/>
                <a:gd name="T2" fmla="*/ 8 w 34"/>
                <a:gd name="T3" fmla="*/ 8 h 24"/>
                <a:gd name="T4" fmla="*/ 8 w 34"/>
                <a:gd name="T5" fmla="*/ 1 h 24"/>
                <a:gd name="T6" fmla="*/ 7 w 34"/>
                <a:gd name="T7" fmla="*/ 0 h 24"/>
                <a:gd name="T8" fmla="*/ 2 w 34"/>
                <a:gd name="T9" fmla="*/ 0 h 24"/>
                <a:gd name="T10" fmla="*/ 0 w 34"/>
                <a:gd name="T11" fmla="*/ 1 h 24"/>
                <a:gd name="T12" fmla="*/ 0 w 34"/>
                <a:gd name="T13" fmla="*/ 22 h 24"/>
                <a:gd name="T14" fmla="*/ 2 w 34"/>
                <a:gd name="T15" fmla="*/ 24 h 24"/>
                <a:gd name="T16" fmla="*/ 7 w 34"/>
                <a:gd name="T17" fmla="*/ 24 h 24"/>
                <a:gd name="T18" fmla="*/ 8 w 34"/>
                <a:gd name="T19" fmla="*/ 22 h 24"/>
                <a:gd name="T20" fmla="*/ 8 w 34"/>
                <a:gd name="T21" fmla="*/ 16 h 24"/>
                <a:gd name="T22" fmla="*/ 32 w 34"/>
                <a:gd name="T23" fmla="*/ 16 h 24"/>
                <a:gd name="T24" fmla="*/ 34 w 34"/>
                <a:gd name="T25" fmla="*/ 14 h 24"/>
                <a:gd name="T26" fmla="*/ 34 w 34"/>
                <a:gd name="T27" fmla="*/ 9 h 24"/>
                <a:gd name="T28" fmla="*/ 32 w 34"/>
                <a:gd name="T2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32" y="8"/>
                  </a:moveTo>
                  <a:cubicBezTo>
                    <a:pt x="8" y="8"/>
                    <a:pt x="8" y="8"/>
                    <a:pt x="8" y="8"/>
                  </a:cubicBezTo>
                  <a:cubicBezTo>
                    <a:pt x="8" y="1"/>
                    <a:pt x="8" y="1"/>
                    <a:pt x="8" y="1"/>
                  </a:cubicBezTo>
                  <a:cubicBezTo>
                    <a:pt x="8" y="0"/>
                    <a:pt x="8" y="0"/>
                    <a:pt x="7" y="0"/>
                  </a:cubicBezTo>
                  <a:cubicBezTo>
                    <a:pt x="2" y="0"/>
                    <a:pt x="2" y="0"/>
                    <a:pt x="2" y="0"/>
                  </a:cubicBezTo>
                  <a:cubicBezTo>
                    <a:pt x="1" y="0"/>
                    <a:pt x="0" y="0"/>
                    <a:pt x="0" y="1"/>
                  </a:cubicBezTo>
                  <a:cubicBezTo>
                    <a:pt x="0" y="22"/>
                    <a:pt x="0" y="22"/>
                    <a:pt x="0" y="22"/>
                  </a:cubicBezTo>
                  <a:cubicBezTo>
                    <a:pt x="0" y="23"/>
                    <a:pt x="1" y="24"/>
                    <a:pt x="2" y="24"/>
                  </a:cubicBezTo>
                  <a:cubicBezTo>
                    <a:pt x="7" y="24"/>
                    <a:pt x="7" y="24"/>
                    <a:pt x="7" y="24"/>
                  </a:cubicBezTo>
                  <a:cubicBezTo>
                    <a:pt x="8" y="24"/>
                    <a:pt x="8" y="23"/>
                    <a:pt x="8" y="22"/>
                  </a:cubicBezTo>
                  <a:cubicBezTo>
                    <a:pt x="8" y="16"/>
                    <a:pt x="8" y="16"/>
                    <a:pt x="8" y="16"/>
                  </a:cubicBezTo>
                  <a:cubicBezTo>
                    <a:pt x="32" y="16"/>
                    <a:pt x="32" y="16"/>
                    <a:pt x="32" y="16"/>
                  </a:cubicBezTo>
                  <a:cubicBezTo>
                    <a:pt x="33" y="16"/>
                    <a:pt x="34" y="15"/>
                    <a:pt x="34" y="14"/>
                  </a:cubicBezTo>
                  <a:cubicBezTo>
                    <a:pt x="34" y="9"/>
                    <a:pt x="34" y="9"/>
                    <a:pt x="34" y="9"/>
                  </a:cubicBezTo>
                  <a:cubicBezTo>
                    <a:pt x="34" y="9"/>
                    <a:pt x="33"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0" name="Freeform 269"/>
            <p:cNvSpPr>
              <a:spLocks/>
            </p:cNvSpPr>
            <p:nvPr/>
          </p:nvSpPr>
          <p:spPr bwMode="auto">
            <a:xfrm>
              <a:off x="4007" y="2077"/>
              <a:ext cx="83" cy="52"/>
            </a:xfrm>
            <a:custGeom>
              <a:avLst/>
              <a:gdLst>
                <a:gd name="T0" fmla="*/ 29 w 35"/>
                <a:gd name="T1" fmla="*/ 0 h 22"/>
                <a:gd name="T2" fmla="*/ 27 w 35"/>
                <a:gd name="T3" fmla="*/ 2 h 22"/>
                <a:gd name="T4" fmla="*/ 27 w 35"/>
                <a:gd name="T5" fmla="*/ 14 h 22"/>
                <a:gd name="T6" fmla="*/ 22 w 35"/>
                <a:gd name="T7" fmla="*/ 14 h 22"/>
                <a:gd name="T8" fmla="*/ 22 w 35"/>
                <a:gd name="T9" fmla="*/ 2 h 22"/>
                <a:gd name="T10" fmla="*/ 20 w 35"/>
                <a:gd name="T11" fmla="*/ 0 h 22"/>
                <a:gd name="T12" fmla="*/ 16 w 35"/>
                <a:gd name="T13" fmla="*/ 0 h 22"/>
                <a:gd name="T14" fmla="*/ 14 w 35"/>
                <a:gd name="T15" fmla="*/ 2 h 22"/>
                <a:gd name="T16" fmla="*/ 14 w 35"/>
                <a:gd name="T17" fmla="*/ 14 h 22"/>
                <a:gd name="T18" fmla="*/ 8 w 35"/>
                <a:gd name="T19" fmla="*/ 14 h 22"/>
                <a:gd name="T20" fmla="*/ 8 w 35"/>
                <a:gd name="T21" fmla="*/ 2 h 22"/>
                <a:gd name="T22" fmla="*/ 6 w 35"/>
                <a:gd name="T23" fmla="*/ 0 h 22"/>
                <a:gd name="T24" fmla="*/ 2 w 35"/>
                <a:gd name="T25" fmla="*/ 0 h 22"/>
                <a:gd name="T26" fmla="*/ 0 w 35"/>
                <a:gd name="T27" fmla="*/ 2 h 22"/>
                <a:gd name="T28" fmla="*/ 0 w 35"/>
                <a:gd name="T29" fmla="*/ 20 h 22"/>
                <a:gd name="T30" fmla="*/ 2 w 35"/>
                <a:gd name="T31" fmla="*/ 22 h 22"/>
                <a:gd name="T32" fmla="*/ 33 w 35"/>
                <a:gd name="T33" fmla="*/ 22 h 22"/>
                <a:gd name="T34" fmla="*/ 35 w 35"/>
                <a:gd name="T35" fmla="*/ 20 h 22"/>
                <a:gd name="T36" fmla="*/ 35 w 35"/>
                <a:gd name="T37" fmla="*/ 2 h 22"/>
                <a:gd name="T38" fmla="*/ 33 w 35"/>
                <a:gd name="T39" fmla="*/ 0 h 22"/>
                <a:gd name="T40" fmla="*/ 29 w 35"/>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2">
                  <a:moveTo>
                    <a:pt x="29" y="0"/>
                  </a:moveTo>
                  <a:cubicBezTo>
                    <a:pt x="28" y="0"/>
                    <a:pt x="27" y="1"/>
                    <a:pt x="27" y="2"/>
                  </a:cubicBezTo>
                  <a:cubicBezTo>
                    <a:pt x="27" y="14"/>
                    <a:pt x="27" y="14"/>
                    <a:pt x="27" y="14"/>
                  </a:cubicBezTo>
                  <a:cubicBezTo>
                    <a:pt x="22" y="14"/>
                    <a:pt x="22" y="14"/>
                    <a:pt x="22" y="14"/>
                  </a:cubicBezTo>
                  <a:cubicBezTo>
                    <a:pt x="22" y="2"/>
                    <a:pt x="22" y="2"/>
                    <a:pt x="22" y="2"/>
                  </a:cubicBezTo>
                  <a:cubicBezTo>
                    <a:pt x="22" y="1"/>
                    <a:pt x="21" y="0"/>
                    <a:pt x="20" y="0"/>
                  </a:cubicBezTo>
                  <a:cubicBezTo>
                    <a:pt x="16" y="0"/>
                    <a:pt x="16" y="0"/>
                    <a:pt x="16" y="0"/>
                  </a:cubicBezTo>
                  <a:cubicBezTo>
                    <a:pt x="14" y="0"/>
                    <a:pt x="14" y="1"/>
                    <a:pt x="14" y="2"/>
                  </a:cubicBezTo>
                  <a:cubicBezTo>
                    <a:pt x="14" y="14"/>
                    <a:pt x="14" y="14"/>
                    <a:pt x="14" y="14"/>
                  </a:cubicBezTo>
                  <a:cubicBezTo>
                    <a:pt x="8" y="14"/>
                    <a:pt x="8" y="14"/>
                    <a:pt x="8" y="14"/>
                  </a:cubicBezTo>
                  <a:cubicBezTo>
                    <a:pt x="8" y="2"/>
                    <a:pt x="8" y="2"/>
                    <a:pt x="8" y="2"/>
                  </a:cubicBezTo>
                  <a:cubicBezTo>
                    <a:pt x="8" y="1"/>
                    <a:pt x="7" y="0"/>
                    <a:pt x="6" y="0"/>
                  </a:cubicBezTo>
                  <a:cubicBezTo>
                    <a:pt x="2" y="0"/>
                    <a:pt x="2" y="0"/>
                    <a:pt x="2" y="0"/>
                  </a:cubicBezTo>
                  <a:cubicBezTo>
                    <a:pt x="1" y="0"/>
                    <a:pt x="0" y="1"/>
                    <a:pt x="0" y="2"/>
                  </a:cubicBezTo>
                  <a:cubicBezTo>
                    <a:pt x="0" y="20"/>
                    <a:pt x="0" y="20"/>
                    <a:pt x="0" y="20"/>
                  </a:cubicBezTo>
                  <a:cubicBezTo>
                    <a:pt x="0" y="22"/>
                    <a:pt x="1" y="22"/>
                    <a:pt x="2" y="22"/>
                  </a:cubicBezTo>
                  <a:cubicBezTo>
                    <a:pt x="33" y="22"/>
                    <a:pt x="33" y="22"/>
                    <a:pt x="33" y="22"/>
                  </a:cubicBezTo>
                  <a:cubicBezTo>
                    <a:pt x="34" y="22"/>
                    <a:pt x="35" y="22"/>
                    <a:pt x="35" y="20"/>
                  </a:cubicBezTo>
                  <a:cubicBezTo>
                    <a:pt x="35" y="2"/>
                    <a:pt x="35" y="2"/>
                    <a:pt x="35" y="2"/>
                  </a:cubicBezTo>
                  <a:cubicBezTo>
                    <a:pt x="35" y="1"/>
                    <a:pt x="34" y="0"/>
                    <a:pt x="33" y="0"/>
                  </a:cubicBez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71" name="TextBox 95"/>
          <p:cNvSpPr txBox="1"/>
          <p:nvPr/>
        </p:nvSpPr>
        <p:spPr>
          <a:xfrm>
            <a:off x="6061089" y="3345764"/>
            <a:ext cx="696365"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Touch </a:t>
            </a: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Interfaces</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272" name="TextBox 96"/>
          <p:cNvSpPr txBox="1"/>
          <p:nvPr/>
        </p:nvSpPr>
        <p:spPr>
          <a:xfrm>
            <a:off x="6061089" y="4204184"/>
            <a:ext cx="696365"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Gesture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Tracking</a:t>
            </a:r>
          </a:p>
        </p:txBody>
      </p:sp>
      <p:sp>
        <p:nvSpPr>
          <p:cNvPr id="273" name="TextBox 97"/>
          <p:cNvSpPr txBox="1"/>
          <p:nvPr/>
        </p:nvSpPr>
        <p:spPr>
          <a:xfrm>
            <a:off x="6061089" y="5062604"/>
            <a:ext cx="696365"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Augmented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Reality</a:t>
            </a:r>
          </a:p>
        </p:txBody>
      </p:sp>
      <p:sp>
        <p:nvSpPr>
          <p:cNvPr id="274" name="TextBox 103"/>
          <p:cNvSpPr txBox="1"/>
          <p:nvPr/>
        </p:nvSpPr>
        <p:spPr>
          <a:xfrm>
            <a:off x="6061090" y="5921023"/>
            <a:ext cx="797770" cy="30777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Voice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charset="0"/>
                <a:ea typeface="+mn-ea"/>
                <a:cs typeface="Arial" charset="0"/>
              </a:rPr>
              <a:t>Recognition</a:t>
            </a:r>
          </a:p>
        </p:txBody>
      </p:sp>
      <p:grpSp>
        <p:nvGrpSpPr>
          <p:cNvPr id="275" name="Group 274"/>
          <p:cNvGrpSpPr>
            <a:grpSpLocks noChangeAspect="1"/>
          </p:cNvGrpSpPr>
          <p:nvPr/>
        </p:nvGrpSpPr>
        <p:grpSpPr bwMode="auto">
          <a:xfrm>
            <a:off x="6812244" y="5884397"/>
            <a:ext cx="411558" cy="341492"/>
            <a:chOff x="3121" y="2125"/>
            <a:chExt cx="558" cy="463"/>
          </a:xfrm>
          <a:solidFill>
            <a:srgbClr val="999977"/>
          </a:solidFill>
        </p:grpSpPr>
        <p:sp>
          <p:nvSpPr>
            <p:cNvPr id="276" name="Freeform 275"/>
            <p:cNvSpPr>
              <a:spLocks/>
            </p:cNvSpPr>
            <p:nvPr/>
          </p:nvSpPr>
          <p:spPr bwMode="auto">
            <a:xfrm>
              <a:off x="3576" y="2343"/>
              <a:ext cx="54" cy="172"/>
            </a:xfrm>
            <a:custGeom>
              <a:avLst/>
              <a:gdLst>
                <a:gd name="T0" fmla="*/ 2 w 23"/>
                <a:gd name="T1" fmla="*/ 71 h 73"/>
                <a:gd name="T2" fmla="*/ 5 w 23"/>
                <a:gd name="T3" fmla="*/ 73 h 73"/>
                <a:gd name="T4" fmla="*/ 7 w 23"/>
                <a:gd name="T5" fmla="*/ 71 h 73"/>
                <a:gd name="T6" fmla="*/ 23 w 23"/>
                <a:gd name="T7" fmla="*/ 37 h 73"/>
                <a:gd name="T8" fmla="*/ 7 w 23"/>
                <a:gd name="T9" fmla="*/ 2 h 73"/>
                <a:gd name="T10" fmla="*/ 2 w 23"/>
                <a:gd name="T11" fmla="*/ 2 h 73"/>
                <a:gd name="T12" fmla="*/ 2 w 23"/>
                <a:gd name="T13" fmla="*/ 7 h 73"/>
                <a:gd name="T14" fmla="*/ 15 w 23"/>
                <a:gd name="T15" fmla="*/ 37 h 73"/>
                <a:gd name="T16" fmla="*/ 2 w 23"/>
                <a:gd name="T17" fmla="*/ 66 h 73"/>
                <a:gd name="T18" fmla="*/ 2 w 23"/>
                <a:gd name="T19"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3">
                  <a:moveTo>
                    <a:pt x="2" y="71"/>
                  </a:moveTo>
                  <a:cubicBezTo>
                    <a:pt x="3" y="72"/>
                    <a:pt x="4" y="73"/>
                    <a:pt x="5" y="73"/>
                  </a:cubicBezTo>
                  <a:cubicBezTo>
                    <a:pt x="6" y="73"/>
                    <a:pt x="7" y="72"/>
                    <a:pt x="7" y="71"/>
                  </a:cubicBezTo>
                  <a:cubicBezTo>
                    <a:pt x="17" y="62"/>
                    <a:pt x="23" y="50"/>
                    <a:pt x="23" y="37"/>
                  </a:cubicBezTo>
                  <a:cubicBezTo>
                    <a:pt x="23" y="23"/>
                    <a:pt x="17" y="11"/>
                    <a:pt x="7" y="2"/>
                  </a:cubicBezTo>
                  <a:cubicBezTo>
                    <a:pt x="6" y="0"/>
                    <a:pt x="3" y="0"/>
                    <a:pt x="2" y="2"/>
                  </a:cubicBezTo>
                  <a:cubicBezTo>
                    <a:pt x="0" y="3"/>
                    <a:pt x="0" y="6"/>
                    <a:pt x="2" y="7"/>
                  </a:cubicBezTo>
                  <a:cubicBezTo>
                    <a:pt x="10" y="15"/>
                    <a:pt x="15" y="25"/>
                    <a:pt x="15" y="37"/>
                  </a:cubicBezTo>
                  <a:cubicBezTo>
                    <a:pt x="15" y="48"/>
                    <a:pt x="10" y="58"/>
                    <a:pt x="2" y="66"/>
                  </a:cubicBezTo>
                  <a:cubicBezTo>
                    <a:pt x="0" y="67"/>
                    <a:pt x="0" y="70"/>
                    <a:pt x="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7" name="Freeform 276"/>
            <p:cNvSpPr>
              <a:spLocks/>
            </p:cNvSpPr>
            <p:nvPr/>
          </p:nvSpPr>
          <p:spPr bwMode="auto">
            <a:xfrm>
              <a:off x="3613" y="2307"/>
              <a:ext cx="66" cy="244"/>
            </a:xfrm>
            <a:custGeom>
              <a:avLst/>
              <a:gdLst>
                <a:gd name="T0" fmla="*/ 20 w 28"/>
                <a:gd name="T1" fmla="*/ 52 h 103"/>
                <a:gd name="T2" fmla="*/ 1 w 28"/>
                <a:gd name="T3" fmla="*/ 96 h 103"/>
                <a:gd name="T4" fmla="*/ 1 w 28"/>
                <a:gd name="T5" fmla="*/ 102 h 103"/>
                <a:gd name="T6" fmla="*/ 4 w 28"/>
                <a:gd name="T7" fmla="*/ 103 h 103"/>
                <a:gd name="T8" fmla="*/ 7 w 28"/>
                <a:gd name="T9" fmla="*/ 102 h 103"/>
                <a:gd name="T10" fmla="*/ 28 w 28"/>
                <a:gd name="T11" fmla="*/ 52 h 103"/>
                <a:gd name="T12" fmla="*/ 7 w 28"/>
                <a:gd name="T13" fmla="*/ 1 h 103"/>
                <a:gd name="T14" fmla="*/ 1 w 28"/>
                <a:gd name="T15" fmla="*/ 1 h 103"/>
                <a:gd name="T16" fmla="*/ 1 w 28"/>
                <a:gd name="T17" fmla="*/ 7 h 103"/>
                <a:gd name="T18" fmla="*/ 20 w 28"/>
                <a:gd name="T19"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03">
                  <a:moveTo>
                    <a:pt x="20" y="52"/>
                  </a:moveTo>
                  <a:cubicBezTo>
                    <a:pt x="20" y="69"/>
                    <a:pt x="14" y="84"/>
                    <a:pt x="1" y="96"/>
                  </a:cubicBezTo>
                  <a:cubicBezTo>
                    <a:pt x="0" y="98"/>
                    <a:pt x="0" y="100"/>
                    <a:pt x="1" y="102"/>
                  </a:cubicBezTo>
                  <a:cubicBezTo>
                    <a:pt x="2" y="103"/>
                    <a:pt x="3" y="103"/>
                    <a:pt x="4" y="103"/>
                  </a:cubicBezTo>
                  <a:cubicBezTo>
                    <a:pt x="5" y="103"/>
                    <a:pt x="6" y="103"/>
                    <a:pt x="7" y="102"/>
                  </a:cubicBezTo>
                  <a:cubicBezTo>
                    <a:pt x="21" y="89"/>
                    <a:pt x="28" y="71"/>
                    <a:pt x="28" y="52"/>
                  </a:cubicBezTo>
                  <a:cubicBezTo>
                    <a:pt x="28" y="32"/>
                    <a:pt x="21" y="14"/>
                    <a:pt x="7" y="1"/>
                  </a:cubicBezTo>
                  <a:cubicBezTo>
                    <a:pt x="5" y="0"/>
                    <a:pt x="3" y="0"/>
                    <a:pt x="1" y="1"/>
                  </a:cubicBezTo>
                  <a:cubicBezTo>
                    <a:pt x="0" y="3"/>
                    <a:pt x="0" y="5"/>
                    <a:pt x="1" y="7"/>
                  </a:cubicBezTo>
                  <a:cubicBezTo>
                    <a:pt x="14" y="19"/>
                    <a:pt x="20" y="35"/>
                    <a:pt x="2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8" name="Freeform 277"/>
            <p:cNvSpPr>
              <a:spLocks/>
            </p:cNvSpPr>
            <p:nvPr/>
          </p:nvSpPr>
          <p:spPr bwMode="auto">
            <a:xfrm>
              <a:off x="3540" y="2381"/>
              <a:ext cx="38" cy="97"/>
            </a:xfrm>
            <a:custGeom>
              <a:avLst/>
              <a:gdLst>
                <a:gd name="T0" fmla="*/ 1 w 16"/>
                <a:gd name="T1" fmla="*/ 40 h 41"/>
                <a:gd name="T2" fmla="*/ 4 w 16"/>
                <a:gd name="T3" fmla="*/ 41 h 41"/>
                <a:gd name="T4" fmla="*/ 7 w 16"/>
                <a:gd name="T5" fmla="*/ 40 h 41"/>
                <a:gd name="T6" fmla="*/ 16 w 16"/>
                <a:gd name="T7" fmla="*/ 21 h 41"/>
                <a:gd name="T8" fmla="*/ 7 w 16"/>
                <a:gd name="T9" fmla="*/ 1 h 41"/>
                <a:gd name="T10" fmla="*/ 1 w 16"/>
                <a:gd name="T11" fmla="*/ 1 h 41"/>
                <a:gd name="T12" fmla="*/ 1 w 16"/>
                <a:gd name="T13" fmla="*/ 7 h 41"/>
                <a:gd name="T14" fmla="*/ 8 w 16"/>
                <a:gd name="T15" fmla="*/ 21 h 41"/>
                <a:gd name="T16" fmla="*/ 1 w 16"/>
                <a:gd name="T17" fmla="*/ 34 h 41"/>
                <a:gd name="T18" fmla="*/ 1 w 16"/>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1">
                  <a:moveTo>
                    <a:pt x="1" y="40"/>
                  </a:moveTo>
                  <a:cubicBezTo>
                    <a:pt x="2" y="41"/>
                    <a:pt x="3" y="41"/>
                    <a:pt x="4" y="41"/>
                  </a:cubicBezTo>
                  <a:cubicBezTo>
                    <a:pt x="5" y="41"/>
                    <a:pt x="6" y="41"/>
                    <a:pt x="7" y="40"/>
                  </a:cubicBezTo>
                  <a:cubicBezTo>
                    <a:pt x="12" y="35"/>
                    <a:pt x="16" y="28"/>
                    <a:pt x="16" y="21"/>
                  </a:cubicBezTo>
                  <a:cubicBezTo>
                    <a:pt x="16" y="13"/>
                    <a:pt x="12" y="6"/>
                    <a:pt x="7" y="1"/>
                  </a:cubicBezTo>
                  <a:cubicBezTo>
                    <a:pt x="5" y="0"/>
                    <a:pt x="3" y="0"/>
                    <a:pt x="1" y="1"/>
                  </a:cubicBezTo>
                  <a:cubicBezTo>
                    <a:pt x="0" y="3"/>
                    <a:pt x="0" y="6"/>
                    <a:pt x="1" y="7"/>
                  </a:cubicBezTo>
                  <a:cubicBezTo>
                    <a:pt x="5" y="11"/>
                    <a:pt x="8" y="15"/>
                    <a:pt x="8" y="21"/>
                  </a:cubicBezTo>
                  <a:cubicBezTo>
                    <a:pt x="8" y="26"/>
                    <a:pt x="5" y="31"/>
                    <a:pt x="1" y="34"/>
                  </a:cubicBezTo>
                  <a:cubicBezTo>
                    <a:pt x="0" y="35"/>
                    <a:pt x="0" y="38"/>
                    <a:pt x="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9" name="Freeform 278"/>
            <p:cNvSpPr>
              <a:spLocks noEditPoints="1"/>
            </p:cNvSpPr>
            <p:nvPr/>
          </p:nvSpPr>
          <p:spPr bwMode="auto">
            <a:xfrm>
              <a:off x="3121" y="2125"/>
              <a:ext cx="406" cy="463"/>
            </a:xfrm>
            <a:custGeom>
              <a:avLst/>
              <a:gdLst>
                <a:gd name="T0" fmla="*/ 5 w 172"/>
                <a:gd name="T1" fmla="*/ 49 h 196"/>
                <a:gd name="T2" fmla="*/ 75 w 172"/>
                <a:gd name="T3" fmla="*/ 0 h 196"/>
                <a:gd name="T4" fmla="*/ 77 w 172"/>
                <a:gd name="T5" fmla="*/ 0 h 196"/>
                <a:gd name="T6" fmla="*/ 153 w 172"/>
                <a:gd name="T7" fmla="*/ 59 h 196"/>
                <a:gd name="T8" fmla="*/ 165 w 172"/>
                <a:gd name="T9" fmla="*/ 93 h 196"/>
                <a:gd name="T10" fmla="*/ 169 w 172"/>
                <a:gd name="T11" fmla="*/ 106 h 196"/>
                <a:gd name="T12" fmla="*/ 157 w 172"/>
                <a:gd name="T13" fmla="*/ 112 h 196"/>
                <a:gd name="T14" fmla="*/ 158 w 172"/>
                <a:gd name="T15" fmla="*/ 114 h 196"/>
                <a:gd name="T16" fmla="*/ 158 w 172"/>
                <a:gd name="T17" fmla="*/ 119 h 196"/>
                <a:gd name="T18" fmla="*/ 155 w 172"/>
                <a:gd name="T19" fmla="*/ 126 h 196"/>
                <a:gd name="T20" fmla="*/ 152 w 172"/>
                <a:gd name="T21" fmla="*/ 136 h 196"/>
                <a:gd name="T22" fmla="*/ 152 w 172"/>
                <a:gd name="T23" fmla="*/ 142 h 196"/>
                <a:gd name="T24" fmla="*/ 129 w 172"/>
                <a:gd name="T25" fmla="*/ 160 h 196"/>
                <a:gd name="T26" fmla="*/ 128 w 172"/>
                <a:gd name="T27" fmla="*/ 160 h 196"/>
                <a:gd name="T28" fmla="*/ 122 w 172"/>
                <a:gd name="T29" fmla="*/ 159 h 196"/>
                <a:gd name="T30" fmla="*/ 118 w 172"/>
                <a:gd name="T31" fmla="*/ 160 h 196"/>
                <a:gd name="T32" fmla="*/ 114 w 172"/>
                <a:gd name="T33" fmla="*/ 164 h 196"/>
                <a:gd name="T34" fmla="*/ 109 w 172"/>
                <a:gd name="T35" fmla="*/ 180 h 196"/>
                <a:gd name="T36" fmla="*/ 107 w 172"/>
                <a:gd name="T37" fmla="*/ 192 h 196"/>
                <a:gd name="T38" fmla="*/ 107 w 172"/>
                <a:gd name="T39" fmla="*/ 194 h 196"/>
                <a:gd name="T40" fmla="*/ 103 w 172"/>
                <a:gd name="T41" fmla="*/ 196 h 196"/>
                <a:gd name="T42" fmla="*/ 102 w 172"/>
                <a:gd name="T43" fmla="*/ 196 h 196"/>
                <a:gd name="T44" fmla="*/ 34 w 172"/>
                <a:gd name="T45" fmla="*/ 176 h 196"/>
                <a:gd name="T46" fmla="*/ 32 w 172"/>
                <a:gd name="T47" fmla="*/ 172 h 196"/>
                <a:gd name="T48" fmla="*/ 22 w 172"/>
                <a:gd name="T49" fmla="*/ 119 h 196"/>
                <a:gd name="T50" fmla="*/ 15 w 172"/>
                <a:gd name="T51" fmla="*/ 106 h 196"/>
                <a:gd name="T52" fmla="*/ 5 w 172"/>
                <a:gd name="T53" fmla="*/ 49 h 196"/>
                <a:gd name="T54" fmla="*/ 22 w 172"/>
                <a:gd name="T55" fmla="*/ 102 h 196"/>
                <a:gd name="T56" fmla="*/ 29 w 172"/>
                <a:gd name="T57" fmla="*/ 115 h 196"/>
                <a:gd name="T58" fmla="*/ 40 w 172"/>
                <a:gd name="T59" fmla="*/ 169 h 196"/>
                <a:gd name="T60" fmla="*/ 100 w 172"/>
                <a:gd name="T61" fmla="*/ 187 h 196"/>
                <a:gd name="T62" fmla="*/ 101 w 172"/>
                <a:gd name="T63" fmla="*/ 180 h 196"/>
                <a:gd name="T64" fmla="*/ 108 w 172"/>
                <a:gd name="T65" fmla="*/ 159 h 196"/>
                <a:gd name="T66" fmla="*/ 111 w 172"/>
                <a:gd name="T67" fmla="*/ 156 h 196"/>
                <a:gd name="T68" fmla="*/ 122 w 172"/>
                <a:gd name="T69" fmla="*/ 151 h 196"/>
                <a:gd name="T70" fmla="*/ 129 w 172"/>
                <a:gd name="T71" fmla="*/ 152 h 196"/>
                <a:gd name="T72" fmla="*/ 130 w 172"/>
                <a:gd name="T73" fmla="*/ 152 h 196"/>
                <a:gd name="T74" fmla="*/ 144 w 172"/>
                <a:gd name="T75" fmla="*/ 142 h 196"/>
                <a:gd name="T76" fmla="*/ 147 w 172"/>
                <a:gd name="T77" fmla="*/ 130 h 196"/>
                <a:gd name="T78" fmla="*/ 147 w 172"/>
                <a:gd name="T79" fmla="*/ 127 h 196"/>
                <a:gd name="T80" fmla="*/ 146 w 172"/>
                <a:gd name="T81" fmla="*/ 126 h 196"/>
                <a:gd name="T82" fmla="*/ 146 w 172"/>
                <a:gd name="T83" fmla="*/ 123 h 196"/>
                <a:gd name="T84" fmla="*/ 149 w 172"/>
                <a:gd name="T85" fmla="*/ 120 h 196"/>
                <a:gd name="T86" fmla="*/ 150 w 172"/>
                <a:gd name="T87" fmla="*/ 119 h 196"/>
                <a:gd name="T88" fmla="*/ 150 w 172"/>
                <a:gd name="T89" fmla="*/ 116 h 196"/>
                <a:gd name="T90" fmla="*/ 148 w 172"/>
                <a:gd name="T91" fmla="*/ 109 h 196"/>
                <a:gd name="T92" fmla="*/ 152 w 172"/>
                <a:gd name="T93" fmla="*/ 104 h 196"/>
                <a:gd name="T94" fmla="*/ 157 w 172"/>
                <a:gd name="T95" fmla="*/ 104 h 196"/>
                <a:gd name="T96" fmla="*/ 162 w 172"/>
                <a:gd name="T97" fmla="*/ 103 h 196"/>
                <a:gd name="T98" fmla="*/ 159 w 172"/>
                <a:gd name="T99" fmla="*/ 98 h 196"/>
                <a:gd name="T100" fmla="*/ 145 w 172"/>
                <a:gd name="T101" fmla="*/ 60 h 196"/>
                <a:gd name="T102" fmla="*/ 77 w 172"/>
                <a:gd name="T103" fmla="*/ 8 h 196"/>
                <a:gd name="T104" fmla="*/ 75 w 172"/>
                <a:gd name="T105" fmla="*/ 8 h 196"/>
                <a:gd name="T106" fmla="*/ 13 w 172"/>
                <a:gd name="T107" fmla="*/ 50 h 196"/>
                <a:gd name="T108" fmla="*/ 22 w 172"/>
                <a:gd name="T109" fmla="*/ 10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96">
                  <a:moveTo>
                    <a:pt x="5" y="49"/>
                  </a:moveTo>
                  <a:cubicBezTo>
                    <a:pt x="11" y="9"/>
                    <a:pt x="65" y="0"/>
                    <a:pt x="75" y="0"/>
                  </a:cubicBezTo>
                  <a:cubicBezTo>
                    <a:pt x="77" y="0"/>
                    <a:pt x="77" y="0"/>
                    <a:pt x="77" y="0"/>
                  </a:cubicBezTo>
                  <a:cubicBezTo>
                    <a:pt x="143" y="0"/>
                    <a:pt x="152" y="45"/>
                    <a:pt x="153" y="59"/>
                  </a:cubicBezTo>
                  <a:cubicBezTo>
                    <a:pt x="154" y="68"/>
                    <a:pt x="158" y="86"/>
                    <a:pt x="165" y="93"/>
                  </a:cubicBezTo>
                  <a:cubicBezTo>
                    <a:pt x="167" y="95"/>
                    <a:pt x="172" y="100"/>
                    <a:pt x="169" y="106"/>
                  </a:cubicBezTo>
                  <a:cubicBezTo>
                    <a:pt x="167" y="112"/>
                    <a:pt x="161" y="112"/>
                    <a:pt x="157" y="112"/>
                  </a:cubicBezTo>
                  <a:cubicBezTo>
                    <a:pt x="157" y="113"/>
                    <a:pt x="157" y="114"/>
                    <a:pt x="158" y="114"/>
                  </a:cubicBezTo>
                  <a:cubicBezTo>
                    <a:pt x="158" y="116"/>
                    <a:pt x="158" y="117"/>
                    <a:pt x="158" y="119"/>
                  </a:cubicBezTo>
                  <a:cubicBezTo>
                    <a:pt x="158" y="122"/>
                    <a:pt x="157" y="124"/>
                    <a:pt x="155" y="126"/>
                  </a:cubicBezTo>
                  <a:cubicBezTo>
                    <a:pt x="156" y="129"/>
                    <a:pt x="155" y="133"/>
                    <a:pt x="152" y="136"/>
                  </a:cubicBezTo>
                  <a:cubicBezTo>
                    <a:pt x="152" y="136"/>
                    <a:pt x="152" y="137"/>
                    <a:pt x="152" y="142"/>
                  </a:cubicBezTo>
                  <a:cubicBezTo>
                    <a:pt x="152" y="155"/>
                    <a:pt x="139" y="161"/>
                    <a:pt x="129" y="160"/>
                  </a:cubicBezTo>
                  <a:cubicBezTo>
                    <a:pt x="128" y="160"/>
                    <a:pt x="128" y="160"/>
                    <a:pt x="128" y="160"/>
                  </a:cubicBezTo>
                  <a:cubicBezTo>
                    <a:pt x="126" y="159"/>
                    <a:pt x="124" y="159"/>
                    <a:pt x="122" y="159"/>
                  </a:cubicBezTo>
                  <a:cubicBezTo>
                    <a:pt x="119" y="159"/>
                    <a:pt x="118" y="160"/>
                    <a:pt x="118" y="160"/>
                  </a:cubicBezTo>
                  <a:cubicBezTo>
                    <a:pt x="116" y="162"/>
                    <a:pt x="115" y="163"/>
                    <a:pt x="114" y="164"/>
                  </a:cubicBezTo>
                  <a:cubicBezTo>
                    <a:pt x="111" y="168"/>
                    <a:pt x="109" y="170"/>
                    <a:pt x="109" y="180"/>
                  </a:cubicBezTo>
                  <a:cubicBezTo>
                    <a:pt x="109" y="188"/>
                    <a:pt x="108" y="191"/>
                    <a:pt x="107" y="192"/>
                  </a:cubicBezTo>
                  <a:cubicBezTo>
                    <a:pt x="107" y="194"/>
                    <a:pt x="107" y="194"/>
                    <a:pt x="107" y="194"/>
                  </a:cubicBezTo>
                  <a:cubicBezTo>
                    <a:pt x="106" y="195"/>
                    <a:pt x="105" y="196"/>
                    <a:pt x="103" y="196"/>
                  </a:cubicBezTo>
                  <a:cubicBezTo>
                    <a:pt x="103" y="196"/>
                    <a:pt x="102" y="196"/>
                    <a:pt x="102" y="196"/>
                  </a:cubicBezTo>
                  <a:cubicBezTo>
                    <a:pt x="34" y="176"/>
                    <a:pt x="34" y="176"/>
                    <a:pt x="34" y="176"/>
                  </a:cubicBezTo>
                  <a:cubicBezTo>
                    <a:pt x="33" y="175"/>
                    <a:pt x="31" y="174"/>
                    <a:pt x="32" y="172"/>
                  </a:cubicBezTo>
                  <a:cubicBezTo>
                    <a:pt x="33" y="159"/>
                    <a:pt x="32" y="137"/>
                    <a:pt x="22" y="119"/>
                  </a:cubicBezTo>
                  <a:cubicBezTo>
                    <a:pt x="19" y="114"/>
                    <a:pt x="17" y="110"/>
                    <a:pt x="15" y="106"/>
                  </a:cubicBezTo>
                  <a:cubicBezTo>
                    <a:pt x="3" y="86"/>
                    <a:pt x="0" y="82"/>
                    <a:pt x="5" y="49"/>
                  </a:cubicBezTo>
                  <a:close/>
                  <a:moveTo>
                    <a:pt x="22" y="102"/>
                  </a:moveTo>
                  <a:cubicBezTo>
                    <a:pt x="24" y="106"/>
                    <a:pt x="26" y="110"/>
                    <a:pt x="29" y="115"/>
                  </a:cubicBezTo>
                  <a:cubicBezTo>
                    <a:pt x="39" y="133"/>
                    <a:pt x="41" y="155"/>
                    <a:pt x="40" y="169"/>
                  </a:cubicBezTo>
                  <a:cubicBezTo>
                    <a:pt x="100" y="187"/>
                    <a:pt x="100" y="187"/>
                    <a:pt x="100" y="187"/>
                  </a:cubicBezTo>
                  <a:cubicBezTo>
                    <a:pt x="101" y="186"/>
                    <a:pt x="101" y="183"/>
                    <a:pt x="101" y="180"/>
                  </a:cubicBezTo>
                  <a:cubicBezTo>
                    <a:pt x="101" y="168"/>
                    <a:pt x="104" y="164"/>
                    <a:pt x="108" y="159"/>
                  </a:cubicBezTo>
                  <a:cubicBezTo>
                    <a:pt x="109" y="158"/>
                    <a:pt x="110" y="157"/>
                    <a:pt x="111" y="156"/>
                  </a:cubicBezTo>
                  <a:cubicBezTo>
                    <a:pt x="114" y="151"/>
                    <a:pt x="119" y="151"/>
                    <a:pt x="122" y="151"/>
                  </a:cubicBezTo>
                  <a:cubicBezTo>
                    <a:pt x="124" y="151"/>
                    <a:pt x="127" y="151"/>
                    <a:pt x="129" y="152"/>
                  </a:cubicBezTo>
                  <a:cubicBezTo>
                    <a:pt x="130" y="152"/>
                    <a:pt x="130" y="152"/>
                    <a:pt x="130" y="152"/>
                  </a:cubicBezTo>
                  <a:cubicBezTo>
                    <a:pt x="136" y="153"/>
                    <a:pt x="144" y="150"/>
                    <a:pt x="144" y="142"/>
                  </a:cubicBezTo>
                  <a:cubicBezTo>
                    <a:pt x="144" y="134"/>
                    <a:pt x="145" y="132"/>
                    <a:pt x="147" y="130"/>
                  </a:cubicBezTo>
                  <a:cubicBezTo>
                    <a:pt x="148" y="129"/>
                    <a:pt x="148" y="129"/>
                    <a:pt x="147" y="127"/>
                  </a:cubicBezTo>
                  <a:cubicBezTo>
                    <a:pt x="147" y="127"/>
                    <a:pt x="146" y="127"/>
                    <a:pt x="146" y="126"/>
                  </a:cubicBezTo>
                  <a:cubicBezTo>
                    <a:pt x="145" y="125"/>
                    <a:pt x="145" y="124"/>
                    <a:pt x="146" y="123"/>
                  </a:cubicBezTo>
                  <a:cubicBezTo>
                    <a:pt x="146" y="122"/>
                    <a:pt x="147" y="121"/>
                    <a:pt x="149" y="120"/>
                  </a:cubicBezTo>
                  <a:cubicBezTo>
                    <a:pt x="150" y="120"/>
                    <a:pt x="150" y="119"/>
                    <a:pt x="150" y="119"/>
                  </a:cubicBezTo>
                  <a:cubicBezTo>
                    <a:pt x="150" y="118"/>
                    <a:pt x="150" y="118"/>
                    <a:pt x="150" y="116"/>
                  </a:cubicBezTo>
                  <a:cubicBezTo>
                    <a:pt x="149" y="115"/>
                    <a:pt x="149" y="113"/>
                    <a:pt x="148" y="109"/>
                  </a:cubicBezTo>
                  <a:cubicBezTo>
                    <a:pt x="148" y="107"/>
                    <a:pt x="150" y="105"/>
                    <a:pt x="152" y="104"/>
                  </a:cubicBezTo>
                  <a:cubicBezTo>
                    <a:pt x="153" y="104"/>
                    <a:pt x="155" y="104"/>
                    <a:pt x="157" y="104"/>
                  </a:cubicBezTo>
                  <a:cubicBezTo>
                    <a:pt x="159" y="104"/>
                    <a:pt x="162" y="104"/>
                    <a:pt x="162" y="103"/>
                  </a:cubicBezTo>
                  <a:cubicBezTo>
                    <a:pt x="162" y="102"/>
                    <a:pt x="161" y="101"/>
                    <a:pt x="159" y="98"/>
                  </a:cubicBezTo>
                  <a:cubicBezTo>
                    <a:pt x="148" y="87"/>
                    <a:pt x="145" y="60"/>
                    <a:pt x="145" y="60"/>
                  </a:cubicBezTo>
                  <a:cubicBezTo>
                    <a:pt x="141" y="12"/>
                    <a:pt x="92" y="8"/>
                    <a:pt x="77" y="8"/>
                  </a:cubicBezTo>
                  <a:cubicBezTo>
                    <a:pt x="75" y="8"/>
                    <a:pt x="75" y="8"/>
                    <a:pt x="75" y="8"/>
                  </a:cubicBezTo>
                  <a:cubicBezTo>
                    <a:pt x="67" y="8"/>
                    <a:pt x="18" y="16"/>
                    <a:pt x="13" y="50"/>
                  </a:cubicBezTo>
                  <a:cubicBezTo>
                    <a:pt x="9" y="81"/>
                    <a:pt x="10" y="83"/>
                    <a:pt x="22"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80" name="Group 279"/>
          <p:cNvGrpSpPr>
            <a:grpSpLocks noChangeAspect="1"/>
          </p:cNvGrpSpPr>
          <p:nvPr/>
        </p:nvGrpSpPr>
        <p:grpSpPr bwMode="auto">
          <a:xfrm>
            <a:off x="6813651" y="5032572"/>
            <a:ext cx="335677" cy="352243"/>
            <a:chOff x="3606" y="1917"/>
            <a:chExt cx="466" cy="489"/>
          </a:xfrm>
          <a:solidFill>
            <a:srgbClr val="999977"/>
          </a:solidFill>
        </p:grpSpPr>
        <p:sp>
          <p:nvSpPr>
            <p:cNvPr id="281" name="Freeform 280"/>
            <p:cNvSpPr>
              <a:spLocks noEditPoints="1"/>
            </p:cNvSpPr>
            <p:nvPr/>
          </p:nvSpPr>
          <p:spPr bwMode="auto">
            <a:xfrm>
              <a:off x="3606" y="1941"/>
              <a:ext cx="466" cy="465"/>
            </a:xfrm>
            <a:custGeom>
              <a:avLst/>
              <a:gdLst>
                <a:gd name="T0" fmla="*/ 190 w 197"/>
                <a:gd name="T1" fmla="*/ 152 h 197"/>
                <a:gd name="T2" fmla="*/ 126 w 197"/>
                <a:gd name="T3" fmla="*/ 120 h 197"/>
                <a:gd name="T4" fmla="*/ 126 w 197"/>
                <a:gd name="T5" fmla="*/ 113 h 197"/>
                <a:gd name="T6" fmla="*/ 139 w 197"/>
                <a:gd name="T7" fmla="*/ 87 h 197"/>
                <a:gd name="T8" fmla="*/ 146 w 197"/>
                <a:gd name="T9" fmla="*/ 72 h 197"/>
                <a:gd name="T10" fmla="*/ 143 w 197"/>
                <a:gd name="T11" fmla="*/ 61 h 197"/>
                <a:gd name="T12" fmla="*/ 143 w 197"/>
                <a:gd name="T13" fmla="*/ 41 h 197"/>
                <a:gd name="T14" fmla="*/ 98 w 197"/>
                <a:gd name="T15" fmla="*/ 0 h 197"/>
                <a:gd name="T16" fmla="*/ 54 w 197"/>
                <a:gd name="T17" fmla="*/ 41 h 197"/>
                <a:gd name="T18" fmla="*/ 54 w 197"/>
                <a:gd name="T19" fmla="*/ 61 h 197"/>
                <a:gd name="T20" fmla="*/ 50 w 197"/>
                <a:gd name="T21" fmla="*/ 72 h 197"/>
                <a:gd name="T22" fmla="*/ 58 w 197"/>
                <a:gd name="T23" fmla="*/ 87 h 197"/>
                <a:gd name="T24" fmla="*/ 71 w 197"/>
                <a:gd name="T25" fmla="*/ 113 h 197"/>
                <a:gd name="T26" fmla="*/ 71 w 197"/>
                <a:gd name="T27" fmla="*/ 120 h 197"/>
                <a:gd name="T28" fmla="*/ 7 w 197"/>
                <a:gd name="T29" fmla="*/ 152 h 197"/>
                <a:gd name="T30" fmla="*/ 0 w 197"/>
                <a:gd name="T31" fmla="*/ 162 h 197"/>
                <a:gd name="T32" fmla="*/ 0 w 197"/>
                <a:gd name="T33" fmla="*/ 186 h 197"/>
                <a:gd name="T34" fmla="*/ 11 w 197"/>
                <a:gd name="T35" fmla="*/ 197 h 197"/>
                <a:gd name="T36" fmla="*/ 186 w 197"/>
                <a:gd name="T37" fmla="*/ 197 h 197"/>
                <a:gd name="T38" fmla="*/ 197 w 197"/>
                <a:gd name="T39" fmla="*/ 186 h 197"/>
                <a:gd name="T40" fmla="*/ 197 w 197"/>
                <a:gd name="T41" fmla="*/ 162 h 197"/>
                <a:gd name="T42" fmla="*/ 190 w 197"/>
                <a:gd name="T43" fmla="*/ 152 h 197"/>
                <a:gd name="T44" fmla="*/ 189 w 197"/>
                <a:gd name="T45" fmla="*/ 186 h 197"/>
                <a:gd name="T46" fmla="*/ 186 w 197"/>
                <a:gd name="T47" fmla="*/ 189 h 197"/>
                <a:gd name="T48" fmla="*/ 11 w 197"/>
                <a:gd name="T49" fmla="*/ 189 h 197"/>
                <a:gd name="T50" fmla="*/ 8 w 197"/>
                <a:gd name="T51" fmla="*/ 186 h 197"/>
                <a:gd name="T52" fmla="*/ 8 w 197"/>
                <a:gd name="T53" fmla="*/ 162 h 197"/>
                <a:gd name="T54" fmla="*/ 10 w 197"/>
                <a:gd name="T55" fmla="*/ 160 h 197"/>
                <a:gd name="T56" fmla="*/ 79 w 197"/>
                <a:gd name="T57" fmla="*/ 122 h 197"/>
                <a:gd name="T58" fmla="*/ 79 w 197"/>
                <a:gd name="T59" fmla="*/ 121 h 197"/>
                <a:gd name="T60" fmla="*/ 79 w 197"/>
                <a:gd name="T61" fmla="*/ 111 h 197"/>
                <a:gd name="T62" fmla="*/ 78 w 197"/>
                <a:gd name="T63" fmla="*/ 108 h 197"/>
                <a:gd name="T64" fmla="*/ 65 w 197"/>
                <a:gd name="T65" fmla="*/ 84 h 197"/>
                <a:gd name="T66" fmla="*/ 63 w 197"/>
                <a:gd name="T67" fmla="*/ 82 h 197"/>
                <a:gd name="T68" fmla="*/ 58 w 197"/>
                <a:gd name="T69" fmla="*/ 72 h 197"/>
                <a:gd name="T70" fmla="*/ 61 w 197"/>
                <a:gd name="T71" fmla="*/ 65 h 197"/>
                <a:gd name="T72" fmla="*/ 62 w 197"/>
                <a:gd name="T73" fmla="*/ 63 h 197"/>
                <a:gd name="T74" fmla="*/ 62 w 197"/>
                <a:gd name="T75" fmla="*/ 41 h 197"/>
                <a:gd name="T76" fmla="*/ 98 w 197"/>
                <a:gd name="T77" fmla="*/ 8 h 197"/>
                <a:gd name="T78" fmla="*/ 135 w 197"/>
                <a:gd name="T79" fmla="*/ 41 h 197"/>
                <a:gd name="T80" fmla="*/ 135 w 197"/>
                <a:gd name="T81" fmla="*/ 63 h 197"/>
                <a:gd name="T82" fmla="*/ 136 w 197"/>
                <a:gd name="T83" fmla="*/ 65 h 197"/>
                <a:gd name="T84" fmla="*/ 138 w 197"/>
                <a:gd name="T85" fmla="*/ 72 h 197"/>
                <a:gd name="T86" fmla="*/ 134 w 197"/>
                <a:gd name="T87" fmla="*/ 82 h 197"/>
                <a:gd name="T88" fmla="*/ 132 w 197"/>
                <a:gd name="T89" fmla="*/ 84 h 197"/>
                <a:gd name="T90" fmla="*/ 119 w 197"/>
                <a:gd name="T91" fmla="*/ 108 h 197"/>
                <a:gd name="T92" fmla="*/ 118 w 197"/>
                <a:gd name="T93" fmla="*/ 111 h 197"/>
                <a:gd name="T94" fmla="*/ 118 w 197"/>
                <a:gd name="T95" fmla="*/ 121 h 197"/>
                <a:gd name="T96" fmla="*/ 118 w 197"/>
                <a:gd name="T97" fmla="*/ 122 h 197"/>
                <a:gd name="T98" fmla="*/ 187 w 197"/>
                <a:gd name="T99" fmla="*/ 160 h 197"/>
                <a:gd name="T100" fmla="*/ 189 w 197"/>
                <a:gd name="T101" fmla="*/ 162 h 197"/>
                <a:gd name="T102" fmla="*/ 189 w 197"/>
                <a:gd name="T103" fmla="*/ 18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 h="197">
                  <a:moveTo>
                    <a:pt x="190" y="152"/>
                  </a:moveTo>
                  <a:cubicBezTo>
                    <a:pt x="137" y="132"/>
                    <a:pt x="127" y="123"/>
                    <a:pt x="126" y="120"/>
                  </a:cubicBezTo>
                  <a:cubicBezTo>
                    <a:pt x="126" y="113"/>
                    <a:pt x="126" y="113"/>
                    <a:pt x="126" y="113"/>
                  </a:cubicBezTo>
                  <a:cubicBezTo>
                    <a:pt x="132" y="106"/>
                    <a:pt x="136" y="97"/>
                    <a:pt x="139" y="87"/>
                  </a:cubicBezTo>
                  <a:cubicBezTo>
                    <a:pt x="144" y="84"/>
                    <a:pt x="146" y="78"/>
                    <a:pt x="146" y="72"/>
                  </a:cubicBezTo>
                  <a:cubicBezTo>
                    <a:pt x="146" y="68"/>
                    <a:pt x="145" y="65"/>
                    <a:pt x="143" y="61"/>
                  </a:cubicBezTo>
                  <a:cubicBezTo>
                    <a:pt x="143" y="41"/>
                    <a:pt x="143" y="41"/>
                    <a:pt x="143" y="41"/>
                  </a:cubicBezTo>
                  <a:cubicBezTo>
                    <a:pt x="143" y="15"/>
                    <a:pt x="127" y="0"/>
                    <a:pt x="98" y="0"/>
                  </a:cubicBezTo>
                  <a:cubicBezTo>
                    <a:pt x="71" y="0"/>
                    <a:pt x="54" y="15"/>
                    <a:pt x="54" y="41"/>
                  </a:cubicBezTo>
                  <a:cubicBezTo>
                    <a:pt x="54" y="61"/>
                    <a:pt x="54" y="61"/>
                    <a:pt x="54" y="61"/>
                  </a:cubicBezTo>
                  <a:cubicBezTo>
                    <a:pt x="52" y="65"/>
                    <a:pt x="50" y="68"/>
                    <a:pt x="50" y="72"/>
                  </a:cubicBezTo>
                  <a:cubicBezTo>
                    <a:pt x="50" y="78"/>
                    <a:pt x="53" y="84"/>
                    <a:pt x="58" y="87"/>
                  </a:cubicBezTo>
                  <a:cubicBezTo>
                    <a:pt x="60" y="97"/>
                    <a:pt x="65" y="106"/>
                    <a:pt x="71" y="113"/>
                  </a:cubicBezTo>
                  <a:cubicBezTo>
                    <a:pt x="71" y="120"/>
                    <a:pt x="71" y="120"/>
                    <a:pt x="71" y="120"/>
                  </a:cubicBezTo>
                  <a:cubicBezTo>
                    <a:pt x="70" y="123"/>
                    <a:pt x="60" y="132"/>
                    <a:pt x="7" y="152"/>
                  </a:cubicBezTo>
                  <a:cubicBezTo>
                    <a:pt x="3" y="154"/>
                    <a:pt x="0" y="158"/>
                    <a:pt x="0" y="162"/>
                  </a:cubicBezTo>
                  <a:cubicBezTo>
                    <a:pt x="0" y="186"/>
                    <a:pt x="0" y="186"/>
                    <a:pt x="0" y="186"/>
                  </a:cubicBezTo>
                  <a:cubicBezTo>
                    <a:pt x="0" y="192"/>
                    <a:pt x="5" y="197"/>
                    <a:pt x="11" y="197"/>
                  </a:cubicBezTo>
                  <a:cubicBezTo>
                    <a:pt x="186" y="197"/>
                    <a:pt x="186" y="197"/>
                    <a:pt x="186" y="197"/>
                  </a:cubicBezTo>
                  <a:cubicBezTo>
                    <a:pt x="192" y="197"/>
                    <a:pt x="197" y="192"/>
                    <a:pt x="197" y="186"/>
                  </a:cubicBezTo>
                  <a:cubicBezTo>
                    <a:pt x="197" y="162"/>
                    <a:pt x="197" y="162"/>
                    <a:pt x="197" y="162"/>
                  </a:cubicBezTo>
                  <a:cubicBezTo>
                    <a:pt x="197" y="158"/>
                    <a:pt x="194" y="154"/>
                    <a:pt x="190" y="152"/>
                  </a:cubicBezTo>
                  <a:close/>
                  <a:moveTo>
                    <a:pt x="189" y="186"/>
                  </a:moveTo>
                  <a:cubicBezTo>
                    <a:pt x="189" y="188"/>
                    <a:pt x="188" y="189"/>
                    <a:pt x="186" y="189"/>
                  </a:cubicBezTo>
                  <a:cubicBezTo>
                    <a:pt x="11" y="189"/>
                    <a:pt x="11" y="189"/>
                    <a:pt x="11" y="189"/>
                  </a:cubicBezTo>
                  <a:cubicBezTo>
                    <a:pt x="9" y="189"/>
                    <a:pt x="8" y="188"/>
                    <a:pt x="8" y="186"/>
                  </a:cubicBezTo>
                  <a:cubicBezTo>
                    <a:pt x="8" y="162"/>
                    <a:pt x="8" y="162"/>
                    <a:pt x="8" y="162"/>
                  </a:cubicBezTo>
                  <a:cubicBezTo>
                    <a:pt x="8" y="161"/>
                    <a:pt x="9" y="160"/>
                    <a:pt x="10" y="160"/>
                  </a:cubicBezTo>
                  <a:cubicBezTo>
                    <a:pt x="67" y="137"/>
                    <a:pt x="77" y="128"/>
                    <a:pt x="79" y="122"/>
                  </a:cubicBezTo>
                  <a:cubicBezTo>
                    <a:pt x="79" y="121"/>
                    <a:pt x="79" y="121"/>
                    <a:pt x="79" y="121"/>
                  </a:cubicBezTo>
                  <a:cubicBezTo>
                    <a:pt x="79" y="111"/>
                    <a:pt x="79" y="111"/>
                    <a:pt x="79" y="111"/>
                  </a:cubicBezTo>
                  <a:cubicBezTo>
                    <a:pt x="79" y="110"/>
                    <a:pt x="79" y="109"/>
                    <a:pt x="78" y="108"/>
                  </a:cubicBezTo>
                  <a:cubicBezTo>
                    <a:pt x="72" y="102"/>
                    <a:pt x="68" y="94"/>
                    <a:pt x="65" y="84"/>
                  </a:cubicBezTo>
                  <a:cubicBezTo>
                    <a:pt x="65" y="83"/>
                    <a:pt x="64" y="82"/>
                    <a:pt x="63" y="82"/>
                  </a:cubicBezTo>
                  <a:cubicBezTo>
                    <a:pt x="60" y="80"/>
                    <a:pt x="58" y="76"/>
                    <a:pt x="58" y="72"/>
                  </a:cubicBezTo>
                  <a:cubicBezTo>
                    <a:pt x="58" y="69"/>
                    <a:pt x="60" y="67"/>
                    <a:pt x="61" y="65"/>
                  </a:cubicBezTo>
                  <a:cubicBezTo>
                    <a:pt x="62" y="64"/>
                    <a:pt x="62" y="64"/>
                    <a:pt x="62" y="63"/>
                  </a:cubicBezTo>
                  <a:cubicBezTo>
                    <a:pt x="62" y="41"/>
                    <a:pt x="62" y="41"/>
                    <a:pt x="62" y="41"/>
                  </a:cubicBezTo>
                  <a:cubicBezTo>
                    <a:pt x="62" y="20"/>
                    <a:pt x="75" y="8"/>
                    <a:pt x="98" y="8"/>
                  </a:cubicBezTo>
                  <a:cubicBezTo>
                    <a:pt x="122" y="8"/>
                    <a:pt x="135" y="20"/>
                    <a:pt x="135" y="41"/>
                  </a:cubicBezTo>
                  <a:cubicBezTo>
                    <a:pt x="135" y="63"/>
                    <a:pt x="135" y="63"/>
                    <a:pt x="135" y="63"/>
                  </a:cubicBezTo>
                  <a:cubicBezTo>
                    <a:pt x="135" y="64"/>
                    <a:pt x="135" y="64"/>
                    <a:pt x="136" y="65"/>
                  </a:cubicBezTo>
                  <a:cubicBezTo>
                    <a:pt x="137" y="67"/>
                    <a:pt x="138" y="69"/>
                    <a:pt x="138" y="72"/>
                  </a:cubicBezTo>
                  <a:cubicBezTo>
                    <a:pt x="138" y="76"/>
                    <a:pt x="137" y="80"/>
                    <a:pt x="134" y="82"/>
                  </a:cubicBezTo>
                  <a:cubicBezTo>
                    <a:pt x="133" y="82"/>
                    <a:pt x="132" y="83"/>
                    <a:pt x="132" y="84"/>
                  </a:cubicBezTo>
                  <a:cubicBezTo>
                    <a:pt x="129" y="94"/>
                    <a:pt x="125" y="102"/>
                    <a:pt x="119" y="108"/>
                  </a:cubicBezTo>
                  <a:cubicBezTo>
                    <a:pt x="118" y="109"/>
                    <a:pt x="118" y="110"/>
                    <a:pt x="118" y="111"/>
                  </a:cubicBezTo>
                  <a:cubicBezTo>
                    <a:pt x="118" y="121"/>
                    <a:pt x="118" y="121"/>
                    <a:pt x="118" y="121"/>
                  </a:cubicBezTo>
                  <a:cubicBezTo>
                    <a:pt x="118" y="121"/>
                    <a:pt x="118" y="121"/>
                    <a:pt x="118" y="122"/>
                  </a:cubicBezTo>
                  <a:cubicBezTo>
                    <a:pt x="120" y="128"/>
                    <a:pt x="129" y="138"/>
                    <a:pt x="187" y="160"/>
                  </a:cubicBezTo>
                  <a:cubicBezTo>
                    <a:pt x="188" y="160"/>
                    <a:pt x="189" y="161"/>
                    <a:pt x="189" y="162"/>
                  </a:cubicBezTo>
                  <a:lnTo>
                    <a:pt x="189"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2" name="Freeform 281"/>
            <p:cNvSpPr>
              <a:spLocks/>
            </p:cNvSpPr>
            <p:nvPr/>
          </p:nvSpPr>
          <p:spPr bwMode="auto">
            <a:xfrm>
              <a:off x="3944" y="1917"/>
              <a:ext cx="87" cy="81"/>
            </a:xfrm>
            <a:custGeom>
              <a:avLst/>
              <a:gdLst>
                <a:gd name="T0" fmla="*/ 10 w 37"/>
                <a:gd name="T1" fmla="*/ 8 h 34"/>
                <a:gd name="T2" fmla="*/ 29 w 37"/>
                <a:gd name="T3" fmla="*/ 27 h 34"/>
                <a:gd name="T4" fmla="*/ 29 w 37"/>
                <a:gd name="T5" fmla="*/ 32 h 34"/>
                <a:gd name="T6" fmla="*/ 32 w 37"/>
                <a:gd name="T7" fmla="*/ 34 h 34"/>
                <a:gd name="T8" fmla="*/ 35 w 37"/>
                <a:gd name="T9" fmla="*/ 34 h 34"/>
                <a:gd name="T10" fmla="*/ 37 w 37"/>
                <a:gd name="T11" fmla="*/ 32 h 34"/>
                <a:gd name="T12" fmla="*/ 37 w 37"/>
                <a:gd name="T13" fmla="*/ 27 h 34"/>
                <a:gd name="T14" fmla="*/ 10 w 37"/>
                <a:gd name="T15" fmla="*/ 0 h 34"/>
                <a:gd name="T16" fmla="*/ 3 w 37"/>
                <a:gd name="T17" fmla="*/ 0 h 34"/>
                <a:gd name="T18" fmla="*/ 0 w 37"/>
                <a:gd name="T19" fmla="*/ 2 h 34"/>
                <a:gd name="T20" fmla="*/ 0 w 37"/>
                <a:gd name="T21" fmla="*/ 5 h 34"/>
                <a:gd name="T22" fmla="*/ 3 w 37"/>
                <a:gd name="T23" fmla="*/ 8 h 34"/>
                <a:gd name="T24" fmla="*/ 10 w 37"/>
                <a:gd name="T2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10" y="8"/>
                  </a:moveTo>
                  <a:cubicBezTo>
                    <a:pt x="20" y="8"/>
                    <a:pt x="29" y="17"/>
                    <a:pt x="29" y="27"/>
                  </a:cubicBezTo>
                  <a:cubicBezTo>
                    <a:pt x="29" y="32"/>
                    <a:pt x="29" y="32"/>
                    <a:pt x="29" y="32"/>
                  </a:cubicBezTo>
                  <a:cubicBezTo>
                    <a:pt x="29" y="33"/>
                    <a:pt x="30" y="34"/>
                    <a:pt x="32" y="34"/>
                  </a:cubicBezTo>
                  <a:cubicBezTo>
                    <a:pt x="35" y="34"/>
                    <a:pt x="35" y="34"/>
                    <a:pt x="35" y="34"/>
                  </a:cubicBezTo>
                  <a:cubicBezTo>
                    <a:pt x="36" y="34"/>
                    <a:pt x="37" y="33"/>
                    <a:pt x="37" y="32"/>
                  </a:cubicBezTo>
                  <a:cubicBezTo>
                    <a:pt x="37" y="27"/>
                    <a:pt x="37" y="27"/>
                    <a:pt x="37" y="27"/>
                  </a:cubicBezTo>
                  <a:cubicBezTo>
                    <a:pt x="37" y="12"/>
                    <a:pt x="25" y="0"/>
                    <a:pt x="10" y="0"/>
                  </a:cubicBezTo>
                  <a:cubicBezTo>
                    <a:pt x="3" y="0"/>
                    <a:pt x="3" y="0"/>
                    <a:pt x="3" y="0"/>
                  </a:cubicBezTo>
                  <a:cubicBezTo>
                    <a:pt x="1" y="0"/>
                    <a:pt x="0" y="1"/>
                    <a:pt x="0" y="2"/>
                  </a:cubicBezTo>
                  <a:cubicBezTo>
                    <a:pt x="0" y="5"/>
                    <a:pt x="0" y="5"/>
                    <a:pt x="0" y="5"/>
                  </a:cubicBezTo>
                  <a:cubicBezTo>
                    <a:pt x="0" y="7"/>
                    <a:pt x="1" y="8"/>
                    <a:pt x="3" y="8"/>
                  </a:cubicBez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3" name="Freeform 282"/>
            <p:cNvSpPr>
              <a:spLocks/>
            </p:cNvSpPr>
            <p:nvPr/>
          </p:nvSpPr>
          <p:spPr bwMode="auto">
            <a:xfrm>
              <a:off x="3651" y="2149"/>
              <a:ext cx="94" cy="82"/>
            </a:xfrm>
            <a:custGeom>
              <a:avLst/>
              <a:gdLst>
                <a:gd name="T0" fmla="*/ 28 w 40"/>
                <a:gd name="T1" fmla="*/ 27 h 35"/>
                <a:gd name="T2" fmla="*/ 8 w 40"/>
                <a:gd name="T3" fmla="*/ 7 h 35"/>
                <a:gd name="T4" fmla="*/ 8 w 40"/>
                <a:gd name="T5" fmla="*/ 3 h 35"/>
                <a:gd name="T6" fmla="*/ 6 w 40"/>
                <a:gd name="T7" fmla="*/ 0 h 35"/>
                <a:gd name="T8" fmla="*/ 3 w 40"/>
                <a:gd name="T9" fmla="*/ 0 h 35"/>
                <a:gd name="T10" fmla="*/ 0 w 40"/>
                <a:gd name="T11" fmla="*/ 3 h 35"/>
                <a:gd name="T12" fmla="*/ 0 w 40"/>
                <a:gd name="T13" fmla="*/ 7 h 35"/>
                <a:gd name="T14" fmla="*/ 28 w 40"/>
                <a:gd name="T15" fmla="*/ 35 h 35"/>
                <a:gd name="T16" fmla="*/ 38 w 40"/>
                <a:gd name="T17" fmla="*/ 35 h 35"/>
                <a:gd name="T18" fmla="*/ 40 w 40"/>
                <a:gd name="T19" fmla="*/ 32 h 35"/>
                <a:gd name="T20" fmla="*/ 40 w 40"/>
                <a:gd name="T21" fmla="*/ 29 h 35"/>
                <a:gd name="T22" fmla="*/ 38 w 40"/>
                <a:gd name="T23" fmla="*/ 27 h 35"/>
                <a:gd name="T24" fmla="*/ 28 w 40"/>
                <a:gd name="T2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5">
                  <a:moveTo>
                    <a:pt x="28" y="27"/>
                  </a:moveTo>
                  <a:cubicBezTo>
                    <a:pt x="17" y="27"/>
                    <a:pt x="8" y="18"/>
                    <a:pt x="8" y="7"/>
                  </a:cubicBezTo>
                  <a:cubicBezTo>
                    <a:pt x="8" y="3"/>
                    <a:pt x="8" y="3"/>
                    <a:pt x="8" y="3"/>
                  </a:cubicBezTo>
                  <a:cubicBezTo>
                    <a:pt x="8" y="1"/>
                    <a:pt x="7" y="0"/>
                    <a:pt x="6" y="0"/>
                  </a:cubicBezTo>
                  <a:cubicBezTo>
                    <a:pt x="3" y="0"/>
                    <a:pt x="3" y="0"/>
                    <a:pt x="3" y="0"/>
                  </a:cubicBezTo>
                  <a:cubicBezTo>
                    <a:pt x="1" y="0"/>
                    <a:pt x="0" y="1"/>
                    <a:pt x="0" y="3"/>
                  </a:cubicBezTo>
                  <a:cubicBezTo>
                    <a:pt x="0" y="7"/>
                    <a:pt x="0" y="7"/>
                    <a:pt x="0" y="7"/>
                  </a:cubicBezTo>
                  <a:cubicBezTo>
                    <a:pt x="0" y="23"/>
                    <a:pt x="13" y="35"/>
                    <a:pt x="28" y="35"/>
                  </a:cubicBezTo>
                  <a:cubicBezTo>
                    <a:pt x="38" y="35"/>
                    <a:pt x="38" y="35"/>
                    <a:pt x="38" y="35"/>
                  </a:cubicBezTo>
                  <a:cubicBezTo>
                    <a:pt x="39" y="35"/>
                    <a:pt x="40" y="34"/>
                    <a:pt x="40" y="32"/>
                  </a:cubicBezTo>
                  <a:cubicBezTo>
                    <a:pt x="40" y="29"/>
                    <a:pt x="40" y="29"/>
                    <a:pt x="40" y="29"/>
                  </a:cubicBezTo>
                  <a:cubicBezTo>
                    <a:pt x="40" y="28"/>
                    <a:pt x="39" y="27"/>
                    <a:pt x="38" y="27"/>
                  </a:cubicBez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4" name="Freeform 283"/>
            <p:cNvSpPr>
              <a:spLocks/>
            </p:cNvSpPr>
            <p:nvPr/>
          </p:nvSpPr>
          <p:spPr bwMode="auto">
            <a:xfrm>
              <a:off x="3944" y="2149"/>
              <a:ext cx="87" cy="82"/>
            </a:xfrm>
            <a:custGeom>
              <a:avLst/>
              <a:gdLst>
                <a:gd name="T0" fmla="*/ 29 w 37"/>
                <a:gd name="T1" fmla="*/ 7 h 35"/>
                <a:gd name="T2" fmla="*/ 10 w 37"/>
                <a:gd name="T3" fmla="*/ 27 h 35"/>
                <a:gd name="T4" fmla="*/ 3 w 37"/>
                <a:gd name="T5" fmla="*/ 27 h 35"/>
                <a:gd name="T6" fmla="*/ 0 w 37"/>
                <a:gd name="T7" fmla="*/ 29 h 35"/>
                <a:gd name="T8" fmla="*/ 0 w 37"/>
                <a:gd name="T9" fmla="*/ 32 h 35"/>
                <a:gd name="T10" fmla="*/ 3 w 37"/>
                <a:gd name="T11" fmla="*/ 35 h 35"/>
                <a:gd name="T12" fmla="*/ 10 w 37"/>
                <a:gd name="T13" fmla="*/ 35 h 35"/>
                <a:gd name="T14" fmla="*/ 37 w 37"/>
                <a:gd name="T15" fmla="*/ 7 h 35"/>
                <a:gd name="T16" fmla="*/ 37 w 37"/>
                <a:gd name="T17" fmla="*/ 3 h 35"/>
                <a:gd name="T18" fmla="*/ 35 w 37"/>
                <a:gd name="T19" fmla="*/ 0 h 35"/>
                <a:gd name="T20" fmla="*/ 32 w 37"/>
                <a:gd name="T21" fmla="*/ 0 h 35"/>
                <a:gd name="T22" fmla="*/ 29 w 37"/>
                <a:gd name="T23" fmla="*/ 3 h 35"/>
                <a:gd name="T24" fmla="*/ 29 w 37"/>
                <a:gd name="T2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5">
                  <a:moveTo>
                    <a:pt x="29" y="7"/>
                  </a:moveTo>
                  <a:cubicBezTo>
                    <a:pt x="29" y="18"/>
                    <a:pt x="20" y="27"/>
                    <a:pt x="10" y="27"/>
                  </a:cubicBezTo>
                  <a:cubicBezTo>
                    <a:pt x="3" y="27"/>
                    <a:pt x="3" y="27"/>
                    <a:pt x="3" y="27"/>
                  </a:cubicBezTo>
                  <a:cubicBezTo>
                    <a:pt x="1" y="27"/>
                    <a:pt x="0" y="28"/>
                    <a:pt x="0" y="29"/>
                  </a:cubicBezTo>
                  <a:cubicBezTo>
                    <a:pt x="0" y="32"/>
                    <a:pt x="0" y="32"/>
                    <a:pt x="0" y="32"/>
                  </a:cubicBezTo>
                  <a:cubicBezTo>
                    <a:pt x="0" y="34"/>
                    <a:pt x="1" y="35"/>
                    <a:pt x="3" y="35"/>
                  </a:cubicBezTo>
                  <a:cubicBezTo>
                    <a:pt x="10" y="35"/>
                    <a:pt x="10" y="35"/>
                    <a:pt x="10" y="35"/>
                  </a:cubicBezTo>
                  <a:cubicBezTo>
                    <a:pt x="25" y="35"/>
                    <a:pt x="37" y="23"/>
                    <a:pt x="37" y="7"/>
                  </a:cubicBezTo>
                  <a:cubicBezTo>
                    <a:pt x="37" y="3"/>
                    <a:pt x="37" y="3"/>
                    <a:pt x="37" y="3"/>
                  </a:cubicBezTo>
                  <a:cubicBezTo>
                    <a:pt x="37" y="1"/>
                    <a:pt x="36" y="0"/>
                    <a:pt x="35" y="0"/>
                  </a:cubicBezTo>
                  <a:cubicBezTo>
                    <a:pt x="32" y="0"/>
                    <a:pt x="32" y="0"/>
                    <a:pt x="32" y="0"/>
                  </a:cubicBezTo>
                  <a:cubicBezTo>
                    <a:pt x="30" y="0"/>
                    <a:pt x="29" y="1"/>
                    <a:pt x="29" y="3"/>
                  </a:cubicBez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5" name="Freeform 284"/>
            <p:cNvSpPr>
              <a:spLocks/>
            </p:cNvSpPr>
            <p:nvPr/>
          </p:nvSpPr>
          <p:spPr bwMode="auto">
            <a:xfrm>
              <a:off x="3651" y="1917"/>
              <a:ext cx="94" cy="81"/>
            </a:xfrm>
            <a:custGeom>
              <a:avLst/>
              <a:gdLst>
                <a:gd name="T0" fmla="*/ 8 w 40"/>
                <a:gd name="T1" fmla="*/ 27 h 34"/>
                <a:gd name="T2" fmla="*/ 28 w 40"/>
                <a:gd name="T3" fmla="*/ 8 h 34"/>
                <a:gd name="T4" fmla="*/ 38 w 40"/>
                <a:gd name="T5" fmla="*/ 8 h 34"/>
                <a:gd name="T6" fmla="*/ 40 w 40"/>
                <a:gd name="T7" fmla="*/ 5 h 34"/>
                <a:gd name="T8" fmla="*/ 40 w 40"/>
                <a:gd name="T9" fmla="*/ 2 h 34"/>
                <a:gd name="T10" fmla="*/ 38 w 40"/>
                <a:gd name="T11" fmla="*/ 0 h 34"/>
                <a:gd name="T12" fmla="*/ 28 w 40"/>
                <a:gd name="T13" fmla="*/ 0 h 34"/>
                <a:gd name="T14" fmla="*/ 0 w 40"/>
                <a:gd name="T15" fmla="*/ 27 h 34"/>
                <a:gd name="T16" fmla="*/ 0 w 40"/>
                <a:gd name="T17" fmla="*/ 32 h 34"/>
                <a:gd name="T18" fmla="*/ 3 w 40"/>
                <a:gd name="T19" fmla="*/ 34 h 34"/>
                <a:gd name="T20" fmla="*/ 6 w 40"/>
                <a:gd name="T21" fmla="*/ 34 h 34"/>
                <a:gd name="T22" fmla="*/ 8 w 40"/>
                <a:gd name="T23" fmla="*/ 32 h 34"/>
                <a:gd name="T24" fmla="*/ 8 w 40"/>
                <a:gd name="T25"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4">
                  <a:moveTo>
                    <a:pt x="8" y="27"/>
                  </a:moveTo>
                  <a:cubicBezTo>
                    <a:pt x="8" y="17"/>
                    <a:pt x="17" y="8"/>
                    <a:pt x="28" y="8"/>
                  </a:cubicBezTo>
                  <a:cubicBezTo>
                    <a:pt x="38" y="8"/>
                    <a:pt x="38" y="8"/>
                    <a:pt x="38" y="8"/>
                  </a:cubicBezTo>
                  <a:cubicBezTo>
                    <a:pt x="39" y="8"/>
                    <a:pt x="40" y="7"/>
                    <a:pt x="40" y="5"/>
                  </a:cubicBezTo>
                  <a:cubicBezTo>
                    <a:pt x="40" y="2"/>
                    <a:pt x="40" y="2"/>
                    <a:pt x="40" y="2"/>
                  </a:cubicBezTo>
                  <a:cubicBezTo>
                    <a:pt x="40" y="1"/>
                    <a:pt x="39" y="0"/>
                    <a:pt x="38" y="0"/>
                  </a:cubicBezTo>
                  <a:cubicBezTo>
                    <a:pt x="28" y="0"/>
                    <a:pt x="28" y="0"/>
                    <a:pt x="28" y="0"/>
                  </a:cubicBezTo>
                  <a:cubicBezTo>
                    <a:pt x="13" y="0"/>
                    <a:pt x="0" y="12"/>
                    <a:pt x="0" y="27"/>
                  </a:cubicBezTo>
                  <a:cubicBezTo>
                    <a:pt x="0" y="32"/>
                    <a:pt x="0" y="32"/>
                    <a:pt x="0" y="32"/>
                  </a:cubicBezTo>
                  <a:cubicBezTo>
                    <a:pt x="0" y="33"/>
                    <a:pt x="1" y="34"/>
                    <a:pt x="3" y="34"/>
                  </a:cubicBezTo>
                  <a:cubicBezTo>
                    <a:pt x="6" y="34"/>
                    <a:pt x="6" y="34"/>
                    <a:pt x="6" y="34"/>
                  </a:cubicBezTo>
                  <a:cubicBezTo>
                    <a:pt x="7" y="34"/>
                    <a:pt x="8" y="33"/>
                    <a:pt x="8" y="32"/>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86" name="Group 285"/>
          <p:cNvGrpSpPr>
            <a:grpSpLocks noChangeAspect="1"/>
          </p:cNvGrpSpPr>
          <p:nvPr/>
        </p:nvGrpSpPr>
        <p:grpSpPr bwMode="auto">
          <a:xfrm>
            <a:off x="6724716" y="3202426"/>
            <a:ext cx="402284" cy="531851"/>
            <a:chOff x="3617" y="1864"/>
            <a:chExt cx="444" cy="587"/>
          </a:xfrm>
          <a:solidFill>
            <a:srgbClr val="999977"/>
          </a:solidFill>
        </p:grpSpPr>
        <p:sp>
          <p:nvSpPr>
            <p:cNvPr id="287" name="Freeform 286"/>
            <p:cNvSpPr>
              <a:spLocks/>
            </p:cNvSpPr>
            <p:nvPr/>
          </p:nvSpPr>
          <p:spPr bwMode="auto">
            <a:xfrm>
              <a:off x="3693" y="1934"/>
              <a:ext cx="144" cy="140"/>
            </a:xfrm>
            <a:custGeom>
              <a:avLst/>
              <a:gdLst>
                <a:gd name="T0" fmla="*/ 25 w 61"/>
                <a:gd name="T1" fmla="*/ 3 h 59"/>
                <a:gd name="T2" fmla="*/ 2 w 61"/>
                <a:gd name="T3" fmla="*/ 27 h 59"/>
                <a:gd name="T4" fmla="*/ 17 w 61"/>
                <a:gd name="T5" fmla="*/ 58 h 59"/>
                <a:gd name="T6" fmla="*/ 20 w 61"/>
                <a:gd name="T7" fmla="*/ 56 h 59"/>
                <a:gd name="T8" fmla="*/ 19 w 61"/>
                <a:gd name="T9" fmla="*/ 52 h 59"/>
                <a:gd name="T10" fmla="*/ 18 w 61"/>
                <a:gd name="T11" fmla="*/ 51 h 59"/>
                <a:gd name="T12" fmla="*/ 9 w 61"/>
                <a:gd name="T13" fmla="*/ 34 h 59"/>
                <a:gd name="T14" fmla="*/ 31 w 61"/>
                <a:gd name="T15" fmla="*/ 10 h 59"/>
                <a:gd name="T16" fmla="*/ 54 w 61"/>
                <a:gd name="T17" fmla="*/ 33 h 59"/>
                <a:gd name="T18" fmla="*/ 53 w 61"/>
                <a:gd name="T19" fmla="*/ 39 h 59"/>
                <a:gd name="T20" fmla="*/ 53 w 61"/>
                <a:gd name="T21" fmla="*/ 40 h 59"/>
                <a:gd name="T22" fmla="*/ 54 w 61"/>
                <a:gd name="T23" fmla="*/ 44 h 59"/>
                <a:gd name="T24" fmla="*/ 59 w 61"/>
                <a:gd name="T25" fmla="*/ 44 h 59"/>
                <a:gd name="T26" fmla="*/ 61 w 61"/>
                <a:gd name="T27" fmla="*/ 33 h 59"/>
                <a:gd name="T28" fmla="*/ 25 w 61"/>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25" y="3"/>
                  </a:moveTo>
                  <a:cubicBezTo>
                    <a:pt x="14" y="6"/>
                    <a:pt x="5" y="15"/>
                    <a:pt x="2" y="27"/>
                  </a:cubicBezTo>
                  <a:cubicBezTo>
                    <a:pt x="0" y="40"/>
                    <a:pt x="6" y="52"/>
                    <a:pt x="17" y="58"/>
                  </a:cubicBezTo>
                  <a:cubicBezTo>
                    <a:pt x="19" y="59"/>
                    <a:pt x="21" y="58"/>
                    <a:pt x="20" y="56"/>
                  </a:cubicBezTo>
                  <a:cubicBezTo>
                    <a:pt x="19" y="52"/>
                    <a:pt x="19" y="52"/>
                    <a:pt x="19" y="52"/>
                  </a:cubicBezTo>
                  <a:cubicBezTo>
                    <a:pt x="19" y="52"/>
                    <a:pt x="19" y="51"/>
                    <a:pt x="18" y="51"/>
                  </a:cubicBezTo>
                  <a:cubicBezTo>
                    <a:pt x="13" y="47"/>
                    <a:pt x="9" y="41"/>
                    <a:pt x="9" y="34"/>
                  </a:cubicBezTo>
                  <a:cubicBezTo>
                    <a:pt x="8" y="22"/>
                    <a:pt x="19" y="10"/>
                    <a:pt x="31" y="10"/>
                  </a:cubicBezTo>
                  <a:cubicBezTo>
                    <a:pt x="44" y="10"/>
                    <a:pt x="54" y="20"/>
                    <a:pt x="54" y="33"/>
                  </a:cubicBezTo>
                  <a:cubicBezTo>
                    <a:pt x="54" y="35"/>
                    <a:pt x="54" y="37"/>
                    <a:pt x="53" y="39"/>
                  </a:cubicBezTo>
                  <a:cubicBezTo>
                    <a:pt x="53" y="39"/>
                    <a:pt x="53" y="40"/>
                    <a:pt x="53" y="40"/>
                  </a:cubicBezTo>
                  <a:cubicBezTo>
                    <a:pt x="54" y="44"/>
                    <a:pt x="54" y="44"/>
                    <a:pt x="54" y="44"/>
                  </a:cubicBezTo>
                  <a:cubicBezTo>
                    <a:pt x="55" y="46"/>
                    <a:pt x="58" y="46"/>
                    <a:pt x="59" y="44"/>
                  </a:cubicBezTo>
                  <a:cubicBezTo>
                    <a:pt x="60" y="41"/>
                    <a:pt x="61" y="37"/>
                    <a:pt x="61" y="33"/>
                  </a:cubicBezTo>
                  <a:cubicBezTo>
                    <a:pt x="61" y="14"/>
                    <a:pt x="44"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8" name="Freeform 287"/>
            <p:cNvSpPr>
              <a:spLocks/>
            </p:cNvSpPr>
            <p:nvPr/>
          </p:nvSpPr>
          <p:spPr bwMode="auto">
            <a:xfrm>
              <a:off x="3657" y="1899"/>
              <a:ext cx="217" cy="217"/>
            </a:xfrm>
            <a:custGeom>
              <a:avLst/>
              <a:gdLst>
                <a:gd name="T0" fmla="*/ 92 w 92"/>
                <a:gd name="T1" fmla="*/ 47 h 92"/>
                <a:gd name="T2" fmla="*/ 44 w 92"/>
                <a:gd name="T3" fmla="*/ 1 h 92"/>
                <a:gd name="T4" fmla="*/ 0 w 92"/>
                <a:gd name="T5" fmla="*/ 47 h 92"/>
                <a:gd name="T6" fmla="*/ 36 w 92"/>
                <a:gd name="T7" fmla="*/ 92 h 92"/>
                <a:gd name="T8" fmla="*/ 39 w 92"/>
                <a:gd name="T9" fmla="*/ 89 h 92"/>
                <a:gd name="T10" fmla="*/ 38 w 92"/>
                <a:gd name="T11" fmla="*/ 86 h 92"/>
                <a:gd name="T12" fmla="*/ 36 w 92"/>
                <a:gd name="T13" fmla="*/ 84 h 92"/>
                <a:gd name="T14" fmla="*/ 8 w 92"/>
                <a:gd name="T15" fmla="*/ 41 h 92"/>
                <a:gd name="T16" fmla="*/ 38 w 92"/>
                <a:gd name="T17" fmla="*/ 10 h 92"/>
                <a:gd name="T18" fmla="*/ 84 w 92"/>
                <a:gd name="T19" fmla="*/ 47 h 92"/>
                <a:gd name="T20" fmla="*/ 75 w 92"/>
                <a:gd name="T21" fmla="*/ 71 h 92"/>
                <a:gd name="T22" fmla="*/ 75 w 92"/>
                <a:gd name="T23" fmla="*/ 74 h 92"/>
                <a:gd name="T24" fmla="*/ 76 w 92"/>
                <a:gd name="T25" fmla="*/ 77 h 92"/>
                <a:gd name="T26" fmla="*/ 80 w 92"/>
                <a:gd name="T27" fmla="*/ 78 h 92"/>
                <a:gd name="T28" fmla="*/ 92 w 92"/>
                <a:gd name="T29"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2">
                  <a:moveTo>
                    <a:pt x="92" y="47"/>
                  </a:moveTo>
                  <a:cubicBezTo>
                    <a:pt x="92" y="21"/>
                    <a:pt x="70" y="0"/>
                    <a:pt x="44" y="1"/>
                  </a:cubicBezTo>
                  <a:cubicBezTo>
                    <a:pt x="20" y="2"/>
                    <a:pt x="0" y="23"/>
                    <a:pt x="0" y="47"/>
                  </a:cubicBezTo>
                  <a:cubicBezTo>
                    <a:pt x="0" y="69"/>
                    <a:pt x="15" y="88"/>
                    <a:pt x="36" y="92"/>
                  </a:cubicBezTo>
                  <a:cubicBezTo>
                    <a:pt x="38" y="92"/>
                    <a:pt x="40" y="91"/>
                    <a:pt x="39" y="89"/>
                  </a:cubicBezTo>
                  <a:cubicBezTo>
                    <a:pt x="38" y="86"/>
                    <a:pt x="38" y="86"/>
                    <a:pt x="38" y="86"/>
                  </a:cubicBezTo>
                  <a:cubicBezTo>
                    <a:pt x="38" y="85"/>
                    <a:pt x="37" y="85"/>
                    <a:pt x="36" y="84"/>
                  </a:cubicBezTo>
                  <a:cubicBezTo>
                    <a:pt x="18" y="80"/>
                    <a:pt x="5" y="61"/>
                    <a:pt x="8" y="41"/>
                  </a:cubicBezTo>
                  <a:cubicBezTo>
                    <a:pt x="11" y="25"/>
                    <a:pt x="23" y="13"/>
                    <a:pt x="38" y="10"/>
                  </a:cubicBezTo>
                  <a:cubicBezTo>
                    <a:pt x="63" y="5"/>
                    <a:pt x="84" y="24"/>
                    <a:pt x="84" y="47"/>
                  </a:cubicBezTo>
                  <a:cubicBezTo>
                    <a:pt x="84" y="56"/>
                    <a:pt x="81" y="65"/>
                    <a:pt x="75" y="71"/>
                  </a:cubicBezTo>
                  <a:cubicBezTo>
                    <a:pt x="75" y="72"/>
                    <a:pt x="75" y="73"/>
                    <a:pt x="75" y="74"/>
                  </a:cubicBezTo>
                  <a:cubicBezTo>
                    <a:pt x="76" y="77"/>
                    <a:pt x="76" y="77"/>
                    <a:pt x="76" y="77"/>
                  </a:cubicBezTo>
                  <a:cubicBezTo>
                    <a:pt x="77" y="78"/>
                    <a:pt x="79" y="79"/>
                    <a:pt x="80" y="78"/>
                  </a:cubicBezTo>
                  <a:cubicBezTo>
                    <a:pt x="87" y="69"/>
                    <a:pt x="92" y="59"/>
                    <a:pt x="9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9" name="Freeform 288"/>
            <p:cNvSpPr>
              <a:spLocks/>
            </p:cNvSpPr>
            <p:nvPr/>
          </p:nvSpPr>
          <p:spPr bwMode="auto">
            <a:xfrm>
              <a:off x="3617" y="1864"/>
              <a:ext cx="293" cy="292"/>
            </a:xfrm>
            <a:custGeom>
              <a:avLst/>
              <a:gdLst>
                <a:gd name="T0" fmla="*/ 124 w 124"/>
                <a:gd name="T1" fmla="*/ 63 h 124"/>
                <a:gd name="T2" fmla="*/ 60 w 124"/>
                <a:gd name="T3" fmla="*/ 2 h 124"/>
                <a:gd name="T4" fmla="*/ 2 w 124"/>
                <a:gd name="T5" fmla="*/ 60 h 124"/>
                <a:gd name="T6" fmla="*/ 59 w 124"/>
                <a:gd name="T7" fmla="*/ 124 h 124"/>
                <a:gd name="T8" fmla="*/ 61 w 124"/>
                <a:gd name="T9" fmla="*/ 121 h 124"/>
                <a:gd name="T10" fmla="*/ 60 w 124"/>
                <a:gd name="T11" fmla="*/ 118 h 124"/>
                <a:gd name="T12" fmla="*/ 58 w 124"/>
                <a:gd name="T13" fmla="*/ 116 h 124"/>
                <a:gd name="T14" fmla="*/ 10 w 124"/>
                <a:gd name="T15" fmla="*/ 56 h 124"/>
                <a:gd name="T16" fmla="*/ 57 w 124"/>
                <a:gd name="T17" fmla="*/ 9 h 124"/>
                <a:gd name="T18" fmla="*/ 117 w 124"/>
                <a:gd name="T19" fmla="*/ 63 h 124"/>
                <a:gd name="T20" fmla="*/ 99 w 124"/>
                <a:gd name="T21" fmla="*/ 103 h 124"/>
                <a:gd name="T22" fmla="*/ 98 w 124"/>
                <a:gd name="T23" fmla="*/ 105 h 124"/>
                <a:gd name="T24" fmla="*/ 99 w 124"/>
                <a:gd name="T25" fmla="*/ 108 h 124"/>
                <a:gd name="T26" fmla="*/ 103 w 124"/>
                <a:gd name="T27" fmla="*/ 109 h 124"/>
                <a:gd name="T28" fmla="*/ 124 w 124"/>
                <a:gd name="T29" fmla="*/ 6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24">
                  <a:moveTo>
                    <a:pt x="124" y="63"/>
                  </a:moveTo>
                  <a:cubicBezTo>
                    <a:pt x="124" y="28"/>
                    <a:pt x="95" y="0"/>
                    <a:pt x="60" y="2"/>
                  </a:cubicBezTo>
                  <a:cubicBezTo>
                    <a:pt x="29" y="3"/>
                    <a:pt x="4" y="29"/>
                    <a:pt x="2" y="60"/>
                  </a:cubicBezTo>
                  <a:cubicBezTo>
                    <a:pt x="0" y="93"/>
                    <a:pt x="26" y="121"/>
                    <a:pt x="59" y="124"/>
                  </a:cubicBezTo>
                  <a:cubicBezTo>
                    <a:pt x="60" y="124"/>
                    <a:pt x="62" y="122"/>
                    <a:pt x="61" y="121"/>
                  </a:cubicBezTo>
                  <a:cubicBezTo>
                    <a:pt x="60" y="118"/>
                    <a:pt x="60" y="118"/>
                    <a:pt x="60" y="118"/>
                  </a:cubicBezTo>
                  <a:cubicBezTo>
                    <a:pt x="60" y="117"/>
                    <a:pt x="59" y="116"/>
                    <a:pt x="58" y="116"/>
                  </a:cubicBezTo>
                  <a:cubicBezTo>
                    <a:pt x="29" y="113"/>
                    <a:pt x="6" y="87"/>
                    <a:pt x="10" y="56"/>
                  </a:cubicBezTo>
                  <a:cubicBezTo>
                    <a:pt x="13" y="32"/>
                    <a:pt x="33" y="12"/>
                    <a:pt x="57" y="9"/>
                  </a:cubicBezTo>
                  <a:cubicBezTo>
                    <a:pt x="89" y="6"/>
                    <a:pt x="117" y="31"/>
                    <a:pt x="117" y="63"/>
                  </a:cubicBezTo>
                  <a:cubicBezTo>
                    <a:pt x="117" y="79"/>
                    <a:pt x="110" y="93"/>
                    <a:pt x="99" y="103"/>
                  </a:cubicBezTo>
                  <a:cubicBezTo>
                    <a:pt x="98" y="103"/>
                    <a:pt x="98" y="104"/>
                    <a:pt x="98" y="105"/>
                  </a:cubicBezTo>
                  <a:cubicBezTo>
                    <a:pt x="99" y="108"/>
                    <a:pt x="99" y="108"/>
                    <a:pt x="99" y="108"/>
                  </a:cubicBezTo>
                  <a:cubicBezTo>
                    <a:pt x="100" y="110"/>
                    <a:pt x="102" y="110"/>
                    <a:pt x="103" y="109"/>
                  </a:cubicBezTo>
                  <a:cubicBezTo>
                    <a:pt x="116" y="98"/>
                    <a:pt x="124" y="81"/>
                    <a:pt x="12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90" name="Freeform 289"/>
            <p:cNvSpPr>
              <a:spLocks noEditPoints="1"/>
            </p:cNvSpPr>
            <p:nvPr/>
          </p:nvSpPr>
          <p:spPr bwMode="auto">
            <a:xfrm>
              <a:off x="3714" y="2010"/>
              <a:ext cx="347" cy="441"/>
            </a:xfrm>
            <a:custGeom>
              <a:avLst/>
              <a:gdLst>
                <a:gd name="T0" fmla="*/ 89 w 147"/>
                <a:gd name="T1" fmla="*/ 183 h 187"/>
                <a:gd name="T2" fmla="*/ 77 w 147"/>
                <a:gd name="T3" fmla="*/ 171 h 187"/>
                <a:gd name="T4" fmla="*/ 58 w 147"/>
                <a:gd name="T5" fmla="*/ 153 h 187"/>
                <a:gd name="T6" fmla="*/ 39 w 147"/>
                <a:gd name="T7" fmla="*/ 136 h 187"/>
                <a:gd name="T8" fmla="*/ 24 w 147"/>
                <a:gd name="T9" fmla="*/ 113 h 187"/>
                <a:gd name="T10" fmla="*/ 17 w 147"/>
                <a:gd name="T11" fmla="*/ 102 h 187"/>
                <a:gd name="T12" fmla="*/ 10 w 147"/>
                <a:gd name="T13" fmla="*/ 89 h 187"/>
                <a:gd name="T14" fmla="*/ 5 w 147"/>
                <a:gd name="T15" fmla="*/ 84 h 187"/>
                <a:gd name="T16" fmla="*/ 3 w 147"/>
                <a:gd name="T17" fmla="*/ 72 h 187"/>
                <a:gd name="T18" fmla="*/ 34 w 147"/>
                <a:gd name="T19" fmla="*/ 85 h 187"/>
                <a:gd name="T20" fmla="*/ 31 w 147"/>
                <a:gd name="T21" fmla="*/ 70 h 187"/>
                <a:gd name="T22" fmla="*/ 23 w 147"/>
                <a:gd name="T23" fmla="*/ 45 h 187"/>
                <a:gd name="T24" fmla="*/ 18 w 147"/>
                <a:gd name="T25" fmla="*/ 6 h 187"/>
                <a:gd name="T26" fmla="*/ 37 w 147"/>
                <a:gd name="T27" fmla="*/ 8 h 187"/>
                <a:gd name="T28" fmla="*/ 43 w 147"/>
                <a:gd name="T29" fmla="*/ 28 h 187"/>
                <a:gd name="T30" fmla="*/ 55 w 147"/>
                <a:gd name="T31" fmla="*/ 59 h 187"/>
                <a:gd name="T32" fmla="*/ 59 w 147"/>
                <a:gd name="T33" fmla="*/ 53 h 187"/>
                <a:gd name="T34" fmla="*/ 73 w 147"/>
                <a:gd name="T35" fmla="*/ 51 h 187"/>
                <a:gd name="T36" fmla="*/ 88 w 147"/>
                <a:gd name="T37" fmla="*/ 57 h 187"/>
                <a:gd name="T38" fmla="*/ 105 w 147"/>
                <a:gd name="T39" fmla="*/ 64 h 187"/>
                <a:gd name="T40" fmla="*/ 128 w 147"/>
                <a:gd name="T41" fmla="*/ 93 h 187"/>
                <a:gd name="T42" fmla="*/ 135 w 147"/>
                <a:gd name="T43" fmla="*/ 138 h 187"/>
                <a:gd name="T44" fmla="*/ 145 w 147"/>
                <a:gd name="T45" fmla="*/ 160 h 187"/>
                <a:gd name="T46" fmla="*/ 7 w 147"/>
                <a:gd name="T47" fmla="*/ 78 h 187"/>
                <a:gd name="T48" fmla="*/ 9 w 147"/>
                <a:gd name="T49" fmla="*/ 79 h 187"/>
                <a:gd name="T50" fmla="*/ 18 w 147"/>
                <a:gd name="T51" fmla="*/ 90 h 187"/>
                <a:gd name="T52" fmla="*/ 26 w 147"/>
                <a:gd name="T53" fmla="*/ 103 h 187"/>
                <a:gd name="T54" fmla="*/ 35 w 147"/>
                <a:gd name="T55" fmla="*/ 118 h 187"/>
                <a:gd name="T56" fmla="*/ 62 w 147"/>
                <a:gd name="T57" fmla="*/ 147 h 187"/>
                <a:gd name="T58" fmla="*/ 82 w 147"/>
                <a:gd name="T59" fmla="*/ 165 h 187"/>
                <a:gd name="T60" fmla="*/ 85 w 147"/>
                <a:gd name="T61" fmla="*/ 169 h 187"/>
                <a:gd name="T62" fmla="*/ 99 w 147"/>
                <a:gd name="T63" fmla="*/ 180 h 187"/>
                <a:gd name="T64" fmla="*/ 139 w 147"/>
                <a:gd name="T65" fmla="*/ 155 h 187"/>
                <a:gd name="T66" fmla="*/ 125 w 147"/>
                <a:gd name="T67" fmla="*/ 123 h 187"/>
                <a:gd name="T68" fmla="*/ 105 w 147"/>
                <a:gd name="T69" fmla="*/ 71 h 187"/>
                <a:gd name="T70" fmla="*/ 103 w 147"/>
                <a:gd name="T71" fmla="*/ 73 h 187"/>
                <a:gd name="T72" fmla="*/ 96 w 147"/>
                <a:gd name="T73" fmla="*/ 71 h 187"/>
                <a:gd name="T74" fmla="*/ 83 w 147"/>
                <a:gd name="T75" fmla="*/ 66 h 187"/>
                <a:gd name="T76" fmla="*/ 76 w 147"/>
                <a:gd name="T77" fmla="*/ 64 h 187"/>
                <a:gd name="T78" fmla="*/ 68 w 147"/>
                <a:gd name="T79" fmla="*/ 57 h 187"/>
                <a:gd name="T80" fmla="*/ 63 w 147"/>
                <a:gd name="T81" fmla="*/ 58 h 187"/>
                <a:gd name="T82" fmla="*/ 61 w 147"/>
                <a:gd name="T83" fmla="*/ 70 h 187"/>
                <a:gd name="T84" fmla="*/ 54 w 147"/>
                <a:gd name="T85" fmla="*/ 75 h 187"/>
                <a:gd name="T86" fmla="*/ 40 w 147"/>
                <a:gd name="T87" fmla="*/ 39 h 187"/>
                <a:gd name="T88" fmla="*/ 31 w 147"/>
                <a:gd name="T89" fmla="*/ 13 h 187"/>
                <a:gd name="T90" fmla="*/ 28 w 147"/>
                <a:gd name="T91" fmla="*/ 8 h 187"/>
                <a:gd name="T92" fmla="*/ 23 w 147"/>
                <a:gd name="T93" fmla="*/ 16 h 187"/>
                <a:gd name="T94" fmla="*/ 30 w 147"/>
                <a:gd name="T95" fmla="*/ 47 h 187"/>
                <a:gd name="T96" fmla="*/ 45 w 147"/>
                <a:gd name="T97" fmla="*/ 88 h 187"/>
                <a:gd name="T98" fmla="*/ 46 w 147"/>
                <a:gd name="T99" fmla="*/ 115 h 187"/>
                <a:gd name="T100" fmla="*/ 34 w 147"/>
                <a:gd name="T101" fmla="*/ 94 h 187"/>
                <a:gd name="T102" fmla="*/ 29 w 147"/>
                <a:gd name="T103" fmla="*/ 89 h 187"/>
                <a:gd name="T104" fmla="*/ 21 w 147"/>
                <a:gd name="T105" fmla="*/ 80 h 187"/>
                <a:gd name="T106" fmla="*/ 7 w 147"/>
                <a:gd name="T107" fmla="*/ 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 h="187">
                  <a:moveTo>
                    <a:pt x="99" y="187"/>
                  </a:moveTo>
                  <a:cubicBezTo>
                    <a:pt x="95" y="187"/>
                    <a:pt x="91" y="186"/>
                    <a:pt x="89" y="183"/>
                  </a:cubicBezTo>
                  <a:cubicBezTo>
                    <a:pt x="86" y="180"/>
                    <a:pt x="82" y="176"/>
                    <a:pt x="80" y="174"/>
                  </a:cubicBezTo>
                  <a:cubicBezTo>
                    <a:pt x="79" y="172"/>
                    <a:pt x="78" y="171"/>
                    <a:pt x="77" y="171"/>
                  </a:cubicBezTo>
                  <a:cubicBezTo>
                    <a:pt x="77" y="170"/>
                    <a:pt x="77" y="170"/>
                    <a:pt x="77" y="170"/>
                  </a:cubicBezTo>
                  <a:cubicBezTo>
                    <a:pt x="74" y="168"/>
                    <a:pt x="65" y="160"/>
                    <a:pt x="58" y="153"/>
                  </a:cubicBezTo>
                  <a:cubicBezTo>
                    <a:pt x="57" y="152"/>
                    <a:pt x="57" y="152"/>
                    <a:pt x="57" y="152"/>
                  </a:cubicBezTo>
                  <a:cubicBezTo>
                    <a:pt x="50" y="145"/>
                    <a:pt x="42" y="138"/>
                    <a:pt x="39" y="136"/>
                  </a:cubicBezTo>
                  <a:cubicBezTo>
                    <a:pt x="34" y="130"/>
                    <a:pt x="30" y="124"/>
                    <a:pt x="28" y="121"/>
                  </a:cubicBezTo>
                  <a:cubicBezTo>
                    <a:pt x="27" y="117"/>
                    <a:pt x="25" y="114"/>
                    <a:pt x="24" y="113"/>
                  </a:cubicBezTo>
                  <a:cubicBezTo>
                    <a:pt x="23" y="111"/>
                    <a:pt x="22" y="109"/>
                    <a:pt x="20" y="107"/>
                  </a:cubicBezTo>
                  <a:cubicBezTo>
                    <a:pt x="19" y="105"/>
                    <a:pt x="17" y="102"/>
                    <a:pt x="17" y="102"/>
                  </a:cubicBezTo>
                  <a:cubicBezTo>
                    <a:pt x="16" y="100"/>
                    <a:pt x="15" y="98"/>
                    <a:pt x="12" y="93"/>
                  </a:cubicBezTo>
                  <a:cubicBezTo>
                    <a:pt x="11" y="91"/>
                    <a:pt x="11" y="90"/>
                    <a:pt x="10" y="89"/>
                  </a:cubicBezTo>
                  <a:cubicBezTo>
                    <a:pt x="10" y="89"/>
                    <a:pt x="7" y="86"/>
                    <a:pt x="5" y="85"/>
                  </a:cubicBezTo>
                  <a:cubicBezTo>
                    <a:pt x="5" y="84"/>
                    <a:pt x="5" y="84"/>
                    <a:pt x="5" y="84"/>
                  </a:cubicBezTo>
                  <a:cubicBezTo>
                    <a:pt x="3" y="83"/>
                    <a:pt x="0" y="81"/>
                    <a:pt x="0" y="78"/>
                  </a:cubicBezTo>
                  <a:cubicBezTo>
                    <a:pt x="0" y="76"/>
                    <a:pt x="1" y="74"/>
                    <a:pt x="3" y="72"/>
                  </a:cubicBezTo>
                  <a:cubicBezTo>
                    <a:pt x="7" y="68"/>
                    <a:pt x="15" y="69"/>
                    <a:pt x="24" y="74"/>
                  </a:cubicBezTo>
                  <a:cubicBezTo>
                    <a:pt x="30" y="77"/>
                    <a:pt x="34" y="83"/>
                    <a:pt x="34" y="85"/>
                  </a:cubicBezTo>
                  <a:cubicBezTo>
                    <a:pt x="35" y="85"/>
                    <a:pt x="36" y="87"/>
                    <a:pt x="37" y="88"/>
                  </a:cubicBezTo>
                  <a:cubicBezTo>
                    <a:pt x="36" y="84"/>
                    <a:pt x="34" y="77"/>
                    <a:pt x="31" y="70"/>
                  </a:cubicBezTo>
                  <a:cubicBezTo>
                    <a:pt x="28" y="61"/>
                    <a:pt x="25" y="53"/>
                    <a:pt x="24" y="49"/>
                  </a:cubicBezTo>
                  <a:cubicBezTo>
                    <a:pt x="23" y="45"/>
                    <a:pt x="23" y="45"/>
                    <a:pt x="23" y="45"/>
                  </a:cubicBezTo>
                  <a:cubicBezTo>
                    <a:pt x="21" y="37"/>
                    <a:pt x="17" y="25"/>
                    <a:pt x="16" y="17"/>
                  </a:cubicBezTo>
                  <a:cubicBezTo>
                    <a:pt x="15" y="12"/>
                    <a:pt x="16" y="8"/>
                    <a:pt x="18" y="6"/>
                  </a:cubicBezTo>
                  <a:cubicBezTo>
                    <a:pt x="21" y="2"/>
                    <a:pt x="25" y="1"/>
                    <a:pt x="27" y="1"/>
                  </a:cubicBezTo>
                  <a:cubicBezTo>
                    <a:pt x="32" y="0"/>
                    <a:pt x="35" y="5"/>
                    <a:pt x="37" y="8"/>
                  </a:cubicBezTo>
                  <a:cubicBezTo>
                    <a:pt x="37" y="9"/>
                    <a:pt x="37" y="9"/>
                    <a:pt x="37" y="9"/>
                  </a:cubicBezTo>
                  <a:cubicBezTo>
                    <a:pt x="39" y="11"/>
                    <a:pt x="41" y="18"/>
                    <a:pt x="43" y="28"/>
                  </a:cubicBezTo>
                  <a:cubicBezTo>
                    <a:pt x="45" y="32"/>
                    <a:pt x="45" y="35"/>
                    <a:pt x="46" y="37"/>
                  </a:cubicBezTo>
                  <a:cubicBezTo>
                    <a:pt x="47" y="40"/>
                    <a:pt x="51" y="49"/>
                    <a:pt x="55" y="59"/>
                  </a:cubicBezTo>
                  <a:cubicBezTo>
                    <a:pt x="55" y="56"/>
                    <a:pt x="57" y="55"/>
                    <a:pt x="58" y="54"/>
                  </a:cubicBezTo>
                  <a:cubicBezTo>
                    <a:pt x="58" y="53"/>
                    <a:pt x="58" y="53"/>
                    <a:pt x="59" y="53"/>
                  </a:cubicBezTo>
                  <a:cubicBezTo>
                    <a:pt x="61" y="50"/>
                    <a:pt x="65" y="50"/>
                    <a:pt x="68" y="50"/>
                  </a:cubicBezTo>
                  <a:cubicBezTo>
                    <a:pt x="70" y="50"/>
                    <a:pt x="71" y="50"/>
                    <a:pt x="73" y="51"/>
                  </a:cubicBezTo>
                  <a:cubicBezTo>
                    <a:pt x="76" y="52"/>
                    <a:pt x="79" y="56"/>
                    <a:pt x="81" y="59"/>
                  </a:cubicBezTo>
                  <a:cubicBezTo>
                    <a:pt x="83" y="58"/>
                    <a:pt x="85" y="57"/>
                    <a:pt x="88" y="57"/>
                  </a:cubicBezTo>
                  <a:cubicBezTo>
                    <a:pt x="95" y="58"/>
                    <a:pt x="99" y="62"/>
                    <a:pt x="101" y="65"/>
                  </a:cubicBezTo>
                  <a:cubicBezTo>
                    <a:pt x="102" y="65"/>
                    <a:pt x="103" y="64"/>
                    <a:pt x="105" y="64"/>
                  </a:cubicBezTo>
                  <a:cubicBezTo>
                    <a:pt x="105" y="64"/>
                    <a:pt x="105" y="64"/>
                    <a:pt x="105" y="64"/>
                  </a:cubicBezTo>
                  <a:cubicBezTo>
                    <a:pt x="112" y="65"/>
                    <a:pt x="122" y="70"/>
                    <a:pt x="128" y="93"/>
                  </a:cubicBezTo>
                  <a:cubicBezTo>
                    <a:pt x="129" y="96"/>
                    <a:pt x="131" y="109"/>
                    <a:pt x="132" y="122"/>
                  </a:cubicBezTo>
                  <a:cubicBezTo>
                    <a:pt x="132" y="130"/>
                    <a:pt x="133" y="134"/>
                    <a:pt x="135" y="138"/>
                  </a:cubicBezTo>
                  <a:cubicBezTo>
                    <a:pt x="136" y="140"/>
                    <a:pt x="141" y="146"/>
                    <a:pt x="144" y="150"/>
                  </a:cubicBezTo>
                  <a:cubicBezTo>
                    <a:pt x="145" y="151"/>
                    <a:pt x="147" y="154"/>
                    <a:pt x="145" y="160"/>
                  </a:cubicBezTo>
                  <a:cubicBezTo>
                    <a:pt x="140" y="172"/>
                    <a:pt x="114" y="187"/>
                    <a:pt x="99" y="187"/>
                  </a:cubicBezTo>
                  <a:close/>
                  <a:moveTo>
                    <a:pt x="7" y="78"/>
                  </a:moveTo>
                  <a:cubicBezTo>
                    <a:pt x="7" y="78"/>
                    <a:pt x="8" y="78"/>
                    <a:pt x="9" y="79"/>
                  </a:cubicBezTo>
                  <a:cubicBezTo>
                    <a:pt x="9" y="79"/>
                    <a:pt x="9" y="79"/>
                    <a:pt x="9" y="79"/>
                  </a:cubicBezTo>
                  <a:cubicBezTo>
                    <a:pt x="11" y="81"/>
                    <a:pt x="15" y="84"/>
                    <a:pt x="16" y="86"/>
                  </a:cubicBezTo>
                  <a:cubicBezTo>
                    <a:pt x="17" y="87"/>
                    <a:pt x="17" y="88"/>
                    <a:pt x="18" y="90"/>
                  </a:cubicBezTo>
                  <a:cubicBezTo>
                    <a:pt x="19" y="92"/>
                    <a:pt x="22" y="96"/>
                    <a:pt x="22" y="97"/>
                  </a:cubicBezTo>
                  <a:cubicBezTo>
                    <a:pt x="23" y="98"/>
                    <a:pt x="24" y="100"/>
                    <a:pt x="26" y="103"/>
                  </a:cubicBezTo>
                  <a:cubicBezTo>
                    <a:pt x="27" y="105"/>
                    <a:pt x="29" y="107"/>
                    <a:pt x="30" y="108"/>
                  </a:cubicBezTo>
                  <a:cubicBezTo>
                    <a:pt x="32" y="111"/>
                    <a:pt x="34" y="116"/>
                    <a:pt x="35" y="118"/>
                  </a:cubicBezTo>
                  <a:cubicBezTo>
                    <a:pt x="36" y="120"/>
                    <a:pt x="39" y="125"/>
                    <a:pt x="44" y="131"/>
                  </a:cubicBezTo>
                  <a:cubicBezTo>
                    <a:pt x="47" y="133"/>
                    <a:pt x="55" y="140"/>
                    <a:pt x="62" y="147"/>
                  </a:cubicBezTo>
                  <a:cubicBezTo>
                    <a:pt x="62" y="147"/>
                    <a:pt x="62" y="147"/>
                    <a:pt x="62" y="147"/>
                  </a:cubicBezTo>
                  <a:cubicBezTo>
                    <a:pt x="71" y="155"/>
                    <a:pt x="79" y="163"/>
                    <a:pt x="82" y="165"/>
                  </a:cubicBezTo>
                  <a:cubicBezTo>
                    <a:pt x="82" y="166"/>
                    <a:pt x="82" y="166"/>
                    <a:pt x="82" y="166"/>
                  </a:cubicBezTo>
                  <a:cubicBezTo>
                    <a:pt x="83" y="167"/>
                    <a:pt x="84" y="168"/>
                    <a:pt x="85" y="169"/>
                  </a:cubicBezTo>
                  <a:cubicBezTo>
                    <a:pt x="87" y="171"/>
                    <a:pt x="91" y="175"/>
                    <a:pt x="94" y="179"/>
                  </a:cubicBezTo>
                  <a:cubicBezTo>
                    <a:pt x="95" y="180"/>
                    <a:pt x="97" y="180"/>
                    <a:pt x="99" y="180"/>
                  </a:cubicBezTo>
                  <a:cubicBezTo>
                    <a:pt x="112" y="180"/>
                    <a:pt x="135" y="166"/>
                    <a:pt x="139" y="157"/>
                  </a:cubicBezTo>
                  <a:cubicBezTo>
                    <a:pt x="140" y="155"/>
                    <a:pt x="139" y="155"/>
                    <a:pt x="139" y="155"/>
                  </a:cubicBezTo>
                  <a:cubicBezTo>
                    <a:pt x="136" y="151"/>
                    <a:pt x="130" y="144"/>
                    <a:pt x="128" y="141"/>
                  </a:cubicBezTo>
                  <a:cubicBezTo>
                    <a:pt x="126" y="136"/>
                    <a:pt x="125" y="131"/>
                    <a:pt x="125" y="123"/>
                  </a:cubicBezTo>
                  <a:cubicBezTo>
                    <a:pt x="124" y="110"/>
                    <a:pt x="122" y="97"/>
                    <a:pt x="121" y="95"/>
                  </a:cubicBezTo>
                  <a:cubicBezTo>
                    <a:pt x="119" y="86"/>
                    <a:pt x="114" y="71"/>
                    <a:pt x="105" y="71"/>
                  </a:cubicBezTo>
                  <a:cubicBezTo>
                    <a:pt x="105" y="71"/>
                    <a:pt x="105" y="71"/>
                    <a:pt x="105" y="71"/>
                  </a:cubicBezTo>
                  <a:cubicBezTo>
                    <a:pt x="104" y="71"/>
                    <a:pt x="103" y="72"/>
                    <a:pt x="103" y="73"/>
                  </a:cubicBezTo>
                  <a:cubicBezTo>
                    <a:pt x="98" y="77"/>
                    <a:pt x="98" y="77"/>
                    <a:pt x="98" y="77"/>
                  </a:cubicBezTo>
                  <a:cubicBezTo>
                    <a:pt x="96" y="71"/>
                    <a:pt x="96" y="71"/>
                    <a:pt x="96" y="71"/>
                  </a:cubicBezTo>
                  <a:cubicBezTo>
                    <a:pt x="96" y="71"/>
                    <a:pt x="93" y="65"/>
                    <a:pt x="88" y="64"/>
                  </a:cubicBezTo>
                  <a:cubicBezTo>
                    <a:pt x="84" y="64"/>
                    <a:pt x="83" y="66"/>
                    <a:pt x="83" y="66"/>
                  </a:cubicBezTo>
                  <a:cubicBezTo>
                    <a:pt x="78" y="70"/>
                    <a:pt x="78" y="70"/>
                    <a:pt x="78" y="70"/>
                  </a:cubicBezTo>
                  <a:cubicBezTo>
                    <a:pt x="76" y="64"/>
                    <a:pt x="76" y="64"/>
                    <a:pt x="76" y="64"/>
                  </a:cubicBezTo>
                  <a:cubicBezTo>
                    <a:pt x="74" y="61"/>
                    <a:pt x="72" y="57"/>
                    <a:pt x="71" y="57"/>
                  </a:cubicBezTo>
                  <a:cubicBezTo>
                    <a:pt x="70" y="57"/>
                    <a:pt x="69" y="57"/>
                    <a:pt x="68" y="57"/>
                  </a:cubicBezTo>
                  <a:cubicBezTo>
                    <a:pt x="66" y="57"/>
                    <a:pt x="64" y="57"/>
                    <a:pt x="64" y="57"/>
                  </a:cubicBezTo>
                  <a:cubicBezTo>
                    <a:pt x="64" y="58"/>
                    <a:pt x="63" y="58"/>
                    <a:pt x="63" y="58"/>
                  </a:cubicBezTo>
                  <a:cubicBezTo>
                    <a:pt x="62" y="59"/>
                    <a:pt x="62" y="60"/>
                    <a:pt x="61" y="61"/>
                  </a:cubicBezTo>
                  <a:cubicBezTo>
                    <a:pt x="61" y="65"/>
                    <a:pt x="61" y="70"/>
                    <a:pt x="61" y="70"/>
                  </a:cubicBezTo>
                  <a:cubicBezTo>
                    <a:pt x="61" y="73"/>
                    <a:pt x="61" y="73"/>
                    <a:pt x="61" y="73"/>
                  </a:cubicBezTo>
                  <a:cubicBezTo>
                    <a:pt x="54" y="75"/>
                    <a:pt x="54" y="75"/>
                    <a:pt x="54" y="75"/>
                  </a:cubicBezTo>
                  <a:cubicBezTo>
                    <a:pt x="53" y="72"/>
                    <a:pt x="53" y="72"/>
                    <a:pt x="53" y="72"/>
                  </a:cubicBezTo>
                  <a:cubicBezTo>
                    <a:pt x="49" y="64"/>
                    <a:pt x="41" y="44"/>
                    <a:pt x="40" y="39"/>
                  </a:cubicBezTo>
                  <a:cubicBezTo>
                    <a:pt x="39" y="37"/>
                    <a:pt x="38" y="34"/>
                    <a:pt x="37" y="30"/>
                  </a:cubicBezTo>
                  <a:cubicBezTo>
                    <a:pt x="35" y="24"/>
                    <a:pt x="32" y="14"/>
                    <a:pt x="31" y="13"/>
                  </a:cubicBezTo>
                  <a:cubicBezTo>
                    <a:pt x="31" y="11"/>
                    <a:pt x="31" y="11"/>
                    <a:pt x="31" y="11"/>
                  </a:cubicBezTo>
                  <a:cubicBezTo>
                    <a:pt x="29" y="9"/>
                    <a:pt x="28" y="8"/>
                    <a:pt x="28" y="8"/>
                  </a:cubicBezTo>
                  <a:cubicBezTo>
                    <a:pt x="26" y="8"/>
                    <a:pt x="25" y="8"/>
                    <a:pt x="24" y="10"/>
                  </a:cubicBezTo>
                  <a:cubicBezTo>
                    <a:pt x="22" y="11"/>
                    <a:pt x="23" y="14"/>
                    <a:pt x="23" y="16"/>
                  </a:cubicBezTo>
                  <a:cubicBezTo>
                    <a:pt x="24" y="24"/>
                    <a:pt x="27" y="35"/>
                    <a:pt x="29" y="43"/>
                  </a:cubicBezTo>
                  <a:cubicBezTo>
                    <a:pt x="30" y="47"/>
                    <a:pt x="30" y="47"/>
                    <a:pt x="30" y="47"/>
                  </a:cubicBezTo>
                  <a:cubicBezTo>
                    <a:pt x="31" y="51"/>
                    <a:pt x="34" y="59"/>
                    <a:pt x="37" y="67"/>
                  </a:cubicBezTo>
                  <a:cubicBezTo>
                    <a:pt x="40" y="76"/>
                    <a:pt x="44" y="84"/>
                    <a:pt x="45" y="88"/>
                  </a:cubicBezTo>
                  <a:cubicBezTo>
                    <a:pt x="47" y="96"/>
                    <a:pt x="47" y="100"/>
                    <a:pt x="47" y="101"/>
                  </a:cubicBezTo>
                  <a:cubicBezTo>
                    <a:pt x="46" y="115"/>
                    <a:pt x="46" y="115"/>
                    <a:pt x="46" y="115"/>
                  </a:cubicBezTo>
                  <a:cubicBezTo>
                    <a:pt x="39" y="103"/>
                    <a:pt x="39" y="103"/>
                    <a:pt x="39" y="103"/>
                  </a:cubicBezTo>
                  <a:cubicBezTo>
                    <a:pt x="37" y="100"/>
                    <a:pt x="35" y="96"/>
                    <a:pt x="34" y="94"/>
                  </a:cubicBezTo>
                  <a:cubicBezTo>
                    <a:pt x="32" y="92"/>
                    <a:pt x="29" y="90"/>
                    <a:pt x="29" y="90"/>
                  </a:cubicBezTo>
                  <a:cubicBezTo>
                    <a:pt x="29" y="89"/>
                    <a:pt x="29" y="89"/>
                    <a:pt x="29" y="89"/>
                  </a:cubicBezTo>
                  <a:cubicBezTo>
                    <a:pt x="29" y="89"/>
                    <a:pt x="29" y="89"/>
                    <a:pt x="29" y="89"/>
                  </a:cubicBezTo>
                  <a:cubicBezTo>
                    <a:pt x="28" y="87"/>
                    <a:pt x="24" y="82"/>
                    <a:pt x="21" y="80"/>
                  </a:cubicBezTo>
                  <a:cubicBezTo>
                    <a:pt x="15" y="77"/>
                    <a:pt x="12" y="76"/>
                    <a:pt x="10" y="76"/>
                  </a:cubicBezTo>
                  <a:cubicBezTo>
                    <a:pt x="9" y="76"/>
                    <a:pt x="8" y="77"/>
                    <a:pt x="7" y="77"/>
                  </a:cubicBezTo>
                  <a:cubicBezTo>
                    <a:pt x="7" y="77"/>
                    <a:pt x="7" y="77"/>
                    <a:pt x="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91" name="Group 290"/>
          <p:cNvGrpSpPr>
            <a:grpSpLocks noChangeAspect="1"/>
          </p:cNvGrpSpPr>
          <p:nvPr/>
        </p:nvGrpSpPr>
        <p:grpSpPr bwMode="auto">
          <a:xfrm>
            <a:off x="6764495" y="4150596"/>
            <a:ext cx="328844" cy="398152"/>
            <a:chOff x="3628" y="1907"/>
            <a:chExt cx="427" cy="517"/>
          </a:xfrm>
          <a:solidFill>
            <a:srgbClr val="999977"/>
          </a:solidFill>
        </p:grpSpPr>
        <p:sp>
          <p:nvSpPr>
            <p:cNvPr id="292" name="Freeform 291"/>
            <p:cNvSpPr>
              <a:spLocks/>
            </p:cNvSpPr>
            <p:nvPr/>
          </p:nvSpPr>
          <p:spPr bwMode="auto">
            <a:xfrm>
              <a:off x="3876" y="1907"/>
              <a:ext cx="87" cy="81"/>
            </a:xfrm>
            <a:custGeom>
              <a:avLst/>
              <a:gdLst>
                <a:gd name="T0" fmla="*/ 9 w 37"/>
                <a:gd name="T1" fmla="*/ 8 h 34"/>
                <a:gd name="T2" fmla="*/ 29 w 37"/>
                <a:gd name="T3" fmla="*/ 27 h 34"/>
                <a:gd name="T4" fmla="*/ 29 w 37"/>
                <a:gd name="T5" fmla="*/ 32 h 34"/>
                <a:gd name="T6" fmla="*/ 31 w 37"/>
                <a:gd name="T7" fmla="*/ 34 h 34"/>
                <a:gd name="T8" fmla="*/ 34 w 37"/>
                <a:gd name="T9" fmla="*/ 34 h 34"/>
                <a:gd name="T10" fmla="*/ 37 w 37"/>
                <a:gd name="T11" fmla="*/ 32 h 34"/>
                <a:gd name="T12" fmla="*/ 37 w 37"/>
                <a:gd name="T13" fmla="*/ 27 h 34"/>
                <a:gd name="T14" fmla="*/ 9 w 37"/>
                <a:gd name="T15" fmla="*/ 0 h 34"/>
                <a:gd name="T16" fmla="*/ 2 w 37"/>
                <a:gd name="T17" fmla="*/ 0 h 34"/>
                <a:gd name="T18" fmla="*/ 0 w 37"/>
                <a:gd name="T19" fmla="*/ 2 h 34"/>
                <a:gd name="T20" fmla="*/ 0 w 37"/>
                <a:gd name="T21" fmla="*/ 5 h 34"/>
                <a:gd name="T22" fmla="*/ 2 w 37"/>
                <a:gd name="T23" fmla="*/ 8 h 34"/>
                <a:gd name="T24" fmla="*/ 9 w 37"/>
                <a:gd name="T2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9" y="8"/>
                  </a:moveTo>
                  <a:cubicBezTo>
                    <a:pt x="20" y="8"/>
                    <a:pt x="29" y="16"/>
                    <a:pt x="29" y="27"/>
                  </a:cubicBezTo>
                  <a:cubicBezTo>
                    <a:pt x="29" y="32"/>
                    <a:pt x="29" y="32"/>
                    <a:pt x="29" y="32"/>
                  </a:cubicBezTo>
                  <a:cubicBezTo>
                    <a:pt x="29" y="33"/>
                    <a:pt x="30" y="34"/>
                    <a:pt x="31" y="34"/>
                  </a:cubicBezTo>
                  <a:cubicBezTo>
                    <a:pt x="34" y="34"/>
                    <a:pt x="34" y="34"/>
                    <a:pt x="34" y="34"/>
                  </a:cubicBezTo>
                  <a:cubicBezTo>
                    <a:pt x="35" y="34"/>
                    <a:pt x="37" y="33"/>
                    <a:pt x="37" y="32"/>
                  </a:cubicBezTo>
                  <a:cubicBezTo>
                    <a:pt x="37" y="27"/>
                    <a:pt x="37" y="27"/>
                    <a:pt x="37" y="27"/>
                  </a:cubicBezTo>
                  <a:cubicBezTo>
                    <a:pt x="37" y="12"/>
                    <a:pt x="24" y="0"/>
                    <a:pt x="9" y="0"/>
                  </a:cubicBezTo>
                  <a:cubicBezTo>
                    <a:pt x="2" y="0"/>
                    <a:pt x="2" y="0"/>
                    <a:pt x="2" y="0"/>
                  </a:cubicBezTo>
                  <a:cubicBezTo>
                    <a:pt x="1" y="0"/>
                    <a:pt x="0" y="1"/>
                    <a:pt x="0" y="2"/>
                  </a:cubicBezTo>
                  <a:cubicBezTo>
                    <a:pt x="0" y="5"/>
                    <a:pt x="0" y="5"/>
                    <a:pt x="0" y="5"/>
                  </a:cubicBezTo>
                  <a:cubicBezTo>
                    <a:pt x="0" y="6"/>
                    <a:pt x="1" y="8"/>
                    <a:pt x="2" y="8"/>
                  </a:cubicBezTo>
                  <a:lnTo>
                    <a:pt x="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93" name="Freeform 292"/>
            <p:cNvSpPr>
              <a:spLocks/>
            </p:cNvSpPr>
            <p:nvPr/>
          </p:nvSpPr>
          <p:spPr bwMode="auto">
            <a:xfrm>
              <a:off x="3628" y="2238"/>
              <a:ext cx="94" cy="83"/>
            </a:xfrm>
            <a:custGeom>
              <a:avLst/>
              <a:gdLst>
                <a:gd name="T0" fmla="*/ 28 w 40"/>
                <a:gd name="T1" fmla="*/ 27 h 35"/>
                <a:gd name="T2" fmla="*/ 8 w 40"/>
                <a:gd name="T3" fmla="*/ 7 h 35"/>
                <a:gd name="T4" fmla="*/ 8 w 40"/>
                <a:gd name="T5" fmla="*/ 3 h 35"/>
                <a:gd name="T6" fmla="*/ 6 w 40"/>
                <a:gd name="T7" fmla="*/ 0 h 35"/>
                <a:gd name="T8" fmla="*/ 3 w 40"/>
                <a:gd name="T9" fmla="*/ 0 h 35"/>
                <a:gd name="T10" fmla="*/ 0 w 40"/>
                <a:gd name="T11" fmla="*/ 3 h 35"/>
                <a:gd name="T12" fmla="*/ 0 w 40"/>
                <a:gd name="T13" fmla="*/ 7 h 35"/>
                <a:gd name="T14" fmla="*/ 28 w 40"/>
                <a:gd name="T15" fmla="*/ 35 h 35"/>
                <a:gd name="T16" fmla="*/ 38 w 40"/>
                <a:gd name="T17" fmla="*/ 35 h 35"/>
                <a:gd name="T18" fmla="*/ 40 w 40"/>
                <a:gd name="T19" fmla="*/ 32 h 35"/>
                <a:gd name="T20" fmla="*/ 40 w 40"/>
                <a:gd name="T21" fmla="*/ 29 h 35"/>
                <a:gd name="T22" fmla="*/ 38 w 40"/>
                <a:gd name="T23" fmla="*/ 27 h 35"/>
                <a:gd name="T24" fmla="*/ 28 w 40"/>
                <a:gd name="T2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5">
                  <a:moveTo>
                    <a:pt x="28" y="27"/>
                  </a:moveTo>
                  <a:cubicBezTo>
                    <a:pt x="17" y="27"/>
                    <a:pt x="8" y="18"/>
                    <a:pt x="8" y="7"/>
                  </a:cubicBezTo>
                  <a:cubicBezTo>
                    <a:pt x="8" y="3"/>
                    <a:pt x="8" y="3"/>
                    <a:pt x="8" y="3"/>
                  </a:cubicBezTo>
                  <a:cubicBezTo>
                    <a:pt x="8" y="1"/>
                    <a:pt x="7" y="0"/>
                    <a:pt x="6" y="0"/>
                  </a:cubicBezTo>
                  <a:cubicBezTo>
                    <a:pt x="3" y="0"/>
                    <a:pt x="3" y="0"/>
                    <a:pt x="3" y="0"/>
                  </a:cubicBezTo>
                  <a:cubicBezTo>
                    <a:pt x="1" y="0"/>
                    <a:pt x="0" y="1"/>
                    <a:pt x="0" y="3"/>
                  </a:cubicBezTo>
                  <a:cubicBezTo>
                    <a:pt x="0" y="7"/>
                    <a:pt x="0" y="7"/>
                    <a:pt x="0" y="7"/>
                  </a:cubicBezTo>
                  <a:cubicBezTo>
                    <a:pt x="0" y="22"/>
                    <a:pt x="13" y="35"/>
                    <a:pt x="28" y="35"/>
                  </a:cubicBezTo>
                  <a:cubicBezTo>
                    <a:pt x="38" y="35"/>
                    <a:pt x="38" y="35"/>
                    <a:pt x="38" y="35"/>
                  </a:cubicBezTo>
                  <a:cubicBezTo>
                    <a:pt x="39" y="35"/>
                    <a:pt x="40" y="34"/>
                    <a:pt x="40" y="32"/>
                  </a:cubicBezTo>
                  <a:cubicBezTo>
                    <a:pt x="40" y="29"/>
                    <a:pt x="40" y="29"/>
                    <a:pt x="40" y="29"/>
                  </a:cubicBezTo>
                  <a:cubicBezTo>
                    <a:pt x="40" y="28"/>
                    <a:pt x="39" y="27"/>
                    <a:pt x="38" y="27"/>
                  </a:cubicBez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94" name="Freeform 293"/>
            <p:cNvSpPr>
              <a:spLocks noEditPoints="1"/>
            </p:cNvSpPr>
            <p:nvPr/>
          </p:nvSpPr>
          <p:spPr bwMode="auto">
            <a:xfrm>
              <a:off x="3710" y="1964"/>
              <a:ext cx="345" cy="460"/>
            </a:xfrm>
            <a:custGeom>
              <a:avLst/>
              <a:gdLst>
                <a:gd name="T0" fmla="*/ 58 w 146"/>
                <a:gd name="T1" fmla="*/ 191 h 195"/>
                <a:gd name="T2" fmla="*/ 0 w 146"/>
                <a:gd name="T3" fmla="*/ 125 h 195"/>
                <a:gd name="T4" fmla="*/ 18 w 146"/>
                <a:gd name="T5" fmla="*/ 110 h 195"/>
                <a:gd name="T6" fmla="*/ 39 w 146"/>
                <a:gd name="T7" fmla="*/ 114 h 195"/>
                <a:gd name="T8" fmla="*/ 49 w 146"/>
                <a:gd name="T9" fmla="*/ 116 h 195"/>
                <a:gd name="T10" fmla="*/ 50 w 146"/>
                <a:gd name="T11" fmla="*/ 107 h 195"/>
                <a:gd name="T12" fmla="*/ 53 w 146"/>
                <a:gd name="T13" fmla="*/ 29 h 195"/>
                <a:gd name="T14" fmla="*/ 55 w 146"/>
                <a:gd name="T15" fmla="*/ 12 h 195"/>
                <a:gd name="T16" fmla="*/ 65 w 146"/>
                <a:gd name="T17" fmla="*/ 0 h 195"/>
                <a:gd name="T18" fmla="*/ 80 w 146"/>
                <a:gd name="T19" fmla="*/ 33 h 195"/>
                <a:gd name="T20" fmla="*/ 80 w 146"/>
                <a:gd name="T21" fmla="*/ 72 h 195"/>
                <a:gd name="T22" fmla="*/ 140 w 146"/>
                <a:gd name="T23" fmla="*/ 101 h 195"/>
                <a:gd name="T24" fmla="*/ 131 w 146"/>
                <a:gd name="T25" fmla="*/ 153 h 195"/>
                <a:gd name="T26" fmla="*/ 126 w 146"/>
                <a:gd name="T27" fmla="*/ 184 h 195"/>
                <a:gd name="T28" fmla="*/ 126 w 146"/>
                <a:gd name="T29" fmla="*/ 193 h 195"/>
                <a:gd name="T30" fmla="*/ 11 w 146"/>
                <a:gd name="T31" fmla="*/ 121 h 195"/>
                <a:gd name="T32" fmla="*/ 118 w 146"/>
                <a:gd name="T33" fmla="*/ 185 h 195"/>
                <a:gd name="T34" fmla="*/ 117 w 146"/>
                <a:gd name="T35" fmla="*/ 175 h 195"/>
                <a:gd name="T36" fmla="*/ 136 w 146"/>
                <a:gd name="T37" fmla="*/ 123 h 195"/>
                <a:gd name="T38" fmla="*/ 93 w 146"/>
                <a:gd name="T39" fmla="*/ 79 h 195"/>
                <a:gd name="T40" fmla="*/ 79 w 146"/>
                <a:gd name="T41" fmla="*/ 82 h 195"/>
                <a:gd name="T42" fmla="*/ 72 w 146"/>
                <a:gd name="T43" fmla="*/ 78 h 195"/>
                <a:gd name="T44" fmla="*/ 72 w 146"/>
                <a:gd name="T45" fmla="*/ 63 h 195"/>
                <a:gd name="T46" fmla="*/ 67 w 146"/>
                <a:gd name="T47" fmla="*/ 11 h 195"/>
                <a:gd name="T48" fmla="*/ 63 w 146"/>
                <a:gd name="T49" fmla="*/ 11 h 195"/>
                <a:gd name="T50" fmla="*/ 62 w 146"/>
                <a:gd name="T51" fmla="*/ 17 h 195"/>
                <a:gd name="T52" fmla="*/ 59 w 146"/>
                <a:gd name="T53" fmla="*/ 76 h 195"/>
                <a:gd name="T54" fmla="*/ 57 w 146"/>
                <a:gd name="T55" fmla="*/ 116 h 195"/>
                <a:gd name="T56" fmla="*/ 57 w 146"/>
                <a:gd name="T57" fmla="*/ 125 h 195"/>
                <a:gd name="T58" fmla="*/ 51 w 146"/>
                <a:gd name="T59" fmla="*/ 124 h 195"/>
                <a:gd name="T60" fmla="*/ 37 w 146"/>
                <a:gd name="T61" fmla="*/ 122 h 195"/>
                <a:gd name="T62" fmla="*/ 18 w 146"/>
                <a:gd name="T63" fmla="*/ 11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95">
                  <a:moveTo>
                    <a:pt x="58" y="195"/>
                  </a:moveTo>
                  <a:cubicBezTo>
                    <a:pt x="58" y="191"/>
                    <a:pt x="58" y="191"/>
                    <a:pt x="58" y="191"/>
                  </a:cubicBezTo>
                  <a:cubicBezTo>
                    <a:pt x="51" y="161"/>
                    <a:pt x="33" y="140"/>
                    <a:pt x="4" y="127"/>
                  </a:cubicBezTo>
                  <a:cubicBezTo>
                    <a:pt x="0" y="125"/>
                    <a:pt x="0" y="125"/>
                    <a:pt x="0" y="125"/>
                  </a:cubicBezTo>
                  <a:cubicBezTo>
                    <a:pt x="2" y="121"/>
                    <a:pt x="2" y="121"/>
                    <a:pt x="2" y="121"/>
                  </a:cubicBezTo>
                  <a:cubicBezTo>
                    <a:pt x="6" y="112"/>
                    <a:pt x="13" y="110"/>
                    <a:pt x="18" y="110"/>
                  </a:cubicBezTo>
                  <a:cubicBezTo>
                    <a:pt x="20" y="110"/>
                    <a:pt x="21" y="110"/>
                    <a:pt x="23" y="110"/>
                  </a:cubicBezTo>
                  <a:cubicBezTo>
                    <a:pt x="28" y="111"/>
                    <a:pt x="33" y="113"/>
                    <a:pt x="39" y="114"/>
                  </a:cubicBezTo>
                  <a:cubicBezTo>
                    <a:pt x="42" y="115"/>
                    <a:pt x="46" y="115"/>
                    <a:pt x="49" y="116"/>
                  </a:cubicBezTo>
                  <a:cubicBezTo>
                    <a:pt x="49" y="116"/>
                    <a:pt x="49" y="116"/>
                    <a:pt x="49" y="116"/>
                  </a:cubicBezTo>
                  <a:cubicBezTo>
                    <a:pt x="49" y="116"/>
                    <a:pt x="49" y="116"/>
                    <a:pt x="49" y="116"/>
                  </a:cubicBezTo>
                  <a:cubicBezTo>
                    <a:pt x="50" y="113"/>
                    <a:pt x="50" y="110"/>
                    <a:pt x="50" y="107"/>
                  </a:cubicBezTo>
                  <a:cubicBezTo>
                    <a:pt x="50" y="96"/>
                    <a:pt x="51" y="86"/>
                    <a:pt x="51" y="76"/>
                  </a:cubicBezTo>
                  <a:cubicBezTo>
                    <a:pt x="52" y="60"/>
                    <a:pt x="52" y="45"/>
                    <a:pt x="53" y="29"/>
                  </a:cubicBezTo>
                  <a:cubicBezTo>
                    <a:pt x="53" y="25"/>
                    <a:pt x="54" y="20"/>
                    <a:pt x="54" y="16"/>
                  </a:cubicBezTo>
                  <a:cubicBezTo>
                    <a:pt x="54" y="15"/>
                    <a:pt x="54" y="13"/>
                    <a:pt x="55" y="12"/>
                  </a:cubicBezTo>
                  <a:cubicBezTo>
                    <a:pt x="55" y="11"/>
                    <a:pt x="55" y="9"/>
                    <a:pt x="56" y="7"/>
                  </a:cubicBezTo>
                  <a:cubicBezTo>
                    <a:pt x="59" y="2"/>
                    <a:pt x="63" y="0"/>
                    <a:pt x="65" y="0"/>
                  </a:cubicBezTo>
                  <a:cubicBezTo>
                    <a:pt x="70" y="0"/>
                    <a:pt x="73" y="4"/>
                    <a:pt x="74" y="7"/>
                  </a:cubicBezTo>
                  <a:cubicBezTo>
                    <a:pt x="79" y="15"/>
                    <a:pt x="80" y="24"/>
                    <a:pt x="80" y="33"/>
                  </a:cubicBezTo>
                  <a:cubicBezTo>
                    <a:pt x="80" y="43"/>
                    <a:pt x="80" y="53"/>
                    <a:pt x="80" y="63"/>
                  </a:cubicBezTo>
                  <a:cubicBezTo>
                    <a:pt x="80" y="66"/>
                    <a:pt x="80" y="69"/>
                    <a:pt x="80" y="72"/>
                  </a:cubicBezTo>
                  <a:cubicBezTo>
                    <a:pt x="84" y="70"/>
                    <a:pt x="90" y="71"/>
                    <a:pt x="94" y="71"/>
                  </a:cubicBezTo>
                  <a:cubicBezTo>
                    <a:pt x="116" y="75"/>
                    <a:pt x="131" y="90"/>
                    <a:pt x="140" y="101"/>
                  </a:cubicBezTo>
                  <a:cubicBezTo>
                    <a:pt x="146" y="108"/>
                    <a:pt x="145" y="118"/>
                    <a:pt x="144" y="124"/>
                  </a:cubicBezTo>
                  <a:cubicBezTo>
                    <a:pt x="142" y="135"/>
                    <a:pt x="136" y="144"/>
                    <a:pt x="131" y="153"/>
                  </a:cubicBezTo>
                  <a:cubicBezTo>
                    <a:pt x="126" y="160"/>
                    <a:pt x="125" y="167"/>
                    <a:pt x="125" y="174"/>
                  </a:cubicBezTo>
                  <a:cubicBezTo>
                    <a:pt x="126" y="178"/>
                    <a:pt x="126" y="181"/>
                    <a:pt x="126" y="184"/>
                  </a:cubicBezTo>
                  <a:cubicBezTo>
                    <a:pt x="126" y="186"/>
                    <a:pt x="126" y="187"/>
                    <a:pt x="126" y="189"/>
                  </a:cubicBezTo>
                  <a:cubicBezTo>
                    <a:pt x="126" y="193"/>
                    <a:pt x="126" y="193"/>
                    <a:pt x="126" y="193"/>
                  </a:cubicBezTo>
                  <a:lnTo>
                    <a:pt x="58" y="195"/>
                  </a:lnTo>
                  <a:close/>
                  <a:moveTo>
                    <a:pt x="11" y="121"/>
                  </a:moveTo>
                  <a:cubicBezTo>
                    <a:pt x="39" y="135"/>
                    <a:pt x="57" y="157"/>
                    <a:pt x="65" y="186"/>
                  </a:cubicBezTo>
                  <a:cubicBezTo>
                    <a:pt x="118" y="185"/>
                    <a:pt x="118" y="185"/>
                    <a:pt x="118" y="185"/>
                  </a:cubicBezTo>
                  <a:cubicBezTo>
                    <a:pt x="118" y="185"/>
                    <a:pt x="118" y="185"/>
                    <a:pt x="118" y="184"/>
                  </a:cubicBezTo>
                  <a:cubicBezTo>
                    <a:pt x="118" y="181"/>
                    <a:pt x="118" y="178"/>
                    <a:pt x="117" y="175"/>
                  </a:cubicBezTo>
                  <a:cubicBezTo>
                    <a:pt x="116" y="166"/>
                    <a:pt x="119" y="157"/>
                    <a:pt x="124" y="148"/>
                  </a:cubicBezTo>
                  <a:cubicBezTo>
                    <a:pt x="129" y="140"/>
                    <a:pt x="134" y="132"/>
                    <a:pt x="136" y="123"/>
                  </a:cubicBezTo>
                  <a:cubicBezTo>
                    <a:pt x="138" y="115"/>
                    <a:pt x="137" y="110"/>
                    <a:pt x="134" y="106"/>
                  </a:cubicBezTo>
                  <a:cubicBezTo>
                    <a:pt x="120" y="90"/>
                    <a:pt x="108" y="82"/>
                    <a:pt x="93" y="79"/>
                  </a:cubicBezTo>
                  <a:cubicBezTo>
                    <a:pt x="91" y="79"/>
                    <a:pt x="89" y="79"/>
                    <a:pt x="87" y="79"/>
                  </a:cubicBezTo>
                  <a:cubicBezTo>
                    <a:pt x="84" y="79"/>
                    <a:pt x="81" y="80"/>
                    <a:pt x="79" y="82"/>
                  </a:cubicBezTo>
                  <a:cubicBezTo>
                    <a:pt x="73" y="88"/>
                    <a:pt x="73" y="88"/>
                    <a:pt x="73" y="88"/>
                  </a:cubicBezTo>
                  <a:cubicBezTo>
                    <a:pt x="72" y="78"/>
                    <a:pt x="72" y="78"/>
                    <a:pt x="72" y="78"/>
                  </a:cubicBezTo>
                  <a:cubicBezTo>
                    <a:pt x="72" y="78"/>
                    <a:pt x="72" y="77"/>
                    <a:pt x="72" y="76"/>
                  </a:cubicBezTo>
                  <a:cubicBezTo>
                    <a:pt x="72" y="72"/>
                    <a:pt x="72" y="68"/>
                    <a:pt x="72" y="63"/>
                  </a:cubicBezTo>
                  <a:cubicBezTo>
                    <a:pt x="72" y="53"/>
                    <a:pt x="72" y="43"/>
                    <a:pt x="72" y="33"/>
                  </a:cubicBezTo>
                  <a:cubicBezTo>
                    <a:pt x="72" y="25"/>
                    <a:pt x="71" y="17"/>
                    <a:pt x="67" y="11"/>
                  </a:cubicBezTo>
                  <a:cubicBezTo>
                    <a:pt x="67" y="10"/>
                    <a:pt x="66" y="9"/>
                    <a:pt x="65" y="9"/>
                  </a:cubicBezTo>
                  <a:cubicBezTo>
                    <a:pt x="65" y="9"/>
                    <a:pt x="64" y="10"/>
                    <a:pt x="63" y="11"/>
                  </a:cubicBezTo>
                  <a:cubicBezTo>
                    <a:pt x="63" y="12"/>
                    <a:pt x="63" y="13"/>
                    <a:pt x="63" y="13"/>
                  </a:cubicBezTo>
                  <a:cubicBezTo>
                    <a:pt x="62" y="14"/>
                    <a:pt x="62" y="16"/>
                    <a:pt x="62" y="17"/>
                  </a:cubicBezTo>
                  <a:cubicBezTo>
                    <a:pt x="61" y="21"/>
                    <a:pt x="61" y="25"/>
                    <a:pt x="61" y="29"/>
                  </a:cubicBezTo>
                  <a:cubicBezTo>
                    <a:pt x="60" y="45"/>
                    <a:pt x="60" y="61"/>
                    <a:pt x="59" y="76"/>
                  </a:cubicBezTo>
                  <a:cubicBezTo>
                    <a:pt x="59" y="87"/>
                    <a:pt x="58" y="97"/>
                    <a:pt x="58" y="107"/>
                  </a:cubicBezTo>
                  <a:cubicBezTo>
                    <a:pt x="58" y="110"/>
                    <a:pt x="58" y="113"/>
                    <a:pt x="57" y="116"/>
                  </a:cubicBezTo>
                  <a:cubicBezTo>
                    <a:pt x="57" y="118"/>
                    <a:pt x="57" y="119"/>
                    <a:pt x="57" y="121"/>
                  </a:cubicBezTo>
                  <a:cubicBezTo>
                    <a:pt x="57" y="125"/>
                    <a:pt x="57" y="125"/>
                    <a:pt x="57" y="125"/>
                  </a:cubicBezTo>
                  <a:cubicBezTo>
                    <a:pt x="53" y="124"/>
                    <a:pt x="53" y="124"/>
                    <a:pt x="53" y="124"/>
                  </a:cubicBezTo>
                  <a:cubicBezTo>
                    <a:pt x="52" y="124"/>
                    <a:pt x="52" y="124"/>
                    <a:pt x="51" y="124"/>
                  </a:cubicBezTo>
                  <a:cubicBezTo>
                    <a:pt x="50" y="124"/>
                    <a:pt x="49" y="124"/>
                    <a:pt x="47" y="124"/>
                  </a:cubicBezTo>
                  <a:cubicBezTo>
                    <a:pt x="44" y="123"/>
                    <a:pt x="40" y="122"/>
                    <a:pt x="37" y="122"/>
                  </a:cubicBezTo>
                  <a:cubicBezTo>
                    <a:pt x="32" y="120"/>
                    <a:pt x="26" y="119"/>
                    <a:pt x="21" y="118"/>
                  </a:cubicBezTo>
                  <a:cubicBezTo>
                    <a:pt x="20" y="118"/>
                    <a:pt x="19" y="118"/>
                    <a:pt x="18" y="118"/>
                  </a:cubicBezTo>
                  <a:cubicBezTo>
                    <a:pt x="16" y="118"/>
                    <a:pt x="13" y="118"/>
                    <a:pt x="1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95" name="Freeform 294"/>
          <p:cNvSpPr>
            <a:spLocks noEditPoints="1"/>
          </p:cNvSpPr>
          <p:nvPr/>
        </p:nvSpPr>
        <p:spPr bwMode="auto">
          <a:xfrm>
            <a:off x="2397634" y="5828098"/>
            <a:ext cx="206004" cy="340386"/>
          </a:xfrm>
          <a:custGeom>
            <a:avLst/>
            <a:gdLst>
              <a:gd name="T0" fmla="*/ 0 w 118"/>
              <a:gd name="T1" fmla="*/ 58 h 195"/>
              <a:gd name="T2" fmla="*/ 19 w 118"/>
              <a:gd name="T3" fmla="*/ 108 h 195"/>
              <a:gd name="T4" fmla="*/ 32 w 118"/>
              <a:gd name="T5" fmla="*/ 140 h 195"/>
              <a:gd name="T6" fmla="*/ 36 w 118"/>
              <a:gd name="T7" fmla="*/ 187 h 195"/>
              <a:gd name="T8" fmla="*/ 50 w 118"/>
              <a:gd name="T9" fmla="*/ 194 h 195"/>
              <a:gd name="T10" fmla="*/ 65 w 118"/>
              <a:gd name="T11" fmla="*/ 195 h 195"/>
              <a:gd name="T12" fmla="*/ 75 w 118"/>
              <a:gd name="T13" fmla="*/ 187 h 195"/>
              <a:gd name="T14" fmla="*/ 86 w 118"/>
              <a:gd name="T15" fmla="*/ 183 h 195"/>
              <a:gd name="T16" fmla="*/ 85 w 118"/>
              <a:gd name="T17" fmla="*/ 137 h 195"/>
              <a:gd name="T18" fmla="*/ 100 w 118"/>
              <a:gd name="T19" fmla="*/ 107 h 195"/>
              <a:gd name="T20" fmla="*/ 59 w 118"/>
              <a:gd name="T21" fmla="*/ 0 h 195"/>
              <a:gd name="T22" fmla="*/ 73 w 118"/>
              <a:gd name="T23" fmla="*/ 179 h 195"/>
              <a:gd name="T24" fmla="*/ 63 w 118"/>
              <a:gd name="T25" fmla="*/ 187 h 195"/>
              <a:gd name="T26" fmla="*/ 49 w 118"/>
              <a:gd name="T27" fmla="*/ 180 h 195"/>
              <a:gd name="T28" fmla="*/ 40 w 118"/>
              <a:gd name="T29" fmla="*/ 179 h 195"/>
              <a:gd name="T30" fmla="*/ 78 w 118"/>
              <a:gd name="T31" fmla="*/ 144 h 195"/>
              <a:gd name="T32" fmla="*/ 93 w 118"/>
              <a:gd name="T33" fmla="*/ 102 h 195"/>
              <a:gd name="T34" fmla="*/ 77 w 118"/>
              <a:gd name="T35" fmla="*/ 136 h 195"/>
              <a:gd name="T36" fmla="*/ 63 w 118"/>
              <a:gd name="T37" fmla="*/ 92 h 195"/>
              <a:gd name="T38" fmla="*/ 67 w 118"/>
              <a:gd name="T39" fmla="*/ 93 h 195"/>
              <a:gd name="T40" fmla="*/ 84 w 118"/>
              <a:gd name="T41" fmla="*/ 63 h 195"/>
              <a:gd name="T42" fmla="*/ 62 w 118"/>
              <a:gd name="T43" fmla="*/ 67 h 195"/>
              <a:gd name="T44" fmla="*/ 57 w 118"/>
              <a:gd name="T45" fmla="*/ 67 h 195"/>
              <a:gd name="T46" fmla="*/ 34 w 118"/>
              <a:gd name="T47" fmla="*/ 63 h 195"/>
              <a:gd name="T48" fmla="*/ 52 w 118"/>
              <a:gd name="T49" fmla="*/ 93 h 195"/>
              <a:gd name="T50" fmla="*/ 55 w 118"/>
              <a:gd name="T51" fmla="*/ 136 h 195"/>
              <a:gd name="T52" fmla="*/ 26 w 118"/>
              <a:gd name="T53" fmla="*/ 103 h 195"/>
              <a:gd name="T54" fmla="*/ 8 w 118"/>
              <a:gd name="T55" fmla="*/ 58 h 195"/>
              <a:gd name="T56" fmla="*/ 110 w 118"/>
              <a:gd name="T57" fmla="*/ 58 h 195"/>
              <a:gd name="T58" fmla="*/ 63 w 118"/>
              <a:gd name="T59" fmla="*/ 80 h 195"/>
              <a:gd name="T60" fmla="*/ 76 w 118"/>
              <a:gd name="T61" fmla="*/ 68 h 195"/>
              <a:gd name="T62" fmla="*/ 75 w 118"/>
              <a:gd name="T63" fmla="*/ 80 h 195"/>
              <a:gd name="T64" fmla="*/ 64 w 118"/>
              <a:gd name="T65" fmla="*/ 84 h 195"/>
              <a:gd name="T66" fmla="*/ 54 w 118"/>
              <a:gd name="T67" fmla="*/ 84 h 195"/>
              <a:gd name="T68" fmla="*/ 43 w 118"/>
              <a:gd name="T69" fmla="*/ 80 h 195"/>
              <a:gd name="T70" fmla="*/ 42 w 118"/>
              <a:gd name="T71" fmla="*/ 68 h 195"/>
              <a:gd name="T72" fmla="*/ 55 w 118"/>
              <a:gd name="T73" fmla="*/ 8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95">
                <a:moveTo>
                  <a:pt x="59" y="0"/>
                </a:moveTo>
                <a:cubicBezTo>
                  <a:pt x="26" y="0"/>
                  <a:pt x="0" y="26"/>
                  <a:pt x="0" y="58"/>
                </a:cubicBezTo>
                <a:cubicBezTo>
                  <a:pt x="0" y="75"/>
                  <a:pt x="7" y="93"/>
                  <a:pt x="19" y="107"/>
                </a:cubicBezTo>
                <a:cubicBezTo>
                  <a:pt x="19" y="107"/>
                  <a:pt x="19" y="107"/>
                  <a:pt x="19" y="108"/>
                </a:cubicBezTo>
                <a:cubicBezTo>
                  <a:pt x="19" y="108"/>
                  <a:pt x="32" y="124"/>
                  <a:pt x="34" y="137"/>
                </a:cubicBezTo>
                <a:cubicBezTo>
                  <a:pt x="33" y="137"/>
                  <a:pt x="32" y="138"/>
                  <a:pt x="32" y="140"/>
                </a:cubicBezTo>
                <a:cubicBezTo>
                  <a:pt x="32" y="183"/>
                  <a:pt x="32" y="183"/>
                  <a:pt x="32" y="183"/>
                </a:cubicBezTo>
                <a:cubicBezTo>
                  <a:pt x="32" y="185"/>
                  <a:pt x="34" y="187"/>
                  <a:pt x="36" y="187"/>
                </a:cubicBezTo>
                <a:cubicBezTo>
                  <a:pt x="44" y="187"/>
                  <a:pt x="44" y="187"/>
                  <a:pt x="44" y="187"/>
                </a:cubicBezTo>
                <a:cubicBezTo>
                  <a:pt x="50" y="194"/>
                  <a:pt x="50" y="194"/>
                  <a:pt x="50" y="194"/>
                </a:cubicBezTo>
                <a:cubicBezTo>
                  <a:pt x="51" y="195"/>
                  <a:pt x="52" y="195"/>
                  <a:pt x="53" y="195"/>
                </a:cubicBezTo>
                <a:cubicBezTo>
                  <a:pt x="65" y="195"/>
                  <a:pt x="65" y="195"/>
                  <a:pt x="65" y="195"/>
                </a:cubicBezTo>
                <a:cubicBezTo>
                  <a:pt x="66" y="195"/>
                  <a:pt x="67" y="195"/>
                  <a:pt x="68" y="194"/>
                </a:cubicBezTo>
                <a:cubicBezTo>
                  <a:pt x="75" y="187"/>
                  <a:pt x="75" y="187"/>
                  <a:pt x="75" y="187"/>
                </a:cubicBezTo>
                <a:cubicBezTo>
                  <a:pt x="82" y="187"/>
                  <a:pt x="82" y="187"/>
                  <a:pt x="82" y="187"/>
                </a:cubicBezTo>
                <a:cubicBezTo>
                  <a:pt x="85" y="187"/>
                  <a:pt x="86" y="185"/>
                  <a:pt x="86" y="183"/>
                </a:cubicBezTo>
                <a:cubicBezTo>
                  <a:pt x="86" y="140"/>
                  <a:pt x="86" y="140"/>
                  <a:pt x="86" y="140"/>
                </a:cubicBezTo>
                <a:cubicBezTo>
                  <a:pt x="86" y="139"/>
                  <a:pt x="86" y="137"/>
                  <a:pt x="85" y="137"/>
                </a:cubicBezTo>
                <a:cubicBezTo>
                  <a:pt x="87" y="124"/>
                  <a:pt x="99" y="108"/>
                  <a:pt x="99" y="108"/>
                </a:cubicBezTo>
                <a:cubicBezTo>
                  <a:pt x="100" y="107"/>
                  <a:pt x="100" y="107"/>
                  <a:pt x="100" y="107"/>
                </a:cubicBezTo>
                <a:cubicBezTo>
                  <a:pt x="112" y="93"/>
                  <a:pt x="118" y="75"/>
                  <a:pt x="118" y="58"/>
                </a:cubicBezTo>
                <a:cubicBezTo>
                  <a:pt x="118" y="26"/>
                  <a:pt x="92" y="0"/>
                  <a:pt x="59" y="0"/>
                </a:cubicBezTo>
                <a:close/>
                <a:moveTo>
                  <a:pt x="78" y="179"/>
                </a:moveTo>
                <a:cubicBezTo>
                  <a:pt x="73" y="179"/>
                  <a:pt x="73" y="179"/>
                  <a:pt x="73" y="179"/>
                </a:cubicBezTo>
                <a:cubicBezTo>
                  <a:pt x="72" y="179"/>
                  <a:pt x="70" y="179"/>
                  <a:pt x="70" y="180"/>
                </a:cubicBezTo>
                <a:cubicBezTo>
                  <a:pt x="63" y="187"/>
                  <a:pt x="63" y="187"/>
                  <a:pt x="63" y="187"/>
                </a:cubicBezTo>
                <a:cubicBezTo>
                  <a:pt x="55" y="187"/>
                  <a:pt x="55" y="187"/>
                  <a:pt x="55" y="187"/>
                </a:cubicBezTo>
                <a:cubicBezTo>
                  <a:pt x="49" y="180"/>
                  <a:pt x="49" y="180"/>
                  <a:pt x="49" y="180"/>
                </a:cubicBezTo>
                <a:cubicBezTo>
                  <a:pt x="48" y="179"/>
                  <a:pt x="47" y="179"/>
                  <a:pt x="46" y="179"/>
                </a:cubicBezTo>
                <a:cubicBezTo>
                  <a:pt x="40" y="179"/>
                  <a:pt x="40" y="179"/>
                  <a:pt x="40" y="179"/>
                </a:cubicBezTo>
                <a:cubicBezTo>
                  <a:pt x="40" y="144"/>
                  <a:pt x="40" y="144"/>
                  <a:pt x="40" y="144"/>
                </a:cubicBezTo>
                <a:cubicBezTo>
                  <a:pt x="78" y="144"/>
                  <a:pt x="78" y="144"/>
                  <a:pt x="78" y="144"/>
                </a:cubicBezTo>
                <a:lnTo>
                  <a:pt x="78" y="179"/>
                </a:lnTo>
                <a:close/>
                <a:moveTo>
                  <a:pt x="93" y="102"/>
                </a:moveTo>
                <a:cubicBezTo>
                  <a:pt x="93" y="103"/>
                  <a:pt x="93" y="103"/>
                  <a:pt x="93" y="103"/>
                </a:cubicBezTo>
                <a:cubicBezTo>
                  <a:pt x="89" y="107"/>
                  <a:pt x="78" y="122"/>
                  <a:pt x="77" y="136"/>
                </a:cubicBezTo>
                <a:cubicBezTo>
                  <a:pt x="63" y="136"/>
                  <a:pt x="63" y="136"/>
                  <a:pt x="63" y="136"/>
                </a:cubicBezTo>
                <a:cubicBezTo>
                  <a:pt x="63" y="92"/>
                  <a:pt x="63" y="92"/>
                  <a:pt x="63" y="92"/>
                </a:cubicBezTo>
                <a:cubicBezTo>
                  <a:pt x="64" y="92"/>
                  <a:pt x="65" y="93"/>
                  <a:pt x="67" y="93"/>
                </a:cubicBezTo>
                <a:cubicBezTo>
                  <a:pt x="67" y="93"/>
                  <a:pt x="67" y="93"/>
                  <a:pt x="67" y="93"/>
                </a:cubicBezTo>
                <a:cubicBezTo>
                  <a:pt x="71" y="93"/>
                  <a:pt x="77" y="90"/>
                  <a:pt x="81" y="86"/>
                </a:cubicBezTo>
                <a:cubicBezTo>
                  <a:pt x="88" y="78"/>
                  <a:pt x="90" y="68"/>
                  <a:pt x="84" y="63"/>
                </a:cubicBezTo>
                <a:cubicBezTo>
                  <a:pt x="82" y="61"/>
                  <a:pt x="79" y="60"/>
                  <a:pt x="76" y="60"/>
                </a:cubicBezTo>
                <a:cubicBezTo>
                  <a:pt x="71" y="60"/>
                  <a:pt x="66" y="62"/>
                  <a:pt x="62" y="67"/>
                </a:cubicBezTo>
                <a:cubicBezTo>
                  <a:pt x="61" y="68"/>
                  <a:pt x="60" y="69"/>
                  <a:pt x="59" y="70"/>
                </a:cubicBezTo>
                <a:cubicBezTo>
                  <a:pt x="58" y="69"/>
                  <a:pt x="58" y="68"/>
                  <a:pt x="57" y="67"/>
                </a:cubicBezTo>
                <a:cubicBezTo>
                  <a:pt x="52" y="62"/>
                  <a:pt x="47" y="60"/>
                  <a:pt x="42" y="60"/>
                </a:cubicBezTo>
                <a:cubicBezTo>
                  <a:pt x="39" y="60"/>
                  <a:pt x="36" y="61"/>
                  <a:pt x="34" y="63"/>
                </a:cubicBezTo>
                <a:cubicBezTo>
                  <a:pt x="28" y="68"/>
                  <a:pt x="30" y="78"/>
                  <a:pt x="37" y="86"/>
                </a:cubicBezTo>
                <a:cubicBezTo>
                  <a:pt x="41" y="90"/>
                  <a:pt x="47" y="93"/>
                  <a:pt x="52" y="93"/>
                </a:cubicBezTo>
                <a:cubicBezTo>
                  <a:pt x="53" y="93"/>
                  <a:pt x="54" y="92"/>
                  <a:pt x="55" y="92"/>
                </a:cubicBezTo>
                <a:cubicBezTo>
                  <a:pt x="55" y="136"/>
                  <a:pt x="55" y="136"/>
                  <a:pt x="55" y="136"/>
                </a:cubicBezTo>
                <a:cubicBezTo>
                  <a:pt x="42" y="136"/>
                  <a:pt x="42" y="136"/>
                  <a:pt x="42" y="136"/>
                </a:cubicBezTo>
                <a:cubicBezTo>
                  <a:pt x="40" y="122"/>
                  <a:pt x="28" y="106"/>
                  <a:pt x="26" y="103"/>
                </a:cubicBezTo>
                <a:cubicBezTo>
                  <a:pt x="25" y="103"/>
                  <a:pt x="25" y="103"/>
                  <a:pt x="25" y="102"/>
                </a:cubicBezTo>
                <a:cubicBezTo>
                  <a:pt x="14" y="90"/>
                  <a:pt x="8" y="73"/>
                  <a:pt x="8" y="58"/>
                </a:cubicBezTo>
                <a:cubicBezTo>
                  <a:pt x="8" y="30"/>
                  <a:pt x="31" y="8"/>
                  <a:pt x="59" y="8"/>
                </a:cubicBezTo>
                <a:cubicBezTo>
                  <a:pt x="87" y="8"/>
                  <a:pt x="110" y="30"/>
                  <a:pt x="110" y="58"/>
                </a:cubicBezTo>
                <a:cubicBezTo>
                  <a:pt x="110" y="73"/>
                  <a:pt x="104" y="90"/>
                  <a:pt x="93" y="102"/>
                </a:cubicBezTo>
                <a:close/>
                <a:moveTo>
                  <a:pt x="63" y="80"/>
                </a:moveTo>
                <a:cubicBezTo>
                  <a:pt x="64" y="77"/>
                  <a:pt x="65" y="75"/>
                  <a:pt x="67" y="72"/>
                </a:cubicBezTo>
                <a:cubicBezTo>
                  <a:pt x="70" y="69"/>
                  <a:pt x="73" y="68"/>
                  <a:pt x="76" y="68"/>
                </a:cubicBezTo>
                <a:cubicBezTo>
                  <a:pt x="77" y="68"/>
                  <a:pt x="78" y="68"/>
                  <a:pt x="79" y="69"/>
                </a:cubicBezTo>
                <a:cubicBezTo>
                  <a:pt x="81" y="70"/>
                  <a:pt x="80" y="76"/>
                  <a:pt x="75" y="80"/>
                </a:cubicBezTo>
                <a:cubicBezTo>
                  <a:pt x="73" y="83"/>
                  <a:pt x="69" y="85"/>
                  <a:pt x="67" y="85"/>
                </a:cubicBezTo>
                <a:cubicBezTo>
                  <a:pt x="65" y="85"/>
                  <a:pt x="65" y="84"/>
                  <a:pt x="64" y="84"/>
                </a:cubicBezTo>
                <a:cubicBezTo>
                  <a:pt x="63" y="83"/>
                  <a:pt x="63" y="81"/>
                  <a:pt x="63" y="80"/>
                </a:cubicBezTo>
                <a:close/>
                <a:moveTo>
                  <a:pt x="54" y="84"/>
                </a:moveTo>
                <a:cubicBezTo>
                  <a:pt x="54" y="84"/>
                  <a:pt x="53" y="85"/>
                  <a:pt x="52" y="85"/>
                </a:cubicBezTo>
                <a:cubicBezTo>
                  <a:pt x="49" y="85"/>
                  <a:pt x="46" y="83"/>
                  <a:pt x="43" y="80"/>
                </a:cubicBezTo>
                <a:cubicBezTo>
                  <a:pt x="39" y="76"/>
                  <a:pt x="38" y="70"/>
                  <a:pt x="40" y="69"/>
                </a:cubicBezTo>
                <a:cubicBezTo>
                  <a:pt x="40" y="68"/>
                  <a:pt x="41" y="68"/>
                  <a:pt x="42" y="68"/>
                </a:cubicBezTo>
                <a:cubicBezTo>
                  <a:pt x="45" y="68"/>
                  <a:pt x="48" y="69"/>
                  <a:pt x="51" y="72"/>
                </a:cubicBezTo>
                <a:cubicBezTo>
                  <a:pt x="53" y="75"/>
                  <a:pt x="55" y="77"/>
                  <a:pt x="55" y="80"/>
                </a:cubicBezTo>
                <a:cubicBezTo>
                  <a:pt x="55" y="81"/>
                  <a:pt x="55" y="83"/>
                  <a:pt x="54" y="84"/>
                </a:cubicBezTo>
                <a:close/>
              </a:path>
            </a:pathLst>
          </a:custGeom>
          <a:solidFill>
            <a:srgbClr val="00BBEE"/>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296" name="Group 295"/>
          <p:cNvGrpSpPr/>
          <p:nvPr/>
        </p:nvGrpSpPr>
        <p:grpSpPr>
          <a:xfrm>
            <a:off x="2382387" y="3317618"/>
            <a:ext cx="236497" cy="408888"/>
            <a:chOff x="1374411" y="2640022"/>
            <a:chExt cx="323594" cy="559473"/>
          </a:xfrm>
          <a:solidFill>
            <a:srgbClr val="00BBEE"/>
          </a:solidFill>
        </p:grpSpPr>
        <p:sp>
          <p:nvSpPr>
            <p:cNvPr id="297" name="Freeform 296"/>
            <p:cNvSpPr>
              <a:spLocks noEditPoints="1"/>
            </p:cNvSpPr>
            <p:nvPr/>
          </p:nvSpPr>
          <p:spPr bwMode="auto">
            <a:xfrm>
              <a:off x="1374411" y="2640022"/>
              <a:ext cx="323594" cy="559473"/>
            </a:xfrm>
            <a:custGeom>
              <a:avLst/>
              <a:gdLst>
                <a:gd name="T0" fmla="*/ 95 w 116"/>
                <a:gd name="T1" fmla="*/ 0 h 200"/>
                <a:gd name="T2" fmla="*/ 21 w 116"/>
                <a:gd name="T3" fmla="*/ 0 h 200"/>
                <a:gd name="T4" fmla="*/ 0 w 116"/>
                <a:gd name="T5" fmla="*/ 21 h 200"/>
                <a:gd name="T6" fmla="*/ 0 w 116"/>
                <a:gd name="T7" fmla="*/ 27 h 200"/>
                <a:gd name="T8" fmla="*/ 0 w 116"/>
                <a:gd name="T9" fmla="*/ 161 h 200"/>
                <a:gd name="T10" fmla="*/ 0 w 116"/>
                <a:gd name="T11" fmla="*/ 179 h 200"/>
                <a:gd name="T12" fmla="*/ 21 w 116"/>
                <a:gd name="T13" fmla="*/ 200 h 200"/>
                <a:gd name="T14" fmla="*/ 95 w 116"/>
                <a:gd name="T15" fmla="*/ 200 h 200"/>
                <a:gd name="T16" fmla="*/ 116 w 116"/>
                <a:gd name="T17" fmla="*/ 179 h 200"/>
                <a:gd name="T18" fmla="*/ 116 w 116"/>
                <a:gd name="T19" fmla="*/ 161 h 200"/>
                <a:gd name="T20" fmla="*/ 116 w 116"/>
                <a:gd name="T21" fmla="*/ 27 h 200"/>
                <a:gd name="T22" fmla="*/ 116 w 116"/>
                <a:gd name="T23" fmla="*/ 21 h 200"/>
                <a:gd name="T24" fmla="*/ 95 w 116"/>
                <a:gd name="T25" fmla="*/ 0 h 200"/>
                <a:gd name="T26" fmla="*/ 8 w 116"/>
                <a:gd name="T27" fmla="*/ 35 h 200"/>
                <a:gd name="T28" fmla="*/ 108 w 116"/>
                <a:gd name="T29" fmla="*/ 35 h 200"/>
                <a:gd name="T30" fmla="*/ 108 w 116"/>
                <a:gd name="T31" fmla="*/ 153 h 200"/>
                <a:gd name="T32" fmla="*/ 8 w 116"/>
                <a:gd name="T33" fmla="*/ 153 h 200"/>
                <a:gd name="T34" fmla="*/ 8 w 116"/>
                <a:gd name="T35" fmla="*/ 35 h 200"/>
                <a:gd name="T36" fmla="*/ 108 w 116"/>
                <a:gd name="T37" fmla="*/ 179 h 200"/>
                <a:gd name="T38" fmla="*/ 95 w 116"/>
                <a:gd name="T39" fmla="*/ 192 h 200"/>
                <a:gd name="T40" fmla="*/ 21 w 116"/>
                <a:gd name="T41" fmla="*/ 192 h 200"/>
                <a:gd name="T42" fmla="*/ 8 w 116"/>
                <a:gd name="T43" fmla="*/ 179 h 200"/>
                <a:gd name="T44" fmla="*/ 8 w 116"/>
                <a:gd name="T45" fmla="*/ 161 h 200"/>
                <a:gd name="T46" fmla="*/ 108 w 116"/>
                <a:gd name="T47" fmla="*/ 161 h 200"/>
                <a:gd name="T48" fmla="*/ 108 w 116"/>
                <a:gd name="T49" fmla="*/ 179 h 200"/>
                <a:gd name="T50" fmla="*/ 8 w 116"/>
                <a:gd name="T51" fmla="*/ 27 h 200"/>
                <a:gd name="T52" fmla="*/ 8 w 116"/>
                <a:gd name="T53" fmla="*/ 21 h 200"/>
                <a:gd name="T54" fmla="*/ 21 w 116"/>
                <a:gd name="T55" fmla="*/ 8 h 200"/>
                <a:gd name="T56" fmla="*/ 95 w 116"/>
                <a:gd name="T57" fmla="*/ 8 h 200"/>
                <a:gd name="T58" fmla="*/ 108 w 116"/>
                <a:gd name="T59" fmla="*/ 21 h 200"/>
                <a:gd name="T60" fmla="*/ 108 w 116"/>
                <a:gd name="T61" fmla="*/ 27 h 200"/>
                <a:gd name="T62" fmla="*/ 8 w 116"/>
                <a:gd name="T63" fmla="*/ 2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200">
                  <a:moveTo>
                    <a:pt x="95" y="0"/>
                  </a:moveTo>
                  <a:cubicBezTo>
                    <a:pt x="21" y="0"/>
                    <a:pt x="21" y="0"/>
                    <a:pt x="21" y="0"/>
                  </a:cubicBezTo>
                  <a:cubicBezTo>
                    <a:pt x="9" y="0"/>
                    <a:pt x="0" y="9"/>
                    <a:pt x="0" y="21"/>
                  </a:cubicBezTo>
                  <a:cubicBezTo>
                    <a:pt x="0" y="27"/>
                    <a:pt x="0" y="27"/>
                    <a:pt x="0" y="27"/>
                  </a:cubicBezTo>
                  <a:cubicBezTo>
                    <a:pt x="0" y="161"/>
                    <a:pt x="0" y="161"/>
                    <a:pt x="0" y="161"/>
                  </a:cubicBezTo>
                  <a:cubicBezTo>
                    <a:pt x="0" y="179"/>
                    <a:pt x="0" y="179"/>
                    <a:pt x="0" y="179"/>
                  </a:cubicBezTo>
                  <a:cubicBezTo>
                    <a:pt x="0" y="190"/>
                    <a:pt x="9" y="200"/>
                    <a:pt x="21" y="200"/>
                  </a:cubicBezTo>
                  <a:cubicBezTo>
                    <a:pt x="95" y="200"/>
                    <a:pt x="95" y="200"/>
                    <a:pt x="95" y="200"/>
                  </a:cubicBezTo>
                  <a:cubicBezTo>
                    <a:pt x="107" y="200"/>
                    <a:pt x="116" y="190"/>
                    <a:pt x="116" y="179"/>
                  </a:cubicBezTo>
                  <a:cubicBezTo>
                    <a:pt x="116" y="161"/>
                    <a:pt x="116" y="161"/>
                    <a:pt x="116" y="161"/>
                  </a:cubicBezTo>
                  <a:cubicBezTo>
                    <a:pt x="116" y="27"/>
                    <a:pt x="116" y="27"/>
                    <a:pt x="116" y="27"/>
                  </a:cubicBezTo>
                  <a:cubicBezTo>
                    <a:pt x="116" y="21"/>
                    <a:pt x="116" y="21"/>
                    <a:pt x="116" y="21"/>
                  </a:cubicBezTo>
                  <a:cubicBezTo>
                    <a:pt x="116" y="9"/>
                    <a:pt x="107" y="0"/>
                    <a:pt x="95" y="0"/>
                  </a:cubicBezTo>
                  <a:close/>
                  <a:moveTo>
                    <a:pt x="8" y="35"/>
                  </a:moveTo>
                  <a:cubicBezTo>
                    <a:pt x="108" y="35"/>
                    <a:pt x="108" y="35"/>
                    <a:pt x="108" y="35"/>
                  </a:cubicBezTo>
                  <a:cubicBezTo>
                    <a:pt x="108" y="153"/>
                    <a:pt x="108" y="153"/>
                    <a:pt x="108" y="153"/>
                  </a:cubicBezTo>
                  <a:cubicBezTo>
                    <a:pt x="8" y="153"/>
                    <a:pt x="8" y="153"/>
                    <a:pt x="8" y="153"/>
                  </a:cubicBezTo>
                  <a:lnTo>
                    <a:pt x="8" y="35"/>
                  </a:lnTo>
                  <a:close/>
                  <a:moveTo>
                    <a:pt x="108" y="179"/>
                  </a:moveTo>
                  <a:cubicBezTo>
                    <a:pt x="108" y="186"/>
                    <a:pt x="102" y="192"/>
                    <a:pt x="95" y="192"/>
                  </a:cubicBezTo>
                  <a:cubicBezTo>
                    <a:pt x="21" y="192"/>
                    <a:pt x="21" y="192"/>
                    <a:pt x="21" y="192"/>
                  </a:cubicBezTo>
                  <a:cubicBezTo>
                    <a:pt x="14" y="192"/>
                    <a:pt x="8" y="186"/>
                    <a:pt x="8" y="179"/>
                  </a:cubicBezTo>
                  <a:cubicBezTo>
                    <a:pt x="8" y="161"/>
                    <a:pt x="8" y="161"/>
                    <a:pt x="8" y="161"/>
                  </a:cubicBezTo>
                  <a:cubicBezTo>
                    <a:pt x="108" y="161"/>
                    <a:pt x="108" y="161"/>
                    <a:pt x="108" y="161"/>
                  </a:cubicBezTo>
                  <a:lnTo>
                    <a:pt x="108" y="179"/>
                  </a:lnTo>
                  <a:close/>
                  <a:moveTo>
                    <a:pt x="8" y="27"/>
                  </a:moveTo>
                  <a:cubicBezTo>
                    <a:pt x="8" y="21"/>
                    <a:pt x="8" y="21"/>
                    <a:pt x="8" y="21"/>
                  </a:cubicBezTo>
                  <a:cubicBezTo>
                    <a:pt x="8" y="14"/>
                    <a:pt x="14" y="8"/>
                    <a:pt x="21" y="8"/>
                  </a:cubicBezTo>
                  <a:cubicBezTo>
                    <a:pt x="95" y="8"/>
                    <a:pt x="95" y="8"/>
                    <a:pt x="95" y="8"/>
                  </a:cubicBezTo>
                  <a:cubicBezTo>
                    <a:pt x="102" y="8"/>
                    <a:pt x="108" y="14"/>
                    <a:pt x="108" y="21"/>
                  </a:cubicBezTo>
                  <a:cubicBezTo>
                    <a:pt x="108" y="27"/>
                    <a:pt x="108" y="27"/>
                    <a:pt x="108" y="27"/>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98" name="Oval 297"/>
            <p:cNvSpPr>
              <a:spLocks noChangeArrowheads="1"/>
            </p:cNvSpPr>
            <p:nvPr/>
          </p:nvSpPr>
          <p:spPr bwMode="auto">
            <a:xfrm>
              <a:off x="1514279" y="3110596"/>
              <a:ext cx="45042" cy="450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99" name="Group 298"/>
          <p:cNvGrpSpPr/>
          <p:nvPr/>
        </p:nvGrpSpPr>
        <p:grpSpPr>
          <a:xfrm>
            <a:off x="2319781" y="5043865"/>
            <a:ext cx="361709" cy="317961"/>
            <a:chOff x="1260352" y="4523120"/>
            <a:chExt cx="494919" cy="435059"/>
          </a:xfrm>
          <a:solidFill>
            <a:srgbClr val="00BBEE"/>
          </a:solidFill>
        </p:grpSpPr>
        <p:sp>
          <p:nvSpPr>
            <p:cNvPr id="300" name="Freeform 299"/>
            <p:cNvSpPr>
              <a:spLocks noEditPoints="1"/>
            </p:cNvSpPr>
            <p:nvPr/>
          </p:nvSpPr>
          <p:spPr bwMode="auto">
            <a:xfrm>
              <a:off x="1260352" y="4523120"/>
              <a:ext cx="494919" cy="435059"/>
            </a:xfrm>
            <a:custGeom>
              <a:avLst/>
              <a:gdLst>
                <a:gd name="T0" fmla="*/ 170 w 196"/>
                <a:gd name="T1" fmla="*/ 52 h 172"/>
                <a:gd name="T2" fmla="*/ 160 w 196"/>
                <a:gd name="T3" fmla="*/ 23 h 172"/>
                <a:gd name="T4" fmla="*/ 59 w 196"/>
                <a:gd name="T5" fmla="*/ 0 h 172"/>
                <a:gd name="T6" fmla="*/ 28 w 196"/>
                <a:gd name="T7" fmla="*/ 52 h 172"/>
                <a:gd name="T8" fmla="*/ 9 w 196"/>
                <a:gd name="T9" fmla="*/ 52 h 172"/>
                <a:gd name="T10" fmla="*/ 0 w 196"/>
                <a:gd name="T11" fmla="*/ 65 h 172"/>
                <a:gd name="T12" fmla="*/ 10 w 196"/>
                <a:gd name="T13" fmla="*/ 74 h 172"/>
                <a:gd name="T14" fmla="*/ 6 w 196"/>
                <a:gd name="T15" fmla="*/ 114 h 172"/>
                <a:gd name="T16" fmla="*/ 18 w 196"/>
                <a:gd name="T17" fmla="*/ 172 h 172"/>
                <a:gd name="T18" fmla="*/ 45 w 196"/>
                <a:gd name="T19" fmla="*/ 159 h 172"/>
                <a:gd name="T20" fmla="*/ 152 w 196"/>
                <a:gd name="T21" fmla="*/ 145 h 172"/>
                <a:gd name="T22" fmla="*/ 164 w 196"/>
                <a:gd name="T23" fmla="*/ 172 h 172"/>
                <a:gd name="T24" fmla="*/ 190 w 196"/>
                <a:gd name="T25" fmla="*/ 159 h 172"/>
                <a:gd name="T26" fmla="*/ 190 w 196"/>
                <a:gd name="T27" fmla="*/ 141 h 172"/>
                <a:gd name="T28" fmla="*/ 190 w 196"/>
                <a:gd name="T29" fmla="*/ 113 h 172"/>
                <a:gd name="T30" fmla="*/ 186 w 196"/>
                <a:gd name="T31" fmla="*/ 74 h 172"/>
                <a:gd name="T32" fmla="*/ 196 w 196"/>
                <a:gd name="T33" fmla="*/ 65 h 172"/>
                <a:gd name="T34" fmla="*/ 187 w 196"/>
                <a:gd name="T35" fmla="*/ 52 h 172"/>
                <a:gd name="T36" fmla="*/ 59 w 196"/>
                <a:gd name="T37" fmla="*/ 8 h 172"/>
                <a:gd name="T38" fmla="*/ 152 w 196"/>
                <a:gd name="T39" fmla="*/ 24 h 172"/>
                <a:gd name="T40" fmla="*/ 143 w 196"/>
                <a:gd name="T41" fmla="*/ 73 h 172"/>
                <a:gd name="T42" fmla="*/ 35 w 196"/>
                <a:gd name="T43" fmla="*/ 58 h 172"/>
                <a:gd name="T44" fmla="*/ 37 w 196"/>
                <a:gd name="T45" fmla="*/ 159 h 172"/>
                <a:gd name="T46" fmla="*/ 18 w 196"/>
                <a:gd name="T47" fmla="*/ 164 h 172"/>
                <a:gd name="T48" fmla="*/ 14 w 196"/>
                <a:gd name="T49" fmla="*/ 145 h 172"/>
                <a:gd name="T50" fmla="*/ 37 w 196"/>
                <a:gd name="T51" fmla="*/ 159 h 172"/>
                <a:gd name="T52" fmla="*/ 164 w 196"/>
                <a:gd name="T53" fmla="*/ 164 h 172"/>
                <a:gd name="T54" fmla="*/ 160 w 196"/>
                <a:gd name="T55" fmla="*/ 145 h 172"/>
                <a:gd name="T56" fmla="*/ 182 w 196"/>
                <a:gd name="T57" fmla="*/ 159 h 172"/>
                <a:gd name="T58" fmla="*/ 188 w 196"/>
                <a:gd name="T59" fmla="*/ 65 h 172"/>
                <a:gd name="T60" fmla="*/ 180 w 196"/>
                <a:gd name="T61" fmla="*/ 67 h 172"/>
                <a:gd name="T62" fmla="*/ 177 w 196"/>
                <a:gd name="T63" fmla="*/ 73 h 172"/>
                <a:gd name="T64" fmla="*/ 182 w 196"/>
                <a:gd name="T65" fmla="*/ 114 h 172"/>
                <a:gd name="T66" fmla="*/ 14 w 196"/>
                <a:gd name="T67" fmla="*/ 137 h 172"/>
                <a:gd name="T68" fmla="*/ 16 w 196"/>
                <a:gd name="T69" fmla="*/ 85 h 172"/>
                <a:gd name="T70" fmla="*/ 19 w 196"/>
                <a:gd name="T71" fmla="*/ 69 h 172"/>
                <a:gd name="T72" fmla="*/ 9 w 196"/>
                <a:gd name="T73" fmla="*/ 66 h 172"/>
                <a:gd name="T74" fmla="*/ 8 w 196"/>
                <a:gd name="T75" fmla="*/ 61 h 172"/>
                <a:gd name="T76" fmla="*/ 26 w 196"/>
                <a:gd name="T77" fmla="*/ 60 h 172"/>
                <a:gd name="T78" fmla="*/ 53 w 196"/>
                <a:gd name="T79" fmla="*/ 81 h 172"/>
                <a:gd name="T80" fmla="*/ 169 w 196"/>
                <a:gd name="T81" fmla="*/ 60 h 172"/>
                <a:gd name="T82" fmla="*/ 187 w 196"/>
                <a:gd name="T83" fmla="*/ 60 h 172"/>
                <a:gd name="T84" fmla="*/ 188 w 196"/>
                <a:gd name="T85" fmla="*/ 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72">
                  <a:moveTo>
                    <a:pt x="187" y="52"/>
                  </a:moveTo>
                  <a:cubicBezTo>
                    <a:pt x="170" y="52"/>
                    <a:pt x="170" y="52"/>
                    <a:pt x="170" y="52"/>
                  </a:cubicBezTo>
                  <a:cubicBezTo>
                    <a:pt x="169" y="52"/>
                    <a:pt x="168" y="52"/>
                    <a:pt x="168" y="52"/>
                  </a:cubicBezTo>
                  <a:cubicBezTo>
                    <a:pt x="160" y="23"/>
                    <a:pt x="160" y="23"/>
                    <a:pt x="160" y="23"/>
                  </a:cubicBezTo>
                  <a:cubicBezTo>
                    <a:pt x="158" y="12"/>
                    <a:pt x="150" y="0"/>
                    <a:pt x="137" y="0"/>
                  </a:cubicBezTo>
                  <a:cubicBezTo>
                    <a:pt x="59" y="0"/>
                    <a:pt x="59" y="0"/>
                    <a:pt x="59" y="0"/>
                  </a:cubicBezTo>
                  <a:cubicBezTo>
                    <a:pt x="46" y="0"/>
                    <a:pt x="38" y="12"/>
                    <a:pt x="36" y="22"/>
                  </a:cubicBezTo>
                  <a:cubicBezTo>
                    <a:pt x="28" y="52"/>
                    <a:pt x="28" y="52"/>
                    <a:pt x="28" y="52"/>
                  </a:cubicBezTo>
                  <a:cubicBezTo>
                    <a:pt x="28" y="52"/>
                    <a:pt x="27" y="52"/>
                    <a:pt x="26" y="52"/>
                  </a:cubicBezTo>
                  <a:cubicBezTo>
                    <a:pt x="9" y="52"/>
                    <a:pt x="9" y="52"/>
                    <a:pt x="9" y="52"/>
                  </a:cubicBezTo>
                  <a:cubicBezTo>
                    <a:pt x="4" y="52"/>
                    <a:pt x="0" y="56"/>
                    <a:pt x="0" y="61"/>
                  </a:cubicBezTo>
                  <a:cubicBezTo>
                    <a:pt x="0" y="65"/>
                    <a:pt x="0" y="65"/>
                    <a:pt x="0" y="65"/>
                  </a:cubicBezTo>
                  <a:cubicBezTo>
                    <a:pt x="0" y="70"/>
                    <a:pt x="4" y="74"/>
                    <a:pt x="8" y="74"/>
                  </a:cubicBezTo>
                  <a:cubicBezTo>
                    <a:pt x="10" y="74"/>
                    <a:pt x="10" y="74"/>
                    <a:pt x="10" y="74"/>
                  </a:cubicBezTo>
                  <a:cubicBezTo>
                    <a:pt x="9" y="78"/>
                    <a:pt x="8" y="81"/>
                    <a:pt x="8" y="85"/>
                  </a:cubicBezTo>
                  <a:cubicBezTo>
                    <a:pt x="6" y="114"/>
                    <a:pt x="6" y="114"/>
                    <a:pt x="6" y="114"/>
                  </a:cubicBezTo>
                  <a:cubicBezTo>
                    <a:pt x="6" y="159"/>
                    <a:pt x="6" y="159"/>
                    <a:pt x="6" y="159"/>
                  </a:cubicBezTo>
                  <a:cubicBezTo>
                    <a:pt x="6" y="166"/>
                    <a:pt x="11" y="172"/>
                    <a:pt x="18" y="172"/>
                  </a:cubicBezTo>
                  <a:cubicBezTo>
                    <a:pt x="32" y="172"/>
                    <a:pt x="32" y="172"/>
                    <a:pt x="32" y="172"/>
                  </a:cubicBezTo>
                  <a:cubicBezTo>
                    <a:pt x="39" y="172"/>
                    <a:pt x="45" y="166"/>
                    <a:pt x="45" y="159"/>
                  </a:cubicBezTo>
                  <a:cubicBezTo>
                    <a:pt x="45" y="145"/>
                    <a:pt x="45" y="145"/>
                    <a:pt x="45" y="145"/>
                  </a:cubicBezTo>
                  <a:cubicBezTo>
                    <a:pt x="152" y="145"/>
                    <a:pt x="152" y="145"/>
                    <a:pt x="152" y="145"/>
                  </a:cubicBezTo>
                  <a:cubicBezTo>
                    <a:pt x="152" y="159"/>
                    <a:pt x="152" y="159"/>
                    <a:pt x="152" y="159"/>
                  </a:cubicBezTo>
                  <a:cubicBezTo>
                    <a:pt x="152" y="166"/>
                    <a:pt x="157" y="172"/>
                    <a:pt x="164" y="172"/>
                  </a:cubicBezTo>
                  <a:cubicBezTo>
                    <a:pt x="178" y="172"/>
                    <a:pt x="178" y="172"/>
                    <a:pt x="178" y="172"/>
                  </a:cubicBezTo>
                  <a:cubicBezTo>
                    <a:pt x="185" y="172"/>
                    <a:pt x="190" y="166"/>
                    <a:pt x="190" y="159"/>
                  </a:cubicBezTo>
                  <a:cubicBezTo>
                    <a:pt x="190" y="141"/>
                    <a:pt x="190" y="141"/>
                    <a:pt x="190" y="141"/>
                  </a:cubicBezTo>
                  <a:cubicBezTo>
                    <a:pt x="190" y="141"/>
                    <a:pt x="190" y="141"/>
                    <a:pt x="190" y="141"/>
                  </a:cubicBezTo>
                  <a:cubicBezTo>
                    <a:pt x="190" y="141"/>
                    <a:pt x="190" y="141"/>
                    <a:pt x="190" y="141"/>
                  </a:cubicBezTo>
                  <a:cubicBezTo>
                    <a:pt x="190" y="113"/>
                    <a:pt x="190" y="113"/>
                    <a:pt x="190" y="113"/>
                  </a:cubicBezTo>
                  <a:cubicBezTo>
                    <a:pt x="188" y="85"/>
                    <a:pt x="188" y="85"/>
                    <a:pt x="188" y="85"/>
                  </a:cubicBezTo>
                  <a:cubicBezTo>
                    <a:pt x="188" y="81"/>
                    <a:pt x="187" y="78"/>
                    <a:pt x="186" y="74"/>
                  </a:cubicBezTo>
                  <a:cubicBezTo>
                    <a:pt x="188" y="74"/>
                    <a:pt x="188" y="74"/>
                    <a:pt x="188" y="74"/>
                  </a:cubicBezTo>
                  <a:cubicBezTo>
                    <a:pt x="192" y="74"/>
                    <a:pt x="196" y="70"/>
                    <a:pt x="196" y="65"/>
                  </a:cubicBezTo>
                  <a:cubicBezTo>
                    <a:pt x="196" y="61"/>
                    <a:pt x="196" y="61"/>
                    <a:pt x="196" y="61"/>
                  </a:cubicBezTo>
                  <a:cubicBezTo>
                    <a:pt x="196" y="56"/>
                    <a:pt x="192" y="52"/>
                    <a:pt x="187" y="52"/>
                  </a:cubicBezTo>
                  <a:close/>
                  <a:moveTo>
                    <a:pt x="44" y="24"/>
                  </a:moveTo>
                  <a:cubicBezTo>
                    <a:pt x="45" y="16"/>
                    <a:pt x="50" y="8"/>
                    <a:pt x="59" y="8"/>
                  </a:cubicBezTo>
                  <a:cubicBezTo>
                    <a:pt x="137" y="8"/>
                    <a:pt x="137" y="8"/>
                    <a:pt x="137" y="8"/>
                  </a:cubicBezTo>
                  <a:cubicBezTo>
                    <a:pt x="146" y="8"/>
                    <a:pt x="151" y="17"/>
                    <a:pt x="152" y="24"/>
                  </a:cubicBezTo>
                  <a:cubicBezTo>
                    <a:pt x="161" y="58"/>
                    <a:pt x="161" y="58"/>
                    <a:pt x="161" y="58"/>
                  </a:cubicBezTo>
                  <a:cubicBezTo>
                    <a:pt x="161" y="66"/>
                    <a:pt x="151" y="73"/>
                    <a:pt x="143" y="73"/>
                  </a:cubicBezTo>
                  <a:cubicBezTo>
                    <a:pt x="53" y="73"/>
                    <a:pt x="53" y="73"/>
                    <a:pt x="53" y="73"/>
                  </a:cubicBezTo>
                  <a:cubicBezTo>
                    <a:pt x="45" y="73"/>
                    <a:pt x="36" y="66"/>
                    <a:pt x="35" y="58"/>
                  </a:cubicBezTo>
                  <a:lnTo>
                    <a:pt x="44" y="24"/>
                  </a:lnTo>
                  <a:close/>
                  <a:moveTo>
                    <a:pt x="37" y="159"/>
                  </a:moveTo>
                  <a:cubicBezTo>
                    <a:pt x="37" y="162"/>
                    <a:pt x="34" y="164"/>
                    <a:pt x="32" y="164"/>
                  </a:cubicBezTo>
                  <a:cubicBezTo>
                    <a:pt x="18" y="164"/>
                    <a:pt x="18" y="164"/>
                    <a:pt x="18" y="164"/>
                  </a:cubicBezTo>
                  <a:cubicBezTo>
                    <a:pt x="16" y="164"/>
                    <a:pt x="14" y="162"/>
                    <a:pt x="14" y="159"/>
                  </a:cubicBezTo>
                  <a:cubicBezTo>
                    <a:pt x="14" y="145"/>
                    <a:pt x="14" y="145"/>
                    <a:pt x="14" y="145"/>
                  </a:cubicBezTo>
                  <a:cubicBezTo>
                    <a:pt x="37" y="145"/>
                    <a:pt x="37" y="145"/>
                    <a:pt x="37" y="145"/>
                  </a:cubicBezTo>
                  <a:lnTo>
                    <a:pt x="37" y="159"/>
                  </a:lnTo>
                  <a:close/>
                  <a:moveTo>
                    <a:pt x="178" y="164"/>
                  </a:moveTo>
                  <a:cubicBezTo>
                    <a:pt x="164" y="164"/>
                    <a:pt x="164" y="164"/>
                    <a:pt x="164" y="164"/>
                  </a:cubicBezTo>
                  <a:cubicBezTo>
                    <a:pt x="162" y="164"/>
                    <a:pt x="160" y="162"/>
                    <a:pt x="160" y="159"/>
                  </a:cubicBezTo>
                  <a:cubicBezTo>
                    <a:pt x="160" y="145"/>
                    <a:pt x="160" y="145"/>
                    <a:pt x="160" y="145"/>
                  </a:cubicBezTo>
                  <a:cubicBezTo>
                    <a:pt x="182" y="145"/>
                    <a:pt x="182" y="145"/>
                    <a:pt x="182" y="145"/>
                  </a:cubicBezTo>
                  <a:cubicBezTo>
                    <a:pt x="182" y="159"/>
                    <a:pt x="182" y="159"/>
                    <a:pt x="182" y="159"/>
                  </a:cubicBezTo>
                  <a:cubicBezTo>
                    <a:pt x="182" y="162"/>
                    <a:pt x="180" y="164"/>
                    <a:pt x="178" y="164"/>
                  </a:cubicBezTo>
                  <a:close/>
                  <a:moveTo>
                    <a:pt x="188" y="65"/>
                  </a:moveTo>
                  <a:cubicBezTo>
                    <a:pt x="188" y="66"/>
                    <a:pt x="187" y="66"/>
                    <a:pt x="187" y="66"/>
                  </a:cubicBezTo>
                  <a:cubicBezTo>
                    <a:pt x="180" y="67"/>
                    <a:pt x="180" y="67"/>
                    <a:pt x="180" y="67"/>
                  </a:cubicBezTo>
                  <a:cubicBezTo>
                    <a:pt x="179" y="67"/>
                    <a:pt x="178" y="68"/>
                    <a:pt x="177" y="69"/>
                  </a:cubicBezTo>
                  <a:cubicBezTo>
                    <a:pt x="177" y="70"/>
                    <a:pt x="177" y="72"/>
                    <a:pt x="177" y="73"/>
                  </a:cubicBezTo>
                  <a:cubicBezTo>
                    <a:pt x="179" y="76"/>
                    <a:pt x="180" y="81"/>
                    <a:pt x="180" y="86"/>
                  </a:cubicBezTo>
                  <a:cubicBezTo>
                    <a:pt x="182" y="114"/>
                    <a:pt x="182" y="114"/>
                    <a:pt x="182" y="114"/>
                  </a:cubicBezTo>
                  <a:cubicBezTo>
                    <a:pt x="182" y="137"/>
                    <a:pt x="182" y="137"/>
                    <a:pt x="182" y="137"/>
                  </a:cubicBezTo>
                  <a:cubicBezTo>
                    <a:pt x="14" y="137"/>
                    <a:pt x="14" y="137"/>
                    <a:pt x="14" y="137"/>
                  </a:cubicBezTo>
                  <a:cubicBezTo>
                    <a:pt x="14" y="114"/>
                    <a:pt x="14" y="114"/>
                    <a:pt x="14" y="114"/>
                  </a:cubicBezTo>
                  <a:cubicBezTo>
                    <a:pt x="16" y="85"/>
                    <a:pt x="16" y="85"/>
                    <a:pt x="16" y="85"/>
                  </a:cubicBezTo>
                  <a:cubicBezTo>
                    <a:pt x="16" y="81"/>
                    <a:pt x="17" y="77"/>
                    <a:pt x="19" y="73"/>
                  </a:cubicBezTo>
                  <a:cubicBezTo>
                    <a:pt x="20" y="72"/>
                    <a:pt x="20" y="70"/>
                    <a:pt x="19" y="69"/>
                  </a:cubicBezTo>
                  <a:cubicBezTo>
                    <a:pt x="18" y="68"/>
                    <a:pt x="17" y="67"/>
                    <a:pt x="16" y="67"/>
                  </a:cubicBezTo>
                  <a:cubicBezTo>
                    <a:pt x="9" y="66"/>
                    <a:pt x="9" y="66"/>
                    <a:pt x="9" y="66"/>
                  </a:cubicBezTo>
                  <a:cubicBezTo>
                    <a:pt x="9" y="66"/>
                    <a:pt x="8" y="66"/>
                    <a:pt x="8" y="65"/>
                  </a:cubicBezTo>
                  <a:cubicBezTo>
                    <a:pt x="8" y="61"/>
                    <a:pt x="8" y="61"/>
                    <a:pt x="8" y="61"/>
                  </a:cubicBezTo>
                  <a:cubicBezTo>
                    <a:pt x="8" y="60"/>
                    <a:pt x="8" y="60"/>
                    <a:pt x="9" y="60"/>
                  </a:cubicBezTo>
                  <a:cubicBezTo>
                    <a:pt x="26" y="60"/>
                    <a:pt x="26" y="60"/>
                    <a:pt x="26" y="60"/>
                  </a:cubicBezTo>
                  <a:cubicBezTo>
                    <a:pt x="27" y="60"/>
                    <a:pt x="27" y="60"/>
                    <a:pt x="27" y="60"/>
                  </a:cubicBezTo>
                  <a:cubicBezTo>
                    <a:pt x="28" y="72"/>
                    <a:pt x="41" y="81"/>
                    <a:pt x="53" y="81"/>
                  </a:cubicBezTo>
                  <a:cubicBezTo>
                    <a:pt x="143" y="81"/>
                    <a:pt x="143" y="81"/>
                    <a:pt x="143" y="81"/>
                  </a:cubicBezTo>
                  <a:cubicBezTo>
                    <a:pt x="155" y="81"/>
                    <a:pt x="168" y="72"/>
                    <a:pt x="169" y="60"/>
                  </a:cubicBezTo>
                  <a:cubicBezTo>
                    <a:pt x="169" y="60"/>
                    <a:pt x="169" y="60"/>
                    <a:pt x="170" y="60"/>
                  </a:cubicBezTo>
                  <a:cubicBezTo>
                    <a:pt x="187" y="60"/>
                    <a:pt x="187" y="60"/>
                    <a:pt x="187" y="60"/>
                  </a:cubicBezTo>
                  <a:cubicBezTo>
                    <a:pt x="188" y="60"/>
                    <a:pt x="188" y="60"/>
                    <a:pt x="188" y="61"/>
                  </a:cubicBezTo>
                  <a:lnTo>
                    <a:pt x="18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1" name="Freeform 300"/>
            <p:cNvSpPr>
              <a:spLocks/>
            </p:cNvSpPr>
            <p:nvPr/>
          </p:nvSpPr>
          <p:spPr bwMode="auto">
            <a:xfrm>
              <a:off x="1442072" y="4773252"/>
              <a:ext cx="131480" cy="20310"/>
            </a:xfrm>
            <a:custGeom>
              <a:avLst/>
              <a:gdLst>
                <a:gd name="T0" fmla="*/ 48 w 52"/>
                <a:gd name="T1" fmla="*/ 0 h 8"/>
                <a:gd name="T2" fmla="*/ 4 w 52"/>
                <a:gd name="T3" fmla="*/ 0 h 8"/>
                <a:gd name="T4" fmla="*/ 0 w 52"/>
                <a:gd name="T5" fmla="*/ 4 h 8"/>
                <a:gd name="T6" fmla="*/ 4 w 52"/>
                <a:gd name="T7" fmla="*/ 8 h 8"/>
                <a:gd name="T8" fmla="*/ 48 w 52"/>
                <a:gd name="T9" fmla="*/ 8 h 8"/>
                <a:gd name="T10" fmla="*/ 52 w 52"/>
                <a:gd name="T11" fmla="*/ 4 h 8"/>
                <a:gd name="T12" fmla="*/ 48 w 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2" h="8">
                  <a:moveTo>
                    <a:pt x="48" y="0"/>
                  </a:moveTo>
                  <a:cubicBezTo>
                    <a:pt x="4" y="0"/>
                    <a:pt x="4" y="0"/>
                    <a:pt x="4" y="0"/>
                  </a:cubicBezTo>
                  <a:cubicBezTo>
                    <a:pt x="2" y="0"/>
                    <a:pt x="0" y="2"/>
                    <a:pt x="0" y="4"/>
                  </a:cubicBezTo>
                  <a:cubicBezTo>
                    <a:pt x="0" y="6"/>
                    <a:pt x="2" y="8"/>
                    <a:pt x="4" y="8"/>
                  </a:cubicBezTo>
                  <a:cubicBezTo>
                    <a:pt x="48" y="8"/>
                    <a:pt x="48" y="8"/>
                    <a:pt x="48" y="8"/>
                  </a:cubicBezTo>
                  <a:cubicBezTo>
                    <a:pt x="50" y="8"/>
                    <a:pt x="52" y="6"/>
                    <a:pt x="52" y="4"/>
                  </a:cubicBezTo>
                  <a:cubicBezTo>
                    <a:pt x="52" y="2"/>
                    <a:pt x="50"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2" name="Freeform 301"/>
            <p:cNvSpPr>
              <a:spLocks/>
            </p:cNvSpPr>
            <p:nvPr/>
          </p:nvSpPr>
          <p:spPr bwMode="auto">
            <a:xfrm>
              <a:off x="1442072" y="4816010"/>
              <a:ext cx="131480" cy="20310"/>
            </a:xfrm>
            <a:custGeom>
              <a:avLst/>
              <a:gdLst>
                <a:gd name="T0" fmla="*/ 48 w 52"/>
                <a:gd name="T1" fmla="*/ 0 h 8"/>
                <a:gd name="T2" fmla="*/ 4 w 52"/>
                <a:gd name="T3" fmla="*/ 0 h 8"/>
                <a:gd name="T4" fmla="*/ 0 w 52"/>
                <a:gd name="T5" fmla="*/ 4 h 8"/>
                <a:gd name="T6" fmla="*/ 4 w 52"/>
                <a:gd name="T7" fmla="*/ 8 h 8"/>
                <a:gd name="T8" fmla="*/ 48 w 52"/>
                <a:gd name="T9" fmla="*/ 8 h 8"/>
                <a:gd name="T10" fmla="*/ 52 w 52"/>
                <a:gd name="T11" fmla="*/ 4 h 8"/>
                <a:gd name="T12" fmla="*/ 48 w 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2" h="8">
                  <a:moveTo>
                    <a:pt x="48" y="0"/>
                  </a:moveTo>
                  <a:cubicBezTo>
                    <a:pt x="4" y="0"/>
                    <a:pt x="4" y="0"/>
                    <a:pt x="4" y="0"/>
                  </a:cubicBezTo>
                  <a:cubicBezTo>
                    <a:pt x="2" y="0"/>
                    <a:pt x="0" y="2"/>
                    <a:pt x="0" y="4"/>
                  </a:cubicBezTo>
                  <a:cubicBezTo>
                    <a:pt x="0" y="7"/>
                    <a:pt x="2" y="8"/>
                    <a:pt x="4" y="8"/>
                  </a:cubicBezTo>
                  <a:cubicBezTo>
                    <a:pt x="48" y="8"/>
                    <a:pt x="48" y="8"/>
                    <a:pt x="48" y="8"/>
                  </a:cubicBezTo>
                  <a:cubicBezTo>
                    <a:pt x="50" y="8"/>
                    <a:pt x="52" y="7"/>
                    <a:pt x="52" y="4"/>
                  </a:cubicBezTo>
                  <a:cubicBezTo>
                    <a:pt x="52" y="2"/>
                    <a:pt x="50"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3" name="Freeform 302"/>
            <p:cNvSpPr>
              <a:spLocks noEditPoints="1"/>
            </p:cNvSpPr>
            <p:nvPr/>
          </p:nvSpPr>
          <p:spPr bwMode="auto">
            <a:xfrm>
              <a:off x="1336247" y="4760425"/>
              <a:ext cx="85515" cy="88722"/>
            </a:xfrm>
            <a:custGeom>
              <a:avLst/>
              <a:gdLst>
                <a:gd name="T0" fmla="*/ 17 w 34"/>
                <a:gd name="T1" fmla="*/ 0 h 35"/>
                <a:gd name="T2" fmla="*/ 0 w 34"/>
                <a:gd name="T3" fmla="*/ 17 h 35"/>
                <a:gd name="T4" fmla="*/ 17 w 34"/>
                <a:gd name="T5" fmla="*/ 35 h 35"/>
                <a:gd name="T6" fmla="*/ 34 w 34"/>
                <a:gd name="T7" fmla="*/ 17 h 35"/>
                <a:gd name="T8" fmla="*/ 17 w 34"/>
                <a:gd name="T9" fmla="*/ 0 h 35"/>
                <a:gd name="T10" fmla="*/ 17 w 34"/>
                <a:gd name="T11" fmla="*/ 27 h 35"/>
                <a:gd name="T12" fmla="*/ 8 w 34"/>
                <a:gd name="T13" fmla="*/ 17 h 35"/>
                <a:gd name="T14" fmla="*/ 17 w 34"/>
                <a:gd name="T15" fmla="*/ 8 h 35"/>
                <a:gd name="T16" fmla="*/ 26 w 34"/>
                <a:gd name="T17" fmla="*/ 17 h 35"/>
                <a:gd name="T18" fmla="*/ 17 w 34"/>
                <a:gd name="T19"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7" y="0"/>
                    <a:pt x="0" y="8"/>
                    <a:pt x="0" y="17"/>
                  </a:cubicBezTo>
                  <a:cubicBezTo>
                    <a:pt x="0" y="27"/>
                    <a:pt x="7" y="35"/>
                    <a:pt x="17" y="35"/>
                  </a:cubicBezTo>
                  <a:cubicBezTo>
                    <a:pt x="26" y="35"/>
                    <a:pt x="34" y="27"/>
                    <a:pt x="34" y="17"/>
                  </a:cubicBezTo>
                  <a:cubicBezTo>
                    <a:pt x="34" y="8"/>
                    <a:pt x="26" y="0"/>
                    <a:pt x="17" y="0"/>
                  </a:cubicBezTo>
                  <a:close/>
                  <a:moveTo>
                    <a:pt x="17" y="27"/>
                  </a:moveTo>
                  <a:cubicBezTo>
                    <a:pt x="12" y="27"/>
                    <a:pt x="8" y="22"/>
                    <a:pt x="8" y="17"/>
                  </a:cubicBezTo>
                  <a:cubicBezTo>
                    <a:pt x="8" y="12"/>
                    <a:pt x="12" y="8"/>
                    <a:pt x="17" y="8"/>
                  </a:cubicBezTo>
                  <a:cubicBezTo>
                    <a:pt x="22" y="8"/>
                    <a:pt x="26" y="12"/>
                    <a:pt x="26" y="17"/>
                  </a:cubicBezTo>
                  <a:cubicBezTo>
                    <a:pt x="26" y="22"/>
                    <a:pt x="22" y="27"/>
                    <a:pt x="1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4" name="Freeform 303"/>
            <p:cNvSpPr>
              <a:spLocks noEditPoints="1"/>
            </p:cNvSpPr>
            <p:nvPr/>
          </p:nvSpPr>
          <p:spPr bwMode="auto">
            <a:xfrm>
              <a:off x="1593861" y="4760425"/>
              <a:ext cx="87653" cy="88722"/>
            </a:xfrm>
            <a:custGeom>
              <a:avLst/>
              <a:gdLst>
                <a:gd name="T0" fmla="*/ 17 w 35"/>
                <a:gd name="T1" fmla="*/ 0 h 35"/>
                <a:gd name="T2" fmla="*/ 0 w 35"/>
                <a:gd name="T3" fmla="*/ 17 h 35"/>
                <a:gd name="T4" fmla="*/ 17 w 35"/>
                <a:gd name="T5" fmla="*/ 35 h 35"/>
                <a:gd name="T6" fmla="*/ 35 w 35"/>
                <a:gd name="T7" fmla="*/ 17 h 35"/>
                <a:gd name="T8" fmla="*/ 17 w 35"/>
                <a:gd name="T9" fmla="*/ 0 h 35"/>
                <a:gd name="T10" fmla="*/ 17 w 35"/>
                <a:gd name="T11" fmla="*/ 27 h 35"/>
                <a:gd name="T12" fmla="*/ 8 w 35"/>
                <a:gd name="T13" fmla="*/ 17 h 35"/>
                <a:gd name="T14" fmla="*/ 17 w 35"/>
                <a:gd name="T15" fmla="*/ 8 h 35"/>
                <a:gd name="T16" fmla="*/ 27 w 35"/>
                <a:gd name="T17" fmla="*/ 17 h 35"/>
                <a:gd name="T18" fmla="*/ 17 w 35"/>
                <a:gd name="T19"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8" y="0"/>
                    <a:pt x="0" y="8"/>
                    <a:pt x="0" y="17"/>
                  </a:cubicBezTo>
                  <a:cubicBezTo>
                    <a:pt x="0" y="27"/>
                    <a:pt x="8" y="35"/>
                    <a:pt x="17" y="35"/>
                  </a:cubicBezTo>
                  <a:cubicBezTo>
                    <a:pt x="27" y="35"/>
                    <a:pt x="35" y="27"/>
                    <a:pt x="35" y="17"/>
                  </a:cubicBezTo>
                  <a:cubicBezTo>
                    <a:pt x="35" y="8"/>
                    <a:pt x="27" y="0"/>
                    <a:pt x="17" y="0"/>
                  </a:cubicBezTo>
                  <a:close/>
                  <a:moveTo>
                    <a:pt x="17" y="27"/>
                  </a:moveTo>
                  <a:cubicBezTo>
                    <a:pt x="12" y="27"/>
                    <a:pt x="8" y="22"/>
                    <a:pt x="8" y="17"/>
                  </a:cubicBezTo>
                  <a:cubicBezTo>
                    <a:pt x="8" y="12"/>
                    <a:pt x="12" y="8"/>
                    <a:pt x="17" y="8"/>
                  </a:cubicBezTo>
                  <a:cubicBezTo>
                    <a:pt x="22" y="8"/>
                    <a:pt x="27" y="12"/>
                    <a:pt x="27" y="17"/>
                  </a:cubicBezTo>
                  <a:cubicBezTo>
                    <a:pt x="27" y="22"/>
                    <a:pt x="22" y="27"/>
                    <a:pt x="1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5" name="Freeform 304"/>
            <p:cNvSpPr>
              <a:spLocks/>
            </p:cNvSpPr>
            <p:nvPr/>
          </p:nvSpPr>
          <p:spPr bwMode="auto">
            <a:xfrm>
              <a:off x="1469864" y="4571222"/>
              <a:ext cx="75895" cy="20310"/>
            </a:xfrm>
            <a:custGeom>
              <a:avLst/>
              <a:gdLst>
                <a:gd name="T0" fmla="*/ 4 w 30"/>
                <a:gd name="T1" fmla="*/ 8 h 8"/>
                <a:gd name="T2" fmla="*/ 26 w 30"/>
                <a:gd name="T3" fmla="*/ 8 h 8"/>
                <a:gd name="T4" fmla="*/ 30 w 30"/>
                <a:gd name="T5" fmla="*/ 4 h 8"/>
                <a:gd name="T6" fmla="*/ 26 w 30"/>
                <a:gd name="T7" fmla="*/ 0 h 8"/>
                <a:gd name="T8" fmla="*/ 4 w 30"/>
                <a:gd name="T9" fmla="*/ 0 h 8"/>
                <a:gd name="T10" fmla="*/ 0 w 30"/>
                <a:gd name="T11" fmla="*/ 4 h 8"/>
                <a:gd name="T12" fmla="*/ 4 w 3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8"/>
                  </a:moveTo>
                  <a:cubicBezTo>
                    <a:pt x="26" y="8"/>
                    <a:pt x="26" y="8"/>
                    <a:pt x="26" y="8"/>
                  </a:cubicBezTo>
                  <a:cubicBezTo>
                    <a:pt x="28" y="8"/>
                    <a:pt x="30" y="6"/>
                    <a:pt x="30" y="4"/>
                  </a:cubicBezTo>
                  <a:cubicBezTo>
                    <a:pt x="30" y="1"/>
                    <a:pt x="28" y="0"/>
                    <a:pt x="26" y="0"/>
                  </a:cubicBezTo>
                  <a:cubicBezTo>
                    <a:pt x="4" y="0"/>
                    <a:pt x="4" y="0"/>
                    <a:pt x="4" y="0"/>
                  </a:cubicBezTo>
                  <a:cubicBezTo>
                    <a:pt x="2" y="0"/>
                    <a:pt x="0" y="1"/>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306" name="Group 305"/>
          <p:cNvGrpSpPr/>
          <p:nvPr/>
        </p:nvGrpSpPr>
        <p:grpSpPr>
          <a:xfrm>
            <a:off x="2272044" y="4192779"/>
            <a:ext cx="457183" cy="384813"/>
            <a:chOff x="1239332" y="3572818"/>
            <a:chExt cx="625554" cy="526532"/>
          </a:xfrm>
          <a:solidFill>
            <a:srgbClr val="00BBEE"/>
          </a:solidFill>
        </p:grpSpPr>
        <p:sp>
          <p:nvSpPr>
            <p:cNvPr id="307" name="Freeform 306"/>
            <p:cNvSpPr>
              <a:spLocks noEditPoints="1"/>
            </p:cNvSpPr>
            <p:nvPr/>
          </p:nvSpPr>
          <p:spPr bwMode="auto">
            <a:xfrm rot="2787036">
              <a:off x="1392843" y="3545409"/>
              <a:ext cx="232060" cy="286878"/>
            </a:xfrm>
            <a:custGeom>
              <a:avLst/>
              <a:gdLst>
                <a:gd name="T0" fmla="*/ 116 w 215"/>
                <a:gd name="T1" fmla="*/ 266 h 266"/>
                <a:gd name="T2" fmla="*/ 19 w 215"/>
                <a:gd name="T3" fmla="*/ 266 h 266"/>
                <a:gd name="T4" fmla="*/ 1 w 215"/>
                <a:gd name="T5" fmla="*/ 249 h 266"/>
                <a:gd name="T6" fmla="*/ 0 w 215"/>
                <a:gd name="T7" fmla="*/ 225 h 266"/>
                <a:gd name="T8" fmla="*/ 159 w 215"/>
                <a:gd name="T9" fmla="*/ 0 h 266"/>
                <a:gd name="T10" fmla="*/ 204 w 215"/>
                <a:gd name="T11" fmla="*/ 10 h 266"/>
                <a:gd name="T12" fmla="*/ 215 w 215"/>
                <a:gd name="T13" fmla="*/ 24 h 266"/>
                <a:gd name="T14" fmla="*/ 208 w 215"/>
                <a:gd name="T15" fmla="*/ 40 h 266"/>
                <a:gd name="T16" fmla="*/ 133 w 215"/>
                <a:gd name="T17" fmla="*/ 223 h 266"/>
                <a:gd name="T18" fmla="*/ 134 w 215"/>
                <a:gd name="T19" fmla="*/ 247 h 266"/>
                <a:gd name="T20" fmla="*/ 129 w 215"/>
                <a:gd name="T21" fmla="*/ 260 h 266"/>
                <a:gd name="T22" fmla="*/ 116 w 215"/>
                <a:gd name="T23" fmla="*/ 266 h 266"/>
                <a:gd name="T24" fmla="*/ 19 w 215"/>
                <a:gd name="T25" fmla="*/ 248 h 266"/>
                <a:gd name="T26" fmla="*/ 116 w 215"/>
                <a:gd name="T27" fmla="*/ 248 h 266"/>
                <a:gd name="T28" fmla="*/ 115 w 215"/>
                <a:gd name="T29" fmla="*/ 223 h 266"/>
                <a:gd name="T30" fmla="*/ 196 w 215"/>
                <a:gd name="T31" fmla="*/ 26 h 266"/>
                <a:gd name="T32" fmla="*/ 159 w 215"/>
                <a:gd name="T33" fmla="*/ 18 h 266"/>
                <a:gd name="T34" fmla="*/ 18 w 215"/>
                <a:gd name="T35" fmla="*/ 225 h 266"/>
                <a:gd name="T36" fmla="*/ 19 w 215"/>
                <a:gd name="T37" fmla="*/ 24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 h="266">
                  <a:moveTo>
                    <a:pt x="116" y="266"/>
                  </a:moveTo>
                  <a:cubicBezTo>
                    <a:pt x="19" y="266"/>
                    <a:pt x="19" y="266"/>
                    <a:pt x="19" y="266"/>
                  </a:cubicBezTo>
                  <a:cubicBezTo>
                    <a:pt x="10" y="266"/>
                    <a:pt x="2" y="259"/>
                    <a:pt x="1" y="249"/>
                  </a:cubicBezTo>
                  <a:cubicBezTo>
                    <a:pt x="1" y="241"/>
                    <a:pt x="0" y="233"/>
                    <a:pt x="0" y="225"/>
                  </a:cubicBezTo>
                  <a:cubicBezTo>
                    <a:pt x="0" y="101"/>
                    <a:pt x="71" y="0"/>
                    <a:pt x="159" y="0"/>
                  </a:cubicBezTo>
                  <a:cubicBezTo>
                    <a:pt x="174" y="0"/>
                    <a:pt x="189" y="4"/>
                    <a:pt x="204" y="10"/>
                  </a:cubicBezTo>
                  <a:cubicBezTo>
                    <a:pt x="210" y="12"/>
                    <a:pt x="214" y="17"/>
                    <a:pt x="215" y="24"/>
                  </a:cubicBezTo>
                  <a:cubicBezTo>
                    <a:pt x="215" y="30"/>
                    <a:pt x="213" y="36"/>
                    <a:pt x="208" y="40"/>
                  </a:cubicBezTo>
                  <a:cubicBezTo>
                    <a:pt x="162" y="76"/>
                    <a:pt x="133" y="146"/>
                    <a:pt x="133" y="223"/>
                  </a:cubicBezTo>
                  <a:cubicBezTo>
                    <a:pt x="133" y="231"/>
                    <a:pt x="133" y="239"/>
                    <a:pt x="134" y="247"/>
                  </a:cubicBezTo>
                  <a:cubicBezTo>
                    <a:pt x="134" y="252"/>
                    <a:pt x="132" y="257"/>
                    <a:pt x="129" y="260"/>
                  </a:cubicBezTo>
                  <a:cubicBezTo>
                    <a:pt x="126" y="264"/>
                    <a:pt x="121" y="266"/>
                    <a:pt x="116" y="266"/>
                  </a:cubicBezTo>
                  <a:close/>
                  <a:moveTo>
                    <a:pt x="19" y="248"/>
                  </a:moveTo>
                  <a:cubicBezTo>
                    <a:pt x="116" y="248"/>
                    <a:pt x="116" y="248"/>
                    <a:pt x="116" y="248"/>
                  </a:cubicBezTo>
                  <a:cubicBezTo>
                    <a:pt x="115" y="239"/>
                    <a:pt x="115" y="231"/>
                    <a:pt x="115" y="223"/>
                  </a:cubicBezTo>
                  <a:cubicBezTo>
                    <a:pt x="115" y="141"/>
                    <a:pt x="146" y="66"/>
                    <a:pt x="196" y="26"/>
                  </a:cubicBezTo>
                  <a:cubicBezTo>
                    <a:pt x="184" y="21"/>
                    <a:pt x="171" y="18"/>
                    <a:pt x="159" y="18"/>
                  </a:cubicBezTo>
                  <a:cubicBezTo>
                    <a:pt x="81" y="18"/>
                    <a:pt x="18" y="111"/>
                    <a:pt x="18" y="225"/>
                  </a:cubicBezTo>
                  <a:cubicBezTo>
                    <a:pt x="18" y="233"/>
                    <a:pt x="19" y="240"/>
                    <a:pt x="19"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308" name="Group 307"/>
            <p:cNvGrpSpPr/>
            <p:nvPr/>
          </p:nvGrpSpPr>
          <p:grpSpPr>
            <a:xfrm>
              <a:off x="1239332" y="3719282"/>
              <a:ext cx="625554" cy="380068"/>
              <a:chOff x="1239332" y="3719282"/>
              <a:chExt cx="625554" cy="380068"/>
            </a:xfrm>
            <a:grpFill/>
          </p:grpSpPr>
          <p:sp>
            <p:nvSpPr>
              <p:cNvPr id="309" name="Freeform 308"/>
              <p:cNvSpPr>
                <a:spLocks noEditPoints="1"/>
              </p:cNvSpPr>
              <p:nvPr/>
            </p:nvSpPr>
            <p:spPr bwMode="auto">
              <a:xfrm rot="2787036">
                <a:off x="1386604" y="3621067"/>
                <a:ext cx="380068" cy="576497"/>
              </a:xfrm>
              <a:custGeom>
                <a:avLst/>
                <a:gdLst>
                  <a:gd name="T0" fmla="*/ 114 w 352"/>
                  <a:gd name="T1" fmla="*/ 534 h 534"/>
                  <a:gd name="T2" fmla="*/ 19 w 352"/>
                  <a:gd name="T3" fmla="*/ 513 h 534"/>
                  <a:gd name="T4" fmla="*/ 6 w 352"/>
                  <a:gd name="T5" fmla="*/ 507 h 534"/>
                  <a:gd name="T6" fmla="*/ 1 w 352"/>
                  <a:gd name="T7" fmla="*/ 496 h 534"/>
                  <a:gd name="T8" fmla="*/ 11 w 352"/>
                  <a:gd name="T9" fmla="*/ 490 h 534"/>
                  <a:gd name="T10" fmla="*/ 26 w 352"/>
                  <a:gd name="T11" fmla="*/ 491 h 534"/>
                  <a:gd name="T12" fmla="*/ 137 w 352"/>
                  <a:gd name="T13" fmla="*/ 422 h 534"/>
                  <a:gd name="T14" fmla="*/ 179 w 352"/>
                  <a:gd name="T15" fmla="*/ 261 h 534"/>
                  <a:gd name="T16" fmla="*/ 26 w 352"/>
                  <a:gd name="T17" fmla="*/ 36 h 534"/>
                  <a:gd name="T18" fmla="*/ 17 w 352"/>
                  <a:gd name="T19" fmla="*/ 37 h 534"/>
                  <a:gd name="T20" fmla="*/ 8 w 352"/>
                  <a:gd name="T21" fmla="*/ 30 h 534"/>
                  <a:gd name="T22" fmla="*/ 13 w 352"/>
                  <a:gd name="T23" fmla="*/ 19 h 534"/>
                  <a:gd name="T24" fmla="*/ 107 w 352"/>
                  <a:gd name="T25" fmla="*/ 0 h 534"/>
                  <a:gd name="T26" fmla="*/ 312 w 352"/>
                  <a:gd name="T27" fmla="*/ 117 h 534"/>
                  <a:gd name="T28" fmla="*/ 352 w 352"/>
                  <a:gd name="T29" fmla="*/ 266 h 534"/>
                  <a:gd name="T30" fmla="*/ 276 w 352"/>
                  <a:gd name="T31" fmla="*/ 464 h 534"/>
                  <a:gd name="T32" fmla="*/ 114 w 352"/>
                  <a:gd name="T33" fmla="*/ 534 h 534"/>
                  <a:gd name="T34" fmla="*/ 51 w 352"/>
                  <a:gd name="T35" fmla="*/ 506 h 534"/>
                  <a:gd name="T36" fmla="*/ 114 w 352"/>
                  <a:gd name="T37" fmla="*/ 516 h 534"/>
                  <a:gd name="T38" fmla="*/ 263 w 352"/>
                  <a:gd name="T39" fmla="*/ 452 h 534"/>
                  <a:gd name="T40" fmla="*/ 334 w 352"/>
                  <a:gd name="T41" fmla="*/ 266 h 534"/>
                  <a:gd name="T42" fmla="*/ 297 w 352"/>
                  <a:gd name="T43" fmla="*/ 126 h 534"/>
                  <a:gd name="T44" fmla="*/ 107 w 352"/>
                  <a:gd name="T45" fmla="*/ 18 h 534"/>
                  <a:gd name="T46" fmla="*/ 61 w 352"/>
                  <a:gd name="T47" fmla="*/ 23 h 534"/>
                  <a:gd name="T48" fmla="*/ 197 w 352"/>
                  <a:gd name="T49" fmla="*/ 261 h 534"/>
                  <a:gd name="T50" fmla="*/ 152 w 352"/>
                  <a:gd name="T51" fmla="*/ 431 h 534"/>
                  <a:gd name="T52" fmla="*/ 51 w 352"/>
                  <a:gd name="T53" fmla="*/ 50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534">
                    <a:moveTo>
                      <a:pt x="114" y="534"/>
                    </a:moveTo>
                    <a:cubicBezTo>
                      <a:pt x="81" y="534"/>
                      <a:pt x="49" y="527"/>
                      <a:pt x="19" y="513"/>
                    </a:cubicBezTo>
                    <a:cubicBezTo>
                      <a:pt x="6" y="507"/>
                      <a:pt x="6" y="507"/>
                      <a:pt x="6" y="507"/>
                    </a:cubicBezTo>
                    <a:cubicBezTo>
                      <a:pt x="2" y="505"/>
                      <a:pt x="0" y="501"/>
                      <a:pt x="1" y="496"/>
                    </a:cubicBezTo>
                    <a:cubicBezTo>
                      <a:pt x="2" y="492"/>
                      <a:pt x="6" y="489"/>
                      <a:pt x="11" y="490"/>
                    </a:cubicBezTo>
                    <a:cubicBezTo>
                      <a:pt x="16" y="491"/>
                      <a:pt x="21" y="491"/>
                      <a:pt x="26" y="491"/>
                    </a:cubicBezTo>
                    <a:cubicBezTo>
                      <a:pt x="69" y="491"/>
                      <a:pt x="108" y="466"/>
                      <a:pt x="137" y="422"/>
                    </a:cubicBezTo>
                    <a:cubicBezTo>
                      <a:pt x="164" y="379"/>
                      <a:pt x="179" y="321"/>
                      <a:pt x="179" y="261"/>
                    </a:cubicBezTo>
                    <a:cubicBezTo>
                      <a:pt x="179" y="135"/>
                      <a:pt x="112" y="36"/>
                      <a:pt x="26" y="36"/>
                    </a:cubicBezTo>
                    <a:cubicBezTo>
                      <a:pt x="23" y="36"/>
                      <a:pt x="20" y="37"/>
                      <a:pt x="17" y="37"/>
                    </a:cubicBezTo>
                    <a:cubicBezTo>
                      <a:pt x="13" y="37"/>
                      <a:pt x="9" y="34"/>
                      <a:pt x="8" y="30"/>
                    </a:cubicBezTo>
                    <a:cubicBezTo>
                      <a:pt x="7" y="26"/>
                      <a:pt x="9" y="21"/>
                      <a:pt x="13" y="19"/>
                    </a:cubicBezTo>
                    <a:cubicBezTo>
                      <a:pt x="43" y="7"/>
                      <a:pt x="74" y="0"/>
                      <a:pt x="107" y="0"/>
                    </a:cubicBezTo>
                    <a:cubicBezTo>
                      <a:pt x="191" y="0"/>
                      <a:pt x="270" y="45"/>
                      <a:pt x="312" y="117"/>
                    </a:cubicBezTo>
                    <a:cubicBezTo>
                      <a:pt x="338" y="162"/>
                      <a:pt x="352" y="213"/>
                      <a:pt x="352" y="266"/>
                    </a:cubicBezTo>
                    <a:cubicBezTo>
                      <a:pt x="352" y="341"/>
                      <a:pt x="325" y="411"/>
                      <a:pt x="276" y="464"/>
                    </a:cubicBezTo>
                    <a:cubicBezTo>
                      <a:pt x="235" y="509"/>
                      <a:pt x="176" y="534"/>
                      <a:pt x="114" y="534"/>
                    </a:cubicBezTo>
                    <a:close/>
                    <a:moveTo>
                      <a:pt x="51" y="506"/>
                    </a:moveTo>
                    <a:cubicBezTo>
                      <a:pt x="72" y="513"/>
                      <a:pt x="93" y="516"/>
                      <a:pt x="114" y="516"/>
                    </a:cubicBezTo>
                    <a:cubicBezTo>
                      <a:pt x="171" y="516"/>
                      <a:pt x="225" y="493"/>
                      <a:pt x="263" y="452"/>
                    </a:cubicBezTo>
                    <a:cubicBezTo>
                      <a:pt x="309" y="402"/>
                      <a:pt x="334" y="336"/>
                      <a:pt x="334" y="266"/>
                    </a:cubicBezTo>
                    <a:cubicBezTo>
                      <a:pt x="334" y="217"/>
                      <a:pt x="321" y="168"/>
                      <a:pt x="297" y="126"/>
                    </a:cubicBezTo>
                    <a:cubicBezTo>
                      <a:pt x="258" y="60"/>
                      <a:pt x="185" y="18"/>
                      <a:pt x="107" y="18"/>
                    </a:cubicBezTo>
                    <a:cubicBezTo>
                      <a:pt x="91" y="18"/>
                      <a:pt x="76" y="20"/>
                      <a:pt x="61" y="23"/>
                    </a:cubicBezTo>
                    <a:cubicBezTo>
                      <a:pt x="140" y="46"/>
                      <a:pt x="197" y="142"/>
                      <a:pt x="197" y="261"/>
                    </a:cubicBezTo>
                    <a:cubicBezTo>
                      <a:pt x="197" y="324"/>
                      <a:pt x="181" y="386"/>
                      <a:pt x="152" y="431"/>
                    </a:cubicBezTo>
                    <a:cubicBezTo>
                      <a:pt x="125" y="473"/>
                      <a:pt x="90" y="499"/>
                      <a:pt x="51" y="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0" name="Freeform 309"/>
              <p:cNvSpPr>
                <a:spLocks noEditPoints="1"/>
              </p:cNvSpPr>
              <p:nvPr/>
            </p:nvSpPr>
            <p:spPr bwMode="auto">
              <a:xfrm rot="2787036">
                <a:off x="1218319" y="3768297"/>
                <a:ext cx="232974" cy="190948"/>
              </a:xfrm>
              <a:custGeom>
                <a:avLst/>
                <a:gdLst>
                  <a:gd name="T0" fmla="*/ 153 w 216"/>
                  <a:gd name="T1" fmla="*/ 177 h 177"/>
                  <a:gd name="T2" fmla="*/ 1 w 216"/>
                  <a:gd name="T3" fmla="*/ 17 h 177"/>
                  <a:gd name="T4" fmla="*/ 4 w 216"/>
                  <a:gd name="T5" fmla="*/ 5 h 177"/>
                  <a:gd name="T6" fmla="*/ 15 w 216"/>
                  <a:gd name="T7" fmla="*/ 0 h 177"/>
                  <a:gd name="T8" fmla="*/ 119 w 216"/>
                  <a:gd name="T9" fmla="*/ 0 h 177"/>
                  <a:gd name="T10" fmla="*/ 133 w 216"/>
                  <a:gd name="T11" fmla="*/ 11 h 177"/>
                  <a:gd name="T12" fmla="*/ 210 w 216"/>
                  <a:gd name="T13" fmla="*/ 139 h 177"/>
                  <a:gd name="T14" fmla="*/ 216 w 216"/>
                  <a:gd name="T15" fmla="*/ 151 h 177"/>
                  <a:gd name="T16" fmla="*/ 209 w 216"/>
                  <a:gd name="T17" fmla="*/ 163 h 177"/>
                  <a:gd name="T18" fmla="*/ 153 w 216"/>
                  <a:gd name="T19" fmla="*/ 177 h 177"/>
                  <a:gd name="T20" fmla="*/ 20 w 216"/>
                  <a:gd name="T21" fmla="*/ 18 h 177"/>
                  <a:gd name="T22" fmla="*/ 153 w 216"/>
                  <a:gd name="T23" fmla="*/ 159 h 177"/>
                  <a:gd name="T24" fmla="*/ 194 w 216"/>
                  <a:gd name="T25" fmla="*/ 150 h 177"/>
                  <a:gd name="T26" fmla="*/ 116 w 216"/>
                  <a:gd name="T27" fmla="*/ 18 h 177"/>
                  <a:gd name="T28" fmla="*/ 20 w 216"/>
                  <a:gd name="T29"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77">
                    <a:moveTo>
                      <a:pt x="153" y="177"/>
                    </a:moveTo>
                    <a:cubicBezTo>
                      <a:pt x="82" y="177"/>
                      <a:pt x="21" y="113"/>
                      <a:pt x="1" y="17"/>
                    </a:cubicBezTo>
                    <a:cubicBezTo>
                      <a:pt x="0" y="13"/>
                      <a:pt x="1" y="8"/>
                      <a:pt x="4" y="5"/>
                    </a:cubicBezTo>
                    <a:cubicBezTo>
                      <a:pt x="6" y="2"/>
                      <a:pt x="10" y="0"/>
                      <a:pt x="15" y="0"/>
                    </a:cubicBezTo>
                    <a:cubicBezTo>
                      <a:pt x="119" y="0"/>
                      <a:pt x="119" y="0"/>
                      <a:pt x="119" y="0"/>
                    </a:cubicBezTo>
                    <a:cubicBezTo>
                      <a:pt x="126" y="0"/>
                      <a:pt x="132" y="5"/>
                      <a:pt x="133" y="11"/>
                    </a:cubicBezTo>
                    <a:cubicBezTo>
                      <a:pt x="145" y="68"/>
                      <a:pt x="173" y="115"/>
                      <a:pt x="210" y="139"/>
                    </a:cubicBezTo>
                    <a:cubicBezTo>
                      <a:pt x="214" y="142"/>
                      <a:pt x="216" y="146"/>
                      <a:pt x="216" y="151"/>
                    </a:cubicBezTo>
                    <a:cubicBezTo>
                      <a:pt x="216" y="156"/>
                      <a:pt x="213" y="160"/>
                      <a:pt x="209" y="163"/>
                    </a:cubicBezTo>
                    <a:cubicBezTo>
                      <a:pt x="191" y="172"/>
                      <a:pt x="172" y="177"/>
                      <a:pt x="153" y="177"/>
                    </a:cubicBezTo>
                    <a:close/>
                    <a:moveTo>
                      <a:pt x="20" y="18"/>
                    </a:moveTo>
                    <a:cubicBezTo>
                      <a:pt x="39" y="101"/>
                      <a:pt x="93" y="159"/>
                      <a:pt x="153" y="159"/>
                    </a:cubicBezTo>
                    <a:cubicBezTo>
                      <a:pt x="167" y="159"/>
                      <a:pt x="181" y="156"/>
                      <a:pt x="194" y="150"/>
                    </a:cubicBezTo>
                    <a:cubicBezTo>
                      <a:pt x="157" y="123"/>
                      <a:pt x="129" y="75"/>
                      <a:pt x="116" y="18"/>
                    </a:cubicBez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1" name="Freeform 310"/>
              <p:cNvSpPr>
                <a:spLocks noEditPoints="1"/>
              </p:cNvSpPr>
              <p:nvPr/>
            </p:nvSpPr>
            <p:spPr bwMode="auto">
              <a:xfrm rot="2787036">
                <a:off x="1679774" y="3821814"/>
                <a:ext cx="102326" cy="59386"/>
              </a:xfrm>
              <a:custGeom>
                <a:avLst/>
                <a:gdLst>
                  <a:gd name="T0" fmla="*/ 68 w 95"/>
                  <a:gd name="T1" fmla="*/ 55 h 55"/>
                  <a:gd name="T2" fmla="*/ 27 w 95"/>
                  <a:gd name="T3" fmla="*/ 55 h 55"/>
                  <a:gd name="T4" fmla="*/ 0 w 95"/>
                  <a:gd name="T5" fmla="*/ 27 h 55"/>
                  <a:gd name="T6" fmla="*/ 27 w 95"/>
                  <a:gd name="T7" fmla="*/ 0 h 55"/>
                  <a:gd name="T8" fmla="*/ 68 w 95"/>
                  <a:gd name="T9" fmla="*/ 0 h 55"/>
                  <a:gd name="T10" fmla="*/ 95 w 95"/>
                  <a:gd name="T11" fmla="*/ 27 h 55"/>
                  <a:gd name="T12" fmla="*/ 68 w 95"/>
                  <a:gd name="T13" fmla="*/ 55 h 55"/>
                  <a:gd name="T14" fmla="*/ 27 w 95"/>
                  <a:gd name="T15" fmla="*/ 18 h 55"/>
                  <a:gd name="T16" fmla="*/ 18 w 95"/>
                  <a:gd name="T17" fmla="*/ 27 h 55"/>
                  <a:gd name="T18" fmla="*/ 27 w 95"/>
                  <a:gd name="T19" fmla="*/ 37 h 55"/>
                  <a:gd name="T20" fmla="*/ 68 w 95"/>
                  <a:gd name="T21" fmla="*/ 37 h 55"/>
                  <a:gd name="T22" fmla="*/ 77 w 95"/>
                  <a:gd name="T23" fmla="*/ 27 h 55"/>
                  <a:gd name="T24" fmla="*/ 68 w 95"/>
                  <a:gd name="T25" fmla="*/ 18 h 55"/>
                  <a:gd name="T26" fmla="*/ 27 w 95"/>
                  <a:gd name="T27"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55">
                    <a:moveTo>
                      <a:pt x="68" y="55"/>
                    </a:moveTo>
                    <a:cubicBezTo>
                      <a:pt x="27" y="55"/>
                      <a:pt x="27" y="55"/>
                      <a:pt x="27" y="55"/>
                    </a:cubicBezTo>
                    <a:cubicBezTo>
                      <a:pt x="12" y="55"/>
                      <a:pt x="0" y="42"/>
                      <a:pt x="0" y="27"/>
                    </a:cubicBezTo>
                    <a:cubicBezTo>
                      <a:pt x="0" y="12"/>
                      <a:pt x="12" y="0"/>
                      <a:pt x="27" y="0"/>
                    </a:cubicBezTo>
                    <a:cubicBezTo>
                      <a:pt x="68" y="0"/>
                      <a:pt x="68" y="0"/>
                      <a:pt x="68" y="0"/>
                    </a:cubicBezTo>
                    <a:cubicBezTo>
                      <a:pt x="83" y="0"/>
                      <a:pt x="95" y="12"/>
                      <a:pt x="95" y="27"/>
                    </a:cubicBezTo>
                    <a:cubicBezTo>
                      <a:pt x="95" y="42"/>
                      <a:pt x="83" y="55"/>
                      <a:pt x="68" y="55"/>
                    </a:cubicBezTo>
                    <a:close/>
                    <a:moveTo>
                      <a:pt x="27" y="18"/>
                    </a:moveTo>
                    <a:cubicBezTo>
                      <a:pt x="22" y="18"/>
                      <a:pt x="18" y="22"/>
                      <a:pt x="18" y="27"/>
                    </a:cubicBezTo>
                    <a:cubicBezTo>
                      <a:pt x="18" y="32"/>
                      <a:pt x="22" y="37"/>
                      <a:pt x="27" y="37"/>
                    </a:cubicBezTo>
                    <a:cubicBezTo>
                      <a:pt x="68" y="37"/>
                      <a:pt x="68" y="37"/>
                      <a:pt x="68" y="37"/>
                    </a:cubicBezTo>
                    <a:cubicBezTo>
                      <a:pt x="73" y="37"/>
                      <a:pt x="77" y="32"/>
                      <a:pt x="77" y="27"/>
                    </a:cubicBezTo>
                    <a:cubicBezTo>
                      <a:pt x="77" y="22"/>
                      <a:pt x="73" y="18"/>
                      <a:pt x="68" y="18"/>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2" name="Oval 311"/>
              <p:cNvSpPr>
                <a:spLocks noChangeArrowheads="1"/>
              </p:cNvSpPr>
              <p:nvPr/>
            </p:nvSpPr>
            <p:spPr bwMode="auto">
              <a:xfrm rot="2787036">
                <a:off x="1643070" y="3894783"/>
                <a:ext cx="17359" cy="173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3" name="Oval 312"/>
              <p:cNvSpPr>
                <a:spLocks noChangeArrowheads="1"/>
              </p:cNvSpPr>
              <p:nvPr/>
            </p:nvSpPr>
            <p:spPr bwMode="auto">
              <a:xfrm rot="2787036">
                <a:off x="1655848" y="3875073"/>
                <a:ext cx="17359" cy="173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4" name="Oval 313"/>
              <p:cNvSpPr>
                <a:spLocks noChangeArrowheads="1"/>
              </p:cNvSpPr>
              <p:nvPr/>
            </p:nvSpPr>
            <p:spPr bwMode="auto">
              <a:xfrm rot="2787036">
                <a:off x="1628884" y="3912908"/>
                <a:ext cx="17359" cy="169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5" name="Oval 314"/>
              <p:cNvSpPr>
                <a:spLocks noChangeArrowheads="1"/>
              </p:cNvSpPr>
              <p:nvPr/>
            </p:nvSpPr>
            <p:spPr bwMode="auto">
              <a:xfrm rot="2787036">
                <a:off x="1611668" y="3929275"/>
                <a:ext cx="17359" cy="169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6" name="Oval 315"/>
              <p:cNvSpPr>
                <a:spLocks noChangeArrowheads="1"/>
              </p:cNvSpPr>
              <p:nvPr/>
            </p:nvSpPr>
            <p:spPr bwMode="auto">
              <a:xfrm rot="2787036">
                <a:off x="1594451" y="3945641"/>
                <a:ext cx="17359" cy="169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7" name="Oval 316"/>
              <p:cNvSpPr>
                <a:spLocks noChangeArrowheads="1"/>
              </p:cNvSpPr>
              <p:nvPr/>
            </p:nvSpPr>
            <p:spPr bwMode="auto">
              <a:xfrm rot="2787036">
                <a:off x="1578062" y="3960992"/>
                <a:ext cx="17359" cy="173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8" name="Oval 317"/>
              <p:cNvSpPr>
                <a:spLocks noChangeArrowheads="1"/>
              </p:cNvSpPr>
              <p:nvPr/>
            </p:nvSpPr>
            <p:spPr bwMode="auto">
              <a:xfrm rot="2787036">
                <a:off x="1558643" y="3975040"/>
                <a:ext cx="17359" cy="173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9" name="Oval 318"/>
              <p:cNvSpPr>
                <a:spLocks noChangeArrowheads="1"/>
              </p:cNvSpPr>
              <p:nvPr/>
            </p:nvSpPr>
            <p:spPr bwMode="auto">
              <a:xfrm rot="2787036">
                <a:off x="1538311" y="3986804"/>
                <a:ext cx="17359" cy="173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cxnSp>
        <p:nvCxnSpPr>
          <p:cNvPr id="320" name="Straight Connector 319"/>
          <p:cNvCxnSpPr/>
          <p:nvPr/>
        </p:nvCxnSpPr>
        <p:spPr>
          <a:xfrm>
            <a:off x="3183261" y="1980645"/>
            <a:ext cx="0" cy="4511041"/>
          </a:xfrm>
          <a:prstGeom prst="line">
            <a:avLst/>
          </a:prstGeom>
          <a:noFill/>
          <a:ln w="15875" cap="rnd" cmpd="sng" algn="ctr">
            <a:solidFill>
              <a:srgbClr val="666666"/>
            </a:solidFill>
            <a:prstDash val="sysDot"/>
          </a:ln>
          <a:effectLst/>
        </p:spPr>
      </p:cxnSp>
      <p:cxnSp>
        <p:nvCxnSpPr>
          <p:cNvPr id="321" name="Straight Connector 320"/>
          <p:cNvCxnSpPr/>
          <p:nvPr/>
        </p:nvCxnSpPr>
        <p:spPr>
          <a:xfrm>
            <a:off x="4561786" y="1980645"/>
            <a:ext cx="0" cy="4511041"/>
          </a:xfrm>
          <a:prstGeom prst="line">
            <a:avLst/>
          </a:prstGeom>
          <a:noFill/>
          <a:ln w="15875" cap="rnd" cmpd="sng" algn="ctr">
            <a:solidFill>
              <a:srgbClr val="666666"/>
            </a:solidFill>
            <a:prstDash val="sysDot"/>
          </a:ln>
          <a:effectLst/>
        </p:spPr>
      </p:cxnSp>
      <p:cxnSp>
        <p:nvCxnSpPr>
          <p:cNvPr id="322" name="Straight Connector 321"/>
          <p:cNvCxnSpPr/>
          <p:nvPr/>
        </p:nvCxnSpPr>
        <p:spPr>
          <a:xfrm>
            <a:off x="5945076" y="1980645"/>
            <a:ext cx="0" cy="4511041"/>
          </a:xfrm>
          <a:prstGeom prst="line">
            <a:avLst/>
          </a:prstGeom>
          <a:noFill/>
          <a:ln w="15875" cap="rnd" cmpd="sng" algn="ctr">
            <a:solidFill>
              <a:srgbClr val="666666"/>
            </a:solidFill>
            <a:prstDash val="sysDot"/>
          </a:ln>
          <a:effectLst/>
        </p:spPr>
      </p:cxnSp>
      <p:cxnSp>
        <p:nvCxnSpPr>
          <p:cNvPr id="323" name="Straight Connector 322"/>
          <p:cNvCxnSpPr/>
          <p:nvPr/>
        </p:nvCxnSpPr>
        <p:spPr>
          <a:xfrm>
            <a:off x="7323602" y="1980645"/>
            <a:ext cx="0" cy="4511041"/>
          </a:xfrm>
          <a:prstGeom prst="line">
            <a:avLst/>
          </a:prstGeom>
          <a:noFill/>
          <a:ln w="15875" cap="rnd" cmpd="sng" algn="ctr">
            <a:solidFill>
              <a:srgbClr val="666666"/>
            </a:solidFill>
            <a:prstDash val="sysDot"/>
          </a:ln>
          <a:effectLst/>
        </p:spPr>
      </p:cxnSp>
      <p:cxnSp>
        <p:nvCxnSpPr>
          <p:cNvPr id="324" name="Straight Connector 323"/>
          <p:cNvCxnSpPr/>
          <p:nvPr/>
        </p:nvCxnSpPr>
        <p:spPr>
          <a:xfrm>
            <a:off x="1811309" y="1980645"/>
            <a:ext cx="0" cy="4511041"/>
          </a:xfrm>
          <a:prstGeom prst="line">
            <a:avLst/>
          </a:prstGeom>
          <a:noFill/>
          <a:ln w="15875" cap="rnd" cmpd="sng" algn="ctr">
            <a:solidFill>
              <a:srgbClr val="666666"/>
            </a:solidFill>
            <a:prstDash val="sysDot"/>
          </a:ln>
          <a:effectLst/>
        </p:spPr>
      </p:cxnSp>
      <p:sp>
        <p:nvSpPr>
          <p:cNvPr id="325" name="TextBox 109"/>
          <p:cNvSpPr txBox="1"/>
          <p:nvPr/>
        </p:nvSpPr>
        <p:spPr>
          <a:xfrm>
            <a:off x="613892" y="3345764"/>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Location</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grpSp>
        <p:nvGrpSpPr>
          <p:cNvPr id="326" name="Group 5"/>
          <p:cNvGrpSpPr>
            <a:grpSpLocks noChangeAspect="1"/>
          </p:cNvGrpSpPr>
          <p:nvPr/>
        </p:nvGrpSpPr>
        <p:grpSpPr bwMode="auto">
          <a:xfrm>
            <a:off x="1390932" y="3280996"/>
            <a:ext cx="201187" cy="301780"/>
            <a:chOff x="3686" y="1927"/>
            <a:chExt cx="310" cy="465"/>
          </a:xfrm>
          <a:solidFill>
            <a:srgbClr val="FFB500"/>
          </a:solidFill>
        </p:grpSpPr>
        <p:sp>
          <p:nvSpPr>
            <p:cNvPr id="327" name="Freeform 6"/>
            <p:cNvSpPr>
              <a:spLocks noEditPoints="1"/>
            </p:cNvSpPr>
            <p:nvPr/>
          </p:nvSpPr>
          <p:spPr bwMode="auto">
            <a:xfrm>
              <a:off x="3686" y="1927"/>
              <a:ext cx="310" cy="465"/>
            </a:xfrm>
            <a:custGeom>
              <a:avLst/>
              <a:gdLst>
                <a:gd name="T0" fmla="*/ 65 w 131"/>
                <a:gd name="T1" fmla="*/ 0 h 197"/>
                <a:gd name="T2" fmla="*/ 0 w 131"/>
                <a:gd name="T3" fmla="*/ 65 h 197"/>
                <a:gd name="T4" fmla="*/ 62 w 131"/>
                <a:gd name="T5" fmla="*/ 195 h 197"/>
                <a:gd name="T6" fmla="*/ 65 w 131"/>
                <a:gd name="T7" fmla="*/ 197 h 197"/>
                <a:gd name="T8" fmla="*/ 69 w 131"/>
                <a:gd name="T9" fmla="*/ 195 h 197"/>
                <a:gd name="T10" fmla="*/ 131 w 131"/>
                <a:gd name="T11" fmla="*/ 65 h 197"/>
                <a:gd name="T12" fmla="*/ 65 w 131"/>
                <a:gd name="T13" fmla="*/ 0 h 197"/>
                <a:gd name="T14" fmla="*/ 65 w 131"/>
                <a:gd name="T15" fmla="*/ 186 h 197"/>
                <a:gd name="T16" fmla="*/ 8 w 131"/>
                <a:gd name="T17" fmla="*/ 65 h 197"/>
                <a:gd name="T18" fmla="*/ 65 w 131"/>
                <a:gd name="T19" fmla="*/ 8 h 197"/>
                <a:gd name="T20" fmla="*/ 123 w 131"/>
                <a:gd name="T21" fmla="*/ 65 h 197"/>
                <a:gd name="T22" fmla="*/ 65 w 131"/>
                <a:gd name="T23" fmla="*/ 18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97">
                  <a:moveTo>
                    <a:pt x="65" y="0"/>
                  </a:moveTo>
                  <a:cubicBezTo>
                    <a:pt x="29" y="0"/>
                    <a:pt x="0" y="29"/>
                    <a:pt x="0" y="65"/>
                  </a:cubicBezTo>
                  <a:cubicBezTo>
                    <a:pt x="0" y="100"/>
                    <a:pt x="59" y="191"/>
                    <a:pt x="62" y="195"/>
                  </a:cubicBezTo>
                  <a:cubicBezTo>
                    <a:pt x="63" y="196"/>
                    <a:pt x="64" y="197"/>
                    <a:pt x="65" y="197"/>
                  </a:cubicBezTo>
                  <a:cubicBezTo>
                    <a:pt x="67" y="197"/>
                    <a:pt x="68" y="196"/>
                    <a:pt x="69" y="195"/>
                  </a:cubicBezTo>
                  <a:cubicBezTo>
                    <a:pt x="71" y="191"/>
                    <a:pt x="131" y="100"/>
                    <a:pt x="131" y="65"/>
                  </a:cubicBezTo>
                  <a:cubicBezTo>
                    <a:pt x="131" y="29"/>
                    <a:pt x="101" y="0"/>
                    <a:pt x="65" y="0"/>
                  </a:cubicBezTo>
                  <a:close/>
                  <a:moveTo>
                    <a:pt x="65" y="186"/>
                  </a:moveTo>
                  <a:cubicBezTo>
                    <a:pt x="53" y="166"/>
                    <a:pt x="8" y="93"/>
                    <a:pt x="8" y="65"/>
                  </a:cubicBezTo>
                  <a:cubicBezTo>
                    <a:pt x="8" y="33"/>
                    <a:pt x="33" y="8"/>
                    <a:pt x="65" y="8"/>
                  </a:cubicBezTo>
                  <a:cubicBezTo>
                    <a:pt x="97" y="8"/>
                    <a:pt x="123" y="33"/>
                    <a:pt x="123" y="65"/>
                  </a:cubicBezTo>
                  <a:cubicBezTo>
                    <a:pt x="123" y="93"/>
                    <a:pt x="78" y="166"/>
                    <a:pt x="65"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28" name="Freeform 7"/>
            <p:cNvSpPr>
              <a:spLocks noEditPoints="1"/>
            </p:cNvSpPr>
            <p:nvPr/>
          </p:nvSpPr>
          <p:spPr bwMode="auto">
            <a:xfrm>
              <a:off x="3778" y="2009"/>
              <a:ext cx="123" cy="121"/>
            </a:xfrm>
            <a:custGeom>
              <a:avLst/>
              <a:gdLst>
                <a:gd name="T0" fmla="*/ 26 w 52"/>
                <a:gd name="T1" fmla="*/ 0 h 51"/>
                <a:gd name="T2" fmla="*/ 0 w 52"/>
                <a:gd name="T3" fmla="*/ 26 h 51"/>
                <a:gd name="T4" fmla="*/ 26 w 52"/>
                <a:gd name="T5" fmla="*/ 51 h 51"/>
                <a:gd name="T6" fmla="*/ 52 w 52"/>
                <a:gd name="T7" fmla="*/ 26 h 51"/>
                <a:gd name="T8" fmla="*/ 26 w 52"/>
                <a:gd name="T9" fmla="*/ 0 h 51"/>
                <a:gd name="T10" fmla="*/ 26 w 52"/>
                <a:gd name="T11" fmla="*/ 44 h 51"/>
                <a:gd name="T12" fmla="*/ 8 w 52"/>
                <a:gd name="T13" fmla="*/ 26 h 51"/>
                <a:gd name="T14" fmla="*/ 26 w 52"/>
                <a:gd name="T15" fmla="*/ 8 h 51"/>
                <a:gd name="T16" fmla="*/ 44 w 52"/>
                <a:gd name="T17" fmla="*/ 26 h 51"/>
                <a:gd name="T18" fmla="*/ 26 w 52"/>
                <a:gd name="T1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0"/>
                  </a:moveTo>
                  <a:cubicBezTo>
                    <a:pt x="12" y="0"/>
                    <a:pt x="0" y="11"/>
                    <a:pt x="0" y="26"/>
                  </a:cubicBezTo>
                  <a:cubicBezTo>
                    <a:pt x="0" y="40"/>
                    <a:pt x="12" y="51"/>
                    <a:pt x="26" y="51"/>
                  </a:cubicBezTo>
                  <a:cubicBezTo>
                    <a:pt x="41" y="51"/>
                    <a:pt x="52" y="40"/>
                    <a:pt x="52" y="26"/>
                  </a:cubicBezTo>
                  <a:cubicBezTo>
                    <a:pt x="52" y="11"/>
                    <a:pt x="41" y="0"/>
                    <a:pt x="26" y="0"/>
                  </a:cubicBezTo>
                  <a:close/>
                  <a:moveTo>
                    <a:pt x="26" y="44"/>
                  </a:moveTo>
                  <a:cubicBezTo>
                    <a:pt x="16" y="44"/>
                    <a:pt x="8" y="35"/>
                    <a:pt x="8" y="26"/>
                  </a:cubicBezTo>
                  <a:cubicBezTo>
                    <a:pt x="8" y="16"/>
                    <a:pt x="16" y="8"/>
                    <a:pt x="26" y="8"/>
                  </a:cubicBezTo>
                  <a:cubicBezTo>
                    <a:pt x="36" y="8"/>
                    <a:pt x="44" y="16"/>
                    <a:pt x="44" y="26"/>
                  </a:cubicBezTo>
                  <a:cubicBezTo>
                    <a:pt x="44" y="35"/>
                    <a:pt x="36" y="44"/>
                    <a:pt x="2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329" name="TextBox 110"/>
          <p:cNvSpPr txBox="1"/>
          <p:nvPr/>
        </p:nvSpPr>
        <p:spPr>
          <a:xfrm>
            <a:off x="613893" y="4364110"/>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Chemical</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grpSp>
        <p:nvGrpSpPr>
          <p:cNvPr id="330" name="Group 11"/>
          <p:cNvGrpSpPr>
            <a:grpSpLocks noChangeAspect="1"/>
          </p:cNvGrpSpPr>
          <p:nvPr/>
        </p:nvGrpSpPr>
        <p:grpSpPr bwMode="auto">
          <a:xfrm>
            <a:off x="1385421" y="4294768"/>
            <a:ext cx="212209" cy="292573"/>
            <a:chOff x="3673" y="1926"/>
            <a:chExt cx="338" cy="466"/>
          </a:xfrm>
          <a:solidFill>
            <a:srgbClr val="FFB500"/>
          </a:solidFill>
        </p:grpSpPr>
        <p:sp>
          <p:nvSpPr>
            <p:cNvPr id="331" name="Freeform 12"/>
            <p:cNvSpPr>
              <a:spLocks noEditPoints="1"/>
            </p:cNvSpPr>
            <p:nvPr/>
          </p:nvSpPr>
          <p:spPr bwMode="auto">
            <a:xfrm>
              <a:off x="3673" y="1926"/>
              <a:ext cx="338" cy="466"/>
            </a:xfrm>
            <a:custGeom>
              <a:avLst/>
              <a:gdLst>
                <a:gd name="T0" fmla="*/ 141 w 143"/>
                <a:gd name="T1" fmla="*/ 174 h 197"/>
                <a:gd name="T2" fmla="*/ 103 w 143"/>
                <a:gd name="T3" fmla="*/ 70 h 197"/>
                <a:gd name="T4" fmla="*/ 103 w 143"/>
                <a:gd name="T5" fmla="*/ 38 h 197"/>
                <a:gd name="T6" fmla="*/ 115 w 143"/>
                <a:gd name="T7" fmla="*/ 22 h 197"/>
                <a:gd name="T8" fmla="*/ 115 w 143"/>
                <a:gd name="T9" fmla="*/ 17 h 197"/>
                <a:gd name="T10" fmla="*/ 99 w 143"/>
                <a:gd name="T11" fmla="*/ 0 h 197"/>
                <a:gd name="T12" fmla="*/ 44 w 143"/>
                <a:gd name="T13" fmla="*/ 0 h 197"/>
                <a:gd name="T14" fmla="*/ 28 w 143"/>
                <a:gd name="T15" fmla="*/ 17 h 197"/>
                <a:gd name="T16" fmla="*/ 28 w 143"/>
                <a:gd name="T17" fmla="*/ 22 h 197"/>
                <a:gd name="T18" fmla="*/ 40 w 143"/>
                <a:gd name="T19" fmla="*/ 37 h 197"/>
                <a:gd name="T20" fmla="*/ 40 w 143"/>
                <a:gd name="T21" fmla="*/ 70 h 197"/>
                <a:gd name="T22" fmla="*/ 2 w 143"/>
                <a:gd name="T23" fmla="*/ 174 h 197"/>
                <a:gd name="T24" fmla="*/ 4 w 143"/>
                <a:gd name="T25" fmla="*/ 189 h 197"/>
                <a:gd name="T26" fmla="*/ 17 w 143"/>
                <a:gd name="T27" fmla="*/ 197 h 197"/>
                <a:gd name="T28" fmla="*/ 126 w 143"/>
                <a:gd name="T29" fmla="*/ 197 h 197"/>
                <a:gd name="T30" fmla="*/ 139 w 143"/>
                <a:gd name="T31" fmla="*/ 189 h 197"/>
                <a:gd name="T32" fmla="*/ 141 w 143"/>
                <a:gd name="T33" fmla="*/ 174 h 197"/>
                <a:gd name="T34" fmla="*/ 48 w 143"/>
                <a:gd name="T35" fmla="*/ 72 h 197"/>
                <a:gd name="T36" fmla="*/ 48 w 143"/>
                <a:gd name="T37" fmla="*/ 71 h 197"/>
                <a:gd name="T38" fmla="*/ 48 w 143"/>
                <a:gd name="T39" fmla="*/ 34 h 197"/>
                <a:gd name="T40" fmla="*/ 44 w 143"/>
                <a:gd name="T41" fmla="*/ 30 h 197"/>
                <a:gd name="T42" fmla="*/ 36 w 143"/>
                <a:gd name="T43" fmla="*/ 22 h 197"/>
                <a:gd name="T44" fmla="*/ 36 w 143"/>
                <a:gd name="T45" fmla="*/ 17 h 197"/>
                <a:gd name="T46" fmla="*/ 44 w 143"/>
                <a:gd name="T47" fmla="*/ 8 h 197"/>
                <a:gd name="T48" fmla="*/ 99 w 143"/>
                <a:gd name="T49" fmla="*/ 8 h 197"/>
                <a:gd name="T50" fmla="*/ 107 w 143"/>
                <a:gd name="T51" fmla="*/ 17 h 197"/>
                <a:gd name="T52" fmla="*/ 107 w 143"/>
                <a:gd name="T53" fmla="*/ 22 h 197"/>
                <a:gd name="T54" fmla="*/ 99 w 143"/>
                <a:gd name="T55" fmla="*/ 30 h 197"/>
                <a:gd name="T56" fmla="*/ 95 w 143"/>
                <a:gd name="T57" fmla="*/ 34 h 197"/>
                <a:gd name="T58" fmla="*/ 95 w 143"/>
                <a:gd name="T59" fmla="*/ 71 h 197"/>
                <a:gd name="T60" fmla="*/ 95 w 143"/>
                <a:gd name="T61" fmla="*/ 72 h 197"/>
                <a:gd name="T62" fmla="*/ 108 w 143"/>
                <a:gd name="T63" fmla="*/ 107 h 197"/>
                <a:gd name="T64" fmla="*/ 33 w 143"/>
                <a:gd name="T65" fmla="*/ 113 h 197"/>
                <a:gd name="T66" fmla="*/ 48 w 143"/>
                <a:gd name="T67" fmla="*/ 72 h 197"/>
                <a:gd name="T68" fmla="*/ 133 w 143"/>
                <a:gd name="T69" fmla="*/ 185 h 197"/>
                <a:gd name="T70" fmla="*/ 126 w 143"/>
                <a:gd name="T71" fmla="*/ 189 h 197"/>
                <a:gd name="T72" fmla="*/ 17 w 143"/>
                <a:gd name="T73" fmla="*/ 189 h 197"/>
                <a:gd name="T74" fmla="*/ 10 w 143"/>
                <a:gd name="T75" fmla="*/ 185 h 197"/>
                <a:gd name="T76" fmla="*/ 9 w 143"/>
                <a:gd name="T77" fmla="*/ 177 h 197"/>
                <a:gd name="T78" fmla="*/ 30 w 143"/>
                <a:gd name="T79" fmla="*/ 121 h 197"/>
                <a:gd name="T80" fmla="*/ 44 w 143"/>
                <a:gd name="T81" fmla="*/ 121 h 197"/>
                <a:gd name="T82" fmla="*/ 111 w 143"/>
                <a:gd name="T83" fmla="*/ 115 h 197"/>
                <a:gd name="T84" fmla="*/ 134 w 143"/>
                <a:gd name="T85" fmla="*/ 177 h 197"/>
                <a:gd name="T86" fmla="*/ 133 w 143"/>
                <a:gd name="T87" fmla="*/ 18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97">
                  <a:moveTo>
                    <a:pt x="141" y="174"/>
                  </a:moveTo>
                  <a:cubicBezTo>
                    <a:pt x="103" y="70"/>
                    <a:pt x="103" y="70"/>
                    <a:pt x="103" y="70"/>
                  </a:cubicBezTo>
                  <a:cubicBezTo>
                    <a:pt x="103" y="38"/>
                    <a:pt x="103" y="38"/>
                    <a:pt x="103" y="38"/>
                  </a:cubicBezTo>
                  <a:cubicBezTo>
                    <a:pt x="110" y="36"/>
                    <a:pt x="115" y="29"/>
                    <a:pt x="115" y="22"/>
                  </a:cubicBezTo>
                  <a:cubicBezTo>
                    <a:pt x="115" y="17"/>
                    <a:pt x="115" y="17"/>
                    <a:pt x="115" y="17"/>
                  </a:cubicBezTo>
                  <a:cubicBezTo>
                    <a:pt x="115" y="8"/>
                    <a:pt x="108" y="0"/>
                    <a:pt x="99" y="0"/>
                  </a:cubicBezTo>
                  <a:cubicBezTo>
                    <a:pt x="44" y="0"/>
                    <a:pt x="44" y="0"/>
                    <a:pt x="44" y="0"/>
                  </a:cubicBezTo>
                  <a:cubicBezTo>
                    <a:pt x="35" y="0"/>
                    <a:pt x="28" y="8"/>
                    <a:pt x="28" y="17"/>
                  </a:cubicBezTo>
                  <a:cubicBezTo>
                    <a:pt x="28" y="22"/>
                    <a:pt x="28" y="22"/>
                    <a:pt x="28" y="22"/>
                  </a:cubicBezTo>
                  <a:cubicBezTo>
                    <a:pt x="28" y="29"/>
                    <a:pt x="33" y="36"/>
                    <a:pt x="40" y="37"/>
                  </a:cubicBezTo>
                  <a:cubicBezTo>
                    <a:pt x="40" y="70"/>
                    <a:pt x="40" y="70"/>
                    <a:pt x="40" y="70"/>
                  </a:cubicBezTo>
                  <a:cubicBezTo>
                    <a:pt x="2" y="174"/>
                    <a:pt x="2" y="174"/>
                    <a:pt x="2" y="174"/>
                  </a:cubicBezTo>
                  <a:cubicBezTo>
                    <a:pt x="0" y="179"/>
                    <a:pt x="1" y="185"/>
                    <a:pt x="4" y="189"/>
                  </a:cubicBezTo>
                  <a:cubicBezTo>
                    <a:pt x="7" y="194"/>
                    <a:pt x="12" y="197"/>
                    <a:pt x="17" y="197"/>
                  </a:cubicBezTo>
                  <a:cubicBezTo>
                    <a:pt x="126" y="197"/>
                    <a:pt x="126" y="197"/>
                    <a:pt x="126" y="197"/>
                  </a:cubicBezTo>
                  <a:cubicBezTo>
                    <a:pt x="131" y="197"/>
                    <a:pt x="136" y="194"/>
                    <a:pt x="139" y="189"/>
                  </a:cubicBezTo>
                  <a:cubicBezTo>
                    <a:pt x="142" y="185"/>
                    <a:pt x="143" y="179"/>
                    <a:pt x="141" y="174"/>
                  </a:cubicBezTo>
                  <a:close/>
                  <a:moveTo>
                    <a:pt x="48" y="72"/>
                  </a:moveTo>
                  <a:cubicBezTo>
                    <a:pt x="48" y="72"/>
                    <a:pt x="48" y="71"/>
                    <a:pt x="48" y="71"/>
                  </a:cubicBezTo>
                  <a:cubicBezTo>
                    <a:pt x="48" y="34"/>
                    <a:pt x="48" y="34"/>
                    <a:pt x="48" y="34"/>
                  </a:cubicBezTo>
                  <a:cubicBezTo>
                    <a:pt x="48" y="32"/>
                    <a:pt x="46" y="30"/>
                    <a:pt x="44" y="30"/>
                  </a:cubicBezTo>
                  <a:cubicBezTo>
                    <a:pt x="40" y="30"/>
                    <a:pt x="36" y="26"/>
                    <a:pt x="36" y="22"/>
                  </a:cubicBezTo>
                  <a:cubicBezTo>
                    <a:pt x="36" y="17"/>
                    <a:pt x="36" y="17"/>
                    <a:pt x="36" y="17"/>
                  </a:cubicBezTo>
                  <a:cubicBezTo>
                    <a:pt x="36" y="12"/>
                    <a:pt x="40" y="8"/>
                    <a:pt x="44" y="8"/>
                  </a:cubicBezTo>
                  <a:cubicBezTo>
                    <a:pt x="99" y="8"/>
                    <a:pt x="99" y="8"/>
                    <a:pt x="99" y="8"/>
                  </a:cubicBezTo>
                  <a:cubicBezTo>
                    <a:pt x="103" y="8"/>
                    <a:pt x="107" y="12"/>
                    <a:pt x="107" y="17"/>
                  </a:cubicBezTo>
                  <a:cubicBezTo>
                    <a:pt x="107" y="22"/>
                    <a:pt x="107" y="22"/>
                    <a:pt x="107" y="22"/>
                  </a:cubicBezTo>
                  <a:cubicBezTo>
                    <a:pt x="107" y="26"/>
                    <a:pt x="103" y="30"/>
                    <a:pt x="99" y="30"/>
                  </a:cubicBezTo>
                  <a:cubicBezTo>
                    <a:pt x="96" y="30"/>
                    <a:pt x="95" y="32"/>
                    <a:pt x="95" y="34"/>
                  </a:cubicBezTo>
                  <a:cubicBezTo>
                    <a:pt x="95" y="71"/>
                    <a:pt x="95" y="71"/>
                    <a:pt x="95" y="71"/>
                  </a:cubicBezTo>
                  <a:cubicBezTo>
                    <a:pt x="95" y="71"/>
                    <a:pt x="95" y="72"/>
                    <a:pt x="95" y="72"/>
                  </a:cubicBezTo>
                  <a:cubicBezTo>
                    <a:pt x="108" y="107"/>
                    <a:pt x="108" y="107"/>
                    <a:pt x="108" y="107"/>
                  </a:cubicBezTo>
                  <a:cubicBezTo>
                    <a:pt x="102" y="111"/>
                    <a:pt x="66" y="113"/>
                    <a:pt x="33" y="113"/>
                  </a:cubicBezTo>
                  <a:lnTo>
                    <a:pt x="48" y="72"/>
                  </a:lnTo>
                  <a:close/>
                  <a:moveTo>
                    <a:pt x="133" y="185"/>
                  </a:moveTo>
                  <a:cubicBezTo>
                    <a:pt x="131" y="187"/>
                    <a:pt x="129" y="189"/>
                    <a:pt x="126" y="189"/>
                  </a:cubicBezTo>
                  <a:cubicBezTo>
                    <a:pt x="17" y="189"/>
                    <a:pt x="17" y="189"/>
                    <a:pt x="17" y="189"/>
                  </a:cubicBezTo>
                  <a:cubicBezTo>
                    <a:pt x="14" y="189"/>
                    <a:pt x="12" y="187"/>
                    <a:pt x="10" y="185"/>
                  </a:cubicBezTo>
                  <a:cubicBezTo>
                    <a:pt x="9" y="183"/>
                    <a:pt x="8" y="180"/>
                    <a:pt x="9" y="177"/>
                  </a:cubicBezTo>
                  <a:cubicBezTo>
                    <a:pt x="30" y="121"/>
                    <a:pt x="30" y="121"/>
                    <a:pt x="30" y="121"/>
                  </a:cubicBezTo>
                  <a:cubicBezTo>
                    <a:pt x="34" y="121"/>
                    <a:pt x="39" y="121"/>
                    <a:pt x="44" y="121"/>
                  </a:cubicBezTo>
                  <a:cubicBezTo>
                    <a:pt x="66" y="121"/>
                    <a:pt x="99" y="120"/>
                    <a:pt x="111" y="115"/>
                  </a:cubicBezTo>
                  <a:cubicBezTo>
                    <a:pt x="134" y="177"/>
                    <a:pt x="134" y="177"/>
                    <a:pt x="134" y="177"/>
                  </a:cubicBezTo>
                  <a:cubicBezTo>
                    <a:pt x="135" y="180"/>
                    <a:pt x="134" y="183"/>
                    <a:pt x="133"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32" name="Freeform 13"/>
            <p:cNvSpPr>
              <a:spLocks noEditPoints="1"/>
            </p:cNvSpPr>
            <p:nvPr/>
          </p:nvSpPr>
          <p:spPr bwMode="auto">
            <a:xfrm>
              <a:off x="3756" y="2226"/>
              <a:ext cx="66" cy="66"/>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20 h 28"/>
                <a:gd name="T12" fmla="*/ 8 w 28"/>
                <a:gd name="T13" fmla="*/ 14 h 28"/>
                <a:gd name="T14" fmla="*/ 14 w 28"/>
                <a:gd name="T15" fmla="*/ 8 h 28"/>
                <a:gd name="T16" fmla="*/ 20 w 28"/>
                <a:gd name="T17" fmla="*/ 14 h 28"/>
                <a:gd name="T18" fmla="*/ 14 w 28"/>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4" y="20"/>
                  </a:moveTo>
                  <a:cubicBezTo>
                    <a:pt x="11" y="20"/>
                    <a:pt x="8" y="17"/>
                    <a:pt x="8" y="14"/>
                  </a:cubicBezTo>
                  <a:cubicBezTo>
                    <a:pt x="8" y="11"/>
                    <a:pt x="11" y="8"/>
                    <a:pt x="14" y="8"/>
                  </a:cubicBezTo>
                  <a:cubicBezTo>
                    <a:pt x="17" y="8"/>
                    <a:pt x="20" y="11"/>
                    <a:pt x="20" y="14"/>
                  </a:cubicBezTo>
                  <a:cubicBezTo>
                    <a:pt x="20" y="17"/>
                    <a:pt x="17" y="20"/>
                    <a:pt x="1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33" name="Freeform 14"/>
            <p:cNvSpPr>
              <a:spLocks noEditPoints="1"/>
            </p:cNvSpPr>
            <p:nvPr/>
          </p:nvSpPr>
          <p:spPr bwMode="auto">
            <a:xfrm>
              <a:off x="3838" y="2262"/>
              <a:ext cx="90" cy="89"/>
            </a:xfrm>
            <a:custGeom>
              <a:avLst/>
              <a:gdLst>
                <a:gd name="T0" fmla="*/ 19 w 38"/>
                <a:gd name="T1" fmla="*/ 0 h 38"/>
                <a:gd name="T2" fmla="*/ 0 w 38"/>
                <a:gd name="T3" fmla="*/ 19 h 38"/>
                <a:gd name="T4" fmla="*/ 19 w 38"/>
                <a:gd name="T5" fmla="*/ 38 h 38"/>
                <a:gd name="T6" fmla="*/ 38 w 38"/>
                <a:gd name="T7" fmla="*/ 19 h 38"/>
                <a:gd name="T8" fmla="*/ 19 w 38"/>
                <a:gd name="T9" fmla="*/ 0 h 38"/>
                <a:gd name="T10" fmla="*/ 19 w 38"/>
                <a:gd name="T11" fmla="*/ 30 h 38"/>
                <a:gd name="T12" fmla="*/ 8 w 38"/>
                <a:gd name="T13" fmla="*/ 19 h 38"/>
                <a:gd name="T14" fmla="*/ 19 w 38"/>
                <a:gd name="T15" fmla="*/ 8 h 38"/>
                <a:gd name="T16" fmla="*/ 30 w 38"/>
                <a:gd name="T17" fmla="*/ 19 h 38"/>
                <a:gd name="T18" fmla="*/ 19 w 38"/>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0"/>
                  </a:moveTo>
                  <a:cubicBezTo>
                    <a:pt x="8" y="0"/>
                    <a:pt x="0" y="9"/>
                    <a:pt x="0" y="19"/>
                  </a:cubicBezTo>
                  <a:cubicBezTo>
                    <a:pt x="0" y="30"/>
                    <a:pt x="8" y="38"/>
                    <a:pt x="19" y="38"/>
                  </a:cubicBezTo>
                  <a:cubicBezTo>
                    <a:pt x="29" y="38"/>
                    <a:pt x="38" y="30"/>
                    <a:pt x="38" y="19"/>
                  </a:cubicBezTo>
                  <a:cubicBezTo>
                    <a:pt x="38" y="9"/>
                    <a:pt x="29" y="0"/>
                    <a:pt x="19" y="0"/>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34" name="Freeform 15"/>
            <p:cNvSpPr>
              <a:spLocks noEditPoints="1"/>
            </p:cNvSpPr>
            <p:nvPr/>
          </p:nvSpPr>
          <p:spPr bwMode="auto">
            <a:xfrm>
              <a:off x="3803" y="2101"/>
              <a:ext cx="59" cy="59"/>
            </a:xfrm>
            <a:custGeom>
              <a:avLst/>
              <a:gdLst>
                <a:gd name="T0" fmla="*/ 12 w 25"/>
                <a:gd name="T1" fmla="*/ 25 h 25"/>
                <a:gd name="T2" fmla="*/ 25 w 25"/>
                <a:gd name="T3" fmla="*/ 13 h 25"/>
                <a:gd name="T4" fmla="*/ 12 w 25"/>
                <a:gd name="T5" fmla="*/ 0 h 25"/>
                <a:gd name="T6" fmla="*/ 0 w 25"/>
                <a:gd name="T7" fmla="*/ 13 h 25"/>
                <a:gd name="T8" fmla="*/ 12 w 25"/>
                <a:gd name="T9" fmla="*/ 25 h 25"/>
                <a:gd name="T10" fmla="*/ 12 w 25"/>
                <a:gd name="T11" fmla="*/ 8 h 25"/>
                <a:gd name="T12" fmla="*/ 17 w 25"/>
                <a:gd name="T13" fmla="*/ 13 h 25"/>
                <a:gd name="T14" fmla="*/ 12 w 25"/>
                <a:gd name="T15" fmla="*/ 17 h 25"/>
                <a:gd name="T16" fmla="*/ 8 w 25"/>
                <a:gd name="T17" fmla="*/ 13 h 25"/>
                <a:gd name="T18" fmla="*/ 12 w 25"/>
                <a:gd name="T1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19" y="25"/>
                    <a:pt x="25" y="20"/>
                    <a:pt x="25" y="13"/>
                  </a:cubicBezTo>
                  <a:cubicBezTo>
                    <a:pt x="25" y="6"/>
                    <a:pt x="19" y="0"/>
                    <a:pt x="12" y="0"/>
                  </a:cubicBezTo>
                  <a:cubicBezTo>
                    <a:pt x="5" y="0"/>
                    <a:pt x="0" y="6"/>
                    <a:pt x="0" y="13"/>
                  </a:cubicBezTo>
                  <a:cubicBezTo>
                    <a:pt x="0" y="20"/>
                    <a:pt x="5" y="25"/>
                    <a:pt x="12" y="25"/>
                  </a:cubicBezTo>
                  <a:close/>
                  <a:moveTo>
                    <a:pt x="12" y="8"/>
                  </a:moveTo>
                  <a:cubicBezTo>
                    <a:pt x="15" y="8"/>
                    <a:pt x="17" y="10"/>
                    <a:pt x="17" y="13"/>
                  </a:cubicBezTo>
                  <a:cubicBezTo>
                    <a:pt x="17" y="15"/>
                    <a:pt x="15" y="17"/>
                    <a:pt x="12" y="17"/>
                  </a:cubicBezTo>
                  <a:cubicBezTo>
                    <a:pt x="10" y="17"/>
                    <a:pt x="8" y="15"/>
                    <a:pt x="8" y="13"/>
                  </a:cubicBezTo>
                  <a:cubicBezTo>
                    <a:pt x="8" y="10"/>
                    <a:pt x="10"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335" name="TextBox 109"/>
          <p:cNvSpPr txBox="1"/>
          <p:nvPr/>
        </p:nvSpPr>
        <p:spPr>
          <a:xfrm>
            <a:off x="613892" y="5430994"/>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Heat</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grpSp>
        <p:nvGrpSpPr>
          <p:cNvPr id="336" name="Group 24"/>
          <p:cNvGrpSpPr>
            <a:grpSpLocks noChangeAspect="1"/>
          </p:cNvGrpSpPr>
          <p:nvPr/>
        </p:nvGrpSpPr>
        <p:grpSpPr bwMode="auto">
          <a:xfrm>
            <a:off x="1431241" y="5353729"/>
            <a:ext cx="120569" cy="308419"/>
            <a:chOff x="3749" y="1929"/>
            <a:chExt cx="181" cy="463"/>
          </a:xfrm>
          <a:solidFill>
            <a:srgbClr val="FFB500"/>
          </a:solidFill>
        </p:grpSpPr>
        <p:sp>
          <p:nvSpPr>
            <p:cNvPr id="337" name="Freeform 25"/>
            <p:cNvSpPr>
              <a:spLocks noEditPoints="1"/>
            </p:cNvSpPr>
            <p:nvPr/>
          </p:nvSpPr>
          <p:spPr bwMode="auto">
            <a:xfrm>
              <a:off x="3749" y="1929"/>
              <a:ext cx="181" cy="463"/>
            </a:xfrm>
            <a:custGeom>
              <a:avLst/>
              <a:gdLst>
                <a:gd name="T0" fmla="*/ 66 w 77"/>
                <a:gd name="T1" fmla="*/ 24 h 196"/>
                <a:gd name="T2" fmla="*/ 59 w 77"/>
                <a:gd name="T3" fmla="*/ 7 h 196"/>
                <a:gd name="T4" fmla="*/ 42 w 77"/>
                <a:gd name="T5" fmla="*/ 0 h 196"/>
                <a:gd name="T6" fmla="*/ 25 w 77"/>
                <a:gd name="T7" fmla="*/ 7 h 196"/>
                <a:gd name="T8" fmla="*/ 18 w 77"/>
                <a:gd name="T9" fmla="*/ 24 h 196"/>
                <a:gd name="T10" fmla="*/ 18 w 77"/>
                <a:gd name="T11" fmla="*/ 33 h 196"/>
                <a:gd name="T12" fmla="*/ 4 w 77"/>
                <a:gd name="T13" fmla="*/ 33 h 196"/>
                <a:gd name="T14" fmla="*/ 0 w 77"/>
                <a:gd name="T15" fmla="*/ 37 h 196"/>
                <a:gd name="T16" fmla="*/ 4 w 77"/>
                <a:gd name="T17" fmla="*/ 41 h 196"/>
                <a:gd name="T18" fmla="*/ 18 w 77"/>
                <a:gd name="T19" fmla="*/ 41 h 196"/>
                <a:gd name="T20" fmla="*/ 18 w 77"/>
                <a:gd name="T21" fmla="*/ 75 h 196"/>
                <a:gd name="T22" fmla="*/ 4 w 77"/>
                <a:gd name="T23" fmla="*/ 75 h 196"/>
                <a:gd name="T24" fmla="*/ 0 w 77"/>
                <a:gd name="T25" fmla="*/ 79 h 196"/>
                <a:gd name="T26" fmla="*/ 4 w 77"/>
                <a:gd name="T27" fmla="*/ 83 h 196"/>
                <a:gd name="T28" fmla="*/ 18 w 77"/>
                <a:gd name="T29" fmla="*/ 83 h 196"/>
                <a:gd name="T30" fmla="*/ 18 w 77"/>
                <a:gd name="T31" fmla="*/ 118 h 196"/>
                <a:gd name="T32" fmla="*/ 4 w 77"/>
                <a:gd name="T33" fmla="*/ 118 h 196"/>
                <a:gd name="T34" fmla="*/ 0 w 77"/>
                <a:gd name="T35" fmla="*/ 122 h 196"/>
                <a:gd name="T36" fmla="*/ 4 w 77"/>
                <a:gd name="T37" fmla="*/ 126 h 196"/>
                <a:gd name="T38" fmla="*/ 18 w 77"/>
                <a:gd name="T39" fmla="*/ 126 h 196"/>
                <a:gd name="T40" fmla="*/ 18 w 77"/>
                <a:gd name="T41" fmla="*/ 139 h 196"/>
                <a:gd name="T42" fmla="*/ 9 w 77"/>
                <a:gd name="T43" fmla="*/ 162 h 196"/>
                <a:gd name="T44" fmla="*/ 43 w 77"/>
                <a:gd name="T45" fmla="*/ 196 h 196"/>
                <a:gd name="T46" fmla="*/ 77 w 77"/>
                <a:gd name="T47" fmla="*/ 162 h 196"/>
                <a:gd name="T48" fmla="*/ 66 w 77"/>
                <a:gd name="T49" fmla="*/ 137 h 196"/>
                <a:gd name="T50" fmla="*/ 66 w 77"/>
                <a:gd name="T51" fmla="*/ 24 h 196"/>
                <a:gd name="T52" fmla="*/ 69 w 77"/>
                <a:gd name="T53" fmla="*/ 162 h 196"/>
                <a:gd name="T54" fmla="*/ 43 w 77"/>
                <a:gd name="T55" fmla="*/ 188 h 196"/>
                <a:gd name="T56" fmla="*/ 17 w 77"/>
                <a:gd name="T57" fmla="*/ 162 h 196"/>
                <a:gd name="T58" fmla="*/ 25 w 77"/>
                <a:gd name="T59" fmla="*/ 143 h 196"/>
                <a:gd name="T60" fmla="*/ 26 w 77"/>
                <a:gd name="T61" fmla="*/ 140 h 196"/>
                <a:gd name="T62" fmla="*/ 26 w 77"/>
                <a:gd name="T63" fmla="*/ 24 h 196"/>
                <a:gd name="T64" fmla="*/ 31 w 77"/>
                <a:gd name="T65" fmla="*/ 12 h 196"/>
                <a:gd name="T66" fmla="*/ 42 w 77"/>
                <a:gd name="T67" fmla="*/ 8 h 196"/>
                <a:gd name="T68" fmla="*/ 53 w 77"/>
                <a:gd name="T69" fmla="*/ 13 h 196"/>
                <a:gd name="T70" fmla="*/ 58 w 77"/>
                <a:gd name="T71" fmla="*/ 24 h 196"/>
                <a:gd name="T72" fmla="*/ 58 w 77"/>
                <a:gd name="T73" fmla="*/ 139 h 196"/>
                <a:gd name="T74" fmla="*/ 60 w 77"/>
                <a:gd name="T75" fmla="*/ 142 h 196"/>
                <a:gd name="T76" fmla="*/ 69 w 77"/>
                <a:gd name="T77" fmla="*/ 1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96">
                  <a:moveTo>
                    <a:pt x="66" y="24"/>
                  </a:moveTo>
                  <a:cubicBezTo>
                    <a:pt x="66" y="17"/>
                    <a:pt x="64" y="11"/>
                    <a:pt x="59" y="7"/>
                  </a:cubicBezTo>
                  <a:cubicBezTo>
                    <a:pt x="55" y="2"/>
                    <a:pt x="49" y="0"/>
                    <a:pt x="42" y="0"/>
                  </a:cubicBezTo>
                  <a:cubicBezTo>
                    <a:pt x="35" y="0"/>
                    <a:pt x="30" y="2"/>
                    <a:pt x="25" y="7"/>
                  </a:cubicBezTo>
                  <a:cubicBezTo>
                    <a:pt x="20" y="12"/>
                    <a:pt x="18" y="17"/>
                    <a:pt x="18" y="24"/>
                  </a:cubicBezTo>
                  <a:cubicBezTo>
                    <a:pt x="18" y="33"/>
                    <a:pt x="18" y="33"/>
                    <a:pt x="18" y="33"/>
                  </a:cubicBezTo>
                  <a:cubicBezTo>
                    <a:pt x="4" y="33"/>
                    <a:pt x="4" y="33"/>
                    <a:pt x="4" y="33"/>
                  </a:cubicBezTo>
                  <a:cubicBezTo>
                    <a:pt x="1" y="33"/>
                    <a:pt x="0" y="34"/>
                    <a:pt x="0" y="37"/>
                  </a:cubicBezTo>
                  <a:cubicBezTo>
                    <a:pt x="0" y="39"/>
                    <a:pt x="1" y="41"/>
                    <a:pt x="4" y="41"/>
                  </a:cubicBezTo>
                  <a:cubicBezTo>
                    <a:pt x="18" y="41"/>
                    <a:pt x="18" y="41"/>
                    <a:pt x="18" y="41"/>
                  </a:cubicBezTo>
                  <a:cubicBezTo>
                    <a:pt x="18" y="75"/>
                    <a:pt x="18" y="75"/>
                    <a:pt x="18" y="75"/>
                  </a:cubicBezTo>
                  <a:cubicBezTo>
                    <a:pt x="4" y="75"/>
                    <a:pt x="4" y="75"/>
                    <a:pt x="4" y="75"/>
                  </a:cubicBezTo>
                  <a:cubicBezTo>
                    <a:pt x="1" y="75"/>
                    <a:pt x="0" y="77"/>
                    <a:pt x="0" y="79"/>
                  </a:cubicBezTo>
                  <a:cubicBezTo>
                    <a:pt x="0" y="81"/>
                    <a:pt x="1" y="83"/>
                    <a:pt x="4" y="83"/>
                  </a:cubicBezTo>
                  <a:cubicBezTo>
                    <a:pt x="18" y="83"/>
                    <a:pt x="18" y="83"/>
                    <a:pt x="18" y="83"/>
                  </a:cubicBezTo>
                  <a:cubicBezTo>
                    <a:pt x="18" y="118"/>
                    <a:pt x="18" y="118"/>
                    <a:pt x="18" y="118"/>
                  </a:cubicBezTo>
                  <a:cubicBezTo>
                    <a:pt x="4" y="118"/>
                    <a:pt x="4" y="118"/>
                    <a:pt x="4" y="118"/>
                  </a:cubicBezTo>
                  <a:cubicBezTo>
                    <a:pt x="1" y="118"/>
                    <a:pt x="0" y="120"/>
                    <a:pt x="0" y="122"/>
                  </a:cubicBezTo>
                  <a:cubicBezTo>
                    <a:pt x="0" y="124"/>
                    <a:pt x="1" y="126"/>
                    <a:pt x="4" y="126"/>
                  </a:cubicBezTo>
                  <a:cubicBezTo>
                    <a:pt x="18" y="126"/>
                    <a:pt x="18" y="126"/>
                    <a:pt x="18" y="126"/>
                  </a:cubicBezTo>
                  <a:cubicBezTo>
                    <a:pt x="18" y="139"/>
                    <a:pt x="18" y="139"/>
                    <a:pt x="18" y="139"/>
                  </a:cubicBezTo>
                  <a:cubicBezTo>
                    <a:pt x="12" y="145"/>
                    <a:pt x="9" y="153"/>
                    <a:pt x="9" y="162"/>
                  </a:cubicBezTo>
                  <a:cubicBezTo>
                    <a:pt x="9" y="181"/>
                    <a:pt x="24" y="196"/>
                    <a:pt x="43" y="196"/>
                  </a:cubicBezTo>
                  <a:cubicBezTo>
                    <a:pt x="62" y="196"/>
                    <a:pt x="77" y="181"/>
                    <a:pt x="77" y="162"/>
                  </a:cubicBezTo>
                  <a:cubicBezTo>
                    <a:pt x="77" y="152"/>
                    <a:pt x="73" y="143"/>
                    <a:pt x="66" y="137"/>
                  </a:cubicBezTo>
                  <a:lnTo>
                    <a:pt x="66" y="24"/>
                  </a:lnTo>
                  <a:close/>
                  <a:moveTo>
                    <a:pt x="69" y="162"/>
                  </a:moveTo>
                  <a:cubicBezTo>
                    <a:pt x="69" y="177"/>
                    <a:pt x="57" y="188"/>
                    <a:pt x="43" y="188"/>
                  </a:cubicBezTo>
                  <a:cubicBezTo>
                    <a:pt x="28" y="188"/>
                    <a:pt x="17" y="177"/>
                    <a:pt x="17" y="162"/>
                  </a:cubicBezTo>
                  <a:cubicBezTo>
                    <a:pt x="17" y="155"/>
                    <a:pt x="20" y="148"/>
                    <a:pt x="25" y="143"/>
                  </a:cubicBezTo>
                  <a:cubicBezTo>
                    <a:pt x="26" y="142"/>
                    <a:pt x="26" y="141"/>
                    <a:pt x="26" y="140"/>
                  </a:cubicBezTo>
                  <a:cubicBezTo>
                    <a:pt x="26" y="24"/>
                    <a:pt x="26" y="24"/>
                    <a:pt x="26" y="24"/>
                  </a:cubicBezTo>
                  <a:cubicBezTo>
                    <a:pt x="26" y="19"/>
                    <a:pt x="28" y="16"/>
                    <a:pt x="31" y="12"/>
                  </a:cubicBezTo>
                  <a:cubicBezTo>
                    <a:pt x="34" y="9"/>
                    <a:pt x="38" y="8"/>
                    <a:pt x="42" y="8"/>
                  </a:cubicBezTo>
                  <a:cubicBezTo>
                    <a:pt x="47" y="8"/>
                    <a:pt x="50" y="9"/>
                    <a:pt x="53" y="13"/>
                  </a:cubicBezTo>
                  <a:cubicBezTo>
                    <a:pt x="56" y="15"/>
                    <a:pt x="58" y="19"/>
                    <a:pt x="58" y="24"/>
                  </a:cubicBezTo>
                  <a:cubicBezTo>
                    <a:pt x="58" y="139"/>
                    <a:pt x="58" y="139"/>
                    <a:pt x="58" y="139"/>
                  </a:cubicBezTo>
                  <a:cubicBezTo>
                    <a:pt x="58" y="140"/>
                    <a:pt x="59" y="141"/>
                    <a:pt x="60" y="142"/>
                  </a:cubicBezTo>
                  <a:cubicBezTo>
                    <a:pt x="66" y="147"/>
                    <a:pt x="69" y="154"/>
                    <a:pt x="69"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38" name="Freeform 26"/>
            <p:cNvSpPr>
              <a:spLocks noEditPoints="1"/>
            </p:cNvSpPr>
            <p:nvPr/>
          </p:nvSpPr>
          <p:spPr bwMode="auto">
            <a:xfrm>
              <a:off x="3826" y="2033"/>
              <a:ext cx="48" cy="305"/>
            </a:xfrm>
            <a:custGeom>
              <a:avLst/>
              <a:gdLst>
                <a:gd name="T0" fmla="*/ 14 w 20"/>
                <a:gd name="T1" fmla="*/ 111 h 129"/>
                <a:gd name="T2" fmla="*/ 14 w 20"/>
                <a:gd name="T3" fmla="*/ 4 h 129"/>
                <a:gd name="T4" fmla="*/ 10 w 20"/>
                <a:gd name="T5" fmla="*/ 0 h 129"/>
                <a:gd name="T6" fmla="*/ 6 w 20"/>
                <a:gd name="T7" fmla="*/ 4 h 129"/>
                <a:gd name="T8" fmla="*/ 6 w 20"/>
                <a:gd name="T9" fmla="*/ 111 h 129"/>
                <a:gd name="T10" fmla="*/ 0 w 20"/>
                <a:gd name="T11" fmla="*/ 120 h 129"/>
                <a:gd name="T12" fmla="*/ 10 w 20"/>
                <a:gd name="T13" fmla="*/ 129 h 129"/>
                <a:gd name="T14" fmla="*/ 20 w 20"/>
                <a:gd name="T15" fmla="*/ 120 h 129"/>
                <a:gd name="T16" fmla="*/ 14 w 20"/>
                <a:gd name="T17" fmla="*/ 111 h 129"/>
                <a:gd name="T18" fmla="*/ 10 w 20"/>
                <a:gd name="T19" fmla="*/ 121 h 129"/>
                <a:gd name="T20" fmla="*/ 8 w 20"/>
                <a:gd name="T21" fmla="*/ 120 h 129"/>
                <a:gd name="T22" fmla="*/ 10 w 20"/>
                <a:gd name="T23" fmla="*/ 118 h 129"/>
                <a:gd name="T24" fmla="*/ 12 w 20"/>
                <a:gd name="T25" fmla="*/ 120 h 129"/>
                <a:gd name="T26" fmla="*/ 10 w 20"/>
                <a:gd name="T2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29">
                  <a:moveTo>
                    <a:pt x="14" y="111"/>
                  </a:moveTo>
                  <a:cubicBezTo>
                    <a:pt x="14" y="4"/>
                    <a:pt x="14" y="4"/>
                    <a:pt x="14" y="4"/>
                  </a:cubicBezTo>
                  <a:cubicBezTo>
                    <a:pt x="14" y="2"/>
                    <a:pt x="12" y="0"/>
                    <a:pt x="10" y="0"/>
                  </a:cubicBezTo>
                  <a:cubicBezTo>
                    <a:pt x="8" y="0"/>
                    <a:pt x="6" y="2"/>
                    <a:pt x="6" y="4"/>
                  </a:cubicBezTo>
                  <a:cubicBezTo>
                    <a:pt x="6" y="111"/>
                    <a:pt x="6" y="111"/>
                    <a:pt x="6" y="111"/>
                  </a:cubicBezTo>
                  <a:cubicBezTo>
                    <a:pt x="3" y="112"/>
                    <a:pt x="0" y="116"/>
                    <a:pt x="0" y="120"/>
                  </a:cubicBezTo>
                  <a:cubicBezTo>
                    <a:pt x="0" y="125"/>
                    <a:pt x="5" y="129"/>
                    <a:pt x="10" y="129"/>
                  </a:cubicBezTo>
                  <a:cubicBezTo>
                    <a:pt x="15" y="129"/>
                    <a:pt x="20" y="125"/>
                    <a:pt x="20" y="120"/>
                  </a:cubicBezTo>
                  <a:cubicBezTo>
                    <a:pt x="20" y="116"/>
                    <a:pt x="17" y="112"/>
                    <a:pt x="14" y="111"/>
                  </a:cubicBezTo>
                  <a:close/>
                  <a:moveTo>
                    <a:pt x="10" y="121"/>
                  </a:moveTo>
                  <a:cubicBezTo>
                    <a:pt x="9" y="121"/>
                    <a:pt x="8" y="120"/>
                    <a:pt x="8" y="120"/>
                  </a:cubicBezTo>
                  <a:cubicBezTo>
                    <a:pt x="8" y="119"/>
                    <a:pt x="9" y="118"/>
                    <a:pt x="10" y="118"/>
                  </a:cubicBezTo>
                  <a:cubicBezTo>
                    <a:pt x="11" y="118"/>
                    <a:pt x="12" y="119"/>
                    <a:pt x="12" y="120"/>
                  </a:cubicBezTo>
                  <a:cubicBezTo>
                    <a:pt x="12" y="120"/>
                    <a:pt x="11" y="121"/>
                    <a:pt x="1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339" name="TextBox 112"/>
          <p:cNvSpPr txBox="1"/>
          <p:nvPr/>
        </p:nvSpPr>
        <p:spPr>
          <a:xfrm>
            <a:off x="613893" y="5921023"/>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Sound</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grpSp>
        <p:nvGrpSpPr>
          <p:cNvPr id="340" name="Group 30"/>
          <p:cNvGrpSpPr>
            <a:grpSpLocks noChangeAspect="1"/>
          </p:cNvGrpSpPr>
          <p:nvPr/>
        </p:nvGrpSpPr>
        <p:grpSpPr bwMode="auto">
          <a:xfrm>
            <a:off x="1340116" y="5875150"/>
            <a:ext cx="302818" cy="245634"/>
            <a:chOff x="3608" y="1972"/>
            <a:chExt cx="466" cy="378"/>
          </a:xfrm>
          <a:solidFill>
            <a:srgbClr val="FFB500"/>
          </a:solidFill>
        </p:grpSpPr>
        <p:sp>
          <p:nvSpPr>
            <p:cNvPr id="341" name="Freeform 31"/>
            <p:cNvSpPr>
              <a:spLocks noEditPoints="1"/>
            </p:cNvSpPr>
            <p:nvPr/>
          </p:nvSpPr>
          <p:spPr bwMode="auto">
            <a:xfrm>
              <a:off x="3608" y="1972"/>
              <a:ext cx="256" cy="378"/>
            </a:xfrm>
            <a:custGeom>
              <a:avLst/>
              <a:gdLst>
                <a:gd name="T0" fmla="*/ 98 w 108"/>
                <a:gd name="T1" fmla="*/ 0 h 160"/>
                <a:gd name="T2" fmla="*/ 89 w 108"/>
                <a:gd name="T3" fmla="*/ 4 h 160"/>
                <a:gd name="T4" fmla="*/ 41 w 108"/>
                <a:gd name="T5" fmla="*/ 42 h 160"/>
                <a:gd name="T6" fmla="*/ 9 w 108"/>
                <a:gd name="T7" fmla="*/ 42 h 160"/>
                <a:gd name="T8" fmla="*/ 0 w 108"/>
                <a:gd name="T9" fmla="*/ 51 h 160"/>
                <a:gd name="T10" fmla="*/ 0 w 108"/>
                <a:gd name="T11" fmla="*/ 109 h 160"/>
                <a:gd name="T12" fmla="*/ 9 w 108"/>
                <a:gd name="T13" fmla="*/ 119 h 160"/>
                <a:gd name="T14" fmla="*/ 42 w 108"/>
                <a:gd name="T15" fmla="*/ 119 h 160"/>
                <a:gd name="T16" fmla="*/ 89 w 108"/>
                <a:gd name="T17" fmla="*/ 157 h 160"/>
                <a:gd name="T18" fmla="*/ 98 w 108"/>
                <a:gd name="T19" fmla="*/ 160 h 160"/>
                <a:gd name="T20" fmla="*/ 108 w 108"/>
                <a:gd name="T21" fmla="*/ 148 h 160"/>
                <a:gd name="T22" fmla="*/ 108 w 108"/>
                <a:gd name="T23" fmla="*/ 148 h 160"/>
                <a:gd name="T24" fmla="*/ 108 w 108"/>
                <a:gd name="T25" fmla="*/ 12 h 160"/>
                <a:gd name="T26" fmla="*/ 108 w 108"/>
                <a:gd name="T27" fmla="*/ 12 h 160"/>
                <a:gd name="T28" fmla="*/ 98 w 108"/>
                <a:gd name="T29" fmla="*/ 0 h 160"/>
                <a:gd name="T30" fmla="*/ 100 w 108"/>
                <a:gd name="T31" fmla="*/ 148 h 160"/>
                <a:gd name="T32" fmla="*/ 98 w 108"/>
                <a:gd name="T33" fmla="*/ 152 h 160"/>
                <a:gd name="T34" fmla="*/ 93 w 108"/>
                <a:gd name="T35" fmla="*/ 150 h 160"/>
                <a:gd name="T36" fmla="*/ 46 w 108"/>
                <a:gd name="T37" fmla="*/ 111 h 160"/>
                <a:gd name="T38" fmla="*/ 43 w 108"/>
                <a:gd name="T39" fmla="*/ 111 h 160"/>
                <a:gd name="T40" fmla="*/ 9 w 108"/>
                <a:gd name="T41" fmla="*/ 111 h 160"/>
                <a:gd name="T42" fmla="*/ 8 w 108"/>
                <a:gd name="T43" fmla="*/ 109 h 160"/>
                <a:gd name="T44" fmla="*/ 8 w 108"/>
                <a:gd name="T45" fmla="*/ 51 h 160"/>
                <a:gd name="T46" fmla="*/ 9 w 108"/>
                <a:gd name="T47" fmla="*/ 50 h 160"/>
                <a:gd name="T48" fmla="*/ 42 w 108"/>
                <a:gd name="T49" fmla="*/ 50 h 160"/>
                <a:gd name="T50" fmla="*/ 45 w 108"/>
                <a:gd name="T51" fmla="*/ 49 h 160"/>
                <a:gd name="T52" fmla="*/ 93 w 108"/>
                <a:gd name="T53" fmla="*/ 10 h 160"/>
                <a:gd name="T54" fmla="*/ 98 w 108"/>
                <a:gd name="T55" fmla="*/ 8 h 160"/>
                <a:gd name="T56" fmla="*/ 100 w 108"/>
                <a:gd name="T57" fmla="*/ 13 h 160"/>
                <a:gd name="T58" fmla="*/ 100 w 108"/>
                <a:gd name="T59" fmla="*/ 1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60">
                  <a:moveTo>
                    <a:pt x="98" y="0"/>
                  </a:moveTo>
                  <a:cubicBezTo>
                    <a:pt x="95" y="0"/>
                    <a:pt x="92" y="1"/>
                    <a:pt x="89" y="4"/>
                  </a:cubicBezTo>
                  <a:cubicBezTo>
                    <a:pt x="80" y="9"/>
                    <a:pt x="58" y="28"/>
                    <a:pt x="41" y="42"/>
                  </a:cubicBezTo>
                  <a:cubicBezTo>
                    <a:pt x="9" y="42"/>
                    <a:pt x="9" y="42"/>
                    <a:pt x="9" y="42"/>
                  </a:cubicBezTo>
                  <a:cubicBezTo>
                    <a:pt x="4" y="42"/>
                    <a:pt x="0" y="46"/>
                    <a:pt x="0" y="51"/>
                  </a:cubicBezTo>
                  <a:cubicBezTo>
                    <a:pt x="0" y="109"/>
                    <a:pt x="0" y="109"/>
                    <a:pt x="0" y="109"/>
                  </a:cubicBezTo>
                  <a:cubicBezTo>
                    <a:pt x="0" y="114"/>
                    <a:pt x="4" y="119"/>
                    <a:pt x="9" y="119"/>
                  </a:cubicBezTo>
                  <a:cubicBezTo>
                    <a:pt x="42" y="119"/>
                    <a:pt x="42" y="119"/>
                    <a:pt x="42" y="119"/>
                  </a:cubicBezTo>
                  <a:cubicBezTo>
                    <a:pt x="58" y="133"/>
                    <a:pt x="80" y="151"/>
                    <a:pt x="89" y="157"/>
                  </a:cubicBezTo>
                  <a:cubicBezTo>
                    <a:pt x="92" y="159"/>
                    <a:pt x="95" y="160"/>
                    <a:pt x="98" y="160"/>
                  </a:cubicBezTo>
                  <a:cubicBezTo>
                    <a:pt x="105" y="160"/>
                    <a:pt x="108" y="152"/>
                    <a:pt x="108" y="148"/>
                  </a:cubicBezTo>
                  <a:cubicBezTo>
                    <a:pt x="108" y="148"/>
                    <a:pt x="108" y="148"/>
                    <a:pt x="108" y="148"/>
                  </a:cubicBezTo>
                  <a:cubicBezTo>
                    <a:pt x="108" y="12"/>
                    <a:pt x="108" y="12"/>
                    <a:pt x="108" y="12"/>
                  </a:cubicBezTo>
                  <a:cubicBezTo>
                    <a:pt x="108" y="12"/>
                    <a:pt x="108" y="12"/>
                    <a:pt x="108" y="12"/>
                  </a:cubicBezTo>
                  <a:cubicBezTo>
                    <a:pt x="108" y="8"/>
                    <a:pt x="105" y="0"/>
                    <a:pt x="98" y="0"/>
                  </a:cubicBezTo>
                  <a:close/>
                  <a:moveTo>
                    <a:pt x="100" y="148"/>
                  </a:moveTo>
                  <a:cubicBezTo>
                    <a:pt x="100" y="148"/>
                    <a:pt x="100" y="152"/>
                    <a:pt x="98" y="152"/>
                  </a:cubicBezTo>
                  <a:cubicBezTo>
                    <a:pt x="97" y="152"/>
                    <a:pt x="95" y="151"/>
                    <a:pt x="93" y="150"/>
                  </a:cubicBezTo>
                  <a:cubicBezTo>
                    <a:pt x="84" y="144"/>
                    <a:pt x="59" y="123"/>
                    <a:pt x="46" y="111"/>
                  </a:cubicBezTo>
                  <a:cubicBezTo>
                    <a:pt x="45" y="111"/>
                    <a:pt x="44" y="111"/>
                    <a:pt x="43" y="111"/>
                  </a:cubicBezTo>
                  <a:cubicBezTo>
                    <a:pt x="9" y="111"/>
                    <a:pt x="9" y="111"/>
                    <a:pt x="9" y="111"/>
                  </a:cubicBezTo>
                  <a:cubicBezTo>
                    <a:pt x="8" y="111"/>
                    <a:pt x="8" y="110"/>
                    <a:pt x="8" y="109"/>
                  </a:cubicBezTo>
                  <a:cubicBezTo>
                    <a:pt x="8" y="51"/>
                    <a:pt x="8" y="51"/>
                    <a:pt x="8" y="51"/>
                  </a:cubicBezTo>
                  <a:cubicBezTo>
                    <a:pt x="8" y="51"/>
                    <a:pt x="8" y="50"/>
                    <a:pt x="9" y="50"/>
                  </a:cubicBezTo>
                  <a:cubicBezTo>
                    <a:pt x="42" y="50"/>
                    <a:pt x="42" y="50"/>
                    <a:pt x="42" y="50"/>
                  </a:cubicBezTo>
                  <a:cubicBezTo>
                    <a:pt x="43" y="50"/>
                    <a:pt x="44" y="50"/>
                    <a:pt x="45" y="49"/>
                  </a:cubicBezTo>
                  <a:cubicBezTo>
                    <a:pt x="69" y="29"/>
                    <a:pt x="86" y="15"/>
                    <a:pt x="93" y="10"/>
                  </a:cubicBezTo>
                  <a:cubicBezTo>
                    <a:pt x="95" y="9"/>
                    <a:pt x="97" y="8"/>
                    <a:pt x="98" y="8"/>
                  </a:cubicBezTo>
                  <a:cubicBezTo>
                    <a:pt x="100" y="8"/>
                    <a:pt x="100" y="12"/>
                    <a:pt x="100" y="13"/>
                  </a:cubicBezTo>
                  <a:lnTo>
                    <a:pt x="100"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42" name="Freeform 32"/>
            <p:cNvSpPr>
              <a:spLocks/>
            </p:cNvSpPr>
            <p:nvPr/>
          </p:nvSpPr>
          <p:spPr bwMode="auto">
            <a:xfrm>
              <a:off x="3951" y="2059"/>
              <a:ext cx="61" cy="204"/>
            </a:xfrm>
            <a:custGeom>
              <a:avLst/>
              <a:gdLst>
                <a:gd name="T0" fmla="*/ 7 w 26"/>
                <a:gd name="T1" fmla="*/ 1 h 86"/>
                <a:gd name="T2" fmla="*/ 2 w 26"/>
                <a:gd name="T3" fmla="*/ 1 h 86"/>
                <a:gd name="T4" fmla="*/ 2 w 26"/>
                <a:gd name="T5" fmla="*/ 7 h 86"/>
                <a:gd name="T6" fmla="*/ 18 w 26"/>
                <a:gd name="T7" fmla="*/ 43 h 86"/>
                <a:gd name="T8" fmla="*/ 2 w 26"/>
                <a:gd name="T9" fmla="*/ 79 h 86"/>
                <a:gd name="T10" fmla="*/ 2 w 26"/>
                <a:gd name="T11" fmla="*/ 85 h 86"/>
                <a:gd name="T12" fmla="*/ 5 w 26"/>
                <a:gd name="T13" fmla="*/ 86 h 86"/>
                <a:gd name="T14" fmla="*/ 7 w 26"/>
                <a:gd name="T15" fmla="*/ 85 h 86"/>
                <a:gd name="T16" fmla="*/ 26 w 26"/>
                <a:gd name="T17" fmla="*/ 43 h 86"/>
                <a:gd name="T18" fmla="*/ 7 w 26"/>
                <a:gd name="T1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86">
                  <a:moveTo>
                    <a:pt x="7" y="1"/>
                  </a:moveTo>
                  <a:cubicBezTo>
                    <a:pt x="6" y="0"/>
                    <a:pt x="3" y="0"/>
                    <a:pt x="2" y="1"/>
                  </a:cubicBezTo>
                  <a:cubicBezTo>
                    <a:pt x="0" y="3"/>
                    <a:pt x="0" y="6"/>
                    <a:pt x="2" y="7"/>
                  </a:cubicBezTo>
                  <a:cubicBezTo>
                    <a:pt x="12" y="17"/>
                    <a:pt x="18" y="29"/>
                    <a:pt x="18" y="43"/>
                  </a:cubicBezTo>
                  <a:cubicBezTo>
                    <a:pt x="18" y="57"/>
                    <a:pt x="12" y="70"/>
                    <a:pt x="2" y="79"/>
                  </a:cubicBezTo>
                  <a:cubicBezTo>
                    <a:pt x="0" y="80"/>
                    <a:pt x="0" y="83"/>
                    <a:pt x="2" y="85"/>
                  </a:cubicBezTo>
                  <a:cubicBezTo>
                    <a:pt x="2" y="85"/>
                    <a:pt x="4" y="86"/>
                    <a:pt x="5" y="86"/>
                  </a:cubicBezTo>
                  <a:cubicBezTo>
                    <a:pt x="6" y="86"/>
                    <a:pt x="7" y="86"/>
                    <a:pt x="7" y="85"/>
                  </a:cubicBezTo>
                  <a:cubicBezTo>
                    <a:pt x="19" y="74"/>
                    <a:pt x="26" y="59"/>
                    <a:pt x="26" y="43"/>
                  </a:cubicBezTo>
                  <a:cubicBezTo>
                    <a:pt x="26" y="27"/>
                    <a:pt x="19" y="1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43" name="Freeform 33"/>
            <p:cNvSpPr>
              <a:spLocks/>
            </p:cNvSpPr>
            <p:nvPr/>
          </p:nvSpPr>
          <p:spPr bwMode="auto">
            <a:xfrm>
              <a:off x="3996" y="2015"/>
              <a:ext cx="78" cy="293"/>
            </a:xfrm>
            <a:custGeom>
              <a:avLst/>
              <a:gdLst>
                <a:gd name="T0" fmla="*/ 7 w 33"/>
                <a:gd name="T1" fmla="*/ 2 h 124"/>
                <a:gd name="T2" fmla="*/ 2 w 33"/>
                <a:gd name="T3" fmla="*/ 2 h 124"/>
                <a:gd name="T4" fmla="*/ 2 w 33"/>
                <a:gd name="T5" fmla="*/ 7 h 124"/>
                <a:gd name="T6" fmla="*/ 25 w 33"/>
                <a:gd name="T7" fmla="*/ 62 h 124"/>
                <a:gd name="T8" fmla="*/ 2 w 33"/>
                <a:gd name="T9" fmla="*/ 117 h 124"/>
                <a:gd name="T10" fmla="*/ 2 w 33"/>
                <a:gd name="T11" fmla="*/ 122 h 124"/>
                <a:gd name="T12" fmla="*/ 4 w 33"/>
                <a:gd name="T13" fmla="*/ 124 h 124"/>
                <a:gd name="T14" fmla="*/ 7 w 33"/>
                <a:gd name="T15" fmla="*/ 123 h 124"/>
                <a:gd name="T16" fmla="*/ 33 w 33"/>
                <a:gd name="T17" fmla="*/ 62 h 124"/>
                <a:gd name="T18" fmla="*/ 7 w 33"/>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24">
                  <a:moveTo>
                    <a:pt x="7" y="2"/>
                  </a:moveTo>
                  <a:cubicBezTo>
                    <a:pt x="6" y="0"/>
                    <a:pt x="3" y="0"/>
                    <a:pt x="2" y="2"/>
                  </a:cubicBezTo>
                  <a:cubicBezTo>
                    <a:pt x="0" y="3"/>
                    <a:pt x="0" y="6"/>
                    <a:pt x="2" y="7"/>
                  </a:cubicBezTo>
                  <a:cubicBezTo>
                    <a:pt x="17" y="22"/>
                    <a:pt x="25" y="41"/>
                    <a:pt x="25" y="62"/>
                  </a:cubicBezTo>
                  <a:cubicBezTo>
                    <a:pt x="25" y="83"/>
                    <a:pt x="17" y="102"/>
                    <a:pt x="2" y="117"/>
                  </a:cubicBezTo>
                  <a:cubicBezTo>
                    <a:pt x="0" y="118"/>
                    <a:pt x="0" y="121"/>
                    <a:pt x="2" y="122"/>
                  </a:cubicBezTo>
                  <a:cubicBezTo>
                    <a:pt x="2" y="123"/>
                    <a:pt x="3" y="124"/>
                    <a:pt x="4" y="124"/>
                  </a:cubicBezTo>
                  <a:cubicBezTo>
                    <a:pt x="5" y="124"/>
                    <a:pt x="6" y="123"/>
                    <a:pt x="7" y="123"/>
                  </a:cubicBezTo>
                  <a:cubicBezTo>
                    <a:pt x="24" y="107"/>
                    <a:pt x="33" y="85"/>
                    <a:pt x="33" y="62"/>
                  </a:cubicBezTo>
                  <a:cubicBezTo>
                    <a:pt x="33" y="39"/>
                    <a:pt x="24" y="18"/>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44" name="Freeform 34"/>
            <p:cNvSpPr>
              <a:spLocks/>
            </p:cNvSpPr>
            <p:nvPr/>
          </p:nvSpPr>
          <p:spPr bwMode="auto">
            <a:xfrm>
              <a:off x="3906" y="2104"/>
              <a:ext cx="43" cy="114"/>
            </a:xfrm>
            <a:custGeom>
              <a:avLst/>
              <a:gdLst>
                <a:gd name="T0" fmla="*/ 7 w 18"/>
                <a:gd name="T1" fmla="*/ 1 h 48"/>
                <a:gd name="T2" fmla="*/ 2 w 18"/>
                <a:gd name="T3" fmla="*/ 1 h 48"/>
                <a:gd name="T4" fmla="*/ 2 w 18"/>
                <a:gd name="T5" fmla="*/ 7 h 48"/>
                <a:gd name="T6" fmla="*/ 10 w 18"/>
                <a:gd name="T7" fmla="*/ 24 h 48"/>
                <a:gd name="T8" fmla="*/ 2 w 18"/>
                <a:gd name="T9" fmla="*/ 41 h 48"/>
                <a:gd name="T10" fmla="*/ 2 w 18"/>
                <a:gd name="T11" fmla="*/ 47 h 48"/>
                <a:gd name="T12" fmla="*/ 5 w 18"/>
                <a:gd name="T13" fmla="*/ 48 h 48"/>
                <a:gd name="T14" fmla="*/ 7 w 18"/>
                <a:gd name="T15" fmla="*/ 47 h 48"/>
                <a:gd name="T16" fmla="*/ 18 w 18"/>
                <a:gd name="T17" fmla="*/ 24 h 48"/>
                <a:gd name="T18" fmla="*/ 7 w 18"/>
                <a:gd name="T1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8">
                  <a:moveTo>
                    <a:pt x="7" y="1"/>
                  </a:moveTo>
                  <a:cubicBezTo>
                    <a:pt x="6" y="0"/>
                    <a:pt x="3" y="0"/>
                    <a:pt x="2" y="1"/>
                  </a:cubicBezTo>
                  <a:cubicBezTo>
                    <a:pt x="0" y="3"/>
                    <a:pt x="0" y="6"/>
                    <a:pt x="2" y="7"/>
                  </a:cubicBezTo>
                  <a:cubicBezTo>
                    <a:pt x="7" y="11"/>
                    <a:pt x="10" y="18"/>
                    <a:pt x="10" y="24"/>
                  </a:cubicBezTo>
                  <a:cubicBezTo>
                    <a:pt x="10" y="31"/>
                    <a:pt x="7" y="37"/>
                    <a:pt x="2" y="41"/>
                  </a:cubicBezTo>
                  <a:cubicBezTo>
                    <a:pt x="0" y="43"/>
                    <a:pt x="0" y="45"/>
                    <a:pt x="2" y="47"/>
                  </a:cubicBezTo>
                  <a:cubicBezTo>
                    <a:pt x="3" y="48"/>
                    <a:pt x="4" y="48"/>
                    <a:pt x="5" y="48"/>
                  </a:cubicBezTo>
                  <a:cubicBezTo>
                    <a:pt x="6" y="48"/>
                    <a:pt x="7" y="48"/>
                    <a:pt x="7" y="47"/>
                  </a:cubicBezTo>
                  <a:cubicBezTo>
                    <a:pt x="14" y="41"/>
                    <a:pt x="18" y="33"/>
                    <a:pt x="18" y="24"/>
                  </a:cubicBezTo>
                  <a:cubicBezTo>
                    <a:pt x="18" y="15"/>
                    <a:pt x="14" y="7"/>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345" name="TextBox 111"/>
          <p:cNvSpPr txBox="1"/>
          <p:nvPr/>
        </p:nvSpPr>
        <p:spPr>
          <a:xfrm>
            <a:off x="613893" y="4893591"/>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Light</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346" name="Freeform 20"/>
          <p:cNvSpPr>
            <a:spLocks noEditPoints="1"/>
          </p:cNvSpPr>
          <p:nvPr/>
        </p:nvSpPr>
        <p:spPr bwMode="auto">
          <a:xfrm>
            <a:off x="1379870" y="4800342"/>
            <a:ext cx="206004" cy="340386"/>
          </a:xfrm>
          <a:custGeom>
            <a:avLst/>
            <a:gdLst>
              <a:gd name="T0" fmla="*/ 0 w 118"/>
              <a:gd name="T1" fmla="*/ 58 h 195"/>
              <a:gd name="T2" fmla="*/ 19 w 118"/>
              <a:gd name="T3" fmla="*/ 108 h 195"/>
              <a:gd name="T4" fmla="*/ 32 w 118"/>
              <a:gd name="T5" fmla="*/ 140 h 195"/>
              <a:gd name="T6" fmla="*/ 36 w 118"/>
              <a:gd name="T7" fmla="*/ 187 h 195"/>
              <a:gd name="T8" fmla="*/ 50 w 118"/>
              <a:gd name="T9" fmla="*/ 194 h 195"/>
              <a:gd name="T10" fmla="*/ 65 w 118"/>
              <a:gd name="T11" fmla="*/ 195 h 195"/>
              <a:gd name="T12" fmla="*/ 75 w 118"/>
              <a:gd name="T13" fmla="*/ 187 h 195"/>
              <a:gd name="T14" fmla="*/ 86 w 118"/>
              <a:gd name="T15" fmla="*/ 183 h 195"/>
              <a:gd name="T16" fmla="*/ 85 w 118"/>
              <a:gd name="T17" fmla="*/ 137 h 195"/>
              <a:gd name="T18" fmla="*/ 100 w 118"/>
              <a:gd name="T19" fmla="*/ 107 h 195"/>
              <a:gd name="T20" fmla="*/ 59 w 118"/>
              <a:gd name="T21" fmla="*/ 0 h 195"/>
              <a:gd name="T22" fmla="*/ 73 w 118"/>
              <a:gd name="T23" fmla="*/ 179 h 195"/>
              <a:gd name="T24" fmla="*/ 63 w 118"/>
              <a:gd name="T25" fmla="*/ 187 h 195"/>
              <a:gd name="T26" fmla="*/ 49 w 118"/>
              <a:gd name="T27" fmla="*/ 180 h 195"/>
              <a:gd name="T28" fmla="*/ 40 w 118"/>
              <a:gd name="T29" fmla="*/ 179 h 195"/>
              <a:gd name="T30" fmla="*/ 78 w 118"/>
              <a:gd name="T31" fmla="*/ 144 h 195"/>
              <a:gd name="T32" fmla="*/ 93 w 118"/>
              <a:gd name="T33" fmla="*/ 102 h 195"/>
              <a:gd name="T34" fmla="*/ 77 w 118"/>
              <a:gd name="T35" fmla="*/ 136 h 195"/>
              <a:gd name="T36" fmla="*/ 63 w 118"/>
              <a:gd name="T37" fmla="*/ 92 h 195"/>
              <a:gd name="T38" fmla="*/ 67 w 118"/>
              <a:gd name="T39" fmla="*/ 93 h 195"/>
              <a:gd name="T40" fmla="*/ 84 w 118"/>
              <a:gd name="T41" fmla="*/ 63 h 195"/>
              <a:gd name="T42" fmla="*/ 62 w 118"/>
              <a:gd name="T43" fmla="*/ 67 h 195"/>
              <a:gd name="T44" fmla="*/ 57 w 118"/>
              <a:gd name="T45" fmla="*/ 67 h 195"/>
              <a:gd name="T46" fmla="*/ 34 w 118"/>
              <a:gd name="T47" fmla="*/ 63 h 195"/>
              <a:gd name="T48" fmla="*/ 52 w 118"/>
              <a:gd name="T49" fmla="*/ 93 h 195"/>
              <a:gd name="T50" fmla="*/ 55 w 118"/>
              <a:gd name="T51" fmla="*/ 136 h 195"/>
              <a:gd name="T52" fmla="*/ 26 w 118"/>
              <a:gd name="T53" fmla="*/ 103 h 195"/>
              <a:gd name="T54" fmla="*/ 8 w 118"/>
              <a:gd name="T55" fmla="*/ 58 h 195"/>
              <a:gd name="T56" fmla="*/ 110 w 118"/>
              <a:gd name="T57" fmla="*/ 58 h 195"/>
              <a:gd name="T58" fmla="*/ 63 w 118"/>
              <a:gd name="T59" fmla="*/ 80 h 195"/>
              <a:gd name="T60" fmla="*/ 76 w 118"/>
              <a:gd name="T61" fmla="*/ 68 h 195"/>
              <a:gd name="T62" fmla="*/ 75 w 118"/>
              <a:gd name="T63" fmla="*/ 80 h 195"/>
              <a:gd name="T64" fmla="*/ 64 w 118"/>
              <a:gd name="T65" fmla="*/ 84 h 195"/>
              <a:gd name="T66" fmla="*/ 54 w 118"/>
              <a:gd name="T67" fmla="*/ 84 h 195"/>
              <a:gd name="T68" fmla="*/ 43 w 118"/>
              <a:gd name="T69" fmla="*/ 80 h 195"/>
              <a:gd name="T70" fmla="*/ 42 w 118"/>
              <a:gd name="T71" fmla="*/ 68 h 195"/>
              <a:gd name="T72" fmla="*/ 55 w 118"/>
              <a:gd name="T73" fmla="*/ 8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95">
                <a:moveTo>
                  <a:pt x="59" y="0"/>
                </a:moveTo>
                <a:cubicBezTo>
                  <a:pt x="26" y="0"/>
                  <a:pt x="0" y="26"/>
                  <a:pt x="0" y="58"/>
                </a:cubicBezTo>
                <a:cubicBezTo>
                  <a:pt x="0" y="75"/>
                  <a:pt x="7" y="93"/>
                  <a:pt x="19" y="107"/>
                </a:cubicBezTo>
                <a:cubicBezTo>
                  <a:pt x="19" y="107"/>
                  <a:pt x="19" y="107"/>
                  <a:pt x="19" y="108"/>
                </a:cubicBezTo>
                <a:cubicBezTo>
                  <a:pt x="19" y="108"/>
                  <a:pt x="32" y="124"/>
                  <a:pt x="34" y="137"/>
                </a:cubicBezTo>
                <a:cubicBezTo>
                  <a:pt x="33" y="137"/>
                  <a:pt x="32" y="138"/>
                  <a:pt x="32" y="140"/>
                </a:cubicBezTo>
                <a:cubicBezTo>
                  <a:pt x="32" y="183"/>
                  <a:pt x="32" y="183"/>
                  <a:pt x="32" y="183"/>
                </a:cubicBezTo>
                <a:cubicBezTo>
                  <a:pt x="32" y="185"/>
                  <a:pt x="34" y="187"/>
                  <a:pt x="36" y="187"/>
                </a:cubicBezTo>
                <a:cubicBezTo>
                  <a:pt x="44" y="187"/>
                  <a:pt x="44" y="187"/>
                  <a:pt x="44" y="187"/>
                </a:cubicBezTo>
                <a:cubicBezTo>
                  <a:pt x="50" y="194"/>
                  <a:pt x="50" y="194"/>
                  <a:pt x="50" y="194"/>
                </a:cubicBezTo>
                <a:cubicBezTo>
                  <a:pt x="51" y="195"/>
                  <a:pt x="52" y="195"/>
                  <a:pt x="53" y="195"/>
                </a:cubicBezTo>
                <a:cubicBezTo>
                  <a:pt x="65" y="195"/>
                  <a:pt x="65" y="195"/>
                  <a:pt x="65" y="195"/>
                </a:cubicBezTo>
                <a:cubicBezTo>
                  <a:pt x="66" y="195"/>
                  <a:pt x="67" y="195"/>
                  <a:pt x="68" y="194"/>
                </a:cubicBezTo>
                <a:cubicBezTo>
                  <a:pt x="75" y="187"/>
                  <a:pt x="75" y="187"/>
                  <a:pt x="75" y="187"/>
                </a:cubicBezTo>
                <a:cubicBezTo>
                  <a:pt x="82" y="187"/>
                  <a:pt x="82" y="187"/>
                  <a:pt x="82" y="187"/>
                </a:cubicBezTo>
                <a:cubicBezTo>
                  <a:pt x="85" y="187"/>
                  <a:pt x="86" y="185"/>
                  <a:pt x="86" y="183"/>
                </a:cubicBezTo>
                <a:cubicBezTo>
                  <a:pt x="86" y="140"/>
                  <a:pt x="86" y="140"/>
                  <a:pt x="86" y="140"/>
                </a:cubicBezTo>
                <a:cubicBezTo>
                  <a:pt x="86" y="139"/>
                  <a:pt x="86" y="137"/>
                  <a:pt x="85" y="137"/>
                </a:cubicBezTo>
                <a:cubicBezTo>
                  <a:pt x="87" y="124"/>
                  <a:pt x="99" y="108"/>
                  <a:pt x="99" y="108"/>
                </a:cubicBezTo>
                <a:cubicBezTo>
                  <a:pt x="100" y="107"/>
                  <a:pt x="100" y="107"/>
                  <a:pt x="100" y="107"/>
                </a:cubicBezTo>
                <a:cubicBezTo>
                  <a:pt x="112" y="93"/>
                  <a:pt x="118" y="75"/>
                  <a:pt x="118" y="58"/>
                </a:cubicBezTo>
                <a:cubicBezTo>
                  <a:pt x="118" y="26"/>
                  <a:pt x="92" y="0"/>
                  <a:pt x="59" y="0"/>
                </a:cubicBezTo>
                <a:close/>
                <a:moveTo>
                  <a:pt x="78" y="179"/>
                </a:moveTo>
                <a:cubicBezTo>
                  <a:pt x="73" y="179"/>
                  <a:pt x="73" y="179"/>
                  <a:pt x="73" y="179"/>
                </a:cubicBezTo>
                <a:cubicBezTo>
                  <a:pt x="72" y="179"/>
                  <a:pt x="70" y="179"/>
                  <a:pt x="70" y="180"/>
                </a:cubicBezTo>
                <a:cubicBezTo>
                  <a:pt x="63" y="187"/>
                  <a:pt x="63" y="187"/>
                  <a:pt x="63" y="187"/>
                </a:cubicBezTo>
                <a:cubicBezTo>
                  <a:pt x="55" y="187"/>
                  <a:pt x="55" y="187"/>
                  <a:pt x="55" y="187"/>
                </a:cubicBezTo>
                <a:cubicBezTo>
                  <a:pt x="49" y="180"/>
                  <a:pt x="49" y="180"/>
                  <a:pt x="49" y="180"/>
                </a:cubicBezTo>
                <a:cubicBezTo>
                  <a:pt x="48" y="179"/>
                  <a:pt x="47" y="179"/>
                  <a:pt x="46" y="179"/>
                </a:cubicBezTo>
                <a:cubicBezTo>
                  <a:pt x="40" y="179"/>
                  <a:pt x="40" y="179"/>
                  <a:pt x="40" y="179"/>
                </a:cubicBezTo>
                <a:cubicBezTo>
                  <a:pt x="40" y="144"/>
                  <a:pt x="40" y="144"/>
                  <a:pt x="40" y="144"/>
                </a:cubicBezTo>
                <a:cubicBezTo>
                  <a:pt x="78" y="144"/>
                  <a:pt x="78" y="144"/>
                  <a:pt x="78" y="144"/>
                </a:cubicBezTo>
                <a:lnTo>
                  <a:pt x="78" y="179"/>
                </a:lnTo>
                <a:close/>
                <a:moveTo>
                  <a:pt x="93" y="102"/>
                </a:moveTo>
                <a:cubicBezTo>
                  <a:pt x="93" y="103"/>
                  <a:pt x="93" y="103"/>
                  <a:pt x="93" y="103"/>
                </a:cubicBezTo>
                <a:cubicBezTo>
                  <a:pt x="89" y="107"/>
                  <a:pt x="78" y="122"/>
                  <a:pt x="77" y="136"/>
                </a:cubicBezTo>
                <a:cubicBezTo>
                  <a:pt x="63" y="136"/>
                  <a:pt x="63" y="136"/>
                  <a:pt x="63" y="136"/>
                </a:cubicBezTo>
                <a:cubicBezTo>
                  <a:pt x="63" y="92"/>
                  <a:pt x="63" y="92"/>
                  <a:pt x="63" y="92"/>
                </a:cubicBezTo>
                <a:cubicBezTo>
                  <a:pt x="64" y="92"/>
                  <a:pt x="65" y="93"/>
                  <a:pt x="67" y="93"/>
                </a:cubicBezTo>
                <a:cubicBezTo>
                  <a:pt x="67" y="93"/>
                  <a:pt x="67" y="93"/>
                  <a:pt x="67" y="93"/>
                </a:cubicBezTo>
                <a:cubicBezTo>
                  <a:pt x="71" y="93"/>
                  <a:pt x="77" y="90"/>
                  <a:pt x="81" y="86"/>
                </a:cubicBezTo>
                <a:cubicBezTo>
                  <a:pt x="88" y="78"/>
                  <a:pt x="90" y="68"/>
                  <a:pt x="84" y="63"/>
                </a:cubicBezTo>
                <a:cubicBezTo>
                  <a:pt x="82" y="61"/>
                  <a:pt x="79" y="60"/>
                  <a:pt x="76" y="60"/>
                </a:cubicBezTo>
                <a:cubicBezTo>
                  <a:pt x="71" y="60"/>
                  <a:pt x="66" y="62"/>
                  <a:pt x="62" y="67"/>
                </a:cubicBezTo>
                <a:cubicBezTo>
                  <a:pt x="61" y="68"/>
                  <a:pt x="60" y="69"/>
                  <a:pt x="59" y="70"/>
                </a:cubicBezTo>
                <a:cubicBezTo>
                  <a:pt x="58" y="69"/>
                  <a:pt x="58" y="68"/>
                  <a:pt x="57" y="67"/>
                </a:cubicBezTo>
                <a:cubicBezTo>
                  <a:pt x="52" y="62"/>
                  <a:pt x="47" y="60"/>
                  <a:pt x="42" y="60"/>
                </a:cubicBezTo>
                <a:cubicBezTo>
                  <a:pt x="39" y="60"/>
                  <a:pt x="36" y="61"/>
                  <a:pt x="34" y="63"/>
                </a:cubicBezTo>
                <a:cubicBezTo>
                  <a:pt x="28" y="68"/>
                  <a:pt x="30" y="78"/>
                  <a:pt x="37" y="86"/>
                </a:cubicBezTo>
                <a:cubicBezTo>
                  <a:pt x="41" y="90"/>
                  <a:pt x="47" y="93"/>
                  <a:pt x="52" y="93"/>
                </a:cubicBezTo>
                <a:cubicBezTo>
                  <a:pt x="53" y="93"/>
                  <a:pt x="54" y="92"/>
                  <a:pt x="55" y="92"/>
                </a:cubicBezTo>
                <a:cubicBezTo>
                  <a:pt x="55" y="136"/>
                  <a:pt x="55" y="136"/>
                  <a:pt x="55" y="136"/>
                </a:cubicBezTo>
                <a:cubicBezTo>
                  <a:pt x="42" y="136"/>
                  <a:pt x="42" y="136"/>
                  <a:pt x="42" y="136"/>
                </a:cubicBezTo>
                <a:cubicBezTo>
                  <a:pt x="40" y="122"/>
                  <a:pt x="28" y="106"/>
                  <a:pt x="26" y="103"/>
                </a:cubicBezTo>
                <a:cubicBezTo>
                  <a:pt x="25" y="103"/>
                  <a:pt x="25" y="103"/>
                  <a:pt x="25" y="102"/>
                </a:cubicBezTo>
                <a:cubicBezTo>
                  <a:pt x="14" y="90"/>
                  <a:pt x="8" y="73"/>
                  <a:pt x="8" y="58"/>
                </a:cubicBezTo>
                <a:cubicBezTo>
                  <a:pt x="8" y="30"/>
                  <a:pt x="31" y="8"/>
                  <a:pt x="59" y="8"/>
                </a:cubicBezTo>
                <a:cubicBezTo>
                  <a:pt x="87" y="8"/>
                  <a:pt x="110" y="30"/>
                  <a:pt x="110" y="58"/>
                </a:cubicBezTo>
                <a:cubicBezTo>
                  <a:pt x="110" y="73"/>
                  <a:pt x="104" y="90"/>
                  <a:pt x="93" y="102"/>
                </a:cubicBezTo>
                <a:close/>
                <a:moveTo>
                  <a:pt x="63" y="80"/>
                </a:moveTo>
                <a:cubicBezTo>
                  <a:pt x="64" y="77"/>
                  <a:pt x="65" y="75"/>
                  <a:pt x="67" y="72"/>
                </a:cubicBezTo>
                <a:cubicBezTo>
                  <a:pt x="70" y="69"/>
                  <a:pt x="73" y="68"/>
                  <a:pt x="76" y="68"/>
                </a:cubicBezTo>
                <a:cubicBezTo>
                  <a:pt x="77" y="68"/>
                  <a:pt x="78" y="68"/>
                  <a:pt x="79" y="69"/>
                </a:cubicBezTo>
                <a:cubicBezTo>
                  <a:pt x="81" y="70"/>
                  <a:pt x="80" y="76"/>
                  <a:pt x="75" y="80"/>
                </a:cubicBezTo>
                <a:cubicBezTo>
                  <a:pt x="73" y="83"/>
                  <a:pt x="69" y="85"/>
                  <a:pt x="67" y="85"/>
                </a:cubicBezTo>
                <a:cubicBezTo>
                  <a:pt x="65" y="85"/>
                  <a:pt x="65" y="84"/>
                  <a:pt x="64" y="84"/>
                </a:cubicBezTo>
                <a:cubicBezTo>
                  <a:pt x="63" y="83"/>
                  <a:pt x="63" y="81"/>
                  <a:pt x="63" y="80"/>
                </a:cubicBezTo>
                <a:close/>
                <a:moveTo>
                  <a:pt x="54" y="84"/>
                </a:moveTo>
                <a:cubicBezTo>
                  <a:pt x="54" y="84"/>
                  <a:pt x="53" y="85"/>
                  <a:pt x="52" y="85"/>
                </a:cubicBezTo>
                <a:cubicBezTo>
                  <a:pt x="49" y="85"/>
                  <a:pt x="46" y="83"/>
                  <a:pt x="43" y="80"/>
                </a:cubicBezTo>
                <a:cubicBezTo>
                  <a:pt x="39" y="76"/>
                  <a:pt x="38" y="70"/>
                  <a:pt x="40" y="69"/>
                </a:cubicBezTo>
                <a:cubicBezTo>
                  <a:pt x="40" y="68"/>
                  <a:pt x="41" y="68"/>
                  <a:pt x="42" y="68"/>
                </a:cubicBezTo>
                <a:cubicBezTo>
                  <a:pt x="45" y="68"/>
                  <a:pt x="48" y="69"/>
                  <a:pt x="51" y="72"/>
                </a:cubicBezTo>
                <a:cubicBezTo>
                  <a:pt x="53" y="75"/>
                  <a:pt x="55" y="77"/>
                  <a:pt x="55" y="80"/>
                </a:cubicBezTo>
                <a:cubicBezTo>
                  <a:pt x="55" y="81"/>
                  <a:pt x="55" y="83"/>
                  <a:pt x="54" y="84"/>
                </a:cubicBezTo>
                <a:close/>
              </a:path>
            </a:pathLst>
          </a:custGeom>
          <a:solidFill>
            <a:srgbClr val="FFB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47" name="TextBox 108"/>
          <p:cNvSpPr txBox="1"/>
          <p:nvPr/>
        </p:nvSpPr>
        <p:spPr>
          <a:xfrm>
            <a:off x="613893" y="3861828"/>
            <a:ext cx="604845" cy="1538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666666"/>
                </a:solidFill>
                <a:effectLst/>
                <a:uLnTx/>
                <a:uFillTx/>
                <a:latin typeface="Arial" charset="0"/>
                <a:ea typeface="+mn-ea"/>
                <a:cs typeface="Arial" charset="0"/>
              </a:rPr>
              <a:t>Motion</a:t>
            </a:r>
            <a:endParaRPr kumimoji="0" lang="en-US" sz="1000" b="0" i="0" u="none" strike="noStrike" kern="1200" cap="none" spc="0" normalizeH="0" baseline="0" noProof="0" dirty="0">
              <a:ln>
                <a:noFill/>
              </a:ln>
              <a:solidFill>
                <a:srgbClr val="666666"/>
              </a:solidFill>
              <a:effectLst/>
              <a:uLnTx/>
              <a:uFillTx/>
              <a:latin typeface="Arial" charset="0"/>
              <a:ea typeface="+mn-ea"/>
              <a:cs typeface="Arial" charset="0"/>
            </a:endParaRPr>
          </a:p>
        </p:txBody>
      </p:sp>
      <p:grpSp>
        <p:nvGrpSpPr>
          <p:cNvPr id="348" name="Group 205"/>
          <p:cNvGrpSpPr>
            <a:grpSpLocks noChangeAspect="1"/>
          </p:cNvGrpSpPr>
          <p:nvPr/>
        </p:nvGrpSpPr>
        <p:grpSpPr bwMode="auto">
          <a:xfrm>
            <a:off x="1352781" y="3795777"/>
            <a:ext cx="323450" cy="285990"/>
            <a:chOff x="3614" y="1961"/>
            <a:chExt cx="449" cy="397"/>
          </a:xfrm>
          <a:solidFill>
            <a:srgbClr val="FFB500"/>
          </a:solidFill>
        </p:grpSpPr>
        <p:sp>
          <p:nvSpPr>
            <p:cNvPr id="349" name="Freeform 206"/>
            <p:cNvSpPr>
              <a:spLocks/>
            </p:cNvSpPr>
            <p:nvPr/>
          </p:nvSpPr>
          <p:spPr bwMode="auto">
            <a:xfrm>
              <a:off x="3649" y="2013"/>
              <a:ext cx="173" cy="54"/>
            </a:xfrm>
            <a:custGeom>
              <a:avLst/>
              <a:gdLst>
                <a:gd name="T0" fmla="*/ 72 w 73"/>
                <a:gd name="T1" fmla="*/ 21 h 23"/>
                <a:gd name="T2" fmla="*/ 73 w 73"/>
                <a:gd name="T3" fmla="*/ 18 h 23"/>
                <a:gd name="T4" fmla="*/ 72 w 73"/>
                <a:gd name="T5" fmla="*/ 15 h 23"/>
                <a:gd name="T6" fmla="*/ 37 w 73"/>
                <a:gd name="T7" fmla="*/ 0 h 23"/>
                <a:gd name="T8" fmla="*/ 2 w 73"/>
                <a:gd name="T9" fmla="*/ 15 h 23"/>
                <a:gd name="T10" fmla="*/ 2 w 73"/>
                <a:gd name="T11" fmla="*/ 21 h 23"/>
                <a:gd name="T12" fmla="*/ 8 w 73"/>
                <a:gd name="T13" fmla="*/ 21 h 23"/>
                <a:gd name="T14" fmla="*/ 37 w 73"/>
                <a:gd name="T15" fmla="*/ 8 h 23"/>
                <a:gd name="T16" fmla="*/ 66 w 73"/>
                <a:gd name="T17" fmla="*/ 21 h 23"/>
                <a:gd name="T18" fmla="*/ 72 w 73"/>
                <a:gd name="T1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3">
                  <a:moveTo>
                    <a:pt x="72" y="21"/>
                  </a:moveTo>
                  <a:cubicBezTo>
                    <a:pt x="72" y="20"/>
                    <a:pt x="73" y="19"/>
                    <a:pt x="73" y="18"/>
                  </a:cubicBezTo>
                  <a:cubicBezTo>
                    <a:pt x="73" y="17"/>
                    <a:pt x="73" y="16"/>
                    <a:pt x="72" y="15"/>
                  </a:cubicBezTo>
                  <a:cubicBezTo>
                    <a:pt x="63" y="6"/>
                    <a:pt x="50" y="0"/>
                    <a:pt x="37" y="0"/>
                  </a:cubicBezTo>
                  <a:cubicBezTo>
                    <a:pt x="24" y="0"/>
                    <a:pt x="11" y="6"/>
                    <a:pt x="2" y="15"/>
                  </a:cubicBezTo>
                  <a:cubicBezTo>
                    <a:pt x="0" y="17"/>
                    <a:pt x="1" y="20"/>
                    <a:pt x="2" y="21"/>
                  </a:cubicBezTo>
                  <a:cubicBezTo>
                    <a:pt x="4" y="23"/>
                    <a:pt x="6" y="22"/>
                    <a:pt x="8" y="21"/>
                  </a:cubicBezTo>
                  <a:cubicBezTo>
                    <a:pt x="15" y="13"/>
                    <a:pt x="26" y="8"/>
                    <a:pt x="37" y="8"/>
                  </a:cubicBezTo>
                  <a:cubicBezTo>
                    <a:pt x="48" y="8"/>
                    <a:pt x="58" y="13"/>
                    <a:pt x="66" y="21"/>
                  </a:cubicBezTo>
                  <a:cubicBezTo>
                    <a:pt x="68" y="22"/>
                    <a:pt x="70" y="23"/>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50" name="Freeform 207"/>
            <p:cNvSpPr>
              <a:spLocks/>
            </p:cNvSpPr>
            <p:nvPr/>
          </p:nvSpPr>
          <p:spPr bwMode="auto">
            <a:xfrm>
              <a:off x="3614" y="1961"/>
              <a:ext cx="243" cy="68"/>
            </a:xfrm>
            <a:custGeom>
              <a:avLst/>
              <a:gdLst>
                <a:gd name="T0" fmla="*/ 52 w 103"/>
                <a:gd name="T1" fmla="*/ 8 h 29"/>
                <a:gd name="T2" fmla="*/ 97 w 103"/>
                <a:gd name="T3" fmla="*/ 27 h 29"/>
                <a:gd name="T4" fmla="*/ 102 w 103"/>
                <a:gd name="T5" fmla="*/ 28 h 29"/>
                <a:gd name="T6" fmla="*/ 103 w 103"/>
                <a:gd name="T7" fmla="*/ 25 h 29"/>
                <a:gd name="T8" fmla="*/ 102 w 103"/>
                <a:gd name="T9" fmla="*/ 22 h 29"/>
                <a:gd name="T10" fmla="*/ 52 w 103"/>
                <a:gd name="T11" fmla="*/ 0 h 29"/>
                <a:gd name="T12" fmla="*/ 2 w 103"/>
                <a:gd name="T13" fmla="*/ 22 h 29"/>
                <a:gd name="T14" fmla="*/ 2 w 103"/>
                <a:gd name="T15" fmla="*/ 28 h 29"/>
                <a:gd name="T16" fmla="*/ 7 w 103"/>
                <a:gd name="T17" fmla="*/ 27 h 29"/>
                <a:gd name="T18" fmla="*/ 52 w 103"/>
                <a:gd name="T1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9">
                  <a:moveTo>
                    <a:pt x="52" y="8"/>
                  </a:moveTo>
                  <a:cubicBezTo>
                    <a:pt x="69" y="8"/>
                    <a:pt x="85" y="15"/>
                    <a:pt x="97" y="27"/>
                  </a:cubicBezTo>
                  <a:cubicBezTo>
                    <a:pt x="98" y="29"/>
                    <a:pt x="101" y="29"/>
                    <a:pt x="102" y="28"/>
                  </a:cubicBezTo>
                  <a:cubicBezTo>
                    <a:pt x="103" y="27"/>
                    <a:pt x="103" y="26"/>
                    <a:pt x="103" y="25"/>
                  </a:cubicBezTo>
                  <a:cubicBezTo>
                    <a:pt x="103" y="24"/>
                    <a:pt x="103" y="23"/>
                    <a:pt x="102" y="22"/>
                  </a:cubicBezTo>
                  <a:cubicBezTo>
                    <a:pt x="89" y="8"/>
                    <a:pt x="71" y="0"/>
                    <a:pt x="52" y="0"/>
                  </a:cubicBezTo>
                  <a:cubicBezTo>
                    <a:pt x="33" y="0"/>
                    <a:pt x="15" y="8"/>
                    <a:pt x="2" y="22"/>
                  </a:cubicBezTo>
                  <a:cubicBezTo>
                    <a:pt x="0" y="23"/>
                    <a:pt x="0" y="26"/>
                    <a:pt x="2" y="28"/>
                  </a:cubicBezTo>
                  <a:cubicBezTo>
                    <a:pt x="3" y="29"/>
                    <a:pt x="6" y="29"/>
                    <a:pt x="7" y="27"/>
                  </a:cubicBezTo>
                  <a:cubicBezTo>
                    <a:pt x="19" y="15"/>
                    <a:pt x="35" y="8"/>
                    <a:pt x="5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51" name="Freeform 208"/>
            <p:cNvSpPr>
              <a:spLocks/>
            </p:cNvSpPr>
            <p:nvPr/>
          </p:nvSpPr>
          <p:spPr bwMode="auto">
            <a:xfrm>
              <a:off x="3687" y="2065"/>
              <a:ext cx="97" cy="38"/>
            </a:xfrm>
            <a:custGeom>
              <a:avLst/>
              <a:gdLst>
                <a:gd name="T0" fmla="*/ 40 w 41"/>
                <a:gd name="T1" fmla="*/ 15 h 16"/>
                <a:gd name="T2" fmla="*/ 41 w 41"/>
                <a:gd name="T3" fmla="*/ 12 h 16"/>
                <a:gd name="T4" fmla="*/ 40 w 41"/>
                <a:gd name="T5" fmla="*/ 9 h 16"/>
                <a:gd name="T6" fmla="*/ 21 w 41"/>
                <a:gd name="T7" fmla="*/ 0 h 16"/>
                <a:gd name="T8" fmla="*/ 1 w 41"/>
                <a:gd name="T9" fmla="*/ 9 h 16"/>
                <a:gd name="T10" fmla="*/ 2 w 41"/>
                <a:gd name="T11" fmla="*/ 15 h 16"/>
                <a:gd name="T12" fmla="*/ 7 w 41"/>
                <a:gd name="T13" fmla="*/ 14 h 16"/>
                <a:gd name="T14" fmla="*/ 21 w 41"/>
                <a:gd name="T15" fmla="*/ 8 h 16"/>
                <a:gd name="T16" fmla="*/ 34 w 41"/>
                <a:gd name="T17" fmla="*/ 14 h 16"/>
                <a:gd name="T18" fmla="*/ 40 w 41"/>
                <a:gd name="T1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6">
                  <a:moveTo>
                    <a:pt x="40" y="15"/>
                  </a:moveTo>
                  <a:cubicBezTo>
                    <a:pt x="41" y="14"/>
                    <a:pt x="41" y="13"/>
                    <a:pt x="41" y="12"/>
                  </a:cubicBezTo>
                  <a:cubicBezTo>
                    <a:pt x="41" y="11"/>
                    <a:pt x="41" y="10"/>
                    <a:pt x="40" y="9"/>
                  </a:cubicBezTo>
                  <a:cubicBezTo>
                    <a:pt x="35" y="3"/>
                    <a:pt x="28" y="0"/>
                    <a:pt x="21" y="0"/>
                  </a:cubicBezTo>
                  <a:cubicBezTo>
                    <a:pt x="13" y="0"/>
                    <a:pt x="6" y="3"/>
                    <a:pt x="1" y="9"/>
                  </a:cubicBezTo>
                  <a:cubicBezTo>
                    <a:pt x="0" y="11"/>
                    <a:pt x="0" y="13"/>
                    <a:pt x="2" y="15"/>
                  </a:cubicBezTo>
                  <a:cubicBezTo>
                    <a:pt x="3" y="16"/>
                    <a:pt x="6" y="16"/>
                    <a:pt x="7" y="14"/>
                  </a:cubicBezTo>
                  <a:cubicBezTo>
                    <a:pt x="11" y="10"/>
                    <a:pt x="16" y="8"/>
                    <a:pt x="21" y="8"/>
                  </a:cubicBezTo>
                  <a:cubicBezTo>
                    <a:pt x="26" y="8"/>
                    <a:pt x="31" y="10"/>
                    <a:pt x="34" y="14"/>
                  </a:cubicBezTo>
                  <a:cubicBezTo>
                    <a:pt x="36" y="16"/>
                    <a:pt x="38" y="16"/>
                    <a:pt x="4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52" name="Freeform 209"/>
            <p:cNvSpPr>
              <a:spLocks noEditPoints="1"/>
            </p:cNvSpPr>
            <p:nvPr/>
          </p:nvSpPr>
          <p:spPr bwMode="auto">
            <a:xfrm>
              <a:off x="3765" y="2058"/>
              <a:ext cx="298" cy="300"/>
            </a:xfrm>
            <a:custGeom>
              <a:avLst/>
              <a:gdLst>
                <a:gd name="T0" fmla="*/ 86 w 126"/>
                <a:gd name="T1" fmla="*/ 120 h 127"/>
                <a:gd name="T2" fmla="*/ 88 w 126"/>
                <a:gd name="T3" fmla="*/ 115 h 127"/>
                <a:gd name="T4" fmla="*/ 88 w 126"/>
                <a:gd name="T5" fmla="*/ 112 h 127"/>
                <a:gd name="T6" fmla="*/ 93 w 126"/>
                <a:gd name="T7" fmla="*/ 114 h 127"/>
                <a:gd name="T8" fmla="*/ 107 w 126"/>
                <a:gd name="T9" fmla="*/ 110 h 127"/>
                <a:gd name="T10" fmla="*/ 111 w 126"/>
                <a:gd name="T11" fmla="*/ 102 h 127"/>
                <a:gd name="T12" fmla="*/ 106 w 126"/>
                <a:gd name="T13" fmla="*/ 89 h 127"/>
                <a:gd name="T14" fmla="*/ 112 w 126"/>
                <a:gd name="T15" fmla="*/ 89 h 127"/>
                <a:gd name="T16" fmla="*/ 124 w 126"/>
                <a:gd name="T17" fmla="*/ 80 h 127"/>
                <a:gd name="T18" fmla="*/ 125 w 126"/>
                <a:gd name="T19" fmla="*/ 78 h 127"/>
                <a:gd name="T20" fmla="*/ 125 w 126"/>
                <a:gd name="T21" fmla="*/ 78 h 127"/>
                <a:gd name="T22" fmla="*/ 120 w 126"/>
                <a:gd name="T23" fmla="*/ 65 h 127"/>
                <a:gd name="T24" fmla="*/ 112 w 126"/>
                <a:gd name="T25" fmla="*/ 61 h 127"/>
                <a:gd name="T26" fmla="*/ 123 w 126"/>
                <a:gd name="T27" fmla="*/ 49 h 127"/>
                <a:gd name="T28" fmla="*/ 124 w 126"/>
                <a:gd name="T29" fmla="*/ 48 h 127"/>
                <a:gd name="T30" fmla="*/ 114 w 126"/>
                <a:gd name="T31" fmla="*/ 34 h 127"/>
                <a:gd name="T32" fmla="*/ 87 w 126"/>
                <a:gd name="T33" fmla="*/ 35 h 127"/>
                <a:gd name="T34" fmla="*/ 66 w 126"/>
                <a:gd name="T35" fmla="*/ 37 h 127"/>
                <a:gd name="T36" fmla="*/ 81 w 126"/>
                <a:gd name="T37" fmla="*/ 20 h 127"/>
                <a:gd name="T38" fmla="*/ 82 w 126"/>
                <a:gd name="T39" fmla="*/ 14 h 127"/>
                <a:gd name="T40" fmla="*/ 75 w 126"/>
                <a:gd name="T41" fmla="*/ 4 h 127"/>
                <a:gd name="T42" fmla="*/ 50 w 126"/>
                <a:gd name="T43" fmla="*/ 10 h 127"/>
                <a:gd name="T44" fmla="*/ 45 w 126"/>
                <a:gd name="T45" fmla="*/ 14 h 127"/>
                <a:gd name="T46" fmla="*/ 42 w 126"/>
                <a:gd name="T47" fmla="*/ 16 h 127"/>
                <a:gd name="T48" fmla="*/ 32 w 126"/>
                <a:gd name="T49" fmla="*/ 22 h 127"/>
                <a:gd name="T50" fmla="*/ 13 w 126"/>
                <a:gd name="T51" fmla="*/ 35 h 127"/>
                <a:gd name="T52" fmla="*/ 3 w 126"/>
                <a:gd name="T53" fmla="*/ 55 h 127"/>
                <a:gd name="T54" fmla="*/ 12 w 126"/>
                <a:gd name="T55" fmla="*/ 91 h 127"/>
                <a:gd name="T56" fmla="*/ 31 w 126"/>
                <a:gd name="T57" fmla="*/ 101 h 127"/>
                <a:gd name="T58" fmla="*/ 42 w 126"/>
                <a:gd name="T59" fmla="*/ 105 h 127"/>
                <a:gd name="T60" fmla="*/ 50 w 126"/>
                <a:gd name="T61" fmla="*/ 112 h 127"/>
                <a:gd name="T62" fmla="*/ 71 w 126"/>
                <a:gd name="T63" fmla="*/ 125 h 127"/>
                <a:gd name="T64" fmla="*/ 86 w 126"/>
                <a:gd name="T65" fmla="*/ 120 h 127"/>
                <a:gd name="T66" fmla="*/ 46 w 126"/>
                <a:gd name="T67" fmla="*/ 98 h 127"/>
                <a:gd name="T68" fmla="*/ 18 w 126"/>
                <a:gd name="T69" fmla="*/ 85 h 127"/>
                <a:gd name="T70" fmla="*/ 11 w 126"/>
                <a:gd name="T71" fmla="*/ 57 h 127"/>
                <a:gd name="T72" fmla="*/ 19 w 126"/>
                <a:gd name="T73" fmla="*/ 40 h 127"/>
                <a:gd name="T74" fmla="*/ 46 w 126"/>
                <a:gd name="T75" fmla="*/ 23 h 127"/>
                <a:gd name="T76" fmla="*/ 54 w 126"/>
                <a:gd name="T77" fmla="*/ 16 h 127"/>
                <a:gd name="T78" fmla="*/ 74 w 126"/>
                <a:gd name="T79" fmla="*/ 15 h 127"/>
                <a:gd name="T80" fmla="*/ 73 w 126"/>
                <a:gd name="T81" fmla="*/ 19 h 127"/>
                <a:gd name="T82" fmla="*/ 54 w 126"/>
                <a:gd name="T83" fmla="*/ 36 h 127"/>
                <a:gd name="T84" fmla="*/ 111 w 126"/>
                <a:gd name="T85" fmla="*/ 41 h 127"/>
                <a:gd name="T86" fmla="*/ 116 w 126"/>
                <a:gd name="T87" fmla="*/ 47 h 127"/>
                <a:gd name="T88" fmla="*/ 116 w 126"/>
                <a:gd name="T89" fmla="*/ 48 h 127"/>
                <a:gd name="T90" fmla="*/ 98 w 126"/>
                <a:gd name="T91" fmla="*/ 56 h 127"/>
                <a:gd name="T92" fmla="*/ 77 w 126"/>
                <a:gd name="T93" fmla="*/ 61 h 127"/>
                <a:gd name="T94" fmla="*/ 115 w 126"/>
                <a:gd name="T95" fmla="*/ 71 h 127"/>
                <a:gd name="T96" fmla="*/ 117 w 126"/>
                <a:gd name="T97" fmla="*/ 77 h 127"/>
                <a:gd name="T98" fmla="*/ 117 w 126"/>
                <a:gd name="T99" fmla="*/ 77 h 127"/>
                <a:gd name="T100" fmla="*/ 112 w 126"/>
                <a:gd name="T101" fmla="*/ 81 h 127"/>
                <a:gd name="T102" fmla="*/ 71 w 126"/>
                <a:gd name="T103" fmla="*/ 77 h 127"/>
                <a:gd name="T104" fmla="*/ 103 w 126"/>
                <a:gd name="T105" fmla="*/ 101 h 127"/>
                <a:gd name="T106" fmla="*/ 101 w 126"/>
                <a:gd name="T107" fmla="*/ 104 h 127"/>
                <a:gd name="T108" fmla="*/ 95 w 126"/>
                <a:gd name="T109" fmla="*/ 106 h 127"/>
                <a:gd name="T110" fmla="*/ 62 w 126"/>
                <a:gd name="T111" fmla="*/ 91 h 127"/>
                <a:gd name="T112" fmla="*/ 79 w 126"/>
                <a:gd name="T113" fmla="*/ 108 h 127"/>
                <a:gd name="T114" fmla="*/ 80 w 126"/>
                <a:gd name="T115" fmla="*/ 113 h 127"/>
                <a:gd name="T116" fmla="*/ 79 w 126"/>
                <a:gd name="T117" fmla="*/ 115 h 127"/>
                <a:gd name="T118" fmla="*/ 73 w 126"/>
                <a:gd name="T119" fmla="*/ 118 h 127"/>
                <a:gd name="T120" fmla="*/ 46 w 126"/>
                <a:gd name="T121"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27">
                  <a:moveTo>
                    <a:pt x="86" y="120"/>
                  </a:moveTo>
                  <a:cubicBezTo>
                    <a:pt x="87" y="118"/>
                    <a:pt x="88" y="116"/>
                    <a:pt x="88" y="115"/>
                  </a:cubicBezTo>
                  <a:cubicBezTo>
                    <a:pt x="88" y="114"/>
                    <a:pt x="88" y="113"/>
                    <a:pt x="88" y="112"/>
                  </a:cubicBezTo>
                  <a:cubicBezTo>
                    <a:pt x="90" y="113"/>
                    <a:pt x="92" y="113"/>
                    <a:pt x="93" y="114"/>
                  </a:cubicBezTo>
                  <a:cubicBezTo>
                    <a:pt x="98" y="115"/>
                    <a:pt x="103" y="114"/>
                    <a:pt x="107" y="110"/>
                  </a:cubicBezTo>
                  <a:cubicBezTo>
                    <a:pt x="109" y="108"/>
                    <a:pt x="111" y="105"/>
                    <a:pt x="111" y="102"/>
                  </a:cubicBezTo>
                  <a:cubicBezTo>
                    <a:pt x="112" y="97"/>
                    <a:pt x="110" y="93"/>
                    <a:pt x="106" y="89"/>
                  </a:cubicBezTo>
                  <a:cubicBezTo>
                    <a:pt x="108" y="89"/>
                    <a:pt x="110" y="89"/>
                    <a:pt x="112" y="89"/>
                  </a:cubicBezTo>
                  <a:cubicBezTo>
                    <a:pt x="118" y="89"/>
                    <a:pt x="123" y="85"/>
                    <a:pt x="124" y="80"/>
                  </a:cubicBezTo>
                  <a:cubicBezTo>
                    <a:pt x="125" y="79"/>
                    <a:pt x="125" y="79"/>
                    <a:pt x="125" y="78"/>
                  </a:cubicBezTo>
                  <a:cubicBezTo>
                    <a:pt x="125" y="78"/>
                    <a:pt x="125" y="78"/>
                    <a:pt x="125" y="78"/>
                  </a:cubicBezTo>
                  <a:cubicBezTo>
                    <a:pt x="126" y="73"/>
                    <a:pt x="124" y="68"/>
                    <a:pt x="120" y="65"/>
                  </a:cubicBezTo>
                  <a:cubicBezTo>
                    <a:pt x="118" y="63"/>
                    <a:pt x="116" y="62"/>
                    <a:pt x="112" y="61"/>
                  </a:cubicBezTo>
                  <a:cubicBezTo>
                    <a:pt x="118" y="59"/>
                    <a:pt x="122" y="56"/>
                    <a:pt x="123" y="49"/>
                  </a:cubicBezTo>
                  <a:cubicBezTo>
                    <a:pt x="123" y="49"/>
                    <a:pt x="124" y="48"/>
                    <a:pt x="124" y="48"/>
                  </a:cubicBezTo>
                  <a:cubicBezTo>
                    <a:pt x="124" y="42"/>
                    <a:pt x="120" y="36"/>
                    <a:pt x="114" y="34"/>
                  </a:cubicBezTo>
                  <a:cubicBezTo>
                    <a:pt x="106" y="31"/>
                    <a:pt x="97" y="33"/>
                    <a:pt x="87" y="35"/>
                  </a:cubicBezTo>
                  <a:cubicBezTo>
                    <a:pt x="77" y="37"/>
                    <a:pt x="70" y="38"/>
                    <a:pt x="66" y="37"/>
                  </a:cubicBezTo>
                  <a:cubicBezTo>
                    <a:pt x="72" y="34"/>
                    <a:pt x="80" y="30"/>
                    <a:pt x="81" y="20"/>
                  </a:cubicBezTo>
                  <a:cubicBezTo>
                    <a:pt x="82" y="18"/>
                    <a:pt x="82" y="16"/>
                    <a:pt x="82" y="14"/>
                  </a:cubicBezTo>
                  <a:cubicBezTo>
                    <a:pt x="81" y="10"/>
                    <a:pt x="79" y="6"/>
                    <a:pt x="75" y="4"/>
                  </a:cubicBezTo>
                  <a:cubicBezTo>
                    <a:pt x="66" y="0"/>
                    <a:pt x="54" y="7"/>
                    <a:pt x="50" y="10"/>
                  </a:cubicBezTo>
                  <a:cubicBezTo>
                    <a:pt x="48" y="11"/>
                    <a:pt x="46" y="12"/>
                    <a:pt x="45" y="14"/>
                  </a:cubicBezTo>
                  <a:cubicBezTo>
                    <a:pt x="44" y="15"/>
                    <a:pt x="43" y="16"/>
                    <a:pt x="42" y="16"/>
                  </a:cubicBezTo>
                  <a:cubicBezTo>
                    <a:pt x="39" y="18"/>
                    <a:pt x="36" y="20"/>
                    <a:pt x="32" y="22"/>
                  </a:cubicBezTo>
                  <a:cubicBezTo>
                    <a:pt x="25" y="26"/>
                    <a:pt x="18" y="29"/>
                    <a:pt x="13" y="35"/>
                  </a:cubicBezTo>
                  <a:cubicBezTo>
                    <a:pt x="8" y="40"/>
                    <a:pt x="4" y="47"/>
                    <a:pt x="3" y="55"/>
                  </a:cubicBezTo>
                  <a:cubicBezTo>
                    <a:pt x="0" y="68"/>
                    <a:pt x="4" y="81"/>
                    <a:pt x="12" y="91"/>
                  </a:cubicBezTo>
                  <a:cubicBezTo>
                    <a:pt x="18" y="97"/>
                    <a:pt x="25" y="99"/>
                    <a:pt x="31" y="101"/>
                  </a:cubicBezTo>
                  <a:cubicBezTo>
                    <a:pt x="35" y="102"/>
                    <a:pt x="39" y="104"/>
                    <a:pt x="42" y="105"/>
                  </a:cubicBezTo>
                  <a:cubicBezTo>
                    <a:pt x="45" y="107"/>
                    <a:pt x="47" y="110"/>
                    <a:pt x="50" y="112"/>
                  </a:cubicBezTo>
                  <a:cubicBezTo>
                    <a:pt x="55" y="117"/>
                    <a:pt x="62" y="123"/>
                    <a:pt x="71" y="125"/>
                  </a:cubicBezTo>
                  <a:cubicBezTo>
                    <a:pt x="77" y="127"/>
                    <a:pt x="83" y="125"/>
                    <a:pt x="86" y="120"/>
                  </a:cubicBezTo>
                  <a:close/>
                  <a:moveTo>
                    <a:pt x="46" y="98"/>
                  </a:moveTo>
                  <a:cubicBezTo>
                    <a:pt x="37" y="93"/>
                    <a:pt x="25" y="93"/>
                    <a:pt x="18" y="85"/>
                  </a:cubicBezTo>
                  <a:cubicBezTo>
                    <a:pt x="12" y="78"/>
                    <a:pt x="9" y="67"/>
                    <a:pt x="11" y="57"/>
                  </a:cubicBezTo>
                  <a:cubicBezTo>
                    <a:pt x="12" y="51"/>
                    <a:pt x="14" y="45"/>
                    <a:pt x="19" y="40"/>
                  </a:cubicBezTo>
                  <a:cubicBezTo>
                    <a:pt x="25" y="34"/>
                    <a:pt x="37" y="29"/>
                    <a:pt x="46" y="23"/>
                  </a:cubicBezTo>
                  <a:cubicBezTo>
                    <a:pt x="49" y="21"/>
                    <a:pt x="52" y="18"/>
                    <a:pt x="54" y="16"/>
                  </a:cubicBezTo>
                  <a:cubicBezTo>
                    <a:pt x="57" y="14"/>
                    <a:pt x="73" y="6"/>
                    <a:pt x="74" y="15"/>
                  </a:cubicBezTo>
                  <a:cubicBezTo>
                    <a:pt x="74" y="17"/>
                    <a:pt x="74" y="18"/>
                    <a:pt x="73" y="19"/>
                  </a:cubicBezTo>
                  <a:cubicBezTo>
                    <a:pt x="72" y="28"/>
                    <a:pt x="57" y="30"/>
                    <a:pt x="54" y="36"/>
                  </a:cubicBezTo>
                  <a:cubicBezTo>
                    <a:pt x="64" y="57"/>
                    <a:pt x="97" y="35"/>
                    <a:pt x="111" y="41"/>
                  </a:cubicBezTo>
                  <a:cubicBezTo>
                    <a:pt x="114" y="42"/>
                    <a:pt x="116" y="45"/>
                    <a:pt x="116" y="47"/>
                  </a:cubicBezTo>
                  <a:cubicBezTo>
                    <a:pt x="116" y="47"/>
                    <a:pt x="116" y="48"/>
                    <a:pt x="116" y="48"/>
                  </a:cubicBezTo>
                  <a:cubicBezTo>
                    <a:pt x="114" y="54"/>
                    <a:pt x="103" y="55"/>
                    <a:pt x="98" y="56"/>
                  </a:cubicBezTo>
                  <a:cubicBezTo>
                    <a:pt x="90" y="58"/>
                    <a:pt x="83" y="59"/>
                    <a:pt x="77" y="61"/>
                  </a:cubicBezTo>
                  <a:cubicBezTo>
                    <a:pt x="83" y="66"/>
                    <a:pt x="108" y="65"/>
                    <a:pt x="115" y="71"/>
                  </a:cubicBezTo>
                  <a:cubicBezTo>
                    <a:pt x="117" y="73"/>
                    <a:pt x="117" y="75"/>
                    <a:pt x="117" y="77"/>
                  </a:cubicBezTo>
                  <a:cubicBezTo>
                    <a:pt x="117" y="77"/>
                    <a:pt x="117" y="77"/>
                    <a:pt x="117" y="77"/>
                  </a:cubicBezTo>
                  <a:cubicBezTo>
                    <a:pt x="116" y="79"/>
                    <a:pt x="114" y="81"/>
                    <a:pt x="112" y="81"/>
                  </a:cubicBezTo>
                  <a:cubicBezTo>
                    <a:pt x="100" y="82"/>
                    <a:pt x="83" y="76"/>
                    <a:pt x="71" y="77"/>
                  </a:cubicBezTo>
                  <a:cubicBezTo>
                    <a:pt x="73" y="85"/>
                    <a:pt x="105" y="92"/>
                    <a:pt x="103" y="101"/>
                  </a:cubicBezTo>
                  <a:cubicBezTo>
                    <a:pt x="103" y="102"/>
                    <a:pt x="102" y="103"/>
                    <a:pt x="101" y="104"/>
                  </a:cubicBezTo>
                  <a:cubicBezTo>
                    <a:pt x="99" y="106"/>
                    <a:pt x="97" y="106"/>
                    <a:pt x="95" y="106"/>
                  </a:cubicBezTo>
                  <a:cubicBezTo>
                    <a:pt x="81" y="103"/>
                    <a:pt x="74" y="95"/>
                    <a:pt x="62" y="91"/>
                  </a:cubicBezTo>
                  <a:cubicBezTo>
                    <a:pt x="62" y="97"/>
                    <a:pt x="74" y="102"/>
                    <a:pt x="79" y="108"/>
                  </a:cubicBezTo>
                  <a:cubicBezTo>
                    <a:pt x="80" y="110"/>
                    <a:pt x="81" y="112"/>
                    <a:pt x="80" y="113"/>
                  </a:cubicBezTo>
                  <a:cubicBezTo>
                    <a:pt x="80" y="114"/>
                    <a:pt x="80" y="115"/>
                    <a:pt x="79" y="115"/>
                  </a:cubicBezTo>
                  <a:cubicBezTo>
                    <a:pt x="78" y="117"/>
                    <a:pt x="76" y="118"/>
                    <a:pt x="73" y="118"/>
                  </a:cubicBezTo>
                  <a:cubicBezTo>
                    <a:pt x="61" y="114"/>
                    <a:pt x="55" y="104"/>
                    <a:pt x="4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353" name="Freeform 210"/>
            <p:cNvSpPr>
              <a:spLocks noEditPoints="1"/>
            </p:cNvSpPr>
            <p:nvPr/>
          </p:nvSpPr>
          <p:spPr bwMode="auto">
            <a:xfrm>
              <a:off x="3696" y="2131"/>
              <a:ext cx="83" cy="151"/>
            </a:xfrm>
            <a:custGeom>
              <a:avLst/>
              <a:gdLst>
                <a:gd name="T0" fmla="*/ 28 w 35"/>
                <a:gd name="T1" fmla="*/ 64 h 64"/>
                <a:gd name="T2" fmla="*/ 16 w 35"/>
                <a:gd name="T3" fmla="*/ 64 h 64"/>
                <a:gd name="T4" fmla="*/ 0 w 35"/>
                <a:gd name="T5" fmla="*/ 48 h 64"/>
                <a:gd name="T6" fmla="*/ 0 w 35"/>
                <a:gd name="T7" fmla="*/ 15 h 64"/>
                <a:gd name="T8" fmla="*/ 16 w 35"/>
                <a:gd name="T9" fmla="*/ 0 h 64"/>
                <a:gd name="T10" fmla="*/ 28 w 35"/>
                <a:gd name="T11" fmla="*/ 0 h 64"/>
                <a:gd name="T12" fmla="*/ 33 w 35"/>
                <a:gd name="T13" fmla="*/ 3 h 64"/>
                <a:gd name="T14" fmla="*/ 31 w 35"/>
                <a:gd name="T15" fmla="*/ 10 h 64"/>
                <a:gd name="T16" fmla="*/ 27 w 35"/>
                <a:gd name="T17" fmla="*/ 15 h 64"/>
                <a:gd name="T18" fmla="*/ 27 w 35"/>
                <a:gd name="T19" fmla="*/ 48 h 64"/>
                <a:gd name="T20" fmla="*/ 31 w 35"/>
                <a:gd name="T21" fmla="*/ 54 h 64"/>
                <a:gd name="T22" fmla="*/ 33 w 35"/>
                <a:gd name="T23" fmla="*/ 61 h 64"/>
                <a:gd name="T24" fmla="*/ 28 w 35"/>
                <a:gd name="T25" fmla="*/ 64 h 64"/>
                <a:gd name="T26" fmla="*/ 16 w 35"/>
                <a:gd name="T27" fmla="*/ 8 h 64"/>
                <a:gd name="T28" fmla="*/ 8 w 35"/>
                <a:gd name="T29" fmla="*/ 15 h 64"/>
                <a:gd name="T30" fmla="*/ 8 w 35"/>
                <a:gd name="T31" fmla="*/ 48 h 64"/>
                <a:gd name="T32" fmla="*/ 16 w 35"/>
                <a:gd name="T33" fmla="*/ 56 h 64"/>
                <a:gd name="T34" fmla="*/ 22 w 35"/>
                <a:gd name="T35" fmla="*/ 56 h 64"/>
                <a:gd name="T36" fmla="*/ 19 w 35"/>
                <a:gd name="T37" fmla="*/ 48 h 64"/>
                <a:gd name="T38" fmla="*/ 19 w 35"/>
                <a:gd name="T39" fmla="*/ 15 h 64"/>
                <a:gd name="T40" fmla="*/ 22 w 35"/>
                <a:gd name="T41" fmla="*/ 8 h 64"/>
                <a:gd name="T42" fmla="*/ 16 w 35"/>
                <a:gd name="T4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64">
                  <a:moveTo>
                    <a:pt x="28" y="64"/>
                  </a:moveTo>
                  <a:cubicBezTo>
                    <a:pt x="16" y="64"/>
                    <a:pt x="16" y="64"/>
                    <a:pt x="16" y="64"/>
                  </a:cubicBezTo>
                  <a:cubicBezTo>
                    <a:pt x="7" y="64"/>
                    <a:pt x="0" y="57"/>
                    <a:pt x="0" y="48"/>
                  </a:cubicBezTo>
                  <a:cubicBezTo>
                    <a:pt x="0" y="15"/>
                    <a:pt x="0" y="15"/>
                    <a:pt x="0" y="15"/>
                  </a:cubicBezTo>
                  <a:cubicBezTo>
                    <a:pt x="0" y="7"/>
                    <a:pt x="7" y="0"/>
                    <a:pt x="16" y="0"/>
                  </a:cubicBezTo>
                  <a:cubicBezTo>
                    <a:pt x="28" y="0"/>
                    <a:pt x="28" y="0"/>
                    <a:pt x="28" y="0"/>
                  </a:cubicBezTo>
                  <a:cubicBezTo>
                    <a:pt x="31" y="0"/>
                    <a:pt x="33" y="1"/>
                    <a:pt x="33" y="3"/>
                  </a:cubicBezTo>
                  <a:cubicBezTo>
                    <a:pt x="35" y="5"/>
                    <a:pt x="33" y="8"/>
                    <a:pt x="31" y="10"/>
                  </a:cubicBezTo>
                  <a:cubicBezTo>
                    <a:pt x="30" y="11"/>
                    <a:pt x="27" y="14"/>
                    <a:pt x="27" y="15"/>
                  </a:cubicBezTo>
                  <a:cubicBezTo>
                    <a:pt x="27" y="48"/>
                    <a:pt x="27" y="48"/>
                    <a:pt x="27" y="48"/>
                  </a:cubicBezTo>
                  <a:cubicBezTo>
                    <a:pt x="27" y="50"/>
                    <a:pt x="30" y="52"/>
                    <a:pt x="31" y="54"/>
                  </a:cubicBezTo>
                  <a:cubicBezTo>
                    <a:pt x="33" y="56"/>
                    <a:pt x="35" y="58"/>
                    <a:pt x="33" y="61"/>
                  </a:cubicBezTo>
                  <a:cubicBezTo>
                    <a:pt x="33" y="63"/>
                    <a:pt x="31" y="64"/>
                    <a:pt x="28" y="64"/>
                  </a:cubicBezTo>
                  <a:close/>
                  <a:moveTo>
                    <a:pt x="16" y="8"/>
                  </a:moveTo>
                  <a:cubicBezTo>
                    <a:pt x="11" y="8"/>
                    <a:pt x="8" y="11"/>
                    <a:pt x="8" y="15"/>
                  </a:cubicBezTo>
                  <a:cubicBezTo>
                    <a:pt x="8" y="48"/>
                    <a:pt x="8" y="48"/>
                    <a:pt x="8" y="48"/>
                  </a:cubicBezTo>
                  <a:cubicBezTo>
                    <a:pt x="8" y="52"/>
                    <a:pt x="11" y="56"/>
                    <a:pt x="16" y="56"/>
                  </a:cubicBezTo>
                  <a:cubicBezTo>
                    <a:pt x="22" y="56"/>
                    <a:pt x="22" y="56"/>
                    <a:pt x="22" y="56"/>
                  </a:cubicBezTo>
                  <a:cubicBezTo>
                    <a:pt x="21" y="54"/>
                    <a:pt x="19" y="51"/>
                    <a:pt x="19" y="48"/>
                  </a:cubicBezTo>
                  <a:cubicBezTo>
                    <a:pt x="19" y="15"/>
                    <a:pt x="19" y="15"/>
                    <a:pt x="19" y="15"/>
                  </a:cubicBezTo>
                  <a:cubicBezTo>
                    <a:pt x="19" y="12"/>
                    <a:pt x="21" y="10"/>
                    <a:pt x="22" y="8"/>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Tree>
    <p:extLst>
      <p:ext uri="{BB962C8B-B14F-4D97-AF65-F5344CB8AC3E}">
        <p14:creationId xmlns:p14="http://schemas.microsoft.com/office/powerpoint/2010/main" val="3986794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custDataLst>
              <p:tags r:id="rId2"/>
            </p:custDataLs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112673"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469" y="1592"/>
                        <a:ext cx="1465"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46538"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GB" sz="1000" dirty="0">
              <a:solidFill>
                <a:srgbClr val="FFFFFF"/>
              </a:solidFill>
              <a:latin typeface="Arial"/>
              <a:cs typeface="Arial"/>
              <a:sym typeface="Arial"/>
            </a:endParaRPr>
          </a:p>
        </p:txBody>
      </p:sp>
      <p:sp>
        <p:nvSpPr>
          <p:cNvPr id="67" name="Slide Number Placeholder 1"/>
          <p:cNvSpPr txBox="1">
            <a:spLocks/>
          </p:cNvSpPr>
          <p:nvPr/>
        </p:nvSpPr>
        <p:spPr>
          <a:xfrm>
            <a:off x="8140362" y="6575425"/>
            <a:ext cx="548033" cy="128588"/>
          </a:xfrm>
          <a:prstGeom prst="rect">
            <a:avLst/>
          </a:prstGeom>
          <a:noFill/>
        </p:spPr>
        <p:txBody>
          <a:bodyPr vert="horz" wrap="square" lIns="0" tIns="72000" rIns="0" bIns="36000" rtlCol="0" anchor="ctr">
            <a:noAutofit/>
          </a:bodyPr>
          <a:lstStyle>
            <a:lvl1pPr marL="0" indent="0" algn="l" defTabSz="914400" rtl="0" eaLnBrk="1" latinLnBrk="0" hangingPunct="1">
              <a:lnSpc>
                <a:spcPct val="100000"/>
              </a:lnSpc>
              <a:spcBef>
                <a:spcPts val="1200"/>
              </a:spcBef>
              <a:spcAft>
                <a:spcPts val="0"/>
              </a:spcAft>
              <a:buClr>
                <a:schemeClr val="tx1"/>
              </a:buClr>
              <a:buSzPct val="80000"/>
              <a:buFont typeface="Arial" pitchFamily="34" charset="0"/>
              <a:buNone/>
              <a:defRPr lang="de-DE" sz="1800" b="1" kern="1200" dirty="0" smtClean="0">
                <a:solidFill>
                  <a:schemeClr val="accent1"/>
                </a:solidFill>
                <a:latin typeface="+mn-lt"/>
                <a:ea typeface="+mn-ea"/>
                <a:cs typeface="+mn-cs"/>
              </a:defRPr>
            </a:lvl1pPr>
            <a:lvl2pPr marL="457200" indent="0" algn="l" defTabSz="914400" rtl="0" eaLnBrk="1" latinLnBrk="0" hangingPunct="1">
              <a:lnSpc>
                <a:spcPct val="100000"/>
              </a:lnSpc>
              <a:spcBef>
                <a:spcPts val="624"/>
              </a:spcBef>
              <a:spcAft>
                <a:spcPts val="0"/>
              </a:spcAft>
              <a:buClr>
                <a:schemeClr val="tx1"/>
              </a:buClr>
              <a:buSzPct val="80000"/>
              <a:buFont typeface="Arial" pitchFamily="34" charset="0"/>
              <a:buNone/>
              <a:defRPr sz="2000" b="1" kern="1200">
                <a:solidFill>
                  <a:srgbClr val="000000"/>
                </a:solidFill>
                <a:latin typeface="Arial" pitchFamily="34" charset="0"/>
                <a:ea typeface="+mn-ea"/>
                <a:cs typeface="Arial" pitchFamily="34" charset="0"/>
              </a:defRPr>
            </a:lvl2pPr>
            <a:lvl3pPr marL="914400" indent="0" algn="l" defTabSz="914400" rtl="0" eaLnBrk="1" latinLnBrk="0" hangingPunct="1">
              <a:lnSpc>
                <a:spcPct val="100000"/>
              </a:lnSpc>
              <a:spcBef>
                <a:spcPts val="576"/>
              </a:spcBef>
              <a:spcAft>
                <a:spcPts val="0"/>
              </a:spcAft>
              <a:buClr>
                <a:schemeClr val="tx1"/>
              </a:buClr>
              <a:buSzPct val="80000"/>
              <a:buFont typeface="Arial" pitchFamily="34" charset="0"/>
              <a:buNone/>
              <a:defRPr sz="1800" b="1" kern="1200" baseline="0">
                <a:solidFill>
                  <a:srgbClr val="000000"/>
                </a:solidFill>
                <a:latin typeface="Arial" pitchFamily="34" charset="0"/>
                <a:ea typeface="+mn-ea"/>
                <a:cs typeface="Arial" pitchFamily="34" charset="0"/>
              </a:defRPr>
            </a:lvl3pPr>
            <a:lvl4pPr marL="1371600" indent="0" algn="l" defTabSz="914400" rtl="0" eaLnBrk="1" latinLnBrk="0" hangingPunct="1">
              <a:lnSpc>
                <a:spcPct val="100000"/>
              </a:lnSpc>
              <a:spcBef>
                <a:spcPts val="528"/>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4pPr>
            <a:lvl5pPr marL="1828800" indent="0" algn="l" defTabSz="914400" rtl="0" eaLnBrk="1" latinLnBrk="0" hangingPunct="1">
              <a:lnSpc>
                <a:spcPct val="100000"/>
              </a:lnSpc>
              <a:spcBef>
                <a:spcPts val="480"/>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defRPr/>
            </a:pPr>
            <a:fld id="{90CBDC3A-D49F-4631-A8C7-55D59B33E5FA}" type="slidenum">
              <a:rPr lang="en-GB" sz="1000" b="0" smtClean="0">
                <a:solidFill>
                  <a:schemeClr val="tx1">
                    <a:lumMod val="50000"/>
                    <a:lumOff val="50000"/>
                  </a:schemeClr>
                </a:solidFill>
              </a:rPr>
              <a:pPr algn="r">
                <a:defRPr/>
              </a:pPr>
              <a:t>4</a:t>
            </a:fld>
            <a:endParaRPr lang="en-GB" sz="1000" b="0" dirty="0">
              <a:solidFill>
                <a:schemeClr val="tx1">
                  <a:lumMod val="50000"/>
                  <a:lumOff val="50000"/>
                </a:schemeClr>
              </a:solidFill>
            </a:endParaRPr>
          </a:p>
        </p:txBody>
      </p:sp>
      <p:sp>
        <p:nvSpPr>
          <p:cNvPr id="58"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6" name="Title 5"/>
          <p:cNvSpPr>
            <a:spLocks noGrp="1"/>
          </p:cNvSpPr>
          <p:nvPr>
            <p:ph type="title"/>
          </p:nvPr>
        </p:nvSpPr>
        <p:spPr/>
        <p:txBody>
          <a:bodyPr/>
          <a:lstStyle/>
          <a:p>
            <a:r>
              <a:rPr lang="es-CL" sz="2800" dirty="0" smtClean="0">
                <a:solidFill>
                  <a:schemeClr val="tx1">
                    <a:lumMod val="65000"/>
                    <a:lumOff val="35000"/>
                  </a:schemeClr>
                </a:solidFill>
              </a:rPr>
              <a:t>Entorno del mercado de pagos en 2020 - 2022</a:t>
            </a:r>
            <a:endParaRPr lang="es-CL" sz="2800" dirty="0">
              <a:solidFill>
                <a:schemeClr val="tx1">
                  <a:lumMod val="65000"/>
                  <a:lumOff val="35000"/>
                </a:schemeClr>
              </a:solidFill>
            </a:endParaRPr>
          </a:p>
        </p:txBody>
      </p:sp>
      <p:grpSp>
        <p:nvGrpSpPr>
          <p:cNvPr id="171" name="Group 170"/>
          <p:cNvGrpSpPr/>
          <p:nvPr/>
        </p:nvGrpSpPr>
        <p:grpSpPr>
          <a:xfrm>
            <a:off x="5370113" y="2690585"/>
            <a:ext cx="3334741" cy="2113970"/>
            <a:chOff x="5370113" y="2624718"/>
            <a:chExt cx="3334741" cy="2113970"/>
          </a:xfrm>
        </p:grpSpPr>
        <p:pic>
          <p:nvPicPr>
            <p:cNvPr id="172" name="Picture 2" descr="C:\Users\klee\Desktop\images\Io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0113" y="2624718"/>
              <a:ext cx="3334741" cy="2079525"/>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5398691" y="2624718"/>
              <a:ext cx="3256173" cy="2113970"/>
            </a:xfrm>
            <a:prstGeom prst="rect">
              <a:avLst/>
            </a:prstGeom>
            <a:noFill/>
            <a:ln w="12700" cap="flat" cmpd="sng" algn="ctr">
              <a:solidFill>
                <a:srgbClr val="2F539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174" name="Group 173"/>
          <p:cNvGrpSpPr/>
          <p:nvPr/>
        </p:nvGrpSpPr>
        <p:grpSpPr>
          <a:xfrm>
            <a:off x="5463561" y="5121218"/>
            <a:ext cx="895546" cy="457873"/>
            <a:chOff x="3370263" y="5281613"/>
            <a:chExt cx="1055688" cy="539750"/>
          </a:xfrm>
        </p:grpSpPr>
        <p:sp>
          <p:nvSpPr>
            <p:cNvPr id="175" name="Freeform 15"/>
            <p:cNvSpPr>
              <a:spLocks noEditPoints="1"/>
            </p:cNvSpPr>
            <p:nvPr/>
          </p:nvSpPr>
          <p:spPr bwMode="auto">
            <a:xfrm>
              <a:off x="3370263" y="5281613"/>
              <a:ext cx="1055688" cy="539750"/>
            </a:xfrm>
            <a:custGeom>
              <a:avLst/>
              <a:gdLst>
                <a:gd name="T0" fmla="*/ 7 w 282"/>
                <a:gd name="T1" fmla="*/ 144 h 144"/>
                <a:gd name="T2" fmla="*/ 0 w 282"/>
                <a:gd name="T3" fmla="*/ 7 h 144"/>
                <a:gd name="T4" fmla="*/ 276 w 282"/>
                <a:gd name="T5" fmla="*/ 0 h 144"/>
                <a:gd name="T6" fmla="*/ 282 w 282"/>
                <a:gd name="T7" fmla="*/ 130 h 144"/>
                <a:gd name="T8" fmla="*/ 275 w 282"/>
                <a:gd name="T9" fmla="*/ 144 h 144"/>
                <a:gd name="T10" fmla="*/ 46 w 282"/>
                <a:gd name="T11" fmla="*/ 104 h 144"/>
                <a:gd name="T12" fmla="*/ 42 w 282"/>
                <a:gd name="T13" fmla="*/ 39 h 144"/>
                <a:gd name="T14" fmla="*/ 110 w 282"/>
                <a:gd name="T15" fmla="*/ 72 h 144"/>
                <a:gd name="T16" fmla="*/ 102 w 282"/>
                <a:gd name="T17" fmla="*/ 114 h 144"/>
                <a:gd name="T18" fmla="*/ 72 w 282"/>
                <a:gd name="T19" fmla="*/ 15 h 144"/>
                <a:gd name="T20" fmla="*/ 14 w 282"/>
                <a:gd name="T21" fmla="*/ 67 h 144"/>
                <a:gd name="T22" fmla="*/ 46 w 282"/>
                <a:gd name="T23" fmla="*/ 104 h 144"/>
                <a:gd name="T24" fmla="*/ 58 w 282"/>
                <a:gd name="T25" fmla="*/ 125 h 144"/>
                <a:gd name="T26" fmla="*/ 17 w 282"/>
                <a:gd name="T27" fmla="*/ 138 h 144"/>
                <a:gd name="T28" fmla="*/ 58 w 282"/>
                <a:gd name="T29" fmla="*/ 125 h 144"/>
                <a:gd name="T30" fmla="*/ 110 w 282"/>
                <a:gd name="T31" fmla="*/ 125 h 144"/>
                <a:gd name="T32" fmla="*/ 69 w 282"/>
                <a:gd name="T33" fmla="*/ 138 h 144"/>
                <a:gd name="T34" fmla="*/ 110 w 282"/>
                <a:gd name="T35" fmla="*/ 125 h 144"/>
                <a:gd name="T36" fmla="*/ 162 w 282"/>
                <a:gd name="T37" fmla="*/ 125 h 144"/>
                <a:gd name="T38" fmla="*/ 121 w 282"/>
                <a:gd name="T39" fmla="*/ 138 h 144"/>
                <a:gd name="T40" fmla="*/ 162 w 282"/>
                <a:gd name="T41" fmla="*/ 125 h 144"/>
                <a:gd name="T42" fmla="*/ 214 w 282"/>
                <a:gd name="T43" fmla="*/ 125 h 144"/>
                <a:gd name="T44" fmla="*/ 173 w 282"/>
                <a:gd name="T45" fmla="*/ 138 h 144"/>
                <a:gd name="T46" fmla="*/ 214 w 282"/>
                <a:gd name="T47" fmla="*/ 125 h 144"/>
                <a:gd name="T48" fmla="*/ 266 w 282"/>
                <a:gd name="T49" fmla="*/ 125 h 144"/>
                <a:gd name="T50" fmla="*/ 225 w 282"/>
                <a:gd name="T51" fmla="*/ 138 h 144"/>
                <a:gd name="T52" fmla="*/ 266 w 282"/>
                <a:gd name="T53" fmla="*/ 125 h 144"/>
                <a:gd name="T54" fmla="*/ 266 w 282"/>
                <a:gd name="T55" fmla="*/ 17 h 144"/>
                <a:gd name="T56" fmla="*/ 147 w 282"/>
                <a:gd name="T57" fmla="*/ 105 h 144"/>
                <a:gd name="T58" fmla="*/ 266 w 282"/>
                <a:gd name="T59" fmla="*/ 17 h 144"/>
                <a:gd name="T60" fmla="*/ 69 w 282"/>
                <a:gd name="T61" fmla="*/ 43 h 144"/>
                <a:gd name="T62" fmla="*/ 69 w 282"/>
                <a:gd name="T63" fmla="*/ 87 h 144"/>
                <a:gd name="T64" fmla="*/ 69 w 282"/>
                <a:gd name="T65" fmla="*/ 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2" h="144">
                  <a:moveTo>
                    <a:pt x="263" y="144"/>
                  </a:moveTo>
                  <a:cubicBezTo>
                    <a:pt x="7" y="144"/>
                    <a:pt x="7" y="144"/>
                    <a:pt x="7" y="144"/>
                  </a:cubicBezTo>
                  <a:cubicBezTo>
                    <a:pt x="3" y="144"/>
                    <a:pt x="0" y="141"/>
                    <a:pt x="0" y="137"/>
                  </a:cubicBezTo>
                  <a:cubicBezTo>
                    <a:pt x="0" y="7"/>
                    <a:pt x="0" y="7"/>
                    <a:pt x="0" y="7"/>
                  </a:cubicBezTo>
                  <a:cubicBezTo>
                    <a:pt x="0" y="3"/>
                    <a:pt x="3" y="0"/>
                    <a:pt x="7" y="0"/>
                  </a:cubicBezTo>
                  <a:cubicBezTo>
                    <a:pt x="276" y="0"/>
                    <a:pt x="276" y="0"/>
                    <a:pt x="276" y="0"/>
                  </a:cubicBezTo>
                  <a:cubicBezTo>
                    <a:pt x="279" y="0"/>
                    <a:pt x="282" y="3"/>
                    <a:pt x="282" y="7"/>
                  </a:cubicBezTo>
                  <a:cubicBezTo>
                    <a:pt x="282" y="130"/>
                    <a:pt x="282" y="130"/>
                    <a:pt x="282" y="130"/>
                  </a:cubicBezTo>
                  <a:cubicBezTo>
                    <a:pt x="282" y="137"/>
                    <a:pt x="282" y="137"/>
                    <a:pt x="282" y="137"/>
                  </a:cubicBezTo>
                  <a:cubicBezTo>
                    <a:pt x="282" y="141"/>
                    <a:pt x="279" y="144"/>
                    <a:pt x="275" y="144"/>
                  </a:cubicBezTo>
                  <a:lnTo>
                    <a:pt x="263" y="144"/>
                  </a:lnTo>
                  <a:close/>
                  <a:moveTo>
                    <a:pt x="46" y="104"/>
                  </a:moveTo>
                  <a:cubicBezTo>
                    <a:pt x="34" y="95"/>
                    <a:pt x="28" y="82"/>
                    <a:pt x="28" y="68"/>
                  </a:cubicBezTo>
                  <a:cubicBezTo>
                    <a:pt x="29" y="57"/>
                    <a:pt x="33" y="47"/>
                    <a:pt x="42" y="39"/>
                  </a:cubicBezTo>
                  <a:cubicBezTo>
                    <a:pt x="50" y="32"/>
                    <a:pt x="60" y="28"/>
                    <a:pt x="72" y="29"/>
                  </a:cubicBezTo>
                  <a:cubicBezTo>
                    <a:pt x="94" y="30"/>
                    <a:pt x="112" y="49"/>
                    <a:pt x="110" y="72"/>
                  </a:cubicBezTo>
                  <a:cubicBezTo>
                    <a:pt x="110" y="84"/>
                    <a:pt x="104" y="96"/>
                    <a:pt x="94" y="103"/>
                  </a:cubicBezTo>
                  <a:cubicBezTo>
                    <a:pt x="102" y="114"/>
                    <a:pt x="102" y="114"/>
                    <a:pt x="102" y="114"/>
                  </a:cubicBezTo>
                  <a:cubicBezTo>
                    <a:pt x="115" y="104"/>
                    <a:pt x="123" y="89"/>
                    <a:pt x="124" y="73"/>
                  </a:cubicBezTo>
                  <a:cubicBezTo>
                    <a:pt x="126" y="43"/>
                    <a:pt x="102" y="16"/>
                    <a:pt x="72" y="15"/>
                  </a:cubicBezTo>
                  <a:cubicBezTo>
                    <a:pt x="57" y="14"/>
                    <a:pt x="44" y="19"/>
                    <a:pt x="33" y="29"/>
                  </a:cubicBezTo>
                  <a:cubicBezTo>
                    <a:pt x="22" y="39"/>
                    <a:pt x="15" y="52"/>
                    <a:pt x="14" y="67"/>
                  </a:cubicBezTo>
                  <a:cubicBezTo>
                    <a:pt x="13" y="86"/>
                    <a:pt x="22" y="104"/>
                    <a:pt x="38" y="115"/>
                  </a:cubicBezTo>
                  <a:cubicBezTo>
                    <a:pt x="46" y="104"/>
                    <a:pt x="46" y="104"/>
                    <a:pt x="46" y="104"/>
                  </a:cubicBezTo>
                  <a:cubicBezTo>
                    <a:pt x="46" y="104"/>
                    <a:pt x="46" y="104"/>
                    <a:pt x="46" y="104"/>
                  </a:cubicBezTo>
                  <a:close/>
                  <a:moveTo>
                    <a:pt x="58" y="125"/>
                  </a:moveTo>
                  <a:cubicBezTo>
                    <a:pt x="17" y="125"/>
                    <a:pt x="17" y="125"/>
                    <a:pt x="17" y="125"/>
                  </a:cubicBezTo>
                  <a:cubicBezTo>
                    <a:pt x="17" y="138"/>
                    <a:pt x="17" y="138"/>
                    <a:pt x="17" y="138"/>
                  </a:cubicBezTo>
                  <a:cubicBezTo>
                    <a:pt x="58" y="138"/>
                    <a:pt x="58" y="138"/>
                    <a:pt x="58" y="138"/>
                  </a:cubicBezTo>
                  <a:cubicBezTo>
                    <a:pt x="58" y="125"/>
                    <a:pt x="58" y="125"/>
                    <a:pt x="58" y="125"/>
                  </a:cubicBezTo>
                  <a:cubicBezTo>
                    <a:pt x="58" y="125"/>
                    <a:pt x="58" y="125"/>
                    <a:pt x="58" y="125"/>
                  </a:cubicBezTo>
                  <a:close/>
                  <a:moveTo>
                    <a:pt x="110" y="125"/>
                  </a:moveTo>
                  <a:cubicBezTo>
                    <a:pt x="69" y="125"/>
                    <a:pt x="69" y="125"/>
                    <a:pt x="69" y="125"/>
                  </a:cubicBezTo>
                  <a:cubicBezTo>
                    <a:pt x="69" y="138"/>
                    <a:pt x="69" y="138"/>
                    <a:pt x="69" y="138"/>
                  </a:cubicBezTo>
                  <a:cubicBezTo>
                    <a:pt x="110" y="138"/>
                    <a:pt x="110" y="138"/>
                    <a:pt x="110" y="138"/>
                  </a:cubicBezTo>
                  <a:cubicBezTo>
                    <a:pt x="110" y="125"/>
                    <a:pt x="110" y="125"/>
                    <a:pt x="110" y="125"/>
                  </a:cubicBezTo>
                  <a:cubicBezTo>
                    <a:pt x="110" y="125"/>
                    <a:pt x="110" y="125"/>
                    <a:pt x="110" y="125"/>
                  </a:cubicBezTo>
                  <a:close/>
                  <a:moveTo>
                    <a:pt x="162" y="125"/>
                  </a:moveTo>
                  <a:cubicBezTo>
                    <a:pt x="121" y="125"/>
                    <a:pt x="121" y="125"/>
                    <a:pt x="121" y="125"/>
                  </a:cubicBezTo>
                  <a:cubicBezTo>
                    <a:pt x="121" y="138"/>
                    <a:pt x="121" y="138"/>
                    <a:pt x="121" y="138"/>
                  </a:cubicBezTo>
                  <a:cubicBezTo>
                    <a:pt x="162" y="138"/>
                    <a:pt x="162" y="138"/>
                    <a:pt x="162" y="138"/>
                  </a:cubicBezTo>
                  <a:cubicBezTo>
                    <a:pt x="162" y="125"/>
                    <a:pt x="162" y="125"/>
                    <a:pt x="162" y="125"/>
                  </a:cubicBezTo>
                  <a:cubicBezTo>
                    <a:pt x="162" y="125"/>
                    <a:pt x="162" y="125"/>
                    <a:pt x="162" y="125"/>
                  </a:cubicBezTo>
                  <a:close/>
                  <a:moveTo>
                    <a:pt x="214" y="125"/>
                  </a:moveTo>
                  <a:cubicBezTo>
                    <a:pt x="173" y="125"/>
                    <a:pt x="173" y="125"/>
                    <a:pt x="173" y="125"/>
                  </a:cubicBezTo>
                  <a:cubicBezTo>
                    <a:pt x="173" y="138"/>
                    <a:pt x="173" y="138"/>
                    <a:pt x="173" y="138"/>
                  </a:cubicBezTo>
                  <a:cubicBezTo>
                    <a:pt x="214" y="138"/>
                    <a:pt x="214" y="138"/>
                    <a:pt x="214" y="138"/>
                  </a:cubicBezTo>
                  <a:cubicBezTo>
                    <a:pt x="214" y="125"/>
                    <a:pt x="214" y="125"/>
                    <a:pt x="214" y="125"/>
                  </a:cubicBezTo>
                  <a:cubicBezTo>
                    <a:pt x="214" y="125"/>
                    <a:pt x="214" y="125"/>
                    <a:pt x="214" y="125"/>
                  </a:cubicBezTo>
                  <a:close/>
                  <a:moveTo>
                    <a:pt x="266" y="125"/>
                  </a:moveTo>
                  <a:cubicBezTo>
                    <a:pt x="225" y="125"/>
                    <a:pt x="225" y="125"/>
                    <a:pt x="225" y="125"/>
                  </a:cubicBezTo>
                  <a:cubicBezTo>
                    <a:pt x="225" y="138"/>
                    <a:pt x="225" y="138"/>
                    <a:pt x="225" y="138"/>
                  </a:cubicBezTo>
                  <a:cubicBezTo>
                    <a:pt x="266" y="138"/>
                    <a:pt x="266" y="138"/>
                    <a:pt x="266" y="138"/>
                  </a:cubicBezTo>
                  <a:cubicBezTo>
                    <a:pt x="266" y="125"/>
                    <a:pt x="266" y="125"/>
                    <a:pt x="266" y="125"/>
                  </a:cubicBezTo>
                  <a:cubicBezTo>
                    <a:pt x="266" y="125"/>
                    <a:pt x="266" y="125"/>
                    <a:pt x="266" y="125"/>
                  </a:cubicBezTo>
                  <a:close/>
                  <a:moveTo>
                    <a:pt x="266" y="17"/>
                  </a:moveTo>
                  <a:cubicBezTo>
                    <a:pt x="147" y="17"/>
                    <a:pt x="147" y="17"/>
                    <a:pt x="147" y="17"/>
                  </a:cubicBezTo>
                  <a:cubicBezTo>
                    <a:pt x="147" y="105"/>
                    <a:pt x="147" y="105"/>
                    <a:pt x="147" y="105"/>
                  </a:cubicBezTo>
                  <a:cubicBezTo>
                    <a:pt x="266" y="105"/>
                    <a:pt x="266" y="105"/>
                    <a:pt x="266" y="105"/>
                  </a:cubicBezTo>
                  <a:cubicBezTo>
                    <a:pt x="266" y="17"/>
                    <a:pt x="266" y="17"/>
                    <a:pt x="266" y="17"/>
                  </a:cubicBezTo>
                  <a:cubicBezTo>
                    <a:pt x="266" y="17"/>
                    <a:pt x="266" y="17"/>
                    <a:pt x="266" y="17"/>
                  </a:cubicBezTo>
                  <a:close/>
                  <a:moveTo>
                    <a:pt x="69" y="43"/>
                  </a:moveTo>
                  <a:cubicBezTo>
                    <a:pt x="69" y="43"/>
                    <a:pt x="55" y="65"/>
                    <a:pt x="55" y="73"/>
                  </a:cubicBezTo>
                  <a:cubicBezTo>
                    <a:pt x="55" y="80"/>
                    <a:pt x="61" y="87"/>
                    <a:pt x="69" y="87"/>
                  </a:cubicBezTo>
                  <a:cubicBezTo>
                    <a:pt x="77" y="87"/>
                    <a:pt x="83" y="80"/>
                    <a:pt x="83" y="73"/>
                  </a:cubicBezTo>
                  <a:cubicBezTo>
                    <a:pt x="83" y="65"/>
                    <a:pt x="69" y="43"/>
                    <a:pt x="69" y="43"/>
                  </a:cubicBez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76" name="Freeform 16"/>
            <p:cNvSpPr>
              <a:spLocks/>
            </p:cNvSpPr>
            <p:nvPr/>
          </p:nvSpPr>
          <p:spPr bwMode="auto">
            <a:xfrm>
              <a:off x="3962400" y="5408613"/>
              <a:ext cx="47625" cy="112713"/>
            </a:xfrm>
            <a:custGeom>
              <a:avLst/>
              <a:gdLst>
                <a:gd name="T0" fmla="*/ 13 w 13"/>
                <a:gd name="T1" fmla="*/ 30 h 30"/>
                <a:gd name="T2" fmla="*/ 8 w 13"/>
                <a:gd name="T3" fmla="*/ 30 h 30"/>
                <a:gd name="T4" fmla="*/ 8 w 13"/>
                <a:gd name="T5" fmla="*/ 8 h 30"/>
                <a:gd name="T6" fmla="*/ 0 w 13"/>
                <a:gd name="T7" fmla="*/ 12 h 30"/>
                <a:gd name="T8" fmla="*/ 0 w 13"/>
                <a:gd name="T9" fmla="*/ 7 h 30"/>
                <a:gd name="T10" fmla="*/ 5 w 13"/>
                <a:gd name="T11" fmla="*/ 4 h 30"/>
                <a:gd name="T12" fmla="*/ 8 w 13"/>
                <a:gd name="T13" fmla="*/ 0 h 30"/>
                <a:gd name="T14" fmla="*/ 13 w 13"/>
                <a:gd name="T15" fmla="*/ 0 h 30"/>
                <a:gd name="T16" fmla="*/ 13 w 13"/>
                <a:gd name="T17" fmla="*/ 30 h 30"/>
                <a:gd name="T18" fmla="*/ 13 w 1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0">
                  <a:moveTo>
                    <a:pt x="13" y="30"/>
                  </a:moveTo>
                  <a:cubicBezTo>
                    <a:pt x="8" y="30"/>
                    <a:pt x="8" y="30"/>
                    <a:pt x="8" y="30"/>
                  </a:cubicBezTo>
                  <a:cubicBezTo>
                    <a:pt x="8" y="8"/>
                    <a:pt x="8" y="8"/>
                    <a:pt x="8" y="8"/>
                  </a:cubicBezTo>
                  <a:cubicBezTo>
                    <a:pt x="5" y="10"/>
                    <a:pt x="3" y="11"/>
                    <a:pt x="0" y="12"/>
                  </a:cubicBezTo>
                  <a:cubicBezTo>
                    <a:pt x="0" y="7"/>
                    <a:pt x="0" y="7"/>
                    <a:pt x="0" y="7"/>
                  </a:cubicBezTo>
                  <a:cubicBezTo>
                    <a:pt x="1" y="7"/>
                    <a:pt x="3" y="6"/>
                    <a:pt x="5" y="4"/>
                  </a:cubicBezTo>
                  <a:cubicBezTo>
                    <a:pt x="7" y="3"/>
                    <a:pt x="8" y="2"/>
                    <a:pt x="8" y="0"/>
                  </a:cubicBezTo>
                  <a:cubicBezTo>
                    <a:pt x="13" y="0"/>
                    <a:pt x="13" y="0"/>
                    <a:pt x="13" y="0"/>
                  </a:cubicBezTo>
                  <a:cubicBezTo>
                    <a:pt x="13" y="30"/>
                    <a:pt x="13" y="30"/>
                    <a:pt x="13" y="30"/>
                  </a:cubicBezTo>
                  <a:cubicBezTo>
                    <a:pt x="13" y="30"/>
                    <a:pt x="13" y="30"/>
                    <a:pt x="13" y="30"/>
                  </a:cubicBez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77" name="Freeform 17"/>
            <p:cNvSpPr>
              <a:spLocks/>
            </p:cNvSpPr>
            <p:nvPr/>
          </p:nvSpPr>
          <p:spPr bwMode="auto">
            <a:xfrm>
              <a:off x="4040188" y="5408613"/>
              <a:ext cx="46038" cy="112713"/>
            </a:xfrm>
            <a:custGeom>
              <a:avLst/>
              <a:gdLst>
                <a:gd name="T0" fmla="*/ 12 w 12"/>
                <a:gd name="T1" fmla="*/ 30 h 30"/>
                <a:gd name="T2" fmla="*/ 7 w 12"/>
                <a:gd name="T3" fmla="*/ 30 h 30"/>
                <a:gd name="T4" fmla="*/ 7 w 12"/>
                <a:gd name="T5" fmla="*/ 8 h 30"/>
                <a:gd name="T6" fmla="*/ 0 w 12"/>
                <a:gd name="T7" fmla="*/ 12 h 30"/>
                <a:gd name="T8" fmla="*/ 0 w 12"/>
                <a:gd name="T9" fmla="*/ 7 h 30"/>
                <a:gd name="T10" fmla="*/ 4 w 12"/>
                <a:gd name="T11" fmla="*/ 4 h 30"/>
                <a:gd name="T12" fmla="*/ 8 w 12"/>
                <a:gd name="T13" fmla="*/ 0 h 30"/>
                <a:gd name="T14" fmla="*/ 12 w 12"/>
                <a:gd name="T15" fmla="*/ 0 h 30"/>
                <a:gd name="T16" fmla="*/ 12 w 12"/>
                <a:gd name="T17" fmla="*/ 30 h 30"/>
                <a:gd name="T18" fmla="*/ 12 w 12"/>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0">
                  <a:moveTo>
                    <a:pt x="12" y="30"/>
                  </a:moveTo>
                  <a:cubicBezTo>
                    <a:pt x="7" y="30"/>
                    <a:pt x="7" y="30"/>
                    <a:pt x="7" y="30"/>
                  </a:cubicBezTo>
                  <a:cubicBezTo>
                    <a:pt x="7" y="8"/>
                    <a:pt x="7" y="8"/>
                    <a:pt x="7" y="8"/>
                  </a:cubicBezTo>
                  <a:cubicBezTo>
                    <a:pt x="5" y="10"/>
                    <a:pt x="3" y="11"/>
                    <a:pt x="0" y="12"/>
                  </a:cubicBezTo>
                  <a:cubicBezTo>
                    <a:pt x="0" y="7"/>
                    <a:pt x="0" y="7"/>
                    <a:pt x="0" y="7"/>
                  </a:cubicBezTo>
                  <a:cubicBezTo>
                    <a:pt x="1" y="7"/>
                    <a:pt x="3" y="6"/>
                    <a:pt x="4" y="4"/>
                  </a:cubicBezTo>
                  <a:cubicBezTo>
                    <a:pt x="6" y="3"/>
                    <a:pt x="7" y="2"/>
                    <a:pt x="8" y="0"/>
                  </a:cubicBezTo>
                  <a:cubicBezTo>
                    <a:pt x="12" y="0"/>
                    <a:pt x="12" y="0"/>
                    <a:pt x="12" y="0"/>
                  </a:cubicBezTo>
                  <a:cubicBezTo>
                    <a:pt x="12" y="30"/>
                    <a:pt x="12" y="30"/>
                    <a:pt x="12" y="30"/>
                  </a:cubicBezTo>
                  <a:cubicBezTo>
                    <a:pt x="12" y="30"/>
                    <a:pt x="12" y="30"/>
                    <a:pt x="12" y="30"/>
                  </a:cubicBez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78" name="Freeform 18"/>
            <p:cNvSpPr>
              <a:spLocks noEditPoints="1"/>
            </p:cNvSpPr>
            <p:nvPr/>
          </p:nvSpPr>
          <p:spPr bwMode="auto">
            <a:xfrm>
              <a:off x="4125913" y="5438776"/>
              <a:ext cx="23813" cy="82550"/>
            </a:xfrm>
            <a:custGeom>
              <a:avLst/>
              <a:gdLst>
                <a:gd name="T0" fmla="*/ 0 w 15"/>
                <a:gd name="T1" fmla="*/ 14 h 52"/>
                <a:gd name="T2" fmla="*/ 0 w 15"/>
                <a:gd name="T3" fmla="*/ 0 h 52"/>
                <a:gd name="T4" fmla="*/ 15 w 15"/>
                <a:gd name="T5" fmla="*/ 0 h 52"/>
                <a:gd name="T6" fmla="*/ 15 w 15"/>
                <a:gd name="T7" fmla="*/ 14 h 52"/>
                <a:gd name="T8" fmla="*/ 0 w 15"/>
                <a:gd name="T9" fmla="*/ 14 h 52"/>
                <a:gd name="T10" fmla="*/ 0 w 15"/>
                <a:gd name="T11" fmla="*/ 14 h 52"/>
                <a:gd name="T12" fmla="*/ 0 w 15"/>
                <a:gd name="T13" fmla="*/ 14 h 52"/>
                <a:gd name="T14" fmla="*/ 0 w 15"/>
                <a:gd name="T15" fmla="*/ 52 h 52"/>
                <a:gd name="T16" fmla="*/ 0 w 15"/>
                <a:gd name="T17" fmla="*/ 38 h 52"/>
                <a:gd name="T18" fmla="*/ 15 w 15"/>
                <a:gd name="T19" fmla="*/ 38 h 52"/>
                <a:gd name="T20" fmla="*/ 15 w 15"/>
                <a:gd name="T21" fmla="*/ 52 h 52"/>
                <a:gd name="T22" fmla="*/ 0 w 15"/>
                <a:gd name="T23" fmla="*/ 52 h 52"/>
                <a:gd name="T24" fmla="*/ 0 w 15"/>
                <a:gd name="T25" fmla="*/ 52 h 52"/>
                <a:gd name="T26" fmla="*/ 0 w 15"/>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2">
                  <a:moveTo>
                    <a:pt x="0" y="14"/>
                  </a:moveTo>
                  <a:lnTo>
                    <a:pt x="0" y="0"/>
                  </a:lnTo>
                  <a:lnTo>
                    <a:pt x="15" y="0"/>
                  </a:lnTo>
                  <a:lnTo>
                    <a:pt x="15" y="14"/>
                  </a:lnTo>
                  <a:lnTo>
                    <a:pt x="0" y="14"/>
                  </a:lnTo>
                  <a:lnTo>
                    <a:pt x="0" y="14"/>
                  </a:lnTo>
                  <a:lnTo>
                    <a:pt x="0" y="14"/>
                  </a:lnTo>
                  <a:close/>
                  <a:moveTo>
                    <a:pt x="0" y="52"/>
                  </a:moveTo>
                  <a:lnTo>
                    <a:pt x="0" y="38"/>
                  </a:lnTo>
                  <a:lnTo>
                    <a:pt x="15" y="38"/>
                  </a:lnTo>
                  <a:lnTo>
                    <a:pt x="15" y="52"/>
                  </a:lnTo>
                  <a:lnTo>
                    <a:pt x="0" y="52"/>
                  </a:lnTo>
                  <a:lnTo>
                    <a:pt x="0" y="52"/>
                  </a:lnTo>
                  <a:lnTo>
                    <a:pt x="0" y="52"/>
                  </a:ln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79" name="Freeform 19"/>
            <p:cNvSpPr>
              <a:spLocks/>
            </p:cNvSpPr>
            <p:nvPr/>
          </p:nvSpPr>
          <p:spPr bwMode="auto">
            <a:xfrm>
              <a:off x="4171950" y="5408613"/>
              <a:ext cx="71438" cy="112713"/>
            </a:xfrm>
            <a:custGeom>
              <a:avLst/>
              <a:gdLst>
                <a:gd name="T0" fmla="*/ 0 w 19"/>
                <a:gd name="T1" fmla="*/ 21 h 30"/>
                <a:gd name="T2" fmla="*/ 5 w 19"/>
                <a:gd name="T3" fmla="*/ 21 h 30"/>
                <a:gd name="T4" fmla="*/ 7 w 19"/>
                <a:gd name="T5" fmla="*/ 24 h 30"/>
                <a:gd name="T6" fmla="*/ 9 w 19"/>
                <a:gd name="T7" fmla="*/ 25 h 30"/>
                <a:gd name="T8" fmla="*/ 13 w 19"/>
                <a:gd name="T9" fmla="*/ 24 h 30"/>
                <a:gd name="T10" fmla="*/ 14 w 19"/>
                <a:gd name="T11" fmla="*/ 20 h 30"/>
                <a:gd name="T12" fmla="*/ 13 w 19"/>
                <a:gd name="T13" fmla="*/ 16 h 30"/>
                <a:gd name="T14" fmla="*/ 9 w 19"/>
                <a:gd name="T15" fmla="*/ 14 h 30"/>
                <a:gd name="T16" fmla="*/ 5 w 19"/>
                <a:gd name="T17" fmla="*/ 16 h 30"/>
                <a:gd name="T18" fmla="*/ 1 w 19"/>
                <a:gd name="T19" fmla="*/ 16 h 30"/>
                <a:gd name="T20" fmla="*/ 4 w 19"/>
                <a:gd name="T21" fmla="*/ 0 h 30"/>
                <a:gd name="T22" fmla="*/ 18 w 19"/>
                <a:gd name="T23" fmla="*/ 0 h 30"/>
                <a:gd name="T24" fmla="*/ 18 w 19"/>
                <a:gd name="T25" fmla="*/ 5 h 30"/>
                <a:gd name="T26" fmla="*/ 8 w 19"/>
                <a:gd name="T27" fmla="*/ 5 h 30"/>
                <a:gd name="T28" fmla="*/ 7 w 19"/>
                <a:gd name="T29" fmla="*/ 11 h 30"/>
                <a:gd name="T30" fmla="*/ 10 w 19"/>
                <a:gd name="T31" fmla="*/ 9 h 30"/>
                <a:gd name="T32" fmla="*/ 17 w 19"/>
                <a:gd name="T33" fmla="*/ 12 h 30"/>
                <a:gd name="T34" fmla="*/ 19 w 19"/>
                <a:gd name="T35" fmla="*/ 19 h 30"/>
                <a:gd name="T36" fmla="*/ 17 w 19"/>
                <a:gd name="T37" fmla="*/ 26 h 30"/>
                <a:gd name="T38" fmla="*/ 9 w 19"/>
                <a:gd name="T39" fmla="*/ 30 h 30"/>
                <a:gd name="T40" fmla="*/ 3 w 19"/>
                <a:gd name="T41" fmla="*/ 28 h 30"/>
                <a:gd name="T42" fmla="*/ 0 w 19"/>
                <a:gd name="T43"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0" y="21"/>
                  </a:moveTo>
                  <a:cubicBezTo>
                    <a:pt x="5" y="21"/>
                    <a:pt x="5" y="21"/>
                    <a:pt x="5" y="21"/>
                  </a:cubicBezTo>
                  <a:cubicBezTo>
                    <a:pt x="5" y="23"/>
                    <a:pt x="6" y="23"/>
                    <a:pt x="7" y="24"/>
                  </a:cubicBezTo>
                  <a:cubicBezTo>
                    <a:pt x="8" y="25"/>
                    <a:pt x="9" y="25"/>
                    <a:pt x="9" y="25"/>
                  </a:cubicBezTo>
                  <a:cubicBezTo>
                    <a:pt x="11" y="25"/>
                    <a:pt x="12" y="25"/>
                    <a:pt x="13" y="24"/>
                  </a:cubicBezTo>
                  <a:cubicBezTo>
                    <a:pt x="13" y="23"/>
                    <a:pt x="14" y="21"/>
                    <a:pt x="14" y="20"/>
                  </a:cubicBezTo>
                  <a:cubicBezTo>
                    <a:pt x="14" y="17"/>
                    <a:pt x="13" y="16"/>
                    <a:pt x="13" y="16"/>
                  </a:cubicBezTo>
                  <a:cubicBezTo>
                    <a:pt x="12" y="15"/>
                    <a:pt x="10" y="14"/>
                    <a:pt x="9" y="14"/>
                  </a:cubicBezTo>
                  <a:cubicBezTo>
                    <a:pt x="8" y="14"/>
                    <a:pt x="6" y="15"/>
                    <a:pt x="5" y="16"/>
                  </a:cubicBezTo>
                  <a:cubicBezTo>
                    <a:pt x="1" y="16"/>
                    <a:pt x="1" y="16"/>
                    <a:pt x="1" y="16"/>
                  </a:cubicBezTo>
                  <a:cubicBezTo>
                    <a:pt x="4" y="0"/>
                    <a:pt x="4" y="0"/>
                    <a:pt x="4" y="0"/>
                  </a:cubicBezTo>
                  <a:cubicBezTo>
                    <a:pt x="18" y="0"/>
                    <a:pt x="18" y="0"/>
                    <a:pt x="18" y="0"/>
                  </a:cubicBezTo>
                  <a:cubicBezTo>
                    <a:pt x="18" y="5"/>
                    <a:pt x="18" y="5"/>
                    <a:pt x="18" y="5"/>
                  </a:cubicBezTo>
                  <a:cubicBezTo>
                    <a:pt x="8" y="5"/>
                    <a:pt x="8" y="5"/>
                    <a:pt x="8" y="5"/>
                  </a:cubicBezTo>
                  <a:cubicBezTo>
                    <a:pt x="7" y="11"/>
                    <a:pt x="7" y="11"/>
                    <a:pt x="7" y="11"/>
                  </a:cubicBezTo>
                  <a:cubicBezTo>
                    <a:pt x="8" y="10"/>
                    <a:pt x="9" y="9"/>
                    <a:pt x="10" y="9"/>
                  </a:cubicBezTo>
                  <a:cubicBezTo>
                    <a:pt x="13" y="9"/>
                    <a:pt x="15" y="11"/>
                    <a:pt x="17" y="12"/>
                  </a:cubicBezTo>
                  <a:cubicBezTo>
                    <a:pt x="19" y="14"/>
                    <a:pt x="19" y="16"/>
                    <a:pt x="19" y="19"/>
                  </a:cubicBezTo>
                  <a:cubicBezTo>
                    <a:pt x="19" y="22"/>
                    <a:pt x="19" y="24"/>
                    <a:pt x="17" y="26"/>
                  </a:cubicBezTo>
                  <a:cubicBezTo>
                    <a:pt x="15" y="28"/>
                    <a:pt x="13" y="30"/>
                    <a:pt x="9" y="30"/>
                  </a:cubicBezTo>
                  <a:cubicBezTo>
                    <a:pt x="7" y="30"/>
                    <a:pt x="5" y="29"/>
                    <a:pt x="3" y="28"/>
                  </a:cubicBezTo>
                  <a:cubicBezTo>
                    <a:pt x="1" y="26"/>
                    <a:pt x="0" y="24"/>
                    <a:pt x="0" y="21"/>
                  </a:cubicBez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0" name="Freeform 20"/>
            <p:cNvSpPr>
              <a:spLocks/>
            </p:cNvSpPr>
            <p:nvPr/>
          </p:nvSpPr>
          <p:spPr bwMode="auto">
            <a:xfrm>
              <a:off x="4254500" y="5408613"/>
              <a:ext cx="74613" cy="112713"/>
            </a:xfrm>
            <a:custGeom>
              <a:avLst/>
              <a:gdLst>
                <a:gd name="T0" fmla="*/ 0 w 20"/>
                <a:gd name="T1" fmla="*/ 22 h 30"/>
                <a:gd name="T2" fmla="*/ 5 w 20"/>
                <a:gd name="T3" fmla="*/ 21 h 30"/>
                <a:gd name="T4" fmla="*/ 7 w 20"/>
                <a:gd name="T5" fmla="*/ 24 h 30"/>
                <a:gd name="T6" fmla="*/ 10 w 20"/>
                <a:gd name="T7" fmla="*/ 25 h 30"/>
                <a:gd name="T8" fmla="*/ 13 w 20"/>
                <a:gd name="T9" fmla="*/ 24 h 30"/>
                <a:gd name="T10" fmla="*/ 14 w 20"/>
                <a:gd name="T11" fmla="*/ 20 h 30"/>
                <a:gd name="T12" fmla="*/ 13 w 20"/>
                <a:gd name="T13" fmla="*/ 17 h 30"/>
                <a:gd name="T14" fmla="*/ 10 w 20"/>
                <a:gd name="T15" fmla="*/ 16 h 30"/>
                <a:gd name="T16" fmla="*/ 8 w 20"/>
                <a:gd name="T17" fmla="*/ 16 h 30"/>
                <a:gd name="T18" fmla="*/ 8 w 20"/>
                <a:gd name="T19" fmla="*/ 11 h 30"/>
                <a:gd name="T20" fmla="*/ 12 w 20"/>
                <a:gd name="T21" fmla="*/ 11 h 30"/>
                <a:gd name="T22" fmla="*/ 13 w 20"/>
                <a:gd name="T23" fmla="*/ 8 h 30"/>
                <a:gd name="T24" fmla="*/ 12 w 20"/>
                <a:gd name="T25" fmla="*/ 6 h 30"/>
                <a:gd name="T26" fmla="*/ 10 w 20"/>
                <a:gd name="T27" fmla="*/ 4 h 30"/>
                <a:gd name="T28" fmla="*/ 7 w 20"/>
                <a:gd name="T29" fmla="*/ 6 h 30"/>
                <a:gd name="T30" fmla="*/ 6 w 20"/>
                <a:gd name="T31" fmla="*/ 8 h 30"/>
                <a:gd name="T32" fmla="*/ 1 w 20"/>
                <a:gd name="T33" fmla="*/ 7 h 30"/>
                <a:gd name="T34" fmla="*/ 3 w 20"/>
                <a:gd name="T35" fmla="*/ 3 h 30"/>
                <a:gd name="T36" fmla="*/ 5 w 20"/>
                <a:gd name="T37" fmla="*/ 1 h 30"/>
                <a:gd name="T38" fmla="*/ 10 w 20"/>
                <a:gd name="T39" fmla="*/ 0 h 30"/>
                <a:gd name="T40" fmla="*/ 16 w 20"/>
                <a:gd name="T41" fmla="*/ 3 h 30"/>
                <a:gd name="T42" fmla="*/ 19 w 20"/>
                <a:gd name="T43" fmla="*/ 7 h 30"/>
                <a:gd name="T44" fmla="*/ 14 w 20"/>
                <a:gd name="T45" fmla="*/ 14 h 30"/>
                <a:gd name="T46" fmla="*/ 19 w 20"/>
                <a:gd name="T47" fmla="*/ 16 h 30"/>
                <a:gd name="T48" fmla="*/ 20 w 20"/>
                <a:gd name="T49" fmla="*/ 20 h 30"/>
                <a:gd name="T50" fmla="*/ 17 w 20"/>
                <a:gd name="T51" fmla="*/ 27 h 30"/>
                <a:gd name="T52" fmla="*/ 10 w 20"/>
                <a:gd name="T53" fmla="*/ 30 h 30"/>
                <a:gd name="T54" fmla="*/ 3 w 20"/>
                <a:gd name="T55" fmla="*/ 28 h 30"/>
                <a:gd name="T56" fmla="*/ 0 w 20"/>
                <a:gd name="T5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30">
                  <a:moveTo>
                    <a:pt x="0" y="22"/>
                  </a:moveTo>
                  <a:cubicBezTo>
                    <a:pt x="5" y="21"/>
                    <a:pt x="5" y="21"/>
                    <a:pt x="5" y="21"/>
                  </a:cubicBezTo>
                  <a:cubicBezTo>
                    <a:pt x="6" y="22"/>
                    <a:pt x="7" y="23"/>
                    <a:pt x="7" y="24"/>
                  </a:cubicBezTo>
                  <a:cubicBezTo>
                    <a:pt x="8" y="25"/>
                    <a:pt x="9" y="25"/>
                    <a:pt x="10" y="25"/>
                  </a:cubicBezTo>
                  <a:cubicBezTo>
                    <a:pt x="11" y="25"/>
                    <a:pt x="12" y="25"/>
                    <a:pt x="13" y="24"/>
                  </a:cubicBezTo>
                  <a:cubicBezTo>
                    <a:pt x="14" y="23"/>
                    <a:pt x="14" y="22"/>
                    <a:pt x="14" y="20"/>
                  </a:cubicBezTo>
                  <a:cubicBezTo>
                    <a:pt x="14" y="19"/>
                    <a:pt x="14" y="18"/>
                    <a:pt x="13" y="17"/>
                  </a:cubicBezTo>
                  <a:cubicBezTo>
                    <a:pt x="12" y="16"/>
                    <a:pt x="11" y="16"/>
                    <a:pt x="10" y="16"/>
                  </a:cubicBezTo>
                  <a:cubicBezTo>
                    <a:pt x="10" y="16"/>
                    <a:pt x="8" y="16"/>
                    <a:pt x="8" y="16"/>
                  </a:cubicBezTo>
                  <a:cubicBezTo>
                    <a:pt x="8" y="11"/>
                    <a:pt x="8" y="11"/>
                    <a:pt x="8" y="11"/>
                  </a:cubicBezTo>
                  <a:cubicBezTo>
                    <a:pt x="10" y="12"/>
                    <a:pt x="11" y="11"/>
                    <a:pt x="12" y="11"/>
                  </a:cubicBezTo>
                  <a:cubicBezTo>
                    <a:pt x="12" y="10"/>
                    <a:pt x="13" y="9"/>
                    <a:pt x="13" y="8"/>
                  </a:cubicBezTo>
                  <a:cubicBezTo>
                    <a:pt x="13" y="7"/>
                    <a:pt x="12" y="6"/>
                    <a:pt x="12" y="6"/>
                  </a:cubicBezTo>
                  <a:cubicBezTo>
                    <a:pt x="11" y="5"/>
                    <a:pt x="11" y="4"/>
                    <a:pt x="10" y="4"/>
                  </a:cubicBezTo>
                  <a:cubicBezTo>
                    <a:pt x="9" y="4"/>
                    <a:pt x="8" y="5"/>
                    <a:pt x="7" y="6"/>
                  </a:cubicBezTo>
                  <a:cubicBezTo>
                    <a:pt x="7" y="6"/>
                    <a:pt x="6" y="7"/>
                    <a:pt x="6" y="8"/>
                  </a:cubicBezTo>
                  <a:cubicBezTo>
                    <a:pt x="1" y="7"/>
                    <a:pt x="1" y="7"/>
                    <a:pt x="1" y="7"/>
                  </a:cubicBezTo>
                  <a:cubicBezTo>
                    <a:pt x="1" y="6"/>
                    <a:pt x="1" y="4"/>
                    <a:pt x="3" y="3"/>
                  </a:cubicBezTo>
                  <a:cubicBezTo>
                    <a:pt x="3" y="2"/>
                    <a:pt x="4" y="2"/>
                    <a:pt x="5" y="1"/>
                  </a:cubicBezTo>
                  <a:cubicBezTo>
                    <a:pt x="7" y="0"/>
                    <a:pt x="8" y="0"/>
                    <a:pt x="10" y="0"/>
                  </a:cubicBezTo>
                  <a:cubicBezTo>
                    <a:pt x="12" y="0"/>
                    <a:pt x="15" y="1"/>
                    <a:pt x="16" y="3"/>
                  </a:cubicBezTo>
                  <a:cubicBezTo>
                    <a:pt x="18" y="4"/>
                    <a:pt x="19" y="6"/>
                    <a:pt x="19" y="7"/>
                  </a:cubicBezTo>
                  <a:cubicBezTo>
                    <a:pt x="19" y="10"/>
                    <a:pt x="17" y="12"/>
                    <a:pt x="14" y="14"/>
                  </a:cubicBezTo>
                  <a:cubicBezTo>
                    <a:pt x="16" y="14"/>
                    <a:pt x="18" y="15"/>
                    <a:pt x="19" y="16"/>
                  </a:cubicBezTo>
                  <a:cubicBezTo>
                    <a:pt x="19" y="18"/>
                    <a:pt x="20" y="19"/>
                    <a:pt x="20" y="20"/>
                  </a:cubicBezTo>
                  <a:cubicBezTo>
                    <a:pt x="20" y="23"/>
                    <a:pt x="19" y="25"/>
                    <a:pt x="17" y="27"/>
                  </a:cubicBezTo>
                  <a:cubicBezTo>
                    <a:pt x="15" y="29"/>
                    <a:pt x="13" y="30"/>
                    <a:pt x="10" y="30"/>
                  </a:cubicBezTo>
                  <a:cubicBezTo>
                    <a:pt x="7" y="30"/>
                    <a:pt x="5" y="29"/>
                    <a:pt x="3" y="28"/>
                  </a:cubicBezTo>
                  <a:cubicBezTo>
                    <a:pt x="1" y="26"/>
                    <a:pt x="0" y="24"/>
                    <a:pt x="0" y="22"/>
                  </a:cubicBez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1" name="Freeform 21"/>
            <p:cNvSpPr>
              <a:spLocks/>
            </p:cNvSpPr>
            <p:nvPr/>
          </p:nvSpPr>
          <p:spPr bwMode="auto">
            <a:xfrm>
              <a:off x="3957638" y="5584826"/>
              <a:ext cx="374650" cy="22225"/>
            </a:xfrm>
            <a:custGeom>
              <a:avLst/>
              <a:gdLst>
                <a:gd name="T0" fmla="*/ 0 w 236"/>
                <a:gd name="T1" fmla="*/ 0 h 14"/>
                <a:gd name="T2" fmla="*/ 236 w 236"/>
                <a:gd name="T3" fmla="*/ 0 h 14"/>
                <a:gd name="T4" fmla="*/ 236 w 236"/>
                <a:gd name="T5" fmla="*/ 14 h 14"/>
                <a:gd name="T6" fmla="*/ 0 w 236"/>
                <a:gd name="T7" fmla="*/ 14 h 14"/>
                <a:gd name="T8" fmla="*/ 0 w 236"/>
                <a:gd name="T9" fmla="*/ 0 h 14"/>
                <a:gd name="T10" fmla="*/ 0 w 236"/>
                <a:gd name="T11" fmla="*/ 0 h 14"/>
              </a:gdLst>
              <a:ahLst/>
              <a:cxnLst>
                <a:cxn ang="0">
                  <a:pos x="T0" y="T1"/>
                </a:cxn>
                <a:cxn ang="0">
                  <a:pos x="T2" y="T3"/>
                </a:cxn>
                <a:cxn ang="0">
                  <a:pos x="T4" y="T5"/>
                </a:cxn>
                <a:cxn ang="0">
                  <a:pos x="T6" y="T7"/>
                </a:cxn>
                <a:cxn ang="0">
                  <a:pos x="T8" y="T9"/>
                </a:cxn>
                <a:cxn ang="0">
                  <a:pos x="T10" y="T11"/>
                </a:cxn>
              </a:cxnLst>
              <a:rect l="0" t="0" r="r" b="b"/>
              <a:pathLst>
                <a:path w="236" h="14">
                  <a:moveTo>
                    <a:pt x="0" y="0"/>
                  </a:moveTo>
                  <a:lnTo>
                    <a:pt x="236" y="0"/>
                  </a:lnTo>
                  <a:lnTo>
                    <a:pt x="236" y="14"/>
                  </a:lnTo>
                  <a:lnTo>
                    <a:pt x="0" y="14"/>
                  </a:lnTo>
                  <a:lnTo>
                    <a:pt x="0" y="0"/>
                  </a:lnTo>
                  <a:lnTo>
                    <a:pt x="0" y="0"/>
                  </a:ln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2" name="Freeform 22"/>
            <p:cNvSpPr>
              <a:spLocks/>
            </p:cNvSpPr>
            <p:nvPr/>
          </p:nvSpPr>
          <p:spPr bwMode="auto">
            <a:xfrm>
              <a:off x="3957638" y="5622926"/>
              <a:ext cx="374650" cy="22225"/>
            </a:xfrm>
            <a:custGeom>
              <a:avLst/>
              <a:gdLst>
                <a:gd name="T0" fmla="*/ 0 w 236"/>
                <a:gd name="T1" fmla="*/ 0 h 14"/>
                <a:gd name="T2" fmla="*/ 236 w 236"/>
                <a:gd name="T3" fmla="*/ 0 h 14"/>
                <a:gd name="T4" fmla="*/ 236 w 236"/>
                <a:gd name="T5" fmla="*/ 14 h 14"/>
                <a:gd name="T6" fmla="*/ 0 w 236"/>
                <a:gd name="T7" fmla="*/ 14 h 14"/>
                <a:gd name="T8" fmla="*/ 0 w 236"/>
                <a:gd name="T9" fmla="*/ 0 h 14"/>
                <a:gd name="T10" fmla="*/ 0 w 236"/>
                <a:gd name="T11" fmla="*/ 0 h 14"/>
              </a:gdLst>
              <a:ahLst/>
              <a:cxnLst>
                <a:cxn ang="0">
                  <a:pos x="T0" y="T1"/>
                </a:cxn>
                <a:cxn ang="0">
                  <a:pos x="T2" y="T3"/>
                </a:cxn>
                <a:cxn ang="0">
                  <a:pos x="T4" y="T5"/>
                </a:cxn>
                <a:cxn ang="0">
                  <a:pos x="T6" y="T7"/>
                </a:cxn>
                <a:cxn ang="0">
                  <a:pos x="T8" y="T9"/>
                </a:cxn>
                <a:cxn ang="0">
                  <a:pos x="T10" y="T11"/>
                </a:cxn>
              </a:cxnLst>
              <a:rect l="0" t="0" r="r" b="b"/>
              <a:pathLst>
                <a:path w="236" h="14">
                  <a:moveTo>
                    <a:pt x="0" y="0"/>
                  </a:moveTo>
                  <a:lnTo>
                    <a:pt x="236" y="0"/>
                  </a:lnTo>
                  <a:lnTo>
                    <a:pt x="236" y="14"/>
                  </a:lnTo>
                  <a:lnTo>
                    <a:pt x="0" y="14"/>
                  </a:lnTo>
                  <a:lnTo>
                    <a:pt x="0" y="0"/>
                  </a:lnTo>
                  <a:lnTo>
                    <a:pt x="0" y="0"/>
                  </a:lnTo>
                  <a:close/>
                </a:path>
              </a:pathLst>
            </a:custGeom>
            <a:solidFill>
              <a:srgbClr val="2F5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83" name="Pentagon 182"/>
          <p:cNvSpPr/>
          <p:nvPr/>
        </p:nvSpPr>
        <p:spPr>
          <a:xfrm>
            <a:off x="455614" y="1473728"/>
            <a:ext cx="4554693" cy="4927072"/>
          </a:xfrm>
          <a:prstGeom prst="homePlate">
            <a:avLst>
              <a:gd name="adj" fmla="val 13171"/>
            </a:avLst>
          </a:prstGeom>
          <a:noFill/>
          <a:ln w="12700" cap="flat" cmpd="sng" algn="ctr">
            <a:solidFill>
              <a:srgbClr val="00BBEE"/>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84" name="TextBox 10"/>
          <p:cNvSpPr txBox="1"/>
          <p:nvPr/>
        </p:nvSpPr>
        <p:spPr>
          <a:xfrm>
            <a:off x="488777" y="2378839"/>
            <a:ext cx="1735230" cy="646321"/>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Real-time account-to-account payments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666666"/>
              </a:solidFill>
              <a:effectLst/>
              <a:uLnTx/>
              <a:uFillTx/>
              <a:latin typeface="Arial" charset="0"/>
              <a:ea typeface="+mn-ea"/>
              <a:cs typeface="Arial" charset="0"/>
            </a:endParaRPr>
          </a:p>
        </p:txBody>
      </p:sp>
      <p:sp>
        <p:nvSpPr>
          <p:cNvPr id="185" name="TextBox 22"/>
          <p:cNvSpPr txBox="1"/>
          <p:nvPr/>
        </p:nvSpPr>
        <p:spPr>
          <a:xfrm>
            <a:off x="2515281" y="6077639"/>
            <a:ext cx="1735230" cy="276989"/>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APIs</a:t>
            </a:r>
          </a:p>
        </p:txBody>
      </p:sp>
      <p:sp>
        <p:nvSpPr>
          <p:cNvPr id="186" name="TextBox 23"/>
          <p:cNvSpPr txBox="1"/>
          <p:nvPr/>
        </p:nvSpPr>
        <p:spPr>
          <a:xfrm>
            <a:off x="2515281" y="2378839"/>
            <a:ext cx="1735230" cy="276989"/>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Addressing Services</a:t>
            </a:r>
          </a:p>
        </p:txBody>
      </p:sp>
      <p:sp>
        <p:nvSpPr>
          <p:cNvPr id="187" name="TextBox 24"/>
          <p:cNvSpPr txBox="1"/>
          <p:nvPr/>
        </p:nvSpPr>
        <p:spPr>
          <a:xfrm>
            <a:off x="2682296" y="4855662"/>
            <a:ext cx="1401200" cy="276989"/>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Digital Wallets</a:t>
            </a:r>
          </a:p>
        </p:txBody>
      </p:sp>
      <p:sp>
        <p:nvSpPr>
          <p:cNvPr id="188" name="TextBox 25"/>
          <p:cNvSpPr txBox="1"/>
          <p:nvPr/>
        </p:nvSpPr>
        <p:spPr>
          <a:xfrm>
            <a:off x="655792" y="4823912"/>
            <a:ext cx="1401200" cy="461655"/>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Crypto Currencies</a:t>
            </a:r>
          </a:p>
        </p:txBody>
      </p:sp>
      <p:sp>
        <p:nvSpPr>
          <p:cNvPr id="189" name="TextBox 26"/>
          <p:cNvSpPr txBox="1"/>
          <p:nvPr/>
        </p:nvSpPr>
        <p:spPr>
          <a:xfrm>
            <a:off x="655792" y="6077639"/>
            <a:ext cx="1401200" cy="276989"/>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New Entrants</a:t>
            </a:r>
          </a:p>
        </p:txBody>
      </p:sp>
      <p:sp>
        <p:nvSpPr>
          <p:cNvPr id="190" name="TextBox 27"/>
          <p:cNvSpPr txBox="1"/>
          <p:nvPr/>
        </p:nvSpPr>
        <p:spPr>
          <a:xfrm>
            <a:off x="2464657" y="3536795"/>
            <a:ext cx="1836479" cy="461655"/>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666666"/>
                </a:solidFill>
                <a:effectLst/>
                <a:uLnTx/>
                <a:uFillTx/>
                <a:latin typeface="Arial" charset="0"/>
                <a:ea typeface="+mn-ea"/>
                <a:cs typeface="Arial" charset="0"/>
              </a:rPr>
              <a:t>HCE/Tokenised/De-materialised </a:t>
            </a: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Cards</a:t>
            </a:r>
          </a:p>
        </p:txBody>
      </p:sp>
      <p:sp>
        <p:nvSpPr>
          <p:cNvPr id="191" name="TextBox 57"/>
          <p:cNvSpPr txBox="1"/>
          <p:nvPr/>
        </p:nvSpPr>
        <p:spPr>
          <a:xfrm>
            <a:off x="655792" y="3536795"/>
            <a:ext cx="1401200" cy="461655"/>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Arial" charset="0"/>
                <a:ea typeface="+mn-ea"/>
                <a:cs typeface="Arial" charset="0"/>
              </a:rPr>
              <a:t>Cross-border Commerce</a:t>
            </a:r>
          </a:p>
        </p:txBody>
      </p:sp>
      <p:sp>
        <p:nvSpPr>
          <p:cNvPr id="192" name="TextBox 60"/>
          <p:cNvSpPr txBox="1"/>
          <p:nvPr/>
        </p:nvSpPr>
        <p:spPr>
          <a:xfrm>
            <a:off x="5398691" y="1132237"/>
            <a:ext cx="3256173" cy="307766"/>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2F539C"/>
                </a:solidFill>
                <a:effectLst/>
                <a:uLnTx/>
                <a:uFillTx/>
                <a:latin typeface="Arial" charset="0"/>
                <a:ea typeface="+mn-ea"/>
                <a:cs typeface="Arial" charset="0"/>
              </a:rPr>
              <a:t>COMERCIO DIGITAL</a:t>
            </a:r>
            <a:endParaRPr kumimoji="0" lang="en-GB" sz="1400" b="1" i="0" u="none" strike="noStrike" kern="1200" cap="none" spc="0" normalizeH="0" baseline="0" noProof="0" dirty="0">
              <a:ln>
                <a:noFill/>
              </a:ln>
              <a:solidFill>
                <a:srgbClr val="2F539C"/>
              </a:solidFill>
              <a:effectLst/>
              <a:uLnTx/>
              <a:uFillTx/>
              <a:latin typeface="Arial" charset="0"/>
              <a:ea typeface="+mn-ea"/>
              <a:cs typeface="Arial" charset="0"/>
            </a:endParaRPr>
          </a:p>
        </p:txBody>
      </p:sp>
      <p:sp>
        <p:nvSpPr>
          <p:cNvPr id="193" name="TextBox 61"/>
          <p:cNvSpPr txBox="1"/>
          <p:nvPr/>
        </p:nvSpPr>
        <p:spPr>
          <a:xfrm>
            <a:off x="447347" y="1132237"/>
            <a:ext cx="4018291" cy="307766"/>
          </a:xfrm>
          <a:prstGeom prst="rect">
            <a:avLst/>
          </a:prstGeom>
          <a:noFill/>
        </p:spPr>
        <p:txBody>
          <a:bodyPr wrap="square" lIns="91430" tIns="45715" rIns="91430" bIns="45715"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148" algn="l" rtl="0" fontAlgn="base">
              <a:spcBef>
                <a:spcPct val="0"/>
              </a:spcBef>
              <a:spcAft>
                <a:spcPct val="0"/>
              </a:spcAft>
              <a:defRPr sz="1000" kern="1200">
                <a:solidFill>
                  <a:schemeClr val="tx1"/>
                </a:solidFill>
                <a:latin typeface="Arial" charset="0"/>
                <a:ea typeface="+mn-ea"/>
                <a:cs typeface="Arial" charset="0"/>
              </a:defRPr>
            </a:lvl2pPr>
            <a:lvl3pPr marL="914297" algn="l" rtl="0" fontAlgn="base">
              <a:spcBef>
                <a:spcPct val="0"/>
              </a:spcBef>
              <a:spcAft>
                <a:spcPct val="0"/>
              </a:spcAft>
              <a:defRPr sz="1000" kern="1200">
                <a:solidFill>
                  <a:schemeClr val="tx1"/>
                </a:solidFill>
                <a:latin typeface="Arial" charset="0"/>
                <a:ea typeface="+mn-ea"/>
                <a:cs typeface="Arial" charset="0"/>
              </a:defRPr>
            </a:lvl3pPr>
            <a:lvl4pPr marL="1371445" algn="l" rtl="0" fontAlgn="base">
              <a:spcBef>
                <a:spcPct val="0"/>
              </a:spcBef>
              <a:spcAft>
                <a:spcPct val="0"/>
              </a:spcAft>
              <a:defRPr sz="1000" kern="1200">
                <a:solidFill>
                  <a:schemeClr val="tx1"/>
                </a:solidFill>
                <a:latin typeface="Arial" charset="0"/>
                <a:ea typeface="+mn-ea"/>
                <a:cs typeface="Arial" charset="0"/>
              </a:defRPr>
            </a:lvl4pPr>
            <a:lvl5pPr marL="1828594" algn="l" rtl="0" fontAlgn="base">
              <a:spcBef>
                <a:spcPct val="0"/>
              </a:spcBef>
              <a:spcAft>
                <a:spcPct val="0"/>
              </a:spcAft>
              <a:defRPr sz="1000" kern="1200">
                <a:solidFill>
                  <a:schemeClr val="tx1"/>
                </a:solidFill>
                <a:latin typeface="Arial" charset="0"/>
                <a:ea typeface="+mn-ea"/>
                <a:cs typeface="Arial" charset="0"/>
              </a:defRPr>
            </a:lvl5pPr>
            <a:lvl6pPr marL="2285742" algn="l" defTabSz="914297" rtl="0" eaLnBrk="1" latinLnBrk="0" hangingPunct="1">
              <a:defRPr sz="1000" kern="1200">
                <a:solidFill>
                  <a:schemeClr val="tx1"/>
                </a:solidFill>
                <a:latin typeface="Arial" charset="0"/>
                <a:ea typeface="+mn-ea"/>
                <a:cs typeface="Arial" charset="0"/>
              </a:defRPr>
            </a:lvl6pPr>
            <a:lvl7pPr marL="2742890" algn="l" defTabSz="914297" rtl="0" eaLnBrk="1" latinLnBrk="0" hangingPunct="1">
              <a:defRPr sz="1000" kern="1200">
                <a:solidFill>
                  <a:schemeClr val="tx1"/>
                </a:solidFill>
                <a:latin typeface="Arial" charset="0"/>
                <a:ea typeface="+mn-ea"/>
                <a:cs typeface="Arial" charset="0"/>
              </a:defRPr>
            </a:lvl7pPr>
            <a:lvl8pPr marL="3200038" algn="l" defTabSz="914297" rtl="0" eaLnBrk="1" latinLnBrk="0" hangingPunct="1">
              <a:defRPr sz="1000" kern="1200">
                <a:solidFill>
                  <a:schemeClr val="tx1"/>
                </a:solidFill>
                <a:latin typeface="Arial" charset="0"/>
                <a:ea typeface="+mn-ea"/>
                <a:cs typeface="Arial" charset="0"/>
              </a:defRPr>
            </a:lvl8pPr>
            <a:lvl9pPr marL="3657187" algn="l" defTabSz="914297" rtl="0" eaLnBrk="1" latinLnBrk="0" hangingPunct="1">
              <a:defRPr sz="10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00BBEE"/>
                </a:solidFill>
                <a:effectLst/>
                <a:uLnTx/>
                <a:uFillTx/>
                <a:latin typeface="Arial" charset="0"/>
                <a:ea typeface="+mn-ea"/>
                <a:cs typeface="Arial" charset="0"/>
              </a:rPr>
              <a:t>TEMÁTICAS DOMINANTES</a:t>
            </a:r>
            <a:endParaRPr kumimoji="0" lang="en-GB" sz="1400" b="1" i="0" u="none" strike="noStrike" kern="1200" cap="none" spc="0" normalizeH="0" baseline="0" noProof="0" dirty="0">
              <a:ln>
                <a:noFill/>
              </a:ln>
              <a:solidFill>
                <a:srgbClr val="00BBEE"/>
              </a:solidFill>
              <a:effectLst/>
              <a:uLnTx/>
              <a:uFillTx/>
              <a:latin typeface="Arial" charset="0"/>
              <a:ea typeface="+mn-ea"/>
              <a:cs typeface="Arial" charset="0"/>
            </a:endParaRPr>
          </a:p>
        </p:txBody>
      </p:sp>
      <p:grpSp>
        <p:nvGrpSpPr>
          <p:cNvPr id="194" name="Group 193"/>
          <p:cNvGrpSpPr/>
          <p:nvPr/>
        </p:nvGrpSpPr>
        <p:grpSpPr>
          <a:xfrm>
            <a:off x="865187" y="1647775"/>
            <a:ext cx="1011238" cy="673100"/>
            <a:chOff x="865187" y="1727201"/>
            <a:chExt cx="1011238" cy="673100"/>
          </a:xfrm>
          <a:solidFill>
            <a:srgbClr val="00BBEE"/>
          </a:solidFill>
        </p:grpSpPr>
        <p:sp>
          <p:nvSpPr>
            <p:cNvPr id="195" name="Freeform 6"/>
            <p:cNvSpPr>
              <a:spLocks noEditPoints="1"/>
            </p:cNvSpPr>
            <p:nvPr/>
          </p:nvSpPr>
          <p:spPr bwMode="auto">
            <a:xfrm>
              <a:off x="1058863" y="1727201"/>
              <a:ext cx="247650" cy="247650"/>
            </a:xfrm>
            <a:custGeom>
              <a:avLst/>
              <a:gdLst>
                <a:gd name="T0" fmla="*/ 61 w 122"/>
                <a:gd name="T1" fmla="*/ 122 h 122"/>
                <a:gd name="T2" fmla="*/ 122 w 122"/>
                <a:gd name="T3" fmla="*/ 61 h 122"/>
                <a:gd name="T4" fmla="*/ 61 w 122"/>
                <a:gd name="T5" fmla="*/ 0 h 122"/>
                <a:gd name="T6" fmla="*/ 0 w 122"/>
                <a:gd name="T7" fmla="*/ 61 h 122"/>
                <a:gd name="T8" fmla="*/ 61 w 122"/>
                <a:gd name="T9" fmla="*/ 122 h 122"/>
                <a:gd name="T10" fmla="*/ 70 w 122"/>
                <a:gd name="T11" fmla="*/ 68 h 122"/>
                <a:gd name="T12" fmla="*/ 63 w 122"/>
                <a:gd name="T13" fmla="*/ 63 h 122"/>
                <a:gd name="T14" fmla="*/ 49 w 122"/>
                <a:gd name="T15" fmla="*/ 55 h 122"/>
                <a:gd name="T16" fmla="*/ 43 w 122"/>
                <a:gd name="T17" fmla="*/ 49 h 122"/>
                <a:gd name="T18" fmla="*/ 41 w 122"/>
                <a:gd name="T19" fmla="*/ 41 h 122"/>
                <a:gd name="T20" fmla="*/ 46 w 122"/>
                <a:gd name="T21" fmla="*/ 30 h 122"/>
                <a:gd name="T22" fmla="*/ 58 w 122"/>
                <a:gd name="T23" fmla="*/ 24 h 122"/>
                <a:gd name="T24" fmla="*/ 58 w 122"/>
                <a:gd name="T25" fmla="*/ 17 h 122"/>
                <a:gd name="T26" fmla="*/ 67 w 122"/>
                <a:gd name="T27" fmla="*/ 17 h 122"/>
                <a:gd name="T28" fmla="*/ 67 w 122"/>
                <a:gd name="T29" fmla="*/ 25 h 122"/>
                <a:gd name="T30" fmla="*/ 74 w 122"/>
                <a:gd name="T31" fmla="*/ 28 h 122"/>
                <a:gd name="T32" fmla="*/ 81 w 122"/>
                <a:gd name="T33" fmla="*/ 34 h 122"/>
                <a:gd name="T34" fmla="*/ 73 w 122"/>
                <a:gd name="T35" fmla="*/ 42 h 122"/>
                <a:gd name="T36" fmla="*/ 61 w 122"/>
                <a:gd name="T37" fmla="*/ 36 h 122"/>
                <a:gd name="T38" fmla="*/ 56 w 122"/>
                <a:gd name="T39" fmla="*/ 38 h 122"/>
                <a:gd name="T40" fmla="*/ 53 w 122"/>
                <a:gd name="T41" fmla="*/ 42 h 122"/>
                <a:gd name="T42" fmla="*/ 55 w 122"/>
                <a:gd name="T43" fmla="*/ 46 h 122"/>
                <a:gd name="T44" fmla="*/ 63 w 122"/>
                <a:gd name="T45" fmla="*/ 50 h 122"/>
                <a:gd name="T46" fmla="*/ 76 w 122"/>
                <a:gd name="T47" fmla="*/ 57 h 122"/>
                <a:gd name="T48" fmla="*/ 82 w 122"/>
                <a:gd name="T49" fmla="*/ 64 h 122"/>
                <a:gd name="T50" fmla="*/ 84 w 122"/>
                <a:gd name="T51" fmla="*/ 73 h 122"/>
                <a:gd name="T52" fmla="*/ 82 w 122"/>
                <a:gd name="T53" fmla="*/ 83 h 122"/>
                <a:gd name="T54" fmla="*/ 76 w 122"/>
                <a:gd name="T55" fmla="*/ 89 h 122"/>
                <a:gd name="T56" fmla="*/ 67 w 122"/>
                <a:gd name="T57" fmla="*/ 93 h 122"/>
                <a:gd name="T58" fmla="*/ 67 w 122"/>
                <a:gd name="T59" fmla="*/ 105 h 122"/>
                <a:gd name="T60" fmla="*/ 58 w 122"/>
                <a:gd name="T61" fmla="*/ 105 h 122"/>
                <a:gd name="T62" fmla="*/ 58 w 122"/>
                <a:gd name="T63" fmla="*/ 93 h 122"/>
                <a:gd name="T64" fmla="*/ 49 w 122"/>
                <a:gd name="T65" fmla="*/ 91 h 122"/>
                <a:gd name="T66" fmla="*/ 38 w 122"/>
                <a:gd name="T67" fmla="*/ 82 h 122"/>
                <a:gd name="T68" fmla="*/ 47 w 122"/>
                <a:gd name="T69" fmla="*/ 74 h 122"/>
                <a:gd name="T70" fmla="*/ 62 w 122"/>
                <a:gd name="T71" fmla="*/ 82 h 122"/>
                <a:gd name="T72" fmla="*/ 69 w 122"/>
                <a:gd name="T73" fmla="*/ 80 h 122"/>
                <a:gd name="T74" fmla="*/ 72 w 122"/>
                <a:gd name="T75" fmla="*/ 73 h 122"/>
                <a:gd name="T76" fmla="*/ 70 w 122"/>
                <a:gd name="T77" fmla="*/ 6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22">
                  <a:moveTo>
                    <a:pt x="61" y="122"/>
                  </a:moveTo>
                  <a:cubicBezTo>
                    <a:pt x="95" y="122"/>
                    <a:pt x="122" y="95"/>
                    <a:pt x="122" y="61"/>
                  </a:cubicBezTo>
                  <a:cubicBezTo>
                    <a:pt x="122" y="28"/>
                    <a:pt x="95" y="0"/>
                    <a:pt x="61" y="0"/>
                  </a:cubicBezTo>
                  <a:cubicBezTo>
                    <a:pt x="27" y="0"/>
                    <a:pt x="0" y="28"/>
                    <a:pt x="0" y="61"/>
                  </a:cubicBezTo>
                  <a:cubicBezTo>
                    <a:pt x="0" y="95"/>
                    <a:pt x="27" y="122"/>
                    <a:pt x="61" y="122"/>
                  </a:cubicBezTo>
                  <a:close/>
                  <a:moveTo>
                    <a:pt x="70" y="68"/>
                  </a:moveTo>
                  <a:cubicBezTo>
                    <a:pt x="69" y="66"/>
                    <a:pt x="66" y="65"/>
                    <a:pt x="63" y="63"/>
                  </a:cubicBezTo>
                  <a:cubicBezTo>
                    <a:pt x="56" y="60"/>
                    <a:pt x="51" y="57"/>
                    <a:pt x="49" y="55"/>
                  </a:cubicBezTo>
                  <a:cubicBezTo>
                    <a:pt x="46" y="53"/>
                    <a:pt x="44" y="51"/>
                    <a:pt x="43" y="49"/>
                  </a:cubicBezTo>
                  <a:cubicBezTo>
                    <a:pt x="42" y="46"/>
                    <a:pt x="41" y="44"/>
                    <a:pt x="41" y="41"/>
                  </a:cubicBezTo>
                  <a:cubicBezTo>
                    <a:pt x="41" y="37"/>
                    <a:pt x="43" y="33"/>
                    <a:pt x="46" y="30"/>
                  </a:cubicBezTo>
                  <a:cubicBezTo>
                    <a:pt x="49" y="26"/>
                    <a:pt x="54" y="25"/>
                    <a:pt x="58" y="24"/>
                  </a:cubicBezTo>
                  <a:cubicBezTo>
                    <a:pt x="58" y="17"/>
                    <a:pt x="58" y="17"/>
                    <a:pt x="58" y="17"/>
                  </a:cubicBezTo>
                  <a:cubicBezTo>
                    <a:pt x="67" y="17"/>
                    <a:pt x="67" y="17"/>
                    <a:pt x="67" y="17"/>
                  </a:cubicBezTo>
                  <a:cubicBezTo>
                    <a:pt x="67" y="25"/>
                    <a:pt x="67" y="25"/>
                    <a:pt x="67" y="25"/>
                  </a:cubicBezTo>
                  <a:cubicBezTo>
                    <a:pt x="70" y="26"/>
                    <a:pt x="72" y="27"/>
                    <a:pt x="74" y="28"/>
                  </a:cubicBezTo>
                  <a:cubicBezTo>
                    <a:pt x="76" y="29"/>
                    <a:pt x="79" y="31"/>
                    <a:pt x="81" y="34"/>
                  </a:cubicBezTo>
                  <a:cubicBezTo>
                    <a:pt x="73" y="42"/>
                    <a:pt x="73" y="42"/>
                    <a:pt x="73" y="42"/>
                  </a:cubicBezTo>
                  <a:cubicBezTo>
                    <a:pt x="69" y="38"/>
                    <a:pt x="65" y="36"/>
                    <a:pt x="61" y="36"/>
                  </a:cubicBezTo>
                  <a:cubicBezTo>
                    <a:pt x="59" y="36"/>
                    <a:pt x="57" y="37"/>
                    <a:pt x="56" y="38"/>
                  </a:cubicBezTo>
                  <a:cubicBezTo>
                    <a:pt x="54" y="39"/>
                    <a:pt x="53" y="40"/>
                    <a:pt x="53" y="42"/>
                  </a:cubicBezTo>
                  <a:cubicBezTo>
                    <a:pt x="53" y="43"/>
                    <a:pt x="54" y="45"/>
                    <a:pt x="55" y="46"/>
                  </a:cubicBezTo>
                  <a:cubicBezTo>
                    <a:pt x="57" y="47"/>
                    <a:pt x="59" y="49"/>
                    <a:pt x="63" y="50"/>
                  </a:cubicBezTo>
                  <a:cubicBezTo>
                    <a:pt x="69" y="53"/>
                    <a:pt x="74" y="55"/>
                    <a:pt x="76" y="57"/>
                  </a:cubicBezTo>
                  <a:cubicBezTo>
                    <a:pt x="79" y="59"/>
                    <a:pt x="81" y="62"/>
                    <a:pt x="82" y="64"/>
                  </a:cubicBezTo>
                  <a:cubicBezTo>
                    <a:pt x="83" y="67"/>
                    <a:pt x="84" y="70"/>
                    <a:pt x="84" y="73"/>
                  </a:cubicBezTo>
                  <a:cubicBezTo>
                    <a:pt x="84" y="77"/>
                    <a:pt x="83" y="80"/>
                    <a:pt x="82" y="83"/>
                  </a:cubicBezTo>
                  <a:cubicBezTo>
                    <a:pt x="80" y="85"/>
                    <a:pt x="79" y="88"/>
                    <a:pt x="76" y="89"/>
                  </a:cubicBezTo>
                  <a:cubicBezTo>
                    <a:pt x="74" y="91"/>
                    <a:pt x="71" y="92"/>
                    <a:pt x="67" y="93"/>
                  </a:cubicBezTo>
                  <a:cubicBezTo>
                    <a:pt x="67" y="105"/>
                    <a:pt x="67" y="105"/>
                    <a:pt x="67" y="105"/>
                  </a:cubicBezTo>
                  <a:cubicBezTo>
                    <a:pt x="58" y="105"/>
                    <a:pt x="58" y="105"/>
                    <a:pt x="58" y="105"/>
                  </a:cubicBezTo>
                  <a:cubicBezTo>
                    <a:pt x="58" y="93"/>
                    <a:pt x="58" y="93"/>
                    <a:pt x="58" y="93"/>
                  </a:cubicBezTo>
                  <a:cubicBezTo>
                    <a:pt x="55" y="93"/>
                    <a:pt x="51" y="92"/>
                    <a:pt x="49" y="91"/>
                  </a:cubicBezTo>
                  <a:cubicBezTo>
                    <a:pt x="45" y="88"/>
                    <a:pt x="41" y="86"/>
                    <a:pt x="38" y="82"/>
                  </a:cubicBezTo>
                  <a:cubicBezTo>
                    <a:pt x="47" y="74"/>
                    <a:pt x="47" y="74"/>
                    <a:pt x="47" y="74"/>
                  </a:cubicBezTo>
                  <a:cubicBezTo>
                    <a:pt x="52" y="79"/>
                    <a:pt x="57" y="82"/>
                    <a:pt x="62" y="82"/>
                  </a:cubicBezTo>
                  <a:cubicBezTo>
                    <a:pt x="65" y="82"/>
                    <a:pt x="67" y="81"/>
                    <a:pt x="69" y="80"/>
                  </a:cubicBezTo>
                  <a:cubicBezTo>
                    <a:pt x="71" y="78"/>
                    <a:pt x="72" y="76"/>
                    <a:pt x="72" y="73"/>
                  </a:cubicBezTo>
                  <a:cubicBezTo>
                    <a:pt x="72" y="71"/>
                    <a:pt x="71" y="69"/>
                    <a:pt x="7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196" name="Freeform 7"/>
            <p:cNvSpPr>
              <a:spLocks noEditPoints="1"/>
            </p:cNvSpPr>
            <p:nvPr/>
          </p:nvSpPr>
          <p:spPr bwMode="auto">
            <a:xfrm>
              <a:off x="865187" y="1989138"/>
              <a:ext cx="639763" cy="411163"/>
            </a:xfrm>
            <a:custGeom>
              <a:avLst/>
              <a:gdLst>
                <a:gd name="T0" fmla="*/ 309 w 316"/>
                <a:gd name="T1" fmla="*/ 87 h 204"/>
                <a:gd name="T2" fmla="*/ 292 w 316"/>
                <a:gd name="T3" fmla="*/ 85 h 204"/>
                <a:gd name="T4" fmla="*/ 279 w 316"/>
                <a:gd name="T5" fmla="*/ 53 h 204"/>
                <a:gd name="T6" fmla="*/ 286 w 316"/>
                <a:gd name="T7" fmla="*/ 33 h 204"/>
                <a:gd name="T8" fmla="*/ 281 w 316"/>
                <a:gd name="T9" fmla="*/ 26 h 204"/>
                <a:gd name="T10" fmla="*/ 255 w 316"/>
                <a:gd name="T11" fmla="*/ 29 h 204"/>
                <a:gd name="T12" fmla="*/ 163 w 316"/>
                <a:gd name="T13" fmla="*/ 0 h 204"/>
                <a:gd name="T14" fmla="*/ 33 w 316"/>
                <a:gd name="T15" fmla="*/ 98 h 204"/>
                <a:gd name="T16" fmla="*/ 33 w 316"/>
                <a:gd name="T17" fmla="*/ 98 h 204"/>
                <a:gd name="T18" fmla="*/ 4 w 316"/>
                <a:gd name="T19" fmla="*/ 89 h 204"/>
                <a:gd name="T20" fmla="*/ 0 w 316"/>
                <a:gd name="T21" fmla="*/ 87 h 204"/>
                <a:gd name="T22" fmla="*/ 38 w 316"/>
                <a:gd name="T23" fmla="*/ 125 h 204"/>
                <a:gd name="T24" fmla="*/ 61 w 316"/>
                <a:gd name="T25" fmla="*/ 158 h 204"/>
                <a:gd name="T26" fmla="*/ 61 w 316"/>
                <a:gd name="T27" fmla="*/ 204 h 204"/>
                <a:gd name="T28" fmla="*/ 89 w 316"/>
                <a:gd name="T29" fmla="*/ 204 h 204"/>
                <a:gd name="T30" fmla="*/ 100 w 316"/>
                <a:gd name="T31" fmla="*/ 183 h 204"/>
                <a:gd name="T32" fmla="*/ 163 w 316"/>
                <a:gd name="T33" fmla="*/ 195 h 204"/>
                <a:gd name="T34" fmla="*/ 226 w 316"/>
                <a:gd name="T35" fmla="*/ 183 h 204"/>
                <a:gd name="T36" fmla="*/ 237 w 316"/>
                <a:gd name="T37" fmla="*/ 204 h 204"/>
                <a:gd name="T38" fmla="*/ 265 w 316"/>
                <a:gd name="T39" fmla="*/ 204 h 204"/>
                <a:gd name="T40" fmla="*/ 265 w 316"/>
                <a:gd name="T41" fmla="*/ 158 h 204"/>
                <a:gd name="T42" fmla="*/ 276 w 316"/>
                <a:gd name="T43" fmla="*/ 146 h 204"/>
                <a:gd name="T44" fmla="*/ 299 w 316"/>
                <a:gd name="T45" fmla="*/ 149 h 204"/>
                <a:gd name="T46" fmla="*/ 308 w 316"/>
                <a:gd name="T47" fmla="*/ 143 h 204"/>
                <a:gd name="T48" fmla="*/ 315 w 316"/>
                <a:gd name="T49" fmla="*/ 97 h 204"/>
                <a:gd name="T50" fmla="*/ 309 w 316"/>
                <a:gd name="T51" fmla="*/ 87 h 204"/>
                <a:gd name="T52" fmla="*/ 211 w 316"/>
                <a:gd name="T53" fmla="*/ 39 h 204"/>
                <a:gd name="T54" fmla="*/ 201 w 316"/>
                <a:gd name="T55" fmla="*/ 44 h 204"/>
                <a:gd name="T56" fmla="*/ 125 w 316"/>
                <a:gd name="T57" fmla="*/ 44 h 204"/>
                <a:gd name="T58" fmla="*/ 122 w 316"/>
                <a:gd name="T59" fmla="*/ 44 h 204"/>
                <a:gd name="T60" fmla="*/ 114 w 316"/>
                <a:gd name="T61" fmla="*/ 39 h 204"/>
                <a:gd name="T62" fmla="*/ 120 w 316"/>
                <a:gd name="T63" fmla="*/ 29 h 204"/>
                <a:gd name="T64" fmla="*/ 206 w 316"/>
                <a:gd name="T65" fmla="*/ 29 h 204"/>
                <a:gd name="T66" fmla="*/ 211 w 316"/>
                <a:gd name="T67" fmla="*/ 39 h 204"/>
                <a:gd name="T68" fmla="*/ 256 w 316"/>
                <a:gd name="T69" fmla="*/ 90 h 204"/>
                <a:gd name="T70" fmla="*/ 246 w 316"/>
                <a:gd name="T71" fmla="*/ 79 h 204"/>
                <a:gd name="T72" fmla="*/ 256 w 316"/>
                <a:gd name="T73" fmla="*/ 68 h 204"/>
                <a:gd name="T74" fmla="*/ 267 w 316"/>
                <a:gd name="T75" fmla="*/ 79 h 204"/>
                <a:gd name="T76" fmla="*/ 256 w 316"/>
                <a:gd name="T77"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6" h="204">
                  <a:moveTo>
                    <a:pt x="309" y="87"/>
                  </a:moveTo>
                  <a:cubicBezTo>
                    <a:pt x="292" y="85"/>
                    <a:pt x="292" y="85"/>
                    <a:pt x="292" y="85"/>
                  </a:cubicBezTo>
                  <a:cubicBezTo>
                    <a:pt x="290" y="74"/>
                    <a:pt x="286" y="63"/>
                    <a:pt x="279" y="53"/>
                  </a:cubicBezTo>
                  <a:cubicBezTo>
                    <a:pt x="286" y="33"/>
                    <a:pt x="286" y="33"/>
                    <a:pt x="286" y="33"/>
                  </a:cubicBezTo>
                  <a:cubicBezTo>
                    <a:pt x="288" y="29"/>
                    <a:pt x="285" y="25"/>
                    <a:pt x="281" y="26"/>
                  </a:cubicBezTo>
                  <a:cubicBezTo>
                    <a:pt x="255" y="29"/>
                    <a:pt x="255" y="29"/>
                    <a:pt x="255" y="29"/>
                  </a:cubicBezTo>
                  <a:cubicBezTo>
                    <a:pt x="232" y="11"/>
                    <a:pt x="199" y="0"/>
                    <a:pt x="163" y="0"/>
                  </a:cubicBezTo>
                  <a:cubicBezTo>
                    <a:pt x="91" y="0"/>
                    <a:pt x="33" y="44"/>
                    <a:pt x="33" y="98"/>
                  </a:cubicBezTo>
                  <a:cubicBezTo>
                    <a:pt x="33" y="98"/>
                    <a:pt x="33" y="98"/>
                    <a:pt x="33" y="98"/>
                  </a:cubicBezTo>
                  <a:cubicBezTo>
                    <a:pt x="23" y="100"/>
                    <a:pt x="11" y="101"/>
                    <a:pt x="4" y="89"/>
                  </a:cubicBezTo>
                  <a:cubicBezTo>
                    <a:pt x="1" y="84"/>
                    <a:pt x="0" y="86"/>
                    <a:pt x="0" y="87"/>
                  </a:cubicBezTo>
                  <a:cubicBezTo>
                    <a:pt x="0" y="87"/>
                    <a:pt x="1" y="127"/>
                    <a:pt x="38" y="125"/>
                  </a:cubicBezTo>
                  <a:cubicBezTo>
                    <a:pt x="43" y="137"/>
                    <a:pt x="51" y="149"/>
                    <a:pt x="61" y="158"/>
                  </a:cubicBezTo>
                  <a:cubicBezTo>
                    <a:pt x="61" y="204"/>
                    <a:pt x="61" y="204"/>
                    <a:pt x="61" y="204"/>
                  </a:cubicBezTo>
                  <a:cubicBezTo>
                    <a:pt x="89" y="204"/>
                    <a:pt x="89" y="204"/>
                    <a:pt x="89" y="204"/>
                  </a:cubicBezTo>
                  <a:cubicBezTo>
                    <a:pt x="100" y="183"/>
                    <a:pt x="100" y="183"/>
                    <a:pt x="100" y="183"/>
                  </a:cubicBezTo>
                  <a:cubicBezTo>
                    <a:pt x="119" y="191"/>
                    <a:pt x="140" y="195"/>
                    <a:pt x="163" y="195"/>
                  </a:cubicBezTo>
                  <a:cubicBezTo>
                    <a:pt x="186" y="195"/>
                    <a:pt x="207" y="191"/>
                    <a:pt x="226" y="183"/>
                  </a:cubicBezTo>
                  <a:cubicBezTo>
                    <a:pt x="237" y="204"/>
                    <a:pt x="237" y="204"/>
                    <a:pt x="237" y="204"/>
                  </a:cubicBezTo>
                  <a:cubicBezTo>
                    <a:pt x="265" y="204"/>
                    <a:pt x="265" y="204"/>
                    <a:pt x="265" y="204"/>
                  </a:cubicBezTo>
                  <a:cubicBezTo>
                    <a:pt x="265" y="158"/>
                    <a:pt x="265" y="158"/>
                    <a:pt x="265" y="158"/>
                  </a:cubicBezTo>
                  <a:cubicBezTo>
                    <a:pt x="269" y="154"/>
                    <a:pt x="273" y="150"/>
                    <a:pt x="276" y="146"/>
                  </a:cubicBezTo>
                  <a:cubicBezTo>
                    <a:pt x="299" y="149"/>
                    <a:pt x="299" y="149"/>
                    <a:pt x="299" y="149"/>
                  </a:cubicBezTo>
                  <a:cubicBezTo>
                    <a:pt x="303" y="150"/>
                    <a:pt x="307" y="147"/>
                    <a:pt x="308" y="143"/>
                  </a:cubicBezTo>
                  <a:cubicBezTo>
                    <a:pt x="315" y="97"/>
                    <a:pt x="315" y="97"/>
                    <a:pt x="315" y="97"/>
                  </a:cubicBezTo>
                  <a:cubicBezTo>
                    <a:pt x="316" y="92"/>
                    <a:pt x="313" y="88"/>
                    <a:pt x="309" y="87"/>
                  </a:cubicBezTo>
                  <a:close/>
                  <a:moveTo>
                    <a:pt x="211" y="39"/>
                  </a:moveTo>
                  <a:cubicBezTo>
                    <a:pt x="210" y="43"/>
                    <a:pt x="206" y="45"/>
                    <a:pt x="201" y="44"/>
                  </a:cubicBezTo>
                  <a:cubicBezTo>
                    <a:pt x="177" y="36"/>
                    <a:pt x="149" y="36"/>
                    <a:pt x="125" y="44"/>
                  </a:cubicBezTo>
                  <a:cubicBezTo>
                    <a:pt x="124" y="44"/>
                    <a:pt x="123" y="44"/>
                    <a:pt x="122" y="44"/>
                  </a:cubicBezTo>
                  <a:cubicBezTo>
                    <a:pt x="119" y="44"/>
                    <a:pt x="116" y="42"/>
                    <a:pt x="114" y="39"/>
                  </a:cubicBezTo>
                  <a:cubicBezTo>
                    <a:pt x="113" y="35"/>
                    <a:pt x="115" y="30"/>
                    <a:pt x="120" y="29"/>
                  </a:cubicBezTo>
                  <a:cubicBezTo>
                    <a:pt x="147" y="20"/>
                    <a:pt x="179" y="20"/>
                    <a:pt x="206" y="29"/>
                  </a:cubicBezTo>
                  <a:cubicBezTo>
                    <a:pt x="211" y="30"/>
                    <a:pt x="213" y="35"/>
                    <a:pt x="211" y="39"/>
                  </a:cubicBezTo>
                  <a:close/>
                  <a:moveTo>
                    <a:pt x="256" y="90"/>
                  </a:moveTo>
                  <a:cubicBezTo>
                    <a:pt x="251" y="90"/>
                    <a:pt x="246" y="85"/>
                    <a:pt x="246" y="79"/>
                  </a:cubicBezTo>
                  <a:cubicBezTo>
                    <a:pt x="246" y="73"/>
                    <a:pt x="251" y="68"/>
                    <a:pt x="256" y="68"/>
                  </a:cubicBezTo>
                  <a:cubicBezTo>
                    <a:pt x="262" y="68"/>
                    <a:pt x="267" y="73"/>
                    <a:pt x="267" y="79"/>
                  </a:cubicBezTo>
                  <a:cubicBezTo>
                    <a:pt x="267" y="85"/>
                    <a:pt x="262" y="90"/>
                    <a:pt x="256"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197" name="Freeform 8"/>
            <p:cNvSpPr>
              <a:spLocks noEditPoints="1"/>
            </p:cNvSpPr>
            <p:nvPr/>
          </p:nvSpPr>
          <p:spPr bwMode="auto">
            <a:xfrm>
              <a:off x="1568450" y="1820863"/>
              <a:ext cx="307975" cy="198438"/>
            </a:xfrm>
            <a:custGeom>
              <a:avLst/>
              <a:gdLst>
                <a:gd name="T0" fmla="*/ 4 w 152"/>
                <a:gd name="T1" fmla="*/ 42 h 98"/>
                <a:gd name="T2" fmla="*/ 12 w 152"/>
                <a:gd name="T3" fmla="*/ 41 h 98"/>
                <a:gd name="T4" fmla="*/ 18 w 152"/>
                <a:gd name="T5" fmla="*/ 26 h 98"/>
                <a:gd name="T6" fmla="*/ 14 w 152"/>
                <a:gd name="T7" fmla="*/ 16 h 98"/>
                <a:gd name="T8" fmla="*/ 17 w 152"/>
                <a:gd name="T9" fmla="*/ 12 h 98"/>
                <a:gd name="T10" fmla="*/ 29 w 152"/>
                <a:gd name="T11" fmla="*/ 14 h 98"/>
                <a:gd name="T12" fmla="*/ 74 w 152"/>
                <a:gd name="T13" fmla="*/ 0 h 98"/>
                <a:gd name="T14" fmla="*/ 136 w 152"/>
                <a:gd name="T15" fmla="*/ 47 h 98"/>
                <a:gd name="T16" fmla="*/ 136 w 152"/>
                <a:gd name="T17" fmla="*/ 47 h 98"/>
                <a:gd name="T18" fmla="*/ 150 w 152"/>
                <a:gd name="T19" fmla="*/ 43 h 98"/>
                <a:gd name="T20" fmla="*/ 152 w 152"/>
                <a:gd name="T21" fmla="*/ 42 h 98"/>
                <a:gd name="T22" fmla="*/ 134 w 152"/>
                <a:gd name="T23" fmla="*/ 60 h 98"/>
                <a:gd name="T24" fmla="*/ 123 w 152"/>
                <a:gd name="T25" fmla="*/ 76 h 98"/>
                <a:gd name="T26" fmla="*/ 123 w 152"/>
                <a:gd name="T27" fmla="*/ 98 h 98"/>
                <a:gd name="T28" fmla="*/ 109 w 152"/>
                <a:gd name="T29" fmla="*/ 98 h 98"/>
                <a:gd name="T30" fmla="*/ 104 w 152"/>
                <a:gd name="T31" fmla="*/ 88 h 98"/>
                <a:gd name="T32" fmla="*/ 74 w 152"/>
                <a:gd name="T33" fmla="*/ 94 h 98"/>
                <a:gd name="T34" fmla="*/ 43 w 152"/>
                <a:gd name="T35" fmla="*/ 88 h 98"/>
                <a:gd name="T36" fmla="*/ 38 w 152"/>
                <a:gd name="T37" fmla="*/ 98 h 98"/>
                <a:gd name="T38" fmla="*/ 25 w 152"/>
                <a:gd name="T39" fmla="*/ 98 h 98"/>
                <a:gd name="T40" fmla="*/ 25 w 152"/>
                <a:gd name="T41" fmla="*/ 76 h 98"/>
                <a:gd name="T42" fmla="*/ 19 w 152"/>
                <a:gd name="T43" fmla="*/ 70 h 98"/>
                <a:gd name="T44" fmla="*/ 8 w 152"/>
                <a:gd name="T45" fmla="*/ 72 h 98"/>
                <a:gd name="T46" fmla="*/ 4 w 152"/>
                <a:gd name="T47" fmla="*/ 68 h 98"/>
                <a:gd name="T48" fmla="*/ 0 w 152"/>
                <a:gd name="T49" fmla="*/ 46 h 98"/>
                <a:gd name="T50" fmla="*/ 4 w 152"/>
                <a:gd name="T51" fmla="*/ 42 h 98"/>
                <a:gd name="T52" fmla="*/ 50 w 152"/>
                <a:gd name="T53" fmla="*/ 19 h 98"/>
                <a:gd name="T54" fmla="*/ 55 w 152"/>
                <a:gd name="T55" fmla="*/ 21 h 98"/>
                <a:gd name="T56" fmla="*/ 92 w 152"/>
                <a:gd name="T57" fmla="*/ 21 h 98"/>
                <a:gd name="T58" fmla="*/ 93 w 152"/>
                <a:gd name="T59" fmla="*/ 21 h 98"/>
                <a:gd name="T60" fmla="*/ 97 w 152"/>
                <a:gd name="T61" fmla="*/ 19 h 98"/>
                <a:gd name="T62" fmla="*/ 94 w 152"/>
                <a:gd name="T63" fmla="*/ 14 h 98"/>
                <a:gd name="T64" fmla="*/ 53 w 152"/>
                <a:gd name="T65" fmla="*/ 14 h 98"/>
                <a:gd name="T66" fmla="*/ 50 w 152"/>
                <a:gd name="T67" fmla="*/ 19 h 98"/>
                <a:gd name="T68" fmla="*/ 29 w 152"/>
                <a:gd name="T69" fmla="*/ 43 h 98"/>
                <a:gd name="T70" fmla="*/ 34 w 152"/>
                <a:gd name="T71" fmla="*/ 38 h 98"/>
                <a:gd name="T72" fmla="*/ 29 w 152"/>
                <a:gd name="T73" fmla="*/ 33 h 98"/>
                <a:gd name="T74" fmla="*/ 24 w 152"/>
                <a:gd name="T75" fmla="*/ 38 h 98"/>
                <a:gd name="T76" fmla="*/ 29 w 152"/>
                <a:gd name="T77" fmla="*/ 4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98">
                  <a:moveTo>
                    <a:pt x="4" y="42"/>
                  </a:moveTo>
                  <a:cubicBezTo>
                    <a:pt x="12" y="41"/>
                    <a:pt x="12" y="41"/>
                    <a:pt x="12" y="41"/>
                  </a:cubicBezTo>
                  <a:cubicBezTo>
                    <a:pt x="12" y="35"/>
                    <a:pt x="15" y="30"/>
                    <a:pt x="18" y="26"/>
                  </a:cubicBezTo>
                  <a:cubicBezTo>
                    <a:pt x="14" y="16"/>
                    <a:pt x="14" y="16"/>
                    <a:pt x="14" y="16"/>
                  </a:cubicBezTo>
                  <a:cubicBezTo>
                    <a:pt x="13" y="14"/>
                    <a:pt x="15" y="12"/>
                    <a:pt x="17" y="12"/>
                  </a:cubicBezTo>
                  <a:cubicBezTo>
                    <a:pt x="29" y="14"/>
                    <a:pt x="29" y="14"/>
                    <a:pt x="29" y="14"/>
                  </a:cubicBezTo>
                  <a:cubicBezTo>
                    <a:pt x="41" y="5"/>
                    <a:pt x="56" y="0"/>
                    <a:pt x="74" y="0"/>
                  </a:cubicBezTo>
                  <a:cubicBezTo>
                    <a:pt x="108" y="0"/>
                    <a:pt x="136" y="21"/>
                    <a:pt x="136" y="47"/>
                  </a:cubicBezTo>
                  <a:cubicBezTo>
                    <a:pt x="136" y="47"/>
                    <a:pt x="136" y="47"/>
                    <a:pt x="136" y="47"/>
                  </a:cubicBezTo>
                  <a:cubicBezTo>
                    <a:pt x="141" y="48"/>
                    <a:pt x="147" y="48"/>
                    <a:pt x="150" y="43"/>
                  </a:cubicBezTo>
                  <a:cubicBezTo>
                    <a:pt x="151" y="40"/>
                    <a:pt x="152" y="41"/>
                    <a:pt x="152" y="42"/>
                  </a:cubicBezTo>
                  <a:cubicBezTo>
                    <a:pt x="152" y="42"/>
                    <a:pt x="151" y="61"/>
                    <a:pt x="134" y="60"/>
                  </a:cubicBezTo>
                  <a:cubicBezTo>
                    <a:pt x="131" y="66"/>
                    <a:pt x="128" y="71"/>
                    <a:pt x="123" y="76"/>
                  </a:cubicBezTo>
                  <a:cubicBezTo>
                    <a:pt x="123" y="98"/>
                    <a:pt x="123" y="98"/>
                    <a:pt x="123" y="98"/>
                  </a:cubicBezTo>
                  <a:cubicBezTo>
                    <a:pt x="109" y="98"/>
                    <a:pt x="109" y="98"/>
                    <a:pt x="109" y="98"/>
                  </a:cubicBezTo>
                  <a:cubicBezTo>
                    <a:pt x="104" y="88"/>
                    <a:pt x="104" y="88"/>
                    <a:pt x="104" y="88"/>
                  </a:cubicBezTo>
                  <a:cubicBezTo>
                    <a:pt x="95" y="92"/>
                    <a:pt x="85" y="94"/>
                    <a:pt x="74" y="94"/>
                  </a:cubicBezTo>
                  <a:cubicBezTo>
                    <a:pt x="63" y="94"/>
                    <a:pt x="52" y="92"/>
                    <a:pt x="43" y="88"/>
                  </a:cubicBezTo>
                  <a:cubicBezTo>
                    <a:pt x="38" y="98"/>
                    <a:pt x="38" y="98"/>
                    <a:pt x="38" y="98"/>
                  </a:cubicBezTo>
                  <a:cubicBezTo>
                    <a:pt x="25" y="98"/>
                    <a:pt x="25" y="98"/>
                    <a:pt x="25" y="98"/>
                  </a:cubicBezTo>
                  <a:cubicBezTo>
                    <a:pt x="25" y="76"/>
                    <a:pt x="25" y="76"/>
                    <a:pt x="25" y="76"/>
                  </a:cubicBezTo>
                  <a:cubicBezTo>
                    <a:pt x="23" y="74"/>
                    <a:pt x="21" y="72"/>
                    <a:pt x="19" y="70"/>
                  </a:cubicBezTo>
                  <a:cubicBezTo>
                    <a:pt x="8" y="72"/>
                    <a:pt x="8" y="72"/>
                    <a:pt x="8" y="72"/>
                  </a:cubicBezTo>
                  <a:cubicBezTo>
                    <a:pt x="6" y="72"/>
                    <a:pt x="4" y="71"/>
                    <a:pt x="4" y="68"/>
                  </a:cubicBezTo>
                  <a:cubicBezTo>
                    <a:pt x="0" y="46"/>
                    <a:pt x="0" y="46"/>
                    <a:pt x="0" y="46"/>
                  </a:cubicBezTo>
                  <a:cubicBezTo>
                    <a:pt x="0" y="44"/>
                    <a:pt x="1" y="42"/>
                    <a:pt x="4" y="42"/>
                  </a:cubicBezTo>
                  <a:close/>
                  <a:moveTo>
                    <a:pt x="50" y="19"/>
                  </a:moveTo>
                  <a:cubicBezTo>
                    <a:pt x="51" y="21"/>
                    <a:pt x="53" y="22"/>
                    <a:pt x="55" y="21"/>
                  </a:cubicBezTo>
                  <a:cubicBezTo>
                    <a:pt x="67" y="17"/>
                    <a:pt x="80" y="17"/>
                    <a:pt x="92" y="21"/>
                  </a:cubicBezTo>
                  <a:cubicBezTo>
                    <a:pt x="92" y="21"/>
                    <a:pt x="93" y="21"/>
                    <a:pt x="93" y="21"/>
                  </a:cubicBezTo>
                  <a:cubicBezTo>
                    <a:pt x="95" y="21"/>
                    <a:pt x="96" y="20"/>
                    <a:pt x="97" y="19"/>
                  </a:cubicBezTo>
                  <a:cubicBezTo>
                    <a:pt x="98" y="16"/>
                    <a:pt x="96" y="14"/>
                    <a:pt x="94" y="14"/>
                  </a:cubicBezTo>
                  <a:cubicBezTo>
                    <a:pt x="81" y="9"/>
                    <a:pt x="66" y="9"/>
                    <a:pt x="53" y="14"/>
                  </a:cubicBezTo>
                  <a:cubicBezTo>
                    <a:pt x="51" y="14"/>
                    <a:pt x="50" y="16"/>
                    <a:pt x="50" y="19"/>
                  </a:cubicBezTo>
                  <a:close/>
                  <a:moveTo>
                    <a:pt x="29" y="43"/>
                  </a:moveTo>
                  <a:cubicBezTo>
                    <a:pt x="31" y="43"/>
                    <a:pt x="34" y="41"/>
                    <a:pt x="34" y="38"/>
                  </a:cubicBezTo>
                  <a:cubicBezTo>
                    <a:pt x="34" y="35"/>
                    <a:pt x="31" y="33"/>
                    <a:pt x="29" y="33"/>
                  </a:cubicBezTo>
                  <a:cubicBezTo>
                    <a:pt x="26" y="33"/>
                    <a:pt x="24" y="35"/>
                    <a:pt x="24" y="38"/>
                  </a:cubicBezTo>
                  <a:cubicBezTo>
                    <a:pt x="24" y="41"/>
                    <a:pt x="26" y="43"/>
                    <a:pt x="29"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198" name="Freeform 9"/>
            <p:cNvSpPr>
              <a:spLocks/>
            </p:cNvSpPr>
            <p:nvPr/>
          </p:nvSpPr>
          <p:spPr bwMode="auto">
            <a:xfrm>
              <a:off x="1371600" y="1728788"/>
              <a:ext cx="280988" cy="214313"/>
            </a:xfrm>
            <a:custGeom>
              <a:avLst/>
              <a:gdLst>
                <a:gd name="T0" fmla="*/ 17 w 139"/>
                <a:gd name="T1" fmla="*/ 50 h 106"/>
                <a:gd name="T2" fmla="*/ 67 w 139"/>
                <a:gd name="T3" fmla="*/ 9 h 106"/>
                <a:gd name="T4" fmla="*/ 139 w 139"/>
                <a:gd name="T5" fmla="*/ 26 h 106"/>
                <a:gd name="T6" fmla="*/ 137 w 139"/>
                <a:gd name="T7" fmla="*/ 29 h 106"/>
                <a:gd name="T8" fmla="*/ 89 w 139"/>
                <a:gd name="T9" fmla="*/ 22 h 106"/>
                <a:gd name="T10" fmla="*/ 49 w 139"/>
                <a:gd name="T11" fmla="*/ 58 h 106"/>
                <a:gd name="T12" fmla="*/ 68 w 139"/>
                <a:gd name="T13" fmla="*/ 62 h 106"/>
                <a:gd name="T14" fmla="*/ 15 w 139"/>
                <a:gd name="T15" fmla="*/ 106 h 106"/>
                <a:gd name="T16" fmla="*/ 0 w 139"/>
                <a:gd name="T17" fmla="*/ 46 h 106"/>
                <a:gd name="T18" fmla="*/ 17 w 139"/>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06">
                  <a:moveTo>
                    <a:pt x="17" y="50"/>
                  </a:moveTo>
                  <a:cubicBezTo>
                    <a:pt x="27" y="31"/>
                    <a:pt x="45" y="16"/>
                    <a:pt x="67" y="9"/>
                  </a:cubicBezTo>
                  <a:cubicBezTo>
                    <a:pt x="95" y="0"/>
                    <a:pt x="123" y="8"/>
                    <a:pt x="139" y="26"/>
                  </a:cubicBezTo>
                  <a:cubicBezTo>
                    <a:pt x="137" y="29"/>
                    <a:pt x="137" y="29"/>
                    <a:pt x="137" y="29"/>
                  </a:cubicBezTo>
                  <a:cubicBezTo>
                    <a:pt x="125" y="20"/>
                    <a:pt x="107" y="17"/>
                    <a:pt x="89" y="22"/>
                  </a:cubicBezTo>
                  <a:cubicBezTo>
                    <a:pt x="71" y="28"/>
                    <a:pt x="57" y="42"/>
                    <a:pt x="49" y="58"/>
                  </a:cubicBezTo>
                  <a:cubicBezTo>
                    <a:pt x="68" y="62"/>
                    <a:pt x="68" y="62"/>
                    <a:pt x="68" y="62"/>
                  </a:cubicBezTo>
                  <a:cubicBezTo>
                    <a:pt x="15" y="106"/>
                    <a:pt x="15" y="106"/>
                    <a:pt x="15" y="106"/>
                  </a:cubicBezTo>
                  <a:cubicBezTo>
                    <a:pt x="0" y="46"/>
                    <a:pt x="0" y="46"/>
                    <a:pt x="0" y="46"/>
                  </a:cubicBezTo>
                  <a:lnTo>
                    <a:pt x="17"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199" name="Freeform 10"/>
            <p:cNvSpPr>
              <a:spLocks/>
            </p:cNvSpPr>
            <p:nvPr/>
          </p:nvSpPr>
          <p:spPr bwMode="auto">
            <a:xfrm>
              <a:off x="1536700" y="2043113"/>
              <a:ext cx="269875" cy="239713"/>
            </a:xfrm>
            <a:custGeom>
              <a:avLst/>
              <a:gdLst>
                <a:gd name="T0" fmla="*/ 116 w 133"/>
                <a:gd name="T1" fmla="*/ 55 h 119"/>
                <a:gd name="T2" fmla="*/ 74 w 133"/>
                <a:gd name="T3" fmla="*/ 105 h 119"/>
                <a:gd name="T4" fmla="*/ 0 w 133"/>
                <a:gd name="T5" fmla="*/ 101 h 119"/>
                <a:gd name="T6" fmla="*/ 1 w 133"/>
                <a:gd name="T7" fmla="*/ 98 h 119"/>
                <a:gd name="T8" fmla="*/ 49 w 133"/>
                <a:gd name="T9" fmla="*/ 96 h 119"/>
                <a:gd name="T10" fmla="*/ 83 w 133"/>
                <a:gd name="T11" fmla="*/ 54 h 119"/>
                <a:gd name="T12" fmla="*/ 63 w 133"/>
                <a:gd name="T13" fmla="*/ 53 h 119"/>
                <a:gd name="T14" fmla="*/ 107 w 133"/>
                <a:gd name="T15" fmla="*/ 0 h 119"/>
                <a:gd name="T16" fmla="*/ 133 w 133"/>
                <a:gd name="T17" fmla="*/ 56 h 119"/>
                <a:gd name="T18" fmla="*/ 116 w 133"/>
                <a:gd name="T1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9">
                  <a:moveTo>
                    <a:pt x="116" y="55"/>
                  </a:moveTo>
                  <a:cubicBezTo>
                    <a:pt x="109" y="76"/>
                    <a:pt x="94" y="94"/>
                    <a:pt x="74" y="105"/>
                  </a:cubicBezTo>
                  <a:cubicBezTo>
                    <a:pt x="48" y="119"/>
                    <a:pt x="19" y="116"/>
                    <a:pt x="0" y="101"/>
                  </a:cubicBezTo>
                  <a:cubicBezTo>
                    <a:pt x="1" y="98"/>
                    <a:pt x="1" y="98"/>
                    <a:pt x="1" y="98"/>
                  </a:cubicBezTo>
                  <a:cubicBezTo>
                    <a:pt x="15" y="105"/>
                    <a:pt x="33" y="105"/>
                    <a:pt x="49" y="96"/>
                  </a:cubicBezTo>
                  <a:cubicBezTo>
                    <a:pt x="66" y="87"/>
                    <a:pt x="78" y="71"/>
                    <a:pt x="83" y="54"/>
                  </a:cubicBezTo>
                  <a:cubicBezTo>
                    <a:pt x="63" y="53"/>
                    <a:pt x="63" y="53"/>
                    <a:pt x="63" y="53"/>
                  </a:cubicBezTo>
                  <a:cubicBezTo>
                    <a:pt x="107" y="0"/>
                    <a:pt x="107" y="0"/>
                    <a:pt x="107" y="0"/>
                  </a:cubicBezTo>
                  <a:cubicBezTo>
                    <a:pt x="133" y="56"/>
                    <a:pt x="133" y="56"/>
                    <a:pt x="133" y="56"/>
                  </a:cubicBezTo>
                  <a:lnTo>
                    <a:pt x="1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00" name="Group 199"/>
          <p:cNvGrpSpPr/>
          <p:nvPr/>
        </p:nvGrpSpPr>
        <p:grpSpPr>
          <a:xfrm>
            <a:off x="2468117" y="1741437"/>
            <a:ext cx="1654622" cy="530225"/>
            <a:chOff x="2468117" y="1820863"/>
            <a:chExt cx="1654622" cy="530225"/>
          </a:xfrm>
        </p:grpSpPr>
        <p:grpSp>
          <p:nvGrpSpPr>
            <p:cNvPr id="201" name="Group 200"/>
            <p:cNvGrpSpPr/>
            <p:nvPr/>
          </p:nvGrpSpPr>
          <p:grpSpPr>
            <a:xfrm>
              <a:off x="2468117" y="1835151"/>
              <a:ext cx="505718" cy="468312"/>
              <a:chOff x="2452688" y="1836738"/>
              <a:chExt cx="536575" cy="496888"/>
            </a:xfrm>
          </p:grpSpPr>
          <p:sp>
            <p:nvSpPr>
              <p:cNvPr id="206" name="Freeform 16"/>
              <p:cNvSpPr>
                <a:spLocks/>
              </p:cNvSpPr>
              <p:nvPr/>
            </p:nvSpPr>
            <p:spPr bwMode="auto">
              <a:xfrm>
                <a:off x="2489201" y="1979613"/>
                <a:ext cx="476250" cy="42863"/>
              </a:xfrm>
              <a:custGeom>
                <a:avLst/>
                <a:gdLst>
                  <a:gd name="T0" fmla="*/ 2043 w 2093"/>
                  <a:gd name="T1" fmla="*/ 0 h 190"/>
                  <a:gd name="T2" fmla="*/ 50 w 2093"/>
                  <a:gd name="T3" fmla="*/ 0 h 190"/>
                  <a:gd name="T4" fmla="*/ 0 w 2093"/>
                  <a:gd name="T5" fmla="*/ 50 h 190"/>
                  <a:gd name="T6" fmla="*/ 0 w 2093"/>
                  <a:gd name="T7" fmla="*/ 140 h 190"/>
                  <a:gd name="T8" fmla="*/ 50 w 2093"/>
                  <a:gd name="T9" fmla="*/ 190 h 190"/>
                  <a:gd name="T10" fmla="*/ 2043 w 2093"/>
                  <a:gd name="T11" fmla="*/ 190 h 190"/>
                  <a:gd name="T12" fmla="*/ 2093 w 2093"/>
                  <a:gd name="T13" fmla="*/ 140 h 190"/>
                  <a:gd name="T14" fmla="*/ 2093 w 2093"/>
                  <a:gd name="T15" fmla="*/ 50 h 190"/>
                  <a:gd name="T16" fmla="*/ 2043 w 2093"/>
                  <a:gd name="T1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3" h="190">
                    <a:moveTo>
                      <a:pt x="2043" y="0"/>
                    </a:moveTo>
                    <a:cubicBezTo>
                      <a:pt x="50" y="0"/>
                      <a:pt x="50" y="0"/>
                      <a:pt x="50" y="0"/>
                    </a:cubicBezTo>
                    <a:cubicBezTo>
                      <a:pt x="22" y="0"/>
                      <a:pt x="0" y="22"/>
                      <a:pt x="0" y="50"/>
                    </a:cubicBezTo>
                    <a:cubicBezTo>
                      <a:pt x="0" y="140"/>
                      <a:pt x="0" y="140"/>
                      <a:pt x="0" y="140"/>
                    </a:cubicBezTo>
                    <a:cubicBezTo>
                      <a:pt x="0" y="168"/>
                      <a:pt x="22" y="190"/>
                      <a:pt x="50" y="190"/>
                    </a:cubicBezTo>
                    <a:cubicBezTo>
                      <a:pt x="2043" y="190"/>
                      <a:pt x="2043" y="190"/>
                      <a:pt x="2043" y="190"/>
                    </a:cubicBezTo>
                    <a:cubicBezTo>
                      <a:pt x="2070" y="190"/>
                      <a:pt x="2093" y="168"/>
                      <a:pt x="2093" y="140"/>
                    </a:cubicBezTo>
                    <a:cubicBezTo>
                      <a:pt x="2093" y="50"/>
                      <a:pt x="2093" y="50"/>
                      <a:pt x="2093" y="50"/>
                    </a:cubicBezTo>
                    <a:cubicBezTo>
                      <a:pt x="2093" y="22"/>
                      <a:pt x="2070" y="0"/>
                      <a:pt x="2043" y="0"/>
                    </a:cubicBez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07" name="Freeform 17"/>
              <p:cNvSpPr>
                <a:spLocks/>
              </p:cNvSpPr>
              <p:nvPr/>
            </p:nvSpPr>
            <p:spPr bwMode="auto">
              <a:xfrm>
                <a:off x="2489201" y="2268538"/>
                <a:ext cx="476250" cy="65088"/>
              </a:xfrm>
              <a:custGeom>
                <a:avLst/>
                <a:gdLst>
                  <a:gd name="T0" fmla="*/ 2043 w 2093"/>
                  <a:gd name="T1" fmla="*/ 0 h 287"/>
                  <a:gd name="T2" fmla="*/ 50 w 2093"/>
                  <a:gd name="T3" fmla="*/ 0 h 287"/>
                  <a:gd name="T4" fmla="*/ 0 w 2093"/>
                  <a:gd name="T5" fmla="*/ 49 h 287"/>
                  <a:gd name="T6" fmla="*/ 0 w 2093"/>
                  <a:gd name="T7" fmla="*/ 237 h 287"/>
                  <a:gd name="T8" fmla="*/ 50 w 2093"/>
                  <a:gd name="T9" fmla="*/ 287 h 287"/>
                  <a:gd name="T10" fmla="*/ 2043 w 2093"/>
                  <a:gd name="T11" fmla="*/ 287 h 287"/>
                  <a:gd name="T12" fmla="*/ 2093 w 2093"/>
                  <a:gd name="T13" fmla="*/ 237 h 287"/>
                  <a:gd name="T14" fmla="*/ 2093 w 2093"/>
                  <a:gd name="T15" fmla="*/ 49 h 287"/>
                  <a:gd name="T16" fmla="*/ 2043 w 2093"/>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3" h="287">
                    <a:moveTo>
                      <a:pt x="2043" y="0"/>
                    </a:moveTo>
                    <a:cubicBezTo>
                      <a:pt x="50" y="0"/>
                      <a:pt x="50" y="0"/>
                      <a:pt x="50" y="0"/>
                    </a:cubicBezTo>
                    <a:cubicBezTo>
                      <a:pt x="22" y="0"/>
                      <a:pt x="0" y="22"/>
                      <a:pt x="0" y="49"/>
                    </a:cubicBezTo>
                    <a:cubicBezTo>
                      <a:pt x="0" y="237"/>
                      <a:pt x="0" y="237"/>
                      <a:pt x="0" y="237"/>
                    </a:cubicBezTo>
                    <a:cubicBezTo>
                      <a:pt x="0" y="265"/>
                      <a:pt x="22" y="287"/>
                      <a:pt x="50" y="287"/>
                    </a:cubicBezTo>
                    <a:cubicBezTo>
                      <a:pt x="2043" y="287"/>
                      <a:pt x="2043" y="287"/>
                      <a:pt x="2043" y="287"/>
                    </a:cubicBezTo>
                    <a:cubicBezTo>
                      <a:pt x="2070" y="287"/>
                      <a:pt x="2093" y="265"/>
                      <a:pt x="2093" y="237"/>
                    </a:cubicBezTo>
                    <a:cubicBezTo>
                      <a:pt x="2093" y="49"/>
                      <a:pt x="2093" y="49"/>
                      <a:pt x="2093" y="49"/>
                    </a:cubicBezTo>
                    <a:cubicBezTo>
                      <a:pt x="2093" y="22"/>
                      <a:pt x="2070" y="0"/>
                      <a:pt x="2043" y="0"/>
                    </a:cubicBez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08" name="Freeform 18"/>
              <p:cNvSpPr>
                <a:spLocks/>
              </p:cNvSpPr>
              <p:nvPr/>
            </p:nvSpPr>
            <p:spPr bwMode="auto">
              <a:xfrm>
                <a:off x="2852738" y="2038351"/>
                <a:ext cx="71438" cy="215900"/>
              </a:xfrm>
              <a:custGeom>
                <a:avLst/>
                <a:gdLst>
                  <a:gd name="T0" fmla="*/ 270 w 320"/>
                  <a:gd name="T1" fmla="*/ 945 h 945"/>
                  <a:gd name="T2" fmla="*/ 320 w 320"/>
                  <a:gd name="T3" fmla="*/ 895 h 945"/>
                  <a:gd name="T4" fmla="*/ 320 w 320"/>
                  <a:gd name="T5" fmla="*/ 50 h 945"/>
                  <a:gd name="T6" fmla="*/ 270 w 320"/>
                  <a:gd name="T7" fmla="*/ 0 h 945"/>
                  <a:gd name="T8" fmla="*/ 50 w 320"/>
                  <a:gd name="T9" fmla="*/ 0 h 945"/>
                  <a:gd name="T10" fmla="*/ 0 w 320"/>
                  <a:gd name="T11" fmla="*/ 50 h 945"/>
                  <a:gd name="T12" fmla="*/ 0 w 320"/>
                  <a:gd name="T13" fmla="*/ 895 h 945"/>
                  <a:gd name="T14" fmla="*/ 50 w 320"/>
                  <a:gd name="T15" fmla="*/ 945 h 945"/>
                  <a:gd name="T16" fmla="*/ 270 w 320"/>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945">
                    <a:moveTo>
                      <a:pt x="270" y="945"/>
                    </a:moveTo>
                    <a:cubicBezTo>
                      <a:pt x="298" y="945"/>
                      <a:pt x="320" y="922"/>
                      <a:pt x="320" y="895"/>
                    </a:cubicBezTo>
                    <a:cubicBezTo>
                      <a:pt x="320" y="50"/>
                      <a:pt x="320" y="50"/>
                      <a:pt x="320" y="50"/>
                    </a:cubicBezTo>
                    <a:cubicBezTo>
                      <a:pt x="320" y="23"/>
                      <a:pt x="298" y="0"/>
                      <a:pt x="270" y="0"/>
                    </a:cubicBezTo>
                    <a:cubicBezTo>
                      <a:pt x="50" y="0"/>
                      <a:pt x="50" y="0"/>
                      <a:pt x="50" y="0"/>
                    </a:cubicBezTo>
                    <a:cubicBezTo>
                      <a:pt x="22" y="0"/>
                      <a:pt x="0" y="23"/>
                      <a:pt x="0" y="50"/>
                    </a:cubicBezTo>
                    <a:cubicBezTo>
                      <a:pt x="0" y="895"/>
                      <a:pt x="0" y="895"/>
                      <a:pt x="0" y="895"/>
                    </a:cubicBezTo>
                    <a:cubicBezTo>
                      <a:pt x="0" y="922"/>
                      <a:pt x="22" y="945"/>
                      <a:pt x="50" y="945"/>
                    </a:cubicBezTo>
                    <a:lnTo>
                      <a:pt x="270" y="945"/>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09" name="Freeform 19"/>
              <p:cNvSpPr>
                <a:spLocks/>
              </p:cNvSpPr>
              <p:nvPr/>
            </p:nvSpPr>
            <p:spPr bwMode="auto">
              <a:xfrm>
                <a:off x="2687638" y="2038351"/>
                <a:ext cx="73025" cy="215900"/>
              </a:xfrm>
              <a:custGeom>
                <a:avLst/>
                <a:gdLst>
                  <a:gd name="T0" fmla="*/ 271 w 321"/>
                  <a:gd name="T1" fmla="*/ 945 h 945"/>
                  <a:gd name="T2" fmla="*/ 321 w 321"/>
                  <a:gd name="T3" fmla="*/ 895 h 945"/>
                  <a:gd name="T4" fmla="*/ 321 w 321"/>
                  <a:gd name="T5" fmla="*/ 50 h 945"/>
                  <a:gd name="T6" fmla="*/ 271 w 321"/>
                  <a:gd name="T7" fmla="*/ 0 h 945"/>
                  <a:gd name="T8" fmla="*/ 50 w 321"/>
                  <a:gd name="T9" fmla="*/ 0 h 945"/>
                  <a:gd name="T10" fmla="*/ 0 w 321"/>
                  <a:gd name="T11" fmla="*/ 50 h 945"/>
                  <a:gd name="T12" fmla="*/ 0 w 321"/>
                  <a:gd name="T13" fmla="*/ 895 h 945"/>
                  <a:gd name="T14" fmla="*/ 50 w 321"/>
                  <a:gd name="T15" fmla="*/ 945 h 945"/>
                  <a:gd name="T16" fmla="*/ 271 w 321"/>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945">
                    <a:moveTo>
                      <a:pt x="271" y="945"/>
                    </a:moveTo>
                    <a:cubicBezTo>
                      <a:pt x="298" y="945"/>
                      <a:pt x="321" y="922"/>
                      <a:pt x="321" y="895"/>
                    </a:cubicBezTo>
                    <a:cubicBezTo>
                      <a:pt x="321" y="50"/>
                      <a:pt x="321" y="50"/>
                      <a:pt x="321" y="50"/>
                    </a:cubicBezTo>
                    <a:cubicBezTo>
                      <a:pt x="321" y="23"/>
                      <a:pt x="298" y="0"/>
                      <a:pt x="271" y="0"/>
                    </a:cubicBezTo>
                    <a:cubicBezTo>
                      <a:pt x="50" y="0"/>
                      <a:pt x="50" y="0"/>
                      <a:pt x="50" y="0"/>
                    </a:cubicBezTo>
                    <a:cubicBezTo>
                      <a:pt x="23" y="0"/>
                      <a:pt x="0" y="23"/>
                      <a:pt x="0" y="50"/>
                    </a:cubicBezTo>
                    <a:cubicBezTo>
                      <a:pt x="0" y="895"/>
                      <a:pt x="0" y="895"/>
                      <a:pt x="0" y="895"/>
                    </a:cubicBezTo>
                    <a:cubicBezTo>
                      <a:pt x="0" y="922"/>
                      <a:pt x="23" y="945"/>
                      <a:pt x="50" y="945"/>
                    </a:cubicBezTo>
                    <a:lnTo>
                      <a:pt x="271" y="945"/>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10" name="Freeform 20"/>
              <p:cNvSpPr>
                <a:spLocks/>
              </p:cNvSpPr>
              <p:nvPr/>
            </p:nvSpPr>
            <p:spPr bwMode="auto">
              <a:xfrm>
                <a:off x="2522538" y="2038351"/>
                <a:ext cx="74613" cy="215900"/>
              </a:xfrm>
              <a:custGeom>
                <a:avLst/>
                <a:gdLst>
                  <a:gd name="T0" fmla="*/ 271 w 321"/>
                  <a:gd name="T1" fmla="*/ 945 h 945"/>
                  <a:gd name="T2" fmla="*/ 321 w 321"/>
                  <a:gd name="T3" fmla="*/ 895 h 945"/>
                  <a:gd name="T4" fmla="*/ 321 w 321"/>
                  <a:gd name="T5" fmla="*/ 50 h 945"/>
                  <a:gd name="T6" fmla="*/ 271 w 321"/>
                  <a:gd name="T7" fmla="*/ 0 h 945"/>
                  <a:gd name="T8" fmla="*/ 50 w 321"/>
                  <a:gd name="T9" fmla="*/ 0 h 945"/>
                  <a:gd name="T10" fmla="*/ 0 w 321"/>
                  <a:gd name="T11" fmla="*/ 50 h 945"/>
                  <a:gd name="T12" fmla="*/ 0 w 321"/>
                  <a:gd name="T13" fmla="*/ 895 h 945"/>
                  <a:gd name="T14" fmla="*/ 50 w 321"/>
                  <a:gd name="T15" fmla="*/ 945 h 945"/>
                  <a:gd name="T16" fmla="*/ 271 w 321"/>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945">
                    <a:moveTo>
                      <a:pt x="271" y="945"/>
                    </a:moveTo>
                    <a:cubicBezTo>
                      <a:pt x="298" y="945"/>
                      <a:pt x="321" y="922"/>
                      <a:pt x="321" y="895"/>
                    </a:cubicBezTo>
                    <a:cubicBezTo>
                      <a:pt x="321" y="50"/>
                      <a:pt x="321" y="50"/>
                      <a:pt x="321" y="50"/>
                    </a:cubicBezTo>
                    <a:cubicBezTo>
                      <a:pt x="321" y="23"/>
                      <a:pt x="298" y="0"/>
                      <a:pt x="271" y="0"/>
                    </a:cubicBezTo>
                    <a:cubicBezTo>
                      <a:pt x="50" y="0"/>
                      <a:pt x="50" y="0"/>
                      <a:pt x="50" y="0"/>
                    </a:cubicBezTo>
                    <a:cubicBezTo>
                      <a:pt x="23" y="0"/>
                      <a:pt x="0" y="23"/>
                      <a:pt x="0" y="50"/>
                    </a:cubicBezTo>
                    <a:cubicBezTo>
                      <a:pt x="0" y="895"/>
                      <a:pt x="0" y="895"/>
                      <a:pt x="0" y="895"/>
                    </a:cubicBezTo>
                    <a:cubicBezTo>
                      <a:pt x="0" y="922"/>
                      <a:pt x="23" y="945"/>
                      <a:pt x="50" y="945"/>
                    </a:cubicBezTo>
                    <a:lnTo>
                      <a:pt x="271" y="945"/>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11" name="Freeform 21"/>
              <p:cNvSpPr>
                <a:spLocks/>
              </p:cNvSpPr>
              <p:nvPr/>
            </p:nvSpPr>
            <p:spPr bwMode="auto">
              <a:xfrm>
                <a:off x="2452688" y="1836738"/>
                <a:ext cx="536575" cy="125413"/>
              </a:xfrm>
              <a:custGeom>
                <a:avLst/>
                <a:gdLst>
                  <a:gd name="T0" fmla="*/ 2310 w 2360"/>
                  <a:gd name="T1" fmla="*/ 504 h 545"/>
                  <a:gd name="T2" fmla="*/ 1257 w 2360"/>
                  <a:gd name="T3" fmla="*/ 22 h 545"/>
                  <a:gd name="T4" fmla="*/ 1076 w 2360"/>
                  <a:gd name="T5" fmla="*/ 23 h 545"/>
                  <a:gd name="T6" fmla="*/ 49 w 2360"/>
                  <a:gd name="T7" fmla="*/ 503 h 545"/>
                  <a:gd name="T8" fmla="*/ 59 w 2360"/>
                  <a:gd name="T9" fmla="*/ 545 h 545"/>
                  <a:gd name="T10" fmla="*/ 2301 w 2360"/>
                  <a:gd name="T11" fmla="*/ 545 h 545"/>
                  <a:gd name="T12" fmla="*/ 2310 w 2360"/>
                  <a:gd name="T13" fmla="*/ 504 h 545"/>
                </a:gdLst>
                <a:ahLst/>
                <a:cxnLst>
                  <a:cxn ang="0">
                    <a:pos x="T0" y="T1"/>
                  </a:cxn>
                  <a:cxn ang="0">
                    <a:pos x="T2" y="T3"/>
                  </a:cxn>
                  <a:cxn ang="0">
                    <a:pos x="T4" y="T5"/>
                  </a:cxn>
                  <a:cxn ang="0">
                    <a:pos x="T6" y="T7"/>
                  </a:cxn>
                  <a:cxn ang="0">
                    <a:pos x="T8" y="T9"/>
                  </a:cxn>
                  <a:cxn ang="0">
                    <a:pos x="T10" y="T11"/>
                  </a:cxn>
                  <a:cxn ang="0">
                    <a:pos x="T12" y="T13"/>
                  </a:cxn>
                </a:cxnLst>
                <a:rect l="0" t="0" r="r" b="b"/>
                <a:pathLst>
                  <a:path w="2360" h="545">
                    <a:moveTo>
                      <a:pt x="2310" y="504"/>
                    </a:moveTo>
                    <a:cubicBezTo>
                      <a:pt x="1257" y="22"/>
                      <a:pt x="1257" y="22"/>
                      <a:pt x="1257" y="22"/>
                    </a:cubicBezTo>
                    <a:cubicBezTo>
                      <a:pt x="1207" y="0"/>
                      <a:pt x="1126" y="0"/>
                      <a:pt x="1076" y="23"/>
                    </a:cubicBezTo>
                    <a:cubicBezTo>
                      <a:pt x="49" y="503"/>
                      <a:pt x="49" y="503"/>
                      <a:pt x="49" y="503"/>
                    </a:cubicBezTo>
                    <a:cubicBezTo>
                      <a:pt x="0" y="526"/>
                      <a:pt x="4" y="545"/>
                      <a:pt x="59" y="545"/>
                    </a:cubicBezTo>
                    <a:cubicBezTo>
                      <a:pt x="2301" y="545"/>
                      <a:pt x="2301" y="545"/>
                      <a:pt x="2301" y="545"/>
                    </a:cubicBezTo>
                    <a:cubicBezTo>
                      <a:pt x="2356" y="545"/>
                      <a:pt x="2360" y="526"/>
                      <a:pt x="2310" y="504"/>
                    </a:cubicBez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202" name="Freeform 22"/>
            <p:cNvSpPr>
              <a:spLocks noEditPoints="1"/>
            </p:cNvSpPr>
            <p:nvPr/>
          </p:nvSpPr>
          <p:spPr bwMode="auto">
            <a:xfrm>
              <a:off x="3233738" y="1827213"/>
              <a:ext cx="307975" cy="517525"/>
            </a:xfrm>
            <a:custGeom>
              <a:avLst/>
              <a:gdLst>
                <a:gd name="T0" fmla="*/ 1132 w 1351"/>
                <a:gd name="T1" fmla="*/ 0 h 2266"/>
                <a:gd name="T2" fmla="*/ 219 w 1351"/>
                <a:gd name="T3" fmla="*/ 0 h 2266"/>
                <a:gd name="T4" fmla="*/ 0 w 1351"/>
                <a:gd name="T5" fmla="*/ 223 h 2266"/>
                <a:gd name="T6" fmla="*/ 0 w 1351"/>
                <a:gd name="T7" fmla="*/ 2043 h 2266"/>
                <a:gd name="T8" fmla="*/ 220 w 1351"/>
                <a:gd name="T9" fmla="*/ 2266 h 2266"/>
                <a:gd name="T10" fmla="*/ 1131 w 1351"/>
                <a:gd name="T11" fmla="*/ 2266 h 2266"/>
                <a:gd name="T12" fmla="*/ 1351 w 1351"/>
                <a:gd name="T13" fmla="*/ 2043 h 2266"/>
                <a:gd name="T14" fmla="*/ 1351 w 1351"/>
                <a:gd name="T15" fmla="*/ 223 h 2266"/>
                <a:gd name="T16" fmla="*/ 1132 w 1351"/>
                <a:gd name="T17" fmla="*/ 0 h 2266"/>
                <a:gd name="T18" fmla="*/ 675 w 1351"/>
                <a:gd name="T19" fmla="*/ 2009 h 2266"/>
                <a:gd name="T20" fmla="*/ 483 w 1351"/>
                <a:gd name="T21" fmla="*/ 1816 h 2266"/>
                <a:gd name="T22" fmla="*/ 675 w 1351"/>
                <a:gd name="T23" fmla="*/ 1624 h 2266"/>
                <a:gd name="T24" fmla="*/ 868 w 1351"/>
                <a:gd name="T25" fmla="*/ 1816 h 2266"/>
                <a:gd name="T26" fmla="*/ 675 w 1351"/>
                <a:gd name="T27" fmla="*/ 2009 h 2266"/>
                <a:gd name="T28" fmla="*/ 971 w 1351"/>
                <a:gd name="T29" fmla="*/ 1286 h 2266"/>
                <a:gd name="T30" fmla="*/ 380 w 1351"/>
                <a:gd name="T31" fmla="*/ 1286 h 2266"/>
                <a:gd name="T32" fmla="*/ 288 w 1351"/>
                <a:gd name="T33" fmla="*/ 1194 h 2266"/>
                <a:gd name="T34" fmla="*/ 380 w 1351"/>
                <a:gd name="T35" fmla="*/ 1102 h 2266"/>
                <a:gd name="T36" fmla="*/ 971 w 1351"/>
                <a:gd name="T37" fmla="*/ 1102 h 2266"/>
                <a:gd name="T38" fmla="*/ 1063 w 1351"/>
                <a:gd name="T39" fmla="*/ 1194 h 2266"/>
                <a:gd name="T40" fmla="*/ 971 w 1351"/>
                <a:gd name="T41" fmla="*/ 1286 h 2266"/>
                <a:gd name="T42" fmla="*/ 971 w 1351"/>
                <a:gd name="T43" fmla="*/ 899 h 2266"/>
                <a:gd name="T44" fmla="*/ 380 w 1351"/>
                <a:gd name="T45" fmla="*/ 899 h 2266"/>
                <a:gd name="T46" fmla="*/ 288 w 1351"/>
                <a:gd name="T47" fmla="*/ 806 h 2266"/>
                <a:gd name="T48" fmla="*/ 380 w 1351"/>
                <a:gd name="T49" fmla="*/ 714 h 2266"/>
                <a:gd name="T50" fmla="*/ 971 w 1351"/>
                <a:gd name="T51" fmla="*/ 714 h 2266"/>
                <a:gd name="T52" fmla="*/ 1063 w 1351"/>
                <a:gd name="T53" fmla="*/ 806 h 2266"/>
                <a:gd name="T54" fmla="*/ 971 w 1351"/>
                <a:gd name="T55" fmla="*/ 899 h 2266"/>
                <a:gd name="T56" fmla="*/ 971 w 1351"/>
                <a:gd name="T57" fmla="*/ 511 h 2266"/>
                <a:gd name="T58" fmla="*/ 380 w 1351"/>
                <a:gd name="T59" fmla="*/ 511 h 2266"/>
                <a:gd name="T60" fmla="*/ 288 w 1351"/>
                <a:gd name="T61" fmla="*/ 418 h 2266"/>
                <a:gd name="T62" fmla="*/ 380 w 1351"/>
                <a:gd name="T63" fmla="*/ 326 h 2266"/>
                <a:gd name="T64" fmla="*/ 971 w 1351"/>
                <a:gd name="T65" fmla="*/ 326 h 2266"/>
                <a:gd name="T66" fmla="*/ 1063 w 1351"/>
                <a:gd name="T67" fmla="*/ 418 h 2266"/>
                <a:gd name="T68" fmla="*/ 971 w 1351"/>
                <a:gd name="T69" fmla="*/ 511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1" h="2266">
                  <a:moveTo>
                    <a:pt x="1132" y="0"/>
                  </a:moveTo>
                  <a:cubicBezTo>
                    <a:pt x="219" y="0"/>
                    <a:pt x="219" y="0"/>
                    <a:pt x="219" y="0"/>
                  </a:cubicBezTo>
                  <a:cubicBezTo>
                    <a:pt x="97" y="0"/>
                    <a:pt x="0" y="100"/>
                    <a:pt x="0" y="223"/>
                  </a:cubicBezTo>
                  <a:cubicBezTo>
                    <a:pt x="0" y="2043"/>
                    <a:pt x="0" y="2043"/>
                    <a:pt x="0" y="2043"/>
                  </a:cubicBezTo>
                  <a:cubicBezTo>
                    <a:pt x="0" y="2166"/>
                    <a:pt x="99" y="2266"/>
                    <a:pt x="220" y="2266"/>
                  </a:cubicBezTo>
                  <a:cubicBezTo>
                    <a:pt x="1131" y="2266"/>
                    <a:pt x="1131" y="2266"/>
                    <a:pt x="1131" y="2266"/>
                  </a:cubicBezTo>
                  <a:cubicBezTo>
                    <a:pt x="1252" y="2266"/>
                    <a:pt x="1351" y="2166"/>
                    <a:pt x="1351" y="2043"/>
                  </a:cubicBezTo>
                  <a:cubicBezTo>
                    <a:pt x="1351" y="223"/>
                    <a:pt x="1351" y="223"/>
                    <a:pt x="1351" y="223"/>
                  </a:cubicBezTo>
                  <a:cubicBezTo>
                    <a:pt x="1351" y="100"/>
                    <a:pt x="1254" y="0"/>
                    <a:pt x="1132" y="0"/>
                  </a:cubicBezTo>
                  <a:close/>
                  <a:moveTo>
                    <a:pt x="675" y="2009"/>
                  </a:moveTo>
                  <a:cubicBezTo>
                    <a:pt x="569" y="2009"/>
                    <a:pt x="483" y="1923"/>
                    <a:pt x="483" y="1816"/>
                  </a:cubicBezTo>
                  <a:cubicBezTo>
                    <a:pt x="483" y="1710"/>
                    <a:pt x="569" y="1624"/>
                    <a:pt x="675" y="1624"/>
                  </a:cubicBezTo>
                  <a:cubicBezTo>
                    <a:pt x="782" y="1624"/>
                    <a:pt x="868" y="1710"/>
                    <a:pt x="868" y="1816"/>
                  </a:cubicBezTo>
                  <a:cubicBezTo>
                    <a:pt x="868" y="1923"/>
                    <a:pt x="782" y="2009"/>
                    <a:pt x="675" y="2009"/>
                  </a:cubicBezTo>
                  <a:close/>
                  <a:moveTo>
                    <a:pt x="971" y="1286"/>
                  </a:moveTo>
                  <a:cubicBezTo>
                    <a:pt x="380" y="1286"/>
                    <a:pt x="380" y="1286"/>
                    <a:pt x="380" y="1286"/>
                  </a:cubicBezTo>
                  <a:cubicBezTo>
                    <a:pt x="329" y="1286"/>
                    <a:pt x="288" y="1245"/>
                    <a:pt x="288" y="1194"/>
                  </a:cubicBezTo>
                  <a:cubicBezTo>
                    <a:pt x="288" y="1143"/>
                    <a:pt x="329" y="1102"/>
                    <a:pt x="380" y="1102"/>
                  </a:cubicBezTo>
                  <a:cubicBezTo>
                    <a:pt x="971" y="1102"/>
                    <a:pt x="971" y="1102"/>
                    <a:pt x="971" y="1102"/>
                  </a:cubicBezTo>
                  <a:cubicBezTo>
                    <a:pt x="1022" y="1102"/>
                    <a:pt x="1063" y="1143"/>
                    <a:pt x="1063" y="1194"/>
                  </a:cubicBezTo>
                  <a:cubicBezTo>
                    <a:pt x="1063" y="1245"/>
                    <a:pt x="1022" y="1286"/>
                    <a:pt x="971" y="1286"/>
                  </a:cubicBezTo>
                  <a:close/>
                  <a:moveTo>
                    <a:pt x="971" y="899"/>
                  </a:moveTo>
                  <a:cubicBezTo>
                    <a:pt x="380" y="899"/>
                    <a:pt x="380" y="899"/>
                    <a:pt x="380" y="899"/>
                  </a:cubicBezTo>
                  <a:cubicBezTo>
                    <a:pt x="329" y="899"/>
                    <a:pt x="288" y="857"/>
                    <a:pt x="288" y="806"/>
                  </a:cubicBezTo>
                  <a:cubicBezTo>
                    <a:pt x="288" y="755"/>
                    <a:pt x="329" y="714"/>
                    <a:pt x="380" y="714"/>
                  </a:cubicBezTo>
                  <a:cubicBezTo>
                    <a:pt x="971" y="714"/>
                    <a:pt x="971" y="714"/>
                    <a:pt x="971" y="714"/>
                  </a:cubicBezTo>
                  <a:cubicBezTo>
                    <a:pt x="1022" y="714"/>
                    <a:pt x="1063" y="755"/>
                    <a:pt x="1063" y="806"/>
                  </a:cubicBezTo>
                  <a:cubicBezTo>
                    <a:pt x="1063" y="857"/>
                    <a:pt x="1022" y="899"/>
                    <a:pt x="971" y="899"/>
                  </a:cubicBezTo>
                  <a:close/>
                  <a:moveTo>
                    <a:pt x="971" y="511"/>
                  </a:moveTo>
                  <a:cubicBezTo>
                    <a:pt x="380" y="511"/>
                    <a:pt x="380" y="511"/>
                    <a:pt x="380" y="511"/>
                  </a:cubicBezTo>
                  <a:cubicBezTo>
                    <a:pt x="329" y="511"/>
                    <a:pt x="288" y="469"/>
                    <a:pt x="288" y="418"/>
                  </a:cubicBezTo>
                  <a:cubicBezTo>
                    <a:pt x="288" y="367"/>
                    <a:pt x="329" y="326"/>
                    <a:pt x="380" y="326"/>
                  </a:cubicBezTo>
                  <a:cubicBezTo>
                    <a:pt x="971" y="326"/>
                    <a:pt x="971" y="326"/>
                    <a:pt x="971" y="326"/>
                  </a:cubicBezTo>
                  <a:cubicBezTo>
                    <a:pt x="1022" y="326"/>
                    <a:pt x="1063" y="367"/>
                    <a:pt x="1063" y="418"/>
                  </a:cubicBezTo>
                  <a:cubicBezTo>
                    <a:pt x="1063" y="469"/>
                    <a:pt x="1022" y="511"/>
                    <a:pt x="971" y="511"/>
                  </a:cubicBez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03" name="Freeform 23"/>
            <p:cNvSpPr>
              <a:spLocks noEditPoints="1"/>
            </p:cNvSpPr>
            <p:nvPr/>
          </p:nvSpPr>
          <p:spPr bwMode="auto">
            <a:xfrm>
              <a:off x="3787776" y="1820863"/>
              <a:ext cx="334963" cy="530225"/>
            </a:xfrm>
            <a:custGeom>
              <a:avLst/>
              <a:gdLst>
                <a:gd name="T0" fmla="*/ 1167 w 1468"/>
                <a:gd name="T1" fmla="*/ 0 h 2327"/>
                <a:gd name="T2" fmla="*/ 300 w 1468"/>
                <a:gd name="T3" fmla="*/ 0 h 2327"/>
                <a:gd name="T4" fmla="*/ 0 w 1468"/>
                <a:gd name="T5" fmla="*/ 301 h 2327"/>
                <a:gd name="T6" fmla="*/ 0 w 1468"/>
                <a:gd name="T7" fmla="*/ 2027 h 2327"/>
                <a:gd name="T8" fmla="*/ 300 w 1468"/>
                <a:gd name="T9" fmla="*/ 2327 h 2327"/>
                <a:gd name="T10" fmla="*/ 1167 w 1468"/>
                <a:gd name="T11" fmla="*/ 2327 h 2327"/>
                <a:gd name="T12" fmla="*/ 1468 w 1468"/>
                <a:gd name="T13" fmla="*/ 2027 h 2327"/>
                <a:gd name="T14" fmla="*/ 1468 w 1468"/>
                <a:gd name="T15" fmla="*/ 301 h 2327"/>
                <a:gd name="T16" fmla="*/ 1167 w 1468"/>
                <a:gd name="T17" fmla="*/ 0 h 2327"/>
                <a:gd name="T18" fmla="*/ 375 w 1468"/>
                <a:gd name="T19" fmla="*/ 151 h 2327"/>
                <a:gd name="T20" fmla="*/ 1092 w 1468"/>
                <a:gd name="T21" fmla="*/ 151 h 2327"/>
                <a:gd name="T22" fmla="*/ 1142 w 1468"/>
                <a:gd name="T23" fmla="*/ 207 h 2327"/>
                <a:gd name="T24" fmla="*/ 1092 w 1468"/>
                <a:gd name="T25" fmla="*/ 262 h 2327"/>
                <a:gd name="T26" fmla="*/ 375 w 1468"/>
                <a:gd name="T27" fmla="*/ 262 h 2327"/>
                <a:gd name="T28" fmla="*/ 325 w 1468"/>
                <a:gd name="T29" fmla="*/ 207 h 2327"/>
                <a:gd name="T30" fmla="*/ 375 w 1468"/>
                <a:gd name="T31" fmla="*/ 151 h 2327"/>
                <a:gd name="T32" fmla="*/ 482 w 1468"/>
                <a:gd name="T33" fmla="*/ 2041 h 2327"/>
                <a:gd name="T34" fmla="*/ 226 w 1468"/>
                <a:gd name="T35" fmla="*/ 2041 h 2327"/>
                <a:gd name="T36" fmla="*/ 176 w 1468"/>
                <a:gd name="T37" fmla="*/ 1998 h 2327"/>
                <a:gd name="T38" fmla="*/ 226 w 1468"/>
                <a:gd name="T39" fmla="*/ 1954 h 2327"/>
                <a:gd name="T40" fmla="*/ 482 w 1468"/>
                <a:gd name="T41" fmla="*/ 1954 h 2327"/>
                <a:gd name="T42" fmla="*/ 532 w 1468"/>
                <a:gd name="T43" fmla="*/ 1998 h 2327"/>
                <a:gd name="T44" fmla="*/ 482 w 1468"/>
                <a:gd name="T45" fmla="*/ 2041 h 2327"/>
                <a:gd name="T46" fmla="*/ 734 w 1468"/>
                <a:gd name="T47" fmla="*/ 2114 h 2327"/>
                <a:gd name="T48" fmla="*/ 617 w 1468"/>
                <a:gd name="T49" fmla="*/ 1998 h 2327"/>
                <a:gd name="T50" fmla="*/ 734 w 1468"/>
                <a:gd name="T51" fmla="*/ 1881 h 2327"/>
                <a:gd name="T52" fmla="*/ 850 w 1468"/>
                <a:gd name="T53" fmla="*/ 1998 h 2327"/>
                <a:gd name="T54" fmla="*/ 734 w 1468"/>
                <a:gd name="T55" fmla="*/ 2114 h 2327"/>
                <a:gd name="T56" fmla="*/ 1241 w 1468"/>
                <a:gd name="T57" fmla="*/ 2041 h 2327"/>
                <a:gd name="T58" fmla="*/ 986 w 1468"/>
                <a:gd name="T59" fmla="*/ 2041 h 2327"/>
                <a:gd name="T60" fmla="*/ 935 w 1468"/>
                <a:gd name="T61" fmla="*/ 1998 h 2327"/>
                <a:gd name="T62" fmla="*/ 986 w 1468"/>
                <a:gd name="T63" fmla="*/ 1954 h 2327"/>
                <a:gd name="T64" fmla="*/ 1241 w 1468"/>
                <a:gd name="T65" fmla="*/ 1954 h 2327"/>
                <a:gd name="T66" fmla="*/ 1291 w 1468"/>
                <a:gd name="T67" fmla="*/ 1998 h 2327"/>
                <a:gd name="T68" fmla="*/ 1241 w 1468"/>
                <a:gd name="T69" fmla="*/ 2041 h 2327"/>
                <a:gd name="T70" fmla="*/ 1354 w 1468"/>
                <a:gd name="T71" fmla="*/ 1753 h 2327"/>
                <a:gd name="T72" fmla="*/ 113 w 1468"/>
                <a:gd name="T73" fmla="*/ 1753 h 2327"/>
                <a:gd name="T74" fmla="*/ 113 w 1468"/>
                <a:gd name="T75" fmla="*/ 360 h 2327"/>
                <a:gd name="T76" fmla="*/ 1354 w 1468"/>
                <a:gd name="T77" fmla="*/ 360 h 2327"/>
                <a:gd name="T78" fmla="*/ 1354 w 1468"/>
                <a:gd name="T79" fmla="*/ 175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8" h="2327">
                  <a:moveTo>
                    <a:pt x="1167" y="0"/>
                  </a:moveTo>
                  <a:cubicBezTo>
                    <a:pt x="300" y="0"/>
                    <a:pt x="300" y="0"/>
                    <a:pt x="300" y="0"/>
                  </a:cubicBezTo>
                  <a:cubicBezTo>
                    <a:pt x="135" y="0"/>
                    <a:pt x="0" y="136"/>
                    <a:pt x="0" y="301"/>
                  </a:cubicBezTo>
                  <a:cubicBezTo>
                    <a:pt x="0" y="2027"/>
                    <a:pt x="0" y="2027"/>
                    <a:pt x="0" y="2027"/>
                  </a:cubicBezTo>
                  <a:cubicBezTo>
                    <a:pt x="0" y="2192"/>
                    <a:pt x="135" y="2327"/>
                    <a:pt x="300" y="2327"/>
                  </a:cubicBezTo>
                  <a:cubicBezTo>
                    <a:pt x="1167" y="2327"/>
                    <a:pt x="1167" y="2327"/>
                    <a:pt x="1167" y="2327"/>
                  </a:cubicBezTo>
                  <a:cubicBezTo>
                    <a:pt x="1332" y="2327"/>
                    <a:pt x="1468" y="2192"/>
                    <a:pt x="1468" y="2027"/>
                  </a:cubicBezTo>
                  <a:cubicBezTo>
                    <a:pt x="1468" y="301"/>
                    <a:pt x="1468" y="301"/>
                    <a:pt x="1468" y="301"/>
                  </a:cubicBezTo>
                  <a:cubicBezTo>
                    <a:pt x="1468" y="136"/>
                    <a:pt x="1332" y="0"/>
                    <a:pt x="1167" y="0"/>
                  </a:cubicBezTo>
                  <a:close/>
                  <a:moveTo>
                    <a:pt x="375" y="151"/>
                  </a:moveTo>
                  <a:cubicBezTo>
                    <a:pt x="1092" y="151"/>
                    <a:pt x="1092" y="151"/>
                    <a:pt x="1092" y="151"/>
                  </a:cubicBezTo>
                  <a:cubicBezTo>
                    <a:pt x="1120" y="151"/>
                    <a:pt x="1142" y="176"/>
                    <a:pt x="1142" y="207"/>
                  </a:cubicBezTo>
                  <a:cubicBezTo>
                    <a:pt x="1142" y="237"/>
                    <a:pt x="1120" y="262"/>
                    <a:pt x="1092" y="262"/>
                  </a:cubicBezTo>
                  <a:cubicBezTo>
                    <a:pt x="375" y="262"/>
                    <a:pt x="375" y="262"/>
                    <a:pt x="375" y="262"/>
                  </a:cubicBezTo>
                  <a:cubicBezTo>
                    <a:pt x="348" y="262"/>
                    <a:pt x="325" y="237"/>
                    <a:pt x="325" y="207"/>
                  </a:cubicBezTo>
                  <a:cubicBezTo>
                    <a:pt x="325" y="176"/>
                    <a:pt x="348" y="151"/>
                    <a:pt x="375" y="151"/>
                  </a:cubicBezTo>
                  <a:close/>
                  <a:moveTo>
                    <a:pt x="482" y="2041"/>
                  </a:moveTo>
                  <a:cubicBezTo>
                    <a:pt x="226" y="2041"/>
                    <a:pt x="226" y="2041"/>
                    <a:pt x="226" y="2041"/>
                  </a:cubicBezTo>
                  <a:cubicBezTo>
                    <a:pt x="199" y="2041"/>
                    <a:pt x="176" y="2021"/>
                    <a:pt x="176" y="1998"/>
                  </a:cubicBezTo>
                  <a:cubicBezTo>
                    <a:pt x="176" y="1974"/>
                    <a:pt x="199" y="1954"/>
                    <a:pt x="226" y="1954"/>
                  </a:cubicBezTo>
                  <a:cubicBezTo>
                    <a:pt x="482" y="1954"/>
                    <a:pt x="482" y="1954"/>
                    <a:pt x="482" y="1954"/>
                  </a:cubicBezTo>
                  <a:cubicBezTo>
                    <a:pt x="509" y="1954"/>
                    <a:pt x="532" y="1974"/>
                    <a:pt x="532" y="1998"/>
                  </a:cubicBezTo>
                  <a:cubicBezTo>
                    <a:pt x="532" y="2021"/>
                    <a:pt x="509" y="2041"/>
                    <a:pt x="482" y="2041"/>
                  </a:cubicBezTo>
                  <a:close/>
                  <a:moveTo>
                    <a:pt x="734" y="2114"/>
                  </a:moveTo>
                  <a:cubicBezTo>
                    <a:pt x="669" y="2114"/>
                    <a:pt x="617" y="2062"/>
                    <a:pt x="617" y="1998"/>
                  </a:cubicBezTo>
                  <a:cubicBezTo>
                    <a:pt x="617" y="1933"/>
                    <a:pt x="669" y="1881"/>
                    <a:pt x="734" y="1881"/>
                  </a:cubicBezTo>
                  <a:cubicBezTo>
                    <a:pt x="798" y="1881"/>
                    <a:pt x="850" y="1933"/>
                    <a:pt x="850" y="1998"/>
                  </a:cubicBezTo>
                  <a:cubicBezTo>
                    <a:pt x="850" y="2062"/>
                    <a:pt x="798" y="2114"/>
                    <a:pt x="734" y="2114"/>
                  </a:cubicBezTo>
                  <a:close/>
                  <a:moveTo>
                    <a:pt x="1241" y="2041"/>
                  </a:moveTo>
                  <a:cubicBezTo>
                    <a:pt x="986" y="2041"/>
                    <a:pt x="986" y="2041"/>
                    <a:pt x="986" y="2041"/>
                  </a:cubicBezTo>
                  <a:cubicBezTo>
                    <a:pt x="958" y="2041"/>
                    <a:pt x="935" y="2021"/>
                    <a:pt x="935" y="1998"/>
                  </a:cubicBezTo>
                  <a:cubicBezTo>
                    <a:pt x="935" y="1974"/>
                    <a:pt x="958" y="1954"/>
                    <a:pt x="986" y="1954"/>
                  </a:cubicBezTo>
                  <a:cubicBezTo>
                    <a:pt x="1241" y="1954"/>
                    <a:pt x="1241" y="1954"/>
                    <a:pt x="1241" y="1954"/>
                  </a:cubicBezTo>
                  <a:cubicBezTo>
                    <a:pt x="1269" y="1954"/>
                    <a:pt x="1291" y="1974"/>
                    <a:pt x="1291" y="1998"/>
                  </a:cubicBezTo>
                  <a:cubicBezTo>
                    <a:pt x="1291" y="2021"/>
                    <a:pt x="1269" y="2041"/>
                    <a:pt x="1241" y="2041"/>
                  </a:cubicBezTo>
                  <a:close/>
                  <a:moveTo>
                    <a:pt x="1354" y="1753"/>
                  </a:moveTo>
                  <a:cubicBezTo>
                    <a:pt x="113" y="1753"/>
                    <a:pt x="113" y="1753"/>
                    <a:pt x="113" y="1753"/>
                  </a:cubicBezTo>
                  <a:cubicBezTo>
                    <a:pt x="113" y="360"/>
                    <a:pt x="113" y="360"/>
                    <a:pt x="113" y="360"/>
                  </a:cubicBezTo>
                  <a:cubicBezTo>
                    <a:pt x="1354" y="360"/>
                    <a:pt x="1354" y="360"/>
                    <a:pt x="1354" y="360"/>
                  </a:cubicBezTo>
                  <a:lnTo>
                    <a:pt x="1354" y="1753"/>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04" name="Freeform 24"/>
            <p:cNvSpPr>
              <a:spLocks/>
            </p:cNvSpPr>
            <p:nvPr/>
          </p:nvSpPr>
          <p:spPr bwMode="auto">
            <a:xfrm>
              <a:off x="2984499" y="1995488"/>
              <a:ext cx="212725" cy="120650"/>
            </a:xfrm>
            <a:custGeom>
              <a:avLst/>
              <a:gdLst>
                <a:gd name="T0" fmla="*/ 134 w 134"/>
                <a:gd name="T1" fmla="*/ 38 h 76"/>
                <a:gd name="T2" fmla="*/ 98 w 134"/>
                <a:gd name="T3" fmla="*/ 0 h 76"/>
                <a:gd name="T4" fmla="*/ 98 w 134"/>
                <a:gd name="T5" fmla="*/ 19 h 76"/>
                <a:gd name="T6" fmla="*/ 89 w 134"/>
                <a:gd name="T7" fmla="*/ 19 h 76"/>
                <a:gd name="T8" fmla="*/ 89 w 134"/>
                <a:gd name="T9" fmla="*/ 19 h 76"/>
                <a:gd name="T10" fmla="*/ 37 w 134"/>
                <a:gd name="T11" fmla="*/ 19 h 76"/>
                <a:gd name="T12" fmla="*/ 37 w 134"/>
                <a:gd name="T13" fmla="*/ 0 h 76"/>
                <a:gd name="T14" fmla="*/ 0 w 134"/>
                <a:gd name="T15" fmla="*/ 37 h 76"/>
                <a:gd name="T16" fmla="*/ 36 w 134"/>
                <a:gd name="T17" fmla="*/ 76 h 76"/>
                <a:gd name="T18" fmla="*/ 36 w 134"/>
                <a:gd name="T19" fmla="*/ 57 h 76"/>
                <a:gd name="T20" fmla="*/ 45 w 134"/>
                <a:gd name="T21" fmla="*/ 57 h 76"/>
                <a:gd name="T22" fmla="*/ 45 w 134"/>
                <a:gd name="T23" fmla="*/ 57 h 76"/>
                <a:gd name="T24" fmla="*/ 97 w 134"/>
                <a:gd name="T25" fmla="*/ 57 h 76"/>
                <a:gd name="T26" fmla="*/ 97 w 134"/>
                <a:gd name="T27" fmla="*/ 76 h 76"/>
                <a:gd name="T28" fmla="*/ 134 w 134"/>
                <a:gd name="T2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76">
                  <a:moveTo>
                    <a:pt x="134" y="38"/>
                  </a:moveTo>
                  <a:lnTo>
                    <a:pt x="98" y="0"/>
                  </a:lnTo>
                  <a:lnTo>
                    <a:pt x="98" y="19"/>
                  </a:lnTo>
                  <a:lnTo>
                    <a:pt x="89" y="19"/>
                  </a:lnTo>
                  <a:lnTo>
                    <a:pt x="89" y="19"/>
                  </a:lnTo>
                  <a:lnTo>
                    <a:pt x="37" y="19"/>
                  </a:lnTo>
                  <a:lnTo>
                    <a:pt x="37" y="0"/>
                  </a:lnTo>
                  <a:lnTo>
                    <a:pt x="0" y="37"/>
                  </a:lnTo>
                  <a:lnTo>
                    <a:pt x="36" y="76"/>
                  </a:lnTo>
                  <a:lnTo>
                    <a:pt x="36" y="57"/>
                  </a:lnTo>
                  <a:lnTo>
                    <a:pt x="45" y="57"/>
                  </a:lnTo>
                  <a:lnTo>
                    <a:pt x="45" y="57"/>
                  </a:lnTo>
                  <a:lnTo>
                    <a:pt x="97" y="57"/>
                  </a:lnTo>
                  <a:lnTo>
                    <a:pt x="97" y="76"/>
                  </a:lnTo>
                  <a:lnTo>
                    <a:pt x="134" y="38"/>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05" name="Freeform 25"/>
            <p:cNvSpPr>
              <a:spLocks/>
            </p:cNvSpPr>
            <p:nvPr/>
          </p:nvSpPr>
          <p:spPr bwMode="auto">
            <a:xfrm>
              <a:off x="3559176" y="1995488"/>
              <a:ext cx="211138" cy="120650"/>
            </a:xfrm>
            <a:custGeom>
              <a:avLst/>
              <a:gdLst>
                <a:gd name="T0" fmla="*/ 133 w 133"/>
                <a:gd name="T1" fmla="*/ 38 h 76"/>
                <a:gd name="T2" fmla="*/ 97 w 133"/>
                <a:gd name="T3" fmla="*/ 0 h 76"/>
                <a:gd name="T4" fmla="*/ 97 w 133"/>
                <a:gd name="T5" fmla="*/ 19 h 76"/>
                <a:gd name="T6" fmla="*/ 89 w 133"/>
                <a:gd name="T7" fmla="*/ 19 h 76"/>
                <a:gd name="T8" fmla="*/ 89 w 133"/>
                <a:gd name="T9" fmla="*/ 19 h 76"/>
                <a:gd name="T10" fmla="*/ 37 w 133"/>
                <a:gd name="T11" fmla="*/ 19 h 76"/>
                <a:gd name="T12" fmla="*/ 37 w 133"/>
                <a:gd name="T13" fmla="*/ 0 h 76"/>
                <a:gd name="T14" fmla="*/ 0 w 133"/>
                <a:gd name="T15" fmla="*/ 37 h 76"/>
                <a:gd name="T16" fmla="*/ 36 w 133"/>
                <a:gd name="T17" fmla="*/ 76 h 76"/>
                <a:gd name="T18" fmla="*/ 36 w 133"/>
                <a:gd name="T19" fmla="*/ 57 h 76"/>
                <a:gd name="T20" fmla="*/ 44 w 133"/>
                <a:gd name="T21" fmla="*/ 57 h 76"/>
                <a:gd name="T22" fmla="*/ 44 w 133"/>
                <a:gd name="T23" fmla="*/ 57 h 76"/>
                <a:gd name="T24" fmla="*/ 96 w 133"/>
                <a:gd name="T25" fmla="*/ 57 h 76"/>
                <a:gd name="T26" fmla="*/ 96 w 133"/>
                <a:gd name="T27" fmla="*/ 76 h 76"/>
                <a:gd name="T28" fmla="*/ 133 w 133"/>
                <a:gd name="T2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76">
                  <a:moveTo>
                    <a:pt x="133" y="38"/>
                  </a:moveTo>
                  <a:lnTo>
                    <a:pt x="97" y="0"/>
                  </a:lnTo>
                  <a:lnTo>
                    <a:pt x="97" y="19"/>
                  </a:lnTo>
                  <a:lnTo>
                    <a:pt x="89" y="19"/>
                  </a:lnTo>
                  <a:lnTo>
                    <a:pt x="89" y="19"/>
                  </a:lnTo>
                  <a:lnTo>
                    <a:pt x="37" y="19"/>
                  </a:lnTo>
                  <a:lnTo>
                    <a:pt x="37" y="0"/>
                  </a:lnTo>
                  <a:lnTo>
                    <a:pt x="0" y="37"/>
                  </a:lnTo>
                  <a:lnTo>
                    <a:pt x="36" y="76"/>
                  </a:lnTo>
                  <a:lnTo>
                    <a:pt x="36" y="57"/>
                  </a:lnTo>
                  <a:lnTo>
                    <a:pt x="44" y="57"/>
                  </a:lnTo>
                  <a:lnTo>
                    <a:pt x="44" y="57"/>
                  </a:lnTo>
                  <a:lnTo>
                    <a:pt x="96" y="57"/>
                  </a:lnTo>
                  <a:lnTo>
                    <a:pt x="96" y="76"/>
                  </a:lnTo>
                  <a:lnTo>
                    <a:pt x="133" y="38"/>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12" name="Group 211"/>
          <p:cNvGrpSpPr/>
          <p:nvPr/>
        </p:nvGrpSpPr>
        <p:grpSpPr>
          <a:xfrm>
            <a:off x="1054452" y="2948427"/>
            <a:ext cx="632708" cy="560636"/>
            <a:chOff x="1889126" y="1057275"/>
            <a:chExt cx="5351463" cy="4741863"/>
          </a:xfrm>
          <a:solidFill>
            <a:srgbClr val="00BBEE"/>
          </a:solidFill>
        </p:grpSpPr>
        <p:sp>
          <p:nvSpPr>
            <p:cNvPr id="213" name="Freeform 31"/>
            <p:cNvSpPr>
              <a:spLocks/>
            </p:cNvSpPr>
            <p:nvPr/>
          </p:nvSpPr>
          <p:spPr bwMode="auto">
            <a:xfrm>
              <a:off x="1889126" y="2732088"/>
              <a:ext cx="5351463" cy="3067050"/>
            </a:xfrm>
            <a:custGeom>
              <a:avLst/>
              <a:gdLst>
                <a:gd name="T0" fmla="*/ 1422 w 1427"/>
                <a:gd name="T1" fmla="*/ 97 h 818"/>
                <a:gd name="T2" fmla="*/ 1421 w 1427"/>
                <a:gd name="T3" fmla="*/ 100 h 818"/>
                <a:gd name="T4" fmla="*/ 1420 w 1427"/>
                <a:gd name="T5" fmla="*/ 97 h 818"/>
                <a:gd name="T6" fmla="*/ 1416 w 1427"/>
                <a:gd name="T7" fmla="*/ 109 h 818"/>
                <a:gd name="T8" fmla="*/ 1374 w 1427"/>
                <a:gd name="T9" fmla="*/ 181 h 818"/>
                <a:gd name="T10" fmla="*/ 1316 w 1427"/>
                <a:gd name="T11" fmla="*/ 248 h 818"/>
                <a:gd name="T12" fmla="*/ 1127 w 1427"/>
                <a:gd name="T13" fmla="*/ 360 h 818"/>
                <a:gd name="T14" fmla="*/ 1064 w 1427"/>
                <a:gd name="T15" fmla="*/ 378 h 818"/>
                <a:gd name="T16" fmla="*/ 824 w 1427"/>
                <a:gd name="T17" fmla="*/ 392 h 818"/>
                <a:gd name="T18" fmla="*/ 766 w 1427"/>
                <a:gd name="T19" fmla="*/ 384 h 818"/>
                <a:gd name="T20" fmla="*/ 509 w 1427"/>
                <a:gd name="T21" fmla="*/ 272 h 818"/>
                <a:gd name="T22" fmla="*/ 500 w 1427"/>
                <a:gd name="T23" fmla="*/ 265 h 818"/>
                <a:gd name="T24" fmla="*/ 508 w 1427"/>
                <a:gd name="T25" fmla="*/ 257 h 818"/>
                <a:gd name="T26" fmla="*/ 550 w 1427"/>
                <a:gd name="T27" fmla="*/ 215 h 818"/>
                <a:gd name="T28" fmla="*/ 596 w 1427"/>
                <a:gd name="T29" fmla="*/ 168 h 818"/>
                <a:gd name="T30" fmla="*/ 603 w 1427"/>
                <a:gd name="T31" fmla="*/ 157 h 818"/>
                <a:gd name="T32" fmla="*/ 603 w 1427"/>
                <a:gd name="T33" fmla="*/ 142 h 818"/>
                <a:gd name="T34" fmla="*/ 584 w 1427"/>
                <a:gd name="T35" fmla="*/ 124 h 818"/>
                <a:gd name="T36" fmla="*/ 509 w 1427"/>
                <a:gd name="T37" fmla="*/ 107 h 818"/>
                <a:gd name="T38" fmla="*/ 451 w 1427"/>
                <a:gd name="T39" fmla="*/ 95 h 818"/>
                <a:gd name="T40" fmla="*/ 285 w 1427"/>
                <a:gd name="T41" fmla="*/ 58 h 818"/>
                <a:gd name="T42" fmla="*/ 233 w 1427"/>
                <a:gd name="T43" fmla="*/ 46 h 818"/>
                <a:gd name="T44" fmla="*/ 181 w 1427"/>
                <a:gd name="T45" fmla="*/ 35 h 818"/>
                <a:gd name="T46" fmla="*/ 34 w 1427"/>
                <a:gd name="T47" fmla="*/ 2 h 818"/>
                <a:gd name="T48" fmla="*/ 10 w 1427"/>
                <a:gd name="T49" fmla="*/ 9 h 818"/>
                <a:gd name="T50" fmla="*/ 2 w 1427"/>
                <a:gd name="T51" fmla="*/ 34 h 818"/>
                <a:gd name="T52" fmla="*/ 123 w 1427"/>
                <a:gd name="T53" fmla="*/ 584 h 818"/>
                <a:gd name="T54" fmla="*/ 142 w 1427"/>
                <a:gd name="T55" fmla="*/ 603 h 818"/>
                <a:gd name="T56" fmla="*/ 149 w 1427"/>
                <a:gd name="T57" fmla="*/ 604 h 818"/>
                <a:gd name="T58" fmla="*/ 168 w 1427"/>
                <a:gd name="T59" fmla="*/ 597 h 818"/>
                <a:gd name="T60" fmla="*/ 253 w 1427"/>
                <a:gd name="T61" fmla="*/ 511 h 818"/>
                <a:gd name="T62" fmla="*/ 264 w 1427"/>
                <a:gd name="T63" fmla="*/ 501 h 818"/>
                <a:gd name="T64" fmla="*/ 347 w 1427"/>
                <a:gd name="T65" fmla="*/ 554 h 818"/>
                <a:gd name="T66" fmla="*/ 475 w 1427"/>
                <a:gd name="T67" fmla="*/ 604 h 818"/>
                <a:gd name="T68" fmla="*/ 566 w 1427"/>
                <a:gd name="T69" fmla="*/ 622 h 818"/>
                <a:gd name="T70" fmla="*/ 645 w 1427"/>
                <a:gd name="T71" fmla="*/ 630 h 818"/>
                <a:gd name="T72" fmla="*/ 766 w 1427"/>
                <a:gd name="T73" fmla="*/ 628 h 818"/>
                <a:gd name="T74" fmla="*/ 824 w 1427"/>
                <a:gd name="T75" fmla="*/ 620 h 818"/>
                <a:gd name="T76" fmla="*/ 984 w 1427"/>
                <a:gd name="T77" fmla="*/ 578 h 818"/>
                <a:gd name="T78" fmla="*/ 1071 w 1427"/>
                <a:gd name="T79" fmla="*/ 540 h 818"/>
                <a:gd name="T80" fmla="*/ 1290 w 1427"/>
                <a:gd name="T81" fmla="*/ 363 h 818"/>
                <a:gd name="T82" fmla="*/ 1290 w 1427"/>
                <a:gd name="T83" fmla="*/ 363 h 818"/>
                <a:gd name="T84" fmla="*/ 1287 w 1427"/>
                <a:gd name="T85" fmla="*/ 371 h 818"/>
                <a:gd name="T86" fmla="*/ 1167 w 1427"/>
                <a:gd name="T87" fmla="*/ 558 h 818"/>
                <a:gd name="T88" fmla="*/ 1165 w 1427"/>
                <a:gd name="T89" fmla="*/ 560 h 818"/>
                <a:gd name="T90" fmla="*/ 1130 w 1427"/>
                <a:gd name="T91" fmla="*/ 591 h 818"/>
                <a:gd name="T92" fmla="*/ 1120 w 1427"/>
                <a:gd name="T93" fmla="*/ 600 h 818"/>
                <a:gd name="T94" fmla="*/ 1084 w 1427"/>
                <a:gd name="T95" fmla="*/ 625 h 818"/>
                <a:gd name="T96" fmla="*/ 1077 w 1427"/>
                <a:gd name="T97" fmla="*/ 630 h 818"/>
                <a:gd name="T98" fmla="*/ 634 w 1427"/>
                <a:gd name="T99" fmla="*/ 743 h 818"/>
                <a:gd name="T100" fmla="*/ 438 w 1427"/>
                <a:gd name="T101" fmla="*/ 708 h 818"/>
                <a:gd name="T102" fmla="*/ 795 w 1427"/>
                <a:gd name="T103" fmla="*/ 818 h 818"/>
                <a:gd name="T104" fmla="*/ 1427 w 1427"/>
                <a:gd name="T105" fmla="*/ 186 h 818"/>
                <a:gd name="T106" fmla="*/ 1421 w 1427"/>
                <a:gd name="T107" fmla="*/ 101 h 818"/>
                <a:gd name="T108" fmla="*/ 1422 w 1427"/>
                <a:gd name="T109" fmla="*/ 9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7" h="818">
                  <a:moveTo>
                    <a:pt x="1422" y="97"/>
                  </a:moveTo>
                  <a:cubicBezTo>
                    <a:pt x="1422" y="98"/>
                    <a:pt x="1421" y="99"/>
                    <a:pt x="1421" y="100"/>
                  </a:cubicBezTo>
                  <a:cubicBezTo>
                    <a:pt x="1421" y="99"/>
                    <a:pt x="1420" y="98"/>
                    <a:pt x="1420" y="97"/>
                  </a:cubicBezTo>
                  <a:cubicBezTo>
                    <a:pt x="1419" y="101"/>
                    <a:pt x="1418" y="105"/>
                    <a:pt x="1416" y="109"/>
                  </a:cubicBezTo>
                  <a:cubicBezTo>
                    <a:pt x="1404" y="135"/>
                    <a:pt x="1390" y="159"/>
                    <a:pt x="1374" y="181"/>
                  </a:cubicBezTo>
                  <a:cubicBezTo>
                    <a:pt x="1357" y="206"/>
                    <a:pt x="1338" y="228"/>
                    <a:pt x="1316" y="248"/>
                  </a:cubicBezTo>
                  <a:cubicBezTo>
                    <a:pt x="1263" y="298"/>
                    <a:pt x="1198" y="335"/>
                    <a:pt x="1127" y="360"/>
                  </a:cubicBezTo>
                  <a:cubicBezTo>
                    <a:pt x="1106" y="367"/>
                    <a:pt x="1085" y="373"/>
                    <a:pt x="1064" y="378"/>
                  </a:cubicBezTo>
                  <a:cubicBezTo>
                    <a:pt x="986" y="396"/>
                    <a:pt x="903" y="400"/>
                    <a:pt x="824" y="392"/>
                  </a:cubicBezTo>
                  <a:cubicBezTo>
                    <a:pt x="804" y="390"/>
                    <a:pt x="785" y="387"/>
                    <a:pt x="766" y="384"/>
                  </a:cubicBezTo>
                  <a:cubicBezTo>
                    <a:pt x="668" y="366"/>
                    <a:pt x="578" y="328"/>
                    <a:pt x="509" y="272"/>
                  </a:cubicBezTo>
                  <a:cubicBezTo>
                    <a:pt x="506" y="270"/>
                    <a:pt x="503" y="268"/>
                    <a:pt x="500" y="265"/>
                  </a:cubicBezTo>
                  <a:cubicBezTo>
                    <a:pt x="508" y="257"/>
                    <a:pt x="508" y="257"/>
                    <a:pt x="508" y="257"/>
                  </a:cubicBezTo>
                  <a:cubicBezTo>
                    <a:pt x="550" y="215"/>
                    <a:pt x="550" y="215"/>
                    <a:pt x="550" y="215"/>
                  </a:cubicBezTo>
                  <a:cubicBezTo>
                    <a:pt x="596" y="168"/>
                    <a:pt x="596" y="168"/>
                    <a:pt x="596" y="168"/>
                  </a:cubicBezTo>
                  <a:cubicBezTo>
                    <a:pt x="600" y="165"/>
                    <a:pt x="602" y="161"/>
                    <a:pt x="603" y="157"/>
                  </a:cubicBezTo>
                  <a:cubicBezTo>
                    <a:pt x="604" y="152"/>
                    <a:pt x="605" y="147"/>
                    <a:pt x="603" y="142"/>
                  </a:cubicBezTo>
                  <a:cubicBezTo>
                    <a:pt x="600" y="133"/>
                    <a:pt x="593" y="126"/>
                    <a:pt x="584" y="124"/>
                  </a:cubicBezTo>
                  <a:cubicBezTo>
                    <a:pt x="509" y="107"/>
                    <a:pt x="509" y="107"/>
                    <a:pt x="509" y="107"/>
                  </a:cubicBezTo>
                  <a:cubicBezTo>
                    <a:pt x="451" y="95"/>
                    <a:pt x="451" y="95"/>
                    <a:pt x="451" y="95"/>
                  </a:cubicBezTo>
                  <a:cubicBezTo>
                    <a:pt x="285" y="58"/>
                    <a:pt x="285" y="58"/>
                    <a:pt x="285" y="58"/>
                  </a:cubicBezTo>
                  <a:cubicBezTo>
                    <a:pt x="233" y="46"/>
                    <a:pt x="233" y="46"/>
                    <a:pt x="233" y="46"/>
                  </a:cubicBezTo>
                  <a:cubicBezTo>
                    <a:pt x="181" y="35"/>
                    <a:pt x="181" y="35"/>
                    <a:pt x="181" y="35"/>
                  </a:cubicBezTo>
                  <a:cubicBezTo>
                    <a:pt x="34" y="2"/>
                    <a:pt x="34" y="2"/>
                    <a:pt x="34" y="2"/>
                  </a:cubicBezTo>
                  <a:cubicBezTo>
                    <a:pt x="25" y="0"/>
                    <a:pt x="16" y="3"/>
                    <a:pt x="10" y="9"/>
                  </a:cubicBezTo>
                  <a:cubicBezTo>
                    <a:pt x="3" y="16"/>
                    <a:pt x="0" y="25"/>
                    <a:pt x="2" y="34"/>
                  </a:cubicBezTo>
                  <a:cubicBezTo>
                    <a:pt x="123" y="584"/>
                    <a:pt x="123" y="584"/>
                    <a:pt x="123" y="584"/>
                  </a:cubicBezTo>
                  <a:cubicBezTo>
                    <a:pt x="125" y="593"/>
                    <a:pt x="132" y="600"/>
                    <a:pt x="142" y="603"/>
                  </a:cubicBezTo>
                  <a:cubicBezTo>
                    <a:pt x="144" y="604"/>
                    <a:pt x="147" y="604"/>
                    <a:pt x="149" y="604"/>
                  </a:cubicBezTo>
                  <a:cubicBezTo>
                    <a:pt x="156" y="604"/>
                    <a:pt x="163" y="602"/>
                    <a:pt x="168" y="597"/>
                  </a:cubicBezTo>
                  <a:cubicBezTo>
                    <a:pt x="253" y="511"/>
                    <a:pt x="253" y="511"/>
                    <a:pt x="253" y="511"/>
                  </a:cubicBezTo>
                  <a:cubicBezTo>
                    <a:pt x="264" y="501"/>
                    <a:pt x="264" y="501"/>
                    <a:pt x="264" y="501"/>
                  </a:cubicBezTo>
                  <a:cubicBezTo>
                    <a:pt x="289" y="521"/>
                    <a:pt x="317" y="538"/>
                    <a:pt x="347" y="554"/>
                  </a:cubicBezTo>
                  <a:cubicBezTo>
                    <a:pt x="386" y="574"/>
                    <a:pt x="429" y="591"/>
                    <a:pt x="475" y="604"/>
                  </a:cubicBezTo>
                  <a:cubicBezTo>
                    <a:pt x="505" y="612"/>
                    <a:pt x="535" y="618"/>
                    <a:pt x="566" y="622"/>
                  </a:cubicBezTo>
                  <a:cubicBezTo>
                    <a:pt x="592" y="626"/>
                    <a:pt x="618" y="629"/>
                    <a:pt x="645" y="630"/>
                  </a:cubicBezTo>
                  <a:cubicBezTo>
                    <a:pt x="685" y="632"/>
                    <a:pt x="725" y="631"/>
                    <a:pt x="766" y="628"/>
                  </a:cubicBezTo>
                  <a:cubicBezTo>
                    <a:pt x="785" y="626"/>
                    <a:pt x="804" y="623"/>
                    <a:pt x="824" y="620"/>
                  </a:cubicBezTo>
                  <a:cubicBezTo>
                    <a:pt x="878" y="612"/>
                    <a:pt x="932" y="598"/>
                    <a:pt x="984" y="578"/>
                  </a:cubicBezTo>
                  <a:cubicBezTo>
                    <a:pt x="1014" y="567"/>
                    <a:pt x="1043" y="555"/>
                    <a:pt x="1071" y="540"/>
                  </a:cubicBezTo>
                  <a:cubicBezTo>
                    <a:pt x="1154" y="497"/>
                    <a:pt x="1229" y="439"/>
                    <a:pt x="1290" y="363"/>
                  </a:cubicBezTo>
                  <a:cubicBezTo>
                    <a:pt x="1290" y="363"/>
                    <a:pt x="1290" y="363"/>
                    <a:pt x="1290" y="363"/>
                  </a:cubicBezTo>
                  <a:cubicBezTo>
                    <a:pt x="1289" y="366"/>
                    <a:pt x="1288" y="368"/>
                    <a:pt x="1287" y="371"/>
                  </a:cubicBezTo>
                  <a:cubicBezTo>
                    <a:pt x="1261" y="444"/>
                    <a:pt x="1219" y="506"/>
                    <a:pt x="1167" y="558"/>
                  </a:cubicBezTo>
                  <a:cubicBezTo>
                    <a:pt x="1166" y="559"/>
                    <a:pt x="1165" y="559"/>
                    <a:pt x="1165" y="560"/>
                  </a:cubicBezTo>
                  <a:cubicBezTo>
                    <a:pt x="1154" y="571"/>
                    <a:pt x="1142" y="581"/>
                    <a:pt x="1130" y="591"/>
                  </a:cubicBezTo>
                  <a:cubicBezTo>
                    <a:pt x="1127" y="594"/>
                    <a:pt x="1123" y="597"/>
                    <a:pt x="1120" y="600"/>
                  </a:cubicBezTo>
                  <a:cubicBezTo>
                    <a:pt x="1108" y="608"/>
                    <a:pt x="1096" y="617"/>
                    <a:pt x="1084" y="625"/>
                  </a:cubicBezTo>
                  <a:cubicBezTo>
                    <a:pt x="1082" y="627"/>
                    <a:pt x="1080" y="628"/>
                    <a:pt x="1077" y="630"/>
                  </a:cubicBezTo>
                  <a:cubicBezTo>
                    <a:pt x="950" y="712"/>
                    <a:pt x="789" y="750"/>
                    <a:pt x="634" y="743"/>
                  </a:cubicBezTo>
                  <a:cubicBezTo>
                    <a:pt x="566" y="740"/>
                    <a:pt x="500" y="728"/>
                    <a:pt x="438" y="708"/>
                  </a:cubicBezTo>
                  <a:cubicBezTo>
                    <a:pt x="539" y="777"/>
                    <a:pt x="662" y="818"/>
                    <a:pt x="795" y="818"/>
                  </a:cubicBezTo>
                  <a:cubicBezTo>
                    <a:pt x="1144" y="818"/>
                    <a:pt x="1427" y="535"/>
                    <a:pt x="1427" y="186"/>
                  </a:cubicBezTo>
                  <a:cubicBezTo>
                    <a:pt x="1427" y="157"/>
                    <a:pt x="1425" y="129"/>
                    <a:pt x="1421" y="101"/>
                  </a:cubicBezTo>
                  <a:cubicBezTo>
                    <a:pt x="1421" y="100"/>
                    <a:pt x="1422" y="98"/>
                    <a:pt x="142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14" name="Freeform 32"/>
            <p:cNvSpPr>
              <a:spLocks noEditPoints="1"/>
            </p:cNvSpPr>
            <p:nvPr/>
          </p:nvSpPr>
          <p:spPr bwMode="auto">
            <a:xfrm>
              <a:off x="2638426" y="1057275"/>
              <a:ext cx="4484688" cy="2924175"/>
            </a:xfrm>
            <a:custGeom>
              <a:avLst/>
              <a:gdLst>
                <a:gd name="T0" fmla="*/ 1119 w 1196"/>
                <a:gd name="T1" fmla="*/ 596 h 780"/>
                <a:gd name="T2" fmla="*/ 1165 w 1196"/>
                <a:gd name="T3" fmla="*/ 533 h 780"/>
                <a:gd name="T4" fmla="*/ 1189 w 1196"/>
                <a:gd name="T5" fmla="*/ 417 h 780"/>
                <a:gd name="T6" fmla="*/ 595 w 1196"/>
                <a:gd name="T7" fmla="*/ 0 h 780"/>
                <a:gd name="T8" fmla="*/ 0 w 1196"/>
                <a:gd name="T9" fmla="*/ 419 h 780"/>
                <a:gd name="T10" fmla="*/ 52 w 1196"/>
                <a:gd name="T11" fmla="*/ 430 h 780"/>
                <a:gd name="T12" fmla="*/ 105 w 1196"/>
                <a:gd name="T13" fmla="*/ 442 h 780"/>
                <a:gd name="T14" fmla="*/ 137 w 1196"/>
                <a:gd name="T15" fmla="*/ 373 h 780"/>
                <a:gd name="T16" fmla="*/ 283 w 1196"/>
                <a:gd name="T17" fmla="*/ 373 h 780"/>
                <a:gd name="T18" fmla="*/ 260 w 1196"/>
                <a:gd name="T19" fmla="*/ 476 h 780"/>
                <a:gd name="T20" fmla="*/ 317 w 1196"/>
                <a:gd name="T21" fmla="*/ 489 h 780"/>
                <a:gd name="T22" fmla="*/ 344 w 1196"/>
                <a:gd name="T23" fmla="*/ 373 h 780"/>
                <a:gd name="T24" fmla="*/ 566 w 1196"/>
                <a:gd name="T25" fmla="*/ 373 h 780"/>
                <a:gd name="T26" fmla="*/ 566 w 1196"/>
                <a:gd name="T27" fmla="*/ 604 h 780"/>
                <a:gd name="T28" fmla="*/ 469 w 1196"/>
                <a:gd name="T29" fmla="*/ 604 h 780"/>
                <a:gd name="T30" fmla="*/ 443 w 1196"/>
                <a:gd name="T31" fmla="*/ 662 h 780"/>
                <a:gd name="T32" fmla="*/ 443 w 1196"/>
                <a:gd name="T33" fmla="*/ 662 h 780"/>
                <a:gd name="T34" fmla="*/ 566 w 1196"/>
                <a:gd name="T35" fmla="*/ 662 h 780"/>
                <a:gd name="T36" fmla="*/ 566 w 1196"/>
                <a:gd name="T37" fmla="*/ 771 h 780"/>
                <a:gd name="T38" fmla="*/ 624 w 1196"/>
                <a:gd name="T39" fmla="*/ 780 h 780"/>
                <a:gd name="T40" fmla="*/ 624 w 1196"/>
                <a:gd name="T41" fmla="*/ 662 h 780"/>
                <a:gd name="T42" fmla="*/ 884 w 1196"/>
                <a:gd name="T43" fmla="*/ 662 h 780"/>
                <a:gd name="T44" fmla="*/ 878 w 1196"/>
                <a:gd name="T45" fmla="*/ 746 h 780"/>
                <a:gd name="T46" fmla="*/ 938 w 1196"/>
                <a:gd name="T47" fmla="*/ 722 h 780"/>
                <a:gd name="T48" fmla="*/ 942 w 1196"/>
                <a:gd name="T49" fmla="*/ 662 h 780"/>
                <a:gd name="T50" fmla="*/ 1043 w 1196"/>
                <a:gd name="T51" fmla="*/ 662 h 780"/>
                <a:gd name="T52" fmla="*/ 1112 w 1196"/>
                <a:gd name="T53" fmla="*/ 604 h 780"/>
                <a:gd name="T54" fmla="*/ 942 w 1196"/>
                <a:gd name="T55" fmla="*/ 604 h 780"/>
                <a:gd name="T56" fmla="*/ 906 w 1196"/>
                <a:gd name="T57" fmla="*/ 373 h 780"/>
                <a:gd name="T58" fmla="*/ 1053 w 1196"/>
                <a:gd name="T59" fmla="*/ 373 h 780"/>
                <a:gd name="T60" fmla="*/ 1119 w 1196"/>
                <a:gd name="T61" fmla="*/ 596 h 780"/>
                <a:gd name="T62" fmla="*/ 303 w 1196"/>
                <a:gd name="T63" fmla="*/ 315 h 780"/>
                <a:gd name="T64" fmla="*/ 175 w 1196"/>
                <a:gd name="T65" fmla="*/ 315 h 780"/>
                <a:gd name="T66" fmla="*/ 412 w 1196"/>
                <a:gd name="T67" fmla="*/ 139 h 780"/>
                <a:gd name="T68" fmla="*/ 303 w 1196"/>
                <a:gd name="T69" fmla="*/ 315 h 780"/>
                <a:gd name="T70" fmla="*/ 566 w 1196"/>
                <a:gd name="T71" fmla="*/ 315 h 780"/>
                <a:gd name="T72" fmla="*/ 366 w 1196"/>
                <a:gd name="T73" fmla="*/ 315 h 780"/>
                <a:gd name="T74" fmla="*/ 394 w 1196"/>
                <a:gd name="T75" fmla="*/ 259 h 780"/>
                <a:gd name="T76" fmla="*/ 566 w 1196"/>
                <a:gd name="T77" fmla="*/ 115 h 780"/>
                <a:gd name="T78" fmla="*/ 566 w 1196"/>
                <a:gd name="T79" fmla="*/ 315 h 780"/>
                <a:gd name="T80" fmla="*/ 624 w 1196"/>
                <a:gd name="T81" fmla="*/ 115 h 780"/>
                <a:gd name="T82" fmla="*/ 795 w 1196"/>
                <a:gd name="T83" fmla="*/ 259 h 780"/>
                <a:gd name="T84" fmla="*/ 823 w 1196"/>
                <a:gd name="T85" fmla="*/ 315 h 780"/>
                <a:gd name="T86" fmla="*/ 624 w 1196"/>
                <a:gd name="T87" fmla="*/ 315 h 780"/>
                <a:gd name="T88" fmla="*/ 624 w 1196"/>
                <a:gd name="T89" fmla="*/ 115 h 780"/>
                <a:gd name="T90" fmla="*/ 624 w 1196"/>
                <a:gd name="T91" fmla="*/ 604 h 780"/>
                <a:gd name="T92" fmla="*/ 624 w 1196"/>
                <a:gd name="T93" fmla="*/ 373 h 780"/>
                <a:gd name="T94" fmla="*/ 846 w 1196"/>
                <a:gd name="T95" fmla="*/ 373 h 780"/>
                <a:gd name="T96" fmla="*/ 884 w 1196"/>
                <a:gd name="T97" fmla="*/ 604 h 780"/>
                <a:gd name="T98" fmla="*/ 624 w 1196"/>
                <a:gd name="T99" fmla="*/ 604 h 780"/>
                <a:gd name="T100" fmla="*/ 887 w 1196"/>
                <a:gd name="T101" fmla="*/ 315 h 780"/>
                <a:gd name="T102" fmla="*/ 778 w 1196"/>
                <a:gd name="T103" fmla="*/ 139 h 780"/>
                <a:gd name="T104" fmla="*/ 1014 w 1196"/>
                <a:gd name="T105" fmla="*/ 315 h 780"/>
                <a:gd name="T106" fmla="*/ 887 w 1196"/>
                <a:gd name="T107" fmla="*/ 3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6" h="780">
                  <a:moveTo>
                    <a:pt x="1119" y="596"/>
                  </a:moveTo>
                  <a:cubicBezTo>
                    <a:pt x="1138" y="575"/>
                    <a:pt x="1154" y="554"/>
                    <a:pt x="1165" y="533"/>
                  </a:cubicBezTo>
                  <a:cubicBezTo>
                    <a:pt x="1186" y="494"/>
                    <a:pt x="1196" y="455"/>
                    <a:pt x="1189" y="417"/>
                  </a:cubicBezTo>
                  <a:cubicBezTo>
                    <a:pt x="1100" y="174"/>
                    <a:pt x="868" y="1"/>
                    <a:pt x="595" y="0"/>
                  </a:cubicBezTo>
                  <a:cubicBezTo>
                    <a:pt x="321" y="1"/>
                    <a:pt x="88" y="175"/>
                    <a:pt x="0" y="419"/>
                  </a:cubicBezTo>
                  <a:cubicBezTo>
                    <a:pt x="52" y="430"/>
                    <a:pt x="52" y="430"/>
                    <a:pt x="52" y="430"/>
                  </a:cubicBezTo>
                  <a:cubicBezTo>
                    <a:pt x="105" y="442"/>
                    <a:pt x="105" y="442"/>
                    <a:pt x="105" y="442"/>
                  </a:cubicBezTo>
                  <a:cubicBezTo>
                    <a:pt x="114" y="418"/>
                    <a:pt x="125" y="395"/>
                    <a:pt x="137" y="373"/>
                  </a:cubicBezTo>
                  <a:cubicBezTo>
                    <a:pt x="283" y="373"/>
                    <a:pt x="283" y="373"/>
                    <a:pt x="283" y="373"/>
                  </a:cubicBezTo>
                  <a:cubicBezTo>
                    <a:pt x="274" y="406"/>
                    <a:pt x="266" y="440"/>
                    <a:pt x="260" y="476"/>
                  </a:cubicBezTo>
                  <a:cubicBezTo>
                    <a:pt x="317" y="489"/>
                    <a:pt x="317" y="489"/>
                    <a:pt x="317" y="489"/>
                  </a:cubicBezTo>
                  <a:cubicBezTo>
                    <a:pt x="323" y="448"/>
                    <a:pt x="332" y="409"/>
                    <a:pt x="344" y="373"/>
                  </a:cubicBezTo>
                  <a:cubicBezTo>
                    <a:pt x="566" y="373"/>
                    <a:pt x="566" y="373"/>
                    <a:pt x="566" y="373"/>
                  </a:cubicBezTo>
                  <a:cubicBezTo>
                    <a:pt x="566" y="604"/>
                    <a:pt x="566" y="604"/>
                    <a:pt x="566" y="604"/>
                  </a:cubicBezTo>
                  <a:cubicBezTo>
                    <a:pt x="469" y="604"/>
                    <a:pt x="469" y="604"/>
                    <a:pt x="469" y="604"/>
                  </a:cubicBezTo>
                  <a:cubicBezTo>
                    <a:pt x="467" y="625"/>
                    <a:pt x="459" y="645"/>
                    <a:pt x="443" y="662"/>
                  </a:cubicBezTo>
                  <a:cubicBezTo>
                    <a:pt x="443" y="662"/>
                    <a:pt x="443" y="662"/>
                    <a:pt x="443" y="662"/>
                  </a:cubicBezTo>
                  <a:cubicBezTo>
                    <a:pt x="566" y="662"/>
                    <a:pt x="566" y="662"/>
                    <a:pt x="566" y="662"/>
                  </a:cubicBezTo>
                  <a:cubicBezTo>
                    <a:pt x="566" y="771"/>
                    <a:pt x="566" y="771"/>
                    <a:pt x="566" y="771"/>
                  </a:cubicBezTo>
                  <a:cubicBezTo>
                    <a:pt x="585" y="775"/>
                    <a:pt x="604" y="778"/>
                    <a:pt x="624" y="780"/>
                  </a:cubicBezTo>
                  <a:cubicBezTo>
                    <a:pt x="624" y="662"/>
                    <a:pt x="624" y="662"/>
                    <a:pt x="624" y="662"/>
                  </a:cubicBezTo>
                  <a:cubicBezTo>
                    <a:pt x="884" y="662"/>
                    <a:pt x="884" y="662"/>
                    <a:pt x="884" y="662"/>
                  </a:cubicBezTo>
                  <a:cubicBezTo>
                    <a:pt x="883" y="691"/>
                    <a:pt x="881" y="719"/>
                    <a:pt x="878" y="746"/>
                  </a:cubicBezTo>
                  <a:cubicBezTo>
                    <a:pt x="898" y="739"/>
                    <a:pt x="919" y="731"/>
                    <a:pt x="938" y="722"/>
                  </a:cubicBezTo>
                  <a:cubicBezTo>
                    <a:pt x="940" y="702"/>
                    <a:pt x="942" y="682"/>
                    <a:pt x="942" y="662"/>
                  </a:cubicBezTo>
                  <a:cubicBezTo>
                    <a:pt x="1043" y="662"/>
                    <a:pt x="1043" y="662"/>
                    <a:pt x="1043" y="662"/>
                  </a:cubicBezTo>
                  <a:cubicBezTo>
                    <a:pt x="1069" y="644"/>
                    <a:pt x="1092" y="624"/>
                    <a:pt x="1112" y="604"/>
                  </a:cubicBezTo>
                  <a:cubicBezTo>
                    <a:pt x="942" y="604"/>
                    <a:pt x="942" y="604"/>
                    <a:pt x="942" y="604"/>
                  </a:cubicBezTo>
                  <a:cubicBezTo>
                    <a:pt x="939" y="522"/>
                    <a:pt x="927" y="443"/>
                    <a:pt x="906" y="373"/>
                  </a:cubicBezTo>
                  <a:cubicBezTo>
                    <a:pt x="1053" y="373"/>
                    <a:pt x="1053" y="373"/>
                    <a:pt x="1053" y="373"/>
                  </a:cubicBezTo>
                  <a:cubicBezTo>
                    <a:pt x="1090" y="439"/>
                    <a:pt x="1114" y="515"/>
                    <a:pt x="1119" y="596"/>
                  </a:cubicBezTo>
                  <a:close/>
                  <a:moveTo>
                    <a:pt x="303" y="315"/>
                  </a:moveTo>
                  <a:cubicBezTo>
                    <a:pt x="175" y="315"/>
                    <a:pt x="175" y="315"/>
                    <a:pt x="175" y="315"/>
                  </a:cubicBezTo>
                  <a:cubicBezTo>
                    <a:pt x="235" y="236"/>
                    <a:pt x="317" y="175"/>
                    <a:pt x="412" y="139"/>
                  </a:cubicBezTo>
                  <a:cubicBezTo>
                    <a:pt x="367" y="184"/>
                    <a:pt x="330" y="244"/>
                    <a:pt x="303" y="315"/>
                  </a:cubicBezTo>
                  <a:close/>
                  <a:moveTo>
                    <a:pt x="566" y="315"/>
                  </a:moveTo>
                  <a:cubicBezTo>
                    <a:pt x="366" y="315"/>
                    <a:pt x="366" y="315"/>
                    <a:pt x="366" y="315"/>
                  </a:cubicBezTo>
                  <a:cubicBezTo>
                    <a:pt x="375" y="295"/>
                    <a:pt x="384" y="276"/>
                    <a:pt x="394" y="259"/>
                  </a:cubicBezTo>
                  <a:cubicBezTo>
                    <a:pt x="442" y="176"/>
                    <a:pt x="502" y="126"/>
                    <a:pt x="566" y="115"/>
                  </a:cubicBezTo>
                  <a:lnTo>
                    <a:pt x="566" y="315"/>
                  </a:lnTo>
                  <a:close/>
                  <a:moveTo>
                    <a:pt x="624" y="115"/>
                  </a:moveTo>
                  <a:cubicBezTo>
                    <a:pt x="687" y="126"/>
                    <a:pt x="748" y="176"/>
                    <a:pt x="795" y="259"/>
                  </a:cubicBezTo>
                  <a:cubicBezTo>
                    <a:pt x="806" y="276"/>
                    <a:pt x="815" y="295"/>
                    <a:pt x="823" y="315"/>
                  </a:cubicBezTo>
                  <a:cubicBezTo>
                    <a:pt x="624" y="315"/>
                    <a:pt x="624" y="315"/>
                    <a:pt x="624" y="315"/>
                  </a:cubicBezTo>
                  <a:lnTo>
                    <a:pt x="624" y="115"/>
                  </a:lnTo>
                  <a:close/>
                  <a:moveTo>
                    <a:pt x="624" y="604"/>
                  </a:moveTo>
                  <a:cubicBezTo>
                    <a:pt x="624" y="373"/>
                    <a:pt x="624" y="373"/>
                    <a:pt x="624" y="373"/>
                  </a:cubicBezTo>
                  <a:cubicBezTo>
                    <a:pt x="846" y="373"/>
                    <a:pt x="846" y="373"/>
                    <a:pt x="846" y="373"/>
                  </a:cubicBezTo>
                  <a:cubicBezTo>
                    <a:pt x="868" y="441"/>
                    <a:pt x="882" y="520"/>
                    <a:pt x="884" y="604"/>
                  </a:cubicBezTo>
                  <a:lnTo>
                    <a:pt x="624" y="604"/>
                  </a:lnTo>
                  <a:close/>
                  <a:moveTo>
                    <a:pt x="887" y="315"/>
                  </a:moveTo>
                  <a:cubicBezTo>
                    <a:pt x="859" y="244"/>
                    <a:pt x="822" y="184"/>
                    <a:pt x="778" y="139"/>
                  </a:cubicBezTo>
                  <a:cubicBezTo>
                    <a:pt x="873" y="175"/>
                    <a:pt x="954" y="236"/>
                    <a:pt x="1014" y="315"/>
                  </a:cubicBezTo>
                  <a:lnTo>
                    <a:pt x="887"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15" name="Group 214"/>
          <p:cNvGrpSpPr/>
          <p:nvPr/>
        </p:nvGrpSpPr>
        <p:grpSpPr>
          <a:xfrm>
            <a:off x="2916507" y="2759218"/>
            <a:ext cx="853807" cy="744860"/>
            <a:chOff x="2956907" y="2905292"/>
            <a:chExt cx="757843" cy="661141"/>
          </a:xfrm>
        </p:grpSpPr>
        <p:grpSp>
          <p:nvGrpSpPr>
            <p:cNvPr id="216" name="Group 215"/>
            <p:cNvGrpSpPr/>
            <p:nvPr/>
          </p:nvGrpSpPr>
          <p:grpSpPr>
            <a:xfrm>
              <a:off x="3104356" y="3030974"/>
              <a:ext cx="610394" cy="535459"/>
              <a:chOff x="2924175" y="3036888"/>
              <a:chExt cx="620713" cy="544512"/>
            </a:xfrm>
            <a:solidFill>
              <a:srgbClr val="00BBEE"/>
            </a:solidFill>
          </p:grpSpPr>
          <p:sp>
            <p:nvSpPr>
              <p:cNvPr id="218" name="Freeform 37"/>
              <p:cNvSpPr>
                <a:spLocks/>
              </p:cNvSpPr>
              <p:nvPr/>
            </p:nvSpPr>
            <p:spPr bwMode="auto">
              <a:xfrm>
                <a:off x="3040063" y="3036888"/>
                <a:ext cx="504825" cy="323850"/>
              </a:xfrm>
              <a:custGeom>
                <a:avLst/>
                <a:gdLst>
                  <a:gd name="T0" fmla="*/ 497 w 689"/>
                  <a:gd name="T1" fmla="*/ 24 h 442"/>
                  <a:gd name="T2" fmla="*/ 448 w 689"/>
                  <a:gd name="T3" fmla="*/ 10 h 442"/>
                  <a:gd name="T4" fmla="*/ 0 w 689"/>
                  <a:gd name="T5" fmla="*/ 256 h 442"/>
                  <a:gd name="T6" fmla="*/ 525 w 689"/>
                  <a:gd name="T7" fmla="*/ 256 h 442"/>
                  <a:gd name="T8" fmla="*/ 597 w 689"/>
                  <a:gd name="T9" fmla="*/ 328 h 442"/>
                  <a:gd name="T10" fmla="*/ 597 w 689"/>
                  <a:gd name="T11" fmla="*/ 442 h 442"/>
                  <a:gd name="T12" fmla="*/ 665 w 689"/>
                  <a:gd name="T13" fmla="*/ 404 h 442"/>
                  <a:gd name="T14" fmla="*/ 680 w 689"/>
                  <a:gd name="T15" fmla="*/ 355 h 442"/>
                  <a:gd name="T16" fmla="*/ 497 w 689"/>
                  <a:gd name="T17" fmla="*/ 2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442">
                    <a:moveTo>
                      <a:pt x="497" y="24"/>
                    </a:moveTo>
                    <a:cubicBezTo>
                      <a:pt x="488" y="6"/>
                      <a:pt x="466" y="0"/>
                      <a:pt x="448" y="10"/>
                    </a:cubicBezTo>
                    <a:cubicBezTo>
                      <a:pt x="0" y="256"/>
                      <a:pt x="0" y="256"/>
                      <a:pt x="0" y="256"/>
                    </a:cubicBezTo>
                    <a:cubicBezTo>
                      <a:pt x="525" y="256"/>
                      <a:pt x="525" y="256"/>
                      <a:pt x="525" y="256"/>
                    </a:cubicBezTo>
                    <a:cubicBezTo>
                      <a:pt x="565" y="256"/>
                      <a:pt x="597" y="288"/>
                      <a:pt x="597" y="328"/>
                    </a:cubicBezTo>
                    <a:cubicBezTo>
                      <a:pt x="597" y="442"/>
                      <a:pt x="597" y="442"/>
                      <a:pt x="597" y="442"/>
                    </a:cubicBezTo>
                    <a:cubicBezTo>
                      <a:pt x="665" y="404"/>
                      <a:pt x="665" y="404"/>
                      <a:pt x="665" y="404"/>
                    </a:cubicBezTo>
                    <a:cubicBezTo>
                      <a:pt x="683" y="395"/>
                      <a:pt x="689" y="373"/>
                      <a:pt x="680" y="355"/>
                    </a:cubicBezTo>
                    <a:lnTo>
                      <a:pt x="49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19" name="Freeform 38"/>
              <p:cNvSpPr>
                <a:spLocks noEditPoints="1"/>
              </p:cNvSpPr>
              <p:nvPr/>
            </p:nvSpPr>
            <p:spPr bwMode="auto">
              <a:xfrm>
                <a:off x="2924175" y="3251200"/>
                <a:ext cx="527050" cy="330200"/>
              </a:xfrm>
              <a:custGeom>
                <a:avLst/>
                <a:gdLst>
                  <a:gd name="T0" fmla="*/ 684 w 720"/>
                  <a:gd name="T1" fmla="*/ 450 h 450"/>
                  <a:gd name="T2" fmla="*/ 720 w 720"/>
                  <a:gd name="T3" fmla="*/ 170 h 450"/>
                  <a:gd name="T4" fmla="*/ 684 w 720"/>
                  <a:gd name="T5" fmla="*/ 0 h 450"/>
                  <a:gd name="T6" fmla="*/ 36 w 720"/>
                  <a:gd name="T7" fmla="*/ 0 h 450"/>
                  <a:gd name="T8" fmla="*/ 0 w 720"/>
                  <a:gd name="T9" fmla="*/ 414 h 450"/>
                  <a:gd name="T10" fmla="*/ 646 w 720"/>
                  <a:gd name="T11" fmla="*/ 399 h 450"/>
                  <a:gd name="T12" fmla="*/ 289 w 720"/>
                  <a:gd name="T13" fmla="*/ 406 h 450"/>
                  <a:gd name="T14" fmla="*/ 76 w 720"/>
                  <a:gd name="T15" fmla="*/ 406 h 450"/>
                  <a:gd name="T16" fmla="*/ 68 w 720"/>
                  <a:gd name="T17" fmla="*/ 359 h 450"/>
                  <a:gd name="T18" fmla="*/ 165 w 720"/>
                  <a:gd name="T19" fmla="*/ 352 h 450"/>
                  <a:gd name="T20" fmla="*/ 639 w 720"/>
                  <a:gd name="T21" fmla="*/ 352 h 450"/>
                  <a:gd name="T22" fmla="*/ 646 w 720"/>
                  <a:gd name="T23" fmla="*/ 399 h 450"/>
                  <a:gd name="T24" fmla="*/ 524 w 720"/>
                  <a:gd name="T25" fmla="*/ 303 h 450"/>
                  <a:gd name="T26" fmla="*/ 641 w 720"/>
                  <a:gd name="T27" fmla="*/ 285 h 450"/>
                  <a:gd name="T28" fmla="*/ 641 w 720"/>
                  <a:gd name="T29" fmla="*/ 321 h 450"/>
                  <a:gd name="T30" fmla="*/ 449 w 720"/>
                  <a:gd name="T31" fmla="*/ 106 h 450"/>
                  <a:gd name="T32" fmla="*/ 623 w 720"/>
                  <a:gd name="T33" fmla="*/ 88 h 450"/>
                  <a:gd name="T34" fmla="*/ 641 w 720"/>
                  <a:gd name="T35" fmla="*/ 175 h 450"/>
                  <a:gd name="T36" fmla="*/ 467 w 720"/>
                  <a:gd name="T37" fmla="*/ 193 h 450"/>
                  <a:gd name="T38" fmla="*/ 449 w 720"/>
                  <a:gd name="T39" fmla="*/ 106 h 450"/>
                  <a:gd name="T40" fmla="*/ 374 w 720"/>
                  <a:gd name="T41" fmla="*/ 285 h 450"/>
                  <a:gd name="T42" fmla="*/ 491 w 720"/>
                  <a:gd name="T43" fmla="*/ 296 h 450"/>
                  <a:gd name="T44" fmla="*/ 491 w 720"/>
                  <a:gd name="T45" fmla="*/ 321 h 450"/>
                  <a:gd name="T46" fmla="*/ 374 w 720"/>
                  <a:gd name="T47" fmla="*/ 321 h 450"/>
                  <a:gd name="T48" fmla="*/ 224 w 720"/>
                  <a:gd name="T49" fmla="*/ 303 h 450"/>
                  <a:gd name="T50" fmla="*/ 341 w 720"/>
                  <a:gd name="T51" fmla="*/ 285 h 450"/>
                  <a:gd name="T52" fmla="*/ 341 w 720"/>
                  <a:gd name="T53" fmla="*/ 321 h 450"/>
                  <a:gd name="T54" fmla="*/ 224 w 720"/>
                  <a:gd name="T55" fmla="*/ 303 h 450"/>
                  <a:gd name="T56" fmla="*/ 190 w 720"/>
                  <a:gd name="T57" fmla="*/ 303 h 450"/>
                  <a:gd name="T58" fmla="*/ 148 w 720"/>
                  <a:gd name="T59" fmla="*/ 321 h 450"/>
                  <a:gd name="T60" fmla="*/ 73 w 720"/>
                  <a:gd name="T61" fmla="*/ 303 h 450"/>
                  <a:gd name="T62" fmla="*/ 128 w 720"/>
                  <a:gd name="T63" fmla="*/ 28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0" h="450">
                    <a:moveTo>
                      <a:pt x="36" y="450"/>
                    </a:moveTo>
                    <a:cubicBezTo>
                      <a:pt x="684" y="450"/>
                      <a:pt x="684" y="450"/>
                      <a:pt x="684" y="450"/>
                    </a:cubicBezTo>
                    <a:cubicBezTo>
                      <a:pt x="704" y="450"/>
                      <a:pt x="720" y="434"/>
                      <a:pt x="720" y="414"/>
                    </a:cubicBezTo>
                    <a:cubicBezTo>
                      <a:pt x="720" y="170"/>
                      <a:pt x="720" y="170"/>
                      <a:pt x="720" y="170"/>
                    </a:cubicBezTo>
                    <a:cubicBezTo>
                      <a:pt x="720" y="36"/>
                      <a:pt x="720" y="36"/>
                      <a:pt x="720" y="36"/>
                    </a:cubicBezTo>
                    <a:cubicBezTo>
                      <a:pt x="720" y="16"/>
                      <a:pt x="704" y="0"/>
                      <a:pt x="684" y="0"/>
                    </a:cubicBezTo>
                    <a:cubicBezTo>
                      <a:pt x="94" y="0"/>
                      <a:pt x="94" y="0"/>
                      <a:pt x="94" y="0"/>
                    </a:cubicBezTo>
                    <a:cubicBezTo>
                      <a:pt x="36" y="0"/>
                      <a:pt x="36" y="0"/>
                      <a:pt x="36" y="0"/>
                    </a:cubicBezTo>
                    <a:cubicBezTo>
                      <a:pt x="16" y="0"/>
                      <a:pt x="0" y="16"/>
                      <a:pt x="0" y="36"/>
                    </a:cubicBezTo>
                    <a:cubicBezTo>
                      <a:pt x="0" y="414"/>
                      <a:pt x="0" y="414"/>
                      <a:pt x="0" y="414"/>
                    </a:cubicBezTo>
                    <a:cubicBezTo>
                      <a:pt x="0" y="434"/>
                      <a:pt x="16" y="450"/>
                      <a:pt x="36" y="450"/>
                    </a:cubicBezTo>
                    <a:close/>
                    <a:moveTo>
                      <a:pt x="646" y="399"/>
                    </a:moveTo>
                    <a:cubicBezTo>
                      <a:pt x="646" y="403"/>
                      <a:pt x="643" y="406"/>
                      <a:pt x="639" y="406"/>
                    </a:cubicBezTo>
                    <a:cubicBezTo>
                      <a:pt x="289" y="406"/>
                      <a:pt x="289" y="406"/>
                      <a:pt x="289" y="406"/>
                    </a:cubicBezTo>
                    <a:cubicBezTo>
                      <a:pt x="195" y="406"/>
                      <a:pt x="195" y="406"/>
                      <a:pt x="195" y="406"/>
                    </a:cubicBezTo>
                    <a:cubicBezTo>
                      <a:pt x="76" y="406"/>
                      <a:pt x="76" y="406"/>
                      <a:pt x="76" y="406"/>
                    </a:cubicBezTo>
                    <a:cubicBezTo>
                      <a:pt x="72" y="406"/>
                      <a:pt x="68" y="403"/>
                      <a:pt x="68" y="399"/>
                    </a:cubicBezTo>
                    <a:cubicBezTo>
                      <a:pt x="68" y="359"/>
                      <a:pt x="68" y="359"/>
                      <a:pt x="68" y="359"/>
                    </a:cubicBezTo>
                    <a:cubicBezTo>
                      <a:pt x="68" y="355"/>
                      <a:pt x="72" y="352"/>
                      <a:pt x="76" y="352"/>
                    </a:cubicBezTo>
                    <a:cubicBezTo>
                      <a:pt x="165" y="352"/>
                      <a:pt x="165" y="352"/>
                      <a:pt x="165" y="352"/>
                    </a:cubicBezTo>
                    <a:cubicBezTo>
                      <a:pt x="388" y="352"/>
                      <a:pt x="388" y="352"/>
                      <a:pt x="388" y="352"/>
                    </a:cubicBezTo>
                    <a:cubicBezTo>
                      <a:pt x="639" y="352"/>
                      <a:pt x="639" y="352"/>
                      <a:pt x="639" y="352"/>
                    </a:cubicBezTo>
                    <a:cubicBezTo>
                      <a:pt x="643" y="352"/>
                      <a:pt x="646" y="355"/>
                      <a:pt x="646" y="359"/>
                    </a:cubicBezTo>
                    <a:lnTo>
                      <a:pt x="646" y="399"/>
                    </a:lnTo>
                    <a:close/>
                    <a:moveTo>
                      <a:pt x="524" y="321"/>
                    </a:moveTo>
                    <a:cubicBezTo>
                      <a:pt x="524" y="303"/>
                      <a:pt x="524" y="303"/>
                      <a:pt x="524" y="303"/>
                    </a:cubicBezTo>
                    <a:cubicBezTo>
                      <a:pt x="524" y="285"/>
                      <a:pt x="524" y="285"/>
                      <a:pt x="524" y="285"/>
                    </a:cubicBezTo>
                    <a:cubicBezTo>
                      <a:pt x="641" y="285"/>
                      <a:pt x="641" y="285"/>
                      <a:pt x="641" y="285"/>
                    </a:cubicBezTo>
                    <a:cubicBezTo>
                      <a:pt x="641" y="303"/>
                      <a:pt x="641" y="303"/>
                      <a:pt x="641" y="303"/>
                    </a:cubicBezTo>
                    <a:cubicBezTo>
                      <a:pt x="641" y="321"/>
                      <a:pt x="641" y="321"/>
                      <a:pt x="641" y="321"/>
                    </a:cubicBezTo>
                    <a:lnTo>
                      <a:pt x="524" y="321"/>
                    </a:lnTo>
                    <a:close/>
                    <a:moveTo>
                      <a:pt x="449" y="106"/>
                    </a:moveTo>
                    <a:cubicBezTo>
                      <a:pt x="449" y="96"/>
                      <a:pt x="457" y="88"/>
                      <a:pt x="467" y="88"/>
                    </a:cubicBezTo>
                    <a:cubicBezTo>
                      <a:pt x="623" y="88"/>
                      <a:pt x="623" y="88"/>
                      <a:pt x="623" y="88"/>
                    </a:cubicBezTo>
                    <a:cubicBezTo>
                      <a:pt x="633" y="88"/>
                      <a:pt x="641" y="96"/>
                      <a:pt x="641" y="106"/>
                    </a:cubicBezTo>
                    <a:cubicBezTo>
                      <a:pt x="641" y="175"/>
                      <a:pt x="641" y="175"/>
                      <a:pt x="641" y="175"/>
                    </a:cubicBezTo>
                    <a:cubicBezTo>
                      <a:pt x="641" y="185"/>
                      <a:pt x="633" y="193"/>
                      <a:pt x="623" y="193"/>
                    </a:cubicBezTo>
                    <a:cubicBezTo>
                      <a:pt x="467" y="193"/>
                      <a:pt x="467" y="193"/>
                      <a:pt x="467" y="193"/>
                    </a:cubicBezTo>
                    <a:cubicBezTo>
                      <a:pt x="457" y="193"/>
                      <a:pt x="449" y="185"/>
                      <a:pt x="449" y="175"/>
                    </a:cubicBezTo>
                    <a:lnTo>
                      <a:pt x="449" y="106"/>
                    </a:lnTo>
                    <a:close/>
                    <a:moveTo>
                      <a:pt x="374" y="303"/>
                    </a:moveTo>
                    <a:cubicBezTo>
                      <a:pt x="374" y="285"/>
                      <a:pt x="374" y="285"/>
                      <a:pt x="374" y="285"/>
                    </a:cubicBezTo>
                    <a:cubicBezTo>
                      <a:pt x="491" y="285"/>
                      <a:pt x="491" y="285"/>
                      <a:pt x="491" y="285"/>
                    </a:cubicBezTo>
                    <a:cubicBezTo>
                      <a:pt x="491" y="296"/>
                      <a:pt x="491" y="296"/>
                      <a:pt x="491" y="296"/>
                    </a:cubicBezTo>
                    <a:cubicBezTo>
                      <a:pt x="491" y="303"/>
                      <a:pt x="491" y="303"/>
                      <a:pt x="491" y="303"/>
                    </a:cubicBezTo>
                    <a:cubicBezTo>
                      <a:pt x="491" y="321"/>
                      <a:pt x="491" y="321"/>
                      <a:pt x="491" y="321"/>
                    </a:cubicBezTo>
                    <a:cubicBezTo>
                      <a:pt x="445" y="321"/>
                      <a:pt x="445" y="321"/>
                      <a:pt x="445" y="321"/>
                    </a:cubicBezTo>
                    <a:cubicBezTo>
                      <a:pt x="374" y="321"/>
                      <a:pt x="374" y="321"/>
                      <a:pt x="374" y="321"/>
                    </a:cubicBezTo>
                    <a:lnTo>
                      <a:pt x="374" y="303"/>
                    </a:lnTo>
                    <a:close/>
                    <a:moveTo>
                      <a:pt x="224" y="303"/>
                    </a:moveTo>
                    <a:cubicBezTo>
                      <a:pt x="224" y="285"/>
                      <a:pt x="224" y="285"/>
                      <a:pt x="224" y="285"/>
                    </a:cubicBezTo>
                    <a:cubicBezTo>
                      <a:pt x="341" y="285"/>
                      <a:pt x="341" y="285"/>
                      <a:pt x="341" y="285"/>
                    </a:cubicBezTo>
                    <a:cubicBezTo>
                      <a:pt x="341" y="303"/>
                      <a:pt x="341" y="303"/>
                      <a:pt x="341" y="303"/>
                    </a:cubicBezTo>
                    <a:cubicBezTo>
                      <a:pt x="341" y="321"/>
                      <a:pt x="341" y="321"/>
                      <a:pt x="341" y="321"/>
                    </a:cubicBezTo>
                    <a:cubicBezTo>
                      <a:pt x="224" y="321"/>
                      <a:pt x="224" y="321"/>
                      <a:pt x="224" y="321"/>
                    </a:cubicBezTo>
                    <a:lnTo>
                      <a:pt x="224" y="303"/>
                    </a:lnTo>
                    <a:close/>
                    <a:moveTo>
                      <a:pt x="190" y="285"/>
                    </a:moveTo>
                    <a:cubicBezTo>
                      <a:pt x="190" y="303"/>
                      <a:pt x="190" y="303"/>
                      <a:pt x="190" y="303"/>
                    </a:cubicBezTo>
                    <a:cubicBezTo>
                      <a:pt x="190" y="321"/>
                      <a:pt x="190" y="321"/>
                      <a:pt x="190" y="321"/>
                    </a:cubicBezTo>
                    <a:cubicBezTo>
                      <a:pt x="148" y="321"/>
                      <a:pt x="148" y="321"/>
                      <a:pt x="148" y="321"/>
                    </a:cubicBezTo>
                    <a:cubicBezTo>
                      <a:pt x="73" y="321"/>
                      <a:pt x="73" y="321"/>
                      <a:pt x="73" y="321"/>
                    </a:cubicBezTo>
                    <a:cubicBezTo>
                      <a:pt x="73" y="303"/>
                      <a:pt x="73" y="303"/>
                      <a:pt x="73" y="303"/>
                    </a:cubicBezTo>
                    <a:cubicBezTo>
                      <a:pt x="73" y="285"/>
                      <a:pt x="73" y="285"/>
                      <a:pt x="73" y="285"/>
                    </a:cubicBezTo>
                    <a:cubicBezTo>
                      <a:pt x="128" y="285"/>
                      <a:pt x="128" y="285"/>
                      <a:pt x="128" y="285"/>
                    </a:cubicBezTo>
                    <a:lnTo>
                      <a:pt x="190"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217" name="Freeform 44"/>
            <p:cNvSpPr>
              <a:spLocks noEditPoints="1"/>
            </p:cNvSpPr>
            <p:nvPr/>
          </p:nvSpPr>
          <p:spPr bwMode="auto">
            <a:xfrm rot="16450069">
              <a:off x="2956111" y="2906088"/>
              <a:ext cx="251361" cy="249770"/>
            </a:xfrm>
            <a:custGeom>
              <a:avLst/>
              <a:gdLst>
                <a:gd name="T0" fmla="*/ 43 w 296"/>
                <a:gd name="T1" fmla="*/ 213 h 294"/>
                <a:gd name="T2" fmla="*/ 2 w 296"/>
                <a:gd name="T3" fmla="*/ 253 h 294"/>
                <a:gd name="T4" fmla="*/ 43 w 296"/>
                <a:gd name="T5" fmla="*/ 294 h 294"/>
                <a:gd name="T6" fmla="*/ 83 w 296"/>
                <a:gd name="T7" fmla="*/ 253 h 294"/>
                <a:gd name="T8" fmla="*/ 43 w 296"/>
                <a:gd name="T9" fmla="*/ 213 h 294"/>
                <a:gd name="T10" fmla="*/ 141 w 296"/>
                <a:gd name="T11" fmla="*/ 150 h 294"/>
                <a:gd name="T12" fmla="*/ 17 w 296"/>
                <a:gd name="T13" fmla="*/ 98 h 294"/>
                <a:gd name="T14" fmla="*/ 0 w 296"/>
                <a:gd name="T15" fmla="*/ 113 h 294"/>
                <a:gd name="T16" fmla="*/ 0 w 296"/>
                <a:gd name="T17" fmla="*/ 142 h 294"/>
                <a:gd name="T18" fmla="*/ 17 w 296"/>
                <a:gd name="T19" fmla="*/ 157 h 294"/>
                <a:gd name="T20" fmla="*/ 98 w 296"/>
                <a:gd name="T21" fmla="*/ 187 h 294"/>
                <a:gd name="T22" fmla="*/ 138 w 296"/>
                <a:gd name="T23" fmla="*/ 276 h 294"/>
                <a:gd name="T24" fmla="*/ 151 w 296"/>
                <a:gd name="T25" fmla="*/ 293 h 294"/>
                <a:gd name="T26" fmla="*/ 182 w 296"/>
                <a:gd name="T27" fmla="*/ 293 h 294"/>
                <a:gd name="T28" fmla="*/ 194 w 296"/>
                <a:gd name="T29" fmla="*/ 276 h 294"/>
                <a:gd name="T30" fmla="*/ 141 w 296"/>
                <a:gd name="T31" fmla="*/ 150 h 294"/>
                <a:gd name="T32" fmla="*/ 220 w 296"/>
                <a:gd name="T33" fmla="*/ 93 h 294"/>
                <a:gd name="T34" fmla="*/ 17 w 296"/>
                <a:gd name="T35" fmla="*/ 0 h 294"/>
                <a:gd name="T36" fmla="*/ 0 w 296"/>
                <a:gd name="T37" fmla="*/ 15 h 294"/>
                <a:gd name="T38" fmla="*/ 0 w 296"/>
                <a:gd name="T39" fmla="*/ 43 h 294"/>
                <a:gd name="T40" fmla="*/ 17 w 296"/>
                <a:gd name="T41" fmla="*/ 58 h 294"/>
                <a:gd name="T42" fmla="*/ 166 w 296"/>
                <a:gd name="T43" fmla="*/ 125 h 294"/>
                <a:gd name="T44" fmla="*/ 234 w 296"/>
                <a:gd name="T45" fmla="*/ 277 h 294"/>
                <a:gd name="T46" fmla="*/ 250 w 296"/>
                <a:gd name="T47" fmla="*/ 293 h 294"/>
                <a:gd name="T48" fmla="*/ 282 w 296"/>
                <a:gd name="T49" fmla="*/ 293 h 294"/>
                <a:gd name="T50" fmla="*/ 296 w 296"/>
                <a:gd name="T51" fmla="*/ 277 h 294"/>
                <a:gd name="T52" fmla="*/ 220 w 296"/>
                <a:gd name="T53" fmla="*/ 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94">
                  <a:moveTo>
                    <a:pt x="43" y="213"/>
                  </a:moveTo>
                  <a:cubicBezTo>
                    <a:pt x="20" y="213"/>
                    <a:pt x="2" y="231"/>
                    <a:pt x="2" y="253"/>
                  </a:cubicBezTo>
                  <a:cubicBezTo>
                    <a:pt x="2" y="276"/>
                    <a:pt x="20" y="294"/>
                    <a:pt x="43" y="294"/>
                  </a:cubicBezTo>
                  <a:cubicBezTo>
                    <a:pt x="65" y="294"/>
                    <a:pt x="83" y="276"/>
                    <a:pt x="83" y="253"/>
                  </a:cubicBezTo>
                  <a:cubicBezTo>
                    <a:pt x="83" y="231"/>
                    <a:pt x="65" y="213"/>
                    <a:pt x="43" y="213"/>
                  </a:cubicBezTo>
                  <a:close/>
                  <a:moveTo>
                    <a:pt x="141" y="150"/>
                  </a:moveTo>
                  <a:cubicBezTo>
                    <a:pt x="96" y="108"/>
                    <a:pt x="17" y="98"/>
                    <a:pt x="17" y="98"/>
                  </a:cubicBezTo>
                  <a:cubicBezTo>
                    <a:pt x="8" y="98"/>
                    <a:pt x="0" y="104"/>
                    <a:pt x="0" y="113"/>
                  </a:cubicBezTo>
                  <a:cubicBezTo>
                    <a:pt x="0" y="142"/>
                    <a:pt x="0" y="142"/>
                    <a:pt x="0" y="142"/>
                  </a:cubicBezTo>
                  <a:cubicBezTo>
                    <a:pt x="0" y="151"/>
                    <a:pt x="8" y="157"/>
                    <a:pt x="17" y="157"/>
                  </a:cubicBezTo>
                  <a:cubicBezTo>
                    <a:pt x="17" y="157"/>
                    <a:pt x="68" y="158"/>
                    <a:pt x="98" y="187"/>
                  </a:cubicBezTo>
                  <a:cubicBezTo>
                    <a:pt x="139" y="224"/>
                    <a:pt x="138" y="276"/>
                    <a:pt x="138" y="276"/>
                  </a:cubicBezTo>
                  <a:cubicBezTo>
                    <a:pt x="138" y="285"/>
                    <a:pt x="142" y="293"/>
                    <a:pt x="151" y="293"/>
                  </a:cubicBezTo>
                  <a:cubicBezTo>
                    <a:pt x="182" y="293"/>
                    <a:pt x="182" y="293"/>
                    <a:pt x="182" y="293"/>
                  </a:cubicBezTo>
                  <a:cubicBezTo>
                    <a:pt x="191" y="293"/>
                    <a:pt x="194" y="285"/>
                    <a:pt x="194" y="276"/>
                  </a:cubicBezTo>
                  <a:cubicBezTo>
                    <a:pt x="194" y="276"/>
                    <a:pt x="186" y="192"/>
                    <a:pt x="141" y="150"/>
                  </a:cubicBezTo>
                  <a:close/>
                  <a:moveTo>
                    <a:pt x="220" y="93"/>
                  </a:moveTo>
                  <a:cubicBezTo>
                    <a:pt x="150" y="9"/>
                    <a:pt x="17" y="0"/>
                    <a:pt x="17" y="0"/>
                  </a:cubicBezTo>
                  <a:cubicBezTo>
                    <a:pt x="8" y="0"/>
                    <a:pt x="0" y="6"/>
                    <a:pt x="0" y="15"/>
                  </a:cubicBezTo>
                  <a:cubicBezTo>
                    <a:pt x="0" y="43"/>
                    <a:pt x="0" y="43"/>
                    <a:pt x="0" y="43"/>
                  </a:cubicBezTo>
                  <a:cubicBezTo>
                    <a:pt x="0" y="52"/>
                    <a:pt x="8" y="58"/>
                    <a:pt x="17" y="58"/>
                  </a:cubicBezTo>
                  <a:cubicBezTo>
                    <a:pt x="17" y="58"/>
                    <a:pt x="112" y="62"/>
                    <a:pt x="166" y="125"/>
                  </a:cubicBezTo>
                  <a:cubicBezTo>
                    <a:pt x="240" y="201"/>
                    <a:pt x="234" y="277"/>
                    <a:pt x="234" y="277"/>
                  </a:cubicBezTo>
                  <a:cubicBezTo>
                    <a:pt x="234" y="286"/>
                    <a:pt x="241" y="293"/>
                    <a:pt x="250" y="293"/>
                  </a:cubicBezTo>
                  <a:cubicBezTo>
                    <a:pt x="282" y="293"/>
                    <a:pt x="282" y="293"/>
                    <a:pt x="282" y="293"/>
                  </a:cubicBezTo>
                  <a:cubicBezTo>
                    <a:pt x="291" y="293"/>
                    <a:pt x="296" y="286"/>
                    <a:pt x="296" y="277"/>
                  </a:cubicBezTo>
                  <a:cubicBezTo>
                    <a:pt x="296" y="277"/>
                    <a:pt x="289" y="158"/>
                    <a:pt x="220" y="93"/>
                  </a:cubicBezTo>
                  <a:close/>
                </a:path>
              </a:pathLst>
            </a:custGeom>
            <a:solidFill>
              <a:srgbClr val="00BBE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20" name="Group 219"/>
          <p:cNvGrpSpPr/>
          <p:nvPr/>
        </p:nvGrpSpPr>
        <p:grpSpPr>
          <a:xfrm>
            <a:off x="1054452" y="4160436"/>
            <a:ext cx="632708" cy="632706"/>
            <a:chOff x="-892175" y="3676650"/>
            <a:chExt cx="1254125" cy="1254125"/>
          </a:xfrm>
          <a:solidFill>
            <a:srgbClr val="00BBEE"/>
          </a:solidFill>
        </p:grpSpPr>
        <p:sp>
          <p:nvSpPr>
            <p:cNvPr id="221" name="Freeform 49"/>
            <p:cNvSpPr>
              <a:spLocks noEditPoints="1"/>
            </p:cNvSpPr>
            <p:nvPr/>
          </p:nvSpPr>
          <p:spPr bwMode="auto">
            <a:xfrm>
              <a:off x="-892175" y="3676650"/>
              <a:ext cx="1254125" cy="1254125"/>
            </a:xfrm>
            <a:custGeom>
              <a:avLst/>
              <a:gdLst>
                <a:gd name="T0" fmla="*/ 5 w 3782"/>
                <a:gd name="T1" fmla="*/ 1778 h 3780"/>
                <a:gd name="T2" fmla="*/ 19 w 3782"/>
                <a:gd name="T3" fmla="*/ 1636 h 3780"/>
                <a:gd name="T4" fmla="*/ 344 w 3782"/>
                <a:gd name="T5" fmla="*/ 805 h 3780"/>
                <a:gd name="T6" fmla="*/ 1242 w 3782"/>
                <a:gd name="T7" fmla="*/ 115 h 3780"/>
                <a:gd name="T8" fmla="*/ 1592 w 3782"/>
                <a:gd name="T9" fmla="*/ 24 h 3780"/>
                <a:gd name="T10" fmla="*/ 1736 w 3782"/>
                <a:gd name="T11" fmla="*/ 6 h 3780"/>
                <a:gd name="T12" fmla="*/ 2031 w 3782"/>
                <a:gd name="T13" fmla="*/ 5 h 3780"/>
                <a:gd name="T14" fmla="*/ 2172 w 3782"/>
                <a:gd name="T15" fmla="*/ 21 h 3780"/>
                <a:gd name="T16" fmla="*/ 2386 w 3782"/>
                <a:gd name="T17" fmla="*/ 66 h 3780"/>
                <a:gd name="T18" fmla="*/ 3147 w 3782"/>
                <a:gd name="T19" fmla="*/ 477 h 3780"/>
                <a:gd name="T20" fmla="*/ 3514 w 3782"/>
                <a:gd name="T21" fmla="*/ 921 h 3780"/>
                <a:gd name="T22" fmla="*/ 3754 w 3782"/>
                <a:gd name="T23" fmla="*/ 1568 h 3780"/>
                <a:gd name="T24" fmla="*/ 3776 w 3782"/>
                <a:gd name="T25" fmla="*/ 1745 h 3780"/>
                <a:gd name="T26" fmla="*/ 3782 w 3782"/>
                <a:gd name="T27" fmla="*/ 1891 h 3780"/>
                <a:gd name="T28" fmla="*/ 3774 w 3782"/>
                <a:gd name="T29" fmla="*/ 2054 h 3780"/>
                <a:gd name="T30" fmla="*/ 3759 w 3782"/>
                <a:gd name="T31" fmla="*/ 2180 h 3780"/>
                <a:gd name="T32" fmla="*/ 3516 w 3782"/>
                <a:gd name="T33" fmla="*/ 2856 h 3780"/>
                <a:gd name="T34" fmla="*/ 2668 w 3782"/>
                <a:gd name="T35" fmla="*/ 3613 h 3780"/>
                <a:gd name="T36" fmla="*/ 2165 w 3782"/>
                <a:gd name="T37" fmla="*/ 3760 h 3780"/>
                <a:gd name="T38" fmla="*/ 2076 w 3782"/>
                <a:gd name="T39" fmla="*/ 3771 h 3780"/>
                <a:gd name="T40" fmla="*/ 1967 w 3782"/>
                <a:gd name="T41" fmla="*/ 3778 h 3780"/>
                <a:gd name="T42" fmla="*/ 1675 w 3782"/>
                <a:gd name="T43" fmla="*/ 3767 h 3780"/>
                <a:gd name="T44" fmla="*/ 983 w 3782"/>
                <a:gd name="T45" fmla="*/ 3547 h 3780"/>
                <a:gd name="T46" fmla="*/ 194 w 3782"/>
                <a:gd name="T47" fmla="*/ 2720 h 3780"/>
                <a:gd name="T48" fmla="*/ 27 w 3782"/>
                <a:gd name="T49" fmla="*/ 2199 h 3780"/>
                <a:gd name="T50" fmla="*/ 17 w 3782"/>
                <a:gd name="T51" fmla="*/ 2130 h 3780"/>
                <a:gd name="T52" fmla="*/ 7 w 3782"/>
                <a:gd name="T53" fmla="*/ 2029 h 3780"/>
                <a:gd name="T54" fmla="*/ 179 w 3782"/>
                <a:gd name="T55" fmla="*/ 1889 h 3780"/>
                <a:gd name="T56" fmla="*/ 190 w 3782"/>
                <a:gd name="T57" fmla="*/ 2086 h 3780"/>
                <a:gd name="T58" fmla="*/ 224 w 3782"/>
                <a:gd name="T59" fmla="*/ 2283 h 3780"/>
                <a:gd name="T60" fmla="*/ 659 w 3782"/>
                <a:gd name="T61" fmla="*/ 3081 h 3780"/>
                <a:gd name="T62" fmla="*/ 1564 w 3782"/>
                <a:gd name="T63" fmla="*/ 3574 h 3780"/>
                <a:gd name="T64" fmla="*/ 1688 w 3782"/>
                <a:gd name="T65" fmla="*/ 3594 h 3780"/>
                <a:gd name="T66" fmla="*/ 1783 w 3782"/>
                <a:gd name="T67" fmla="*/ 3603 h 3780"/>
                <a:gd name="T68" fmla="*/ 1985 w 3782"/>
                <a:gd name="T69" fmla="*/ 3604 h 3780"/>
                <a:gd name="T70" fmla="*/ 2083 w 3782"/>
                <a:gd name="T71" fmla="*/ 3597 h 3780"/>
                <a:gd name="T72" fmla="*/ 2343 w 3782"/>
                <a:gd name="T73" fmla="*/ 3548 h 3780"/>
                <a:gd name="T74" fmla="*/ 3215 w 3782"/>
                <a:gd name="T75" fmla="*/ 2988 h 3780"/>
                <a:gd name="T76" fmla="*/ 3581 w 3782"/>
                <a:gd name="T77" fmla="*/ 2220 h 3780"/>
                <a:gd name="T78" fmla="*/ 3605 w 3782"/>
                <a:gd name="T79" fmla="*/ 2059 h 3780"/>
                <a:gd name="T80" fmla="*/ 3614 w 3782"/>
                <a:gd name="T81" fmla="*/ 1893 h 3780"/>
                <a:gd name="T82" fmla="*/ 3605 w 3782"/>
                <a:gd name="T83" fmla="*/ 1726 h 3780"/>
                <a:gd name="T84" fmla="*/ 3487 w 3782"/>
                <a:gd name="T85" fmla="*/ 1242 h 3780"/>
                <a:gd name="T86" fmla="*/ 2830 w 3782"/>
                <a:gd name="T87" fmla="*/ 448 h 3780"/>
                <a:gd name="T88" fmla="*/ 2107 w 3782"/>
                <a:gd name="T89" fmla="*/ 186 h 3780"/>
                <a:gd name="T90" fmla="*/ 1977 w 3782"/>
                <a:gd name="T91" fmla="*/ 174 h 3780"/>
                <a:gd name="T92" fmla="*/ 1740 w 3782"/>
                <a:gd name="T93" fmla="*/ 179 h 3780"/>
                <a:gd name="T94" fmla="*/ 1577 w 3782"/>
                <a:gd name="T95" fmla="*/ 202 h 3780"/>
                <a:gd name="T96" fmla="*/ 657 w 3782"/>
                <a:gd name="T97" fmla="*/ 701 h 3780"/>
                <a:gd name="T98" fmla="*/ 198 w 3782"/>
                <a:gd name="T99" fmla="*/ 1636 h 3780"/>
                <a:gd name="T100" fmla="*/ 186 w 3782"/>
                <a:gd name="T101" fmla="*/ 1729 h 3780"/>
                <a:gd name="T102" fmla="*/ 179 w 3782"/>
                <a:gd name="T103" fmla="*/ 1889 h 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82" h="3780">
                  <a:moveTo>
                    <a:pt x="2" y="1888"/>
                  </a:moveTo>
                  <a:cubicBezTo>
                    <a:pt x="2" y="1876"/>
                    <a:pt x="1" y="1863"/>
                    <a:pt x="2" y="1851"/>
                  </a:cubicBezTo>
                  <a:cubicBezTo>
                    <a:pt x="3" y="1839"/>
                    <a:pt x="4" y="1827"/>
                    <a:pt x="4" y="1815"/>
                  </a:cubicBezTo>
                  <a:cubicBezTo>
                    <a:pt x="4" y="1803"/>
                    <a:pt x="5" y="1790"/>
                    <a:pt x="5" y="1778"/>
                  </a:cubicBezTo>
                  <a:cubicBezTo>
                    <a:pt x="6" y="1766"/>
                    <a:pt x="8" y="1754"/>
                    <a:pt x="8" y="1743"/>
                  </a:cubicBezTo>
                  <a:cubicBezTo>
                    <a:pt x="9" y="1731"/>
                    <a:pt x="9" y="1718"/>
                    <a:pt x="11" y="1706"/>
                  </a:cubicBezTo>
                  <a:cubicBezTo>
                    <a:pt x="13" y="1695"/>
                    <a:pt x="12" y="1684"/>
                    <a:pt x="14" y="1672"/>
                  </a:cubicBezTo>
                  <a:cubicBezTo>
                    <a:pt x="17" y="1661"/>
                    <a:pt x="17" y="1648"/>
                    <a:pt x="19" y="1636"/>
                  </a:cubicBezTo>
                  <a:cubicBezTo>
                    <a:pt x="21" y="1625"/>
                    <a:pt x="22" y="1613"/>
                    <a:pt x="24" y="1601"/>
                  </a:cubicBezTo>
                  <a:cubicBezTo>
                    <a:pt x="38" y="1506"/>
                    <a:pt x="61" y="1412"/>
                    <a:pt x="89" y="1321"/>
                  </a:cubicBezTo>
                  <a:cubicBezTo>
                    <a:pt x="119" y="1229"/>
                    <a:pt x="155" y="1139"/>
                    <a:pt x="198" y="1052"/>
                  </a:cubicBezTo>
                  <a:cubicBezTo>
                    <a:pt x="240" y="966"/>
                    <a:pt x="289" y="884"/>
                    <a:pt x="344" y="805"/>
                  </a:cubicBezTo>
                  <a:cubicBezTo>
                    <a:pt x="399" y="727"/>
                    <a:pt x="461" y="653"/>
                    <a:pt x="527" y="583"/>
                  </a:cubicBezTo>
                  <a:cubicBezTo>
                    <a:pt x="593" y="514"/>
                    <a:pt x="665" y="449"/>
                    <a:pt x="742" y="391"/>
                  </a:cubicBezTo>
                  <a:cubicBezTo>
                    <a:pt x="818" y="333"/>
                    <a:pt x="898" y="280"/>
                    <a:pt x="981" y="234"/>
                  </a:cubicBezTo>
                  <a:cubicBezTo>
                    <a:pt x="1065" y="188"/>
                    <a:pt x="1152" y="148"/>
                    <a:pt x="1242" y="115"/>
                  </a:cubicBezTo>
                  <a:cubicBezTo>
                    <a:pt x="1288" y="98"/>
                    <a:pt x="1334" y="84"/>
                    <a:pt x="1380" y="71"/>
                  </a:cubicBezTo>
                  <a:cubicBezTo>
                    <a:pt x="1427" y="57"/>
                    <a:pt x="1474" y="45"/>
                    <a:pt x="1521" y="37"/>
                  </a:cubicBezTo>
                  <a:cubicBezTo>
                    <a:pt x="1533" y="35"/>
                    <a:pt x="1545" y="32"/>
                    <a:pt x="1557" y="30"/>
                  </a:cubicBezTo>
                  <a:cubicBezTo>
                    <a:pt x="1568" y="28"/>
                    <a:pt x="1580" y="26"/>
                    <a:pt x="1592" y="24"/>
                  </a:cubicBezTo>
                  <a:cubicBezTo>
                    <a:pt x="1616" y="20"/>
                    <a:pt x="1640" y="17"/>
                    <a:pt x="1664" y="14"/>
                  </a:cubicBezTo>
                  <a:cubicBezTo>
                    <a:pt x="1676" y="12"/>
                    <a:pt x="1688" y="11"/>
                    <a:pt x="1701" y="10"/>
                  </a:cubicBezTo>
                  <a:cubicBezTo>
                    <a:pt x="1707" y="9"/>
                    <a:pt x="1712" y="9"/>
                    <a:pt x="1718" y="8"/>
                  </a:cubicBezTo>
                  <a:cubicBezTo>
                    <a:pt x="1724" y="8"/>
                    <a:pt x="1730" y="7"/>
                    <a:pt x="1736" y="6"/>
                  </a:cubicBezTo>
                  <a:cubicBezTo>
                    <a:pt x="1748" y="5"/>
                    <a:pt x="1760" y="5"/>
                    <a:pt x="1772" y="4"/>
                  </a:cubicBezTo>
                  <a:cubicBezTo>
                    <a:pt x="1784" y="4"/>
                    <a:pt x="1796" y="2"/>
                    <a:pt x="1808" y="2"/>
                  </a:cubicBezTo>
                  <a:cubicBezTo>
                    <a:pt x="1858" y="0"/>
                    <a:pt x="1908" y="0"/>
                    <a:pt x="1958" y="1"/>
                  </a:cubicBezTo>
                  <a:cubicBezTo>
                    <a:pt x="1982" y="2"/>
                    <a:pt x="2006" y="4"/>
                    <a:pt x="2031" y="5"/>
                  </a:cubicBezTo>
                  <a:cubicBezTo>
                    <a:pt x="2043" y="6"/>
                    <a:pt x="2054" y="8"/>
                    <a:pt x="2066" y="9"/>
                  </a:cubicBezTo>
                  <a:cubicBezTo>
                    <a:pt x="2072" y="9"/>
                    <a:pt x="2077" y="9"/>
                    <a:pt x="2083" y="10"/>
                  </a:cubicBezTo>
                  <a:cubicBezTo>
                    <a:pt x="2089" y="10"/>
                    <a:pt x="2096" y="12"/>
                    <a:pt x="2102" y="12"/>
                  </a:cubicBezTo>
                  <a:cubicBezTo>
                    <a:pt x="2125" y="13"/>
                    <a:pt x="2149" y="18"/>
                    <a:pt x="2172" y="21"/>
                  </a:cubicBezTo>
                  <a:cubicBezTo>
                    <a:pt x="2178" y="22"/>
                    <a:pt x="2184" y="23"/>
                    <a:pt x="2190" y="24"/>
                  </a:cubicBezTo>
                  <a:cubicBezTo>
                    <a:pt x="2195" y="25"/>
                    <a:pt x="2201" y="26"/>
                    <a:pt x="2207" y="27"/>
                  </a:cubicBezTo>
                  <a:cubicBezTo>
                    <a:pt x="2219" y="29"/>
                    <a:pt x="2230" y="30"/>
                    <a:pt x="2242" y="32"/>
                  </a:cubicBezTo>
                  <a:cubicBezTo>
                    <a:pt x="2290" y="42"/>
                    <a:pt x="2338" y="53"/>
                    <a:pt x="2386" y="66"/>
                  </a:cubicBezTo>
                  <a:cubicBezTo>
                    <a:pt x="2480" y="91"/>
                    <a:pt x="2573" y="124"/>
                    <a:pt x="2662" y="164"/>
                  </a:cubicBezTo>
                  <a:cubicBezTo>
                    <a:pt x="2750" y="203"/>
                    <a:pt x="2835" y="249"/>
                    <a:pt x="2915" y="302"/>
                  </a:cubicBezTo>
                  <a:cubicBezTo>
                    <a:pt x="2956" y="328"/>
                    <a:pt x="2996" y="355"/>
                    <a:pt x="3034" y="385"/>
                  </a:cubicBezTo>
                  <a:cubicBezTo>
                    <a:pt x="3073" y="414"/>
                    <a:pt x="3110" y="445"/>
                    <a:pt x="3147" y="477"/>
                  </a:cubicBezTo>
                  <a:cubicBezTo>
                    <a:pt x="3165" y="493"/>
                    <a:pt x="3182" y="510"/>
                    <a:pt x="3200" y="526"/>
                  </a:cubicBezTo>
                  <a:cubicBezTo>
                    <a:pt x="3217" y="542"/>
                    <a:pt x="3234" y="559"/>
                    <a:pt x="3250" y="576"/>
                  </a:cubicBezTo>
                  <a:cubicBezTo>
                    <a:pt x="3283" y="611"/>
                    <a:pt x="3315" y="647"/>
                    <a:pt x="3346" y="684"/>
                  </a:cubicBezTo>
                  <a:cubicBezTo>
                    <a:pt x="3408" y="759"/>
                    <a:pt x="3464" y="838"/>
                    <a:pt x="3514" y="921"/>
                  </a:cubicBezTo>
                  <a:cubicBezTo>
                    <a:pt x="3564" y="1004"/>
                    <a:pt x="3607" y="1091"/>
                    <a:pt x="3644" y="1180"/>
                  </a:cubicBezTo>
                  <a:cubicBezTo>
                    <a:pt x="3680" y="1271"/>
                    <a:pt x="3710" y="1365"/>
                    <a:pt x="3732" y="1460"/>
                  </a:cubicBezTo>
                  <a:cubicBezTo>
                    <a:pt x="3738" y="1484"/>
                    <a:pt x="3743" y="1509"/>
                    <a:pt x="3748" y="1533"/>
                  </a:cubicBezTo>
                  <a:cubicBezTo>
                    <a:pt x="3750" y="1545"/>
                    <a:pt x="3752" y="1556"/>
                    <a:pt x="3754" y="1568"/>
                  </a:cubicBezTo>
                  <a:cubicBezTo>
                    <a:pt x="3756" y="1580"/>
                    <a:pt x="3757" y="1593"/>
                    <a:pt x="3760" y="1605"/>
                  </a:cubicBezTo>
                  <a:cubicBezTo>
                    <a:pt x="3762" y="1616"/>
                    <a:pt x="3763" y="1628"/>
                    <a:pt x="3765" y="1640"/>
                  </a:cubicBezTo>
                  <a:cubicBezTo>
                    <a:pt x="3766" y="1652"/>
                    <a:pt x="3768" y="1663"/>
                    <a:pt x="3769" y="1675"/>
                  </a:cubicBezTo>
                  <a:cubicBezTo>
                    <a:pt x="3772" y="1698"/>
                    <a:pt x="3774" y="1722"/>
                    <a:pt x="3776" y="1745"/>
                  </a:cubicBezTo>
                  <a:cubicBezTo>
                    <a:pt x="3776" y="1757"/>
                    <a:pt x="3778" y="1769"/>
                    <a:pt x="3778" y="1781"/>
                  </a:cubicBezTo>
                  <a:cubicBezTo>
                    <a:pt x="3779" y="1793"/>
                    <a:pt x="3779" y="1805"/>
                    <a:pt x="3780" y="1817"/>
                  </a:cubicBezTo>
                  <a:cubicBezTo>
                    <a:pt x="3780" y="1830"/>
                    <a:pt x="3780" y="1842"/>
                    <a:pt x="3781" y="1855"/>
                  </a:cubicBezTo>
                  <a:cubicBezTo>
                    <a:pt x="3781" y="1867"/>
                    <a:pt x="3782" y="1879"/>
                    <a:pt x="3782" y="1891"/>
                  </a:cubicBezTo>
                  <a:cubicBezTo>
                    <a:pt x="3782" y="1916"/>
                    <a:pt x="3780" y="1940"/>
                    <a:pt x="3779" y="1965"/>
                  </a:cubicBezTo>
                  <a:cubicBezTo>
                    <a:pt x="3779" y="1977"/>
                    <a:pt x="3779" y="1990"/>
                    <a:pt x="3778" y="2002"/>
                  </a:cubicBezTo>
                  <a:cubicBezTo>
                    <a:pt x="3778" y="2014"/>
                    <a:pt x="3776" y="2026"/>
                    <a:pt x="3775" y="2037"/>
                  </a:cubicBezTo>
                  <a:cubicBezTo>
                    <a:pt x="3775" y="2043"/>
                    <a:pt x="3775" y="2049"/>
                    <a:pt x="3774" y="2054"/>
                  </a:cubicBezTo>
                  <a:cubicBezTo>
                    <a:pt x="3774" y="2060"/>
                    <a:pt x="3773" y="2066"/>
                    <a:pt x="3772" y="2071"/>
                  </a:cubicBezTo>
                  <a:cubicBezTo>
                    <a:pt x="3771" y="2084"/>
                    <a:pt x="3770" y="2096"/>
                    <a:pt x="3769" y="2108"/>
                  </a:cubicBezTo>
                  <a:cubicBezTo>
                    <a:pt x="3767" y="2120"/>
                    <a:pt x="3766" y="2132"/>
                    <a:pt x="3764" y="2143"/>
                  </a:cubicBezTo>
                  <a:cubicBezTo>
                    <a:pt x="3762" y="2155"/>
                    <a:pt x="3760" y="2168"/>
                    <a:pt x="3759" y="2180"/>
                  </a:cubicBezTo>
                  <a:cubicBezTo>
                    <a:pt x="3756" y="2204"/>
                    <a:pt x="3751" y="2228"/>
                    <a:pt x="3746" y="2252"/>
                  </a:cubicBezTo>
                  <a:cubicBezTo>
                    <a:pt x="3742" y="2276"/>
                    <a:pt x="3737" y="2300"/>
                    <a:pt x="3731" y="2324"/>
                  </a:cubicBezTo>
                  <a:cubicBezTo>
                    <a:pt x="3709" y="2418"/>
                    <a:pt x="3680" y="2510"/>
                    <a:pt x="3643" y="2600"/>
                  </a:cubicBezTo>
                  <a:cubicBezTo>
                    <a:pt x="3608" y="2688"/>
                    <a:pt x="3565" y="2774"/>
                    <a:pt x="3516" y="2856"/>
                  </a:cubicBezTo>
                  <a:cubicBezTo>
                    <a:pt x="3467" y="2937"/>
                    <a:pt x="3413" y="3015"/>
                    <a:pt x="3353" y="3088"/>
                  </a:cubicBezTo>
                  <a:cubicBezTo>
                    <a:pt x="3292" y="3162"/>
                    <a:pt x="3225" y="3233"/>
                    <a:pt x="3153" y="3297"/>
                  </a:cubicBezTo>
                  <a:cubicBezTo>
                    <a:pt x="3081" y="3361"/>
                    <a:pt x="3004" y="3421"/>
                    <a:pt x="2923" y="3473"/>
                  </a:cubicBezTo>
                  <a:cubicBezTo>
                    <a:pt x="2842" y="3526"/>
                    <a:pt x="2757" y="3573"/>
                    <a:pt x="2668" y="3613"/>
                  </a:cubicBezTo>
                  <a:cubicBezTo>
                    <a:pt x="2580" y="3653"/>
                    <a:pt x="2489" y="3686"/>
                    <a:pt x="2395" y="3711"/>
                  </a:cubicBezTo>
                  <a:cubicBezTo>
                    <a:pt x="2348" y="3724"/>
                    <a:pt x="2301" y="3736"/>
                    <a:pt x="2252" y="3745"/>
                  </a:cubicBezTo>
                  <a:cubicBezTo>
                    <a:pt x="2229" y="3750"/>
                    <a:pt x="2205" y="3753"/>
                    <a:pt x="2181" y="3758"/>
                  </a:cubicBezTo>
                  <a:cubicBezTo>
                    <a:pt x="2176" y="3758"/>
                    <a:pt x="2170" y="3759"/>
                    <a:pt x="2165" y="3760"/>
                  </a:cubicBezTo>
                  <a:cubicBezTo>
                    <a:pt x="2159" y="3760"/>
                    <a:pt x="2153" y="3762"/>
                    <a:pt x="2147" y="3762"/>
                  </a:cubicBezTo>
                  <a:cubicBezTo>
                    <a:pt x="2134" y="3763"/>
                    <a:pt x="2123" y="3766"/>
                    <a:pt x="2111" y="3767"/>
                  </a:cubicBezTo>
                  <a:cubicBezTo>
                    <a:pt x="2105" y="3767"/>
                    <a:pt x="2100" y="3767"/>
                    <a:pt x="2094" y="3768"/>
                  </a:cubicBezTo>
                  <a:cubicBezTo>
                    <a:pt x="2088" y="3769"/>
                    <a:pt x="2082" y="3770"/>
                    <a:pt x="2076" y="3771"/>
                  </a:cubicBezTo>
                  <a:cubicBezTo>
                    <a:pt x="2070" y="3771"/>
                    <a:pt x="2064" y="3771"/>
                    <a:pt x="2058" y="3772"/>
                  </a:cubicBezTo>
                  <a:cubicBezTo>
                    <a:pt x="2052" y="3772"/>
                    <a:pt x="2046" y="3773"/>
                    <a:pt x="2040" y="3774"/>
                  </a:cubicBezTo>
                  <a:cubicBezTo>
                    <a:pt x="2028" y="3775"/>
                    <a:pt x="2016" y="3775"/>
                    <a:pt x="2004" y="3776"/>
                  </a:cubicBezTo>
                  <a:cubicBezTo>
                    <a:pt x="1992" y="3776"/>
                    <a:pt x="1980" y="3778"/>
                    <a:pt x="1967" y="3778"/>
                  </a:cubicBezTo>
                  <a:cubicBezTo>
                    <a:pt x="1918" y="3780"/>
                    <a:pt x="1869" y="3780"/>
                    <a:pt x="1820" y="3778"/>
                  </a:cubicBezTo>
                  <a:cubicBezTo>
                    <a:pt x="1808" y="3778"/>
                    <a:pt x="1796" y="3777"/>
                    <a:pt x="1784" y="3776"/>
                  </a:cubicBezTo>
                  <a:cubicBezTo>
                    <a:pt x="1772" y="3775"/>
                    <a:pt x="1760" y="3776"/>
                    <a:pt x="1748" y="3774"/>
                  </a:cubicBezTo>
                  <a:cubicBezTo>
                    <a:pt x="1724" y="3772"/>
                    <a:pt x="1699" y="3770"/>
                    <a:pt x="1675" y="3767"/>
                  </a:cubicBezTo>
                  <a:cubicBezTo>
                    <a:pt x="1626" y="3762"/>
                    <a:pt x="1578" y="3754"/>
                    <a:pt x="1530" y="3745"/>
                  </a:cubicBezTo>
                  <a:cubicBezTo>
                    <a:pt x="1481" y="3736"/>
                    <a:pt x="1433" y="3724"/>
                    <a:pt x="1385" y="3711"/>
                  </a:cubicBezTo>
                  <a:cubicBezTo>
                    <a:pt x="1338" y="3698"/>
                    <a:pt x="1292" y="3683"/>
                    <a:pt x="1246" y="3666"/>
                  </a:cubicBezTo>
                  <a:cubicBezTo>
                    <a:pt x="1156" y="3633"/>
                    <a:pt x="1067" y="3594"/>
                    <a:pt x="983" y="3547"/>
                  </a:cubicBezTo>
                  <a:cubicBezTo>
                    <a:pt x="898" y="3500"/>
                    <a:pt x="817" y="3447"/>
                    <a:pt x="740" y="3388"/>
                  </a:cubicBezTo>
                  <a:cubicBezTo>
                    <a:pt x="663" y="3329"/>
                    <a:pt x="591" y="3264"/>
                    <a:pt x="525" y="3194"/>
                  </a:cubicBezTo>
                  <a:cubicBezTo>
                    <a:pt x="458" y="3124"/>
                    <a:pt x="396" y="3049"/>
                    <a:pt x="340" y="2969"/>
                  </a:cubicBezTo>
                  <a:cubicBezTo>
                    <a:pt x="285" y="2890"/>
                    <a:pt x="236" y="2806"/>
                    <a:pt x="194" y="2720"/>
                  </a:cubicBezTo>
                  <a:cubicBezTo>
                    <a:pt x="151" y="2632"/>
                    <a:pt x="115" y="2542"/>
                    <a:pt x="86" y="2449"/>
                  </a:cubicBezTo>
                  <a:cubicBezTo>
                    <a:pt x="72" y="2402"/>
                    <a:pt x="59" y="2354"/>
                    <a:pt x="48" y="2306"/>
                  </a:cubicBezTo>
                  <a:cubicBezTo>
                    <a:pt x="43" y="2282"/>
                    <a:pt x="38" y="2258"/>
                    <a:pt x="33" y="2234"/>
                  </a:cubicBezTo>
                  <a:cubicBezTo>
                    <a:pt x="31" y="2222"/>
                    <a:pt x="29" y="2211"/>
                    <a:pt x="27" y="2199"/>
                  </a:cubicBezTo>
                  <a:cubicBezTo>
                    <a:pt x="26" y="2193"/>
                    <a:pt x="25" y="2188"/>
                    <a:pt x="25" y="2182"/>
                  </a:cubicBezTo>
                  <a:cubicBezTo>
                    <a:pt x="24" y="2176"/>
                    <a:pt x="23" y="2170"/>
                    <a:pt x="22" y="2164"/>
                  </a:cubicBezTo>
                  <a:cubicBezTo>
                    <a:pt x="21" y="2158"/>
                    <a:pt x="20" y="2152"/>
                    <a:pt x="20" y="2146"/>
                  </a:cubicBezTo>
                  <a:cubicBezTo>
                    <a:pt x="19" y="2141"/>
                    <a:pt x="17" y="2135"/>
                    <a:pt x="17" y="2130"/>
                  </a:cubicBezTo>
                  <a:cubicBezTo>
                    <a:pt x="16" y="2119"/>
                    <a:pt x="14" y="2108"/>
                    <a:pt x="13" y="2097"/>
                  </a:cubicBezTo>
                  <a:cubicBezTo>
                    <a:pt x="13" y="2091"/>
                    <a:pt x="13" y="2085"/>
                    <a:pt x="12" y="2079"/>
                  </a:cubicBezTo>
                  <a:cubicBezTo>
                    <a:pt x="11" y="2074"/>
                    <a:pt x="10" y="2068"/>
                    <a:pt x="10" y="2063"/>
                  </a:cubicBezTo>
                  <a:cubicBezTo>
                    <a:pt x="9" y="2051"/>
                    <a:pt x="9" y="2040"/>
                    <a:pt x="7" y="2029"/>
                  </a:cubicBezTo>
                  <a:cubicBezTo>
                    <a:pt x="4" y="2006"/>
                    <a:pt x="5" y="1982"/>
                    <a:pt x="4" y="1959"/>
                  </a:cubicBezTo>
                  <a:cubicBezTo>
                    <a:pt x="4" y="1953"/>
                    <a:pt x="0" y="1888"/>
                    <a:pt x="2" y="1888"/>
                  </a:cubicBezTo>
                  <a:cubicBezTo>
                    <a:pt x="2" y="1879"/>
                    <a:pt x="2" y="1888"/>
                    <a:pt x="2" y="1888"/>
                  </a:cubicBezTo>
                  <a:close/>
                  <a:moveTo>
                    <a:pt x="179" y="1889"/>
                  </a:moveTo>
                  <a:cubicBezTo>
                    <a:pt x="178" y="1889"/>
                    <a:pt x="180" y="1948"/>
                    <a:pt x="181" y="1953"/>
                  </a:cubicBezTo>
                  <a:cubicBezTo>
                    <a:pt x="182" y="1975"/>
                    <a:pt x="182" y="1998"/>
                    <a:pt x="184" y="2020"/>
                  </a:cubicBezTo>
                  <a:cubicBezTo>
                    <a:pt x="186" y="2031"/>
                    <a:pt x="186" y="2043"/>
                    <a:pt x="187" y="2054"/>
                  </a:cubicBezTo>
                  <a:cubicBezTo>
                    <a:pt x="188" y="2065"/>
                    <a:pt x="190" y="2076"/>
                    <a:pt x="190" y="2086"/>
                  </a:cubicBezTo>
                  <a:cubicBezTo>
                    <a:pt x="191" y="2097"/>
                    <a:pt x="193" y="2108"/>
                    <a:pt x="194" y="2119"/>
                  </a:cubicBezTo>
                  <a:cubicBezTo>
                    <a:pt x="196" y="2129"/>
                    <a:pt x="197" y="2140"/>
                    <a:pt x="199" y="2150"/>
                  </a:cubicBezTo>
                  <a:cubicBezTo>
                    <a:pt x="202" y="2172"/>
                    <a:pt x="206" y="2195"/>
                    <a:pt x="210" y="2217"/>
                  </a:cubicBezTo>
                  <a:cubicBezTo>
                    <a:pt x="214" y="2239"/>
                    <a:pt x="219" y="2261"/>
                    <a:pt x="224" y="2283"/>
                  </a:cubicBezTo>
                  <a:cubicBezTo>
                    <a:pt x="235" y="2327"/>
                    <a:pt x="247" y="2370"/>
                    <a:pt x="260" y="2412"/>
                  </a:cubicBezTo>
                  <a:cubicBezTo>
                    <a:pt x="287" y="2495"/>
                    <a:pt x="319" y="2576"/>
                    <a:pt x="358" y="2654"/>
                  </a:cubicBezTo>
                  <a:cubicBezTo>
                    <a:pt x="397" y="2731"/>
                    <a:pt x="441" y="2806"/>
                    <a:pt x="491" y="2877"/>
                  </a:cubicBezTo>
                  <a:cubicBezTo>
                    <a:pt x="542" y="2949"/>
                    <a:pt x="598" y="3018"/>
                    <a:pt x="659" y="3081"/>
                  </a:cubicBezTo>
                  <a:cubicBezTo>
                    <a:pt x="721" y="3144"/>
                    <a:pt x="787" y="3204"/>
                    <a:pt x="858" y="3257"/>
                  </a:cubicBezTo>
                  <a:cubicBezTo>
                    <a:pt x="928" y="3310"/>
                    <a:pt x="1001" y="3358"/>
                    <a:pt x="1078" y="3399"/>
                  </a:cubicBezTo>
                  <a:cubicBezTo>
                    <a:pt x="1156" y="3442"/>
                    <a:pt x="1237" y="3478"/>
                    <a:pt x="1321" y="3508"/>
                  </a:cubicBezTo>
                  <a:cubicBezTo>
                    <a:pt x="1400" y="3536"/>
                    <a:pt x="1482" y="3558"/>
                    <a:pt x="1564" y="3574"/>
                  </a:cubicBezTo>
                  <a:cubicBezTo>
                    <a:pt x="1583" y="3578"/>
                    <a:pt x="1603" y="3581"/>
                    <a:pt x="1622" y="3584"/>
                  </a:cubicBezTo>
                  <a:cubicBezTo>
                    <a:pt x="1633" y="3586"/>
                    <a:pt x="1643" y="3588"/>
                    <a:pt x="1654" y="3589"/>
                  </a:cubicBezTo>
                  <a:cubicBezTo>
                    <a:pt x="1660" y="3590"/>
                    <a:pt x="1665" y="3590"/>
                    <a:pt x="1671" y="3592"/>
                  </a:cubicBezTo>
                  <a:cubicBezTo>
                    <a:pt x="1676" y="3593"/>
                    <a:pt x="1682" y="3594"/>
                    <a:pt x="1688" y="3594"/>
                  </a:cubicBezTo>
                  <a:cubicBezTo>
                    <a:pt x="1698" y="3595"/>
                    <a:pt x="1709" y="3597"/>
                    <a:pt x="1719" y="3598"/>
                  </a:cubicBezTo>
                  <a:cubicBezTo>
                    <a:pt x="1724" y="3598"/>
                    <a:pt x="1730" y="3598"/>
                    <a:pt x="1735" y="3599"/>
                  </a:cubicBezTo>
                  <a:cubicBezTo>
                    <a:pt x="1741" y="3599"/>
                    <a:pt x="1746" y="3600"/>
                    <a:pt x="1751" y="3601"/>
                  </a:cubicBezTo>
                  <a:cubicBezTo>
                    <a:pt x="1762" y="3602"/>
                    <a:pt x="1773" y="3602"/>
                    <a:pt x="1783" y="3603"/>
                  </a:cubicBezTo>
                  <a:cubicBezTo>
                    <a:pt x="1795" y="3603"/>
                    <a:pt x="1806" y="3604"/>
                    <a:pt x="1817" y="3605"/>
                  </a:cubicBezTo>
                  <a:cubicBezTo>
                    <a:pt x="1840" y="3607"/>
                    <a:pt x="1863" y="3606"/>
                    <a:pt x="1885" y="3606"/>
                  </a:cubicBezTo>
                  <a:cubicBezTo>
                    <a:pt x="1908" y="3606"/>
                    <a:pt x="1930" y="3606"/>
                    <a:pt x="1953" y="3606"/>
                  </a:cubicBezTo>
                  <a:cubicBezTo>
                    <a:pt x="1964" y="3606"/>
                    <a:pt x="1974" y="3606"/>
                    <a:pt x="1985" y="3604"/>
                  </a:cubicBezTo>
                  <a:cubicBezTo>
                    <a:pt x="1996" y="3603"/>
                    <a:pt x="2007" y="3603"/>
                    <a:pt x="2018" y="3602"/>
                  </a:cubicBezTo>
                  <a:cubicBezTo>
                    <a:pt x="2029" y="3602"/>
                    <a:pt x="2040" y="3601"/>
                    <a:pt x="2051" y="3600"/>
                  </a:cubicBezTo>
                  <a:cubicBezTo>
                    <a:pt x="2057" y="3599"/>
                    <a:pt x="2062" y="3598"/>
                    <a:pt x="2067" y="3598"/>
                  </a:cubicBezTo>
                  <a:cubicBezTo>
                    <a:pt x="2072" y="3597"/>
                    <a:pt x="2078" y="3598"/>
                    <a:pt x="2083" y="3597"/>
                  </a:cubicBezTo>
                  <a:cubicBezTo>
                    <a:pt x="2105" y="3593"/>
                    <a:pt x="2127" y="3592"/>
                    <a:pt x="2149" y="3588"/>
                  </a:cubicBezTo>
                  <a:cubicBezTo>
                    <a:pt x="2171" y="3584"/>
                    <a:pt x="2193" y="3581"/>
                    <a:pt x="2214" y="3577"/>
                  </a:cubicBezTo>
                  <a:cubicBezTo>
                    <a:pt x="2236" y="3572"/>
                    <a:pt x="2257" y="3569"/>
                    <a:pt x="2278" y="3564"/>
                  </a:cubicBezTo>
                  <a:cubicBezTo>
                    <a:pt x="2300" y="3559"/>
                    <a:pt x="2322" y="3554"/>
                    <a:pt x="2343" y="3548"/>
                  </a:cubicBezTo>
                  <a:cubicBezTo>
                    <a:pt x="2429" y="3525"/>
                    <a:pt x="2513" y="3495"/>
                    <a:pt x="2594" y="3459"/>
                  </a:cubicBezTo>
                  <a:cubicBezTo>
                    <a:pt x="2674" y="3423"/>
                    <a:pt x="2751" y="3381"/>
                    <a:pt x="2825" y="3334"/>
                  </a:cubicBezTo>
                  <a:cubicBezTo>
                    <a:pt x="2898" y="3286"/>
                    <a:pt x="2968" y="3234"/>
                    <a:pt x="3034" y="3176"/>
                  </a:cubicBezTo>
                  <a:cubicBezTo>
                    <a:pt x="3099" y="3118"/>
                    <a:pt x="3160" y="3055"/>
                    <a:pt x="3215" y="2988"/>
                  </a:cubicBezTo>
                  <a:cubicBezTo>
                    <a:pt x="3272" y="2921"/>
                    <a:pt x="3323" y="2849"/>
                    <a:pt x="3368" y="2774"/>
                  </a:cubicBezTo>
                  <a:cubicBezTo>
                    <a:pt x="3414" y="2699"/>
                    <a:pt x="3453" y="2620"/>
                    <a:pt x="3486" y="2539"/>
                  </a:cubicBezTo>
                  <a:cubicBezTo>
                    <a:pt x="3520" y="2457"/>
                    <a:pt x="3547" y="2372"/>
                    <a:pt x="3567" y="2286"/>
                  </a:cubicBezTo>
                  <a:cubicBezTo>
                    <a:pt x="3572" y="2264"/>
                    <a:pt x="3577" y="2242"/>
                    <a:pt x="3581" y="2220"/>
                  </a:cubicBezTo>
                  <a:cubicBezTo>
                    <a:pt x="3586" y="2198"/>
                    <a:pt x="3591" y="2176"/>
                    <a:pt x="3593" y="2154"/>
                  </a:cubicBezTo>
                  <a:cubicBezTo>
                    <a:pt x="3595" y="2143"/>
                    <a:pt x="3597" y="2132"/>
                    <a:pt x="3598" y="2121"/>
                  </a:cubicBezTo>
                  <a:cubicBezTo>
                    <a:pt x="3599" y="2111"/>
                    <a:pt x="3601" y="2101"/>
                    <a:pt x="3602" y="2091"/>
                  </a:cubicBezTo>
                  <a:cubicBezTo>
                    <a:pt x="3602" y="2080"/>
                    <a:pt x="3604" y="2070"/>
                    <a:pt x="3605" y="2059"/>
                  </a:cubicBezTo>
                  <a:cubicBezTo>
                    <a:pt x="3606" y="2049"/>
                    <a:pt x="3606" y="2038"/>
                    <a:pt x="3608" y="2027"/>
                  </a:cubicBezTo>
                  <a:cubicBezTo>
                    <a:pt x="3611" y="2005"/>
                    <a:pt x="3610" y="1982"/>
                    <a:pt x="3611" y="1960"/>
                  </a:cubicBezTo>
                  <a:cubicBezTo>
                    <a:pt x="3612" y="1949"/>
                    <a:pt x="3613" y="1939"/>
                    <a:pt x="3613" y="1928"/>
                  </a:cubicBezTo>
                  <a:cubicBezTo>
                    <a:pt x="3613" y="1916"/>
                    <a:pt x="3614" y="1905"/>
                    <a:pt x="3614" y="1893"/>
                  </a:cubicBezTo>
                  <a:cubicBezTo>
                    <a:pt x="3614" y="1882"/>
                    <a:pt x="3614" y="1871"/>
                    <a:pt x="3613" y="1860"/>
                  </a:cubicBezTo>
                  <a:cubicBezTo>
                    <a:pt x="3613" y="1848"/>
                    <a:pt x="3614" y="1837"/>
                    <a:pt x="3612" y="1826"/>
                  </a:cubicBezTo>
                  <a:cubicBezTo>
                    <a:pt x="3609" y="1803"/>
                    <a:pt x="3610" y="1781"/>
                    <a:pt x="3608" y="1758"/>
                  </a:cubicBezTo>
                  <a:cubicBezTo>
                    <a:pt x="3607" y="1748"/>
                    <a:pt x="3606" y="1737"/>
                    <a:pt x="3605" y="1726"/>
                  </a:cubicBezTo>
                  <a:cubicBezTo>
                    <a:pt x="3605" y="1715"/>
                    <a:pt x="3603" y="1704"/>
                    <a:pt x="3602" y="1693"/>
                  </a:cubicBezTo>
                  <a:cubicBezTo>
                    <a:pt x="3600" y="1671"/>
                    <a:pt x="3597" y="1650"/>
                    <a:pt x="3593" y="1628"/>
                  </a:cubicBezTo>
                  <a:cubicBezTo>
                    <a:pt x="3586" y="1584"/>
                    <a:pt x="3578" y="1540"/>
                    <a:pt x="3568" y="1497"/>
                  </a:cubicBezTo>
                  <a:cubicBezTo>
                    <a:pt x="3548" y="1410"/>
                    <a:pt x="3521" y="1325"/>
                    <a:pt x="3487" y="1242"/>
                  </a:cubicBezTo>
                  <a:cubicBezTo>
                    <a:pt x="3454" y="1161"/>
                    <a:pt x="3414" y="1081"/>
                    <a:pt x="3369" y="1006"/>
                  </a:cubicBezTo>
                  <a:cubicBezTo>
                    <a:pt x="3324" y="931"/>
                    <a:pt x="3273" y="859"/>
                    <a:pt x="3217" y="792"/>
                  </a:cubicBezTo>
                  <a:cubicBezTo>
                    <a:pt x="3162" y="726"/>
                    <a:pt x="3102" y="664"/>
                    <a:pt x="3038" y="607"/>
                  </a:cubicBezTo>
                  <a:cubicBezTo>
                    <a:pt x="2973" y="549"/>
                    <a:pt x="2903" y="496"/>
                    <a:pt x="2830" y="448"/>
                  </a:cubicBezTo>
                  <a:cubicBezTo>
                    <a:pt x="2755" y="400"/>
                    <a:pt x="2677" y="357"/>
                    <a:pt x="2596" y="321"/>
                  </a:cubicBezTo>
                  <a:cubicBezTo>
                    <a:pt x="2515" y="285"/>
                    <a:pt x="2430" y="254"/>
                    <a:pt x="2344" y="232"/>
                  </a:cubicBezTo>
                  <a:cubicBezTo>
                    <a:pt x="2308" y="222"/>
                    <a:pt x="2271" y="213"/>
                    <a:pt x="2233" y="206"/>
                  </a:cubicBezTo>
                  <a:cubicBezTo>
                    <a:pt x="2192" y="198"/>
                    <a:pt x="2150" y="190"/>
                    <a:pt x="2107" y="186"/>
                  </a:cubicBezTo>
                  <a:cubicBezTo>
                    <a:pt x="2102" y="185"/>
                    <a:pt x="2096" y="184"/>
                    <a:pt x="2091" y="183"/>
                  </a:cubicBezTo>
                  <a:cubicBezTo>
                    <a:pt x="2085" y="183"/>
                    <a:pt x="2079" y="182"/>
                    <a:pt x="2074" y="182"/>
                  </a:cubicBezTo>
                  <a:cubicBezTo>
                    <a:pt x="2063" y="181"/>
                    <a:pt x="2053" y="179"/>
                    <a:pt x="2043" y="179"/>
                  </a:cubicBezTo>
                  <a:cubicBezTo>
                    <a:pt x="2021" y="177"/>
                    <a:pt x="1999" y="175"/>
                    <a:pt x="1977" y="174"/>
                  </a:cubicBezTo>
                  <a:cubicBezTo>
                    <a:pt x="1931" y="173"/>
                    <a:pt x="1885" y="173"/>
                    <a:pt x="1839" y="174"/>
                  </a:cubicBezTo>
                  <a:cubicBezTo>
                    <a:pt x="1828" y="174"/>
                    <a:pt x="1817" y="174"/>
                    <a:pt x="1805" y="175"/>
                  </a:cubicBezTo>
                  <a:cubicBezTo>
                    <a:pt x="1794" y="175"/>
                    <a:pt x="1783" y="177"/>
                    <a:pt x="1772" y="177"/>
                  </a:cubicBezTo>
                  <a:cubicBezTo>
                    <a:pt x="1761" y="178"/>
                    <a:pt x="1750" y="178"/>
                    <a:pt x="1740" y="179"/>
                  </a:cubicBezTo>
                  <a:cubicBezTo>
                    <a:pt x="1729" y="181"/>
                    <a:pt x="1718" y="182"/>
                    <a:pt x="1707" y="183"/>
                  </a:cubicBezTo>
                  <a:cubicBezTo>
                    <a:pt x="1696" y="183"/>
                    <a:pt x="1686" y="186"/>
                    <a:pt x="1676" y="186"/>
                  </a:cubicBezTo>
                  <a:cubicBezTo>
                    <a:pt x="1665" y="187"/>
                    <a:pt x="1654" y="190"/>
                    <a:pt x="1643" y="191"/>
                  </a:cubicBezTo>
                  <a:cubicBezTo>
                    <a:pt x="1621" y="194"/>
                    <a:pt x="1599" y="198"/>
                    <a:pt x="1577" y="202"/>
                  </a:cubicBezTo>
                  <a:cubicBezTo>
                    <a:pt x="1489" y="220"/>
                    <a:pt x="1403" y="242"/>
                    <a:pt x="1319" y="272"/>
                  </a:cubicBezTo>
                  <a:cubicBezTo>
                    <a:pt x="1235" y="302"/>
                    <a:pt x="1154" y="338"/>
                    <a:pt x="1076" y="381"/>
                  </a:cubicBezTo>
                  <a:cubicBezTo>
                    <a:pt x="998" y="423"/>
                    <a:pt x="924" y="471"/>
                    <a:pt x="854" y="525"/>
                  </a:cubicBezTo>
                  <a:cubicBezTo>
                    <a:pt x="784" y="579"/>
                    <a:pt x="718" y="638"/>
                    <a:pt x="657" y="701"/>
                  </a:cubicBezTo>
                  <a:cubicBezTo>
                    <a:pt x="596" y="764"/>
                    <a:pt x="540" y="833"/>
                    <a:pt x="490" y="904"/>
                  </a:cubicBezTo>
                  <a:cubicBezTo>
                    <a:pt x="440" y="975"/>
                    <a:pt x="396" y="1049"/>
                    <a:pt x="357" y="1127"/>
                  </a:cubicBezTo>
                  <a:cubicBezTo>
                    <a:pt x="318" y="1206"/>
                    <a:pt x="285" y="1289"/>
                    <a:pt x="258" y="1373"/>
                  </a:cubicBezTo>
                  <a:cubicBezTo>
                    <a:pt x="231" y="1459"/>
                    <a:pt x="212" y="1547"/>
                    <a:pt x="198" y="1636"/>
                  </a:cubicBezTo>
                  <a:cubicBezTo>
                    <a:pt x="196" y="1646"/>
                    <a:pt x="195" y="1656"/>
                    <a:pt x="194" y="1667"/>
                  </a:cubicBezTo>
                  <a:cubicBezTo>
                    <a:pt x="192" y="1677"/>
                    <a:pt x="191" y="1688"/>
                    <a:pt x="190" y="1698"/>
                  </a:cubicBezTo>
                  <a:cubicBezTo>
                    <a:pt x="189" y="1703"/>
                    <a:pt x="189" y="1708"/>
                    <a:pt x="188" y="1713"/>
                  </a:cubicBezTo>
                  <a:cubicBezTo>
                    <a:pt x="187" y="1718"/>
                    <a:pt x="187" y="1723"/>
                    <a:pt x="186" y="1729"/>
                  </a:cubicBezTo>
                  <a:cubicBezTo>
                    <a:pt x="186" y="1739"/>
                    <a:pt x="185" y="1749"/>
                    <a:pt x="184" y="1759"/>
                  </a:cubicBezTo>
                  <a:cubicBezTo>
                    <a:pt x="182" y="1780"/>
                    <a:pt x="182" y="1802"/>
                    <a:pt x="181" y="1823"/>
                  </a:cubicBezTo>
                  <a:cubicBezTo>
                    <a:pt x="180" y="1834"/>
                    <a:pt x="179" y="1844"/>
                    <a:pt x="179" y="1855"/>
                  </a:cubicBezTo>
                  <a:cubicBezTo>
                    <a:pt x="179" y="1866"/>
                    <a:pt x="179" y="1877"/>
                    <a:pt x="179" y="1889"/>
                  </a:cubicBezTo>
                  <a:cubicBezTo>
                    <a:pt x="179" y="1889"/>
                    <a:pt x="179" y="1878"/>
                    <a:pt x="179" y="18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22" name="Freeform 50"/>
            <p:cNvSpPr>
              <a:spLocks noEditPoints="1"/>
            </p:cNvSpPr>
            <p:nvPr/>
          </p:nvSpPr>
          <p:spPr bwMode="auto">
            <a:xfrm>
              <a:off x="-714375" y="3852863"/>
              <a:ext cx="901700" cy="901700"/>
            </a:xfrm>
            <a:custGeom>
              <a:avLst/>
              <a:gdLst>
                <a:gd name="T0" fmla="*/ 1202 w 2720"/>
                <a:gd name="T1" fmla="*/ 2711 h 2721"/>
                <a:gd name="T2" fmla="*/ 573 w 2720"/>
                <a:gd name="T3" fmla="*/ 2469 h 2721"/>
                <a:gd name="T4" fmla="*/ 23 w 2720"/>
                <a:gd name="T5" fmla="*/ 1610 h 2721"/>
                <a:gd name="T6" fmla="*/ 1 w 2720"/>
                <a:gd name="T7" fmla="*/ 1403 h 2721"/>
                <a:gd name="T8" fmla="*/ 12 w 2720"/>
                <a:gd name="T9" fmla="*/ 1178 h 2721"/>
                <a:gd name="T10" fmla="*/ 120 w 2720"/>
                <a:gd name="T11" fmla="*/ 800 h 2721"/>
                <a:gd name="T12" fmla="*/ 851 w 2720"/>
                <a:gd name="T13" fmla="*/ 98 h 2721"/>
                <a:gd name="T14" fmla="*/ 1208 w 2720"/>
                <a:gd name="T15" fmla="*/ 8 h 2721"/>
                <a:gd name="T16" fmla="*/ 1420 w 2720"/>
                <a:gd name="T17" fmla="*/ 1 h 2721"/>
                <a:gd name="T18" fmla="*/ 1573 w 2720"/>
                <a:gd name="T19" fmla="*/ 16 h 2721"/>
                <a:gd name="T20" fmla="*/ 2235 w 2720"/>
                <a:gd name="T21" fmla="*/ 319 h 2721"/>
                <a:gd name="T22" fmla="*/ 2697 w 2720"/>
                <a:gd name="T23" fmla="*/ 1107 h 2721"/>
                <a:gd name="T24" fmla="*/ 2720 w 2720"/>
                <a:gd name="T25" fmla="*/ 1313 h 2721"/>
                <a:gd name="T26" fmla="*/ 2694 w 2720"/>
                <a:gd name="T27" fmla="*/ 1628 h 2721"/>
                <a:gd name="T28" fmla="*/ 2131 w 2720"/>
                <a:gd name="T29" fmla="*/ 2481 h 2721"/>
                <a:gd name="T30" fmla="*/ 1553 w 2720"/>
                <a:gd name="T31" fmla="*/ 2707 h 2721"/>
                <a:gd name="T32" fmla="*/ 1454 w 2720"/>
                <a:gd name="T33" fmla="*/ 2718 h 2721"/>
                <a:gd name="T34" fmla="*/ 871 w 2720"/>
                <a:gd name="T35" fmla="*/ 1595 h 2721"/>
                <a:gd name="T36" fmla="*/ 819 w 2720"/>
                <a:gd name="T37" fmla="*/ 1891 h 2721"/>
                <a:gd name="T38" fmla="*/ 640 w 2720"/>
                <a:gd name="T39" fmla="*/ 1902 h 2721"/>
                <a:gd name="T40" fmla="*/ 603 w 2720"/>
                <a:gd name="T41" fmla="*/ 2127 h 2721"/>
                <a:gd name="T42" fmla="*/ 980 w 2720"/>
                <a:gd name="T43" fmla="*/ 2142 h 2721"/>
                <a:gd name="T44" fmla="*/ 1018 w 2720"/>
                <a:gd name="T45" fmla="*/ 2335 h 2721"/>
                <a:gd name="T46" fmla="*/ 1092 w 2720"/>
                <a:gd name="T47" fmla="*/ 2488 h 2721"/>
                <a:gd name="T48" fmla="*/ 1226 w 2720"/>
                <a:gd name="T49" fmla="*/ 2388 h 2721"/>
                <a:gd name="T50" fmla="*/ 1275 w 2720"/>
                <a:gd name="T51" fmla="*/ 2148 h 2721"/>
                <a:gd name="T52" fmla="*/ 1391 w 2720"/>
                <a:gd name="T53" fmla="*/ 2163 h 2721"/>
                <a:gd name="T54" fmla="*/ 1393 w 2720"/>
                <a:gd name="T55" fmla="*/ 2484 h 2721"/>
                <a:gd name="T56" fmla="*/ 1598 w 2720"/>
                <a:gd name="T57" fmla="*/ 2468 h 2721"/>
                <a:gd name="T58" fmla="*/ 1600 w 2720"/>
                <a:gd name="T59" fmla="*/ 2147 h 2721"/>
                <a:gd name="T60" fmla="*/ 1725 w 2720"/>
                <a:gd name="T61" fmla="*/ 2133 h 2721"/>
                <a:gd name="T62" fmla="*/ 2066 w 2720"/>
                <a:gd name="T63" fmla="*/ 2017 h 2721"/>
                <a:gd name="T64" fmla="*/ 2009 w 2720"/>
                <a:gd name="T65" fmla="*/ 1308 h 2721"/>
                <a:gd name="T66" fmla="*/ 2026 w 2720"/>
                <a:gd name="T67" fmla="*/ 1204 h 2721"/>
                <a:gd name="T68" fmla="*/ 2105 w 2720"/>
                <a:gd name="T69" fmla="*/ 983 h 2721"/>
                <a:gd name="T70" fmla="*/ 1917 w 2720"/>
                <a:gd name="T71" fmla="*/ 660 h 2721"/>
                <a:gd name="T72" fmla="*/ 1599 w 2720"/>
                <a:gd name="T73" fmla="*/ 577 h 2721"/>
                <a:gd name="T74" fmla="*/ 1598 w 2720"/>
                <a:gd name="T75" fmla="*/ 343 h 2721"/>
                <a:gd name="T76" fmla="*/ 1466 w 2720"/>
                <a:gd name="T77" fmla="*/ 242 h 2721"/>
                <a:gd name="T78" fmla="*/ 1391 w 2720"/>
                <a:gd name="T79" fmla="*/ 517 h 2721"/>
                <a:gd name="T80" fmla="*/ 1363 w 2720"/>
                <a:gd name="T81" fmla="*/ 573 h 2721"/>
                <a:gd name="T82" fmla="*/ 1226 w 2720"/>
                <a:gd name="T83" fmla="*/ 566 h 2721"/>
                <a:gd name="T84" fmla="*/ 1226 w 2720"/>
                <a:gd name="T85" fmla="*/ 272 h 2721"/>
                <a:gd name="T86" fmla="*/ 1083 w 2720"/>
                <a:gd name="T87" fmla="*/ 242 h 2721"/>
                <a:gd name="T88" fmla="*/ 1018 w 2720"/>
                <a:gd name="T89" fmla="*/ 409 h 2721"/>
                <a:gd name="T90" fmla="*/ 1004 w 2720"/>
                <a:gd name="T91" fmla="*/ 581 h 2721"/>
                <a:gd name="T92" fmla="*/ 845 w 2720"/>
                <a:gd name="T93" fmla="*/ 582 h 2721"/>
                <a:gd name="T94" fmla="*/ 601 w 2720"/>
                <a:gd name="T95" fmla="*/ 598 h 2721"/>
                <a:gd name="T96" fmla="*/ 601 w 2720"/>
                <a:gd name="T97" fmla="*/ 789 h 2721"/>
                <a:gd name="T98" fmla="*/ 717 w 2720"/>
                <a:gd name="T99" fmla="*/ 802 h 2721"/>
                <a:gd name="T100" fmla="*/ 871 w 2720"/>
                <a:gd name="T101" fmla="*/ 1134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0" h="2721">
                  <a:moveTo>
                    <a:pt x="1357" y="2721"/>
                  </a:moveTo>
                  <a:cubicBezTo>
                    <a:pt x="1340" y="2720"/>
                    <a:pt x="1323" y="2719"/>
                    <a:pt x="1306" y="2719"/>
                  </a:cubicBezTo>
                  <a:cubicBezTo>
                    <a:pt x="1289" y="2718"/>
                    <a:pt x="1270" y="2719"/>
                    <a:pt x="1253" y="2716"/>
                  </a:cubicBezTo>
                  <a:cubicBezTo>
                    <a:pt x="1244" y="2715"/>
                    <a:pt x="1236" y="2715"/>
                    <a:pt x="1227" y="2714"/>
                  </a:cubicBezTo>
                  <a:cubicBezTo>
                    <a:pt x="1219" y="2713"/>
                    <a:pt x="1210" y="2712"/>
                    <a:pt x="1202" y="2711"/>
                  </a:cubicBezTo>
                  <a:cubicBezTo>
                    <a:pt x="1194" y="2710"/>
                    <a:pt x="1185" y="2710"/>
                    <a:pt x="1177" y="2708"/>
                  </a:cubicBezTo>
                  <a:cubicBezTo>
                    <a:pt x="1168" y="2706"/>
                    <a:pt x="1160" y="2706"/>
                    <a:pt x="1151" y="2704"/>
                  </a:cubicBezTo>
                  <a:cubicBezTo>
                    <a:pt x="1081" y="2694"/>
                    <a:pt x="1013" y="2677"/>
                    <a:pt x="946" y="2656"/>
                  </a:cubicBezTo>
                  <a:cubicBezTo>
                    <a:pt x="879" y="2635"/>
                    <a:pt x="814" y="2608"/>
                    <a:pt x="752" y="2577"/>
                  </a:cubicBezTo>
                  <a:cubicBezTo>
                    <a:pt x="690" y="2546"/>
                    <a:pt x="630" y="2510"/>
                    <a:pt x="573" y="2469"/>
                  </a:cubicBezTo>
                  <a:cubicBezTo>
                    <a:pt x="516" y="2429"/>
                    <a:pt x="463" y="2384"/>
                    <a:pt x="412" y="2336"/>
                  </a:cubicBezTo>
                  <a:cubicBezTo>
                    <a:pt x="362" y="2288"/>
                    <a:pt x="316" y="2234"/>
                    <a:pt x="274" y="2179"/>
                  </a:cubicBezTo>
                  <a:cubicBezTo>
                    <a:pt x="232" y="2124"/>
                    <a:pt x="195" y="2065"/>
                    <a:pt x="162" y="2004"/>
                  </a:cubicBezTo>
                  <a:cubicBezTo>
                    <a:pt x="129" y="1943"/>
                    <a:pt x="101" y="1880"/>
                    <a:pt x="78" y="1814"/>
                  </a:cubicBezTo>
                  <a:cubicBezTo>
                    <a:pt x="54" y="1748"/>
                    <a:pt x="36" y="1680"/>
                    <a:pt x="23" y="1610"/>
                  </a:cubicBezTo>
                  <a:cubicBezTo>
                    <a:pt x="17" y="1576"/>
                    <a:pt x="11" y="1542"/>
                    <a:pt x="8" y="1507"/>
                  </a:cubicBezTo>
                  <a:cubicBezTo>
                    <a:pt x="8" y="1498"/>
                    <a:pt x="6" y="1490"/>
                    <a:pt x="5" y="1481"/>
                  </a:cubicBezTo>
                  <a:cubicBezTo>
                    <a:pt x="5" y="1472"/>
                    <a:pt x="5" y="1464"/>
                    <a:pt x="4" y="1455"/>
                  </a:cubicBezTo>
                  <a:cubicBezTo>
                    <a:pt x="3" y="1446"/>
                    <a:pt x="2" y="1438"/>
                    <a:pt x="1" y="1429"/>
                  </a:cubicBezTo>
                  <a:cubicBezTo>
                    <a:pt x="1" y="1420"/>
                    <a:pt x="1" y="1411"/>
                    <a:pt x="1" y="1403"/>
                  </a:cubicBezTo>
                  <a:cubicBezTo>
                    <a:pt x="0" y="1366"/>
                    <a:pt x="0" y="1330"/>
                    <a:pt x="1" y="1294"/>
                  </a:cubicBezTo>
                  <a:cubicBezTo>
                    <a:pt x="2" y="1276"/>
                    <a:pt x="4" y="1259"/>
                    <a:pt x="5" y="1242"/>
                  </a:cubicBezTo>
                  <a:cubicBezTo>
                    <a:pt x="6" y="1234"/>
                    <a:pt x="6" y="1225"/>
                    <a:pt x="8" y="1216"/>
                  </a:cubicBezTo>
                  <a:cubicBezTo>
                    <a:pt x="9" y="1208"/>
                    <a:pt x="9" y="1199"/>
                    <a:pt x="10" y="1191"/>
                  </a:cubicBezTo>
                  <a:cubicBezTo>
                    <a:pt x="11" y="1187"/>
                    <a:pt x="12" y="1183"/>
                    <a:pt x="12" y="1178"/>
                  </a:cubicBezTo>
                  <a:cubicBezTo>
                    <a:pt x="13" y="1174"/>
                    <a:pt x="13" y="1170"/>
                    <a:pt x="14" y="1165"/>
                  </a:cubicBezTo>
                  <a:cubicBezTo>
                    <a:pt x="15" y="1156"/>
                    <a:pt x="17" y="1147"/>
                    <a:pt x="18" y="1138"/>
                  </a:cubicBezTo>
                  <a:cubicBezTo>
                    <a:pt x="21" y="1121"/>
                    <a:pt x="24" y="1104"/>
                    <a:pt x="28" y="1087"/>
                  </a:cubicBezTo>
                  <a:cubicBezTo>
                    <a:pt x="34" y="1056"/>
                    <a:pt x="42" y="1025"/>
                    <a:pt x="50" y="994"/>
                  </a:cubicBezTo>
                  <a:cubicBezTo>
                    <a:pt x="68" y="928"/>
                    <a:pt x="92" y="863"/>
                    <a:pt x="120" y="800"/>
                  </a:cubicBezTo>
                  <a:cubicBezTo>
                    <a:pt x="149" y="737"/>
                    <a:pt x="182" y="677"/>
                    <a:pt x="219" y="620"/>
                  </a:cubicBezTo>
                  <a:cubicBezTo>
                    <a:pt x="257" y="562"/>
                    <a:pt x="299" y="507"/>
                    <a:pt x="344" y="456"/>
                  </a:cubicBezTo>
                  <a:cubicBezTo>
                    <a:pt x="390" y="404"/>
                    <a:pt x="440" y="356"/>
                    <a:pt x="493" y="312"/>
                  </a:cubicBezTo>
                  <a:cubicBezTo>
                    <a:pt x="547" y="268"/>
                    <a:pt x="604" y="228"/>
                    <a:pt x="664" y="192"/>
                  </a:cubicBezTo>
                  <a:cubicBezTo>
                    <a:pt x="724" y="156"/>
                    <a:pt x="786" y="125"/>
                    <a:pt x="851" y="98"/>
                  </a:cubicBezTo>
                  <a:cubicBezTo>
                    <a:pt x="916" y="72"/>
                    <a:pt x="983" y="51"/>
                    <a:pt x="1052" y="35"/>
                  </a:cubicBezTo>
                  <a:cubicBezTo>
                    <a:pt x="1069" y="31"/>
                    <a:pt x="1087" y="27"/>
                    <a:pt x="1104" y="24"/>
                  </a:cubicBezTo>
                  <a:cubicBezTo>
                    <a:pt x="1113" y="23"/>
                    <a:pt x="1122" y="21"/>
                    <a:pt x="1130" y="19"/>
                  </a:cubicBezTo>
                  <a:cubicBezTo>
                    <a:pt x="1139" y="18"/>
                    <a:pt x="1148" y="17"/>
                    <a:pt x="1156" y="15"/>
                  </a:cubicBezTo>
                  <a:cubicBezTo>
                    <a:pt x="1173" y="12"/>
                    <a:pt x="1191" y="10"/>
                    <a:pt x="1208" y="8"/>
                  </a:cubicBezTo>
                  <a:cubicBezTo>
                    <a:pt x="1226" y="7"/>
                    <a:pt x="1243" y="4"/>
                    <a:pt x="1261" y="4"/>
                  </a:cubicBezTo>
                  <a:cubicBezTo>
                    <a:pt x="1270" y="4"/>
                    <a:pt x="1278" y="3"/>
                    <a:pt x="1287" y="2"/>
                  </a:cubicBezTo>
                  <a:cubicBezTo>
                    <a:pt x="1295" y="0"/>
                    <a:pt x="1304" y="1"/>
                    <a:pt x="1312" y="0"/>
                  </a:cubicBezTo>
                  <a:cubicBezTo>
                    <a:pt x="1330" y="0"/>
                    <a:pt x="1348" y="0"/>
                    <a:pt x="1366" y="0"/>
                  </a:cubicBezTo>
                  <a:cubicBezTo>
                    <a:pt x="1384" y="0"/>
                    <a:pt x="1402" y="0"/>
                    <a:pt x="1420" y="1"/>
                  </a:cubicBezTo>
                  <a:cubicBezTo>
                    <a:pt x="1429" y="1"/>
                    <a:pt x="1438" y="3"/>
                    <a:pt x="1447" y="3"/>
                  </a:cubicBezTo>
                  <a:cubicBezTo>
                    <a:pt x="1456" y="4"/>
                    <a:pt x="1465" y="4"/>
                    <a:pt x="1474" y="4"/>
                  </a:cubicBezTo>
                  <a:cubicBezTo>
                    <a:pt x="1483" y="5"/>
                    <a:pt x="1491" y="6"/>
                    <a:pt x="1500" y="7"/>
                  </a:cubicBezTo>
                  <a:cubicBezTo>
                    <a:pt x="1508" y="9"/>
                    <a:pt x="1517" y="8"/>
                    <a:pt x="1525" y="9"/>
                  </a:cubicBezTo>
                  <a:cubicBezTo>
                    <a:pt x="1541" y="12"/>
                    <a:pt x="1557" y="14"/>
                    <a:pt x="1573" y="16"/>
                  </a:cubicBezTo>
                  <a:cubicBezTo>
                    <a:pt x="1590" y="18"/>
                    <a:pt x="1607" y="22"/>
                    <a:pt x="1624" y="25"/>
                  </a:cubicBezTo>
                  <a:cubicBezTo>
                    <a:pt x="1642" y="29"/>
                    <a:pt x="1659" y="33"/>
                    <a:pt x="1676" y="37"/>
                  </a:cubicBezTo>
                  <a:cubicBezTo>
                    <a:pt x="1745" y="53"/>
                    <a:pt x="1812" y="75"/>
                    <a:pt x="1877" y="102"/>
                  </a:cubicBezTo>
                  <a:cubicBezTo>
                    <a:pt x="1942" y="128"/>
                    <a:pt x="2005" y="160"/>
                    <a:pt x="2066" y="197"/>
                  </a:cubicBezTo>
                  <a:cubicBezTo>
                    <a:pt x="2125" y="233"/>
                    <a:pt x="2182" y="274"/>
                    <a:pt x="2235" y="319"/>
                  </a:cubicBezTo>
                  <a:cubicBezTo>
                    <a:pt x="2288" y="363"/>
                    <a:pt x="2338" y="411"/>
                    <a:pt x="2383" y="463"/>
                  </a:cubicBezTo>
                  <a:cubicBezTo>
                    <a:pt x="2428" y="515"/>
                    <a:pt x="2470" y="570"/>
                    <a:pt x="2507" y="628"/>
                  </a:cubicBezTo>
                  <a:cubicBezTo>
                    <a:pt x="2544" y="686"/>
                    <a:pt x="2577" y="748"/>
                    <a:pt x="2605" y="811"/>
                  </a:cubicBezTo>
                  <a:cubicBezTo>
                    <a:pt x="2633" y="874"/>
                    <a:pt x="2656" y="940"/>
                    <a:pt x="2674" y="1007"/>
                  </a:cubicBezTo>
                  <a:cubicBezTo>
                    <a:pt x="2683" y="1040"/>
                    <a:pt x="2691" y="1073"/>
                    <a:pt x="2697" y="1107"/>
                  </a:cubicBezTo>
                  <a:cubicBezTo>
                    <a:pt x="2700" y="1124"/>
                    <a:pt x="2703" y="1141"/>
                    <a:pt x="2706" y="1158"/>
                  </a:cubicBezTo>
                  <a:cubicBezTo>
                    <a:pt x="2709" y="1175"/>
                    <a:pt x="2710" y="1192"/>
                    <a:pt x="2712" y="1209"/>
                  </a:cubicBezTo>
                  <a:cubicBezTo>
                    <a:pt x="2713" y="1217"/>
                    <a:pt x="2714" y="1226"/>
                    <a:pt x="2715" y="1234"/>
                  </a:cubicBezTo>
                  <a:cubicBezTo>
                    <a:pt x="2715" y="1243"/>
                    <a:pt x="2716" y="1252"/>
                    <a:pt x="2717" y="1260"/>
                  </a:cubicBezTo>
                  <a:cubicBezTo>
                    <a:pt x="2719" y="1278"/>
                    <a:pt x="2719" y="1296"/>
                    <a:pt x="2720" y="1313"/>
                  </a:cubicBezTo>
                  <a:cubicBezTo>
                    <a:pt x="2720" y="1350"/>
                    <a:pt x="2720" y="1386"/>
                    <a:pt x="2719" y="1422"/>
                  </a:cubicBezTo>
                  <a:cubicBezTo>
                    <a:pt x="2718" y="1457"/>
                    <a:pt x="2714" y="1491"/>
                    <a:pt x="2711" y="1526"/>
                  </a:cubicBezTo>
                  <a:cubicBezTo>
                    <a:pt x="2710" y="1534"/>
                    <a:pt x="2708" y="1542"/>
                    <a:pt x="2707" y="1551"/>
                  </a:cubicBezTo>
                  <a:cubicBezTo>
                    <a:pt x="2707" y="1559"/>
                    <a:pt x="2705" y="1567"/>
                    <a:pt x="2704" y="1576"/>
                  </a:cubicBezTo>
                  <a:cubicBezTo>
                    <a:pt x="2701" y="1593"/>
                    <a:pt x="2698" y="1611"/>
                    <a:pt x="2694" y="1628"/>
                  </a:cubicBezTo>
                  <a:cubicBezTo>
                    <a:pt x="2681" y="1697"/>
                    <a:pt x="2661" y="1766"/>
                    <a:pt x="2637" y="1832"/>
                  </a:cubicBezTo>
                  <a:cubicBezTo>
                    <a:pt x="2613" y="1897"/>
                    <a:pt x="2583" y="1961"/>
                    <a:pt x="2550" y="2021"/>
                  </a:cubicBezTo>
                  <a:cubicBezTo>
                    <a:pt x="2516" y="2082"/>
                    <a:pt x="2477" y="2140"/>
                    <a:pt x="2434" y="2195"/>
                  </a:cubicBezTo>
                  <a:cubicBezTo>
                    <a:pt x="2392" y="2250"/>
                    <a:pt x="2345" y="2302"/>
                    <a:pt x="2294" y="2350"/>
                  </a:cubicBezTo>
                  <a:cubicBezTo>
                    <a:pt x="2243" y="2397"/>
                    <a:pt x="2189" y="2442"/>
                    <a:pt x="2131" y="2481"/>
                  </a:cubicBezTo>
                  <a:cubicBezTo>
                    <a:pt x="2074" y="2520"/>
                    <a:pt x="2015" y="2555"/>
                    <a:pt x="1953" y="2585"/>
                  </a:cubicBezTo>
                  <a:cubicBezTo>
                    <a:pt x="1889" y="2616"/>
                    <a:pt x="1824" y="2641"/>
                    <a:pt x="1757" y="2662"/>
                  </a:cubicBezTo>
                  <a:cubicBezTo>
                    <a:pt x="1723" y="2672"/>
                    <a:pt x="1689" y="2681"/>
                    <a:pt x="1654" y="2689"/>
                  </a:cubicBezTo>
                  <a:cubicBezTo>
                    <a:pt x="1637" y="2692"/>
                    <a:pt x="1620" y="2695"/>
                    <a:pt x="1603" y="2699"/>
                  </a:cubicBezTo>
                  <a:cubicBezTo>
                    <a:pt x="1586" y="2702"/>
                    <a:pt x="1570" y="2705"/>
                    <a:pt x="1553" y="2707"/>
                  </a:cubicBezTo>
                  <a:cubicBezTo>
                    <a:pt x="1549" y="2707"/>
                    <a:pt x="1545" y="2708"/>
                    <a:pt x="1541" y="2709"/>
                  </a:cubicBezTo>
                  <a:cubicBezTo>
                    <a:pt x="1537" y="2709"/>
                    <a:pt x="1533" y="2710"/>
                    <a:pt x="1529" y="2710"/>
                  </a:cubicBezTo>
                  <a:cubicBezTo>
                    <a:pt x="1521" y="2711"/>
                    <a:pt x="1512" y="2712"/>
                    <a:pt x="1504" y="2713"/>
                  </a:cubicBezTo>
                  <a:cubicBezTo>
                    <a:pt x="1495" y="2714"/>
                    <a:pt x="1487" y="2715"/>
                    <a:pt x="1478" y="2715"/>
                  </a:cubicBezTo>
                  <a:cubicBezTo>
                    <a:pt x="1470" y="2716"/>
                    <a:pt x="1462" y="2717"/>
                    <a:pt x="1454" y="2718"/>
                  </a:cubicBezTo>
                  <a:cubicBezTo>
                    <a:pt x="1437" y="2719"/>
                    <a:pt x="1420" y="2719"/>
                    <a:pt x="1403" y="2719"/>
                  </a:cubicBezTo>
                  <a:cubicBezTo>
                    <a:pt x="1388" y="2720"/>
                    <a:pt x="1372" y="2721"/>
                    <a:pt x="1357" y="2721"/>
                  </a:cubicBezTo>
                  <a:cubicBezTo>
                    <a:pt x="1352" y="2721"/>
                    <a:pt x="1365" y="2721"/>
                    <a:pt x="1357" y="2721"/>
                  </a:cubicBezTo>
                  <a:close/>
                  <a:moveTo>
                    <a:pt x="871" y="1361"/>
                  </a:moveTo>
                  <a:cubicBezTo>
                    <a:pt x="871" y="1361"/>
                    <a:pt x="871" y="1576"/>
                    <a:pt x="871" y="1595"/>
                  </a:cubicBezTo>
                  <a:cubicBezTo>
                    <a:pt x="871" y="1635"/>
                    <a:pt x="871" y="1674"/>
                    <a:pt x="871" y="1714"/>
                  </a:cubicBezTo>
                  <a:cubicBezTo>
                    <a:pt x="871" y="1733"/>
                    <a:pt x="871" y="1753"/>
                    <a:pt x="871" y="1773"/>
                  </a:cubicBezTo>
                  <a:cubicBezTo>
                    <a:pt x="871" y="1782"/>
                    <a:pt x="871" y="1792"/>
                    <a:pt x="871" y="1801"/>
                  </a:cubicBezTo>
                  <a:cubicBezTo>
                    <a:pt x="871" y="1810"/>
                    <a:pt x="871" y="1820"/>
                    <a:pt x="870" y="1829"/>
                  </a:cubicBezTo>
                  <a:cubicBezTo>
                    <a:pt x="865" y="1858"/>
                    <a:pt x="848" y="1883"/>
                    <a:pt x="819" y="1891"/>
                  </a:cubicBezTo>
                  <a:cubicBezTo>
                    <a:pt x="801" y="1896"/>
                    <a:pt x="782" y="1896"/>
                    <a:pt x="764" y="1896"/>
                  </a:cubicBezTo>
                  <a:cubicBezTo>
                    <a:pt x="744" y="1896"/>
                    <a:pt x="725" y="1896"/>
                    <a:pt x="705" y="1895"/>
                  </a:cubicBezTo>
                  <a:cubicBezTo>
                    <a:pt x="696" y="1895"/>
                    <a:pt x="686" y="1895"/>
                    <a:pt x="676" y="1895"/>
                  </a:cubicBezTo>
                  <a:cubicBezTo>
                    <a:pt x="667" y="1895"/>
                    <a:pt x="657" y="1894"/>
                    <a:pt x="648" y="1896"/>
                  </a:cubicBezTo>
                  <a:cubicBezTo>
                    <a:pt x="643" y="1896"/>
                    <a:pt x="642" y="1898"/>
                    <a:pt x="640" y="1902"/>
                  </a:cubicBezTo>
                  <a:cubicBezTo>
                    <a:pt x="639" y="1907"/>
                    <a:pt x="638" y="1912"/>
                    <a:pt x="638" y="1917"/>
                  </a:cubicBezTo>
                  <a:cubicBezTo>
                    <a:pt x="636" y="1926"/>
                    <a:pt x="635" y="1935"/>
                    <a:pt x="633" y="1944"/>
                  </a:cubicBezTo>
                  <a:cubicBezTo>
                    <a:pt x="626" y="1982"/>
                    <a:pt x="621" y="2019"/>
                    <a:pt x="615" y="2056"/>
                  </a:cubicBezTo>
                  <a:cubicBezTo>
                    <a:pt x="611" y="2076"/>
                    <a:pt x="608" y="2095"/>
                    <a:pt x="605" y="2114"/>
                  </a:cubicBezTo>
                  <a:cubicBezTo>
                    <a:pt x="604" y="2118"/>
                    <a:pt x="603" y="2123"/>
                    <a:pt x="603" y="2127"/>
                  </a:cubicBezTo>
                  <a:cubicBezTo>
                    <a:pt x="602" y="2131"/>
                    <a:pt x="601" y="2136"/>
                    <a:pt x="603" y="2139"/>
                  </a:cubicBezTo>
                  <a:cubicBezTo>
                    <a:pt x="605" y="2142"/>
                    <a:pt x="609" y="2141"/>
                    <a:pt x="612" y="2142"/>
                  </a:cubicBezTo>
                  <a:cubicBezTo>
                    <a:pt x="617" y="2142"/>
                    <a:pt x="622" y="2142"/>
                    <a:pt x="627" y="2142"/>
                  </a:cubicBezTo>
                  <a:cubicBezTo>
                    <a:pt x="667" y="2142"/>
                    <a:pt x="706" y="2142"/>
                    <a:pt x="745" y="2142"/>
                  </a:cubicBezTo>
                  <a:cubicBezTo>
                    <a:pt x="824" y="2142"/>
                    <a:pt x="902" y="2142"/>
                    <a:pt x="980" y="2142"/>
                  </a:cubicBezTo>
                  <a:cubicBezTo>
                    <a:pt x="990" y="2143"/>
                    <a:pt x="999" y="2142"/>
                    <a:pt x="1009" y="2143"/>
                  </a:cubicBezTo>
                  <a:cubicBezTo>
                    <a:pt x="1012" y="2143"/>
                    <a:pt x="1015" y="2143"/>
                    <a:pt x="1017" y="2147"/>
                  </a:cubicBezTo>
                  <a:cubicBezTo>
                    <a:pt x="1019" y="2150"/>
                    <a:pt x="1018" y="2155"/>
                    <a:pt x="1018" y="2159"/>
                  </a:cubicBezTo>
                  <a:cubicBezTo>
                    <a:pt x="1018" y="2178"/>
                    <a:pt x="1018" y="2198"/>
                    <a:pt x="1018" y="2217"/>
                  </a:cubicBezTo>
                  <a:cubicBezTo>
                    <a:pt x="1018" y="2256"/>
                    <a:pt x="1018" y="2296"/>
                    <a:pt x="1018" y="2335"/>
                  </a:cubicBezTo>
                  <a:cubicBezTo>
                    <a:pt x="1018" y="2375"/>
                    <a:pt x="1018" y="2414"/>
                    <a:pt x="1018" y="2453"/>
                  </a:cubicBezTo>
                  <a:cubicBezTo>
                    <a:pt x="1018" y="2458"/>
                    <a:pt x="1018" y="2463"/>
                    <a:pt x="1018" y="2467"/>
                  </a:cubicBezTo>
                  <a:cubicBezTo>
                    <a:pt x="1018" y="2472"/>
                    <a:pt x="1018" y="2477"/>
                    <a:pt x="1018" y="2481"/>
                  </a:cubicBezTo>
                  <a:cubicBezTo>
                    <a:pt x="1019" y="2489"/>
                    <a:pt x="1027" y="2488"/>
                    <a:pt x="1033" y="2488"/>
                  </a:cubicBezTo>
                  <a:cubicBezTo>
                    <a:pt x="1053" y="2488"/>
                    <a:pt x="1073" y="2488"/>
                    <a:pt x="1092" y="2488"/>
                  </a:cubicBezTo>
                  <a:cubicBezTo>
                    <a:pt x="1132" y="2488"/>
                    <a:pt x="1171" y="2488"/>
                    <a:pt x="1210" y="2488"/>
                  </a:cubicBezTo>
                  <a:cubicBezTo>
                    <a:pt x="1214" y="2488"/>
                    <a:pt x="1219" y="2488"/>
                    <a:pt x="1222" y="2486"/>
                  </a:cubicBezTo>
                  <a:cubicBezTo>
                    <a:pt x="1226" y="2484"/>
                    <a:pt x="1225" y="2480"/>
                    <a:pt x="1226" y="2477"/>
                  </a:cubicBezTo>
                  <a:cubicBezTo>
                    <a:pt x="1226" y="2467"/>
                    <a:pt x="1226" y="2457"/>
                    <a:pt x="1226" y="2447"/>
                  </a:cubicBezTo>
                  <a:cubicBezTo>
                    <a:pt x="1226" y="2427"/>
                    <a:pt x="1226" y="2407"/>
                    <a:pt x="1226" y="2388"/>
                  </a:cubicBezTo>
                  <a:cubicBezTo>
                    <a:pt x="1226" y="2348"/>
                    <a:pt x="1226" y="2309"/>
                    <a:pt x="1226" y="2270"/>
                  </a:cubicBezTo>
                  <a:cubicBezTo>
                    <a:pt x="1226" y="2251"/>
                    <a:pt x="1226" y="2231"/>
                    <a:pt x="1226" y="2211"/>
                  </a:cubicBezTo>
                  <a:cubicBezTo>
                    <a:pt x="1226" y="2192"/>
                    <a:pt x="1225" y="2173"/>
                    <a:pt x="1226" y="2154"/>
                  </a:cubicBezTo>
                  <a:cubicBezTo>
                    <a:pt x="1227" y="2144"/>
                    <a:pt x="1240" y="2146"/>
                    <a:pt x="1247" y="2147"/>
                  </a:cubicBezTo>
                  <a:cubicBezTo>
                    <a:pt x="1256" y="2147"/>
                    <a:pt x="1266" y="2148"/>
                    <a:pt x="1275" y="2148"/>
                  </a:cubicBezTo>
                  <a:cubicBezTo>
                    <a:pt x="1295" y="2149"/>
                    <a:pt x="1314" y="2149"/>
                    <a:pt x="1334" y="2149"/>
                  </a:cubicBezTo>
                  <a:cubicBezTo>
                    <a:pt x="1344" y="2149"/>
                    <a:pt x="1354" y="2149"/>
                    <a:pt x="1365" y="2149"/>
                  </a:cubicBezTo>
                  <a:cubicBezTo>
                    <a:pt x="1369" y="2149"/>
                    <a:pt x="1373" y="2149"/>
                    <a:pt x="1378" y="2149"/>
                  </a:cubicBezTo>
                  <a:cubicBezTo>
                    <a:pt x="1382" y="2149"/>
                    <a:pt x="1387" y="2148"/>
                    <a:pt x="1389" y="2152"/>
                  </a:cubicBezTo>
                  <a:cubicBezTo>
                    <a:pt x="1392" y="2155"/>
                    <a:pt x="1391" y="2160"/>
                    <a:pt x="1391" y="2163"/>
                  </a:cubicBezTo>
                  <a:cubicBezTo>
                    <a:pt x="1391" y="2168"/>
                    <a:pt x="1391" y="2173"/>
                    <a:pt x="1391" y="2178"/>
                  </a:cubicBezTo>
                  <a:cubicBezTo>
                    <a:pt x="1391" y="2188"/>
                    <a:pt x="1391" y="2198"/>
                    <a:pt x="1391" y="2208"/>
                  </a:cubicBezTo>
                  <a:cubicBezTo>
                    <a:pt x="1391" y="2286"/>
                    <a:pt x="1391" y="2365"/>
                    <a:pt x="1391" y="2444"/>
                  </a:cubicBezTo>
                  <a:cubicBezTo>
                    <a:pt x="1391" y="2453"/>
                    <a:pt x="1391" y="2462"/>
                    <a:pt x="1391" y="2471"/>
                  </a:cubicBezTo>
                  <a:cubicBezTo>
                    <a:pt x="1391" y="2475"/>
                    <a:pt x="1391" y="2480"/>
                    <a:pt x="1393" y="2484"/>
                  </a:cubicBezTo>
                  <a:cubicBezTo>
                    <a:pt x="1395" y="2488"/>
                    <a:pt x="1399" y="2487"/>
                    <a:pt x="1403" y="2488"/>
                  </a:cubicBezTo>
                  <a:cubicBezTo>
                    <a:pt x="1423" y="2489"/>
                    <a:pt x="1442" y="2488"/>
                    <a:pt x="1462" y="2488"/>
                  </a:cubicBezTo>
                  <a:cubicBezTo>
                    <a:pt x="1501" y="2488"/>
                    <a:pt x="1539" y="2488"/>
                    <a:pt x="1578" y="2488"/>
                  </a:cubicBezTo>
                  <a:cubicBezTo>
                    <a:pt x="1584" y="2488"/>
                    <a:pt x="1597" y="2490"/>
                    <a:pt x="1598" y="2482"/>
                  </a:cubicBezTo>
                  <a:cubicBezTo>
                    <a:pt x="1598" y="2477"/>
                    <a:pt x="1598" y="2472"/>
                    <a:pt x="1598" y="2468"/>
                  </a:cubicBezTo>
                  <a:cubicBezTo>
                    <a:pt x="1598" y="2463"/>
                    <a:pt x="1598" y="2458"/>
                    <a:pt x="1598" y="2453"/>
                  </a:cubicBezTo>
                  <a:cubicBezTo>
                    <a:pt x="1598" y="2433"/>
                    <a:pt x="1598" y="2414"/>
                    <a:pt x="1598" y="2395"/>
                  </a:cubicBezTo>
                  <a:cubicBezTo>
                    <a:pt x="1598" y="2355"/>
                    <a:pt x="1598" y="2316"/>
                    <a:pt x="1598" y="2276"/>
                  </a:cubicBezTo>
                  <a:cubicBezTo>
                    <a:pt x="1598" y="2237"/>
                    <a:pt x="1598" y="2198"/>
                    <a:pt x="1598" y="2158"/>
                  </a:cubicBezTo>
                  <a:cubicBezTo>
                    <a:pt x="1598" y="2155"/>
                    <a:pt x="1598" y="2149"/>
                    <a:pt x="1600" y="2147"/>
                  </a:cubicBezTo>
                  <a:cubicBezTo>
                    <a:pt x="1603" y="2144"/>
                    <a:pt x="1608" y="2143"/>
                    <a:pt x="1611" y="2143"/>
                  </a:cubicBezTo>
                  <a:cubicBezTo>
                    <a:pt x="1621" y="2142"/>
                    <a:pt x="1630" y="2142"/>
                    <a:pt x="1640" y="2141"/>
                  </a:cubicBezTo>
                  <a:cubicBezTo>
                    <a:pt x="1650" y="2141"/>
                    <a:pt x="1659" y="2140"/>
                    <a:pt x="1669" y="2139"/>
                  </a:cubicBezTo>
                  <a:cubicBezTo>
                    <a:pt x="1678" y="2138"/>
                    <a:pt x="1687" y="2137"/>
                    <a:pt x="1697" y="2136"/>
                  </a:cubicBezTo>
                  <a:cubicBezTo>
                    <a:pt x="1706" y="2135"/>
                    <a:pt x="1715" y="2134"/>
                    <a:pt x="1725" y="2133"/>
                  </a:cubicBezTo>
                  <a:cubicBezTo>
                    <a:pt x="1729" y="2133"/>
                    <a:pt x="1733" y="2132"/>
                    <a:pt x="1737" y="2131"/>
                  </a:cubicBezTo>
                  <a:cubicBezTo>
                    <a:pt x="1742" y="2130"/>
                    <a:pt x="1746" y="2130"/>
                    <a:pt x="1751" y="2129"/>
                  </a:cubicBezTo>
                  <a:cubicBezTo>
                    <a:pt x="1766" y="2128"/>
                    <a:pt x="1781" y="2124"/>
                    <a:pt x="1796" y="2122"/>
                  </a:cubicBezTo>
                  <a:cubicBezTo>
                    <a:pt x="1822" y="2118"/>
                    <a:pt x="1847" y="2112"/>
                    <a:pt x="1872" y="2105"/>
                  </a:cubicBezTo>
                  <a:cubicBezTo>
                    <a:pt x="1941" y="2087"/>
                    <a:pt x="2009" y="2060"/>
                    <a:pt x="2066" y="2017"/>
                  </a:cubicBezTo>
                  <a:cubicBezTo>
                    <a:pt x="2121" y="1975"/>
                    <a:pt x="2163" y="1918"/>
                    <a:pt x="2189" y="1854"/>
                  </a:cubicBezTo>
                  <a:cubicBezTo>
                    <a:pt x="2203" y="1818"/>
                    <a:pt x="2212" y="1781"/>
                    <a:pt x="2217" y="1743"/>
                  </a:cubicBezTo>
                  <a:cubicBezTo>
                    <a:pt x="2223" y="1705"/>
                    <a:pt x="2224" y="1667"/>
                    <a:pt x="2224" y="1629"/>
                  </a:cubicBezTo>
                  <a:cubicBezTo>
                    <a:pt x="2223" y="1560"/>
                    <a:pt x="2207" y="1490"/>
                    <a:pt x="2169" y="1432"/>
                  </a:cubicBezTo>
                  <a:cubicBezTo>
                    <a:pt x="2131" y="1374"/>
                    <a:pt x="2072" y="1333"/>
                    <a:pt x="2009" y="1308"/>
                  </a:cubicBezTo>
                  <a:cubicBezTo>
                    <a:pt x="1992" y="1301"/>
                    <a:pt x="1975" y="1295"/>
                    <a:pt x="1957" y="1290"/>
                  </a:cubicBezTo>
                  <a:cubicBezTo>
                    <a:pt x="1953" y="1289"/>
                    <a:pt x="1949" y="1287"/>
                    <a:pt x="1944" y="1286"/>
                  </a:cubicBezTo>
                  <a:cubicBezTo>
                    <a:pt x="1941" y="1285"/>
                    <a:pt x="1935" y="1284"/>
                    <a:pt x="1932" y="1282"/>
                  </a:cubicBezTo>
                  <a:cubicBezTo>
                    <a:pt x="1926" y="1278"/>
                    <a:pt x="1943" y="1270"/>
                    <a:pt x="1946" y="1269"/>
                  </a:cubicBezTo>
                  <a:cubicBezTo>
                    <a:pt x="1976" y="1252"/>
                    <a:pt x="2003" y="1230"/>
                    <a:pt x="2026" y="1204"/>
                  </a:cubicBezTo>
                  <a:cubicBezTo>
                    <a:pt x="2049" y="1179"/>
                    <a:pt x="2067" y="1150"/>
                    <a:pt x="2080" y="1119"/>
                  </a:cubicBezTo>
                  <a:cubicBezTo>
                    <a:pt x="2087" y="1102"/>
                    <a:pt x="2092" y="1084"/>
                    <a:pt x="2096" y="1066"/>
                  </a:cubicBezTo>
                  <a:cubicBezTo>
                    <a:pt x="2098" y="1057"/>
                    <a:pt x="2100" y="1049"/>
                    <a:pt x="2101" y="1040"/>
                  </a:cubicBezTo>
                  <a:cubicBezTo>
                    <a:pt x="2102" y="1030"/>
                    <a:pt x="2102" y="1021"/>
                    <a:pt x="2103" y="1012"/>
                  </a:cubicBezTo>
                  <a:cubicBezTo>
                    <a:pt x="2104" y="1002"/>
                    <a:pt x="2105" y="993"/>
                    <a:pt x="2105" y="983"/>
                  </a:cubicBezTo>
                  <a:cubicBezTo>
                    <a:pt x="2105" y="974"/>
                    <a:pt x="2104" y="964"/>
                    <a:pt x="2103" y="955"/>
                  </a:cubicBezTo>
                  <a:cubicBezTo>
                    <a:pt x="2103" y="945"/>
                    <a:pt x="2102" y="936"/>
                    <a:pt x="2101" y="926"/>
                  </a:cubicBezTo>
                  <a:cubicBezTo>
                    <a:pt x="2101" y="917"/>
                    <a:pt x="2098" y="907"/>
                    <a:pt x="2097" y="898"/>
                  </a:cubicBezTo>
                  <a:cubicBezTo>
                    <a:pt x="2091" y="863"/>
                    <a:pt x="2079" y="827"/>
                    <a:pt x="2062" y="796"/>
                  </a:cubicBezTo>
                  <a:cubicBezTo>
                    <a:pt x="2029" y="736"/>
                    <a:pt x="1977" y="691"/>
                    <a:pt x="1917" y="660"/>
                  </a:cubicBezTo>
                  <a:cubicBezTo>
                    <a:pt x="1851" y="626"/>
                    <a:pt x="1778" y="607"/>
                    <a:pt x="1704" y="594"/>
                  </a:cubicBezTo>
                  <a:cubicBezTo>
                    <a:pt x="1686" y="591"/>
                    <a:pt x="1668" y="590"/>
                    <a:pt x="1649" y="587"/>
                  </a:cubicBezTo>
                  <a:cubicBezTo>
                    <a:pt x="1640" y="585"/>
                    <a:pt x="1631" y="585"/>
                    <a:pt x="1622" y="584"/>
                  </a:cubicBezTo>
                  <a:cubicBezTo>
                    <a:pt x="1618" y="584"/>
                    <a:pt x="1613" y="583"/>
                    <a:pt x="1608" y="582"/>
                  </a:cubicBezTo>
                  <a:cubicBezTo>
                    <a:pt x="1605" y="581"/>
                    <a:pt x="1601" y="581"/>
                    <a:pt x="1599" y="577"/>
                  </a:cubicBezTo>
                  <a:cubicBezTo>
                    <a:pt x="1598" y="574"/>
                    <a:pt x="1598" y="568"/>
                    <a:pt x="1598" y="564"/>
                  </a:cubicBezTo>
                  <a:cubicBezTo>
                    <a:pt x="1598" y="559"/>
                    <a:pt x="1598" y="554"/>
                    <a:pt x="1598" y="549"/>
                  </a:cubicBezTo>
                  <a:cubicBezTo>
                    <a:pt x="1598" y="539"/>
                    <a:pt x="1598" y="530"/>
                    <a:pt x="1598" y="520"/>
                  </a:cubicBezTo>
                  <a:cubicBezTo>
                    <a:pt x="1598" y="500"/>
                    <a:pt x="1598" y="480"/>
                    <a:pt x="1598" y="461"/>
                  </a:cubicBezTo>
                  <a:cubicBezTo>
                    <a:pt x="1598" y="421"/>
                    <a:pt x="1598" y="382"/>
                    <a:pt x="1598" y="343"/>
                  </a:cubicBezTo>
                  <a:cubicBezTo>
                    <a:pt x="1598" y="323"/>
                    <a:pt x="1598" y="304"/>
                    <a:pt x="1598" y="284"/>
                  </a:cubicBezTo>
                  <a:cubicBezTo>
                    <a:pt x="1598" y="274"/>
                    <a:pt x="1598" y="264"/>
                    <a:pt x="1598" y="254"/>
                  </a:cubicBezTo>
                  <a:cubicBezTo>
                    <a:pt x="1598" y="251"/>
                    <a:pt x="1599" y="246"/>
                    <a:pt x="1596" y="243"/>
                  </a:cubicBezTo>
                  <a:cubicBezTo>
                    <a:pt x="1593" y="241"/>
                    <a:pt x="1587" y="241"/>
                    <a:pt x="1583" y="242"/>
                  </a:cubicBezTo>
                  <a:cubicBezTo>
                    <a:pt x="1544" y="242"/>
                    <a:pt x="1505" y="242"/>
                    <a:pt x="1466" y="242"/>
                  </a:cubicBezTo>
                  <a:cubicBezTo>
                    <a:pt x="1447" y="242"/>
                    <a:pt x="1427" y="241"/>
                    <a:pt x="1408" y="242"/>
                  </a:cubicBezTo>
                  <a:cubicBezTo>
                    <a:pt x="1404" y="242"/>
                    <a:pt x="1399" y="241"/>
                    <a:pt x="1395" y="243"/>
                  </a:cubicBezTo>
                  <a:cubicBezTo>
                    <a:pt x="1391" y="244"/>
                    <a:pt x="1392" y="250"/>
                    <a:pt x="1391" y="253"/>
                  </a:cubicBezTo>
                  <a:cubicBezTo>
                    <a:pt x="1391" y="263"/>
                    <a:pt x="1392" y="272"/>
                    <a:pt x="1392" y="281"/>
                  </a:cubicBezTo>
                  <a:cubicBezTo>
                    <a:pt x="1391" y="360"/>
                    <a:pt x="1391" y="439"/>
                    <a:pt x="1391" y="517"/>
                  </a:cubicBezTo>
                  <a:cubicBezTo>
                    <a:pt x="1391" y="527"/>
                    <a:pt x="1391" y="537"/>
                    <a:pt x="1391" y="547"/>
                  </a:cubicBezTo>
                  <a:cubicBezTo>
                    <a:pt x="1391" y="551"/>
                    <a:pt x="1391" y="556"/>
                    <a:pt x="1391" y="560"/>
                  </a:cubicBezTo>
                  <a:cubicBezTo>
                    <a:pt x="1391" y="564"/>
                    <a:pt x="1392" y="569"/>
                    <a:pt x="1389" y="571"/>
                  </a:cubicBezTo>
                  <a:cubicBezTo>
                    <a:pt x="1386" y="573"/>
                    <a:pt x="1381" y="573"/>
                    <a:pt x="1378" y="573"/>
                  </a:cubicBezTo>
                  <a:cubicBezTo>
                    <a:pt x="1373" y="573"/>
                    <a:pt x="1368" y="573"/>
                    <a:pt x="1363" y="573"/>
                  </a:cubicBezTo>
                  <a:cubicBezTo>
                    <a:pt x="1353" y="573"/>
                    <a:pt x="1343" y="573"/>
                    <a:pt x="1333" y="573"/>
                  </a:cubicBezTo>
                  <a:cubicBezTo>
                    <a:pt x="1314" y="573"/>
                    <a:pt x="1294" y="573"/>
                    <a:pt x="1275" y="574"/>
                  </a:cubicBezTo>
                  <a:cubicBezTo>
                    <a:pt x="1265" y="574"/>
                    <a:pt x="1255" y="574"/>
                    <a:pt x="1245" y="574"/>
                  </a:cubicBezTo>
                  <a:cubicBezTo>
                    <a:pt x="1241" y="574"/>
                    <a:pt x="1236" y="574"/>
                    <a:pt x="1232" y="574"/>
                  </a:cubicBezTo>
                  <a:cubicBezTo>
                    <a:pt x="1228" y="573"/>
                    <a:pt x="1227" y="570"/>
                    <a:pt x="1226" y="566"/>
                  </a:cubicBezTo>
                  <a:cubicBezTo>
                    <a:pt x="1225" y="556"/>
                    <a:pt x="1226" y="546"/>
                    <a:pt x="1226" y="536"/>
                  </a:cubicBezTo>
                  <a:cubicBezTo>
                    <a:pt x="1226" y="527"/>
                    <a:pt x="1226" y="517"/>
                    <a:pt x="1226" y="507"/>
                  </a:cubicBezTo>
                  <a:cubicBezTo>
                    <a:pt x="1226" y="488"/>
                    <a:pt x="1226" y="468"/>
                    <a:pt x="1226" y="448"/>
                  </a:cubicBezTo>
                  <a:cubicBezTo>
                    <a:pt x="1226" y="409"/>
                    <a:pt x="1226" y="370"/>
                    <a:pt x="1226" y="331"/>
                  </a:cubicBezTo>
                  <a:cubicBezTo>
                    <a:pt x="1226" y="311"/>
                    <a:pt x="1226" y="291"/>
                    <a:pt x="1226" y="272"/>
                  </a:cubicBezTo>
                  <a:cubicBezTo>
                    <a:pt x="1226" y="267"/>
                    <a:pt x="1226" y="263"/>
                    <a:pt x="1226" y="258"/>
                  </a:cubicBezTo>
                  <a:cubicBezTo>
                    <a:pt x="1226" y="254"/>
                    <a:pt x="1227" y="249"/>
                    <a:pt x="1225" y="245"/>
                  </a:cubicBezTo>
                  <a:cubicBezTo>
                    <a:pt x="1223" y="242"/>
                    <a:pt x="1219" y="242"/>
                    <a:pt x="1216" y="242"/>
                  </a:cubicBezTo>
                  <a:cubicBezTo>
                    <a:pt x="1211" y="242"/>
                    <a:pt x="1206" y="242"/>
                    <a:pt x="1201" y="242"/>
                  </a:cubicBezTo>
                  <a:cubicBezTo>
                    <a:pt x="1161" y="242"/>
                    <a:pt x="1122" y="242"/>
                    <a:pt x="1083" y="242"/>
                  </a:cubicBezTo>
                  <a:cubicBezTo>
                    <a:pt x="1073" y="242"/>
                    <a:pt x="1064" y="242"/>
                    <a:pt x="1054" y="242"/>
                  </a:cubicBezTo>
                  <a:cubicBezTo>
                    <a:pt x="1045" y="242"/>
                    <a:pt x="1035" y="241"/>
                    <a:pt x="1025" y="242"/>
                  </a:cubicBezTo>
                  <a:cubicBezTo>
                    <a:pt x="1016" y="243"/>
                    <a:pt x="1018" y="255"/>
                    <a:pt x="1018" y="261"/>
                  </a:cubicBezTo>
                  <a:cubicBezTo>
                    <a:pt x="1018" y="271"/>
                    <a:pt x="1018" y="281"/>
                    <a:pt x="1018" y="291"/>
                  </a:cubicBezTo>
                  <a:cubicBezTo>
                    <a:pt x="1018" y="330"/>
                    <a:pt x="1018" y="370"/>
                    <a:pt x="1018" y="409"/>
                  </a:cubicBezTo>
                  <a:cubicBezTo>
                    <a:pt x="1018" y="448"/>
                    <a:pt x="1018" y="488"/>
                    <a:pt x="1018" y="527"/>
                  </a:cubicBezTo>
                  <a:cubicBezTo>
                    <a:pt x="1018" y="537"/>
                    <a:pt x="1018" y="547"/>
                    <a:pt x="1018" y="557"/>
                  </a:cubicBezTo>
                  <a:cubicBezTo>
                    <a:pt x="1018" y="561"/>
                    <a:pt x="1018" y="565"/>
                    <a:pt x="1018" y="570"/>
                  </a:cubicBezTo>
                  <a:cubicBezTo>
                    <a:pt x="1018" y="573"/>
                    <a:pt x="1018" y="578"/>
                    <a:pt x="1015" y="580"/>
                  </a:cubicBezTo>
                  <a:cubicBezTo>
                    <a:pt x="1012" y="582"/>
                    <a:pt x="1007" y="581"/>
                    <a:pt x="1004" y="581"/>
                  </a:cubicBezTo>
                  <a:cubicBezTo>
                    <a:pt x="998" y="581"/>
                    <a:pt x="993" y="582"/>
                    <a:pt x="988" y="582"/>
                  </a:cubicBezTo>
                  <a:cubicBezTo>
                    <a:pt x="979" y="582"/>
                    <a:pt x="969" y="582"/>
                    <a:pt x="960" y="582"/>
                  </a:cubicBezTo>
                  <a:cubicBezTo>
                    <a:pt x="941" y="582"/>
                    <a:pt x="921" y="584"/>
                    <a:pt x="902" y="584"/>
                  </a:cubicBezTo>
                  <a:cubicBezTo>
                    <a:pt x="893" y="584"/>
                    <a:pt x="884" y="582"/>
                    <a:pt x="874" y="582"/>
                  </a:cubicBezTo>
                  <a:cubicBezTo>
                    <a:pt x="865" y="582"/>
                    <a:pt x="855" y="582"/>
                    <a:pt x="845" y="582"/>
                  </a:cubicBezTo>
                  <a:cubicBezTo>
                    <a:pt x="806" y="582"/>
                    <a:pt x="767" y="582"/>
                    <a:pt x="727" y="582"/>
                  </a:cubicBezTo>
                  <a:cubicBezTo>
                    <a:pt x="708" y="582"/>
                    <a:pt x="688" y="582"/>
                    <a:pt x="668" y="582"/>
                  </a:cubicBezTo>
                  <a:cubicBezTo>
                    <a:pt x="649" y="582"/>
                    <a:pt x="629" y="581"/>
                    <a:pt x="609" y="582"/>
                  </a:cubicBezTo>
                  <a:cubicBezTo>
                    <a:pt x="606" y="582"/>
                    <a:pt x="604" y="583"/>
                    <a:pt x="602" y="586"/>
                  </a:cubicBezTo>
                  <a:cubicBezTo>
                    <a:pt x="600" y="589"/>
                    <a:pt x="601" y="595"/>
                    <a:pt x="601" y="598"/>
                  </a:cubicBezTo>
                  <a:cubicBezTo>
                    <a:pt x="600" y="608"/>
                    <a:pt x="601" y="618"/>
                    <a:pt x="601" y="629"/>
                  </a:cubicBezTo>
                  <a:cubicBezTo>
                    <a:pt x="601" y="648"/>
                    <a:pt x="601" y="667"/>
                    <a:pt x="601" y="687"/>
                  </a:cubicBezTo>
                  <a:cubicBezTo>
                    <a:pt x="601" y="706"/>
                    <a:pt x="601" y="726"/>
                    <a:pt x="601" y="746"/>
                  </a:cubicBezTo>
                  <a:cubicBezTo>
                    <a:pt x="601" y="756"/>
                    <a:pt x="601" y="765"/>
                    <a:pt x="601" y="775"/>
                  </a:cubicBezTo>
                  <a:cubicBezTo>
                    <a:pt x="601" y="780"/>
                    <a:pt x="601" y="785"/>
                    <a:pt x="601" y="789"/>
                  </a:cubicBezTo>
                  <a:cubicBezTo>
                    <a:pt x="601" y="793"/>
                    <a:pt x="600" y="799"/>
                    <a:pt x="603" y="801"/>
                  </a:cubicBezTo>
                  <a:cubicBezTo>
                    <a:pt x="606" y="803"/>
                    <a:pt x="611" y="803"/>
                    <a:pt x="614" y="803"/>
                  </a:cubicBezTo>
                  <a:cubicBezTo>
                    <a:pt x="619" y="803"/>
                    <a:pt x="624" y="803"/>
                    <a:pt x="629" y="803"/>
                  </a:cubicBezTo>
                  <a:cubicBezTo>
                    <a:pt x="639" y="803"/>
                    <a:pt x="649" y="803"/>
                    <a:pt x="658" y="803"/>
                  </a:cubicBezTo>
                  <a:cubicBezTo>
                    <a:pt x="678" y="802"/>
                    <a:pt x="698" y="802"/>
                    <a:pt x="717" y="802"/>
                  </a:cubicBezTo>
                  <a:cubicBezTo>
                    <a:pt x="753" y="803"/>
                    <a:pt x="792" y="801"/>
                    <a:pt x="824" y="821"/>
                  </a:cubicBezTo>
                  <a:cubicBezTo>
                    <a:pt x="851" y="837"/>
                    <a:pt x="868" y="868"/>
                    <a:pt x="870" y="899"/>
                  </a:cubicBezTo>
                  <a:cubicBezTo>
                    <a:pt x="872" y="918"/>
                    <a:pt x="871" y="937"/>
                    <a:pt x="871" y="956"/>
                  </a:cubicBezTo>
                  <a:cubicBezTo>
                    <a:pt x="871" y="976"/>
                    <a:pt x="871" y="995"/>
                    <a:pt x="871" y="1015"/>
                  </a:cubicBezTo>
                  <a:cubicBezTo>
                    <a:pt x="871" y="1055"/>
                    <a:pt x="871" y="1094"/>
                    <a:pt x="871" y="1134"/>
                  </a:cubicBezTo>
                  <a:cubicBezTo>
                    <a:pt x="871" y="1209"/>
                    <a:pt x="871" y="1285"/>
                    <a:pt x="871" y="1361"/>
                  </a:cubicBezTo>
                  <a:cubicBezTo>
                    <a:pt x="871" y="1361"/>
                    <a:pt x="871" y="1213"/>
                    <a:pt x="871" y="13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23" name="Freeform 51"/>
            <p:cNvSpPr>
              <a:spLocks/>
            </p:cNvSpPr>
            <p:nvPr/>
          </p:nvSpPr>
          <p:spPr bwMode="auto">
            <a:xfrm>
              <a:off x="-306388" y="4329113"/>
              <a:ext cx="193675" cy="152400"/>
            </a:xfrm>
            <a:custGeom>
              <a:avLst/>
              <a:gdLst>
                <a:gd name="T0" fmla="*/ 2 w 584"/>
                <a:gd name="T1" fmla="*/ 229 h 458"/>
                <a:gd name="T2" fmla="*/ 2 w 584"/>
                <a:gd name="T3" fmla="*/ 38 h 458"/>
                <a:gd name="T4" fmla="*/ 2 w 584"/>
                <a:gd name="T5" fmla="*/ 15 h 458"/>
                <a:gd name="T6" fmla="*/ 3 w 584"/>
                <a:gd name="T7" fmla="*/ 5 h 458"/>
                <a:gd name="T8" fmla="*/ 10 w 584"/>
                <a:gd name="T9" fmla="*/ 1 h 458"/>
                <a:gd name="T10" fmla="*/ 34 w 584"/>
                <a:gd name="T11" fmla="*/ 1 h 458"/>
                <a:gd name="T12" fmla="*/ 58 w 584"/>
                <a:gd name="T13" fmla="*/ 1 h 458"/>
                <a:gd name="T14" fmla="*/ 153 w 584"/>
                <a:gd name="T15" fmla="*/ 0 h 458"/>
                <a:gd name="T16" fmla="*/ 201 w 584"/>
                <a:gd name="T17" fmla="*/ 1 h 458"/>
                <a:gd name="T18" fmla="*/ 247 w 584"/>
                <a:gd name="T19" fmla="*/ 3 h 458"/>
                <a:gd name="T20" fmla="*/ 292 w 584"/>
                <a:gd name="T21" fmla="*/ 7 h 458"/>
                <a:gd name="T22" fmla="*/ 313 w 584"/>
                <a:gd name="T23" fmla="*/ 9 h 458"/>
                <a:gd name="T24" fmla="*/ 336 w 584"/>
                <a:gd name="T25" fmla="*/ 13 h 458"/>
                <a:gd name="T26" fmla="*/ 504 w 584"/>
                <a:gd name="T27" fmla="*/ 75 h 458"/>
                <a:gd name="T28" fmla="*/ 558 w 584"/>
                <a:gd name="T29" fmla="*/ 133 h 458"/>
                <a:gd name="T30" fmla="*/ 582 w 584"/>
                <a:gd name="T31" fmla="*/ 212 h 458"/>
                <a:gd name="T32" fmla="*/ 573 w 584"/>
                <a:gd name="T33" fmla="*/ 292 h 458"/>
                <a:gd name="T34" fmla="*/ 531 w 584"/>
                <a:gd name="T35" fmla="*/ 357 h 458"/>
                <a:gd name="T36" fmla="*/ 375 w 584"/>
                <a:gd name="T37" fmla="*/ 433 h 458"/>
                <a:gd name="T38" fmla="*/ 284 w 584"/>
                <a:gd name="T39" fmla="*/ 449 h 458"/>
                <a:gd name="T40" fmla="*/ 262 w 584"/>
                <a:gd name="T41" fmla="*/ 452 h 458"/>
                <a:gd name="T42" fmla="*/ 240 w 584"/>
                <a:gd name="T43" fmla="*/ 453 h 458"/>
                <a:gd name="T44" fmla="*/ 218 w 584"/>
                <a:gd name="T45" fmla="*/ 456 h 458"/>
                <a:gd name="T46" fmla="*/ 195 w 584"/>
                <a:gd name="T47" fmla="*/ 456 h 458"/>
                <a:gd name="T48" fmla="*/ 100 w 584"/>
                <a:gd name="T49" fmla="*/ 458 h 458"/>
                <a:gd name="T50" fmla="*/ 53 w 584"/>
                <a:gd name="T51" fmla="*/ 458 h 458"/>
                <a:gd name="T52" fmla="*/ 29 w 584"/>
                <a:gd name="T53" fmla="*/ 457 h 458"/>
                <a:gd name="T54" fmla="*/ 18 w 584"/>
                <a:gd name="T55" fmla="*/ 457 h 458"/>
                <a:gd name="T56" fmla="*/ 6 w 584"/>
                <a:gd name="T57" fmla="*/ 456 h 458"/>
                <a:gd name="T58" fmla="*/ 2 w 584"/>
                <a:gd name="T59" fmla="*/ 440 h 458"/>
                <a:gd name="T60" fmla="*/ 2 w 584"/>
                <a:gd name="T61" fmla="*/ 417 h 458"/>
                <a:gd name="T62" fmla="*/ 2 w 584"/>
                <a:gd name="T63" fmla="*/ 369 h 458"/>
                <a:gd name="T64" fmla="*/ 2 w 584"/>
                <a:gd name="T65" fmla="*/ 273 h 458"/>
                <a:gd name="T66" fmla="*/ 2 w 584"/>
                <a:gd name="T67" fmla="*/ 229 h 458"/>
                <a:gd name="T68" fmla="*/ 2 w 584"/>
                <a:gd name="T69" fmla="*/ 22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458">
                  <a:moveTo>
                    <a:pt x="2" y="229"/>
                  </a:moveTo>
                  <a:cubicBezTo>
                    <a:pt x="2" y="165"/>
                    <a:pt x="2" y="102"/>
                    <a:pt x="2" y="38"/>
                  </a:cubicBezTo>
                  <a:cubicBezTo>
                    <a:pt x="2" y="30"/>
                    <a:pt x="2" y="23"/>
                    <a:pt x="2" y="15"/>
                  </a:cubicBezTo>
                  <a:cubicBezTo>
                    <a:pt x="2" y="12"/>
                    <a:pt x="1" y="8"/>
                    <a:pt x="3" y="5"/>
                  </a:cubicBezTo>
                  <a:cubicBezTo>
                    <a:pt x="4" y="2"/>
                    <a:pt x="7" y="2"/>
                    <a:pt x="10" y="1"/>
                  </a:cubicBezTo>
                  <a:cubicBezTo>
                    <a:pt x="18" y="1"/>
                    <a:pt x="26" y="1"/>
                    <a:pt x="34" y="1"/>
                  </a:cubicBezTo>
                  <a:cubicBezTo>
                    <a:pt x="42" y="1"/>
                    <a:pt x="50" y="1"/>
                    <a:pt x="58" y="1"/>
                  </a:cubicBezTo>
                  <a:cubicBezTo>
                    <a:pt x="89" y="0"/>
                    <a:pt x="121" y="0"/>
                    <a:pt x="153" y="0"/>
                  </a:cubicBezTo>
                  <a:cubicBezTo>
                    <a:pt x="169" y="0"/>
                    <a:pt x="185" y="0"/>
                    <a:pt x="201" y="1"/>
                  </a:cubicBezTo>
                  <a:cubicBezTo>
                    <a:pt x="216" y="1"/>
                    <a:pt x="232" y="0"/>
                    <a:pt x="247" y="3"/>
                  </a:cubicBezTo>
                  <a:cubicBezTo>
                    <a:pt x="262" y="5"/>
                    <a:pt x="277" y="4"/>
                    <a:pt x="292" y="7"/>
                  </a:cubicBezTo>
                  <a:cubicBezTo>
                    <a:pt x="299" y="8"/>
                    <a:pt x="306" y="8"/>
                    <a:pt x="313" y="9"/>
                  </a:cubicBezTo>
                  <a:cubicBezTo>
                    <a:pt x="321" y="10"/>
                    <a:pt x="328" y="12"/>
                    <a:pt x="336" y="13"/>
                  </a:cubicBezTo>
                  <a:cubicBezTo>
                    <a:pt x="394" y="23"/>
                    <a:pt x="455" y="40"/>
                    <a:pt x="504" y="75"/>
                  </a:cubicBezTo>
                  <a:cubicBezTo>
                    <a:pt x="526" y="90"/>
                    <a:pt x="545" y="110"/>
                    <a:pt x="558" y="133"/>
                  </a:cubicBezTo>
                  <a:cubicBezTo>
                    <a:pt x="572" y="157"/>
                    <a:pt x="580" y="185"/>
                    <a:pt x="582" y="212"/>
                  </a:cubicBezTo>
                  <a:cubicBezTo>
                    <a:pt x="584" y="239"/>
                    <a:pt x="582" y="266"/>
                    <a:pt x="573" y="292"/>
                  </a:cubicBezTo>
                  <a:cubicBezTo>
                    <a:pt x="564" y="316"/>
                    <a:pt x="550" y="338"/>
                    <a:pt x="531" y="357"/>
                  </a:cubicBezTo>
                  <a:cubicBezTo>
                    <a:pt x="490" y="398"/>
                    <a:pt x="431" y="420"/>
                    <a:pt x="375" y="433"/>
                  </a:cubicBezTo>
                  <a:cubicBezTo>
                    <a:pt x="345" y="440"/>
                    <a:pt x="315" y="446"/>
                    <a:pt x="284" y="449"/>
                  </a:cubicBezTo>
                  <a:cubicBezTo>
                    <a:pt x="277" y="450"/>
                    <a:pt x="269" y="452"/>
                    <a:pt x="262" y="452"/>
                  </a:cubicBezTo>
                  <a:cubicBezTo>
                    <a:pt x="255" y="453"/>
                    <a:pt x="248" y="453"/>
                    <a:pt x="240" y="453"/>
                  </a:cubicBezTo>
                  <a:cubicBezTo>
                    <a:pt x="233" y="454"/>
                    <a:pt x="225" y="455"/>
                    <a:pt x="218" y="456"/>
                  </a:cubicBezTo>
                  <a:cubicBezTo>
                    <a:pt x="210" y="456"/>
                    <a:pt x="202" y="456"/>
                    <a:pt x="195" y="456"/>
                  </a:cubicBezTo>
                  <a:cubicBezTo>
                    <a:pt x="163" y="457"/>
                    <a:pt x="131" y="458"/>
                    <a:pt x="100" y="458"/>
                  </a:cubicBezTo>
                  <a:cubicBezTo>
                    <a:pt x="84" y="458"/>
                    <a:pt x="68" y="458"/>
                    <a:pt x="53" y="458"/>
                  </a:cubicBezTo>
                  <a:cubicBezTo>
                    <a:pt x="45" y="457"/>
                    <a:pt x="37" y="457"/>
                    <a:pt x="29" y="457"/>
                  </a:cubicBezTo>
                  <a:cubicBezTo>
                    <a:pt x="25" y="457"/>
                    <a:pt x="22" y="457"/>
                    <a:pt x="18" y="457"/>
                  </a:cubicBezTo>
                  <a:cubicBezTo>
                    <a:pt x="14" y="457"/>
                    <a:pt x="10" y="457"/>
                    <a:pt x="6" y="456"/>
                  </a:cubicBezTo>
                  <a:cubicBezTo>
                    <a:pt x="0" y="454"/>
                    <a:pt x="2" y="445"/>
                    <a:pt x="2" y="440"/>
                  </a:cubicBezTo>
                  <a:cubicBezTo>
                    <a:pt x="2" y="433"/>
                    <a:pt x="2" y="425"/>
                    <a:pt x="2" y="417"/>
                  </a:cubicBezTo>
                  <a:cubicBezTo>
                    <a:pt x="2" y="401"/>
                    <a:pt x="2" y="385"/>
                    <a:pt x="2" y="369"/>
                  </a:cubicBezTo>
                  <a:cubicBezTo>
                    <a:pt x="2" y="337"/>
                    <a:pt x="2" y="305"/>
                    <a:pt x="2" y="273"/>
                  </a:cubicBezTo>
                  <a:cubicBezTo>
                    <a:pt x="2" y="270"/>
                    <a:pt x="2" y="229"/>
                    <a:pt x="2" y="229"/>
                  </a:cubicBezTo>
                  <a:cubicBezTo>
                    <a:pt x="2" y="159"/>
                    <a:pt x="2" y="229"/>
                    <a:pt x="2"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24" name="Freeform 52"/>
            <p:cNvSpPr>
              <a:spLocks/>
            </p:cNvSpPr>
            <p:nvPr/>
          </p:nvSpPr>
          <p:spPr bwMode="auto">
            <a:xfrm>
              <a:off x="-306388" y="4122738"/>
              <a:ext cx="160338" cy="138113"/>
            </a:xfrm>
            <a:custGeom>
              <a:avLst/>
              <a:gdLst>
                <a:gd name="T0" fmla="*/ 2 w 487"/>
                <a:gd name="T1" fmla="*/ 208 h 417"/>
                <a:gd name="T2" fmla="*/ 2 w 487"/>
                <a:gd name="T3" fmla="*/ 42 h 417"/>
                <a:gd name="T4" fmla="*/ 2 w 487"/>
                <a:gd name="T5" fmla="*/ 22 h 417"/>
                <a:gd name="T6" fmla="*/ 4 w 487"/>
                <a:gd name="T7" fmla="*/ 4 h 417"/>
                <a:gd name="T8" fmla="*/ 22 w 487"/>
                <a:gd name="T9" fmla="*/ 2 h 417"/>
                <a:gd name="T10" fmla="*/ 42 w 487"/>
                <a:gd name="T11" fmla="*/ 2 h 417"/>
                <a:gd name="T12" fmla="*/ 82 w 487"/>
                <a:gd name="T13" fmla="*/ 0 h 417"/>
                <a:gd name="T14" fmla="*/ 123 w 487"/>
                <a:gd name="T15" fmla="*/ 0 h 417"/>
                <a:gd name="T16" fmla="*/ 163 w 487"/>
                <a:gd name="T17" fmla="*/ 1 h 417"/>
                <a:gd name="T18" fmla="*/ 203 w 487"/>
                <a:gd name="T19" fmla="*/ 3 h 417"/>
                <a:gd name="T20" fmla="*/ 242 w 487"/>
                <a:gd name="T21" fmla="*/ 7 h 417"/>
                <a:gd name="T22" fmla="*/ 281 w 487"/>
                <a:gd name="T23" fmla="*/ 13 h 417"/>
                <a:gd name="T24" fmla="*/ 420 w 487"/>
                <a:gd name="T25" fmla="*/ 68 h 417"/>
                <a:gd name="T26" fmla="*/ 465 w 487"/>
                <a:gd name="T27" fmla="*/ 120 h 417"/>
                <a:gd name="T28" fmla="*/ 486 w 487"/>
                <a:gd name="T29" fmla="*/ 191 h 417"/>
                <a:gd name="T30" fmla="*/ 479 w 487"/>
                <a:gd name="T31" fmla="*/ 264 h 417"/>
                <a:gd name="T32" fmla="*/ 443 w 487"/>
                <a:gd name="T33" fmla="*/ 325 h 417"/>
                <a:gd name="T34" fmla="*/ 314 w 487"/>
                <a:gd name="T35" fmla="*/ 394 h 417"/>
                <a:gd name="T36" fmla="*/ 235 w 487"/>
                <a:gd name="T37" fmla="*/ 409 h 417"/>
                <a:gd name="T38" fmla="*/ 216 w 487"/>
                <a:gd name="T39" fmla="*/ 411 h 417"/>
                <a:gd name="T40" fmla="*/ 196 w 487"/>
                <a:gd name="T41" fmla="*/ 413 h 417"/>
                <a:gd name="T42" fmla="*/ 156 w 487"/>
                <a:gd name="T43" fmla="*/ 415 h 417"/>
                <a:gd name="T44" fmla="*/ 117 w 487"/>
                <a:gd name="T45" fmla="*/ 417 h 417"/>
                <a:gd name="T46" fmla="*/ 75 w 487"/>
                <a:gd name="T47" fmla="*/ 417 h 417"/>
                <a:gd name="T48" fmla="*/ 36 w 487"/>
                <a:gd name="T49" fmla="*/ 416 h 417"/>
                <a:gd name="T50" fmla="*/ 16 w 487"/>
                <a:gd name="T51" fmla="*/ 415 h 417"/>
                <a:gd name="T52" fmla="*/ 2 w 487"/>
                <a:gd name="T53" fmla="*/ 410 h 417"/>
                <a:gd name="T54" fmla="*/ 2 w 487"/>
                <a:gd name="T55" fmla="*/ 391 h 417"/>
                <a:gd name="T56" fmla="*/ 2 w 487"/>
                <a:gd name="T57" fmla="*/ 371 h 417"/>
                <a:gd name="T58" fmla="*/ 2 w 487"/>
                <a:gd name="T59" fmla="*/ 330 h 417"/>
                <a:gd name="T60" fmla="*/ 2 w 487"/>
                <a:gd name="T61" fmla="*/ 248 h 417"/>
                <a:gd name="T62" fmla="*/ 2 w 487"/>
                <a:gd name="T63" fmla="*/ 208 h 417"/>
                <a:gd name="T64" fmla="*/ 2 w 487"/>
                <a:gd name="T65" fmla="*/ 20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 h="417">
                  <a:moveTo>
                    <a:pt x="2" y="208"/>
                  </a:moveTo>
                  <a:cubicBezTo>
                    <a:pt x="2" y="152"/>
                    <a:pt x="2" y="97"/>
                    <a:pt x="2" y="42"/>
                  </a:cubicBezTo>
                  <a:cubicBezTo>
                    <a:pt x="2" y="35"/>
                    <a:pt x="2" y="28"/>
                    <a:pt x="2" y="22"/>
                  </a:cubicBezTo>
                  <a:cubicBezTo>
                    <a:pt x="2" y="17"/>
                    <a:pt x="0" y="8"/>
                    <a:pt x="4" y="4"/>
                  </a:cubicBezTo>
                  <a:cubicBezTo>
                    <a:pt x="8" y="1"/>
                    <a:pt x="17" y="2"/>
                    <a:pt x="22" y="2"/>
                  </a:cubicBezTo>
                  <a:cubicBezTo>
                    <a:pt x="28" y="2"/>
                    <a:pt x="35" y="2"/>
                    <a:pt x="42" y="2"/>
                  </a:cubicBezTo>
                  <a:cubicBezTo>
                    <a:pt x="56" y="2"/>
                    <a:pt x="69" y="0"/>
                    <a:pt x="82" y="0"/>
                  </a:cubicBezTo>
                  <a:cubicBezTo>
                    <a:pt x="96" y="0"/>
                    <a:pt x="109" y="0"/>
                    <a:pt x="123" y="0"/>
                  </a:cubicBezTo>
                  <a:cubicBezTo>
                    <a:pt x="136" y="0"/>
                    <a:pt x="149" y="0"/>
                    <a:pt x="163" y="1"/>
                  </a:cubicBezTo>
                  <a:cubicBezTo>
                    <a:pt x="176" y="2"/>
                    <a:pt x="189" y="2"/>
                    <a:pt x="203" y="3"/>
                  </a:cubicBezTo>
                  <a:cubicBezTo>
                    <a:pt x="216" y="3"/>
                    <a:pt x="229" y="6"/>
                    <a:pt x="242" y="7"/>
                  </a:cubicBezTo>
                  <a:cubicBezTo>
                    <a:pt x="255" y="8"/>
                    <a:pt x="268" y="10"/>
                    <a:pt x="281" y="13"/>
                  </a:cubicBezTo>
                  <a:cubicBezTo>
                    <a:pt x="330" y="22"/>
                    <a:pt x="380" y="37"/>
                    <a:pt x="420" y="68"/>
                  </a:cubicBezTo>
                  <a:cubicBezTo>
                    <a:pt x="438" y="82"/>
                    <a:pt x="454" y="100"/>
                    <a:pt x="465" y="120"/>
                  </a:cubicBezTo>
                  <a:cubicBezTo>
                    <a:pt x="477" y="141"/>
                    <a:pt x="484" y="166"/>
                    <a:pt x="486" y="191"/>
                  </a:cubicBezTo>
                  <a:cubicBezTo>
                    <a:pt x="487" y="215"/>
                    <a:pt x="486" y="240"/>
                    <a:pt x="479" y="264"/>
                  </a:cubicBezTo>
                  <a:cubicBezTo>
                    <a:pt x="472" y="286"/>
                    <a:pt x="459" y="307"/>
                    <a:pt x="443" y="325"/>
                  </a:cubicBezTo>
                  <a:cubicBezTo>
                    <a:pt x="410" y="361"/>
                    <a:pt x="361" y="381"/>
                    <a:pt x="314" y="394"/>
                  </a:cubicBezTo>
                  <a:cubicBezTo>
                    <a:pt x="288" y="401"/>
                    <a:pt x="262" y="405"/>
                    <a:pt x="235" y="409"/>
                  </a:cubicBezTo>
                  <a:cubicBezTo>
                    <a:pt x="229" y="410"/>
                    <a:pt x="222" y="410"/>
                    <a:pt x="216" y="411"/>
                  </a:cubicBezTo>
                  <a:cubicBezTo>
                    <a:pt x="209" y="411"/>
                    <a:pt x="203" y="413"/>
                    <a:pt x="196" y="413"/>
                  </a:cubicBezTo>
                  <a:cubicBezTo>
                    <a:pt x="183" y="414"/>
                    <a:pt x="170" y="414"/>
                    <a:pt x="156" y="415"/>
                  </a:cubicBezTo>
                  <a:cubicBezTo>
                    <a:pt x="143" y="415"/>
                    <a:pt x="130" y="417"/>
                    <a:pt x="117" y="417"/>
                  </a:cubicBezTo>
                  <a:cubicBezTo>
                    <a:pt x="103" y="417"/>
                    <a:pt x="89" y="417"/>
                    <a:pt x="75" y="417"/>
                  </a:cubicBezTo>
                  <a:cubicBezTo>
                    <a:pt x="62" y="417"/>
                    <a:pt x="49" y="417"/>
                    <a:pt x="36" y="416"/>
                  </a:cubicBezTo>
                  <a:cubicBezTo>
                    <a:pt x="29" y="416"/>
                    <a:pt x="22" y="415"/>
                    <a:pt x="16" y="415"/>
                  </a:cubicBezTo>
                  <a:cubicBezTo>
                    <a:pt x="11" y="415"/>
                    <a:pt x="4" y="416"/>
                    <a:pt x="2" y="410"/>
                  </a:cubicBezTo>
                  <a:cubicBezTo>
                    <a:pt x="1" y="404"/>
                    <a:pt x="2" y="397"/>
                    <a:pt x="2" y="391"/>
                  </a:cubicBezTo>
                  <a:cubicBezTo>
                    <a:pt x="2" y="385"/>
                    <a:pt x="2" y="378"/>
                    <a:pt x="2" y="371"/>
                  </a:cubicBezTo>
                  <a:cubicBezTo>
                    <a:pt x="2" y="357"/>
                    <a:pt x="2" y="343"/>
                    <a:pt x="2" y="330"/>
                  </a:cubicBezTo>
                  <a:cubicBezTo>
                    <a:pt x="2" y="303"/>
                    <a:pt x="2" y="275"/>
                    <a:pt x="2" y="248"/>
                  </a:cubicBezTo>
                  <a:cubicBezTo>
                    <a:pt x="2" y="235"/>
                    <a:pt x="2" y="221"/>
                    <a:pt x="2" y="208"/>
                  </a:cubicBezTo>
                  <a:cubicBezTo>
                    <a:pt x="2" y="146"/>
                    <a:pt x="2" y="267"/>
                    <a:pt x="2"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25" name="Group 224"/>
          <p:cNvGrpSpPr/>
          <p:nvPr/>
        </p:nvGrpSpPr>
        <p:grpSpPr>
          <a:xfrm>
            <a:off x="3152366" y="4110008"/>
            <a:ext cx="547534" cy="694547"/>
            <a:chOff x="3196632" y="4022474"/>
            <a:chExt cx="477977" cy="606314"/>
          </a:xfrm>
        </p:grpSpPr>
        <p:sp>
          <p:nvSpPr>
            <p:cNvPr id="226" name="Freeform 23"/>
            <p:cNvSpPr>
              <a:spLocks noEditPoints="1"/>
            </p:cNvSpPr>
            <p:nvPr/>
          </p:nvSpPr>
          <p:spPr bwMode="auto">
            <a:xfrm>
              <a:off x="3196632" y="4022474"/>
              <a:ext cx="383031" cy="606314"/>
            </a:xfrm>
            <a:custGeom>
              <a:avLst/>
              <a:gdLst>
                <a:gd name="T0" fmla="*/ 1167 w 1468"/>
                <a:gd name="T1" fmla="*/ 0 h 2327"/>
                <a:gd name="T2" fmla="*/ 300 w 1468"/>
                <a:gd name="T3" fmla="*/ 0 h 2327"/>
                <a:gd name="T4" fmla="*/ 0 w 1468"/>
                <a:gd name="T5" fmla="*/ 301 h 2327"/>
                <a:gd name="T6" fmla="*/ 0 w 1468"/>
                <a:gd name="T7" fmla="*/ 2027 h 2327"/>
                <a:gd name="T8" fmla="*/ 300 w 1468"/>
                <a:gd name="T9" fmla="*/ 2327 h 2327"/>
                <a:gd name="T10" fmla="*/ 1167 w 1468"/>
                <a:gd name="T11" fmla="*/ 2327 h 2327"/>
                <a:gd name="T12" fmla="*/ 1468 w 1468"/>
                <a:gd name="T13" fmla="*/ 2027 h 2327"/>
                <a:gd name="T14" fmla="*/ 1468 w 1468"/>
                <a:gd name="T15" fmla="*/ 301 h 2327"/>
                <a:gd name="T16" fmla="*/ 1167 w 1468"/>
                <a:gd name="T17" fmla="*/ 0 h 2327"/>
                <a:gd name="T18" fmla="*/ 375 w 1468"/>
                <a:gd name="T19" fmla="*/ 151 h 2327"/>
                <a:gd name="T20" fmla="*/ 1092 w 1468"/>
                <a:gd name="T21" fmla="*/ 151 h 2327"/>
                <a:gd name="T22" fmla="*/ 1142 w 1468"/>
                <a:gd name="T23" fmla="*/ 207 h 2327"/>
                <a:gd name="T24" fmla="*/ 1092 w 1468"/>
                <a:gd name="T25" fmla="*/ 262 h 2327"/>
                <a:gd name="T26" fmla="*/ 375 w 1468"/>
                <a:gd name="T27" fmla="*/ 262 h 2327"/>
                <a:gd name="T28" fmla="*/ 325 w 1468"/>
                <a:gd name="T29" fmla="*/ 207 h 2327"/>
                <a:gd name="T30" fmla="*/ 375 w 1468"/>
                <a:gd name="T31" fmla="*/ 151 h 2327"/>
                <a:gd name="T32" fmla="*/ 482 w 1468"/>
                <a:gd name="T33" fmla="*/ 2041 h 2327"/>
                <a:gd name="T34" fmla="*/ 226 w 1468"/>
                <a:gd name="T35" fmla="*/ 2041 h 2327"/>
                <a:gd name="T36" fmla="*/ 176 w 1468"/>
                <a:gd name="T37" fmla="*/ 1998 h 2327"/>
                <a:gd name="T38" fmla="*/ 226 w 1468"/>
                <a:gd name="T39" fmla="*/ 1954 h 2327"/>
                <a:gd name="T40" fmla="*/ 482 w 1468"/>
                <a:gd name="T41" fmla="*/ 1954 h 2327"/>
                <a:gd name="T42" fmla="*/ 532 w 1468"/>
                <a:gd name="T43" fmla="*/ 1998 h 2327"/>
                <a:gd name="T44" fmla="*/ 482 w 1468"/>
                <a:gd name="T45" fmla="*/ 2041 h 2327"/>
                <a:gd name="T46" fmla="*/ 734 w 1468"/>
                <a:gd name="T47" fmla="*/ 2114 h 2327"/>
                <a:gd name="T48" fmla="*/ 617 w 1468"/>
                <a:gd name="T49" fmla="*/ 1998 h 2327"/>
                <a:gd name="T50" fmla="*/ 734 w 1468"/>
                <a:gd name="T51" fmla="*/ 1881 h 2327"/>
                <a:gd name="T52" fmla="*/ 850 w 1468"/>
                <a:gd name="T53" fmla="*/ 1998 h 2327"/>
                <a:gd name="T54" fmla="*/ 734 w 1468"/>
                <a:gd name="T55" fmla="*/ 2114 h 2327"/>
                <a:gd name="T56" fmla="*/ 1241 w 1468"/>
                <a:gd name="T57" fmla="*/ 2041 h 2327"/>
                <a:gd name="T58" fmla="*/ 986 w 1468"/>
                <a:gd name="T59" fmla="*/ 2041 h 2327"/>
                <a:gd name="T60" fmla="*/ 935 w 1468"/>
                <a:gd name="T61" fmla="*/ 1998 h 2327"/>
                <a:gd name="T62" fmla="*/ 986 w 1468"/>
                <a:gd name="T63" fmla="*/ 1954 h 2327"/>
                <a:gd name="T64" fmla="*/ 1241 w 1468"/>
                <a:gd name="T65" fmla="*/ 1954 h 2327"/>
                <a:gd name="T66" fmla="*/ 1291 w 1468"/>
                <a:gd name="T67" fmla="*/ 1998 h 2327"/>
                <a:gd name="T68" fmla="*/ 1241 w 1468"/>
                <a:gd name="T69" fmla="*/ 2041 h 2327"/>
                <a:gd name="T70" fmla="*/ 1354 w 1468"/>
                <a:gd name="T71" fmla="*/ 1753 h 2327"/>
                <a:gd name="T72" fmla="*/ 113 w 1468"/>
                <a:gd name="T73" fmla="*/ 1753 h 2327"/>
                <a:gd name="T74" fmla="*/ 113 w 1468"/>
                <a:gd name="T75" fmla="*/ 360 h 2327"/>
                <a:gd name="T76" fmla="*/ 1354 w 1468"/>
                <a:gd name="T77" fmla="*/ 360 h 2327"/>
                <a:gd name="T78" fmla="*/ 1354 w 1468"/>
                <a:gd name="T79" fmla="*/ 175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8" h="2327">
                  <a:moveTo>
                    <a:pt x="1167" y="0"/>
                  </a:moveTo>
                  <a:cubicBezTo>
                    <a:pt x="300" y="0"/>
                    <a:pt x="300" y="0"/>
                    <a:pt x="300" y="0"/>
                  </a:cubicBezTo>
                  <a:cubicBezTo>
                    <a:pt x="135" y="0"/>
                    <a:pt x="0" y="136"/>
                    <a:pt x="0" y="301"/>
                  </a:cubicBezTo>
                  <a:cubicBezTo>
                    <a:pt x="0" y="2027"/>
                    <a:pt x="0" y="2027"/>
                    <a:pt x="0" y="2027"/>
                  </a:cubicBezTo>
                  <a:cubicBezTo>
                    <a:pt x="0" y="2192"/>
                    <a:pt x="135" y="2327"/>
                    <a:pt x="300" y="2327"/>
                  </a:cubicBezTo>
                  <a:cubicBezTo>
                    <a:pt x="1167" y="2327"/>
                    <a:pt x="1167" y="2327"/>
                    <a:pt x="1167" y="2327"/>
                  </a:cubicBezTo>
                  <a:cubicBezTo>
                    <a:pt x="1332" y="2327"/>
                    <a:pt x="1468" y="2192"/>
                    <a:pt x="1468" y="2027"/>
                  </a:cubicBezTo>
                  <a:cubicBezTo>
                    <a:pt x="1468" y="301"/>
                    <a:pt x="1468" y="301"/>
                    <a:pt x="1468" y="301"/>
                  </a:cubicBezTo>
                  <a:cubicBezTo>
                    <a:pt x="1468" y="136"/>
                    <a:pt x="1332" y="0"/>
                    <a:pt x="1167" y="0"/>
                  </a:cubicBezTo>
                  <a:close/>
                  <a:moveTo>
                    <a:pt x="375" y="151"/>
                  </a:moveTo>
                  <a:cubicBezTo>
                    <a:pt x="1092" y="151"/>
                    <a:pt x="1092" y="151"/>
                    <a:pt x="1092" y="151"/>
                  </a:cubicBezTo>
                  <a:cubicBezTo>
                    <a:pt x="1120" y="151"/>
                    <a:pt x="1142" y="176"/>
                    <a:pt x="1142" y="207"/>
                  </a:cubicBezTo>
                  <a:cubicBezTo>
                    <a:pt x="1142" y="237"/>
                    <a:pt x="1120" y="262"/>
                    <a:pt x="1092" y="262"/>
                  </a:cubicBezTo>
                  <a:cubicBezTo>
                    <a:pt x="375" y="262"/>
                    <a:pt x="375" y="262"/>
                    <a:pt x="375" y="262"/>
                  </a:cubicBezTo>
                  <a:cubicBezTo>
                    <a:pt x="348" y="262"/>
                    <a:pt x="325" y="237"/>
                    <a:pt x="325" y="207"/>
                  </a:cubicBezTo>
                  <a:cubicBezTo>
                    <a:pt x="325" y="176"/>
                    <a:pt x="348" y="151"/>
                    <a:pt x="375" y="151"/>
                  </a:cubicBezTo>
                  <a:close/>
                  <a:moveTo>
                    <a:pt x="482" y="2041"/>
                  </a:moveTo>
                  <a:cubicBezTo>
                    <a:pt x="226" y="2041"/>
                    <a:pt x="226" y="2041"/>
                    <a:pt x="226" y="2041"/>
                  </a:cubicBezTo>
                  <a:cubicBezTo>
                    <a:pt x="199" y="2041"/>
                    <a:pt x="176" y="2021"/>
                    <a:pt x="176" y="1998"/>
                  </a:cubicBezTo>
                  <a:cubicBezTo>
                    <a:pt x="176" y="1974"/>
                    <a:pt x="199" y="1954"/>
                    <a:pt x="226" y="1954"/>
                  </a:cubicBezTo>
                  <a:cubicBezTo>
                    <a:pt x="482" y="1954"/>
                    <a:pt x="482" y="1954"/>
                    <a:pt x="482" y="1954"/>
                  </a:cubicBezTo>
                  <a:cubicBezTo>
                    <a:pt x="509" y="1954"/>
                    <a:pt x="532" y="1974"/>
                    <a:pt x="532" y="1998"/>
                  </a:cubicBezTo>
                  <a:cubicBezTo>
                    <a:pt x="532" y="2021"/>
                    <a:pt x="509" y="2041"/>
                    <a:pt x="482" y="2041"/>
                  </a:cubicBezTo>
                  <a:close/>
                  <a:moveTo>
                    <a:pt x="734" y="2114"/>
                  </a:moveTo>
                  <a:cubicBezTo>
                    <a:pt x="669" y="2114"/>
                    <a:pt x="617" y="2062"/>
                    <a:pt x="617" y="1998"/>
                  </a:cubicBezTo>
                  <a:cubicBezTo>
                    <a:pt x="617" y="1933"/>
                    <a:pt x="669" y="1881"/>
                    <a:pt x="734" y="1881"/>
                  </a:cubicBezTo>
                  <a:cubicBezTo>
                    <a:pt x="798" y="1881"/>
                    <a:pt x="850" y="1933"/>
                    <a:pt x="850" y="1998"/>
                  </a:cubicBezTo>
                  <a:cubicBezTo>
                    <a:pt x="850" y="2062"/>
                    <a:pt x="798" y="2114"/>
                    <a:pt x="734" y="2114"/>
                  </a:cubicBezTo>
                  <a:close/>
                  <a:moveTo>
                    <a:pt x="1241" y="2041"/>
                  </a:moveTo>
                  <a:cubicBezTo>
                    <a:pt x="986" y="2041"/>
                    <a:pt x="986" y="2041"/>
                    <a:pt x="986" y="2041"/>
                  </a:cubicBezTo>
                  <a:cubicBezTo>
                    <a:pt x="958" y="2041"/>
                    <a:pt x="935" y="2021"/>
                    <a:pt x="935" y="1998"/>
                  </a:cubicBezTo>
                  <a:cubicBezTo>
                    <a:pt x="935" y="1974"/>
                    <a:pt x="958" y="1954"/>
                    <a:pt x="986" y="1954"/>
                  </a:cubicBezTo>
                  <a:cubicBezTo>
                    <a:pt x="1241" y="1954"/>
                    <a:pt x="1241" y="1954"/>
                    <a:pt x="1241" y="1954"/>
                  </a:cubicBezTo>
                  <a:cubicBezTo>
                    <a:pt x="1269" y="1954"/>
                    <a:pt x="1291" y="1974"/>
                    <a:pt x="1291" y="1998"/>
                  </a:cubicBezTo>
                  <a:cubicBezTo>
                    <a:pt x="1291" y="2021"/>
                    <a:pt x="1269" y="2041"/>
                    <a:pt x="1241" y="2041"/>
                  </a:cubicBezTo>
                  <a:close/>
                  <a:moveTo>
                    <a:pt x="1354" y="1753"/>
                  </a:moveTo>
                  <a:cubicBezTo>
                    <a:pt x="113" y="1753"/>
                    <a:pt x="113" y="1753"/>
                    <a:pt x="113" y="1753"/>
                  </a:cubicBezTo>
                  <a:cubicBezTo>
                    <a:pt x="113" y="360"/>
                    <a:pt x="113" y="360"/>
                    <a:pt x="113" y="360"/>
                  </a:cubicBezTo>
                  <a:cubicBezTo>
                    <a:pt x="1354" y="360"/>
                    <a:pt x="1354" y="360"/>
                    <a:pt x="1354" y="360"/>
                  </a:cubicBezTo>
                  <a:lnTo>
                    <a:pt x="1354" y="1753"/>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nvGrpSpPr>
            <p:cNvPr id="227" name="Group 226"/>
            <p:cNvGrpSpPr/>
            <p:nvPr/>
          </p:nvGrpSpPr>
          <p:grpSpPr>
            <a:xfrm>
              <a:off x="3277422" y="4147280"/>
              <a:ext cx="397187" cy="297136"/>
              <a:chOff x="3326647" y="4132245"/>
              <a:chExt cx="397187" cy="297136"/>
            </a:xfrm>
          </p:grpSpPr>
          <p:sp>
            <p:nvSpPr>
              <p:cNvPr id="228" name="Rounded Rectangle 227"/>
              <p:cNvSpPr/>
              <p:nvPr/>
            </p:nvSpPr>
            <p:spPr>
              <a:xfrm>
                <a:off x="3390156" y="4196780"/>
                <a:ext cx="333678" cy="232601"/>
              </a:xfrm>
              <a:prstGeom prst="roundRect">
                <a:avLst/>
              </a:prstGeom>
              <a:solidFill>
                <a:srgbClr val="FFFFFF"/>
              </a:soli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29" name="Freeform 57"/>
              <p:cNvSpPr>
                <a:spLocks noEditPoints="1"/>
              </p:cNvSpPr>
              <p:nvPr/>
            </p:nvSpPr>
            <p:spPr bwMode="auto">
              <a:xfrm>
                <a:off x="3326647" y="4132245"/>
                <a:ext cx="397187" cy="297136"/>
              </a:xfrm>
              <a:custGeom>
                <a:avLst/>
                <a:gdLst>
                  <a:gd name="T0" fmla="*/ 288 w 334"/>
                  <a:gd name="T1" fmla="*/ 56 h 250"/>
                  <a:gd name="T2" fmla="*/ 269 w 334"/>
                  <a:gd name="T3" fmla="*/ 56 h 250"/>
                  <a:gd name="T4" fmla="*/ 265 w 334"/>
                  <a:gd name="T5" fmla="*/ 33 h 250"/>
                  <a:gd name="T6" fmla="*/ 221 w 334"/>
                  <a:gd name="T7" fmla="*/ 4 h 250"/>
                  <a:gd name="T8" fmla="*/ 32 w 334"/>
                  <a:gd name="T9" fmla="*/ 45 h 250"/>
                  <a:gd name="T10" fmla="*/ 4 w 334"/>
                  <a:gd name="T11" fmla="*/ 88 h 250"/>
                  <a:gd name="T12" fmla="*/ 26 w 334"/>
                  <a:gd name="T13" fmla="*/ 190 h 250"/>
                  <a:gd name="T14" fmla="*/ 52 w 334"/>
                  <a:gd name="T15" fmla="*/ 218 h 250"/>
                  <a:gd name="T16" fmla="*/ 95 w 334"/>
                  <a:gd name="T17" fmla="*/ 250 h 250"/>
                  <a:gd name="T18" fmla="*/ 288 w 334"/>
                  <a:gd name="T19" fmla="*/ 250 h 250"/>
                  <a:gd name="T20" fmla="*/ 334 w 334"/>
                  <a:gd name="T21" fmla="*/ 205 h 250"/>
                  <a:gd name="T22" fmla="*/ 334 w 334"/>
                  <a:gd name="T23" fmla="*/ 101 h 250"/>
                  <a:gd name="T24" fmla="*/ 288 w 334"/>
                  <a:gd name="T25" fmla="*/ 56 h 250"/>
                  <a:gd name="T26" fmla="*/ 316 w 334"/>
                  <a:gd name="T27" fmla="*/ 101 h 250"/>
                  <a:gd name="T28" fmla="*/ 316 w 334"/>
                  <a:gd name="T29" fmla="*/ 115 h 250"/>
                  <a:gd name="T30" fmla="*/ 67 w 334"/>
                  <a:gd name="T31" fmla="*/ 115 h 250"/>
                  <a:gd name="T32" fmla="*/ 67 w 334"/>
                  <a:gd name="T33" fmla="*/ 101 h 250"/>
                  <a:gd name="T34" fmla="*/ 95 w 334"/>
                  <a:gd name="T35" fmla="*/ 73 h 250"/>
                  <a:gd name="T36" fmla="*/ 288 w 334"/>
                  <a:gd name="T37" fmla="*/ 73 h 250"/>
                  <a:gd name="T38" fmla="*/ 316 w 334"/>
                  <a:gd name="T39" fmla="*/ 101 h 250"/>
                  <a:gd name="T40" fmla="*/ 288 w 334"/>
                  <a:gd name="T41" fmla="*/ 233 h 250"/>
                  <a:gd name="T42" fmla="*/ 95 w 334"/>
                  <a:gd name="T43" fmla="*/ 233 h 250"/>
                  <a:gd name="T44" fmla="*/ 67 w 334"/>
                  <a:gd name="T45" fmla="*/ 205 h 250"/>
                  <a:gd name="T46" fmla="*/ 67 w 334"/>
                  <a:gd name="T47" fmla="*/ 157 h 250"/>
                  <a:gd name="T48" fmla="*/ 316 w 334"/>
                  <a:gd name="T49" fmla="*/ 157 h 250"/>
                  <a:gd name="T50" fmla="*/ 316 w 334"/>
                  <a:gd name="T51" fmla="*/ 205 h 250"/>
                  <a:gd name="T52" fmla="*/ 288 w 334"/>
                  <a:gd name="T53" fmla="*/ 2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4" h="250">
                    <a:moveTo>
                      <a:pt x="288" y="56"/>
                    </a:moveTo>
                    <a:cubicBezTo>
                      <a:pt x="269" y="56"/>
                      <a:pt x="269" y="56"/>
                      <a:pt x="269" y="56"/>
                    </a:cubicBezTo>
                    <a:cubicBezTo>
                      <a:pt x="265" y="33"/>
                      <a:pt x="265" y="33"/>
                      <a:pt x="265" y="33"/>
                    </a:cubicBezTo>
                    <a:cubicBezTo>
                      <a:pt x="260" y="13"/>
                      <a:pt x="241" y="0"/>
                      <a:pt x="221" y="4"/>
                    </a:cubicBezTo>
                    <a:cubicBezTo>
                      <a:pt x="32" y="45"/>
                      <a:pt x="32" y="45"/>
                      <a:pt x="32" y="45"/>
                    </a:cubicBezTo>
                    <a:cubicBezTo>
                      <a:pt x="12" y="49"/>
                      <a:pt x="0" y="69"/>
                      <a:pt x="4" y="88"/>
                    </a:cubicBezTo>
                    <a:cubicBezTo>
                      <a:pt x="26" y="190"/>
                      <a:pt x="26" y="190"/>
                      <a:pt x="26" y="190"/>
                    </a:cubicBezTo>
                    <a:cubicBezTo>
                      <a:pt x="29" y="204"/>
                      <a:pt x="39" y="214"/>
                      <a:pt x="52" y="218"/>
                    </a:cubicBezTo>
                    <a:cubicBezTo>
                      <a:pt x="57" y="236"/>
                      <a:pt x="75" y="250"/>
                      <a:pt x="95" y="250"/>
                    </a:cubicBezTo>
                    <a:cubicBezTo>
                      <a:pt x="288" y="250"/>
                      <a:pt x="288" y="250"/>
                      <a:pt x="288" y="250"/>
                    </a:cubicBezTo>
                    <a:cubicBezTo>
                      <a:pt x="313" y="250"/>
                      <a:pt x="334" y="230"/>
                      <a:pt x="334" y="205"/>
                    </a:cubicBezTo>
                    <a:cubicBezTo>
                      <a:pt x="334" y="101"/>
                      <a:pt x="334" y="101"/>
                      <a:pt x="334" y="101"/>
                    </a:cubicBezTo>
                    <a:cubicBezTo>
                      <a:pt x="334" y="76"/>
                      <a:pt x="313" y="56"/>
                      <a:pt x="288" y="56"/>
                    </a:cubicBezTo>
                    <a:close/>
                    <a:moveTo>
                      <a:pt x="316" y="101"/>
                    </a:moveTo>
                    <a:cubicBezTo>
                      <a:pt x="316" y="115"/>
                      <a:pt x="316" y="115"/>
                      <a:pt x="316" y="115"/>
                    </a:cubicBezTo>
                    <a:cubicBezTo>
                      <a:pt x="67" y="115"/>
                      <a:pt x="67" y="115"/>
                      <a:pt x="67" y="115"/>
                    </a:cubicBezTo>
                    <a:cubicBezTo>
                      <a:pt x="67" y="101"/>
                      <a:pt x="67" y="101"/>
                      <a:pt x="67" y="101"/>
                    </a:cubicBezTo>
                    <a:cubicBezTo>
                      <a:pt x="67" y="85"/>
                      <a:pt x="80" y="73"/>
                      <a:pt x="95" y="73"/>
                    </a:cubicBezTo>
                    <a:cubicBezTo>
                      <a:pt x="288" y="73"/>
                      <a:pt x="288" y="73"/>
                      <a:pt x="288" y="73"/>
                    </a:cubicBezTo>
                    <a:cubicBezTo>
                      <a:pt x="304" y="73"/>
                      <a:pt x="316" y="85"/>
                      <a:pt x="316" y="101"/>
                    </a:cubicBezTo>
                    <a:close/>
                    <a:moveTo>
                      <a:pt x="288" y="233"/>
                    </a:moveTo>
                    <a:cubicBezTo>
                      <a:pt x="95" y="233"/>
                      <a:pt x="95" y="233"/>
                      <a:pt x="95" y="233"/>
                    </a:cubicBezTo>
                    <a:cubicBezTo>
                      <a:pt x="80" y="233"/>
                      <a:pt x="67" y="220"/>
                      <a:pt x="67" y="205"/>
                    </a:cubicBezTo>
                    <a:cubicBezTo>
                      <a:pt x="67" y="157"/>
                      <a:pt x="67" y="157"/>
                      <a:pt x="67" y="157"/>
                    </a:cubicBezTo>
                    <a:cubicBezTo>
                      <a:pt x="316" y="157"/>
                      <a:pt x="316" y="157"/>
                      <a:pt x="316" y="157"/>
                    </a:cubicBezTo>
                    <a:cubicBezTo>
                      <a:pt x="316" y="205"/>
                      <a:pt x="316" y="205"/>
                      <a:pt x="316" y="205"/>
                    </a:cubicBezTo>
                    <a:cubicBezTo>
                      <a:pt x="316" y="220"/>
                      <a:pt x="304" y="233"/>
                      <a:pt x="288" y="233"/>
                    </a:cubicBezTo>
                    <a:close/>
                  </a:path>
                </a:pathLst>
              </a:custGeom>
              <a:solidFill>
                <a:srgbClr val="00BBE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sp>
        <p:nvSpPr>
          <p:cNvPr id="230" name="Freeform 63"/>
          <p:cNvSpPr>
            <a:spLocks noEditPoints="1"/>
          </p:cNvSpPr>
          <p:nvPr/>
        </p:nvSpPr>
        <p:spPr bwMode="auto">
          <a:xfrm>
            <a:off x="2978918" y="5444102"/>
            <a:ext cx="801067" cy="570197"/>
          </a:xfrm>
          <a:custGeom>
            <a:avLst/>
            <a:gdLst>
              <a:gd name="T0" fmla="*/ 2035 w 2844"/>
              <a:gd name="T1" fmla="*/ 133 h 2027"/>
              <a:gd name="T2" fmla="*/ 1291 w 2844"/>
              <a:gd name="T3" fmla="*/ 119 h 2027"/>
              <a:gd name="T4" fmla="*/ 528 w 2844"/>
              <a:gd name="T5" fmla="*/ 761 h 2027"/>
              <a:gd name="T6" fmla="*/ 156 w 2844"/>
              <a:gd name="T7" fmla="*/ 1589 h 2027"/>
              <a:gd name="T8" fmla="*/ 1251 w 2844"/>
              <a:gd name="T9" fmla="*/ 1755 h 2027"/>
              <a:gd name="T10" fmla="*/ 1264 w 2844"/>
              <a:gd name="T11" fmla="*/ 1756 h 2027"/>
              <a:gd name="T12" fmla="*/ 1522 w 2844"/>
              <a:gd name="T13" fmla="*/ 1755 h 2027"/>
              <a:gd name="T14" fmla="*/ 1562 w 2844"/>
              <a:gd name="T15" fmla="*/ 1888 h 2027"/>
              <a:gd name="T16" fmla="*/ 1655 w 2844"/>
              <a:gd name="T17" fmla="*/ 1956 h 2027"/>
              <a:gd name="T18" fmla="*/ 1862 w 2844"/>
              <a:gd name="T19" fmla="*/ 2023 h 2027"/>
              <a:gd name="T20" fmla="*/ 1978 w 2844"/>
              <a:gd name="T21" fmla="*/ 2023 h 2027"/>
              <a:gd name="T22" fmla="*/ 2087 w 2844"/>
              <a:gd name="T23" fmla="*/ 1881 h 2027"/>
              <a:gd name="T24" fmla="*/ 2273 w 2844"/>
              <a:gd name="T25" fmla="*/ 1893 h 2027"/>
              <a:gd name="T26" fmla="*/ 2250 w 2844"/>
              <a:gd name="T27" fmla="*/ 1755 h 2027"/>
              <a:gd name="T28" fmla="*/ 2741 w 2844"/>
              <a:gd name="T29" fmla="*/ 1483 h 2027"/>
              <a:gd name="T30" fmla="*/ 1920 w 2844"/>
              <a:gd name="T31" fmla="*/ 1763 h 2027"/>
              <a:gd name="T32" fmla="*/ 1670 w 2844"/>
              <a:gd name="T33" fmla="*/ 1595 h 2027"/>
              <a:gd name="T34" fmla="*/ 1920 w 2844"/>
              <a:gd name="T35" fmla="*/ 1224 h 2027"/>
              <a:gd name="T36" fmla="*/ 2170 w 2844"/>
              <a:gd name="T37" fmla="*/ 1595 h 2027"/>
              <a:gd name="T38" fmla="*/ 1920 w 2844"/>
              <a:gd name="T39" fmla="*/ 1763 h 2027"/>
              <a:gd name="T40" fmla="*/ 2339 w 2844"/>
              <a:gd name="T41" fmla="*/ 1455 h 2027"/>
              <a:gd name="T42" fmla="*/ 2427 w 2844"/>
              <a:gd name="T43" fmla="*/ 1329 h 2027"/>
              <a:gd name="T44" fmla="*/ 2282 w 2844"/>
              <a:gd name="T45" fmla="*/ 1279 h 2027"/>
              <a:gd name="T46" fmla="*/ 2273 w 2844"/>
              <a:gd name="T47" fmla="*/ 1095 h 2027"/>
              <a:gd name="T48" fmla="*/ 2087 w 2844"/>
              <a:gd name="T49" fmla="*/ 1107 h 2027"/>
              <a:gd name="T50" fmla="*/ 1971 w 2844"/>
              <a:gd name="T51" fmla="*/ 964 h 2027"/>
              <a:gd name="T52" fmla="*/ 1828 w 2844"/>
              <a:gd name="T53" fmla="*/ 1083 h 2027"/>
              <a:gd name="T54" fmla="*/ 1656 w 2844"/>
              <a:gd name="T55" fmla="*/ 1032 h 2027"/>
              <a:gd name="T56" fmla="*/ 1562 w 2844"/>
              <a:gd name="T57" fmla="*/ 1099 h 2027"/>
              <a:gd name="T58" fmla="*/ 1434 w 2844"/>
              <a:gd name="T59" fmla="*/ 1276 h 2027"/>
              <a:gd name="T60" fmla="*/ 1399 w 2844"/>
              <a:gd name="T61" fmla="*/ 1385 h 2027"/>
              <a:gd name="T62" fmla="*/ 1416 w 2844"/>
              <a:gd name="T63" fmla="*/ 1591 h 2027"/>
              <a:gd name="T64" fmla="*/ 1269 w 2844"/>
              <a:gd name="T65" fmla="*/ 1591 h 2027"/>
              <a:gd name="T66" fmla="*/ 1258 w 2844"/>
              <a:gd name="T67" fmla="*/ 1591 h 2027"/>
              <a:gd name="T68" fmla="*/ 280 w 2844"/>
              <a:gd name="T69" fmla="*/ 1481 h 2027"/>
              <a:gd name="T70" fmla="*/ 582 w 2844"/>
              <a:gd name="T71" fmla="*/ 936 h 2027"/>
              <a:gd name="T72" fmla="*/ 687 w 2844"/>
              <a:gd name="T73" fmla="*/ 900 h 2027"/>
              <a:gd name="T74" fmla="*/ 685 w 2844"/>
              <a:gd name="T75" fmla="*/ 842 h 2027"/>
              <a:gd name="T76" fmla="*/ 1140 w 2844"/>
              <a:gd name="T77" fmla="*/ 579 h 2027"/>
              <a:gd name="T78" fmla="*/ 1216 w 2844"/>
              <a:gd name="T79" fmla="*/ 508 h 2027"/>
              <a:gd name="T80" fmla="*/ 2104 w 2844"/>
              <a:gd name="T81" fmla="*/ 562 h 2027"/>
              <a:gd name="T82" fmla="*/ 2185 w 2844"/>
              <a:gd name="T83" fmla="*/ 601 h 2027"/>
              <a:gd name="T84" fmla="*/ 2189 w 2844"/>
              <a:gd name="T85" fmla="*/ 600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 h="2027">
                <a:moveTo>
                  <a:pt x="2658" y="636"/>
                </a:moveTo>
                <a:cubicBezTo>
                  <a:pt x="2547" y="521"/>
                  <a:pt x="2401" y="452"/>
                  <a:pt x="2243" y="439"/>
                </a:cubicBezTo>
                <a:cubicBezTo>
                  <a:pt x="2207" y="319"/>
                  <a:pt x="2134" y="211"/>
                  <a:pt x="2035" y="133"/>
                </a:cubicBezTo>
                <a:cubicBezTo>
                  <a:pt x="1982" y="91"/>
                  <a:pt x="1923" y="58"/>
                  <a:pt x="1859" y="36"/>
                </a:cubicBezTo>
                <a:cubicBezTo>
                  <a:pt x="1793" y="12"/>
                  <a:pt x="1724" y="0"/>
                  <a:pt x="1654" y="0"/>
                </a:cubicBezTo>
                <a:cubicBezTo>
                  <a:pt x="1523" y="0"/>
                  <a:pt x="1398" y="42"/>
                  <a:pt x="1291" y="119"/>
                </a:cubicBezTo>
                <a:cubicBezTo>
                  <a:pt x="1198" y="188"/>
                  <a:pt x="1127" y="279"/>
                  <a:pt x="1084" y="385"/>
                </a:cubicBezTo>
                <a:cubicBezTo>
                  <a:pt x="1052" y="378"/>
                  <a:pt x="1019" y="375"/>
                  <a:pt x="985" y="375"/>
                </a:cubicBezTo>
                <a:cubicBezTo>
                  <a:pt x="758" y="375"/>
                  <a:pt x="567" y="541"/>
                  <a:pt x="528" y="761"/>
                </a:cubicBezTo>
                <a:cubicBezTo>
                  <a:pt x="517" y="760"/>
                  <a:pt x="505" y="760"/>
                  <a:pt x="494" y="760"/>
                </a:cubicBezTo>
                <a:cubicBezTo>
                  <a:pt x="221" y="760"/>
                  <a:pt x="0" y="983"/>
                  <a:pt x="0" y="1257"/>
                </a:cubicBezTo>
                <a:cubicBezTo>
                  <a:pt x="0" y="1375"/>
                  <a:pt x="55" y="1493"/>
                  <a:pt x="156" y="1589"/>
                </a:cubicBezTo>
                <a:cubicBezTo>
                  <a:pt x="248" y="1677"/>
                  <a:pt x="368" y="1738"/>
                  <a:pt x="485" y="1755"/>
                </a:cubicBezTo>
                <a:cubicBezTo>
                  <a:pt x="489" y="1755"/>
                  <a:pt x="489" y="1755"/>
                  <a:pt x="489" y="1755"/>
                </a:cubicBezTo>
                <a:cubicBezTo>
                  <a:pt x="1251" y="1755"/>
                  <a:pt x="1251" y="1755"/>
                  <a:pt x="1251" y="1755"/>
                </a:cubicBezTo>
                <a:cubicBezTo>
                  <a:pt x="1254" y="1755"/>
                  <a:pt x="1254" y="1755"/>
                  <a:pt x="1254" y="1755"/>
                </a:cubicBezTo>
                <a:cubicBezTo>
                  <a:pt x="1256" y="1755"/>
                  <a:pt x="1256" y="1755"/>
                  <a:pt x="1256" y="1755"/>
                </a:cubicBezTo>
                <a:cubicBezTo>
                  <a:pt x="1259" y="1755"/>
                  <a:pt x="1262" y="1756"/>
                  <a:pt x="1264" y="1756"/>
                </a:cubicBezTo>
                <a:cubicBezTo>
                  <a:pt x="1267" y="1756"/>
                  <a:pt x="1270" y="1755"/>
                  <a:pt x="1272" y="1755"/>
                </a:cubicBezTo>
                <a:cubicBezTo>
                  <a:pt x="1274" y="1755"/>
                  <a:pt x="1274" y="1755"/>
                  <a:pt x="1274" y="1755"/>
                </a:cubicBezTo>
                <a:cubicBezTo>
                  <a:pt x="1522" y="1755"/>
                  <a:pt x="1522" y="1755"/>
                  <a:pt x="1522" y="1755"/>
                </a:cubicBezTo>
                <a:cubicBezTo>
                  <a:pt x="1590" y="1755"/>
                  <a:pt x="1590" y="1755"/>
                  <a:pt x="1590" y="1755"/>
                </a:cubicBezTo>
                <a:cubicBezTo>
                  <a:pt x="1595" y="1761"/>
                  <a:pt x="1599" y="1766"/>
                  <a:pt x="1604" y="1772"/>
                </a:cubicBezTo>
                <a:cubicBezTo>
                  <a:pt x="1562" y="1888"/>
                  <a:pt x="1562" y="1888"/>
                  <a:pt x="1562" y="1888"/>
                </a:cubicBezTo>
                <a:cubicBezTo>
                  <a:pt x="1567" y="1893"/>
                  <a:pt x="1567" y="1893"/>
                  <a:pt x="1567" y="1893"/>
                </a:cubicBezTo>
                <a:cubicBezTo>
                  <a:pt x="1593" y="1915"/>
                  <a:pt x="1620" y="1935"/>
                  <a:pt x="1650" y="1953"/>
                </a:cubicBezTo>
                <a:cubicBezTo>
                  <a:pt x="1655" y="1956"/>
                  <a:pt x="1655" y="1956"/>
                  <a:pt x="1655" y="1956"/>
                </a:cubicBezTo>
                <a:cubicBezTo>
                  <a:pt x="1753" y="1880"/>
                  <a:pt x="1753" y="1880"/>
                  <a:pt x="1753" y="1880"/>
                </a:cubicBezTo>
                <a:cubicBezTo>
                  <a:pt x="1777" y="1891"/>
                  <a:pt x="1802" y="1899"/>
                  <a:pt x="1827" y="1904"/>
                </a:cubicBezTo>
                <a:cubicBezTo>
                  <a:pt x="1862" y="2023"/>
                  <a:pt x="1862" y="2023"/>
                  <a:pt x="1862" y="2023"/>
                </a:cubicBezTo>
                <a:cubicBezTo>
                  <a:pt x="1869" y="2024"/>
                  <a:pt x="1869" y="2024"/>
                  <a:pt x="1869" y="2024"/>
                </a:cubicBezTo>
                <a:cubicBezTo>
                  <a:pt x="1903" y="2027"/>
                  <a:pt x="1937" y="2027"/>
                  <a:pt x="1971" y="2024"/>
                </a:cubicBezTo>
                <a:cubicBezTo>
                  <a:pt x="1978" y="2023"/>
                  <a:pt x="1978" y="2023"/>
                  <a:pt x="1978" y="2023"/>
                </a:cubicBezTo>
                <a:cubicBezTo>
                  <a:pt x="2013" y="1905"/>
                  <a:pt x="2013" y="1905"/>
                  <a:pt x="2013" y="1905"/>
                </a:cubicBezTo>
                <a:cubicBezTo>
                  <a:pt x="2025" y="1902"/>
                  <a:pt x="2038" y="1898"/>
                  <a:pt x="2050" y="1894"/>
                </a:cubicBezTo>
                <a:cubicBezTo>
                  <a:pt x="2062" y="1890"/>
                  <a:pt x="2075" y="1886"/>
                  <a:pt x="2087" y="1881"/>
                </a:cubicBezTo>
                <a:cubicBezTo>
                  <a:pt x="2185" y="1956"/>
                  <a:pt x="2185" y="1956"/>
                  <a:pt x="2185" y="1956"/>
                </a:cubicBezTo>
                <a:cubicBezTo>
                  <a:pt x="2190" y="1953"/>
                  <a:pt x="2190" y="1953"/>
                  <a:pt x="2190" y="1953"/>
                </a:cubicBezTo>
                <a:cubicBezTo>
                  <a:pt x="2220" y="1936"/>
                  <a:pt x="2247" y="1915"/>
                  <a:pt x="2273" y="1893"/>
                </a:cubicBezTo>
                <a:cubicBezTo>
                  <a:pt x="2278" y="1888"/>
                  <a:pt x="2278" y="1888"/>
                  <a:pt x="2278" y="1888"/>
                </a:cubicBezTo>
                <a:cubicBezTo>
                  <a:pt x="2236" y="1772"/>
                  <a:pt x="2236" y="1772"/>
                  <a:pt x="2236" y="1772"/>
                </a:cubicBezTo>
                <a:cubicBezTo>
                  <a:pt x="2241" y="1766"/>
                  <a:pt x="2246" y="1761"/>
                  <a:pt x="2250" y="1755"/>
                </a:cubicBezTo>
                <a:cubicBezTo>
                  <a:pt x="2252" y="1755"/>
                  <a:pt x="2252" y="1755"/>
                  <a:pt x="2252" y="1755"/>
                </a:cubicBezTo>
                <a:cubicBezTo>
                  <a:pt x="2321" y="1755"/>
                  <a:pt x="2388" y="1744"/>
                  <a:pt x="2450" y="1722"/>
                </a:cubicBezTo>
                <a:cubicBezTo>
                  <a:pt x="2570" y="1680"/>
                  <a:pt x="2671" y="1597"/>
                  <a:pt x="2741" y="1483"/>
                </a:cubicBezTo>
                <a:cubicBezTo>
                  <a:pt x="2808" y="1373"/>
                  <a:pt x="2844" y="1239"/>
                  <a:pt x="2844" y="1096"/>
                </a:cubicBezTo>
                <a:cubicBezTo>
                  <a:pt x="2844" y="923"/>
                  <a:pt x="2778" y="760"/>
                  <a:pt x="2658" y="636"/>
                </a:cubicBezTo>
                <a:close/>
                <a:moveTo>
                  <a:pt x="1920" y="1763"/>
                </a:moveTo>
                <a:cubicBezTo>
                  <a:pt x="1897" y="1763"/>
                  <a:pt x="1875" y="1761"/>
                  <a:pt x="1854" y="1755"/>
                </a:cubicBezTo>
                <a:cubicBezTo>
                  <a:pt x="1800" y="1742"/>
                  <a:pt x="1753" y="1712"/>
                  <a:pt x="1717" y="1671"/>
                </a:cubicBezTo>
                <a:cubicBezTo>
                  <a:pt x="1698" y="1649"/>
                  <a:pt x="1682" y="1623"/>
                  <a:pt x="1670" y="1595"/>
                </a:cubicBezTo>
                <a:cubicBezTo>
                  <a:pt x="1670" y="1594"/>
                  <a:pt x="1669" y="1592"/>
                  <a:pt x="1669" y="1591"/>
                </a:cubicBezTo>
                <a:cubicBezTo>
                  <a:pt x="1657" y="1561"/>
                  <a:pt x="1651" y="1528"/>
                  <a:pt x="1651" y="1494"/>
                </a:cubicBezTo>
                <a:cubicBezTo>
                  <a:pt x="1651" y="1345"/>
                  <a:pt x="1771" y="1224"/>
                  <a:pt x="1920" y="1224"/>
                </a:cubicBezTo>
                <a:cubicBezTo>
                  <a:pt x="2069" y="1224"/>
                  <a:pt x="2190" y="1345"/>
                  <a:pt x="2190" y="1494"/>
                </a:cubicBezTo>
                <a:cubicBezTo>
                  <a:pt x="2190" y="1528"/>
                  <a:pt x="2183" y="1561"/>
                  <a:pt x="2171" y="1591"/>
                </a:cubicBezTo>
                <a:cubicBezTo>
                  <a:pt x="2171" y="1592"/>
                  <a:pt x="2170" y="1594"/>
                  <a:pt x="2170" y="1595"/>
                </a:cubicBezTo>
                <a:cubicBezTo>
                  <a:pt x="2159" y="1622"/>
                  <a:pt x="2144" y="1647"/>
                  <a:pt x="2125" y="1668"/>
                </a:cubicBezTo>
                <a:cubicBezTo>
                  <a:pt x="2125" y="1669"/>
                  <a:pt x="2124" y="1670"/>
                  <a:pt x="2123" y="1671"/>
                </a:cubicBezTo>
                <a:cubicBezTo>
                  <a:pt x="2074" y="1728"/>
                  <a:pt x="2001" y="1763"/>
                  <a:pt x="1920" y="1763"/>
                </a:cubicBezTo>
                <a:close/>
                <a:moveTo>
                  <a:pt x="2392" y="1569"/>
                </a:moveTo>
                <a:cubicBezTo>
                  <a:pt x="2339" y="1533"/>
                  <a:pt x="2339" y="1533"/>
                  <a:pt x="2339" y="1533"/>
                </a:cubicBezTo>
                <a:cubicBezTo>
                  <a:pt x="2342" y="1507"/>
                  <a:pt x="2342" y="1481"/>
                  <a:pt x="2339" y="1455"/>
                </a:cubicBezTo>
                <a:cubicBezTo>
                  <a:pt x="2441" y="1385"/>
                  <a:pt x="2441" y="1385"/>
                  <a:pt x="2441" y="1385"/>
                </a:cubicBezTo>
                <a:cubicBezTo>
                  <a:pt x="2440" y="1379"/>
                  <a:pt x="2440" y="1379"/>
                  <a:pt x="2440" y="1379"/>
                </a:cubicBezTo>
                <a:cubicBezTo>
                  <a:pt x="2436" y="1362"/>
                  <a:pt x="2432" y="1345"/>
                  <a:pt x="2427" y="1329"/>
                </a:cubicBezTo>
                <a:cubicBezTo>
                  <a:pt x="2421" y="1313"/>
                  <a:pt x="2415" y="1297"/>
                  <a:pt x="2408" y="1282"/>
                </a:cubicBezTo>
                <a:cubicBezTo>
                  <a:pt x="2406" y="1276"/>
                  <a:pt x="2406" y="1276"/>
                  <a:pt x="2406" y="1276"/>
                </a:cubicBezTo>
                <a:cubicBezTo>
                  <a:pt x="2282" y="1279"/>
                  <a:pt x="2282" y="1279"/>
                  <a:pt x="2282" y="1279"/>
                </a:cubicBezTo>
                <a:cubicBezTo>
                  <a:pt x="2269" y="1257"/>
                  <a:pt x="2254" y="1236"/>
                  <a:pt x="2236" y="1216"/>
                </a:cubicBezTo>
                <a:cubicBezTo>
                  <a:pt x="2278" y="1099"/>
                  <a:pt x="2278" y="1099"/>
                  <a:pt x="2278" y="1099"/>
                </a:cubicBezTo>
                <a:cubicBezTo>
                  <a:pt x="2273" y="1095"/>
                  <a:pt x="2273" y="1095"/>
                  <a:pt x="2273" y="1095"/>
                </a:cubicBezTo>
                <a:cubicBezTo>
                  <a:pt x="2247" y="1073"/>
                  <a:pt x="2220" y="1052"/>
                  <a:pt x="2190" y="1035"/>
                </a:cubicBezTo>
                <a:cubicBezTo>
                  <a:pt x="2185" y="1032"/>
                  <a:pt x="2185" y="1032"/>
                  <a:pt x="2185" y="1032"/>
                </a:cubicBezTo>
                <a:cubicBezTo>
                  <a:pt x="2087" y="1107"/>
                  <a:pt x="2087" y="1107"/>
                  <a:pt x="2087" y="1107"/>
                </a:cubicBezTo>
                <a:cubicBezTo>
                  <a:pt x="2063" y="1097"/>
                  <a:pt x="2038" y="1089"/>
                  <a:pt x="2013" y="1083"/>
                </a:cubicBezTo>
                <a:cubicBezTo>
                  <a:pt x="1978" y="964"/>
                  <a:pt x="1978" y="964"/>
                  <a:pt x="1978" y="964"/>
                </a:cubicBezTo>
                <a:cubicBezTo>
                  <a:pt x="1971" y="964"/>
                  <a:pt x="1971" y="964"/>
                  <a:pt x="1971" y="964"/>
                </a:cubicBezTo>
                <a:cubicBezTo>
                  <a:pt x="1937" y="960"/>
                  <a:pt x="1903" y="960"/>
                  <a:pt x="1869" y="964"/>
                </a:cubicBezTo>
                <a:cubicBezTo>
                  <a:pt x="1863" y="964"/>
                  <a:pt x="1863" y="964"/>
                  <a:pt x="1863" y="964"/>
                </a:cubicBezTo>
                <a:cubicBezTo>
                  <a:pt x="1828" y="1083"/>
                  <a:pt x="1828" y="1083"/>
                  <a:pt x="1828" y="1083"/>
                </a:cubicBezTo>
                <a:cubicBezTo>
                  <a:pt x="1815" y="1086"/>
                  <a:pt x="1802" y="1090"/>
                  <a:pt x="1790" y="1094"/>
                </a:cubicBezTo>
                <a:cubicBezTo>
                  <a:pt x="1778" y="1097"/>
                  <a:pt x="1766" y="1102"/>
                  <a:pt x="1754" y="1107"/>
                </a:cubicBezTo>
                <a:cubicBezTo>
                  <a:pt x="1656" y="1032"/>
                  <a:pt x="1656" y="1032"/>
                  <a:pt x="1656" y="1032"/>
                </a:cubicBezTo>
                <a:cubicBezTo>
                  <a:pt x="1650" y="1035"/>
                  <a:pt x="1650" y="1035"/>
                  <a:pt x="1650" y="1035"/>
                </a:cubicBezTo>
                <a:cubicBezTo>
                  <a:pt x="1621" y="1052"/>
                  <a:pt x="1593" y="1072"/>
                  <a:pt x="1567" y="1095"/>
                </a:cubicBezTo>
                <a:cubicBezTo>
                  <a:pt x="1562" y="1099"/>
                  <a:pt x="1562" y="1099"/>
                  <a:pt x="1562" y="1099"/>
                </a:cubicBezTo>
                <a:cubicBezTo>
                  <a:pt x="1604" y="1216"/>
                  <a:pt x="1604" y="1216"/>
                  <a:pt x="1604" y="1216"/>
                </a:cubicBezTo>
                <a:cubicBezTo>
                  <a:pt x="1587" y="1236"/>
                  <a:pt x="1571" y="1257"/>
                  <a:pt x="1558" y="1279"/>
                </a:cubicBezTo>
                <a:cubicBezTo>
                  <a:pt x="1434" y="1276"/>
                  <a:pt x="1434" y="1276"/>
                  <a:pt x="1434" y="1276"/>
                </a:cubicBezTo>
                <a:cubicBezTo>
                  <a:pt x="1432" y="1282"/>
                  <a:pt x="1432" y="1282"/>
                  <a:pt x="1432" y="1282"/>
                </a:cubicBezTo>
                <a:cubicBezTo>
                  <a:pt x="1418" y="1313"/>
                  <a:pt x="1408" y="1345"/>
                  <a:pt x="1400" y="1378"/>
                </a:cubicBezTo>
                <a:cubicBezTo>
                  <a:pt x="1399" y="1385"/>
                  <a:pt x="1399" y="1385"/>
                  <a:pt x="1399" y="1385"/>
                </a:cubicBezTo>
                <a:cubicBezTo>
                  <a:pt x="1501" y="1455"/>
                  <a:pt x="1501" y="1455"/>
                  <a:pt x="1501" y="1455"/>
                </a:cubicBezTo>
                <a:cubicBezTo>
                  <a:pt x="1498" y="1481"/>
                  <a:pt x="1498" y="1507"/>
                  <a:pt x="1501" y="1533"/>
                </a:cubicBezTo>
                <a:cubicBezTo>
                  <a:pt x="1416" y="1591"/>
                  <a:pt x="1416" y="1591"/>
                  <a:pt x="1416" y="1591"/>
                </a:cubicBezTo>
                <a:cubicBezTo>
                  <a:pt x="1275" y="1591"/>
                  <a:pt x="1275" y="1591"/>
                  <a:pt x="1275" y="1591"/>
                </a:cubicBezTo>
                <a:cubicBezTo>
                  <a:pt x="1274" y="1591"/>
                  <a:pt x="1274" y="1591"/>
                  <a:pt x="1274" y="1591"/>
                </a:cubicBezTo>
                <a:cubicBezTo>
                  <a:pt x="1269" y="1591"/>
                  <a:pt x="1269" y="1591"/>
                  <a:pt x="1269" y="1591"/>
                </a:cubicBezTo>
                <a:cubicBezTo>
                  <a:pt x="1267" y="1591"/>
                  <a:pt x="1266" y="1591"/>
                  <a:pt x="1264" y="1591"/>
                </a:cubicBezTo>
                <a:cubicBezTo>
                  <a:pt x="1263" y="1591"/>
                  <a:pt x="1261" y="1591"/>
                  <a:pt x="1259" y="1591"/>
                </a:cubicBezTo>
                <a:cubicBezTo>
                  <a:pt x="1258" y="1591"/>
                  <a:pt x="1258" y="1591"/>
                  <a:pt x="1258" y="1591"/>
                </a:cubicBezTo>
                <a:cubicBezTo>
                  <a:pt x="546" y="1591"/>
                  <a:pt x="546" y="1591"/>
                  <a:pt x="546" y="1591"/>
                </a:cubicBezTo>
                <a:cubicBezTo>
                  <a:pt x="532" y="1590"/>
                  <a:pt x="532" y="1590"/>
                  <a:pt x="532" y="1590"/>
                </a:cubicBezTo>
                <a:cubicBezTo>
                  <a:pt x="446" y="1584"/>
                  <a:pt x="351" y="1543"/>
                  <a:pt x="280" y="1481"/>
                </a:cubicBezTo>
                <a:cubicBezTo>
                  <a:pt x="205" y="1415"/>
                  <a:pt x="163" y="1336"/>
                  <a:pt x="163" y="1257"/>
                </a:cubicBezTo>
                <a:cubicBezTo>
                  <a:pt x="163" y="1073"/>
                  <a:pt x="312" y="924"/>
                  <a:pt x="494" y="924"/>
                </a:cubicBezTo>
                <a:cubicBezTo>
                  <a:pt x="523" y="924"/>
                  <a:pt x="553" y="928"/>
                  <a:pt x="582" y="936"/>
                </a:cubicBezTo>
                <a:cubicBezTo>
                  <a:pt x="626" y="948"/>
                  <a:pt x="626" y="948"/>
                  <a:pt x="626" y="948"/>
                </a:cubicBezTo>
                <a:cubicBezTo>
                  <a:pt x="690" y="966"/>
                  <a:pt x="690" y="966"/>
                  <a:pt x="690" y="966"/>
                </a:cubicBezTo>
                <a:cubicBezTo>
                  <a:pt x="687" y="900"/>
                  <a:pt x="687" y="900"/>
                  <a:pt x="687" y="900"/>
                </a:cubicBezTo>
                <a:cubicBezTo>
                  <a:pt x="685" y="854"/>
                  <a:pt x="685" y="854"/>
                  <a:pt x="685" y="854"/>
                </a:cubicBezTo>
                <a:cubicBezTo>
                  <a:pt x="685" y="851"/>
                  <a:pt x="685" y="851"/>
                  <a:pt x="685" y="851"/>
                </a:cubicBezTo>
                <a:cubicBezTo>
                  <a:pt x="685" y="848"/>
                  <a:pt x="685" y="845"/>
                  <a:pt x="685" y="842"/>
                </a:cubicBezTo>
                <a:cubicBezTo>
                  <a:pt x="685" y="675"/>
                  <a:pt x="820" y="539"/>
                  <a:pt x="985" y="539"/>
                </a:cubicBezTo>
                <a:cubicBezTo>
                  <a:pt x="1026" y="539"/>
                  <a:pt x="1066" y="547"/>
                  <a:pt x="1104" y="564"/>
                </a:cubicBezTo>
                <a:cubicBezTo>
                  <a:pt x="1140" y="579"/>
                  <a:pt x="1140" y="579"/>
                  <a:pt x="1140" y="579"/>
                </a:cubicBezTo>
                <a:cubicBezTo>
                  <a:pt x="1192" y="602"/>
                  <a:pt x="1192" y="602"/>
                  <a:pt x="1192" y="602"/>
                </a:cubicBezTo>
                <a:cubicBezTo>
                  <a:pt x="1206" y="547"/>
                  <a:pt x="1206" y="547"/>
                  <a:pt x="1206" y="547"/>
                </a:cubicBezTo>
                <a:cubicBezTo>
                  <a:pt x="1216" y="508"/>
                  <a:pt x="1216" y="508"/>
                  <a:pt x="1216" y="508"/>
                </a:cubicBezTo>
                <a:cubicBezTo>
                  <a:pt x="1267" y="306"/>
                  <a:pt x="1447" y="165"/>
                  <a:pt x="1654" y="165"/>
                </a:cubicBezTo>
                <a:cubicBezTo>
                  <a:pt x="1871" y="165"/>
                  <a:pt x="2058" y="320"/>
                  <a:pt x="2099" y="534"/>
                </a:cubicBezTo>
                <a:cubicBezTo>
                  <a:pt x="2104" y="562"/>
                  <a:pt x="2104" y="562"/>
                  <a:pt x="2104" y="562"/>
                </a:cubicBezTo>
                <a:cubicBezTo>
                  <a:pt x="2112" y="602"/>
                  <a:pt x="2112" y="602"/>
                  <a:pt x="2112" y="602"/>
                </a:cubicBezTo>
                <a:cubicBezTo>
                  <a:pt x="2152" y="601"/>
                  <a:pt x="2152" y="601"/>
                  <a:pt x="2152" y="601"/>
                </a:cubicBezTo>
                <a:cubicBezTo>
                  <a:pt x="2185" y="601"/>
                  <a:pt x="2185" y="601"/>
                  <a:pt x="2185" y="601"/>
                </a:cubicBezTo>
                <a:cubicBezTo>
                  <a:pt x="2186" y="601"/>
                  <a:pt x="2186" y="601"/>
                  <a:pt x="2186" y="601"/>
                </a:cubicBezTo>
                <a:cubicBezTo>
                  <a:pt x="2187" y="601"/>
                  <a:pt x="2187" y="601"/>
                  <a:pt x="2187" y="601"/>
                </a:cubicBezTo>
                <a:cubicBezTo>
                  <a:pt x="2188" y="600"/>
                  <a:pt x="2188" y="600"/>
                  <a:pt x="2189" y="600"/>
                </a:cubicBezTo>
                <a:cubicBezTo>
                  <a:pt x="2460" y="600"/>
                  <a:pt x="2680" y="823"/>
                  <a:pt x="2680" y="1096"/>
                </a:cubicBezTo>
                <a:cubicBezTo>
                  <a:pt x="2680" y="1328"/>
                  <a:pt x="2570" y="1508"/>
                  <a:pt x="2392" y="1569"/>
                </a:cubicBezTo>
                <a:close/>
              </a:path>
            </a:pathLst>
          </a:custGeom>
          <a:solidFill>
            <a:srgbClr val="00BBE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nvGrpSpPr>
          <p:cNvPr id="231" name="Group 230"/>
          <p:cNvGrpSpPr/>
          <p:nvPr/>
        </p:nvGrpSpPr>
        <p:grpSpPr>
          <a:xfrm>
            <a:off x="1089971" y="5290417"/>
            <a:ext cx="622631" cy="768172"/>
            <a:chOff x="2066925" y="4930775"/>
            <a:chExt cx="492126" cy="688975"/>
          </a:xfrm>
          <a:solidFill>
            <a:srgbClr val="00BBEE"/>
          </a:solidFill>
        </p:grpSpPr>
        <p:sp>
          <p:nvSpPr>
            <p:cNvPr id="232" name="Freeform 68"/>
            <p:cNvSpPr>
              <a:spLocks/>
            </p:cNvSpPr>
            <p:nvPr/>
          </p:nvSpPr>
          <p:spPr bwMode="auto">
            <a:xfrm>
              <a:off x="2154238" y="5133975"/>
              <a:ext cx="404813" cy="485775"/>
            </a:xfrm>
            <a:custGeom>
              <a:avLst/>
              <a:gdLst>
                <a:gd name="T0" fmla="*/ 641 w 716"/>
                <a:gd name="T1" fmla="*/ 343 h 858"/>
                <a:gd name="T2" fmla="*/ 504 w 716"/>
                <a:gd name="T3" fmla="*/ 343 h 858"/>
                <a:gd name="T4" fmla="*/ 504 w 716"/>
                <a:gd name="T5" fmla="*/ 13 h 858"/>
                <a:gd name="T6" fmla="*/ 491 w 716"/>
                <a:gd name="T7" fmla="*/ 0 h 858"/>
                <a:gd name="T8" fmla="*/ 13 w 716"/>
                <a:gd name="T9" fmla="*/ 0 h 858"/>
                <a:gd name="T10" fmla="*/ 0 w 716"/>
                <a:gd name="T11" fmla="*/ 13 h 858"/>
                <a:gd name="T12" fmla="*/ 0 w 716"/>
                <a:gd name="T13" fmla="*/ 563 h 858"/>
                <a:gd name="T14" fmla="*/ 13 w 716"/>
                <a:gd name="T15" fmla="*/ 576 h 858"/>
                <a:gd name="T16" fmla="*/ 57 w 716"/>
                <a:gd name="T17" fmla="*/ 576 h 858"/>
                <a:gd name="T18" fmla="*/ 70 w 716"/>
                <a:gd name="T19" fmla="*/ 563 h 858"/>
                <a:gd name="T20" fmla="*/ 70 w 716"/>
                <a:gd name="T21" fmla="*/ 121 h 858"/>
                <a:gd name="T22" fmla="*/ 83 w 716"/>
                <a:gd name="T23" fmla="*/ 108 h 858"/>
                <a:gd name="T24" fmla="*/ 421 w 716"/>
                <a:gd name="T25" fmla="*/ 108 h 858"/>
                <a:gd name="T26" fmla="*/ 434 w 716"/>
                <a:gd name="T27" fmla="*/ 121 h 858"/>
                <a:gd name="T28" fmla="*/ 434 w 716"/>
                <a:gd name="T29" fmla="*/ 343 h 858"/>
                <a:gd name="T30" fmla="*/ 379 w 716"/>
                <a:gd name="T31" fmla="*/ 343 h 858"/>
                <a:gd name="T32" fmla="*/ 360 w 716"/>
                <a:gd name="T33" fmla="*/ 336 h 858"/>
                <a:gd name="T34" fmla="*/ 360 w 716"/>
                <a:gd name="T35" fmla="*/ 283 h 858"/>
                <a:gd name="T36" fmla="*/ 416 w 716"/>
                <a:gd name="T37" fmla="*/ 283 h 858"/>
                <a:gd name="T38" fmla="*/ 332 w 716"/>
                <a:gd name="T39" fmla="*/ 137 h 858"/>
                <a:gd name="T40" fmla="*/ 248 w 716"/>
                <a:gd name="T41" fmla="*/ 283 h 858"/>
                <a:gd name="T42" fmla="*/ 304 w 716"/>
                <a:gd name="T43" fmla="*/ 283 h 858"/>
                <a:gd name="T44" fmla="*/ 304 w 716"/>
                <a:gd name="T45" fmla="*/ 337 h 858"/>
                <a:gd name="T46" fmla="*/ 379 w 716"/>
                <a:gd name="T47" fmla="*/ 399 h 858"/>
                <a:gd name="T48" fmla="*/ 434 w 716"/>
                <a:gd name="T49" fmla="*/ 399 h 858"/>
                <a:gd name="T50" fmla="*/ 434 w 716"/>
                <a:gd name="T51" fmla="*/ 563 h 858"/>
                <a:gd name="T52" fmla="*/ 447 w 716"/>
                <a:gd name="T53" fmla="*/ 576 h 858"/>
                <a:gd name="T54" fmla="*/ 491 w 716"/>
                <a:gd name="T55" fmla="*/ 576 h 858"/>
                <a:gd name="T56" fmla="*/ 504 w 716"/>
                <a:gd name="T57" fmla="*/ 563 h 858"/>
                <a:gd name="T58" fmla="*/ 504 w 716"/>
                <a:gd name="T59" fmla="*/ 399 h 858"/>
                <a:gd name="T60" fmla="*/ 641 w 716"/>
                <a:gd name="T61" fmla="*/ 399 h 858"/>
                <a:gd name="T62" fmla="*/ 660 w 716"/>
                <a:gd name="T63" fmla="*/ 407 h 858"/>
                <a:gd name="T64" fmla="*/ 660 w 716"/>
                <a:gd name="T65" fmla="*/ 662 h 858"/>
                <a:gd name="T66" fmla="*/ 641 w 716"/>
                <a:gd name="T67" fmla="*/ 670 h 858"/>
                <a:gd name="T68" fmla="*/ 379 w 716"/>
                <a:gd name="T69" fmla="*/ 670 h 858"/>
                <a:gd name="T70" fmla="*/ 304 w 716"/>
                <a:gd name="T71" fmla="*/ 732 h 858"/>
                <a:gd name="T72" fmla="*/ 304 w 716"/>
                <a:gd name="T73" fmla="*/ 858 h 858"/>
                <a:gd name="T74" fmla="*/ 360 w 716"/>
                <a:gd name="T75" fmla="*/ 858 h 858"/>
                <a:gd name="T76" fmla="*/ 360 w 716"/>
                <a:gd name="T77" fmla="*/ 733 h 858"/>
                <a:gd name="T78" fmla="*/ 379 w 716"/>
                <a:gd name="T79" fmla="*/ 726 h 858"/>
                <a:gd name="T80" fmla="*/ 641 w 716"/>
                <a:gd name="T81" fmla="*/ 726 h 858"/>
                <a:gd name="T82" fmla="*/ 716 w 716"/>
                <a:gd name="T83" fmla="*/ 663 h 858"/>
                <a:gd name="T84" fmla="*/ 716 w 716"/>
                <a:gd name="T85" fmla="*/ 406 h 858"/>
                <a:gd name="T86" fmla="*/ 641 w 716"/>
                <a:gd name="T87" fmla="*/ 34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858">
                  <a:moveTo>
                    <a:pt x="641" y="343"/>
                  </a:moveTo>
                  <a:cubicBezTo>
                    <a:pt x="504" y="343"/>
                    <a:pt x="504" y="343"/>
                    <a:pt x="504" y="343"/>
                  </a:cubicBezTo>
                  <a:cubicBezTo>
                    <a:pt x="504" y="13"/>
                    <a:pt x="504" y="13"/>
                    <a:pt x="504" y="13"/>
                  </a:cubicBezTo>
                  <a:cubicBezTo>
                    <a:pt x="504" y="6"/>
                    <a:pt x="498" y="0"/>
                    <a:pt x="491" y="0"/>
                  </a:cubicBezTo>
                  <a:cubicBezTo>
                    <a:pt x="13" y="0"/>
                    <a:pt x="13" y="0"/>
                    <a:pt x="13" y="0"/>
                  </a:cubicBezTo>
                  <a:cubicBezTo>
                    <a:pt x="6" y="0"/>
                    <a:pt x="0" y="6"/>
                    <a:pt x="0" y="13"/>
                  </a:cubicBezTo>
                  <a:cubicBezTo>
                    <a:pt x="0" y="563"/>
                    <a:pt x="0" y="563"/>
                    <a:pt x="0" y="563"/>
                  </a:cubicBezTo>
                  <a:cubicBezTo>
                    <a:pt x="0" y="570"/>
                    <a:pt x="6" y="576"/>
                    <a:pt x="13" y="576"/>
                  </a:cubicBezTo>
                  <a:cubicBezTo>
                    <a:pt x="57" y="576"/>
                    <a:pt x="57" y="576"/>
                    <a:pt x="57" y="576"/>
                  </a:cubicBezTo>
                  <a:cubicBezTo>
                    <a:pt x="64" y="576"/>
                    <a:pt x="70" y="570"/>
                    <a:pt x="70" y="563"/>
                  </a:cubicBezTo>
                  <a:cubicBezTo>
                    <a:pt x="70" y="121"/>
                    <a:pt x="70" y="121"/>
                    <a:pt x="70" y="121"/>
                  </a:cubicBezTo>
                  <a:cubicBezTo>
                    <a:pt x="70" y="114"/>
                    <a:pt x="76" y="108"/>
                    <a:pt x="83" y="108"/>
                  </a:cubicBezTo>
                  <a:cubicBezTo>
                    <a:pt x="421" y="108"/>
                    <a:pt x="421" y="108"/>
                    <a:pt x="421" y="108"/>
                  </a:cubicBezTo>
                  <a:cubicBezTo>
                    <a:pt x="428" y="108"/>
                    <a:pt x="434" y="114"/>
                    <a:pt x="434" y="121"/>
                  </a:cubicBezTo>
                  <a:cubicBezTo>
                    <a:pt x="434" y="343"/>
                    <a:pt x="434" y="343"/>
                    <a:pt x="434" y="343"/>
                  </a:cubicBezTo>
                  <a:cubicBezTo>
                    <a:pt x="379" y="343"/>
                    <a:pt x="379" y="343"/>
                    <a:pt x="379" y="343"/>
                  </a:cubicBezTo>
                  <a:cubicBezTo>
                    <a:pt x="368" y="343"/>
                    <a:pt x="361" y="338"/>
                    <a:pt x="360" y="336"/>
                  </a:cubicBezTo>
                  <a:cubicBezTo>
                    <a:pt x="360" y="283"/>
                    <a:pt x="360" y="283"/>
                    <a:pt x="360" y="283"/>
                  </a:cubicBezTo>
                  <a:cubicBezTo>
                    <a:pt x="416" y="283"/>
                    <a:pt x="416" y="283"/>
                    <a:pt x="416" y="283"/>
                  </a:cubicBezTo>
                  <a:cubicBezTo>
                    <a:pt x="332" y="137"/>
                    <a:pt x="332" y="137"/>
                    <a:pt x="332" y="137"/>
                  </a:cubicBezTo>
                  <a:cubicBezTo>
                    <a:pt x="248" y="283"/>
                    <a:pt x="248" y="283"/>
                    <a:pt x="248" y="283"/>
                  </a:cubicBezTo>
                  <a:cubicBezTo>
                    <a:pt x="304" y="283"/>
                    <a:pt x="304" y="283"/>
                    <a:pt x="304" y="283"/>
                  </a:cubicBezTo>
                  <a:cubicBezTo>
                    <a:pt x="304" y="337"/>
                    <a:pt x="304" y="337"/>
                    <a:pt x="304" y="337"/>
                  </a:cubicBezTo>
                  <a:cubicBezTo>
                    <a:pt x="304" y="372"/>
                    <a:pt x="337" y="399"/>
                    <a:pt x="379" y="399"/>
                  </a:cubicBezTo>
                  <a:cubicBezTo>
                    <a:pt x="434" y="399"/>
                    <a:pt x="434" y="399"/>
                    <a:pt x="434" y="399"/>
                  </a:cubicBezTo>
                  <a:cubicBezTo>
                    <a:pt x="434" y="563"/>
                    <a:pt x="434" y="563"/>
                    <a:pt x="434" y="563"/>
                  </a:cubicBezTo>
                  <a:cubicBezTo>
                    <a:pt x="434" y="570"/>
                    <a:pt x="440" y="576"/>
                    <a:pt x="447" y="576"/>
                  </a:cubicBezTo>
                  <a:cubicBezTo>
                    <a:pt x="491" y="576"/>
                    <a:pt x="491" y="576"/>
                    <a:pt x="491" y="576"/>
                  </a:cubicBezTo>
                  <a:cubicBezTo>
                    <a:pt x="498" y="576"/>
                    <a:pt x="504" y="570"/>
                    <a:pt x="504" y="563"/>
                  </a:cubicBezTo>
                  <a:cubicBezTo>
                    <a:pt x="504" y="399"/>
                    <a:pt x="504" y="399"/>
                    <a:pt x="504" y="399"/>
                  </a:cubicBezTo>
                  <a:cubicBezTo>
                    <a:pt x="641" y="399"/>
                    <a:pt x="641" y="399"/>
                    <a:pt x="641" y="399"/>
                  </a:cubicBezTo>
                  <a:cubicBezTo>
                    <a:pt x="652" y="399"/>
                    <a:pt x="659" y="404"/>
                    <a:pt x="660" y="407"/>
                  </a:cubicBezTo>
                  <a:cubicBezTo>
                    <a:pt x="660" y="662"/>
                    <a:pt x="660" y="662"/>
                    <a:pt x="660" y="662"/>
                  </a:cubicBezTo>
                  <a:cubicBezTo>
                    <a:pt x="659" y="665"/>
                    <a:pt x="652" y="670"/>
                    <a:pt x="641" y="670"/>
                  </a:cubicBezTo>
                  <a:cubicBezTo>
                    <a:pt x="379" y="670"/>
                    <a:pt x="379" y="670"/>
                    <a:pt x="379" y="670"/>
                  </a:cubicBezTo>
                  <a:cubicBezTo>
                    <a:pt x="337" y="670"/>
                    <a:pt x="304" y="697"/>
                    <a:pt x="304" y="732"/>
                  </a:cubicBezTo>
                  <a:cubicBezTo>
                    <a:pt x="304" y="858"/>
                    <a:pt x="304" y="858"/>
                    <a:pt x="304" y="858"/>
                  </a:cubicBezTo>
                  <a:cubicBezTo>
                    <a:pt x="360" y="858"/>
                    <a:pt x="360" y="858"/>
                    <a:pt x="360" y="858"/>
                  </a:cubicBezTo>
                  <a:cubicBezTo>
                    <a:pt x="360" y="733"/>
                    <a:pt x="360" y="733"/>
                    <a:pt x="360" y="733"/>
                  </a:cubicBezTo>
                  <a:cubicBezTo>
                    <a:pt x="361" y="731"/>
                    <a:pt x="368" y="726"/>
                    <a:pt x="379" y="726"/>
                  </a:cubicBezTo>
                  <a:cubicBezTo>
                    <a:pt x="641" y="726"/>
                    <a:pt x="641" y="726"/>
                    <a:pt x="641" y="726"/>
                  </a:cubicBezTo>
                  <a:cubicBezTo>
                    <a:pt x="683" y="726"/>
                    <a:pt x="716" y="698"/>
                    <a:pt x="716" y="663"/>
                  </a:cubicBezTo>
                  <a:cubicBezTo>
                    <a:pt x="716" y="406"/>
                    <a:pt x="716" y="406"/>
                    <a:pt x="716" y="406"/>
                  </a:cubicBezTo>
                  <a:cubicBezTo>
                    <a:pt x="716" y="371"/>
                    <a:pt x="683" y="343"/>
                    <a:pt x="641"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33" name="Freeform 69"/>
            <p:cNvSpPr>
              <a:spLocks/>
            </p:cNvSpPr>
            <p:nvPr/>
          </p:nvSpPr>
          <p:spPr bwMode="auto">
            <a:xfrm>
              <a:off x="2201863" y="5238750"/>
              <a:ext cx="93663" cy="165100"/>
            </a:xfrm>
            <a:custGeom>
              <a:avLst/>
              <a:gdLst>
                <a:gd name="T0" fmla="*/ 168 w 168"/>
                <a:gd name="T1" fmla="*/ 145 h 291"/>
                <a:gd name="T2" fmla="*/ 84 w 168"/>
                <a:gd name="T3" fmla="*/ 0 h 291"/>
                <a:gd name="T4" fmla="*/ 0 w 168"/>
                <a:gd name="T5" fmla="*/ 145 h 291"/>
                <a:gd name="T6" fmla="*/ 56 w 168"/>
                <a:gd name="T7" fmla="*/ 145 h 291"/>
                <a:gd name="T8" fmla="*/ 56 w 168"/>
                <a:gd name="T9" fmla="*/ 178 h 291"/>
                <a:gd name="T10" fmla="*/ 24 w 168"/>
                <a:gd name="T11" fmla="*/ 231 h 291"/>
                <a:gd name="T12" fmla="*/ 84 w 168"/>
                <a:gd name="T13" fmla="*/ 291 h 291"/>
                <a:gd name="T14" fmla="*/ 144 w 168"/>
                <a:gd name="T15" fmla="*/ 231 h 291"/>
                <a:gd name="T16" fmla="*/ 112 w 168"/>
                <a:gd name="T17" fmla="*/ 178 h 291"/>
                <a:gd name="T18" fmla="*/ 112 w 168"/>
                <a:gd name="T19" fmla="*/ 145 h 291"/>
                <a:gd name="T20" fmla="*/ 168 w 168"/>
                <a:gd name="T21" fmla="*/ 14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291">
                  <a:moveTo>
                    <a:pt x="168" y="145"/>
                  </a:moveTo>
                  <a:cubicBezTo>
                    <a:pt x="84" y="0"/>
                    <a:pt x="84" y="0"/>
                    <a:pt x="84" y="0"/>
                  </a:cubicBezTo>
                  <a:cubicBezTo>
                    <a:pt x="0" y="145"/>
                    <a:pt x="0" y="145"/>
                    <a:pt x="0" y="145"/>
                  </a:cubicBezTo>
                  <a:cubicBezTo>
                    <a:pt x="56" y="145"/>
                    <a:pt x="56" y="145"/>
                    <a:pt x="56" y="145"/>
                  </a:cubicBezTo>
                  <a:cubicBezTo>
                    <a:pt x="56" y="178"/>
                    <a:pt x="56" y="178"/>
                    <a:pt x="56" y="178"/>
                  </a:cubicBezTo>
                  <a:cubicBezTo>
                    <a:pt x="37" y="188"/>
                    <a:pt x="24" y="208"/>
                    <a:pt x="24" y="231"/>
                  </a:cubicBezTo>
                  <a:cubicBezTo>
                    <a:pt x="24" y="264"/>
                    <a:pt x="51" y="291"/>
                    <a:pt x="84" y="291"/>
                  </a:cubicBezTo>
                  <a:cubicBezTo>
                    <a:pt x="117" y="291"/>
                    <a:pt x="144" y="264"/>
                    <a:pt x="144" y="231"/>
                  </a:cubicBezTo>
                  <a:cubicBezTo>
                    <a:pt x="144" y="208"/>
                    <a:pt x="131" y="188"/>
                    <a:pt x="112" y="178"/>
                  </a:cubicBezTo>
                  <a:cubicBezTo>
                    <a:pt x="112" y="145"/>
                    <a:pt x="112" y="145"/>
                    <a:pt x="112" y="145"/>
                  </a:cubicBezTo>
                  <a:lnTo>
                    <a:pt x="168"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34" name="Freeform 70"/>
            <p:cNvSpPr>
              <a:spLocks/>
            </p:cNvSpPr>
            <p:nvPr/>
          </p:nvSpPr>
          <p:spPr bwMode="auto">
            <a:xfrm>
              <a:off x="2214563" y="5448300"/>
              <a:ext cx="68263" cy="171450"/>
            </a:xfrm>
            <a:custGeom>
              <a:avLst/>
              <a:gdLst>
                <a:gd name="T0" fmla="*/ 60 w 120"/>
                <a:gd name="T1" fmla="*/ 0 h 302"/>
                <a:gd name="T2" fmla="*/ 0 w 120"/>
                <a:gd name="T3" fmla="*/ 60 h 302"/>
                <a:gd name="T4" fmla="*/ 32 w 120"/>
                <a:gd name="T5" fmla="*/ 113 h 302"/>
                <a:gd name="T6" fmla="*/ 32 w 120"/>
                <a:gd name="T7" fmla="*/ 302 h 302"/>
                <a:gd name="T8" fmla="*/ 88 w 120"/>
                <a:gd name="T9" fmla="*/ 302 h 302"/>
                <a:gd name="T10" fmla="*/ 88 w 120"/>
                <a:gd name="T11" fmla="*/ 113 h 302"/>
                <a:gd name="T12" fmla="*/ 120 w 120"/>
                <a:gd name="T13" fmla="*/ 60 h 302"/>
                <a:gd name="T14" fmla="*/ 60 w 120"/>
                <a:gd name="T15" fmla="*/ 0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02">
                  <a:moveTo>
                    <a:pt x="60" y="0"/>
                  </a:moveTo>
                  <a:cubicBezTo>
                    <a:pt x="27" y="0"/>
                    <a:pt x="0" y="27"/>
                    <a:pt x="0" y="60"/>
                  </a:cubicBezTo>
                  <a:cubicBezTo>
                    <a:pt x="0" y="83"/>
                    <a:pt x="13" y="103"/>
                    <a:pt x="32" y="113"/>
                  </a:cubicBezTo>
                  <a:cubicBezTo>
                    <a:pt x="32" y="302"/>
                    <a:pt x="32" y="302"/>
                    <a:pt x="32" y="302"/>
                  </a:cubicBezTo>
                  <a:cubicBezTo>
                    <a:pt x="88" y="302"/>
                    <a:pt x="88" y="302"/>
                    <a:pt x="88" y="302"/>
                  </a:cubicBezTo>
                  <a:cubicBezTo>
                    <a:pt x="88" y="113"/>
                    <a:pt x="88" y="113"/>
                    <a:pt x="88" y="113"/>
                  </a:cubicBezTo>
                  <a:cubicBezTo>
                    <a:pt x="107" y="103"/>
                    <a:pt x="120" y="83"/>
                    <a:pt x="120" y="60"/>
                  </a:cubicBezTo>
                  <a:cubicBezTo>
                    <a:pt x="120" y="27"/>
                    <a:pt x="9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35" name="Freeform 71"/>
            <p:cNvSpPr>
              <a:spLocks/>
            </p:cNvSpPr>
            <p:nvPr/>
          </p:nvSpPr>
          <p:spPr bwMode="auto">
            <a:xfrm>
              <a:off x="2066925" y="4930775"/>
              <a:ext cx="263525" cy="688975"/>
            </a:xfrm>
            <a:custGeom>
              <a:avLst/>
              <a:gdLst>
                <a:gd name="T0" fmla="*/ 146 w 466"/>
                <a:gd name="T1" fmla="*/ 1004 h 1216"/>
                <a:gd name="T2" fmla="*/ 56 w 466"/>
                <a:gd name="T3" fmla="*/ 1004 h 1216"/>
                <a:gd name="T4" fmla="*/ 56 w 466"/>
                <a:gd name="T5" fmla="*/ 280 h 1216"/>
                <a:gd name="T6" fmla="*/ 356 w 466"/>
                <a:gd name="T7" fmla="*/ 280 h 1216"/>
                <a:gd name="T8" fmla="*/ 410 w 466"/>
                <a:gd name="T9" fmla="*/ 225 h 1216"/>
                <a:gd name="T10" fmla="*/ 410 w 466"/>
                <a:gd name="T11" fmla="*/ 145 h 1216"/>
                <a:gd name="T12" fmla="*/ 466 w 466"/>
                <a:gd name="T13" fmla="*/ 145 h 1216"/>
                <a:gd name="T14" fmla="*/ 382 w 466"/>
                <a:gd name="T15" fmla="*/ 0 h 1216"/>
                <a:gd name="T16" fmla="*/ 298 w 466"/>
                <a:gd name="T17" fmla="*/ 145 h 1216"/>
                <a:gd name="T18" fmla="*/ 354 w 466"/>
                <a:gd name="T19" fmla="*/ 145 h 1216"/>
                <a:gd name="T20" fmla="*/ 354 w 466"/>
                <a:gd name="T21" fmla="*/ 224 h 1216"/>
                <a:gd name="T22" fmla="*/ 54 w 466"/>
                <a:gd name="T23" fmla="*/ 224 h 1216"/>
                <a:gd name="T24" fmla="*/ 0 w 466"/>
                <a:gd name="T25" fmla="*/ 278 h 1216"/>
                <a:gd name="T26" fmla="*/ 0 w 466"/>
                <a:gd name="T27" fmla="*/ 1006 h 1216"/>
                <a:gd name="T28" fmla="*/ 54 w 466"/>
                <a:gd name="T29" fmla="*/ 1060 h 1216"/>
                <a:gd name="T30" fmla="*/ 144 w 466"/>
                <a:gd name="T31" fmla="*/ 1060 h 1216"/>
                <a:gd name="T32" fmla="*/ 144 w 466"/>
                <a:gd name="T33" fmla="*/ 1216 h 1216"/>
                <a:gd name="T34" fmla="*/ 200 w 466"/>
                <a:gd name="T35" fmla="*/ 1216 h 1216"/>
                <a:gd name="T36" fmla="*/ 200 w 466"/>
                <a:gd name="T37" fmla="*/ 1058 h 1216"/>
                <a:gd name="T38" fmla="*/ 146 w 466"/>
                <a:gd name="T39" fmla="*/ 1004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6" h="1216">
                  <a:moveTo>
                    <a:pt x="146" y="1004"/>
                  </a:moveTo>
                  <a:cubicBezTo>
                    <a:pt x="56" y="1004"/>
                    <a:pt x="56" y="1004"/>
                    <a:pt x="56" y="1004"/>
                  </a:cubicBezTo>
                  <a:cubicBezTo>
                    <a:pt x="56" y="280"/>
                    <a:pt x="56" y="280"/>
                    <a:pt x="56" y="280"/>
                  </a:cubicBezTo>
                  <a:cubicBezTo>
                    <a:pt x="356" y="280"/>
                    <a:pt x="356" y="280"/>
                    <a:pt x="356" y="280"/>
                  </a:cubicBezTo>
                  <a:cubicBezTo>
                    <a:pt x="386" y="280"/>
                    <a:pt x="410" y="255"/>
                    <a:pt x="410" y="225"/>
                  </a:cubicBezTo>
                  <a:cubicBezTo>
                    <a:pt x="410" y="145"/>
                    <a:pt x="410" y="145"/>
                    <a:pt x="410" y="145"/>
                  </a:cubicBezTo>
                  <a:cubicBezTo>
                    <a:pt x="466" y="145"/>
                    <a:pt x="466" y="145"/>
                    <a:pt x="466" y="145"/>
                  </a:cubicBezTo>
                  <a:cubicBezTo>
                    <a:pt x="382" y="0"/>
                    <a:pt x="382" y="0"/>
                    <a:pt x="382" y="0"/>
                  </a:cubicBezTo>
                  <a:cubicBezTo>
                    <a:pt x="298" y="145"/>
                    <a:pt x="298" y="145"/>
                    <a:pt x="298" y="145"/>
                  </a:cubicBezTo>
                  <a:cubicBezTo>
                    <a:pt x="354" y="145"/>
                    <a:pt x="354" y="145"/>
                    <a:pt x="354" y="145"/>
                  </a:cubicBezTo>
                  <a:cubicBezTo>
                    <a:pt x="354" y="224"/>
                    <a:pt x="354" y="224"/>
                    <a:pt x="354" y="224"/>
                  </a:cubicBezTo>
                  <a:cubicBezTo>
                    <a:pt x="54" y="224"/>
                    <a:pt x="54" y="224"/>
                    <a:pt x="54" y="224"/>
                  </a:cubicBezTo>
                  <a:cubicBezTo>
                    <a:pt x="24" y="224"/>
                    <a:pt x="0" y="248"/>
                    <a:pt x="0" y="278"/>
                  </a:cubicBezTo>
                  <a:cubicBezTo>
                    <a:pt x="0" y="1006"/>
                    <a:pt x="0" y="1006"/>
                    <a:pt x="0" y="1006"/>
                  </a:cubicBezTo>
                  <a:cubicBezTo>
                    <a:pt x="0" y="1036"/>
                    <a:pt x="24" y="1060"/>
                    <a:pt x="54" y="1060"/>
                  </a:cubicBezTo>
                  <a:cubicBezTo>
                    <a:pt x="144" y="1060"/>
                    <a:pt x="144" y="1060"/>
                    <a:pt x="144" y="1060"/>
                  </a:cubicBezTo>
                  <a:cubicBezTo>
                    <a:pt x="144" y="1216"/>
                    <a:pt x="144" y="1216"/>
                    <a:pt x="144" y="1216"/>
                  </a:cubicBezTo>
                  <a:cubicBezTo>
                    <a:pt x="200" y="1216"/>
                    <a:pt x="200" y="1216"/>
                    <a:pt x="200" y="1216"/>
                  </a:cubicBezTo>
                  <a:cubicBezTo>
                    <a:pt x="200" y="1058"/>
                    <a:pt x="200" y="1058"/>
                    <a:pt x="200" y="1058"/>
                  </a:cubicBezTo>
                  <a:cubicBezTo>
                    <a:pt x="200" y="1028"/>
                    <a:pt x="176" y="1004"/>
                    <a:pt x="146"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36" name="Group 235"/>
          <p:cNvGrpSpPr/>
          <p:nvPr/>
        </p:nvGrpSpPr>
        <p:grpSpPr>
          <a:xfrm>
            <a:off x="7982844" y="1573474"/>
            <a:ext cx="497259" cy="787327"/>
            <a:chOff x="7380288" y="1930400"/>
            <a:chExt cx="400050" cy="633413"/>
          </a:xfrm>
        </p:grpSpPr>
        <p:sp>
          <p:nvSpPr>
            <p:cNvPr id="237" name="Rectangle 76"/>
            <p:cNvSpPr>
              <a:spLocks noChangeArrowheads="1"/>
            </p:cNvSpPr>
            <p:nvPr/>
          </p:nvSpPr>
          <p:spPr bwMode="auto">
            <a:xfrm>
              <a:off x="7761288" y="2233613"/>
              <a:ext cx="19050" cy="79375"/>
            </a:xfrm>
            <a:prstGeom prst="rect">
              <a:avLst/>
            </a:pr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38" name="Rectangle 77"/>
            <p:cNvSpPr>
              <a:spLocks noChangeArrowheads="1"/>
            </p:cNvSpPr>
            <p:nvPr/>
          </p:nvSpPr>
          <p:spPr bwMode="auto">
            <a:xfrm>
              <a:off x="7761288" y="2114550"/>
              <a:ext cx="19050" cy="77788"/>
            </a:xfrm>
            <a:prstGeom prst="rect">
              <a:avLst/>
            </a:pr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39" name="Freeform 78"/>
            <p:cNvSpPr>
              <a:spLocks/>
            </p:cNvSpPr>
            <p:nvPr/>
          </p:nvSpPr>
          <p:spPr bwMode="auto">
            <a:xfrm>
              <a:off x="7432676" y="2519363"/>
              <a:ext cx="276225" cy="44450"/>
            </a:xfrm>
            <a:custGeom>
              <a:avLst/>
              <a:gdLst>
                <a:gd name="T0" fmla="*/ 3 w 74"/>
                <a:gd name="T1" fmla="*/ 12 h 12"/>
                <a:gd name="T2" fmla="*/ 3 w 74"/>
                <a:gd name="T3" fmla="*/ 12 h 12"/>
                <a:gd name="T4" fmla="*/ 0 w 74"/>
                <a:gd name="T5" fmla="*/ 0 h 12"/>
                <a:gd name="T6" fmla="*/ 74 w 74"/>
                <a:gd name="T7" fmla="*/ 0 h 12"/>
                <a:gd name="T8" fmla="*/ 71 w 74"/>
                <a:gd name="T9" fmla="*/ 12 h 12"/>
                <a:gd name="T10" fmla="*/ 71 w 74"/>
                <a:gd name="T11" fmla="*/ 12 h 12"/>
                <a:gd name="T12" fmla="*/ 3 w 7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4" h="12">
                  <a:moveTo>
                    <a:pt x="3" y="12"/>
                  </a:moveTo>
                  <a:cubicBezTo>
                    <a:pt x="3" y="12"/>
                    <a:pt x="3" y="12"/>
                    <a:pt x="3" y="12"/>
                  </a:cubicBezTo>
                  <a:cubicBezTo>
                    <a:pt x="0" y="0"/>
                    <a:pt x="0" y="0"/>
                    <a:pt x="0" y="0"/>
                  </a:cubicBezTo>
                  <a:cubicBezTo>
                    <a:pt x="74" y="0"/>
                    <a:pt x="74" y="0"/>
                    <a:pt x="74" y="0"/>
                  </a:cubicBezTo>
                  <a:cubicBezTo>
                    <a:pt x="71" y="12"/>
                    <a:pt x="71" y="12"/>
                    <a:pt x="71" y="12"/>
                  </a:cubicBezTo>
                  <a:cubicBezTo>
                    <a:pt x="71" y="12"/>
                    <a:pt x="71" y="12"/>
                    <a:pt x="71" y="12"/>
                  </a:cubicBezTo>
                  <a:lnTo>
                    <a:pt x="3" y="12"/>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0" name="Freeform 79"/>
            <p:cNvSpPr>
              <a:spLocks/>
            </p:cNvSpPr>
            <p:nvPr/>
          </p:nvSpPr>
          <p:spPr bwMode="auto">
            <a:xfrm>
              <a:off x="7380288" y="1997075"/>
              <a:ext cx="381000" cy="500063"/>
            </a:xfrm>
            <a:custGeom>
              <a:avLst/>
              <a:gdLst>
                <a:gd name="T0" fmla="*/ 9 w 102"/>
                <a:gd name="T1" fmla="*/ 133 h 133"/>
                <a:gd name="T2" fmla="*/ 9 w 102"/>
                <a:gd name="T3" fmla="*/ 133 h 133"/>
                <a:gd name="T4" fmla="*/ 5 w 102"/>
                <a:gd name="T5" fmla="*/ 120 h 133"/>
                <a:gd name="T6" fmla="*/ 2 w 102"/>
                <a:gd name="T7" fmla="*/ 118 h 133"/>
                <a:gd name="T8" fmla="*/ 0 w 102"/>
                <a:gd name="T9" fmla="*/ 111 h 133"/>
                <a:gd name="T10" fmla="*/ 0 w 102"/>
                <a:gd name="T11" fmla="*/ 22 h 133"/>
                <a:gd name="T12" fmla="*/ 2 w 102"/>
                <a:gd name="T13" fmla="*/ 15 h 133"/>
                <a:gd name="T14" fmla="*/ 5 w 102"/>
                <a:gd name="T15" fmla="*/ 13 h 133"/>
                <a:gd name="T16" fmla="*/ 9 w 102"/>
                <a:gd name="T17" fmla="*/ 0 h 133"/>
                <a:gd name="T18" fmla="*/ 9 w 102"/>
                <a:gd name="T19" fmla="*/ 0 h 133"/>
                <a:gd name="T20" fmla="*/ 93 w 102"/>
                <a:gd name="T21" fmla="*/ 0 h 133"/>
                <a:gd name="T22" fmla="*/ 93 w 102"/>
                <a:gd name="T23" fmla="*/ 0 h 133"/>
                <a:gd name="T24" fmla="*/ 97 w 102"/>
                <a:gd name="T25" fmla="*/ 13 h 133"/>
                <a:gd name="T26" fmla="*/ 100 w 102"/>
                <a:gd name="T27" fmla="*/ 15 h 133"/>
                <a:gd name="T28" fmla="*/ 102 w 102"/>
                <a:gd name="T29" fmla="*/ 22 h 133"/>
                <a:gd name="T30" fmla="*/ 102 w 102"/>
                <a:gd name="T31" fmla="*/ 111 h 133"/>
                <a:gd name="T32" fmla="*/ 100 w 102"/>
                <a:gd name="T33" fmla="*/ 118 h 133"/>
                <a:gd name="T34" fmla="*/ 97 w 102"/>
                <a:gd name="T35" fmla="*/ 120 h 133"/>
                <a:gd name="T36" fmla="*/ 93 w 102"/>
                <a:gd name="T37" fmla="*/ 133 h 133"/>
                <a:gd name="T38" fmla="*/ 93 w 102"/>
                <a:gd name="T39" fmla="*/ 133 h 133"/>
                <a:gd name="T40" fmla="*/ 9 w 102"/>
                <a:gd name="T4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33">
                  <a:moveTo>
                    <a:pt x="9" y="133"/>
                  </a:moveTo>
                  <a:cubicBezTo>
                    <a:pt x="9" y="133"/>
                    <a:pt x="9" y="133"/>
                    <a:pt x="9" y="133"/>
                  </a:cubicBezTo>
                  <a:cubicBezTo>
                    <a:pt x="9" y="130"/>
                    <a:pt x="9" y="125"/>
                    <a:pt x="5" y="120"/>
                  </a:cubicBezTo>
                  <a:cubicBezTo>
                    <a:pt x="2" y="118"/>
                    <a:pt x="2" y="118"/>
                    <a:pt x="2" y="118"/>
                  </a:cubicBezTo>
                  <a:cubicBezTo>
                    <a:pt x="0" y="116"/>
                    <a:pt x="0" y="114"/>
                    <a:pt x="0" y="111"/>
                  </a:cubicBezTo>
                  <a:cubicBezTo>
                    <a:pt x="0" y="22"/>
                    <a:pt x="0" y="22"/>
                    <a:pt x="0" y="22"/>
                  </a:cubicBezTo>
                  <a:cubicBezTo>
                    <a:pt x="0" y="20"/>
                    <a:pt x="0" y="17"/>
                    <a:pt x="2" y="15"/>
                  </a:cubicBezTo>
                  <a:cubicBezTo>
                    <a:pt x="5" y="13"/>
                    <a:pt x="5" y="13"/>
                    <a:pt x="5" y="13"/>
                  </a:cubicBezTo>
                  <a:cubicBezTo>
                    <a:pt x="9" y="8"/>
                    <a:pt x="9" y="3"/>
                    <a:pt x="9" y="0"/>
                  </a:cubicBezTo>
                  <a:cubicBezTo>
                    <a:pt x="9" y="0"/>
                    <a:pt x="9" y="0"/>
                    <a:pt x="9" y="0"/>
                  </a:cubicBezTo>
                  <a:cubicBezTo>
                    <a:pt x="93" y="0"/>
                    <a:pt x="93" y="0"/>
                    <a:pt x="93" y="0"/>
                  </a:cubicBezTo>
                  <a:cubicBezTo>
                    <a:pt x="93" y="0"/>
                    <a:pt x="93" y="0"/>
                    <a:pt x="93" y="0"/>
                  </a:cubicBezTo>
                  <a:cubicBezTo>
                    <a:pt x="93" y="3"/>
                    <a:pt x="93" y="8"/>
                    <a:pt x="97" y="13"/>
                  </a:cubicBezTo>
                  <a:cubicBezTo>
                    <a:pt x="100" y="15"/>
                    <a:pt x="100" y="15"/>
                    <a:pt x="100" y="15"/>
                  </a:cubicBezTo>
                  <a:cubicBezTo>
                    <a:pt x="101" y="17"/>
                    <a:pt x="102" y="20"/>
                    <a:pt x="102" y="22"/>
                  </a:cubicBezTo>
                  <a:cubicBezTo>
                    <a:pt x="102" y="111"/>
                    <a:pt x="102" y="111"/>
                    <a:pt x="102" y="111"/>
                  </a:cubicBezTo>
                  <a:cubicBezTo>
                    <a:pt x="102" y="114"/>
                    <a:pt x="101" y="116"/>
                    <a:pt x="100" y="118"/>
                  </a:cubicBezTo>
                  <a:cubicBezTo>
                    <a:pt x="97" y="120"/>
                    <a:pt x="97" y="120"/>
                    <a:pt x="97" y="120"/>
                  </a:cubicBezTo>
                  <a:cubicBezTo>
                    <a:pt x="93" y="125"/>
                    <a:pt x="93" y="130"/>
                    <a:pt x="93" y="133"/>
                  </a:cubicBezTo>
                  <a:cubicBezTo>
                    <a:pt x="93" y="133"/>
                    <a:pt x="93" y="133"/>
                    <a:pt x="93" y="133"/>
                  </a:cubicBezTo>
                  <a:lnTo>
                    <a:pt x="9" y="133"/>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1" name="Freeform 80"/>
            <p:cNvSpPr>
              <a:spLocks/>
            </p:cNvSpPr>
            <p:nvPr/>
          </p:nvSpPr>
          <p:spPr bwMode="auto">
            <a:xfrm>
              <a:off x="7386638" y="2065338"/>
              <a:ext cx="363538" cy="368300"/>
            </a:xfrm>
            <a:custGeom>
              <a:avLst/>
              <a:gdLst>
                <a:gd name="T0" fmla="*/ 6 w 97"/>
                <a:gd name="T1" fmla="*/ 0 h 98"/>
                <a:gd name="T2" fmla="*/ 0 w 97"/>
                <a:gd name="T3" fmla="*/ 6 h 98"/>
                <a:gd name="T4" fmla="*/ 0 w 97"/>
                <a:gd name="T5" fmla="*/ 92 h 98"/>
                <a:gd name="T6" fmla="*/ 6 w 97"/>
                <a:gd name="T7" fmla="*/ 98 h 98"/>
                <a:gd name="T8" fmla="*/ 92 w 97"/>
                <a:gd name="T9" fmla="*/ 98 h 98"/>
                <a:gd name="T10" fmla="*/ 97 w 97"/>
                <a:gd name="T11" fmla="*/ 92 h 98"/>
                <a:gd name="T12" fmla="*/ 97 w 97"/>
                <a:gd name="T13" fmla="*/ 6 h 98"/>
                <a:gd name="T14" fmla="*/ 92 w 97"/>
                <a:gd name="T15" fmla="*/ 0 h 98"/>
                <a:gd name="T16" fmla="*/ 6 w 97"/>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6" y="0"/>
                  </a:moveTo>
                  <a:cubicBezTo>
                    <a:pt x="3" y="0"/>
                    <a:pt x="0" y="2"/>
                    <a:pt x="0" y="6"/>
                  </a:cubicBezTo>
                  <a:cubicBezTo>
                    <a:pt x="0" y="92"/>
                    <a:pt x="0" y="92"/>
                    <a:pt x="0" y="92"/>
                  </a:cubicBezTo>
                  <a:cubicBezTo>
                    <a:pt x="0" y="95"/>
                    <a:pt x="3" y="98"/>
                    <a:pt x="6" y="98"/>
                  </a:cubicBezTo>
                  <a:cubicBezTo>
                    <a:pt x="92" y="98"/>
                    <a:pt x="92" y="98"/>
                    <a:pt x="92" y="98"/>
                  </a:cubicBezTo>
                  <a:cubicBezTo>
                    <a:pt x="95" y="98"/>
                    <a:pt x="97" y="95"/>
                    <a:pt x="97" y="92"/>
                  </a:cubicBezTo>
                  <a:cubicBezTo>
                    <a:pt x="97" y="6"/>
                    <a:pt x="97" y="6"/>
                    <a:pt x="97" y="6"/>
                  </a:cubicBezTo>
                  <a:cubicBezTo>
                    <a:pt x="97" y="2"/>
                    <a:pt x="95" y="0"/>
                    <a:pt x="92" y="0"/>
                  </a:cubicBezTo>
                  <a:lnTo>
                    <a:pt x="6" y="0"/>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2" name="Freeform 81"/>
            <p:cNvSpPr>
              <a:spLocks/>
            </p:cNvSpPr>
            <p:nvPr/>
          </p:nvSpPr>
          <p:spPr bwMode="auto">
            <a:xfrm>
              <a:off x="7515226" y="2444750"/>
              <a:ext cx="111125" cy="41275"/>
            </a:xfrm>
            <a:custGeom>
              <a:avLst/>
              <a:gdLst>
                <a:gd name="T0" fmla="*/ 26 w 30"/>
                <a:gd name="T1" fmla="*/ 0 h 11"/>
                <a:gd name="T2" fmla="*/ 4 w 30"/>
                <a:gd name="T3" fmla="*/ 0 h 11"/>
                <a:gd name="T4" fmla="*/ 0 w 30"/>
                <a:gd name="T5" fmla="*/ 4 h 11"/>
                <a:gd name="T6" fmla="*/ 0 w 30"/>
                <a:gd name="T7" fmla="*/ 7 h 11"/>
                <a:gd name="T8" fmla="*/ 4 w 30"/>
                <a:gd name="T9" fmla="*/ 11 h 11"/>
                <a:gd name="T10" fmla="*/ 26 w 30"/>
                <a:gd name="T11" fmla="*/ 11 h 11"/>
                <a:gd name="T12" fmla="*/ 30 w 30"/>
                <a:gd name="T13" fmla="*/ 7 h 11"/>
                <a:gd name="T14" fmla="*/ 30 w 30"/>
                <a:gd name="T15" fmla="*/ 4 h 11"/>
                <a:gd name="T16" fmla="*/ 26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6" y="0"/>
                  </a:moveTo>
                  <a:cubicBezTo>
                    <a:pt x="4" y="0"/>
                    <a:pt x="4" y="0"/>
                    <a:pt x="4" y="0"/>
                  </a:cubicBezTo>
                  <a:cubicBezTo>
                    <a:pt x="2" y="0"/>
                    <a:pt x="0" y="2"/>
                    <a:pt x="0" y="4"/>
                  </a:cubicBezTo>
                  <a:cubicBezTo>
                    <a:pt x="0" y="7"/>
                    <a:pt x="0" y="7"/>
                    <a:pt x="0" y="7"/>
                  </a:cubicBezTo>
                  <a:cubicBezTo>
                    <a:pt x="0" y="9"/>
                    <a:pt x="2" y="11"/>
                    <a:pt x="4" y="11"/>
                  </a:cubicBezTo>
                  <a:cubicBezTo>
                    <a:pt x="26" y="11"/>
                    <a:pt x="26" y="11"/>
                    <a:pt x="26" y="11"/>
                  </a:cubicBezTo>
                  <a:cubicBezTo>
                    <a:pt x="28" y="11"/>
                    <a:pt x="30" y="9"/>
                    <a:pt x="30" y="7"/>
                  </a:cubicBezTo>
                  <a:cubicBezTo>
                    <a:pt x="30" y="4"/>
                    <a:pt x="30" y="4"/>
                    <a:pt x="30" y="4"/>
                  </a:cubicBezTo>
                  <a:cubicBezTo>
                    <a:pt x="30" y="2"/>
                    <a:pt x="28" y="0"/>
                    <a:pt x="26"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3" name="Rectangle 82"/>
            <p:cNvSpPr>
              <a:spLocks noChangeArrowheads="1"/>
            </p:cNvSpPr>
            <p:nvPr/>
          </p:nvSpPr>
          <p:spPr bwMode="auto">
            <a:xfrm>
              <a:off x="7413626" y="2087563"/>
              <a:ext cx="314325" cy="31908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4" name="Freeform 83"/>
            <p:cNvSpPr>
              <a:spLocks/>
            </p:cNvSpPr>
            <p:nvPr/>
          </p:nvSpPr>
          <p:spPr bwMode="auto">
            <a:xfrm>
              <a:off x="7432676" y="1930400"/>
              <a:ext cx="276225" cy="44450"/>
            </a:xfrm>
            <a:custGeom>
              <a:avLst/>
              <a:gdLst>
                <a:gd name="T0" fmla="*/ 0 w 74"/>
                <a:gd name="T1" fmla="*/ 12 h 12"/>
                <a:gd name="T2" fmla="*/ 3 w 74"/>
                <a:gd name="T3" fmla="*/ 0 h 12"/>
                <a:gd name="T4" fmla="*/ 3 w 74"/>
                <a:gd name="T5" fmla="*/ 0 h 12"/>
                <a:gd name="T6" fmla="*/ 71 w 74"/>
                <a:gd name="T7" fmla="*/ 0 h 12"/>
                <a:gd name="T8" fmla="*/ 71 w 74"/>
                <a:gd name="T9" fmla="*/ 0 h 12"/>
                <a:gd name="T10" fmla="*/ 74 w 74"/>
                <a:gd name="T11" fmla="*/ 12 h 12"/>
                <a:gd name="T12" fmla="*/ 0 w 7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4" h="12">
                  <a:moveTo>
                    <a:pt x="0" y="12"/>
                  </a:moveTo>
                  <a:cubicBezTo>
                    <a:pt x="3" y="0"/>
                    <a:pt x="3" y="0"/>
                    <a:pt x="3" y="0"/>
                  </a:cubicBezTo>
                  <a:cubicBezTo>
                    <a:pt x="3" y="0"/>
                    <a:pt x="3" y="0"/>
                    <a:pt x="3" y="0"/>
                  </a:cubicBezTo>
                  <a:cubicBezTo>
                    <a:pt x="71" y="0"/>
                    <a:pt x="71" y="0"/>
                    <a:pt x="71" y="0"/>
                  </a:cubicBezTo>
                  <a:cubicBezTo>
                    <a:pt x="71" y="0"/>
                    <a:pt x="71" y="0"/>
                    <a:pt x="71" y="0"/>
                  </a:cubicBezTo>
                  <a:cubicBezTo>
                    <a:pt x="74" y="12"/>
                    <a:pt x="74" y="12"/>
                    <a:pt x="74" y="12"/>
                  </a:cubicBezTo>
                  <a:lnTo>
                    <a:pt x="0" y="12"/>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5" name="Freeform 85"/>
            <p:cNvSpPr>
              <a:spLocks/>
            </p:cNvSpPr>
            <p:nvPr/>
          </p:nvSpPr>
          <p:spPr bwMode="auto">
            <a:xfrm>
              <a:off x="7413626" y="1974850"/>
              <a:ext cx="314325" cy="22225"/>
            </a:xfrm>
            <a:custGeom>
              <a:avLst/>
              <a:gdLst>
                <a:gd name="T0" fmla="*/ 12 w 198"/>
                <a:gd name="T1" fmla="*/ 0 h 14"/>
                <a:gd name="T2" fmla="*/ 0 w 198"/>
                <a:gd name="T3" fmla="*/ 14 h 14"/>
                <a:gd name="T4" fmla="*/ 198 w 198"/>
                <a:gd name="T5" fmla="*/ 14 h 14"/>
                <a:gd name="T6" fmla="*/ 186 w 198"/>
                <a:gd name="T7" fmla="*/ 0 h 14"/>
                <a:gd name="T8" fmla="*/ 12 w 198"/>
                <a:gd name="T9" fmla="*/ 0 h 14"/>
              </a:gdLst>
              <a:ahLst/>
              <a:cxnLst>
                <a:cxn ang="0">
                  <a:pos x="T0" y="T1"/>
                </a:cxn>
                <a:cxn ang="0">
                  <a:pos x="T2" y="T3"/>
                </a:cxn>
                <a:cxn ang="0">
                  <a:pos x="T4" y="T5"/>
                </a:cxn>
                <a:cxn ang="0">
                  <a:pos x="T6" y="T7"/>
                </a:cxn>
                <a:cxn ang="0">
                  <a:pos x="T8" y="T9"/>
                </a:cxn>
              </a:cxnLst>
              <a:rect l="0" t="0" r="r" b="b"/>
              <a:pathLst>
                <a:path w="198" h="14">
                  <a:moveTo>
                    <a:pt x="12" y="0"/>
                  </a:moveTo>
                  <a:lnTo>
                    <a:pt x="0" y="14"/>
                  </a:lnTo>
                  <a:lnTo>
                    <a:pt x="198" y="14"/>
                  </a:lnTo>
                  <a:lnTo>
                    <a:pt x="186" y="0"/>
                  </a:lnTo>
                  <a:lnTo>
                    <a:pt x="1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6" name="Freeform 86"/>
            <p:cNvSpPr>
              <a:spLocks/>
            </p:cNvSpPr>
            <p:nvPr/>
          </p:nvSpPr>
          <p:spPr bwMode="auto">
            <a:xfrm>
              <a:off x="7413626" y="2497138"/>
              <a:ext cx="314325" cy="22225"/>
            </a:xfrm>
            <a:custGeom>
              <a:avLst/>
              <a:gdLst>
                <a:gd name="T0" fmla="*/ 0 w 198"/>
                <a:gd name="T1" fmla="*/ 0 h 14"/>
                <a:gd name="T2" fmla="*/ 12 w 198"/>
                <a:gd name="T3" fmla="*/ 14 h 14"/>
                <a:gd name="T4" fmla="*/ 186 w 198"/>
                <a:gd name="T5" fmla="*/ 14 h 14"/>
                <a:gd name="T6" fmla="*/ 198 w 198"/>
                <a:gd name="T7" fmla="*/ 0 h 14"/>
                <a:gd name="T8" fmla="*/ 0 w 198"/>
                <a:gd name="T9" fmla="*/ 0 h 14"/>
              </a:gdLst>
              <a:ahLst/>
              <a:cxnLst>
                <a:cxn ang="0">
                  <a:pos x="T0" y="T1"/>
                </a:cxn>
                <a:cxn ang="0">
                  <a:pos x="T2" y="T3"/>
                </a:cxn>
                <a:cxn ang="0">
                  <a:pos x="T4" y="T5"/>
                </a:cxn>
                <a:cxn ang="0">
                  <a:pos x="T6" y="T7"/>
                </a:cxn>
                <a:cxn ang="0">
                  <a:pos x="T8" y="T9"/>
                </a:cxn>
              </a:cxnLst>
              <a:rect l="0" t="0" r="r" b="b"/>
              <a:pathLst>
                <a:path w="198" h="14">
                  <a:moveTo>
                    <a:pt x="0" y="0"/>
                  </a:moveTo>
                  <a:lnTo>
                    <a:pt x="12" y="14"/>
                  </a:lnTo>
                  <a:lnTo>
                    <a:pt x="186" y="14"/>
                  </a:lnTo>
                  <a:lnTo>
                    <a:pt x="198"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247" name="Freeform 91"/>
          <p:cNvSpPr>
            <a:spLocks noEditPoints="1"/>
          </p:cNvSpPr>
          <p:nvPr/>
        </p:nvSpPr>
        <p:spPr bwMode="auto">
          <a:xfrm>
            <a:off x="6694820" y="1606775"/>
            <a:ext cx="600075" cy="720725"/>
          </a:xfrm>
          <a:custGeom>
            <a:avLst/>
            <a:gdLst>
              <a:gd name="T0" fmla="*/ 144 w 160"/>
              <a:gd name="T1" fmla="*/ 0 h 192"/>
              <a:gd name="T2" fmla="*/ 16 w 160"/>
              <a:gd name="T3" fmla="*/ 0 h 192"/>
              <a:gd name="T4" fmla="*/ 0 w 160"/>
              <a:gd name="T5" fmla="*/ 16 h 192"/>
              <a:gd name="T6" fmla="*/ 0 w 160"/>
              <a:gd name="T7" fmla="*/ 176 h 192"/>
              <a:gd name="T8" fmla="*/ 16 w 160"/>
              <a:gd name="T9" fmla="*/ 192 h 192"/>
              <a:gd name="T10" fmla="*/ 144 w 160"/>
              <a:gd name="T11" fmla="*/ 192 h 192"/>
              <a:gd name="T12" fmla="*/ 160 w 160"/>
              <a:gd name="T13" fmla="*/ 176 h 192"/>
              <a:gd name="T14" fmla="*/ 160 w 160"/>
              <a:gd name="T15" fmla="*/ 16 h 192"/>
              <a:gd name="T16" fmla="*/ 144 w 160"/>
              <a:gd name="T17" fmla="*/ 0 h 192"/>
              <a:gd name="T18" fmla="*/ 85 w 160"/>
              <a:gd name="T19" fmla="*/ 185 h 192"/>
              <a:gd name="T20" fmla="*/ 76 w 160"/>
              <a:gd name="T21" fmla="*/ 185 h 192"/>
              <a:gd name="T22" fmla="*/ 71 w 160"/>
              <a:gd name="T23" fmla="*/ 180 h 192"/>
              <a:gd name="T24" fmla="*/ 76 w 160"/>
              <a:gd name="T25" fmla="*/ 176 h 192"/>
              <a:gd name="T26" fmla="*/ 85 w 160"/>
              <a:gd name="T27" fmla="*/ 176 h 192"/>
              <a:gd name="T28" fmla="*/ 89 w 160"/>
              <a:gd name="T29" fmla="*/ 180 h 192"/>
              <a:gd name="T30" fmla="*/ 85 w 160"/>
              <a:gd name="T31" fmla="*/ 185 h 192"/>
              <a:gd name="T32" fmla="*/ 144 w 160"/>
              <a:gd name="T33" fmla="*/ 164 h 192"/>
              <a:gd name="T34" fmla="*/ 140 w 160"/>
              <a:gd name="T35" fmla="*/ 168 h 192"/>
              <a:gd name="T36" fmla="*/ 20 w 160"/>
              <a:gd name="T37" fmla="*/ 168 h 192"/>
              <a:gd name="T38" fmla="*/ 16 w 160"/>
              <a:gd name="T39" fmla="*/ 164 h 192"/>
              <a:gd name="T40" fmla="*/ 16 w 160"/>
              <a:gd name="T41" fmla="*/ 20 h 192"/>
              <a:gd name="T42" fmla="*/ 20 w 160"/>
              <a:gd name="T43" fmla="*/ 16 h 192"/>
              <a:gd name="T44" fmla="*/ 140 w 160"/>
              <a:gd name="T45" fmla="*/ 16 h 192"/>
              <a:gd name="T46" fmla="*/ 144 w 160"/>
              <a:gd name="T47" fmla="*/ 20 h 192"/>
              <a:gd name="T48" fmla="*/ 144 w 160"/>
              <a:gd name="T49" fmla="*/ 1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92">
                <a:moveTo>
                  <a:pt x="144" y="0"/>
                </a:moveTo>
                <a:cubicBezTo>
                  <a:pt x="16" y="0"/>
                  <a:pt x="16" y="0"/>
                  <a:pt x="16" y="0"/>
                </a:cubicBezTo>
                <a:cubicBezTo>
                  <a:pt x="7" y="0"/>
                  <a:pt x="0" y="7"/>
                  <a:pt x="0" y="16"/>
                </a:cubicBezTo>
                <a:cubicBezTo>
                  <a:pt x="0" y="176"/>
                  <a:pt x="0" y="176"/>
                  <a:pt x="0" y="176"/>
                </a:cubicBezTo>
                <a:cubicBezTo>
                  <a:pt x="0" y="185"/>
                  <a:pt x="7" y="192"/>
                  <a:pt x="16" y="192"/>
                </a:cubicBezTo>
                <a:cubicBezTo>
                  <a:pt x="144" y="192"/>
                  <a:pt x="144" y="192"/>
                  <a:pt x="144" y="192"/>
                </a:cubicBezTo>
                <a:cubicBezTo>
                  <a:pt x="153" y="192"/>
                  <a:pt x="160" y="185"/>
                  <a:pt x="160" y="176"/>
                </a:cubicBezTo>
                <a:cubicBezTo>
                  <a:pt x="160" y="16"/>
                  <a:pt x="160" y="16"/>
                  <a:pt x="160" y="16"/>
                </a:cubicBezTo>
                <a:cubicBezTo>
                  <a:pt x="160" y="7"/>
                  <a:pt x="153" y="0"/>
                  <a:pt x="144" y="0"/>
                </a:cubicBezTo>
                <a:close/>
                <a:moveTo>
                  <a:pt x="85" y="185"/>
                </a:moveTo>
                <a:cubicBezTo>
                  <a:pt x="76" y="185"/>
                  <a:pt x="76" y="185"/>
                  <a:pt x="76" y="185"/>
                </a:cubicBezTo>
                <a:cubicBezTo>
                  <a:pt x="73" y="185"/>
                  <a:pt x="71" y="182"/>
                  <a:pt x="71" y="180"/>
                </a:cubicBezTo>
                <a:cubicBezTo>
                  <a:pt x="71" y="178"/>
                  <a:pt x="73" y="176"/>
                  <a:pt x="76" y="176"/>
                </a:cubicBezTo>
                <a:cubicBezTo>
                  <a:pt x="85" y="176"/>
                  <a:pt x="85" y="176"/>
                  <a:pt x="85" y="176"/>
                </a:cubicBezTo>
                <a:cubicBezTo>
                  <a:pt x="87" y="176"/>
                  <a:pt x="89" y="178"/>
                  <a:pt x="89" y="180"/>
                </a:cubicBezTo>
                <a:cubicBezTo>
                  <a:pt x="89" y="182"/>
                  <a:pt x="87" y="185"/>
                  <a:pt x="85" y="185"/>
                </a:cubicBezTo>
                <a:close/>
                <a:moveTo>
                  <a:pt x="144" y="164"/>
                </a:moveTo>
                <a:cubicBezTo>
                  <a:pt x="144" y="166"/>
                  <a:pt x="142" y="168"/>
                  <a:pt x="140" y="168"/>
                </a:cubicBezTo>
                <a:cubicBezTo>
                  <a:pt x="20" y="168"/>
                  <a:pt x="20" y="168"/>
                  <a:pt x="20" y="168"/>
                </a:cubicBezTo>
                <a:cubicBezTo>
                  <a:pt x="18" y="168"/>
                  <a:pt x="16" y="166"/>
                  <a:pt x="16" y="164"/>
                </a:cubicBezTo>
                <a:cubicBezTo>
                  <a:pt x="16" y="20"/>
                  <a:pt x="16" y="20"/>
                  <a:pt x="16" y="20"/>
                </a:cubicBezTo>
                <a:cubicBezTo>
                  <a:pt x="16" y="18"/>
                  <a:pt x="18" y="16"/>
                  <a:pt x="20" y="16"/>
                </a:cubicBezTo>
                <a:cubicBezTo>
                  <a:pt x="140" y="16"/>
                  <a:pt x="140" y="16"/>
                  <a:pt x="140" y="16"/>
                </a:cubicBezTo>
                <a:cubicBezTo>
                  <a:pt x="142" y="16"/>
                  <a:pt x="144" y="18"/>
                  <a:pt x="144" y="20"/>
                </a:cubicBezTo>
                <a:lnTo>
                  <a:pt x="144" y="164"/>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48" name="Freeform 96"/>
          <p:cNvSpPr>
            <a:spLocks noEditPoints="1"/>
          </p:cNvSpPr>
          <p:nvPr/>
        </p:nvSpPr>
        <p:spPr bwMode="auto">
          <a:xfrm>
            <a:off x="5614869" y="1606775"/>
            <a:ext cx="392002" cy="720725"/>
          </a:xfrm>
          <a:custGeom>
            <a:avLst/>
            <a:gdLst>
              <a:gd name="T0" fmla="*/ 112 w 128"/>
              <a:gd name="T1" fmla="*/ 0 h 192"/>
              <a:gd name="T2" fmla="*/ 16 w 128"/>
              <a:gd name="T3" fmla="*/ 0 h 192"/>
              <a:gd name="T4" fmla="*/ 0 w 128"/>
              <a:gd name="T5" fmla="*/ 16 h 192"/>
              <a:gd name="T6" fmla="*/ 0 w 128"/>
              <a:gd name="T7" fmla="*/ 176 h 192"/>
              <a:gd name="T8" fmla="*/ 16 w 128"/>
              <a:gd name="T9" fmla="*/ 192 h 192"/>
              <a:gd name="T10" fmla="*/ 112 w 128"/>
              <a:gd name="T11" fmla="*/ 192 h 192"/>
              <a:gd name="T12" fmla="*/ 128 w 128"/>
              <a:gd name="T13" fmla="*/ 176 h 192"/>
              <a:gd name="T14" fmla="*/ 128 w 128"/>
              <a:gd name="T15" fmla="*/ 16 h 192"/>
              <a:gd name="T16" fmla="*/ 112 w 128"/>
              <a:gd name="T17" fmla="*/ 0 h 192"/>
              <a:gd name="T18" fmla="*/ 51 w 128"/>
              <a:gd name="T19" fmla="*/ 16 h 192"/>
              <a:gd name="T20" fmla="*/ 77 w 128"/>
              <a:gd name="T21" fmla="*/ 16 h 192"/>
              <a:gd name="T22" fmla="*/ 81 w 128"/>
              <a:gd name="T23" fmla="*/ 20 h 192"/>
              <a:gd name="T24" fmla="*/ 77 w 128"/>
              <a:gd name="T25" fmla="*/ 24 h 192"/>
              <a:gd name="T26" fmla="*/ 51 w 128"/>
              <a:gd name="T27" fmla="*/ 24 h 192"/>
              <a:gd name="T28" fmla="*/ 47 w 128"/>
              <a:gd name="T29" fmla="*/ 20 h 192"/>
              <a:gd name="T30" fmla="*/ 51 w 128"/>
              <a:gd name="T31" fmla="*/ 16 h 192"/>
              <a:gd name="T32" fmla="*/ 69 w 128"/>
              <a:gd name="T33" fmla="*/ 177 h 192"/>
              <a:gd name="T34" fmla="*/ 60 w 128"/>
              <a:gd name="T35" fmla="*/ 177 h 192"/>
              <a:gd name="T36" fmla="*/ 55 w 128"/>
              <a:gd name="T37" fmla="*/ 172 h 192"/>
              <a:gd name="T38" fmla="*/ 60 w 128"/>
              <a:gd name="T39" fmla="*/ 168 h 192"/>
              <a:gd name="T40" fmla="*/ 69 w 128"/>
              <a:gd name="T41" fmla="*/ 168 h 192"/>
              <a:gd name="T42" fmla="*/ 73 w 128"/>
              <a:gd name="T43" fmla="*/ 172 h 192"/>
              <a:gd name="T44" fmla="*/ 69 w 128"/>
              <a:gd name="T45" fmla="*/ 177 h 192"/>
              <a:gd name="T46" fmla="*/ 112 w 128"/>
              <a:gd name="T47" fmla="*/ 156 h 192"/>
              <a:gd name="T48" fmla="*/ 108 w 128"/>
              <a:gd name="T49" fmla="*/ 160 h 192"/>
              <a:gd name="T50" fmla="*/ 20 w 128"/>
              <a:gd name="T51" fmla="*/ 160 h 192"/>
              <a:gd name="T52" fmla="*/ 16 w 128"/>
              <a:gd name="T53" fmla="*/ 156 h 192"/>
              <a:gd name="T54" fmla="*/ 16 w 128"/>
              <a:gd name="T55" fmla="*/ 36 h 192"/>
              <a:gd name="T56" fmla="*/ 20 w 128"/>
              <a:gd name="T57" fmla="*/ 32 h 192"/>
              <a:gd name="T58" fmla="*/ 108 w 128"/>
              <a:gd name="T59" fmla="*/ 32 h 192"/>
              <a:gd name="T60" fmla="*/ 112 w 128"/>
              <a:gd name="T61" fmla="*/ 36 h 192"/>
              <a:gd name="T62" fmla="*/ 112 w 128"/>
              <a:gd name="T63"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92">
                <a:moveTo>
                  <a:pt x="112" y="0"/>
                </a:moveTo>
                <a:cubicBezTo>
                  <a:pt x="16" y="0"/>
                  <a:pt x="16" y="0"/>
                  <a:pt x="16" y="0"/>
                </a:cubicBezTo>
                <a:cubicBezTo>
                  <a:pt x="7" y="0"/>
                  <a:pt x="0" y="7"/>
                  <a:pt x="0" y="16"/>
                </a:cubicBezTo>
                <a:cubicBezTo>
                  <a:pt x="0" y="176"/>
                  <a:pt x="0" y="176"/>
                  <a:pt x="0" y="176"/>
                </a:cubicBezTo>
                <a:cubicBezTo>
                  <a:pt x="0" y="185"/>
                  <a:pt x="7" y="192"/>
                  <a:pt x="16" y="192"/>
                </a:cubicBezTo>
                <a:cubicBezTo>
                  <a:pt x="112" y="192"/>
                  <a:pt x="112" y="192"/>
                  <a:pt x="112" y="192"/>
                </a:cubicBezTo>
                <a:cubicBezTo>
                  <a:pt x="121" y="192"/>
                  <a:pt x="128" y="185"/>
                  <a:pt x="128" y="176"/>
                </a:cubicBezTo>
                <a:cubicBezTo>
                  <a:pt x="128" y="16"/>
                  <a:pt x="128" y="16"/>
                  <a:pt x="128" y="16"/>
                </a:cubicBezTo>
                <a:cubicBezTo>
                  <a:pt x="128" y="7"/>
                  <a:pt x="121" y="0"/>
                  <a:pt x="112" y="0"/>
                </a:cubicBezTo>
                <a:close/>
                <a:moveTo>
                  <a:pt x="51" y="16"/>
                </a:moveTo>
                <a:cubicBezTo>
                  <a:pt x="77" y="16"/>
                  <a:pt x="77" y="16"/>
                  <a:pt x="77" y="16"/>
                </a:cubicBezTo>
                <a:cubicBezTo>
                  <a:pt x="79" y="16"/>
                  <a:pt x="81" y="18"/>
                  <a:pt x="81" y="20"/>
                </a:cubicBezTo>
                <a:cubicBezTo>
                  <a:pt x="81" y="22"/>
                  <a:pt x="79" y="24"/>
                  <a:pt x="77" y="24"/>
                </a:cubicBezTo>
                <a:cubicBezTo>
                  <a:pt x="51" y="24"/>
                  <a:pt x="51" y="24"/>
                  <a:pt x="51" y="24"/>
                </a:cubicBezTo>
                <a:cubicBezTo>
                  <a:pt x="49" y="24"/>
                  <a:pt x="47" y="22"/>
                  <a:pt x="47" y="20"/>
                </a:cubicBezTo>
                <a:cubicBezTo>
                  <a:pt x="47" y="18"/>
                  <a:pt x="49" y="16"/>
                  <a:pt x="51" y="16"/>
                </a:cubicBezTo>
                <a:close/>
                <a:moveTo>
                  <a:pt x="69" y="177"/>
                </a:moveTo>
                <a:cubicBezTo>
                  <a:pt x="60" y="177"/>
                  <a:pt x="60" y="177"/>
                  <a:pt x="60" y="177"/>
                </a:cubicBezTo>
                <a:cubicBezTo>
                  <a:pt x="57" y="177"/>
                  <a:pt x="55" y="174"/>
                  <a:pt x="55" y="172"/>
                </a:cubicBezTo>
                <a:cubicBezTo>
                  <a:pt x="55" y="170"/>
                  <a:pt x="57" y="168"/>
                  <a:pt x="60" y="168"/>
                </a:cubicBezTo>
                <a:cubicBezTo>
                  <a:pt x="69" y="168"/>
                  <a:pt x="69" y="168"/>
                  <a:pt x="69" y="168"/>
                </a:cubicBezTo>
                <a:cubicBezTo>
                  <a:pt x="71" y="168"/>
                  <a:pt x="73" y="170"/>
                  <a:pt x="73" y="172"/>
                </a:cubicBezTo>
                <a:cubicBezTo>
                  <a:pt x="73" y="174"/>
                  <a:pt x="71" y="177"/>
                  <a:pt x="69" y="177"/>
                </a:cubicBezTo>
                <a:close/>
                <a:moveTo>
                  <a:pt x="112" y="156"/>
                </a:moveTo>
                <a:cubicBezTo>
                  <a:pt x="112" y="158"/>
                  <a:pt x="110" y="160"/>
                  <a:pt x="108" y="160"/>
                </a:cubicBezTo>
                <a:cubicBezTo>
                  <a:pt x="20" y="160"/>
                  <a:pt x="20" y="160"/>
                  <a:pt x="20" y="160"/>
                </a:cubicBezTo>
                <a:cubicBezTo>
                  <a:pt x="18" y="160"/>
                  <a:pt x="16" y="158"/>
                  <a:pt x="16" y="156"/>
                </a:cubicBezTo>
                <a:cubicBezTo>
                  <a:pt x="16" y="36"/>
                  <a:pt x="16" y="36"/>
                  <a:pt x="16" y="36"/>
                </a:cubicBezTo>
                <a:cubicBezTo>
                  <a:pt x="16" y="34"/>
                  <a:pt x="18" y="32"/>
                  <a:pt x="20" y="32"/>
                </a:cubicBezTo>
                <a:cubicBezTo>
                  <a:pt x="108" y="32"/>
                  <a:pt x="108" y="32"/>
                  <a:pt x="108" y="32"/>
                </a:cubicBezTo>
                <a:cubicBezTo>
                  <a:pt x="110" y="32"/>
                  <a:pt x="112" y="34"/>
                  <a:pt x="112" y="36"/>
                </a:cubicBezTo>
                <a:lnTo>
                  <a:pt x="112" y="156"/>
                </a:ln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nvGrpSpPr>
          <p:cNvPr id="249" name="Group 248"/>
          <p:cNvGrpSpPr/>
          <p:nvPr/>
        </p:nvGrpSpPr>
        <p:grpSpPr>
          <a:xfrm>
            <a:off x="6770600" y="4959577"/>
            <a:ext cx="749300" cy="682899"/>
            <a:chOff x="6552294" y="4884743"/>
            <a:chExt cx="749300" cy="682899"/>
          </a:xfrm>
        </p:grpSpPr>
        <p:sp>
          <p:nvSpPr>
            <p:cNvPr id="250" name="Freeform 101"/>
            <p:cNvSpPr>
              <a:spLocks noEditPoints="1"/>
            </p:cNvSpPr>
            <p:nvPr/>
          </p:nvSpPr>
          <p:spPr bwMode="auto">
            <a:xfrm>
              <a:off x="6552294" y="5191404"/>
              <a:ext cx="749300" cy="376238"/>
            </a:xfrm>
            <a:custGeom>
              <a:avLst/>
              <a:gdLst>
                <a:gd name="T0" fmla="*/ 200 w 200"/>
                <a:gd name="T1" fmla="*/ 24 h 100"/>
                <a:gd name="T2" fmla="*/ 64 w 200"/>
                <a:gd name="T3" fmla="*/ 60 h 100"/>
                <a:gd name="T4" fmla="*/ 154 w 200"/>
                <a:gd name="T5" fmla="*/ 64 h 100"/>
                <a:gd name="T6" fmla="*/ 154 w 200"/>
                <a:gd name="T7" fmla="*/ 100 h 100"/>
                <a:gd name="T8" fmla="*/ 154 w 200"/>
                <a:gd name="T9" fmla="*/ 64 h 100"/>
                <a:gd name="T10" fmla="*/ 164 w 200"/>
                <a:gd name="T11" fmla="*/ 82 h 100"/>
                <a:gd name="T12" fmla="*/ 144 w 200"/>
                <a:gd name="T13" fmla="*/ 82 h 100"/>
                <a:gd name="T14" fmla="*/ 38 w 200"/>
                <a:gd name="T15" fmla="*/ 64 h 100"/>
                <a:gd name="T16" fmla="*/ 38 w 200"/>
                <a:gd name="T17" fmla="*/ 100 h 100"/>
                <a:gd name="T18" fmla="*/ 38 w 200"/>
                <a:gd name="T19" fmla="*/ 64 h 100"/>
                <a:gd name="T20" fmla="*/ 48 w 200"/>
                <a:gd name="T21" fmla="*/ 82 h 100"/>
                <a:gd name="T22" fmla="*/ 28 w 200"/>
                <a:gd name="T23" fmla="*/ 82 h 100"/>
                <a:gd name="T24" fmla="*/ 12 w 200"/>
                <a:gd name="T25" fmla="*/ 8 h 100"/>
                <a:gd name="T26" fmla="*/ 40 w 200"/>
                <a:gd name="T27" fmla="*/ 36 h 100"/>
                <a:gd name="T28" fmla="*/ 12 w 200"/>
                <a:gd name="T29" fmla="*/ 8 h 100"/>
                <a:gd name="T30" fmla="*/ 40 w 200"/>
                <a:gd name="T31" fmla="*/ 44 h 100"/>
                <a:gd name="T32" fmla="*/ 36 w 200"/>
                <a:gd name="T33" fmla="*/ 52 h 100"/>
                <a:gd name="T34" fmla="*/ 0 w 200"/>
                <a:gd name="T35" fmla="*/ 82 h 100"/>
                <a:gd name="T36" fmla="*/ 16 w 200"/>
                <a:gd name="T37" fmla="*/ 84 h 100"/>
                <a:gd name="T38" fmla="*/ 38 w 200"/>
                <a:gd name="T39" fmla="*/ 60 h 100"/>
                <a:gd name="T40" fmla="*/ 60 w 200"/>
                <a:gd name="T41" fmla="*/ 84 h 100"/>
                <a:gd name="T42" fmla="*/ 64 w 200"/>
                <a:gd name="T43" fmla="*/ 64 h 100"/>
                <a:gd name="T44" fmla="*/ 56 w 200"/>
                <a:gd name="T45" fmla="*/ 2 h 100"/>
                <a:gd name="T46" fmla="*/ 12 w 200"/>
                <a:gd name="T47" fmla="*/ 0 h 100"/>
                <a:gd name="T48" fmla="*/ 1 w 200"/>
                <a:gd name="T49" fmla="*/ 32 h 100"/>
                <a:gd name="T50" fmla="*/ 0 w 200"/>
                <a:gd name="T51" fmla="*/ 82 h 100"/>
                <a:gd name="T52" fmla="*/ 108 w 200"/>
                <a:gd name="T53" fmla="*/ 64 h 100"/>
                <a:gd name="T54" fmla="*/ 112 w 200"/>
                <a:gd name="T55" fmla="*/ 84 h 100"/>
                <a:gd name="T56" fmla="*/ 72 w 200"/>
                <a:gd name="T57" fmla="*/ 88 h 100"/>
                <a:gd name="T58" fmla="*/ 68 w 200"/>
                <a:gd name="T59" fmla="*/ 68 h 100"/>
                <a:gd name="T60" fmla="*/ 116 w 200"/>
                <a:gd name="T61" fmla="*/ 64 h 100"/>
                <a:gd name="T62" fmla="*/ 132 w 200"/>
                <a:gd name="T63" fmla="*/ 82 h 100"/>
                <a:gd name="T64" fmla="*/ 116 w 200"/>
                <a:gd name="T65" fmla="*/ 84 h 100"/>
                <a:gd name="T66" fmla="*/ 167 w 200"/>
                <a:gd name="T67" fmla="*/ 64 h 100"/>
                <a:gd name="T68" fmla="*/ 184 w 200"/>
                <a:gd name="T69" fmla="*/ 84 h 100"/>
                <a:gd name="T70" fmla="*/ 176 w 200"/>
                <a:gd name="T7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00">
                  <a:moveTo>
                    <a:pt x="64" y="24"/>
                  </a:moveTo>
                  <a:cubicBezTo>
                    <a:pt x="200" y="24"/>
                    <a:pt x="200" y="24"/>
                    <a:pt x="200" y="24"/>
                  </a:cubicBezTo>
                  <a:cubicBezTo>
                    <a:pt x="200" y="60"/>
                    <a:pt x="200" y="60"/>
                    <a:pt x="200" y="60"/>
                  </a:cubicBezTo>
                  <a:cubicBezTo>
                    <a:pt x="64" y="60"/>
                    <a:pt x="64" y="60"/>
                    <a:pt x="64" y="60"/>
                  </a:cubicBezTo>
                  <a:lnTo>
                    <a:pt x="64" y="24"/>
                  </a:lnTo>
                  <a:close/>
                  <a:moveTo>
                    <a:pt x="154" y="64"/>
                  </a:moveTo>
                  <a:cubicBezTo>
                    <a:pt x="164" y="64"/>
                    <a:pt x="172" y="72"/>
                    <a:pt x="172" y="82"/>
                  </a:cubicBezTo>
                  <a:cubicBezTo>
                    <a:pt x="172" y="92"/>
                    <a:pt x="164" y="100"/>
                    <a:pt x="154" y="100"/>
                  </a:cubicBezTo>
                  <a:cubicBezTo>
                    <a:pt x="144" y="100"/>
                    <a:pt x="136" y="92"/>
                    <a:pt x="136" y="82"/>
                  </a:cubicBezTo>
                  <a:cubicBezTo>
                    <a:pt x="136" y="72"/>
                    <a:pt x="144" y="64"/>
                    <a:pt x="154" y="64"/>
                  </a:cubicBezTo>
                  <a:close/>
                  <a:moveTo>
                    <a:pt x="154" y="72"/>
                  </a:moveTo>
                  <a:cubicBezTo>
                    <a:pt x="160" y="72"/>
                    <a:pt x="164" y="76"/>
                    <a:pt x="164" y="82"/>
                  </a:cubicBezTo>
                  <a:cubicBezTo>
                    <a:pt x="164" y="88"/>
                    <a:pt x="160" y="92"/>
                    <a:pt x="154" y="92"/>
                  </a:cubicBezTo>
                  <a:cubicBezTo>
                    <a:pt x="148" y="92"/>
                    <a:pt x="144" y="88"/>
                    <a:pt x="144" y="82"/>
                  </a:cubicBezTo>
                  <a:cubicBezTo>
                    <a:pt x="144" y="76"/>
                    <a:pt x="148" y="72"/>
                    <a:pt x="154" y="72"/>
                  </a:cubicBezTo>
                  <a:close/>
                  <a:moveTo>
                    <a:pt x="38" y="64"/>
                  </a:moveTo>
                  <a:cubicBezTo>
                    <a:pt x="48" y="64"/>
                    <a:pt x="56" y="72"/>
                    <a:pt x="56" y="82"/>
                  </a:cubicBezTo>
                  <a:cubicBezTo>
                    <a:pt x="56" y="92"/>
                    <a:pt x="48" y="100"/>
                    <a:pt x="38" y="100"/>
                  </a:cubicBezTo>
                  <a:cubicBezTo>
                    <a:pt x="28" y="100"/>
                    <a:pt x="20" y="92"/>
                    <a:pt x="20" y="82"/>
                  </a:cubicBezTo>
                  <a:cubicBezTo>
                    <a:pt x="20" y="72"/>
                    <a:pt x="28" y="64"/>
                    <a:pt x="38" y="64"/>
                  </a:cubicBezTo>
                  <a:close/>
                  <a:moveTo>
                    <a:pt x="38" y="72"/>
                  </a:moveTo>
                  <a:cubicBezTo>
                    <a:pt x="44" y="72"/>
                    <a:pt x="48" y="76"/>
                    <a:pt x="48" y="82"/>
                  </a:cubicBezTo>
                  <a:cubicBezTo>
                    <a:pt x="48" y="88"/>
                    <a:pt x="44" y="92"/>
                    <a:pt x="38" y="92"/>
                  </a:cubicBezTo>
                  <a:cubicBezTo>
                    <a:pt x="32" y="92"/>
                    <a:pt x="28" y="88"/>
                    <a:pt x="28" y="82"/>
                  </a:cubicBezTo>
                  <a:cubicBezTo>
                    <a:pt x="28" y="76"/>
                    <a:pt x="32" y="72"/>
                    <a:pt x="38" y="72"/>
                  </a:cubicBezTo>
                  <a:close/>
                  <a:moveTo>
                    <a:pt x="12" y="8"/>
                  </a:moveTo>
                  <a:cubicBezTo>
                    <a:pt x="4" y="36"/>
                    <a:pt x="4" y="36"/>
                    <a:pt x="4" y="36"/>
                  </a:cubicBezTo>
                  <a:cubicBezTo>
                    <a:pt x="40" y="36"/>
                    <a:pt x="40" y="36"/>
                    <a:pt x="40" y="36"/>
                  </a:cubicBezTo>
                  <a:cubicBezTo>
                    <a:pt x="40" y="8"/>
                    <a:pt x="40" y="8"/>
                    <a:pt x="40" y="8"/>
                  </a:cubicBezTo>
                  <a:lnTo>
                    <a:pt x="12" y="8"/>
                  </a:lnTo>
                  <a:close/>
                  <a:moveTo>
                    <a:pt x="36" y="44"/>
                  </a:moveTo>
                  <a:cubicBezTo>
                    <a:pt x="40" y="44"/>
                    <a:pt x="40" y="44"/>
                    <a:pt x="40" y="44"/>
                  </a:cubicBezTo>
                  <a:cubicBezTo>
                    <a:pt x="40" y="52"/>
                    <a:pt x="40" y="52"/>
                    <a:pt x="40" y="52"/>
                  </a:cubicBezTo>
                  <a:cubicBezTo>
                    <a:pt x="36" y="52"/>
                    <a:pt x="36" y="52"/>
                    <a:pt x="36" y="52"/>
                  </a:cubicBezTo>
                  <a:lnTo>
                    <a:pt x="36" y="44"/>
                  </a:lnTo>
                  <a:close/>
                  <a:moveTo>
                    <a:pt x="0" y="82"/>
                  </a:moveTo>
                  <a:cubicBezTo>
                    <a:pt x="0" y="83"/>
                    <a:pt x="1" y="84"/>
                    <a:pt x="2" y="84"/>
                  </a:cubicBezTo>
                  <a:cubicBezTo>
                    <a:pt x="16" y="84"/>
                    <a:pt x="16" y="84"/>
                    <a:pt x="16" y="84"/>
                  </a:cubicBezTo>
                  <a:cubicBezTo>
                    <a:pt x="16" y="82"/>
                    <a:pt x="16" y="82"/>
                    <a:pt x="16" y="82"/>
                  </a:cubicBezTo>
                  <a:cubicBezTo>
                    <a:pt x="16" y="70"/>
                    <a:pt x="26" y="60"/>
                    <a:pt x="38" y="60"/>
                  </a:cubicBezTo>
                  <a:cubicBezTo>
                    <a:pt x="50" y="60"/>
                    <a:pt x="60" y="70"/>
                    <a:pt x="60" y="82"/>
                  </a:cubicBezTo>
                  <a:cubicBezTo>
                    <a:pt x="60" y="84"/>
                    <a:pt x="60" y="84"/>
                    <a:pt x="60" y="84"/>
                  </a:cubicBezTo>
                  <a:cubicBezTo>
                    <a:pt x="64" y="84"/>
                    <a:pt x="64" y="84"/>
                    <a:pt x="64" y="84"/>
                  </a:cubicBezTo>
                  <a:cubicBezTo>
                    <a:pt x="64" y="64"/>
                    <a:pt x="64" y="64"/>
                    <a:pt x="64" y="64"/>
                  </a:cubicBezTo>
                  <a:cubicBezTo>
                    <a:pt x="56" y="64"/>
                    <a:pt x="56" y="64"/>
                    <a:pt x="56" y="64"/>
                  </a:cubicBezTo>
                  <a:cubicBezTo>
                    <a:pt x="56" y="2"/>
                    <a:pt x="56" y="2"/>
                    <a:pt x="56" y="2"/>
                  </a:cubicBezTo>
                  <a:cubicBezTo>
                    <a:pt x="56" y="1"/>
                    <a:pt x="55" y="0"/>
                    <a:pt x="54" y="0"/>
                  </a:cubicBezTo>
                  <a:cubicBezTo>
                    <a:pt x="12" y="0"/>
                    <a:pt x="12" y="0"/>
                    <a:pt x="12" y="0"/>
                  </a:cubicBezTo>
                  <a:cubicBezTo>
                    <a:pt x="11" y="0"/>
                    <a:pt x="10" y="1"/>
                    <a:pt x="10" y="2"/>
                  </a:cubicBezTo>
                  <a:cubicBezTo>
                    <a:pt x="1" y="32"/>
                    <a:pt x="1" y="32"/>
                    <a:pt x="1" y="32"/>
                  </a:cubicBezTo>
                  <a:cubicBezTo>
                    <a:pt x="0" y="34"/>
                    <a:pt x="0" y="37"/>
                    <a:pt x="0" y="40"/>
                  </a:cubicBezTo>
                  <a:lnTo>
                    <a:pt x="0" y="82"/>
                  </a:lnTo>
                  <a:close/>
                  <a:moveTo>
                    <a:pt x="72" y="64"/>
                  </a:moveTo>
                  <a:cubicBezTo>
                    <a:pt x="108" y="64"/>
                    <a:pt x="108" y="64"/>
                    <a:pt x="108" y="64"/>
                  </a:cubicBezTo>
                  <a:cubicBezTo>
                    <a:pt x="110" y="64"/>
                    <a:pt x="112" y="66"/>
                    <a:pt x="112" y="68"/>
                  </a:cubicBezTo>
                  <a:cubicBezTo>
                    <a:pt x="112" y="84"/>
                    <a:pt x="112" y="84"/>
                    <a:pt x="112" y="84"/>
                  </a:cubicBezTo>
                  <a:cubicBezTo>
                    <a:pt x="112" y="86"/>
                    <a:pt x="110" y="88"/>
                    <a:pt x="108" y="88"/>
                  </a:cubicBezTo>
                  <a:cubicBezTo>
                    <a:pt x="72" y="88"/>
                    <a:pt x="72" y="88"/>
                    <a:pt x="72" y="88"/>
                  </a:cubicBezTo>
                  <a:cubicBezTo>
                    <a:pt x="70" y="88"/>
                    <a:pt x="68" y="86"/>
                    <a:pt x="68" y="84"/>
                  </a:cubicBezTo>
                  <a:cubicBezTo>
                    <a:pt x="68" y="68"/>
                    <a:pt x="68" y="68"/>
                    <a:pt x="68" y="68"/>
                  </a:cubicBezTo>
                  <a:cubicBezTo>
                    <a:pt x="68" y="66"/>
                    <a:pt x="70" y="64"/>
                    <a:pt x="72" y="64"/>
                  </a:cubicBezTo>
                  <a:close/>
                  <a:moveTo>
                    <a:pt x="116" y="64"/>
                  </a:moveTo>
                  <a:cubicBezTo>
                    <a:pt x="141" y="64"/>
                    <a:pt x="141" y="64"/>
                    <a:pt x="141" y="64"/>
                  </a:cubicBezTo>
                  <a:cubicBezTo>
                    <a:pt x="136" y="68"/>
                    <a:pt x="132" y="75"/>
                    <a:pt x="132" y="82"/>
                  </a:cubicBezTo>
                  <a:cubicBezTo>
                    <a:pt x="132" y="83"/>
                    <a:pt x="132" y="83"/>
                    <a:pt x="132" y="84"/>
                  </a:cubicBezTo>
                  <a:cubicBezTo>
                    <a:pt x="116" y="84"/>
                    <a:pt x="116" y="84"/>
                    <a:pt x="116" y="84"/>
                  </a:cubicBezTo>
                  <a:lnTo>
                    <a:pt x="116" y="64"/>
                  </a:lnTo>
                  <a:close/>
                  <a:moveTo>
                    <a:pt x="167" y="64"/>
                  </a:moveTo>
                  <a:cubicBezTo>
                    <a:pt x="184" y="64"/>
                    <a:pt x="184" y="64"/>
                    <a:pt x="184" y="64"/>
                  </a:cubicBezTo>
                  <a:cubicBezTo>
                    <a:pt x="184" y="84"/>
                    <a:pt x="184" y="84"/>
                    <a:pt x="184" y="84"/>
                  </a:cubicBezTo>
                  <a:cubicBezTo>
                    <a:pt x="176" y="84"/>
                    <a:pt x="176" y="84"/>
                    <a:pt x="176" y="84"/>
                  </a:cubicBezTo>
                  <a:cubicBezTo>
                    <a:pt x="176" y="83"/>
                    <a:pt x="176" y="83"/>
                    <a:pt x="176" y="82"/>
                  </a:cubicBezTo>
                  <a:cubicBezTo>
                    <a:pt x="176" y="75"/>
                    <a:pt x="172" y="68"/>
                    <a:pt x="167" y="64"/>
                  </a:cubicBez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51" name="Freeform 44"/>
            <p:cNvSpPr>
              <a:spLocks noEditPoints="1"/>
            </p:cNvSpPr>
            <p:nvPr/>
          </p:nvSpPr>
          <p:spPr bwMode="auto">
            <a:xfrm rot="20388516">
              <a:off x="6830691" y="4884743"/>
              <a:ext cx="283190" cy="281398"/>
            </a:xfrm>
            <a:custGeom>
              <a:avLst/>
              <a:gdLst>
                <a:gd name="T0" fmla="*/ 43 w 296"/>
                <a:gd name="T1" fmla="*/ 213 h 294"/>
                <a:gd name="T2" fmla="*/ 2 w 296"/>
                <a:gd name="T3" fmla="*/ 253 h 294"/>
                <a:gd name="T4" fmla="*/ 43 w 296"/>
                <a:gd name="T5" fmla="*/ 294 h 294"/>
                <a:gd name="T6" fmla="*/ 83 w 296"/>
                <a:gd name="T7" fmla="*/ 253 h 294"/>
                <a:gd name="T8" fmla="*/ 43 w 296"/>
                <a:gd name="T9" fmla="*/ 213 h 294"/>
                <a:gd name="T10" fmla="*/ 141 w 296"/>
                <a:gd name="T11" fmla="*/ 150 h 294"/>
                <a:gd name="T12" fmla="*/ 17 w 296"/>
                <a:gd name="T13" fmla="*/ 98 h 294"/>
                <a:gd name="T14" fmla="*/ 0 w 296"/>
                <a:gd name="T15" fmla="*/ 113 h 294"/>
                <a:gd name="T16" fmla="*/ 0 w 296"/>
                <a:gd name="T17" fmla="*/ 142 h 294"/>
                <a:gd name="T18" fmla="*/ 17 w 296"/>
                <a:gd name="T19" fmla="*/ 157 h 294"/>
                <a:gd name="T20" fmla="*/ 98 w 296"/>
                <a:gd name="T21" fmla="*/ 187 h 294"/>
                <a:gd name="T22" fmla="*/ 138 w 296"/>
                <a:gd name="T23" fmla="*/ 276 h 294"/>
                <a:gd name="T24" fmla="*/ 151 w 296"/>
                <a:gd name="T25" fmla="*/ 293 h 294"/>
                <a:gd name="T26" fmla="*/ 182 w 296"/>
                <a:gd name="T27" fmla="*/ 293 h 294"/>
                <a:gd name="T28" fmla="*/ 194 w 296"/>
                <a:gd name="T29" fmla="*/ 276 h 294"/>
                <a:gd name="T30" fmla="*/ 141 w 296"/>
                <a:gd name="T31" fmla="*/ 150 h 294"/>
                <a:gd name="T32" fmla="*/ 220 w 296"/>
                <a:gd name="T33" fmla="*/ 93 h 294"/>
                <a:gd name="T34" fmla="*/ 17 w 296"/>
                <a:gd name="T35" fmla="*/ 0 h 294"/>
                <a:gd name="T36" fmla="*/ 0 w 296"/>
                <a:gd name="T37" fmla="*/ 15 h 294"/>
                <a:gd name="T38" fmla="*/ 0 w 296"/>
                <a:gd name="T39" fmla="*/ 43 h 294"/>
                <a:gd name="T40" fmla="*/ 17 w 296"/>
                <a:gd name="T41" fmla="*/ 58 h 294"/>
                <a:gd name="T42" fmla="*/ 166 w 296"/>
                <a:gd name="T43" fmla="*/ 125 h 294"/>
                <a:gd name="T44" fmla="*/ 234 w 296"/>
                <a:gd name="T45" fmla="*/ 277 h 294"/>
                <a:gd name="T46" fmla="*/ 250 w 296"/>
                <a:gd name="T47" fmla="*/ 293 h 294"/>
                <a:gd name="T48" fmla="*/ 282 w 296"/>
                <a:gd name="T49" fmla="*/ 293 h 294"/>
                <a:gd name="T50" fmla="*/ 296 w 296"/>
                <a:gd name="T51" fmla="*/ 277 h 294"/>
                <a:gd name="T52" fmla="*/ 220 w 296"/>
                <a:gd name="T53" fmla="*/ 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94">
                  <a:moveTo>
                    <a:pt x="43" y="213"/>
                  </a:moveTo>
                  <a:cubicBezTo>
                    <a:pt x="20" y="213"/>
                    <a:pt x="2" y="231"/>
                    <a:pt x="2" y="253"/>
                  </a:cubicBezTo>
                  <a:cubicBezTo>
                    <a:pt x="2" y="276"/>
                    <a:pt x="20" y="294"/>
                    <a:pt x="43" y="294"/>
                  </a:cubicBezTo>
                  <a:cubicBezTo>
                    <a:pt x="65" y="294"/>
                    <a:pt x="83" y="276"/>
                    <a:pt x="83" y="253"/>
                  </a:cubicBezTo>
                  <a:cubicBezTo>
                    <a:pt x="83" y="231"/>
                    <a:pt x="65" y="213"/>
                    <a:pt x="43" y="213"/>
                  </a:cubicBezTo>
                  <a:close/>
                  <a:moveTo>
                    <a:pt x="141" y="150"/>
                  </a:moveTo>
                  <a:cubicBezTo>
                    <a:pt x="96" y="108"/>
                    <a:pt x="17" y="98"/>
                    <a:pt x="17" y="98"/>
                  </a:cubicBezTo>
                  <a:cubicBezTo>
                    <a:pt x="8" y="98"/>
                    <a:pt x="0" y="104"/>
                    <a:pt x="0" y="113"/>
                  </a:cubicBezTo>
                  <a:cubicBezTo>
                    <a:pt x="0" y="142"/>
                    <a:pt x="0" y="142"/>
                    <a:pt x="0" y="142"/>
                  </a:cubicBezTo>
                  <a:cubicBezTo>
                    <a:pt x="0" y="151"/>
                    <a:pt x="8" y="157"/>
                    <a:pt x="17" y="157"/>
                  </a:cubicBezTo>
                  <a:cubicBezTo>
                    <a:pt x="17" y="157"/>
                    <a:pt x="68" y="158"/>
                    <a:pt x="98" y="187"/>
                  </a:cubicBezTo>
                  <a:cubicBezTo>
                    <a:pt x="139" y="224"/>
                    <a:pt x="138" y="276"/>
                    <a:pt x="138" y="276"/>
                  </a:cubicBezTo>
                  <a:cubicBezTo>
                    <a:pt x="138" y="285"/>
                    <a:pt x="142" y="293"/>
                    <a:pt x="151" y="293"/>
                  </a:cubicBezTo>
                  <a:cubicBezTo>
                    <a:pt x="182" y="293"/>
                    <a:pt x="182" y="293"/>
                    <a:pt x="182" y="293"/>
                  </a:cubicBezTo>
                  <a:cubicBezTo>
                    <a:pt x="191" y="293"/>
                    <a:pt x="194" y="285"/>
                    <a:pt x="194" y="276"/>
                  </a:cubicBezTo>
                  <a:cubicBezTo>
                    <a:pt x="194" y="276"/>
                    <a:pt x="186" y="192"/>
                    <a:pt x="141" y="150"/>
                  </a:cubicBezTo>
                  <a:close/>
                  <a:moveTo>
                    <a:pt x="220" y="93"/>
                  </a:moveTo>
                  <a:cubicBezTo>
                    <a:pt x="150" y="9"/>
                    <a:pt x="17" y="0"/>
                    <a:pt x="17" y="0"/>
                  </a:cubicBezTo>
                  <a:cubicBezTo>
                    <a:pt x="8" y="0"/>
                    <a:pt x="0" y="6"/>
                    <a:pt x="0" y="15"/>
                  </a:cubicBezTo>
                  <a:cubicBezTo>
                    <a:pt x="0" y="43"/>
                    <a:pt x="0" y="43"/>
                    <a:pt x="0" y="43"/>
                  </a:cubicBezTo>
                  <a:cubicBezTo>
                    <a:pt x="0" y="52"/>
                    <a:pt x="8" y="58"/>
                    <a:pt x="17" y="58"/>
                  </a:cubicBezTo>
                  <a:cubicBezTo>
                    <a:pt x="17" y="58"/>
                    <a:pt x="112" y="62"/>
                    <a:pt x="166" y="125"/>
                  </a:cubicBezTo>
                  <a:cubicBezTo>
                    <a:pt x="240" y="201"/>
                    <a:pt x="234" y="277"/>
                    <a:pt x="234" y="277"/>
                  </a:cubicBezTo>
                  <a:cubicBezTo>
                    <a:pt x="234" y="286"/>
                    <a:pt x="241" y="293"/>
                    <a:pt x="250" y="293"/>
                  </a:cubicBezTo>
                  <a:cubicBezTo>
                    <a:pt x="282" y="293"/>
                    <a:pt x="282" y="293"/>
                    <a:pt x="282" y="293"/>
                  </a:cubicBezTo>
                  <a:cubicBezTo>
                    <a:pt x="291" y="293"/>
                    <a:pt x="296" y="286"/>
                    <a:pt x="296" y="277"/>
                  </a:cubicBezTo>
                  <a:cubicBezTo>
                    <a:pt x="296" y="277"/>
                    <a:pt x="289" y="158"/>
                    <a:pt x="220" y="93"/>
                  </a:cubicBezTo>
                  <a:close/>
                </a:path>
              </a:pathLst>
            </a:custGeom>
            <a:solidFill>
              <a:srgbClr val="2F539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grpSp>
        <p:nvGrpSpPr>
          <p:cNvPr id="252" name="Group 251"/>
          <p:cNvGrpSpPr/>
          <p:nvPr/>
        </p:nvGrpSpPr>
        <p:grpSpPr>
          <a:xfrm>
            <a:off x="7916278" y="5010766"/>
            <a:ext cx="665163" cy="663575"/>
            <a:chOff x="7864475" y="4968876"/>
            <a:chExt cx="665163" cy="663575"/>
          </a:xfrm>
          <a:solidFill>
            <a:srgbClr val="2F539C"/>
          </a:solidFill>
        </p:grpSpPr>
        <p:sp>
          <p:nvSpPr>
            <p:cNvPr id="253" name="Freeform 106"/>
            <p:cNvSpPr>
              <a:spLocks/>
            </p:cNvSpPr>
            <p:nvPr/>
          </p:nvSpPr>
          <p:spPr bwMode="auto">
            <a:xfrm>
              <a:off x="8058150" y="5160963"/>
              <a:ext cx="277813" cy="268288"/>
            </a:xfrm>
            <a:custGeom>
              <a:avLst/>
              <a:gdLst>
                <a:gd name="T0" fmla="*/ 137 w 212"/>
                <a:gd name="T1" fmla="*/ 186 h 205"/>
                <a:gd name="T2" fmla="*/ 144 w 212"/>
                <a:gd name="T3" fmla="*/ 205 h 205"/>
                <a:gd name="T4" fmla="*/ 212 w 212"/>
                <a:gd name="T5" fmla="*/ 106 h 205"/>
                <a:gd name="T6" fmla="*/ 106 w 212"/>
                <a:gd name="T7" fmla="*/ 0 h 205"/>
                <a:gd name="T8" fmla="*/ 0 w 212"/>
                <a:gd name="T9" fmla="*/ 106 h 205"/>
                <a:gd name="T10" fmla="*/ 66 w 212"/>
                <a:gd name="T11" fmla="*/ 204 h 205"/>
                <a:gd name="T12" fmla="*/ 73 w 212"/>
                <a:gd name="T13" fmla="*/ 186 h 205"/>
                <a:gd name="T14" fmla="*/ 20 w 212"/>
                <a:gd name="T15" fmla="*/ 106 h 205"/>
                <a:gd name="T16" fmla="*/ 106 w 212"/>
                <a:gd name="T17" fmla="*/ 20 h 205"/>
                <a:gd name="T18" fmla="*/ 192 w 212"/>
                <a:gd name="T19" fmla="*/ 106 h 205"/>
                <a:gd name="T20" fmla="*/ 137 w 212"/>
                <a:gd name="T21" fmla="*/ 18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205">
                  <a:moveTo>
                    <a:pt x="137" y="186"/>
                  </a:moveTo>
                  <a:cubicBezTo>
                    <a:pt x="144" y="205"/>
                    <a:pt x="144" y="205"/>
                    <a:pt x="144" y="205"/>
                  </a:cubicBezTo>
                  <a:cubicBezTo>
                    <a:pt x="185" y="190"/>
                    <a:pt x="212" y="150"/>
                    <a:pt x="212" y="106"/>
                  </a:cubicBezTo>
                  <a:cubicBezTo>
                    <a:pt x="212" y="48"/>
                    <a:pt x="164" y="0"/>
                    <a:pt x="106" y="0"/>
                  </a:cubicBezTo>
                  <a:cubicBezTo>
                    <a:pt x="48" y="0"/>
                    <a:pt x="0" y="48"/>
                    <a:pt x="0" y="106"/>
                  </a:cubicBezTo>
                  <a:cubicBezTo>
                    <a:pt x="0" y="149"/>
                    <a:pt x="26" y="188"/>
                    <a:pt x="66" y="204"/>
                  </a:cubicBezTo>
                  <a:cubicBezTo>
                    <a:pt x="73" y="186"/>
                    <a:pt x="73" y="186"/>
                    <a:pt x="73" y="186"/>
                  </a:cubicBezTo>
                  <a:cubicBezTo>
                    <a:pt x="41" y="172"/>
                    <a:pt x="20" y="141"/>
                    <a:pt x="20" y="106"/>
                  </a:cubicBezTo>
                  <a:cubicBezTo>
                    <a:pt x="20" y="59"/>
                    <a:pt x="59" y="20"/>
                    <a:pt x="106" y="20"/>
                  </a:cubicBezTo>
                  <a:cubicBezTo>
                    <a:pt x="153" y="20"/>
                    <a:pt x="192" y="59"/>
                    <a:pt x="192" y="106"/>
                  </a:cubicBezTo>
                  <a:cubicBezTo>
                    <a:pt x="192" y="141"/>
                    <a:pt x="170" y="174"/>
                    <a:pt x="137"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54" name="Freeform 107"/>
            <p:cNvSpPr>
              <a:spLocks/>
            </p:cNvSpPr>
            <p:nvPr/>
          </p:nvSpPr>
          <p:spPr bwMode="auto">
            <a:xfrm>
              <a:off x="7958138" y="5062538"/>
              <a:ext cx="477838" cy="474663"/>
            </a:xfrm>
            <a:custGeom>
              <a:avLst/>
              <a:gdLst>
                <a:gd name="T0" fmla="*/ 212 w 366"/>
                <a:gd name="T1" fmla="*/ 363 h 363"/>
                <a:gd name="T2" fmla="*/ 366 w 366"/>
                <a:gd name="T3" fmla="*/ 183 h 363"/>
                <a:gd name="T4" fmla="*/ 183 w 366"/>
                <a:gd name="T5" fmla="*/ 0 h 363"/>
                <a:gd name="T6" fmla="*/ 0 w 366"/>
                <a:gd name="T7" fmla="*/ 183 h 363"/>
                <a:gd name="T8" fmla="*/ 153 w 366"/>
                <a:gd name="T9" fmla="*/ 363 h 363"/>
                <a:gd name="T10" fmla="*/ 156 w 366"/>
                <a:gd name="T11" fmla="*/ 343 h 363"/>
                <a:gd name="T12" fmla="*/ 20 w 366"/>
                <a:gd name="T13" fmla="*/ 183 h 363"/>
                <a:gd name="T14" fmla="*/ 183 w 366"/>
                <a:gd name="T15" fmla="*/ 20 h 363"/>
                <a:gd name="T16" fmla="*/ 346 w 366"/>
                <a:gd name="T17" fmla="*/ 183 h 363"/>
                <a:gd name="T18" fmla="*/ 209 w 366"/>
                <a:gd name="T19" fmla="*/ 344 h 363"/>
                <a:gd name="T20" fmla="*/ 212 w 366"/>
                <a:gd name="T2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3">
                  <a:moveTo>
                    <a:pt x="212" y="363"/>
                  </a:moveTo>
                  <a:cubicBezTo>
                    <a:pt x="301" y="349"/>
                    <a:pt x="366" y="273"/>
                    <a:pt x="366" y="183"/>
                  </a:cubicBezTo>
                  <a:cubicBezTo>
                    <a:pt x="366" y="82"/>
                    <a:pt x="284" y="0"/>
                    <a:pt x="183" y="0"/>
                  </a:cubicBezTo>
                  <a:cubicBezTo>
                    <a:pt x="82" y="0"/>
                    <a:pt x="0" y="82"/>
                    <a:pt x="0" y="183"/>
                  </a:cubicBezTo>
                  <a:cubicBezTo>
                    <a:pt x="0" y="273"/>
                    <a:pt x="65" y="349"/>
                    <a:pt x="153" y="363"/>
                  </a:cubicBezTo>
                  <a:cubicBezTo>
                    <a:pt x="156" y="343"/>
                    <a:pt x="156" y="343"/>
                    <a:pt x="156" y="343"/>
                  </a:cubicBezTo>
                  <a:cubicBezTo>
                    <a:pt x="78" y="330"/>
                    <a:pt x="20" y="263"/>
                    <a:pt x="20" y="183"/>
                  </a:cubicBezTo>
                  <a:cubicBezTo>
                    <a:pt x="20" y="93"/>
                    <a:pt x="93" y="20"/>
                    <a:pt x="183" y="20"/>
                  </a:cubicBezTo>
                  <a:cubicBezTo>
                    <a:pt x="273" y="20"/>
                    <a:pt x="346" y="93"/>
                    <a:pt x="346" y="183"/>
                  </a:cubicBezTo>
                  <a:cubicBezTo>
                    <a:pt x="346" y="263"/>
                    <a:pt x="288" y="331"/>
                    <a:pt x="209" y="344"/>
                  </a:cubicBezTo>
                  <a:lnTo>
                    <a:pt x="212"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55" name="Freeform 108"/>
            <p:cNvSpPr>
              <a:spLocks/>
            </p:cNvSpPr>
            <p:nvPr/>
          </p:nvSpPr>
          <p:spPr bwMode="auto">
            <a:xfrm>
              <a:off x="7864475" y="4968876"/>
              <a:ext cx="665163" cy="663575"/>
            </a:xfrm>
            <a:custGeom>
              <a:avLst/>
              <a:gdLst>
                <a:gd name="T0" fmla="*/ 254 w 508"/>
                <a:gd name="T1" fmla="*/ 0 h 507"/>
                <a:gd name="T2" fmla="*/ 0 w 508"/>
                <a:gd name="T3" fmla="*/ 254 h 507"/>
                <a:gd name="T4" fmla="*/ 228 w 508"/>
                <a:gd name="T5" fmla="*/ 507 h 507"/>
                <a:gd name="T6" fmla="*/ 230 w 508"/>
                <a:gd name="T7" fmla="*/ 487 h 507"/>
                <a:gd name="T8" fmla="*/ 20 w 508"/>
                <a:gd name="T9" fmla="*/ 254 h 507"/>
                <a:gd name="T10" fmla="*/ 254 w 508"/>
                <a:gd name="T11" fmla="*/ 20 h 507"/>
                <a:gd name="T12" fmla="*/ 488 w 508"/>
                <a:gd name="T13" fmla="*/ 254 h 507"/>
                <a:gd name="T14" fmla="*/ 276 w 508"/>
                <a:gd name="T15" fmla="*/ 487 h 507"/>
                <a:gd name="T16" fmla="*/ 278 w 508"/>
                <a:gd name="T17" fmla="*/ 507 h 507"/>
                <a:gd name="T18" fmla="*/ 441 w 508"/>
                <a:gd name="T19" fmla="*/ 425 h 507"/>
                <a:gd name="T20" fmla="*/ 508 w 508"/>
                <a:gd name="T21" fmla="*/ 254 h 507"/>
                <a:gd name="T22" fmla="*/ 254 w 508"/>
                <a:gd name="T23"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7">
                  <a:moveTo>
                    <a:pt x="254" y="0"/>
                  </a:moveTo>
                  <a:cubicBezTo>
                    <a:pt x="114" y="0"/>
                    <a:pt x="0" y="114"/>
                    <a:pt x="0" y="254"/>
                  </a:cubicBezTo>
                  <a:cubicBezTo>
                    <a:pt x="0" y="385"/>
                    <a:pt x="98" y="493"/>
                    <a:pt x="228" y="507"/>
                  </a:cubicBezTo>
                  <a:cubicBezTo>
                    <a:pt x="230" y="487"/>
                    <a:pt x="230" y="487"/>
                    <a:pt x="230" y="487"/>
                  </a:cubicBezTo>
                  <a:cubicBezTo>
                    <a:pt x="110" y="475"/>
                    <a:pt x="20" y="374"/>
                    <a:pt x="20" y="254"/>
                  </a:cubicBezTo>
                  <a:cubicBezTo>
                    <a:pt x="20" y="125"/>
                    <a:pt x="125" y="20"/>
                    <a:pt x="254" y="20"/>
                  </a:cubicBezTo>
                  <a:cubicBezTo>
                    <a:pt x="383" y="20"/>
                    <a:pt x="488" y="125"/>
                    <a:pt x="488" y="254"/>
                  </a:cubicBezTo>
                  <a:cubicBezTo>
                    <a:pt x="488" y="375"/>
                    <a:pt x="397" y="475"/>
                    <a:pt x="276" y="487"/>
                  </a:cubicBezTo>
                  <a:cubicBezTo>
                    <a:pt x="278" y="507"/>
                    <a:pt x="278" y="507"/>
                    <a:pt x="278" y="507"/>
                  </a:cubicBezTo>
                  <a:cubicBezTo>
                    <a:pt x="341" y="501"/>
                    <a:pt x="399" y="472"/>
                    <a:pt x="441" y="425"/>
                  </a:cubicBezTo>
                  <a:cubicBezTo>
                    <a:pt x="484" y="378"/>
                    <a:pt x="508" y="318"/>
                    <a:pt x="508" y="254"/>
                  </a:cubicBezTo>
                  <a:cubicBezTo>
                    <a:pt x="508" y="114"/>
                    <a:pt x="394" y="0"/>
                    <a:pt x="2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sp>
          <p:nvSpPr>
            <p:cNvPr id="256" name="Oval 109"/>
            <p:cNvSpPr>
              <a:spLocks noChangeArrowheads="1"/>
            </p:cNvSpPr>
            <p:nvPr/>
          </p:nvSpPr>
          <p:spPr bwMode="auto">
            <a:xfrm>
              <a:off x="8142288" y="5245101"/>
              <a:ext cx="109538"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charset="0"/>
              </a:endParaRPr>
            </a:p>
          </p:txBody>
        </p:sp>
      </p:grpSp>
      <p:sp>
        <p:nvSpPr>
          <p:cNvPr id="257" name="TextBox 256"/>
          <p:cNvSpPr txBox="1"/>
          <p:nvPr/>
        </p:nvSpPr>
        <p:spPr>
          <a:xfrm>
            <a:off x="5335524" y="5787782"/>
            <a:ext cx="3205862" cy="830997"/>
          </a:xfrm>
          <a:prstGeom prst="rect">
            <a:avLst/>
          </a:prstGeom>
          <a:solidFill>
            <a:srgbClr val="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smtClean="0">
                <a:ln>
                  <a:noFill/>
                </a:ln>
                <a:solidFill>
                  <a:srgbClr val="000000"/>
                </a:solidFill>
                <a:effectLst/>
                <a:uLnTx/>
                <a:uFillTx/>
                <a:cs typeface="Arial" charset="0"/>
              </a:rPr>
              <a:t>USA y EU 2015:</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0" cap="none" spc="0" normalizeH="0" baseline="0" noProof="0" dirty="0" smtClean="0">
                <a:ln>
                  <a:noFill/>
                </a:ln>
                <a:solidFill>
                  <a:srgbClr val="000000"/>
                </a:solidFill>
                <a:effectLst/>
                <a:uLnTx/>
                <a:uFillTx/>
                <a:cs typeface="Arial" charset="0"/>
              </a:rPr>
              <a:t>$132bn </a:t>
            </a:r>
            <a:r>
              <a:rPr kumimoji="0" lang="en-GB" sz="1600" b="0" i="0" u="none" strike="noStrike" kern="0" cap="none" spc="0" normalizeH="0" baseline="0" noProof="0" dirty="0" err="1" smtClean="0">
                <a:ln>
                  <a:noFill/>
                </a:ln>
                <a:solidFill>
                  <a:srgbClr val="000000"/>
                </a:solidFill>
                <a:effectLst/>
                <a:uLnTx/>
                <a:uFillTx/>
                <a:cs typeface="Arial" charset="0"/>
              </a:rPr>
              <a:t>ventas</a:t>
            </a:r>
            <a:r>
              <a:rPr kumimoji="0" lang="en-GB" sz="1600" b="0" i="0" u="none" strike="noStrike" kern="0" cap="none" spc="0" normalizeH="0" noProof="0" dirty="0" smtClean="0">
                <a:ln>
                  <a:noFill/>
                </a:ln>
                <a:solidFill>
                  <a:srgbClr val="000000"/>
                </a:solidFill>
                <a:effectLst/>
                <a:uLnTx/>
                <a:uFillTx/>
                <a:cs typeface="Arial" charset="0"/>
              </a:rPr>
              <a:t> </a:t>
            </a:r>
            <a:r>
              <a:rPr kumimoji="0" lang="en-GB" sz="1600" b="0" i="0" u="none" strike="noStrike" kern="0" cap="none" spc="0" normalizeH="0" baseline="0" noProof="0" dirty="0" err="1" smtClean="0">
                <a:ln>
                  <a:noFill/>
                </a:ln>
                <a:solidFill>
                  <a:srgbClr val="000000"/>
                </a:solidFill>
                <a:effectLst/>
                <a:uLnTx/>
                <a:uFillTx/>
                <a:cs typeface="Arial" charset="0"/>
              </a:rPr>
              <a:t>mCommerce</a:t>
            </a:r>
            <a:endParaRPr kumimoji="0" lang="en-GB" sz="1600" b="0" i="0" u="none" strike="noStrike" kern="0" cap="none" spc="0" normalizeH="0" baseline="0" noProof="0" dirty="0" smtClean="0">
              <a:ln>
                <a:noFill/>
              </a:ln>
              <a:solidFill>
                <a:srgbClr val="000000"/>
              </a:solidFill>
              <a:effectLst/>
              <a:uLnTx/>
              <a:uFillTx/>
              <a:cs typeface="Arial" charset="0"/>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0" cap="none" spc="0" normalizeH="0" baseline="0" noProof="0" dirty="0" smtClean="0">
                <a:ln>
                  <a:noFill/>
                </a:ln>
                <a:solidFill>
                  <a:srgbClr val="000000"/>
                </a:solidFill>
                <a:effectLst/>
                <a:uLnTx/>
                <a:uFillTx/>
                <a:cs typeface="Arial" charset="0"/>
              </a:rPr>
              <a:t>25% CAGR</a:t>
            </a:r>
          </a:p>
        </p:txBody>
      </p:sp>
    </p:spTree>
    <p:extLst>
      <p:ext uri="{BB962C8B-B14F-4D97-AF65-F5344CB8AC3E}">
        <p14:creationId xmlns:p14="http://schemas.microsoft.com/office/powerpoint/2010/main" val="21110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2800" dirty="0" smtClean="0"/>
              <a:t>Simple. Personal. </a:t>
            </a:r>
            <a:r>
              <a:rPr lang="es-CL" sz="2800" dirty="0" err="1" smtClean="0"/>
              <a:t>Everyday</a:t>
            </a:r>
            <a:r>
              <a:rPr lang="es-CL" sz="2800" dirty="0" smtClean="0"/>
              <a:t>.</a:t>
            </a:r>
            <a:endParaRPr lang="es-CL" sz="2800" dirty="0"/>
          </a:p>
        </p:txBody>
      </p:sp>
      <p:sp>
        <p:nvSpPr>
          <p:cNvPr id="3" name="Slide Number Placeholder 2"/>
          <p:cNvSpPr>
            <a:spLocks noGrp="1"/>
          </p:cNvSpPr>
          <p:nvPr>
            <p:ph type="sldNum" sz="quarter" idx="4"/>
          </p:nvPr>
        </p:nvSpPr>
        <p:spPr/>
        <p:txBody>
          <a:bodyPr/>
          <a:lstStyle/>
          <a:p>
            <a:pPr>
              <a:defRPr/>
            </a:pPr>
            <a:fld id="{E81EDA28-478F-4C42-BA4D-9D7447E18929}" type="slidenum">
              <a:rPr lang="en-GB" smtClean="0">
                <a:solidFill>
                  <a:srgbClr val="666666"/>
                </a:solidFill>
              </a:rPr>
              <a:pPr>
                <a:defRPr/>
              </a:pPr>
              <a:t>5</a:t>
            </a:fld>
            <a:endParaRPr lang="en-GB" dirty="0">
              <a:solidFill>
                <a:srgbClr val="666666"/>
              </a:solidFill>
            </a:endParaRPr>
          </a:p>
        </p:txBody>
      </p:sp>
      <p:pic>
        <p:nvPicPr>
          <p:cNvPr id="4" name="nJRi_YAJ9YA"/>
          <p:cNvPicPr>
            <a:picLocks noRot="1" noChangeAspect="1"/>
          </p:cNvPicPr>
          <p:nvPr>
            <a:videoFile r:link="rId1"/>
          </p:nvPr>
        </p:nvPicPr>
        <p:blipFill>
          <a:blip r:embed="rId3"/>
          <a:stretch>
            <a:fillRect/>
          </a:stretch>
        </p:blipFill>
        <p:spPr>
          <a:xfrm>
            <a:off x="0" y="1240491"/>
            <a:ext cx="9144000" cy="5143500"/>
          </a:xfrm>
          <a:prstGeom prst="rect">
            <a:avLst/>
          </a:prstGeom>
        </p:spPr>
      </p:pic>
    </p:spTree>
    <p:extLst>
      <p:ext uri="{BB962C8B-B14F-4D97-AF65-F5344CB8AC3E}">
        <p14:creationId xmlns:p14="http://schemas.microsoft.com/office/powerpoint/2010/main" val="2635155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2800" dirty="0" smtClean="0">
                <a:solidFill>
                  <a:schemeClr val="bg1"/>
                </a:solidFill>
              </a:rPr>
              <a:t>En lo referente a pagos…</a:t>
            </a:r>
            <a:r>
              <a:rPr lang="es-CL" sz="2800" b="1" dirty="0" smtClean="0">
                <a:solidFill>
                  <a:schemeClr val="bg1"/>
                </a:solidFill>
              </a:rPr>
              <a:t>el cliente manda</a:t>
            </a:r>
            <a:endParaRPr lang="es-CL" sz="2800" b="1" dirty="0">
              <a:solidFill>
                <a:schemeClr val="bg1"/>
              </a:solidFill>
            </a:endParaRPr>
          </a:p>
        </p:txBody>
      </p:sp>
      <p:sp>
        <p:nvSpPr>
          <p:cNvPr id="3" name="Slide Number Placeholder 2"/>
          <p:cNvSpPr>
            <a:spLocks noGrp="1"/>
          </p:cNvSpPr>
          <p:nvPr>
            <p:ph type="sldNum" sz="quarter" idx="4"/>
          </p:nvPr>
        </p:nvSpPr>
        <p:spPr/>
        <p:txBody>
          <a:bodyPr/>
          <a:lstStyle/>
          <a:p>
            <a:pPr>
              <a:defRPr/>
            </a:pPr>
            <a:fld id="{E81EDA28-478F-4C42-BA4D-9D7447E18929}" type="slidenum">
              <a:rPr lang="en-GB" smtClean="0">
                <a:solidFill>
                  <a:schemeClr val="bg1"/>
                </a:solidFill>
              </a:rPr>
              <a:pPr>
                <a:defRPr/>
              </a:pPr>
              <a:t>6</a:t>
            </a:fld>
            <a:endParaRPr lang="en-GB" dirty="0">
              <a:solidFill>
                <a:schemeClr val="bg1"/>
              </a:solidFill>
            </a:endParaRPr>
          </a:p>
        </p:txBody>
      </p:sp>
      <p:sp>
        <p:nvSpPr>
          <p:cNvPr id="38"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chemeClr val="bg1"/>
                </a:solidFill>
                <a:sym typeface="Gill Sans" charset="0"/>
              </a:rPr>
              <a:t>Copyright © 2016 Accenture  All rights reserved.</a:t>
            </a:r>
            <a:endParaRPr lang="en-GB" dirty="0">
              <a:solidFill>
                <a:schemeClr val="bg1"/>
              </a:solidFill>
              <a:sym typeface="Gill Sans" charset="0"/>
            </a:endParaRPr>
          </a:p>
        </p:txBody>
      </p:sp>
      <p:pic>
        <p:nvPicPr>
          <p:cNvPr id="39" name="Picture 38"/>
          <p:cNvPicPr>
            <a:picLocks noChangeAspect="1"/>
          </p:cNvPicPr>
          <p:nvPr/>
        </p:nvPicPr>
        <p:blipFill rotWithShape="1">
          <a:blip r:embed="rId3">
            <a:clrChange>
              <a:clrFrom>
                <a:srgbClr val="2F50A2"/>
              </a:clrFrom>
              <a:clrTo>
                <a:srgbClr val="2F50A2">
                  <a:alpha val="0"/>
                </a:srgbClr>
              </a:clrTo>
            </a:clrChange>
          </a:blip>
          <a:srcRect l="33253" t="45426" r="51554" b="32112"/>
          <a:stretch/>
        </p:blipFill>
        <p:spPr>
          <a:xfrm>
            <a:off x="3523129" y="2268937"/>
            <a:ext cx="1976718" cy="1643062"/>
          </a:xfrm>
          <a:prstGeom prst="rect">
            <a:avLst/>
          </a:prstGeom>
        </p:spPr>
      </p:pic>
      <p:sp>
        <p:nvSpPr>
          <p:cNvPr id="40" name="TextBox 39"/>
          <p:cNvSpPr txBox="1"/>
          <p:nvPr/>
        </p:nvSpPr>
        <p:spPr>
          <a:xfrm>
            <a:off x="597835" y="4080579"/>
            <a:ext cx="1924046" cy="1492716"/>
          </a:xfrm>
          <a:prstGeom prst="rect">
            <a:avLst/>
          </a:prstGeom>
          <a:noFill/>
        </p:spPr>
        <p:txBody>
          <a:bodyPr wrap="square" rtlCol="0">
            <a:spAutoFit/>
          </a:bodyPr>
          <a:lstStyle/>
          <a:p>
            <a:pPr algn="ctr" fontAlgn="base">
              <a:lnSpc>
                <a:spcPct val="90000"/>
              </a:lnSpc>
              <a:spcBef>
                <a:spcPct val="0"/>
              </a:spcBef>
              <a:spcAft>
                <a:spcPts val="1200"/>
              </a:spcAft>
            </a:pPr>
            <a:r>
              <a:rPr lang="es-CL" b="1" dirty="0" smtClean="0">
                <a:solidFill>
                  <a:srgbClr val="FFFFFF"/>
                </a:solidFill>
                <a:cs typeface="Arial" charset="0"/>
              </a:rPr>
              <a:t>SIMPLE</a:t>
            </a:r>
          </a:p>
          <a:p>
            <a:pPr algn="ctr" fontAlgn="base">
              <a:lnSpc>
                <a:spcPct val="90000"/>
              </a:lnSpc>
              <a:spcBef>
                <a:spcPct val="0"/>
              </a:spcBef>
              <a:spcAft>
                <a:spcPct val="0"/>
              </a:spcAft>
            </a:pPr>
            <a:r>
              <a:rPr lang="es-CL" dirty="0" smtClean="0">
                <a:solidFill>
                  <a:srgbClr val="FFFFFF"/>
                </a:solidFill>
                <a:cs typeface="Arial" charset="0"/>
              </a:rPr>
              <a:t>Clientes buscan pagar de manera simple…“</a:t>
            </a:r>
            <a:r>
              <a:rPr lang="es-CL" i="1" dirty="0" err="1" smtClean="0">
                <a:solidFill>
                  <a:srgbClr val="FFFFFF"/>
                </a:solidFill>
                <a:cs typeface="Arial" charset="0"/>
              </a:rPr>
              <a:t>one</a:t>
            </a:r>
            <a:r>
              <a:rPr lang="es-CL" i="1" dirty="0" smtClean="0">
                <a:solidFill>
                  <a:srgbClr val="FFFFFF"/>
                </a:solidFill>
                <a:cs typeface="Arial" charset="0"/>
              </a:rPr>
              <a:t> and done</a:t>
            </a:r>
            <a:r>
              <a:rPr lang="es-CL" dirty="0" smtClean="0">
                <a:solidFill>
                  <a:srgbClr val="FFFFFF"/>
                </a:solidFill>
                <a:cs typeface="Arial" charset="0"/>
              </a:rPr>
              <a:t>”</a:t>
            </a:r>
            <a:endParaRPr lang="es-CL" dirty="0">
              <a:solidFill>
                <a:srgbClr val="FFFFFF"/>
              </a:solidFill>
              <a:cs typeface="Arial" charset="0"/>
            </a:endParaRPr>
          </a:p>
        </p:txBody>
      </p:sp>
      <p:sp>
        <p:nvSpPr>
          <p:cNvPr id="41" name="TextBox 40"/>
          <p:cNvSpPr txBox="1"/>
          <p:nvPr/>
        </p:nvSpPr>
        <p:spPr>
          <a:xfrm>
            <a:off x="3609977" y="4080579"/>
            <a:ext cx="1924046" cy="1742015"/>
          </a:xfrm>
          <a:prstGeom prst="rect">
            <a:avLst/>
          </a:prstGeom>
          <a:noFill/>
        </p:spPr>
        <p:txBody>
          <a:bodyPr wrap="square" rtlCol="0">
            <a:spAutoFit/>
          </a:bodyPr>
          <a:lstStyle/>
          <a:p>
            <a:pPr algn="ctr" fontAlgn="base">
              <a:lnSpc>
                <a:spcPct val="90000"/>
              </a:lnSpc>
              <a:spcBef>
                <a:spcPct val="0"/>
              </a:spcBef>
              <a:spcAft>
                <a:spcPts val="1200"/>
              </a:spcAft>
            </a:pPr>
            <a:r>
              <a:rPr lang="es-CL" b="1" dirty="0" smtClean="0">
                <a:solidFill>
                  <a:srgbClr val="FFFFFF"/>
                </a:solidFill>
                <a:cs typeface="Arial" charset="0"/>
              </a:rPr>
              <a:t>PERSONAL</a:t>
            </a:r>
          </a:p>
          <a:p>
            <a:pPr algn="ctr" fontAlgn="base">
              <a:lnSpc>
                <a:spcPct val="90000"/>
              </a:lnSpc>
              <a:spcBef>
                <a:spcPct val="0"/>
              </a:spcBef>
              <a:spcAft>
                <a:spcPct val="0"/>
              </a:spcAft>
            </a:pPr>
            <a:r>
              <a:rPr lang="es-CL" dirty="0" smtClean="0">
                <a:solidFill>
                  <a:srgbClr val="FFFFFF"/>
                </a:solidFill>
                <a:cs typeface="Arial" charset="0"/>
              </a:rPr>
              <a:t>Clientes quieren opciones de pago que sean personalizadas como ellos</a:t>
            </a:r>
            <a:endParaRPr lang="es-CL" dirty="0">
              <a:solidFill>
                <a:srgbClr val="FFFFFF"/>
              </a:solidFill>
              <a:cs typeface="Arial" charset="0"/>
            </a:endParaRPr>
          </a:p>
        </p:txBody>
      </p:sp>
      <p:sp>
        <p:nvSpPr>
          <p:cNvPr id="42" name="TextBox 41"/>
          <p:cNvSpPr txBox="1"/>
          <p:nvPr/>
        </p:nvSpPr>
        <p:spPr>
          <a:xfrm>
            <a:off x="6158753" y="4080579"/>
            <a:ext cx="2366682" cy="1742015"/>
          </a:xfrm>
          <a:prstGeom prst="rect">
            <a:avLst/>
          </a:prstGeom>
          <a:noFill/>
        </p:spPr>
        <p:txBody>
          <a:bodyPr wrap="square" rtlCol="0">
            <a:spAutoFit/>
          </a:bodyPr>
          <a:lstStyle/>
          <a:p>
            <a:pPr algn="ctr" fontAlgn="base">
              <a:lnSpc>
                <a:spcPct val="90000"/>
              </a:lnSpc>
              <a:spcBef>
                <a:spcPct val="0"/>
              </a:spcBef>
              <a:spcAft>
                <a:spcPts val="1200"/>
              </a:spcAft>
            </a:pPr>
            <a:r>
              <a:rPr lang="es-CL" b="1" dirty="0" smtClean="0">
                <a:solidFill>
                  <a:srgbClr val="FFFFFF"/>
                </a:solidFill>
                <a:cs typeface="Arial" charset="0"/>
              </a:rPr>
              <a:t>EVERYDAY</a:t>
            </a:r>
          </a:p>
          <a:p>
            <a:pPr algn="ctr" fontAlgn="base">
              <a:lnSpc>
                <a:spcPct val="90000"/>
              </a:lnSpc>
              <a:spcBef>
                <a:spcPct val="0"/>
              </a:spcBef>
              <a:spcAft>
                <a:spcPct val="0"/>
              </a:spcAft>
            </a:pPr>
            <a:r>
              <a:rPr lang="es-CL" dirty="0" smtClean="0">
                <a:solidFill>
                  <a:srgbClr val="FFFFFF"/>
                </a:solidFill>
                <a:cs typeface="Arial" charset="0"/>
              </a:rPr>
              <a:t>Clientes demandan soluciones </a:t>
            </a:r>
            <a:r>
              <a:rPr lang="es-CL" i="1" dirty="0" smtClean="0">
                <a:solidFill>
                  <a:srgbClr val="FFFFFF"/>
                </a:solidFill>
                <a:cs typeface="Arial" charset="0"/>
              </a:rPr>
              <a:t>integradas </a:t>
            </a:r>
            <a:r>
              <a:rPr lang="es-CL" dirty="0" smtClean="0">
                <a:solidFill>
                  <a:srgbClr val="FFFFFF"/>
                </a:solidFill>
                <a:cs typeface="Arial" charset="0"/>
              </a:rPr>
              <a:t>para sus necesidades de todos los días</a:t>
            </a:r>
            <a:endParaRPr lang="es-CL" dirty="0">
              <a:solidFill>
                <a:srgbClr val="FFFFFF"/>
              </a:solidFill>
              <a:cs typeface="Arial" charset="0"/>
            </a:endParaRPr>
          </a:p>
        </p:txBody>
      </p:sp>
      <p:pic>
        <p:nvPicPr>
          <p:cNvPr id="43" name="Picture 42"/>
          <p:cNvPicPr>
            <a:picLocks noChangeAspect="1"/>
          </p:cNvPicPr>
          <p:nvPr/>
        </p:nvPicPr>
        <p:blipFill rotWithShape="1">
          <a:blip r:embed="rId3">
            <a:clrChange>
              <a:clrFrom>
                <a:srgbClr val="2F50A2"/>
              </a:clrFrom>
              <a:clrTo>
                <a:srgbClr val="2F50A2">
                  <a:alpha val="0"/>
                </a:srgbClr>
              </a:clrTo>
            </a:clrChange>
          </a:blip>
          <a:srcRect l="17599" t="45426" r="66484" b="32112"/>
          <a:stretch/>
        </p:blipFill>
        <p:spPr>
          <a:xfrm>
            <a:off x="524435" y="2268937"/>
            <a:ext cx="2070847" cy="1643062"/>
          </a:xfrm>
          <a:prstGeom prst="rect">
            <a:avLst/>
          </a:prstGeom>
        </p:spPr>
      </p:pic>
      <p:pic>
        <p:nvPicPr>
          <p:cNvPr id="44" name="Picture 43"/>
          <p:cNvPicPr>
            <a:picLocks noChangeAspect="1"/>
          </p:cNvPicPr>
          <p:nvPr/>
        </p:nvPicPr>
        <p:blipFill rotWithShape="1">
          <a:blip r:embed="rId3">
            <a:clrChange>
              <a:clrFrom>
                <a:srgbClr val="2F50A2"/>
              </a:clrFrom>
              <a:clrTo>
                <a:srgbClr val="2F50A2">
                  <a:alpha val="0"/>
                </a:srgbClr>
              </a:clrTo>
            </a:clrChange>
          </a:blip>
          <a:srcRect l="48563" t="45426" r="35521" b="32112"/>
          <a:stretch/>
        </p:blipFill>
        <p:spPr>
          <a:xfrm>
            <a:off x="6306671" y="2268937"/>
            <a:ext cx="2070847" cy="1643062"/>
          </a:xfrm>
          <a:prstGeom prst="rect">
            <a:avLst/>
          </a:prstGeom>
        </p:spPr>
      </p:pic>
      <p:sp>
        <p:nvSpPr>
          <p:cNvPr id="45" name="Text Placeholder 9"/>
          <p:cNvSpPr txBox="1">
            <a:spLocks/>
          </p:cNvSpPr>
          <p:nvPr/>
        </p:nvSpPr>
        <p:spPr>
          <a:xfrm>
            <a:off x="455613" y="1318343"/>
            <a:ext cx="8232775" cy="396548"/>
          </a:xfrm>
          <a:prstGeom prst="rect">
            <a:avLst/>
          </a:prstGeom>
        </p:spPr>
        <p:txBody>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L" sz="2000" b="1" dirty="0" smtClean="0">
                <a:solidFill>
                  <a:srgbClr val="FFC000"/>
                </a:solidFill>
              </a:rPr>
              <a:t>…por lo tanto la experiencia de cliente lo es todo</a:t>
            </a:r>
            <a:endParaRPr lang="es-CL" sz="2000" b="1" dirty="0">
              <a:solidFill>
                <a:srgbClr val="FFC000"/>
              </a:solidFill>
            </a:endParaRPr>
          </a:p>
        </p:txBody>
      </p:sp>
    </p:spTree>
    <p:extLst>
      <p:ext uri="{BB962C8B-B14F-4D97-AF65-F5344CB8AC3E}">
        <p14:creationId xmlns:p14="http://schemas.microsoft.com/office/powerpoint/2010/main" val="48663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8941" y="2770088"/>
            <a:ext cx="7324235" cy="828000"/>
            <a:chOff x="268941" y="2770088"/>
            <a:chExt cx="7324235" cy="828000"/>
          </a:xfrm>
        </p:grpSpPr>
        <p:sp>
          <p:nvSpPr>
            <p:cNvPr id="70" name="Rectangle 69"/>
            <p:cNvSpPr/>
            <p:nvPr/>
          </p:nvSpPr>
          <p:spPr bwMode="auto">
            <a:xfrm>
              <a:off x="1412755" y="2770088"/>
              <a:ext cx="6180421"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lstStyle/>
            <a:p>
              <a:pPr fontAlgn="base">
                <a:lnSpc>
                  <a:spcPct val="90000"/>
                </a:lnSpc>
                <a:spcAft>
                  <a:spcPts val="600"/>
                </a:spcAft>
              </a:pPr>
              <a:r>
                <a:rPr lang="es-CL" sz="1400" b="1" kern="0" dirty="0" smtClean="0">
                  <a:solidFill>
                    <a:schemeClr val="tx1"/>
                  </a:solidFill>
                  <a:latin typeface="+mj-lt"/>
                  <a:cs typeface="Arial" pitchFamily="34" charset="0"/>
                </a:rPr>
                <a:t>Fragmentación en la Cadena de Valor</a:t>
              </a:r>
            </a:p>
            <a:p>
              <a:pPr marL="171450" indent="-171450" fontAlgn="base">
                <a:lnSpc>
                  <a:spcPct val="90000"/>
                </a:lnSpc>
                <a:buFont typeface="Wingdings" panose="05000000000000000000" pitchFamily="2" charset="2"/>
                <a:buChar char="§"/>
              </a:pPr>
              <a:r>
                <a:rPr lang="es-CL" sz="1400" dirty="0" smtClean="0">
                  <a:solidFill>
                    <a:schemeClr val="tx1"/>
                  </a:solidFill>
                  <a:cs typeface="Arial" pitchFamily="34" charset="0"/>
                </a:rPr>
                <a:t>Digital leader: Apple, PayPal, Amazon, Google</a:t>
              </a:r>
            </a:p>
            <a:p>
              <a:pPr marL="177800" indent="-177800" fontAlgn="base">
                <a:lnSpc>
                  <a:spcPct val="90000"/>
                </a:lnSpc>
                <a:buFont typeface="Wingdings" panose="05000000000000000000" pitchFamily="2" charset="2"/>
                <a:buChar char="§"/>
              </a:pPr>
              <a:r>
                <a:rPr lang="es-CL" sz="1400" dirty="0" err="1" smtClean="0">
                  <a:solidFill>
                    <a:schemeClr val="tx1"/>
                  </a:solidFill>
                  <a:cs typeface="Arial" pitchFamily="34" charset="0"/>
                </a:rPr>
                <a:t>Challengers</a:t>
              </a:r>
              <a:r>
                <a:rPr lang="es-CL" sz="1400" dirty="0" smtClean="0">
                  <a:solidFill>
                    <a:schemeClr val="tx1"/>
                  </a:solidFill>
                  <a:cs typeface="Arial" pitchFamily="34" charset="0"/>
                </a:rPr>
                <a:t>: </a:t>
              </a:r>
              <a:r>
                <a:rPr lang="es-CL" sz="1400" dirty="0" err="1" smtClean="0">
                  <a:solidFill>
                    <a:schemeClr val="tx1"/>
                  </a:solidFill>
                  <a:cs typeface="Arial" pitchFamily="34" charset="0"/>
                </a:rPr>
                <a:t>Transferwise</a:t>
              </a:r>
              <a:r>
                <a:rPr lang="es-CL" sz="1400" dirty="0" smtClean="0">
                  <a:solidFill>
                    <a:schemeClr val="tx1"/>
                  </a:solidFill>
                  <a:cs typeface="Arial" pitchFamily="34" charset="0"/>
                </a:rPr>
                <a:t>, </a:t>
              </a:r>
              <a:r>
                <a:rPr lang="es-CL" sz="1400" dirty="0" err="1" smtClean="0">
                  <a:solidFill>
                    <a:schemeClr val="tx1"/>
                  </a:solidFill>
                  <a:cs typeface="Arial" pitchFamily="34" charset="0"/>
                </a:rPr>
                <a:t>Square</a:t>
              </a:r>
              <a:r>
                <a:rPr lang="es-CL" sz="1400" dirty="0" smtClean="0">
                  <a:solidFill>
                    <a:schemeClr val="tx1"/>
                  </a:solidFill>
                  <a:cs typeface="Arial" pitchFamily="34" charset="0"/>
                </a:rPr>
                <a:t>, </a:t>
              </a:r>
              <a:r>
                <a:rPr lang="es-CL" sz="1400" dirty="0" err="1" smtClean="0">
                  <a:solidFill>
                    <a:schemeClr val="tx1"/>
                  </a:solidFill>
                  <a:cs typeface="Arial" pitchFamily="34" charset="0"/>
                </a:rPr>
                <a:t>Stripe</a:t>
              </a:r>
              <a:endParaRPr lang="es-CL" sz="1400" dirty="0">
                <a:solidFill>
                  <a:schemeClr val="tx1"/>
                </a:solidFill>
                <a:cs typeface="Arial" pitchFamily="34" charset="0"/>
              </a:endParaRPr>
            </a:p>
          </p:txBody>
        </p:sp>
        <p:sp>
          <p:nvSpPr>
            <p:cNvPr id="52" name="Pentagon 51"/>
            <p:cNvSpPr/>
            <p:nvPr/>
          </p:nvSpPr>
          <p:spPr bwMode="auto">
            <a:xfrm>
              <a:off x="268941" y="2770088"/>
              <a:ext cx="1452283" cy="828000"/>
            </a:xfrm>
            <a:prstGeom prst="homePlate">
              <a:avLst>
                <a:gd name="adj" fmla="val 219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latin typeface="+mj-lt"/>
                </a:rPr>
                <a:t>C</a:t>
              </a:r>
              <a:r>
                <a:rPr lang="es-CL" sz="1400" b="1" dirty="0" smtClean="0">
                  <a:latin typeface="+mj-lt"/>
                </a:rPr>
                <a:t>ompetencia</a:t>
              </a:r>
              <a:endParaRPr lang="es-CL" sz="1400" b="1" dirty="0">
                <a:latin typeface="+mj-lt"/>
              </a:endParaRPr>
            </a:p>
          </p:txBody>
        </p:sp>
      </p:grpSp>
      <p:grpSp>
        <p:nvGrpSpPr>
          <p:cNvPr id="5" name="Group 4"/>
          <p:cNvGrpSpPr/>
          <p:nvPr/>
        </p:nvGrpSpPr>
        <p:grpSpPr>
          <a:xfrm>
            <a:off x="268941" y="3670005"/>
            <a:ext cx="7324235" cy="854612"/>
            <a:chOff x="268941" y="3670005"/>
            <a:chExt cx="7324235" cy="854612"/>
          </a:xfrm>
        </p:grpSpPr>
        <p:sp>
          <p:nvSpPr>
            <p:cNvPr id="69" name="Rectangle 68"/>
            <p:cNvSpPr/>
            <p:nvPr/>
          </p:nvSpPr>
          <p:spPr bwMode="auto">
            <a:xfrm>
              <a:off x="1412755" y="3670005"/>
              <a:ext cx="6180421"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numCol="1" rtlCol="0" anchor="ctr"/>
            <a:lstStyle/>
            <a:p>
              <a:pPr fontAlgn="base">
                <a:lnSpc>
                  <a:spcPct val="90000"/>
                </a:lnSpc>
                <a:spcAft>
                  <a:spcPts val="600"/>
                </a:spcAft>
              </a:pPr>
              <a:r>
                <a:rPr lang="es-CL" sz="1400" b="1" kern="0" dirty="0" smtClean="0">
                  <a:solidFill>
                    <a:schemeClr val="tx1"/>
                  </a:solidFill>
                  <a:latin typeface="+mj-lt"/>
                  <a:cs typeface="Arial" pitchFamily="34" charset="0"/>
                </a:rPr>
                <a:t>Apertura, accesibilidad e inter-conexión</a:t>
              </a:r>
              <a:endParaRPr lang="es-CL" sz="1400" dirty="0" smtClean="0">
                <a:solidFill>
                  <a:schemeClr val="tx1"/>
                </a:solidFill>
                <a:cs typeface="Arial" pitchFamily="34" charset="0"/>
              </a:endParaRPr>
            </a:p>
            <a:p>
              <a:pPr marL="171450" indent="-171450" fontAlgn="base">
                <a:lnSpc>
                  <a:spcPct val="90000"/>
                </a:lnSpc>
                <a:buFont typeface="Wingdings" panose="05000000000000000000" pitchFamily="2" charset="2"/>
                <a:buChar char="§"/>
              </a:pPr>
              <a:r>
                <a:rPr lang="es-CL" sz="1400" dirty="0" err="1" smtClean="0">
                  <a:solidFill>
                    <a:schemeClr val="tx1"/>
                  </a:solidFill>
                  <a:cs typeface="Arial" pitchFamily="34" charset="0"/>
                </a:rPr>
                <a:t>APIs</a:t>
              </a:r>
              <a:endParaRPr lang="es-CL" sz="1400" dirty="0" smtClean="0">
                <a:solidFill>
                  <a:schemeClr val="tx1"/>
                </a:solidFill>
                <a:cs typeface="Arial" pitchFamily="34" charset="0"/>
              </a:endParaRPr>
            </a:p>
            <a:p>
              <a:pPr marL="171450" indent="-171450" fontAlgn="base">
                <a:lnSpc>
                  <a:spcPct val="90000"/>
                </a:lnSpc>
                <a:buFont typeface="Wingdings" panose="05000000000000000000" pitchFamily="2" charset="2"/>
                <a:buChar char="§"/>
              </a:pPr>
              <a:r>
                <a:rPr lang="es-CL" sz="1400" dirty="0" err="1" smtClean="0">
                  <a:solidFill>
                    <a:schemeClr val="tx1"/>
                  </a:solidFill>
                  <a:cs typeface="Arial" pitchFamily="34" charset="0"/>
                </a:rPr>
                <a:t>Blockchain</a:t>
              </a:r>
              <a:endParaRPr lang="es-CL" sz="1400" dirty="0" smtClean="0">
                <a:solidFill>
                  <a:schemeClr val="tx1"/>
                </a:solidFill>
                <a:cs typeface="Arial" pitchFamily="34" charset="0"/>
              </a:endParaRPr>
            </a:p>
          </p:txBody>
        </p:sp>
        <p:sp>
          <p:nvSpPr>
            <p:cNvPr id="51" name="Rectangle 33"/>
            <p:cNvSpPr>
              <a:spLocks noChangeArrowheads="1"/>
            </p:cNvSpPr>
            <p:nvPr/>
          </p:nvSpPr>
          <p:spPr bwMode="auto">
            <a:xfrm>
              <a:off x="3272076" y="3983525"/>
              <a:ext cx="1674928" cy="432041"/>
            </a:xfrm>
            <a:prstGeom prst="rect">
              <a:avLst/>
            </a:prstGeom>
            <a:noFill/>
            <a:ln w="9525" algn="ctr">
              <a:noFill/>
              <a:prstDash val="dash"/>
              <a:miter lim="800000"/>
              <a:headEnd/>
              <a:tailEnd/>
            </a:ln>
          </p:spPr>
          <p:txBody>
            <a:bodyPr anchor="t"/>
            <a:lstStyle/>
            <a:p>
              <a:pPr marL="171450" indent="-171450" fontAlgn="base">
                <a:lnSpc>
                  <a:spcPct val="90000"/>
                </a:lnSpc>
                <a:buFont typeface="Wingdings" panose="05000000000000000000" pitchFamily="2" charset="2"/>
                <a:buChar char="§"/>
              </a:pPr>
              <a:r>
                <a:rPr lang="en-US" sz="1400" dirty="0" smtClean="0">
                  <a:cs typeface="Arial" pitchFamily="34" charset="0"/>
                </a:rPr>
                <a:t>Internet of things</a:t>
              </a:r>
              <a:endParaRPr lang="en-US" sz="1400" dirty="0">
                <a:cs typeface="Arial" pitchFamily="34" charset="0"/>
              </a:endParaRPr>
            </a:p>
            <a:p>
              <a:pPr marL="171450" indent="-171450" fontAlgn="base">
                <a:lnSpc>
                  <a:spcPct val="90000"/>
                </a:lnSpc>
                <a:buFont typeface="Wingdings" panose="05000000000000000000" pitchFamily="2" charset="2"/>
                <a:buChar char="§"/>
              </a:pPr>
              <a:r>
                <a:rPr lang="en-US" sz="1400" dirty="0" smtClean="0">
                  <a:cs typeface="Arial" pitchFamily="34" charset="0"/>
                </a:rPr>
                <a:t>Cybersecurity</a:t>
              </a:r>
              <a:endParaRPr lang="en-US" sz="1400" dirty="0">
                <a:cs typeface="Arial" pitchFamily="34" charset="0"/>
              </a:endParaRPr>
            </a:p>
          </p:txBody>
        </p:sp>
        <p:sp>
          <p:nvSpPr>
            <p:cNvPr id="53" name="Pentagon 52"/>
            <p:cNvSpPr/>
            <p:nvPr/>
          </p:nvSpPr>
          <p:spPr bwMode="auto">
            <a:xfrm>
              <a:off x="268941" y="3696617"/>
              <a:ext cx="1452283" cy="828000"/>
            </a:xfrm>
            <a:prstGeom prst="homePlate">
              <a:avLst>
                <a:gd name="adj" fmla="val 219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latin typeface="+mj-lt"/>
                </a:rPr>
                <a:t>T</a:t>
              </a:r>
              <a:r>
                <a:rPr lang="es-CL" sz="1400" b="1" dirty="0" smtClean="0">
                  <a:latin typeface="+mj-lt"/>
                </a:rPr>
                <a:t>ecnología</a:t>
              </a:r>
              <a:endParaRPr lang="es-CL" sz="1400" b="1" dirty="0">
                <a:latin typeface="+mj-lt"/>
              </a:endParaRPr>
            </a:p>
          </p:txBody>
        </p:sp>
      </p:grpSp>
      <p:grpSp>
        <p:nvGrpSpPr>
          <p:cNvPr id="7" name="Group 6"/>
          <p:cNvGrpSpPr/>
          <p:nvPr/>
        </p:nvGrpSpPr>
        <p:grpSpPr>
          <a:xfrm>
            <a:off x="268941" y="4602779"/>
            <a:ext cx="6062061" cy="838640"/>
            <a:chOff x="268941" y="4602779"/>
            <a:chExt cx="6062061" cy="838640"/>
          </a:xfrm>
        </p:grpSpPr>
        <p:sp>
          <p:nvSpPr>
            <p:cNvPr id="71" name="Rectangle 70"/>
            <p:cNvSpPr/>
            <p:nvPr/>
          </p:nvSpPr>
          <p:spPr bwMode="auto">
            <a:xfrm>
              <a:off x="1321241" y="4602779"/>
              <a:ext cx="5009761"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lstStyle/>
            <a:p>
              <a:pPr fontAlgn="base">
                <a:lnSpc>
                  <a:spcPct val="90000"/>
                </a:lnSpc>
                <a:spcAft>
                  <a:spcPts val="600"/>
                </a:spcAft>
              </a:pPr>
              <a:r>
                <a:rPr lang="es-CL" sz="1400" b="1" kern="0" dirty="0" smtClean="0">
                  <a:solidFill>
                    <a:schemeClr val="tx1"/>
                  </a:solidFill>
                  <a:latin typeface="+mj-lt"/>
                  <a:cs typeface="Arial" pitchFamily="34" charset="0"/>
                </a:rPr>
                <a:t>Presión sobre las plataformas de Pagos</a:t>
              </a:r>
            </a:p>
            <a:p>
              <a:pPr marL="228600" indent="-123825" fontAlgn="base">
                <a:lnSpc>
                  <a:spcPct val="90000"/>
                </a:lnSpc>
                <a:buFont typeface="Wingdings" panose="05000000000000000000" pitchFamily="2" charset="2"/>
                <a:buChar char="§"/>
              </a:pPr>
              <a:r>
                <a:rPr lang="es-CL" sz="1400" dirty="0" smtClean="0">
                  <a:solidFill>
                    <a:schemeClr val="tx1"/>
                  </a:solidFill>
                  <a:cs typeface="Arial" pitchFamily="34" charset="0"/>
                </a:rPr>
                <a:t>Tecnologías </a:t>
              </a:r>
              <a:r>
                <a:rPr lang="es-CL" sz="1400" dirty="0" smtClean="0">
                  <a:solidFill>
                    <a:schemeClr val="tx1"/>
                  </a:solidFill>
                  <a:cs typeface="Arial" pitchFamily="34" charset="0"/>
                </a:rPr>
                <a:t>“legado” </a:t>
              </a:r>
              <a:r>
                <a:rPr lang="es-CL" sz="1400" dirty="0" smtClean="0">
                  <a:solidFill>
                    <a:schemeClr val="tx1"/>
                  </a:solidFill>
                  <a:cs typeface="Arial" pitchFamily="34" charset="0"/>
                </a:rPr>
                <a:t>para gestión de pagos y procesamiento de transacciones con tarjetas</a:t>
              </a:r>
              <a:endParaRPr lang="es-CL" sz="1400" dirty="0">
                <a:solidFill>
                  <a:schemeClr val="tx1"/>
                </a:solidFill>
                <a:cs typeface="Arial" pitchFamily="34" charset="0"/>
              </a:endParaRPr>
            </a:p>
          </p:txBody>
        </p:sp>
        <p:sp>
          <p:nvSpPr>
            <p:cNvPr id="54" name="Pentagon 53"/>
            <p:cNvSpPr/>
            <p:nvPr/>
          </p:nvSpPr>
          <p:spPr bwMode="auto">
            <a:xfrm>
              <a:off x="268941" y="4613419"/>
              <a:ext cx="1452283" cy="828000"/>
            </a:xfrm>
            <a:prstGeom prst="homePlate">
              <a:avLst>
                <a:gd name="adj" fmla="val 219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latin typeface="+mj-lt"/>
                </a:rPr>
                <a:t>E</a:t>
              </a:r>
              <a:r>
                <a:rPr lang="es-CL" sz="1400" b="1" dirty="0" smtClean="0">
                  <a:latin typeface="+mj-lt"/>
                </a:rPr>
                <a:t>ficiencia</a:t>
              </a:r>
              <a:endParaRPr lang="es-CL" sz="1400" b="1" dirty="0">
                <a:latin typeface="+mj-lt"/>
              </a:endParaRPr>
            </a:p>
          </p:txBody>
        </p:sp>
      </p:grpSp>
      <p:grpSp>
        <p:nvGrpSpPr>
          <p:cNvPr id="8" name="Group 7"/>
          <p:cNvGrpSpPr/>
          <p:nvPr/>
        </p:nvGrpSpPr>
        <p:grpSpPr>
          <a:xfrm>
            <a:off x="268941" y="5533099"/>
            <a:ext cx="7324235" cy="833331"/>
            <a:chOff x="268941" y="5533099"/>
            <a:chExt cx="7324235" cy="833331"/>
          </a:xfrm>
        </p:grpSpPr>
        <p:sp>
          <p:nvSpPr>
            <p:cNvPr id="48" name="Rectangle 47"/>
            <p:cNvSpPr/>
            <p:nvPr/>
          </p:nvSpPr>
          <p:spPr bwMode="auto">
            <a:xfrm>
              <a:off x="1412755" y="5538430"/>
              <a:ext cx="6180421"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lstStyle/>
            <a:p>
              <a:pPr fontAlgn="base">
                <a:lnSpc>
                  <a:spcPct val="90000"/>
                </a:lnSpc>
                <a:spcAft>
                  <a:spcPts val="600"/>
                </a:spcAft>
              </a:pPr>
              <a:r>
                <a:rPr lang="es-CL" sz="1400" b="1" kern="0" dirty="0" smtClean="0">
                  <a:solidFill>
                    <a:schemeClr val="tx1"/>
                  </a:solidFill>
                  <a:latin typeface="+mj-lt"/>
                  <a:cs typeface="Arial" pitchFamily="34" charset="0"/>
                </a:rPr>
                <a:t>Regulación sobre el Mercado de Pagos</a:t>
              </a:r>
            </a:p>
            <a:p>
              <a:pPr marL="177800" indent="-177800" fontAlgn="base">
                <a:lnSpc>
                  <a:spcPct val="90000"/>
                </a:lnSpc>
                <a:buFont typeface="Wingdings" panose="05000000000000000000" pitchFamily="2" charset="2"/>
                <a:buChar char="§"/>
              </a:pPr>
              <a:r>
                <a:rPr lang="es-CL" sz="1400" dirty="0" err="1" smtClean="0">
                  <a:solidFill>
                    <a:schemeClr val="tx1"/>
                  </a:solidFill>
                  <a:cs typeface="Arial" pitchFamily="34" charset="0"/>
                </a:rPr>
                <a:t>Cap</a:t>
              </a:r>
              <a:r>
                <a:rPr lang="es-CL" sz="1400" dirty="0" smtClean="0">
                  <a:solidFill>
                    <a:schemeClr val="tx1"/>
                  </a:solidFill>
                  <a:cs typeface="Arial" pitchFamily="34" charset="0"/>
                </a:rPr>
                <a:t> sobre </a:t>
              </a:r>
              <a:r>
                <a:rPr lang="es-CL" sz="1400" dirty="0" err="1" smtClean="0">
                  <a:solidFill>
                    <a:schemeClr val="tx1"/>
                  </a:solidFill>
                  <a:cs typeface="Arial" pitchFamily="34" charset="0"/>
                </a:rPr>
                <a:t>interchange</a:t>
              </a:r>
              <a:r>
                <a:rPr lang="es-CL" sz="1400" dirty="0" smtClean="0">
                  <a:solidFill>
                    <a:schemeClr val="tx1"/>
                  </a:solidFill>
                  <a:cs typeface="Arial" pitchFamily="34" charset="0"/>
                </a:rPr>
                <a:t> </a:t>
              </a:r>
              <a:r>
                <a:rPr lang="es-CL" sz="1400" dirty="0" err="1" smtClean="0">
                  <a:solidFill>
                    <a:schemeClr val="tx1"/>
                  </a:solidFill>
                  <a:cs typeface="Arial" pitchFamily="34" charset="0"/>
                </a:rPr>
                <a:t>fees</a:t>
              </a:r>
              <a:r>
                <a:rPr lang="es-CL" sz="1400" dirty="0" smtClean="0">
                  <a:solidFill>
                    <a:schemeClr val="tx1"/>
                  </a:solidFill>
                  <a:cs typeface="Arial" pitchFamily="34" charset="0"/>
                </a:rPr>
                <a:t> (ej.: IF Reg.)</a:t>
              </a:r>
            </a:p>
            <a:p>
              <a:pPr marL="177800" indent="-177800" fontAlgn="base">
                <a:lnSpc>
                  <a:spcPct val="90000"/>
                </a:lnSpc>
                <a:buFont typeface="Wingdings" panose="05000000000000000000" pitchFamily="2" charset="2"/>
                <a:buChar char="§"/>
              </a:pPr>
              <a:r>
                <a:rPr lang="es-CL" sz="1400" dirty="0" smtClean="0">
                  <a:solidFill>
                    <a:schemeClr val="tx1"/>
                  </a:solidFill>
                  <a:cs typeface="Arial" pitchFamily="34" charset="0"/>
                </a:rPr>
                <a:t>Acceso a cuentas para otros proveedores (ej.: PSD2)</a:t>
              </a:r>
              <a:endParaRPr lang="es-CL" sz="1400" dirty="0">
                <a:solidFill>
                  <a:schemeClr val="tx1"/>
                </a:solidFill>
                <a:cs typeface="Arial" pitchFamily="34" charset="0"/>
              </a:endParaRPr>
            </a:p>
          </p:txBody>
        </p:sp>
        <p:sp>
          <p:nvSpPr>
            <p:cNvPr id="55" name="Pentagon 54"/>
            <p:cNvSpPr/>
            <p:nvPr/>
          </p:nvSpPr>
          <p:spPr bwMode="auto">
            <a:xfrm>
              <a:off x="268941" y="5533099"/>
              <a:ext cx="1452283" cy="828000"/>
            </a:xfrm>
            <a:prstGeom prst="homePlate">
              <a:avLst>
                <a:gd name="adj" fmla="val 219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latin typeface="+mj-lt"/>
                </a:rPr>
                <a:t>R</a:t>
              </a:r>
              <a:r>
                <a:rPr lang="es-CL" sz="1400" b="1" dirty="0" smtClean="0">
                  <a:latin typeface="+mj-lt"/>
                </a:rPr>
                <a:t>egulación</a:t>
              </a:r>
              <a:endParaRPr lang="es-CL" sz="1400" b="1" dirty="0">
                <a:latin typeface="+mj-lt"/>
              </a:endParaRPr>
            </a:p>
          </p:txBody>
        </p:sp>
      </p:grpSp>
      <p:graphicFrame>
        <p:nvGraphicFramePr>
          <p:cNvPr id="57" name="Object 56" hidden="1"/>
          <p:cNvGraphicFramePr>
            <a:graphicFrameLocks noChangeAspect="1"/>
          </p:cNvGraphicFramePr>
          <p:nvPr>
            <p:custDataLst>
              <p:tags r:id="rId2"/>
            </p:custDataLst>
            <p:extLst>
              <p:ext uri="{D42A27DB-BD31-4B8C-83A1-F6EECF244321}">
                <p14:modId xmlns:p14="http://schemas.microsoft.com/office/powerpoint/2010/main" val="2848683242"/>
              </p:ex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37037"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469" y="1592"/>
                        <a:ext cx="1465"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46538"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GB" sz="1000" dirty="0">
              <a:solidFill>
                <a:srgbClr val="FFFFFF"/>
              </a:solidFill>
              <a:latin typeface="Arial"/>
              <a:cs typeface="Arial"/>
              <a:sym typeface="Arial"/>
            </a:endParaRPr>
          </a:p>
        </p:txBody>
      </p:sp>
      <p:sp>
        <p:nvSpPr>
          <p:cNvPr id="67" name="Slide Number Placeholder 1"/>
          <p:cNvSpPr txBox="1">
            <a:spLocks/>
          </p:cNvSpPr>
          <p:nvPr/>
        </p:nvSpPr>
        <p:spPr>
          <a:xfrm>
            <a:off x="8140362" y="6575425"/>
            <a:ext cx="548033" cy="128588"/>
          </a:xfrm>
          <a:prstGeom prst="rect">
            <a:avLst/>
          </a:prstGeom>
          <a:noFill/>
        </p:spPr>
        <p:txBody>
          <a:bodyPr vert="horz" wrap="square" lIns="0" tIns="72000" rIns="0" bIns="36000" rtlCol="0" anchor="ctr">
            <a:noAutofit/>
          </a:bodyPr>
          <a:lstStyle>
            <a:lvl1pPr marL="0" indent="0" algn="l" defTabSz="914400" rtl="0" eaLnBrk="1" latinLnBrk="0" hangingPunct="1">
              <a:lnSpc>
                <a:spcPct val="100000"/>
              </a:lnSpc>
              <a:spcBef>
                <a:spcPts val="1200"/>
              </a:spcBef>
              <a:spcAft>
                <a:spcPts val="0"/>
              </a:spcAft>
              <a:buClr>
                <a:schemeClr val="tx1"/>
              </a:buClr>
              <a:buSzPct val="80000"/>
              <a:buFont typeface="Arial" pitchFamily="34" charset="0"/>
              <a:buNone/>
              <a:defRPr lang="de-DE" sz="1800" b="1" kern="1200" dirty="0" smtClean="0">
                <a:solidFill>
                  <a:schemeClr val="accent1"/>
                </a:solidFill>
                <a:latin typeface="+mn-lt"/>
                <a:ea typeface="+mn-ea"/>
                <a:cs typeface="+mn-cs"/>
              </a:defRPr>
            </a:lvl1pPr>
            <a:lvl2pPr marL="457200" indent="0" algn="l" defTabSz="914400" rtl="0" eaLnBrk="1" latinLnBrk="0" hangingPunct="1">
              <a:lnSpc>
                <a:spcPct val="100000"/>
              </a:lnSpc>
              <a:spcBef>
                <a:spcPts val="624"/>
              </a:spcBef>
              <a:spcAft>
                <a:spcPts val="0"/>
              </a:spcAft>
              <a:buClr>
                <a:schemeClr val="tx1"/>
              </a:buClr>
              <a:buSzPct val="80000"/>
              <a:buFont typeface="Arial" pitchFamily="34" charset="0"/>
              <a:buNone/>
              <a:defRPr sz="2000" b="1" kern="1200">
                <a:solidFill>
                  <a:srgbClr val="000000"/>
                </a:solidFill>
                <a:latin typeface="Arial" pitchFamily="34" charset="0"/>
                <a:ea typeface="+mn-ea"/>
                <a:cs typeface="Arial" pitchFamily="34" charset="0"/>
              </a:defRPr>
            </a:lvl2pPr>
            <a:lvl3pPr marL="914400" indent="0" algn="l" defTabSz="914400" rtl="0" eaLnBrk="1" latinLnBrk="0" hangingPunct="1">
              <a:lnSpc>
                <a:spcPct val="100000"/>
              </a:lnSpc>
              <a:spcBef>
                <a:spcPts val="576"/>
              </a:spcBef>
              <a:spcAft>
                <a:spcPts val="0"/>
              </a:spcAft>
              <a:buClr>
                <a:schemeClr val="tx1"/>
              </a:buClr>
              <a:buSzPct val="80000"/>
              <a:buFont typeface="Arial" pitchFamily="34" charset="0"/>
              <a:buNone/>
              <a:defRPr sz="1800" b="1" kern="1200" baseline="0">
                <a:solidFill>
                  <a:srgbClr val="000000"/>
                </a:solidFill>
                <a:latin typeface="Arial" pitchFamily="34" charset="0"/>
                <a:ea typeface="+mn-ea"/>
                <a:cs typeface="Arial" pitchFamily="34" charset="0"/>
              </a:defRPr>
            </a:lvl3pPr>
            <a:lvl4pPr marL="1371600" indent="0" algn="l" defTabSz="914400" rtl="0" eaLnBrk="1" latinLnBrk="0" hangingPunct="1">
              <a:lnSpc>
                <a:spcPct val="100000"/>
              </a:lnSpc>
              <a:spcBef>
                <a:spcPts val="528"/>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4pPr>
            <a:lvl5pPr marL="1828800" indent="0" algn="l" defTabSz="914400" rtl="0" eaLnBrk="1" latinLnBrk="0" hangingPunct="1">
              <a:lnSpc>
                <a:spcPct val="100000"/>
              </a:lnSpc>
              <a:spcBef>
                <a:spcPts val="480"/>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defRPr/>
            </a:pPr>
            <a:fld id="{90CBDC3A-D49F-4631-A8C7-55D59B33E5FA}" type="slidenum">
              <a:rPr lang="en-GB" sz="1000" b="0" smtClean="0">
                <a:solidFill>
                  <a:schemeClr val="tx1">
                    <a:lumMod val="50000"/>
                    <a:lumOff val="50000"/>
                  </a:schemeClr>
                </a:solidFill>
              </a:rPr>
              <a:pPr algn="r">
                <a:defRPr/>
              </a:pPr>
              <a:t>7</a:t>
            </a:fld>
            <a:endParaRPr lang="en-GB" sz="1000" b="0" dirty="0">
              <a:solidFill>
                <a:schemeClr val="tx1">
                  <a:lumMod val="50000"/>
                  <a:lumOff val="50000"/>
                </a:schemeClr>
              </a:solidFill>
            </a:endParaRPr>
          </a:p>
        </p:txBody>
      </p:sp>
      <p:grpSp>
        <p:nvGrpSpPr>
          <p:cNvPr id="3" name="Group 2"/>
          <p:cNvGrpSpPr/>
          <p:nvPr/>
        </p:nvGrpSpPr>
        <p:grpSpPr>
          <a:xfrm>
            <a:off x="268941" y="1849566"/>
            <a:ext cx="7324235" cy="828000"/>
            <a:chOff x="268941" y="1849566"/>
            <a:chExt cx="7324235" cy="828000"/>
          </a:xfrm>
        </p:grpSpPr>
        <p:sp>
          <p:nvSpPr>
            <p:cNvPr id="65" name="Rectangle 64"/>
            <p:cNvSpPr/>
            <p:nvPr/>
          </p:nvSpPr>
          <p:spPr bwMode="auto">
            <a:xfrm>
              <a:off x="1412755" y="1849566"/>
              <a:ext cx="6180421"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lstStyle/>
            <a:p>
              <a:pPr fontAlgn="base">
                <a:lnSpc>
                  <a:spcPct val="90000"/>
                </a:lnSpc>
                <a:spcAft>
                  <a:spcPts val="600"/>
                </a:spcAft>
              </a:pPr>
              <a:r>
                <a:rPr lang="es-CL" sz="1400" b="1" kern="0" dirty="0" smtClean="0">
                  <a:solidFill>
                    <a:schemeClr val="tx1"/>
                  </a:solidFill>
                  <a:latin typeface="+mj-lt"/>
                  <a:cs typeface="Arial" pitchFamily="34" charset="0"/>
                </a:rPr>
                <a:t>Alcanzar el siguiente </a:t>
              </a:r>
              <a:r>
                <a:rPr lang="es-CL" sz="1400" b="1" kern="0" dirty="0" smtClean="0">
                  <a:solidFill>
                    <a:schemeClr val="tx1"/>
                  </a:solidFill>
                  <a:latin typeface="+mj-lt"/>
                  <a:cs typeface="Arial" pitchFamily="34" charset="0"/>
                </a:rPr>
                <a:t>nivel de </a:t>
              </a:r>
              <a:r>
                <a:rPr lang="es-CL" sz="1400" b="1" i="1" kern="0" dirty="0" err="1" smtClean="0">
                  <a:solidFill>
                    <a:schemeClr val="tx1"/>
                  </a:solidFill>
                  <a:latin typeface="+mj-lt"/>
                  <a:cs typeface="Arial" pitchFamily="34" charset="0"/>
                </a:rPr>
                <a:t>Customer</a:t>
              </a:r>
              <a:r>
                <a:rPr lang="es-CL" sz="1400" b="1" i="1" kern="0" dirty="0" smtClean="0">
                  <a:solidFill>
                    <a:schemeClr val="tx1"/>
                  </a:solidFill>
                  <a:latin typeface="+mj-lt"/>
                  <a:cs typeface="Arial" pitchFamily="34" charset="0"/>
                </a:rPr>
                <a:t> </a:t>
              </a:r>
              <a:r>
                <a:rPr lang="es-CL" sz="1400" b="1" i="1" kern="0" dirty="0" err="1" smtClean="0">
                  <a:solidFill>
                    <a:schemeClr val="tx1"/>
                  </a:solidFill>
                  <a:latin typeface="+mj-lt"/>
                  <a:cs typeface="Arial" pitchFamily="34" charset="0"/>
                </a:rPr>
                <a:t>Centricity</a:t>
              </a:r>
              <a:r>
                <a:rPr lang="es-CL" sz="1400" b="1" i="1" kern="0" dirty="0" smtClean="0">
                  <a:solidFill>
                    <a:schemeClr val="tx1"/>
                  </a:solidFill>
                  <a:latin typeface="+mj-lt"/>
                  <a:cs typeface="Arial" pitchFamily="34" charset="0"/>
                </a:rPr>
                <a:t> </a:t>
              </a:r>
            </a:p>
            <a:p>
              <a:pPr marL="171450" indent="-171450" fontAlgn="base">
                <a:lnSpc>
                  <a:spcPct val="90000"/>
                </a:lnSpc>
                <a:buFont typeface="Wingdings" panose="05000000000000000000" pitchFamily="2" charset="2"/>
                <a:buChar char="§"/>
              </a:pPr>
              <a:r>
                <a:rPr lang="es-CL" sz="1400" dirty="0" smtClean="0">
                  <a:solidFill>
                    <a:schemeClr val="tx1"/>
                  </a:solidFill>
                  <a:cs typeface="Arial" pitchFamily="34" charset="0"/>
                </a:rPr>
                <a:t>Experiencia de cliente y conexión con el ecosistema</a:t>
              </a:r>
            </a:p>
            <a:p>
              <a:pPr marL="171450" indent="-171450" fontAlgn="base">
                <a:lnSpc>
                  <a:spcPct val="90000"/>
                </a:lnSpc>
                <a:buFont typeface="Wingdings" panose="05000000000000000000" pitchFamily="2" charset="2"/>
                <a:buChar char="§"/>
              </a:pPr>
              <a:r>
                <a:rPr lang="es-CL" sz="1400" dirty="0" smtClean="0">
                  <a:solidFill>
                    <a:schemeClr val="tx1"/>
                  </a:solidFill>
                  <a:cs typeface="Arial" pitchFamily="34" charset="0"/>
                </a:rPr>
                <a:t>Big data &amp; </a:t>
              </a:r>
              <a:r>
                <a:rPr lang="es-CL" sz="1400" dirty="0" err="1" smtClean="0">
                  <a:solidFill>
                    <a:schemeClr val="tx1"/>
                  </a:solidFill>
                  <a:cs typeface="Arial" pitchFamily="34" charset="0"/>
                </a:rPr>
                <a:t>Analytics</a:t>
              </a:r>
              <a:endParaRPr lang="es-CL" sz="1400" dirty="0" smtClean="0">
                <a:solidFill>
                  <a:schemeClr val="tx1"/>
                </a:solidFill>
                <a:cs typeface="Arial" pitchFamily="34" charset="0"/>
              </a:endParaRPr>
            </a:p>
          </p:txBody>
        </p:sp>
        <p:sp>
          <p:nvSpPr>
            <p:cNvPr id="77" name="Pentagon 76"/>
            <p:cNvSpPr/>
            <p:nvPr/>
          </p:nvSpPr>
          <p:spPr bwMode="auto">
            <a:xfrm>
              <a:off x="268941" y="1849566"/>
              <a:ext cx="1452283" cy="828000"/>
            </a:xfrm>
            <a:prstGeom prst="homePlate">
              <a:avLst>
                <a:gd name="adj" fmla="val 219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latin typeface="+mj-lt"/>
                </a:rPr>
                <a:t>C</a:t>
              </a:r>
              <a:r>
                <a:rPr lang="es-CL" sz="1400" b="1" dirty="0" smtClean="0">
                  <a:latin typeface="+mj-lt"/>
                </a:rPr>
                <a:t>lientes</a:t>
              </a:r>
              <a:endParaRPr lang="es-CL" sz="1400" b="1" dirty="0">
                <a:latin typeface="+mj-lt"/>
              </a:endParaRPr>
            </a:p>
          </p:txBody>
        </p:sp>
      </p:grpSp>
      <p:sp>
        <p:nvSpPr>
          <p:cNvPr id="93" name="TextBox 92"/>
          <p:cNvSpPr txBox="1"/>
          <p:nvPr/>
        </p:nvSpPr>
        <p:spPr bwMode="auto">
          <a:xfrm>
            <a:off x="268941" y="1331254"/>
            <a:ext cx="2248153" cy="307777"/>
          </a:xfrm>
          <a:prstGeom prst="rect">
            <a:avLst/>
          </a:prstGeom>
          <a:noFill/>
        </p:spPr>
        <p:txBody>
          <a:bodyPr wrap="square" lIns="0" rtlCol="0">
            <a:spAutoFit/>
          </a:bodyPr>
          <a:lstStyle/>
          <a:p>
            <a:r>
              <a:rPr lang="es-CL" sz="1400" b="1" dirty="0" smtClean="0">
                <a:latin typeface="+mj-lt"/>
              </a:rPr>
              <a:t>Desafíos de mercado</a:t>
            </a:r>
            <a:endParaRPr lang="es-CL" sz="1400" b="1" dirty="0">
              <a:latin typeface="+mj-lt"/>
            </a:endParaRPr>
          </a:p>
        </p:txBody>
      </p:sp>
      <p:grpSp>
        <p:nvGrpSpPr>
          <p:cNvPr id="94" name="Gruppieren 18"/>
          <p:cNvGrpSpPr/>
          <p:nvPr/>
        </p:nvGrpSpPr>
        <p:grpSpPr bwMode="auto">
          <a:xfrm flipH="1">
            <a:off x="5548583" y="1698175"/>
            <a:ext cx="3058904" cy="4811634"/>
            <a:chOff x="322198" y="1842437"/>
            <a:chExt cx="3058904" cy="4248000"/>
          </a:xfrm>
        </p:grpSpPr>
        <p:sp>
          <p:nvSpPr>
            <p:cNvPr id="95" name="Freihandform 45"/>
            <p:cNvSpPr/>
            <p:nvPr/>
          </p:nvSpPr>
          <p:spPr bwMode="auto">
            <a:xfrm>
              <a:off x="1683330" y="1939498"/>
              <a:ext cx="1488101" cy="4053881"/>
            </a:xfrm>
            <a:custGeom>
              <a:avLst/>
              <a:gdLst>
                <a:gd name="connsiteX0" fmla="*/ 0 w 1488101"/>
                <a:gd name="connsiteY0" fmla="*/ 0 h 4053881"/>
                <a:gd name="connsiteX1" fmla="*/ 190858 w 1488101"/>
                <a:gd name="connsiteY1" fmla="*/ 69854 h 4053881"/>
                <a:gd name="connsiteX2" fmla="*/ 1488101 w 1488101"/>
                <a:gd name="connsiteY2" fmla="*/ 2026940 h 4053881"/>
                <a:gd name="connsiteX3" fmla="*/ 190858 w 1488101"/>
                <a:gd name="connsiteY3" fmla="*/ 3984026 h 4053881"/>
                <a:gd name="connsiteX4" fmla="*/ 0 w 1488101"/>
                <a:gd name="connsiteY4" fmla="*/ 4053881 h 4053881"/>
                <a:gd name="connsiteX5" fmla="*/ 0 w 1488101"/>
                <a:gd name="connsiteY5" fmla="*/ 0 h 40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101" h="4053881">
                  <a:moveTo>
                    <a:pt x="0" y="0"/>
                  </a:moveTo>
                  <a:lnTo>
                    <a:pt x="190858" y="69854"/>
                  </a:lnTo>
                  <a:cubicBezTo>
                    <a:pt x="953193" y="392295"/>
                    <a:pt x="1488101" y="1147150"/>
                    <a:pt x="1488101" y="2026940"/>
                  </a:cubicBezTo>
                  <a:cubicBezTo>
                    <a:pt x="1488101" y="2906730"/>
                    <a:pt x="953193" y="3661585"/>
                    <a:pt x="190858" y="3984026"/>
                  </a:cubicBezTo>
                  <a:lnTo>
                    <a:pt x="0" y="4053881"/>
                  </a:lnTo>
                  <a:lnTo>
                    <a:pt x="0" y="0"/>
                  </a:ln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400" dirty="0" smtClean="0">
                <a:solidFill>
                  <a:schemeClr val="tx1"/>
                </a:solidFill>
                <a:latin typeface="Calibri" panose="020F0502020204030204" pitchFamily="34" charset="0"/>
              </a:endParaRPr>
            </a:p>
          </p:txBody>
        </p:sp>
        <p:sp>
          <p:nvSpPr>
            <p:cNvPr id="96" name="Freihandform 49"/>
            <p:cNvSpPr/>
            <p:nvPr/>
          </p:nvSpPr>
          <p:spPr bwMode="auto">
            <a:xfrm>
              <a:off x="322198" y="1842437"/>
              <a:ext cx="1374780" cy="4248000"/>
            </a:xfrm>
            <a:custGeom>
              <a:avLst/>
              <a:gdLst>
                <a:gd name="connsiteX0" fmla="*/ 2124000 w 2759899"/>
                <a:gd name="connsiteY0" fmla="*/ 0 h 4248000"/>
                <a:gd name="connsiteX1" fmla="*/ 2755613 w 2759899"/>
                <a:gd name="connsiteY1" fmla="*/ 95491 h 4248000"/>
                <a:gd name="connsiteX2" fmla="*/ 2759899 w 2759899"/>
                <a:gd name="connsiteY2" fmla="*/ 97060 h 4248000"/>
                <a:gd name="connsiteX3" fmla="*/ 2759899 w 2759899"/>
                <a:gd name="connsiteY3" fmla="*/ 4150941 h 4248000"/>
                <a:gd name="connsiteX4" fmla="*/ 2755613 w 2759899"/>
                <a:gd name="connsiteY4" fmla="*/ 4152509 h 4248000"/>
                <a:gd name="connsiteX5" fmla="*/ 2124000 w 2759899"/>
                <a:gd name="connsiteY5" fmla="*/ 4248000 h 4248000"/>
                <a:gd name="connsiteX6" fmla="*/ 0 w 2759899"/>
                <a:gd name="connsiteY6" fmla="*/ 2124000 h 4248000"/>
                <a:gd name="connsiteX7" fmla="*/ 2124000 w 2759899"/>
                <a:gd name="connsiteY7" fmla="*/ 0 h 42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9899" h="4248000">
                  <a:moveTo>
                    <a:pt x="2124000" y="0"/>
                  </a:moveTo>
                  <a:cubicBezTo>
                    <a:pt x="2343948" y="0"/>
                    <a:pt x="2556087" y="33432"/>
                    <a:pt x="2755613" y="95491"/>
                  </a:cubicBezTo>
                  <a:lnTo>
                    <a:pt x="2759899" y="97060"/>
                  </a:lnTo>
                  <a:lnTo>
                    <a:pt x="2759899" y="4150941"/>
                  </a:lnTo>
                  <a:lnTo>
                    <a:pt x="2755613" y="4152509"/>
                  </a:lnTo>
                  <a:cubicBezTo>
                    <a:pt x="2556087" y="4214569"/>
                    <a:pt x="2343948" y="4248000"/>
                    <a:pt x="2124000" y="4248000"/>
                  </a:cubicBezTo>
                  <a:cubicBezTo>
                    <a:pt x="950947" y="4248000"/>
                    <a:pt x="0" y="3297053"/>
                    <a:pt x="0" y="2124000"/>
                  </a:cubicBezTo>
                  <a:cubicBezTo>
                    <a:pt x="0" y="950947"/>
                    <a:pt x="950947" y="0"/>
                    <a:pt x="212400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400" dirty="0" smtClean="0">
                <a:solidFill>
                  <a:schemeClr val="tx1"/>
                </a:solidFill>
                <a:latin typeface="Calibri" panose="020F0502020204030204" pitchFamily="34" charset="0"/>
              </a:endParaRPr>
            </a:p>
          </p:txBody>
        </p:sp>
        <p:sp>
          <p:nvSpPr>
            <p:cNvPr id="97" name="Oval 96"/>
            <p:cNvSpPr/>
            <p:nvPr/>
          </p:nvSpPr>
          <p:spPr bwMode="auto">
            <a:xfrm>
              <a:off x="1635907" y="1897029"/>
              <a:ext cx="108000"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8" name="Oval 97"/>
            <p:cNvSpPr/>
            <p:nvPr/>
          </p:nvSpPr>
          <p:spPr bwMode="auto">
            <a:xfrm>
              <a:off x="1635907" y="5939109"/>
              <a:ext cx="108000"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99" name="Straight Arrow Connector 98"/>
            <p:cNvCxnSpPr/>
            <p:nvPr/>
          </p:nvCxnSpPr>
          <p:spPr bwMode="auto">
            <a:xfrm flipV="1">
              <a:off x="2382682" y="2307931"/>
              <a:ext cx="216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bwMode="auto">
            <a:xfrm flipV="1">
              <a:off x="2999805" y="3127732"/>
              <a:ext cx="216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bwMode="auto">
            <a:xfrm flipV="1">
              <a:off x="3165102" y="3951297"/>
              <a:ext cx="216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bwMode="auto">
            <a:xfrm flipV="1">
              <a:off x="3019977" y="4774862"/>
              <a:ext cx="216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bwMode="auto">
            <a:xfrm flipV="1">
              <a:off x="2334594" y="5643576"/>
              <a:ext cx="216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bwMode="auto">
          <a:xfrm flipH="1">
            <a:off x="6420477" y="2326199"/>
            <a:ext cx="1132547" cy="646331"/>
          </a:xfrm>
          <a:prstGeom prst="rect">
            <a:avLst/>
          </a:prstGeom>
          <a:noFill/>
        </p:spPr>
        <p:txBody>
          <a:bodyPr wrap="square" rtlCol="0">
            <a:spAutoFit/>
          </a:bodyPr>
          <a:lstStyle/>
          <a:p>
            <a:pPr algn="ctr"/>
            <a:r>
              <a:rPr lang="es-CL" b="1" dirty="0" smtClean="0">
                <a:solidFill>
                  <a:schemeClr val="bg1">
                    <a:lumMod val="65000"/>
                  </a:schemeClr>
                </a:solidFill>
                <a:latin typeface="Calibri" panose="020F0502020204030204" pitchFamily="34" charset="0"/>
              </a:rPr>
              <a:t>Industria de Pagos</a:t>
            </a:r>
            <a:endParaRPr lang="es-CL" b="1" dirty="0">
              <a:solidFill>
                <a:schemeClr val="bg1">
                  <a:lumMod val="65000"/>
                </a:schemeClr>
              </a:solidFill>
              <a:latin typeface="Calibri" panose="020F0502020204030204" pitchFamily="34" charset="0"/>
            </a:endParaRPr>
          </a:p>
        </p:txBody>
      </p:sp>
      <p:sp>
        <p:nvSpPr>
          <p:cNvPr id="111" name="TextBox 110"/>
          <p:cNvSpPr txBox="1"/>
          <p:nvPr/>
        </p:nvSpPr>
        <p:spPr bwMode="auto">
          <a:xfrm flipH="1">
            <a:off x="6776284" y="1331254"/>
            <a:ext cx="2181448" cy="307777"/>
          </a:xfrm>
          <a:prstGeom prst="rect">
            <a:avLst/>
          </a:prstGeom>
          <a:noFill/>
        </p:spPr>
        <p:txBody>
          <a:bodyPr wrap="square" rtlCol="0">
            <a:spAutoFit/>
          </a:bodyPr>
          <a:lstStyle/>
          <a:p>
            <a:r>
              <a:rPr lang="es-CL" sz="1400" b="1" dirty="0" smtClean="0">
                <a:latin typeface="+mj-lt"/>
              </a:rPr>
              <a:t>Palancas estratégicas</a:t>
            </a:r>
            <a:endParaRPr lang="es-CL" sz="1400" b="1" dirty="0">
              <a:latin typeface="+mj-lt"/>
            </a:endParaRPr>
          </a:p>
        </p:txBody>
      </p:sp>
      <p:sp>
        <p:nvSpPr>
          <p:cNvPr id="112" name="Rectangle 111"/>
          <p:cNvSpPr/>
          <p:nvPr/>
        </p:nvSpPr>
        <p:spPr>
          <a:xfrm>
            <a:off x="7593176" y="3656558"/>
            <a:ext cx="499541" cy="61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9" name="Group 8"/>
          <p:cNvGrpSpPr/>
          <p:nvPr/>
        </p:nvGrpSpPr>
        <p:grpSpPr>
          <a:xfrm>
            <a:off x="6075853" y="3357335"/>
            <a:ext cx="2901421" cy="2819435"/>
            <a:chOff x="6075853" y="3357335"/>
            <a:chExt cx="2901421" cy="2819435"/>
          </a:xfrm>
        </p:grpSpPr>
        <p:sp>
          <p:nvSpPr>
            <p:cNvPr id="107" name="TextBox 106"/>
            <p:cNvSpPr txBox="1"/>
            <p:nvPr/>
          </p:nvSpPr>
          <p:spPr bwMode="auto">
            <a:xfrm>
              <a:off x="6210748" y="3357335"/>
              <a:ext cx="2407562" cy="523220"/>
            </a:xfrm>
            <a:prstGeom prst="rect">
              <a:avLst/>
            </a:prstGeom>
            <a:noFill/>
          </p:spPr>
          <p:txBody>
            <a:bodyPr wrap="square" rtlCol="0">
              <a:spAutoFit/>
            </a:bodyPr>
            <a:lstStyle/>
            <a:p>
              <a:pPr algn="ctr"/>
              <a:r>
                <a:rPr lang="es-CL" sz="1400" dirty="0" smtClean="0">
                  <a:latin typeface="+mj-lt"/>
                </a:rPr>
                <a:t>Participar en el crecimiento del Mercado</a:t>
              </a:r>
              <a:endParaRPr lang="es-CL" sz="1400" dirty="0">
                <a:latin typeface="+mj-lt"/>
              </a:endParaRPr>
            </a:p>
          </p:txBody>
        </p:sp>
        <p:sp>
          <p:nvSpPr>
            <p:cNvPr id="108" name="TextBox 107"/>
            <p:cNvSpPr txBox="1"/>
            <p:nvPr/>
          </p:nvSpPr>
          <p:spPr bwMode="auto">
            <a:xfrm>
              <a:off x="6075853" y="4656363"/>
              <a:ext cx="2842852" cy="307777"/>
            </a:xfrm>
            <a:prstGeom prst="rect">
              <a:avLst/>
            </a:prstGeom>
            <a:noFill/>
          </p:spPr>
          <p:txBody>
            <a:bodyPr wrap="square" rtlCol="0">
              <a:spAutoFit/>
            </a:bodyPr>
            <a:lstStyle/>
            <a:p>
              <a:pPr algn="ctr"/>
              <a:r>
                <a:rPr lang="es-CL" sz="1400" dirty="0" smtClean="0">
                  <a:latin typeface="+mj-lt"/>
                </a:rPr>
                <a:t>Alcanzar la excelencia operativa</a:t>
              </a:r>
              <a:endParaRPr lang="es-CL" sz="1400" dirty="0">
                <a:latin typeface="+mj-lt"/>
              </a:endParaRPr>
            </a:p>
          </p:txBody>
        </p:sp>
        <p:sp>
          <p:nvSpPr>
            <p:cNvPr id="109" name="TextBox 108"/>
            <p:cNvSpPr txBox="1"/>
            <p:nvPr/>
          </p:nvSpPr>
          <p:spPr bwMode="auto">
            <a:xfrm>
              <a:off x="6104445" y="4101734"/>
              <a:ext cx="2448618" cy="307777"/>
            </a:xfrm>
            <a:prstGeom prst="rect">
              <a:avLst/>
            </a:prstGeom>
            <a:noFill/>
          </p:spPr>
          <p:txBody>
            <a:bodyPr wrap="square" rtlCol="0">
              <a:spAutoFit/>
            </a:bodyPr>
            <a:lstStyle/>
            <a:p>
              <a:pPr algn="ctr"/>
              <a:r>
                <a:rPr lang="es-CL" sz="1400" dirty="0" smtClean="0">
                  <a:latin typeface="+mj-lt"/>
                </a:rPr>
                <a:t>Invertir en nuevos servicios</a:t>
              </a:r>
              <a:endParaRPr lang="es-CL" sz="1400" dirty="0">
                <a:latin typeface="+mj-lt"/>
              </a:endParaRPr>
            </a:p>
          </p:txBody>
        </p:sp>
        <p:sp>
          <p:nvSpPr>
            <p:cNvPr id="110" name="TextBox 109"/>
            <p:cNvSpPr txBox="1"/>
            <p:nvPr/>
          </p:nvSpPr>
          <p:spPr bwMode="auto">
            <a:xfrm>
              <a:off x="6461381" y="5222663"/>
              <a:ext cx="2515893" cy="954107"/>
            </a:xfrm>
            <a:prstGeom prst="rect">
              <a:avLst/>
            </a:prstGeom>
            <a:noFill/>
          </p:spPr>
          <p:txBody>
            <a:bodyPr wrap="square" rtlCol="0">
              <a:spAutoFit/>
            </a:bodyPr>
            <a:lstStyle/>
            <a:p>
              <a:pPr algn="ctr"/>
              <a:r>
                <a:rPr lang="es-CL" sz="1400" b="1" dirty="0" smtClean="0">
                  <a:solidFill>
                    <a:srgbClr val="FF0000"/>
                  </a:solidFill>
                  <a:latin typeface="+mj-lt"/>
                </a:rPr>
                <a:t>Convertirse en un proveedor de </a:t>
              </a:r>
            </a:p>
            <a:p>
              <a:pPr algn="ctr"/>
              <a:r>
                <a:rPr lang="es-CL" sz="1400" b="1" i="1" dirty="0" err="1" smtClean="0">
                  <a:solidFill>
                    <a:srgbClr val="FF0000"/>
                  </a:solidFill>
                  <a:latin typeface="+mj-lt"/>
                </a:rPr>
                <a:t>Everyday</a:t>
              </a:r>
              <a:r>
                <a:rPr lang="es-CL" sz="1400" b="1" i="1" dirty="0" smtClean="0">
                  <a:solidFill>
                    <a:srgbClr val="FF0000"/>
                  </a:solidFill>
                  <a:latin typeface="+mj-lt"/>
                </a:rPr>
                <a:t> </a:t>
              </a:r>
            </a:p>
            <a:p>
              <a:pPr algn="ctr"/>
              <a:r>
                <a:rPr lang="es-CL" sz="1400" b="1" i="1" dirty="0" err="1" smtClean="0">
                  <a:solidFill>
                    <a:srgbClr val="FF0000"/>
                  </a:solidFill>
                  <a:latin typeface="+mj-lt"/>
                </a:rPr>
                <a:t>Payments</a:t>
              </a:r>
              <a:r>
                <a:rPr lang="es-CL" sz="1400" b="1" dirty="0" smtClean="0">
                  <a:solidFill>
                    <a:srgbClr val="FF0000"/>
                  </a:solidFill>
                  <a:latin typeface="+mj-lt"/>
                </a:rPr>
                <a:t> </a:t>
              </a:r>
              <a:endParaRPr lang="es-CL" sz="1400" b="1" dirty="0">
                <a:solidFill>
                  <a:srgbClr val="FF0000"/>
                </a:solidFill>
                <a:latin typeface="+mj-lt"/>
              </a:endParaRPr>
            </a:p>
          </p:txBody>
        </p:sp>
      </p:grpSp>
      <p:grpSp>
        <p:nvGrpSpPr>
          <p:cNvPr id="41" name="Group 40"/>
          <p:cNvGrpSpPr/>
          <p:nvPr/>
        </p:nvGrpSpPr>
        <p:grpSpPr>
          <a:xfrm>
            <a:off x="7555892" y="2020920"/>
            <a:ext cx="1196994" cy="1122704"/>
            <a:chOff x="1371685" y="674740"/>
            <a:chExt cx="1826714" cy="1713340"/>
          </a:xfrm>
        </p:grpSpPr>
        <p:sp>
          <p:nvSpPr>
            <p:cNvPr id="42" name="Oval 41"/>
            <p:cNvSpPr/>
            <p:nvPr/>
          </p:nvSpPr>
          <p:spPr>
            <a:xfrm>
              <a:off x="1371685" y="674740"/>
              <a:ext cx="1826714" cy="1713340"/>
            </a:xfrm>
            <a:prstGeom prst="ellips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p:nvGrpSpPr>
          <p:grpSpPr bwMode="gray">
            <a:xfrm>
              <a:off x="1622072" y="970058"/>
              <a:ext cx="1325940" cy="1122717"/>
              <a:chOff x="1260230" y="2635018"/>
              <a:chExt cx="1868487" cy="1632419"/>
            </a:xfrm>
            <a:solidFill>
              <a:schemeClr val="bg1"/>
            </a:solidFill>
          </p:grpSpPr>
          <p:sp>
            <p:nvSpPr>
              <p:cNvPr id="44" name="Freeform 7"/>
              <p:cNvSpPr>
                <a:spLocks noEditPoints="1"/>
              </p:cNvSpPr>
              <p:nvPr/>
            </p:nvSpPr>
            <p:spPr bwMode="gray">
              <a:xfrm>
                <a:off x="1260230" y="2635018"/>
                <a:ext cx="1868487" cy="677859"/>
              </a:xfrm>
              <a:custGeom>
                <a:avLst/>
                <a:gdLst>
                  <a:gd name="T0" fmla="*/ 1980 w 1995"/>
                  <a:gd name="T1" fmla="*/ 556 h 723"/>
                  <a:gd name="T2" fmla="*/ 1968 w 1995"/>
                  <a:gd name="T3" fmla="*/ 692 h 723"/>
                  <a:gd name="T4" fmla="*/ 1732 w 1995"/>
                  <a:gd name="T5" fmla="*/ 704 h 723"/>
                  <a:gd name="T6" fmla="*/ 248 w 1995"/>
                  <a:gd name="T7" fmla="*/ 704 h 723"/>
                  <a:gd name="T8" fmla="*/ 0 w 1995"/>
                  <a:gd name="T9" fmla="*/ 668 h 723"/>
                  <a:gd name="T10" fmla="*/ 0 w 1995"/>
                  <a:gd name="T11" fmla="*/ 568 h 723"/>
                  <a:gd name="T12" fmla="*/ 36 w 1995"/>
                  <a:gd name="T13" fmla="*/ 528 h 723"/>
                  <a:gd name="T14" fmla="*/ 268 w 1995"/>
                  <a:gd name="T15" fmla="*/ 396 h 723"/>
                  <a:gd name="T16" fmla="*/ 980 w 1995"/>
                  <a:gd name="T17" fmla="*/ 0 h 723"/>
                  <a:gd name="T18" fmla="*/ 1004 w 1995"/>
                  <a:gd name="T19" fmla="*/ 0 h 723"/>
                  <a:gd name="T20" fmla="*/ 1864 w 1995"/>
                  <a:gd name="T21" fmla="*/ 484 h 723"/>
                  <a:gd name="T22" fmla="*/ 1980 w 1995"/>
                  <a:gd name="T23" fmla="*/ 556 h 723"/>
                  <a:gd name="T24" fmla="*/ 964 w 1995"/>
                  <a:gd name="T25" fmla="*/ 524 h 723"/>
                  <a:gd name="T26" fmla="*/ 964 w 1995"/>
                  <a:gd name="T27" fmla="*/ 312 h 723"/>
                  <a:gd name="T28" fmla="*/ 964 w 1995"/>
                  <a:gd name="T29" fmla="*/ 524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5" h="723">
                    <a:moveTo>
                      <a:pt x="1980" y="556"/>
                    </a:moveTo>
                    <a:cubicBezTo>
                      <a:pt x="1995" y="592"/>
                      <a:pt x="1984" y="678"/>
                      <a:pt x="1968" y="692"/>
                    </a:cubicBezTo>
                    <a:cubicBezTo>
                      <a:pt x="1942" y="715"/>
                      <a:pt x="1805" y="704"/>
                      <a:pt x="1732" y="704"/>
                    </a:cubicBezTo>
                    <a:cubicBezTo>
                      <a:pt x="1239" y="704"/>
                      <a:pt x="754" y="704"/>
                      <a:pt x="248" y="704"/>
                    </a:cubicBezTo>
                    <a:cubicBezTo>
                      <a:pt x="156" y="704"/>
                      <a:pt x="16" y="723"/>
                      <a:pt x="0" y="668"/>
                    </a:cubicBezTo>
                    <a:cubicBezTo>
                      <a:pt x="0" y="635"/>
                      <a:pt x="0" y="601"/>
                      <a:pt x="0" y="568"/>
                    </a:cubicBezTo>
                    <a:cubicBezTo>
                      <a:pt x="8" y="545"/>
                      <a:pt x="22" y="537"/>
                      <a:pt x="36" y="528"/>
                    </a:cubicBezTo>
                    <a:cubicBezTo>
                      <a:pt x="104" y="481"/>
                      <a:pt x="188" y="441"/>
                      <a:pt x="268" y="396"/>
                    </a:cubicBezTo>
                    <a:cubicBezTo>
                      <a:pt x="495" y="267"/>
                      <a:pt x="752" y="122"/>
                      <a:pt x="980" y="0"/>
                    </a:cubicBezTo>
                    <a:cubicBezTo>
                      <a:pt x="988" y="0"/>
                      <a:pt x="996" y="0"/>
                      <a:pt x="1004" y="0"/>
                    </a:cubicBezTo>
                    <a:cubicBezTo>
                      <a:pt x="1282" y="145"/>
                      <a:pt x="1576" y="323"/>
                      <a:pt x="1864" y="484"/>
                    </a:cubicBezTo>
                    <a:cubicBezTo>
                      <a:pt x="1902" y="505"/>
                      <a:pt x="1968" y="529"/>
                      <a:pt x="1980" y="556"/>
                    </a:cubicBezTo>
                    <a:close/>
                    <a:moveTo>
                      <a:pt x="964" y="524"/>
                    </a:moveTo>
                    <a:cubicBezTo>
                      <a:pt x="1138" y="558"/>
                      <a:pt x="1143" y="272"/>
                      <a:pt x="964" y="312"/>
                    </a:cubicBezTo>
                    <a:cubicBezTo>
                      <a:pt x="842" y="340"/>
                      <a:pt x="881" y="508"/>
                      <a:pt x="964" y="5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gray">
              <a:xfrm>
                <a:off x="1365004" y="4005025"/>
                <a:ext cx="1644652" cy="106496"/>
              </a:xfrm>
              <a:custGeom>
                <a:avLst/>
                <a:gdLst>
                  <a:gd name="T0" fmla="*/ 1729 w 1757"/>
                  <a:gd name="T1" fmla="*/ 22 h 213"/>
                  <a:gd name="T2" fmla="*/ 1729 w 1757"/>
                  <a:gd name="T3" fmla="*/ 190 h 213"/>
                  <a:gd name="T4" fmla="*/ 1525 w 1757"/>
                  <a:gd name="T5" fmla="*/ 202 h 213"/>
                  <a:gd name="T6" fmla="*/ 233 w 1757"/>
                  <a:gd name="T7" fmla="*/ 202 h 213"/>
                  <a:gd name="T8" fmla="*/ 33 w 1757"/>
                  <a:gd name="T9" fmla="*/ 190 h 213"/>
                  <a:gd name="T10" fmla="*/ 53 w 1757"/>
                  <a:gd name="T11" fmla="*/ 14 h 213"/>
                  <a:gd name="T12" fmla="*/ 269 w 1757"/>
                  <a:gd name="T13" fmla="*/ 10 h 213"/>
                  <a:gd name="T14" fmla="*/ 901 w 1757"/>
                  <a:gd name="T15" fmla="*/ 10 h 213"/>
                  <a:gd name="T16" fmla="*/ 1321 w 1757"/>
                  <a:gd name="T17" fmla="*/ 10 h 213"/>
                  <a:gd name="T18" fmla="*/ 1533 w 1757"/>
                  <a:gd name="T19" fmla="*/ 10 h 213"/>
                  <a:gd name="T20" fmla="*/ 1729 w 1757"/>
                  <a:gd name="T21" fmla="*/ 2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7" h="213">
                    <a:moveTo>
                      <a:pt x="1729" y="22"/>
                    </a:moveTo>
                    <a:cubicBezTo>
                      <a:pt x="1757" y="47"/>
                      <a:pt x="1751" y="171"/>
                      <a:pt x="1729" y="190"/>
                    </a:cubicBezTo>
                    <a:cubicBezTo>
                      <a:pt x="1704" y="212"/>
                      <a:pt x="1589" y="202"/>
                      <a:pt x="1525" y="202"/>
                    </a:cubicBezTo>
                    <a:cubicBezTo>
                      <a:pt x="1086" y="202"/>
                      <a:pt x="674" y="202"/>
                      <a:pt x="233" y="202"/>
                    </a:cubicBezTo>
                    <a:cubicBezTo>
                      <a:pt x="176" y="202"/>
                      <a:pt x="60" y="213"/>
                      <a:pt x="33" y="190"/>
                    </a:cubicBezTo>
                    <a:cubicBezTo>
                      <a:pt x="0" y="161"/>
                      <a:pt x="8" y="29"/>
                      <a:pt x="53" y="14"/>
                    </a:cubicBezTo>
                    <a:cubicBezTo>
                      <a:pt x="93" y="0"/>
                      <a:pt x="204" y="10"/>
                      <a:pt x="269" y="10"/>
                    </a:cubicBezTo>
                    <a:cubicBezTo>
                      <a:pt x="481" y="10"/>
                      <a:pt x="690" y="10"/>
                      <a:pt x="901" y="10"/>
                    </a:cubicBezTo>
                    <a:cubicBezTo>
                      <a:pt x="1035" y="10"/>
                      <a:pt x="1134" y="10"/>
                      <a:pt x="1321" y="10"/>
                    </a:cubicBezTo>
                    <a:cubicBezTo>
                      <a:pt x="1363" y="10"/>
                      <a:pt x="1456" y="10"/>
                      <a:pt x="1533" y="10"/>
                    </a:cubicBezTo>
                    <a:cubicBezTo>
                      <a:pt x="1593" y="10"/>
                      <a:pt x="1708" y="3"/>
                      <a:pt x="17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gray">
              <a:xfrm>
                <a:off x="2504829" y="3352565"/>
                <a:ext cx="446087" cy="604835"/>
              </a:xfrm>
              <a:custGeom>
                <a:avLst/>
                <a:gdLst>
                  <a:gd name="T0" fmla="*/ 460 w 477"/>
                  <a:gd name="T1" fmla="*/ 7 h 646"/>
                  <a:gd name="T2" fmla="*/ 400 w 477"/>
                  <a:gd name="T3" fmla="*/ 135 h 646"/>
                  <a:gd name="T4" fmla="*/ 396 w 477"/>
                  <a:gd name="T5" fmla="*/ 639 h 646"/>
                  <a:gd name="T6" fmla="*/ 84 w 477"/>
                  <a:gd name="T7" fmla="*/ 639 h 646"/>
                  <a:gd name="T8" fmla="*/ 80 w 477"/>
                  <a:gd name="T9" fmla="*/ 139 h 646"/>
                  <a:gd name="T10" fmla="*/ 20 w 477"/>
                  <a:gd name="T11" fmla="*/ 7 h 646"/>
                  <a:gd name="T12" fmla="*/ 460 w 477"/>
                  <a:gd name="T13" fmla="*/ 7 h 646"/>
                </a:gdLst>
                <a:ahLst/>
                <a:cxnLst>
                  <a:cxn ang="0">
                    <a:pos x="T0" y="T1"/>
                  </a:cxn>
                  <a:cxn ang="0">
                    <a:pos x="T2" y="T3"/>
                  </a:cxn>
                  <a:cxn ang="0">
                    <a:pos x="T4" y="T5"/>
                  </a:cxn>
                  <a:cxn ang="0">
                    <a:pos x="T6" y="T7"/>
                  </a:cxn>
                  <a:cxn ang="0">
                    <a:pos x="T8" y="T9"/>
                  </a:cxn>
                  <a:cxn ang="0">
                    <a:pos x="T10" y="T11"/>
                  </a:cxn>
                  <a:cxn ang="0">
                    <a:pos x="T12" y="T13"/>
                  </a:cxn>
                </a:cxnLst>
                <a:rect l="0" t="0" r="r" b="b"/>
                <a:pathLst>
                  <a:path w="477" h="646">
                    <a:moveTo>
                      <a:pt x="460" y="7"/>
                    </a:moveTo>
                    <a:cubicBezTo>
                      <a:pt x="477" y="71"/>
                      <a:pt x="453" y="128"/>
                      <a:pt x="400" y="135"/>
                    </a:cubicBezTo>
                    <a:cubicBezTo>
                      <a:pt x="397" y="302"/>
                      <a:pt x="405" y="479"/>
                      <a:pt x="396" y="639"/>
                    </a:cubicBezTo>
                    <a:cubicBezTo>
                      <a:pt x="301" y="646"/>
                      <a:pt x="179" y="646"/>
                      <a:pt x="84" y="639"/>
                    </a:cubicBezTo>
                    <a:cubicBezTo>
                      <a:pt x="75" y="480"/>
                      <a:pt x="83" y="304"/>
                      <a:pt x="80" y="139"/>
                    </a:cubicBezTo>
                    <a:cubicBezTo>
                      <a:pt x="32" y="125"/>
                      <a:pt x="0" y="75"/>
                      <a:pt x="20" y="7"/>
                    </a:cubicBezTo>
                    <a:cubicBezTo>
                      <a:pt x="157" y="0"/>
                      <a:pt x="323" y="0"/>
                      <a:pt x="46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gray">
              <a:xfrm>
                <a:off x="1965079" y="3352565"/>
                <a:ext cx="446087" cy="604835"/>
              </a:xfrm>
              <a:custGeom>
                <a:avLst/>
                <a:gdLst>
                  <a:gd name="T0" fmla="*/ 460 w 477"/>
                  <a:gd name="T1" fmla="*/ 7 h 646"/>
                  <a:gd name="T2" fmla="*/ 400 w 477"/>
                  <a:gd name="T3" fmla="*/ 135 h 646"/>
                  <a:gd name="T4" fmla="*/ 396 w 477"/>
                  <a:gd name="T5" fmla="*/ 639 h 646"/>
                  <a:gd name="T6" fmla="*/ 84 w 477"/>
                  <a:gd name="T7" fmla="*/ 639 h 646"/>
                  <a:gd name="T8" fmla="*/ 80 w 477"/>
                  <a:gd name="T9" fmla="*/ 139 h 646"/>
                  <a:gd name="T10" fmla="*/ 20 w 477"/>
                  <a:gd name="T11" fmla="*/ 7 h 646"/>
                  <a:gd name="T12" fmla="*/ 460 w 477"/>
                  <a:gd name="T13" fmla="*/ 7 h 646"/>
                </a:gdLst>
                <a:ahLst/>
                <a:cxnLst>
                  <a:cxn ang="0">
                    <a:pos x="T0" y="T1"/>
                  </a:cxn>
                  <a:cxn ang="0">
                    <a:pos x="T2" y="T3"/>
                  </a:cxn>
                  <a:cxn ang="0">
                    <a:pos x="T4" y="T5"/>
                  </a:cxn>
                  <a:cxn ang="0">
                    <a:pos x="T6" y="T7"/>
                  </a:cxn>
                  <a:cxn ang="0">
                    <a:pos x="T8" y="T9"/>
                  </a:cxn>
                  <a:cxn ang="0">
                    <a:pos x="T10" y="T11"/>
                  </a:cxn>
                  <a:cxn ang="0">
                    <a:pos x="T12" y="T13"/>
                  </a:cxn>
                </a:cxnLst>
                <a:rect l="0" t="0" r="r" b="b"/>
                <a:pathLst>
                  <a:path w="477" h="646">
                    <a:moveTo>
                      <a:pt x="460" y="7"/>
                    </a:moveTo>
                    <a:cubicBezTo>
                      <a:pt x="477" y="71"/>
                      <a:pt x="453" y="128"/>
                      <a:pt x="400" y="135"/>
                    </a:cubicBezTo>
                    <a:cubicBezTo>
                      <a:pt x="397" y="302"/>
                      <a:pt x="405" y="479"/>
                      <a:pt x="396" y="639"/>
                    </a:cubicBezTo>
                    <a:cubicBezTo>
                      <a:pt x="301" y="646"/>
                      <a:pt x="179" y="646"/>
                      <a:pt x="84" y="639"/>
                    </a:cubicBezTo>
                    <a:cubicBezTo>
                      <a:pt x="75" y="480"/>
                      <a:pt x="83" y="304"/>
                      <a:pt x="80" y="139"/>
                    </a:cubicBezTo>
                    <a:cubicBezTo>
                      <a:pt x="32" y="125"/>
                      <a:pt x="0" y="75"/>
                      <a:pt x="20" y="7"/>
                    </a:cubicBezTo>
                    <a:cubicBezTo>
                      <a:pt x="157" y="0"/>
                      <a:pt x="323" y="0"/>
                      <a:pt x="46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gray">
              <a:xfrm>
                <a:off x="1425330" y="3352565"/>
                <a:ext cx="447675" cy="604835"/>
              </a:xfrm>
              <a:custGeom>
                <a:avLst/>
                <a:gdLst>
                  <a:gd name="T0" fmla="*/ 460 w 477"/>
                  <a:gd name="T1" fmla="*/ 7 h 646"/>
                  <a:gd name="T2" fmla="*/ 400 w 477"/>
                  <a:gd name="T3" fmla="*/ 135 h 646"/>
                  <a:gd name="T4" fmla="*/ 396 w 477"/>
                  <a:gd name="T5" fmla="*/ 639 h 646"/>
                  <a:gd name="T6" fmla="*/ 84 w 477"/>
                  <a:gd name="T7" fmla="*/ 639 h 646"/>
                  <a:gd name="T8" fmla="*/ 80 w 477"/>
                  <a:gd name="T9" fmla="*/ 139 h 646"/>
                  <a:gd name="T10" fmla="*/ 20 w 477"/>
                  <a:gd name="T11" fmla="*/ 7 h 646"/>
                  <a:gd name="T12" fmla="*/ 460 w 477"/>
                  <a:gd name="T13" fmla="*/ 7 h 646"/>
                </a:gdLst>
                <a:ahLst/>
                <a:cxnLst>
                  <a:cxn ang="0">
                    <a:pos x="T0" y="T1"/>
                  </a:cxn>
                  <a:cxn ang="0">
                    <a:pos x="T2" y="T3"/>
                  </a:cxn>
                  <a:cxn ang="0">
                    <a:pos x="T4" y="T5"/>
                  </a:cxn>
                  <a:cxn ang="0">
                    <a:pos x="T6" y="T7"/>
                  </a:cxn>
                  <a:cxn ang="0">
                    <a:pos x="T8" y="T9"/>
                  </a:cxn>
                  <a:cxn ang="0">
                    <a:pos x="T10" y="T11"/>
                  </a:cxn>
                  <a:cxn ang="0">
                    <a:pos x="T12" y="T13"/>
                  </a:cxn>
                </a:cxnLst>
                <a:rect l="0" t="0" r="r" b="b"/>
                <a:pathLst>
                  <a:path w="477" h="646">
                    <a:moveTo>
                      <a:pt x="460" y="7"/>
                    </a:moveTo>
                    <a:cubicBezTo>
                      <a:pt x="477" y="71"/>
                      <a:pt x="453" y="128"/>
                      <a:pt x="400" y="135"/>
                    </a:cubicBezTo>
                    <a:cubicBezTo>
                      <a:pt x="397" y="302"/>
                      <a:pt x="405" y="479"/>
                      <a:pt x="396" y="639"/>
                    </a:cubicBezTo>
                    <a:cubicBezTo>
                      <a:pt x="301" y="646"/>
                      <a:pt x="179" y="646"/>
                      <a:pt x="84" y="639"/>
                    </a:cubicBezTo>
                    <a:cubicBezTo>
                      <a:pt x="75" y="480"/>
                      <a:pt x="83" y="304"/>
                      <a:pt x="80" y="139"/>
                    </a:cubicBezTo>
                    <a:cubicBezTo>
                      <a:pt x="32" y="125"/>
                      <a:pt x="0" y="75"/>
                      <a:pt x="20" y="7"/>
                    </a:cubicBezTo>
                    <a:cubicBezTo>
                      <a:pt x="157" y="0"/>
                      <a:pt x="323" y="0"/>
                      <a:pt x="46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
              <p:cNvSpPr>
                <a:spLocks/>
              </p:cNvSpPr>
              <p:nvPr/>
            </p:nvSpPr>
            <p:spPr bwMode="gray">
              <a:xfrm>
                <a:off x="1365004" y="4160941"/>
                <a:ext cx="1644652" cy="106496"/>
              </a:xfrm>
              <a:custGeom>
                <a:avLst/>
                <a:gdLst>
                  <a:gd name="T0" fmla="*/ 1729 w 1757"/>
                  <a:gd name="T1" fmla="*/ 22 h 213"/>
                  <a:gd name="T2" fmla="*/ 1729 w 1757"/>
                  <a:gd name="T3" fmla="*/ 190 h 213"/>
                  <a:gd name="T4" fmla="*/ 1525 w 1757"/>
                  <a:gd name="T5" fmla="*/ 202 h 213"/>
                  <a:gd name="T6" fmla="*/ 233 w 1757"/>
                  <a:gd name="T7" fmla="*/ 202 h 213"/>
                  <a:gd name="T8" fmla="*/ 33 w 1757"/>
                  <a:gd name="T9" fmla="*/ 190 h 213"/>
                  <a:gd name="T10" fmla="*/ 53 w 1757"/>
                  <a:gd name="T11" fmla="*/ 14 h 213"/>
                  <a:gd name="T12" fmla="*/ 269 w 1757"/>
                  <a:gd name="T13" fmla="*/ 10 h 213"/>
                  <a:gd name="T14" fmla="*/ 901 w 1757"/>
                  <a:gd name="T15" fmla="*/ 10 h 213"/>
                  <a:gd name="T16" fmla="*/ 1321 w 1757"/>
                  <a:gd name="T17" fmla="*/ 10 h 213"/>
                  <a:gd name="T18" fmla="*/ 1533 w 1757"/>
                  <a:gd name="T19" fmla="*/ 10 h 213"/>
                  <a:gd name="T20" fmla="*/ 1729 w 1757"/>
                  <a:gd name="T21" fmla="*/ 2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7" h="213">
                    <a:moveTo>
                      <a:pt x="1729" y="22"/>
                    </a:moveTo>
                    <a:cubicBezTo>
                      <a:pt x="1757" y="47"/>
                      <a:pt x="1751" y="171"/>
                      <a:pt x="1729" y="190"/>
                    </a:cubicBezTo>
                    <a:cubicBezTo>
                      <a:pt x="1704" y="212"/>
                      <a:pt x="1589" y="202"/>
                      <a:pt x="1525" y="202"/>
                    </a:cubicBezTo>
                    <a:cubicBezTo>
                      <a:pt x="1086" y="202"/>
                      <a:pt x="674" y="202"/>
                      <a:pt x="233" y="202"/>
                    </a:cubicBezTo>
                    <a:cubicBezTo>
                      <a:pt x="176" y="202"/>
                      <a:pt x="60" y="213"/>
                      <a:pt x="33" y="190"/>
                    </a:cubicBezTo>
                    <a:cubicBezTo>
                      <a:pt x="0" y="161"/>
                      <a:pt x="8" y="29"/>
                      <a:pt x="53" y="14"/>
                    </a:cubicBezTo>
                    <a:cubicBezTo>
                      <a:pt x="93" y="0"/>
                      <a:pt x="204" y="10"/>
                      <a:pt x="269" y="10"/>
                    </a:cubicBezTo>
                    <a:cubicBezTo>
                      <a:pt x="481" y="10"/>
                      <a:pt x="690" y="10"/>
                      <a:pt x="901" y="10"/>
                    </a:cubicBezTo>
                    <a:cubicBezTo>
                      <a:pt x="1035" y="10"/>
                      <a:pt x="1134" y="10"/>
                      <a:pt x="1321" y="10"/>
                    </a:cubicBezTo>
                    <a:cubicBezTo>
                      <a:pt x="1363" y="10"/>
                      <a:pt x="1456" y="10"/>
                      <a:pt x="1533" y="10"/>
                    </a:cubicBezTo>
                    <a:cubicBezTo>
                      <a:pt x="1593" y="10"/>
                      <a:pt x="1708" y="3"/>
                      <a:pt x="17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8"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6" name="Title 5"/>
          <p:cNvSpPr>
            <a:spLocks noGrp="1"/>
          </p:cNvSpPr>
          <p:nvPr>
            <p:ph type="title"/>
          </p:nvPr>
        </p:nvSpPr>
        <p:spPr/>
        <p:txBody>
          <a:bodyPr/>
          <a:lstStyle/>
          <a:p>
            <a:r>
              <a:rPr lang="es-CL" sz="2800" dirty="0" smtClean="0">
                <a:solidFill>
                  <a:schemeClr val="tx1">
                    <a:lumMod val="65000"/>
                    <a:lumOff val="35000"/>
                  </a:schemeClr>
                </a:solidFill>
              </a:rPr>
              <a:t>El negocio tradicional de pagos está cambiando</a:t>
            </a:r>
            <a:endParaRPr lang="es-CL" sz="2800" dirty="0">
              <a:solidFill>
                <a:schemeClr val="tx1">
                  <a:lumMod val="65000"/>
                  <a:lumOff val="35000"/>
                </a:schemeClr>
              </a:solidFill>
            </a:endParaRPr>
          </a:p>
        </p:txBody>
      </p:sp>
    </p:spTree>
    <p:extLst>
      <p:ext uri="{BB962C8B-B14F-4D97-AF65-F5344CB8AC3E}">
        <p14:creationId xmlns:p14="http://schemas.microsoft.com/office/powerpoint/2010/main" val="9811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custDataLst>
              <p:tags r:id="rId2"/>
            </p:custDataLs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99427"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469" y="1592"/>
                        <a:ext cx="1465"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46538"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GB" sz="1000" dirty="0">
              <a:solidFill>
                <a:srgbClr val="FFFFFF"/>
              </a:solidFill>
              <a:latin typeface="Arial"/>
              <a:cs typeface="Arial"/>
              <a:sym typeface="Arial"/>
            </a:endParaRPr>
          </a:p>
        </p:txBody>
      </p:sp>
      <p:sp>
        <p:nvSpPr>
          <p:cNvPr id="67" name="Slide Number Placeholder 1"/>
          <p:cNvSpPr txBox="1">
            <a:spLocks/>
          </p:cNvSpPr>
          <p:nvPr/>
        </p:nvSpPr>
        <p:spPr>
          <a:xfrm>
            <a:off x="8140362" y="6575425"/>
            <a:ext cx="548033" cy="128588"/>
          </a:xfrm>
          <a:prstGeom prst="rect">
            <a:avLst/>
          </a:prstGeom>
          <a:noFill/>
        </p:spPr>
        <p:txBody>
          <a:bodyPr vert="horz" wrap="square" lIns="0" tIns="72000" rIns="0" bIns="36000" rtlCol="0" anchor="ctr">
            <a:noAutofit/>
          </a:bodyPr>
          <a:lstStyle>
            <a:lvl1pPr marL="0" indent="0" algn="l" defTabSz="914400" rtl="0" eaLnBrk="1" latinLnBrk="0" hangingPunct="1">
              <a:lnSpc>
                <a:spcPct val="100000"/>
              </a:lnSpc>
              <a:spcBef>
                <a:spcPts val="1200"/>
              </a:spcBef>
              <a:spcAft>
                <a:spcPts val="0"/>
              </a:spcAft>
              <a:buClr>
                <a:schemeClr val="tx1"/>
              </a:buClr>
              <a:buSzPct val="80000"/>
              <a:buFont typeface="Arial" pitchFamily="34" charset="0"/>
              <a:buNone/>
              <a:defRPr lang="de-DE" sz="1800" b="1" kern="1200" dirty="0" smtClean="0">
                <a:solidFill>
                  <a:schemeClr val="accent1"/>
                </a:solidFill>
                <a:latin typeface="+mn-lt"/>
                <a:ea typeface="+mn-ea"/>
                <a:cs typeface="+mn-cs"/>
              </a:defRPr>
            </a:lvl1pPr>
            <a:lvl2pPr marL="457200" indent="0" algn="l" defTabSz="914400" rtl="0" eaLnBrk="1" latinLnBrk="0" hangingPunct="1">
              <a:lnSpc>
                <a:spcPct val="100000"/>
              </a:lnSpc>
              <a:spcBef>
                <a:spcPts val="624"/>
              </a:spcBef>
              <a:spcAft>
                <a:spcPts val="0"/>
              </a:spcAft>
              <a:buClr>
                <a:schemeClr val="tx1"/>
              </a:buClr>
              <a:buSzPct val="80000"/>
              <a:buFont typeface="Arial" pitchFamily="34" charset="0"/>
              <a:buNone/>
              <a:defRPr sz="2000" b="1" kern="1200">
                <a:solidFill>
                  <a:srgbClr val="000000"/>
                </a:solidFill>
                <a:latin typeface="Arial" pitchFamily="34" charset="0"/>
                <a:ea typeface="+mn-ea"/>
                <a:cs typeface="Arial" pitchFamily="34" charset="0"/>
              </a:defRPr>
            </a:lvl2pPr>
            <a:lvl3pPr marL="914400" indent="0" algn="l" defTabSz="914400" rtl="0" eaLnBrk="1" latinLnBrk="0" hangingPunct="1">
              <a:lnSpc>
                <a:spcPct val="100000"/>
              </a:lnSpc>
              <a:spcBef>
                <a:spcPts val="576"/>
              </a:spcBef>
              <a:spcAft>
                <a:spcPts val="0"/>
              </a:spcAft>
              <a:buClr>
                <a:schemeClr val="tx1"/>
              </a:buClr>
              <a:buSzPct val="80000"/>
              <a:buFont typeface="Arial" pitchFamily="34" charset="0"/>
              <a:buNone/>
              <a:defRPr sz="1800" b="1" kern="1200" baseline="0">
                <a:solidFill>
                  <a:srgbClr val="000000"/>
                </a:solidFill>
                <a:latin typeface="Arial" pitchFamily="34" charset="0"/>
                <a:ea typeface="+mn-ea"/>
                <a:cs typeface="Arial" pitchFamily="34" charset="0"/>
              </a:defRPr>
            </a:lvl3pPr>
            <a:lvl4pPr marL="1371600" indent="0" algn="l" defTabSz="914400" rtl="0" eaLnBrk="1" latinLnBrk="0" hangingPunct="1">
              <a:lnSpc>
                <a:spcPct val="100000"/>
              </a:lnSpc>
              <a:spcBef>
                <a:spcPts val="528"/>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4pPr>
            <a:lvl5pPr marL="1828800" indent="0" algn="l" defTabSz="914400" rtl="0" eaLnBrk="1" latinLnBrk="0" hangingPunct="1">
              <a:lnSpc>
                <a:spcPct val="100000"/>
              </a:lnSpc>
              <a:spcBef>
                <a:spcPts val="480"/>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defRPr/>
            </a:pPr>
            <a:fld id="{90CBDC3A-D49F-4631-A8C7-55D59B33E5FA}" type="slidenum">
              <a:rPr lang="en-GB" sz="1000" b="0" smtClean="0">
                <a:solidFill>
                  <a:schemeClr val="tx1">
                    <a:lumMod val="50000"/>
                    <a:lumOff val="50000"/>
                  </a:schemeClr>
                </a:solidFill>
              </a:rPr>
              <a:pPr algn="r">
                <a:defRPr/>
              </a:pPr>
              <a:t>8</a:t>
            </a:fld>
            <a:endParaRPr lang="en-GB" sz="1000" b="0" dirty="0">
              <a:solidFill>
                <a:schemeClr val="tx1">
                  <a:lumMod val="50000"/>
                  <a:lumOff val="50000"/>
                </a:schemeClr>
              </a:solidFill>
            </a:endParaRPr>
          </a:p>
        </p:txBody>
      </p:sp>
      <p:pic>
        <p:nvPicPr>
          <p:cNvPr id="6" name="Picture 5"/>
          <p:cNvPicPr>
            <a:picLocks noChangeAspect="1"/>
          </p:cNvPicPr>
          <p:nvPr/>
        </p:nvPicPr>
        <p:blipFill>
          <a:blip r:embed="rId8"/>
          <a:stretch>
            <a:fillRect/>
          </a:stretch>
        </p:blipFill>
        <p:spPr>
          <a:xfrm>
            <a:off x="3714538" y="3147103"/>
            <a:ext cx="1282794" cy="1913280"/>
          </a:xfrm>
          <a:prstGeom prst="rect">
            <a:avLst/>
          </a:prstGeom>
        </p:spPr>
      </p:pic>
      <p:grpSp>
        <p:nvGrpSpPr>
          <p:cNvPr id="3" name="Group 2"/>
          <p:cNvGrpSpPr/>
          <p:nvPr/>
        </p:nvGrpSpPr>
        <p:grpSpPr>
          <a:xfrm>
            <a:off x="223359" y="4099217"/>
            <a:ext cx="2714129" cy="1600497"/>
            <a:chOff x="223359" y="4099217"/>
            <a:chExt cx="2714129" cy="1600497"/>
          </a:xfrm>
        </p:grpSpPr>
        <p:sp>
          <p:nvSpPr>
            <p:cNvPr id="38" name="Rectangle 33"/>
            <p:cNvSpPr>
              <a:spLocks noChangeArrowheads="1"/>
            </p:cNvSpPr>
            <p:nvPr/>
          </p:nvSpPr>
          <p:spPr bwMode="auto">
            <a:xfrm>
              <a:off x="223359" y="4295037"/>
              <a:ext cx="1495379" cy="1060662"/>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s-CL" sz="1200" dirty="0" smtClean="0">
                  <a:cs typeface="Arial" pitchFamily="34" charset="0"/>
                </a:rPr>
                <a:t>Permitir el acceso a terceras partes para la iniciación y servicios de información (ej.: PSD2)</a:t>
              </a:r>
            </a:p>
            <a:p>
              <a:pPr marL="177800" indent="-177800">
                <a:spcBef>
                  <a:spcPct val="40000"/>
                </a:spcBef>
                <a:buFont typeface="Wingdings" pitchFamily="2" charset="2"/>
                <a:buChar char="n"/>
              </a:pPr>
              <a:endParaRPr lang="es-CL" sz="1200" dirty="0">
                <a:cs typeface="Arial" pitchFamily="34" charset="0"/>
              </a:endParaRPr>
            </a:p>
          </p:txBody>
        </p:sp>
        <p:sp>
          <p:nvSpPr>
            <p:cNvPr id="59" name="Freeform 26"/>
            <p:cNvSpPr>
              <a:spLocks/>
            </p:cNvSpPr>
            <p:nvPr/>
          </p:nvSpPr>
          <p:spPr bwMode="auto">
            <a:xfrm>
              <a:off x="1753488" y="4199270"/>
              <a:ext cx="1184000" cy="1500444"/>
            </a:xfrm>
            <a:custGeom>
              <a:avLst/>
              <a:gdLst/>
              <a:ahLst/>
              <a:cxnLst>
                <a:cxn ang="0">
                  <a:pos x="221" y="1195"/>
                </a:cxn>
                <a:cxn ang="0">
                  <a:pos x="193" y="1139"/>
                </a:cxn>
                <a:cxn ang="0">
                  <a:pos x="166" y="1082"/>
                </a:cxn>
                <a:cxn ang="0">
                  <a:pos x="137" y="1025"/>
                </a:cxn>
                <a:cxn ang="0">
                  <a:pos x="120" y="969"/>
                </a:cxn>
                <a:cxn ang="0">
                  <a:pos x="91" y="905"/>
                </a:cxn>
                <a:cxn ang="0">
                  <a:pos x="73" y="847"/>
                </a:cxn>
                <a:cxn ang="0">
                  <a:pos x="56" y="781"/>
                </a:cxn>
                <a:cxn ang="0">
                  <a:pos x="46" y="725"/>
                </a:cxn>
                <a:cxn ang="0">
                  <a:pos x="27" y="660"/>
                </a:cxn>
                <a:cxn ang="0">
                  <a:pos x="18" y="602"/>
                </a:cxn>
                <a:cxn ang="0">
                  <a:pos x="8" y="536"/>
                </a:cxn>
                <a:cxn ang="0">
                  <a:pos x="0" y="470"/>
                </a:cxn>
                <a:cxn ang="0">
                  <a:pos x="0" y="405"/>
                </a:cxn>
                <a:cxn ang="0">
                  <a:pos x="0" y="349"/>
                </a:cxn>
                <a:cxn ang="0">
                  <a:pos x="0" y="283"/>
                </a:cxn>
                <a:cxn ang="0">
                  <a:pos x="0" y="216"/>
                </a:cxn>
                <a:cxn ang="0">
                  <a:pos x="0" y="150"/>
                </a:cxn>
                <a:cxn ang="0">
                  <a:pos x="8" y="96"/>
                </a:cxn>
                <a:cxn ang="0">
                  <a:pos x="18" y="29"/>
                </a:cxn>
                <a:cxn ang="0">
                  <a:pos x="899" y="150"/>
                </a:cxn>
                <a:cxn ang="0">
                  <a:pos x="899" y="187"/>
                </a:cxn>
                <a:cxn ang="0">
                  <a:pos x="889" y="216"/>
                </a:cxn>
                <a:cxn ang="0">
                  <a:pos x="889" y="254"/>
                </a:cxn>
                <a:cxn ang="0">
                  <a:pos x="889" y="283"/>
                </a:cxn>
                <a:cxn ang="0">
                  <a:pos x="889" y="311"/>
                </a:cxn>
                <a:cxn ang="0">
                  <a:pos x="889" y="349"/>
                </a:cxn>
                <a:cxn ang="0">
                  <a:pos x="889" y="378"/>
                </a:cxn>
                <a:cxn ang="0">
                  <a:pos x="889" y="405"/>
                </a:cxn>
                <a:cxn ang="0">
                  <a:pos x="899" y="442"/>
                </a:cxn>
                <a:cxn ang="0">
                  <a:pos x="899" y="470"/>
                </a:cxn>
                <a:cxn ang="0">
                  <a:pos x="908" y="498"/>
                </a:cxn>
                <a:cxn ang="0">
                  <a:pos x="918" y="536"/>
                </a:cxn>
                <a:cxn ang="0">
                  <a:pos x="918" y="565"/>
                </a:cxn>
                <a:cxn ang="0">
                  <a:pos x="926" y="594"/>
                </a:cxn>
                <a:cxn ang="0">
                  <a:pos x="945" y="623"/>
                </a:cxn>
                <a:cxn ang="0">
                  <a:pos x="954" y="650"/>
                </a:cxn>
                <a:cxn ang="0">
                  <a:pos x="964" y="687"/>
                </a:cxn>
                <a:cxn ang="0">
                  <a:pos x="972" y="714"/>
                </a:cxn>
                <a:cxn ang="0">
                  <a:pos x="991" y="743"/>
                </a:cxn>
                <a:cxn ang="0">
                  <a:pos x="1010" y="772"/>
                </a:cxn>
              </a:cxnLst>
              <a:rect l="0" t="0" r="r" b="b"/>
              <a:pathLst>
                <a:path w="1010" h="1224">
                  <a:moveTo>
                    <a:pt x="239" y="1224"/>
                  </a:moveTo>
                  <a:lnTo>
                    <a:pt x="221" y="1195"/>
                  </a:lnTo>
                  <a:lnTo>
                    <a:pt x="202" y="1168"/>
                  </a:lnTo>
                  <a:lnTo>
                    <a:pt x="193" y="1139"/>
                  </a:lnTo>
                  <a:lnTo>
                    <a:pt x="175" y="1110"/>
                  </a:lnTo>
                  <a:lnTo>
                    <a:pt x="166" y="1082"/>
                  </a:lnTo>
                  <a:lnTo>
                    <a:pt x="148" y="1054"/>
                  </a:lnTo>
                  <a:lnTo>
                    <a:pt x="137" y="1025"/>
                  </a:lnTo>
                  <a:lnTo>
                    <a:pt x="129" y="997"/>
                  </a:lnTo>
                  <a:lnTo>
                    <a:pt x="120" y="969"/>
                  </a:lnTo>
                  <a:lnTo>
                    <a:pt x="102" y="932"/>
                  </a:lnTo>
                  <a:lnTo>
                    <a:pt x="91" y="905"/>
                  </a:lnTo>
                  <a:lnTo>
                    <a:pt x="83" y="876"/>
                  </a:lnTo>
                  <a:lnTo>
                    <a:pt x="73" y="847"/>
                  </a:lnTo>
                  <a:lnTo>
                    <a:pt x="64" y="820"/>
                  </a:lnTo>
                  <a:lnTo>
                    <a:pt x="56" y="781"/>
                  </a:lnTo>
                  <a:lnTo>
                    <a:pt x="46" y="753"/>
                  </a:lnTo>
                  <a:lnTo>
                    <a:pt x="46" y="725"/>
                  </a:lnTo>
                  <a:lnTo>
                    <a:pt x="37" y="687"/>
                  </a:lnTo>
                  <a:lnTo>
                    <a:pt x="27" y="660"/>
                  </a:lnTo>
                  <a:lnTo>
                    <a:pt x="27" y="631"/>
                  </a:lnTo>
                  <a:lnTo>
                    <a:pt x="18" y="602"/>
                  </a:lnTo>
                  <a:lnTo>
                    <a:pt x="18" y="565"/>
                  </a:lnTo>
                  <a:lnTo>
                    <a:pt x="8" y="536"/>
                  </a:lnTo>
                  <a:lnTo>
                    <a:pt x="8" y="498"/>
                  </a:lnTo>
                  <a:lnTo>
                    <a:pt x="0" y="470"/>
                  </a:lnTo>
                  <a:lnTo>
                    <a:pt x="0" y="442"/>
                  </a:lnTo>
                  <a:lnTo>
                    <a:pt x="0" y="405"/>
                  </a:lnTo>
                  <a:lnTo>
                    <a:pt x="0" y="378"/>
                  </a:lnTo>
                  <a:lnTo>
                    <a:pt x="0" y="349"/>
                  </a:lnTo>
                  <a:lnTo>
                    <a:pt x="0" y="311"/>
                  </a:lnTo>
                  <a:lnTo>
                    <a:pt x="0" y="283"/>
                  </a:lnTo>
                  <a:lnTo>
                    <a:pt x="0" y="245"/>
                  </a:lnTo>
                  <a:lnTo>
                    <a:pt x="0" y="216"/>
                  </a:lnTo>
                  <a:lnTo>
                    <a:pt x="0" y="187"/>
                  </a:lnTo>
                  <a:lnTo>
                    <a:pt x="0" y="150"/>
                  </a:lnTo>
                  <a:lnTo>
                    <a:pt x="8" y="121"/>
                  </a:lnTo>
                  <a:lnTo>
                    <a:pt x="8" y="96"/>
                  </a:lnTo>
                  <a:lnTo>
                    <a:pt x="18" y="56"/>
                  </a:lnTo>
                  <a:lnTo>
                    <a:pt x="18" y="29"/>
                  </a:lnTo>
                  <a:lnTo>
                    <a:pt x="27" y="0"/>
                  </a:lnTo>
                  <a:lnTo>
                    <a:pt x="899" y="150"/>
                  </a:lnTo>
                  <a:lnTo>
                    <a:pt x="899" y="169"/>
                  </a:lnTo>
                  <a:lnTo>
                    <a:pt x="899" y="187"/>
                  </a:lnTo>
                  <a:lnTo>
                    <a:pt x="889" y="198"/>
                  </a:lnTo>
                  <a:lnTo>
                    <a:pt x="889" y="216"/>
                  </a:lnTo>
                  <a:lnTo>
                    <a:pt x="889" y="235"/>
                  </a:lnTo>
                  <a:lnTo>
                    <a:pt x="889" y="254"/>
                  </a:lnTo>
                  <a:lnTo>
                    <a:pt x="889" y="264"/>
                  </a:lnTo>
                  <a:lnTo>
                    <a:pt x="889" y="283"/>
                  </a:lnTo>
                  <a:lnTo>
                    <a:pt x="889" y="301"/>
                  </a:lnTo>
                  <a:lnTo>
                    <a:pt x="889" y="311"/>
                  </a:lnTo>
                  <a:lnTo>
                    <a:pt x="889" y="330"/>
                  </a:lnTo>
                  <a:lnTo>
                    <a:pt x="889" y="349"/>
                  </a:lnTo>
                  <a:lnTo>
                    <a:pt x="889" y="359"/>
                  </a:lnTo>
                  <a:lnTo>
                    <a:pt x="889" y="378"/>
                  </a:lnTo>
                  <a:lnTo>
                    <a:pt x="889" y="395"/>
                  </a:lnTo>
                  <a:lnTo>
                    <a:pt x="889" y="405"/>
                  </a:lnTo>
                  <a:lnTo>
                    <a:pt x="889" y="424"/>
                  </a:lnTo>
                  <a:lnTo>
                    <a:pt x="899" y="442"/>
                  </a:lnTo>
                  <a:lnTo>
                    <a:pt x="899" y="451"/>
                  </a:lnTo>
                  <a:lnTo>
                    <a:pt x="899" y="470"/>
                  </a:lnTo>
                  <a:lnTo>
                    <a:pt x="908" y="490"/>
                  </a:lnTo>
                  <a:lnTo>
                    <a:pt x="908" y="498"/>
                  </a:lnTo>
                  <a:lnTo>
                    <a:pt x="908" y="517"/>
                  </a:lnTo>
                  <a:lnTo>
                    <a:pt x="918" y="536"/>
                  </a:lnTo>
                  <a:lnTo>
                    <a:pt x="918" y="546"/>
                  </a:lnTo>
                  <a:lnTo>
                    <a:pt x="918" y="565"/>
                  </a:lnTo>
                  <a:lnTo>
                    <a:pt x="926" y="575"/>
                  </a:lnTo>
                  <a:lnTo>
                    <a:pt x="926" y="594"/>
                  </a:lnTo>
                  <a:lnTo>
                    <a:pt x="937" y="612"/>
                  </a:lnTo>
                  <a:lnTo>
                    <a:pt x="945" y="623"/>
                  </a:lnTo>
                  <a:lnTo>
                    <a:pt x="945" y="641"/>
                  </a:lnTo>
                  <a:lnTo>
                    <a:pt x="954" y="650"/>
                  </a:lnTo>
                  <a:lnTo>
                    <a:pt x="954" y="668"/>
                  </a:lnTo>
                  <a:lnTo>
                    <a:pt x="964" y="687"/>
                  </a:lnTo>
                  <a:lnTo>
                    <a:pt x="972" y="696"/>
                  </a:lnTo>
                  <a:lnTo>
                    <a:pt x="972" y="714"/>
                  </a:lnTo>
                  <a:lnTo>
                    <a:pt x="982" y="725"/>
                  </a:lnTo>
                  <a:lnTo>
                    <a:pt x="991" y="743"/>
                  </a:lnTo>
                  <a:lnTo>
                    <a:pt x="1001" y="753"/>
                  </a:lnTo>
                  <a:lnTo>
                    <a:pt x="1010" y="772"/>
                  </a:lnTo>
                  <a:lnTo>
                    <a:pt x="239" y="1224"/>
                  </a:lnTo>
                  <a:close/>
                </a:path>
              </a:pathLst>
            </a:custGeom>
            <a:solidFill>
              <a:schemeClr val="bg1">
                <a:lumMod val="85000"/>
              </a:schemeClr>
            </a:solidFill>
            <a:ln w="6350">
              <a:noFill/>
              <a:prstDash val="solid"/>
              <a:round/>
              <a:headEnd/>
              <a:tailEnd/>
            </a:ln>
          </p:spPr>
          <p:txBody>
            <a:bodyPr lIns="45720" rIns="45720" anchor="ctr" anchorCtr="1"/>
            <a:lstStyle/>
            <a:p>
              <a:endParaRPr lang="en-US" sz="1600"/>
            </a:p>
          </p:txBody>
        </p:sp>
        <p:sp>
          <p:nvSpPr>
            <p:cNvPr id="80" name="Text Box 40"/>
            <p:cNvSpPr txBox="1">
              <a:spLocks noChangeArrowheads="1"/>
            </p:cNvSpPr>
            <p:nvPr/>
          </p:nvSpPr>
          <p:spPr bwMode="auto">
            <a:xfrm>
              <a:off x="1676279" y="4719322"/>
              <a:ext cx="1259396" cy="428445"/>
            </a:xfrm>
            <a:prstGeom prst="rect">
              <a:avLst/>
            </a:prstGeom>
            <a:noFill/>
            <a:ln w="6350">
              <a:noFill/>
              <a:miter lim="800000"/>
              <a:headEnd/>
              <a:tailEnd/>
            </a:ln>
            <a:effectLst/>
          </p:spPr>
          <p:txBody>
            <a:bodyPr lIns="45720" rIns="45720" anchor="ctr" anchorCtr="1"/>
            <a:lstStyle/>
            <a:p>
              <a:pPr algn="ctr" eaLnBrk="0" hangingPunct="0">
                <a:spcBef>
                  <a:spcPct val="0"/>
                </a:spcBef>
              </a:pPr>
              <a:r>
                <a:rPr lang="en-US" sz="1500" b="1" dirty="0" err="1" smtClean="0">
                  <a:solidFill>
                    <a:sysClr val="windowText" lastClr="000000"/>
                  </a:solidFill>
                </a:rPr>
                <a:t>Iniciación</a:t>
              </a:r>
              <a:endParaRPr lang="en-US" sz="1500" b="1" dirty="0">
                <a:solidFill>
                  <a:sysClr val="windowText" lastClr="000000"/>
                </a:solidFill>
              </a:endParaRPr>
            </a:p>
          </p:txBody>
        </p:sp>
        <p:sp>
          <p:nvSpPr>
            <p:cNvPr id="7" name="Oval 6"/>
            <p:cNvSpPr/>
            <p:nvPr/>
          </p:nvSpPr>
          <p:spPr>
            <a:xfrm>
              <a:off x="1676279" y="4099217"/>
              <a:ext cx="252881" cy="25288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grpSp>
      <p:grpSp>
        <p:nvGrpSpPr>
          <p:cNvPr id="9" name="Group 8"/>
          <p:cNvGrpSpPr/>
          <p:nvPr/>
        </p:nvGrpSpPr>
        <p:grpSpPr>
          <a:xfrm>
            <a:off x="577617" y="1320663"/>
            <a:ext cx="3719363" cy="1998607"/>
            <a:chOff x="577617" y="1320663"/>
            <a:chExt cx="3719363" cy="1998607"/>
          </a:xfrm>
        </p:grpSpPr>
        <p:sp>
          <p:nvSpPr>
            <p:cNvPr id="39" name="Rectangle 33"/>
            <p:cNvSpPr>
              <a:spLocks noChangeArrowheads="1"/>
            </p:cNvSpPr>
            <p:nvPr/>
          </p:nvSpPr>
          <p:spPr bwMode="auto">
            <a:xfrm>
              <a:off x="577617" y="1320663"/>
              <a:ext cx="3285124" cy="643895"/>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s-CL" sz="1200" dirty="0" smtClean="0">
                  <a:cs typeface="Arial" pitchFamily="34" charset="0"/>
                </a:rPr>
                <a:t>Ofrecer nuevas experiencias en </a:t>
              </a:r>
              <a:r>
                <a:rPr lang="es-CL" sz="1200" dirty="0" err="1" smtClean="0">
                  <a:cs typeface="Arial" pitchFamily="34" charset="0"/>
                </a:rPr>
                <a:t>adquirencia</a:t>
              </a:r>
              <a:r>
                <a:rPr lang="es-CL" sz="1200" dirty="0" smtClean="0">
                  <a:cs typeface="Arial" pitchFamily="34" charset="0"/>
                </a:rPr>
                <a:t> </a:t>
              </a:r>
              <a:r>
                <a:rPr lang="es-CL" sz="1200" dirty="0" err="1" smtClean="0">
                  <a:cs typeface="Arial" pitchFamily="34" charset="0"/>
                </a:rPr>
                <a:t>multi</a:t>
              </a:r>
              <a:r>
                <a:rPr lang="es-CL" sz="1200" dirty="0" smtClean="0">
                  <a:cs typeface="Arial" pitchFamily="34" charset="0"/>
                </a:rPr>
                <a:t>-producto y </a:t>
              </a:r>
              <a:r>
                <a:rPr lang="es-CL" sz="1200" dirty="0" err="1" smtClean="0">
                  <a:cs typeface="Arial" pitchFamily="34" charset="0"/>
                </a:rPr>
                <a:t>multi</a:t>
              </a:r>
              <a:r>
                <a:rPr lang="es-CL" sz="1200" dirty="0" smtClean="0">
                  <a:cs typeface="Arial" pitchFamily="34" charset="0"/>
                </a:rPr>
                <a:t>-canal incorporando servicios de valor agregado (ej.: </a:t>
              </a:r>
              <a:r>
                <a:rPr lang="es-CL" sz="1200" dirty="0" err="1" smtClean="0">
                  <a:cs typeface="Arial" pitchFamily="34" charset="0"/>
                </a:rPr>
                <a:t>reporting</a:t>
              </a:r>
              <a:r>
                <a:rPr lang="es-CL" sz="1200" dirty="0" smtClean="0">
                  <a:cs typeface="Arial" pitchFamily="34" charset="0"/>
                </a:rPr>
                <a:t>, expense </a:t>
              </a:r>
              <a:r>
                <a:rPr lang="es-CL" sz="1200" dirty="0" err="1" smtClean="0">
                  <a:cs typeface="Arial" pitchFamily="34" charset="0"/>
                </a:rPr>
                <a:t>mgmt</a:t>
              </a:r>
              <a:r>
                <a:rPr lang="es-CL" sz="1200" dirty="0" smtClean="0">
                  <a:cs typeface="Arial" pitchFamily="34" charset="0"/>
                </a:rPr>
                <a:t>., </a:t>
              </a:r>
              <a:r>
                <a:rPr lang="es-CL" sz="1200" dirty="0" err="1" smtClean="0">
                  <a:cs typeface="Arial" pitchFamily="34" charset="0"/>
                </a:rPr>
                <a:t>loyalty</a:t>
              </a:r>
              <a:r>
                <a:rPr lang="es-CL" sz="1200" dirty="0" smtClean="0">
                  <a:cs typeface="Arial" pitchFamily="34" charset="0"/>
                </a:rPr>
                <a:t>)</a:t>
              </a:r>
              <a:endParaRPr lang="es-CL" sz="1200" dirty="0">
                <a:cs typeface="Arial" pitchFamily="34" charset="0"/>
              </a:endParaRPr>
            </a:p>
          </p:txBody>
        </p:sp>
        <p:sp>
          <p:nvSpPr>
            <p:cNvPr id="58" name="Freeform 25"/>
            <p:cNvSpPr>
              <a:spLocks/>
            </p:cNvSpPr>
            <p:nvPr/>
          </p:nvSpPr>
          <p:spPr bwMode="auto">
            <a:xfrm>
              <a:off x="2793487" y="2032160"/>
              <a:ext cx="1422222" cy="1287110"/>
            </a:xfrm>
            <a:custGeom>
              <a:avLst/>
              <a:gdLst/>
              <a:ahLst/>
              <a:cxnLst>
                <a:cxn ang="0">
                  <a:pos x="20" y="379"/>
                </a:cxn>
                <a:cxn ang="0">
                  <a:pos x="78" y="344"/>
                </a:cxn>
                <a:cxn ang="0">
                  <a:pos x="127" y="308"/>
                </a:cxn>
                <a:cxn ang="0">
                  <a:pos x="187" y="274"/>
                </a:cxn>
                <a:cxn ang="0">
                  <a:pos x="235" y="238"/>
                </a:cxn>
                <a:cxn ang="0">
                  <a:pos x="292" y="213"/>
                </a:cxn>
                <a:cxn ang="0">
                  <a:pos x="352" y="186"/>
                </a:cxn>
                <a:cxn ang="0">
                  <a:pos x="411" y="158"/>
                </a:cxn>
                <a:cxn ang="0">
                  <a:pos x="471" y="133"/>
                </a:cxn>
                <a:cxn ang="0">
                  <a:pos x="537" y="114"/>
                </a:cxn>
                <a:cxn ang="0">
                  <a:pos x="597" y="87"/>
                </a:cxn>
                <a:cxn ang="0">
                  <a:pos x="655" y="70"/>
                </a:cxn>
                <a:cxn ang="0">
                  <a:pos x="724" y="53"/>
                </a:cxn>
                <a:cxn ang="0">
                  <a:pos x="784" y="43"/>
                </a:cxn>
                <a:cxn ang="0">
                  <a:pos x="850" y="26"/>
                </a:cxn>
                <a:cxn ang="0">
                  <a:pos x="920" y="17"/>
                </a:cxn>
                <a:cxn ang="0">
                  <a:pos x="978" y="9"/>
                </a:cxn>
                <a:cxn ang="0">
                  <a:pos x="1047" y="0"/>
                </a:cxn>
                <a:cxn ang="0">
                  <a:pos x="1115" y="0"/>
                </a:cxn>
                <a:cxn ang="0">
                  <a:pos x="1173" y="0"/>
                </a:cxn>
                <a:cxn ang="0">
                  <a:pos x="1212" y="857"/>
                </a:cxn>
                <a:cxn ang="0">
                  <a:pos x="1173" y="857"/>
                </a:cxn>
                <a:cxn ang="0">
                  <a:pos x="1144" y="857"/>
                </a:cxn>
                <a:cxn ang="0">
                  <a:pos x="1115" y="857"/>
                </a:cxn>
                <a:cxn ang="0">
                  <a:pos x="1076" y="866"/>
                </a:cxn>
                <a:cxn ang="0">
                  <a:pos x="1047" y="866"/>
                </a:cxn>
                <a:cxn ang="0">
                  <a:pos x="1017" y="874"/>
                </a:cxn>
                <a:cxn ang="0">
                  <a:pos x="988" y="884"/>
                </a:cxn>
                <a:cxn ang="0">
                  <a:pos x="949" y="884"/>
                </a:cxn>
                <a:cxn ang="0">
                  <a:pos x="920" y="893"/>
                </a:cxn>
                <a:cxn ang="0">
                  <a:pos x="889" y="910"/>
                </a:cxn>
                <a:cxn ang="0">
                  <a:pos x="860" y="920"/>
                </a:cxn>
                <a:cxn ang="0">
                  <a:pos x="831" y="928"/>
                </a:cxn>
                <a:cxn ang="0">
                  <a:pos x="802" y="945"/>
                </a:cxn>
                <a:cxn ang="0">
                  <a:pos x="774" y="954"/>
                </a:cxn>
                <a:cxn ang="0">
                  <a:pos x="743" y="973"/>
                </a:cxn>
                <a:cxn ang="0">
                  <a:pos x="714" y="981"/>
                </a:cxn>
                <a:cxn ang="0">
                  <a:pos x="685" y="1000"/>
                </a:cxn>
                <a:cxn ang="0">
                  <a:pos x="655" y="1017"/>
                </a:cxn>
                <a:cxn ang="0">
                  <a:pos x="636" y="1036"/>
                </a:cxn>
                <a:cxn ang="0">
                  <a:pos x="605" y="1053"/>
                </a:cxn>
              </a:cxnLst>
              <a:rect l="0" t="0" r="r" b="b"/>
              <a:pathLst>
                <a:path w="1212" h="1053">
                  <a:moveTo>
                    <a:pt x="0" y="398"/>
                  </a:moveTo>
                  <a:lnTo>
                    <a:pt x="20" y="379"/>
                  </a:lnTo>
                  <a:lnTo>
                    <a:pt x="49" y="362"/>
                  </a:lnTo>
                  <a:lnTo>
                    <a:pt x="78" y="344"/>
                  </a:lnTo>
                  <a:lnTo>
                    <a:pt x="99" y="327"/>
                  </a:lnTo>
                  <a:lnTo>
                    <a:pt x="127" y="308"/>
                  </a:lnTo>
                  <a:lnTo>
                    <a:pt x="156" y="293"/>
                  </a:lnTo>
                  <a:lnTo>
                    <a:pt x="187" y="274"/>
                  </a:lnTo>
                  <a:lnTo>
                    <a:pt x="206" y="257"/>
                  </a:lnTo>
                  <a:lnTo>
                    <a:pt x="235" y="238"/>
                  </a:lnTo>
                  <a:lnTo>
                    <a:pt x="263" y="230"/>
                  </a:lnTo>
                  <a:lnTo>
                    <a:pt x="292" y="213"/>
                  </a:lnTo>
                  <a:lnTo>
                    <a:pt x="323" y="194"/>
                  </a:lnTo>
                  <a:lnTo>
                    <a:pt x="352" y="186"/>
                  </a:lnTo>
                  <a:lnTo>
                    <a:pt x="381" y="169"/>
                  </a:lnTo>
                  <a:lnTo>
                    <a:pt x="411" y="158"/>
                  </a:lnTo>
                  <a:lnTo>
                    <a:pt x="440" y="141"/>
                  </a:lnTo>
                  <a:lnTo>
                    <a:pt x="471" y="133"/>
                  </a:lnTo>
                  <a:lnTo>
                    <a:pt x="500" y="123"/>
                  </a:lnTo>
                  <a:lnTo>
                    <a:pt x="537" y="114"/>
                  </a:lnTo>
                  <a:lnTo>
                    <a:pt x="566" y="97"/>
                  </a:lnTo>
                  <a:lnTo>
                    <a:pt x="597" y="87"/>
                  </a:lnTo>
                  <a:lnTo>
                    <a:pt x="626" y="78"/>
                  </a:lnTo>
                  <a:lnTo>
                    <a:pt x="655" y="70"/>
                  </a:lnTo>
                  <a:lnTo>
                    <a:pt x="695" y="61"/>
                  </a:lnTo>
                  <a:lnTo>
                    <a:pt x="724" y="53"/>
                  </a:lnTo>
                  <a:lnTo>
                    <a:pt x="753" y="43"/>
                  </a:lnTo>
                  <a:lnTo>
                    <a:pt x="784" y="43"/>
                  </a:lnTo>
                  <a:lnTo>
                    <a:pt x="823" y="34"/>
                  </a:lnTo>
                  <a:lnTo>
                    <a:pt x="850" y="26"/>
                  </a:lnTo>
                  <a:lnTo>
                    <a:pt x="879" y="26"/>
                  </a:lnTo>
                  <a:lnTo>
                    <a:pt x="920" y="17"/>
                  </a:lnTo>
                  <a:lnTo>
                    <a:pt x="949" y="17"/>
                  </a:lnTo>
                  <a:lnTo>
                    <a:pt x="978" y="9"/>
                  </a:lnTo>
                  <a:lnTo>
                    <a:pt x="1017" y="9"/>
                  </a:lnTo>
                  <a:lnTo>
                    <a:pt x="1047" y="0"/>
                  </a:lnTo>
                  <a:lnTo>
                    <a:pt x="1076" y="0"/>
                  </a:lnTo>
                  <a:lnTo>
                    <a:pt x="1115" y="0"/>
                  </a:lnTo>
                  <a:lnTo>
                    <a:pt x="1144" y="0"/>
                  </a:lnTo>
                  <a:lnTo>
                    <a:pt x="1173" y="0"/>
                  </a:lnTo>
                  <a:lnTo>
                    <a:pt x="1212" y="0"/>
                  </a:lnTo>
                  <a:lnTo>
                    <a:pt x="1212" y="857"/>
                  </a:lnTo>
                  <a:lnTo>
                    <a:pt x="1192" y="857"/>
                  </a:lnTo>
                  <a:lnTo>
                    <a:pt x="1173" y="857"/>
                  </a:lnTo>
                  <a:lnTo>
                    <a:pt x="1163" y="857"/>
                  </a:lnTo>
                  <a:lnTo>
                    <a:pt x="1144" y="857"/>
                  </a:lnTo>
                  <a:lnTo>
                    <a:pt x="1125" y="857"/>
                  </a:lnTo>
                  <a:lnTo>
                    <a:pt x="1115" y="857"/>
                  </a:lnTo>
                  <a:lnTo>
                    <a:pt x="1097" y="857"/>
                  </a:lnTo>
                  <a:lnTo>
                    <a:pt x="1076" y="866"/>
                  </a:lnTo>
                  <a:lnTo>
                    <a:pt x="1066" y="866"/>
                  </a:lnTo>
                  <a:lnTo>
                    <a:pt x="1047" y="866"/>
                  </a:lnTo>
                  <a:lnTo>
                    <a:pt x="1027" y="874"/>
                  </a:lnTo>
                  <a:lnTo>
                    <a:pt x="1017" y="874"/>
                  </a:lnTo>
                  <a:lnTo>
                    <a:pt x="998" y="874"/>
                  </a:lnTo>
                  <a:lnTo>
                    <a:pt x="988" y="884"/>
                  </a:lnTo>
                  <a:lnTo>
                    <a:pt x="967" y="884"/>
                  </a:lnTo>
                  <a:lnTo>
                    <a:pt x="949" y="884"/>
                  </a:lnTo>
                  <a:lnTo>
                    <a:pt x="938" y="893"/>
                  </a:lnTo>
                  <a:lnTo>
                    <a:pt x="920" y="893"/>
                  </a:lnTo>
                  <a:lnTo>
                    <a:pt x="899" y="901"/>
                  </a:lnTo>
                  <a:lnTo>
                    <a:pt x="889" y="910"/>
                  </a:lnTo>
                  <a:lnTo>
                    <a:pt x="870" y="910"/>
                  </a:lnTo>
                  <a:lnTo>
                    <a:pt x="860" y="920"/>
                  </a:lnTo>
                  <a:lnTo>
                    <a:pt x="840" y="920"/>
                  </a:lnTo>
                  <a:lnTo>
                    <a:pt x="831" y="928"/>
                  </a:lnTo>
                  <a:lnTo>
                    <a:pt x="813" y="937"/>
                  </a:lnTo>
                  <a:lnTo>
                    <a:pt x="802" y="945"/>
                  </a:lnTo>
                  <a:lnTo>
                    <a:pt x="784" y="945"/>
                  </a:lnTo>
                  <a:lnTo>
                    <a:pt x="774" y="954"/>
                  </a:lnTo>
                  <a:lnTo>
                    <a:pt x="753" y="964"/>
                  </a:lnTo>
                  <a:lnTo>
                    <a:pt x="743" y="973"/>
                  </a:lnTo>
                  <a:lnTo>
                    <a:pt x="724" y="981"/>
                  </a:lnTo>
                  <a:lnTo>
                    <a:pt x="714" y="981"/>
                  </a:lnTo>
                  <a:lnTo>
                    <a:pt x="695" y="990"/>
                  </a:lnTo>
                  <a:lnTo>
                    <a:pt x="685" y="1000"/>
                  </a:lnTo>
                  <a:lnTo>
                    <a:pt x="675" y="1008"/>
                  </a:lnTo>
                  <a:lnTo>
                    <a:pt x="655" y="1017"/>
                  </a:lnTo>
                  <a:lnTo>
                    <a:pt x="646" y="1025"/>
                  </a:lnTo>
                  <a:lnTo>
                    <a:pt x="636" y="1036"/>
                  </a:lnTo>
                  <a:lnTo>
                    <a:pt x="615" y="1044"/>
                  </a:lnTo>
                  <a:lnTo>
                    <a:pt x="605" y="1053"/>
                  </a:lnTo>
                  <a:lnTo>
                    <a:pt x="0" y="398"/>
                  </a:lnTo>
                  <a:close/>
                </a:path>
              </a:pathLst>
            </a:custGeom>
            <a:solidFill>
              <a:schemeClr val="bg1">
                <a:lumMod val="85000"/>
              </a:schemeClr>
            </a:solidFill>
            <a:ln w="6350">
              <a:noFill/>
              <a:prstDash val="solid"/>
              <a:round/>
              <a:headEnd/>
              <a:tailEnd/>
            </a:ln>
          </p:spPr>
          <p:txBody>
            <a:bodyPr lIns="45720" rIns="45720" anchor="ctr" anchorCtr="1"/>
            <a:lstStyle/>
            <a:p>
              <a:endParaRPr lang="en-US" sz="1600"/>
            </a:p>
          </p:txBody>
        </p:sp>
        <p:sp>
          <p:nvSpPr>
            <p:cNvPr id="82" name="Text Box 42"/>
            <p:cNvSpPr txBox="1">
              <a:spLocks noChangeArrowheads="1"/>
            </p:cNvSpPr>
            <p:nvPr/>
          </p:nvSpPr>
          <p:spPr bwMode="auto">
            <a:xfrm>
              <a:off x="2956740" y="2359821"/>
              <a:ext cx="1271313" cy="428445"/>
            </a:xfrm>
            <a:prstGeom prst="rect">
              <a:avLst/>
            </a:prstGeom>
            <a:noFill/>
            <a:ln w="6350">
              <a:noFill/>
              <a:miter lim="800000"/>
              <a:headEnd/>
              <a:tailEnd/>
            </a:ln>
            <a:effectLst/>
          </p:spPr>
          <p:txBody>
            <a:bodyPr lIns="45720" rIns="45720" anchor="ctr" anchorCtr="1"/>
            <a:lstStyle/>
            <a:p>
              <a:pPr algn="ctr" eaLnBrk="0" hangingPunct="0">
                <a:spcBef>
                  <a:spcPct val="0"/>
                </a:spcBef>
              </a:pPr>
              <a:r>
                <a:rPr lang="en-US" sz="1500" b="1" dirty="0" err="1" smtClean="0">
                  <a:solidFill>
                    <a:sysClr val="windowText" lastClr="000000"/>
                  </a:solidFill>
                </a:rPr>
                <a:t>Adquirencia</a:t>
              </a:r>
              <a:endParaRPr lang="en-US" sz="1500" b="1" dirty="0">
                <a:solidFill>
                  <a:sysClr val="windowText" lastClr="000000"/>
                </a:solidFill>
              </a:endParaRPr>
            </a:p>
          </p:txBody>
        </p:sp>
        <p:sp>
          <p:nvSpPr>
            <p:cNvPr id="25" name="Oval 24"/>
            <p:cNvSpPr/>
            <p:nvPr/>
          </p:nvSpPr>
          <p:spPr>
            <a:xfrm>
              <a:off x="4044099" y="1882590"/>
              <a:ext cx="252881" cy="25288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grpSp>
      <p:grpSp>
        <p:nvGrpSpPr>
          <p:cNvPr id="11" name="Group 10"/>
          <p:cNvGrpSpPr/>
          <p:nvPr/>
        </p:nvGrpSpPr>
        <p:grpSpPr>
          <a:xfrm>
            <a:off x="4256774" y="1320663"/>
            <a:ext cx="4431614" cy="2016385"/>
            <a:chOff x="4256774" y="1320663"/>
            <a:chExt cx="4431614" cy="2016385"/>
          </a:xfrm>
        </p:grpSpPr>
        <p:sp>
          <p:nvSpPr>
            <p:cNvPr id="40" name="Rectangle 33"/>
            <p:cNvSpPr>
              <a:spLocks noChangeArrowheads="1"/>
            </p:cNvSpPr>
            <p:nvPr/>
          </p:nvSpPr>
          <p:spPr bwMode="auto">
            <a:xfrm>
              <a:off x="5004160" y="1320663"/>
              <a:ext cx="3684228" cy="643895"/>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s-CL" sz="1200" dirty="0" smtClean="0">
                  <a:cs typeface="Arial" pitchFamily="34" charset="0"/>
                </a:rPr>
                <a:t>Migrar infraestructura, tecnología, operaciones, sistemas, procesos, fraude, </a:t>
              </a:r>
              <a:r>
                <a:rPr lang="es-CL" sz="1200" dirty="0" smtClean="0">
                  <a:cs typeface="Arial" pitchFamily="34" charset="0"/>
                </a:rPr>
                <a:t>sistemas </a:t>
              </a:r>
              <a:r>
                <a:rPr lang="es-CL" sz="1200" dirty="0" smtClean="0">
                  <a:cs typeface="Arial" pitchFamily="34" charset="0"/>
                </a:rPr>
                <a:t>de riesgos de </a:t>
              </a:r>
              <a:r>
                <a:rPr lang="es-CL" sz="1200" dirty="0" err="1" smtClean="0">
                  <a:cs typeface="Arial" pitchFamily="34" charset="0"/>
                </a:rPr>
                <a:t>batch</a:t>
              </a:r>
              <a:r>
                <a:rPr lang="es-CL" sz="1200" dirty="0" smtClean="0">
                  <a:cs typeface="Arial" pitchFamily="34" charset="0"/>
                </a:rPr>
                <a:t> </a:t>
              </a:r>
              <a:r>
                <a:rPr lang="es-CL" sz="1200" dirty="0" smtClean="0">
                  <a:cs typeface="Arial" pitchFamily="34" charset="0"/>
                </a:rPr>
                <a:t>a </a:t>
              </a:r>
              <a:r>
                <a:rPr lang="es-CL" sz="1200" dirty="0" smtClean="0">
                  <a:cs typeface="Arial" pitchFamily="34" charset="0"/>
                </a:rPr>
                <a:t>24/7/365 </a:t>
              </a:r>
              <a:r>
                <a:rPr lang="es-CL" sz="1200" dirty="0" smtClean="0">
                  <a:cs typeface="Arial" pitchFamily="34" charset="0"/>
                </a:rPr>
                <a:t>en tiempo real</a:t>
              </a:r>
              <a:endParaRPr lang="es-CL" sz="1200" dirty="0">
                <a:cs typeface="Arial" pitchFamily="34" charset="0"/>
              </a:endParaRPr>
            </a:p>
          </p:txBody>
        </p:sp>
        <p:sp>
          <p:nvSpPr>
            <p:cNvPr id="63" name="Freeform 33"/>
            <p:cNvSpPr>
              <a:spLocks/>
            </p:cNvSpPr>
            <p:nvPr/>
          </p:nvSpPr>
          <p:spPr bwMode="auto">
            <a:xfrm>
              <a:off x="4448598" y="2032160"/>
              <a:ext cx="1420444" cy="1304888"/>
            </a:xfrm>
            <a:custGeom>
              <a:avLst/>
              <a:gdLst/>
              <a:ahLst/>
              <a:cxnLst>
                <a:cxn ang="0">
                  <a:pos x="28" y="0"/>
                </a:cxn>
                <a:cxn ang="0">
                  <a:pos x="98" y="0"/>
                </a:cxn>
                <a:cxn ang="0">
                  <a:pos x="166" y="0"/>
                </a:cxn>
                <a:cxn ang="0">
                  <a:pos x="226" y="9"/>
                </a:cxn>
                <a:cxn ang="0">
                  <a:pos x="292" y="19"/>
                </a:cxn>
                <a:cxn ang="0">
                  <a:pos x="362" y="26"/>
                </a:cxn>
                <a:cxn ang="0">
                  <a:pos x="421" y="44"/>
                </a:cxn>
                <a:cxn ang="0">
                  <a:pos x="489" y="53"/>
                </a:cxn>
                <a:cxn ang="0">
                  <a:pos x="549" y="72"/>
                </a:cxn>
                <a:cxn ang="0">
                  <a:pos x="615" y="89"/>
                </a:cxn>
                <a:cxn ang="0">
                  <a:pos x="675" y="116"/>
                </a:cxn>
                <a:cxn ang="0">
                  <a:pos x="734" y="135"/>
                </a:cxn>
                <a:cxn ang="0">
                  <a:pos x="792" y="160"/>
                </a:cxn>
                <a:cxn ang="0">
                  <a:pos x="851" y="187"/>
                </a:cxn>
                <a:cxn ang="0">
                  <a:pos x="909" y="214"/>
                </a:cxn>
                <a:cxn ang="0">
                  <a:pos x="967" y="242"/>
                </a:cxn>
                <a:cxn ang="0">
                  <a:pos x="1026" y="277"/>
                </a:cxn>
                <a:cxn ang="0">
                  <a:pos x="1076" y="313"/>
                </a:cxn>
                <a:cxn ang="0">
                  <a:pos x="1135" y="349"/>
                </a:cxn>
                <a:cxn ang="0">
                  <a:pos x="1183" y="384"/>
                </a:cxn>
                <a:cxn ang="0">
                  <a:pos x="596" y="1066"/>
                </a:cxn>
                <a:cxn ang="0">
                  <a:pos x="576" y="1047"/>
                </a:cxn>
                <a:cxn ang="0">
                  <a:pos x="549" y="1030"/>
                </a:cxn>
                <a:cxn ang="0">
                  <a:pos x="518" y="1012"/>
                </a:cxn>
                <a:cxn ang="0">
                  <a:pos x="499" y="995"/>
                </a:cxn>
                <a:cxn ang="0">
                  <a:pos x="470" y="985"/>
                </a:cxn>
                <a:cxn ang="0">
                  <a:pos x="440" y="968"/>
                </a:cxn>
                <a:cxn ang="0">
                  <a:pos x="411" y="957"/>
                </a:cxn>
                <a:cxn ang="0">
                  <a:pos x="380" y="940"/>
                </a:cxn>
                <a:cxn ang="0">
                  <a:pos x="351" y="932"/>
                </a:cxn>
                <a:cxn ang="0">
                  <a:pos x="323" y="922"/>
                </a:cxn>
                <a:cxn ang="0">
                  <a:pos x="283" y="905"/>
                </a:cxn>
                <a:cxn ang="0">
                  <a:pos x="253" y="894"/>
                </a:cxn>
                <a:cxn ang="0">
                  <a:pos x="226" y="894"/>
                </a:cxn>
                <a:cxn ang="0">
                  <a:pos x="197" y="886"/>
                </a:cxn>
                <a:cxn ang="0">
                  <a:pos x="156" y="877"/>
                </a:cxn>
                <a:cxn ang="0">
                  <a:pos x="127" y="877"/>
                </a:cxn>
                <a:cxn ang="0">
                  <a:pos x="98" y="867"/>
                </a:cxn>
                <a:cxn ang="0">
                  <a:pos x="59" y="867"/>
                </a:cxn>
                <a:cxn ang="0">
                  <a:pos x="28" y="867"/>
                </a:cxn>
                <a:cxn ang="0">
                  <a:pos x="0" y="867"/>
                </a:cxn>
              </a:cxnLst>
              <a:rect l="0" t="0" r="r" b="b"/>
              <a:pathLst>
                <a:path w="1212" h="1066">
                  <a:moveTo>
                    <a:pt x="0" y="0"/>
                  </a:moveTo>
                  <a:lnTo>
                    <a:pt x="28" y="0"/>
                  </a:lnTo>
                  <a:lnTo>
                    <a:pt x="59" y="0"/>
                  </a:lnTo>
                  <a:lnTo>
                    <a:pt x="98" y="0"/>
                  </a:lnTo>
                  <a:lnTo>
                    <a:pt x="127" y="0"/>
                  </a:lnTo>
                  <a:lnTo>
                    <a:pt x="166" y="0"/>
                  </a:lnTo>
                  <a:lnTo>
                    <a:pt x="197" y="9"/>
                  </a:lnTo>
                  <a:lnTo>
                    <a:pt x="226" y="9"/>
                  </a:lnTo>
                  <a:lnTo>
                    <a:pt x="263" y="19"/>
                  </a:lnTo>
                  <a:lnTo>
                    <a:pt x="292" y="19"/>
                  </a:lnTo>
                  <a:lnTo>
                    <a:pt x="323" y="26"/>
                  </a:lnTo>
                  <a:lnTo>
                    <a:pt x="362" y="26"/>
                  </a:lnTo>
                  <a:lnTo>
                    <a:pt x="391" y="34"/>
                  </a:lnTo>
                  <a:lnTo>
                    <a:pt x="421" y="44"/>
                  </a:lnTo>
                  <a:lnTo>
                    <a:pt x="450" y="44"/>
                  </a:lnTo>
                  <a:lnTo>
                    <a:pt x="489" y="53"/>
                  </a:lnTo>
                  <a:lnTo>
                    <a:pt x="518" y="61"/>
                  </a:lnTo>
                  <a:lnTo>
                    <a:pt x="549" y="72"/>
                  </a:lnTo>
                  <a:lnTo>
                    <a:pt x="576" y="80"/>
                  </a:lnTo>
                  <a:lnTo>
                    <a:pt x="615" y="89"/>
                  </a:lnTo>
                  <a:lnTo>
                    <a:pt x="646" y="97"/>
                  </a:lnTo>
                  <a:lnTo>
                    <a:pt x="675" y="116"/>
                  </a:lnTo>
                  <a:lnTo>
                    <a:pt x="703" y="124"/>
                  </a:lnTo>
                  <a:lnTo>
                    <a:pt x="734" y="135"/>
                  </a:lnTo>
                  <a:lnTo>
                    <a:pt x="763" y="143"/>
                  </a:lnTo>
                  <a:lnTo>
                    <a:pt x="792" y="160"/>
                  </a:lnTo>
                  <a:lnTo>
                    <a:pt x="822" y="170"/>
                  </a:lnTo>
                  <a:lnTo>
                    <a:pt x="851" y="187"/>
                  </a:lnTo>
                  <a:lnTo>
                    <a:pt x="879" y="197"/>
                  </a:lnTo>
                  <a:lnTo>
                    <a:pt x="909" y="214"/>
                  </a:lnTo>
                  <a:lnTo>
                    <a:pt x="938" y="233"/>
                  </a:lnTo>
                  <a:lnTo>
                    <a:pt x="967" y="242"/>
                  </a:lnTo>
                  <a:lnTo>
                    <a:pt x="998" y="260"/>
                  </a:lnTo>
                  <a:lnTo>
                    <a:pt x="1026" y="277"/>
                  </a:lnTo>
                  <a:lnTo>
                    <a:pt x="1055" y="296"/>
                  </a:lnTo>
                  <a:lnTo>
                    <a:pt x="1076" y="313"/>
                  </a:lnTo>
                  <a:lnTo>
                    <a:pt x="1105" y="330"/>
                  </a:lnTo>
                  <a:lnTo>
                    <a:pt x="1135" y="349"/>
                  </a:lnTo>
                  <a:lnTo>
                    <a:pt x="1164" y="366"/>
                  </a:lnTo>
                  <a:lnTo>
                    <a:pt x="1183" y="384"/>
                  </a:lnTo>
                  <a:lnTo>
                    <a:pt x="1212" y="403"/>
                  </a:lnTo>
                  <a:lnTo>
                    <a:pt x="596" y="1066"/>
                  </a:lnTo>
                  <a:lnTo>
                    <a:pt x="586" y="1058"/>
                  </a:lnTo>
                  <a:lnTo>
                    <a:pt x="576" y="1047"/>
                  </a:lnTo>
                  <a:lnTo>
                    <a:pt x="566" y="1039"/>
                  </a:lnTo>
                  <a:lnTo>
                    <a:pt x="549" y="1030"/>
                  </a:lnTo>
                  <a:lnTo>
                    <a:pt x="539" y="1022"/>
                  </a:lnTo>
                  <a:lnTo>
                    <a:pt x="518" y="1012"/>
                  </a:lnTo>
                  <a:lnTo>
                    <a:pt x="510" y="1003"/>
                  </a:lnTo>
                  <a:lnTo>
                    <a:pt x="499" y="995"/>
                  </a:lnTo>
                  <a:lnTo>
                    <a:pt x="479" y="995"/>
                  </a:lnTo>
                  <a:lnTo>
                    <a:pt x="470" y="985"/>
                  </a:lnTo>
                  <a:lnTo>
                    <a:pt x="450" y="976"/>
                  </a:lnTo>
                  <a:lnTo>
                    <a:pt x="440" y="968"/>
                  </a:lnTo>
                  <a:lnTo>
                    <a:pt x="421" y="957"/>
                  </a:lnTo>
                  <a:lnTo>
                    <a:pt x="411" y="957"/>
                  </a:lnTo>
                  <a:lnTo>
                    <a:pt x="391" y="949"/>
                  </a:lnTo>
                  <a:lnTo>
                    <a:pt x="380" y="940"/>
                  </a:lnTo>
                  <a:lnTo>
                    <a:pt x="362" y="932"/>
                  </a:lnTo>
                  <a:lnTo>
                    <a:pt x="351" y="932"/>
                  </a:lnTo>
                  <a:lnTo>
                    <a:pt x="333" y="922"/>
                  </a:lnTo>
                  <a:lnTo>
                    <a:pt x="323" y="922"/>
                  </a:lnTo>
                  <a:lnTo>
                    <a:pt x="302" y="913"/>
                  </a:lnTo>
                  <a:lnTo>
                    <a:pt x="283" y="905"/>
                  </a:lnTo>
                  <a:lnTo>
                    <a:pt x="273" y="905"/>
                  </a:lnTo>
                  <a:lnTo>
                    <a:pt x="253" y="894"/>
                  </a:lnTo>
                  <a:lnTo>
                    <a:pt x="246" y="894"/>
                  </a:lnTo>
                  <a:lnTo>
                    <a:pt x="226" y="894"/>
                  </a:lnTo>
                  <a:lnTo>
                    <a:pt x="205" y="886"/>
                  </a:lnTo>
                  <a:lnTo>
                    <a:pt x="197" y="886"/>
                  </a:lnTo>
                  <a:lnTo>
                    <a:pt x="176" y="886"/>
                  </a:lnTo>
                  <a:lnTo>
                    <a:pt x="156" y="877"/>
                  </a:lnTo>
                  <a:lnTo>
                    <a:pt x="147" y="877"/>
                  </a:lnTo>
                  <a:lnTo>
                    <a:pt x="127" y="877"/>
                  </a:lnTo>
                  <a:lnTo>
                    <a:pt x="108" y="867"/>
                  </a:lnTo>
                  <a:lnTo>
                    <a:pt x="98" y="867"/>
                  </a:lnTo>
                  <a:lnTo>
                    <a:pt x="78" y="867"/>
                  </a:lnTo>
                  <a:lnTo>
                    <a:pt x="59" y="867"/>
                  </a:lnTo>
                  <a:lnTo>
                    <a:pt x="49" y="867"/>
                  </a:lnTo>
                  <a:lnTo>
                    <a:pt x="28" y="867"/>
                  </a:lnTo>
                  <a:lnTo>
                    <a:pt x="10" y="867"/>
                  </a:lnTo>
                  <a:lnTo>
                    <a:pt x="0" y="867"/>
                  </a:lnTo>
                  <a:lnTo>
                    <a:pt x="0" y="0"/>
                  </a:lnTo>
                  <a:close/>
                </a:path>
              </a:pathLst>
            </a:custGeom>
            <a:solidFill>
              <a:schemeClr val="bg1">
                <a:lumMod val="65000"/>
              </a:schemeClr>
            </a:solidFill>
            <a:ln w="6350">
              <a:noFill/>
              <a:prstDash val="solid"/>
              <a:round/>
              <a:headEnd/>
              <a:tailEnd/>
            </a:ln>
          </p:spPr>
          <p:txBody>
            <a:bodyPr lIns="45720" rIns="45720" anchor="ctr" anchorCtr="1"/>
            <a:lstStyle/>
            <a:p>
              <a:endParaRPr lang="en-US" sz="1600"/>
            </a:p>
          </p:txBody>
        </p:sp>
        <p:sp>
          <p:nvSpPr>
            <p:cNvPr id="64" name="Text Box 34"/>
            <p:cNvSpPr txBox="1">
              <a:spLocks noChangeArrowheads="1"/>
            </p:cNvSpPr>
            <p:nvPr/>
          </p:nvSpPr>
          <p:spPr bwMode="auto">
            <a:xfrm>
              <a:off x="4256774" y="2388396"/>
              <a:ext cx="1552020" cy="428445"/>
            </a:xfrm>
            <a:prstGeom prst="rect">
              <a:avLst/>
            </a:prstGeom>
            <a:noFill/>
            <a:ln w="6350">
              <a:noFill/>
              <a:miter lim="800000"/>
              <a:headEnd/>
              <a:tailEnd/>
            </a:ln>
            <a:effectLst/>
          </p:spPr>
          <p:txBody>
            <a:bodyPr lIns="45720" rIns="45720" anchor="ctr" anchorCtr="1"/>
            <a:lstStyle/>
            <a:p>
              <a:pPr eaLnBrk="0" hangingPunct="0">
                <a:spcBef>
                  <a:spcPct val="0"/>
                </a:spcBef>
              </a:pPr>
              <a:r>
                <a:rPr lang="en-US" sz="1500" b="1" dirty="0" err="1" smtClean="0">
                  <a:solidFill>
                    <a:sysClr val="windowText" lastClr="000000"/>
                  </a:solidFill>
                </a:rPr>
                <a:t>Procesa</a:t>
              </a:r>
              <a:r>
                <a:rPr lang="en-US" sz="1500" b="1" dirty="0" smtClean="0">
                  <a:solidFill>
                    <a:sysClr val="windowText" lastClr="000000"/>
                  </a:solidFill>
                </a:rPr>
                <a:t>-</a:t>
              </a:r>
            </a:p>
            <a:p>
              <a:pPr eaLnBrk="0" hangingPunct="0">
                <a:spcBef>
                  <a:spcPct val="0"/>
                </a:spcBef>
              </a:pPr>
              <a:r>
                <a:rPr lang="en-US" sz="1500" b="1" dirty="0" err="1" smtClean="0">
                  <a:solidFill>
                    <a:sysClr val="windowText" lastClr="000000"/>
                  </a:solidFill>
                </a:rPr>
                <a:t>miento</a:t>
              </a:r>
              <a:endParaRPr lang="en-US" sz="1500" b="1" dirty="0">
                <a:solidFill>
                  <a:sysClr val="windowText" lastClr="000000"/>
                </a:solidFill>
              </a:endParaRPr>
            </a:p>
          </p:txBody>
        </p:sp>
        <p:sp>
          <p:nvSpPr>
            <p:cNvPr id="26" name="Oval 25"/>
            <p:cNvSpPr/>
            <p:nvPr/>
          </p:nvSpPr>
          <p:spPr>
            <a:xfrm>
              <a:off x="4357849" y="1882590"/>
              <a:ext cx="252881" cy="25288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grpSp>
      <p:grpSp>
        <p:nvGrpSpPr>
          <p:cNvPr id="15" name="Group 14"/>
          <p:cNvGrpSpPr/>
          <p:nvPr/>
        </p:nvGrpSpPr>
        <p:grpSpPr>
          <a:xfrm>
            <a:off x="5349931" y="2600108"/>
            <a:ext cx="3485887" cy="1705829"/>
            <a:chOff x="5349931" y="2600108"/>
            <a:chExt cx="3485887" cy="1705829"/>
          </a:xfrm>
        </p:grpSpPr>
        <p:sp>
          <p:nvSpPr>
            <p:cNvPr id="45" name="Rectangle 33"/>
            <p:cNvSpPr>
              <a:spLocks noChangeArrowheads="1"/>
            </p:cNvSpPr>
            <p:nvPr/>
          </p:nvSpPr>
          <p:spPr bwMode="auto">
            <a:xfrm>
              <a:off x="6726295" y="2600108"/>
              <a:ext cx="2109523" cy="1364935"/>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s-CL" sz="1200" dirty="0" smtClean="0">
                  <a:cs typeface="Arial" pitchFamily="34" charset="0"/>
                </a:rPr>
                <a:t>Proveer disponibilidad inmediata de fondos utilizando infraestructura actual y mejorando la gestión de liquidez</a:t>
              </a:r>
            </a:p>
            <a:p>
              <a:pPr marL="177800" indent="-177800">
                <a:spcBef>
                  <a:spcPct val="40000"/>
                </a:spcBef>
                <a:buFont typeface="Wingdings" pitchFamily="2" charset="2"/>
                <a:buChar char="n"/>
              </a:pPr>
              <a:r>
                <a:rPr lang="es-CL" sz="1200" dirty="0" smtClean="0">
                  <a:cs typeface="Arial" pitchFamily="34" charset="0"/>
                </a:rPr>
                <a:t>Evaluar </a:t>
              </a:r>
              <a:r>
                <a:rPr lang="es-CL" sz="1200" i="1" dirty="0" err="1" smtClean="0">
                  <a:cs typeface="Arial" pitchFamily="34" charset="0"/>
                </a:rPr>
                <a:t>crypto-protocols</a:t>
              </a:r>
              <a:r>
                <a:rPr lang="es-CL" sz="1200" i="1" dirty="0" smtClean="0">
                  <a:cs typeface="Arial" pitchFamily="34" charset="0"/>
                </a:rPr>
                <a:t> (</a:t>
              </a:r>
              <a:r>
                <a:rPr lang="es-CL" sz="1200" dirty="0" smtClean="0">
                  <a:cs typeface="Arial" pitchFamily="34" charset="0"/>
                </a:rPr>
                <a:t>ej.: </a:t>
              </a:r>
              <a:r>
                <a:rPr lang="es-CL" sz="1200" dirty="0" err="1" smtClean="0">
                  <a:cs typeface="Arial" pitchFamily="34" charset="0"/>
                </a:rPr>
                <a:t>Ripple</a:t>
              </a:r>
              <a:r>
                <a:rPr lang="es-CL" sz="1200" dirty="0" smtClean="0">
                  <a:cs typeface="Arial" pitchFamily="34" charset="0"/>
                </a:rPr>
                <a:t>, </a:t>
              </a:r>
              <a:r>
                <a:rPr lang="es-CL" sz="1200" dirty="0" err="1" smtClean="0">
                  <a:cs typeface="Arial" pitchFamily="34" charset="0"/>
                </a:rPr>
                <a:t>Ethereum</a:t>
              </a:r>
              <a:r>
                <a:rPr lang="es-CL" sz="1200" dirty="0" smtClean="0">
                  <a:cs typeface="Arial" pitchFamily="34" charset="0"/>
                </a:rPr>
                <a:t>)</a:t>
              </a:r>
              <a:endParaRPr lang="es-CL" sz="1200" dirty="0">
                <a:cs typeface="Arial" pitchFamily="34" charset="0"/>
              </a:endParaRPr>
            </a:p>
          </p:txBody>
        </p:sp>
        <p:sp>
          <p:nvSpPr>
            <p:cNvPr id="62" name="Freeform 32"/>
            <p:cNvSpPr>
              <a:spLocks/>
            </p:cNvSpPr>
            <p:nvPr/>
          </p:nvSpPr>
          <p:spPr bwMode="auto">
            <a:xfrm>
              <a:off x="5349931" y="2723716"/>
              <a:ext cx="1440000" cy="1582221"/>
            </a:xfrm>
            <a:custGeom>
              <a:avLst/>
              <a:gdLst/>
              <a:ahLst/>
              <a:cxnLst>
                <a:cxn ang="0">
                  <a:pos x="620" y="18"/>
                </a:cxn>
                <a:cxn ang="0">
                  <a:pos x="668" y="68"/>
                </a:cxn>
                <a:cxn ang="0">
                  <a:pos x="716" y="107"/>
                </a:cxn>
                <a:cxn ang="0">
                  <a:pos x="763" y="158"/>
                </a:cxn>
                <a:cxn ang="0">
                  <a:pos x="802" y="207"/>
                </a:cxn>
                <a:cxn ang="0">
                  <a:pos x="850" y="256"/>
                </a:cxn>
                <a:cxn ang="0">
                  <a:pos x="889" y="314"/>
                </a:cxn>
                <a:cxn ang="0">
                  <a:pos x="926" y="363"/>
                </a:cxn>
                <a:cxn ang="0">
                  <a:pos x="964" y="423"/>
                </a:cxn>
                <a:cxn ang="0">
                  <a:pos x="993" y="484"/>
                </a:cxn>
                <a:cxn ang="0">
                  <a:pos x="1030" y="533"/>
                </a:cxn>
                <a:cxn ang="0">
                  <a:pos x="1059" y="593"/>
                </a:cxn>
                <a:cxn ang="0">
                  <a:pos x="1088" y="651"/>
                </a:cxn>
                <a:cxn ang="0">
                  <a:pos x="1108" y="720"/>
                </a:cxn>
                <a:cxn ang="0">
                  <a:pos x="1136" y="780"/>
                </a:cxn>
                <a:cxn ang="0">
                  <a:pos x="1156" y="839"/>
                </a:cxn>
                <a:cxn ang="0">
                  <a:pos x="1175" y="909"/>
                </a:cxn>
                <a:cxn ang="0">
                  <a:pos x="1193" y="967"/>
                </a:cxn>
                <a:cxn ang="0">
                  <a:pos x="1214" y="1037"/>
                </a:cxn>
                <a:cxn ang="0">
                  <a:pos x="1222" y="1096"/>
                </a:cxn>
                <a:cxn ang="0">
                  <a:pos x="314" y="1293"/>
                </a:cxn>
                <a:cxn ang="0">
                  <a:pos x="314" y="1263"/>
                </a:cxn>
                <a:cxn ang="0">
                  <a:pos x="306" y="1234"/>
                </a:cxn>
                <a:cxn ang="0">
                  <a:pos x="296" y="1205"/>
                </a:cxn>
                <a:cxn ang="0">
                  <a:pos x="287" y="1166"/>
                </a:cxn>
                <a:cxn ang="0">
                  <a:pos x="277" y="1135"/>
                </a:cxn>
                <a:cxn ang="0">
                  <a:pos x="267" y="1106"/>
                </a:cxn>
                <a:cxn ang="0">
                  <a:pos x="248" y="1076"/>
                </a:cxn>
                <a:cxn ang="0">
                  <a:pos x="238" y="1047"/>
                </a:cxn>
                <a:cxn ang="0">
                  <a:pos x="229" y="1016"/>
                </a:cxn>
                <a:cxn ang="0">
                  <a:pos x="209" y="987"/>
                </a:cxn>
                <a:cxn ang="0">
                  <a:pos x="190" y="957"/>
                </a:cxn>
                <a:cxn ang="0">
                  <a:pos x="171" y="928"/>
                </a:cxn>
                <a:cxn ang="0">
                  <a:pos x="151" y="909"/>
                </a:cxn>
                <a:cxn ang="0">
                  <a:pos x="132" y="879"/>
                </a:cxn>
                <a:cxn ang="0">
                  <a:pos x="114" y="850"/>
                </a:cxn>
                <a:cxn ang="0">
                  <a:pos x="95" y="829"/>
                </a:cxn>
                <a:cxn ang="0">
                  <a:pos x="75" y="800"/>
                </a:cxn>
                <a:cxn ang="0">
                  <a:pos x="46" y="780"/>
                </a:cxn>
                <a:cxn ang="0">
                  <a:pos x="29" y="760"/>
                </a:cxn>
                <a:cxn ang="0">
                  <a:pos x="0" y="731"/>
                </a:cxn>
              </a:cxnLst>
              <a:rect l="0" t="0" r="r" b="b"/>
              <a:pathLst>
                <a:path w="1231" h="1293">
                  <a:moveTo>
                    <a:pt x="602" y="0"/>
                  </a:moveTo>
                  <a:lnTo>
                    <a:pt x="620" y="18"/>
                  </a:lnTo>
                  <a:lnTo>
                    <a:pt x="648" y="37"/>
                  </a:lnTo>
                  <a:lnTo>
                    <a:pt x="668" y="68"/>
                  </a:lnTo>
                  <a:lnTo>
                    <a:pt x="697" y="88"/>
                  </a:lnTo>
                  <a:lnTo>
                    <a:pt x="716" y="107"/>
                  </a:lnTo>
                  <a:lnTo>
                    <a:pt x="744" y="137"/>
                  </a:lnTo>
                  <a:lnTo>
                    <a:pt x="763" y="158"/>
                  </a:lnTo>
                  <a:lnTo>
                    <a:pt x="782" y="187"/>
                  </a:lnTo>
                  <a:lnTo>
                    <a:pt x="802" y="207"/>
                  </a:lnTo>
                  <a:lnTo>
                    <a:pt x="831" y="236"/>
                  </a:lnTo>
                  <a:lnTo>
                    <a:pt x="850" y="256"/>
                  </a:lnTo>
                  <a:lnTo>
                    <a:pt x="869" y="287"/>
                  </a:lnTo>
                  <a:lnTo>
                    <a:pt x="889" y="314"/>
                  </a:lnTo>
                  <a:lnTo>
                    <a:pt x="908" y="345"/>
                  </a:lnTo>
                  <a:lnTo>
                    <a:pt x="926" y="363"/>
                  </a:lnTo>
                  <a:lnTo>
                    <a:pt x="943" y="394"/>
                  </a:lnTo>
                  <a:lnTo>
                    <a:pt x="964" y="423"/>
                  </a:lnTo>
                  <a:lnTo>
                    <a:pt x="972" y="454"/>
                  </a:lnTo>
                  <a:lnTo>
                    <a:pt x="993" y="484"/>
                  </a:lnTo>
                  <a:lnTo>
                    <a:pt x="1011" y="503"/>
                  </a:lnTo>
                  <a:lnTo>
                    <a:pt x="1030" y="533"/>
                  </a:lnTo>
                  <a:lnTo>
                    <a:pt x="1040" y="562"/>
                  </a:lnTo>
                  <a:lnTo>
                    <a:pt x="1059" y="593"/>
                  </a:lnTo>
                  <a:lnTo>
                    <a:pt x="1069" y="620"/>
                  </a:lnTo>
                  <a:lnTo>
                    <a:pt x="1088" y="651"/>
                  </a:lnTo>
                  <a:lnTo>
                    <a:pt x="1098" y="690"/>
                  </a:lnTo>
                  <a:lnTo>
                    <a:pt x="1108" y="720"/>
                  </a:lnTo>
                  <a:lnTo>
                    <a:pt x="1127" y="749"/>
                  </a:lnTo>
                  <a:lnTo>
                    <a:pt x="1136" y="780"/>
                  </a:lnTo>
                  <a:lnTo>
                    <a:pt x="1146" y="809"/>
                  </a:lnTo>
                  <a:lnTo>
                    <a:pt x="1156" y="839"/>
                  </a:lnTo>
                  <a:lnTo>
                    <a:pt x="1164" y="870"/>
                  </a:lnTo>
                  <a:lnTo>
                    <a:pt x="1175" y="909"/>
                  </a:lnTo>
                  <a:lnTo>
                    <a:pt x="1185" y="938"/>
                  </a:lnTo>
                  <a:lnTo>
                    <a:pt x="1193" y="967"/>
                  </a:lnTo>
                  <a:lnTo>
                    <a:pt x="1204" y="998"/>
                  </a:lnTo>
                  <a:lnTo>
                    <a:pt x="1214" y="1037"/>
                  </a:lnTo>
                  <a:lnTo>
                    <a:pt x="1222" y="1067"/>
                  </a:lnTo>
                  <a:lnTo>
                    <a:pt x="1222" y="1096"/>
                  </a:lnTo>
                  <a:lnTo>
                    <a:pt x="1231" y="1135"/>
                  </a:lnTo>
                  <a:lnTo>
                    <a:pt x="314" y="1293"/>
                  </a:lnTo>
                  <a:lnTo>
                    <a:pt x="314" y="1283"/>
                  </a:lnTo>
                  <a:lnTo>
                    <a:pt x="314" y="1263"/>
                  </a:lnTo>
                  <a:lnTo>
                    <a:pt x="306" y="1254"/>
                  </a:lnTo>
                  <a:lnTo>
                    <a:pt x="306" y="1234"/>
                  </a:lnTo>
                  <a:lnTo>
                    <a:pt x="296" y="1215"/>
                  </a:lnTo>
                  <a:lnTo>
                    <a:pt x="296" y="1205"/>
                  </a:lnTo>
                  <a:lnTo>
                    <a:pt x="296" y="1186"/>
                  </a:lnTo>
                  <a:lnTo>
                    <a:pt x="287" y="1166"/>
                  </a:lnTo>
                  <a:lnTo>
                    <a:pt x="287" y="1156"/>
                  </a:lnTo>
                  <a:lnTo>
                    <a:pt x="277" y="1135"/>
                  </a:lnTo>
                  <a:lnTo>
                    <a:pt x="267" y="1127"/>
                  </a:lnTo>
                  <a:lnTo>
                    <a:pt x="267" y="1106"/>
                  </a:lnTo>
                  <a:lnTo>
                    <a:pt x="258" y="1096"/>
                  </a:lnTo>
                  <a:lnTo>
                    <a:pt x="248" y="1076"/>
                  </a:lnTo>
                  <a:lnTo>
                    <a:pt x="248" y="1057"/>
                  </a:lnTo>
                  <a:lnTo>
                    <a:pt x="238" y="1047"/>
                  </a:lnTo>
                  <a:lnTo>
                    <a:pt x="229" y="1026"/>
                  </a:lnTo>
                  <a:lnTo>
                    <a:pt x="229" y="1016"/>
                  </a:lnTo>
                  <a:lnTo>
                    <a:pt x="219" y="998"/>
                  </a:lnTo>
                  <a:lnTo>
                    <a:pt x="209" y="987"/>
                  </a:lnTo>
                  <a:lnTo>
                    <a:pt x="200" y="977"/>
                  </a:lnTo>
                  <a:lnTo>
                    <a:pt x="190" y="957"/>
                  </a:lnTo>
                  <a:lnTo>
                    <a:pt x="180" y="947"/>
                  </a:lnTo>
                  <a:lnTo>
                    <a:pt x="171" y="928"/>
                  </a:lnTo>
                  <a:lnTo>
                    <a:pt x="161" y="919"/>
                  </a:lnTo>
                  <a:lnTo>
                    <a:pt x="151" y="909"/>
                  </a:lnTo>
                  <a:lnTo>
                    <a:pt x="143" y="889"/>
                  </a:lnTo>
                  <a:lnTo>
                    <a:pt x="132" y="879"/>
                  </a:lnTo>
                  <a:lnTo>
                    <a:pt x="122" y="870"/>
                  </a:lnTo>
                  <a:lnTo>
                    <a:pt x="114" y="850"/>
                  </a:lnTo>
                  <a:lnTo>
                    <a:pt x="103" y="839"/>
                  </a:lnTo>
                  <a:lnTo>
                    <a:pt x="95" y="829"/>
                  </a:lnTo>
                  <a:lnTo>
                    <a:pt x="85" y="809"/>
                  </a:lnTo>
                  <a:lnTo>
                    <a:pt x="75" y="800"/>
                  </a:lnTo>
                  <a:lnTo>
                    <a:pt x="66" y="790"/>
                  </a:lnTo>
                  <a:lnTo>
                    <a:pt x="46" y="780"/>
                  </a:lnTo>
                  <a:lnTo>
                    <a:pt x="37" y="770"/>
                  </a:lnTo>
                  <a:lnTo>
                    <a:pt x="29" y="760"/>
                  </a:lnTo>
                  <a:lnTo>
                    <a:pt x="18" y="741"/>
                  </a:lnTo>
                  <a:lnTo>
                    <a:pt x="0" y="731"/>
                  </a:lnTo>
                  <a:lnTo>
                    <a:pt x="602" y="0"/>
                  </a:lnTo>
                  <a:close/>
                </a:path>
              </a:pathLst>
            </a:custGeom>
            <a:solidFill>
              <a:schemeClr val="bg1">
                <a:lumMod val="65000"/>
              </a:schemeClr>
            </a:solidFill>
            <a:ln w="6350">
              <a:noFill/>
              <a:prstDash val="solid"/>
              <a:round/>
              <a:headEnd/>
              <a:tailEnd/>
            </a:ln>
          </p:spPr>
          <p:txBody>
            <a:bodyPr lIns="45720" rIns="45720" anchor="ctr" anchorCtr="1"/>
            <a:lstStyle/>
            <a:p>
              <a:endParaRPr lang="en-US" sz="1600"/>
            </a:p>
          </p:txBody>
        </p:sp>
        <p:sp>
          <p:nvSpPr>
            <p:cNvPr id="78" name="Text Box 35"/>
            <p:cNvSpPr txBox="1">
              <a:spLocks noChangeArrowheads="1"/>
            </p:cNvSpPr>
            <p:nvPr/>
          </p:nvSpPr>
          <p:spPr bwMode="auto">
            <a:xfrm>
              <a:off x="5514220" y="3367307"/>
              <a:ext cx="1093332" cy="426666"/>
            </a:xfrm>
            <a:prstGeom prst="rect">
              <a:avLst/>
            </a:prstGeom>
            <a:noFill/>
            <a:ln w="6350">
              <a:noFill/>
              <a:miter lim="800000"/>
              <a:headEnd/>
              <a:tailEnd/>
            </a:ln>
            <a:effectLst/>
          </p:spPr>
          <p:txBody>
            <a:bodyPr lIns="45720" rIns="45720" anchor="ctr" anchorCtr="1"/>
            <a:lstStyle/>
            <a:p>
              <a:pPr eaLnBrk="0" hangingPunct="0">
                <a:spcBef>
                  <a:spcPct val="0"/>
                </a:spcBef>
              </a:pPr>
              <a:r>
                <a:rPr lang="en-US" sz="1500" b="1" dirty="0" smtClean="0">
                  <a:solidFill>
                    <a:sysClr val="windowText" lastClr="000000"/>
                  </a:solidFill>
                </a:rPr>
                <a:t>Clearing</a:t>
              </a:r>
              <a:endParaRPr lang="en-US" sz="1500" b="1" dirty="0">
                <a:solidFill>
                  <a:sysClr val="windowText" lastClr="000000"/>
                </a:solidFill>
              </a:endParaRPr>
            </a:p>
          </p:txBody>
        </p:sp>
        <p:sp>
          <p:nvSpPr>
            <p:cNvPr id="27" name="Oval 26"/>
            <p:cNvSpPr/>
            <p:nvPr/>
          </p:nvSpPr>
          <p:spPr>
            <a:xfrm>
              <a:off x="5961193" y="2650913"/>
              <a:ext cx="252881" cy="25288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a:t>
              </a:r>
            </a:p>
          </p:txBody>
        </p:sp>
      </p:grpSp>
      <p:grpSp>
        <p:nvGrpSpPr>
          <p:cNvPr id="16" name="Group 15"/>
          <p:cNvGrpSpPr/>
          <p:nvPr/>
        </p:nvGrpSpPr>
        <p:grpSpPr>
          <a:xfrm>
            <a:off x="5579264" y="4165275"/>
            <a:ext cx="3564736" cy="1625106"/>
            <a:chOff x="5579264" y="4165275"/>
            <a:chExt cx="3564736" cy="1625106"/>
          </a:xfrm>
        </p:grpSpPr>
        <p:sp>
          <p:nvSpPr>
            <p:cNvPr id="46" name="Rectangle 33"/>
            <p:cNvSpPr>
              <a:spLocks noChangeArrowheads="1"/>
            </p:cNvSpPr>
            <p:nvPr/>
          </p:nvSpPr>
          <p:spPr bwMode="auto">
            <a:xfrm>
              <a:off x="6951118" y="4299516"/>
              <a:ext cx="2192882" cy="1060662"/>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s-CL" sz="1200" dirty="0" smtClean="0"/>
                <a:t>Proveer disponibilidad inmediata de fondos utilizando nuevas infraestructuras </a:t>
              </a:r>
              <a:r>
                <a:rPr lang="es-CL" sz="1200" i="1" dirty="0" smtClean="0"/>
                <a:t>real time</a:t>
              </a:r>
            </a:p>
            <a:p>
              <a:pPr marL="177800" indent="-177800">
                <a:spcBef>
                  <a:spcPct val="40000"/>
                </a:spcBef>
                <a:buFont typeface="Wingdings" pitchFamily="2" charset="2"/>
                <a:buChar char="n"/>
              </a:pPr>
              <a:r>
                <a:rPr lang="es-CL" sz="1200" dirty="0" smtClean="0">
                  <a:cs typeface="Arial" pitchFamily="34" charset="0"/>
                </a:rPr>
                <a:t>Implementar </a:t>
              </a:r>
              <a:r>
                <a:rPr lang="es-CL" sz="1200" dirty="0" smtClean="0">
                  <a:cs typeface="Arial" pitchFamily="34" charset="0"/>
                </a:rPr>
                <a:t>infraestructura </a:t>
              </a:r>
              <a:r>
                <a:rPr lang="es-CL" sz="1200" dirty="0" smtClean="0">
                  <a:cs typeface="Arial" pitchFamily="34" charset="0"/>
                </a:rPr>
                <a:t>de liquidación en tiempo real</a:t>
              </a:r>
            </a:p>
          </p:txBody>
        </p:sp>
        <p:sp>
          <p:nvSpPr>
            <p:cNvPr id="61" name="Freeform 31"/>
            <p:cNvSpPr>
              <a:spLocks/>
            </p:cNvSpPr>
            <p:nvPr/>
          </p:nvSpPr>
          <p:spPr bwMode="auto">
            <a:xfrm>
              <a:off x="5579264" y="4291715"/>
              <a:ext cx="1239110" cy="1498666"/>
            </a:xfrm>
            <a:custGeom>
              <a:avLst/>
              <a:gdLst/>
              <a:ahLst/>
              <a:cxnLst>
                <a:cxn ang="0">
                  <a:pos x="1029" y="29"/>
                </a:cxn>
                <a:cxn ang="0">
                  <a:pos x="1039" y="95"/>
                </a:cxn>
                <a:cxn ang="0">
                  <a:pos x="1047" y="150"/>
                </a:cxn>
                <a:cxn ang="0">
                  <a:pos x="1047" y="216"/>
                </a:cxn>
                <a:cxn ang="0">
                  <a:pos x="1058" y="282"/>
                </a:cxn>
                <a:cxn ang="0">
                  <a:pos x="1058" y="349"/>
                </a:cxn>
                <a:cxn ang="0">
                  <a:pos x="1047" y="403"/>
                </a:cxn>
                <a:cxn ang="0">
                  <a:pos x="1047" y="469"/>
                </a:cxn>
                <a:cxn ang="0">
                  <a:pos x="1039" y="536"/>
                </a:cxn>
                <a:cxn ang="0">
                  <a:pos x="1029" y="602"/>
                </a:cxn>
                <a:cxn ang="0">
                  <a:pos x="1018" y="658"/>
                </a:cxn>
                <a:cxn ang="0">
                  <a:pos x="1010" y="723"/>
                </a:cxn>
                <a:cxn ang="0">
                  <a:pos x="990" y="780"/>
                </a:cxn>
                <a:cxn ang="0">
                  <a:pos x="973" y="847"/>
                </a:cxn>
                <a:cxn ang="0">
                  <a:pos x="952" y="903"/>
                </a:cxn>
                <a:cxn ang="0">
                  <a:pos x="933" y="967"/>
                </a:cxn>
                <a:cxn ang="0">
                  <a:pos x="905" y="1024"/>
                </a:cxn>
                <a:cxn ang="0">
                  <a:pos x="886" y="1081"/>
                </a:cxn>
                <a:cxn ang="0">
                  <a:pos x="855" y="1137"/>
                </a:cxn>
                <a:cxn ang="0">
                  <a:pos x="826" y="1194"/>
                </a:cxn>
                <a:cxn ang="0">
                  <a:pos x="0" y="770"/>
                </a:cxn>
                <a:cxn ang="0">
                  <a:pos x="19" y="741"/>
                </a:cxn>
                <a:cxn ang="0">
                  <a:pos x="29" y="714"/>
                </a:cxn>
                <a:cxn ang="0">
                  <a:pos x="39" y="685"/>
                </a:cxn>
                <a:cxn ang="0">
                  <a:pos x="58" y="650"/>
                </a:cxn>
                <a:cxn ang="0">
                  <a:pos x="68" y="621"/>
                </a:cxn>
                <a:cxn ang="0">
                  <a:pos x="78" y="592"/>
                </a:cxn>
                <a:cxn ang="0">
                  <a:pos x="85" y="565"/>
                </a:cxn>
                <a:cxn ang="0">
                  <a:pos x="95" y="536"/>
                </a:cxn>
                <a:cxn ang="0">
                  <a:pos x="105" y="498"/>
                </a:cxn>
                <a:cxn ang="0">
                  <a:pos x="105" y="469"/>
                </a:cxn>
                <a:cxn ang="0">
                  <a:pos x="114" y="440"/>
                </a:cxn>
                <a:cxn ang="0">
                  <a:pos x="114" y="403"/>
                </a:cxn>
                <a:cxn ang="0">
                  <a:pos x="124" y="376"/>
                </a:cxn>
                <a:cxn ang="0">
                  <a:pos x="124" y="349"/>
                </a:cxn>
                <a:cxn ang="0">
                  <a:pos x="124" y="311"/>
                </a:cxn>
                <a:cxn ang="0">
                  <a:pos x="124" y="282"/>
                </a:cxn>
                <a:cxn ang="0">
                  <a:pos x="124" y="253"/>
                </a:cxn>
                <a:cxn ang="0">
                  <a:pos x="114" y="216"/>
                </a:cxn>
                <a:cxn ang="0">
                  <a:pos x="114" y="187"/>
                </a:cxn>
                <a:cxn ang="0">
                  <a:pos x="105" y="150"/>
                </a:cxn>
              </a:cxnLst>
              <a:rect l="0" t="0" r="r" b="b"/>
              <a:pathLst>
                <a:path w="1058" h="1222">
                  <a:moveTo>
                    <a:pt x="1029" y="0"/>
                  </a:moveTo>
                  <a:lnTo>
                    <a:pt x="1029" y="29"/>
                  </a:lnTo>
                  <a:lnTo>
                    <a:pt x="1039" y="56"/>
                  </a:lnTo>
                  <a:lnTo>
                    <a:pt x="1039" y="95"/>
                  </a:lnTo>
                  <a:lnTo>
                    <a:pt x="1047" y="121"/>
                  </a:lnTo>
                  <a:lnTo>
                    <a:pt x="1047" y="150"/>
                  </a:lnTo>
                  <a:lnTo>
                    <a:pt x="1047" y="187"/>
                  </a:lnTo>
                  <a:lnTo>
                    <a:pt x="1047" y="216"/>
                  </a:lnTo>
                  <a:lnTo>
                    <a:pt x="1058" y="245"/>
                  </a:lnTo>
                  <a:lnTo>
                    <a:pt x="1058" y="282"/>
                  </a:lnTo>
                  <a:lnTo>
                    <a:pt x="1058" y="311"/>
                  </a:lnTo>
                  <a:lnTo>
                    <a:pt x="1058" y="349"/>
                  </a:lnTo>
                  <a:lnTo>
                    <a:pt x="1058" y="376"/>
                  </a:lnTo>
                  <a:lnTo>
                    <a:pt x="1047" y="403"/>
                  </a:lnTo>
                  <a:lnTo>
                    <a:pt x="1047" y="440"/>
                  </a:lnTo>
                  <a:lnTo>
                    <a:pt x="1047" y="469"/>
                  </a:lnTo>
                  <a:lnTo>
                    <a:pt x="1047" y="498"/>
                  </a:lnTo>
                  <a:lnTo>
                    <a:pt x="1039" y="536"/>
                  </a:lnTo>
                  <a:lnTo>
                    <a:pt x="1039" y="565"/>
                  </a:lnTo>
                  <a:lnTo>
                    <a:pt x="1029" y="602"/>
                  </a:lnTo>
                  <a:lnTo>
                    <a:pt x="1029" y="631"/>
                  </a:lnTo>
                  <a:lnTo>
                    <a:pt x="1018" y="658"/>
                  </a:lnTo>
                  <a:lnTo>
                    <a:pt x="1018" y="685"/>
                  </a:lnTo>
                  <a:lnTo>
                    <a:pt x="1010" y="723"/>
                  </a:lnTo>
                  <a:lnTo>
                    <a:pt x="1000" y="752"/>
                  </a:lnTo>
                  <a:lnTo>
                    <a:pt x="990" y="780"/>
                  </a:lnTo>
                  <a:lnTo>
                    <a:pt x="979" y="818"/>
                  </a:lnTo>
                  <a:lnTo>
                    <a:pt x="973" y="847"/>
                  </a:lnTo>
                  <a:lnTo>
                    <a:pt x="962" y="874"/>
                  </a:lnTo>
                  <a:lnTo>
                    <a:pt x="952" y="903"/>
                  </a:lnTo>
                  <a:lnTo>
                    <a:pt x="944" y="932"/>
                  </a:lnTo>
                  <a:lnTo>
                    <a:pt x="933" y="967"/>
                  </a:lnTo>
                  <a:lnTo>
                    <a:pt x="923" y="996"/>
                  </a:lnTo>
                  <a:lnTo>
                    <a:pt x="905" y="1024"/>
                  </a:lnTo>
                  <a:lnTo>
                    <a:pt x="894" y="1052"/>
                  </a:lnTo>
                  <a:lnTo>
                    <a:pt x="886" y="1081"/>
                  </a:lnTo>
                  <a:lnTo>
                    <a:pt x="865" y="1109"/>
                  </a:lnTo>
                  <a:lnTo>
                    <a:pt x="855" y="1137"/>
                  </a:lnTo>
                  <a:lnTo>
                    <a:pt x="837" y="1166"/>
                  </a:lnTo>
                  <a:lnTo>
                    <a:pt x="826" y="1194"/>
                  </a:lnTo>
                  <a:lnTo>
                    <a:pt x="808" y="1222"/>
                  </a:lnTo>
                  <a:lnTo>
                    <a:pt x="0" y="770"/>
                  </a:lnTo>
                  <a:lnTo>
                    <a:pt x="10" y="752"/>
                  </a:lnTo>
                  <a:lnTo>
                    <a:pt x="19" y="741"/>
                  </a:lnTo>
                  <a:lnTo>
                    <a:pt x="19" y="723"/>
                  </a:lnTo>
                  <a:lnTo>
                    <a:pt x="29" y="714"/>
                  </a:lnTo>
                  <a:lnTo>
                    <a:pt x="39" y="695"/>
                  </a:lnTo>
                  <a:lnTo>
                    <a:pt x="39" y="685"/>
                  </a:lnTo>
                  <a:lnTo>
                    <a:pt x="48" y="668"/>
                  </a:lnTo>
                  <a:lnTo>
                    <a:pt x="58" y="650"/>
                  </a:lnTo>
                  <a:lnTo>
                    <a:pt x="58" y="639"/>
                  </a:lnTo>
                  <a:lnTo>
                    <a:pt x="68" y="621"/>
                  </a:lnTo>
                  <a:lnTo>
                    <a:pt x="78" y="610"/>
                  </a:lnTo>
                  <a:lnTo>
                    <a:pt x="78" y="592"/>
                  </a:lnTo>
                  <a:lnTo>
                    <a:pt x="85" y="573"/>
                  </a:lnTo>
                  <a:lnTo>
                    <a:pt x="85" y="565"/>
                  </a:lnTo>
                  <a:lnTo>
                    <a:pt x="85" y="546"/>
                  </a:lnTo>
                  <a:lnTo>
                    <a:pt x="95" y="536"/>
                  </a:lnTo>
                  <a:lnTo>
                    <a:pt x="95" y="517"/>
                  </a:lnTo>
                  <a:lnTo>
                    <a:pt x="105" y="498"/>
                  </a:lnTo>
                  <a:lnTo>
                    <a:pt x="105" y="488"/>
                  </a:lnTo>
                  <a:lnTo>
                    <a:pt x="105" y="469"/>
                  </a:lnTo>
                  <a:lnTo>
                    <a:pt x="114" y="451"/>
                  </a:lnTo>
                  <a:lnTo>
                    <a:pt x="114" y="440"/>
                  </a:lnTo>
                  <a:lnTo>
                    <a:pt x="114" y="422"/>
                  </a:lnTo>
                  <a:lnTo>
                    <a:pt x="114" y="403"/>
                  </a:lnTo>
                  <a:lnTo>
                    <a:pt x="114" y="395"/>
                  </a:lnTo>
                  <a:lnTo>
                    <a:pt x="124" y="376"/>
                  </a:lnTo>
                  <a:lnTo>
                    <a:pt x="124" y="357"/>
                  </a:lnTo>
                  <a:lnTo>
                    <a:pt x="124" y="349"/>
                  </a:lnTo>
                  <a:lnTo>
                    <a:pt x="124" y="330"/>
                  </a:lnTo>
                  <a:lnTo>
                    <a:pt x="124" y="311"/>
                  </a:lnTo>
                  <a:lnTo>
                    <a:pt x="124" y="301"/>
                  </a:lnTo>
                  <a:lnTo>
                    <a:pt x="124" y="282"/>
                  </a:lnTo>
                  <a:lnTo>
                    <a:pt x="124" y="264"/>
                  </a:lnTo>
                  <a:lnTo>
                    <a:pt x="124" y="253"/>
                  </a:lnTo>
                  <a:lnTo>
                    <a:pt x="114" y="235"/>
                  </a:lnTo>
                  <a:lnTo>
                    <a:pt x="114" y="216"/>
                  </a:lnTo>
                  <a:lnTo>
                    <a:pt x="114" y="197"/>
                  </a:lnTo>
                  <a:lnTo>
                    <a:pt x="114" y="187"/>
                  </a:lnTo>
                  <a:lnTo>
                    <a:pt x="114" y="168"/>
                  </a:lnTo>
                  <a:lnTo>
                    <a:pt x="105" y="150"/>
                  </a:lnTo>
                  <a:lnTo>
                    <a:pt x="1029" y="0"/>
                  </a:lnTo>
                  <a:close/>
                </a:path>
              </a:pathLst>
            </a:custGeom>
            <a:solidFill>
              <a:schemeClr val="bg1">
                <a:lumMod val="65000"/>
              </a:schemeClr>
            </a:solidFill>
            <a:ln w="6350">
              <a:noFill/>
              <a:prstDash val="solid"/>
              <a:round/>
              <a:headEnd/>
              <a:tailEnd/>
            </a:ln>
          </p:spPr>
          <p:txBody>
            <a:bodyPr lIns="45720" rIns="45720" anchor="ctr" anchorCtr="1"/>
            <a:lstStyle/>
            <a:p>
              <a:endParaRPr lang="en-US" sz="1600"/>
            </a:p>
          </p:txBody>
        </p:sp>
        <p:sp>
          <p:nvSpPr>
            <p:cNvPr id="79" name="Text Box 36"/>
            <p:cNvSpPr txBox="1">
              <a:spLocks noChangeArrowheads="1"/>
            </p:cNvSpPr>
            <p:nvPr/>
          </p:nvSpPr>
          <p:spPr bwMode="auto">
            <a:xfrm>
              <a:off x="5626726" y="4719322"/>
              <a:ext cx="1247850" cy="428445"/>
            </a:xfrm>
            <a:prstGeom prst="rect">
              <a:avLst/>
            </a:prstGeom>
            <a:noFill/>
            <a:ln w="6350">
              <a:noFill/>
              <a:miter lim="800000"/>
              <a:headEnd/>
              <a:tailEnd/>
            </a:ln>
            <a:effectLst/>
          </p:spPr>
          <p:txBody>
            <a:bodyPr lIns="45720" rIns="45720" anchor="ctr" anchorCtr="1"/>
            <a:lstStyle/>
            <a:p>
              <a:pPr eaLnBrk="0" hangingPunct="0">
                <a:spcBef>
                  <a:spcPct val="0"/>
                </a:spcBef>
              </a:pPr>
              <a:r>
                <a:rPr lang="en-US" sz="1500" b="1" dirty="0" err="1" smtClean="0">
                  <a:solidFill>
                    <a:sysClr val="windowText" lastClr="000000"/>
                  </a:solidFill>
                </a:rPr>
                <a:t>Liquidación</a:t>
              </a:r>
              <a:endParaRPr lang="en-US" sz="1500" b="1" dirty="0">
                <a:solidFill>
                  <a:sysClr val="windowText" lastClr="000000"/>
                </a:solidFill>
              </a:endParaRPr>
            </a:p>
          </p:txBody>
        </p:sp>
        <p:sp>
          <p:nvSpPr>
            <p:cNvPr id="28" name="Oval 27"/>
            <p:cNvSpPr/>
            <p:nvPr/>
          </p:nvSpPr>
          <p:spPr>
            <a:xfrm>
              <a:off x="6663488" y="4165275"/>
              <a:ext cx="252881" cy="25288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6</a:t>
              </a:r>
              <a:endParaRPr lang="en-US" sz="1400" b="1" dirty="0"/>
            </a:p>
          </p:txBody>
        </p:sp>
      </p:grpSp>
      <p:cxnSp>
        <p:nvCxnSpPr>
          <p:cNvPr id="41" name="Straight Connector 40"/>
          <p:cNvCxnSpPr/>
          <p:nvPr/>
        </p:nvCxnSpPr>
        <p:spPr>
          <a:xfrm rot="5400000">
            <a:off x="3925841" y="5559863"/>
            <a:ext cx="82296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824494" y="2535080"/>
            <a:ext cx="100584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82588" y="5153263"/>
            <a:ext cx="5945811" cy="1474708"/>
            <a:chOff x="382588" y="5153263"/>
            <a:chExt cx="5945811" cy="1474708"/>
          </a:xfrm>
        </p:grpSpPr>
        <p:sp>
          <p:nvSpPr>
            <p:cNvPr id="48" name="Rectangle 28"/>
            <p:cNvSpPr>
              <a:spLocks noChangeArrowheads="1"/>
            </p:cNvSpPr>
            <p:nvPr/>
          </p:nvSpPr>
          <p:spPr bwMode="auto">
            <a:xfrm>
              <a:off x="382588" y="6381750"/>
              <a:ext cx="1851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
                <a:defRPr sz="1600">
                  <a:solidFill>
                    <a:schemeClr val="tx2"/>
                  </a:solidFill>
                  <a:latin typeface="Arial" panose="020B0604020202020204" pitchFamily="34" charset="0"/>
                </a:defRPr>
              </a:lvl1pPr>
              <a:lvl2pPr marL="742950" indent="-285750" eaLnBrk="0" hangingPunct="0">
                <a:spcBef>
                  <a:spcPct val="20000"/>
                </a:spcBef>
                <a:buClr>
                  <a:schemeClr val="accent2"/>
                </a:buClr>
                <a:buChar char="–"/>
                <a:defRPr sz="14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1400">
                  <a:solidFill>
                    <a:schemeClr val="tx2"/>
                  </a:solidFill>
                  <a:latin typeface="Arial" panose="020B0604020202020204" pitchFamily="34" charset="0"/>
                </a:defRPr>
              </a:lvl3pPr>
              <a:lvl4pPr marL="1600200" indent="-228600" eaLnBrk="0" hangingPunct="0">
                <a:spcBef>
                  <a:spcPct val="20000"/>
                </a:spcBef>
                <a:buClr>
                  <a:schemeClr val="accent2"/>
                </a:buClr>
                <a:buChar char="•"/>
                <a:defRPr sz="1400">
                  <a:solidFill>
                    <a:schemeClr val="tx2"/>
                  </a:solidFill>
                  <a:latin typeface="Arial" panose="020B0604020202020204" pitchFamily="34" charset="0"/>
                </a:defRPr>
              </a:lvl4pPr>
              <a:lvl5pPr marL="2057400" indent="-228600" eaLnBrk="0" hangingPunct="0">
                <a:spcBef>
                  <a:spcPct val="20000"/>
                </a:spcBef>
                <a:buClr>
                  <a:schemeClr val="accent2"/>
                </a:buClr>
                <a:buChar char="•"/>
                <a:defRPr sz="14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9pPr>
            </a:lstStyle>
            <a:p>
              <a:pPr eaLnBrk="1" hangingPunct="1">
                <a:spcBef>
                  <a:spcPct val="0"/>
                </a:spcBef>
                <a:buClrTx/>
                <a:buFontTx/>
                <a:buNone/>
              </a:pPr>
              <a:r>
                <a:rPr lang="en-GB" altLang="en-US" sz="1000" dirty="0">
                  <a:solidFill>
                    <a:schemeClr val="tx1"/>
                  </a:solidFill>
                </a:rPr>
                <a:t>Source: Accenture </a:t>
              </a:r>
              <a:r>
                <a:rPr lang="en-GB" altLang="en-US" sz="1000" dirty="0" smtClean="0">
                  <a:solidFill>
                    <a:schemeClr val="tx1"/>
                  </a:solidFill>
                </a:rPr>
                <a:t>Research</a:t>
              </a:r>
              <a:endParaRPr lang="en-GB" altLang="en-US" sz="1000" dirty="0">
                <a:solidFill>
                  <a:schemeClr val="tx1"/>
                </a:solidFill>
              </a:endParaRPr>
            </a:p>
          </p:txBody>
        </p:sp>
        <p:sp>
          <p:nvSpPr>
            <p:cNvPr id="37" name="Rectangle 33"/>
            <p:cNvSpPr>
              <a:spLocks noChangeArrowheads="1"/>
            </p:cNvSpPr>
            <p:nvPr/>
          </p:nvSpPr>
          <p:spPr bwMode="auto">
            <a:xfrm>
              <a:off x="2450304" y="5153263"/>
              <a:ext cx="1789526" cy="448559"/>
            </a:xfrm>
            <a:prstGeom prst="rect">
              <a:avLst/>
            </a:prstGeom>
            <a:noFill/>
            <a:ln w="9525" algn="ctr">
              <a:noFill/>
              <a:prstDash val="dash"/>
              <a:miter lim="800000"/>
              <a:headEnd/>
              <a:tailEnd/>
            </a:ln>
          </p:spPr>
          <p:txBody>
            <a:bodyPr numCol="1" anchor="ctr"/>
            <a:lstStyle/>
            <a:p>
              <a:pPr algn="ctr"/>
              <a:r>
                <a:rPr lang="en-GB" sz="1200" b="1" dirty="0" err="1" smtClean="0">
                  <a:cs typeface="Arial" pitchFamily="34" charset="0"/>
                </a:rPr>
                <a:t>Digitalizar</a:t>
              </a:r>
              <a:r>
                <a:rPr lang="en-GB" sz="1200" b="1" dirty="0" smtClean="0">
                  <a:cs typeface="Arial" pitchFamily="34" charset="0"/>
                </a:rPr>
                <a:t> la </a:t>
              </a:r>
              <a:r>
                <a:rPr lang="en-GB" sz="1200" b="1" dirty="0" err="1" smtClean="0">
                  <a:cs typeface="Arial" pitchFamily="34" charset="0"/>
                </a:rPr>
                <a:t>experiencia</a:t>
              </a:r>
              <a:r>
                <a:rPr lang="en-GB" sz="1200" b="1" dirty="0" smtClean="0">
                  <a:cs typeface="Arial" pitchFamily="34" charset="0"/>
                </a:rPr>
                <a:t> de </a:t>
              </a:r>
              <a:r>
                <a:rPr lang="en-GB" sz="1200" b="1" dirty="0" err="1" smtClean="0">
                  <a:cs typeface="Arial" pitchFamily="34" charset="0"/>
                </a:rPr>
                <a:t>cliente</a:t>
              </a:r>
              <a:endParaRPr lang="en-GB" sz="1200" b="1" dirty="0">
                <a:cs typeface="Arial" pitchFamily="34" charset="0"/>
              </a:endParaRPr>
            </a:p>
          </p:txBody>
        </p:sp>
        <p:sp>
          <p:nvSpPr>
            <p:cNvPr id="44" name="Rectangle 33"/>
            <p:cNvSpPr>
              <a:spLocks noChangeArrowheads="1"/>
            </p:cNvSpPr>
            <p:nvPr/>
          </p:nvSpPr>
          <p:spPr bwMode="auto">
            <a:xfrm>
              <a:off x="4514920" y="5153263"/>
              <a:ext cx="1193660" cy="448559"/>
            </a:xfrm>
            <a:prstGeom prst="rect">
              <a:avLst/>
            </a:prstGeom>
            <a:noFill/>
            <a:ln w="9525" algn="ctr">
              <a:noFill/>
              <a:prstDash val="dash"/>
              <a:miter lim="800000"/>
              <a:headEnd/>
              <a:tailEnd/>
            </a:ln>
          </p:spPr>
          <p:txBody>
            <a:bodyPr numCol="1" anchor="ctr"/>
            <a:lstStyle/>
            <a:p>
              <a:pPr algn="ctr">
                <a:spcBef>
                  <a:spcPct val="40000"/>
                </a:spcBef>
              </a:pPr>
              <a:r>
                <a:rPr lang="en-GB" sz="1200" b="1" dirty="0" err="1" smtClean="0">
                  <a:cs typeface="Arial" pitchFamily="34" charset="0"/>
                </a:rPr>
                <a:t>Digitalizar</a:t>
              </a:r>
              <a:r>
                <a:rPr lang="en-GB" sz="1200" b="1" dirty="0" smtClean="0">
                  <a:cs typeface="Arial" pitchFamily="34" charset="0"/>
                </a:rPr>
                <a:t> </a:t>
              </a:r>
              <a:r>
                <a:rPr lang="en-GB" sz="1200" b="1" dirty="0" err="1" smtClean="0">
                  <a:cs typeface="Arial" pitchFamily="34" charset="0"/>
                </a:rPr>
                <a:t>operaciones</a:t>
              </a:r>
              <a:endParaRPr lang="en-GB" sz="1200" b="1" dirty="0">
                <a:cs typeface="Arial" pitchFamily="34" charset="0"/>
              </a:endParaRPr>
            </a:p>
          </p:txBody>
        </p:sp>
        <p:pic>
          <p:nvPicPr>
            <p:cNvPr id="88" name="Picture 87"/>
            <p:cNvPicPr>
              <a:picLocks noChangeAspect="1" noChangeArrowheads="1"/>
            </p:cNvPicPr>
            <p:nvPr/>
          </p:nvPicPr>
          <p:blipFill>
            <a:blip r:embed="rId9" cstate="print"/>
            <a:srcRect/>
            <a:stretch>
              <a:fillRect/>
            </a:stretch>
          </p:blipFill>
          <p:spPr bwMode="auto">
            <a:xfrm>
              <a:off x="2432284" y="5606877"/>
              <a:ext cx="1895130" cy="861159"/>
            </a:xfrm>
            <a:prstGeom prst="rect">
              <a:avLst/>
            </a:prstGeom>
            <a:noFill/>
            <a:ln w="9525">
              <a:noFill/>
              <a:miter lim="800000"/>
              <a:headEnd/>
              <a:tailEnd/>
            </a:ln>
          </p:spPr>
        </p:pic>
        <p:sp>
          <p:nvSpPr>
            <p:cNvPr id="89" name="Rectangle 88"/>
            <p:cNvSpPr/>
            <p:nvPr/>
          </p:nvSpPr>
          <p:spPr>
            <a:xfrm>
              <a:off x="2465117" y="5706621"/>
              <a:ext cx="1844805" cy="707886"/>
            </a:xfrm>
            <a:prstGeom prst="rect">
              <a:avLst/>
            </a:prstGeom>
          </p:spPr>
          <p:txBody>
            <a:bodyPr wrap="square">
              <a:spAutoFit/>
            </a:bodyPr>
            <a:lstStyle>
              <a:defPPr>
                <a:defRPr lang="en-AU"/>
              </a:defPPr>
              <a:lvl1pPr algn="l" rtl="0" fontAlgn="base">
                <a:spcBef>
                  <a:spcPct val="0"/>
                </a:spcBef>
                <a:spcAft>
                  <a:spcPct val="0"/>
                </a:spcAft>
                <a:defRPr sz="3200" b="1" kern="1200">
                  <a:solidFill>
                    <a:schemeClr val="tx1"/>
                  </a:solidFill>
                  <a:latin typeface="Arial" charset="0"/>
                  <a:ea typeface="+mn-ea"/>
                  <a:cs typeface="Arial" charset="0"/>
                </a:defRPr>
              </a:lvl1pPr>
              <a:lvl2pPr marL="457200" algn="l" rtl="0" fontAlgn="base">
                <a:spcBef>
                  <a:spcPct val="0"/>
                </a:spcBef>
                <a:spcAft>
                  <a:spcPct val="0"/>
                </a:spcAft>
                <a:defRPr sz="3200" b="1" kern="1200">
                  <a:solidFill>
                    <a:schemeClr val="tx1"/>
                  </a:solidFill>
                  <a:latin typeface="Arial" charset="0"/>
                  <a:ea typeface="+mn-ea"/>
                  <a:cs typeface="Arial" charset="0"/>
                </a:defRPr>
              </a:lvl2pPr>
              <a:lvl3pPr marL="914400" algn="l" rtl="0" fontAlgn="base">
                <a:spcBef>
                  <a:spcPct val="0"/>
                </a:spcBef>
                <a:spcAft>
                  <a:spcPct val="0"/>
                </a:spcAft>
                <a:defRPr sz="3200" b="1" kern="1200">
                  <a:solidFill>
                    <a:schemeClr val="tx1"/>
                  </a:solidFill>
                  <a:latin typeface="Arial" charset="0"/>
                  <a:ea typeface="+mn-ea"/>
                  <a:cs typeface="Arial" charset="0"/>
                </a:defRPr>
              </a:lvl3pPr>
              <a:lvl4pPr marL="1371600" algn="l" rtl="0" fontAlgn="base">
                <a:spcBef>
                  <a:spcPct val="0"/>
                </a:spcBef>
                <a:spcAft>
                  <a:spcPct val="0"/>
                </a:spcAft>
                <a:defRPr sz="3200" b="1" kern="1200">
                  <a:solidFill>
                    <a:schemeClr val="tx1"/>
                  </a:solidFill>
                  <a:latin typeface="Arial" charset="0"/>
                  <a:ea typeface="+mn-ea"/>
                  <a:cs typeface="Arial" charset="0"/>
                </a:defRPr>
              </a:lvl4pPr>
              <a:lvl5pPr marL="1828800" algn="l" rtl="0" fontAlgn="base">
                <a:spcBef>
                  <a:spcPct val="0"/>
                </a:spcBef>
                <a:spcAft>
                  <a:spcPct val="0"/>
                </a:spcAft>
                <a:defRPr sz="3200" b="1" kern="1200">
                  <a:solidFill>
                    <a:schemeClr val="tx1"/>
                  </a:solidFill>
                  <a:latin typeface="Arial" charset="0"/>
                  <a:ea typeface="+mn-ea"/>
                  <a:cs typeface="Arial" charset="0"/>
                </a:defRPr>
              </a:lvl5pPr>
              <a:lvl6pPr marL="2286000" algn="l" defTabSz="914400" rtl="0" eaLnBrk="1" latinLnBrk="0" hangingPunct="1">
                <a:defRPr sz="3200" b="1" kern="1200">
                  <a:solidFill>
                    <a:schemeClr val="tx1"/>
                  </a:solidFill>
                  <a:latin typeface="Arial" charset="0"/>
                  <a:ea typeface="+mn-ea"/>
                  <a:cs typeface="Arial" charset="0"/>
                </a:defRPr>
              </a:lvl6pPr>
              <a:lvl7pPr marL="2743200" algn="l" defTabSz="914400" rtl="0" eaLnBrk="1" latinLnBrk="0" hangingPunct="1">
                <a:defRPr sz="3200" b="1" kern="1200">
                  <a:solidFill>
                    <a:schemeClr val="tx1"/>
                  </a:solidFill>
                  <a:latin typeface="Arial" charset="0"/>
                  <a:ea typeface="+mn-ea"/>
                  <a:cs typeface="Arial" charset="0"/>
                </a:defRPr>
              </a:lvl7pPr>
              <a:lvl8pPr marL="3200400" algn="l" defTabSz="914400" rtl="0" eaLnBrk="1" latinLnBrk="0" hangingPunct="1">
                <a:defRPr sz="3200" b="1" kern="1200">
                  <a:solidFill>
                    <a:schemeClr val="tx1"/>
                  </a:solidFill>
                  <a:latin typeface="Arial" charset="0"/>
                  <a:ea typeface="+mn-ea"/>
                  <a:cs typeface="Arial" charset="0"/>
                </a:defRPr>
              </a:lvl8pPr>
              <a:lvl9pPr marL="3657600" algn="l" defTabSz="914400" rtl="0" eaLnBrk="1" latinLnBrk="0" hangingPunct="1">
                <a:defRPr sz="3200" b="1" kern="1200">
                  <a:solidFill>
                    <a:schemeClr val="tx1"/>
                  </a:solidFill>
                  <a:latin typeface="Arial" charset="0"/>
                  <a:ea typeface="+mn-ea"/>
                  <a:cs typeface="Arial" charset="0"/>
                </a:defRPr>
              </a:lvl9pPr>
            </a:lstStyle>
            <a:p>
              <a:pPr algn="ctr"/>
              <a:r>
                <a:rPr lang="es-CL" sz="1000" dirty="0" smtClean="0">
                  <a:solidFill>
                    <a:schemeClr val="tx1">
                      <a:lumMod val="75000"/>
                      <a:lumOff val="25000"/>
                    </a:schemeClr>
                  </a:solidFill>
                  <a:latin typeface="+mj-lt"/>
                </a:rPr>
                <a:t>Riesgo desintermediación:</a:t>
              </a:r>
            </a:p>
            <a:p>
              <a:pPr marL="349250" lvl="1" indent="-174625">
                <a:buFont typeface="Arial" panose="020B0604020202020204" pitchFamily="34" charset="0"/>
                <a:buChar char="•"/>
              </a:pPr>
              <a:r>
                <a:rPr lang="es-CL" sz="1000" dirty="0" smtClean="0">
                  <a:solidFill>
                    <a:schemeClr val="tx1">
                      <a:lumMod val="75000"/>
                      <a:lumOff val="25000"/>
                    </a:schemeClr>
                  </a:solidFill>
                  <a:latin typeface="+mj-lt"/>
                </a:rPr>
                <a:t>Ingresos</a:t>
              </a:r>
            </a:p>
            <a:p>
              <a:pPr marL="349250" lvl="1" indent="-174625">
                <a:buFont typeface="Arial" panose="020B0604020202020204" pitchFamily="34" charset="0"/>
                <a:buChar char="•"/>
              </a:pPr>
              <a:r>
                <a:rPr lang="es-CL" sz="1000" dirty="0" smtClean="0">
                  <a:solidFill>
                    <a:schemeClr val="tx1">
                      <a:lumMod val="75000"/>
                      <a:lumOff val="25000"/>
                    </a:schemeClr>
                  </a:solidFill>
                  <a:latin typeface="+mj-lt"/>
                </a:rPr>
                <a:t>Datos de cliente y puntos de contacto</a:t>
              </a:r>
              <a:endParaRPr lang="es-CL" sz="1000" dirty="0">
                <a:solidFill>
                  <a:schemeClr val="tx1">
                    <a:lumMod val="75000"/>
                    <a:lumOff val="25000"/>
                  </a:schemeClr>
                </a:solidFill>
                <a:latin typeface="+mj-lt"/>
              </a:endParaRPr>
            </a:p>
          </p:txBody>
        </p:sp>
        <p:pic>
          <p:nvPicPr>
            <p:cNvPr id="90" name="Picture 89"/>
            <p:cNvPicPr>
              <a:picLocks noChangeAspect="1" noChangeArrowheads="1"/>
            </p:cNvPicPr>
            <p:nvPr/>
          </p:nvPicPr>
          <p:blipFill>
            <a:blip r:embed="rId9" cstate="print"/>
            <a:srcRect/>
            <a:stretch>
              <a:fillRect/>
            </a:stretch>
          </p:blipFill>
          <p:spPr bwMode="auto">
            <a:xfrm>
              <a:off x="4433269" y="5606877"/>
              <a:ext cx="1895130" cy="861159"/>
            </a:xfrm>
            <a:prstGeom prst="rect">
              <a:avLst/>
            </a:prstGeom>
            <a:noFill/>
            <a:ln w="9525">
              <a:noFill/>
              <a:miter lim="800000"/>
              <a:headEnd/>
              <a:tailEnd/>
            </a:ln>
          </p:spPr>
        </p:pic>
        <p:sp>
          <p:nvSpPr>
            <p:cNvPr id="91" name="Rectangle 90"/>
            <p:cNvSpPr/>
            <p:nvPr/>
          </p:nvSpPr>
          <p:spPr>
            <a:xfrm>
              <a:off x="4503668" y="5706621"/>
              <a:ext cx="1800414" cy="707886"/>
            </a:xfrm>
            <a:prstGeom prst="rect">
              <a:avLst/>
            </a:prstGeom>
          </p:spPr>
          <p:txBody>
            <a:bodyPr wrap="square">
              <a:spAutoFit/>
            </a:bodyPr>
            <a:lstStyle>
              <a:defPPr>
                <a:defRPr lang="en-AU"/>
              </a:defPPr>
              <a:lvl1pPr algn="l" rtl="0" fontAlgn="base">
                <a:spcBef>
                  <a:spcPct val="0"/>
                </a:spcBef>
                <a:spcAft>
                  <a:spcPct val="0"/>
                </a:spcAft>
                <a:defRPr sz="3200" b="1" kern="1200">
                  <a:solidFill>
                    <a:schemeClr val="tx1"/>
                  </a:solidFill>
                  <a:latin typeface="Arial" charset="0"/>
                  <a:ea typeface="+mn-ea"/>
                  <a:cs typeface="Arial" charset="0"/>
                </a:defRPr>
              </a:lvl1pPr>
              <a:lvl2pPr marL="457200" algn="l" rtl="0" fontAlgn="base">
                <a:spcBef>
                  <a:spcPct val="0"/>
                </a:spcBef>
                <a:spcAft>
                  <a:spcPct val="0"/>
                </a:spcAft>
                <a:defRPr sz="3200" b="1" kern="1200">
                  <a:solidFill>
                    <a:schemeClr val="tx1"/>
                  </a:solidFill>
                  <a:latin typeface="Arial" charset="0"/>
                  <a:ea typeface="+mn-ea"/>
                  <a:cs typeface="Arial" charset="0"/>
                </a:defRPr>
              </a:lvl2pPr>
              <a:lvl3pPr marL="914400" algn="l" rtl="0" fontAlgn="base">
                <a:spcBef>
                  <a:spcPct val="0"/>
                </a:spcBef>
                <a:spcAft>
                  <a:spcPct val="0"/>
                </a:spcAft>
                <a:defRPr sz="3200" b="1" kern="1200">
                  <a:solidFill>
                    <a:schemeClr val="tx1"/>
                  </a:solidFill>
                  <a:latin typeface="Arial" charset="0"/>
                  <a:ea typeface="+mn-ea"/>
                  <a:cs typeface="Arial" charset="0"/>
                </a:defRPr>
              </a:lvl3pPr>
              <a:lvl4pPr marL="1371600" algn="l" rtl="0" fontAlgn="base">
                <a:spcBef>
                  <a:spcPct val="0"/>
                </a:spcBef>
                <a:spcAft>
                  <a:spcPct val="0"/>
                </a:spcAft>
                <a:defRPr sz="3200" b="1" kern="1200">
                  <a:solidFill>
                    <a:schemeClr val="tx1"/>
                  </a:solidFill>
                  <a:latin typeface="Arial" charset="0"/>
                  <a:ea typeface="+mn-ea"/>
                  <a:cs typeface="Arial" charset="0"/>
                </a:defRPr>
              </a:lvl4pPr>
              <a:lvl5pPr marL="1828800" algn="l" rtl="0" fontAlgn="base">
                <a:spcBef>
                  <a:spcPct val="0"/>
                </a:spcBef>
                <a:spcAft>
                  <a:spcPct val="0"/>
                </a:spcAft>
                <a:defRPr sz="3200" b="1" kern="1200">
                  <a:solidFill>
                    <a:schemeClr val="tx1"/>
                  </a:solidFill>
                  <a:latin typeface="Arial" charset="0"/>
                  <a:ea typeface="+mn-ea"/>
                  <a:cs typeface="Arial" charset="0"/>
                </a:defRPr>
              </a:lvl5pPr>
              <a:lvl6pPr marL="2286000" algn="l" defTabSz="914400" rtl="0" eaLnBrk="1" latinLnBrk="0" hangingPunct="1">
                <a:defRPr sz="3200" b="1" kern="1200">
                  <a:solidFill>
                    <a:schemeClr val="tx1"/>
                  </a:solidFill>
                  <a:latin typeface="Arial" charset="0"/>
                  <a:ea typeface="+mn-ea"/>
                  <a:cs typeface="Arial" charset="0"/>
                </a:defRPr>
              </a:lvl6pPr>
              <a:lvl7pPr marL="2743200" algn="l" defTabSz="914400" rtl="0" eaLnBrk="1" latinLnBrk="0" hangingPunct="1">
                <a:defRPr sz="3200" b="1" kern="1200">
                  <a:solidFill>
                    <a:schemeClr val="tx1"/>
                  </a:solidFill>
                  <a:latin typeface="Arial" charset="0"/>
                  <a:ea typeface="+mn-ea"/>
                  <a:cs typeface="Arial" charset="0"/>
                </a:defRPr>
              </a:lvl7pPr>
              <a:lvl8pPr marL="3200400" algn="l" defTabSz="914400" rtl="0" eaLnBrk="1" latinLnBrk="0" hangingPunct="1">
                <a:defRPr sz="3200" b="1" kern="1200">
                  <a:solidFill>
                    <a:schemeClr val="tx1"/>
                  </a:solidFill>
                  <a:latin typeface="Arial" charset="0"/>
                  <a:ea typeface="+mn-ea"/>
                  <a:cs typeface="Arial" charset="0"/>
                </a:defRPr>
              </a:lvl8pPr>
              <a:lvl9pPr marL="3657600" algn="l" defTabSz="914400" rtl="0" eaLnBrk="1" latinLnBrk="0" hangingPunct="1">
                <a:defRPr sz="3200" b="1" kern="1200">
                  <a:solidFill>
                    <a:schemeClr val="tx1"/>
                  </a:solidFill>
                  <a:latin typeface="Arial" charset="0"/>
                  <a:ea typeface="+mn-ea"/>
                  <a:cs typeface="Arial" charset="0"/>
                </a:defRPr>
              </a:lvl9pPr>
            </a:lstStyle>
            <a:p>
              <a:r>
                <a:rPr lang="es-CL" sz="1000" dirty="0" smtClean="0">
                  <a:solidFill>
                    <a:schemeClr val="tx1">
                      <a:lumMod val="75000"/>
                      <a:lumOff val="25000"/>
                    </a:schemeClr>
                  </a:solidFill>
                  <a:latin typeface="+mj-lt"/>
                </a:rPr>
                <a:t>Riesgos de ejecución:</a:t>
              </a:r>
            </a:p>
            <a:p>
              <a:pPr marL="349250" lvl="1" indent="-174625">
                <a:buFont typeface="Arial" panose="020B0604020202020204" pitchFamily="34" charset="0"/>
                <a:buChar char="•"/>
              </a:pPr>
              <a:r>
                <a:rPr lang="es-CL" sz="1000" dirty="0" smtClean="0">
                  <a:solidFill>
                    <a:schemeClr val="tx1">
                      <a:lumMod val="75000"/>
                      <a:lumOff val="25000"/>
                    </a:schemeClr>
                  </a:solidFill>
                  <a:latin typeface="+mj-lt"/>
                </a:rPr>
                <a:t>Altas inversiones</a:t>
              </a:r>
            </a:p>
            <a:p>
              <a:pPr marL="349250" lvl="1" indent="-174625">
                <a:buFont typeface="Arial" panose="020B0604020202020204" pitchFamily="34" charset="0"/>
                <a:buChar char="•"/>
              </a:pPr>
              <a:r>
                <a:rPr lang="es-CL" sz="1000" dirty="0" smtClean="0">
                  <a:solidFill>
                    <a:schemeClr val="tx1">
                      <a:lumMod val="75000"/>
                      <a:lumOff val="25000"/>
                    </a:schemeClr>
                  </a:solidFill>
                  <a:latin typeface="+mj-lt"/>
                </a:rPr>
                <a:t>Complejidad de cambio</a:t>
              </a:r>
            </a:p>
          </p:txBody>
        </p:sp>
      </p:grpSp>
      <p:sp>
        <p:nvSpPr>
          <p:cNvPr id="49"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8" name="Title 7"/>
          <p:cNvSpPr>
            <a:spLocks noGrp="1"/>
          </p:cNvSpPr>
          <p:nvPr>
            <p:ph type="title"/>
          </p:nvPr>
        </p:nvSpPr>
        <p:spPr/>
        <p:txBody>
          <a:bodyPr/>
          <a:lstStyle/>
          <a:p>
            <a:r>
              <a:rPr lang="es-CL" sz="2800" dirty="0" smtClean="0">
                <a:solidFill>
                  <a:schemeClr val="tx1">
                    <a:lumMod val="65000"/>
                    <a:lumOff val="35000"/>
                  </a:schemeClr>
                </a:solidFill>
              </a:rPr>
              <a:t>Dilemas a lo largo de la cadena de valor de pagos</a:t>
            </a:r>
            <a:endParaRPr lang="es-CL" sz="2800" dirty="0">
              <a:solidFill>
                <a:schemeClr val="tx1">
                  <a:lumMod val="65000"/>
                  <a:lumOff val="35000"/>
                </a:schemeClr>
              </a:solidFill>
            </a:endParaRPr>
          </a:p>
        </p:txBody>
      </p:sp>
      <p:grpSp>
        <p:nvGrpSpPr>
          <p:cNvPr id="4" name="Group 3"/>
          <p:cNvGrpSpPr/>
          <p:nvPr/>
        </p:nvGrpSpPr>
        <p:grpSpPr>
          <a:xfrm>
            <a:off x="223359" y="2562479"/>
            <a:ext cx="3064350" cy="1578125"/>
            <a:chOff x="223359" y="2562479"/>
            <a:chExt cx="3064350" cy="1578125"/>
          </a:xfrm>
        </p:grpSpPr>
        <p:sp>
          <p:nvSpPr>
            <p:cNvPr id="60" name="Freeform 27"/>
            <p:cNvSpPr>
              <a:spLocks/>
            </p:cNvSpPr>
            <p:nvPr/>
          </p:nvSpPr>
          <p:spPr bwMode="auto">
            <a:xfrm>
              <a:off x="1838821" y="2681049"/>
              <a:ext cx="1448888" cy="1459555"/>
            </a:xfrm>
            <a:custGeom>
              <a:avLst/>
              <a:gdLst/>
              <a:ahLst/>
              <a:cxnLst>
                <a:cxn ang="0">
                  <a:pos x="0" y="1011"/>
                </a:cxn>
                <a:cxn ang="0">
                  <a:pos x="18" y="957"/>
                </a:cxn>
                <a:cxn ang="0">
                  <a:pos x="29" y="892"/>
                </a:cxn>
                <a:cxn ang="0">
                  <a:pos x="49" y="838"/>
                </a:cxn>
                <a:cxn ang="0">
                  <a:pos x="68" y="775"/>
                </a:cxn>
                <a:cxn ang="0">
                  <a:pos x="97" y="719"/>
                </a:cxn>
                <a:cxn ang="0">
                  <a:pos x="117" y="664"/>
                </a:cxn>
                <a:cxn ang="0">
                  <a:pos x="146" y="600"/>
                </a:cxn>
                <a:cxn ang="0">
                  <a:pos x="175" y="547"/>
                </a:cxn>
                <a:cxn ang="0">
                  <a:pos x="202" y="491"/>
                </a:cxn>
                <a:cxn ang="0">
                  <a:pos x="231" y="445"/>
                </a:cxn>
                <a:cxn ang="0">
                  <a:pos x="270" y="391"/>
                </a:cxn>
                <a:cxn ang="0">
                  <a:pos x="309" y="336"/>
                </a:cxn>
                <a:cxn ang="0">
                  <a:pos x="348" y="290"/>
                </a:cxn>
                <a:cxn ang="0">
                  <a:pos x="387" y="236"/>
                </a:cxn>
                <a:cxn ang="0">
                  <a:pos x="427" y="190"/>
                </a:cxn>
                <a:cxn ang="0">
                  <a:pos x="474" y="144"/>
                </a:cxn>
                <a:cxn ang="0">
                  <a:pos x="512" y="98"/>
                </a:cxn>
                <a:cxn ang="0">
                  <a:pos x="561" y="63"/>
                </a:cxn>
                <a:cxn ang="0">
                  <a:pos x="608" y="17"/>
                </a:cxn>
                <a:cxn ang="0">
                  <a:pos x="1238" y="673"/>
                </a:cxn>
                <a:cxn ang="0">
                  <a:pos x="1219" y="702"/>
                </a:cxn>
                <a:cxn ang="0">
                  <a:pos x="1188" y="719"/>
                </a:cxn>
                <a:cxn ang="0">
                  <a:pos x="1170" y="737"/>
                </a:cxn>
                <a:cxn ang="0">
                  <a:pos x="1141" y="765"/>
                </a:cxn>
                <a:cxn ang="0">
                  <a:pos x="1120" y="783"/>
                </a:cxn>
                <a:cxn ang="0">
                  <a:pos x="1102" y="811"/>
                </a:cxn>
                <a:cxn ang="0">
                  <a:pos x="1083" y="838"/>
                </a:cxn>
                <a:cxn ang="0">
                  <a:pos x="1064" y="855"/>
                </a:cxn>
                <a:cxn ang="0">
                  <a:pos x="1045" y="884"/>
                </a:cxn>
                <a:cxn ang="0">
                  <a:pos x="1035" y="911"/>
                </a:cxn>
                <a:cxn ang="0">
                  <a:pos x="1015" y="938"/>
                </a:cxn>
                <a:cxn ang="0">
                  <a:pos x="996" y="965"/>
                </a:cxn>
                <a:cxn ang="0">
                  <a:pos x="986" y="992"/>
                </a:cxn>
                <a:cxn ang="0">
                  <a:pos x="977" y="1020"/>
                </a:cxn>
                <a:cxn ang="0">
                  <a:pos x="967" y="1049"/>
                </a:cxn>
                <a:cxn ang="0">
                  <a:pos x="947" y="1076"/>
                </a:cxn>
                <a:cxn ang="0">
                  <a:pos x="938" y="1111"/>
                </a:cxn>
                <a:cxn ang="0">
                  <a:pos x="938" y="1139"/>
                </a:cxn>
                <a:cxn ang="0">
                  <a:pos x="928" y="1166"/>
                </a:cxn>
                <a:cxn ang="0">
                  <a:pos x="918" y="1193"/>
                </a:cxn>
              </a:cxnLst>
              <a:rect l="0" t="0" r="r" b="b"/>
              <a:pathLst>
                <a:path w="1238" h="1193">
                  <a:moveTo>
                    <a:pt x="0" y="1049"/>
                  </a:moveTo>
                  <a:lnTo>
                    <a:pt x="0" y="1011"/>
                  </a:lnTo>
                  <a:lnTo>
                    <a:pt x="10" y="984"/>
                  </a:lnTo>
                  <a:lnTo>
                    <a:pt x="18" y="957"/>
                  </a:lnTo>
                  <a:lnTo>
                    <a:pt x="18" y="919"/>
                  </a:lnTo>
                  <a:lnTo>
                    <a:pt x="29" y="892"/>
                  </a:lnTo>
                  <a:lnTo>
                    <a:pt x="39" y="865"/>
                  </a:lnTo>
                  <a:lnTo>
                    <a:pt x="49" y="838"/>
                  </a:lnTo>
                  <a:lnTo>
                    <a:pt x="58" y="802"/>
                  </a:lnTo>
                  <a:lnTo>
                    <a:pt x="68" y="775"/>
                  </a:lnTo>
                  <a:lnTo>
                    <a:pt x="78" y="748"/>
                  </a:lnTo>
                  <a:lnTo>
                    <a:pt x="97" y="719"/>
                  </a:lnTo>
                  <a:lnTo>
                    <a:pt x="107" y="692"/>
                  </a:lnTo>
                  <a:lnTo>
                    <a:pt x="117" y="664"/>
                  </a:lnTo>
                  <a:lnTo>
                    <a:pt x="126" y="637"/>
                  </a:lnTo>
                  <a:lnTo>
                    <a:pt x="146" y="600"/>
                  </a:lnTo>
                  <a:lnTo>
                    <a:pt x="154" y="573"/>
                  </a:lnTo>
                  <a:lnTo>
                    <a:pt x="175" y="547"/>
                  </a:lnTo>
                  <a:lnTo>
                    <a:pt x="183" y="520"/>
                  </a:lnTo>
                  <a:lnTo>
                    <a:pt x="202" y="491"/>
                  </a:lnTo>
                  <a:lnTo>
                    <a:pt x="223" y="464"/>
                  </a:lnTo>
                  <a:lnTo>
                    <a:pt x="231" y="445"/>
                  </a:lnTo>
                  <a:lnTo>
                    <a:pt x="251" y="418"/>
                  </a:lnTo>
                  <a:lnTo>
                    <a:pt x="270" y="391"/>
                  </a:lnTo>
                  <a:lnTo>
                    <a:pt x="291" y="363"/>
                  </a:lnTo>
                  <a:lnTo>
                    <a:pt x="309" y="336"/>
                  </a:lnTo>
                  <a:lnTo>
                    <a:pt x="328" y="318"/>
                  </a:lnTo>
                  <a:lnTo>
                    <a:pt x="348" y="290"/>
                  </a:lnTo>
                  <a:lnTo>
                    <a:pt x="367" y="265"/>
                  </a:lnTo>
                  <a:lnTo>
                    <a:pt x="387" y="236"/>
                  </a:lnTo>
                  <a:lnTo>
                    <a:pt x="406" y="219"/>
                  </a:lnTo>
                  <a:lnTo>
                    <a:pt x="427" y="190"/>
                  </a:lnTo>
                  <a:lnTo>
                    <a:pt x="445" y="173"/>
                  </a:lnTo>
                  <a:lnTo>
                    <a:pt x="474" y="144"/>
                  </a:lnTo>
                  <a:lnTo>
                    <a:pt x="493" y="127"/>
                  </a:lnTo>
                  <a:lnTo>
                    <a:pt x="512" y="98"/>
                  </a:lnTo>
                  <a:lnTo>
                    <a:pt x="540" y="81"/>
                  </a:lnTo>
                  <a:lnTo>
                    <a:pt x="561" y="63"/>
                  </a:lnTo>
                  <a:lnTo>
                    <a:pt x="590" y="35"/>
                  </a:lnTo>
                  <a:lnTo>
                    <a:pt x="608" y="17"/>
                  </a:lnTo>
                  <a:lnTo>
                    <a:pt x="637" y="0"/>
                  </a:lnTo>
                  <a:lnTo>
                    <a:pt x="1238" y="673"/>
                  </a:lnTo>
                  <a:lnTo>
                    <a:pt x="1227" y="683"/>
                  </a:lnTo>
                  <a:lnTo>
                    <a:pt x="1219" y="702"/>
                  </a:lnTo>
                  <a:lnTo>
                    <a:pt x="1198" y="710"/>
                  </a:lnTo>
                  <a:lnTo>
                    <a:pt x="1188" y="719"/>
                  </a:lnTo>
                  <a:lnTo>
                    <a:pt x="1180" y="729"/>
                  </a:lnTo>
                  <a:lnTo>
                    <a:pt x="1170" y="737"/>
                  </a:lnTo>
                  <a:lnTo>
                    <a:pt x="1159" y="748"/>
                  </a:lnTo>
                  <a:lnTo>
                    <a:pt x="1141" y="765"/>
                  </a:lnTo>
                  <a:lnTo>
                    <a:pt x="1130" y="775"/>
                  </a:lnTo>
                  <a:lnTo>
                    <a:pt x="1120" y="783"/>
                  </a:lnTo>
                  <a:lnTo>
                    <a:pt x="1112" y="802"/>
                  </a:lnTo>
                  <a:lnTo>
                    <a:pt x="1102" y="811"/>
                  </a:lnTo>
                  <a:lnTo>
                    <a:pt x="1091" y="821"/>
                  </a:lnTo>
                  <a:lnTo>
                    <a:pt x="1083" y="838"/>
                  </a:lnTo>
                  <a:lnTo>
                    <a:pt x="1074" y="848"/>
                  </a:lnTo>
                  <a:lnTo>
                    <a:pt x="1064" y="855"/>
                  </a:lnTo>
                  <a:lnTo>
                    <a:pt x="1054" y="873"/>
                  </a:lnTo>
                  <a:lnTo>
                    <a:pt x="1045" y="884"/>
                  </a:lnTo>
                  <a:lnTo>
                    <a:pt x="1035" y="901"/>
                  </a:lnTo>
                  <a:lnTo>
                    <a:pt x="1035" y="911"/>
                  </a:lnTo>
                  <a:lnTo>
                    <a:pt x="1025" y="919"/>
                  </a:lnTo>
                  <a:lnTo>
                    <a:pt x="1015" y="938"/>
                  </a:lnTo>
                  <a:lnTo>
                    <a:pt x="1006" y="947"/>
                  </a:lnTo>
                  <a:lnTo>
                    <a:pt x="996" y="965"/>
                  </a:lnTo>
                  <a:lnTo>
                    <a:pt x="996" y="974"/>
                  </a:lnTo>
                  <a:lnTo>
                    <a:pt x="986" y="992"/>
                  </a:lnTo>
                  <a:lnTo>
                    <a:pt x="977" y="1011"/>
                  </a:lnTo>
                  <a:lnTo>
                    <a:pt x="977" y="1020"/>
                  </a:lnTo>
                  <a:lnTo>
                    <a:pt x="967" y="1038"/>
                  </a:lnTo>
                  <a:lnTo>
                    <a:pt x="967" y="1049"/>
                  </a:lnTo>
                  <a:lnTo>
                    <a:pt x="957" y="1066"/>
                  </a:lnTo>
                  <a:lnTo>
                    <a:pt x="947" y="1076"/>
                  </a:lnTo>
                  <a:lnTo>
                    <a:pt x="947" y="1094"/>
                  </a:lnTo>
                  <a:lnTo>
                    <a:pt x="938" y="1111"/>
                  </a:lnTo>
                  <a:lnTo>
                    <a:pt x="938" y="1122"/>
                  </a:lnTo>
                  <a:lnTo>
                    <a:pt x="938" y="1139"/>
                  </a:lnTo>
                  <a:lnTo>
                    <a:pt x="928" y="1156"/>
                  </a:lnTo>
                  <a:lnTo>
                    <a:pt x="928" y="1166"/>
                  </a:lnTo>
                  <a:lnTo>
                    <a:pt x="928" y="1185"/>
                  </a:lnTo>
                  <a:lnTo>
                    <a:pt x="918" y="1193"/>
                  </a:lnTo>
                  <a:lnTo>
                    <a:pt x="0" y="1049"/>
                  </a:lnTo>
                  <a:close/>
                </a:path>
              </a:pathLst>
            </a:custGeom>
            <a:solidFill>
              <a:schemeClr val="bg1">
                <a:lumMod val="85000"/>
              </a:schemeClr>
            </a:solidFill>
            <a:ln w="6350">
              <a:noFill/>
              <a:prstDash val="solid"/>
              <a:round/>
              <a:headEnd/>
              <a:tailEnd/>
            </a:ln>
          </p:spPr>
          <p:txBody>
            <a:bodyPr lIns="45720" rIns="45720" anchor="ctr" anchorCtr="1"/>
            <a:lstStyle/>
            <a:p>
              <a:endParaRPr lang="en-US" sz="1600"/>
            </a:p>
          </p:txBody>
        </p:sp>
        <p:sp>
          <p:nvSpPr>
            <p:cNvPr id="81" name="Text Box 41"/>
            <p:cNvSpPr txBox="1">
              <a:spLocks noChangeArrowheads="1"/>
            </p:cNvSpPr>
            <p:nvPr/>
          </p:nvSpPr>
          <p:spPr bwMode="auto">
            <a:xfrm>
              <a:off x="1934342" y="3367307"/>
              <a:ext cx="1254200" cy="428445"/>
            </a:xfrm>
            <a:prstGeom prst="rect">
              <a:avLst/>
            </a:prstGeom>
            <a:noFill/>
            <a:ln w="6350">
              <a:noFill/>
              <a:miter lim="800000"/>
              <a:headEnd/>
              <a:tailEnd/>
            </a:ln>
            <a:effectLst/>
          </p:spPr>
          <p:txBody>
            <a:bodyPr lIns="45720" rIns="45720" anchor="ctr" anchorCtr="1"/>
            <a:lstStyle/>
            <a:p>
              <a:pPr algn="ctr" eaLnBrk="0" hangingPunct="0">
                <a:spcBef>
                  <a:spcPct val="0"/>
                </a:spcBef>
              </a:pPr>
              <a:r>
                <a:rPr lang="en-US" sz="1500" b="1" dirty="0" err="1" smtClean="0">
                  <a:solidFill>
                    <a:sysClr val="windowText" lastClr="000000"/>
                  </a:solidFill>
                </a:rPr>
                <a:t>Autenti</a:t>
              </a:r>
              <a:r>
                <a:rPr lang="en-US" sz="1500" b="1" dirty="0" smtClean="0">
                  <a:solidFill>
                    <a:sysClr val="windowText" lastClr="000000"/>
                  </a:solidFill>
                </a:rPr>
                <a:t>-</a:t>
              </a:r>
            </a:p>
            <a:p>
              <a:pPr algn="ctr" eaLnBrk="0" hangingPunct="0">
                <a:spcBef>
                  <a:spcPct val="0"/>
                </a:spcBef>
              </a:pPr>
              <a:r>
                <a:rPr lang="en-US" sz="1500" b="1" dirty="0" err="1" smtClean="0">
                  <a:solidFill>
                    <a:sysClr val="windowText" lastClr="000000"/>
                  </a:solidFill>
                </a:rPr>
                <a:t>cación</a:t>
              </a:r>
              <a:endParaRPr lang="en-US" sz="1500" b="1" dirty="0">
                <a:solidFill>
                  <a:sysClr val="windowText" lastClr="000000"/>
                </a:solidFill>
              </a:endParaRPr>
            </a:p>
          </p:txBody>
        </p:sp>
        <p:sp>
          <p:nvSpPr>
            <p:cNvPr id="24" name="Oval 23"/>
            <p:cNvSpPr/>
            <p:nvPr/>
          </p:nvSpPr>
          <p:spPr>
            <a:xfrm>
              <a:off x="2459336" y="2562479"/>
              <a:ext cx="252881" cy="25288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50" name="Rectangle 33"/>
            <p:cNvSpPr>
              <a:spLocks noChangeArrowheads="1"/>
            </p:cNvSpPr>
            <p:nvPr/>
          </p:nvSpPr>
          <p:spPr bwMode="auto">
            <a:xfrm>
              <a:off x="223359" y="2564299"/>
              <a:ext cx="1495379" cy="1060662"/>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s-CL" sz="1200" dirty="0" smtClean="0">
                  <a:cs typeface="Arial" pitchFamily="34" charset="0"/>
                </a:rPr>
                <a:t>Adoptar modelos de identificación segura para pagos digitales (ej.: </a:t>
              </a:r>
              <a:r>
                <a:rPr lang="es-CL" sz="1200" dirty="0" err="1" smtClean="0">
                  <a:cs typeface="Arial" pitchFamily="34" charset="0"/>
                </a:rPr>
                <a:t>biometrics</a:t>
              </a:r>
              <a:r>
                <a:rPr lang="es-CL" sz="1200" dirty="0" smtClean="0">
                  <a:cs typeface="Arial" pitchFamily="34" charset="0"/>
                </a:rPr>
                <a:t>)</a:t>
              </a:r>
            </a:p>
          </p:txBody>
        </p:sp>
      </p:grpSp>
    </p:spTree>
    <p:extLst>
      <p:ext uri="{BB962C8B-B14F-4D97-AF65-F5344CB8AC3E}">
        <p14:creationId xmlns:p14="http://schemas.microsoft.com/office/powerpoint/2010/main" val="9972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custDataLst>
              <p:tags r:id="rId2"/>
            </p:custDataLst>
            <p:extLst>
              <p:ext uri="{D42A27DB-BD31-4B8C-83A1-F6EECF244321}">
                <p14:modId xmlns:p14="http://schemas.microsoft.com/office/powerpoint/2010/main" val="2213106652"/>
              </p:ex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102497"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469" y="1592"/>
                        <a:ext cx="1465"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46538"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GB" sz="1000" dirty="0">
              <a:solidFill>
                <a:srgbClr val="FFFFFF"/>
              </a:solidFill>
              <a:latin typeface="Arial"/>
              <a:cs typeface="Arial"/>
              <a:sym typeface="Arial"/>
            </a:endParaRPr>
          </a:p>
        </p:txBody>
      </p:sp>
      <p:sp>
        <p:nvSpPr>
          <p:cNvPr id="67" name="Slide Number Placeholder 1"/>
          <p:cNvSpPr txBox="1">
            <a:spLocks/>
          </p:cNvSpPr>
          <p:nvPr/>
        </p:nvSpPr>
        <p:spPr>
          <a:xfrm>
            <a:off x="8140362" y="6575425"/>
            <a:ext cx="548033" cy="128588"/>
          </a:xfrm>
          <a:prstGeom prst="rect">
            <a:avLst/>
          </a:prstGeom>
          <a:noFill/>
        </p:spPr>
        <p:txBody>
          <a:bodyPr vert="horz" wrap="square" lIns="0" tIns="72000" rIns="0" bIns="36000" rtlCol="0" anchor="ctr">
            <a:noAutofit/>
          </a:bodyPr>
          <a:lstStyle>
            <a:lvl1pPr marL="0" indent="0" algn="l" defTabSz="914400" rtl="0" eaLnBrk="1" latinLnBrk="0" hangingPunct="1">
              <a:lnSpc>
                <a:spcPct val="100000"/>
              </a:lnSpc>
              <a:spcBef>
                <a:spcPts val="1200"/>
              </a:spcBef>
              <a:spcAft>
                <a:spcPts val="0"/>
              </a:spcAft>
              <a:buClr>
                <a:schemeClr val="tx1"/>
              </a:buClr>
              <a:buSzPct val="80000"/>
              <a:buFont typeface="Arial" pitchFamily="34" charset="0"/>
              <a:buNone/>
              <a:defRPr lang="de-DE" sz="1800" b="1" kern="1200" dirty="0" smtClean="0">
                <a:solidFill>
                  <a:schemeClr val="accent1"/>
                </a:solidFill>
                <a:latin typeface="+mn-lt"/>
                <a:ea typeface="+mn-ea"/>
                <a:cs typeface="+mn-cs"/>
              </a:defRPr>
            </a:lvl1pPr>
            <a:lvl2pPr marL="457200" indent="0" algn="l" defTabSz="914400" rtl="0" eaLnBrk="1" latinLnBrk="0" hangingPunct="1">
              <a:lnSpc>
                <a:spcPct val="100000"/>
              </a:lnSpc>
              <a:spcBef>
                <a:spcPts val="624"/>
              </a:spcBef>
              <a:spcAft>
                <a:spcPts val="0"/>
              </a:spcAft>
              <a:buClr>
                <a:schemeClr val="tx1"/>
              </a:buClr>
              <a:buSzPct val="80000"/>
              <a:buFont typeface="Arial" pitchFamily="34" charset="0"/>
              <a:buNone/>
              <a:defRPr sz="2000" b="1" kern="1200">
                <a:solidFill>
                  <a:srgbClr val="000000"/>
                </a:solidFill>
                <a:latin typeface="Arial" pitchFamily="34" charset="0"/>
                <a:ea typeface="+mn-ea"/>
                <a:cs typeface="Arial" pitchFamily="34" charset="0"/>
              </a:defRPr>
            </a:lvl2pPr>
            <a:lvl3pPr marL="914400" indent="0" algn="l" defTabSz="914400" rtl="0" eaLnBrk="1" latinLnBrk="0" hangingPunct="1">
              <a:lnSpc>
                <a:spcPct val="100000"/>
              </a:lnSpc>
              <a:spcBef>
                <a:spcPts val="576"/>
              </a:spcBef>
              <a:spcAft>
                <a:spcPts val="0"/>
              </a:spcAft>
              <a:buClr>
                <a:schemeClr val="tx1"/>
              </a:buClr>
              <a:buSzPct val="80000"/>
              <a:buFont typeface="Arial" pitchFamily="34" charset="0"/>
              <a:buNone/>
              <a:defRPr sz="1800" b="1" kern="1200" baseline="0">
                <a:solidFill>
                  <a:srgbClr val="000000"/>
                </a:solidFill>
                <a:latin typeface="Arial" pitchFamily="34" charset="0"/>
                <a:ea typeface="+mn-ea"/>
                <a:cs typeface="Arial" pitchFamily="34" charset="0"/>
              </a:defRPr>
            </a:lvl3pPr>
            <a:lvl4pPr marL="1371600" indent="0" algn="l" defTabSz="914400" rtl="0" eaLnBrk="1" latinLnBrk="0" hangingPunct="1">
              <a:lnSpc>
                <a:spcPct val="100000"/>
              </a:lnSpc>
              <a:spcBef>
                <a:spcPts val="528"/>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4pPr>
            <a:lvl5pPr marL="1828800" indent="0" algn="l" defTabSz="914400" rtl="0" eaLnBrk="1" latinLnBrk="0" hangingPunct="1">
              <a:lnSpc>
                <a:spcPct val="100000"/>
              </a:lnSpc>
              <a:spcBef>
                <a:spcPts val="480"/>
              </a:spcBef>
              <a:spcAft>
                <a:spcPts val="0"/>
              </a:spcAft>
              <a:buClr>
                <a:schemeClr val="tx1"/>
              </a:buClr>
              <a:buSzPct val="80000"/>
              <a:buFont typeface="Arial" pitchFamily="34" charset="0"/>
              <a:buNone/>
              <a:defRPr sz="1600" b="1"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defRPr/>
            </a:pPr>
            <a:fld id="{90CBDC3A-D49F-4631-A8C7-55D59B33E5FA}" type="slidenum">
              <a:rPr lang="en-GB" sz="1000" b="0" smtClean="0">
                <a:solidFill>
                  <a:schemeClr val="tx1">
                    <a:lumMod val="50000"/>
                    <a:lumOff val="50000"/>
                  </a:schemeClr>
                </a:solidFill>
              </a:rPr>
              <a:pPr algn="r">
                <a:defRPr/>
              </a:pPr>
              <a:t>9</a:t>
            </a:fld>
            <a:endParaRPr lang="en-GB" sz="1000" b="0" dirty="0">
              <a:solidFill>
                <a:schemeClr val="tx1">
                  <a:lumMod val="50000"/>
                  <a:lumOff val="50000"/>
                </a:schemeClr>
              </a:solidFill>
            </a:endParaRPr>
          </a:p>
        </p:txBody>
      </p:sp>
      <p:cxnSp>
        <p:nvCxnSpPr>
          <p:cNvPr id="135" name="Straight Connector 134"/>
          <p:cNvCxnSpPr/>
          <p:nvPr/>
        </p:nvCxnSpPr>
        <p:spPr>
          <a:xfrm>
            <a:off x="342676" y="2227443"/>
            <a:ext cx="859536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146520" y="978765"/>
            <a:ext cx="1491146" cy="275826"/>
            <a:chOff x="8140357" y="123068"/>
            <a:chExt cx="869896" cy="223510"/>
          </a:xfrm>
        </p:grpSpPr>
        <p:sp>
          <p:nvSpPr>
            <p:cNvPr id="63" name="TextBox 62"/>
            <p:cNvSpPr txBox="1"/>
            <p:nvPr/>
          </p:nvSpPr>
          <p:spPr>
            <a:xfrm>
              <a:off x="8140357" y="160003"/>
              <a:ext cx="869896" cy="149641"/>
            </a:xfrm>
            <a:prstGeom prst="rect">
              <a:avLst/>
            </a:prstGeom>
            <a:noFill/>
          </p:spPr>
          <p:txBody>
            <a:bodyPr vert="horz" wrap="square" lIns="0" tIns="0" rIns="0" bIns="0" rtlCol="0" anchor="ctr" anchorCtr="1">
              <a:spAutoFit/>
            </a:bodyPr>
            <a:lstStyle/>
            <a:p>
              <a:pPr algn="ctr"/>
              <a:r>
                <a:rPr lang="en-GB" sz="1200" b="1" dirty="0" smtClean="0">
                  <a:solidFill>
                    <a:schemeClr val="tx1">
                      <a:lumMod val="65000"/>
                      <a:lumOff val="35000"/>
                    </a:schemeClr>
                  </a:solidFill>
                  <a:latin typeface="Arial"/>
                </a:rPr>
                <a:t>PIN debit card case</a:t>
              </a:r>
              <a:endParaRPr lang="en-GB" sz="1200" b="1" dirty="0">
                <a:solidFill>
                  <a:schemeClr val="tx1">
                    <a:lumMod val="65000"/>
                    <a:lumOff val="35000"/>
                  </a:schemeClr>
                </a:solidFill>
                <a:latin typeface="Arial"/>
              </a:endParaRPr>
            </a:p>
          </p:txBody>
        </p:sp>
        <p:cxnSp>
          <p:nvCxnSpPr>
            <p:cNvPr id="64" name="Straight Connector 63"/>
            <p:cNvCxnSpPr/>
            <p:nvPr/>
          </p:nvCxnSpPr>
          <p:spPr>
            <a:xfrm>
              <a:off x="8140357" y="123068"/>
              <a:ext cx="869896" cy="0"/>
            </a:xfrm>
            <a:prstGeom prst="line">
              <a:avLst/>
            </a:prstGeom>
            <a:ln w="12700" cmpd="sng">
              <a:solidFill>
                <a:schemeClr val="tx1">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140357" y="346578"/>
              <a:ext cx="869896" cy="0"/>
            </a:xfrm>
            <a:prstGeom prst="line">
              <a:avLst/>
            </a:prstGeom>
            <a:ln w="12700" cmpd="sng">
              <a:solidFill>
                <a:schemeClr val="tx1">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3" name="Rectangle 42"/>
          <p:cNvSpPr>
            <a:spLocks noChangeArrowheads="1"/>
          </p:cNvSpPr>
          <p:nvPr/>
        </p:nvSpPr>
        <p:spPr bwMode="auto">
          <a:xfrm>
            <a:off x="154418" y="1647539"/>
            <a:ext cx="958656" cy="418340"/>
          </a:xfrm>
          <a:prstGeom prst="rect">
            <a:avLst/>
          </a:prstGeom>
          <a:noFill/>
          <a:ln w="9525" algn="ctr">
            <a:noFill/>
            <a:miter lim="800000"/>
            <a:headEnd/>
            <a:tailEnd/>
          </a:ln>
          <a:effectLst/>
        </p:spPr>
        <p:txBody>
          <a:bodyPr lIns="71438" tIns="36512" rIns="71438" bIns="36512" anchor="ctr"/>
          <a:lstStyle/>
          <a:p>
            <a:pPr defTabSz="709613">
              <a:lnSpc>
                <a:spcPct val="80000"/>
              </a:lnSpc>
              <a:defRPr/>
            </a:pPr>
            <a:r>
              <a:rPr lang="es-CL" sz="1400" b="1" dirty="0" smtClean="0">
                <a:latin typeface="+mj-lt"/>
              </a:rPr>
              <a:t>Cadena de Valor</a:t>
            </a:r>
            <a:endParaRPr lang="es-CL" sz="1400" b="1" dirty="0">
              <a:latin typeface="+mj-lt"/>
            </a:endParaRPr>
          </a:p>
        </p:txBody>
      </p:sp>
      <p:sp>
        <p:nvSpPr>
          <p:cNvPr id="87" name="Chevron 86"/>
          <p:cNvSpPr/>
          <p:nvPr/>
        </p:nvSpPr>
        <p:spPr>
          <a:xfrm>
            <a:off x="996538" y="1575619"/>
            <a:ext cx="1371600" cy="590873"/>
          </a:xfrm>
          <a:prstGeom prst="chevron">
            <a:avLst>
              <a:gd name="adj" fmla="val 252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97" name="Chevron 96"/>
          <p:cNvSpPr/>
          <p:nvPr/>
        </p:nvSpPr>
        <p:spPr>
          <a:xfrm>
            <a:off x="2314063" y="1575619"/>
            <a:ext cx="1371600" cy="590873"/>
          </a:xfrm>
          <a:prstGeom prst="chevron">
            <a:avLst>
              <a:gd name="adj" fmla="val 252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98" name="Chevron 97"/>
          <p:cNvSpPr/>
          <p:nvPr/>
        </p:nvSpPr>
        <p:spPr>
          <a:xfrm>
            <a:off x="3657034" y="1575619"/>
            <a:ext cx="1371600" cy="590873"/>
          </a:xfrm>
          <a:prstGeom prst="chevron">
            <a:avLst>
              <a:gd name="adj" fmla="val 252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99" name="Chevron 98"/>
          <p:cNvSpPr/>
          <p:nvPr/>
        </p:nvSpPr>
        <p:spPr>
          <a:xfrm>
            <a:off x="4983850" y="1575619"/>
            <a:ext cx="1371600" cy="590873"/>
          </a:xfrm>
          <a:prstGeom prst="chevron">
            <a:avLst>
              <a:gd name="adj" fmla="val 252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00" name="Chevron 99"/>
          <p:cNvSpPr/>
          <p:nvPr/>
        </p:nvSpPr>
        <p:spPr>
          <a:xfrm>
            <a:off x="6323013" y="1575619"/>
            <a:ext cx="1371600" cy="590873"/>
          </a:xfrm>
          <a:prstGeom prst="chevron">
            <a:avLst>
              <a:gd name="adj" fmla="val 252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01" name="Chevron 100"/>
          <p:cNvSpPr/>
          <p:nvPr/>
        </p:nvSpPr>
        <p:spPr>
          <a:xfrm>
            <a:off x="7656353" y="1575619"/>
            <a:ext cx="1371600" cy="590873"/>
          </a:xfrm>
          <a:prstGeom prst="chevron">
            <a:avLst>
              <a:gd name="adj" fmla="val 252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04" name="TextBox 103"/>
          <p:cNvSpPr txBox="1"/>
          <p:nvPr/>
        </p:nvSpPr>
        <p:spPr>
          <a:xfrm>
            <a:off x="1034266" y="1716268"/>
            <a:ext cx="1296144" cy="276999"/>
          </a:xfrm>
          <a:prstGeom prst="rect">
            <a:avLst/>
          </a:prstGeom>
          <a:noFill/>
        </p:spPr>
        <p:txBody>
          <a:bodyPr wrap="square" rtlCol="0">
            <a:spAutoFit/>
          </a:bodyPr>
          <a:lstStyle/>
          <a:p>
            <a:pPr algn="ctr"/>
            <a:r>
              <a:rPr lang="es-CL" sz="1200" b="1" dirty="0" smtClean="0"/>
              <a:t>Iniciación</a:t>
            </a:r>
          </a:p>
        </p:txBody>
      </p:sp>
      <p:sp>
        <p:nvSpPr>
          <p:cNvPr id="105" name="TextBox 104"/>
          <p:cNvSpPr txBox="1"/>
          <p:nvPr/>
        </p:nvSpPr>
        <p:spPr>
          <a:xfrm>
            <a:off x="2405579" y="1716268"/>
            <a:ext cx="1296144" cy="276999"/>
          </a:xfrm>
          <a:prstGeom prst="rect">
            <a:avLst/>
          </a:prstGeom>
          <a:noFill/>
        </p:spPr>
        <p:txBody>
          <a:bodyPr wrap="square" rtlCol="0">
            <a:spAutoFit/>
          </a:bodyPr>
          <a:lstStyle/>
          <a:p>
            <a:pPr algn="ctr"/>
            <a:r>
              <a:rPr lang="es-CL" sz="1200" b="1" dirty="0" smtClean="0"/>
              <a:t>Autenticación</a:t>
            </a:r>
          </a:p>
        </p:txBody>
      </p:sp>
      <p:sp>
        <p:nvSpPr>
          <p:cNvPr id="106" name="TextBox 105"/>
          <p:cNvSpPr txBox="1"/>
          <p:nvPr/>
        </p:nvSpPr>
        <p:spPr>
          <a:xfrm>
            <a:off x="3694762" y="1716268"/>
            <a:ext cx="1296144" cy="276999"/>
          </a:xfrm>
          <a:prstGeom prst="rect">
            <a:avLst/>
          </a:prstGeom>
          <a:noFill/>
        </p:spPr>
        <p:txBody>
          <a:bodyPr wrap="square" rtlCol="0">
            <a:spAutoFit/>
          </a:bodyPr>
          <a:lstStyle/>
          <a:p>
            <a:pPr algn="ctr"/>
            <a:r>
              <a:rPr lang="es-CL" sz="1200" b="1" dirty="0" err="1" smtClean="0"/>
              <a:t>Adquirencia</a:t>
            </a:r>
            <a:endParaRPr lang="es-CL" sz="1200" b="1" dirty="0" smtClean="0"/>
          </a:p>
        </p:txBody>
      </p:sp>
      <p:sp>
        <p:nvSpPr>
          <p:cNvPr id="107" name="TextBox 106"/>
          <p:cNvSpPr txBox="1"/>
          <p:nvPr/>
        </p:nvSpPr>
        <p:spPr>
          <a:xfrm>
            <a:off x="5050153" y="1716268"/>
            <a:ext cx="1296144" cy="276999"/>
          </a:xfrm>
          <a:prstGeom prst="rect">
            <a:avLst/>
          </a:prstGeom>
          <a:noFill/>
        </p:spPr>
        <p:txBody>
          <a:bodyPr wrap="square" rtlCol="0">
            <a:spAutoFit/>
          </a:bodyPr>
          <a:lstStyle/>
          <a:p>
            <a:pPr algn="ctr"/>
            <a:r>
              <a:rPr lang="es-CL" sz="1200" b="1" dirty="0" smtClean="0"/>
              <a:t>Procesamiento</a:t>
            </a:r>
          </a:p>
        </p:txBody>
      </p:sp>
      <p:sp>
        <p:nvSpPr>
          <p:cNvPr id="108" name="TextBox 107"/>
          <p:cNvSpPr txBox="1"/>
          <p:nvPr/>
        </p:nvSpPr>
        <p:spPr>
          <a:xfrm>
            <a:off x="6360741" y="1716268"/>
            <a:ext cx="1296144" cy="276999"/>
          </a:xfrm>
          <a:prstGeom prst="rect">
            <a:avLst/>
          </a:prstGeom>
          <a:noFill/>
        </p:spPr>
        <p:txBody>
          <a:bodyPr wrap="square" rtlCol="0">
            <a:spAutoFit/>
          </a:bodyPr>
          <a:lstStyle/>
          <a:p>
            <a:pPr algn="ctr"/>
            <a:r>
              <a:rPr lang="es-CL" sz="1200" b="1" dirty="0" err="1" smtClean="0"/>
              <a:t>Clearing</a:t>
            </a:r>
            <a:endParaRPr lang="es-CL" sz="1200" b="1" dirty="0" smtClean="0"/>
          </a:p>
        </p:txBody>
      </p:sp>
      <p:sp>
        <p:nvSpPr>
          <p:cNvPr id="109" name="TextBox 108"/>
          <p:cNvSpPr txBox="1"/>
          <p:nvPr/>
        </p:nvSpPr>
        <p:spPr>
          <a:xfrm>
            <a:off x="7694081" y="1716268"/>
            <a:ext cx="1296144" cy="276999"/>
          </a:xfrm>
          <a:prstGeom prst="rect">
            <a:avLst/>
          </a:prstGeom>
          <a:noFill/>
        </p:spPr>
        <p:txBody>
          <a:bodyPr wrap="square" rtlCol="0">
            <a:spAutoFit/>
          </a:bodyPr>
          <a:lstStyle/>
          <a:p>
            <a:pPr algn="ctr"/>
            <a:r>
              <a:rPr lang="es-CL" sz="1200" b="1" dirty="0" smtClean="0"/>
              <a:t>Liquidación</a:t>
            </a:r>
          </a:p>
        </p:txBody>
      </p:sp>
      <p:grpSp>
        <p:nvGrpSpPr>
          <p:cNvPr id="3" name="Group 2"/>
          <p:cNvGrpSpPr/>
          <p:nvPr/>
        </p:nvGrpSpPr>
        <p:grpSpPr>
          <a:xfrm>
            <a:off x="111479" y="2260719"/>
            <a:ext cx="8916474" cy="1775056"/>
            <a:chOff x="111479" y="2260719"/>
            <a:chExt cx="8916474" cy="1775056"/>
          </a:xfrm>
        </p:grpSpPr>
        <p:sp>
          <p:nvSpPr>
            <p:cNvPr id="6" name="Rectangle 5"/>
            <p:cNvSpPr/>
            <p:nvPr/>
          </p:nvSpPr>
          <p:spPr>
            <a:xfrm>
              <a:off x="111479" y="2923183"/>
              <a:ext cx="8916474" cy="111259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42"/>
            <p:cNvSpPr>
              <a:spLocks noChangeArrowheads="1"/>
            </p:cNvSpPr>
            <p:nvPr/>
          </p:nvSpPr>
          <p:spPr bwMode="auto">
            <a:xfrm>
              <a:off x="154418" y="2293141"/>
              <a:ext cx="958656" cy="418340"/>
            </a:xfrm>
            <a:prstGeom prst="rect">
              <a:avLst/>
            </a:prstGeom>
            <a:noFill/>
            <a:ln w="9525" algn="ctr">
              <a:noFill/>
              <a:miter lim="800000"/>
              <a:headEnd/>
              <a:tailEnd/>
            </a:ln>
            <a:effectLst/>
          </p:spPr>
          <p:txBody>
            <a:bodyPr lIns="71438" tIns="36512" rIns="71438" bIns="36512" anchor="ctr"/>
            <a:lstStyle/>
            <a:p>
              <a:pPr defTabSz="709613">
                <a:lnSpc>
                  <a:spcPct val="80000"/>
                </a:lnSpc>
                <a:defRPr/>
              </a:pPr>
              <a:r>
                <a:rPr lang="en-GB" sz="1400" b="1" dirty="0" smtClean="0">
                  <a:solidFill>
                    <a:srgbClr val="0070C0"/>
                  </a:solidFill>
                  <a:latin typeface="+mj-lt"/>
                </a:rPr>
                <a:t>Hoy</a:t>
              </a:r>
              <a:endParaRPr lang="en-GB" sz="1400" b="1" dirty="0">
                <a:solidFill>
                  <a:srgbClr val="0070C0"/>
                </a:solidFill>
                <a:latin typeface="+mj-lt"/>
              </a:endParaRPr>
            </a:p>
          </p:txBody>
        </p:sp>
        <p:sp>
          <p:nvSpPr>
            <p:cNvPr id="79" name="Rectangle 42"/>
            <p:cNvSpPr>
              <a:spLocks noChangeArrowheads="1"/>
            </p:cNvSpPr>
            <p:nvPr/>
          </p:nvSpPr>
          <p:spPr bwMode="auto">
            <a:xfrm>
              <a:off x="1560685" y="3270222"/>
              <a:ext cx="1469319" cy="418340"/>
            </a:xfrm>
            <a:prstGeom prst="rect">
              <a:avLst/>
            </a:prstGeom>
            <a:noFill/>
            <a:ln w="9525" algn="ctr">
              <a:noFill/>
              <a:miter lim="800000"/>
              <a:headEnd/>
              <a:tailEnd/>
            </a:ln>
            <a:effectLst/>
          </p:spPr>
          <p:txBody>
            <a:bodyPr lIns="71438" tIns="36512" rIns="71438" bIns="36512" anchor="ctr"/>
            <a:lstStyle/>
            <a:p>
              <a:pPr algn="ctr" defTabSz="709613">
                <a:lnSpc>
                  <a:spcPct val="80000"/>
                </a:lnSpc>
                <a:spcAft>
                  <a:spcPts val="600"/>
                </a:spcAft>
                <a:defRPr/>
              </a:pPr>
              <a:r>
                <a:rPr lang="en-GB" sz="1200" dirty="0" smtClean="0">
                  <a:solidFill>
                    <a:schemeClr val="tx1">
                      <a:lumMod val="75000"/>
                      <a:lumOff val="25000"/>
                    </a:schemeClr>
                  </a:solidFill>
                </a:rPr>
                <a:t>Interchange fee</a:t>
              </a:r>
            </a:p>
            <a:p>
              <a:pPr algn="ctr" defTabSz="709613">
                <a:lnSpc>
                  <a:spcPct val="80000"/>
                </a:lnSpc>
                <a:spcAft>
                  <a:spcPts val="600"/>
                </a:spcAft>
                <a:defRPr/>
              </a:pPr>
              <a:r>
                <a:rPr lang="en-GB" sz="1200" b="1" dirty="0" smtClean="0">
                  <a:solidFill>
                    <a:schemeClr val="tx1">
                      <a:lumMod val="75000"/>
                      <a:lumOff val="25000"/>
                    </a:schemeClr>
                  </a:solidFill>
                </a:rPr>
                <a:t>40%</a:t>
              </a:r>
              <a:endParaRPr lang="en-GB" sz="1200" b="1" dirty="0">
                <a:solidFill>
                  <a:schemeClr val="tx1">
                    <a:lumMod val="75000"/>
                    <a:lumOff val="25000"/>
                  </a:schemeClr>
                </a:solidFill>
              </a:endParaRPr>
            </a:p>
          </p:txBody>
        </p:sp>
        <p:sp>
          <p:nvSpPr>
            <p:cNvPr id="80" name="Rectangle 42"/>
            <p:cNvSpPr>
              <a:spLocks noChangeArrowheads="1"/>
            </p:cNvSpPr>
            <p:nvPr/>
          </p:nvSpPr>
          <p:spPr bwMode="auto">
            <a:xfrm>
              <a:off x="154418" y="3125957"/>
              <a:ext cx="1025891" cy="790159"/>
            </a:xfrm>
            <a:prstGeom prst="rect">
              <a:avLst/>
            </a:prstGeom>
            <a:noFill/>
            <a:ln w="9525" algn="ctr">
              <a:noFill/>
              <a:miter lim="800000"/>
              <a:headEnd/>
              <a:tailEnd/>
            </a:ln>
            <a:effectLst/>
          </p:spPr>
          <p:txBody>
            <a:bodyPr lIns="71438" tIns="36512" rIns="71438" bIns="36512" anchor="ctr"/>
            <a:lstStyle/>
            <a:p>
              <a:pPr defTabSz="709613">
                <a:lnSpc>
                  <a:spcPct val="80000"/>
                </a:lnSpc>
                <a:spcAft>
                  <a:spcPts val="600"/>
                </a:spcAft>
                <a:defRPr/>
              </a:pPr>
              <a:r>
                <a:rPr lang="en-GB" sz="1400" b="1" dirty="0" smtClean="0">
                  <a:latin typeface="+mj-lt"/>
                </a:rPr>
                <a:t>Merchant service charge</a:t>
              </a:r>
            </a:p>
            <a:p>
              <a:pPr defTabSz="709613">
                <a:lnSpc>
                  <a:spcPct val="80000"/>
                </a:lnSpc>
                <a:defRPr/>
              </a:pPr>
              <a:r>
                <a:rPr lang="en-GB" sz="1000" dirty="0">
                  <a:latin typeface="+mj-lt"/>
                </a:rPr>
                <a:t>(</a:t>
              </a:r>
              <a:r>
                <a:rPr lang="en-GB" sz="1000" dirty="0" smtClean="0">
                  <a:latin typeface="+mj-lt"/>
                </a:rPr>
                <a:t>1.4% of billed value)</a:t>
              </a:r>
              <a:endParaRPr lang="en-GB" sz="1000" dirty="0">
                <a:latin typeface="+mj-lt"/>
              </a:endParaRPr>
            </a:p>
          </p:txBody>
        </p:sp>
        <p:sp>
          <p:nvSpPr>
            <p:cNvPr id="82" name="Rectangle 42"/>
            <p:cNvSpPr>
              <a:spLocks noChangeArrowheads="1"/>
            </p:cNvSpPr>
            <p:nvPr/>
          </p:nvSpPr>
          <p:spPr bwMode="auto">
            <a:xfrm>
              <a:off x="4854321" y="3270222"/>
              <a:ext cx="1546067" cy="418340"/>
            </a:xfrm>
            <a:prstGeom prst="rect">
              <a:avLst/>
            </a:prstGeom>
            <a:noFill/>
            <a:ln w="9525" algn="ctr">
              <a:noFill/>
              <a:miter lim="800000"/>
              <a:headEnd/>
              <a:tailEnd/>
            </a:ln>
            <a:effectLst/>
          </p:spPr>
          <p:txBody>
            <a:bodyPr lIns="71438" tIns="36512" rIns="71438" bIns="36512" anchor="ctr"/>
            <a:lstStyle/>
            <a:p>
              <a:pPr algn="ctr" defTabSz="709613">
                <a:lnSpc>
                  <a:spcPct val="80000"/>
                </a:lnSpc>
                <a:spcAft>
                  <a:spcPts val="600"/>
                </a:spcAft>
                <a:defRPr/>
              </a:pPr>
              <a:r>
                <a:rPr lang="en-GB" sz="1200" dirty="0" smtClean="0">
                  <a:solidFill>
                    <a:schemeClr val="tx1">
                      <a:lumMod val="75000"/>
                      <a:lumOff val="25000"/>
                    </a:schemeClr>
                  </a:solidFill>
                </a:rPr>
                <a:t>Processor fee</a:t>
              </a:r>
            </a:p>
            <a:p>
              <a:pPr algn="ctr" defTabSz="709613">
                <a:lnSpc>
                  <a:spcPct val="80000"/>
                </a:lnSpc>
                <a:spcAft>
                  <a:spcPts val="600"/>
                </a:spcAft>
                <a:defRPr/>
              </a:pPr>
              <a:r>
                <a:rPr lang="en-GB" sz="1200" b="1" dirty="0" smtClean="0">
                  <a:solidFill>
                    <a:schemeClr val="tx1">
                      <a:lumMod val="75000"/>
                      <a:lumOff val="25000"/>
                    </a:schemeClr>
                  </a:solidFill>
                </a:rPr>
                <a:t>5%</a:t>
              </a:r>
              <a:endParaRPr lang="en-GB" sz="1200" b="1" dirty="0">
                <a:solidFill>
                  <a:schemeClr val="tx1">
                    <a:lumMod val="75000"/>
                    <a:lumOff val="25000"/>
                  </a:schemeClr>
                </a:solidFill>
              </a:endParaRPr>
            </a:p>
          </p:txBody>
        </p:sp>
        <p:sp>
          <p:nvSpPr>
            <p:cNvPr id="84" name="Rectangle 42"/>
            <p:cNvSpPr>
              <a:spLocks noChangeArrowheads="1"/>
            </p:cNvSpPr>
            <p:nvPr/>
          </p:nvSpPr>
          <p:spPr bwMode="auto">
            <a:xfrm>
              <a:off x="3537689" y="3270222"/>
              <a:ext cx="1498344" cy="418340"/>
            </a:xfrm>
            <a:prstGeom prst="rect">
              <a:avLst/>
            </a:prstGeom>
            <a:noFill/>
            <a:ln w="9525" algn="ctr">
              <a:noFill/>
              <a:miter lim="800000"/>
              <a:headEnd/>
              <a:tailEnd/>
            </a:ln>
            <a:effectLst/>
          </p:spPr>
          <p:txBody>
            <a:bodyPr lIns="71438" tIns="36512" rIns="71438" bIns="36512" anchor="ctr"/>
            <a:lstStyle/>
            <a:p>
              <a:pPr algn="ctr" defTabSz="709613">
                <a:lnSpc>
                  <a:spcPct val="80000"/>
                </a:lnSpc>
                <a:spcAft>
                  <a:spcPts val="600"/>
                </a:spcAft>
                <a:defRPr/>
              </a:pPr>
              <a:r>
                <a:rPr lang="en-GB" sz="1200" dirty="0" smtClean="0">
                  <a:solidFill>
                    <a:schemeClr val="tx1">
                      <a:lumMod val="75000"/>
                      <a:lumOff val="25000"/>
                    </a:schemeClr>
                  </a:solidFill>
                </a:rPr>
                <a:t>Acquirer margin</a:t>
              </a:r>
            </a:p>
            <a:p>
              <a:pPr algn="ctr" defTabSz="709613">
                <a:lnSpc>
                  <a:spcPct val="80000"/>
                </a:lnSpc>
                <a:spcAft>
                  <a:spcPts val="600"/>
                </a:spcAft>
                <a:defRPr/>
              </a:pPr>
              <a:r>
                <a:rPr lang="en-GB" sz="1200" b="1" dirty="0" smtClean="0">
                  <a:solidFill>
                    <a:schemeClr val="tx1">
                      <a:lumMod val="75000"/>
                      <a:lumOff val="25000"/>
                    </a:schemeClr>
                  </a:solidFill>
                </a:rPr>
                <a:t>25%</a:t>
              </a:r>
              <a:endParaRPr lang="en-GB" sz="1200" b="1" dirty="0">
                <a:solidFill>
                  <a:schemeClr val="tx1">
                    <a:lumMod val="75000"/>
                    <a:lumOff val="25000"/>
                  </a:schemeClr>
                </a:solidFill>
              </a:endParaRPr>
            </a:p>
          </p:txBody>
        </p:sp>
        <p:sp>
          <p:nvSpPr>
            <p:cNvPr id="86" name="Rectangle 42"/>
            <p:cNvSpPr>
              <a:spLocks noChangeArrowheads="1"/>
            </p:cNvSpPr>
            <p:nvPr/>
          </p:nvSpPr>
          <p:spPr bwMode="auto">
            <a:xfrm>
              <a:off x="6810344" y="3270222"/>
              <a:ext cx="1606267" cy="418340"/>
            </a:xfrm>
            <a:prstGeom prst="rect">
              <a:avLst/>
            </a:prstGeom>
            <a:noFill/>
            <a:ln w="9525" algn="ctr">
              <a:noFill/>
              <a:miter lim="800000"/>
              <a:headEnd/>
              <a:tailEnd/>
            </a:ln>
            <a:effectLst/>
          </p:spPr>
          <p:txBody>
            <a:bodyPr lIns="71438" tIns="36512" rIns="71438" bIns="36512" anchor="ctr"/>
            <a:lstStyle/>
            <a:p>
              <a:pPr algn="ctr" defTabSz="709613">
                <a:lnSpc>
                  <a:spcPct val="80000"/>
                </a:lnSpc>
                <a:spcAft>
                  <a:spcPts val="600"/>
                </a:spcAft>
                <a:defRPr/>
              </a:pPr>
              <a:r>
                <a:rPr lang="en-GB" sz="1200" dirty="0" smtClean="0">
                  <a:solidFill>
                    <a:schemeClr val="tx1">
                      <a:lumMod val="75000"/>
                      <a:lumOff val="25000"/>
                    </a:schemeClr>
                  </a:solidFill>
                </a:rPr>
                <a:t>Network fee</a:t>
              </a:r>
            </a:p>
            <a:p>
              <a:pPr algn="ctr" defTabSz="709613">
                <a:lnSpc>
                  <a:spcPct val="80000"/>
                </a:lnSpc>
                <a:spcAft>
                  <a:spcPts val="600"/>
                </a:spcAft>
                <a:defRPr/>
              </a:pPr>
              <a:r>
                <a:rPr lang="en-GB" sz="1200" b="1" dirty="0" smtClean="0">
                  <a:solidFill>
                    <a:schemeClr val="tx1">
                      <a:lumMod val="75000"/>
                      <a:lumOff val="25000"/>
                    </a:schemeClr>
                  </a:solidFill>
                </a:rPr>
                <a:t>30%</a:t>
              </a:r>
              <a:endParaRPr lang="en-GB" sz="1200" b="1" dirty="0">
                <a:solidFill>
                  <a:schemeClr val="tx1">
                    <a:lumMod val="75000"/>
                    <a:lumOff val="25000"/>
                  </a:schemeClr>
                </a:solidFill>
              </a:endParaRPr>
            </a:p>
          </p:txBody>
        </p:sp>
        <p:sp>
          <p:nvSpPr>
            <p:cNvPr id="45" name="Pentagon 44"/>
            <p:cNvSpPr/>
            <p:nvPr/>
          </p:nvSpPr>
          <p:spPr>
            <a:xfrm rot="5400000">
              <a:off x="1848256" y="1418628"/>
              <a:ext cx="805106" cy="2544638"/>
            </a:xfrm>
            <a:prstGeom prst="homePlate">
              <a:avLst>
                <a:gd name="adj" fmla="val 20291"/>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Calibri" panose="020F0502020204030204" pitchFamily="34" charset="0"/>
              </a:endParaRPr>
            </a:p>
          </p:txBody>
        </p:sp>
        <p:sp>
          <p:nvSpPr>
            <p:cNvPr id="89" name="Pentagon 88"/>
            <p:cNvSpPr/>
            <p:nvPr/>
          </p:nvSpPr>
          <p:spPr>
            <a:xfrm rot="5400000">
              <a:off x="3856396" y="2076917"/>
              <a:ext cx="805106" cy="1228060"/>
            </a:xfrm>
            <a:prstGeom prst="homePlate">
              <a:avLst>
                <a:gd name="adj" fmla="val 20291"/>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alibri" panose="020F0502020204030204" pitchFamily="34" charset="0"/>
              </a:endParaRPr>
            </a:p>
          </p:txBody>
        </p:sp>
        <p:sp>
          <p:nvSpPr>
            <p:cNvPr id="102" name="Pentagon 101"/>
            <p:cNvSpPr/>
            <p:nvPr/>
          </p:nvSpPr>
          <p:spPr>
            <a:xfrm rot="5400000">
              <a:off x="5206247" y="2076917"/>
              <a:ext cx="805106" cy="1228060"/>
            </a:xfrm>
            <a:prstGeom prst="homePlate">
              <a:avLst>
                <a:gd name="adj" fmla="val 20291"/>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alibri" panose="020F0502020204030204" pitchFamily="34" charset="0"/>
              </a:endParaRPr>
            </a:p>
          </p:txBody>
        </p:sp>
        <p:sp>
          <p:nvSpPr>
            <p:cNvPr id="103" name="Pentagon 102"/>
            <p:cNvSpPr/>
            <p:nvPr/>
          </p:nvSpPr>
          <p:spPr>
            <a:xfrm rot="5400000">
              <a:off x="7214388" y="1418628"/>
              <a:ext cx="805106" cy="2544638"/>
            </a:xfrm>
            <a:prstGeom prst="homePlate">
              <a:avLst>
                <a:gd name="adj" fmla="val 20291"/>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alibri" panose="020F0502020204030204" pitchFamily="34" charset="0"/>
              </a:endParaRPr>
            </a:p>
          </p:txBody>
        </p:sp>
        <p:sp>
          <p:nvSpPr>
            <p:cNvPr id="118" name="Rectangle 33"/>
            <p:cNvSpPr>
              <a:spLocks noChangeArrowheads="1"/>
            </p:cNvSpPr>
            <p:nvPr/>
          </p:nvSpPr>
          <p:spPr bwMode="auto">
            <a:xfrm>
              <a:off x="1060191" y="2324274"/>
              <a:ext cx="2288126" cy="694691"/>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n-US" sz="1200" dirty="0" err="1" smtClean="0">
                  <a:cs typeface="Arial" pitchFamily="34" charset="0"/>
                </a:rPr>
                <a:t>Bancos</a:t>
              </a:r>
              <a:r>
                <a:rPr lang="en-US" sz="1200" dirty="0" smtClean="0">
                  <a:cs typeface="Arial" pitchFamily="34" charset="0"/>
                </a:rPr>
                <a:t> Retail</a:t>
              </a:r>
            </a:p>
            <a:p>
              <a:pPr marL="177800" indent="-177800">
                <a:spcBef>
                  <a:spcPct val="40000"/>
                </a:spcBef>
                <a:buFont typeface="Wingdings" pitchFamily="2" charset="2"/>
                <a:buChar char="n"/>
              </a:pPr>
              <a:r>
                <a:rPr lang="en-US" sz="1200" dirty="0" err="1" smtClean="0">
                  <a:cs typeface="Arial" pitchFamily="34" charset="0"/>
                </a:rPr>
                <a:t>Emisores</a:t>
              </a:r>
              <a:r>
                <a:rPr lang="en-US" sz="1200" dirty="0" smtClean="0">
                  <a:cs typeface="Arial" pitchFamily="34" charset="0"/>
                </a:rPr>
                <a:t> </a:t>
              </a:r>
              <a:r>
                <a:rPr lang="en-US" sz="1200" dirty="0" err="1" smtClean="0">
                  <a:cs typeface="Arial" pitchFamily="34" charset="0"/>
                </a:rPr>
                <a:t>tarjetas</a:t>
              </a:r>
              <a:r>
                <a:rPr lang="en-US" sz="1200" dirty="0" smtClean="0">
                  <a:cs typeface="Arial" pitchFamily="34" charset="0"/>
                </a:rPr>
                <a:t> de </a:t>
              </a:r>
              <a:r>
                <a:rPr lang="en-US" sz="1200" dirty="0" err="1" smtClean="0">
                  <a:cs typeface="Arial" pitchFamily="34" charset="0"/>
                </a:rPr>
                <a:t>crédito</a:t>
              </a:r>
              <a:endParaRPr lang="en-US" sz="1200" dirty="0">
                <a:cs typeface="Arial" pitchFamily="34" charset="0"/>
              </a:endParaRPr>
            </a:p>
          </p:txBody>
        </p:sp>
        <p:sp>
          <p:nvSpPr>
            <p:cNvPr id="119" name="Rectangle 33"/>
            <p:cNvSpPr>
              <a:spLocks noChangeArrowheads="1"/>
            </p:cNvSpPr>
            <p:nvPr/>
          </p:nvSpPr>
          <p:spPr bwMode="auto">
            <a:xfrm>
              <a:off x="3666434" y="2260719"/>
              <a:ext cx="1242479" cy="1060662"/>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en-US" sz="1200" dirty="0" err="1" smtClean="0">
                  <a:cs typeface="Arial" pitchFamily="34" charset="0"/>
                </a:rPr>
                <a:t>Bancos</a:t>
              </a:r>
              <a:r>
                <a:rPr lang="en-US" sz="1200" dirty="0" smtClean="0">
                  <a:cs typeface="Arial" pitchFamily="34" charset="0"/>
                </a:rPr>
                <a:t> Retail</a:t>
              </a:r>
            </a:p>
            <a:p>
              <a:pPr marL="177800" indent="-177800">
                <a:spcBef>
                  <a:spcPct val="40000"/>
                </a:spcBef>
                <a:buFont typeface="Wingdings" pitchFamily="2" charset="2"/>
                <a:buChar char="n"/>
              </a:pPr>
              <a:r>
                <a:rPr lang="en-US" sz="1200" dirty="0" smtClean="0">
                  <a:cs typeface="Arial" pitchFamily="34" charset="0"/>
                </a:rPr>
                <a:t>Barclaycard</a:t>
              </a:r>
              <a:endParaRPr lang="en-US" sz="1200" dirty="0">
                <a:cs typeface="Arial" pitchFamily="34" charset="0"/>
              </a:endParaRPr>
            </a:p>
          </p:txBody>
        </p:sp>
        <p:sp>
          <p:nvSpPr>
            <p:cNvPr id="120" name="Rectangle 33"/>
            <p:cNvSpPr>
              <a:spLocks noChangeArrowheads="1"/>
            </p:cNvSpPr>
            <p:nvPr/>
          </p:nvSpPr>
          <p:spPr bwMode="auto">
            <a:xfrm>
              <a:off x="4992271" y="2274167"/>
              <a:ext cx="1593139" cy="1060662"/>
            </a:xfrm>
            <a:prstGeom prst="rect">
              <a:avLst/>
            </a:prstGeom>
            <a:noFill/>
            <a:ln w="9525" algn="ctr">
              <a:noFill/>
              <a:prstDash val="dash"/>
              <a:miter lim="800000"/>
              <a:headEnd/>
              <a:tailEnd/>
            </a:ln>
          </p:spPr>
          <p:txBody>
            <a:bodyPr anchor="t"/>
            <a:lstStyle/>
            <a:p>
              <a:pPr marL="177800" indent="-177800">
                <a:spcBef>
                  <a:spcPct val="40000"/>
                </a:spcBef>
                <a:buFont typeface="Wingdings" pitchFamily="2" charset="2"/>
                <a:buChar char="n"/>
              </a:pPr>
              <a:r>
                <a:rPr lang="pt-BR" sz="1200" i="1" dirty="0">
                  <a:cs typeface="Arial" pitchFamily="34" charset="0"/>
                </a:rPr>
                <a:t>First </a:t>
              </a:r>
              <a:r>
                <a:rPr lang="pt-BR" sz="1200" i="1" dirty="0" smtClean="0">
                  <a:cs typeface="Arial" pitchFamily="34" charset="0"/>
                </a:rPr>
                <a:t>Data</a:t>
              </a:r>
              <a:endParaRPr lang="pt-BR" sz="1200" i="1" dirty="0">
                <a:cs typeface="Arial" pitchFamily="34" charset="0"/>
              </a:endParaRPr>
            </a:p>
            <a:p>
              <a:pPr marL="177800" indent="-177800">
                <a:spcBef>
                  <a:spcPct val="40000"/>
                </a:spcBef>
                <a:buFont typeface="Wingdings" pitchFamily="2" charset="2"/>
                <a:buChar char="n"/>
              </a:pPr>
              <a:r>
                <a:rPr lang="pt-BR" sz="1200" i="1" dirty="0">
                  <a:cs typeface="Arial" pitchFamily="34" charset="0"/>
                </a:rPr>
                <a:t>Equens</a:t>
              </a:r>
            </a:p>
          </p:txBody>
        </p:sp>
        <p:sp>
          <p:nvSpPr>
            <p:cNvPr id="121" name="Rectangle 33"/>
            <p:cNvSpPr>
              <a:spLocks noChangeArrowheads="1"/>
            </p:cNvSpPr>
            <p:nvPr/>
          </p:nvSpPr>
          <p:spPr bwMode="auto">
            <a:xfrm>
              <a:off x="6317722" y="2296568"/>
              <a:ext cx="2540783" cy="796932"/>
            </a:xfrm>
            <a:prstGeom prst="rect">
              <a:avLst/>
            </a:prstGeom>
            <a:noFill/>
            <a:ln w="9525" algn="ctr">
              <a:noFill/>
              <a:prstDash val="dash"/>
              <a:miter lim="800000"/>
              <a:headEnd/>
              <a:tailEnd/>
            </a:ln>
          </p:spPr>
          <p:txBody>
            <a:bodyPr numCol="2" anchor="t"/>
            <a:lstStyle/>
            <a:p>
              <a:pPr marL="177800" indent="-177800">
                <a:spcBef>
                  <a:spcPct val="40000"/>
                </a:spcBef>
                <a:buFont typeface="Wingdings" pitchFamily="2" charset="2"/>
                <a:buChar char="n"/>
              </a:pPr>
              <a:r>
                <a:rPr lang="en-US" sz="1200" dirty="0">
                  <a:cs typeface="Arial" pitchFamily="34" charset="0"/>
                </a:rPr>
                <a:t>Visa</a:t>
              </a:r>
            </a:p>
            <a:p>
              <a:pPr marL="177800" indent="-177800">
                <a:spcBef>
                  <a:spcPct val="40000"/>
                </a:spcBef>
                <a:buFont typeface="Wingdings" pitchFamily="2" charset="2"/>
                <a:buChar char="n"/>
              </a:pPr>
              <a:r>
                <a:rPr lang="en-US" sz="1200" dirty="0" err="1" smtClean="0">
                  <a:cs typeface="Arial" pitchFamily="34" charset="0"/>
                </a:rPr>
                <a:t>Mastercard</a:t>
              </a:r>
              <a:endParaRPr lang="en-US" sz="1200" dirty="0" smtClean="0">
                <a:cs typeface="Arial" pitchFamily="34" charset="0"/>
              </a:endParaRPr>
            </a:p>
            <a:p>
              <a:pPr marL="177800" indent="-177800">
                <a:spcBef>
                  <a:spcPct val="40000"/>
                </a:spcBef>
                <a:buFont typeface="Wingdings" pitchFamily="2" charset="2"/>
                <a:buChar char="n"/>
              </a:pPr>
              <a:endParaRPr lang="en-US" sz="1200" dirty="0" smtClean="0">
                <a:cs typeface="Arial" pitchFamily="34" charset="0"/>
              </a:endParaRPr>
            </a:p>
            <a:p>
              <a:pPr marL="177800" indent="-177800">
                <a:spcBef>
                  <a:spcPct val="40000"/>
                </a:spcBef>
                <a:buFont typeface="Wingdings" pitchFamily="2" charset="2"/>
                <a:buChar char="n"/>
              </a:pPr>
              <a:r>
                <a:rPr lang="en-US" sz="1200" dirty="0">
                  <a:cs typeface="Arial" pitchFamily="34" charset="0"/>
                </a:rPr>
                <a:t>China Union Pay</a:t>
              </a:r>
            </a:p>
          </p:txBody>
        </p:sp>
      </p:grpSp>
      <p:grpSp>
        <p:nvGrpSpPr>
          <p:cNvPr id="4" name="Group 3"/>
          <p:cNvGrpSpPr/>
          <p:nvPr/>
        </p:nvGrpSpPr>
        <p:grpSpPr>
          <a:xfrm>
            <a:off x="154418" y="3848101"/>
            <a:ext cx="8716116" cy="2651672"/>
            <a:chOff x="154418" y="3848101"/>
            <a:chExt cx="8716116" cy="2651672"/>
          </a:xfrm>
        </p:grpSpPr>
        <p:sp>
          <p:nvSpPr>
            <p:cNvPr id="59" name="Rectangle 42"/>
            <p:cNvSpPr>
              <a:spLocks noChangeArrowheads="1"/>
            </p:cNvSpPr>
            <p:nvPr/>
          </p:nvSpPr>
          <p:spPr bwMode="auto">
            <a:xfrm>
              <a:off x="154418" y="4035775"/>
              <a:ext cx="1302758" cy="722978"/>
            </a:xfrm>
            <a:prstGeom prst="rect">
              <a:avLst/>
            </a:prstGeom>
            <a:noFill/>
            <a:ln w="9525" algn="ctr">
              <a:noFill/>
              <a:miter lim="800000"/>
              <a:headEnd/>
              <a:tailEnd/>
            </a:ln>
            <a:effectLst/>
          </p:spPr>
          <p:txBody>
            <a:bodyPr lIns="71438" tIns="36512" rIns="71438" bIns="36512" anchor="ctr"/>
            <a:lstStyle/>
            <a:p>
              <a:pPr defTabSz="709613">
                <a:lnSpc>
                  <a:spcPct val="80000"/>
                </a:lnSpc>
                <a:defRPr/>
              </a:pPr>
              <a:r>
                <a:rPr lang="en-GB" sz="1400" b="1" dirty="0" err="1" smtClean="0">
                  <a:solidFill>
                    <a:srgbClr val="0070C0"/>
                  </a:solidFill>
                  <a:latin typeface="+mj-lt"/>
                </a:rPr>
                <a:t>Futuro</a:t>
              </a:r>
              <a:endParaRPr lang="en-GB" sz="1400" b="1" dirty="0" smtClean="0">
                <a:solidFill>
                  <a:srgbClr val="0070C0"/>
                </a:solidFill>
                <a:latin typeface="+mj-lt"/>
              </a:endParaRPr>
            </a:p>
            <a:p>
              <a:pPr defTabSz="709613">
                <a:lnSpc>
                  <a:spcPct val="80000"/>
                </a:lnSpc>
                <a:defRPr/>
              </a:pPr>
              <a:r>
                <a:rPr lang="en-GB" sz="1200" dirty="0" smtClean="0">
                  <a:solidFill>
                    <a:srgbClr val="0070C0"/>
                  </a:solidFill>
                  <a:latin typeface="+mj-lt"/>
                </a:rPr>
                <a:t>(% of rev.           at risk)</a:t>
              </a:r>
              <a:endParaRPr lang="en-GB" sz="1200" dirty="0">
                <a:solidFill>
                  <a:srgbClr val="0070C0"/>
                </a:solidFill>
                <a:latin typeface="+mj-lt"/>
              </a:endParaRPr>
            </a:p>
          </p:txBody>
        </p:sp>
        <p:sp>
          <p:nvSpPr>
            <p:cNvPr id="130" name="Rectangle 42"/>
            <p:cNvSpPr>
              <a:spLocks noChangeArrowheads="1"/>
            </p:cNvSpPr>
            <p:nvPr/>
          </p:nvSpPr>
          <p:spPr bwMode="auto">
            <a:xfrm>
              <a:off x="154418" y="5613680"/>
              <a:ext cx="1121795" cy="349060"/>
            </a:xfrm>
            <a:prstGeom prst="rect">
              <a:avLst/>
            </a:prstGeom>
            <a:noFill/>
            <a:ln w="9525" algn="ctr">
              <a:noFill/>
              <a:miter lim="800000"/>
              <a:headEnd/>
              <a:tailEnd/>
            </a:ln>
            <a:effectLst/>
          </p:spPr>
          <p:txBody>
            <a:bodyPr lIns="71438" tIns="36512" rIns="71438" bIns="36512" anchor="t"/>
            <a:lstStyle/>
            <a:p>
              <a:pPr defTabSz="709613">
                <a:defRPr/>
              </a:pPr>
              <a:r>
                <a:rPr lang="en-GB" sz="1400" b="1" dirty="0" err="1" smtClean="0">
                  <a:latin typeface="+mj-lt"/>
                </a:rPr>
                <a:t>Focos</a:t>
              </a:r>
              <a:endParaRPr lang="en-GB" sz="1400" b="1" dirty="0" smtClean="0">
                <a:latin typeface="+mj-lt"/>
              </a:endParaRPr>
            </a:p>
          </p:txBody>
        </p:sp>
        <p:sp>
          <p:nvSpPr>
            <p:cNvPr id="69" name="Rectangle 28"/>
            <p:cNvSpPr>
              <a:spLocks noChangeArrowheads="1"/>
            </p:cNvSpPr>
            <p:nvPr/>
          </p:nvSpPr>
          <p:spPr bwMode="auto">
            <a:xfrm>
              <a:off x="382588" y="6130441"/>
              <a:ext cx="830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anose="05000000000000000000" pitchFamily="2" charset="2"/>
                <a:buChar char="§"/>
                <a:defRPr sz="1600">
                  <a:solidFill>
                    <a:schemeClr val="tx2"/>
                  </a:solidFill>
                  <a:latin typeface="Arial" panose="020B0604020202020204" pitchFamily="34" charset="0"/>
                </a:defRPr>
              </a:lvl1pPr>
              <a:lvl2pPr marL="742950" indent="-285750" eaLnBrk="0" hangingPunct="0">
                <a:spcBef>
                  <a:spcPct val="20000"/>
                </a:spcBef>
                <a:buClr>
                  <a:schemeClr val="accent2"/>
                </a:buClr>
                <a:buChar char="–"/>
                <a:defRPr sz="14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1400">
                  <a:solidFill>
                    <a:schemeClr val="tx2"/>
                  </a:solidFill>
                  <a:latin typeface="Arial" panose="020B0604020202020204" pitchFamily="34" charset="0"/>
                </a:defRPr>
              </a:lvl3pPr>
              <a:lvl4pPr marL="1600200" indent="-228600" eaLnBrk="0" hangingPunct="0">
                <a:spcBef>
                  <a:spcPct val="20000"/>
                </a:spcBef>
                <a:buClr>
                  <a:schemeClr val="accent2"/>
                </a:buClr>
                <a:buChar char="•"/>
                <a:defRPr sz="1400">
                  <a:solidFill>
                    <a:schemeClr val="tx2"/>
                  </a:solidFill>
                  <a:latin typeface="Arial" panose="020B0604020202020204" pitchFamily="34" charset="0"/>
                </a:defRPr>
              </a:lvl4pPr>
              <a:lvl5pPr marL="2057400" indent="-228600" eaLnBrk="0" hangingPunct="0">
                <a:spcBef>
                  <a:spcPct val="20000"/>
                </a:spcBef>
                <a:buClr>
                  <a:schemeClr val="accent2"/>
                </a:buClr>
                <a:buChar char="•"/>
                <a:defRPr sz="14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1400">
                  <a:solidFill>
                    <a:schemeClr val="tx2"/>
                  </a:solidFill>
                  <a:latin typeface="Arial" panose="020B0604020202020204" pitchFamily="34" charset="0"/>
                </a:defRPr>
              </a:lvl9pPr>
            </a:lstStyle>
            <a:p>
              <a:pPr eaLnBrk="1" hangingPunct="1">
                <a:spcBef>
                  <a:spcPct val="0"/>
                </a:spcBef>
                <a:buClrTx/>
                <a:buFontTx/>
                <a:buNone/>
              </a:pPr>
              <a:r>
                <a:rPr lang="en-GB" altLang="en-US" sz="900" dirty="0" smtClean="0">
                  <a:solidFill>
                    <a:schemeClr val="tx1"/>
                  </a:solidFill>
                </a:rPr>
                <a:t>Notes: 1) 30% of interchange fees – 2) 100% of acquirer margin –3) 100% of merchant service charge -  4) Card processor fee and network fee converted into a processing fee 80%-90% cheaper - Source</a:t>
              </a:r>
              <a:r>
                <a:rPr lang="en-GB" altLang="en-US" sz="900" dirty="0">
                  <a:solidFill>
                    <a:schemeClr val="tx1"/>
                  </a:solidFill>
                </a:rPr>
                <a:t>: Accenture </a:t>
              </a:r>
              <a:r>
                <a:rPr lang="en-GB" altLang="en-US" sz="900" dirty="0" smtClean="0">
                  <a:solidFill>
                    <a:schemeClr val="tx1"/>
                  </a:solidFill>
                </a:rPr>
                <a:t>Research analysis on JPMC, FED and Lafferty data</a:t>
              </a:r>
              <a:endParaRPr lang="en-GB" altLang="en-US" sz="900" dirty="0">
                <a:solidFill>
                  <a:schemeClr val="tx1"/>
                </a:solidFill>
              </a:endParaRPr>
            </a:p>
          </p:txBody>
        </p:sp>
        <p:sp>
          <p:nvSpPr>
            <p:cNvPr id="60" name="Pentagon 59"/>
            <p:cNvSpPr/>
            <p:nvPr/>
          </p:nvSpPr>
          <p:spPr>
            <a:xfrm rot="16200000">
              <a:off x="1481751" y="3398742"/>
              <a:ext cx="1645920" cy="2544638"/>
            </a:xfrm>
            <a:prstGeom prst="homePlate">
              <a:avLst>
                <a:gd name="adj" fmla="val 9180"/>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Calibri" panose="020F0502020204030204" pitchFamily="34" charset="0"/>
              </a:endParaRPr>
            </a:p>
          </p:txBody>
        </p:sp>
        <p:sp>
          <p:nvSpPr>
            <p:cNvPr id="7" name="Rectangle 6"/>
            <p:cNvSpPr/>
            <p:nvPr/>
          </p:nvSpPr>
          <p:spPr>
            <a:xfrm>
              <a:off x="1106170" y="4095032"/>
              <a:ext cx="1040721" cy="36576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Apple Pay</a:t>
              </a:r>
            </a:p>
            <a:p>
              <a:pPr algn="ctr"/>
              <a:r>
                <a:rPr lang="en-US" sz="1200" dirty="0" smtClean="0"/>
                <a:t>(~30%</a:t>
              </a:r>
              <a:r>
                <a:rPr lang="en-US" sz="1200" baseline="30000" dirty="0" smtClean="0"/>
                <a:t>1</a:t>
              </a:r>
              <a:r>
                <a:rPr lang="en-US" sz="1200" dirty="0" smtClean="0"/>
                <a:t>)</a:t>
              </a:r>
              <a:endParaRPr lang="en-US" sz="1200" dirty="0"/>
            </a:p>
          </p:txBody>
        </p:sp>
        <p:sp>
          <p:nvSpPr>
            <p:cNvPr id="61" name="Pentagon 60"/>
            <p:cNvSpPr/>
            <p:nvPr/>
          </p:nvSpPr>
          <p:spPr>
            <a:xfrm rot="16200000">
              <a:off x="3462562" y="4047669"/>
              <a:ext cx="1645920" cy="1246784"/>
            </a:xfrm>
            <a:prstGeom prst="homePlate">
              <a:avLst>
                <a:gd name="adj" fmla="val 14822"/>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Calibri" panose="020F0502020204030204" pitchFamily="34" charset="0"/>
              </a:endParaRPr>
            </a:p>
          </p:txBody>
        </p:sp>
        <p:sp>
          <p:nvSpPr>
            <p:cNvPr id="72" name="Pentagon 71"/>
            <p:cNvSpPr/>
            <p:nvPr/>
          </p:nvSpPr>
          <p:spPr>
            <a:xfrm rot="16200000">
              <a:off x="4807893" y="4047669"/>
              <a:ext cx="1645920" cy="1246784"/>
            </a:xfrm>
            <a:prstGeom prst="homePlate">
              <a:avLst>
                <a:gd name="adj" fmla="val 14822"/>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Calibri" panose="020F0502020204030204" pitchFamily="34" charset="0"/>
              </a:endParaRPr>
            </a:p>
          </p:txBody>
        </p:sp>
        <p:sp>
          <p:nvSpPr>
            <p:cNvPr id="74" name="Pentagon 73"/>
            <p:cNvSpPr/>
            <p:nvPr/>
          </p:nvSpPr>
          <p:spPr>
            <a:xfrm rot="16200000">
              <a:off x="6775255" y="3398744"/>
              <a:ext cx="1645920" cy="2544638"/>
            </a:xfrm>
            <a:prstGeom prst="homePlate">
              <a:avLst>
                <a:gd name="adj" fmla="val 9180"/>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Calibri" panose="020F0502020204030204" pitchFamily="34" charset="0"/>
              </a:endParaRPr>
            </a:p>
          </p:txBody>
        </p:sp>
        <p:sp>
          <p:nvSpPr>
            <p:cNvPr id="90" name="Rectangle 89"/>
            <p:cNvSpPr/>
            <p:nvPr/>
          </p:nvSpPr>
          <p:spPr>
            <a:xfrm>
              <a:off x="3727189" y="4095032"/>
              <a:ext cx="1040721" cy="36576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Square</a:t>
              </a:r>
            </a:p>
            <a:p>
              <a:pPr algn="ctr"/>
              <a:r>
                <a:rPr lang="en-US" sz="1200" dirty="0" smtClean="0"/>
                <a:t>(100%</a:t>
              </a:r>
              <a:r>
                <a:rPr lang="en-US" sz="1200" baseline="30000" dirty="0"/>
                <a:t>2</a:t>
              </a:r>
              <a:r>
                <a:rPr lang="en-US" sz="1200" dirty="0" smtClean="0"/>
                <a:t>)</a:t>
              </a:r>
              <a:endParaRPr lang="en-US" sz="1200" dirty="0"/>
            </a:p>
          </p:txBody>
        </p:sp>
        <p:sp>
          <p:nvSpPr>
            <p:cNvPr id="91" name="Rectangle 90"/>
            <p:cNvSpPr/>
            <p:nvPr/>
          </p:nvSpPr>
          <p:spPr>
            <a:xfrm>
              <a:off x="1106170" y="4927404"/>
              <a:ext cx="2398541" cy="36576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A2A payments</a:t>
              </a:r>
            </a:p>
            <a:p>
              <a:pPr algn="ctr"/>
              <a:r>
                <a:rPr lang="en-US" sz="1200" dirty="0" smtClean="0"/>
                <a:t>(~70%</a:t>
              </a:r>
              <a:r>
                <a:rPr lang="en-US" sz="1200" baseline="30000" dirty="0"/>
                <a:t>1</a:t>
              </a:r>
              <a:r>
                <a:rPr lang="en-US" sz="1200" dirty="0" smtClean="0"/>
                <a:t>)</a:t>
              </a:r>
              <a:endParaRPr lang="en-US" sz="1200" dirty="0"/>
            </a:p>
          </p:txBody>
        </p:sp>
        <p:sp>
          <p:nvSpPr>
            <p:cNvPr id="92" name="Rectangle 91"/>
            <p:cNvSpPr/>
            <p:nvPr/>
          </p:nvSpPr>
          <p:spPr>
            <a:xfrm>
              <a:off x="5076374" y="4927404"/>
              <a:ext cx="3749040" cy="36576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Real Time Payments</a:t>
              </a:r>
            </a:p>
            <a:p>
              <a:pPr algn="ctr"/>
              <a:r>
                <a:rPr lang="en-US" sz="1200" dirty="0" smtClean="0"/>
                <a:t>(~80-90%</a:t>
              </a:r>
              <a:r>
                <a:rPr lang="en-US" sz="1200" baseline="30000" dirty="0"/>
                <a:t>4</a:t>
              </a:r>
              <a:r>
                <a:rPr lang="en-US" sz="1200" dirty="0" smtClean="0"/>
                <a:t>)</a:t>
              </a:r>
              <a:endParaRPr lang="en-US" sz="1200" dirty="0"/>
            </a:p>
          </p:txBody>
        </p:sp>
        <p:sp>
          <p:nvSpPr>
            <p:cNvPr id="93" name="Rectangle 92"/>
            <p:cNvSpPr/>
            <p:nvPr/>
          </p:nvSpPr>
          <p:spPr>
            <a:xfrm>
              <a:off x="1106170" y="4504494"/>
              <a:ext cx="7719244" cy="36576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PayPal, </a:t>
              </a:r>
              <a:r>
                <a:rPr lang="en-US" sz="1200" b="1" dirty="0" err="1" smtClean="0"/>
                <a:t>Alipay</a:t>
              </a:r>
              <a:r>
                <a:rPr lang="en-US" sz="1200" b="1" dirty="0" smtClean="0"/>
                <a:t>, Bitcoin</a:t>
              </a:r>
            </a:p>
            <a:p>
              <a:pPr algn="ctr"/>
              <a:r>
                <a:rPr lang="en-US" sz="1200" b="1" dirty="0" smtClean="0"/>
                <a:t> </a:t>
              </a:r>
              <a:r>
                <a:rPr lang="en-US" sz="1200" dirty="0" smtClean="0"/>
                <a:t>(100%</a:t>
              </a:r>
              <a:r>
                <a:rPr lang="en-US" sz="1200" baseline="30000" dirty="0"/>
                <a:t>3</a:t>
              </a:r>
              <a:r>
                <a:rPr lang="en-US" sz="1200" dirty="0" smtClean="0"/>
                <a:t>)</a:t>
              </a:r>
              <a:endParaRPr lang="en-US" sz="1200" dirty="0"/>
            </a:p>
          </p:txBody>
        </p:sp>
        <p:sp>
          <p:nvSpPr>
            <p:cNvPr id="56" name="Rectangle 55"/>
            <p:cNvSpPr/>
            <p:nvPr/>
          </p:nvSpPr>
          <p:spPr>
            <a:xfrm>
              <a:off x="1032390" y="5494021"/>
              <a:ext cx="3876523" cy="482449"/>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solidFill>
                    <a:schemeClr val="bg1"/>
                  </a:solidFill>
                  <a:cs typeface="Arial" pitchFamily="34" charset="0"/>
                </a:rPr>
                <a:t>Digitalizar la experiencia de cliente</a:t>
              </a:r>
            </a:p>
          </p:txBody>
        </p:sp>
        <p:sp>
          <p:nvSpPr>
            <p:cNvPr id="58" name="Rectangle 57"/>
            <p:cNvSpPr/>
            <p:nvPr/>
          </p:nvSpPr>
          <p:spPr>
            <a:xfrm>
              <a:off x="5006219" y="5494021"/>
              <a:ext cx="3864315" cy="482449"/>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chemeClr val="bg1"/>
                  </a:solidFill>
                  <a:cs typeface="Arial" pitchFamily="34" charset="0"/>
                </a:rPr>
                <a:t>Digitalizar</a:t>
              </a:r>
              <a:r>
                <a:rPr lang="en-GB" sz="1400" b="1" dirty="0">
                  <a:solidFill>
                    <a:schemeClr val="bg1"/>
                  </a:solidFill>
                  <a:cs typeface="Arial" pitchFamily="34" charset="0"/>
                </a:rPr>
                <a:t> </a:t>
              </a:r>
              <a:r>
                <a:rPr lang="en-GB" sz="1400" b="1" dirty="0" err="1">
                  <a:solidFill>
                    <a:schemeClr val="bg1"/>
                  </a:solidFill>
                  <a:cs typeface="Arial" pitchFamily="34" charset="0"/>
                </a:rPr>
                <a:t>operaciones</a:t>
              </a:r>
              <a:endParaRPr lang="en-GB" sz="1400" b="1" dirty="0">
                <a:solidFill>
                  <a:schemeClr val="bg1"/>
                </a:solidFill>
                <a:cs typeface="Arial" pitchFamily="34" charset="0"/>
              </a:endParaRPr>
            </a:p>
          </p:txBody>
        </p:sp>
      </p:grpSp>
      <p:sp>
        <p:nvSpPr>
          <p:cNvPr id="70" name="Footer Placeholder 3"/>
          <p:cNvSpPr>
            <a:spLocks noGrp="1"/>
          </p:cNvSpPr>
          <p:nvPr>
            <p:ph type="ftr" sz="quarter" idx="4294967295"/>
          </p:nvPr>
        </p:nvSpPr>
        <p:spPr>
          <a:xfrm>
            <a:off x="455615" y="6575425"/>
            <a:ext cx="4060825" cy="128588"/>
          </a:xfrm>
          <a:prstGeom prst="rect">
            <a:avLst/>
          </a:prstGeom>
          <a:noFill/>
        </p:spPr>
        <p:txBody>
          <a:bodyPr wrap="square" lIns="0" anchor="ctr" anchorCtr="0">
            <a:noAutofit/>
          </a:bodyPr>
          <a:lstStyle>
            <a:lvl1pPr algn="l">
              <a:defRPr lang="en-AU" sz="900">
                <a:solidFill>
                  <a:schemeClr val="tx2"/>
                </a:solidFill>
                <a:latin typeface="+mn-lt"/>
              </a:defRPr>
            </a:lvl1pPr>
          </a:lstStyle>
          <a:p>
            <a:pPr fontAlgn="base">
              <a:spcBef>
                <a:spcPct val="0"/>
              </a:spcBef>
              <a:spcAft>
                <a:spcPct val="0"/>
              </a:spcAft>
            </a:pPr>
            <a:r>
              <a:rPr lang="en-GB" dirty="0" smtClean="0">
                <a:solidFill>
                  <a:srgbClr val="666666"/>
                </a:solidFill>
                <a:sym typeface="Gill Sans" charset="0"/>
              </a:rPr>
              <a:t>Copyright © 2016 Accenture  All rights reserved.</a:t>
            </a:r>
            <a:endParaRPr lang="en-GB" dirty="0">
              <a:solidFill>
                <a:srgbClr val="666666"/>
              </a:solidFill>
              <a:sym typeface="Gill Sans" charset="0"/>
            </a:endParaRPr>
          </a:p>
        </p:txBody>
      </p:sp>
      <p:sp>
        <p:nvSpPr>
          <p:cNvPr id="5" name="Title 4"/>
          <p:cNvSpPr>
            <a:spLocks noGrp="1"/>
          </p:cNvSpPr>
          <p:nvPr>
            <p:ph type="title"/>
          </p:nvPr>
        </p:nvSpPr>
        <p:spPr/>
        <p:txBody>
          <a:bodyPr/>
          <a:lstStyle/>
          <a:p>
            <a:r>
              <a:rPr lang="es-CL" sz="2800" dirty="0" smtClean="0">
                <a:solidFill>
                  <a:schemeClr val="tx1">
                    <a:lumMod val="65000"/>
                    <a:lumOff val="35000"/>
                  </a:schemeClr>
                </a:solidFill>
              </a:rPr>
              <a:t>El riesgo de desintermediación</a:t>
            </a:r>
            <a:endParaRPr lang="es-CL" sz="2800" dirty="0">
              <a:solidFill>
                <a:schemeClr val="tx1">
                  <a:lumMod val="65000"/>
                  <a:lumOff val="35000"/>
                </a:schemeClr>
              </a:solidFill>
            </a:endParaRPr>
          </a:p>
        </p:txBody>
      </p:sp>
    </p:spTree>
    <p:extLst>
      <p:ext uri="{BB962C8B-B14F-4D97-AF65-F5344CB8AC3E}">
        <p14:creationId xmlns:p14="http://schemas.microsoft.com/office/powerpoint/2010/main" val="18880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50&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1.00000000000000000000E+000&quot;&gt;&lt;m_msothmcolidx val=&quot;0&quot;/&gt;&lt;m_rgb r=&quot;9f&quot; g=&quot;cd&quot; b=&quot;e8&quot;/&gt;&lt;m_ppcolschidx tagver0=&quot;23004&quot; tagname0=&quot;m_ppcolschidxUNRECOGNIZED&quot; val=&quot;0&quot;/&gt;&lt;m_nBrightness val=&quot;0&quot;/&gt;&lt;/elem&gt;&lt;elem m_fUsage=&quot;9.00000000000000020000E-001&quot;&gt;&lt;m_msothmcolidx val=&quot;0&quot;/&gt;&lt;m_rgb r=&quot;fa&quot; g=&quot;58&quot; b=&quot;64&quot;/&gt;&lt;m_ppcolschidx tagver0=&quot;23004&quot; tagname0=&quot;m_ppcolschidxUNRECOGNIZED&quot; val=&quot;0&quot;/&gt;&lt;m_nBrightness val=&quot;0&quot;/&gt;&lt;/elem&gt;&lt;elem m_fUsage=&quot;8.10000000000000050000E-001&quot;&gt;&lt;m_msothmcolidx val=&quot;0&quot;/&gt;&lt;m_rgb r=&quot;59&quot; g=&quot;8e&quot; b=&quot;0&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lFYlbGRvkK1tfgrJDpq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lFYlbGRvkK1tfgrJDpqo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lFYlbGRvkK1tfgrJDpq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lFYlbGRvkK1tfgrJDpq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lFYlbGRvkK1tfgrJDpqo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FhDH1O_70y6raSojUYZ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H0o38ewGkuh2HadeR3U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zCZBssyESRjuIsijKh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D2UJy1_f0OoJ.yrQQHZ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MgL0lpLmU24_GzsN3jv5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bfUydMEOEqmSPVeqR6oQ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3q0sC0f3Ck6fznpmGDjYA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aCZqW6Zx0GvkwgFSP.h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BrOHXjhEWDxAnUvMC.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NY4SS4UEUCxlEaapDX0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blA5jQYiEqZd3kV7zmq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_2Fu0Czt0KmemU0QqqOR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uiGXYdU5kORHdEAaEvr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AIf38nRn0m0yijrZ_wo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Lg2.Fqdq02HcgPMHD_vx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jm6KKsFt0m8Z__ghCx4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mOPszefdUSuc7BY9PGu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ZanYmownEOOHl1ELYcv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HW0T2PXR0y2jHXrPszz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JCUUdyO20OaM7k6eBhCF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m.vZAF0q0abkWAbjX1s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sHIRC5JP0ChWZlUmqqa.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LN82H3RFUq0tWc3ZEF53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BTune9HaEag1ozZnZKk.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lP.5CeCzUW8DgvU6sv2g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gJWBFlkuEmVDYrL4pa1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Hn8xwmJJk61XmGhOe.I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BKHutk7z0e8PnZgJNiUk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eQmAZpTS0mBfSQnIVQ9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0x4RkgJYUGFr9osDvKVD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hKsN5ysUOH9fv.N1UI9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1tdr1IGt.USkl2ykoaA21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BL2MM8nhEOKnccgKIE9V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sBX3ITPqUirUCRaG_KQ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lFYlbGRvkK1tfgrJDpqo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Ks_rCHXi0Oe6Yvvv1sV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AOMmcoYxkmgmm6P39jr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gaiRfKa2EqkjcSRnizO7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LQIfBSrRU6DQyi01yOJRw"/>
</p:tagLst>
</file>

<file path=ppt/theme/theme1.xml><?xml version="1.0" encoding="utf-8"?>
<a:theme xmlns:a="http://schemas.openxmlformats.org/drawingml/2006/main" name="Accenture template">
  <a:themeElements>
    <a:clrScheme name="Everyday Bank">
      <a:dk1>
        <a:srgbClr val="000000"/>
      </a:dk1>
      <a:lt1>
        <a:srgbClr val="FFFFFF"/>
      </a:lt1>
      <a:dk2>
        <a:srgbClr val="666666"/>
      </a:dk2>
      <a:lt2>
        <a:srgbClr val="778888"/>
      </a:lt2>
      <a:accent1>
        <a:srgbClr val="00BBEE"/>
      </a:accent1>
      <a:accent2>
        <a:srgbClr val="224433"/>
      </a:accent2>
      <a:accent3>
        <a:srgbClr val="FF9900"/>
      </a:accent3>
      <a:accent4>
        <a:srgbClr val="FF3366"/>
      </a:accent4>
      <a:accent5>
        <a:srgbClr val="CCBB88"/>
      </a:accent5>
      <a:accent6>
        <a:srgbClr val="66AA44"/>
      </a:accent6>
      <a:hlink>
        <a:srgbClr val="00BBEE"/>
      </a:hlink>
      <a:folHlink>
        <a:srgbClr val="FF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5_Accenture template">
  <a:themeElements>
    <a:clrScheme name="Everyday Payments - lt links">
      <a:dk1>
        <a:srgbClr val="000000"/>
      </a:dk1>
      <a:lt1>
        <a:srgbClr val="FFFFFF"/>
      </a:lt1>
      <a:dk2>
        <a:srgbClr val="666666"/>
      </a:dk2>
      <a:lt2>
        <a:srgbClr val="778888"/>
      </a:lt2>
      <a:accent1>
        <a:srgbClr val="008899"/>
      </a:accent1>
      <a:accent2>
        <a:srgbClr val="551155"/>
      </a:accent2>
      <a:accent3>
        <a:srgbClr val="CCBB88"/>
      </a:accent3>
      <a:accent4>
        <a:srgbClr val="FF3366"/>
      </a:accent4>
      <a:accent5>
        <a:srgbClr val="008899"/>
      </a:accent5>
      <a:accent6>
        <a:srgbClr val="551155"/>
      </a:accent6>
      <a:hlink>
        <a:srgbClr val="CCBB88"/>
      </a:hlink>
      <a:folHlink>
        <a:srgbClr val="FF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1_Accenture template">
  <a:themeElements>
    <a:clrScheme name="Everyday Payments - lt links">
      <a:dk1>
        <a:srgbClr val="000000"/>
      </a:dk1>
      <a:lt1>
        <a:srgbClr val="FFFFFF"/>
      </a:lt1>
      <a:dk2>
        <a:srgbClr val="666666"/>
      </a:dk2>
      <a:lt2>
        <a:srgbClr val="778888"/>
      </a:lt2>
      <a:accent1>
        <a:srgbClr val="008899"/>
      </a:accent1>
      <a:accent2>
        <a:srgbClr val="551155"/>
      </a:accent2>
      <a:accent3>
        <a:srgbClr val="CCBB88"/>
      </a:accent3>
      <a:accent4>
        <a:srgbClr val="FF3366"/>
      </a:accent4>
      <a:accent5>
        <a:srgbClr val="FF9900"/>
      </a:accent5>
      <a:accent6>
        <a:srgbClr val="66AA44"/>
      </a:accent6>
      <a:hlink>
        <a:srgbClr val="A0CCBF"/>
      </a:hlink>
      <a:folHlink>
        <a:srgbClr val="CCBB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rchiveDate xmlns="http://schemas.microsoft.com/sharepoint/v3">2017-12-07T06:00:00+00:00</ArchiveDate>
    <EngagementLink xmlns="http://schemas.microsoft.com/sharepoint/v3" xsi:nil="true"/>
    <PertinentToCountry xmlns="http://schemas.microsoft.com/sharepoint/v3" xsi:nil="true"/>
    <Client xmlns="http://schemas.microsoft.com/sharepoint/v3" xsi:nil="true"/>
    <flagVVID xmlns="http://schemas.microsoft.com/sharepoint/v3" xsi:nil="true"/>
    <RelatedContent xmlns="http://schemas.microsoft.com/sharepoint/v3" xsi:nil="true"/>
    <Abstract xmlns="http://schemas.microsoft.com/sharepoint/v3">&lt;p&gt;The attached deck was presented on the 14th December Banking Leadership Briefings.&lt;/p&gt;&lt;p&gt;&lt;span style="text-decoration: underline;" data-mce-style="text-decoration: underline;"&gt;Webinar Description:&lt;/span&gt;&lt;/p&gt;&lt;p&gt;Traditional payments business is changing - becoming an Everyday Payment Provider is a strategic lever to overcome multiple challenges. There are 5 digital transformational initiatives which can unlock value by applying digital technologies to different areas. &lt;br&gt;Join the session to discover why payments digitization is a call-to-action for all players in the market.&lt;br&gt;&amp;nbsp;&lt;br&gt;Faculty: &lt;a href="https://people.accenture.com/experience.aspx?accountname=DIR%5cluca.bortolan" data-mce-href="https://people.accenture.com/experience.aspx?accountname=DIR%5cluca.bortolan"&gt;Luca Bortolan&lt;/a&gt;, &lt;a href="https://people.accenture.com/experience.aspx?accountname=DIR%5cluca.gagliardi" data-mce-href="https://people.accenture.com/experience.aspx?accountname=DIR%5cluca.gagliardi"&gt;Luca Gagliardi&lt;/a&gt;&lt;/p&gt;&lt;p&gt;Click&amp;nbsp;&lt;a href="https://mylearning.accenture.com/Atlas/home.aspx#/activityDetails?activityID=1241883&amp;amp;activitySource=LMS" data-mce-href="https://mylearning.accenture.com/Atlas/home.aspx#/activityDetails?activityID=1241883&amp;amp;activitySource=LMS"&gt;here&lt;/a&gt; to access the Recording. For an overview of all banking leadership briefings, click &lt;a href="https://kxsites.accenture.com/groups/GlobalBanking/Pages/TopicPages/BankingWebinars.aspx" data-mce-href="https://kxsites.accenture.com/groups/GlobalBanking/Pages/TopicPages/BankingWebinars.aspx"&gt;here&lt;/a&gt;.&lt;/p&gt;</Abstract>
    <ContentCurrentDate xmlns="http://schemas.microsoft.com/sharepoint/v3">2015-12-07T06:00:00+00:00</ContentCurrentDate>
    <DateCreated xmlns="http://schemas.microsoft.com/sharepoint/v3">2015-12-07T17:20:58+00:00</DateCreated>
    <OfficialAsset xmlns="http://schemas.microsoft.com/sharepoint/v3">No</OfficialAsset>
    <ArchiveStatus xmlns="http://schemas.microsoft.com/sharepoint/v3">Active</ArchiveStatus>
    <IndustryKeywords xmlns="http://schemas.microsoft.com/sharepoint/v3">;#318;~Banking</IndustryKeywords>
    <VendorProductKeywords xmlns="http://schemas.microsoft.com/sharepoint/v3">;#0;~None</VendorProductKeywords>
    <RevisionTime xmlns="http://schemas.microsoft.com/sharepoint/v3">1/19/2016 7:34:06 AM&lt;br&gt;1/14/2016 11:49:25 PM&lt;br&gt;1/14/2016 7:44:16 AM&lt;br&gt;1/7/2016 4:44:16 AM&lt;br&gt;12/23/2015 12:19:22 AM&lt;br&gt;12/17/2015 10:21:32 AM&lt;br&gt;12/7/2015 11:21:59 AM&lt;br&gt;12/7/2015 11:20:58 AM</RevisionTime>
    <Contacts xmlns="http://schemas.microsoft.com/sharepoint/v3">dir\luca.bortolan,dir\luca.gagliardi</Contacts>
    <KXThumbnailURL xmlns="http://schemas.microsoft.com/sharepoint/v3">https://documentpreviews.accenture.com/_vti_bin/Longitude4/Thumbnail.aspx?docId=https://kx.accenture.com/Repositories/C33/44/6/Everyday%20Payments%20FY16_CL_dec14-v3.pptx&amp;lucDocId=1&amp;pageNumber=1&amp;thumbX=120&amp;thumbY=120</KXThumbnailURL>
    <ItemType xmlns="http://schemas.microsoft.com/sharepoint/v3">;#13989;~Accenture Internal Material</ItemType>
    <Offerings xmlns="http://schemas.microsoft.com/sharepoint/v3">;#14290;~Accenture Digital;#14379;~    OF-000284 - Digital Strategy - Digital Sales, Marketing and Customer Strategy;#4843;~Financial Services;#4908;~    OF-000340 - Accenture Payment Services</Offerings>
    <OpportunityCharacteristics xmlns="http://schemas.microsoft.com/sharepoint/v3" xsi:nil="true"/>
    <ApprovedForUseBy xmlns="http://schemas.microsoft.com/sharepoint/v3">;#13070;~Accenture Interactive;#12927;~Analytics;#32;~Financial Services</ApprovedForUseBy>
    <SubmittedBy xmlns="http://schemas.microsoft.com/sharepoint/v3">dir\shilpa.vinod</SubmittedBy>
    <HasAttachment xmlns="http://schemas.microsoft.com/sharepoint/v3">No</HasAttachment>
    <SourceType xmlns="http://schemas.microsoft.com/sharepoint/v3">ContributionForm</SourceType>
    <ArchivalDate xmlns="http://schemas.microsoft.com/sharepoint/v3" xsi:nil="true"/>
    <DeliveryCenter xmlns="http://schemas.microsoft.com/sharepoint/v3" xsi:nil="true"/>
    <ContribKeywords xmlns="http://schemas.microsoft.com/sharepoint/v3">;#10100;~Accenture Digital;#13672;~  Customer Insights;#12355;~  Digital Strategy;#13816;~  Marketing Strategy</ContribKeywords>
    <StorageType xmlns="http://schemas.microsoft.com/sharepoint/v3">File</StorageType>
    <RevisionBy xmlns="http://schemas.microsoft.com/sharepoint/v3">dir\pooja.sood&lt;br&gt;dir\madhurima.a.gupta&lt;br&gt;dir\kritika.sharad.kumar&lt;br&gt;dir\kritika.sharad.kumar&lt;br&gt;dir\mary.potsangbam&lt;br&gt;dir\shilpa.vinod&lt;br&gt;dir\shilpa.vinod&lt;br&gt;dir\shilpa.vinod</RevisionBy>
    <VisibleToAsset xmlns="http://schemas.microsoft.com/sharepoint/v3" xsi:nil="true"/>
    <BusinessFunctionKeywords xmlns="http://schemas.microsoft.com/sharepoint/v3">;#10058;~Analytics;#14513;~Marketing</BusinessFunctionKeywords>
    <ConditionsforUse xmlns="http://schemas.microsoft.com/sharepoint/v3">Accenture Internal Use Only</ConditionsforUse>
    <DetailsPageURL2 xmlns="http://schemas.microsoft.com/sharepoint/v3">https://kx.accenture.com/repositories/DownloadForm.aspx?path=C33/44/6/Everyday%20Payments%20FY16_CL_dec14-v3.pptx</DetailsPageURL2>
    <RestrictedClient xmlns="http://schemas.microsoft.com/sharepoint/v3" xsi:nil="true"/>
    <KXGeography xmlns="http://schemas.microsoft.com/sharepoint/v3">;#9494;~Global</KXGeography>
    <ConditionsforUseComments xmlns="http://schemas.microsoft.com/sharepoint/v3" xsi:nil="true"/>
    <TechnologyKeywords xmlns="http://schemas.microsoft.com/sharepoint/v3">;#0;~None</TechnologyKeywords>
    <PertinentToOrgUnit xmlns="http://schemas.microsoft.com/sharepoint/v3">;#13836;~Accenture Digital;#13837;~ Accenture Analytics;#13838;~ Accenture Interactive;#6799;~Operating Groups;#6801;~ Financial Services</PertinentToOrgUnit>
    <DetailsPageURL xmlns="http://schemas.microsoft.com/sharepoint/v3">https://kx.accenture.com/repositories/ContributionForm.aspx?path=C33/44/6&amp;mode=Read</DetailsPageURL>
    <ContribLanguage xmlns="http://schemas.microsoft.com/sharepoint/v3">;#4628;~English</ContribLanguage>
  </documentManagement>
</p:properties>
</file>

<file path=customXml/item2.xml><?xml version="1.0" encoding="utf-8"?>
<?mso-contentType ?>
<FormTemplates xmlns="http://schemas.microsoft.com/sharepoint/v3/contenttype/forms">
  <Display>ListForm</Display>
  <Edit>ListForm</Edit>
  <New>ListForm</New>
</FormTemplates>
</file>

<file path=customXml/item3.xml><?xml version="1.0" encoding="utf-8"?>
<ct:contentTypeSchema xmlns:ct="http://schemas.microsoft.com/office/2006/metadata/contentType" xmlns:ma="http://schemas.microsoft.com/office/2006/metadata/properties/metaAttributes" ct:_="" ma:_="" ma:contentTypeName="General Contribution" ma:contentTypeID="0x012000FD200C85A7BB46D2B974A85017C5AC2B0100AC7919289B5E0D49BFF17AFBCA1FA9C5" ma:contentTypeVersion="0" ma:contentTypeDescription="General Contribution" ma:contentTypeScope="" ma:versionID="bcab6bb88762893679c8740ca5290c97">
  <xsd:schema xmlns:xsd="http://www.w3.org/2001/XMLSchema" xmlns:p="http://schemas.microsoft.com/office/2006/metadata/properties" xmlns:ns1="http://schemas.microsoft.com/sharepoint/v3" targetNamespace="http://schemas.microsoft.com/office/2006/metadata/properties" ma:root="true" ma:fieldsID="acd3325a35efd330db3b7805d8075000" ns1:_="">
    <xsd:import namespace="http://schemas.microsoft.com/sharepoint/v3"/>
    <xsd:element name="properties">
      <xsd:complexType>
        <xsd:sequence>
          <xsd:element name="documentManagement">
            <xsd:complexType>
              <xsd:all>
                <xsd:element ref="ns1:Abstract" minOccurs="0"/>
                <xsd:element ref="ns1:ItemType" minOccurs="0"/>
                <xsd:element ref="ns1:ContentCurrentDate" minOccurs="0"/>
                <xsd:element ref="ns1:Contacts" minOccurs="0"/>
                <xsd:element ref="ns1:ArchiveDate" minOccurs="0"/>
                <xsd:element ref="ns1:ArchivalDate" minOccurs="0"/>
                <xsd:element ref="ns1:ApprovedForUseBy" minOccurs="0"/>
                <xsd:element ref="ns1:ArchiveStatus" minOccurs="0"/>
                <xsd:element ref="ns1:BusinessFunctionKeywords" minOccurs="0"/>
                <xsd:element ref="ns1:Client" minOccurs="0"/>
                <xsd:element ref="ns1:EngagementLink" minOccurs="0"/>
                <xsd:element ref="ns1:ConditionsforUse" minOccurs="0"/>
                <xsd:element ref="ns1:ConditionsforUseComments" minOccurs="0"/>
                <xsd:element ref="ns1:DeliveryCenter" minOccurs="0"/>
                <xsd:element ref="ns1:DetailsPageURL" minOccurs="0"/>
                <xsd:element ref="ns1:DetailsPageURL2" minOccurs="0"/>
                <xsd:element ref="ns1:IndustryKeywords" minOccurs="0"/>
                <xsd:element ref="ns1:ContribKeywords" minOccurs="0"/>
                <xsd:element ref="ns1:ContribLanguage" minOccurs="0"/>
                <xsd:element ref="ns1:TechnologyKeywords" minOccurs="0"/>
                <xsd:element ref="ns1:StorageType" minOccurs="0"/>
                <xsd:element ref="ns1:VendorProductKeywords" minOccurs="0"/>
                <xsd:element ref="ns1:Offerings" minOccurs="0"/>
                <xsd:element ref="ns1:PertinentToOrgUnit" minOccurs="0"/>
                <xsd:element ref="ns1:PertinentToCountry" minOccurs="0"/>
                <xsd:element ref="ns1:RevisionTime" minOccurs="0"/>
                <xsd:element ref="ns1:RevisionBy" minOccurs="0"/>
                <xsd:element ref="ns1:flagVVID" minOccurs="0"/>
                <xsd:element ref="ns1:DateCreated" minOccurs="0"/>
                <xsd:element ref="ns1:SubmittedBy" minOccurs="0"/>
                <xsd:element ref="ns1:KXGeography" minOccurs="0"/>
                <xsd:element ref="ns1:HasAttachment" minOccurs="0"/>
                <xsd:element ref="ns1:VisibleToAsset" minOccurs="0"/>
                <xsd:element ref="ns1:OfficialAsset" minOccurs="0"/>
                <xsd:element ref="ns1:SourceType" minOccurs="0"/>
                <xsd:element ref="ns1:RestrictedClient" minOccurs="0"/>
                <xsd:element ref="ns1:KXThumbnailURL" minOccurs="0"/>
                <xsd:element ref="ns1:OpportunityCharacteristics" minOccurs="0"/>
                <xsd:element ref="ns1:RelatedConten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bstract" ma:index="3" nillable="true" ma:displayName="Description" ma:internalName="Abstract">
      <xsd:simpleType>
        <xsd:restriction base="dms:Note">
          <xsd:maxLength value="6"/>
        </xsd:restriction>
      </xsd:simpleType>
    </xsd:element>
    <xsd:element name="ItemType" ma:index="4" nillable="true" ma:displayName="Item Type" ma:internalName="ItemType">
      <xsd:simpleType>
        <xsd:restriction base="dms:Note"/>
      </xsd:simpleType>
    </xsd:element>
    <xsd:element name="ContentCurrentDate" ma:index="5" nillable="true" ma:displayName="Content Current Date" ma:default="[today]" ma:format="DateOnly" ma:internalName="ContentCurrentDate">
      <xsd:simpleType>
        <xsd:restriction base="dms:DateTime"/>
      </xsd:simpleType>
    </xsd:element>
    <xsd:element name="Contacts" ma:index="6" nillable="true" ma:displayName="Contacts" ma:internalName="Contacts">
      <xsd:simpleType>
        <xsd:restriction base="dms:Note"/>
      </xsd:simpleType>
    </xsd:element>
    <xsd:element name="ArchiveDate" ma:index="7" nillable="true" ma:displayName="Expiration Date" ma:format="DateOnly" ma:internalName="ArchiveDate">
      <xsd:simpleType>
        <xsd:restriction base="dms:DateTime"/>
      </xsd:simpleType>
    </xsd:element>
    <xsd:element name="ArchivalDate" ma:index="8" nillable="true" ma:displayName="Archival Date" ma:description="Check if contribution has expired." ma:format="DateOnly" ma:internalName="ArchivalDate">
      <xsd:simpleType>
        <xsd:restriction base="dms:DateTime"/>
      </xsd:simpleType>
    </xsd:element>
    <xsd:element name="ApprovedForUseBy" ma:index="9" nillable="true" ma:displayName="Reviewing Groups" ma:internalName="ApprovedForUseBy">
      <xsd:simpleType>
        <xsd:restriction base="dms:Note"/>
      </xsd:simpleType>
    </xsd:element>
    <xsd:element name="ArchiveStatus" ma:index="10" nillable="true" ma:displayName="Status" ma:internalName="ArchiveStatus">
      <xsd:simpleType>
        <xsd:restriction base="dms:Text"/>
      </xsd:simpleType>
    </xsd:element>
    <xsd:element name="BusinessFunctionKeywords" ma:index="11" nillable="true" ma:displayName="Business Processes &amp; Services" ma:internalName="BusinessFunctionKeywords">
      <xsd:simpleType>
        <xsd:restriction base="dms:Note"/>
      </xsd:simpleType>
    </xsd:element>
    <xsd:element name="Client" ma:index="12" nillable="true" ma:displayName="Client" ma:internalName="Client">
      <xsd:simpleType>
        <xsd:restriction base="dms:Note"/>
      </xsd:simpleType>
    </xsd:element>
    <xsd:element name="EngagementLink" ma:index="13" nillable="true" ma:displayName="Engagement Link" ma:internalName="EngagementLink">
      <xsd:simpleType>
        <xsd:restriction base="dms:Note"/>
      </xsd:simpleType>
    </xsd:element>
    <xsd:element name="ConditionsforUse" ma:index="14" nillable="true" ma:displayName="Usage Restriction" ma:internalName="ConditionsforUse">
      <xsd:simpleType>
        <xsd:restriction base="dms:Text"/>
      </xsd:simpleType>
    </xsd:element>
    <xsd:element name="ConditionsforUseComments" ma:index="15" nillable="true" ma:displayName="Usage Restriction Comments" ma:internalName="ConditionsforUseComments">
      <xsd:simpleType>
        <xsd:restriction base="dms:Note"/>
      </xsd:simpleType>
    </xsd:element>
    <xsd:element name="DeliveryCenter" ma:index="16" nillable="true" ma:displayName="Delivery Center" ma:internalName="DeliveryCenter">
      <xsd:simpleType>
        <xsd:restriction base="dms:Note"/>
      </xsd:simpleType>
    </xsd:element>
    <xsd:element name="DetailsPageURL" ma:index="17" nillable="true" ma:displayName="Details Page URL" ma:internalName="DetailsPageURL">
      <xsd:simpleType>
        <xsd:restriction base="dms:Note"/>
      </xsd:simpleType>
    </xsd:element>
    <xsd:element name="DetailsPageURL2" ma:index="18" nillable="true" ma:displayName="Details Page URL2" ma:internalName="DetailsPageURL2">
      <xsd:simpleType>
        <xsd:restriction base="dms:Text"/>
      </xsd:simpleType>
    </xsd:element>
    <xsd:element name="IndustryKeywords" ma:index="19" nillable="true" ma:displayName="Business &amp; Industries" ma:internalName="IndustryKeywords">
      <xsd:simpleType>
        <xsd:restriction base="dms:Note"/>
      </xsd:simpleType>
    </xsd:element>
    <xsd:element name="ContribKeywords" ma:index="20" nillable="true" ma:displayName="Content Manager Keywords" ma:internalName="ContribKeywords">
      <xsd:simpleType>
        <xsd:restriction base="dms:Note"/>
      </xsd:simpleType>
    </xsd:element>
    <xsd:element name="ContribLanguage" ma:index="21" nillable="true" ma:displayName="Language" ma:internalName="ContribLanguage">
      <xsd:simpleType>
        <xsd:restriction base="dms:Note"/>
      </xsd:simpleType>
    </xsd:element>
    <xsd:element name="TechnologyKeywords" ma:index="22" nillable="true" ma:displayName="Technologies" ma:internalName="TechnologyKeywords">
      <xsd:simpleType>
        <xsd:restriction base="dms:Note"/>
      </xsd:simpleType>
    </xsd:element>
    <xsd:element name="StorageType" ma:index="23" nillable="true" ma:displayName="Storage Type" ma:internalName="StorageType">
      <xsd:simpleType>
        <xsd:restriction base="dms:Text"/>
      </xsd:simpleType>
    </xsd:element>
    <xsd:element name="VendorProductKeywords" ma:index="24" nillable="true" ma:displayName="Vendors" ma:internalName="VendorProductKeywords">
      <xsd:simpleType>
        <xsd:restriction base="dms:Note"/>
      </xsd:simpleType>
    </xsd:element>
    <xsd:element name="Offerings" ma:index="25" nillable="true" ma:displayName="Offerings" ma:internalName="Offerings">
      <xsd:simpleType>
        <xsd:restriction base="dms:Note"/>
      </xsd:simpleType>
    </xsd:element>
    <xsd:element name="PertinentToOrgUnit" ma:index="26" nillable="true" ma:displayName="Accenture Organizations" ma:internalName="PertinentToOrgUnit">
      <xsd:simpleType>
        <xsd:restriction base="dms:Note"/>
      </xsd:simpleType>
    </xsd:element>
    <xsd:element name="PertinentToCountry" ma:index="27" nillable="true" ma:displayName="Countries" ma:internalName="PertinentToCountry">
      <xsd:simpleType>
        <xsd:restriction base="dms:Note"/>
      </xsd:simpleType>
    </xsd:element>
    <xsd:element name="RevisionTime" ma:index="28" nillable="true" ma:displayName="Revision Time" ma:internalName="RevisionTime">
      <xsd:simpleType>
        <xsd:restriction base="dms:Note"/>
      </xsd:simpleType>
    </xsd:element>
    <xsd:element name="RevisionBy" ma:index="29" nillable="true" ma:displayName="Revision By" ma:internalName="RevisionBy">
      <xsd:simpleType>
        <xsd:restriction base="dms:Note"/>
      </xsd:simpleType>
    </xsd:element>
    <xsd:element name="flagVVID" ma:index="30" nillable="true" ma:displayName="flagVVID" ma:internalName="flagVVID">
      <xsd:simpleType>
        <xsd:restriction base="dms:Text"/>
      </xsd:simpleType>
    </xsd:element>
    <xsd:element name="DateCreated" ma:index="31" nillable="true" ma:displayName="Date Created" ma:internalName="DateCreated">
      <xsd:simpleType>
        <xsd:restriction base="dms:DateTime"/>
      </xsd:simpleType>
    </xsd:element>
    <xsd:element name="SubmittedBy" ma:index="32" nillable="true" ma:displayName="Submitted By" ma:internalName="SubmittedBy">
      <xsd:simpleType>
        <xsd:restriction base="dms:Text"/>
      </xsd:simpleType>
    </xsd:element>
    <xsd:element name="KXGeography" ma:index="33" nillable="true" ma:displayName="KXGeography" ma:internalName="KXGeography">
      <xsd:simpleType>
        <xsd:restriction base="dms:Note"/>
      </xsd:simpleType>
    </xsd:element>
    <xsd:element name="HasAttachment" ma:index="34" nillable="true" ma:displayName="Has Attachment" ma:description="Check if contribution has attachment." ma:internalName="HasAttachment">
      <xsd:simpleType>
        <xsd:restriction base="dms:Text"/>
      </xsd:simpleType>
    </xsd:element>
    <xsd:element name="VisibleToAsset" ma:index="35" nillable="true" ma:displayName="Visible To Asset" ma:internalName="VisibleToAsset">
      <xsd:simpleType>
        <xsd:restriction base="dms:Text"/>
      </xsd:simpleType>
    </xsd:element>
    <xsd:element name="OfficialAsset" ma:index="36" nillable="true" ma:displayName="Official Asset" ma:internalName="OfficialAsset">
      <xsd:simpleType>
        <xsd:restriction base="dms:Text"/>
      </xsd:simpleType>
    </xsd:element>
    <xsd:element name="SourceType" ma:index="37" nillable="true" ma:displayName="SourceType" ma:internalName="SourceType">
      <xsd:simpleType>
        <xsd:restriction base="dms:Text"/>
      </xsd:simpleType>
    </xsd:element>
    <xsd:element name="RestrictedClient" ma:index="38" nillable="true" ma:displayName="Confidential Client" ma:internalName="RestrictedClient">
      <xsd:simpleType>
        <xsd:restriction base="dms:Text"/>
      </xsd:simpleType>
    </xsd:element>
    <xsd:element name="KXThumbnailURL" ma:index="39" nillable="true" ma:displayName="KX Thumbnail URL" ma:internalName="KXThumbnailURL">
      <xsd:simpleType>
        <xsd:restriction base="dms:Note"/>
      </xsd:simpleType>
    </xsd:element>
    <xsd:element name="OpportunityCharacteristics" ma:index="40" nillable="true" ma:displayName="Opportunity Characteristics" ma:internalName="OpportunityCharacteristics">
      <xsd:simpleType>
        <xsd:restriction base="dms:Note"/>
      </xsd:simpleType>
    </xsd:element>
    <xsd:element name="RelatedContent" ma:index="41" nillable="true" ma:displayName="Related Content" ma:internalName="RelatedContent">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00CEB40-D913-4566-A57E-5422CDC1EDF2}">
  <ds:schemaRefs>
    <ds:schemaRef ds:uri="http://schemas.microsoft.com/office/2006/documentManagement/types"/>
    <ds:schemaRef ds:uri="http://schemas.microsoft.com/office/2006/metadata/properties"/>
    <ds:schemaRef ds:uri="http://schemas.microsoft.com/sharepoint/v3"/>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B8037C1A-51C2-47C8-ABF5-5C685CFC8B8D}">
  <ds:schemaRefs>
    <ds:schemaRef ds:uri="http://schemas.microsoft.com/sharepoint/v3/contenttype/forms"/>
  </ds:schemaRefs>
</ds:datastoreItem>
</file>

<file path=customXml/itemProps3.xml><?xml version="1.0" encoding="utf-8"?>
<ds:datastoreItem xmlns:ds="http://schemas.openxmlformats.org/officeDocument/2006/customXml" ds:itemID="{6CF4F4B0-FFA8-4F32-870A-D7893B486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16131</TotalTime>
  <Words>1841</Words>
  <Application>Microsoft Office PowerPoint</Application>
  <PresentationFormat>On-screen Show (4:3)</PresentationFormat>
  <Paragraphs>405</Paragraphs>
  <Slides>16</Slides>
  <Notes>13</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16</vt:i4>
      </vt:variant>
    </vt:vector>
  </HeadingPairs>
  <TitlesOfParts>
    <vt:vector size="29" baseType="lpstr">
      <vt:lpstr>MS PGothic</vt:lpstr>
      <vt:lpstr>MS PGothic</vt:lpstr>
      <vt:lpstr>Arial</vt:lpstr>
      <vt:lpstr>Calibri</vt:lpstr>
      <vt:lpstr>Gill Sans</vt:lpstr>
      <vt:lpstr>Gotham-Light</vt:lpstr>
      <vt:lpstr>Gotham-Medium</vt:lpstr>
      <vt:lpstr>Wingdings</vt:lpstr>
      <vt:lpstr>Accenture template</vt:lpstr>
      <vt:lpstr>5_Accenture template</vt:lpstr>
      <vt:lpstr>1_Accenture template</vt:lpstr>
      <vt:lpstr>think-cell Slide</vt:lpstr>
      <vt:lpstr>Chart</vt:lpstr>
      <vt:lpstr>Everyday Payments </vt:lpstr>
      <vt:lpstr>3 temas para la presentación de hoy…</vt:lpstr>
      <vt:lpstr>Connected devices + Internet of Things</vt:lpstr>
      <vt:lpstr>Entorno del mercado de pagos en 2020 - 2022</vt:lpstr>
      <vt:lpstr>Simple. Personal. Everyday.</vt:lpstr>
      <vt:lpstr>En lo referente a pagos…el cliente manda</vt:lpstr>
      <vt:lpstr>El negocio tradicional de pagos está cambiando</vt:lpstr>
      <vt:lpstr>Dilemas a lo largo de la cadena de valor de pagos</vt:lpstr>
      <vt:lpstr>El riesgo de desintermediación</vt:lpstr>
      <vt:lpstr>Ingresos en riesgo en el negocio de pagos</vt:lpstr>
      <vt:lpstr>Nuestra visión de Everyday Payments</vt:lpstr>
      <vt:lpstr>Evolución hacia las cuentas Digitally-Enabled</vt:lpstr>
      <vt:lpstr>5 prioridades en el ámbito de pagos digitales</vt:lpstr>
      <vt:lpstr>Everyday Payments Capabilities</vt:lpstr>
      <vt:lpstr>Definiendo una estrategia de Pagos Digitales</vt:lpstr>
      <vt:lpstr>PowerPoint Presentation</vt:lpstr>
    </vt:vector>
  </TitlesOfParts>
  <Company>Accenture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 Banking Leadership Briefings: Everyday Payments in 2016 - Value Creation through Digitization in the Payments Industry (December 2015)</dc:title>
  <dc:creator>Secchi, Alessandro G.</dc:creator>
  <cp:lastModifiedBy>Braje, Gonzalo</cp:lastModifiedBy>
  <cp:revision>512</cp:revision>
  <dcterms:created xsi:type="dcterms:W3CDTF">2015-02-10T10:14:23Z</dcterms:created>
  <dcterms:modified xsi:type="dcterms:W3CDTF">2016-04-28T12:06:39Z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0x012000FD200C85A7BB46D2B974A85017C5AC2B0100AC7919289B5E0D49BFF17AFBCA1FA9C5</vt:lpwstr>
  </property>
</Properties>
</file>