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9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 cover BonB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7315200" cy="1572768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27248" y="5870448"/>
            <a:ext cx="2898648" cy="310896"/>
          </a:xfrm>
        </p:spPr>
        <p:txBody>
          <a:bodyPr>
            <a:norm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9FC-5EC1-40BE-A733-A3C99D7114A1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6B83-CE97-4B6C-8CA3-06DE9946B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 with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 cover BonB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65532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1952"/>
            <a:ext cx="6553200" cy="42245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9FC-5EC1-40BE-A733-A3C99D7114A1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6B83-CE97-4B6C-8CA3-06DE9946B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239000" y="914400"/>
            <a:ext cx="1600200" cy="51816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4pPr marL="0" indent="0">
              <a:buNone/>
              <a:defRPr sz="1600" b="1">
                <a:solidFill>
                  <a:schemeClr val="bg1"/>
                </a:solidFill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9FC-5EC1-40BE-A733-A3C99D7114A1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6B83-CE97-4B6C-8CA3-06DE9946B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301752" y="1216152"/>
            <a:ext cx="1216152" cy="1524000"/>
          </a:xfrm>
        </p:spPr>
        <p:txBody>
          <a:bodyPr>
            <a:normAutofit/>
          </a:bodyPr>
          <a:lstStyle>
            <a:lvl1pPr>
              <a:buNone/>
              <a:defRPr sz="1400"/>
            </a:lvl1pPr>
          </a:lstStyle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752600" y="1143000"/>
            <a:ext cx="7013448" cy="585216"/>
          </a:xfrm>
        </p:spPr>
        <p:txBody>
          <a:bodyPr>
            <a:normAutofit/>
          </a:bodyPr>
          <a:lstStyle>
            <a:lvl1pPr>
              <a:buNone/>
              <a:defRPr sz="1400" b="1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Type Name Here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752600" y="1752600"/>
            <a:ext cx="7013448" cy="850392"/>
          </a:xfrm>
        </p:spPr>
        <p:txBody>
          <a:bodyPr>
            <a:normAutofit/>
          </a:bodyPr>
          <a:lstStyle>
            <a:lvl1pPr marL="0" indent="0">
              <a:buNone/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type bio</a:t>
            </a:r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304800" y="3044952"/>
            <a:ext cx="1216152" cy="1524000"/>
          </a:xfrm>
        </p:spPr>
        <p:txBody>
          <a:bodyPr>
            <a:normAutofit/>
          </a:bodyPr>
          <a:lstStyle>
            <a:lvl1pPr>
              <a:buNone/>
              <a:defRPr sz="1400"/>
            </a:lvl1pPr>
          </a:lstStyle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9" hasCustomPrompt="1"/>
          </p:nvPr>
        </p:nvSpPr>
        <p:spPr>
          <a:xfrm>
            <a:off x="304800" y="4873752"/>
            <a:ext cx="1216152" cy="1524000"/>
          </a:xfrm>
        </p:spPr>
        <p:txBody>
          <a:bodyPr>
            <a:normAutofit/>
          </a:bodyPr>
          <a:lstStyle>
            <a:lvl1pPr>
              <a:buNone/>
              <a:defRPr sz="1400"/>
            </a:lvl1pPr>
          </a:lstStyle>
          <a:p>
            <a:r>
              <a:rPr lang="en-US" sz="1400" dirty="0" smtClean="0"/>
              <a:t>Add Picture</a:t>
            </a:r>
            <a:endParaRPr lang="en-US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1755648" y="2971800"/>
            <a:ext cx="7013448" cy="585216"/>
          </a:xfrm>
        </p:spPr>
        <p:txBody>
          <a:bodyPr>
            <a:normAutofit/>
          </a:bodyPr>
          <a:lstStyle>
            <a:lvl1pPr>
              <a:buNone/>
              <a:defRPr sz="1400" b="1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Type Name Here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1755648" y="3584448"/>
            <a:ext cx="7013448" cy="850392"/>
          </a:xfrm>
        </p:spPr>
        <p:txBody>
          <a:bodyPr>
            <a:normAutofit/>
          </a:bodyPr>
          <a:lstStyle>
            <a:lvl1pPr marL="0" indent="0">
              <a:buNone/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type bio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1755648" y="4800600"/>
            <a:ext cx="7013448" cy="585216"/>
          </a:xfrm>
        </p:spPr>
        <p:txBody>
          <a:bodyPr>
            <a:normAutofit/>
          </a:bodyPr>
          <a:lstStyle>
            <a:lvl1pPr>
              <a:buNone/>
              <a:defRPr sz="1400" b="1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Type Name Here</a:t>
            </a: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23" hasCustomPrompt="1"/>
          </p:nvPr>
        </p:nvSpPr>
        <p:spPr>
          <a:xfrm>
            <a:off x="1755648" y="5413248"/>
            <a:ext cx="7013448" cy="850392"/>
          </a:xfrm>
        </p:spPr>
        <p:txBody>
          <a:bodyPr>
            <a:normAutofit/>
          </a:bodyPr>
          <a:lstStyle>
            <a:lvl1pPr marL="0" indent="0">
              <a:buNone/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type bio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1752600" y="2895600"/>
            <a:ext cx="7162800" cy="0"/>
          </a:xfrm>
          <a:prstGeom prst="line">
            <a:avLst/>
          </a:prstGeom>
          <a:ln w="15875" cap="sq" cmpd="dbl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752600" y="4724400"/>
            <a:ext cx="7162800" cy="0"/>
          </a:xfrm>
          <a:prstGeom prst="line">
            <a:avLst/>
          </a:prstGeom>
          <a:ln w="15875" cap="sq" cmpd="dbl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lip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add Flipbook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9FC-5EC1-40BE-A733-A3C99D7114A1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6B83-CE97-4B6C-8CA3-06DE9946B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lipbook with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 cover BonB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14400"/>
            <a:ext cx="6553200" cy="84124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add Flipbook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1952"/>
            <a:ext cx="6553200" cy="42245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9FC-5EC1-40BE-A733-A3C99D7114A1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6B83-CE97-4B6C-8CA3-06DE9946B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239000" y="914400"/>
            <a:ext cx="1600200" cy="51816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4pPr marL="0" indent="0">
              <a:buNone/>
              <a:defRPr sz="1600" b="1">
                <a:solidFill>
                  <a:schemeClr val="bg1"/>
                </a:solidFill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9FC-5EC1-40BE-A733-A3C99D7114A1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6B83-CE97-4B6C-8CA3-06DE9946B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9FC-5EC1-40BE-A733-A3C99D7114A1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6B83-CE97-4B6C-8CA3-06DE9946B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9FC-5EC1-40BE-A733-A3C99D7114A1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6B83-CE97-4B6C-8CA3-06DE9946B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34747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8568"/>
            <a:ext cx="4040188" cy="3877056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28800"/>
            <a:ext cx="4041775" cy="34747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8568"/>
            <a:ext cx="4041775" cy="3877056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9FC-5EC1-40BE-A733-A3C99D7114A1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6B83-CE97-4B6C-8CA3-06DE9946B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9FC-5EC1-40BE-A733-A3C99D7114A1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6B83-CE97-4B6C-8CA3-06DE9946B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9FC-5EC1-40BE-A733-A3C99D7114A1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6B83-CE97-4B6C-8CA3-06DE9946B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05840"/>
            <a:ext cx="3008376" cy="5943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33272"/>
            <a:ext cx="5111496" cy="52852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719072"/>
            <a:ext cx="3008376" cy="45994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9FC-5EC1-40BE-A733-A3C99D7114A1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6B83-CE97-4B6C-8CA3-06DE9946B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992624"/>
            <a:ext cx="5522912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add Picture Title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0704"/>
            <a:ext cx="5522912" cy="3886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96128"/>
            <a:ext cx="552291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9FC-5EC1-40BE-A733-A3C99D7114A1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6B83-CE97-4B6C-8CA3-06DE9946B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41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1952"/>
            <a:ext cx="8229600" cy="4224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1E9FC-5EC1-40BE-A733-A3C99D7114A1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E6B83-CE97-4B6C-8CA3-06DE9946B7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PP topbar BonB.jpg"/>
          <p:cNvPicPr>
            <a:picLocks noChangeAspect="1"/>
          </p:cNvPicPr>
          <p:nvPr/>
        </p:nvPicPr>
        <p:blipFill>
          <a:blip r:embed="rId15" cstate="print"/>
          <a:srcRect b="34959"/>
          <a:stretch>
            <a:fillRect/>
          </a:stretch>
        </p:blipFill>
        <p:spPr>
          <a:xfrm>
            <a:off x="0" y="0"/>
            <a:ext cx="9144000" cy="8920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2"/>
        </a:buClr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153400" cy="3352800"/>
          </a:xfrm>
        </p:spPr>
        <p:txBody>
          <a:bodyPr>
            <a:noAutofit/>
          </a:bodyPr>
          <a:lstStyle/>
          <a:p>
            <a:r>
              <a:rPr lang="es-ES" dirty="0"/>
              <a:t>Opciones de financiamiento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1600" dirty="0" smtClean="0"/>
              <a:t>para </a:t>
            </a:r>
            <a:r>
              <a:rPr lang="es-ES" sz="1600" dirty="0"/>
              <a:t>las </a:t>
            </a: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dirty="0" smtClean="0"/>
              <a:t>instituciones </a:t>
            </a:r>
            <a:r>
              <a:rPr lang="es-ES" dirty="0"/>
              <a:t>financieras colombianas </a:t>
            </a: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1800" dirty="0" smtClean="0"/>
              <a:t>en </a:t>
            </a:r>
            <a:r>
              <a:rPr lang="es-ES" sz="1800" dirty="0"/>
              <a:t>los </a:t>
            </a: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dirty="0" smtClean="0"/>
              <a:t>mercados </a:t>
            </a:r>
            <a:r>
              <a:rPr lang="es-ES" dirty="0"/>
              <a:t>internacionales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4876800" cy="1219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Gregory Harrington</a:t>
            </a:r>
          </a:p>
          <a:p>
            <a:r>
              <a:rPr lang="en-US" sz="2000" dirty="0" smtClean="0"/>
              <a:t>Arnold &amp; Porter LLP</a:t>
            </a:r>
          </a:p>
        </p:txBody>
      </p:sp>
    </p:spTree>
    <p:extLst>
      <p:ext uri="{BB962C8B-B14F-4D97-AF65-F5344CB8AC3E}">
        <p14:creationId xmlns:p14="http://schemas.microsoft.com/office/powerpoint/2010/main" xmlns="" val="2049595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841248"/>
          </a:xfrm>
        </p:spPr>
        <p:txBody>
          <a:bodyPr>
            <a:noAutofit/>
          </a:bodyPr>
          <a:lstStyle/>
          <a:p>
            <a:r>
              <a:rPr lang="en-US" sz="3500" dirty="0"/>
              <a:t/>
            </a:r>
            <a:br>
              <a:rPr lang="en-US" sz="3500" dirty="0"/>
            </a:br>
            <a:r>
              <a:rPr lang="es-CO" sz="3500" dirty="0" smtClean="0"/>
              <a:t>Esquema</a:t>
            </a:r>
            <a:r>
              <a:rPr lang="en-US" sz="3500" dirty="0" smtClean="0"/>
              <a:t> </a:t>
            </a:r>
            <a:r>
              <a:rPr lang="en-US" sz="3500" dirty="0"/>
              <a:t>de la </a:t>
            </a:r>
            <a:r>
              <a:rPr lang="es-CO" sz="3500" dirty="0" smtClean="0"/>
              <a:t>presentación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en-US" sz="3500" dirty="0" smtClean="0"/>
              <a:t/>
            </a:r>
            <a:br>
              <a:rPr lang="en-US" sz="3500" dirty="0" smtClean="0"/>
            </a:b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1952"/>
            <a:ext cx="8229600" cy="4651248"/>
          </a:xfrm>
        </p:spPr>
        <p:txBody>
          <a:bodyPr>
            <a:normAutofit/>
          </a:bodyPr>
          <a:lstStyle/>
          <a:p>
            <a:pPr lvl="0"/>
            <a:r>
              <a:rPr lang="es-ES" dirty="0" smtClean="0"/>
              <a:t>Acciones </a:t>
            </a:r>
          </a:p>
          <a:p>
            <a:pPr lvl="0"/>
            <a:r>
              <a:rPr lang="es-ES" dirty="0" smtClean="0"/>
              <a:t>Deuda </a:t>
            </a:r>
          </a:p>
          <a:p>
            <a:pPr lvl="1"/>
            <a:r>
              <a:rPr lang="es-ES" dirty="0" smtClean="0"/>
              <a:t>Préstamos (sindicado </a:t>
            </a:r>
            <a:r>
              <a:rPr lang="es-ES" dirty="0"/>
              <a:t>o </a:t>
            </a:r>
            <a:r>
              <a:rPr lang="es-ES" dirty="0" smtClean="0"/>
              <a:t>bilateral) </a:t>
            </a:r>
          </a:p>
          <a:p>
            <a:pPr lvl="1"/>
            <a:r>
              <a:rPr lang="es-ES" dirty="0" smtClean="0"/>
              <a:t>Bonos </a:t>
            </a:r>
          </a:p>
          <a:p>
            <a:pPr lvl="2"/>
            <a:r>
              <a:rPr lang="es-ES" dirty="0" smtClean="0"/>
              <a:t>Oferta registrada con la SEC </a:t>
            </a:r>
          </a:p>
          <a:p>
            <a:pPr lvl="2"/>
            <a:r>
              <a:rPr lang="es-ES" dirty="0" smtClean="0"/>
              <a:t>No registrada (</a:t>
            </a:r>
            <a:r>
              <a:rPr lang="es-ES" i="1" dirty="0" smtClean="0"/>
              <a:t>Regulation </a:t>
            </a:r>
            <a:r>
              <a:rPr lang="es-ES" i="1" dirty="0"/>
              <a:t>S</a:t>
            </a:r>
            <a:r>
              <a:rPr lang="es-ES" dirty="0"/>
              <a:t> y </a:t>
            </a:r>
            <a:r>
              <a:rPr lang="es-ES" i="1" dirty="0" smtClean="0"/>
              <a:t>Rule 144A</a:t>
            </a:r>
            <a:r>
              <a:rPr lang="es-ES" dirty="0" smtClean="0"/>
              <a:t>) </a:t>
            </a:r>
          </a:p>
          <a:p>
            <a:pPr lvl="1"/>
            <a:r>
              <a:rPr lang="es-ES" dirty="0"/>
              <a:t>Certificados de depósito (</a:t>
            </a:r>
            <a:r>
              <a:rPr lang="es-ES" dirty="0" err="1"/>
              <a:t>CDs</a:t>
            </a:r>
            <a:r>
              <a:rPr lang="es-ES" dirty="0"/>
              <a:t>)</a:t>
            </a:r>
          </a:p>
          <a:p>
            <a:pPr lvl="1"/>
            <a:r>
              <a:rPr lang="es-ES" dirty="0" smtClean="0"/>
              <a:t>Papeles comerciales</a:t>
            </a:r>
          </a:p>
        </p:txBody>
      </p:sp>
    </p:spTree>
    <p:extLst>
      <p:ext uri="{BB962C8B-B14F-4D97-AF65-F5344CB8AC3E}">
        <p14:creationId xmlns:p14="http://schemas.microsoft.com/office/powerpoint/2010/main" xmlns="" val="1922036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93648"/>
          </a:xfrm>
        </p:spPr>
        <p:txBody>
          <a:bodyPr>
            <a:noAutofit/>
          </a:bodyPr>
          <a:lstStyle/>
          <a:p>
            <a:r>
              <a:rPr lang="es-ES" dirty="0"/>
              <a:t>Oferta de </a:t>
            </a:r>
            <a:r>
              <a:rPr lang="es-ES" dirty="0" smtClean="0"/>
              <a:t>acciones (transacción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1037488"/>
              </p:ext>
            </p:extLst>
          </p:nvPr>
        </p:nvGraphicFramePr>
        <p:xfrm>
          <a:off x="609600" y="1752601"/>
          <a:ext cx="8077200" cy="48291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674696"/>
                <a:gridCol w="3345104"/>
              </a:tblGrid>
              <a:tr h="488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Temas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Registrada</a:t>
                      </a:r>
                      <a:r>
                        <a:rPr lang="es-CO" sz="1800" baseline="0" noProof="0" dirty="0" smtClean="0">
                          <a:effectLst/>
                        </a:rPr>
                        <a:t> con la SEC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Sin registro (Rule 144A) / privado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01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Mercado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P</a:t>
                      </a:r>
                      <a:r>
                        <a:rPr lang="es-CO" sz="1800" noProof="0" dirty="0" smtClean="0"/>
                        <a:t>ú</a:t>
                      </a:r>
                      <a:r>
                        <a:rPr lang="es-CO" sz="1800" noProof="0" dirty="0" smtClean="0">
                          <a:effectLst/>
                        </a:rPr>
                        <a:t>blico;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NYSE (bolsa)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Inversionista</a:t>
                      </a:r>
                      <a:r>
                        <a:rPr lang="es-CO" sz="1800" baseline="0" noProof="0" dirty="0" smtClean="0">
                          <a:effectLst/>
                        </a:rPr>
                        <a:t>s </a:t>
                      </a:r>
                      <a:r>
                        <a:rPr lang="es-CO" sz="1800" baseline="0" noProof="0" dirty="0" smtClean="0">
                          <a:solidFill>
                            <a:schemeClr val="tx1"/>
                          </a:solidFill>
                          <a:effectLst/>
                        </a:rPr>
                        <a:t>institucionales</a:t>
                      </a:r>
                      <a:r>
                        <a:rPr lang="es-CO" sz="1800" noProof="0" dirty="0" smtClean="0">
                          <a:effectLst/>
                        </a:rPr>
                        <a:t>; Bolsa de Luxemburgo/Irlanda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01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Precio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Tarifas m</a:t>
                      </a:r>
                      <a:r>
                        <a:rPr lang="es-CO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s-CO" sz="1800" noProof="0" dirty="0" smtClean="0">
                          <a:effectLst/>
                        </a:rPr>
                        <a:t>s altas,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pero mejor </a:t>
                      </a:r>
                      <a:r>
                        <a:rPr lang="es-CO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valoración</a:t>
                      </a:r>
                      <a:endParaRPr lang="es-CO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Tarifas menos altas,</a:t>
                      </a:r>
                      <a:r>
                        <a:rPr lang="es-CO" sz="1800" baseline="0" noProof="0" dirty="0" smtClean="0">
                          <a:effectLst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baseline="0" noProof="0" dirty="0" smtClean="0">
                          <a:effectLst/>
                        </a:rPr>
                        <a:t>pero menor </a:t>
                      </a:r>
                      <a:r>
                        <a:rPr lang="es-CO" sz="18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valoración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336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Potencial de la oferta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Alto; m</a:t>
                      </a:r>
                      <a:r>
                        <a:rPr lang="es-CO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s-CO" sz="1800" noProof="0" dirty="0" smtClean="0">
                          <a:effectLst/>
                        </a:rPr>
                        <a:t>s liquidez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Medio; menos liquidez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68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Tiempo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4-6 meses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2-3 meses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68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Responsabilidad</a:t>
                      </a:r>
                      <a:endParaRPr lang="es-CO" sz="1800" noProof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Error / fraude / </a:t>
                      </a:r>
                      <a:r>
                        <a:rPr lang="es-CO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riesgoso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Fraude / </a:t>
                      </a:r>
                      <a:r>
                        <a:rPr lang="es-CO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riesgoso</a:t>
                      </a:r>
                      <a:endParaRPr lang="es-CO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336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err="1" smtClean="0">
                          <a:effectLst/>
                        </a:rPr>
                        <a:t>Disclosure</a:t>
                      </a:r>
                      <a:r>
                        <a:rPr lang="es-CO" sz="1800" noProof="0" dirty="0" smtClean="0">
                          <a:effectLst/>
                        </a:rPr>
                        <a:t> / Prospecto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/>
                        <a:t>Declaración </a:t>
                      </a:r>
                      <a:r>
                        <a:rPr lang="es-CO" sz="1800" noProof="0" dirty="0" smtClean="0">
                          <a:effectLst/>
                        </a:rPr>
                        <a:t>de registro / prospecto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“</a:t>
                      </a:r>
                      <a:r>
                        <a:rPr lang="es-CO" sz="1800" noProof="0" dirty="0" err="1" smtClean="0">
                          <a:effectLst/>
                        </a:rPr>
                        <a:t>offering</a:t>
                      </a:r>
                      <a:r>
                        <a:rPr lang="es-CO" sz="1800" noProof="0" dirty="0" smtClean="0">
                          <a:effectLst/>
                        </a:rPr>
                        <a:t> </a:t>
                      </a:r>
                      <a:r>
                        <a:rPr lang="es-CO" sz="1800" noProof="0" dirty="0" err="1" smtClean="0">
                          <a:effectLst/>
                        </a:rPr>
                        <a:t>memorandum</a:t>
                      </a:r>
                      <a:r>
                        <a:rPr lang="es-CO" sz="1800" noProof="0" dirty="0" smtClean="0">
                          <a:effectLst/>
                        </a:rPr>
                        <a:t>”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567102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534400" cy="1143000"/>
          </a:xfrm>
        </p:spPr>
        <p:txBody>
          <a:bodyPr>
            <a:noAutofit/>
          </a:bodyPr>
          <a:lstStyle/>
          <a:p>
            <a:r>
              <a:rPr lang="es-ES" dirty="0"/>
              <a:t>Oferta de a</a:t>
            </a:r>
            <a:r>
              <a:rPr lang="es-ES" dirty="0" smtClean="0"/>
              <a:t>cciones (</a:t>
            </a:r>
            <a:r>
              <a:rPr lang="es-ES" dirty="0" smtClean="0">
                <a:solidFill>
                  <a:srgbClr val="FF0000"/>
                </a:solidFill>
              </a:rPr>
              <a:t>post</a:t>
            </a:r>
            <a:r>
              <a:rPr lang="es-ES" dirty="0" smtClean="0"/>
              <a:t>-transacción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40512732"/>
              </p:ext>
            </p:extLst>
          </p:nvPr>
        </p:nvGraphicFramePr>
        <p:xfrm>
          <a:off x="609600" y="1752600"/>
          <a:ext cx="8077200" cy="48920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8502"/>
                <a:gridCol w="2666511"/>
                <a:gridCol w="3352187"/>
              </a:tblGrid>
              <a:tr h="4460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i="0" noProof="0" dirty="0" smtClean="0">
                          <a:effectLst/>
                        </a:rPr>
                        <a:t>Otros</a:t>
                      </a:r>
                      <a:r>
                        <a:rPr lang="es-CO" sz="1800" i="0" baseline="0" noProof="0" dirty="0" smtClean="0">
                          <a:effectLst/>
                        </a:rPr>
                        <a:t> Temas</a:t>
                      </a:r>
                      <a:endParaRPr lang="es-CO" sz="1800" i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Registrada</a:t>
                      </a:r>
                      <a:r>
                        <a:rPr lang="es-CO" sz="1800" baseline="0" noProof="0" dirty="0" smtClean="0">
                          <a:effectLst/>
                        </a:rPr>
                        <a:t> con la SEC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Sin registro (Rule 144A) / privado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60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i="0" noProof="0" dirty="0" smtClean="0">
                          <a:effectLst/>
                        </a:rPr>
                        <a:t>Informaci</a:t>
                      </a:r>
                      <a:r>
                        <a:rPr lang="es-CO" i="0" noProof="0" dirty="0" smtClean="0"/>
                        <a:t>ó</a:t>
                      </a:r>
                      <a:r>
                        <a:rPr lang="es-CO" sz="1800" i="0" noProof="0" dirty="0" smtClean="0">
                          <a:effectLst/>
                        </a:rPr>
                        <a:t>n</a:t>
                      </a:r>
                      <a:endParaRPr lang="es-CO" sz="1800" i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err="1" smtClean="0">
                          <a:effectLst/>
                        </a:rPr>
                        <a:t>Form</a:t>
                      </a:r>
                      <a:r>
                        <a:rPr lang="es-CO" sz="1800" noProof="0" dirty="0" smtClean="0">
                          <a:effectLst/>
                        </a:rPr>
                        <a:t> 20-F, </a:t>
                      </a:r>
                      <a:r>
                        <a:rPr lang="es-CO" sz="1800" noProof="0" dirty="0" err="1" smtClean="0">
                          <a:effectLst/>
                        </a:rPr>
                        <a:t>Form</a:t>
                      </a:r>
                      <a:r>
                        <a:rPr lang="es-CO" sz="1800" noProof="0" dirty="0" smtClean="0">
                          <a:effectLst/>
                        </a:rPr>
                        <a:t> 6-K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Contrato?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18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b="1" i="0" kern="1200" noProof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Gobierno corporativo</a:t>
                      </a:r>
                      <a:endParaRPr lang="es-CO" sz="1800" b="1" i="0" kern="1200" noProof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CO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Ley </a:t>
                      </a:r>
                      <a:r>
                        <a:rPr lang="es-CO" sz="1800" kern="1200" noProof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Sarbanes-Oxley</a:t>
                      </a:r>
                      <a:endParaRPr lang="es-CO" sz="1800" kern="1200" noProof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CO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Ley </a:t>
                      </a:r>
                      <a:r>
                        <a:rPr lang="es-CO" sz="1800" kern="1200" noProof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Dodd</a:t>
                      </a:r>
                      <a:r>
                        <a:rPr lang="es-CO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-Frank</a:t>
                      </a:r>
                      <a:endParaRPr lang="es-CO" sz="18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noProof="0" smtClean="0"/>
                        <a:t>Requisitos locales</a:t>
                      </a:r>
                      <a:r>
                        <a:rPr lang="es-CO" sz="1800" noProof="0" smtClean="0">
                          <a:effectLst/>
                        </a:rPr>
                        <a:t>?</a:t>
                      </a:r>
                      <a:endParaRPr lang="es-CO" sz="1800" noProof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63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b="1" i="0" kern="1200" noProof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Reventa</a:t>
                      </a:r>
                      <a:endParaRPr lang="es-CO" sz="1800" b="1" i="0" kern="1200" noProof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CO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Libre</a:t>
                      </a:r>
                      <a:endParaRPr lang="es-CO" sz="18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CO" sz="1800" kern="1200" noProof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Restricted</a:t>
                      </a:r>
                      <a:r>
                        <a:rPr lang="es-CO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1800" kern="1200" noProof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Securities</a:t>
                      </a:r>
                      <a:r>
                        <a:rPr lang="es-CO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lang="es-CO" sz="18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8938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b="1" i="0" kern="1200" noProof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Otros</a:t>
                      </a:r>
                      <a:endParaRPr lang="es-CO" sz="1800" b="1" i="0" kern="1200" noProof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CO" sz="1800" noProof="0" dirty="0" smtClean="0">
                          <a:effectLst/>
                        </a:rPr>
                        <a:t>FCPA</a:t>
                      </a:r>
                    </a:p>
                    <a:p>
                      <a:pPr marL="285750" marR="0" indent="-28575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CO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Seguridad cibernética</a:t>
                      </a:r>
                    </a:p>
                    <a:p>
                      <a:pPr marL="285750" marR="0" indent="-28575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CO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Minerales </a:t>
                      </a:r>
                      <a:r>
                        <a:rPr lang="es-CO" sz="1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</a:t>
                      </a:r>
                      <a:r>
                        <a:rPr lang="es-CO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conflicto</a:t>
                      </a:r>
                      <a:endParaRPr lang="es-CO" sz="18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smtClean="0">
                          <a:effectLst/>
                        </a:rPr>
                        <a:t> </a:t>
                      </a:r>
                      <a:endParaRPr lang="es-CO" sz="1800" noProof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78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b="1" i="0" kern="1200" noProof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Tendencias</a:t>
                      </a:r>
                      <a:endParaRPr lang="es-CO" sz="1800" b="1" i="0" kern="1200" noProof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CO" noProof="0" dirty="0" smtClean="0"/>
                        <a:t>Más fácil para </a:t>
                      </a:r>
                      <a:r>
                        <a:rPr lang="es-CO" noProof="0" dirty="0" smtClean="0">
                          <a:solidFill>
                            <a:schemeClr val="tx1"/>
                          </a:solidFill>
                        </a:rPr>
                        <a:t>nuevas </a:t>
                      </a:r>
                      <a:r>
                        <a:rPr lang="es-CO" noProof="0" dirty="0" smtClean="0"/>
                        <a:t>empresas (</a:t>
                      </a:r>
                      <a:r>
                        <a:rPr lang="es-CO" i="1" noProof="0" dirty="0" err="1" smtClean="0"/>
                        <a:t>start</a:t>
                      </a:r>
                      <a:r>
                        <a:rPr lang="es-CO" i="1" noProof="0" dirty="0" smtClean="0"/>
                        <a:t>-ups</a:t>
                      </a:r>
                      <a:r>
                        <a:rPr lang="es-CO" noProof="0" dirty="0" smtClean="0"/>
                        <a:t>) obtener capital (JOBS </a:t>
                      </a:r>
                      <a:r>
                        <a:rPr lang="es-CO" noProof="0" dirty="0" err="1" smtClean="0"/>
                        <a:t>Act</a:t>
                      </a:r>
                      <a:r>
                        <a:rPr lang="es-CO" noProof="0" dirty="0" smtClean="0"/>
                        <a:t>, </a:t>
                      </a:r>
                      <a:r>
                        <a:rPr lang="es-CO" i="1" noProof="0" dirty="0" err="1" smtClean="0"/>
                        <a:t>crowd-funding</a:t>
                      </a:r>
                      <a:r>
                        <a:rPr lang="es-CO" noProof="0" dirty="0" smtClean="0"/>
                        <a:t>)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CO" noProof="0" dirty="0" smtClean="0"/>
                        <a:t>Más utilización del gobierno corporativo y la divulgación corporativa para fines sociales (medio ambiente, “minerales</a:t>
                      </a:r>
                      <a:r>
                        <a:rPr lang="es-CO" baseline="0" noProof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CO" baseline="0" noProof="0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r>
                        <a:rPr lang="es-CO" baseline="0" noProof="0" dirty="0" smtClean="0"/>
                        <a:t>conflicto”)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CO" noProof="0" dirty="0" smtClean="0"/>
                        <a:t>Cambios en la ley = cambios en las estructuras financieras  (</a:t>
                      </a:r>
                      <a:r>
                        <a:rPr lang="es-CO" baseline="0" noProof="0" dirty="0" err="1" smtClean="0"/>
                        <a:t>Dodd</a:t>
                      </a:r>
                      <a:r>
                        <a:rPr lang="es-CO" baseline="0" noProof="0" dirty="0" smtClean="0"/>
                        <a:t> Frank y </a:t>
                      </a:r>
                      <a:r>
                        <a:rPr lang="es-CO" baseline="0" noProof="0" dirty="0" err="1" smtClean="0"/>
                        <a:t>DPRs</a:t>
                      </a:r>
                      <a:r>
                        <a:rPr lang="es-CO" baseline="0" noProof="0" dirty="0" smtClean="0"/>
                        <a:t>; </a:t>
                      </a:r>
                      <a:r>
                        <a:rPr lang="es-CO" baseline="0" noProof="0" dirty="0" err="1" smtClean="0"/>
                        <a:t>Basel</a:t>
                      </a:r>
                      <a:r>
                        <a:rPr lang="es-CO" baseline="0" noProof="0" dirty="0" smtClean="0"/>
                        <a:t> 3)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26477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763000" cy="990600"/>
          </a:xfrm>
        </p:spPr>
        <p:txBody>
          <a:bodyPr>
            <a:noAutofit/>
          </a:bodyPr>
          <a:lstStyle/>
          <a:p>
            <a:r>
              <a:rPr lang="es-ES" dirty="0"/>
              <a:t>Deuda - </a:t>
            </a:r>
            <a:r>
              <a:rPr lang="es-ES" dirty="0" smtClean="0"/>
              <a:t>préstamos x bonos (</a:t>
            </a:r>
            <a:r>
              <a:rPr lang="es-ES" dirty="0"/>
              <a:t>transacción)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07450778"/>
              </p:ext>
            </p:extLst>
          </p:nvPr>
        </p:nvGraphicFramePr>
        <p:xfrm>
          <a:off x="533400" y="1496079"/>
          <a:ext cx="7772400" cy="519210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81200"/>
                <a:gridCol w="2438400"/>
                <a:gridCol w="3352800"/>
              </a:tblGrid>
              <a:tr h="3271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Temas</a:t>
                      </a:r>
                      <a:endParaRPr lang="es-CO" sz="1800" b="1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/>
                        <a:t>Préstamo sindicado</a:t>
                      </a:r>
                      <a:endParaRPr lang="es-CO" sz="1800" b="1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Oferta de bonos (Rule 144A) </a:t>
                      </a:r>
                      <a:endParaRPr lang="es-CO" sz="1800" b="1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109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Mercado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Bancos</a:t>
                      </a:r>
                      <a:r>
                        <a:rPr lang="es-CO" sz="1800" baseline="0" noProof="0" dirty="0" smtClean="0">
                          <a:effectLst/>
                        </a:rPr>
                        <a:t> comerciales</a:t>
                      </a:r>
                      <a:r>
                        <a:rPr lang="es-CO" sz="1800" noProof="0" dirty="0" smtClean="0">
                          <a:effectLst/>
                        </a:rPr>
                        <a:t>,</a:t>
                      </a:r>
                      <a:r>
                        <a:rPr lang="es-CO" sz="1800" baseline="0" noProof="0" dirty="0" smtClean="0">
                          <a:effectLst/>
                        </a:rPr>
                        <a:t> </a:t>
                      </a:r>
                      <a:r>
                        <a:rPr lang="es-CO" sz="1800" noProof="0" dirty="0" smtClean="0">
                          <a:effectLst/>
                        </a:rPr>
                        <a:t>inversionistas</a:t>
                      </a:r>
                      <a:r>
                        <a:rPr lang="es-CO" sz="1800" baseline="0" noProof="0" dirty="0" smtClean="0">
                          <a:effectLst/>
                        </a:rPr>
                        <a:t> institucionales, etc.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Inversionistas</a:t>
                      </a:r>
                      <a:r>
                        <a:rPr lang="es-CO" sz="1800" baseline="0" noProof="0" dirty="0" smtClean="0">
                          <a:effectLst/>
                        </a:rPr>
                        <a:t> institucionales</a:t>
                      </a:r>
                      <a:r>
                        <a:rPr lang="es-CO" sz="1800" noProof="0" dirty="0" smtClean="0">
                          <a:effectLst/>
                        </a:rPr>
                        <a:t>; bolsa (Luxemburgo, Irlanda)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815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Precio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LIBOR (típicamente)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err="1" smtClean="0">
                          <a:effectLst/>
                        </a:rPr>
                        <a:t>Fees</a:t>
                      </a:r>
                      <a:r>
                        <a:rPr lang="es-CO" sz="1800" noProof="0" dirty="0" smtClean="0">
                          <a:effectLst/>
                        </a:rPr>
                        <a:t> (menores)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Amortizaciones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noProof="0" dirty="0" smtClean="0">
                          <a:solidFill>
                            <a:schemeClr val="tx1"/>
                          </a:solidFill>
                        </a:rPr>
                        <a:t>Cupo </a:t>
                      </a:r>
                      <a:r>
                        <a:rPr lang="es-CO" noProof="0" dirty="0" smtClean="0"/>
                        <a:t>fijo</a:t>
                      </a:r>
                      <a:r>
                        <a:rPr lang="es-CO" sz="1800" noProof="0" dirty="0" smtClean="0">
                          <a:effectLst/>
                        </a:rPr>
                        <a:t> (típicamente)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err="1" smtClean="0">
                          <a:effectLst/>
                        </a:rPr>
                        <a:t>Fees</a:t>
                      </a:r>
                      <a:r>
                        <a:rPr lang="es-CO" sz="1800" noProof="0" dirty="0" smtClean="0">
                          <a:effectLst/>
                        </a:rPr>
                        <a:t> (subscripción)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No-amortizable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43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Potencial de la oferta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Bancos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Poca</a:t>
                      </a:r>
                      <a:r>
                        <a:rPr lang="es-CO" sz="1800" baseline="0" noProof="0" dirty="0" smtClean="0">
                          <a:effectLst/>
                        </a:rPr>
                        <a:t> liquidez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Inversionistas</a:t>
                      </a:r>
                      <a:r>
                        <a:rPr lang="es-CO" sz="1800" baseline="0" noProof="0" dirty="0" smtClean="0">
                          <a:effectLst/>
                        </a:rPr>
                        <a:t> institucionales</a:t>
                      </a:r>
                      <a:endParaRPr lang="es-CO" sz="1800" noProof="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Mediana </a:t>
                      </a:r>
                      <a:r>
                        <a:rPr lang="es-CO" sz="1800" noProof="0" dirty="0" smtClean="0">
                          <a:effectLst/>
                        </a:rPr>
                        <a:t>liquidez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71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Tiempo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smtClean="0">
                          <a:effectLst/>
                        </a:rPr>
                        <a:t>1-2 meses</a:t>
                      </a:r>
                      <a:endParaRPr lang="es-CO" sz="1800" noProof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2-3 meses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71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Responsabilidad</a:t>
                      </a:r>
                      <a:endParaRPr lang="es-CO" sz="1800" noProof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Fraude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Fraude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06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err="1" smtClean="0">
                          <a:effectLst/>
                        </a:rPr>
                        <a:t>Disclosure</a:t>
                      </a:r>
                      <a:r>
                        <a:rPr lang="es-CO" sz="1800" noProof="0" dirty="0" smtClean="0">
                          <a:effectLst/>
                        </a:rPr>
                        <a:t> / Prospecto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No (típicamente) / PPM?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“</a:t>
                      </a:r>
                      <a:r>
                        <a:rPr lang="es-CO" sz="1800" noProof="0" dirty="0" err="1" smtClean="0">
                          <a:effectLst/>
                        </a:rPr>
                        <a:t>Offering</a:t>
                      </a:r>
                      <a:r>
                        <a:rPr lang="es-CO" sz="1800" noProof="0" dirty="0" smtClean="0">
                          <a:effectLst/>
                        </a:rPr>
                        <a:t> </a:t>
                      </a:r>
                      <a:r>
                        <a:rPr lang="es-CO" sz="1800" noProof="0" dirty="0" err="1" smtClean="0">
                          <a:effectLst/>
                        </a:rPr>
                        <a:t>memorandum</a:t>
                      </a:r>
                      <a:r>
                        <a:rPr lang="es-CO" sz="1800" noProof="0" dirty="0" smtClean="0">
                          <a:effectLst/>
                        </a:rPr>
                        <a:t>”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06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Garantías reales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Garantías reales (típicamente)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Sin garantías reales (típicamente)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43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smtClean="0">
                          <a:effectLst/>
                        </a:rPr>
                        <a:t>Documentos principales</a:t>
                      </a:r>
                      <a:endParaRPr lang="es-CO" sz="1800" noProof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smtClean="0">
                          <a:effectLst/>
                        </a:rPr>
                        <a:t>Credit Agreement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smtClean="0">
                          <a:effectLst/>
                        </a:rPr>
                        <a:t>Security Agreement</a:t>
                      </a:r>
                      <a:endParaRPr lang="es-CO" sz="1800" noProof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err="1" smtClean="0">
                          <a:effectLst/>
                        </a:rPr>
                        <a:t>Indenture</a:t>
                      </a:r>
                      <a:r>
                        <a:rPr lang="es-CO" sz="1800" noProof="0" dirty="0" smtClean="0">
                          <a:effectLst/>
                        </a:rPr>
                        <a:t> (</a:t>
                      </a:r>
                      <a:r>
                        <a:rPr lang="es-CO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escritura/contrato)</a:t>
                      </a:r>
                      <a:endParaRPr lang="es-CO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31938" y="2582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1292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s-ES" sz="3100" dirty="0"/>
              <a:t>Deuda - </a:t>
            </a:r>
            <a:r>
              <a:rPr lang="es-ES" sz="3100" dirty="0" smtClean="0"/>
              <a:t>préstamos </a:t>
            </a:r>
            <a:r>
              <a:rPr lang="es-ES" sz="3100" dirty="0"/>
              <a:t>x </a:t>
            </a:r>
            <a:r>
              <a:rPr lang="es-ES" sz="3100" dirty="0" smtClean="0"/>
              <a:t>bonos (</a:t>
            </a:r>
            <a:r>
              <a:rPr lang="es-ES" sz="3100" dirty="0" smtClean="0">
                <a:solidFill>
                  <a:srgbClr val="FF0000"/>
                </a:solidFill>
              </a:rPr>
              <a:t>post</a:t>
            </a:r>
            <a:r>
              <a:rPr lang="es-ES" sz="3100" dirty="0" smtClean="0"/>
              <a:t>-transacción</a:t>
            </a:r>
            <a:r>
              <a:rPr lang="es-ES" sz="3100" dirty="0"/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99138688"/>
              </p:ext>
            </p:extLst>
          </p:nvPr>
        </p:nvGraphicFramePr>
        <p:xfrm>
          <a:off x="533400" y="1524000"/>
          <a:ext cx="7772400" cy="49530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81200"/>
                <a:gridCol w="2416342"/>
                <a:gridCol w="3374858"/>
              </a:tblGrid>
              <a:tr h="3251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Otros</a:t>
                      </a:r>
                      <a:r>
                        <a:rPr lang="es-CO" sz="1800" baseline="0" noProof="0" dirty="0" smtClean="0">
                          <a:effectLst/>
                        </a:rPr>
                        <a:t> </a:t>
                      </a:r>
                      <a:r>
                        <a:rPr lang="es-CO" sz="1800" noProof="0" dirty="0" smtClean="0">
                          <a:effectLst/>
                        </a:rPr>
                        <a:t>temas</a:t>
                      </a:r>
                      <a:endParaRPr lang="es-CO" sz="1800" b="1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/>
                        <a:t>Préstamo sindicado</a:t>
                      </a:r>
                      <a:endParaRPr lang="es-CO" sz="1800" b="1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Oferta de bonos (Rule 144A) </a:t>
                      </a:r>
                      <a:endParaRPr lang="es-CO" sz="1800" b="1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413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Cambios / enmiendas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Menos complicado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Renuncias / enmiendas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Más complicado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“</a:t>
                      </a:r>
                      <a:r>
                        <a:rPr lang="es-CO" sz="1800" noProof="0" dirty="0" err="1" smtClean="0">
                          <a:effectLst/>
                        </a:rPr>
                        <a:t>Consent</a:t>
                      </a:r>
                      <a:r>
                        <a:rPr lang="es-CO" sz="1800" noProof="0" dirty="0" smtClean="0">
                          <a:effectLst/>
                        </a:rPr>
                        <a:t> </a:t>
                      </a:r>
                      <a:r>
                        <a:rPr lang="es-CO" sz="1800" noProof="0" dirty="0" err="1" smtClean="0">
                          <a:effectLst/>
                        </a:rPr>
                        <a:t>solicitation</a:t>
                      </a:r>
                      <a:r>
                        <a:rPr lang="es-CO" sz="1800" noProof="0" dirty="0" smtClean="0">
                          <a:effectLst/>
                        </a:rPr>
                        <a:t>”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(</a:t>
                      </a:r>
                      <a:r>
                        <a:rPr lang="es-CO" sz="1800" noProof="0" dirty="0" smtClean="0"/>
                        <a:t>Solicitud de Consentimiento)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62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Informaci</a:t>
                      </a:r>
                      <a:r>
                        <a:rPr lang="es-CO" sz="1800" noProof="0" dirty="0" smtClean="0"/>
                        <a:t>ó</a:t>
                      </a:r>
                      <a:r>
                        <a:rPr lang="es-CO" sz="1800" noProof="0" dirty="0" smtClean="0">
                          <a:effectLst/>
                        </a:rPr>
                        <a:t>n</a:t>
                      </a:r>
                      <a:endParaRPr lang="es-CO" sz="1800" i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Contrato (típicamente)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Contrato (típicamente)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093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b="1" kern="1200" noProof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Gobierno corporativo</a:t>
                      </a:r>
                      <a:endParaRPr lang="es-CO" sz="1800" b="1" kern="1200" noProof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kern="1200" noProof="0" smtClean="0">
                          <a:effectLst/>
                        </a:rPr>
                        <a:t>Requisitos locales</a:t>
                      </a:r>
                      <a:endParaRPr lang="es-CO" sz="1800" kern="1200" noProof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Requisitos locales</a:t>
                      </a:r>
                      <a:endParaRPr lang="es-CO" sz="18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912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b="1" kern="1200" noProof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Otro / tendencias</a:t>
                      </a:r>
                      <a:endParaRPr lang="es-CO" sz="1800" b="1" kern="1200" noProof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kern="1200" noProof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FCPA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kern="1200" noProof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OFAC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kern="1200" noProof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FATCA, etc.</a:t>
                      </a:r>
                      <a:endParaRPr lang="es-CO" sz="1800" kern="1200" noProof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Contrato?</a:t>
                      </a:r>
                      <a:endParaRPr lang="es-CO" sz="18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7794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b="1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Deuda nueva</a:t>
                      </a:r>
                      <a:endParaRPr lang="es-CO" sz="1800" b="1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Tramo </a:t>
                      </a:r>
                      <a:r>
                        <a:rPr lang="es-CO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adicional</a:t>
                      </a:r>
                      <a:endParaRPr lang="es-CO" sz="18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Programa de MTN</a:t>
                      </a:r>
                      <a:endParaRPr lang="es-CO" sz="18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31938" y="3222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5518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500" dirty="0" smtClean="0"/>
              <a:t>Deuda – certificados de deposito</a:t>
            </a:r>
            <a:endParaRPr lang="es-CO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Emisiones de </a:t>
            </a:r>
            <a:r>
              <a:rPr lang="es-CO" dirty="0" err="1" smtClean="0"/>
              <a:t>CDs</a:t>
            </a:r>
            <a:endParaRPr lang="es-CO" dirty="0" smtClean="0"/>
          </a:p>
          <a:p>
            <a:pPr lvl="1"/>
            <a:r>
              <a:rPr lang="es-CO" dirty="0" smtClean="0"/>
              <a:t>Emitido por sucursales (</a:t>
            </a:r>
            <a:r>
              <a:rPr lang="es-CO" dirty="0" err="1" smtClean="0"/>
              <a:t>branch</a:t>
            </a:r>
            <a:r>
              <a:rPr lang="es-CO" dirty="0" smtClean="0"/>
              <a:t>) estadounidenses de un banco extranjero</a:t>
            </a:r>
          </a:p>
          <a:p>
            <a:pPr lvl="2"/>
            <a:r>
              <a:rPr lang="es-CO" dirty="0" smtClean="0"/>
              <a:t>Depósito mínimo (US$250.000)</a:t>
            </a:r>
          </a:p>
          <a:p>
            <a:pPr lvl="2"/>
            <a:r>
              <a:rPr lang="es-CO" dirty="0" smtClean="0"/>
              <a:t>Ciertas divulgaciones son requeridas (</a:t>
            </a:r>
            <a:r>
              <a:rPr lang="es-CO" dirty="0" err="1" smtClean="0"/>
              <a:t>ej</a:t>
            </a:r>
            <a:r>
              <a:rPr lang="es-CO" dirty="0" smtClean="0"/>
              <a:t>, no garantizado por la FDIC)</a:t>
            </a:r>
          </a:p>
          <a:p>
            <a:pPr lvl="1"/>
            <a:r>
              <a:rPr lang="es-CO" dirty="0" smtClean="0"/>
              <a:t>Altamente regulado</a:t>
            </a:r>
          </a:p>
          <a:p>
            <a:pPr lvl="2"/>
            <a:r>
              <a:rPr lang="es-CO" dirty="0" smtClean="0"/>
              <a:t>Leyes de valores (federal y estatal )</a:t>
            </a:r>
          </a:p>
          <a:p>
            <a:pPr lvl="2"/>
            <a:r>
              <a:rPr lang="es-CO" dirty="0" smtClean="0"/>
              <a:t>Leyes bancarias (federal y estatal )</a:t>
            </a:r>
          </a:p>
          <a:p>
            <a:pPr lvl="1"/>
            <a:r>
              <a:rPr lang="es-CO" dirty="0" smtClean="0"/>
              <a:t>Puede ser “</a:t>
            </a:r>
            <a:r>
              <a:rPr lang="es-CO" dirty="0" err="1" smtClean="0"/>
              <a:t>structured</a:t>
            </a:r>
            <a:r>
              <a:rPr lang="es-CO" dirty="0" smtClean="0"/>
              <a:t>” (vinculado a índices, etc.)</a:t>
            </a:r>
          </a:p>
          <a:p>
            <a:pPr lvl="1"/>
            <a:r>
              <a:rPr lang="es-CO" dirty="0" smtClean="0"/>
              <a:t>Programa “</a:t>
            </a:r>
            <a:r>
              <a:rPr lang="es-CO" dirty="0" err="1" smtClean="0"/>
              <a:t>Yankee</a:t>
            </a:r>
            <a:r>
              <a:rPr lang="es-CO" dirty="0" smtClean="0"/>
              <a:t> CD”</a:t>
            </a:r>
          </a:p>
          <a:p>
            <a:endParaRPr lang="es-CO" dirty="0" smtClean="0"/>
          </a:p>
          <a:p>
            <a:pPr lvl="1"/>
            <a:endParaRPr lang="es-CO" dirty="0" smtClean="0"/>
          </a:p>
          <a:p>
            <a:pPr lvl="1"/>
            <a:endParaRPr lang="es-CO" dirty="0" smtClean="0"/>
          </a:p>
          <a:p>
            <a:pPr lvl="1"/>
            <a:endParaRPr lang="es-CO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795922"/>
            <a:ext cx="1676400" cy="1290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540611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500" dirty="0" smtClean="0"/>
              <a:t>Deuda – papeles</a:t>
            </a:r>
            <a:r>
              <a:rPr lang="es-CO" sz="3500" dirty="0" smtClean="0">
                <a:solidFill>
                  <a:srgbClr val="FF0000"/>
                </a:solidFill>
              </a:rPr>
              <a:t> </a:t>
            </a:r>
            <a:r>
              <a:rPr lang="es-CO" sz="3500" dirty="0" smtClean="0"/>
              <a:t>comerciales</a:t>
            </a:r>
            <a:endParaRPr lang="es-CO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Tratamiento especial en las leyes de valores mobiliarios de los EEUU</a:t>
            </a:r>
          </a:p>
          <a:p>
            <a:pPr lvl="1"/>
            <a:r>
              <a:rPr lang="es-CO" dirty="0" err="1" smtClean="0"/>
              <a:t>Section</a:t>
            </a:r>
            <a:r>
              <a:rPr lang="es-CO" dirty="0" smtClean="0"/>
              <a:t> 3(a)(3) (</a:t>
            </a:r>
            <a:r>
              <a:rPr lang="es-CO" dirty="0" err="1" smtClean="0"/>
              <a:t>Securities</a:t>
            </a:r>
            <a:r>
              <a:rPr lang="es-CO" dirty="0" smtClean="0"/>
              <a:t> </a:t>
            </a:r>
            <a:r>
              <a:rPr lang="es-CO" dirty="0" err="1" smtClean="0"/>
              <a:t>Act</a:t>
            </a:r>
            <a:r>
              <a:rPr lang="es-CO" dirty="0" smtClean="0"/>
              <a:t>)</a:t>
            </a:r>
          </a:p>
          <a:p>
            <a:pPr lvl="2"/>
            <a:r>
              <a:rPr lang="es-CO" dirty="0" smtClean="0"/>
              <a:t>Emisiones de 9 meses (o menos)</a:t>
            </a:r>
          </a:p>
          <a:p>
            <a:pPr lvl="2"/>
            <a:r>
              <a:rPr lang="es-CO" dirty="0" smtClean="0"/>
              <a:t>Transacción actual (“</a:t>
            </a:r>
            <a:r>
              <a:rPr lang="es-CO" dirty="0" err="1" smtClean="0"/>
              <a:t>current</a:t>
            </a:r>
            <a:r>
              <a:rPr lang="es-CO" dirty="0" smtClean="0"/>
              <a:t> </a:t>
            </a:r>
            <a:r>
              <a:rPr lang="es-CO" dirty="0" err="1" smtClean="0"/>
              <a:t>transaction</a:t>
            </a:r>
            <a:r>
              <a:rPr lang="es-CO" dirty="0" smtClean="0"/>
              <a:t>”)</a:t>
            </a:r>
          </a:p>
          <a:p>
            <a:pPr lvl="3"/>
            <a:r>
              <a:rPr lang="es-CO" dirty="0" smtClean="0"/>
              <a:t>No puede financiar una adquisición, por ejemplo</a:t>
            </a:r>
          </a:p>
          <a:p>
            <a:pPr lvl="2"/>
            <a:r>
              <a:rPr lang="es-CO" dirty="0" smtClean="0"/>
              <a:t>Min. $100.000 (típicamente) y alta calificación</a:t>
            </a:r>
          </a:p>
          <a:p>
            <a:pPr lvl="3"/>
            <a:r>
              <a:rPr lang="es-CO" dirty="0" smtClean="0"/>
              <a:t>No disponible para el “general </a:t>
            </a:r>
            <a:r>
              <a:rPr lang="es-CO" dirty="0" err="1" smtClean="0"/>
              <a:t>public</a:t>
            </a:r>
            <a:r>
              <a:rPr lang="es-CO" dirty="0" smtClean="0"/>
              <a:t>”</a:t>
            </a:r>
          </a:p>
          <a:p>
            <a:pPr lvl="1"/>
            <a:r>
              <a:rPr lang="es-CO" dirty="0" err="1" smtClean="0"/>
              <a:t>Section</a:t>
            </a:r>
            <a:r>
              <a:rPr lang="es-CO" dirty="0" smtClean="0"/>
              <a:t> 4(a)(2</a:t>
            </a:r>
            <a:r>
              <a:rPr lang="es-CO" dirty="0"/>
              <a:t>) (</a:t>
            </a:r>
            <a:r>
              <a:rPr lang="es-CO" dirty="0" err="1"/>
              <a:t>Securities</a:t>
            </a:r>
            <a:r>
              <a:rPr lang="es-CO" dirty="0"/>
              <a:t> </a:t>
            </a:r>
            <a:r>
              <a:rPr lang="es-CO" dirty="0" err="1"/>
              <a:t>Act</a:t>
            </a:r>
            <a:r>
              <a:rPr lang="es-CO" dirty="0"/>
              <a:t>)</a:t>
            </a:r>
            <a:endParaRPr lang="es-CO" dirty="0" smtClean="0"/>
          </a:p>
          <a:p>
            <a:pPr lvl="2"/>
            <a:r>
              <a:rPr lang="es-CO" dirty="0" smtClean="0"/>
              <a:t>sin las limitaciones del 3(a)(3), pero:</a:t>
            </a:r>
          </a:p>
          <a:p>
            <a:pPr lvl="3"/>
            <a:r>
              <a:rPr lang="es-CO" dirty="0" smtClean="0"/>
              <a:t>“</a:t>
            </a:r>
            <a:r>
              <a:rPr lang="es-CO" dirty="0" err="1" smtClean="0"/>
              <a:t>restricted</a:t>
            </a:r>
            <a:r>
              <a:rPr lang="es-CO" dirty="0" smtClean="0"/>
              <a:t> </a:t>
            </a:r>
            <a:r>
              <a:rPr lang="es-CO" dirty="0" err="1" smtClean="0"/>
              <a:t>security</a:t>
            </a:r>
            <a:r>
              <a:rPr lang="es-CO" dirty="0" smtClean="0"/>
              <a:t>”</a:t>
            </a:r>
          </a:p>
          <a:p>
            <a:pPr lvl="1"/>
            <a:r>
              <a:rPr lang="es-CO" dirty="0" smtClean="0"/>
              <a:t>Responsabilidad: Rule 10b-5 (fraude)</a:t>
            </a:r>
          </a:p>
          <a:p>
            <a:pPr lvl="3"/>
            <a:endParaRPr lang="es-CO" dirty="0" smtClean="0"/>
          </a:p>
          <a:p>
            <a:pPr lvl="2"/>
            <a:endParaRPr lang="es-CO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800600"/>
            <a:ext cx="9715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54893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Thank you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bg2"/>
                </a:solidFill>
              </a:rPr>
              <a:t>Gregory Harrington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bg2"/>
                </a:solidFill>
              </a:rPr>
              <a:t>Arnold &amp; Porter LLP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9650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 4 - AP Colors">
  <a:themeElements>
    <a:clrScheme name="A&amp;P Colors - New">
      <a:dk1>
        <a:sysClr val="windowText" lastClr="000000"/>
      </a:dk1>
      <a:lt1>
        <a:sysClr val="window" lastClr="FFFFFF"/>
      </a:lt1>
      <a:dk2>
        <a:srgbClr val="419F0D"/>
      </a:dk2>
      <a:lt2>
        <a:srgbClr val="002D86"/>
      </a:lt2>
      <a:accent1>
        <a:srgbClr val="CC6600"/>
      </a:accent1>
      <a:accent2>
        <a:srgbClr val="993366"/>
      </a:accent2>
      <a:accent3>
        <a:srgbClr val="669900"/>
      </a:accent3>
      <a:accent4>
        <a:srgbClr val="336699"/>
      </a:accent4>
      <a:accent5>
        <a:srgbClr val="848E84"/>
      </a:accent5>
      <a:accent6>
        <a:srgbClr val="774A9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</TotalTime>
  <Words>588</Words>
  <Application>Microsoft Office PowerPoint</Application>
  <PresentationFormat>On-screen Show (4:3)</PresentationFormat>
  <Paragraphs>150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 4 - AP Colors</vt:lpstr>
      <vt:lpstr>Opciones de financiamiento  para las  instituciones financieras colombianas  en los  mercados internacionales</vt:lpstr>
      <vt:lpstr> Esquema de la presentación  </vt:lpstr>
      <vt:lpstr>Oferta de acciones (transacción) </vt:lpstr>
      <vt:lpstr>Oferta de acciones (post-transacción) </vt:lpstr>
      <vt:lpstr>Deuda - préstamos x bonos (transacción) </vt:lpstr>
      <vt:lpstr>Deuda - préstamos x bonos (post-transacción) </vt:lpstr>
      <vt:lpstr>Deuda – certificados de deposito</vt:lpstr>
      <vt:lpstr>Deuda – papeles comerciales</vt:lpstr>
      <vt:lpstr>Slide 9</vt:lpstr>
    </vt:vector>
  </TitlesOfParts>
  <Company>AP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Funding Options  for Colombian Financial Institutions  and the implications</dc:title>
  <dc:creator>Gregory Harrington</dc:creator>
  <cp:lastModifiedBy>citrix1</cp:lastModifiedBy>
  <cp:revision>36</cp:revision>
  <dcterms:created xsi:type="dcterms:W3CDTF">2016-01-13T23:45:21Z</dcterms:created>
  <dcterms:modified xsi:type="dcterms:W3CDTF">2016-01-22T17:12:15Z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1650888528</vt:i4>
  </property>
  <property fmtid="{D5CDD505-2E9C-101B-9397-08002B2CF9AE}" pid="4" name="_EmailSubject">
    <vt:lpwstr>18 Treasury Congress</vt:lpwstr>
  </property>
  <property fmtid="{D5CDD505-2E9C-101B-9397-08002B2CF9AE}" pid="5" name="_AuthorEmail">
    <vt:lpwstr>Gregory.Harrington@aporter.com</vt:lpwstr>
  </property>
  <property fmtid="{D5CDD505-2E9C-101B-9397-08002B2CF9AE}" pid="6" name="_AuthorEmailDisplayName">
    <vt:lpwstr>Harrington, Gregory</vt:lpwstr>
  </property>
</Properties>
</file>