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Override PartName="/ppt/slideLayouts/slideLayout25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6"/>
  </p:notesMasterIdLst>
  <p:sldIdLst>
    <p:sldId id="280" r:id="rId4"/>
    <p:sldId id="398" r:id="rId5"/>
    <p:sldId id="401" r:id="rId6"/>
    <p:sldId id="399" r:id="rId7"/>
    <p:sldId id="400" r:id="rId8"/>
    <p:sldId id="387" r:id="rId9"/>
    <p:sldId id="392" r:id="rId10"/>
    <p:sldId id="402" r:id="rId11"/>
    <p:sldId id="403" r:id="rId12"/>
    <p:sldId id="389" r:id="rId13"/>
    <p:sldId id="393" r:id="rId14"/>
    <p:sldId id="385" r:id="rId15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1440" y="-16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2C567A-C0FB-41CE-A734-B5E853EA3A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FF2CE-5D9F-4C81-8F9E-4825A5BBCFD7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3277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230797-0AC4-4F1F-8947-C3CB48F317FD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FF2CE-5D9F-4C81-8F9E-4825A5BBCFD7}" type="slidenum">
              <a:rPr lang="es-CO" smtClean="0"/>
              <a:pPr/>
              <a:t>10</a:t>
            </a:fld>
            <a:endParaRPr lang="es-C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FF2CE-5D9F-4C81-8F9E-4825A5BBCFD7}" type="slidenum">
              <a:rPr lang="es-CO" smtClean="0"/>
              <a:pPr/>
              <a:t>11</a:t>
            </a:fld>
            <a:endParaRPr lang="es-C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017531-DE18-4F8C-BBA3-D81FDEC3B35A}" type="slidenum">
              <a:rPr lang="es-ES" smtClean="0"/>
              <a:pPr/>
              <a:t>12</a:t>
            </a:fld>
            <a:endParaRPr lang="es-E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C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FF2CE-5D9F-4C81-8F9E-4825A5BBCFD7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FF2CE-5D9F-4C81-8F9E-4825A5BBCFD7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BE01-84E1-455D-AFAE-B2A8883AEB29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ABE01-84E1-455D-AFAE-B2A8883AEB29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DFF2CE-5D9F-4C81-8F9E-4825A5BBCFD7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1667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s-CO" smtClean="0"/>
          </a:p>
        </p:txBody>
      </p:sp>
      <p:sp>
        <p:nvSpPr>
          <p:cNvPr id="241668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2409C1F-FC72-4513-B191-6B9BF945C5E4}" type="slidenum">
              <a:rPr lang="es-ES" smtClean="0">
                <a:solidFill>
                  <a:srgbClr val="000000"/>
                </a:solidFill>
              </a:rPr>
              <a:pPr/>
              <a:t>7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4019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214020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2065A7-7CE8-4ECD-B67A-CBD68DE3512B}" type="slidenum">
              <a:rPr lang="es-ES" smtClean="0">
                <a:solidFill>
                  <a:srgbClr val="000000"/>
                </a:solidFill>
              </a:rPr>
              <a:pPr/>
              <a:t>8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15043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s-CO" smtClean="0"/>
          </a:p>
        </p:txBody>
      </p:sp>
      <p:sp>
        <p:nvSpPr>
          <p:cNvPr id="215044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5A5198-DC9A-47BB-8EF0-3A2A5DD55306}" type="slidenum">
              <a:rPr lang="es-ES" smtClean="0">
                <a:solidFill>
                  <a:srgbClr val="000000"/>
                </a:solidFill>
              </a:rPr>
              <a:pPr/>
              <a:t>9</a:t>
            </a:fld>
            <a:endParaRPr lang="es-E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8AD6B-80FF-45B3-A486-86D7863F35C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8DF35-A709-41C0-BBD9-9C42328586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4B2161-B8E2-4010-80ED-45CC98C8F2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17328A-851C-4E1F-8134-19F9355C9F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83A5D-A97D-4B1A-B9EE-8A3A41DBA97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96793-958A-4A70-9A3C-04F7012FC0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E5D15-DB43-49AF-BB60-E627FFDF0D5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DF88BE-9AAF-4CE8-A43E-4BAAE679560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C7D156-28B9-49AF-A2BA-358D1350AA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4D7347-1EAD-4157-8752-B3845E877A8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56388" y="260350"/>
            <a:ext cx="2092325" cy="5865813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374650" y="260350"/>
            <a:ext cx="6129338" cy="5865813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A459E5-56F3-4F10-9C3B-7D046AF61FB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603F-0EDC-4A4A-844F-FA5349B4D3EE}" type="datetimeFigureOut">
              <a:rPr lang="es-CO" smtClean="0"/>
              <a:pPr/>
              <a:t>22/09/2016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E020-6DB8-46CA-9101-6DF0C59E41D0}" type="slidenum">
              <a:rPr lang="es-CO" smtClean="0"/>
              <a:pPr/>
              <a:t>‹Nº›</a:t>
            </a:fld>
            <a:endParaRPr lang="es-C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260350"/>
            <a:ext cx="837406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ES" smtClean="0"/>
              <a:t>Haga clic para cambiar el estilo de título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56550" y="6245225"/>
            <a:ext cx="86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6666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06BD0-F91B-4F68-A61E-B219CF2A5746}" type="slidenum">
              <a:rPr lang="es-E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‹Nº›</a:t>
            </a:fld>
            <a:endParaRPr lang="es-ES"/>
          </a:p>
        </p:txBody>
      </p:sp>
      <p:sp>
        <p:nvSpPr>
          <p:cNvPr id="1031" name="Line 7"/>
          <p:cNvSpPr>
            <a:spLocks noChangeShapeType="1"/>
          </p:cNvSpPr>
          <p:nvPr userDrawn="1"/>
        </p:nvSpPr>
        <p:spPr bwMode="auto">
          <a:xfrm>
            <a:off x="0" y="1125538"/>
            <a:ext cx="9144000" cy="0"/>
          </a:xfrm>
          <a:prstGeom prst="line">
            <a:avLst/>
          </a:prstGeom>
          <a:noFill/>
          <a:ln w="38100" cap="rnd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s-ES">
              <a:solidFill>
                <a:srgbClr val="000000"/>
              </a:solidFill>
            </a:endParaRPr>
          </a:p>
        </p:txBody>
      </p:sp>
      <p:pic>
        <p:nvPicPr>
          <p:cNvPr id="2" name="Picture 11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107950" y="6453188"/>
            <a:ext cx="1079500" cy="414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5F5F5F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5F5F5F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5F5F5F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5F5F5F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A603F-0EDC-4A4A-844F-FA5349B4D3EE}" type="datetimeFigureOut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22/09/2016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DDE020-6DB8-46CA-9101-6DF0C59E41D0}" type="slidenum">
              <a:rPr lang="es-CO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CO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artinbermudez@mbermudez.co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98913" y="2326829"/>
            <a:ext cx="4749800" cy="1077218"/>
          </a:xfrm>
        </p:spPr>
        <p:txBody>
          <a:bodyPr/>
          <a:lstStyle/>
          <a:p>
            <a:pPr eaLnBrk="1" hangingPunct="1"/>
            <a:r>
              <a:rPr lang="es-ES" dirty="0" smtClean="0"/>
              <a:t>La </a:t>
            </a:r>
            <a:r>
              <a:rPr lang="es-ES" dirty="0" smtClean="0"/>
              <a:t>Oralidad</a:t>
            </a:r>
            <a:br>
              <a:rPr lang="es-ES" dirty="0" smtClean="0"/>
            </a:br>
            <a:r>
              <a:rPr lang="es-ES" dirty="0" smtClean="0"/>
              <a:t>Aspectos prácticos</a:t>
            </a:r>
            <a:r>
              <a:rPr lang="es-ES" dirty="0" smtClean="0"/>
              <a:t> </a:t>
            </a:r>
            <a:endParaRPr lang="es-E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16462" y="4572009"/>
            <a:ext cx="4070379" cy="2000264"/>
          </a:xfrm>
        </p:spPr>
        <p:txBody>
          <a:bodyPr/>
          <a:lstStyle/>
          <a:p>
            <a:pPr algn="r" eaLnBrk="1" hangingPunct="1"/>
            <a:r>
              <a:rPr lang="es-CO" sz="1800" dirty="0" smtClean="0"/>
              <a:t>Septiembre  2016 </a:t>
            </a:r>
          </a:p>
          <a:p>
            <a:pPr algn="r" eaLnBrk="1" hangingPunct="1"/>
            <a:r>
              <a:rPr lang="es-CO" sz="1800" dirty="0" smtClean="0">
                <a:hlinkClick r:id="rId3"/>
              </a:rPr>
              <a:t>martinbermudez@mbermudez.co</a:t>
            </a:r>
            <a:endParaRPr lang="es-CO" sz="1800" dirty="0" smtClean="0"/>
          </a:p>
          <a:p>
            <a:pPr algn="r" eaLnBrk="1" hangingPunct="1"/>
            <a:r>
              <a:rPr lang="es-CO" sz="1800" dirty="0" smtClean="0"/>
              <a:t>3102552598</a:t>
            </a:r>
          </a:p>
          <a:p>
            <a:pPr algn="r" eaLnBrk="1" hangingPunct="1"/>
            <a:r>
              <a:rPr lang="es-CO" sz="1800" dirty="0" smtClean="0"/>
              <a:t>6107878</a:t>
            </a:r>
          </a:p>
          <a:p>
            <a:pPr algn="r" eaLnBrk="1" hangingPunct="1"/>
            <a:r>
              <a:rPr lang="es-CO" sz="1800" dirty="0" smtClean="0"/>
              <a:t>Calle 90 No 13 A-31 Piso sexto.</a:t>
            </a:r>
          </a:p>
          <a:p>
            <a:pPr algn="r" eaLnBrk="1" hangingPunct="1"/>
            <a:r>
              <a:rPr lang="es-CO" sz="1800" dirty="0" smtClean="0"/>
              <a:t> </a:t>
            </a:r>
            <a:endParaRPr lang="es-ES" sz="1800" dirty="0" smtClean="0"/>
          </a:p>
        </p:txBody>
      </p:sp>
      <p:sp>
        <p:nvSpPr>
          <p:cNvPr id="2052" name="Text Box 7"/>
          <p:cNvSpPr txBox="1">
            <a:spLocks noChangeArrowheads="1"/>
          </p:cNvSpPr>
          <p:nvPr/>
        </p:nvSpPr>
        <p:spPr bwMode="auto">
          <a:xfrm>
            <a:off x="8243888" y="6524625"/>
            <a:ext cx="900112" cy="2444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fontAlgn="base">
              <a:spcBef>
                <a:spcPct val="50000"/>
              </a:spcBef>
              <a:spcAft>
                <a:spcPct val="0"/>
              </a:spcAft>
            </a:pPr>
            <a:fld id="{ED3124B1-DF3A-4F00-80DE-FFF071012756}" type="slidenum">
              <a:rPr lang="es-ES" sz="1000" smtClean="0">
                <a:solidFill>
                  <a:srgbClr val="006699"/>
                </a:solidFill>
              </a:rPr>
              <a:pPr algn="r" fontAlgn="base">
                <a:spcBef>
                  <a:spcPct val="50000"/>
                </a:spcBef>
                <a:spcAft>
                  <a:spcPct val="0"/>
                </a:spcAft>
              </a:pPr>
              <a:t>1</a:t>
            </a:fld>
            <a:r>
              <a:rPr lang="es-ES" sz="1000" dirty="0" smtClean="0">
                <a:solidFill>
                  <a:srgbClr val="006699"/>
                </a:solidFill>
              </a:rPr>
              <a:t> de XXXX</a:t>
            </a:r>
          </a:p>
        </p:txBody>
      </p:sp>
      <p:pic>
        <p:nvPicPr>
          <p:cNvPr id="2053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205038"/>
            <a:ext cx="4067175" cy="4652962"/>
          </a:xfrm>
          <a:prstGeom prst="rect">
            <a:avLst/>
          </a:prstGeom>
          <a:noFill/>
          <a:ln w="3175" cap="sq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Dificultades (i)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4968552"/>
          </a:xfrm>
        </p:spPr>
        <p:txBody>
          <a:bodyPr/>
          <a:lstStyle/>
          <a:p>
            <a:pPr>
              <a:buNone/>
            </a:pPr>
            <a:r>
              <a:rPr lang="es-CO" dirty="0" smtClean="0"/>
              <a:t> </a:t>
            </a:r>
          </a:p>
          <a:p>
            <a:pPr>
              <a:buNone/>
            </a:pPr>
            <a:r>
              <a:rPr lang="es-CO" dirty="0" smtClean="0"/>
              <a:t>	</a:t>
            </a:r>
            <a:r>
              <a:rPr lang="es-CO" dirty="0" smtClean="0"/>
              <a:t>¿</a:t>
            </a:r>
            <a:r>
              <a:rPr lang="es-CO" dirty="0" smtClean="0"/>
              <a:t>Oralidad para todo?</a:t>
            </a:r>
          </a:p>
          <a:p>
            <a:r>
              <a:rPr lang="es-CO" dirty="0" smtClean="0"/>
              <a:t>Nulidad (Restablecimiento) : Escrito, conexión con la actuación administrativa.</a:t>
            </a:r>
          </a:p>
          <a:p>
            <a:r>
              <a:rPr lang="es-CO" b="1" dirty="0" smtClean="0"/>
              <a:t>Contractuales</a:t>
            </a:r>
            <a:endParaRPr lang="es-CO" b="1" dirty="0" smtClean="0"/>
          </a:p>
          <a:p>
            <a:r>
              <a:rPr lang="es-CO" b="1" dirty="0" smtClean="0"/>
              <a:t>Reparación directa (pruebas)</a:t>
            </a:r>
          </a:p>
          <a:p>
            <a:pPr>
              <a:buNone/>
            </a:pPr>
            <a:endParaRPr lang="es-CO" b="1" dirty="0" smtClean="0"/>
          </a:p>
          <a:p>
            <a:pPr>
              <a:buNone/>
            </a:pPr>
            <a:endParaRPr lang="es-CO" dirty="0" smtClean="0"/>
          </a:p>
          <a:p>
            <a:pPr>
              <a:buNone/>
            </a:pPr>
            <a:r>
              <a:rPr lang="es-CO" dirty="0" smtClean="0"/>
              <a:t>	</a:t>
            </a:r>
            <a:r>
              <a:rPr lang="es-CO" dirty="0" smtClean="0"/>
              <a:t>.</a:t>
            </a:r>
            <a:endParaRPr lang="es-CO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Dificultades (ii)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/>
          <a:p>
            <a:pPr>
              <a:buNone/>
            </a:pPr>
            <a:r>
              <a:rPr lang="es-CO" dirty="0" smtClean="0"/>
              <a:t>	- Materiales (Despachos, sistemas de grabación, salas de audiencias.) 	</a:t>
            </a:r>
          </a:p>
          <a:p>
            <a:pPr>
              <a:buNone/>
            </a:pPr>
            <a:r>
              <a:rPr lang="es-CO" dirty="0" smtClean="0"/>
              <a:t>	- Cambio de paradigmas:  Dictar una sentencia en </a:t>
            </a:r>
            <a:r>
              <a:rPr lang="es-CO" dirty="0" smtClean="0"/>
              <a:t>audiencia (Capacidad de síntesis) 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	- </a:t>
            </a:r>
            <a:r>
              <a:rPr lang="es-CO" b="1" dirty="0" smtClean="0"/>
              <a:t>Lectura / en vez de </a:t>
            </a:r>
            <a:r>
              <a:rPr lang="es-CO" b="1" dirty="0" smtClean="0"/>
              <a:t>ORALIDAD</a:t>
            </a:r>
            <a:r>
              <a:rPr lang="es-CO" dirty="0" smtClean="0"/>
              <a:t>.</a:t>
            </a:r>
          </a:p>
          <a:p>
            <a:pPr>
              <a:buNone/>
            </a:pPr>
            <a:r>
              <a:rPr lang="es-CO" dirty="0" smtClean="0"/>
              <a:t>El Juez (árbitro) lee, el Abogado habla.</a:t>
            </a:r>
          </a:p>
          <a:p>
            <a:pPr>
              <a:buNone/>
            </a:pPr>
            <a:r>
              <a:rPr lang="es-CO" dirty="0" smtClean="0"/>
              <a:t>Dictar la sentencia o </a:t>
            </a:r>
            <a:r>
              <a:rPr lang="es-CO" b="1" dirty="0" smtClean="0"/>
              <a:t>explicar el sentido</a:t>
            </a:r>
            <a:r>
              <a:rPr lang="es-CO" dirty="0" smtClean="0"/>
              <a:t>.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	</a:t>
            </a:r>
          </a:p>
          <a:p>
            <a:pPr>
              <a:buNone/>
            </a:pPr>
            <a:r>
              <a:rPr lang="es-CO" dirty="0" smtClean="0"/>
              <a:t>	</a:t>
            </a:r>
          </a:p>
          <a:p>
            <a:pPr>
              <a:buNone/>
            </a:pPr>
            <a:endParaRPr lang="es-CO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4141788" y="2389188"/>
            <a:ext cx="4533900" cy="2768600"/>
          </a:xfrm>
          <a:prstGeom prst="roundRect">
            <a:avLst>
              <a:gd name="adj" fmla="val 7569"/>
            </a:avLst>
          </a:prstGeom>
          <a:solidFill>
            <a:schemeClr val="bg1"/>
          </a:solidFill>
          <a:ln w="28575" algn="ctr">
            <a:solidFill>
              <a:srgbClr val="006666"/>
            </a:solidFill>
            <a:prstDash val="sysDot"/>
            <a:round/>
            <a:headEnd/>
            <a:tailEnd/>
          </a:ln>
        </p:spPr>
        <p:txBody>
          <a:bodyPr anchor="ctr"/>
          <a:lstStyle/>
          <a:p>
            <a:endParaRPr lang="es-CO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741863" y="2728913"/>
            <a:ext cx="3333750" cy="208915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ES" sz="4000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GRACIAS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4000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POR SU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s-ES" sz="4000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ATENCIÓN</a:t>
            </a:r>
            <a:endParaRPr lang="es-ES" sz="4000" b="1" i="1" smtClean="0">
              <a:solidFill>
                <a:srgbClr val="0066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3556" name="Text Box 8"/>
          <p:cNvSpPr txBox="1">
            <a:spLocks noChangeArrowheads="1"/>
          </p:cNvSpPr>
          <p:nvPr/>
        </p:nvSpPr>
        <p:spPr bwMode="auto">
          <a:xfrm>
            <a:off x="8243888" y="6524625"/>
            <a:ext cx="900112" cy="2444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30BFC0F-A195-4112-B968-9D231E559399}" type="slidenum">
              <a:rPr lang="es-ES" sz="1000">
                <a:solidFill>
                  <a:srgbClr val="006699"/>
                </a:solidFill>
              </a:rPr>
              <a:pPr algn="r">
                <a:spcBef>
                  <a:spcPct val="50000"/>
                </a:spcBef>
              </a:pPr>
              <a:t>12</a:t>
            </a:fld>
            <a:r>
              <a:rPr lang="es-ES" sz="1000">
                <a:solidFill>
                  <a:srgbClr val="006699"/>
                </a:solidFill>
              </a:rPr>
              <a:t> de XXXX</a:t>
            </a:r>
          </a:p>
        </p:txBody>
      </p:sp>
      <p:pic>
        <p:nvPicPr>
          <p:cNvPr id="23557" name="Picture 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268413"/>
            <a:ext cx="3851275" cy="5589587"/>
          </a:xfrm>
          <a:prstGeom prst="rect">
            <a:avLst/>
          </a:prstGeom>
          <a:noFill/>
          <a:ln w="3175" cap="sq" algn="ctr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74650" y="257681"/>
            <a:ext cx="8374063" cy="584775"/>
          </a:xfrm>
        </p:spPr>
        <p:txBody>
          <a:bodyPr/>
          <a:lstStyle/>
          <a:p>
            <a:r>
              <a:rPr lang="es-ES" b="0" dirty="0" smtClean="0"/>
              <a:t>S</a:t>
            </a:r>
            <a:r>
              <a:rPr lang="es-ES" b="0" dirty="0" smtClean="0"/>
              <a:t>iglo </a:t>
            </a:r>
            <a:r>
              <a:rPr lang="es-ES" b="0" dirty="0" smtClean="0"/>
              <a:t>XIII :  de la Oralidad a la escritura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268760"/>
            <a:ext cx="8964488" cy="5328592"/>
          </a:xfrm>
        </p:spPr>
        <p:txBody>
          <a:bodyPr/>
          <a:lstStyle/>
          <a:p>
            <a:r>
              <a:rPr lang="es-ES" dirty="0" smtClean="0"/>
              <a:t>Las partes son reemplazadas en el Juicio por el ABOGADO.</a:t>
            </a:r>
          </a:p>
          <a:p>
            <a:r>
              <a:rPr lang="es-ES" dirty="0" smtClean="0"/>
              <a:t>El proceso es escrito y muchas veces secreto.</a:t>
            </a:r>
          </a:p>
          <a:p>
            <a:r>
              <a:rPr lang="es-ES" dirty="0" smtClean="0"/>
              <a:t>El Abogado y el Juez se convierten en </a:t>
            </a:r>
            <a:r>
              <a:rPr lang="es-ES" i="1" dirty="0" smtClean="0"/>
              <a:t>profesionales del derecho.</a:t>
            </a:r>
          </a:p>
          <a:p>
            <a:r>
              <a:rPr lang="es-ES" dirty="0" smtClean="0"/>
              <a:t>Hablamos del “proceso escrito o proceso sabio”</a:t>
            </a:r>
          </a:p>
          <a:p>
            <a:r>
              <a:rPr lang="es-ES" dirty="0" smtClean="0"/>
              <a:t>Demanda escrita (libelo)</a:t>
            </a:r>
          </a:p>
          <a:p>
            <a:r>
              <a:rPr lang="es-ES" dirty="0" smtClean="0"/>
              <a:t>Secretarías y Secretarios</a:t>
            </a:r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Proceso escrito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569371"/>
          </a:xfrm>
        </p:spPr>
        <p:txBody>
          <a:bodyPr/>
          <a:lstStyle/>
          <a:p>
            <a:r>
              <a:rPr lang="es-CO" dirty="0" smtClean="0"/>
              <a:t>Lento.</a:t>
            </a:r>
          </a:p>
          <a:p>
            <a:r>
              <a:rPr lang="es-CO" dirty="0" smtClean="0"/>
              <a:t>Sin contacto del Juez con las partes o con la realidad del conflicto.</a:t>
            </a:r>
            <a:endParaRPr lang="es-CO" dirty="0" smtClean="0"/>
          </a:p>
          <a:p>
            <a:r>
              <a:rPr lang="es-CO" dirty="0" smtClean="0"/>
              <a:t>Formalista.</a:t>
            </a:r>
          </a:p>
          <a:p>
            <a:r>
              <a:rPr lang="es-CO" dirty="0" smtClean="0"/>
              <a:t>Decisiones jurídicas: Desarrollos abstractos (doctrina línea jurisprudenciales, más que normas y supuestos fácticos).</a:t>
            </a:r>
          </a:p>
          <a:p>
            <a:pPr>
              <a:buNone/>
            </a:pPr>
            <a:r>
              <a:rPr lang="es-CO" dirty="0" smtClean="0"/>
              <a:t>	</a:t>
            </a:r>
            <a:endParaRPr lang="es-CO" dirty="0" smtClean="0"/>
          </a:p>
          <a:p>
            <a:pPr>
              <a:buNone/>
            </a:pPr>
            <a:r>
              <a:rPr lang="es-CO" dirty="0" smtClean="0"/>
              <a:t>	</a:t>
            </a:r>
            <a:endParaRPr lang="es-CO" dirty="0" smtClean="0"/>
          </a:p>
          <a:p>
            <a:endParaRPr lang="es-CO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257681"/>
            <a:ext cx="8374063" cy="584775"/>
          </a:xfrm>
        </p:spPr>
        <p:txBody>
          <a:bodyPr/>
          <a:lstStyle/>
          <a:p>
            <a:r>
              <a:rPr lang="es-CO" dirty="0" smtClean="0"/>
              <a:t>Ley </a:t>
            </a:r>
            <a:r>
              <a:rPr lang="es-CO" dirty="0" smtClean="0"/>
              <a:t>/</a:t>
            </a:r>
            <a:r>
              <a:rPr lang="es-CO" dirty="0" smtClean="0"/>
              <a:t> </a:t>
            </a:r>
            <a:r>
              <a:rPr lang="es-CO" dirty="0" smtClean="0"/>
              <a:t>jurisprudencia (Decisionismo</a:t>
            </a:r>
            <a:r>
              <a:rPr lang="es-CO" dirty="0"/>
              <a:t>)</a:t>
            </a: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O"/>
              <a:t>Fallar sin tener en cuenta la ley o desconociendo su texto.</a:t>
            </a:r>
          </a:p>
          <a:p>
            <a:r>
              <a:rPr lang="es-CO"/>
              <a:t>Resolver el caso teniendo en cuenta solo la percepción de justicia del Juez.</a:t>
            </a:r>
          </a:p>
          <a:p>
            <a:r>
              <a:rPr lang="es-CO"/>
              <a:t>Desconocer la normatividad aplicable.</a:t>
            </a:r>
          </a:p>
          <a:p>
            <a:r>
              <a:rPr lang="es-CO"/>
              <a:t>Desconocer los hechos concretos materia de juzgamiento.</a:t>
            </a:r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Argumentación / Demagogia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s-CO"/>
              <a:t>No parte de desconocer el ordenamiento jurídico.</a:t>
            </a:r>
          </a:p>
          <a:p>
            <a:r>
              <a:rPr lang="es-CO"/>
              <a:t>Releva la importancia de la ley y del caso concreto.</a:t>
            </a:r>
          </a:p>
          <a:p>
            <a:r>
              <a:rPr lang="es-CO"/>
              <a:t>Establece reglas de control del discurso jurídico. </a:t>
            </a:r>
          </a:p>
          <a:p>
            <a:r>
              <a:rPr lang="es-CO"/>
              <a:t>Obliga a motivar e impide decidir arbitrariamente.</a:t>
            </a:r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ORALIDAD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968552"/>
          </a:xfrm>
        </p:spPr>
        <p:txBody>
          <a:bodyPr/>
          <a:lstStyle/>
          <a:p>
            <a:r>
              <a:rPr lang="es-CO" dirty="0" smtClean="0"/>
              <a:t>Objeto </a:t>
            </a:r>
            <a:r>
              <a:rPr lang="es-CO" dirty="0" smtClean="0"/>
              <a:t>del proceso: Resolver un problema entre dos partes. </a:t>
            </a:r>
          </a:p>
          <a:p>
            <a:r>
              <a:rPr lang="es-CO" dirty="0" smtClean="0"/>
              <a:t>En una misma audiencia:</a:t>
            </a:r>
          </a:p>
          <a:p>
            <a:pPr lvl="1"/>
            <a:r>
              <a:rPr lang="es-CO" dirty="0" smtClean="0"/>
              <a:t>Practique pruebas.</a:t>
            </a:r>
          </a:p>
          <a:p>
            <a:pPr lvl="1"/>
            <a:r>
              <a:rPr lang="es-CO" dirty="0" smtClean="0"/>
              <a:t>Oiga alegatos. </a:t>
            </a:r>
          </a:p>
          <a:p>
            <a:pPr lvl="1"/>
            <a:r>
              <a:rPr lang="es-CO" dirty="0" smtClean="0"/>
              <a:t>Dicte sentencia : Dirigida a las Partes</a:t>
            </a:r>
            <a:r>
              <a:rPr lang="es-CO" dirty="0" smtClean="0"/>
              <a:t>.</a:t>
            </a:r>
            <a:endParaRPr lang="es-CO" dirty="0" smtClean="0"/>
          </a:p>
          <a:p>
            <a:r>
              <a:rPr lang="es-CO" dirty="0" smtClean="0"/>
              <a:t>Eficacia: Presunciones procesales (Contestación, Juramento Estimatorio), Documentos, Internet. </a:t>
            </a:r>
            <a:endParaRPr lang="es-CO" dirty="0" smtClean="0"/>
          </a:p>
          <a:p>
            <a:pPr lvl="1"/>
            <a:endParaRPr lang="es-CO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74650" y="393700"/>
            <a:ext cx="8374063" cy="457200"/>
          </a:xfrm>
        </p:spPr>
        <p:txBody>
          <a:bodyPr/>
          <a:lstStyle/>
          <a:p>
            <a:pPr eaLnBrk="1" hangingPunct="1"/>
            <a:r>
              <a:rPr lang="es-ES" sz="2400" dirty="0" smtClean="0"/>
              <a:t>PROCESO </a:t>
            </a:r>
            <a:r>
              <a:rPr lang="es-ES" sz="2400" dirty="0" smtClean="0"/>
              <a:t>JUDICIAL / Averiguar - Resolver </a:t>
            </a:r>
            <a:endParaRPr lang="es-ES" dirty="0" smtClean="0"/>
          </a:p>
        </p:txBody>
      </p:sp>
      <p:sp>
        <p:nvSpPr>
          <p:cNvPr id="121859" name="Oval 3"/>
          <p:cNvSpPr>
            <a:spLocks noChangeArrowheads="1"/>
          </p:cNvSpPr>
          <p:nvPr/>
        </p:nvSpPr>
        <p:spPr bwMode="auto">
          <a:xfrm>
            <a:off x="827088" y="1341438"/>
            <a:ext cx="1944687" cy="3527425"/>
          </a:xfrm>
          <a:prstGeom prst="ellipse">
            <a:avLst/>
          </a:prstGeom>
          <a:solidFill>
            <a:srgbClr val="006666"/>
          </a:soli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CO">
                <a:solidFill>
                  <a:srgbClr val="FFFFFF"/>
                </a:solidFill>
              </a:rPr>
              <a:t> DETERMINACION</a:t>
            </a:r>
          </a:p>
          <a:p>
            <a:pPr algn="ctr"/>
            <a:r>
              <a:rPr lang="es-CO">
                <a:solidFill>
                  <a:srgbClr val="FFFFFF"/>
                </a:solidFill>
              </a:rPr>
              <a:t>DEL PROBLEMA.</a:t>
            </a:r>
          </a:p>
          <a:p>
            <a:pPr algn="ctr"/>
            <a:endParaRPr lang="es-CO">
              <a:solidFill>
                <a:srgbClr val="FFFFFF"/>
              </a:solidFill>
            </a:endParaRPr>
          </a:p>
          <a:p>
            <a:pPr algn="ctr"/>
            <a:r>
              <a:rPr lang="es-ES">
                <a:solidFill>
                  <a:srgbClr val="FFFFFF"/>
                </a:solidFill>
              </a:rPr>
              <a:t>DERECHO.</a:t>
            </a:r>
          </a:p>
          <a:p>
            <a:pPr algn="ctr"/>
            <a:r>
              <a:rPr lang="es-ES">
                <a:solidFill>
                  <a:srgbClr val="FFFFFF"/>
                </a:solidFill>
              </a:rPr>
              <a:t>HECHO.</a:t>
            </a:r>
            <a:endParaRPr lang="es-CO">
              <a:solidFill>
                <a:srgbClr val="FFFFFF"/>
              </a:solidFill>
            </a:endParaRPr>
          </a:p>
        </p:txBody>
      </p:sp>
      <p:sp>
        <p:nvSpPr>
          <p:cNvPr id="121860" name="Oval 4"/>
          <p:cNvSpPr>
            <a:spLocks noChangeArrowheads="1"/>
          </p:cNvSpPr>
          <p:nvPr/>
        </p:nvSpPr>
        <p:spPr bwMode="auto">
          <a:xfrm>
            <a:off x="3635375" y="2276475"/>
            <a:ext cx="1943100" cy="2447925"/>
          </a:xfrm>
          <a:prstGeom prst="ellipse">
            <a:avLst/>
          </a:prstGeom>
          <a:solidFill>
            <a:srgbClr val="006666"/>
          </a:soli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>
                <a:solidFill>
                  <a:srgbClr val="FFFFFF"/>
                </a:solidFill>
              </a:rPr>
              <a:t>PRACTICA </a:t>
            </a:r>
          </a:p>
          <a:p>
            <a:pPr algn="ctr"/>
            <a:r>
              <a:rPr lang="es-ES">
                <a:solidFill>
                  <a:srgbClr val="FFFFFF"/>
                </a:solidFill>
              </a:rPr>
              <a:t>DE </a:t>
            </a:r>
          </a:p>
          <a:p>
            <a:pPr algn="ctr"/>
            <a:r>
              <a:rPr lang="es-ES">
                <a:solidFill>
                  <a:srgbClr val="FFFFFF"/>
                </a:solidFill>
              </a:rPr>
              <a:t>PRUEBAS.</a:t>
            </a:r>
          </a:p>
        </p:txBody>
      </p:sp>
      <p:sp>
        <p:nvSpPr>
          <p:cNvPr id="121861" name="Oval 5"/>
          <p:cNvSpPr>
            <a:spLocks noChangeArrowheads="1"/>
          </p:cNvSpPr>
          <p:nvPr/>
        </p:nvSpPr>
        <p:spPr bwMode="auto">
          <a:xfrm>
            <a:off x="6300788" y="1268413"/>
            <a:ext cx="2519362" cy="3816350"/>
          </a:xfrm>
          <a:prstGeom prst="ellipse">
            <a:avLst/>
          </a:prstGeom>
          <a:solidFill>
            <a:srgbClr val="006666"/>
          </a:soli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s-ES">
                <a:solidFill>
                  <a:srgbClr val="FFFFFF"/>
                </a:solidFill>
              </a:rPr>
              <a:t>RESOLUCIÓN </a:t>
            </a:r>
          </a:p>
          <a:p>
            <a:pPr algn="ctr"/>
            <a:r>
              <a:rPr lang="es-ES">
                <a:solidFill>
                  <a:srgbClr val="FFFFFF"/>
                </a:solidFill>
              </a:rPr>
              <a:t>DEL </a:t>
            </a:r>
          </a:p>
          <a:p>
            <a:pPr algn="ctr"/>
            <a:r>
              <a:rPr lang="es-ES">
                <a:solidFill>
                  <a:srgbClr val="FFFFFF"/>
                </a:solidFill>
              </a:rPr>
              <a:t>PROBLEMA. </a:t>
            </a:r>
          </a:p>
        </p:txBody>
      </p:sp>
      <p:sp>
        <p:nvSpPr>
          <p:cNvPr id="121862" name="Text Box 7"/>
          <p:cNvSpPr txBox="1">
            <a:spLocks noChangeArrowheads="1"/>
          </p:cNvSpPr>
          <p:nvPr/>
        </p:nvSpPr>
        <p:spPr bwMode="auto">
          <a:xfrm>
            <a:off x="8243888" y="6524625"/>
            <a:ext cx="900112" cy="244475"/>
          </a:xfrm>
          <a:prstGeom prst="rect">
            <a:avLst/>
          </a:prstGeom>
          <a:noFill/>
          <a:ln w="12700" cap="sq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fld id="{E59B49DA-4259-4E3A-847C-039800BC0624}" type="slidenum">
              <a:rPr lang="es-ES" sz="1000">
                <a:solidFill>
                  <a:srgbClr val="006699"/>
                </a:solidFill>
              </a:rPr>
              <a:pPr algn="r">
                <a:spcBef>
                  <a:spcPct val="50000"/>
                </a:spcBef>
              </a:pPr>
              <a:t>7</a:t>
            </a:fld>
            <a:r>
              <a:rPr lang="es-ES" sz="1000">
                <a:solidFill>
                  <a:srgbClr val="006699"/>
                </a:solidFill>
              </a:rPr>
              <a:t> de XXXX</a:t>
            </a:r>
          </a:p>
        </p:txBody>
      </p:sp>
      <p:sp>
        <p:nvSpPr>
          <p:cNvPr id="8" name="7 Flecha derecha"/>
          <p:cNvSpPr/>
          <p:nvPr/>
        </p:nvSpPr>
        <p:spPr>
          <a:xfrm>
            <a:off x="3071813" y="3500438"/>
            <a:ext cx="500062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5511800" y="3357563"/>
            <a:ext cx="500063" cy="4286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ES">
              <a:solidFill>
                <a:prstClr val="white"/>
              </a:solidFill>
            </a:endParaRPr>
          </a:p>
        </p:txBody>
      </p:sp>
      <p:sp>
        <p:nvSpPr>
          <p:cNvPr id="10" name="Oval 3"/>
          <p:cNvSpPr>
            <a:spLocks noChangeArrowheads="1"/>
          </p:cNvSpPr>
          <p:nvPr/>
        </p:nvSpPr>
        <p:spPr bwMode="auto">
          <a:xfrm>
            <a:off x="323850" y="5516563"/>
            <a:ext cx="5472113" cy="1296987"/>
          </a:xfrm>
          <a:prstGeom prst="ellipse">
            <a:avLst/>
          </a:prstGeom>
          <a:solidFill>
            <a:srgbClr val="006666"/>
          </a:solidFill>
          <a:ln w="9525">
            <a:solidFill>
              <a:srgbClr val="006666"/>
            </a:solidFill>
            <a:round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r>
              <a:rPr lang="es-CO" sz="1600" b="1" dirty="0">
                <a:solidFill>
                  <a:srgbClr val="FFFFFF"/>
                </a:solidFill>
              </a:rPr>
              <a:t>Demanda  / Contestación / Excepciones previas y de fondo</a:t>
            </a:r>
          </a:p>
          <a:p>
            <a:pPr algn="ctr">
              <a:defRPr/>
            </a:pPr>
            <a:r>
              <a:rPr lang="es-CO" sz="1600" b="1" dirty="0">
                <a:solidFill>
                  <a:srgbClr val="FFFFFF"/>
                </a:solidFill>
              </a:rPr>
              <a:t> / Reconvención / Citación de terceros</a:t>
            </a:r>
            <a:r>
              <a:rPr lang="es-CO" sz="1050" dirty="0">
                <a:solidFill>
                  <a:srgbClr val="FFFFFF"/>
                </a:solidFill>
              </a:rPr>
              <a:t>.</a:t>
            </a:r>
          </a:p>
        </p:txBody>
      </p:sp>
      <p:cxnSp>
        <p:nvCxnSpPr>
          <p:cNvPr id="12" name="11 Conector recto de flecha"/>
          <p:cNvCxnSpPr>
            <a:stCxn id="121859" idx="4"/>
          </p:cNvCxnSpPr>
          <p:nvPr/>
        </p:nvCxnSpPr>
        <p:spPr>
          <a:xfrm>
            <a:off x="1800225" y="4868863"/>
            <a:ext cx="0" cy="684212"/>
          </a:xfrm>
          <a:prstGeom prst="straightConnector1">
            <a:avLst/>
          </a:prstGeom>
          <a:ln w="76200">
            <a:solidFill>
              <a:schemeClr val="accent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 rot="10800000" flipV="1">
            <a:off x="6372200" y="5653117"/>
            <a:ext cx="23089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800" dirty="0" smtClean="0"/>
              <a:t>Escribir para la oralidad</a:t>
            </a:r>
            <a:endParaRPr lang="es-CO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 de flecha"/>
          <p:cNvCxnSpPr/>
          <p:nvPr/>
        </p:nvCxnSpPr>
        <p:spPr>
          <a:xfrm>
            <a:off x="900113" y="4149725"/>
            <a:ext cx="7416800" cy="0"/>
          </a:xfrm>
          <a:prstGeom prst="straightConnector1">
            <a:avLst/>
          </a:prstGeom>
          <a:ln>
            <a:noFill/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" name="5 CuadroTexto"/>
          <p:cNvSpPr txBox="1"/>
          <p:nvPr/>
        </p:nvSpPr>
        <p:spPr>
          <a:xfrm>
            <a:off x="4018633" y="57150"/>
            <a:ext cx="1062278" cy="64633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 smtClean="0">
                <a:solidFill>
                  <a:srgbClr val="C00000"/>
                </a:solidFill>
              </a:rPr>
              <a:t>CGP </a:t>
            </a:r>
            <a:endParaRPr lang="es-ES" sz="3600" dirty="0">
              <a:solidFill>
                <a:srgbClr val="C00000"/>
              </a:solidFill>
            </a:endParaRPr>
          </a:p>
        </p:txBody>
      </p:sp>
      <p:grpSp>
        <p:nvGrpSpPr>
          <p:cNvPr id="2" name="14 Grupo"/>
          <p:cNvGrpSpPr>
            <a:grpSpLocks/>
          </p:cNvGrpSpPr>
          <p:nvPr/>
        </p:nvGrpSpPr>
        <p:grpSpPr bwMode="auto">
          <a:xfrm>
            <a:off x="0" y="1309688"/>
            <a:ext cx="4500563" cy="2201862"/>
            <a:chOff x="0" y="1000108"/>
            <a:chExt cx="4500562" cy="2202720"/>
          </a:xfrm>
        </p:grpSpPr>
        <p:sp>
          <p:nvSpPr>
            <p:cNvPr id="7" name="6 CuadroTexto"/>
            <p:cNvSpPr txBox="1"/>
            <p:nvPr/>
          </p:nvSpPr>
          <p:spPr>
            <a:xfrm>
              <a:off x="0" y="1571831"/>
              <a:ext cx="4500562" cy="1630997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 Demanda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 Traslado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 Contestación   / </a:t>
              </a:r>
              <a:r>
                <a:rPr lang="es-ES" sz="2000" dirty="0">
                  <a:solidFill>
                    <a:srgbClr val="FF0000"/>
                  </a:solidFill>
                </a:rPr>
                <a:t>Reforma de la Dda.</a:t>
              </a:r>
              <a:endParaRPr lang="es-ES" sz="2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 Pruebas adicionales ex. fondo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Excepciones previas /Traslado / Decisión </a:t>
              </a:r>
            </a:p>
          </p:txBody>
        </p:sp>
        <p:sp>
          <p:nvSpPr>
            <p:cNvPr id="115728" name="9 Rectángulo"/>
            <p:cNvSpPr>
              <a:spLocks noChangeArrowheads="1"/>
            </p:cNvSpPr>
            <p:nvPr/>
          </p:nvSpPr>
          <p:spPr bwMode="auto">
            <a:xfrm>
              <a:off x="1577020" y="1000108"/>
              <a:ext cx="1346523" cy="52322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2800" b="1">
                  <a:solidFill>
                    <a:srgbClr val="C00000"/>
                  </a:solidFill>
                  <a:latin typeface="Calibri" pitchFamily="34" charset="0"/>
                </a:rPr>
                <a:t> Escrito </a:t>
              </a:r>
            </a:p>
          </p:txBody>
        </p:sp>
      </p:grpSp>
      <p:grpSp>
        <p:nvGrpSpPr>
          <p:cNvPr id="3" name="15 Grupo"/>
          <p:cNvGrpSpPr>
            <a:grpSpLocks/>
          </p:cNvGrpSpPr>
          <p:nvPr/>
        </p:nvGrpSpPr>
        <p:grpSpPr bwMode="auto">
          <a:xfrm>
            <a:off x="5214938" y="1214438"/>
            <a:ext cx="3857625" cy="1988800"/>
            <a:chOff x="5214942" y="1169243"/>
            <a:chExt cx="3857636" cy="1988973"/>
          </a:xfrm>
        </p:grpSpPr>
        <p:sp>
          <p:nvSpPr>
            <p:cNvPr id="9" name="8 CuadroTexto"/>
            <p:cNvSpPr txBox="1"/>
            <p:nvPr/>
          </p:nvSpPr>
          <p:spPr>
            <a:xfrm>
              <a:off x="5214942" y="2142465"/>
              <a:ext cx="3857636" cy="1015751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Pruebas (</a:t>
              </a:r>
              <a:r>
                <a:rPr lang="es-ES" sz="2000" dirty="0" smtClean="0">
                  <a:solidFill>
                    <a:prstClr val="black"/>
                  </a:solidFill>
                </a:rPr>
                <a:t>Peritos de Parte)</a:t>
              </a:r>
              <a:endParaRPr lang="es-ES" sz="2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Alegatos</a:t>
              </a:r>
              <a:endParaRPr lang="es-ES" sz="2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Fallo</a:t>
              </a:r>
            </a:p>
          </p:txBody>
        </p:sp>
        <p:sp>
          <p:nvSpPr>
            <p:cNvPr id="115726" name="10 Rectángulo"/>
            <p:cNvSpPr>
              <a:spLocks noChangeArrowheads="1"/>
            </p:cNvSpPr>
            <p:nvPr/>
          </p:nvSpPr>
          <p:spPr bwMode="auto">
            <a:xfrm>
              <a:off x="5214942" y="1169243"/>
              <a:ext cx="3857636" cy="830997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2400" b="1">
                  <a:solidFill>
                    <a:srgbClr val="C00000"/>
                  </a:solidFill>
                  <a:latin typeface="Calibri" pitchFamily="34" charset="0"/>
                </a:rPr>
                <a:t>Audiencia de instrucción</a:t>
              </a:r>
            </a:p>
            <a:p>
              <a:pPr algn="ctr"/>
              <a:r>
                <a:rPr lang="es-ES" sz="2400" b="1">
                  <a:solidFill>
                    <a:srgbClr val="C00000"/>
                  </a:solidFill>
                  <a:latin typeface="Calibri" pitchFamily="34" charset="0"/>
                </a:rPr>
                <a:t>Y juzgamiento</a:t>
              </a:r>
            </a:p>
          </p:txBody>
        </p:sp>
      </p:grpSp>
      <p:sp>
        <p:nvSpPr>
          <p:cNvPr id="8" name="7 CuadroTexto"/>
          <p:cNvSpPr txBox="1"/>
          <p:nvPr/>
        </p:nvSpPr>
        <p:spPr>
          <a:xfrm>
            <a:off x="1116013" y="4848225"/>
            <a:ext cx="3857625" cy="193833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Pruebas / Excepciones previas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Conciliación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srgbClr val="FF0000"/>
                </a:solidFill>
              </a:rPr>
              <a:t>Interrogatorio exhaustivo Partes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Fijación del litigio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DECRETO DE PRUEBAS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prstClr val="black"/>
                </a:solidFill>
              </a:rPr>
              <a:t>(práctica  - alegatos -  sentencia)</a:t>
            </a:r>
          </a:p>
        </p:txBody>
      </p:sp>
      <p:sp>
        <p:nvSpPr>
          <p:cNvPr id="12" name="11 Rectángulo"/>
          <p:cNvSpPr>
            <a:spLocks noChangeArrowheads="1"/>
          </p:cNvSpPr>
          <p:nvPr/>
        </p:nvSpPr>
        <p:spPr bwMode="auto">
          <a:xfrm>
            <a:off x="1733550" y="4348163"/>
            <a:ext cx="2620963" cy="5222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solidFill>
                  <a:srgbClr val="C00000"/>
                </a:solidFill>
                <a:latin typeface="Calibri" pitchFamily="34" charset="0"/>
              </a:rPr>
              <a:t>Audiencia inicial</a:t>
            </a:r>
          </a:p>
        </p:txBody>
      </p:sp>
      <p:sp>
        <p:nvSpPr>
          <p:cNvPr id="17" name="16 CuadroTexto"/>
          <p:cNvSpPr txBox="1"/>
          <p:nvPr/>
        </p:nvSpPr>
        <p:spPr>
          <a:xfrm>
            <a:off x="5178425" y="4292600"/>
            <a:ext cx="3857625" cy="163195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Asistencia obligatoria partes (A.I)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Prohibición Transcribir.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Concentración  / No suspensión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s-ES" sz="2000" dirty="0">
                <a:solidFill>
                  <a:prstClr val="black"/>
                </a:solidFill>
              </a:rPr>
              <a:t>Inmediación / Juez: Practica de las pruebas, alegatos, decisión.</a:t>
            </a:r>
          </a:p>
        </p:txBody>
      </p:sp>
      <p:cxnSp>
        <p:nvCxnSpPr>
          <p:cNvPr id="22" name="21 Conector recto de flecha"/>
          <p:cNvCxnSpPr/>
          <p:nvPr/>
        </p:nvCxnSpPr>
        <p:spPr>
          <a:xfrm>
            <a:off x="214313" y="3929063"/>
            <a:ext cx="8715375" cy="1587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Flecha arriba"/>
          <p:cNvSpPr/>
          <p:nvPr/>
        </p:nvSpPr>
        <p:spPr>
          <a:xfrm>
            <a:off x="539750" y="3500438"/>
            <a:ext cx="357188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sp>
        <p:nvSpPr>
          <p:cNvPr id="24" name="23 Flecha arriba"/>
          <p:cNvSpPr/>
          <p:nvPr/>
        </p:nvSpPr>
        <p:spPr>
          <a:xfrm>
            <a:off x="6715125" y="3500438"/>
            <a:ext cx="357188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sp>
        <p:nvSpPr>
          <p:cNvPr id="27" name="26 Flecha arriba"/>
          <p:cNvSpPr/>
          <p:nvPr/>
        </p:nvSpPr>
        <p:spPr>
          <a:xfrm flipV="1">
            <a:off x="1692275" y="4000500"/>
            <a:ext cx="357188" cy="360363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4 Conector recto de flecha"/>
          <p:cNvCxnSpPr/>
          <p:nvPr/>
        </p:nvCxnSpPr>
        <p:spPr>
          <a:xfrm>
            <a:off x="900113" y="4149725"/>
            <a:ext cx="7416800" cy="0"/>
          </a:xfrm>
          <a:prstGeom prst="straightConnector1">
            <a:avLst/>
          </a:prstGeom>
          <a:ln>
            <a:noFill/>
            <a:tailEnd type="arrow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" name="5 CuadroTexto"/>
          <p:cNvSpPr txBox="1"/>
          <p:nvPr/>
        </p:nvSpPr>
        <p:spPr>
          <a:xfrm>
            <a:off x="2955925" y="57150"/>
            <a:ext cx="3187700" cy="9540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3600" dirty="0">
                <a:solidFill>
                  <a:srgbClr val="C00000"/>
                </a:solidFill>
              </a:rPr>
              <a:t>PROCESO ORAL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 smtClean="0">
                <a:solidFill>
                  <a:srgbClr val="C00000"/>
                </a:solidFill>
              </a:rPr>
              <a:t>CPACA</a:t>
            </a:r>
            <a:endParaRPr lang="es-ES" sz="2000" dirty="0">
              <a:solidFill>
                <a:srgbClr val="C00000"/>
              </a:solidFill>
            </a:endParaRPr>
          </a:p>
        </p:txBody>
      </p:sp>
      <p:grpSp>
        <p:nvGrpSpPr>
          <p:cNvPr id="2" name="14 Grupo"/>
          <p:cNvGrpSpPr>
            <a:grpSpLocks/>
          </p:cNvGrpSpPr>
          <p:nvPr/>
        </p:nvGrpSpPr>
        <p:grpSpPr bwMode="auto">
          <a:xfrm>
            <a:off x="36513" y="1074738"/>
            <a:ext cx="4500562" cy="1894939"/>
            <a:chOff x="0" y="1000108"/>
            <a:chExt cx="4500562" cy="1894542"/>
          </a:xfrm>
        </p:grpSpPr>
        <p:sp>
          <p:nvSpPr>
            <p:cNvPr id="7" name="6 CuadroTexto"/>
            <p:cNvSpPr txBox="1"/>
            <p:nvPr/>
          </p:nvSpPr>
          <p:spPr>
            <a:xfrm>
              <a:off x="0" y="1571488"/>
              <a:ext cx="4500562" cy="1323162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Conciliación prejudicial obligatoria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Traslado de la demanda  / </a:t>
              </a:r>
              <a:r>
                <a:rPr lang="es-ES" sz="2000" dirty="0" smtClean="0">
                  <a:solidFill>
                    <a:prstClr val="black"/>
                  </a:solidFill>
                </a:rPr>
                <a:t>Términos largos de traslado</a:t>
              </a:r>
              <a:endParaRPr lang="es-ES" sz="2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 Excepciones previas /Traslado </a:t>
              </a:r>
            </a:p>
          </p:txBody>
        </p:sp>
        <p:sp>
          <p:nvSpPr>
            <p:cNvPr id="116757" name="9 Rectángulo"/>
            <p:cNvSpPr>
              <a:spLocks noChangeArrowheads="1"/>
            </p:cNvSpPr>
            <p:nvPr/>
          </p:nvSpPr>
          <p:spPr bwMode="auto">
            <a:xfrm>
              <a:off x="1577020" y="1000108"/>
              <a:ext cx="1346523" cy="52322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s-ES" sz="2800" b="1">
                  <a:solidFill>
                    <a:srgbClr val="C00000"/>
                  </a:solidFill>
                  <a:latin typeface="Calibri" pitchFamily="34" charset="0"/>
                </a:rPr>
                <a:t> Escrito </a:t>
              </a:r>
            </a:p>
          </p:txBody>
        </p:sp>
      </p:grpSp>
      <p:grpSp>
        <p:nvGrpSpPr>
          <p:cNvPr id="3" name="15 Grupo"/>
          <p:cNvGrpSpPr>
            <a:grpSpLocks/>
          </p:cNvGrpSpPr>
          <p:nvPr/>
        </p:nvGrpSpPr>
        <p:grpSpPr bwMode="auto">
          <a:xfrm>
            <a:off x="5251450" y="981075"/>
            <a:ext cx="3857625" cy="1681163"/>
            <a:chOff x="5214942" y="1169243"/>
            <a:chExt cx="3857636" cy="1681759"/>
          </a:xfrm>
        </p:grpSpPr>
        <p:sp>
          <p:nvSpPr>
            <p:cNvPr id="9" name="8 CuadroTexto"/>
            <p:cNvSpPr txBox="1"/>
            <p:nvPr/>
          </p:nvSpPr>
          <p:spPr>
            <a:xfrm>
              <a:off x="5214942" y="2142726"/>
              <a:ext cx="3857636" cy="708276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Alegatos (Opcional)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>
                  <a:solidFill>
                    <a:prstClr val="black"/>
                  </a:solidFill>
                </a:rPr>
                <a:t>Fallo (Opcional)</a:t>
              </a:r>
            </a:p>
          </p:txBody>
        </p:sp>
        <p:sp>
          <p:nvSpPr>
            <p:cNvPr id="116755" name="10 Rectángulo"/>
            <p:cNvSpPr>
              <a:spLocks noChangeArrowheads="1"/>
            </p:cNvSpPr>
            <p:nvPr/>
          </p:nvSpPr>
          <p:spPr bwMode="auto">
            <a:xfrm>
              <a:off x="5214942" y="1169243"/>
              <a:ext cx="3857636" cy="830997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s-ES" sz="2400" b="1">
                  <a:solidFill>
                    <a:srgbClr val="C00000"/>
                  </a:solidFill>
                  <a:latin typeface="Calibri" pitchFamily="34" charset="0"/>
                </a:rPr>
                <a:t>Audiencia de alegaciones</a:t>
              </a:r>
            </a:p>
            <a:p>
              <a:pPr algn="ctr"/>
              <a:r>
                <a:rPr lang="es-ES" sz="2400" b="1">
                  <a:solidFill>
                    <a:srgbClr val="C00000"/>
                  </a:solidFill>
                  <a:latin typeface="Calibri" pitchFamily="34" charset="0"/>
                </a:rPr>
                <a:t>Y juzgamiento</a:t>
              </a:r>
            </a:p>
          </p:txBody>
        </p:sp>
      </p:grpSp>
      <p:grpSp>
        <p:nvGrpSpPr>
          <p:cNvPr id="4" name="16 Grupo"/>
          <p:cNvGrpSpPr>
            <a:grpSpLocks/>
          </p:cNvGrpSpPr>
          <p:nvPr/>
        </p:nvGrpSpPr>
        <p:grpSpPr bwMode="auto">
          <a:xfrm>
            <a:off x="250825" y="3860800"/>
            <a:ext cx="3744913" cy="2370792"/>
            <a:chOff x="2476332" y="3767242"/>
            <a:chExt cx="3981825" cy="2933380"/>
          </a:xfrm>
        </p:grpSpPr>
        <p:sp>
          <p:nvSpPr>
            <p:cNvPr id="8" name="7 CuadroTexto"/>
            <p:cNvSpPr txBox="1"/>
            <p:nvPr/>
          </p:nvSpPr>
          <p:spPr>
            <a:xfrm>
              <a:off x="2476332" y="4301508"/>
              <a:ext cx="3981825" cy="2399114"/>
            </a:xfrm>
            <a:prstGeom prst="rect">
              <a:avLst/>
            </a:prstGeom>
            <a:ln>
              <a:solidFill>
                <a:srgbClr val="C00000"/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 </a:t>
              </a:r>
              <a:r>
                <a:rPr lang="es-ES" sz="2000" dirty="0">
                  <a:solidFill>
                    <a:prstClr val="black"/>
                  </a:solidFill>
                </a:rPr>
                <a:t>Decisión Excepciones </a:t>
              </a:r>
              <a:r>
                <a:rPr lang="es-ES" sz="2000" dirty="0" smtClean="0">
                  <a:solidFill>
                    <a:prstClr val="black"/>
                  </a:solidFill>
                </a:rPr>
                <a:t>previas, pruebas, apelación (suspensiva)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Sin partes (</a:t>
              </a:r>
              <a:r>
                <a:rPr lang="es-ES" sz="2000" dirty="0" smtClean="0">
                  <a:solidFill>
                    <a:prstClr val="black"/>
                  </a:solidFill>
                </a:rPr>
                <a:t>Conciliación  </a:t>
              </a:r>
              <a:r>
                <a:rPr lang="es-ES" sz="2000" dirty="0">
                  <a:solidFill>
                    <a:prstClr val="black"/>
                  </a:solidFill>
                </a:rPr>
                <a:t>/Fijación del litigio </a:t>
              </a:r>
              <a:r>
                <a:rPr lang="es-ES" sz="2000" dirty="0" smtClean="0">
                  <a:solidFill>
                    <a:prstClr val="black"/>
                  </a:solidFill>
                </a:rPr>
                <a:t>)</a:t>
              </a:r>
              <a:endParaRPr lang="es-ES" sz="2000" dirty="0">
                <a:solidFill>
                  <a:prstClr val="black"/>
                </a:solidFill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buFont typeface="Arial" pitchFamily="34" charset="0"/>
                <a:buChar char="•"/>
                <a:defRPr/>
              </a:pPr>
              <a:r>
                <a:rPr lang="es-ES" sz="2000" dirty="0" smtClean="0">
                  <a:solidFill>
                    <a:prstClr val="black"/>
                  </a:solidFill>
                </a:rPr>
                <a:t>Puro </a:t>
              </a:r>
              <a:r>
                <a:rPr lang="es-ES" sz="2000" dirty="0">
                  <a:solidFill>
                    <a:prstClr val="black"/>
                  </a:solidFill>
                </a:rPr>
                <a:t>derecho.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s-ES" sz="2000" dirty="0">
                <a:solidFill>
                  <a:prstClr val="black"/>
                </a:solidFill>
              </a:endParaRPr>
            </a:p>
          </p:txBody>
        </p:sp>
        <p:sp>
          <p:nvSpPr>
            <p:cNvPr id="116753" name="11 Rectángulo"/>
            <p:cNvSpPr>
              <a:spLocks noChangeArrowheads="1"/>
            </p:cNvSpPr>
            <p:nvPr/>
          </p:nvSpPr>
          <p:spPr bwMode="auto">
            <a:xfrm>
              <a:off x="3262144" y="3767242"/>
              <a:ext cx="2621230" cy="523220"/>
            </a:xfrm>
            <a:prstGeom prst="rect">
              <a:avLst/>
            </a:prstGeom>
            <a:noFill/>
            <a:ln w="9525">
              <a:solidFill>
                <a:srgbClr val="C00000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>
                  <a:solidFill>
                    <a:srgbClr val="C00000"/>
                  </a:solidFill>
                  <a:latin typeface="Calibri" pitchFamily="34" charset="0"/>
                </a:rPr>
                <a:t>Audiencia inicial</a:t>
              </a:r>
            </a:p>
          </p:txBody>
        </p:sp>
      </p:grpSp>
      <p:cxnSp>
        <p:nvCxnSpPr>
          <p:cNvPr id="22" name="21 Conector recto de flecha"/>
          <p:cNvCxnSpPr/>
          <p:nvPr/>
        </p:nvCxnSpPr>
        <p:spPr>
          <a:xfrm>
            <a:off x="250825" y="3695700"/>
            <a:ext cx="8715375" cy="1588"/>
          </a:xfrm>
          <a:prstGeom prst="straightConnector1">
            <a:avLst/>
          </a:prstGeom>
          <a:ln w="5715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Flecha arriba"/>
          <p:cNvSpPr/>
          <p:nvPr/>
        </p:nvSpPr>
        <p:spPr>
          <a:xfrm>
            <a:off x="539750" y="3284538"/>
            <a:ext cx="357188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sp>
        <p:nvSpPr>
          <p:cNvPr id="24" name="23 Flecha arriba"/>
          <p:cNvSpPr/>
          <p:nvPr/>
        </p:nvSpPr>
        <p:spPr>
          <a:xfrm>
            <a:off x="6715125" y="3500438"/>
            <a:ext cx="357188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sp>
        <p:nvSpPr>
          <p:cNvPr id="27" name="26 Flecha arriba"/>
          <p:cNvSpPr/>
          <p:nvPr/>
        </p:nvSpPr>
        <p:spPr>
          <a:xfrm flipV="1">
            <a:off x="1258888" y="3716338"/>
            <a:ext cx="357187" cy="36036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4679950" y="4559300"/>
            <a:ext cx="3857625" cy="1631950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prstClr val="black"/>
                </a:solidFill>
              </a:rPr>
              <a:t>15 DÍAS.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prstClr val="black"/>
                </a:solidFill>
              </a:rPr>
              <a:t>Perito JUDICIAL / Traslado objeciones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" sz="2000" dirty="0">
                <a:solidFill>
                  <a:prstClr val="black"/>
                </a:solidFill>
              </a:rPr>
              <a:t>Suspensión  (complejidad del asunto)</a:t>
            </a:r>
          </a:p>
        </p:txBody>
      </p:sp>
      <p:sp>
        <p:nvSpPr>
          <p:cNvPr id="19" name="18 Rectángulo"/>
          <p:cNvSpPr>
            <a:spLocks noChangeArrowheads="1"/>
          </p:cNvSpPr>
          <p:nvPr/>
        </p:nvSpPr>
        <p:spPr bwMode="auto">
          <a:xfrm>
            <a:off x="5756275" y="4005263"/>
            <a:ext cx="3136900" cy="522287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ES" sz="2800" b="1">
                <a:solidFill>
                  <a:srgbClr val="C00000"/>
                </a:solidFill>
                <a:latin typeface="Calibri" pitchFamily="34" charset="0"/>
              </a:rPr>
              <a:t>Audiencia PRUEBAS</a:t>
            </a:r>
          </a:p>
        </p:txBody>
      </p:sp>
      <p:sp>
        <p:nvSpPr>
          <p:cNvPr id="20" name="19 Flecha arriba"/>
          <p:cNvSpPr/>
          <p:nvPr/>
        </p:nvSpPr>
        <p:spPr>
          <a:xfrm flipV="1">
            <a:off x="5870575" y="3716338"/>
            <a:ext cx="357188" cy="217487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CO" sz="1600">
              <a:solidFill>
                <a:prstClr val="white"/>
              </a:solidFill>
            </a:endParaRPr>
          </a:p>
        </p:txBody>
      </p:sp>
      <p:cxnSp>
        <p:nvCxnSpPr>
          <p:cNvPr id="25" name="24 Conector recto de flecha"/>
          <p:cNvCxnSpPr/>
          <p:nvPr/>
        </p:nvCxnSpPr>
        <p:spPr>
          <a:xfrm>
            <a:off x="4067175" y="4437063"/>
            <a:ext cx="792163" cy="0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751" name="25 CuadroTexto"/>
          <p:cNvSpPr txBox="1">
            <a:spLocks noChangeArrowheads="1"/>
          </p:cNvSpPr>
          <p:nvPr/>
        </p:nvSpPr>
        <p:spPr bwMode="auto">
          <a:xfrm>
            <a:off x="3924300" y="4005263"/>
            <a:ext cx="8461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s-MX">
                <a:solidFill>
                  <a:srgbClr val="000000"/>
                </a:solidFill>
                <a:latin typeface="Calibri" pitchFamily="34" charset="0"/>
              </a:rPr>
              <a:t>40 días</a:t>
            </a:r>
            <a:endParaRPr lang="es-CO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3171</TotalTime>
  <Words>484</Words>
  <Application>Microsoft Office PowerPoint</Application>
  <PresentationFormat>Presentación en pantalla (4:3)</PresentationFormat>
  <Paragraphs>130</Paragraphs>
  <Slides>12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Tema de Office</vt:lpstr>
      <vt:lpstr>Diseño predeterminado</vt:lpstr>
      <vt:lpstr>1_Tema de Office</vt:lpstr>
      <vt:lpstr>La Oralidad Aspectos prácticos </vt:lpstr>
      <vt:lpstr>Siglo XIII :  de la Oralidad a la escritura</vt:lpstr>
      <vt:lpstr>Proceso escrito</vt:lpstr>
      <vt:lpstr>Ley / jurisprudencia (Decisionismo)</vt:lpstr>
      <vt:lpstr>Argumentación / Demagogia</vt:lpstr>
      <vt:lpstr>ORALIDAD</vt:lpstr>
      <vt:lpstr>PROCESO JUDICIAL / Averiguar - Resolver </vt:lpstr>
      <vt:lpstr>Diapositiva 8</vt:lpstr>
      <vt:lpstr>Diapositiva 9</vt:lpstr>
      <vt:lpstr>Dificultades (i)</vt:lpstr>
      <vt:lpstr>Dificultades (ii) </vt:lpstr>
      <vt:lpstr>Diapositiva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audiencia inicial.</dc:title>
  <dc:creator>Martin Bermudez</dc:creator>
  <cp:lastModifiedBy>Martin Bermudez</cp:lastModifiedBy>
  <cp:revision>179</cp:revision>
  <dcterms:created xsi:type="dcterms:W3CDTF">2015-11-14T14:47:34Z</dcterms:created>
  <dcterms:modified xsi:type="dcterms:W3CDTF">2016-09-22T13:07:24Z</dcterms:modified>
</cp:coreProperties>
</file>