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9"/>
  </p:notesMasterIdLst>
  <p:sldIdLst>
    <p:sldId id="256" r:id="rId5"/>
    <p:sldId id="259" r:id="rId6"/>
    <p:sldId id="258" r:id="rId7"/>
    <p:sldId id="261" r:id="rId8"/>
    <p:sldId id="262" r:id="rId9"/>
    <p:sldId id="263" r:id="rId10"/>
    <p:sldId id="267" r:id="rId11"/>
    <p:sldId id="275" r:id="rId12"/>
    <p:sldId id="276" r:id="rId13"/>
    <p:sldId id="277" r:id="rId14"/>
    <p:sldId id="278" r:id="rId15"/>
    <p:sldId id="268" r:id="rId16"/>
    <p:sldId id="279" r:id="rId17"/>
    <p:sldId id="271" r:id="rId18"/>
    <p:sldId id="272" r:id="rId19"/>
    <p:sldId id="273" r:id="rId20"/>
    <p:sldId id="266" r:id="rId21"/>
    <p:sldId id="270" r:id="rId22"/>
    <p:sldId id="274" r:id="rId23"/>
    <p:sldId id="269" r:id="rId24"/>
    <p:sldId id="280" r:id="rId25"/>
    <p:sldId id="281" r:id="rId26"/>
    <p:sldId id="282" r:id="rId27"/>
    <p:sldId id="25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B58"/>
    <a:srgbClr val="1F497D"/>
    <a:srgbClr val="4178BE"/>
    <a:srgbClr val="FA6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389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8B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MTTI &lt; 100 días</c:v>
                </c:pt>
                <c:pt idx="1">
                  <c:v>MTTI &gt; 100 días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2.8</c:v>
                </c:pt>
                <c:pt idx="1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5-46E0-9F90-770BED7FB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MTTI &lt; 100 días</c:v>
                </c:pt>
                <c:pt idx="1">
                  <c:v>MTTI &gt; 100 días</c:v>
                </c:pt>
              </c:strCache>
            </c:strRef>
          </c:cat>
          <c:val>
            <c:numRef>
              <c:f>Sheet1!$C$2:$C$3</c:f>
              <c:numCache>
                <c:formatCode>"$"#,##0.00_);[Red]\("$"#,##0.00\)</c:formatCode>
                <c:ptCount val="2"/>
                <c:pt idx="0">
                  <c:v>3.23</c:v>
                </c:pt>
                <c:pt idx="1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5-46E0-9F90-770BED7FB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86"/>
        <c:axId val="692445184"/>
        <c:axId val="692442048"/>
      </c:barChart>
      <c:catAx>
        <c:axId val="692445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2"/>
            </a:solidFill>
          </a:ln>
        </c:spPr>
        <c:crossAx val="692442048"/>
        <c:crosses val="autoZero"/>
        <c:auto val="1"/>
        <c:lblAlgn val="ctr"/>
        <c:lblOffset val="100"/>
        <c:noMultiLvlLbl val="0"/>
      </c:catAx>
      <c:valAx>
        <c:axId val="692442048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one"/>
        <c:spPr>
          <a:ln>
            <a:noFill/>
          </a:ln>
        </c:spPr>
        <c:crossAx val="69244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430974397427E-2"/>
          <c:y val="3.8292047381634699E-2"/>
          <c:w val="0.92453148204070801"/>
          <c:h val="0.84203910680030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8B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MTTC &lt; 30 días</c:v>
                </c:pt>
                <c:pt idx="1">
                  <c:v>MTTC &gt; 30 días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2.83</c:v>
                </c:pt>
                <c:pt idx="1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2-401E-957D-6FE41641C7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MTTC &lt; 30 días</c:v>
                </c:pt>
                <c:pt idx="1">
                  <c:v>MTTC &gt; 30 días</c:v>
                </c:pt>
              </c:strCache>
            </c:strRef>
          </c:cat>
          <c:val>
            <c:numRef>
              <c:f>Sheet1!$C$2:$C$3</c:f>
              <c:numCache>
                <c:formatCode>"$"#,##0.00_);[Red]\("$"#,##0.00\)</c:formatCode>
                <c:ptCount val="2"/>
                <c:pt idx="0">
                  <c:v>3.18</c:v>
                </c:pt>
                <c:pt idx="1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2-401E-957D-6FE41641C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7"/>
        <c:axId val="408099976"/>
        <c:axId val="408094488"/>
      </c:barChart>
      <c:catAx>
        <c:axId val="408099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2"/>
            </a:solidFill>
          </a:ln>
        </c:spPr>
        <c:crossAx val="408094488"/>
        <c:crosses val="autoZero"/>
        <c:auto val="1"/>
        <c:lblAlgn val="ctr"/>
        <c:lblOffset val="100"/>
        <c:noMultiLvlLbl val="0"/>
      </c:catAx>
      <c:valAx>
        <c:axId val="408094488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one"/>
        <c:spPr>
          <a:ln>
            <a:noFill/>
          </a:ln>
        </c:spPr>
        <c:crossAx val="408099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P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60D1-2756-4D49-A159-6C44BCA775C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BB39B-B0D6-4BCA-AE42-B17EDC77B82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469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BD2038B-D097-4B74-B6E2-8150BCC8A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073041D-B9F2-4BF9-9C89-08020AE620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s-PE"/>
              <a:t>the complexity of modern networked computer systems and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s-PE"/>
              <a:t>the attacker's ability to choose the time and method of the attack versus the defender's necessity to secure against every type of attack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endParaRPr lang="es-PE" altLang="es-PE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E35BC0E-CCA1-4F44-8DBA-CB3A3B5A3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3EC63-0EC3-4313-A05F-75DC13A99E10}" type="slidenum">
              <a:rPr kumimoji="0" lang="es-PE" alt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E" alt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BB39B-B0D6-4BCA-AE42-B17EDC77B82A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462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05840" y="1406769"/>
            <a:ext cx="7125286" cy="330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200" b="1" dirty="0">
                <a:solidFill>
                  <a:srgbClr val="FA6016"/>
                </a:solidFill>
                <a:latin typeface="Helvetica"/>
                <a:cs typeface="Helvetica"/>
              </a:rPr>
              <a:t>Protección de Infraestructuras Críticas: </a:t>
            </a:r>
          </a:p>
          <a:p>
            <a:pPr algn="l"/>
            <a:r>
              <a:rPr lang="es-PE" sz="4200" b="1" dirty="0">
                <a:solidFill>
                  <a:srgbClr val="FA6016"/>
                </a:solidFill>
                <a:latin typeface="Helvetica"/>
                <a:cs typeface="Helvetica"/>
              </a:rPr>
              <a:t>Balance entre tecnologías procesos y personas - Modelo de gestión de riesgos organizacionales</a:t>
            </a:r>
            <a:endParaRPr lang="es-ES" sz="4200" b="1" dirty="0">
              <a:solidFill>
                <a:srgbClr val="FA6016"/>
              </a:solidFill>
              <a:latin typeface="Helvetica"/>
              <a:cs typeface="Helvetica"/>
            </a:endParaRPr>
          </a:p>
          <a:p>
            <a:pPr algn="l"/>
            <a:endParaRPr lang="es-ES" sz="40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r>
              <a:rPr lang="es-ES" sz="4000" b="1" dirty="0">
                <a:solidFill>
                  <a:schemeClr val="bg1"/>
                </a:solidFill>
                <a:latin typeface="Helvetica"/>
                <a:cs typeface="Helvetica"/>
              </a:rPr>
              <a:t>Diego Oviedo</a:t>
            </a:r>
          </a:p>
          <a:p>
            <a:pPr algn="l"/>
            <a:r>
              <a:rPr lang="es-ES" sz="2300" b="1" dirty="0">
                <a:solidFill>
                  <a:schemeClr val="bg1"/>
                </a:solidFill>
                <a:latin typeface="Helvetica"/>
                <a:cs typeface="Helvetica"/>
              </a:rPr>
              <a:t>MBA, CISA, CRISC, ISO27001 LA</a:t>
            </a:r>
          </a:p>
          <a:p>
            <a:pPr algn="l"/>
            <a:r>
              <a:rPr lang="es-ES" sz="2300" b="1" dirty="0">
                <a:solidFill>
                  <a:schemeClr val="bg1"/>
                </a:solidFill>
                <a:latin typeface="Helvetica"/>
                <a:cs typeface="Helvetica"/>
              </a:rPr>
              <a:t>IBM Security</a:t>
            </a:r>
          </a:p>
        </p:txBody>
      </p:sp>
    </p:spTree>
    <p:extLst>
      <p:ext uri="{BB962C8B-B14F-4D97-AF65-F5344CB8AC3E}">
        <p14:creationId xmlns:p14="http://schemas.microsoft.com/office/powerpoint/2010/main" val="309738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860500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Los ambientes ICS están mucho mas conectados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grpSp>
        <p:nvGrpSpPr>
          <p:cNvPr id="6" name="Grupo 9">
            <a:extLst>
              <a:ext uri="{FF2B5EF4-FFF2-40B4-BE49-F238E27FC236}">
                <a16:creationId xmlns:a16="http://schemas.microsoft.com/office/drawing/2014/main" id="{D0D9C544-8BBB-462D-9A9D-0B6FD1C7F720}"/>
              </a:ext>
            </a:extLst>
          </p:cNvPr>
          <p:cNvGrpSpPr/>
          <p:nvPr/>
        </p:nvGrpSpPr>
        <p:grpSpPr>
          <a:xfrm>
            <a:off x="3949701" y="1422636"/>
            <a:ext cx="5060949" cy="3608272"/>
            <a:chOff x="3616326" y="732992"/>
            <a:chExt cx="5527674" cy="3859936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6EC3464-5562-4DE1-A942-05C7C22DD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808" y="732992"/>
              <a:ext cx="5293192" cy="385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o 8">
              <a:extLst>
                <a:ext uri="{FF2B5EF4-FFF2-40B4-BE49-F238E27FC236}">
                  <a16:creationId xmlns:a16="http://schemas.microsoft.com/office/drawing/2014/main" id="{70F596BD-8345-4F87-86A4-6D96E35900C5}"/>
                </a:ext>
              </a:extLst>
            </p:cNvPr>
            <p:cNvGrpSpPr/>
            <p:nvPr/>
          </p:nvGrpSpPr>
          <p:grpSpPr>
            <a:xfrm>
              <a:off x="3616326" y="2453951"/>
              <a:ext cx="703747" cy="1747632"/>
              <a:chOff x="3616326" y="2453951"/>
              <a:chExt cx="703747" cy="17476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6D37F9-C275-4225-976D-5D7FCAB728E5}"/>
                  </a:ext>
                </a:extLst>
              </p:cNvPr>
              <p:cNvSpPr/>
              <p:nvPr/>
            </p:nvSpPr>
            <p:spPr>
              <a:xfrm>
                <a:off x="3616326" y="3206750"/>
                <a:ext cx="612775" cy="9948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0" name="Rectángulo 3">
                <a:extLst>
                  <a:ext uri="{FF2B5EF4-FFF2-40B4-BE49-F238E27FC236}">
                    <a16:creationId xmlns:a16="http://schemas.microsoft.com/office/drawing/2014/main" id="{87375973-784E-4594-AFEC-26C5B59BF6C4}"/>
                  </a:ext>
                </a:extLst>
              </p:cNvPr>
              <p:cNvSpPr/>
              <p:nvPr/>
            </p:nvSpPr>
            <p:spPr>
              <a:xfrm>
                <a:off x="3722914" y="2453951"/>
                <a:ext cx="597159" cy="41054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ángulo 1">
            <a:extLst>
              <a:ext uri="{FF2B5EF4-FFF2-40B4-BE49-F238E27FC236}">
                <a16:creationId xmlns:a16="http://schemas.microsoft.com/office/drawing/2014/main" id="{FB9AEC9B-C640-4998-B387-A60D0B943F04}"/>
              </a:ext>
            </a:extLst>
          </p:cNvPr>
          <p:cNvSpPr/>
          <p:nvPr/>
        </p:nvSpPr>
        <p:spPr>
          <a:xfrm>
            <a:off x="772259" y="1422636"/>
            <a:ext cx="32711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s-CL" sz="16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Los vectores de ataque más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s-CL" sz="16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comunes en los ICS: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s-CL" sz="1600" dirty="0">
              <a:solidFill>
                <a:srgbClr val="1D3649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Vulnerabilidades en el perímetro de la red.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Gran numero de vulnerabilidades en los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    protocolos mas utilizados.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Dispositivos en terreno susceptibles a ciberataques (válvulas, bombas, sensores, medidores de actuador, etc.)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Bases de Datos atacadas mediante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    phishing u otros vectores de Ing. Social. 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Intercepción de Comunicaciones y ataques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    del tipo Man-in-</a:t>
            </a:r>
            <a:r>
              <a:rPr lang="es-CL" sz="1200" dirty="0" err="1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the</a:t>
            </a: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-</a:t>
            </a:r>
            <a:r>
              <a:rPr lang="es-CL" sz="1200" dirty="0" err="1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Middle</a:t>
            </a: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Ataques “</a:t>
            </a:r>
            <a:r>
              <a:rPr lang="es-CL" sz="1200" dirty="0" err="1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Cinderella</a:t>
            </a: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” a la provisión y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    sincronización del tiempo en los ICS.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Introducción o reemplazo no autorizado de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    hardware. (</a:t>
            </a:r>
            <a:r>
              <a:rPr lang="es-CL" sz="1200" dirty="0" err="1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PLCs</a:t>
            </a: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s-CL" sz="1200" dirty="0" err="1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RCUs</a:t>
            </a: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s-CL" sz="1200" dirty="0" err="1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etc</a:t>
            </a: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srgbClr val="1D3649"/>
                </a:solidFill>
                <a:latin typeface="Arial" pitchFamily="34" charset="0"/>
                <a:ea typeface="ＭＳ Ｐゴシック" pitchFamily="34" charset="-128"/>
              </a:rPr>
              <a:t>Denegación de Servicio.</a:t>
            </a:r>
          </a:p>
        </p:txBody>
      </p:sp>
    </p:spTree>
    <p:extLst>
      <p:ext uri="{BB962C8B-B14F-4D97-AF65-F5344CB8AC3E}">
        <p14:creationId xmlns:p14="http://schemas.microsoft.com/office/powerpoint/2010/main" val="423201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860500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Diferencias entre las IT y las OT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C5A46E-BD3B-485B-A8F4-DB085750C04D}"/>
              </a:ext>
            </a:extLst>
          </p:cNvPr>
          <p:cNvGrpSpPr/>
          <p:nvPr/>
        </p:nvGrpSpPr>
        <p:grpSpPr>
          <a:xfrm>
            <a:off x="5397140" y="1238246"/>
            <a:ext cx="3613741" cy="3800682"/>
            <a:chOff x="5601127" y="875123"/>
            <a:chExt cx="3947776" cy="4043864"/>
          </a:xfrm>
          <a:solidFill>
            <a:schemeClr val="bg1">
              <a:alpha val="39000"/>
            </a:schemeClr>
          </a:solidFill>
        </p:grpSpPr>
        <p:pic>
          <p:nvPicPr>
            <p:cNvPr id="5" name="Picture 10" descr="Bildergebnis für transportation train plane traffic light">
              <a:extLst>
                <a:ext uri="{FF2B5EF4-FFF2-40B4-BE49-F238E27FC236}">
                  <a16:creationId xmlns:a16="http://schemas.microsoft.com/office/drawing/2014/main" id="{08BE0420-5EDC-4F8E-930A-2298EACD5ED7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01127" y="2850175"/>
              <a:ext cx="1962896" cy="2066840"/>
            </a:xfrm>
            <a:prstGeom prst="rect">
              <a:avLst/>
            </a:prstGeom>
            <a:grpFill/>
            <a:extLst/>
          </p:spPr>
        </p:pic>
        <p:pic>
          <p:nvPicPr>
            <p:cNvPr id="6" name="Picture 2" descr="Bildergebnis für images factory energy critical infrastructure">
              <a:extLst>
                <a:ext uri="{FF2B5EF4-FFF2-40B4-BE49-F238E27FC236}">
                  <a16:creationId xmlns:a16="http://schemas.microsoft.com/office/drawing/2014/main" id="{2E48BA30-792F-407B-8EFD-007FE8AD163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72503" y="2850175"/>
              <a:ext cx="1976400" cy="2068812"/>
            </a:xfrm>
            <a:prstGeom prst="rect">
              <a:avLst/>
            </a:prstGeom>
            <a:solidFill>
              <a:srgbClr val="FFFFFF"/>
            </a:solidFill>
            <a:extLst/>
          </p:spPr>
        </p:pic>
        <p:pic>
          <p:nvPicPr>
            <p:cNvPr id="7" name="Picture 6" descr="Bildergebnis für list of critical infrastructure">
              <a:extLst>
                <a:ext uri="{FF2B5EF4-FFF2-40B4-BE49-F238E27FC236}">
                  <a16:creationId xmlns:a16="http://schemas.microsoft.com/office/drawing/2014/main" id="{0A8BB538-49F7-439B-BB66-3AC37256FE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02046" y="875123"/>
              <a:ext cx="1961977" cy="1967400"/>
            </a:xfrm>
            <a:prstGeom prst="rect">
              <a:avLst/>
            </a:prstGeom>
            <a:grpFill/>
            <a:extLst/>
          </p:spPr>
        </p:pic>
        <p:pic>
          <p:nvPicPr>
            <p:cNvPr id="8" name="Picture 4" descr="Bildergebnis für images factory energy critical infrastructure">
              <a:extLst>
                <a:ext uri="{FF2B5EF4-FFF2-40B4-BE49-F238E27FC236}">
                  <a16:creationId xmlns:a16="http://schemas.microsoft.com/office/drawing/2014/main" id="{13E31D7A-6EEB-4F48-BEF9-913AB21936A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72504" y="875732"/>
              <a:ext cx="1976399" cy="196679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extLst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F0362F-E028-43D7-A38E-7CCB91A4A38B}"/>
              </a:ext>
            </a:extLst>
          </p:cNvPr>
          <p:cNvSpPr/>
          <p:nvPr/>
        </p:nvSpPr>
        <p:spPr>
          <a:xfrm>
            <a:off x="5397981" y="1238247"/>
            <a:ext cx="3616281" cy="3810839"/>
          </a:xfrm>
          <a:prstGeom prst="rect">
            <a:avLst/>
          </a:prstGeom>
          <a:solidFill>
            <a:schemeClr val="bg1">
              <a:alpha val="45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BD62F-BC92-4A52-A68C-9A917829EE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44" y="1238249"/>
            <a:ext cx="3241431" cy="3790951"/>
          </a:xfrm>
          <a:prstGeom prst="rect">
            <a:avLst/>
          </a:prstGeom>
        </p:spPr>
      </p:pic>
      <p:sp>
        <p:nvSpPr>
          <p:cNvPr id="11" name="Pentagon 10">
            <a:extLst>
              <a:ext uri="{FF2B5EF4-FFF2-40B4-BE49-F238E27FC236}">
                <a16:creationId xmlns:a16="http://schemas.microsoft.com/office/drawing/2014/main" id="{3B2BC76C-3C4A-4BC7-892E-0C7FC382D581}"/>
              </a:ext>
            </a:extLst>
          </p:cNvPr>
          <p:cNvSpPr/>
          <p:nvPr/>
        </p:nvSpPr>
        <p:spPr>
          <a:xfrm>
            <a:off x="680381" y="1238250"/>
            <a:ext cx="4071385" cy="3790950"/>
          </a:xfrm>
          <a:prstGeom prst="homePlate">
            <a:avLst>
              <a:gd name="adj" fmla="val 19718"/>
            </a:avLst>
          </a:prstGeom>
          <a:gradFill flip="none" rotWithShape="1">
            <a:gsLst>
              <a:gs pos="65000">
                <a:srgbClr val="C2D3EA">
                  <a:alpha val="80000"/>
                </a:srgbClr>
              </a:gs>
              <a:gs pos="13000">
                <a:schemeClr val="accent2">
                  <a:lumMod val="70000"/>
                  <a:lumOff val="30000"/>
                </a:schemeClr>
              </a:gs>
              <a:gs pos="0">
                <a:schemeClr val="accent2">
                  <a:lumMod val="70000"/>
                  <a:lumOff val="30000"/>
                </a:schemeClr>
              </a:gs>
              <a:gs pos="100000">
                <a:schemeClr val="bg1">
                  <a:alpha val="70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D85C9E0C-50A8-4841-B7B4-57325B304062}"/>
              </a:ext>
            </a:extLst>
          </p:cNvPr>
          <p:cNvSpPr/>
          <p:nvPr/>
        </p:nvSpPr>
        <p:spPr>
          <a:xfrm flipH="1">
            <a:off x="4890782" y="1238249"/>
            <a:ext cx="4123480" cy="3810838"/>
          </a:xfrm>
          <a:prstGeom prst="homePlate">
            <a:avLst>
              <a:gd name="adj" fmla="val 12346"/>
            </a:avLst>
          </a:prstGeom>
          <a:gradFill flip="none" rotWithShape="1">
            <a:gsLst>
              <a:gs pos="55000">
                <a:srgbClr val="DCAA96">
                  <a:alpha val="85000"/>
                  <a:lumMod val="70000"/>
                  <a:lumOff val="30000"/>
                </a:srgbClr>
              </a:gs>
              <a:gs pos="20000">
                <a:srgbClr val="DCAA96">
                  <a:alpha val="90000"/>
                  <a:lumMod val="70000"/>
                  <a:lumOff val="30000"/>
                </a:srgbClr>
              </a:gs>
              <a:gs pos="0">
                <a:srgbClr val="DCAA96"/>
              </a:gs>
              <a:gs pos="100000">
                <a:schemeClr val="bg1">
                  <a:alpha val="70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82FAD4A-0E48-4370-9F59-F3C47DF875F1}"/>
              </a:ext>
            </a:extLst>
          </p:cNvPr>
          <p:cNvSpPr txBox="1">
            <a:spLocks/>
          </p:cNvSpPr>
          <p:nvPr/>
        </p:nvSpPr>
        <p:spPr>
          <a:xfrm>
            <a:off x="5331820" y="1238250"/>
            <a:ext cx="3812180" cy="3713973"/>
          </a:xfrm>
          <a:prstGeom prst="rect">
            <a:avLst/>
          </a:prstGeom>
        </p:spPr>
        <p:txBody>
          <a:bodyPr/>
          <a:lstStyle>
            <a:lvl1pPr marL="198438" indent="-198438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FF5003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9575" marR="0" indent="-1555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Pct val="120000"/>
              <a:buFont typeface="Arial" panose="020B0604020202020204" pitchFamily="34" charset="0"/>
              <a:buChar char="̶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93725" marR="0" indent="-144463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 baseline="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9938" marR="0" indent="-163513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marR="0" indent="-160338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b="1" dirty="0"/>
              <a:t>Tecnologías Operacionales (OT)</a:t>
            </a:r>
          </a:p>
          <a:p>
            <a:pPr>
              <a:spcBef>
                <a:spcPts val="600"/>
              </a:spcBef>
            </a:pPr>
            <a:r>
              <a:rPr lang="es-CL" sz="1000" b="1" u="sng" dirty="0"/>
              <a:t>Misión Crítica</a:t>
            </a:r>
            <a:endParaRPr lang="es-CL" sz="1000" u="sng" dirty="0"/>
          </a:p>
          <a:p>
            <a:pPr>
              <a:spcBef>
                <a:spcPts val="600"/>
              </a:spcBef>
            </a:pPr>
            <a:r>
              <a:rPr lang="es-CL" sz="1000" dirty="0"/>
              <a:t>Enfoque de seguridad: </a:t>
            </a:r>
            <a:r>
              <a:rPr lang="es-CL" sz="1000" b="1" u="sng" dirty="0"/>
              <a:t>Disponibilidad</a:t>
            </a:r>
            <a:r>
              <a:rPr lang="es-CL" sz="1000" b="1" dirty="0"/>
              <a:t> &amp; </a:t>
            </a:r>
            <a:r>
              <a:rPr lang="es-CL" sz="1000" b="1" u="sng" dirty="0"/>
              <a:t>Safety.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Impacto máximo en las personas: </a:t>
            </a:r>
            <a:r>
              <a:rPr lang="es-CL" sz="1000" b="1" u="sng" dirty="0"/>
              <a:t>Fatalidad.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Prioridades: </a:t>
            </a:r>
            <a:r>
              <a:rPr lang="es-CL" sz="1000" b="1" u="sng" dirty="0"/>
              <a:t>Disponibilidad, Integridad</a:t>
            </a:r>
            <a:r>
              <a:rPr lang="es-CL" sz="1000" u="sng" dirty="0"/>
              <a:t>, Confidencialidad.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Interrupciones por Seguridad: </a:t>
            </a:r>
            <a:r>
              <a:rPr lang="es-CL" sz="1000" b="1" u="sng" dirty="0"/>
              <a:t>Inaceptable.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Comportamiento de la Comunicación: </a:t>
            </a:r>
            <a:r>
              <a:rPr lang="es-CL" sz="1000" u="sng" dirty="0"/>
              <a:t>Definido y   predecible.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Gestión de Cambios: </a:t>
            </a:r>
            <a:r>
              <a:rPr lang="es-CL" sz="1000" u="sng" dirty="0"/>
              <a:t>Solo si es posible en mantención.</a:t>
            </a:r>
          </a:p>
          <a:p>
            <a:pPr>
              <a:spcBef>
                <a:spcPts val="600"/>
              </a:spcBef>
            </a:pPr>
            <a:r>
              <a:rPr lang="es-CL" sz="1000" dirty="0" err="1"/>
              <a:t>Penetration</a:t>
            </a:r>
            <a:r>
              <a:rPr lang="es-CL" sz="1000" dirty="0"/>
              <a:t> </a:t>
            </a:r>
            <a:r>
              <a:rPr lang="es-CL" sz="1000" dirty="0" err="1"/>
              <a:t>tests</a:t>
            </a:r>
            <a:r>
              <a:rPr lang="es-CL" sz="1000" dirty="0"/>
              <a:t>: </a:t>
            </a:r>
            <a:r>
              <a:rPr lang="es-CL" sz="1000" u="sng" dirty="0"/>
              <a:t>Solo </a:t>
            </a:r>
            <a:r>
              <a:rPr lang="es-CL" sz="1000" u="sng" dirty="0" err="1"/>
              <a:t>whitebox</a:t>
            </a:r>
            <a:r>
              <a:rPr lang="es-CL" sz="1000" u="sng" dirty="0"/>
              <a:t>* pasivo.</a:t>
            </a:r>
            <a:endParaRPr lang="es-CL" sz="1000" dirty="0"/>
          </a:p>
          <a:p>
            <a:pPr>
              <a:spcBef>
                <a:spcPts val="600"/>
              </a:spcBef>
            </a:pPr>
            <a:r>
              <a:rPr lang="es-CL" sz="1000" dirty="0"/>
              <a:t>Ciclo de Vida del Equipamiento: </a:t>
            </a:r>
            <a:r>
              <a:rPr lang="es-CL" sz="1000" u="sng" dirty="0"/>
              <a:t>&gt; 15 años.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Necesidades de procesamiento: </a:t>
            </a:r>
            <a:r>
              <a:rPr lang="es-CL" sz="1000" u="sng" dirty="0"/>
              <a:t>milisegundos a segundos.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Arquitectura </a:t>
            </a:r>
            <a:r>
              <a:rPr lang="es-CL" sz="1000" u="sng" dirty="0"/>
              <a:t>Individual</a:t>
            </a:r>
            <a:r>
              <a:rPr lang="es-CL" sz="1000" dirty="0"/>
              <a:t>  (</a:t>
            </a:r>
            <a:r>
              <a:rPr lang="es-CL" sz="1000" u="sng" dirty="0"/>
              <a:t>cambiante</a:t>
            </a:r>
            <a:r>
              <a:rPr lang="es-CL" sz="1000" dirty="0"/>
              <a:t>).</a:t>
            </a:r>
          </a:p>
          <a:p>
            <a:pPr>
              <a:spcBef>
                <a:spcPts val="600"/>
              </a:spcBef>
            </a:pPr>
            <a:endParaRPr lang="es-CL" sz="11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686B49D-E84B-4C58-9FBA-B1D4109A9387}"/>
              </a:ext>
            </a:extLst>
          </p:cNvPr>
          <p:cNvSpPr txBox="1">
            <a:spLocks/>
          </p:cNvSpPr>
          <p:nvPr/>
        </p:nvSpPr>
        <p:spPr>
          <a:xfrm>
            <a:off x="755373" y="1238250"/>
            <a:ext cx="3607271" cy="3921579"/>
          </a:xfrm>
          <a:prstGeom prst="rect">
            <a:avLst/>
          </a:prstGeom>
        </p:spPr>
        <p:txBody>
          <a:bodyPr/>
          <a:lstStyle>
            <a:lvl1pPr marL="198438" indent="-198438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FF5003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9575" marR="0" indent="-155575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Pct val="120000"/>
              <a:buFont typeface="Arial" panose="020B0604020202020204" pitchFamily="34" charset="0"/>
              <a:buChar char="̶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93725" marR="0" indent="-144463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 baseline="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9938" marR="0" indent="-163513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marR="0" indent="-160338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600" b="1" dirty="0"/>
              <a:t>Tecnologías de Información (IT)</a:t>
            </a:r>
          </a:p>
          <a:p>
            <a:pPr>
              <a:spcBef>
                <a:spcPts val="600"/>
              </a:spcBef>
            </a:pPr>
            <a:r>
              <a:rPr lang="es-CL" sz="1000" u="sng" dirty="0"/>
              <a:t>Críticas para el Negocio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Foco de la Seguridad: </a:t>
            </a:r>
            <a:r>
              <a:rPr lang="es-CL" sz="1000" u="sng" dirty="0"/>
              <a:t>Confidencialidad de los Datos. 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Impacto máximo en las personas: </a:t>
            </a:r>
            <a:r>
              <a:rPr lang="es-CL" sz="1000" u="sng" dirty="0"/>
              <a:t>Molestia.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Prioridades: </a:t>
            </a:r>
            <a:r>
              <a:rPr lang="es-CL" sz="1000" u="sng" dirty="0"/>
              <a:t>Confidencialidad, Integridad, Disponibilidad.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Interrupciones por Seguridad: </a:t>
            </a:r>
            <a:r>
              <a:rPr lang="es-CL" sz="1000" u="sng" dirty="0"/>
              <a:t>Aceptadas.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Comportamiento de la comunicación: </a:t>
            </a:r>
            <a:r>
              <a:rPr lang="es-CL" sz="1000" u="sng" dirty="0"/>
              <a:t>Complejo, algunas veces impredecible.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Gestión de Cambios: </a:t>
            </a:r>
            <a:r>
              <a:rPr lang="es-CL" sz="1000" u="sng" dirty="0"/>
              <a:t>Programado, cuando es necesario.</a:t>
            </a:r>
          </a:p>
          <a:p>
            <a:pPr>
              <a:spcBef>
                <a:spcPts val="600"/>
              </a:spcBef>
            </a:pPr>
            <a:r>
              <a:rPr lang="es-CL" sz="1000" dirty="0" err="1"/>
              <a:t>Penetration</a:t>
            </a:r>
            <a:r>
              <a:rPr lang="es-CL" sz="1000" dirty="0"/>
              <a:t> </a:t>
            </a:r>
            <a:r>
              <a:rPr lang="es-CL" sz="1000" dirty="0" err="1"/>
              <a:t>tests</a:t>
            </a:r>
            <a:r>
              <a:rPr lang="es-CL" sz="1000" dirty="0"/>
              <a:t>: </a:t>
            </a:r>
            <a:r>
              <a:rPr lang="es-CL" sz="1000" u="sng" dirty="0" err="1"/>
              <a:t>Blackboc</a:t>
            </a:r>
            <a:r>
              <a:rPr lang="es-CL" sz="1000" u="sng" dirty="0"/>
              <a:t> Activa* y </a:t>
            </a:r>
            <a:r>
              <a:rPr lang="es-CL" sz="1000" u="sng" dirty="0" err="1"/>
              <a:t>whitebox</a:t>
            </a:r>
            <a:r>
              <a:rPr lang="es-CL" sz="1000" u="sng" dirty="0"/>
              <a:t>*.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Ciclo de vida del equipamiento: </a:t>
            </a:r>
            <a:r>
              <a:rPr lang="es-CL" sz="1000" u="sng" dirty="0"/>
              <a:t>3 - 5 años.</a:t>
            </a:r>
          </a:p>
          <a:p>
            <a:pPr>
              <a:spcBef>
                <a:spcPts val="600"/>
              </a:spcBef>
            </a:pPr>
            <a:r>
              <a:rPr lang="es-CL" sz="1000" dirty="0"/>
              <a:t>Requerimientos de procesamiento: </a:t>
            </a:r>
            <a:r>
              <a:rPr lang="es-CL" sz="1000" u="sng" dirty="0"/>
              <a:t>minutos a días.</a:t>
            </a:r>
            <a:endParaRPr lang="es-CL" sz="1000" dirty="0"/>
          </a:p>
          <a:p>
            <a:pPr>
              <a:spcBef>
                <a:spcPts val="600"/>
              </a:spcBef>
            </a:pPr>
            <a:r>
              <a:rPr lang="es-CL" sz="1000" dirty="0"/>
              <a:t>Arquitectura Estandarizada.</a:t>
            </a:r>
          </a:p>
        </p:txBody>
      </p:sp>
    </p:spTree>
    <p:extLst>
      <p:ext uri="{BB962C8B-B14F-4D97-AF65-F5344CB8AC3E}">
        <p14:creationId xmlns:p14="http://schemas.microsoft.com/office/powerpoint/2010/main" val="5308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Complejidad del entorno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44" name="AutoShape 46">
            <a:extLst>
              <a:ext uri="{FF2B5EF4-FFF2-40B4-BE49-F238E27FC236}">
                <a16:creationId xmlns:a16="http://schemas.microsoft.com/office/drawing/2014/main" id="{E079F49B-CE5B-4A58-B0B3-BB64F759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00" y="2036763"/>
            <a:ext cx="396875" cy="365125"/>
          </a:xfrm>
          <a:prstGeom prst="rightArrow">
            <a:avLst>
              <a:gd name="adj1" fmla="val 52176"/>
              <a:gd name="adj2" fmla="val 3956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AutoShape 48">
            <a:extLst>
              <a:ext uri="{FF2B5EF4-FFF2-40B4-BE49-F238E27FC236}">
                <a16:creationId xmlns:a16="http://schemas.microsoft.com/office/drawing/2014/main" id="{3F02B983-47A6-4629-A9C6-A7F5DE53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25" y="2570163"/>
            <a:ext cx="525463" cy="365125"/>
          </a:xfrm>
          <a:prstGeom prst="rightArrow">
            <a:avLst>
              <a:gd name="adj1" fmla="val 48694"/>
              <a:gd name="adj2" fmla="val 4000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" name="AutoShape 50">
            <a:extLst>
              <a:ext uri="{FF2B5EF4-FFF2-40B4-BE49-F238E27FC236}">
                <a16:creationId xmlns:a16="http://schemas.microsoft.com/office/drawing/2014/main" id="{57FE9E42-BBAD-451D-A845-0CB2543B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00" y="3065463"/>
            <a:ext cx="739775" cy="365125"/>
          </a:xfrm>
          <a:prstGeom prst="rightArrow">
            <a:avLst>
              <a:gd name="adj1" fmla="val 52176"/>
              <a:gd name="adj2" fmla="val 38261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" name="AutoShape 44">
            <a:extLst>
              <a:ext uri="{FF2B5EF4-FFF2-40B4-BE49-F238E27FC236}">
                <a16:creationId xmlns:a16="http://schemas.microsoft.com/office/drawing/2014/main" id="{6D515CE6-BC91-4DC1-BD02-79E51AB9E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00" y="2028826"/>
            <a:ext cx="396875" cy="365125"/>
          </a:xfrm>
          <a:prstGeom prst="rightArrow">
            <a:avLst>
              <a:gd name="adj1" fmla="val 52176"/>
              <a:gd name="adj2" fmla="val 3956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AutoShape 47">
            <a:extLst>
              <a:ext uri="{FF2B5EF4-FFF2-40B4-BE49-F238E27FC236}">
                <a16:creationId xmlns:a16="http://schemas.microsoft.com/office/drawing/2014/main" id="{EE149AC5-4892-406E-BBF7-9CB4F69F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088" y="2562226"/>
            <a:ext cx="503237" cy="365125"/>
          </a:xfrm>
          <a:prstGeom prst="rightArrow">
            <a:avLst>
              <a:gd name="adj1" fmla="val 52176"/>
              <a:gd name="adj2" fmla="val 50166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AutoShape 49">
            <a:extLst>
              <a:ext uri="{FF2B5EF4-FFF2-40B4-BE49-F238E27FC236}">
                <a16:creationId xmlns:a16="http://schemas.microsoft.com/office/drawing/2014/main" id="{DCFCCA17-DCD5-45B1-A5ED-FDA431E5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50" y="3057526"/>
            <a:ext cx="693738" cy="365125"/>
          </a:xfrm>
          <a:prstGeom prst="rightArrow">
            <a:avLst>
              <a:gd name="adj1" fmla="val 52176"/>
              <a:gd name="adj2" fmla="val 35651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1C6526F6-2AD2-4C28-9985-4E104DC4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8" y="1911351"/>
            <a:ext cx="21828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9039266E-A9B2-4FCB-95E6-24FEC7F1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75" y="1952626"/>
            <a:ext cx="2073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E66C4B1C-6F40-4F59-B06B-65BC0B09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88" y="1992313"/>
            <a:ext cx="1968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8">
            <a:extLst>
              <a:ext uri="{FF2B5EF4-FFF2-40B4-BE49-F238E27FC236}">
                <a16:creationId xmlns:a16="http://schemas.microsoft.com/office/drawing/2014/main" id="{FC5AADDA-E8A4-499A-AFBE-D4C31B7A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5" y="1927492"/>
            <a:ext cx="244316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Anual</a:t>
            </a:r>
            <a:br>
              <a:rPr kumimoji="0" lang="es-ES_tradnl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PE" alt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54,000,000</a:t>
            </a:r>
            <a:endParaRPr kumimoji="0" lang="es-ES_tradnl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A76F26AD-8E16-4D9E-BEBD-6CE4B6F8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00" y="3085395"/>
            <a:ext cx="15621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Semanal</a:t>
            </a:r>
            <a:b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PE" altLang="es-PE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1,038,462</a:t>
            </a:r>
            <a:endParaRPr kumimoji="0" lang="es-ES_tradnl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818FF079-22DC-426A-AE5C-5043180A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50" y="2454798"/>
            <a:ext cx="249713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Mensual</a:t>
            </a:r>
            <a:b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PE" altLang="es-P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4,500,000</a:t>
            </a: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BEFB0D6F-5195-48B8-8030-ED5251E0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00" y="1306513"/>
            <a:ext cx="24971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Eventos de Seguridad</a:t>
            </a: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AC1A8B8C-5729-4EAE-A861-8F1FD3F5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50" y="3049588"/>
            <a:ext cx="15621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Semanal</a:t>
            </a:r>
            <a:b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</a:t>
            </a:r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35D0820B-9BEB-4224-9D54-950EC29E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863" y="1960563"/>
            <a:ext cx="2443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Anual</a:t>
            </a:r>
            <a:br>
              <a:rPr kumimoji="0" lang="es-ES_tradnl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PE" alt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1,019</a:t>
            </a:r>
            <a:endParaRPr kumimoji="0" lang="es-ES_tradnl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2A611352-26BF-4551-912D-CC552C30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963" y="2487613"/>
            <a:ext cx="24971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Mensual</a:t>
            </a:r>
            <a:br>
              <a:rPr kumimoji="0" lang="es-ES_tradnl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ES_tradnl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85</a:t>
            </a: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59C71323-68FE-48CD-BB37-FA6FB02D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50" y="1322388"/>
            <a:ext cx="24971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Ataques de Seguridad</a:t>
            </a:r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13711775-6BBE-4F66-808F-65BAD95D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13" y="2001838"/>
            <a:ext cx="23590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Anual</a:t>
            </a:r>
            <a:br>
              <a:rPr kumimoji="0" lang="es-ES_tradnl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ES_tradnl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93</a:t>
            </a:r>
          </a:p>
        </p:txBody>
      </p:sp>
      <p:sp>
        <p:nvSpPr>
          <p:cNvPr id="62" name="Text Box 17">
            <a:extLst>
              <a:ext uri="{FF2B5EF4-FFF2-40B4-BE49-F238E27FC236}">
                <a16:creationId xmlns:a16="http://schemas.microsoft.com/office/drawing/2014/main" id="{F835A378-3682-4402-815E-A50F25E0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38" y="3041651"/>
            <a:ext cx="15398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Semanal</a:t>
            </a:r>
            <a:br>
              <a:rPr kumimoji="0" lang="es-ES_tradnl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ES_tradnl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63" name="Text Box 18">
            <a:extLst>
              <a:ext uri="{FF2B5EF4-FFF2-40B4-BE49-F238E27FC236}">
                <a16:creationId xmlns:a16="http://schemas.microsoft.com/office/drawing/2014/main" id="{D0B7CA2B-82F6-432C-9CC3-EF1ECCC8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50" y="2527301"/>
            <a:ext cx="249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Mensual</a:t>
            </a:r>
            <a:b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s-ES_tradnl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</a:p>
        </p:txBody>
      </p:sp>
      <p:sp>
        <p:nvSpPr>
          <p:cNvPr id="64" name="Text Box 19">
            <a:extLst>
              <a:ext uri="{FF2B5EF4-FFF2-40B4-BE49-F238E27FC236}">
                <a16:creationId xmlns:a16="http://schemas.microsoft.com/office/drawing/2014/main" id="{B85E798A-8AE3-42B7-9757-96CBF27A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175" y="1365251"/>
            <a:ext cx="24971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Incidentes de Seguridad</a:t>
            </a:r>
          </a:p>
        </p:txBody>
      </p:sp>
      <p:sp>
        <p:nvSpPr>
          <p:cNvPr id="65" name="Line 23">
            <a:extLst>
              <a:ext uri="{FF2B5EF4-FFF2-40B4-BE49-F238E27FC236}">
                <a16:creationId xmlns:a16="http://schemas.microsoft.com/office/drawing/2014/main" id="{54D5AE6C-2E32-419E-98E9-023DFB58F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38" y="4375151"/>
            <a:ext cx="8399462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1D36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6" name="Picture 27">
            <a:extLst>
              <a:ext uri="{FF2B5EF4-FFF2-40B4-BE49-F238E27FC236}">
                <a16:creationId xmlns:a16="http://schemas.microsoft.com/office/drawing/2014/main" id="{83729E18-560D-4AED-B43F-28D2C919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38" y="1276351"/>
            <a:ext cx="6445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4">
            <a:extLst>
              <a:ext uri="{FF2B5EF4-FFF2-40B4-BE49-F238E27FC236}">
                <a16:creationId xmlns:a16="http://schemas.microsoft.com/office/drawing/2014/main" id="{5A2BADC4-FD84-4B54-96A9-759370B3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75" y="1309688"/>
            <a:ext cx="6445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9">
            <a:extLst>
              <a:ext uri="{FF2B5EF4-FFF2-40B4-BE49-F238E27FC236}">
                <a16:creationId xmlns:a16="http://schemas.microsoft.com/office/drawing/2014/main" id="{E4DC0A6C-BBDC-4D0A-ADF6-841C62B3E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763" y="2117726"/>
            <a:ext cx="555625" cy="1825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Rectangle 41">
            <a:extLst>
              <a:ext uri="{FF2B5EF4-FFF2-40B4-BE49-F238E27FC236}">
                <a16:creationId xmlns:a16="http://schemas.microsoft.com/office/drawing/2014/main" id="{5EAB55ED-4060-4BC2-8611-E76ACE333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00" y="2651126"/>
            <a:ext cx="738188" cy="1905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Rectangle 43">
            <a:extLst>
              <a:ext uri="{FF2B5EF4-FFF2-40B4-BE49-F238E27FC236}">
                <a16:creationId xmlns:a16="http://schemas.microsoft.com/office/drawing/2014/main" id="{4FDF6644-8718-499B-BEC2-393E0B1A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13" y="3138488"/>
            <a:ext cx="892175" cy="1905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C9F47339-D089-4D33-8025-A0DC446CD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188" y="2125663"/>
            <a:ext cx="555625" cy="1825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Rectangle 40">
            <a:extLst>
              <a:ext uri="{FF2B5EF4-FFF2-40B4-BE49-F238E27FC236}">
                <a16:creationId xmlns:a16="http://schemas.microsoft.com/office/drawing/2014/main" id="{E046F3A0-1E79-4D53-AC6A-1CCDBE4D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25" y="2659063"/>
            <a:ext cx="738188" cy="1905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Rectangle 42">
            <a:extLst>
              <a:ext uri="{FF2B5EF4-FFF2-40B4-BE49-F238E27FC236}">
                <a16:creationId xmlns:a16="http://schemas.microsoft.com/office/drawing/2014/main" id="{780F19D9-356C-4675-A6DA-B452F8C59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50" y="3146426"/>
            <a:ext cx="868363" cy="1905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Flecha derecha 60">
            <a:extLst>
              <a:ext uri="{FF2B5EF4-FFF2-40B4-BE49-F238E27FC236}">
                <a16:creationId xmlns:a16="http://schemas.microsoft.com/office/drawing/2014/main" id="{EF8828DF-BDB7-4C16-9028-82EB14657A67}"/>
              </a:ext>
            </a:extLst>
          </p:cNvPr>
          <p:cNvSpPr/>
          <p:nvPr/>
        </p:nvSpPr>
        <p:spPr bwMode="auto">
          <a:xfrm rot="5400000">
            <a:off x="4411625" y="3681413"/>
            <a:ext cx="460375" cy="352425"/>
          </a:xfrm>
          <a:prstGeom prst="righ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1D3649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CuadroTexto 4">
            <a:extLst>
              <a:ext uri="{FF2B5EF4-FFF2-40B4-BE49-F238E27FC236}">
                <a16:creationId xmlns:a16="http://schemas.microsoft.com/office/drawing/2014/main" id="{B5CBD28E-70CE-458D-92D8-88DD879EAC8C}"/>
              </a:ext>
            </a:extLst>
          </p:cNvPr>
          <p:cNvSpPr txBox="1"/>
          <p:nvPr/>
        </p:nvSpPr>
        <p:spPr>
          <a:xfrm>
            <a:off x="1127088" y="4040188"/>
            <a:ext cx="517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srgbClr val="00B2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3%</a:t>
            </a:r>
          </a:p>
        </p:txBody>
      </p:sp>
      <p:sp>
        <p:nvSpPr>
          <p:cNvPr id="79" name="CuadroTexto 62">
            <a:extLst>
              <a:ext uri="{FF2B5EF4-FFF2-40B4-BE49-F238E27FC236}">
                <a16:creationId xmlns:a16="http://schemas.microsoft.com/office/drawing/2014/main" id="{D19518EF-3204-4FF2-B079-1AEBEBFA4496}"/>
              </a:ext>
            </a:extLst>
          </p:cNvPr>
          <p:cNvSpPr txBox="1"/>
          <p:nvPr/>
        </p:nvSpPr>
        <p:spPr>
          <a:xfrm>
            <a:off x="4351300" y="4038601"/>
            <a:ext cx="723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srgbClr val="00B2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-12%</a:t>
            </a:r>
          </a:p>
        </p:txBody>
      </p:sp>
      <p:sp>
        <p:nvSpPr>
          <p:cNvPr id="80" name="CuadroTexto 65">
            <a:extLst>
              <a:ext uri="{FF2B5EF4-FFF2-40B4-BE49-F238E27FC236}">
                <a16:creationId xmlns:a16="http://schemas.microsoft.com/office/drawing/2014/main" id="{06AEAFD8-C2D2-430B-A59A-2FA4FBFB89E7}"/>
              </a:ext>
            </a:extLst>
          </p:cNvPr>
          <p:cNvSpPr txBox="1"/>
          <p:nvPr/>
        </p:nvSpPr>
        <p:spPr>
          <a:xfrm>
            <a:off x="441288" y="4075113"/>
            <a:ext cx="5461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B2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YtoY</a:t>
            </a:r>
            <a:r>
              <a:rPr kumimoji="0" lang="es-PE" sz="1100" b="1" i="0" u="none" strike="noStrike" kern="0" cap="none" spc="0" normalizeH="0" baseline="0" noProof="0" dirty="0">
                <a:ln>
                  <a:noFill/>
                </a:ln>
                <a:solidFill>
                  <a:srgbClr val="00B2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81" name="Flecha derecha 61">
            <a:extLst>
              <a:ext uri="{FF2B5EF4-FFF2-40B4-BE49-F238E27FC236}">
                <a16:creationId xmlns:a16="http://schemas.microsoft.com/office/drawing/2014/main" id="{031B89D3-3FA8-49C1-B07E-8736C4631BC1}"/>
              </a:ext>
            </a:extLst>
          </p:cNvPr>
          <p:cNvSpPr/>
          <p:nvPr/>
        </p:nvSpPr>
        <p:spPr bwMode="auto">
          <a:xfrm rot="16200000">
            <a:off x="1133438" y="3673476"/>
            <a:ext cx="460375" cy="352425"/>
          </a:xfrm>
          <a:prstGeom prst="righ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1D3649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Flecha derecha 60">
            <a:extLst>
              <a:ext uri="{FF2B5EF4-FFF2-40B4-BE49-F238E27FC236}">
                <a16:creationId xmlns:a16="http://schemas.microsoft.com/office/drawing/2014/main" id="{BCB43237-384B-4E1C-8227-55F216F29BAB}"/>
              </a:ext>
            </a:extLst>
          </p:cNvPr>
          <p:cNvSpPr/>
          <p:nvPr/>
        </p:nvSpPr>
        <p:spPr bwMode="auto">
          <a:xfrm rot="5400000">
            <a:off x="7494550" y="3681413"/>
            <a:ext cx="460375" cy="352425"/>
          </a:xfrm>
          <a:prstGeom prst="righ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1D3649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CuadroTexto 62">
            <a:extLst>
              <a:ext uri="{FF2B5EF4-FFF2-40B4-BE49-F238E27FC236}">
                <a16:creationId xmlns:a16="http://schemas.microsoft.com/office/drawing/2014/main" id="{4073BC12-53BA-44CC-9123-FF4625DB229D}"/>
              </a:ext>
            </a:extLst>
          </p:cNvPr>
          <p:cNvSpPr txBox="1"/>
          <p:nvPr/>
        </p:nvSpPr>
        <p:spPr>
          <a:xfrm>
            <a:off x="7434225" y="4038601"/>
            <a:ext cx="723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srgbClr val="00B2E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-48%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7D60F72-3828-44B1-8C8C-CE0AD8AEC068}"/>
              </a:ext>
            </a:extLst>
          </p:cNvPr>
          <p:cNvSpPr/>
          <p:nvPr/>
        </p:nvSpPr>
        <p:spPr>
          <a:xfrm>
            <a:off x="0" y="4879080"/>
            <a:ext cx="248337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lang="es-CL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IBM® X-</a:t>
            </a:r>
            <a:r>
              <a:rPr lang="es-CL" sz="700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Force</a:t>
            </a:r>
            <a:r>
              <a:rPr lang="es-CL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® </a:t>
            </a:r>
            <a:r>
              <a:rPr lang="es-CL" sz="700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Threat</a:t>
            </a:r>
            <a:r>
              <a:rPr lang="es-CL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es-CL" sz="700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Intelligence</a:t>
            </a:r>
            <a:r>
              <a:rPr lang="es-CL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 </a:t>
            </a:r>
            <a:r>
              <a:rPr lang="es-CL" sz="700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Report</a:t>
            </a:r>
            <a:r>
              <a:rPr lang="es-CL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 2017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/>
      <p:bldP spid="54" grpId="0"/>
      <p:bldP spid="55" grpId="0"/>
      <p:bldP spid="56" grpId="0"/>
      <p:bldP spid="57" grpId="0"/>
      <p:bldP spid="60" grpId="0"/>
      <p:bldP spid="61" grpId="0"/>
      <p:bldP spid="62" grpId="0"/>
      <p:bldP spid="63" grpId="0"/>
      <p:bldP spid="64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/>
      <p:bldP spid="79" grpId="0"/>
      <p:bldP spid="80" grpId="0"/>
      <p:bldP spid="81" grpId="0" animBg="1"/>
      <p:bldP spid="82" grpId="0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7388662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Los controles de Seguridad IT pueden NO aplicar en las OT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66DE8-BD64-4275-B8AF-C7C0BDF048AD}"/>
              </a:ext>
            </a:extLst>
          </p:cNvPr>
          <p:cNvSpPr txBox="1">
            <a:spLocks/>
          </p:cNvSpPr>
          <p:nvPr/>
        </p:nvSpPr>
        <p:spPr>
          <a:xfrm>
            <a:off x="1102995" y="1199037"/>
            <a:ext cx="7031355" cy="27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54864" rIns="0" bIns="54864" rtlCol="0">
            <a:noAutofit/>
          </a:bodyPr>
          <a:lstStyle>
            <a:lvl1pPr marL="198438" indent="-198438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FF5003"/>
              </a:buClr>
              <a:buFont typeface="Arial" panose="020B0604020202020204" pitchFamily="34" charset="0"/>
              <a:buChar char="•"/>
              <a:defRPr lang="en-US" sz="1620" i="1" kern="1200" dirty="0" smtClean="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9575" marR="0" indent="-1968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Symbol" panose="05050102010706020507" pitchFamily="18" charset="2"/>
              <a:buChar char="-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93725" marR="0" indent="-144463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 baseline="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9938" marR="0" indent="-163513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marR="0" indent="-160338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5004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rgbClr val="1D36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500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altLang="en-US" sz="162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Lo que deja a las OT con menos opciones – detectar y responder es clave.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0D4C1-F924-414F-90AC-E74D5188D9F0}"/>
              </a:ext>
            </a:extLst>
          </p:cNvPr>
          <p:cNvCxnSpPr/>
          <p:nvPr/>
        </p:nvCxnSpPr>
        <p:spPr>
          <a:xfrm flipH="1">
            <a:off x="3690462" y="1869758"/>
            <a:ext cx="4514850" cy="0"/>
          </a:xfrm>
          <a:prstGeom prst="line">
            <a:avLst/>
          </a:prstGeom>
          <a:ln w="38100">
            <a:solidFill>
              <a:srgbClr val="00649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5">
            <a:extLst>
              <a:ext uri="{FF2B5EF4-FFF2-40B4-BE49-F238E27FC236}">
                <a16:creationId xmlns:a16="http://schemas.microsoft.com/office/drawing/2014/main" id="{7A76A3A8-D40F-4F3F-8BC3-26CCE4796077}"/>
              </a:ext>
            </a:extLst>
          </p:cNvPr>
          <p:cNvSpPr/>
          <p:nvPr/>
        </p:nvSpPr>
        <p:spPr bwMode="auto">
          <a:xfrm>
            <a:off x="998697" y="1884045"/>
            <a:ext cx="5320665" cy="1040130"/>
          </a:xfrm>
          <a:prstGeom prst="rightArrow">
            <a:avLst>
              <a:gd name="adj1" fmla="val 70124"/>
              <a:gd name="adj2" fmla="val 48452"/>
            </a:avLst>
          </a:prstGeom>
          <a:solidFill>
            <a:srgbClr val="00649D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rgbClr val="FFFFFF"/>
                </a:solidFill>
              </a:rPr>
              <a:t> 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EE2CBFEC-F511-4E56-A732-212B6E253F10}"/>
              </a:ext>
            </a:extLst>
          </p:cNvPr>
          <p:cNvSpPr/>
          <p:nvPr/>
        </p:nvSpPr>
        <p:spPr bwMode="auto">
          <a:xfrm>
            <a:off x="6377940" y="1884045"/>
            <a:ext cx="1575912" cy="1040130"/>
          </a:xfrm>
          <a:prstGeom prst="rightArrow">
            <a:avLst>
              <a:gd name="adj1" fmla="val 70124"/>
              <a:gd name="adj2" fmla="val 48452"/>
            </a:avLst>
          </a:prstGeom>
          <a:solidFill>
            <a:srgbClr val="F19027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900">
                <a:solidFill>
                  <a:srgbClr val="FFFFFF"/>
                </a:solidFill>
              </a:rPr>
              <a:t> </a:t>
            </a:r>
            <a:r>
              <a:rPr lang="es-CL" sz="1440" b="1">
                <a:solidFill>
                  <a:schemeClr val="tx1"/>
                </a:solidFill>
              </a:rPr>
              <a:t>Responder</a:t>
            </a:r>
          </a:p>
        </p:txBody>
      </p:sp>
      <p:sp>
        <p:nvSpPr>
          <p:cNvPr id="11" name="Right Arrow 7">
            <a:extLst>
              <a:ext uri="{FF2B5EF4-FFF2-40B4-BE49-F238E27FC236}">
                <a16:creationId xmlns:a16="http://schemas.microsoft.com/office/drawing/2014/main" id="{C0F08E6D-A4D3-46E8-8889-84E30A0F14B8}"/>
              </a:ext>
            </a:extLst>
          </p:cNvPr>
          <p:cNvSpPr/>
          <p:nvPr/>
        </p:nvSpPr>
        <p:spPr bwMode="auto">
          <a:xfrm>
            <a:off x="4507707" y="2126933"/>
            <a:ext cx="1690211" cy="560070"/>
          </a:xfrm>
          <a:prstGeom prst="rightArrow">
            <a:avLst>
              <a:gd name="adj1" fmla="val 70124"/>
              <a:gd name="adj2" fmla="val 48452"/>
            </a:avLst>
          </a:prstGeom>
          <a:gradFill>
            <a:gsLst>
              <a:gs pos="0">
                <a:srgbClr val="00B2EF"/>
              </a:gs>
              <a:gs pos="100000">
                <a:srgbClr val="89B0FF"/>
              </a:gs>
            </a:gsLst>
            <a:lin ang="2700000" scaled="1"/>
          </a:gra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900" b="1">
                <a:solidFill>
                  <a:srgbClr val="FFFFFF"/>
                </a:solidFill>
              </a:rPr>
              <a:t>    </a:t>
            </a:r>
            <a:r>
              <a:rPr lang="es-CL" sz="1440" b="1">
                <a:solidFill>
                  <a:schemeClr val="accent4"/>
                </a:solidFill>
              </a:rPr>
              <a:t>Correjir</a:t>
            </a:r>
          </a:p>
        </p:txBody>
      </p:sp>
      <p:sp>
        <p:nvSpPr>
          <p:cNvPr id="12" name="Right Arrow 8">
            <a:extLst>
              <a:ext uri="{FF2B5EF4-FFF2-40B4-BE49-F238E27FC236}">
                <a16:creationId xmlns:a16="http://schemas.microsoft.com/office/drawing/2014/main" id="{D3F45CAA-B704-423A-8C6A-4A9E880C78D6}"/>
              </a:ext>
            </a:extLst>
          </p:cNvPr>
          <p:cNvSpPr/>
          <p:nvPr/>
        </p:nvSpPr>
        <p:spPr bwMode="auto">
          <a:xfrm>
            <a:off x="3177540" y="2136935"/>
            <a:ext cx="1595915" cy="550068"/>
          </a:xfrm>
          <a:prstGeom prst="rightArrow">
            <a:avLst>
              <a:gd name="adj1" fmla="val 70124"/>
              <a:gd name="adj2" fmla="val 48452"/>
            </a:avLst>
          </a:prstGeom>
          <a:gradFill>
            <a:gsLst>
              <a:gs pos="0">
                <a:srgbClr val="00B2EF"/>
              </a:gs>
              <a:gs pos="100000">
                <a:srgbClr val="89B0FF"/>
              </a:gs>
            </a:gsLst>
            <a:lin ang="2700000" scaled="1"/>
          </a:gra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900" b="1">
                <a:solidFill>
                  <a:srgbClr val="FFFFFF"/>
                </a:solidFill>
              </a:rPr>
              <a:t> </a:t>
            </a:r>
            <a:r>
              <a:rPr lang="es-CL" sz="1440" b="1">
                <a:solidFill>
                  <a:schemeClr val="tx1"/>
                </a:solidFill>
              </a:rPr>
              <a:t>Detectar</a:t>
            </a:r>
          </a:p>
        </p:txBody>
      </p:sp>
      <p:sp>
        <p:nvSpPr>
          <p:cNvPr id="13" name="Right Arrow 9">
            <a:extLst>
              <a:ext uri="{FF2B5EF4-FFF2-40B4-BE49-F238E27FC236}">
                <a16:creationId xmlns:a16="http://schemas.microsoft.com/office/drawing/2014/main" id="{C69263F2-F0D7-4824-8C62-5EF809EB3668}"/>
              </a:ext>
            </a:extLst>
          </p:cNvPr>
          <p:cNvSpPr/>
          <p:nvPr/>
        </p:nvSpPr>
        <p:spPr bwMode="auto">
          <a:xfrm>
            <a:off x="1057276" y="2149793"/>
            <a:ext cx="1597343" cy="551498"/>
          </a:xfrm>
          <a:prstGeom prst="rightArrow">
            <a:avLst>
              <a:gd name="adj1" fmla="val 70124"/>
              <a:gd name="adj2" fmla="val 48452"/>
            </a:avLst>
          </a:prstGeom>
          <a:gradFill>
            <a:gsLst>
              <a:gs pos="0">
                <a:srgbClr val="00B2EF"/>
              </a:gs>
              <a:gs pos="100000">
                <a:srgbClr val="89B0FF"/>
              </a:gs>
            </a:gsLst>
            <a:lin ang="2700000" scaled="1"/>
          </a:gra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440" b="1">
                <a:solidFill>
                  <a:schemeClr val="tx1"/>
                </a:solidFill>
              </a:rPr>
              <a:t>Prevenir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80759-46F3-4727-A9CD-470C32030F77}"/>
              </a:ext>
            </a:extLst>
          </p:cNvPr>
          <p:cNvSpPr/>
          <p:nvPr/>
        </p:nvSpPr>
        <p:spPr>
          <a:xfrm>
            <a:off x="2654617" y="2129791"/>
            <a:ext cx="461986" cy="5909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40" b="1" dirty="0">
                <a:solidFill>
                  <a:srgbClr val="F04E37"/>
                </a:solidFill>
                <a:effectLst>
                  <a:outerShdw blurRad="50800" dist="50800" dir="5400000" algn="ctr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3240" dirty="0">
              <a:solidFill>
                <a:srgbClr val="F04E37"/>
              </a:solidFill>
              <a:effectLst>
                <a:outerShdw blurRad="50800" dist="50800" dir="5400000" algn="ctr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05157E-2FF9-46B6-93A0-A1D9F3DD5133}"/>
              </a:ext>
            </a:extLst>
          </p:cNvPr>
          <p:cNvGrpSpPr>
            <a:grpSpLocks/>
          </p:cNvGrpSpPr>
          <p:nvPr/>
        </p:nvGrpSpPr>
        <p:grpSpPr bwMode="auto">
          <a:xfrm>
            <a:off x="988695" y="2938463"/>
            <a:ext cx="8060055" cy="2686760"/>
            <a:chOff x="786690" y="3033582"/>
            <a:chExt cx="11942458" cy="4130672"/>
          </a:xfrm>
        </p:grpSpPr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8FD8A30B-5D26-4CD7-B46E-2D89E0234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690" y="3040055"/>
              <a:ext cx="2983658" cy="26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80975" indent="-180975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1D3649"/>
                  </a:solidFill>
                </a:rPr>
                <a:t>Políticas de Seguridad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1D3649"/>
                  </a:solidFill>
                </a:rPr>
                <a:t>Firewalls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1D3649"/>
                  </a:solidFill>
                </a:rPr>
                <a:t>Protección de acceso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Gestión de Accesos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Gestión de Parches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Hacking Ético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Segregación de Funciones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Hardening</a:t>
              </a:r>
              <a:endParaRPr lang="es-CL" altLang="en-US" sz="108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65">
              <a:extLst>
                <a:ext uri="{FF2B5EF4-FFF2-40B4-BE49-F238E27FC236}">
                  <a16:creationId xmlns:a16="http://schemas.microsoft.com/office/drawing/2014/main" id="{D3E75FFB-5C65-4E60-9BC9-C8BBFD18D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8024" y="3033582"/>
              <a:ext cx="2652941" cy="233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0975" indent="-180975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Gestión de Respaldos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Gestión de Continuidad del Negocio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Gestión de cambios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Sistemas de prevención de intrusiones</a:t>
              </a:r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6DB49F01-6E74-41FC-9AA0-A6A525911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813" y="3042412"/>
              <a:ext cx="2948029" cy="328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80975" indent="-180975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1D3649"/>
                  </a:solidFill>
                </a:rPr>
                <a:t>Monitoreo y análisis de </a:t>
              </a:r>
            </a:p>
            <a:p>
              <a:pPr marL="0" indent="0">
                <a:spcAft>
                  <a:spcPts val="405"/>
                </a:spcAft>
              </a:pPr>
              <a:r>
                <a:rPr lang="es-CL" altLang="en-US" sz="1080" dirty="0">
                  <a:solidFill>
                    <a:srgbClr val="1D3649"/>
                  </a:solidFill>
                </a:rPr>
                <a:t>     seguridad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Antivirus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 err="1">
                  <a:solidFill>
                    <a:srgbClr val="1D3649"/>
                  </a:solidFill>
                </a:rPr>
                <a:t>Honeypots</a:t>
              </a:r>
              <a:endParaRPr lang="es-CL" altLang="en-US" sz="1080" dirty="0">
                <a:solidFill>
                  <a:srgbClr val="1D3649"/>
                </a:solidFill>
              </a:endParaRP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1D3649"/>
                  </a:solidFill>
                </a:rPr>
                <a:t>Sistemas de detección de </a:t>
              </a:r>
            </a:p>
            <a:p>
              <a:pPr marL="0" indent="0">
                <a:spcAft>
                  <a:spcPts val="405"/>
                </a:spcAft>
              </a:pPr>
              <a:r>
                <a:rPr lang="es-CL" altLang="en-US" sz="1080" dirty="0">
                  <a:solidFill>
                    <a:srgbClr val="1D3649"/>
                  </a:solidFill>
                </a:rPr>
                <a:t>     Intrusos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FF0000"/>
                  </a:solidFill>
                </a:rPr>
                <a:t>Análisis de logs PLC/HMI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r>
                <a:rPr lang="es-CL" altLang="en-US" sz="1080" dirty="0">
                  <a:solidFill>
                    <a:srgbClr val="1D3649"/>
                  </a:solidFill>
                </a:rPr>
                <a:t>Detección de intrusiones </a:t>
              </a:r>
            </a:p>
            <a:p>
              <a:pPr marL="0" indent="0">
                <a:spcAft>
                  <a:spcPts val="405"/>
                </a:spcAft>
              </a:pPr>
              <a:r>
                <a:rPr lang="es-CL" altLang="en-US" sz="1080" dirty="0">
                  <a:solidFill>
                    <a:srgbClr val="1D3649"/>
                  </a:solidFill>
                </a:rPr>
                <a:t>     físicas. / DLP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</a:pPr>
              <a:endParaRPr lang="es-CL" altLang="en-US" sz="1080" dirty="0">
                <a:solidFill>
                  <a:srgbClr val="1D3649"/>
                </a:solidFill>
              </a:endParaRPr>
            </a:p>
          </p:txBody>
        </p:sp>
        <p:sp>
          <p:nvSpPr>
            <p:cNvPr id="19" name="TextBox 65">
              <a:extLst>
                <a:ext uri="{FF2B5EF4-FFF2-40B4-BE49-F238E27FC236}">
                  <a16:creationId xmlns:a16="http://schemas.microsoft.com/office/drawing/2014/main" id="{9D9B5077-4A35-4E8E-8120-62FDE5EE6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1852" y="3056865"/>
              <a:ext cx="3957296" cy="31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0975" indent="-180975"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spcAft>
                  <a:spcPts val="405"/>
                </a:spcAft>
                <a:defRPr/>
              </a:pPr>
              <a:r>
                <a:rPr lang="es-CL" sz="1080" dirty="0">
                  <a:solidFill>
                    <a:srgbClr val="1D3649"/>
                  </a:solidFill>
                </a:rPr>
                <a:t>Gestión de Seguridad: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sz="1080" dirty="0">
                  <a:solidFill>
                    <a:srgbClr val="1D3649"/>
                  </a:solidFill>
                </a:rPr>
                <a:t>Mejorar la gestión de Seguridad (ISMS)</a:t>
              </a:r>
              <a:br>
                <a:rPr lang="es-CL" sz="1080" dirty="0">
                  <a:solidFill>
                    <a:srgbClr val="1D3649"/>
                  </a:solidFill>
                </a:rPr>
              </a:br>
              <a:r>
                <a:rPr lang="es-CL" sz="1080" dirty="0">
                  <a:solidFill>
                    <a:srgbClr val="1D3649"/>
                  </a:solidFill>
                </a:rPr>
                <a:t>- procesos</a:t>
              </a:r>
              <a:br>
                <a:rPr lang="es-CL" sz="1080" dirty="0">
                  <a:solidFill>
                    <a:srgbClr val="1D3649"/>
                  </a:solidFill>
                </a:rPr>
              </a:br>
              <a:r>
                <a:rPr lang="es-CL" sz="1080" dirty="0">
                  <a:solidFill>
                    <a:srgbClr val="1D3649"/>
                  </a:solidFill>
                </a:rPr>
                <a:t>- personas</a:t>
              </a:r>
              <a:br>
                <a:rPr lang="es-CL" sz="1080" dirty="0">
                  <a:solidFill>
                    <a:srgbClr val="1D3649"/>
                  </a:solidFill>
                </a:rPr>
              </a:br>
              <a:r>
                <a:rPr lang="es-CL" sz="1080" dirty="0">
                  <a:solidFill>
                    <a:srgbClr val="1D3649"/>
                  </a:solidFill>
                </a:rPr>
                <a:t>- tecnología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sz="1080" dirty="0">
                  <a:solidFill>
                    <a:srgbClr val="1D3649"/>
                  </a:solidFill>
                </a:rPr>
                <a:t>Respuesta a incidentes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sz="1080" dirty="0">
                  <a:solidFill>
                    <a:srgbClr val="1D3649"/>
                  </a:solidFill>
                </a:rPr>
                <a:t>Gestión de eventos e incidentes</a:t>
              </a:r>
              <a:br>
                <a:rPr lang="es-CL" sz="1080" dirty="0">
                  <a:solidFill>
                    <a:srgbClr val="1D3649"/>
                  </a:solidFill>
                </a:rPr>
              </a:br>
              <a:r>
                <a:rPr lang="es-CL" sz="1080" dirty="0">
                  <a:solidFill>
                    <a:srgbClr val="1D3649"/>
                  </a:solidFill>
                </a:rPr>
                <a:t>- Indicadores de amenaza</a:t>
              </a:r>
              <a:br>
                <a:rPr lang="es-CL" sz="1080" dirty="0">
                  <a:solidFill>
                    <a:srgbClr val="1D3649"/>
                  </a:solidFill>
                </a:rPr>
              </a:br>
              <a:r>
                <a:rPr lang="es-CL" sz="1080" dirty="0">
                  <a:solidFill>
                    <a:srgbClr val="1D3649"/>
                  </a:solidFill>
                </a:rPr>
                <a:t>- Información de Seguridad</a:t>
              </a:r>
            </a:p>
            <a:p>
              <a:pPr>
                <a:spcAft>
                  <a:spcPts val="405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sz="1080" dirty="0">
                  <a:solidFill>
                    <a:srgbClr val="1D3649"/>
                  </a:solidFill>
                </a:rPr>
                <a:t>Investigación de Incidentes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A8857B36-ABF5-42B6-A7E5-C581F239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192" y="6822274"/>
              <a:ext cx="5577509" cy="341980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CL" altLang="en-US" sz="900" b="1" dirty="0">
                  <a:solidFill>
                    <a:srgbClr val="FF0000"/>
                  </a:solidFill>
                </a:rPr>
                <a:t>Rojo = Generalmente inaplicable en redes de control y procesos.</a:t>
              </a:r>
              <a:endParaRPr lang="es-CL" altLang="en-US" sz="900" b="1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9DCB0-7A90-4C0B-A8C0-1FA202002783}"/>
              </a:ext>
            </a:extLst>
          </p:cNvPr>
          <p:cNvCxnSpPr/>
          <p:nvPr/>
        </p:nvCxnSpPr>
        <p:spPr>
          <a:xfrm flipV="1">
            <a:off x="8205312" y="1952625"/>
            <a:ext cx="0" cy="451485"/>
          </a:xfrm>
          <a:prstGeom prst="line">
            <a:avLst/>
          </a:prstGeom>
          <a:ln w="38100">
            <a:solidFill>
              <a:srgbClr val="004266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10651E-FD17-4871-91D6-8B72E78CB450}"/>
              </a:ext>
            </a:extLst>
          </p:cNvPr>
          <p:cNvCxnSpPr/>
          <p:nvPr/>
        </p:nvCxnSpPr>
        <p:spPr>
          <a:xfrm>
            <a:off x="3713322" y="1872615"/>
            <a:ext cx="0" cy="195740"/>
          </a:xfrm>
          <a:prstGeom prst="line">
            <a:avLst/>
          </a:prstGeom>
          <a:ln w="38100">
            <a:solidFill>
              <a:srgbClr val="00649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396FFF-C030-49D7-937E-657F57C28906}"/>
              </a:ext>
            </a:extLst>
          </p:cNvPr>
          <p:cNvCxnSpPr>
            <a:stCxn id="10" idx="3"/>
          </p:cNvCxnSpPr>
          <p:nvPr/>
        </p:nvCxnSpPr>
        <p:spPr>
          <a:xfrm>
            <a:off x="7953852" y="2404111"/>
            <a:ext cx="251460" cy="2858"/>
          </a:xfrm>
          <a:prstGeom prst="line">
            <a:avLst/>
          </a:prstGeom>
          <a:ln w="38100">
            <a:solidFill>
              <a:srgbClr val="00649D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0">
            <a:extLst>
              <a:ext uri="{FF2B5EF4-FFF2-40B4-BE49-F238E27FC236}">
                <a16:creationId xmlns:a16="http://schemas.microsoft.com/office/drawing/2014/main" id="{874B7E8F-EFBE-4A76-83C1-4616788F5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781" y="1590675"/>
            <a:ext cx="121058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n-US" sz="1260" b="1" dirty="0">
                <a:solidFill>
                  <a:srgbClr val="F04E37"/>
                </a:solidFill>
              </a:rPr>
              <a:t>Problemas </a:t>
            </a:r>
          </a:p>
          <a:p>
            <a:pPr algn="ctr" eaLnBrk="1" hangingPunct="1"/>
            <a:r>
              <a:rPr lang="es-CL" altLang="en-US" sz="1260" b="1" dirty="0">
                <a:solidFill>
                  <a:srgbClr val="F04E37"/>
                </a:solidFill>
              </a:rPr>
              <a:t>de Seguridad</a:t>
            </a:r>
          </a:p>
        </p:txBody>
      </p:sp>
      <p:cxnSp>
        <p:nvCxnSpPr>
          <p:cNvPr id="25" name="Straight Arrow Connector 21">
            <a:extLst>
              <a:ext uri="{FF2B5EF4-FFF2-40B4-BE49-F238E27FC236}">
                <a16:creationId xmlns:a16="http://schemas.microsoft.com/office/drawing/2014/main" id="{A0FDFEAC-A5A9-4C2D-AD6F-2CEEC18934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6075" y="2081212"/>
            <a:ext cx="0" cy="161450"/>
          </a:xfrm>
          <a:prstGeom prst="straightConnector1">
            <a:avLst/>
          </a:prstGeom>
          <a:noFill/>
          <a:ln w="31750" algn="ctr">
            <a:solidFill>
              <a:srgbClr val="F04E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2">
            <a:extLst>
              <a:ext uri="{FF2B5EF4-FFF2-40B4-BE49-F238E27FC236}">
                <a16:creationId xmlns:a16="http://schemas.microsoft.com/office/drawing/2014/main" id="{F5CE43D1-1FF8-4BDC-A582-9615A471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424" y="1595203"/>
            <a:ext cx="156324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n-US" sz="1260" b="1" dirty="0">
                <a:solidFill>
                  <a:srgbClr val="00649D"/>
                </a:solidFill>
              </a:rPr>
              <a:t>(Mejora Continua)</a:t>
            </a:r>
            <a:endParaRPr lang="es-CL" altLang="en-US" sz="1260" dirty="0">
              <a:solidFill>
                <a:srgbClr val="006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2621" y="557671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¿Estamos siendo exagerados?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99870-80E9-40C5-B124-EF9C5627D2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sz="2400" dirty="0" err="1"/>
              <a:t>Shodan</a:t>
            </a:r>
            <a:r>
              <a:rPr lang="es-PE" sz="2400" dirty="0"/>
              <a:t> </a:t>
            </a:r>
          </a:p>
          <a:p>
            <a:pPr lvl="1"/>
            <a:r>
              <a:rPr lang="es-PE" sz="2000" dirty="0"/>
              <a:t>Si está conectado a internet lo puedo encontrar</a:t>
            </a:r>
          </a:p>
          <a:p>
            <a:pPr lvl="1"/>
            <a:r>
              <a:rPr lang="es-PE" sz="2000" dirty="0"/>
              <a:t>¿Refrigeradores, Cámaras, </a:t>
            </a:r>
            <a:r>
              <a:rPr lang="es-PE" sz="2000" dirty="0" err="1"/>
              <a:t>etc</a:t>
            </a:r>
            <a:r>
              <a:rPr lang="es-PE" sz="2000" dirty="0"/>
              <a:t>?</a:t>
            </a:r>
          </a:p>
          <a:p>
            <a:endParaRPr lang="es-P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85151-8AB5-4848-857E-776079DC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12" y="1605600"/>
            <a:ext cx="3827169" cy="23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Si está conectado a Internet…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914C2-3479-470C-94E6-59BE8CBBE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0" y="1330140"/>
            <a:ext cx="6412825" cy="34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…con las instrucciones adecuadas se obtiene información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3FBF6-C563-416C-859D-CC660BEB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0" y="1422637"/>
            <a:ext cx="6688464" cy="35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7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Un programa efectivo de seguridad comienza con la estrategia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3B9DBCFE-1582-45A0-9ED7-977FE7B1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882" y="1422636"/>
            <a:ext cx="5194660" cy="3430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96912-559D-45F0-98CA-ECB622F3255A}"/>
              </a:ext>
            </a:extLst>
          </p:cNvPr>
          <p:cNvSpPr txBox="1"/>
          <p:nvPr/>
        </p:nvSpPr>
        <p:spPr>
          <a:xfrm>
            <a:off x="707263" y="1547708"/>
            <a:ext cx="345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rgbClr val="1D3649"/>
                </a:solidFill>
              </a:rPr>
              <a:t>Establecer un modelo organizacional y operacional para ejecutar los procesos y lograr los objetivos.</a:t>
            </a:r>
          </a:p>
        </p:txBody>
      </p:sp>
    </p:spTree>
    <p:extLst>
      <p:ext uri="{BB962C8B-B14F-4D97-AF65-F5344CB8AC3E}">
        <p14:creationId xmlns:p14="http://schemas.microsoft.com/office/powerpoint/2010/main" val="220616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Planeamiento de defensa en profundidad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8CBCEC-A110-40A5-BF25-3EA22B8BA4E9}"/>
              </a:ext>
            </a:extLst>
          </p:cNvPr>
          <p:cNvSpPr/>
          <p:nvPr/>
        </p:nvSpPr>
        <p:spPr>
          <a:xfrm>
            <a:off x="-1" y="4879080"/>
            <a:ext cx="59340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lang="en-US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Recommended Practice: Improving Industrial Control System Cybersecurity with Defense-in-Depth Strategies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, ICS-CERT </a:t>
            </a:r>
            <a:r>
              <a:rPr lang="es-PE" altLang="en-US" sz="7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Sep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 2016.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52D3B-54B2-4D28-83FB-7CB17181D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78" y="1422636"/>
            <a:ext cx="3659283" cy="33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Capas de gestión de riesgo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EFB2B-7C83-45DE-A694-9BB256F6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49" y="1422636"/>
            <a:ext cx="6574751" cy="2248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499C2-4FB1-439A-A9F0-264B9FAF382A}"/>
              </a:ext>
            </a:extLst>
          </p:cNvPr>
          <p:cNvSpPr/>
          <p:nvPr/>
        </p:nvSpPr>
        <p:spPr>
          <a:xfrm>
            <a:off x="-1" y="4879080"/>
            <a:ext cx="59340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lang="en-US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Recommended Practice: Improving Industrial Control System Cybersecurity with Defense-in-Depth Strategies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, ICS-CERT </a:t>
            </a:r>
            <a:r>
              <a:rPr lang="es-PE" altLang="en-US" sz="7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Sep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 2016.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7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8">
            <a:extLst>
              <a:ext uri="{FF2B5EF4-FFF2-40B4-BE49-F238E27FC236}">
                <a16:creationId xmlns:a16="http://schemas.microsoft.com/office/drawing/2014/main" id="{8B729BAB-FF27-4AA7-8C50-DD4471AE6E86}"/>
              </a:ext>
            </a:extLst>
          </p:cNvPr>
          <p:cNvGrpSpPr>
            <a:grpSpLocks/>
          </p:cNvGrpSpPr>
          <p:nvPr/>
        </p:nvGrpSpPr>
        <p:grpSpPr bwMode="auto">
          <a:xfrm>
            <a:off x="-73819" y="0"/>
            <a:ext cx="9372600" cy="4939904"/>
            <a:chOff x="-37307" y="0"/>
            <a:chExt cx="8822078" cy="4589463"/>
          </a:xfrm>
        </p:grpSpPr>
        <p:grpSp>
          <p:nvGrpSpPr>
            <p:cNvPr id="20485" name="Group 30">
              <a:extLst>
                <a:ext uri="{FF2B5EF4-FFF2-40B4-BE49-F238E27FC236}">
                  <a16:creationId xmlns:a16="http://schemas.microsoft.com/office/drawing/2014/main" id="{991DB43D-9017-4137-8117-2BA089163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307" y="0"/>
              <a:ext cx="8822078" cy="2286000"/>
              <a:chOff x="125" y="864"/>
              <a:chExt cx="5491" cy="1440"/>
            </a:xfrm>
          </p:grpSpPr>
          <p:sp>
            <p:nvSpPr>
              <p:cNvPr id="20499" name="Title 7">
                <a:extLst>
                  <a:ext uri="{FF2B5EF4-FFF2-40B4-BE49-F238E27FC236}">
                    <a16:creationId xmlns:a16="http://schemas.microsoft.com/office/drawing/2014/main" id="{561EAC9D-044E-4286-BBE0-5EDE2E4F0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" y="1392"/>
                <a:ext cx="5472" cy="4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s-PE" sz="2400">
                    <a:solidFill>
                      <a:srgbClr val="1D3649"/>
                    </a:solidFill>
                  </a:rPr>
                  <a:t>Project or pursuit name</a:t>
                </a:r>
                <a:br>
                  <a:rPr lang="en-US" altLang="es-PE" sz="2400">
                    <a:solidFill>
                      <a:srgbClr val="1D3649"/>
                    </a:solidFill>
                  </a:rPr>
                </a:br>
                <a:r>
                  <a:rPr lang="en-US" altLang="es-PE" sz="1350">
                    <a:solidFill>
                      <a:srgbClr val="1D3649"/>
                    </a:solidFill>
                  </a:rPr>
                  <a:t>Subtitle</a:t>
                </a:r>
              </a:p>
            </p:txBody>
          </p:sp>
          <p:pic>
            <p:nvPicPr>
              <p:cNvPr id="20500" name="Picture 5" descr="osa_keyboard_security_300x214_blue">
                <a:extLst>
                  <a:ext uri="{FF2B5EF4-FFF2-40B4-BE49-F238E27FC236}">
                    <a16:creationId xmlns:a16="http://schemas.microsoft.com/office/drawing/2014/main" id="{0BCE888C-35A2-42D1-8991-70E6E29C9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864"/>
                <a:ext cx="5395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1" name="Rectangle 6">
                <a:extLst>
                  <a:ext uri="{FF2B5EF4-FFF2-40B4-BE49-F238E27FC236}">
                    <a16:creationId xmlns:a16="http://schemas.microsoft.com/office/drawing/2014/main" id="{EBAC4ABA-F6B2-4CC7-923F-2741A262E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" y="864"/>
                <a:ext cx="854" cy="322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  <p:sp>
            <p:nvSpPr>
              <p:cNvPr id="20502" name="Rectangle 7">
                <a:extLst>
                  <a:ext uri="{FF2B5EF4-FFF2-40B4-BE49-F238E27FC236}">
                    <a16:creationId xmlns:a16="http://schemas.microsoft.com/office/drawing/2014/main" id="{80389F4B-6EE1-4CD3-842A-C55650999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" y="1421"/>
                <a:ext cx="854" cy="323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  <p:sp>
            <p:nvSpPr>
              <p:cNvPr id="20503" name="Rectangle 8">
                <a:extLst>
                  <a:ext uri="{FF2B5EF4-FFF2-40B4-BE49-F238E27FC236}">
                    <a16:creationId xmlns:a16="http://schemas.microsoft.com/office/drawing/2014/main" id="{A68679BF-AD57-4803-816D-36BC5B41E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" y="1981"/>
                <a:ext cx="268" cy="322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  <p:sp>
            <p:nvSpPr>
              <p:cNvPr id="20504" name="Rectangle 9">
                <a:extLst>
                  <a:ext uri="{FF2B5EF4-FFF2-40B4-BE49-F238E27FC236}">
                    <a16:creationId xmlns:a16="http://schemas.microsoft.com/office/drawing/2014/main" id="{127EF514-E72E-4349-A1A4-E3A49DD08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" y="864"/>
                <a:ext cx="854" cy="322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  <p:sp>
            <p:nvSpPr>
              <p:cNvPr id="20505" name="Rectangle 10">
                <a:extLst>
                  <a:ext uri="{FF2B5EF4-FFF2-40B4-BE49-F238E27FC236}">
                    <a16:creationId xmlns:a16="http://schemas.microsoft.com/office/drawing/2014/main" id="{6A2885D5-AA5F-4A3E-B266-77B0710B7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" y="1421"/>
                <a:ext cx="854" cy="323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  <p:sp>
            <p:nvSpPr>
              <p:cNvPr id="20506" name="Rectangle 11">
                <a:extLst>
                  <a:ext uri="{FF2B5EF4-FFF2-40B4-BE49-F238E27FC236}">
                    <a16:creationId xmlns:a16="http://schemas.microsoft.com/office/drawing/2014/main" id="{56AE8751-ADF7-4AFD-AF8B-1D635EFC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1" y="1981"/>
                <a:ext cx="268" cy="322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  <p:sp>
            <p:nvSpPr>
              <p:cNvPr id="20507" name="Freeform 12">
                <a:extLst>
                  <a:ext uri="{FF2B5EF4-FFF2-40B4-BE49-F238E27FC236}">
                    <a16:creationId xmlns:a16="http://schemas.microsoft.com/office/drawing/2014/main" id="{BC6FE59E-875C-49B2-B31D-4C4CC6602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864"/>
                <a:ext cx="2850" cy="322"/>
              </a:xfrm>
              <a:custGeom>
                <a:avLst/>
                <a:gdLst>
                  <a:gd name="T0" fmla="*/ 0 w 2880"/>
                  <a:gd name="T1" fmla="*/ 0 h 288"/>
                  <a:gd name="T2" fmla="*/ 0 w 2880"/>
                  <a:gd name="T3" fmla="*/ 564 h 288"/>
                  <a:gd name="T4" fmla="*/ 2654 w 2880"/>
                  <a:gd name="T5" fmla="*/ 564 h 288"/>
                  <a:gd name="T6" fmla="*/ 2614 w 2880"/>
                  <a:gd name="T7" fmla="*/ 500 h 288"/>
                  <a:gd name="T8" fmla="*/ 2451 w 2880"/>
                  <a:gd name="T9" fmla="*/ 263 h 288"/>
                  <a:gd name="T10" fmla="*/ 2239 w 2880"/>
                  <a:gd name="T11" fmla="*/ 91 h 288"/>
                  <a:gd name="T12" fmla="*/ 2054 w 2880"/>
                  <a:gd name="T13" fmla="*/ 19 h 288"/>
                  <a:gd name="T14" fmla="*/ 1947 w 2880"/>
                  <a:gd name="T15" fmla="*/ 0 h 288"/>
                  <a:gd name="T16" fmla="*/ 0 w 2880"/>
                  <a:gd name="T17" fmla="*/ 0 h 2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0"/>
                  <a:gd name="T28" fmla="*/ 0 h 288"/>
                  <a:gd name="T29" fmla="*/ 2880 w 2880"/>
                  <a:gd name="T30" fmla="*/ 288 h 2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0" h="288">
                    <a:moveTo>
                      <a:pt x="0" y="0"/>
                    </a:moveTo>
                    <a:lnTo>
                      <a:pt x="0" y="288"/>
                    </a:lnTo>
                    <a:lnTo>
                      <a:pt x="2880" y="288"/>
                    </a:lnTo>
                    <a:lnTo>
                      <a:pt x="2838" y="256"/>
                    </a:lnTo>
                    <a:cubicBezTo>
                      <a:pt x="2838" y="256"/>
                      <a:pt x="2728" y="169"/>
                      <a:pt x="2660" y="134"/>
                    </a:cubicBezTo>
                    <a:cubicBezTo>
                      <a:pt x="2592" y="99"/>
                      <a:pt x="2502" y="67"/>
                      <a:pt x="2430" y="46"/>
                    </a:cubicBezTo>
                    <a:cubicBezTo>
                      <a:pt x="2358" y="25"/>
                      <a:pt x="2283" y="18"/>
                      <a:pt x="2230" y="10"/>
                    </a:cubicBezTo>
                    <a:lnTo>
                      <a:pt x="2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PE" sz="1350">
                  <a:solidFill>
                    <a:srgbClr val="1D364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08" name="Freeform 13">
                <a:extLst>
                  <a:ext uri="{FF2B5EF4-FFF2-40B4-BE49-F238E27FC236}">
                    <a16:creationId xmlns:a16="http://schemas.microsoft.com/office/drawing/2014/main" id="{D34112B8-FD8E-4C27-B3FA-BAED432D7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1421"/>
                <a:ext cx="3161" cy="325"/>
              </a:xfrm>
              <a:custGeom>
                <a:avLst/>
                <a:gdLst>
                  <a:gd name="T0" fmla="*/ 0 w 3194"/>
                  <a:gd name="T1" fmla="*/ 0 h 290"/>
                  <a:gd name="T2" fmla="*/ 0 w 3194"/>
                  <a:gd name="T3" fmla="*/ 575 h 290"/>
                  <a:gd name="T4" fmla="*/ 2945 w 3194"/>
                  <a:gd name="T5" fmla="*/ 581 h 290"/>
                  <a:gd name="T6" fmla="*/ 2939 w 3194"/>
                  <a:gd name="T7" fmla="*/ 512 h 290"/>
                  <a:gd name="T8" fmla="*/ 2913 w 3194"/>
                  <a:gd name="T9" fmla="*/ 295 h 290"/>
                  <a:gd name="T10" fmla="*/ 2875 w 3194"/>
                  <a:gd name="T11" fmla="*/ 68 h 290"/>
                  <a:gd name="T12" fmla="*/ 2862 w 3194"/>
                  <a:gd name="T13" fmla="*/ 2 h 290"/>
                  <a:gd name="T14" fmla="*/ 0 w 3194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4"/>
                  <a:gd name="T25" fmla="*/ 0 h 290"/>
                  <a:gd name="T26" fmla="*/ 3194 w 3194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4" h="290">
                    <a:moveTo>
                      <a:pt x="0" y="0"/>
                    </a:moveTo>
                    <a:lnTo>
                      <a:pt x="0" y="288"/>
                    </a:lnTo>
                    <a:lnTo>
                      <a:pt x="3194" y="290"/>
                    </a:lnTo>
                    <a:lnTo>
                      <a:pt x="3188" y="256"/>
                    </a:lnTo>
                    <a:cubicBezTo>
                      <a:pt x="3182" y="232"/>
                      <a:pt x="3172" y="183"/>
                      <a:pt x="3160" y="146"/>
                    </a:cubicBezTo>
                    <a:cubicBezTo>
                      <a:pt x="3146" y="103"/>
                      <a:pt x="3128" y="58"/>
                      <a:pt x="3118" y="34"/>
                    </a:cubicBezTo>
                    <a:lnTo>
                      <a:pt x="310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PE" sz="1350">
                  <a:solidFill>
                    <a:srgbClr val="1D364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09" name="Rectangle 15">
                <a:extLst>
                  <a:ext uri="{FF2B5EF4-FFF2-40B4-BE49-F238E27FC236}">
                    <a16:creationId xmlns:a16="http://schemas.microsoft.com/office/drawing/2014/main" id="{77F8C2DB-69E4-41E1-8333-3DD559D92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1981"/>
                <a:ext cx="854" cy="322"/>
              </a:xfrm>
              <a:prstGeom prst="rect">
                <a:avLst/>
              </a:prstGeom>
              <a:solidFill>
                <a:srgbClr val="FEFFFE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s-PE" sz="1350">
                  <a:solidFill>
                    <a:srgbClr val="1D3649"/>
                  </a:solidFill>
                </a:endParaRPr>
              </a:p>
            </p:txBody>
          </p:sp>
        </p:grpSp>
        <p:grpSp>
          <p:nvGrpSpPr>
            <p:cNvPr id="20486" name="Group 46">
              <a:extLst>
                <a:ext uri="{FF2B5EF4-FFF2-40B4-BE49-F238E27FC236}">
                  <a16:creationId xmlns:a16="http://schemas.microsoft.com/office/drawing/2014/main" id="{6883BE9E-5892-4E2D-A65D-9F4929ADF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284413"/>
              <a:ext cx="8691585" cy="2305050"/>
              <a:chOff x="158" y="2354"/>
              <a:chExt cx="5474" cy="1452"/>
            </a:xfrm>
          </p:grpSpPr>
          <p:pic>
            <p:nvPicPr>
              <p:cNvPr id="20487" name="Picture 47" descr="aisblue">
                <a:extLst>
                  <a:ext uri="{FF2B5EF4-FFF2-40B4-BE49-F238E27FC236}">
                    <a16:creationId xmlns:a16="http://schemas.microsoft.com/office/drawing/2014/main" id="{2275F207-E249-4CCE-8436-F0047D8F77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387"/>
                <a:ext cx="5444" cy="1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88" name="Group 48">
                <a:extLst>
                  <a:ext uri="{FF2B5EF4-FFF2-40B4-BE49-F238E27FC236}">
                    <a16:creationId xmlns:a16="http://schemas.microsoft.com/office/drawing/2014/main" id="{7E308E9D-D92B-4633-B71C-365ED7621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2354"/>
                <a:ext cx="5474" cy="1452"/>
                <a:chOff x="160" y="2308"/>
                <a:chExt cx="5437" cy="1399"/>
              </a:xfrm>
            </p:grpSpPr>
            <p:sp>
              <p:nvSpPr>
                <p:cNvPr id="20489" name="Rectangle 49">
                  <a:extLst>
                    <a:ext uri="{FF2B5EF4-FFF2-40B4-BE49-F238E27FC236}">
                      <a16:creationId xmlns:a16="http://schemas.microsoft.com/office/drawing/2014/main" id="{D86B0F97-7968-400E-832E-B66E09763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" y="2308"/>
                  <a:ext cx="858" cy="288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  <p:sp>
              <p:nvSpPr>
                <p:cNvPr id="20490" name="Rectangle 50">
                  <a:extLst>
                    <a:ext uri="{FF2B5EF4-FFF2-40B4-BE49-F238E27FC236}">
                      <a16:creationId xmlns:a16="http://schemas.microsoft.com/office/drawing/2014/main" id="{082D5512-D058-4C72-A108-C37E3A9E0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" y="2862"/>
                  <a:ext cx="858" cy="289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  <p:sp>
              <p:nvSpPr>
                <p:cNvPr id="20491" name="Rectangle 51">
                  <a:extLst>
                    <a:ext uri="{FF2B5EF4-FFF2-40B4-BE49-F238E27FC236}">
                      <a16:creationId xmlns:a16="http://schemas.microsoft.com/office/drawing/2014/main" id="{34F05190-82FE-42B7-A8E4-85DD70495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" y="3419"/>
                  <a:ext cx="269" cy="288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  <p:sp>
              <p:nvSpPr>
                <p:cNvPr id="20492" name="Rectangle 52">
                  <a:extLst>
                    <a:ext uri="{FF2B5EF4-FFF2-40B4-BE49-F238E27FC236}">
                      <a16:creationId xmlns:a16="http://schemas.microsoft.com/office/drawing/2014/main" id="{EBC6ED88-3A29-4EB7-99B5-500C1396D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9" y="2308"/>
                  <a:ext cx="858" cy="288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  <p:sp>
              <p:nvSpPr>
                <p:cNvPr id="20493" name="Rectangle 53">
                  <a:extLst>
                    <a:ext uri="{FF2B5EF4-FFF2-40B4-BE49-F238E27FC236}">
                      <a16:creationId xmlns:a16="http://schemas.microsoft.com/office/drawing/2014/main" id="{259414C5-FE9E-4C4D-B687-F6A5200F1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9" y="2862"/>
                  <a:ext cx="858" cy="289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  <p:sp>
              <p:nvSpPr>
                <p:cNvPr id="20494" name="Rectangle 54">
                  <a:extLst>
                    <a:ext uri="{FF2B5EF4-FFF2-40B4-BE49-F238E27FC236}">
                      <a16:creationId xmlns:a16="http://schemas.microsoft.com/office/drawing/2014/main" id="{2079D3E5-39BA-4C62-BD22-32D411702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8" y="3419"/>
                  <a:ext cx="269" cy="288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  <p:sp>
              <p:nvSpPr>
                <p:cNvPr id="20495" name="Freeform 55">
                  <a:extLst>
                    <a:ext uri="{FF2B5EF4-FFF2-40B4-BE49-F238E27FC236}">
                      <a16:creationId xmlns:a16="http://schemas.microsoft.com/office/drawing/2014/main" id="{372CD785-FFFD-4494-8771-C8D43D38E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" y="2308"/>
                  <a:ext cx="2862" cy="288"/>
                </a:xfrm>
                <a:custGeom>
                  <a:avLst/>
                  <a:gdLst>
                    <a:gd name="T0" fmla="*/ 0 w 2880"/>
                    <a:gd name="T1" fmla="*/ 0 h 288"/>
                    <a:gd name="T2" fmla="*/ 0 w 2880"/>
                    <a:gd name="T3" fmla="*/ 288 h 288"/>
                    <a:gd name="T4" fmla="*/ 2756 w 2880"/>
                    <a:gd name="T5" fmla="*/ 288 h 288"/>
                    <a:gd name="T6" fmla="*/ 2716 w 2880"/>
                    <a:gd name="T7" fmla="*/ 256 h 288"/>
                    <a:gd name="T8" fmla="*/ 2546 w 2880"/>
                    <a:gd name="T9" fmla="*/ 134 h 288"/>
                    <a:gd name="T10" fmla="*/ 2325 w 2880"/>
                    <a:gd name="T11" fmla="*/ 46 h 288"/>
                    <a:gd name="T12" fmla="*/ 2134 w 2880"/>
                    <a:gd name="T13" fmla="*/ 10 h 288"/>
                    <a:gd name="T14" fmla="*/ 2021 w 2880"/>
                    <a:gd name="T15" fmla="*/ 0 h 288"/>
                    <a:gd name="T16" fmla="*/ 0 w 2880"/>
                    <a:gd name="T17" fmla="*/ 0 h 2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880" h="28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2880" y="288"/>
                      </a:lnTo>
                      <a:lnTo>
                        <a:pt x="2838" y="256"/>
                      </a:lnTo>
                      <a:cubicBezTo>
                        <a:pt x="2838" y="256"/>
                        <a:pt x="2728" y="169"/>
                        <a:pt x="2660" y="134"/>
                      </a:cubicBezTo>
                      <a:cubicBezTo>
                        <a:pt x="2592" y="99"/>
                        <a:pt x="2502" y="67"/>
                        <a:pt x="2430" y="46"/>
                      </a:cubicBezTo>
                      <a:cubicBezTo>
                        <a:pt x="2358" y="25"/>
                        <a:pt x="2283" y="18"/>
                        <a:pt x="2230" y="10"/>
                      </a:cubicBezTo>
                      <a:lnTo>
                        <a:pt x="21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PE" sz="1350">
                    <a:solidFill>
                      <a:srgbClr val="1D364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0496" name="Freeform 56">
                  <a:extLst>
                    <a:ext uri="{FF2B5EF4-FFF2-40B4-BE49-F238E27FC236}">
                      <a16:creationId xmlns:a16="http://schemas.microsoft.com/office/drawing/2014/main" id="{CBD0F555-AF14-49AA-964F-CFE7A58A9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" y="2862"/>
                  <a:ext cx="3174" cy="291"/>
                </a:xfrm>
                <a:custGeom>
                  <a:avLst/>
                  <a:gdLst>
                    <a:gd name="T0" fmla="*/ 0 w 3194"/>
                    <a:gd name="T1" fmla="*/ 0 h 290"/>
                    <a:gd name="T2" fmla="*/ 0 w 3194"/>
                    <a:gd name="T3" fmla="*/ 295 h 290"/>
                    <a:gd name="T4" fmla="*/ 3057 w 3194"/>
                    <a:gd name="T5" fmla="*/ 297 h 290"/>
                    <a:gd name="T6" fmla="*/ 3051 w 3194"/>
                    <a:gd name="T7" fmla="*/ 263 h 290"/>
                    <a:gd name="T8" fmla="*/ 3024 w 3194"/>
                    <a:gd name="T9" fmla="*/ 153 h 290"/>
                    <a:gd name="T10" fmla="*/ 2984 w 3194"/>
                    <a:gd name="T11" fmla="*/ 34 h 290"/>
                    <a:gd name="T12" fmla="*/ 2969 w 3194"/>
                    <a:gd name="T13" fmla="*/ 2 h 290"/>
                    <a:gd name="T14" fmla="*/ 0 w 3194"/>
                    <a:gd name="T15" fmla="*/ 0 h 2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94" h="290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3194" y="290"/>
                      </a:lnTo>
                      <a:lnTo>
                        <a:pt x="3188" y="256"/>
                      </a:lnTo>
                      <a:cubicBezTo>
                        <a:pt x="3182" y="232"/>
                        <a:pt x="3172" y="183"/>
                        <a:pt x="3160" y="146"/>
                      </a:cubicBezTo>
                      <a:cubicBezTo>
                        <a:pt x="3146" y="103"/>
                        <a:pt x="3128" y="58"/>
                        <a:pt x="3118" y="34"/>
                      </a:cubicBezTo>
                      <a:lnTo>
                        <a:pt x="310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PE" sz="1350">
                    <a:solidFill>
                      <a:srgbClr val="1D364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0497" name="Freeform 57">
                  <a:extLst>
                    <a:ext uri="{FF2B5EF4-FFF2-40B4-BE49-F238E27FC236}">
                      <a16:creationId xmlns:a16="http://schemas.microsoft.com/office/drawing/2014/main" id="{C1F75892-E897-496D-8E8A-C484A2A53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5" y="3417"/>
                  <a:ext cx="916" cy="290"/>
                </a:xfrm>
                <a:custGeom>
                  <a:avLst/>
                  <a:gdLst>
                    <a:gd name="T0" fmla="*/ 0 w 3194"/>
                    <a:gd name="T1" fmla="*/ 290 h 290"/>
                    <a:gd name="T2" fmla="*/ 0 w 3194"/>
                    <a:gd name="T3" fmla="*/ 2 h 290"/>
                    <a:gd name="T4" fmla="*/ 1 w 3194"/>
                    <a:gd name="T5" fmla="*/ 0 h 290"/>
                    <a:gd name="T6" fmla="*/ 1 w 3194"/>
                    <a:gd name="T7" fmla="*/ 156 h 290"/>
                    <a:gd name="T8" fmla="*/ 1 w 3194"/>
                    <a:gd name="T9" fmla="*/ 254 h 290"/>
                    <a:gd name="T10" fmla="*/ 1 w 3194"/>
                    <a:gd name="T11" fmla="*/ 290 h 290"/>
                    <a:gd name="T12" fmla="*/ 0 w 3194"/>
                    <a:gd name="T13" fmla="*/ 290 h 2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194" h="290">
                      <a:moveTo>
                        <a:pt x="0" y="290"/>
                      </a:moveTo>
                      <a:lnTo>
                        <a:pt x="0" y="2"/>
                      </a:lnTo>
                      <a:lnTo>
                        <a:pt x="3194" y="0"/>
                      </a:lnTo>
                      <a:lnTo>
                        <a:pt x="3176" y="156"/>
                      </a:lnTo>
                      <a:cubicBezTo>
                        <a:pt x="3169" y="198"/>
                        <a:pt x="3162" y="232"/>
                        <a:pt x="3150" y="254"/>
                      </a:cubicBezTo>
                      <a:lnTo>
                        <a:pt x="3140" y="29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PE" sz="1350">
                    <a:solidFill>
                      <a:srgbClr val="1D364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0498" name="Rectangle 58">
                  <a:extLst>
                    <a:ext uri="{FF2B5EF4-FFF2-40B4-BE49-F238E27FC236}">
                      <a16:creationId xmlns:a16="http://schemas.microsoft.com/office/drawing/2014/main" id="{51751672-E814-4750-9D52-86DEA8D00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7" y="3419"/>
                  <a:ext cx="858" cy="288"/>
                </a:xfrm>
                <a:prstGeom prst="rect">
                  <a:avLst/>
                </a:prstGeom>
                <a:solidFill>
                  <a:srgbClr val="FEFFFE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s-PE" sz="1350">
                    <a:solidFill>
                      <a:srgbClr val="1D3649"/>
                    </a:solidFill>
                  </a:endParaRPr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03B368-3F39-4E0F-95EB-39B1A8CE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1645444"/>
            <a:ext cx="3744516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PE" sz="10350">
                <a:solidFill>
                  <a:srgbClr val="1D3649"/>
                </a:solidFill>
              </a:rPr>
              <a:t>O &gt; 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80BB17-F4A8-494B-8014-33BD59C1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632" y="3437335"/>
            <a:ext cx="54125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s-PE" sz="1350">
                <a:solidFill>
                  <a:srgbClr val="1D3649"/>
                </a:solidFill>
              </a:rPr>
              <a:t>“In cyberspace, the offense has the upper hand.”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s-PE" sz="1350">
                <a:solidFill>
                  <a:srgbClr val="1D3649"/>
                </a:solidFill>
              </a:rPr>
              <a:t>Deputy Secretary of US Defense, William Lynn, 2010</a:t>
            </a:r>
            <a:endParaRPr lang="es-PE" altLang="es-PE" sz="1350">
              <a:solidFill>
                <a:srgbClr val="1D3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Un ciclo de vida integrado de la Gestión del Riesgo de Seguridad ayuda a mantener el riesgo dentro de los limites de tolerancia definidos por la organización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0B7E18-C5E9-4EB5-89C6-AE986F9AFB48}"/>
              </a:ext>
            </a:extLst>
          </p:cNvPr>
          <p:cNvSpPr>
            <a:spLocks noChangeAspect="1"/>
          </p:cNvSpPr>
          <p:nvPr/>
        </p:nvSpPr>
        <p:spPr bwMode="auto">
          <a:xfrm>
            <a:off x="921832" y="1909188"/>
            <a:ext cx="2391725" cy="2309718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050" dirty="0">
                <a:solidFill>
                  <a:srgbClr val="00B2EF">
                    <a:lumMod val="50000"/>
                  </a:srgbClr>
                </a:solidFill>
                <a:ea typeface="ＭＳ Ｐゴシック" pitchFamily="34" charset="-128"/>
              </a:rPr>
              <a:t>Gobierno, Riesgo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050" dirty="0">
                <a:solidFill>
                  <a:srgbClr val="00B2EF">
                    <a:lumMod val="50000"/>
                  </a:srgbClr>
                </a:solidFill>
                <a:ea typeface="ＭＳ Ｐゴシック" pitchFamily="34" charset="-128"/>
              </a:rPr>
              <a:t>y Cumplimiento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D7BE221-F6EA-43B7-BE98-BF4649662841}"/>
              </a:ext>
            </a:extLst>
          </p:cNvPr>
          <p:cNvSpPr>
            <a:spLocks noChangeAspect="1"/>
          </p:cNvSpPr>
          <p:nvPr/>
        </p:nvSpPr>
        <p:spPr bwMode="auto">
          <a:xfrm>
            <a:off x="733994" y="1734909"/>
            <a:ext cx="2766332" cy="2657251"/>
          </a:xfrm>
          <a:prstGeom prst="arc">
            <a:avLst>
              <a:gd name="adj1" fmla="val 17776818"/>
              <a:gd name="adj2" fmla="val 20354385"/>
            </a:avLst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DBB929C-1DD1-4FEE-B8FF-A169DD9639E9}"/>
              </a:ext>
            </a:extLst>
          </p:cNvPr>
          <p:cNvSpPr>
            <a:spLocks noChangeAspect="1"/>
          </p:cNvSpPr>
          <p:nvPr/>
        </p:nvSpPr>
        <p:spPr bwMode="auto">
          <a:xfrm>
            <a:off x="733994" y="1734909"/>
            <a:ext cx="2766332" cy="2657251"/>
          </a:xfrm>
          <a:prstGeom prst="arc">
            <a:avLst>
              <a:gd name="adj1" fmla="val 1318534"/>
              <a:gd name="adj2" fmla="val 2421751"/>
            </a:avLst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6BC65E5-5EB7-4136-8B48-12491D91D56B}"/>
              </a:ext>
            </a:extLst>
          </p:cNvPr>
          <p:cNvSpPr>
            <a:spLocks noChangeAspect="1"/>
          </p:cNvSpPr>
          <p:nvPr/>
        </p:nvSpPr>
        <p:spPr bwMode="auto">
          <a:xfrm>
            <a:off x="733994" y="1734909"/>
            <a:ext cx="2766332" cy="2657251"/>
          </a:xfrm>
          <a:prstGeom prst="arc">
            <a:avLst>
              <a:gd name="adj1" fmla="val 4767699"/>
              <a:gd name="adj2" fmla="val 6187998"/>
            </a:avLst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B7F9E6C-1F13-4C63-A4B2-919DB38DF22F}"/>
              </a:ext>
            </a:extLst>
          </p:cNvPr>
          <p:cNvSpPr>
            <a:spLocks noChangeAspect="1"/>
          </p:cNvSpPr>
          <p:nvPr/>
        </p:nvSpPr>
        <p:spPr bwMode="auto">
          <a:xfrm>
            <a:off x="733994" y="1734909"/>
            <a:ext cx="2766332" cy="2657251"/>
          </a:xfrm>
          <a:prstGeom prst="arc">
            <a:avLst>
              <a:gd name="adj1" fmla="val 8461781"/>
              <a:gd name="adj2" fmla="val 9719407"/>
            </a:avLst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7B3E547-81A3-4115-AD82-EE992BC78813}"/>
              </a:ext>
            </a:extLst>
          </p:cNvPr>
          <p:cNvSpPr>
            <a:spLocks noChangeAspect="1"/>
          </p:cNvSpPr>
          <p:nvPr/>
        </p:nvSpPr>
        <p:spPr bwMode="auto">
          <a:xfrm>
            <a:off x="733994" y="1734909"/>
            <a:ext cx="2766332" cy="2657251"/>
          </a:xfrm>
          <a:prstGeom prst="arc">
            <a:avLst>
              <a:gd name="adj1" fmla="val 12187084"/>
              <a:gd name="adj2" fmla="val 14450748"/>
            </a:avLst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7BBDF7-FD30-4591-BC7A-FB5A73BB95BC}"/>
              </a:ext>
            </a:extLst>
          </p:cNvPr>
          <p:cNvSpPr/>
          <p:nvPr/>
        </p:nvSpPr>
        <p:spPr bwMode="auto">
          <a:xfrm>
            <a:off x="1685988" y="1676474"/>
            <a:ext cx="863412" cy="650985"/>
          </a:xfrm>
          <a:prstGeom prst="roundRect">
            <a:avLst/>
          </a:prstGeom>
          <a:solidFill>
            <a:srgbClr val="00649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8288" tIns="91440" rIns="18288" bIns="91440" anchor="ctr"/>
          <a:lstStyle/>
          <a:p>
            <a:pPr marL="31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CL" altLang="en-US" sz="1000" kern="0" dirty="0">
                <a:solidFill>
                  <a:srgbClr val="FFFFFF"/>
                </a:solidFill>
                <a:ea typeface="ＭＳ Ｐゴシック" pitchFamily="34" charset="-128"/>
              </a:rPr>
              <a:t>Gestión del Riesgo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6343B2-1D5C-4C66-8B02-9314B7B4D8B3}"/>
              </a:ext>
            </a:extLst>
          </p:cNvPr>
          <p:cNvSpPr/>
          <p:nvPr/>
        </p:nvSpPr>
        <p:spPr bwMode="auto">
          <a:xfrm>
            <a:off x="2720161" y="2738554"/>
            <a:ext cx="864479" cy="650985"/>
          </a:xfrm>
          <a:prstGeom prst="roundRect">
            <a:avLst/>
          </a:prstGeom>
          <a:solidFill>
            <a:srgbClr val="00649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8288" tIns="91440" rIns="18288" bIns="91440" anchor="ctr"/>
          <a:lstStyle/>
          <a:p>
            <a:pPr marL="3175" algn="ctr">
              <a:spcBef>
                <a:spcPct val="0"/>
              </a:spcBef>
              <a:defRPr/>
            </a:pPr>
            <a:r>
              <a:rPr lang="es-CL" altLang="en-US" sz="1000" kern="0" dirty="0">
                <a:solidFill>
                  <a:srgbClr val="FFFFFF"/>
                </a:solidFill>
                <a:ea typeface="ＭＳ Ｐゴシック" pitchFamily="34" charset="-128"/>
              </a:rPr>
              <a:t>Gestión de política de seguridad y control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B5637E4-7112-4BBE-B01D-0754491BAAD1}"/>
              </a:ext>
            </a:extLst>
          </p:cNvPr>
          <p:cNvSpPr/>
          <p:nvPr/>
        </p:nvSpPr>
        <p:spPr bwMode="auto">
          <a:xfrm>
            <a:off x="611260" y="2738554"/>
            <a:ext cx="864479" cy="650985"/>
          </a:xfrm>
          <a:prstGeom prst="roundRect">
            <a:avLst/>
          </a:prstGeom>
          <a:solidFill>
            <a:srgbClr val="00649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8288" tIns="91440" rIns="18288" bIns="91440" anchor="ctr"/>
          <a:lstStyle/>
          <a:p>
            <a:pPr marL="31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CL" altLang="en-US" sz="1000" kern="0" dirty="0">
                <a:solidFill>
                  <a:srgbClr val="FFFFFF"/>
                </a:solidFill>
                <a:ea typeface="ＭＳ Ｐゴシック" pitchFamily="34" charset="-128"/>
              </a:rPr>
              <a:t>Valoración del Riesgo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8BF275-9341-4593-ACD4-2D59FD53D4D3}"/>
              </a:ext>
            </a:extLst>
          </p:cNvPr>
          <p:cNvSpPr/>
          <p:nvPr/>
        </p:nvSpPr>
        <p:spPr bwMode="auto">
          <a:xfrm>
            <a:off x="1685988" y="3623279"/>
            <a:ext cx="863412" cy="650986"/>
          </a:xfrm>
          <a:prstGeom prst="roundRect">
            <a:avLst/>
          </a:prstGeom>
          <a:solidFill>
            <a:srgbClr val="00649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8288" tIns="91440" rIns="18288" bIns="91440" anchor="ctr"/>
          <a:lstStyle/>
          <a:p>
            <a:pPr marL="31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CL" altLang="en-US" sz="800" kern="0" dirty="0">
                <a:solidFill>
                  <a:srgbClr val="FFFFFF"/>
                </a:solidFill>
                <a:ea typeface="ＭＳ Ｐゴシック" pitchFamily="34" charset="-128"/>
              </a:rPr>
              <a:t>Riesgo y cumplimiento</a:t>
            </a:r>
          </a:p>
          <a:p>
            <a:pPr marL="31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CL" altLang="en-US" sz="800" kern="0" dirty="0">
                <a:solidFill>
                  <a:srgbClr val="FFFFFF"/>
                </a:solidFill>
                <a:ea typeface="ＭＳ Ｐゴシック" pitchFamily="34" charset="-128"/>
              </a:rPr>
              <a:t>Monitoreo, medición y análisis</a:t>
            </a:r>
          </a:p>
        </p:txBody>
      </p:sp>
      <p:sp>
        <p:nvSpPr>
          <p:cNvPr id="14" name="Rounded Rectangle 52">
            <a:extLst>
              <a:ext uri="{FF2B5EF4-FFF2-40B4-BE49-F238E27FC236}">
                <a16:creationId xmlns:a16="http://schemas.microsoft.com/office/drawing/2014/main" id="{DCBB9378-8C27-405A-8C81-80382105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593" y="3979015"/>
            <a:ext cx="963733" cy="560770"/>
          </a:xfrm>
          <a:prstGeom prst="roundRect">
            <a:avLst>
              <a:gd name="adj" fmla="val 16667"/>
            </a:avLst>
          </a:prstGeom>
          <a:solidFill>
            <a:srgbClr val="FDB81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18288" tIns="18288" rIns="18288" bIns="18288" anchor="ctr"/>
          <a:lstStyle>
            <a:lvl1pPr marL="58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s-PE" altLang="es-CL" sz="9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Inteligencia de Seguridad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ADDF94F-4E70-4E7E-9CDA-1B68394B1DD0}"/>
              </a:ext>
            </a:extLst>
          </p:cNvPr>
          <p:cNvSpPr/>
          <p:nvPr/>
        </p:nvSpPr>
        <p:spPr bwMode="auto">
          <a:xfrm>
            <a:off x="649680" y="3979015"/>
            <a:ext cx="1036308" cy="560770"/>
          </a:xfrm>
          <a:prstGeom prst="roundRect">
            <a:avLst/>
          </a:prstGeom>
          <a:solidFill>
            <a:srgbClr val="FDB81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8288" tIns="18288" rIns="18288" bIns="18288" anchor="ctr"/>
          <a:lstStyle/>
          <a:p>
            <a:pPr marL="58738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PE" altLang="en-US" sz="900" kern="0" dirty="0">
                <a:solidFill>
                  <a:srgbClr val="000000"/>
                </a:solidFill>
                <a:ea typeface="ＭＳ Ｐゴシック" pitchFamily="34" charset="-128"/>
              </a:rPr>
              <a:t>Generar </a:t>
            </a:r>
            <a:r>
              <a:rPr lang="es-PE" altLang="en-US" sz="900" kern="0" dirty="0" err="1">
                <a:solidFill>
                  <a:srgbClr val="000000"/>
                </a:solidFill>
                <a:ea typeface="ＭＳ Ｐゴシック" pitchFamily="34" charset="-128"/>
              </a:rPr>
              <a:t>resportes</a:t>
            </a:r>
            <a:r>
              <a:rPr lang="es-PE" altLang="en-US" sz="900" kern="0" dirty="0">
                <a:solidFill>
                  <a:srgbClr val="000000"/>
                </a:solidFill>
                <a:ea typeface="ＭＳ Ｐゴシック" pitchFamily="34" charset="-128"/>
              </a:rPr>
              <a:t> y </a:t>
            </a:r>
            <a:r>
              <a:rPr lang="es-PE" altLang="en-US" sz="900" kern="0" dirty="0" err="1">
                <a:solidFill>
                  <a:srgbClr val="000000"/>
                </a:solidFill>
                <a:ea typeface="ＭＳ Ｐゴシック" pitchFamily="34" charset="-128"/>
              </a:rPr>
              <a:t>dashboard</a:t>
            </a:r>
            <a:r>
              <a:rPr lang="es-PE" altLang="en-US" sz="900" kern="0" dirty="0">
                <a:solidFill>
                  <a:srgbClr val="000000"/>
                </a:solidFill>
                <a:ea typeface="ＭＳ Ｐゴシック" pitchFamily="34" charset="-128"/>
              </a:rPr>
              <a:t> de Riesgo y Cumplimiento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AAF18B5-26BC-47E2-A26B-556999C053B2}"/>
              </a:ext>
            </a:extLst>
          </p:cNvPr>
          <p:cNvSpPr/>
          <p:nvPr/>
        </p:nvSpPr>
        <p:spPr bwMode="auto">
          <a:xfrm>
            <a:off x="2450145" y="3302400"/>
            <a:ext cx="397020" cy="381365"/>
          </a:xfrm>
          <a:prstGeom prst="arc">
            <a:avLst>
              <a:gd name="adj1" fmla="val 14933699"/>
              <a:gd name="adj2" fmla="val 11947174"/>
            </a:avLst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4D0C9A-0D27-4DEB-8AFB-54CE3727F84F}"/>
              </a:ext>
            </a:extLst>
          </p:cNvPr>
          <p:cNvSpPr/>
          <p:nvPr/>
        </p:nvSpPr>
        <p:spPr bwMode="auto">
          <a:xfrm>
            <a:off x="3604189" y="2898319"/>
            <a:ext cx="256031" cy="281060"/>
          </a:xfrm>
          <a:prstGeom prst="arc">
            <a:avLst>
              <a:gd name="adj1" fmla="val 13687590"/>
              <a:gd name="adj2" fmla="val 10584128"/>
            </a:avLst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  <a:extLst/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sz="2200" dirty="0">
              <a:solidFill>
                <a:srgbClr val="00B2EF"/>
              </a:solidFill>
              <a:ea typeface="ＭＳ Ｐゴシック" pitchFamily="34" charset="-128"/>
            </a:endParaRPr>
          </a:p>
        </p:txBody>
      </p:sp>
      <p:sp>
        <p:nvSpPr>
          <p:cNvPr id="23" name="TextBox 55">
            <a:extLst>
              <a:ext uri="{FF2B5EF4-FFF2-40B4-BE49-F238E27FC236}">
                <a16:creationId xmlns:a16="http://schemas.microsoft.com/office/drawing/2014/main" id="{61064F69-26DE-484F-9546-2D974CBB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07" y="2447531"/>
            <a:ext cx="338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n-US" sz="1200" i="1" dirty="0">
                <a:solidFill>
                  <a:srgbClr val="000000"/>
                </a:solidFill>
              </a:rPr>
              <a:t>Monitoreo constante para facilitar la toma de decisiones basadas en riesgo</a:t>
            </a:r>
            <a:endParaRPr lang="es-CL" altLang="es-CL" sz="1200" i="1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4C987E-E9F2-4479-B4AE-C87002BAB42D}"/>
              </a:ext>
            </a:extLst>
          </p:cNvPr>
          <p:cNvSpPr/>
          <p:nvPr/>
        </p:nvSpPr>
        <p:spPr bwMode="auto">
          <a:xfrm>
            <a:off x="3694514" y="3853781"/>
            <a:ext cx="2378075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800" dirty="0">
                <a:solidFill>
                  <a:srgbClr val="000063"/>
                </a:solidFill>
              </a:rPr>
              <a:t>Respuesta a incidentes– Acciones correctivas y </a:t>
            </a:r>
            <a:r>
              <a:rPr lang="es-CL" altLang="en-US" sz="800" dirty="0" err="1">
                <a:solidFill>
                  <a:srgbClr val="000063"/>
                </a:solidFill>
              </a:rPr>
              <a:t>ciber</a:t>
            </a:r>
            <a:r>
              <a:rPr lang="es-CL" altLang="en-US" sz="800" dirty="0">
                <a:solidFill>
                  <a:srgbClr val="000063"/>
                </a:solidFill>
              </a:rPr>
              <a:t> investigación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26C103-28B4-4C93-B097-14025422974B}"/>
              </a:ext>
            </a:extLst>
          </p:cNvPr>
          <p:cNvSpPr/>
          <p:nvPr/>
        </p:nvSpPr>
        <p:spPr bwMode="auto">
          <a:xfrm>
            <a:off x="3688164" y="4310981"/>
            <a:ext cx="2376487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n-US" sz="800" dirty="0">
                <a:solidFill>
                  <a:srgbClr val="000063"/>
                </a:solidFill>
              </a:rPr>
              <a:t>Investigación de seguridad– Acciones preventivas, inteligencia de seguridad y análisis</a:t>
            </a: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id="{CDBE972A-129D-4FC9-857E-C3420AF2B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914" y="3839493"/>
            <a:ext cx="334962" cy="334963"/>
          </a:xfrm>
          <a:prstGeom prst="ellipse">
            <a:avLst/>
          </a:prstGeom>
          <a:solidFill>
            <a:srgbClr val="DE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600" dirty="0">
                <a:solidFill>
                  <a:srgbClr val="FFFFFF"/>
                </a:solidFill>
                <a:ea typeface="MS PGothic" panose="020B0600070205080204" pitchFamily="34" charset="-128"/>
              </a:rPr>
              <a:t>HOT</a:t>
            </a:r>
          </a:p>
        </p:txBody>
      </p:sp>
      <p:sp>
        <p:nvSpPr>
          <p:cNvPr id="29" name="Oval 73">
            <a:extLst>
              <a:ext uri="{FF2B5EF4-FFF2-40B4-BE49-F238E27FC236}">
                <a16:creationId xmlns:a16="http://schemas.microsoft.com/office/drawing/2014/main" id="{0DC3887C-6934-4A4C-8EFB-F42E0B8D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914" y="4352256"/>
            <a:ext cx="334962" cy="334962"/>
          </a:xfrm>
          <a:prstGeom prst="ellipse">
            <a:avLst/>
          </a:prstGeom>
          <a:solidFill>
            <a:srgbClr val="00649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600" dirty="0">
                <a:solidFill>
                  <a:srgbClr val="FFFFFF"/>
                </a:solidFill>
                <a:ea typeface="MS PGothic" panose="020B0600070205080204" pitchFamily="34" charset="-128"/>
              </a:rPr>
              <a:t>COLD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C160F7-56AC-4757-B7F3-2BC726DD0CFD}"/>
              </a:ext>
            </a:extLst>
          </p:cNvPr>
          <p:cNvSpPr/>
          <p:nvPr/>
        </p:nvSpPr>
        <p:spPr bwMode="auto">
          <a:xfrm>
            <a:off x="6007501" y="4793420"/>
            <a:ext cx="1698625" cy="2936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3152" tIns="91440" rIns="73152" bIns="91440" anchor="ctr"/>
          <a:lstStyle/>
          <a:p>
            <a:pPr marL="3175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s-CL" sz="1000" kern="0" dirty="0">
                <a:solidFill>
                  <a:srgbClr val="000000"/>
                </a:solidFill>
                <a:ea typeface="ＭＳ Ｐゴシック" pitchFamily="34" charset="-128"/>
              </a:rPr>
              <a:t>Fuentes externas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B99E5EC8-DB30-42AB-99BB-A59535E69F01}"/>
              </a:ext>
            </a:extLst>
          </p:cNvPr>
          <p:cNvCxnSpPr>
            <a:stCxn id="32" idx="1"/>
            <a:endCxn id="25" idx="2"/>
          </p:cNvCxnSpPr>
          <p:nvPr/>
        </p:nvCxnSpPr>
        <p:spPr>
          <a:xfrm rot="10800000">
            <a:off x="4876409" y="4676106"/>
            <a:ext cx="1131093" cy="26415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594FCEB-6EC3-4F96-B649-5ECE48EDF852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3500326" y="4036343"/>
            <a:ext cx="1941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AB6FFE-8C5F-4CA2-B1FB-0E055BDB1B19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3500326" y="4493543"/>
            <a:ext cx="18783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EE58E18-18C7-4F67-96E0-F5544AB7D00A}"/>
              </a:ext>
            </a:extLst>
          </p:cNvPr>
          <p:cNvCxnSpPr>
            <a:stCxn id="24" idx="0"/>
          </p:cNvCxnSpPr>
          <p:nvPr/>
        </p:nvCxnSpPr>
        <p:spPr>
          <a:xfrm rot="16200000" flipV="1">
            <a:off x="3968181" y="2938409"/>
            <a:ext cx="551381" cy="12793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DAE241F-D6BC-4B3F-BE38-74246A6589C6}"/>
              </a:ext>
            </a:extLst>
          </p:cNvPr>
          <p:cNvSpPr txBox="1"/>
          <p:nvPr/>
        </p:nvSpPr>
        <p:spPr>
          <a:xfrm>
            <a:off x="3959505" y="3291015"/>
            <a:ext cx="831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/>
              <a:t>Remediar</a:t>
            </a:r>
          </a:p>
        </p:txBody>
      </p:sp>
    </p:spTree>
    <p:extLst>
      <p:ext uri="{BB962C8B-B14F-4D97-AF65-F5344CB8AC3E}">
        <p14:creationId xmlns:p14="http://schemas.microsoft.com/office/powerpoint/2010/main" val="37202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Modelo de seguridad proactivo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66047-41C8-4444-A89C-CEA6893EE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328" y="1183485"/>
            <a:ext cx="3694752" cy="37208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9AB3D6-A273-4AC9-816A-5EBDB4E6478D}"/>
              </a:ext>
            </a:extLst>
          </p:cNvPr>
          <p:cNvSpPr/>
          <p:nvPr/>
        </p:nvSpPr>
        <p:spPr>
          <a:xfrm>
            <a:off x="-1" y="4879080"/>
            <a:ext cx="59340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lang="en-US" sz="7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Recommended Practice: Improving Industrial Control System Cybersecurity with Defense-in-Depth Strategies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, ICS-CERT </a:t>
            </a:r>
            <a:r>
              <a:rPr lang="es-PE" altLang="en-US" sz="7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Sep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 2016.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4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Buenas prácticas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9B38-451B-4C0E-B55A-001B08481670}"/>
              </a:ext>
            </a:extLst>
          </p:cNvPr>
          <p:cNvSpPr txBox="1"/>
          <p:nvPr/>
        </p:nvSpPr>
        <p:spPr>
          <a:xfrm>
            <a:off x="707263" y="1547708"/>
            <a:ext cx="6797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D3649"/>
                </a:solidFill>
              </a:rPr>
              <a:t>Identificar, minimizar y asegurar todas las conexiones de red a los 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D3649"/>
                </a:solidFill>
              </a:rPr>
              <a:t>Configurar los ICS de manera que se encuentren mas seguros (deshabilitar servicios innecesarios, </a:t>
            </a:r>
            <a:r>
              <a:rPr lang="es-PE" sz="1600" dirty="0" err="1">
                <a:solidFill>
                  <a:srgbClr val="1D3649"/>
                </a:solidFill>
              </a:rPr>
              <a:t>etc</a:t>
            </a:r>
            <a:r>
              <a:rPr lang="es-PE" sz="1600" dirty="0">
                <a:solidFill>
                  <a:srgbClr val="1D3649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D3649"/>
                </a:solidFill>
              </a:rPr>
              <a:t>Monitorear y probar la seguridad de los ICS y la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D3649"/>
                </a:solidFill>
              </a:rPr>
              <a:t>Manejar defensa en profundidad basada en riesgos teniendo en cuenta los ICS y redes.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D3649"/>
                </a:solidFill>
              </a:rPr>
              <a:t>Gestionar a las personas (establecer requerimientos, expectativas, responsabilidades, políticas y entrenamiento en seguridad)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solidFill>
                <a:srgbClr val="1D3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5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Evalúese de manera proactiva!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D6FE0-41CF-4700-B40B-7DC29B6563C3}"/>
              </a:ext>
            </a:extLst>
          </p:cNvPr>
          <p:cNvSpPr txBox="1"/>
          <p:nvPr/>
        </p:nvSpPr>
        <p:spPr>
          <a:xfrm>
            <a:off x="707263" y="1547708"/>
            <a:ext cx="679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err="1">
                <a:solidFill>
                  <a:srgbClr val="1D3649"/>
                </a:solidFill>
              </a:rPr>
              <a:t>Cyber</a:t>
            </a:r>
            <a:r>
              <a:rPr lang="es-PE" sz="1600" dirty="0">
                <a:solidFill>
                  <a:srgbClr val="1D3649"/>
                </a:solidFill>
              </a:rPr>
              <a:t> Security </a:t>
            </a:r>
            <a:r>
              <a:rPr lang="es-PE" sz="1600" dirty="0" err="1">
                <a:solidFill>
                  <a:srgbClr val="1D3649"/>
                </a:solidFill>
              </a:rPr>
              <a:t>Evaluation</a:t>
            </a:r>
            <a:r>
              <a:rPr lang="es-PE" sz="1600" dirty="0">
                <a:solidFill>
                  <a:srgbClr val="1D3649"/>
                </a:solidFill>
              </a:rPr>
              <a:t> Tool (CSET)</a:t>
            </a:r>
          </a:p>
        </p:txBody>
      </p:sp>
    </p:spTree>
    <p:extLst>
      <p:ext uri="{BB962C8B-B14F-4D97-AF65-F5344CB8AC3E}">
        <p14:creationId xmlns:p14="http://schemas.microsoft.com/office/powerpoint/2010/main" val="110944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3598" y="1953731"/>
            <a:ext cx="3319251" cy="857250"/>
          </a:xfrm>
        </p:spPr>
        <p:txBody>
          <a:bodyPr>
            <a:noAutofit/>
          </a:bodyPr>
          <a:lstStyle/>
          <a:p>
            <a:pPr algn="l"/>
            <a:r>
              <a:rPr lang="es-ES" b="1" dirty="0">
                <a:solidFill>
                  <a:srgbClr val="FA6016"/>
                </a:solidFill>
                <a:latin typeface="Helvetica"/>
                <a:cs typeface="Helvetica"/>
              </a:rPr>
              <a:t>GRACIAS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6C14A-B8F7-4AAB-B8B3-623D959B8C37}"/>
              </a:ext>
            </a:extLst>
          </p:cNvPr>
          <p:cNvSpPr/>
          <p:nvPr/>
        </p:nvSpPr>
        <p:spPr>
          <a:xfrm>
            <a:off x="626012" y="759655"/>
            <a:ext cx="485336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62F4C-3BCF-419F-964C-93CF8A687CF3}"/>
              </a:ext>
            </a:extLst>
          </p:cNvPr>
          <p:cNvSpPr txBox="1"/>
          <p:nvPr/>
        </p:nvSpPr>
        <p:spPr>
          <a:xfrm>
            <a:off x="1294228" y="2996846"/>
            <a:ext cx="225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diego.oviedo@pe.ibm.com</a:t>
            </a:r>
          </a:p>
        </p:txBody>
      </p:sp>
      <p:sp>
        <p:nvSpPr>
          <p:cNvPr id="5" name="Action Button: Get Information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B4E6D5E-9561-417E-A678-518FD8DEF7AF}"/>
              </a:ext>
            </a:extLst>
          </p:cNvPr>
          <p:cNvSpPr/>
          <p:nvPr/>
        </p:nvSpPr>
        <p:spPr>
          <a:xfrm>
            <a:off x="1111348" y="3038622"/>
            <a:ext cx="182880" cy="22422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642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857276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Los atacantes rompen las barreras de seguridad todos los días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C319A6-C3A9-4878-A3CF-2F26862D2838}"/>
              </a:ext>
            </a:extLst>
          </p:cNvPr>
          <p:cNvGrpSpPr/>
          <p:nvPr/>
        </p:nvGrpSpPr>
        <p:grpSpPr>
          <a:xfrm>
            <a:off x="816650" y="1463914"/>
            <a:ext cx="7221800" cy="2543175"/>
            <a:chOff x="1655763" y="1320800"/>
            <a:chExt cx="8885237" cy="33655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0968CD-8F58-42A0-ABE2-2AA53D1911B3}"/>
                </a:ext>
              </a:extLst>
            </p:cNvPr>
            <p:cNvSpPr/>
            <p:nvPr/>
          </p:nvSpPr>
          <p:spPr bwMode="auto">
            <a:xfrm>
              <a:off x="1655763" y="1320800"/>
              <a:ext cx="8885237" cy="33655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>
                  <a:lumMod val="9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8755" tIns="49379" rIns="98755" bIns="49379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A97A-6212-4939-A8FA-1C128A636B26}"/>
                </a:ext>
              </a:extLst>
            </p:cNvPr>
            <p:cNvSpPr/>
            <p:nvPr/>
          </p:nvSpPr>
          <p:spPr bwMode="auto">
            <a:xfrm>
              <a:off x="1655763" y="1323975"/>
              <a:ext cx="2582862" cy="674688"/>
            </a:xfrm>
            <a:prstGeom prst="rect">
              <a:avLst/>
            </a:prstGeom>
            <a:solidFill>
              <a:srgbClr val="5A5A5A"/>
            </a:solidFill>
            <a:ln w="19050">
              <a:noFill/>
            </a:ln>
            <a:effectLst/>
          </p:spPr>
          <p:txBody>
            <a:bodyPr lIns="98755" tIns="49379" rIns="98755" bIns="49379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12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2014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12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800+ Million records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8328DC-3645-4BDA-81F5-65ECF5D8DDDB}"/>
                </a:ext>
              </a:extLst>
            </p:cNvPr>
            <p:cNvSpPr/>
            <p:nvPr/>
          </p:nvSpPr>
          <p:spPr bwMode="auto">
            <a:xfrm>
              <a:off x="4273550" y="1323975"/>
              <a:ext cx="2998788" cy="673100"/>
            </a:xfrm>
            <a:prstGeom prst="rect">
              <a:avLst/>
            </a:prstGeom>
            <a:solidFill>
              <a:srgbClr val="5A5A5A"/>
            </a:solidFill>
            <a:ln w="19050">
              <a:noFill/>
            </a:ln>
            <a:effectLst/>
          </p:spPr>
          <p:txBody>
            <a:bodyPr lIns="98755" tIns="49379" rIns="98755" bIns="49379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12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2015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12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1+ Billion records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969598-CEF7-44AB-ACFE-B558EAF1C245}"/>
                </a:ext>
              </a:extLst>
            </p:cNvPr>
            <p:cNvSpPr/>
            <p:nvPr/>
          </p:nvSpPr>
          <p:spPr bwMode="auto">
            <a:xfrm>
              <a:off x="7305675" y="1323975"/>
              <a:ext cx="3235325" cy="673100"/>
            </a:xfrm>
            <a:prstGeom prst="rect">
              <a:avLst/>
            </a:prstGeom>
            <a:solidFill>
              <a:srgbClr val="5A5A5A"/>
            </a:solidFill>
            <a:ln w="19050">
              <a:noFill/>
            </a:ln>
            <a:effectLst/>
          </p:spPr>
          <p:txBody>
            <a:bodyPr lIns="98755" tIns="49379" rIns="98755" bIns="49379" anchor="ctr"/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12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2016</a:t>
              </a:r>
            </a:p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12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Arial" pitchFamily="34" charset="0"/>
                </a:rPr>
                <a:t>Unprecedented Impact</a:t>
              </a:r>
              <a:endParaRPr kumimoji="0" lang="en-US" sz="151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endParaRPr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5DF2A919-D98D-4B3C-9C40-32973F794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2143125"/>
              <a:ext cx="8591550" cy="248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568A47A1-F7CF-477F-A47F-2ECF302BB8AE}"/>
              </a:ext>
            </a:extLst>
          </p:cNvPr>
          <p:cNvGrpSpPr>
            <a:grpSpLocks/>
          </p:cNvGrpSpPr>
          <p:nvPr/>
        </p:nvGrpSpPr>
        <p:grpSpPr bwMode="auto">
          <a:xfrm>
            <a:off x="776099" y="4172645"/>
            <a:ext cx="8156885" cy="682045"/>
            <a:chOff x="692545" y="4025046"/>
            <a:chExt cx="7938628" cy="727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0C7D94-0030-4666-A71A-910322014FFD}"/>
                </a:ext>
              </a:extLst>
            </p:cNvPr>
            <p:cNvSpPr txBox="1"/>
            <p:nvPr/>
          </p:nvSpPr>
          <p:spPr>
            <a:xfrm>
              <a:off x="4682267" y="4159164"/>
              <a:ext cx="3154869" cy="593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87042" rtl="0" eaLnBrk="1" fontAlgn="auto" latinLnBrk="0" hangingPunct="1">
                <a:lnSpc>
                  <a:spcPct val="100000"/>
                </a:lnSpc>
                <a:spcBef>
                  <a:spcPts val="648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374466" algn="l"/>
                </a:tabLst>
                <a:defRPr/>
              </a:pPr>
              <a:r>
                <a:rPr kumimoji="0" lang="en-US" sz="3600" b="1" i="0" u="none" strike="noStrike" kern="1200" cap="none" spc="-324" normalizeH="0" baseline="2200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$</a:t>
              </a:r>
              <a:r>
                <a:rPr kumimoji="0" lang="en-US" sz="3600" b="1" i="0" u="none" strike="noStrike" kern="1200" cap="none" spc="-324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141 / 3.62M</a:t>
              </a:r>
              <a:endParaRPr kumimoji="0" lang="en-US" sz="3600" b="0" i="0" u="none" strike="noStrike" kern="1200" cap="none" spc="-324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ED5B9374-2481-4D4F-9C00-354C8D9D6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024" y="4025046"/>
              <a:ext cx="4378149" cy="24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Costo promedio por registro comprometido / brecha total</a:t>
              </a:r>
              <a:endPara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072F74-7B4C-41E3-BB4F-8A3832BFB3D0}"/>
                </a:ext>
              </a:extLst>
            </p:cNvPr>
            <p:cNvSpPr txBox="1"/>
            <p:nvPr/>
          </p:nvSpPr>
          <p:spPr>
            <a:xfrm>
              <a:off x="701291" y="4025046"/>
              <a:ext cx="3976602" cy="240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87042" rtl="0" eaLnBrk="1" fontAlgn="auto" latinLnBrk="0" hangingPunct="1">
                <a:lnSpc>
                  <a:spcPct val="100000"/>
                </a:lnSpc>
                <a:spcBef>
                  <a:spcPts val="64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Tiempo promedio detección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APTs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BA373F-AB5B-4E63-9E98-3136DA581CFE}"/>
                </a:ext>
              </a:extLst>
            </p:cNvPr>
            <p:cNvSpPr txBox="1"/>
            <p:nvPr/>
          </p:nvSpPr>
          <p:spPr>
            <a:xfrm>
              <a:off x="692545" y="4159164"/>
              <a:ext cx="2835225" cy="5935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87042" rtl="0" eaLnBrk="1" fontAlgn="auto" latinLnBrk="0" hangingPunct="1">
                <a:lnSpc>
                  <a:spcPct val="100000"/>
                </a:lnSpc>
                <a:spcBef>
                  <a:spcPts val="648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374466" algn="l"/>
                </a:tabLst>
                <a:defRPr/>
              </a:pPr>
              <a:r>
                <a:rPr kumimoji="0" lang="en-US" sz="3600" b="1" i="0" u="none" strike="noStrike" kern="1200" cap="none" spc="-324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200 </a:t>
              </a:r>
              <a:r>
                <a:rPr kumimoji="0" lang="es-PE" sz="3600" b="1" i="0" u="none" strike="noStrike" kern="1200" cap="none" spc="-324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días</a:t>
              </a:r>
              <a:endParaRPr kumimoji="0" lang="es-PE" sz="3600" b="0" i="0" u="none" strike="noStrike" kern="1200" cap="none" spc="-324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0BA3CC4-F020-4B8D-9CC1-8AEB6364FF0C}"/>
              </a:ext>
            </a:extLst>
          </p:cNvPr>
          <p:cNvSpPr/>
          <p:nvPr/>
        </p:nvSpPr>
        <p:spPr>
          <a:xfrm>
            <a:off x="22962" y="4949433"/>
            <a:ext cx="46810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IBM® X-</a:t>
            </a: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Force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® </a:t>
            </a: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Threat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Intelligence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Report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2017,</a:t>
            </a:r>
            <a:r>
              <a:rPr kumimoji="0" lang="en-US" alt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altLang="en-U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Ponemon</a:t>
            </a:r>
            <a:r>
              <a:rPr kumimoji="0" lang="en-US" alt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Institute - Cost of Data Breach Study 2017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59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Ganando visibilidad y respondiendo más rápido para reducir costos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CF3DA-AD58-4484-BEC4-553D2932AA27}"/>
              </a:ext>
            </a:extLst>
          </p:cNvPr>
          <p:cNvSpPr txBox="1"/>
          <p:nvPr/>
        </p:nvSpPr>
        <p:spPr>
          <a:xfrm>
            <a:off x="1051784" y="1422636"/>
            <a:ext cx="2873304" cy="253600"/>
          </a:xfrm>
          <a:prstGeom prst="rect">
            <a:avLst/>
          </a:prstGeom>
          <a:solidFill>
            <a:srgbClr val="FF5003"/>
          </a:solidFill>
        </p:spPr>
        <p:txBody>
          <a:bodyPr wrap="square" lIns="109728" tIns="109728" rIns="0" bIns="109728" rtlCol="0" anchor="ctr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Tiempo medio para identificar (MTTI)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CBD660-8A0D-49F1-AAAE-924BCFD245FF}"/>
              </a:ext>
            </a:extLst>
          </p:cNvPr>
          <p:cNvSpPr txBox="1"/>
          <p:nvPr/>
        </p:nvSpPr>
        <p:spPr>
          <a:xfrm>
            <a:off x="4759273" y="1422636"/>
            <a:ext cx="2873304" cy="253600"/>
          </a:xfrm>
          <a:prstGeom prst="rect">
            <a:avLst/>
          </a:prstGeom>
          <a:solidFill>
            <a:srgbClr val="FF5003"/>
          </a:solidFill>
        </p:spPr>
        <p:txBody>
          <a:bodyPr wrap="square" lIns="109728" tIns="109728" rIns="0" bIns="109728" rtlCol="0" anchor="ctr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Tiempo medio para contener (MTTC)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EC6690-3C17-4438-AA3C-CAEA7B7C2BA2}"/>
              </a:ext>
            </a:extLst>
          </p:cNvPr>
          <p:cNvSpPr txBox="1"/>
          <p:nvPr/>
        </p:nvSpPr>
        <p:spPr>
          <a:xfrm>
            <a:off x="1051784" y="1676236"/>
            <a:ext cx="2873304" cy="369332"/>
          </a:xfrm>
          <a:prstGeom prst="rect">
            <a:avLst/>
          </a:prstGeom>
          <a:noFill/>
          <a:ln>
            <a:noFill/>
          </a:ln>
        </p:spPr>
        <p:txBody>
          <a:bodyPr wrap="square" lIns="109728" tIns="0" rIns="0" bIns="0" rtlCol="0">
            <a:spAutoFit/>
          </a:bodyPr>
          <a:lstStyle/>
          <a:p>
            <a:r>
              <a:rPr lang="es-PE" sz="1200" dirty="0">
                <a:solidFill>
                  <a:srgbClr val="1D3649"/>
                </a:solidFill>
              </a:rPr>
              <a:t>(El tiempo que toma detectar que un incidente ocurrió)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BABF0-11DF-466E-A59D-209864E4226B}"/>
              </a:ext>
            </a:extLst>
          </p:cNvPr>
          <p:cNvSpPr txBox="1"/>
          <p:nvPr/>
        </p:nvSpPr>
        <p:spPr>
          <a:xfrm>
            <a:off x="4759273" y="1676236"/>
            <a:ext cx="2873304" cy="369332"/>
          </a:xfrm>
          <a:prstGeom prst="rect">
            <a:avLst/>
          </a:prstGeom>
          <a:noFill/>
          <a:ln>
            <a:noFill/>
          </a:ln>
        </p:spPr>
        <p:txBody>
          <a:bodyPr wrap="square" lIns="109728" tIns="0" rIns="0" bIns="0" rtlCol="0">
            <a:spAutoFit/>
          </a:bodyPr>
          <a:lstStyle/>
          <a:p>
            <a:r>
              <a:rPr lang="es-PE" sz="1200" dirty="0">
                <a:solidFill>
                  <a:srgbClr val="1D3649"/>
                </a:solidFill>
              </a:rPr>
              <a:t>(El tiempo que toma resolver una situación y finalmente restaurar el servicio)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77110-A28A-4439-83C6-A57FC34FFAD4}"/>
              </a:ext>
            </a:extLst>
          </p:cNvPr>
          <p:cNvSpPr txBox="1"/>
          <p:nvPr/>
        </p:nvSpPr>
        <p:spPr>
          <a:xfrm>
            <a:off x="1515220" y="4346744"/>
            <a:ext cx="19464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Costo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total,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millones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88B662-E0AC-47A0-9721-BD67528B4906}"/>
              </a:ext>
            </a:extLst>
          </p:cNvPr>
          <p:cNvSpPr txBox="1"/>
          <p:nvPr/>
        </p:nvSpPr>
        <p:spPr>
          <a:xfrm>
            <a:off x="5408083" y="4346744"/>
            <a:ext cx="19464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Costo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total,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millones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F496AAC-0446-4D94-9745-EF5F15FC4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534668"/>
              </p:ext>
            </p:extLst>
          </p:nvPr>
        </p:nvGraphicFramePr>
        <p:xfrm>
          <a:off x="1015613" y="2005263"/>
          <a:ext cx="3002163" cy="234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50C940E-F546-4A42-AFA2-458F273B5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489153"/>
              </p:ext>
            </p:extLst>
          </p:nvPr>
        </p:nvGraphicFramePr>
        <p:xfrm>
          <a:off x="4738172" y="1903213"/>
          <a:ext cx="3002163" cy="230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4E907-88D3-4A6C-8979-F039685D9BDC}"/>
              </a:ext>
            </a:extLst>
          </p:cNvPr>
          <p:cNvCxnSpPr/>
          <p:nvPr/>
        </p:nvCxnSpPr>
        <p:spPr>
          <a:xfrm>
            <a:off x="2488436" y="2129047"/>
            <a:ext cx="0" cy="194263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B40A8D-5E8F-4DCE-AB9F-722872757643}"/>
              </a:ext>
            </a:extLst>
          </p:cNvPr>
          <p:cNvCxnSpPr/>
          <p:nvPr/>
        </p:nvCxnSpPr>
        <p:spPr>
          <a:xfrm>
            <a:off x="6216623" y="2129047"/>
            <a:ext cx="0" cy="1942630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3D93D6-472E-4397-B9D7-985DC1B473DE}"/>
              </a:ext>
            </a:extLst>
          </p:cNvPr>
          <p:cNvGrpSpPr/>
          <p:nvPr/>
        </p:nvGrpSpPr>
        <p:grpSpPr>
          <a:xfrm>
            <a:off x="3368964" y="4601473"/>
            <a:ext cx="2199216" cy="215444"/>
            <a:chOff x="3169227" y="5140264"/>
            <a:chExt cx="2712028" cy="27887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789ED9-B1D2-4AAA-A94E-5F63AD160110}"/>
                </a:ext>
              </a:extLst>
            </p:cNvPr>
            <p:cNvSpPr/>
            <p:nvPr/>
          </p:nvSpPr>
          <p:spPr>
            <a:xfrm>
              <a:off x="3169227" y="5148898"/>
              <a:ext cx="228600" cy="198177"/>
            </a:xfrm>
            <a:prstGeom prst="rect">
              <a:avLst/>
            </a:prstGeom>
            <a:solidFill>
              <a:srgbClr val="4178B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7280"/>
              <a:endParaRPr lang="en-US" sz="14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64CAFD-B3C1-4055-B5B3-979C9706C101}"/>
                </a:ext>
              </a:extLst>
            </p:cNvPr>
            <p:cNvSpPr/>
            <p:nvPr/>
          </p:nvSpPr>
          <p:spPr>
            <a:xfrm>
              <a:off x="4343400" y="5148898"/>
              <a:ext cx="228600" cy="198177"/>
            </a:xfrm>
            <a:prstGeom prst="rect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97280"/>
              <a:endParaRPr lang="en-US" sz="14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F0D817-31D9-44DC-A35C-E198B7726E87}"/>
                </a:ext>
              </a:extLst>
            </p:cNvPr>
            <p:cNvSpPr txBox="1"/>
            <p:nvPr/>
          </p:nvSpPr>
          <p:spPr>
            <a:xfrm>
              <a:off x="3429000" y="5140264"/>
              <a:ext cx="914400" cy="278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1D3649"/>
                  </a:solidFill>
                </a:rPr>
                <a:t>FY 2017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954595-1AD1-450B-B4E4-4EF0E133E2A4}"/>
                </a:ext>
              </a:extLst>
            </p:cNvPr>
            <p:cNvSpPr txBox="1"/>
            <p:nvPr/>
          </p:nvSpPr>
          <p:spPr>
            <a:xfrm>
              <a:off x="4623955" y="5140264"/>
              <a:ext cx="1257300" cy="278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1D3649"/>
                  </a:solidFill>
                </a:rPr>
                <a:t>FY 2016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8A47F35-8F1B-4A58-93D6-02A8843BA047}"/>
              </a:ext>
            </a:extLst>
          </p:cNvPr>
          <p:cNvSpPr/>
          <p:nvPr/>
        </p:nvSpPr>
        <p:spPr>
          <a:xfrm>
            <a:off x="0" y="4879080"/>
            <a:ext cx="26853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kumimoji="0" lang="en-US" altLang="en-U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Ponemon</a:t>
            </a:r>
            <a:r>
              <a:rPr kumimoji="0" lang="en-US" alt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Institute - Cost of Data Breach Study 2017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0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¿Nos estamos enfocando correctamente? Cuales son las probabilidades de…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A47F35-8F1B-4A58-93D6-02A8843BA047}"/>
              </a:ext>
            </a:extLst>
          </p:cNvPr>
          <p:cNvSpPr/>
          <p:nvPr/>
        </p:nvSpPr>
        <p:spPr>
          <a:xfrm>
            <a:off x="0" y="4879080"/>
            <a:ext cx="26853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kumimoji="0" lang="en-US" altLang="en-U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Ponemon</a:t>
            </a:r>
            <a:r>
              <a:rPr kumimoji="0" lang="en-US" alt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Institute - Cost of Data Breach Study 2017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id="{717F4016-0232-4938-AB16-59A183E2CF70}"/>
              </a:ext>
            </a:extLst>
          </p:cNvPr>
          <p:cNvSpPr>
            <a:spLocks noEditPoints="1"/>
          </p:cNvSpPr>
          <p:nvPr/>
        </p:nvSpPr>
        <p:spPr bwMode="auto">
          <a:xfrm>
            <a:off x="3152792" y="1494067"/>
            <a:ext cx="738789" cy="769643"/>
          </a:xfrm>
          <a:custGeom>
            <a:avLst/>
            <a:gdLst>
              <a:gd name="T0" fmla="*/ 674214 w 513"/>
              <a:gd name="T1" fmla="*/ 0 h 719"/>
              <a:gd name="T2" fmla="*/ 63029 w 513"/>
              <a:gd name="T3" fmla="*/ 0 h 719"/>
              <a:gd name="T4" fmla="*/ 0 w 513"/>
              <a:gd name="T5" fmla="*/ 596435 h 719"/>
              <a:gd name="T6" fmla="*/ 273124 w 513"/>
              <a:gd name="T7" fmla="*/ 596435 h 719"/>
              <a:gd name="T8" fmla="*/ 21010 w 513"/>
              <a:gd name="T9" fmla="*/ 1214835 h 719"/>
              <a:gd name="T10" fmla="*/ 979807 w 513"/>
              <a:gd name="T11" fmla="*/ 353130 h 719"/>
              <a:gd name="T12" fmla="*/ 515688 w 513"/>
              <a:gd name="T13" fmla="*/ 354820 h 719"/>
              <a:gd name="T14" fmla="*/ 674214 w 513"/>
              <a:gd name="T15" fmla="*/ 0 h 719"/>
              <a:gd name="T16" fmla="*/ 269304 w 513"/>
              <a:gd name="T17" fmla="*/ 863395 h 719"/>
              <a:gd name="T18" fmla="*/ 414460 w 513"/>
              <a:gd name="T19" fmla="*/ 508575 h 719"/>
              <a:gd name="T20" fmla="*/ 110777 w 513"/>
              <a:gd name="T21" fmla="*/ 508575 h 719"/>
              <a:gd name="T22" fmla="*/ 156616 w 513"/>
              <a:gd name="T23" fmla="*/ 89550 h 719"/>
              <a:gd name="T24" fmla="*/ 525238 w 513"/>
              <a:gd name="T25" fmla="*/ 89550 h 719"/>
              <a:gd name="T26" fmla="*/ 370531 w 513"/>
              <a:gd name="T27" fmla="*/ 444369 h 719"/>
              <a:gd name="T28" fmla="*/ 737243 w 513"/>
              <a:gd name="T29" fmla="*/ 440990 h 719"/>
              <a:gd name="T30" fmla="*/ 269304 w 513"/>
              <a:gd name="T31" fmla="*/ 863395 h 7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3" h="719">
                <a:moveTo>
                  <a:pt x="353" y="0"/>
                </a:moveTo>
                <a:lnTo>
                  <a:pt x="33" y="0"/>
                </a:lnTo>
                <a:lnTo>
                  <a:pt x="0" y="353"/>
                </a:lnTo>
                <a:lnTo>
                  <a:pt x="143" y="353"/>
                </a:lnTo>
                <a:lnTo>
                  <a:pt x="11" y="719"/>
                </a:lnTo>
                <a:lnTo>
                  <a:pt x="513" y="209"/>
                </a:lnTo>
                <a:lnTo>
                  <a:pt x="270" y="210"/>
                </a:lnTo>
                <a:lnTo>
                  <a:pt x="353" y="0"/>
                </a:lnTo>
                <a:close/>
                <a:moveTo>
                  <a:pt x="141" y="511"/>
                </a:moveTo>
                <a:lnTo>
                  <a:pt x="217" y="301"/>
                </a:lnTo>
                <a:lnTo>
                  <a:pt x="58" y="301"/>
                </a:lnTo>
                <a:lnTo>
                  <a:pt x="82" y="53"/>
                </a:lnTo>
                <a:lnTo>
                  <a:pt x="275" y="53"/>
                </a:lnTo>
                <a:lnTo>
                  <a:pt x="194" y="263"/>
                </a:lnTo>
                <a:lnTo>
                  <a:pt x="386" y="261"/>
                </a:lnTo>
                <a:lnTo>
                  <a:pt x="141" y="5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1D36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BF23C6-CC68-4D04-92C7-2C941971815A}"/>
              </a:ext>
            </a:extLst>
          </p:cNvPr>
          <p:cNvGrpSpPr/>
          <p:nvPr/>
        </p:nvGrpSpPr>
        <p:grpSpPr>
          <a:xfrm>
            <a:off x="1252368" y="1422636"/>
            <a:ext cx="700906" cy="841985"/>
            <a:chOff x="4951413" y="2143125"/>
            <a:chExt cx="758825" cy="1012825"/>
          </a:xfrm>
          <a:solidFill>
            <a:schemeClr val="accent2"/>
          </a:solidFill>
        </p:grpSpPr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9F22C501-38E6-48AF-9A72-8B16257B2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8588" y="2143125"/>
              <a:ext cx="244475" cy="241300"/>
            </a:xfrm>
            <a:custGeom>
              <a:avLst/>
              <a:gdLst>
                <a:gd name="T0" fmla="*/ 78 w 154"/>
                <a:gd name="T1" fmla="*/ 152 h 152"/>
                <a:gd name="T2" fmla="*/ 106 w 154"/>
                <a:gd name="T3" fmla="*/ 146 h 152"/>
                <a:gd name="T4" fmla="*/ 132 w 154"/>
                <a:gd name="T5" fmla="*/ 130 h 152"/>
                <a:gd name="T6" fmla="*/ 148 w 154"/>
                <a:gd name="T7" fmla="*/ 106 h 152"/>
                <a:gd name="T8" fmla="*/ 154 w 154"/>
                <a:gd name="T9" fmla="*/ 76 h 152"/>
                <a:gd name="T10" fmla="*/ 152 w 154"/>
                <a:gd name="T11" fmla="*/ 60 h 152"/>
                <a:gd name="T12" fmla="*/ 140 w 154"/>
                <a:gd name="T13" fmla="*/ 34 h 152"/>
                <a:gd name="T14" fmla="*/ 120 w 154"/>
                <a:gd name="T15" fmla="*/ 12 h 152"/>
                <a:gd name="T16" fmla="*/ 92 w 154"/>
                <a:gd name="T17" fmla="*/ 2 h 152"/>
                <a:gd name="T18" fmla="*/ 78 w 154"/>
                <a:gd name="T19" fmla="*/ 0 h 152"/>
                <a:gd name="T20" fmla="*/ 48 w 154"/>
                <a:gd name="T21" fmla="*/ 6 h 152"/>
                <a:gd name="T22" fmla="*/ 24 w 154"/>
                <a:gd name="T23" fmla="*/ 22 h 152"/>
                <a:gd name="T24" fmla="*/ 6 w 154"/>
                <a:gd name="T25" fmla="*/ 46 h 152"/>
                <a:gd name="T26" fmla="*/ 0 w 154"/>
                <a:gd name="T27" fmla="*/ 76 h 152"/>
                <a:gd name="T28" fmla="*/ 2 w 154"/>
                <a:gd name="T29" fmla="*/ 92 h 152"/>
                <a:gd name="T30" fmla="*/ 14 w 154"/>
                <a:gd name="T31" fmla="*/ 118 h 152"/>
                <a:gd name="T32" fmla="*/ 34 w 154"/>
                <a:gd name="T33" fmla="*/ 140 h 152"/>
                <a:gd name="T34" fmla="*/ 62 w 154"/>
                <a:gd name="T35" fmla="*/ 150 h 152"/>
                <a:gd name="T36" fmla="*/ 78 w 154"/>
                <a:gd name="T37" fmla="*/ 152 h 152"/>
                <a:gd name="T38" fmla="*/ 78 w 154"/>
                <a:gd name="T39" fmla="*/ 34 h 152"/>
                <a:gd name="T40" fmla="*/ 94 w 154"/>
                <a:gd name="T41" fmla="*/ 38 h 152"/>
                <a:gd name="T42" fmla="*/ 106 w 154"/>
                <a:gd name="T43" fmla="*/ 46 h 152"/>
                <a:gd name="T44" fmla="*/ 114 w 154"/>
                <a:gd name="T45" fmla="*/ 60 h 152"/>
                <a:gd name="T46" fmla="*/ 118 w 154"/>
                <a:gd name="T47" fmla="*/ 76 h 152"/>
                <a:gd name="T48" fmla="*/ 118 w 154"/>
                <a:gd name="T49" fmla="*/ 84 h 152"/>
                <a:gd name="T50" fmla="*/ 112 w 154"/>
                <a:gd name="T51" fmla="*/ 98 h 152"/>
                <a:gd name="T52" fmla="*/ 100 w 154"/>
                <a:gd name="T53" fmla="*/ 110 h 152"/>
                <a:gd name="T54" fmla="*/ 86 w 154"/>
                <a:gd name="T55" fmla="*/ 116 h 152"/>
                <a:gd name="T56" fmla="*/ 78 w 154"/>
                <a:gd name="T57" fmla="*/ 116 h 152"/>
                <a:gd name="T58" fmla="*/ 62 w 154"/>
                <a:gd name="T59" fmla="*/ 114 h 152"/>
                <a:gd name="T60" fmla="*/ 48 w 154"/>
                <a:gd name="T61" fmla="*/ 104 h 152"/>
                <a:gd name="T62" fmla="*/ 40 w 154"/>
                <a:gd name="T63" fmla="*/ 92 h 152"/>
                <a:gd name="T64" fmla="*/ 36 w 154"/>
                <a:gd name="T65" fmla="*/ 76 h 152"/>
                <a:gd name="T66" fmla="*/ 36 w 154"/>
                <a:gd name="T67" fmla="*/ 68 h 152"/>
                <a:gd name="T68" fmla="*/ 44 w 154"/>
                <a:gd name="T69" fmla="*/ 52 h 152"/>
                <a:gd name="T70" fmla="*/ 54 w 154"/>
                <a:gd name="T71" fmla="*/ 42 h 152"/>
                <a:gd name="T72" fmla="*/ 68 w 154"/>
                <a:gd name="T73" fmla="*/ 36 h 152"/>
                <a:gd name="T74" fmla="*/ 78 w 154"/>
                <a:gd name="T75" fmla="*/ 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52">
                  <a:moveTo>
                    <a:pt x="78" y="152"/>
                  </a:moveTo>
                  <a:lnTo>
                    <a:pt x="78" y="152"/>
                  </a:lnTo>
                  <a:lnTo>
                    <a:pt x="92" y="150"/>
                  </a:lnTo>
                  <a:lnTo>
                    <a:pt x="106" y="146"/>
                  </a:lnTo>
                  <a:lnTo>
                    <a:pt x="120" y="140"/>
                  </a:lnTo>
                  <a:lnTo>
                    <a:pt x="132" y="130"/>
                  </a:lnTo>
                  <a:lnTo>
                    <a:pt x="140" y="118"/>
                  </a:lnTo>
                  <a:lnTo>
                    <a:pt x="148" y="106"/>
                  </a:lnTo>
                  <a:lnTo>
                    <a:pt x="152" y="9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2" y="60"/>
                  </a:lnTo>
                  <a:lnTo>
                    <a:pt x="148" y="46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2"/>
                  </a:lnTo>
                  <a:lnTo>
                    <a:pt x="24" y="22"/>
                  </a:lnTo>
                  <a:lnTo>
                    <a:pt x="14" y="34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6" y="106"/>
                  </a:lnTo>
                  <a:lnTo>
                    <a:pt x="14" y="118"/>
                  </a:lnTo>
                  <a:lnTo>
                    <a:pt x="24" y="130"/>
                  </a:lnTo>
                  <a:lnTo>
                    <a:pt x="34" y="140"/>
                  </a:lnTo>
                  <a:lnTo>
                    <a:pt x="48" y="146"/>
                  </a:lnTo>
                  <a:lnTo>
                    <a:pt x="62" y="150"/>
                  </a:lnTo>
                  <a:lnTo>
                    <a:pt x="78" y="152"/>
                  </a:lnTo>
                  <a:lnTo>
                    <a:pt x="78" y="152"/>
                  </a:lnTo>
                  <a:close/>
                  <a:moveTo>
                    <a:pt x="78" y="34"/>
                  </a:moveTo>
                  <a:lnTo>
                    <a:pt x="78" y="34"/>
                  </a:lnTo>
                  <a:lnTo>
                    <a:pt x="86" y="36"/>
                  </a:lnTo>
                  <a:lnTo>
                    <a:pt x="94" y="38"/>
                  </a:lnTo>
                  <a:lnTo>
                    <a:pt x="100" y="42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4" y="60"/>
                  </a:lnTo>
                  <a:lnTo>
                    <a:pt x="118" y="68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84"/>
                  </a:lnTo>
                  <a:lnTo>
                    <a:pt x="114" y="92"/>
                  </a:lnTo>
                  <a:lnTo>
                    <a:pt x="112" y="98"/>
                  </a:lnTo>
                  <a:lnTo>
                    <a:pt x="106" y="104"/>
                  </a:lnTo>
                  <a:lnTo>
                    <a:pt x="100" y="110"/>
                  </a:lnTo>
                  <a:lnTo>
                    <a:pt x="94" y="114"/>
                  </a:lnTo>
                  <a:lnTo>
                    <a:pt x="86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68" y="116"/>
                  </a:lnTo>
                  <a:lnTo>
                    <a:pt x="62" y="114"/>
                  </a:lnTo>
                  <a:lnTo>
                    <a:pt x="54" y="110"/>
                  </a:lnTo>
                  <a:lnTo>
                    <a:pt x="48" y="104"/>
                  </a:lnTo>
                  <a:lnTo>
                    <a:pt x="44" y="98"/>
                  </a:lnTo>
                  <a:lnTo>
                    <a:pt x="40" y="92"/>
                  </a:lnTo>
                  <a:lnTo>
                    <a:pt x="36" y="8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68"/>
                  </a:lnTo>
                  <a:lnTo>
                    <a:pt x="40" y="60"/>
                  </a:lnTo>
                  <a:lnTo>
                    <a:pt x="44" y="52"/>
                  </a:lnTo>
                  <a:lnTo>
                    <a:pt x="48" y="46"/>
                  </a:lnTo>
                  <a:lnTo>
                    <a:pt x="54" y="42"/>
                  </a:lnTo>
                  <a:lnTo>
                    <a:pt x="62" y="38"/>
                  </a:lnTo>
                  <a:lnTo>
                    <a:pt x="68" y="36"/>
                  </a:lnTo>
                  <a:lnTo>
                    <a:pt x="78" y="34"/>
                  </a:lnTo>
                  <a:lnTo>
                    <a:pt x="78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D4536955-1836-4882-B185-5223DD7F9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1413" y="2222500"/>
              <a:ext cx="758825" cy="933450"/>
            </a:xfrm>
            <a:custGeom>
              <a:avLst/>
              <a:gdLst>
                <a:gd name="T0" fmla="*/ 356 w 478"/>
                <a:gd name="T1" fmla="*/ 296 h 588"/>
                <a:gd name="T2" fmla="*/ 344 w 478"/>
                <a:gd name="T3" fmla="*/ 252 h 588"/>
                <a:gd name="T4" fmla="*/ 390 w 478"/>
                <a:gd name="T5" fmla="*/ 190 h 588"/>
                <a:gd name="T6" fmla="*/ 440 w 478"/>
                <a:gd name="T7" fmla="*/ 122 h 588"/>
                <a:gd name="T8" fmla="*/ 478 w 478"/>
                <a:gd name="T9" fmla="*/ 28 h 588"/>
                <a:gd name="T10" fmla="*/ 468 w 478"/>
                <a:gd name="T11" fmla="*/ 0 h 588"/>
                <a:gd name="T12" fmla="*/ 398 w 478"/>
                <a:gd name="T13" fmla="*/ 2 h 588"/>
                <a:gd name="T14" fmla="*/ 372 w 478"/>
                <a:gd name="T15" fmla="*/ 44 h 588"/>
                <a:gd name="T16" fmla="*/ 296 w 478"/>
                <a:gd name="T17" fmla="*/ 124 h 588"/>
                <a:gd name="T18" fmla="*/ 222 w 478"/>
                <a:gd name="T19" fmla="*/ 142 h 588"/>
                <a:gd name="T20" fmla="*/ 142 w 478"/>
                <a:gd name="T21" fmla="*/ 90 h 588"/>
                <a:gd name="T22" fmla="*/ 86 w 478"/>
                <a:gd name="T23" fmla="*/ 10 h 588"/>
                <a:gd name="T24" fmla="*/ 18 w 478"/>
                <a:gd name="T25" fmla="*/ 0 h 588"/>
                <a:gd name="T26" fmla="*/ 0 w 478"/>
                <a:gd name="T27" fmla="*/ 16 h 588"/>
                <a:gd name="T28" fmla="*/ 16 w 478"/>
                <a:gd name="T29" fmla="*/ 80 h 588"/>
                <a:gd name="T30" fmla="*/ 74 w 478"/>
                <a:gd name="T31" fmla="*/ 172 h 588"/>
                <a:gd name="T32" fmla="*/ 122 w 478"/>
                <a:gd name="T33" fmla="*/ 230 h 588"/>
                <a:gd name="T34" fmla="*/ 134 w 478"/>
                <a:gd name="T35" fmla="*/ 270 h 588"/>
                <a:gd name="T36" fmla="*/ 90 w 478"/>
                <a:gd name="T37" fmla="*/ 350 h 588"/>
                <a:gd name="T38" fmla="*/ 18 w 478"/>
                <a:gd name="T39" fmla="*/ 514 h 588"/>
                <a:gd name="T40" fmla="*/ 8 w 478"/>
                <a:gd name="T41" fmla="*/ 582 h 588"/>
                <a:gd name="T42" fmla="*/ 92 w 478"/>
                <a:gd name="T43" fmla="*/ 588 h 588"/>
                <a:gd name="T44" fmla="*/ 108 w 478"/>
                <a:gd name="T45" fmla="*/ 576 h 588"/>
                <a:gd name="T46" fmla="*/ 172 w 478"/>
                <a:gd name="T47" fmla="*/ 442 h 588"/>
                <a:gd name="T48" fmla="*/ 240 w 478"/>
                <a:gd name="T49" fmla="*/ 382 h 588"/>
                <a:gd name="T50" fmla="*/ 286 w 478"/>
                <a:gd name="T51" fmla="*/ 416 h 588"/>
                <a:gd name="T52" fmla="*/ 362 w 478"/>
                <a:gd name="T53" fmla="*/ 556 h 588"/>
                <a:gd name="T54" fmla="*/ 382 w 478"/>
                <a:gd name="T55" fmla="*/ 588 h 588"/>
                <a:gd name="T56" fmla="*/ 456 w 478"/>
                <a:gd name="T57" fmla="*/ 588 h 588"/>
                <a:gd name="T58" fmla="*/ 474 w 478"/>
                <a:gd name="T59" fmla="*/ 572 h 588"/>
                <a:gd name="T60" fmla="*/ 438 w 478"/>
                <a:gd name="T61" fmla="*/ 456 h 588"/>
                <a:gd name="T62" fmla="*/ 400 w 478"/>
                <a:gd name="T63" fmla="*/ 554 h 588"/>
                <a:gd name="T64" fmla="*/ 326 w 478"/>
                <a:gd name="T65" fmla="*/ 412 h 588"/>
                <a:gd name="T66" fmla="*/ 260 w 478"/>
                <a:gd name="T67" fmla="*/ 352 h 588"/>
                <a:gd name="T68" fmla="*/ 234 w 478"/>
                <a:gd name="T69" fmla="*/ 346 h 588"/>
                <a:gd name="T70" fmla="*/ 164 w 478"/>
                <a:gd name="T71" fmla="*/ 396 h 588"/>
                <a:gd name="T72" fmla="*/ 86 w 478"/>
                <a:gd name="T73" fmla="*/ 534 h 588"/>
                <a:gd name="T74" fmla="*/ 78 w 478"/>
                <a:gd name="T75" fmla="*/ 458 h 588"/>
                <a:gd name="T76" fmla="*/ 126 w 478"/>
                <a:gd name="T77" fmla="*/ 360 h 588"/>
                <a:gd name="T78" fmla="*/ 170 w 478"/>
                <a:gd name="T79" fmla="*/ 266 h 588"/>
                <a:gd name="T80" fmla="*/ 150 w 478"/>
                <a:gd name="T81" fmla="*/ 208 h 588"/>
                <a:gd name="T82" fmla="*/ 96 w 478"/>
                <a:gd name="T83" fmla="*/ 144 h 588"/>
                <a:gd name="T84" fmla="*/ 46 w 478"/>
                <a:gd name="T85" fmla="*/ 56 h 588"/>
                <a:gd name="T86" fmla="*/ 86 w 478"/>
                <a:gd name="T87" fmla="*/ 78 h 588"/>
                <a:gd name="T88" fmla="*/ 162 w 478"/>
                <a:gd name="T89" fmla="*/ 154 h 588"/>
                <a:gd name="T90" fmla="*/ 226 w 478"/>
                <a:gd name="T91" fmla="*/ 178 h 588"/>
                <a:gd name="T92" fmla="*/ 278 w 478"/>
                <a:gd name="T93" fmla="*/ 172 h 588"/>
                <a:gd name="T94" fmla="*/ 344 w 478"/>
                <a:gd name="T95" fmla="*/ 132 h 588"/>
                <a:gd name="T96" fmla="*/ 418 w 478"/>
                <a:gd name="T97" fmla="*/ 34 h 588"/>
                <a:gd name="T98" fmla="*/ 404 w 478"/>
                <a:gd name="T99" fmla="*/ 114 h 588"/>
                <a:gd name="T100" fmla="*/ 362 w 478"/>
                <a:gd name="T101" fmla="*/ 168 h 588"/>
                <a:gd name="T102" fmla="*/ 314 w 478"/>
                <a:gd name="T103" fmla="*/ 230 h 588"/>
                <a:gd name="T104" fmla="*/ 310 w 478"/>
                <a:gd name="T105" fmla="*/ 280 h 588"/>
                <a:gd name="T106" fmla="*/ 356 w 478"/>
                <a:gd name="T107" fmla="*/ 366 h 588"/>
                <a:gd name="T108" fmla="*/ 434 w 478"/>
                <a:gd name="T109" fmla="*/ 55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588">
                  <a:moveTo>
                    <a:pt x="388" y="350"/>
                  </a:moveTo>
                  <a:lnTo>
                    <a:pt x="388" y="350"/>
                  </a:lnTo>
                  <a:lnTo>
                    <a:pt x="384" y="342"/>
                  </a:lnTo>
                  <a:lnTo>
                    <a:pt x="384" y="342"/>
                  </a:lnTo>
                  <a:lnTo>
                    <a:pt x="356" y="296"/>
                  </a:lnTo>
                  <a:lnTo>
                    <a:pt x="344" y="270"/>
                  </a:lnTo>
                  <a:lnTo>
                    <a:pt x="344" y="270"/>
                  </a:lnTo>
                  <a:lnTo>
                    <a:pt x="344" y="264"/>
                  </a:lnTo>
                  <a:lnTo>
                    <a:pt x="342" y="258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58" y="230"/>
                  </a:lnTo>
                  <a:lnTo>
                    <a:pt x="374" y="208"/>
                  </a:lnTo>
                  <a:lnTo>
                    <a:pt x="374" y="208"/>
                  </a:lnTo>
                  <a:lnTo>
                    <a:pt x="390" y="190"/>
                  </a:lnTo>
                  <a:lnTo>
                    <a:pt x="404" y="172"/>
                  </a:lnTo>
                  <a:lnTo>
                    <a:pt x="408" y="166"/>
                  </a:lnTo>
                  <a:lnTo>
                    <a:pt x="408" y="166"/>
                  </a:lnTo>
                  <a:lnTo>
                    <a:pt x="426" y="144"/>
                  </a:lnTo>
                  <a:lnTo>
                    <a:pt x="440" y="122"/>
                  </a:lnTo>
                  <a:lnTo>
                    <a:pt x="452" y="102"/>
                  </a:lnTo>
                  <a:lnTo>
                    <a:pt x="462" y="80"/>
                  </a:lnTo>
                  <a:lnTo>
                    <a:pt x="468" y="60"/>
                  </a:lnTo>
                  <a:lnTo>
                    <a:pt x="474" y="44"/>
                  </a:lnTo>
                  <a:lnTo>
                    <a:pt x="478" y="28"/>
                  </a:lnTo>
                  <a:lnTo>
                    <a:pt x="478" y="16"/>
                  </a:lnTo>
                  <a:lnTo>
                    <a:pt x="478" y="16"/>
                  </a:lnTo>
                  <a:lnTo>
                    <a:pt x="476" y="10"/>
                  </a:lnTo>
                  <a:lnTo>
                    <a:pt x="472" y="4"/>
                  </a:lnTo>
                  <a:lnTo>
                    <a:pt x="468" y="0"/>
                  </a:lnTo>
                  <a:lnTo>
                    <a:pt x="460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4" y="0"/>
                  </a:lnTo>
                  <a:lnTo>
                    <a:pt x="398" y="2"/>
                  </a:lnTo>
                  <a:lnTo>
                    <a:pt x="394" y="6"/>
                  </a:lnTo>
                  <a:lnTo>
                    <a:pt x="392" y="10"/>
                  </a:lnTo>
                  <a:lnTo>
                    <a:pt x="392" y="10"/>
                  </a:lnTo>
                  <a:lnTo>
                    <a:pt x="386" y="20"/>
                  </a:lnTo>
                  <a:lnTo>
                    <a:pt x="372" y="44"/>
                  </a:lnTo>
                  <a:lnTo>
                    <a:pt x="350" y="76"/>
                  </a:lnTo>
                  <a:lnTo>
                    <a:pt x="336" y="90"/>
                  </a:lnTo>
                  <a:lnTo>
                    <a:pt x="322" y="104"/>
                  </a:lnTo>
                  <a:lnTo>
                    <a:pt x="322" y="104"/>
                  </a:lnTo>
                  <a:lnTo>
                    <a:pt x="296" y="124"/>
                  </a:lnTo>
                  <a:lnTo>
                    <a:pt x="274" y="136"/>
                  </a:lnTo>
                  <a:lnTo>
                    <a:pt x="256" y="142"/>
                  </a:lnTo>
                  <a:lnTo>
                    <a:pt x="240" y="144"/>
                  </a:lnTo>
                  <a:lnTo>
                    <a:pt x="240" y="144"/>
                  </a:lnTo>
                  <a:lnTo>
                    <a:pt x="222" y="142"/>
                  </a:lnTo>
                  <a:lnTo>
                    <a:pt x="204" y="136"/>
                  </a:lnTo>
                  <a:lnTo>
                    <a:pt x="182" y="12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42" y="90"/>
                  </a:lnTo>
                  <a:lnTo>
                    <a:pt x="128" y="76"/>
                  </a:lnTo>
                  <a:lnTo>
                    <a:pt x="106" y="44"/>
                  </a:lnTo>
                  <a:lnTo>
                    <a:pt x="92" y="2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8"/>
                  </a:lnTo>
                  <a:lnTo>
                    <a:pt x="4" y="44"/>
                  </a:lnTo>
                  <a:lnTo>
                    <a:pt x="10" y="60"/>
                  </a:lnTo>
                  <a:lnTo>
                    <a:pt x="16" y="80"/>
                  </a:lnTo>
                  <a:lnTo>
                    <a:pt x="26" y="102"/>
                  </a:lnTo>
                  <a:lnTo>
                    <a:pt x="38" y="122"/>
                  </a:lnTo>
                  <a:lnTo>
                    <a:pt x="52" y="144"/>
                  </a:lnTo>
                  <a:lnTo>
                    <a:pt x="70" y="166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88" y="190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22" y="230"/>
                  </a:lnTo>
                  <a:lnTo>
                    <a:pt x="132" y="246"/>
                  </a:lnTo>
                  <a:lnTo>
                    <a:pt x="134" y="252"/>
                  </a:lnTo>
                  <a:lnTo>
                    <a:pt x="136" y="258"/>
                  </a:lnTo>
                  <a:lnTo>
                    <a:pt x="136" y="264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22" y="296"/>
                  </a:lnTo>
                  <a:lnTo>
                    <a:pt x="96" y="342"/>
                  </a:lnTo>
                  <a:lnTo>
                    <a:pt x="96" y="342"/>
                  </a:lnTo>
                  <a:lnTo>
                    <a:pt x="90" y="350"/>
                  </a:lnTo>
                  <a:lnTo>
                    <a:pt x="90" y="350"/>
                  </a:lnTo>
                  <a:lnTo>
                    <a:pt x="66" y="400"/>
                  </a:lnTo>
                  <a:lnTo>
                    <a:pt x="40" y="458"/>
                  </a:lnTo>
                  <a:lnTo>
                    <a:pt x="28" y="486"/>
                  </a:lnTo>
                  <a:lnTo>
                    <a:pt x="18" y="514"/>
                  </a:lnTo>
                  <a:lnTo>
                    <a:pt x="10" y="542"/>
                  </a:lnTo>
                  <a:lnTo>
                    <a:pt x="4" y="568"/>
                  </a:lnTo>
                  <a:lnTo>
                    <a:pt x="4" y="568"/>
                  </a:lnTo>
                  <a:lnTo>
                    <a:pt x="4" y="576"/>
                  </a:lnTo>
                  <a:lnTo>
                    <a:pt x="8" y="582"/>
                  </a:lnTo>
                  <a:lnTo>
                    <a:pt x="8" y="582"/>
                  </a:lnTo>
                  <a:lnTo>
                    <a:pt x="14" y="586"/>
                  </a:lnTo>
                  <a:lnTo>
                    <a:pt x="22" y="588"/>
                  </a:lnTo>
                  <a:lnTo>
                    <a:pt x="92" y="588"/>
                  </a:lnTo>
                  <a:lnTo>
                    <a:pt x="92" y="588"/>
                  </a:lnTo>
                  <a:lnTo>
                    <a:pt x="96" y="588"/>
                  </a:lnTo>
                  <a:lnTo>
                    <a:pt x="102" y="586"/>
                  </a:lnTo>
                  <a:lnTo>
                    <a:pt x="106" y="582"/>
                  </a:lnTo>
                  <a:lnTo>
                    <a:pt x="108" y="576"/>
                  </a:lnTo>
                  <a:lnTo>
                    <a:pt x="108" y="576"/>
                  </a:lnTo>
                  <a:lnTo>
                    <a:pt x="116" y="556"/>
                  </a:lnTo>
                  <a:lnTo>
                    <a:pt x="126" y="530"/>
                  </a:lnTo>
                  <a:lnTo>
                    <a:pt x="138" y="500"/>
                  </a:lnTo>
                  <a:lnTo>
                    <a:pt x="154" y="470"/>
                  </a:lnTo>
                  <a:lnTo>
                    <a:pt x="172" y="442"/>
                  </a:lnTo>
                  <a:lnTo>
                    <a:pt x="194" y="416"/>
                  </a:lnTo>
                  <a:lnTo>
                    <a:pt x="204" y="404"/>
                  </a:lnTo>
                  <a:lnTo>
                    <a:pt x="216" y="396"/>
                  </a:lnTo>
                  <a:lnTo>
                    <a:pt x="228" y="388"/>
                  </a:lnTo>
                  <a:lnTo>
                    <a:pt x="240" y="382"/>
                  </a:lnTo>
                  <a:lnTo>
                    <a:pt x="240" y="382"/>
                  </a:lnTo>
                  <a:lnTo>
                    <a:pt x="252" y="388"/>
                  </a:lnTo>
                  <a:lnTo>
                    <a:pt x="262" y="396"/>
                  </a:lnTo>
                  <a:lnTo>
                    <a:pt x="274" y="404"/>
                  </a:lnTo>
                  <a:lnTo>
                    <a:pt x="286" y="416"/>
                  </a:lnTo>
                  <a:lnTo>
                    <a:pt x="306" y="442"/>
                  </a:lnTo>
                  <a:lnTo>
                    <a:pt x="324" y="470"/>
                  </a:lnTo>
                  <a:lnTo>
                    <a:pt x="340" y="500"/>
                  </a:lnTo>
                  <a:lnTo>
                    <a:pt x="352" y="530"/>
                  </a:lnTo>
                  <a:lnTo>
                    <a:pt x="362" y="556"/>
                  </a:lnTo>
                  <a:lnTo>
                    <a:pt x="370" y="576"/>
                  </a:lnTo>
                  <a:lnTo>
                    <a:pt x="370" y="576"/>
                  </a:lnTo>
                  <a:lnTo>
                    <a:pt x="372" y="582"/>
                  </a:lnTo>
                  <a:lnTo>
                    <a:pt x="376" y="586"/>
                  </a:lnTo>
                  <a:lnTo>
                    <a:pt x="382" y="588"/>
                  </a:lnTo>
                  <a:lnTo>
                    <a:pt x="386" y="588"/>
                  </a:lnTo>
                  <a:lnTo>
                    <a:pt x="456" y="588"/>
                  </a:lnTo>
                  <a:lnTo>
                    <a:pt x="456" y="588"/>
                  </a:lnTo>
                  <a:lnTo>
                    <a:pt x="456" y="588"/>
                  </a:lnTo>
                  <a:lnTo>
                    <a:pt x="456" y="588"/>
                  </a:lnTo>
                  <a:lnTo>
                    <a:pt x="464" y="588"/>
                  </a:lnTo>
                  <a:lnTo>
                    <a:pt x="470" y="584"/>
                  </a:lnTo>
                  <a:lnTo>
                    <a:pt x="474" y="578"/>
                  </a:lnTo>
                  <a:lnTo>
                    <a:pt x="474" y="572"/>
                  </a:lnTo>
                  <a:lnTo>
                    <a:pt x="474" y="572"/>
                  </a:lnTo>
                  <a:lnTo>
                    <a:pt x="474" y="566"/>
                  </a:lnTo>
                  <a:lnTo>
                    <a:pt x="474" y="566"/>
                  </a:lnTo>
                  <a:lnTo>
                    <a:pt x="468" y="540"/>
                  </a:lnTo>
                  <a:lnTo>
                    <a:pt x="460" y="512"/>
                  </a:lnTo>
                  <a:lnTo>
                    <a:pt x="438" y="456"/>
                  </a:lnTo>
                  <a:lnTo>
                    <a:pt x="412" y="400"/>
                  </a:lnTo>
                  <a:lnTo>
                    <a:pt x="388" y="350"/>
                  </a:lnTo>
                  <a:lnTo>
                    <a:pt x="388" y="350"/>
                  </a:lnTo>
                  <a:close/>
                  <a:moveTo>
                    <a:pt x="400" y="554"/>
                  </a:moveTo>
                  <a:lnTo>
                    <a:pt x="400" y="554"/>
                  </a:lnTo>
                  <a:lnTo>
                    <a:pt x="392" y="534"/>
                  </a:lnTo>
                  <a:lnTo>
                    <a:pt x="380" y="506"/>
                  </a:lnTo>
                  <a:lnTo>
                    <a:pt x="366" y="476"/>
                  </a:lnTo>
                  <a:lnTo>
                    <a:pt x="348" y="442"/>
                  </a:lnTo>
                  <a:lnTo>
                    <a:pt x="326" y="412"/>
                  </a:lnTo>
                  <a:lnTo>
                    <a:pt x="316" y="396"/>
                  </a:lnTo>
                  <a:lnTo>
                    <a:pt x="302" y="382"/>
                  </a:lnTo>
                  <a:lnTo>
                    <a:pt x="288" y="370"/>
                  </a:lnTo>
                  <a:lnTo>
                    <a:pt x="274" y="360"/>
                  </a:lnTo>
                  <a:lnTo>
                    <a:pt x="260" y="352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0" y="346"/>
                  </a:lnTo>
                  <a:lnTo>
                    <a:pt x="234" y="346"/>
                  </a:lnTo>
                  <a:lnTo>
                    <a:pt x="234" y="346"/>
                  </a:lnTo>
                  <a:lnTo>
                    <a:pt x="218" y="352"/>
                  </a:lnTo>
                  <a:lnTo>
                    <a:pt x="204" y="360"/>
                  </a:lnTo>
                  <a:lnTo>
                    <a:pt x="190" y="370"/>
                  </a:lnTo>
                  <a:lnTo>
                    <a:pt x="176" y="382"/>
                  </a:lnTo>
                  <a:lnTo>
                    <a:pt x="164" y="396"/>
                  </a:lnTo>
                  <a:lnTo>
                    <a:pt x="152" y="412"/>
                  </a:lnTo>
                  <a:lnTo>
                    <a:pt x="130" y="442"/>
                  </a:lnTo>
                  <a:lnTo>
                    <a:pt x="112" y="476"/>
                  </a:lnTo>
                  <a:lnTo>
                    <a:pt x="98" y="506"/>
                  </a:lnTo>
                  <a:lnTo>
                    <a:pt x="86" y="534"/>
                  </a:lnTo>
                  <a:lnTo>
                    <a:pt x="78" y="554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58" y="506"/>
                  </a:lnTo>
                  <a:lnTo>
                    <a:pt x="78" y="458"/>
                  </a:lnTo>
                  <a:lnTo>
                    <a:pt x="100" y="410"/>
                  </a:lnTo>
                  <a:lnTo>
                    <a:pt x="122" y="366"/>
                  </a:lnTo>
                  <a:lnTo>
                    <a:pt x="122" y="366"/>
                  </a:lnTo>
                  <a:lnTo>
                    <a:pt x="126" y="360"/>
                  </a:lnTo>
                  <a:lnTo>
                    <a:pt x="126" y="360"/>
                  </a:lnTo>
                  <a:lnTo>
                    <a:pt x="152" y="316"/>
                  </a:lnTo>
                  <a:lnTo>
                    <a:pt x="162" y="296"/>
                  </a:lnTo>
                  <a:lnTo>
                    <a:pt x="168" y="280"/>
                  </a:lnTo>
                  <a:lnTo>
                    <a:pt x="168" y="280"/>
                  </a:lnTo>
                  <a:lnTo>
                    <a:pt x="170" y="266"/>
                  </a:lnTo>
                  <a:lnTo>
                    <a:pt x="170" y="254"/>
                  </a:lnTo>
                  <a:lnTo>
                    <a:pt x="168" y="242"/>
                  </a:lnTo>
                  <a:lnTo>
                    <a:pt x="164" y="230"/>
                  </a:lnTo>
                  <a:lnTo>
                    <a:pt x="158" y="220"/>
                  </a:lnTo>
                  <a:lnTo>
                    <a:pt x="150" y="208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16" y="168"/>
                  </a:lnTo>
                  <a:lnTo>
                    <a:pt x="102" y="152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84" y="128"/>
                  </a:lnTo>
                  <a:lnTo>
                    <a:pt x="74" y="114"/>
                  </a:lnTo>
                  <a:lnTo>
                    <a:pt x="58" y="84"/>
                  </a:lnTo>
                  <a:lnTo>
                    <a:pt x="46" y="56"/>
                  </a:lnTo>
                  <a:lnTo>
                    <a:pt x="38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70" y="54"/>
                  </a:lnTo>
                  <a:lnTo>
                    <a:pt x="86" y="78"/>
                  </a:lnTo>
                  <a:lnTo>
                    <a:pt x="108" y="106"/>
                  </a:lnTo>
                  <a:lnTo>
                    <a:pt x="120" y="12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62" y="154"/>
                  </a:lnTo>
                  <a:lnTo>
                    <a:pt x="176" y="162"/>
                  </a:lnTo>
                  <a:lnTo>
                    <a:pt x="188" y="168"/>
                  </a:lnTo>
                  <a:lnTo>
                    <a:pt x="200" y="172"/>
                  </a:lnTo>
                  <a:lnTo>
                    <a:pt x="214" y="176"/>
                  </a:lnTo>
                  <a:lnTo>
                    <a:pt x="226" y="178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52" y="178"/>
                  </a:lnTo>
                  <a:lnTo>
                    <a:pt x="264" y="176"/>
                  </a:lnTo>
                  <a:lnTo>
                    <a:pt x="278" y="172"/>
                  </a:lnTo>
                  <a:lnTo>
                    <a:pt x="290" y="168"/>
                  </a:lnTo>
                  <a:lnTo>
                    <a:pt x="302" y="162"/>
                  </a:lnTo>
                  <a:lnTo>
                    <a:pt x="316" y="154"/>
                  </a:lnTo>
                  <a:lnTo>
                    <a:pt x="344" y="132"/>
                  </a:lnTo>
                  <a:lnTo>
                    <a:pt x="344" y="132"/>
                  </a:lnTo>
                  <a:lnTo>
                    <a:pt x="358" y="120"/>
                  </a:lnTo>
                  <a:lnTo>
                    <a:pt x="370" y="106"/>
                  </a:lnTo>
                  <a:lnTo>
                    <a:pt x="392" y="78"/>
                  </a:lnTo>
                  <a:lnTo>
                    <a:pt x="408" y="54"/>
                  </a:lnTo>
                  <a:lnTo>
                    <a:pt x="418" y="34"/>
                  </a:lnTo>
                  <a:lnTo>
                    <a:pt x="440" y="34"/>
                  </a:lnTo>
                  <a:lnTo>
                    <a:pt x="440" y="34"/>
                  </a:lnTo>
                  <a:lnTo>
                    <a:pt x="432" y="56"/>
                  </a:lnTo>
                  <a:lnTo>
                    <a:pt x="420" y="84"/>
                  </a:lnTo>
                  <a:lnTo>
                    <a:pt x="404" y="114"/>
                  </a:lnTo>
                  <a:lnTo>
                    <a:pt x="394" y="128"/>
                  </a:lnTo>
                  <a:lnTo>
                    <a:pt x="380" y="144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62" y="168"/>
                  </a:lnTo>
                  <a:lnTo>
                    <a:pt x="348" y="186"/>
                  </a:lnTo>
                  <a:lnTo>
                    <a:pt x="348" y="186"/>
                  </a:lnTo>
                  <a:lnTo>
                    <a:pt x="328" y="208"/>
                  </a:lnTo>
                  <a:lnTo>
                    <a:pt x="322" y="220"/>
                  </a:lnTo>
                  <a:lnTo>
                    <a:pt x="314" y="230"/>
                  </a:lnTo>
                  <a:lnTo>
                    <a:pt x="310" y="242"/>
                  </a:lnTo>
                  <a:lnTo>
                    <a:pt x="308" y="254"/>
                  </a:lnTo>
                  <a:lnTo>
                    <a:pt x="308" y="266"/>
                  </a:lnTo>
                  <a:lnTo>
                    <a:pt x="310" y="280"/>
                  </a:lnTo>
                  <a:lnTo>
                    <a:pt x="310" y="280"/>
                  </a:lnTo>
                  <a:lnTo>
                    <a:pt x="316" y="296"/>
                  </a:lnTo>
                  <a:lnTo>
                    <a:pt x="326" y="316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56" y="366"/>
                  </a:lnTo>
                  <a:lnTo>
                    <a:pt x="356" y="366"/>
                  </a:lnTo>
                  <a:lnTo>
                    <a:pt x="378" y="410"/>
                  </a:lnTo>
                  <a:lnTo>
                    <a:pt x="400" y="458"/>
                  </a:lnTo>
                  <a:lnTo>
                    <a:pt x="420" y="506"/>
                  </a:lnTo>
                  <a:lnTo>
                    <a:pt x="434" y="554"/>
                  </a:lnTo>
                  <a:lnTo>
                    <a:pt x="400" y="5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B193F5-13E7-4336-8344-4E66EE69AC8E}"/>
              </a:ext>
            </a:extLst>
          </p:cNvPr>
          <p:cNvGrpSpPr/>
          <p:nvPr/>
        </p:nvGrpSpPr>
        <p:grpSpPr>
          <a:xfrm>
            <a:off x="4992452" y="1528056"/>
            <a:ext cx="1030041" cy="768398"/>
            <a:chOff x="3322638" y="896938"/>
            <a:chExt cx="946150" cy="784225"/>
          </a:xfrm>
          <a:solidFill>
            <a:schemeClr val="accent2"/>
          </a:solidFill>
        </p:grpSpPr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EC20B845-E4D4-4130-B80F-5DCD626AF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2638" y="896938"/>
              <a:ext cx="946150" cy="784225"/>
            </a:xfrm>
            <a:custGeom>
              <a:avLst/>
              <a:gdLst>
                <a:gd name="T0" fmla="*/ 596 w 596"/>
                <a:gd name="T1" fmla="*/ 146 h 494"/>
                <a:gd name="T2" fmla="*/ 584 w 596"/>
                <a:gd name="T3" fmla="*/ 128 h 494"/>
                <a:gd name="T4" fmla="*/ 528 w 596"/>
                <a:gd name="T5" fmla="*/ 106 h 494"/>
                <a:gd name="T6" fmla="*/ 514 w 596"/>
                <a:gd name="T7" fmla="*/ 108 h 494"/>
                <a:gd name="T8" fmla="*/ 458 w 596"/>
                <a:gd name="T9" fmla="*/ 20 h 494"/>
                <a:gd name="T10" fmla="*/ 434 w 596"/>
                <a:gd name="T11" fmla="*/ 12 h 494"/>
                <a:gd name="T12" fmla="*/ 284 w 596"/>
                <a:gd name="T13" fmla="*/ 0 h 494"/>
                <a:gd name="T14" fmla="*/ 154 w 596"/>
                <a:gd name="T15" fmla="*/ 12 h 494"/>
                <a:gd name="T16" fmla="*/ 134 w 596"/>
                <a:gd name="T17" fmla="*/ 22 h 494"/>
                <a:gd name="T18" fmla="*/ 82 w 596"/>
                <a:gd name="T19" fmla="*/ 108 h 494"/>
                <a:gd name="T20" fmla="*/ 68 w 596"/>
                <a:gd name="T21" fmla="*/ 106 h 494"/>
                <a:gd name="T22" fmla="*/ 10 w 596"/>
                <a:gd name="T23" fmla="*/ 128 h 494"/>
                <a:gd name="T24" fmla="*/ 0 w 596"/>
                <a:gd name="T25" fmla="*/ 146 h 494"/>
                <a:gd name="T26" fmla="*/ 4 w 596"/>
                <a:gd name="T27" fmla="*/ 164 h 494"/>
                <a:gd name="T28" fmla="*/ 44 w 596"/>
                <a:gd name="T29" fmla="*/ 194 h 494"/>
                <a:gd name="T30" fmla="*/ 34 w 596"/>
                <a:gd name="T31" fmla="*/ 212 h 494"/>
                <a:gd name="T32" fmla="*/ 4 w 596"/>
                <a:gd name="T33" fmla="*/ 254 h 494"/>
                <a:gd name="T34" fmla="*/ 4 w 596"/>
                <a:gd name="T35" fmla="*/ 434 h 494"/>
                <a:gd name="T36" fmla="*/ 6 w 596"/>
                <a:gd name="T37" fmla="*/ 474 h 494"/>
                <a:gd name="T38" fmla="*/ 34 w 596"/>
                <a:gd name="T39" fmla="*/ 494 h 494"/>
                <a:gd name="T40" fmla="*/ 110 w 596"/>
                <a:gd name="T41" fmla="*/ 492 h 494"/>
                <a:gd name="T42" fmla="*/ 130 w 596"/>
                <a:gd name="T43" fmla="*/ 462 h 494"/>
                <a:gd name="T44" fmla="*/ 466 w 596"/>
                <a:gd name="T45" fmla="*/ 462 h 494"/>
                <a:gd name="T46" fmla="*/ 484 w 596"/>
                <a:gd name="T47" fmla="*/ 492 h 494"/>
                <a:gd name="T48" fmla="*/ 560 w 596"/>
                <a:gd name="T49" fmla="*/ 494 h 494"/>
                <a:gd name="T50" fmla="*/ 590 w 596"/>
                <a:gd name="T51" fmla="*/ 474 h 494"/>
                <a:gd name="T52" fmla="*/ 592 w 596"/>
                <a:gd name="T53" fmla="*/ 270 h 494"/>
                <a:gd name="T54" fmla="*/ 560 w 596"/>
                <a:gd name="T55" fmla="*/ 212 h 494"/>
                <a:gd name="T56" fmla="*/ 550 w 596"/>
                <a:gd name="T57" fmla="*/ 194 h 494"/>
                <a:gd name="T58" fmla="*/ 592 w 596"/>
                <a:gd name="T59" fmla="*/ 164 h 494"/>
                <a:gd name="T60" fmla="*/ 528 w 596"/>
                <a:gd name="T61" fmla="*/ 166 h 494"/>
                <a:gd name="T62" fmla="*/ 514 w 596"/>
                <a:gd name="T63" fmla="*/ 182 h 494"/>
                <a:gd name="T64" fmla="*/ 522 w 596"/>
                <a:gd name="T65" fmla="*/ 214 h 494"/>
                <a:gd name="T66" fmla="*/ 542 w 596"/>
                <a:gd name="T67" fmla="*/ 238 h 494"/>
                <a:gd name="T68" fmla="*/ 558 w 596"/>
                <a:gd name="T69" fmla="*/ 270 h 494"/>
                <a:gd name="T70" fmla="*/ 500 w 596"/>
                <a:gd name="T71" fmla="*/ 434 h 494"/>
                <a:gd name="T72" fmla="*/ 482 w 596"/>
                <a:gd name="T73" fmla="*/ 418 h 494"/>
                <a:gd name="T74" fmla="*/ 100 w 596"/>
                <a:gd name="T75" fmla="*/ 422 h 494"/>
                <a:gd name="T76" fmla="*/ 36 w 596"/>
                <a:gd name="T77" fmla="*/ 460 h 494"/>
                <a:gd name="T78" fmla="*/ 40 w 596"/>
                <a:gd name="T79" fmla="*/ 252 h 494"/>
                <a:gd name="T80" fmla="*/ 62 w 596"/>
                <a:gd name="T81" fmla="*/ 232 h 494"/>
                <a:gd name="T82" fmla="*/ 80 w 596"/>
                <a:gd name="T83" fmla="*/ 190 h 494"/>
                <a:gd name="T84" fmla="*/ 76 w 596"/>
                <a:gd name="T85" fmla="*/ 172 h 494"/>
                <a:gd name="T86" fmla="*/ 48 w 596"/>
                <a:gd name="T87" fmla="*/ 158 h 494"/>
                <a:gd name="T88" fmla="*/ 60 w 596"/>
                <a:gd name="T89" fmla="*/ 140 h 494"/>
                <a:gd name="T90" fmla="*/ 70 w 596"/>
                <a:gd name="T91" fmla="*/ 140 h 494"/>
                <a:gd name="T92" fmla="*/ 84 w 596"/>
                <a:gd name="T93" fmla="*/ 154 h 494"/>
                <a:gd name="T94" fmla="*/ 98 w 596"/>
                <a:gd name="T95" fmla="*/ 148 h 494"/>
                <a:gd name="T96" fmla="*/ 140 w 596"/>
                <a:gd name="T97" fmla="*/ 66 h 494"/>
                <a:gd name="T98" fmla="*/ 162 w 596"/>
                <a:gd name="T99" fmla="*/ 44 h 494"/>
                <a:gd name="T100" fmla="*/ 224 w 596"/>
                <a:gd name="T101" fmla="*/ 34 h 494"/>
                <a:gd name="T102" fmla="*/ 356 w 596"/>
                <a:gd name="T103" fmla="*/ 34 h 494"/>
                <a:gd name="T104" fmla="*/ 438 w 596"/>
                <a:gd name="T105" fmla="*/ 46 h 494"/>
                <a:gd name="T106" fmla="*/ 454 w 596"/>
                <a:gd name="T107" fmla="*/ 66 h 494"/>
                <a:gd name="T108" fmla="*/ 496 w 596"/>
                <a:gd name="T109" fmla="*/ 148 h 494"/>
                <a:gd name="T110" fmla="*/ 512 w 596"/>
                <a:gd name="T111" fmla="*/ 154 h 494"/>
                <a:gd name="T112" fmla="*/ 526 w 596"/>
                <a:gd name="T113" fmla="*/ 140 h 494"/>
                <a:gd name="T114" fmla="*/ 528 w 596"/>
                <a:gd name="T115" fmla="*/ 138 h 494"/>
                <a:gd name="T116" fmla="*/ 560 w 596"/>
                <a:gd name="T117" fmla="*/ 15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6" h="494">
                  <a:moveTo>
                    <a:pt x="594" y="158"/>
                  </a:moveTo>
                  <a:lnTo>
                    <a:pt x="594" y="158"/>
                  </a:lnTo>
                  <a:lnTo>
                    <a:pt x="596" y="152"/>
                  </a:lnTo>
                  <a:lnTo>
                    <a:pt x="596" y="146"/>
                  </a:lnTo>
                  <a:lnTo>
                    <a:pt x="594" y="140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84" y="128"/>
                  </a:lnTo>
                  <a:lnTo>
                    <a:pt x="576" y="122"/>
                  </a:lnTo>
                  <a:lnTo>
                    <a:pt x="560" y="112"/>
                  </a:lnTo>
                  <a:lnTo>
                    <a:pt x="542" y="108"/>
                  </a:lnTo>
                  <a:lnTo>
                    <a:pt x="528" y="106"/>
                  </a:lnTo>
                  <a:lnTo>
                    <a:pt x="528" y="106"/>
                  </a:lnTo>
                  <a:lnTo>
                    <a:pt x="520" y="106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490" y="60"/>
                  </a:lnTo>
                  <a:lnTo>
                    <a:pt x="472" y="32"/>
                  </a:lnTo>
                  <a:lnTo>
                    <a:pt x="464" y="24"/>
                  </a:lnTo>
                  <a:lnTo>
                    <a:pt x="458" y="20"/>
                  </a:lnTo>
                  <a:lnTo>
                    <a:pt x="452" y="16"/>
                  </a:lnTo>
                  <a:lnTo>
                    <a:pt x="448" y="14"/>
                  </a:lnTo>
                  <a:lnTo>
                    <a:pt x="448" y="14"/>
                  </a:lnTo>
                  <a:lnTo>
                    <a:pt x="434" y="12"/>
                  </a:lnTo>
                  <a:lnTo>
                    <a:pt x="402" y="6"/>
                  </a:lnTo>
                  <a:lnTo>
                    <a:pt x="35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6" y="0"/>
                  </a:lnTo>
                  <a:lnTo>
                    <a:pt x="194" y="4"/>
                  </a:lnTo>
                  <a:lnTo>
                    <a:pt x="164" y="8"/>
                  </a:lnTo>
                  <a:lnTo>
                    <a:pt x="154" y="1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0" y="18"/>
                  </a:lnTo>
                  <a:lnTo>
                    <a:pt x="134" y="22"/>
                  </a:lnTo>
                  <a:lnTo>
                    <a:pt x="128" y="26"/>
                  </a:lnTo>
                  <a:lnTo>
                    <a:pt x="122" y="36"/>
                  </a:lnTo>
                  <a:lnTo>
                    <a:pt x="104" y="62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74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54" y="108"/>
                  </a:lnTo>
                  <a:lnTo>
                    <a:pt x="36" y="112"/>
                  </a:lnTo>
                  <a:lnTo>
                    <a:pt x="18" y="122"/>
                  </a:lnTo>
                  <a:lnTo>
                    <a:pt x="10" y="128"/>
                  </a:lnTo>
                  <a:lnTo>
                    <a:pt x="6" y="134"/>
                  </a:lnTo>
                  <a:lnTo>
                    <a:pt x="6" y="134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" y="164"/>
                  </a:lnTo>
                  <a:lnTo>
                    <a:pt x="8" y="170"/>
                  </a:lnTo>
                  <a:lnTo>
                    <a:pt x="18" y="180"/>
                  </a:lnTo>
                  <a:lnTo>
                    <a:pt x="32" y="188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0" y="204"/>
                  </a:lnTo>
                  <a:lnTo>
                    <a:pt x="38" y="208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20" y="224"/>
                  </a:lnTo>
                  <a:lnTo>
                    <a:pt x="10" y="238"/>
                  </a:lnTo>
                  <a:lnTo>
                    <a:pt x="4" y="254"/>
                  </a:lnTo>
                  <a:lnTo>
                    <a:pt x="2" y="270"/>
                  </a:lnTo>
                  <a:lnTo>
                    <a:pt x="2" y="428"/>
                  </a:lnTo>
                  <a:lnTo>
                    <a:pt x="2" y="428"/>
                  </a:lnTo>
                  <a:lnTo>
                    <a:pt x="4" y="434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4" y="468"/>
                  </a:lnTo>
                  <a:lnTo>
                    <a:pt x="6" y="474"/>
                  </a:lnTo>
                  <a:lnTo>
                    <a:pt x="12" y="484"/>
                  </a:lnTo>
                  <a:lnTo>
                    <a:pt x="22" y="492"/>
                  </a:lnTo>
                  <a:lnTo>
                    <a:pt x="28" y="494"/>
                  </a:lnTo>
                  <a:lnTo>
                    <a:pt x="34" y="494"/>
                  </a:lnTo>
                  <a:lnTo>
                    <a:pt x="98" y="494"/>
                  </a:lnTo>
                  <a:lnTo>
                    <a:pt x="98" y="494"/>
                  </a:lnTo>
                  <a:lnTo>
                    <a:pt x="104" y="494"/>
                  </a:lnTo>
                  <a:lnTo>
                    <a:pt x="110" y="492"/>
                  </a:lnTo>
                  <a:lnTo>
                    <a:pt x="120" y="484"/>
                  </a:lnTo>
                  <a:lnTo>
                    <a:pt x="126" y="474"/>
                  </a:lnTo>
                  <a:lnTo>
                    <a:pt x="128" y="468"/>
                  </a:lnTo>
                  <a:lnTo>
                    <a:pt x="130" y="462"/>
                  </a:lnTo>
                  <a:lnTo>
                    <a:pt x="130" y="450"/>
                  </a:lnTo>
                  <a:lnTo>
                    <a:pt x="466" y="450"/>
                  </a:lnTo>
                  <a:lnTo>
                    <a:pt x="466" y="462"/>
                  </a:lnTo>
                  <a:lnTo>
                    <a:pt x="466" y="462"/>
                  </a:lnTo>
                  <a:lnTo>
                    <a:pt x="466" y="468"/>
                  </a:lnTo>
                  <a:lnTo>
                    <a:pt x="468" y="474"/>
                  </a:lnTo>
                  <a:lnTo>
                    <a:pt x="474" y="484"/>
                  </a:lnTo>
                  <a:lnTo>
                    <a:pt x="484" y="492"/>
                  </a:lnTo>
                  <a:lnTo>
                    <a:pt x="490" y="494"/>
                  </a:lnTo>
                  <a:lnTo>
                    <a:pt x="498" y="494"/>
                  </a:lnTo>
                  <a:lnTo>
                    <a:pt x="560" y="494"/>
                  </a:lnTo>
                  <a:lnTo>
                    <a:pt x="560" y="494"/>
                  </a:lnTo>
                  <a:lnTo>
                    <a:pt x="566" y="494"/>
                  </a:lnTo>
                  <a:lnTo>
                    <a:pt x="572" y="492"/>
                  </a:lnTo>
                  <a:lnTo>
                    <a:pt x="582" y="484"/>
                  </a:lnTo>
                  <a:lnTo>
                    <a:pt x="590" y="474"/>
                  </a:lnTo>
                  <a:lnTo>
                    <a:pt x="592" y="468"/>
                  </a:lnTo>
                  <a:lnTo>
                    <a:pt x="592" y="462"/>
                  </a:lnTo>
                  <a:lnTo>
                    <a:pt x="592" y="270"/>
                  </a:lnTo>
                  <a:lnTo>
                    <a:pt x="592" y="270"/>
                  </a:lnTo>
                  <a:lnTo>
                    <a:pt x="590" y="254"/>
                  </a:lnTo>
                  <a:lnTo>
                    <a:pt x="584" y="238"/>
                  </a:lnTo>
                  <a:lnTo>
                    <a:pt x="574" y="224"/>
                  </a:lnTo>
                  <a:lnTo>
                    <a:pt x="560" y="212"/>
                  </a:lnTo>
                  <a:lnTo>
                    <a:pt x="560" y="212"/>
                  </a:lnTo>
                  <a:lnTo>
                    <a:pt x="554" y="204"/>
                  </a:lnTo>
                  <a:lnTo>
                    <a:pt x="550" y="194"/>
                  </a:lnTo>
                  <a:lnTo>
                    <a:pt x="550" y="194"/>
                  </a:lnTo>
                  <a:lnTo>
                    <a:pt x="564" y="188"/>
                  </a:lnTo>
                  <a:lnTo>
                    <a:pt x="576" y="180"/>
                  </a:lnTo>
                  <a:lnTo>
                    <a:pt x="588" y="170"/>
                  </a:lnTo>
                  <a:lnTo>
                    <a:pt x="592" y="164"/>
                  </a:lnTo>
                  <a:lnTo>
                    <a:pt x="594" y="158"/>
                  </a:lnTo>
                  <a:lnTo>
                    <a:pt x="594" y="158"/>
                  </a:lnTo>
                  <a:close/>
                  <a:moveTo>
                    <a:pt x="528" y="166"/>
                  </a:moveTo>
                  <a:lnTo>
                    <a:pt x="528" y="166"/>
                  </a:lnTo>
                  <a:lnTo>
                    <a:pt x="522" y="168"/>
                  </a:lnTo>
                  <a:lnTo>
                    <a:pt x="518" y="172"/>
                  </a:lnTo>
                  <a:lnTo>
                    <a:pt x="516" y="176"/>
                  </a:lnTo>
                  <a:lnTo>
                    <a:pt x="514" y="182"/>
                  </a:lnTo>
                  <a:lnTo>
                    <a:pt x="514" y="182"/>
                  </a:lnTo>
                  <a:lnTo>
                    <a:pt x="516" y="190"/>
                  </a:lnTo>
                  <a:lnTo>
                    <a:pt x="520" y="206"/>
                  </a:lnTo>
                  <a:lnTo>
                    <a:pt x="522" y="214"/>
                  </a:lnTo>
                  <a:lnTo>
                    <a:pt x="528" y="224"/>
                  </a:lnTo>
                  <a:lnTo>
                    <a:pt x="534" y="232"/>
                  </a:lnTo>
                  <a:lnTo>
                    <a:pt x="542" y="238"/>
                  </a:lnTo>
                  <a:lnTo>
                    <a:pt x="542" y="238"/>
                  </a:lnTo>
                  <a:lnTo>
                    <a:pt x="550" y="246"/>
                  </a:lnTo>
                  <a:lnTo>
                    <a:pt x="554" y="252"/>
                  </a:lnTo>
                  <a:lnTo>
                    <a:pt x="558" y="260"/>
                  </a:lnTo>
                  <a:lnTo>
                    <a:pt x="558" y="270"/>
                  </a:lnTo>
                  <a:lnTo>
                    <a:pt x="558" y="460"/>
                  </a:lnTo>
                  <a:lnTo>
                    <a:pt x="500" y="460"/>
                  </a:lnTo>
                  <a:lnTo>
                    <a:pt x="500" y="434"/>
                  </a:lnTo>
                  <a:lnTo>
                    <a:pt x="500" y="434"/>
                  </a:lnTo>
                  <a:lnTo>
                    <a:pt x="498" y="428"/>
                  </a:lnTo>
                  <a:lnTo>
                    <a:pt x="494" y="422"/>
                  </a:lnTo>
                  <a:lnTo>
                    <a:pt x="488" y="418"/>
                  </a:lnTo>
                  <a:lnTo>
                    <a:pt x="482" y="418"/>
                  </a:lnTo>
                  <a:lnTo>
                    <a:pt x="112" y="418"/>
                  </a:lnTo>
                  <a:lnTo>
                    <a:pt x="112" y="418"/>
                  </a:lnTo>
                  <a:lnTo>
                    <a:pt x="106" y="418"/>
                  </a:lnTo>
                  <a:lnTo>
                    <a:pt x="100" y="422"/>
                  </a:lnTo>
                  <a:lnTo>
                    <a:pt x="98" y="428"/>
                  </a:lnTo>
                  <a:lnTo>
                    <a:pt x="96" y="434"/>
                  </a:lnTo>
                  <a:lnTo>
                    <a:pt x="96" y="460"/>
                  </a:lnTo>
                  <a:lnTo>
                    <a:pt x="36" y="460"/>
                  </a:lnTo>
                  <a:lnTo>
                    <a:pt x="36" y="270"/>
                  </a:lnTo>
                  <a:lnTo>
                    <a:pt x="36" y="270"/>
                  </a:lnTo>
                  <a:lnTo>
                    <a:pt x="38" y="260"/>
                  </a:lnTo>
                  <a:lnTo>
                    <a:pt x="40" y="252"/>
                  </a:lnTo>
                  <a:lnTo>
                    <a:pt x="46" y="246"/>
                  </a:lnTo>
                  <a:lnTo>
                    <a:pt x="54" y="238"/>
                  </a:lnTo>
                  <a:lnTo>
                    <a:pt x="54" y="238"/>
                  </a:lnTo>
                  <a:lnTo>
                    <a:pt x="62" y="232"/>
                  </a:lnTo>
                  <a:lnTo>
                    <a:pt x="68" y="224"/>
                  </a:lnTo>
                  <a:lnTo>
                    <a:pt x="72" y="214"/>
                  </a:lnTo>
                  <a:lnTo>
                    <a:pt x="76" y="206"/>
                  </a:lnTo>
                  <a:lnTo>
                    <a:pt x="80" y="190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76"/>
                  </a:lnTo>
                  <a:lnTo>
                    <a:pt x="76" y="172"/>
                  </a:lnTo>
                  <a:lnTo>
                    <a:pt x="72" y="168"/>
                  </a:lnTo>
                  <a:lnTo>
                    <a:pt x="68" y="166"/>
                  </a:lnTo>
                  <a:lnTo>
                    <a:pt x="68" y="166"/>
                  </a:lnTo>
                  <a:lnTo>
                    <a:pt x="48" y="158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52" y="142"/>
                  </a:lnTo>
                  <a:lnTo>
                    <a:pt x="60" y="140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4" y="148"/>
                  </a:lnTo>
                  <a:lnTo>
                    <a:pt x="78" y="152"/>
                  </a:lnTo>
                  <a:lnTo>
                    <a:pt x="84" y="154"/>
                  </a:lnTo>
                  <a:lnTo>
                    <a:pt x="84" y="154"/>
                  </a:lnTo>
                  <a:lnTo>
                    <a:pt x="90" y="154"/>
                  </a:lnTo>
                  <a:lnTo>
                    <a:pt x="94" y="152"/>
                  </a:lnTo>
                  <a:lnTo>
                    <a:pt x="98" y="148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24" y="96"/>
                  </a:lnTo>
                  <a:lnTo>
                    <a:pt x="140" y="66"/>
                  </a:lnTo>
                  <a:lnTo>
                    <a:pt x="152" y="52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8" y="42"/>
                  </a:lnTo>
                  <a:lnTo>
                    <a:pt x="188" y="38"/>
                  </a:lnTo>
                  <a:lnTo>
                    <a:pt x="224" y="34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322" y="34"/>
                  </a:lnTo>
                  <a:lnTo>
                    <a:pt x="356" y="34"/>
                  </a:lnTo>
                  <a:lnTo>
                    <a:pt x="402" y="40"/>
                  </a:lnTo>
                  <a:lnTo>
                    <a:pt x="430" y="44"/>
                  </a:lnTo>
                  <a:lnTo>
                    <a:pt x="438" y="46"/>
                  </a:lnTo>
                  <a:lnTo>
                    <a:pt x="438" y="46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4" y="52"/>
                  </a:lnTo>
                  <a:lnTo>
                    <a:pt x="454" y="66"/>
                  </a:lnTo>
                  <a:lnTo>
                    <a:pt x="470" y="96"/>
                  </a:lnTo>
                  <a:lnTo>
                    <a:pt x="494" y="144"/>
                  </a:lnTo>
                  <a:lnTo>
                    <a:pt x="494" y="144"/>
                  </a:lnTo>
                  <a:lnTo>
                    <a:pt x="496" y="148"/>
                  </a:lnTo>
                  <a:lnTo>
                    <a:pt x="500" y="152"/>
                  </a:lnTo>
                  <a:lnTo>
                    <a:pt x="506" y="154"/>
                  </a:lnTo>
                  <a:lnTo>
                    <a:pt x="512" y="154"/>
                  </a:lnTo>
                  <a:lnTo>
                    <a:pt x="512" y="154"/>
                  </a:lnTo>
                  <a:lnTo>
                    <a:pt x="516" y="152"/>
                  </a:lnTo>
                  <a:lnTo>
                    <a:pt x="520" y="150"/>
                  </a:lnTo>
                  <a:lnTo>
                    <a:pt x="524" y="146"/>
                  </a:lnTo>
                  <a:lnTo>
                    <a:pt x="526" y="140"/>
                  </a:lnTo>
                  <a:lnTo>
                    <a:pt x="526" y="140"/>
                  </a:lnTo>
                  <a:lnTo>
                    <a:pt x="526" y="138"/>
                  </a:lnTo>
                  <a:lnTo>
                    <a:pt x="528" y="138"/>
                  </a:lnTo>
                  <a:lnTo>
                    <a:pt x="528" y="138"/>
                  </a:lnTo>
                  <a:lnTo>
                    <a:pt x="534" y="140"/>
                  </a:lnTo>
                  <a:lnTo>
                    <a:pt x="544" y="142"/>
                  </a:lnTo>
                  <a:lnTo>
                    <a:pt x="560" y="152"/>
                  </a:lnTo>
                  <a:lnTo>
                    <a:pt x="560" y="152"/>
                  </a:lnTo>
                  <a:lnTo>
                    <a:pt x="546" y="158"/>
                  </a:lnTo>
                  <a:lnTo>
                    <a:pt x="528" y="166"/>
                  </a:lnTo>
                  <a:lnTo>
                    <a:pt x="528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36F8E491-E0EE-42F6-B2CA-DB8300865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1063" y="1246188"/>
              <a:ext cx="152400" cy="155575"/>
            </a:xfrm>
            <a:custGeom>
              <a:avLst/>
              <a:gdLst>
                <a:gd name="T0" fmla="*/ 48 w 96"/>
                <a:gd name="T1" fmla="*/ 0 h 98"/>
                <a:gd name="T2" fmla="*/ 48 w 96"/>
                <a:gd name="T3" fmla="*/ 0 h 98"/>
                <a:gd name="T4" fmla="*/ 38 w 96"/>
                <a:gd name="T5" fmla="*/ 2 h 98"/>
                <a:gd name="T6" fmla="*/ 28 w 96"/>
                <a:gd name="T7" fmla="*/ 4 h 98"/>
                <a:gd name="T8" fmla="*/ 20 w 96"/>
                <a:gd name="T9" fmla="*/ 10 h 98"/>
                <a:gd name="T10" fmla="*/ 14 w 96"/>
                <a:gd name="T11" fmla="*/ 16 h 98"/>
                <a:gd name="T12" fmla="*/ 8 w 96"/>
                <a:gd name="T13" fmla="*/ 22 h 98"/>
                <a:gd name="T14" fmla="*/ 4 w 96"/>
                <a:gd name="T15" fmla="*/ 30 h 98"/>
                <a:gd name="T16" fmla="*/ 0 w 96"/>
                <a:gd name="T17" fmla="*/ 40 h 98"/>
                <a:gd name="T18" fmla="*/ 0 w 96"/>
                <a:gd name="T19" fmla="*/ 50 h 98"/>
                <a:gd name="T20" fmla="*/ 0 w 96"/>
                <a:gd name="T21" fmla="*/ 50 h 98"/>
                <a:gd name="T22" fmla="*/ 0 w 96"/>
                <a:gd name="T23" fmla="*/ 60 h 98"/>
                <a:gd name="T24" fmla="*/ 4 w 96"/>
                <a:gd name="T25" fmla="*/ 68 h 98"/>
                <a:gd name="T26" fmla="*/ 8 w 96"/>
                <a:gd name="T27" fmla="*/ 76 h 98"/>
                <a:gd name="T28" fmla="*/ 14 w 96"/>
                <a:gd name="T29" fmla="*/ 84 h 98"/>
                <a:gd name="T30" fmla="*/ 20 w 96"/>
                <a:gd name="T31" fmla="*/ 90 h 98"/>
                <a:gd name="T32" fmla="*/ 28 w 96"/>
                <a:gd name="T33" fmla="*/ 94 h 98"/>
                <a:gd name="T34" fmla="*/ 38 w 96"/>
                <a:gd name="T35" fmla="*/ 96 h 98"/>
                <a:gd name="T36" fmla="*/ 48 w 96"/>
                <a:gd name="T37" fmla="*/ 98 h 98"/>
                <a:gd name="T38" fmla="*/ 48 w 96"/>
                <a:gd name="T39" fmla="*/ 98 h 98"/>
                <a:gd name="T40" fmla="*/ 58 w 96"/>
                <a:gd name="T41" fmla="*/ 96 h 98"/>
                <a:gd name="T42" fmla="*/ 66 w 96"/>
                <a:gd name="T43" fmla="*/ 94 h 98"/>
                <a:gd name="T44" fmla="*/ 74 w 96"/>
                <a:gd name="T45" fmla="*/ 90 h 98"/>
                <a:gd name="T46" fmla="*/ 82 w 96"/>
                <a:gd name="T47" fmla="*/ 84 h 98"/>
                <a:gd name="T48" fmla="*/ 88 w 96"/>
                <a:gd name="T49" fmla="*/ 76 h 98"/>
                <a:gd name="T50" fmla="*/ 92 w 96"/>
                <a:gd name="T51" fmla="*/ 68 h 98"/>
                <a:gd name="T52" fmla="*/ 96 w 96"/>
                <a:gd name="T53" fmla="*/ 60 h 98"/>
                <a:gd name="T54" fmla="*/ 96 w 96"/>
                <a:gd name="T55" fmla="*/ 50 h 98"/>
                <a:gd name="T56" fmla="*/ 96 w 96"/>
                <a:gd name="T57" fmla="*/ 50 h 98"/>
                <a:gd name="T58" fmla="*/ 96 w 96"/>
                <a:gd name="T59" fmla="*/ 40 h 98"/>
                <a:gd name="T60" fmla="*/ 92 w 96"/>
                <a:gd name="T61" fmla="*/ 30 h 98"/>
                <a:gd name="T62" fmla="*/ 88 w 96"/>
                <a:gd name="T63" fmla="*/ 22 h 98"/>
                <a:gd name="T64" fmla="*/ 82 w 96"/>
                <a:gd name="T65" fmla="*/ 16 h 98"/>
                <a:gd name="T66" fmla="*/ 74 w 96"/>
                <a:gd name="T67" fmla="*/ 10 h 98"/>
                <a:gd name="T68" fmla="*/ 66 w 96"/>
                <a:gd name="T69" fmla="*/ 4 h 98"/>
                <a:gd name="T70" fmla="*/ 58 w 96"/>
                <a:gd name="T71" fmla="*/ 2 h 98"/>
                <a:gd name="T72" fmla="*/ 48 w 96"/>
                <a:gd name="T73" fmla="*/ 0 h 98"/>
                <a:gd name="T74" fmla="*/ 48 w 96"/>
                <a:gd name="T75" fmla="*/ 0 h 98"/>
                <a:gd name="T76" fmla="*/ 48 w 96"/>
                <a:gd name="T77" fmla="*/ 68 h 98"/>
                <a:gd name="T78" fmla="*/ 48 w 96"/>
                <a:gd name="T79" fmla="*/ 68 h 98"/>
                <a:gd name="T80" fmla="*/ 40 w 96"/>
                <a:gd name="T81" fmla="*/ 66 h 98"/>
                <a:gd name="T82" fmla="*/ 36 w 96"/>
                <a:gd name="T83" fmla="*/ 62 h 98"/>
                <a:gd name="T84" fmla="*/ 32 w 96"/>
                <a:gd name="T85" fmla="*/ 56 h 98"/>
                <a:gd name="T86" fmla="*/ 30 w 96"/>
                <a:gd name="T87" fmla="*/ 50 h 98"/>
                <a:gd name="T88" fmla="*/ 30 w 96"/>
                <a:gd name="T89" fmla="*/ 50 h 98"/>
                <a:gd name="T90" fmla="*/ 32 w 96"/>
                <a:gd name="T91" fmla="*/ 42 h 98"/>
                <a:gd name="T92" fmla="*/ 36 w 96"/>
                <a:gd name="T93" fmla="*/ 36 h 98"/>
                <a:gd name="T94" fmla="*/ 40 w 96"/>
                <a:gd name="T95" fmla="*/ 34 h 98"/>
                <a:gd name="T96" fmla="*/ 48 w 96"/>
                <a:gd name="T97" fmla="*/ 32 h 98"/>
                <a:gd name="T98" fmla="*/ 48 w 96"/>
                <a:gd name="T99" fmla="*/ 32 h 98"/>
                <a:gd name="T100" fmla="*/ 54 w 96"/>
                <a:gd name="T101" fmla="*/ 34 h 98"/>
                <a:gd name="T102" fmla="*/ 60 w 96"/>
                <a:gd name="T103" fmla="*/ 36 h 98"/>
                <a:gd name="T104" fmla="*/ 64 w 96"/>
                <a:gd name="T105" fmla="*/ 42 h 98"/>
                <a:gd name="T106" fmla="*/ 66 w 96"/>
                <a:gd name="T107" fmla="*/ 50 h 98"/>
                <a:gd name="T108" fmla="*/ 66 w 96"/>
                <a:gd name="T109" fmla="*/ 50 h 98"/>
                <a:gd name="T110" fmla="*/ 64 w 96"/>
                <a:gd name="T111" fmla="*/ 56 h 98"/>
                <a:gd name="T112" fmla="*/ 60 w 96"/>
                <a:gd name="T113" fmla="*/ 62 h 98"/>
                <a:gd name="T114" fmla="*/ 54 w 96"/>
                <a:gd name="T115" fmla="*/ 66 h 98"/>
                <a:gd name="T116" fmla="*/ 48 w 96"/>
                <a:gd name="T117" fmla="*/ 68 h 98"/>
                <a:gd name="T118" fmla="*/ 48 w 96"/>
                <a:gd name="T11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9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20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0" y="90"/>
                  </a:lnTo>
                  <a:lnTo>
                    <a:pt x="28" y="94"/>
                  </a:lnTo>
                  <a:lnTo>
                    <a:pt x="38" y="96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8" y="96"/>
                  </a:lnTo>
                  <a:lnTo>
                    <a:pt x="66" y="94"/>
                  </a:lnTo>
                  <a:lnTo>
                    <a:pt x="74" y="90"/>
                  </a:lnTo>
                  <a:lnTo>
                    <a:pt x="82" y="84"/>
                  </a:lnTo>
                  <a:lnTo>
                    <a:pt x="88" y="76"/>
                  </a:lnTo>
                  <a:lnTo>
                    <a:pt x="92" y="68"/>
                  </a:lnTo>
                  <a:lnTo>
                    <a:pt x="96" y="6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40"/>
                  </a:lnTo>
                  <a:lnTo>
                    <a:pt x="92" y="30"/>
                  </a:lnTo>
                  <a:lnTo>
                    <a:pt x="88" y="22"/>
                  </a:lnTo>
                  <a:lnTo>
                    <a:pt x="82" y="16"/>
                  </a:lnTo>
                  <a:lnTo>
                    <a:pt x="74" y="10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68"/>
                  </a:moveTo>
                  <a:lnTo>
                    <a:pt x="48" y="68"/>
                  </a:lnTo>
                  <a:lnTo>
                    <a:pt x="40" y="66"/>
                  </a:lnTo>
                  <a:lnTo>
                    <a:pt x="36" y="62"/>
                  </a:lnTo>
                  <a:lnTo>
                    <a:pt x="32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4" y="34"/>
                  </a:lnTo>
                  <a:lnTo>
                    <a:pt x="60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4" y="56"/>
                  </a:lnTo>
                  <a:lnTo>
                    <a:pt x="60" y="62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0EB7D76D-7742-46BF-8FBA-BD6E59437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4788" y="1246188"/>
              <a:ext cx="155575" cy="155575"/>
            </a:xfrm>
            <a:custGeom>
              <a:avLst/>
              <a:gdLst>
                <a:gd name="T0" fmla="*/ 0 w 98"/>
                <a:gd name="T1" fmla="*/ 50 h 98"/>
                <a:gd name="T2" fmla="*/ 0 w 98"/>
                <a:gd name="T3" fmla="*/ 50 h 98"/>
                <a:gd name="T4" fmla="*/ 2 w 98"/>
                <a:gd name="T5" fmla="*/ 60 h 98"/>
                <a:gd name="T6" fmla="*/ 4 w 98"/>
                <a:gd name="T7" fmla="*/ 68 h 98"/>
                <a:gd name="T8" fmla="*/ 10 w 98"/>
                <a:gd name="T9" fmla="*/ 76 h 98"/>
                <a:gd name="T10" fmla="*/ 14 w 98"/>
                <a:gd name="T11" fmla="*/ 84 h 98"/>
                <a:gd name="T12" fmla="*/ 22 w 98"/>
                <a:gd name="T13" fmla="*/ 90 h 98"/>
                <a:gd name="T14" fmla="*/ 30 w 98"/>
                <a:gd name="T15" fmla="*/ 94 h 98"/>
                <a:gd name="T16" fmla="*/ 40 w 98"/>
                <a:gd name="T17" fmla="*/ 96 h 98"/>
                <a:gd name="T18" fmla="*/ 50 w 98"/>
                <a:gd name="T19" fmla="*/ 98 h 98"/>
                <a:gd name="T20" fmla="*/ 50 w 98"/>
                <a:gd name="T21" fmla="*/ 98 h 98"/>
                <a:gd name="T22" fmla="*/ 60 w 98"/>
                <a:gd name="T23" fmla="*/ 96 h 98"/>
                <a:gd name="T24" fmla="*/ 68 w 98"/>
                <a:gd name="T25" fmla="*/ 94 h 98"/>
                <a:gd name="T26" fmla="*/ 76 w 98"/>
                <a:gd name="T27" fmla="*/ 90 h 98"/>
                <a:gd name="T28" fmla="*/ 84 w 98"/>
                <a:gd name="T29" fmla="*/ 84 h 98"/>
                <a:gd name="T30" fmla="*/ 90 w 98"/>
                <a:gd name="T31" fmla="*/ 76 h 98"/>
                <a:gd name="T32" fmla="*/ 94 w 98"/>
                <a:gd name="T33" fmla="*/ 68 h 98"/>
                <a:gd name="T34" fmla="*/ 96 w 98"/>
                <a:gd name="T35" fmla="*/ 60 h 98"/>
                <a:gd name="T36" fmla="*/ 98 w 98"/>
                <a:gd name="T37" fmla="*/ 50 h 98"/>
                <a:gd name="T38" fmla="*/ 98 w 98"/>
                <a:gd name="T39" fmla="*/ 50 h 98"/>
                <a:gd name="T40" fmla="*/ 96 w 98"/>
                <a:gd name="T41" fmla="*/ 40 h 98"/>
                <a:gd name="T42" fmla="*/ 94 w 98"/>
                <a:gd name="T43" fmla="*/ 30 h 98"/>
                <a:gd name="T44" fmla="*/ 90 w 98"/>
                <a:gd name="T45" fmla="*/ 22 h 98"/>
                <a:gd name="T46" fmla="*/ 84 w 98"/>
                <a:gd name="T47" fmla="*/ 16 h 98"/>
                <a:gd name="T48" fmla="*/ 76 w 98"/>
                <a:gd name="T49" fmla="*/ 10 h 98"/>
                <a:gd name="T50" fmla="*/ 68 w 98"/>
                <a:gd name="T51" fmla="*/ 4 h 98"/>
                <a:gd name="T52" fmla="*/ 60 w 98"/>
                <a:gd name="T53" fmla="*/ 2 h 98"/>
                <a:gd name="T54" fmla="*/ 50 w 98"/>
                <a:gd name="T55" fmla="*/ 0 h 98"/>
                <a:gd name="T56" fmla="*/ 50 w 98"/>
                <a:gd name="T57" fmla="*/ 0 h 98"/>
                <a:gd name="T58" fmla="*/ 40 w 98"/>
                <a:gd name="T59" fmla="*/ 2 h 98"/>
                <a:gd name="T60" fmla="*/ 30 w 98"/>
                <a:gd name="T61" fmla="*/ 4 h 98"/>
                <a:gd name="T62" fmla="*/ 22 w 98"/>
                <a:gd name="T63" fmla="*/ 10 h 98"/>
                <a:gd name="T64" fmla="*/ 14 w 98"/>
                <a:gd name="T65" fmla="*/ 16 h 98"/>
                <a:gd name="T66" fmla="*/ 10 w 98"/>
                <a:gd name="T67" fmla="*/ 22 h 98"/>
                <a:gd name="T68" fmla="*/ 4 w 98"/>
                <a:gd name="T69" fmla="*/ 30 h 98"/>
                <a:gd name="T70" fmla="*/ 2 w 98"/>
                <a:gd name="T71" fmla="*/ 40 h 98"/>
                <a:gd name="T72" fmla="*/ 0 w 98"/>
                <a:gd name="T73" fmla="*/ 50 h 98"/>
                <a:gd name="T74" fmla="*/ 0 w 98"/>
                <a:gd name="T75" fmla="*/ 50 h 98"/>
                <a:gd name="T76" fmla="*/ 66 w 98"/>
                <a:gd name="T77" fmla="*/ 50 h 98"/>
                <a:gd name="T78" fmla="*/ 66 w 98"/>
                <a:gd name="T79" fmla="*/ 50 h 98"/>
                <a:gd name="T80" fmla="*/ 66 w 98"/>
                <a:gd name="T81" fmla="*/ 56 h 98"/>
                <a:gd name="T82" fmla="*/ 62 w 98"/>
                <a:gd name="T83" fmla="*/ 62 h 98"/>
                <a:gd name="T84" fmla="*/ 56 w 98"/>
                <a:gd name="T85" fmla="*/ 66 h 98"/>
                <a:gd name="T86" fmla="*/ 50 w 98"/>
                <a:gd name="T87" fmla="*/ 68 h 98"/>
                <a:gd name="T88" fmla="*/ 50 w 98"/>
                <a:gd name="T89" fmla="*/ 68 h 98"/>
                <a:gd name="T90" fmla="*/ 42 w 98"/>
                <a:gd name="T91" fmla="*/ 66 h 98"/>
                <a:gd name="T92" fmla="*/ 36 w 98"/>
                <a:gd name="T93" fmla="*/ 62 h 98"/>
                <a:gd name="T94" fmla="*/ 32 w 98"/>
                <a:gd name="T95" fmla="*/ 56 h 98"/>
                <a:gd name="T96" fmla="*/ 32 w 98"/>
                <a:gd name="T97" fmla="*/ 50 h 98"/>
                <a:gd name="T98" fmla="*/ 32 w 98"/>
                <a:gd name="T99" fmla="*/ 50 h 98"/>
                <a:gd name="T100" fmla="*/ 32 w 98"/>
                <a:gd name="T101" fmla="*/ 42 h 98"/>
                <a:gd name="T102" fmla="*/ 36 w 98"/>
                <a:gd name="T103" fmla="*/ 36 h 98"/>
                <a:gd name="T104" fmla="*/ 42 w 98"/>
                <a:gd name="T105" fmla="*/ 34 h 98"/>
                <a:gd name="T106" fmla="*/ 50 w 98"/>
                <a:gd name="T107" fmla="*/ 32 h 98"/>
                <a:gd name="T108" fmla="*/ 50 w 98"/>
                <a:gd name="T109" fmla="*/ 32 h 98"/>
                <a:gd name="T110" fmla="*/ 56 w 98"/>
                <a:gd name="T111" fmla="*/ 34 h 98"/>
                <a:gd name="T112" fmla="*/ 62 w 98"/>
                <a:gd name="T113" fmla="*/ 36 h 98"/>
                <a:gd name="T114" fmla="*/ 66 w 98"/>
                <a:gd name="T115" fmla="*/ 42 h 98"/>
                <a:gd name="T116" fmla="*/ 66 w 98"/>
                <a:gd name="T117" fmla="*/ 50 h 98"/>
                <a:gd name="T118" fmla="*/ 66 w 98"/>
                <a:gd name="T119" fmla="*/ 5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98">
                  <a:moveTo>
                    <a:pt x="0" y="50"/>
                  </a:moveTo>
                  <a:lnTo>
                    <a:pt x="0" y="50"/>
                  </a:lnTo>
                  <a:lnTo>
                    <a:pt x="2" y="60"/>
                  </a:lnTo>
                  <a:lnTo>
                    <a:pt x="4" y="68"/>
                  </a:lnTo>
                  <a:lnTo>
                    <a:pt x="10" y="76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40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60" y="96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6"/>
                  </a:lnTo>
                  <a:lnTo>
                    <a:pt x="94" y="68"/>
                  </a:lnTo>
                  <a:lnTo>
                    <a:pt x="96" y="6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6"/>
                  </a:lnTo>
                  <a:lnTo>
                    <a:pt x="76" y="10"/>
                  </a:lnTo>
                  <a:lnTo>
                    <a:pt x="68" y="4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0" y="50"/>
                  </a:lnTo>
                  <a:close/>
                  <a:moveTo>
                    <a:pt x="66" y="50"/>
                  </a:moveTo>
                  <a:lnTo>
                    <a:pt x="66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2" y="66"/>
                  </a:lnTo>
                  <a:lnTo>
                    <a:pt x="36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6" y="34"/>
                  </a:lnTo>
                  <a:lnTo>
                    <a:pt x="62" y="36"/>
                  </a:lnTo>
                  <a:lnTo>
                    <a:pt x="66" y="42"/>
                  </a:lnTo>
                  <a:lnTo>
                    <a:pt x="66" y="50"/>
                  </a:lnTo>
                  <a:lnTo>
                    <a:pt x="6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0DDA21A5-FDE2-451E-9B5C-8DA3BCDB0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9963" y="976313"/>
              <a:ext cx="571500" cy="219075"/>
            </a:xfrm>
            <a:custGeom>
              <a:avLst/>
              <a:gdLst>
                <a:gd name="T0" fmla="*/ 14 w 360"/>
                <a:gd name="T1" fmla="*/ 138 h 138"/>
                <a:gd name="T2" fmla="*/ 344 w 360"/>
                <a:gd name="T3" fmla="*/ 138 h 138"/>
                <a:gd name="T4" fmla="*/ 344 w 360"/>
                <a:gd name="T5" fmla="*/ 138 h 138"/>
                <a:gd name="T6" fmla="*/ 352 w 360"/>
                <a:gd name="T7" fmla="*/ 136 h 138"/>
                <a:gd name="T8" fmla="*/ 358 w 360"/>
                <a:gd name="T9" fmla="*/ 132 h 138"/>
                <a:gd name="T10" fmla="*/ 358 w 360"/>
                <a:gd name="T11" fmla="*/ 132 h 138"/>
                <a:gd name="T12" fmla="*/ 360 w 360"/>
                <a:gd name="T13" fmla="*/ 124 h 138"/>
                <a:gd name="T14" fmla="*/ 358 w 360"/>
                <a:gd name="T15" fmla="*/ 116 h 138"/>
                <a:gd name="T16" fmla="*/ 314 w 360"/>
                <a:gd name="T17" fmla="*/ 20 h 138"/>
                <a:gd name="T18" fmla="*/ 314 w 360"/>
                <a:gd name="T19" fmla="*/ 20 h 138"/>
                <a:gd name="T20" fmla="*/ 308 w 360"/>
                <a:gd name="T21" fmla="*/ 14 h 138"/>
                <a:gd name="T22" fmla="*/ 308 w 360"/>
                <a:gd name="T23" fmla="*/ 14 h 138"/>
                <a:gd name="T24" fmla="*/ 302 w 360"/>
                <a:gd name="T25" fmla="*/ 10 h 138"/>
                <a:gd name="T26" fmla="*/ 282 w 360"/>
                <a:gd name="T27" fmla="*/ 6 h 138"/>
                <a:gd name="T28" fmla="*/ 240 w 360"/>
                <a:gd name="T29" fmla="*/ 2 h 138"/>
                <a:gd name="T30" fmla="*/ 166 w 360"/>
                <a:gd name="T31" fmla="*/ 0 h 138"/>
                <a:gd name="T32" fmla="*/ 166 w 360"/>
                <a:gd name="T33" fmla="*/ 0 h 138"/>
                <a:gd name="T34" fmla="*/ 108 w 360"/>
                <a:gd name="T35" fmla="*/ 2 h 138"/>
                <a:gd name="T36" fmla="*/ 74 w 360"/>
                <a:gd name="T37" fmla="*/ 6 h 138"/>
                <a:gd name="T38" fmla="*/ 56 w 360"/>
                <a:gd name="T39" fmla="*/ 10 h 138"/>
                <a:gd name="T40" fmla="*/ 50 w 360"/>
                <a:gd name="T41" fmla="*/ 14 h 138"/>
                <a:gd name="T42" fmla="*/ 50 w 360"/>
                <a:gd name="T43" fmla="*/ 14 h 138"/>
                <a:gd name="T44" fmla="*/ 46 w 360"/>
                <a:gd name="T45" fmla="*/ 20 h 138"/>
                <a:gd name="T46" fmla="*/ 0 w 360"/>
                <a:gd name="T47" fmla="*/ 116 h 138"/>
                <a:gd name="T48" fmla="*/ 0 w 360"/>
                <a:gd name="T49" fmla="*/ 116 h 138"/>
                <a:gd name="T50" fmla="*/ 0 w 360"/>
                <a:gd name="T51" fmla="*/ 124 h 138"/>
                <a:gd name="T52" fmla="*/ 2 w 360"/>
                <a:gd name="T53" fmla="*/ 132 h 138"/>
                <a:gd name="T54" fmla="*/ 2 w 360"/>
                <a:gd name="T55" fmla="*/ 132 h 138"/>
                <a:gd name="T56" fmla="*/ 8 w 360"/>
                <a:gd name="T57" fmla="*/ 136 h 138"/>
                <a:gd name="T58" fmla="*/ 14 w 360"/>
                <a:gd name="T59" fmla="*/ 138 h 138"/>
                <a:gd name="T60" fmla="*/ 14 w 360"/>
                <a:gd name="T61" fmla="*/ 138 h 138"/>
                <a:gd name="T62" fmla="*/ 70 w 360"/>
                <a:gd name="T63" fmla="*/ 38 h 138"/>
                <a:gd name="T64" fmla="*/ 70 w 360"/>
                <a:gd name="T65" fmla="*/ 38 h 138"/>
                <a:gd name="T66" fmla="*/ 82 w 360"/>
                <a:gd name="T67" fmla="*/ 36 h 138"/>
                <a:gd name="T68" fmla="*/ 100 w 360"/>
                <a:gd name="T69" fmla="*/ 34 h 138"/>
                <a:gd name="T70" fmla="*/ 128 w 360"/>
                <a:gd name="T71" fmla="*/ 32 h 138"/>
                <a:gd name="T72" fmla="*/ 166 w 360"/>
                <a:gd name="T73" fmla="*/ 32 h 138"/>
                <a:gd name="T74" fmla="*/ 166 w 360"/>
                <a:gd name="T75" fmla="*/ 32 h 138"/>
                <a:gd name="T76" fmla="*/ 246 w 360"/>
                <a:gd name="T77" fmla="*/ 34 h 138"/>
                <a:gd name="T78" fmla="*/ 272 w 360"/>
                <a:gd name="T79" fmla="*/ 36 h 138"/>
                <a:gd name="T80" fmla="*/ 288 w 360"/>
                <a:gd name="T81" fmla="*/ 38 h 138"/>
                <a:gd name="T82" fmla="*/ 320 w 360"/>
                <a:gd name="T83" fmla="*/ 108 h 138"/>
                <a:gd name="T84" fmla="*/ 38 w 360"/>
                <a:gd name="T85" fmla="*/ 108 h 138"/>
                <a:gd name="T86" fmla="*/ 70 w 360"/>
                <a:gd name="T87" fmla="*/ 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0" h="138">
                  <a:moveTo>
                    <a:pt x="14" y="138"/>
                  </a:moveTo>
                  <a:lnTo>
                    <a:pt x="344" y="138"/>
                  </a:lnTo>
                  <a:lnTo>
                    <a:pt x="344" y="138"/>
                  </a:lnTo>
                  <a:lnTo>
                    <a:pt x="352" y="136"/>
                  </a:lnTo>
                  <a:lnTo>
                    <a:pt x="358" y="132"/>
                  </a:lnTo>
                  <a:lnTo>
                    <a:pt x="358" y="132"/>
                  </a:lnTo>
                  <a:lnTo>
                    <a:pt x="360" y="124"/>
                  </a:lnTo>
                  <a:lnTo>
                    <a:pt x="358" y="116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2" y="10"/>
                  </a:lnTo>
                  <a:lnTo>
                    <a:pt x="282" y="6"/>
                  </a:lnTo>
                  <a:lnTo>
                    <a:pt x="240" y="2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08" y="2"/>
                  </a:lnTo>
                  <a:lnTo>
                    <a:pt x="74" y="6"/>
                  </a:lnTo>
                  <a:lnTo>
                    <a:pt x="56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6" y="2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8" y="136"/>
                  </a:ln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82" y="36"/>
                  </a:lnTo>
                  <a:lnTo>
                    <a:pt x="100" y="34"/>
                  </a:lnTo>
                  <a:lnTo>
                    <a:pt x="128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246" y="34"/>
                  </a:lnTo>
                  <a:lnTo>
                    <a:pt x="272" y="36"/>
                  </a:lnTo>
                  <a:lnTo>
                    <a:pt x="288" y="38"/>
                  </a:lnTo>
                  <a:lnTo>
                    <a:pt x="320" y="108"/>
                  </a:lnTo>
                  <a:lnTo>
                    <a:pt x="38" y="10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188F4DD6-3E96-467F-8081-4527C527C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863" y="1385888"/>
              <a:ext cx="390525" cy="139700"/>
            </a:xfrm>
            <a:custGeom>
              <a:avLst/>
              <a:gdLst>
                <a:gd name="T0" fmla="*/ 232 w 246"/>
                <a:gd name="T1" fmla="*/ 0 h 88"/>
                <a:gd name="T2" fmla="*/ 16 w 246"/>
                <a:gd name="T3" fmla="*/ 0 h 88"/>
                <a:gd name="T4" fmla="*/ 16 w 246"/>
                <a:gd name="T5" fmla="*/ 0 h 88"/>
                <a:gd name="T6" fmla="*/ 10 w 246"/>
                <a:gd name="T7" fmla="*/ 2 h 88"/>
                <a:gd name="T8" fmla="*/ 6 w 246"/>
                <a:gd name="T9" fmla="*/ 4 h 88"/>
                <a:gd name="T10" fmla="*/ 2 w 246"/>
                <a:gd name="T11" fmla="*/ 10 h 88"/>
                <a:gd name="T12" fmla="*/ 0 w 246"/>
                <a:gd name="T13" fmla="*/ 16 h 88"/>
                <a:gd name="T14" fmla="*/ 0 w 246"/>
                <a:gd name="T15" fmla="*/ 72 h 88"/>
                <a:gd name="T16" fmla="*/ 0 w 246"/>
                <a:gd name="T17" fmla="*/ 72 h 88"/>
                <a:gd name="T18" fmla="*/ 2 w 246"/>
                <a:gd name="T19" fmla="*/ 78 h 88"/>
                <a:gd name="T20" fmla="*/ 6 w 246"/>
                <a:gd name="T21" fmla="*/ 84 h 88"/>
                <a:gd name="T22" fmla="*/ 10 w 246"/>
                <a:gd name="T23" fmla="*/ 86 h 88"/>
                <a:gd name="T24" fmla="*/ 16 w 246"/>
                <a:gd name="T25" fmla="*/ 88 h 88"/>
                <a:gd name="T26" fmla="*/ 232 w 246"/>
                <a:gd name="T27" fmla="*/ 88 h 88"/>
                <a:gd name="T28" fmla="*/ 232 w 246"/>
                <a:gd name="T29" fmla="*/ 88 h 88"/>
                <a:gd name="T30" fmla="*/ 238 w 246"/>
                <a:gd name="T31" fmla="*/ 86 h 88"/>
                <a:gd name="T32" fmla="*/ 242 w 246"/>
                <a:gd name="T33" fmla="*/ 84 h 88"/>
                <a:gd name="T34" fmla="*/ 246 w 246"/>
                <a:gd name="T35" fmla="*/ 78 h 88"/>
                <a:gd name="T36" fmla="*/ 246 w 246"/>
                <a:gd name="T37" fmla="*/ 72 h 88"/>
                <a:gd name="T38" fmla="*/ 246 w 246"/>
                <a:gd name="T39" fmla="*/ 16 h 88"/>
                <a:gd name="T40" fmla="*/ 246 w 246"/>
                <a:gd name="T41" fmla="*/ 16 h 88"/>
                <a:gd name="T42" fmla="*/ 246 w 246"/>
                <a:gd name="T43" fmla="*/ 10 h 88"/>
                <a:gd name="T44" fmla="*/ 242 w 246"/>
                <a:gd name="T45" fmla="*/ 4 h 88"/>
                <a:gd name="T46" fmla="*/ 238 w 246"/>
                <a:gd name="T47" fmla="*/ 2 h 88"/>
                <a:gd name="T48" fmla="*/ 232 w 246"/>
                <a:gd name="T49" fmla="*/ 0 h 88"/>
                <a:gd name="T50" fmla="*/ 232 w 246"/>
                <a:gd name="T51" fmla="*/ 0 h 88"/>
                <a:gd name="T52" fmla="*/ 216 w 246"/>
                <a:gd name="T53" fmla="*/ 58 h 88"/>
                <a:gd name="T54" fmla="*/ 32 w 246"/>
                <a:gd name="T55" fmla="*/ 58 h 88"/>
                <a:gd name="T56" fmla="*/ 32 w 246"/>
                <a:gd name="T57" fmla="*/ 32 h 88"/>
                <a:gd name="T58" fmla="*/ 216 w 246"/>
                <a:gd name="T59" fmla="*/ 32 h 88"/>
                <a:gd name="T60" fmla="*/ 216 w 246"/>
                <a:gd name="T61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" h="88">
                  <a:moveTo>
                    <a:pt x="2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8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16" y="88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8" y="86"/>
                  </a:lnTo>
                  <a:lnTo>
                    <a:pt x="242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6" y="10"/>
                  </a:lnTo>
                  <a:lnTo>
                    <a:pt x="242" y="4"/>
                  </a:lnTo>
                  <a:lnTo>
                    <a:pt x="238" y="2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16" y="58"/>
                  </a:moveTo>
                  <a:lnTo>
                    <a:pt x="32" y="58"/>
                  </a:lnTo>
                  <a:lnTo>
                    <a:pt x="32" y="32"/>
                  </a:lnTo>
                  <a:lnTo>
                    <a:pt x="216" y="32"/>
                  </a:lnTo>
                  <a:lnTo>
                    <a:pt x="21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80CB4ADC-583E-428E-919E-626F6639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86" y="2470961"/>
            <a:ext cx="1794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600" b="0" i="0" u="none" strike="noStrike" kern="1200" cap="none" spc="0" normalizeH="0" baseline="0" dirty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¿Ganar la lotería (</a:t>
            </a:r>
            <a:r>
              <a:rPr kumimoji="0" lang="es-PE" altLang="es-PE" sz="1600" b="0" i="0" u="none" strike="noStrike" kern="1200" cap="none" spc="0" normalizeH="0" baseline="0" dirty="0" err="1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powerball</a:t>
            </a:r>
            <a:r>
              <a:rPr kumimoji="0" lang="es-PE" altLang="es-PE" sz="1600" b="0" i="0" u="none" strike="noStrike" kern="1200" cap="none" spc="0" normalizeH="0" baseline="0" dirty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)?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87E28960-5EA1-4473-A8B9-6EE40B1EB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43" y="2470961"/>
            <a:ext cx="1794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600" b="0" i="0" u="none" strike="noStrike" kern="1200" cap="none" spc="0" normalizeH="0" baseline="0" dirty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¿Me caiga un rayo?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E20C7111-FF6B-4E99-8E8A-D428D57D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015" y="2470961"/>
            <a:ext cx="17948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600" b="0" i="0" u="none" strike="noStrike" kern="1200" cap="none" spc="0" normalizeH="0" baseline="0" dirty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¿Tenga un accidente vehicular en un viaje de 1000 millas?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0EE2274C-ADD8-42F1-B5CB-A33284DA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860" y="2470961"/>
            <a:ext cx="11902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600" b="0" i="0" u="none" strike="noStrike" kern="1200" cap="none" spc="0" normalizeH="0" baseline="0" dirty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¿Me de gripe?</a:t>
            </a: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A9B2D9AF-14D9-49C8-B490-672AFBB3E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86" y="3436601"/>
            <a:ext cx="19002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b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s-P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</a:t>
            </a:r>
            <a:b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325C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500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292,201,338</a:t>
            </a: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F3D8A35C-3DC8-4EB8-AA2F-406C1E7F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43" y="3436601"/>
            <a:ext cx="17948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P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</a:t>
            </a:r>
            <a:endParaRPr kumimoji="0" lang="en-US" altLang="es-PE" sz="2000" b="1" i="0" u="none" strike="noStrike" kern="1200" cap="none" spc="0" normalizeH="0" baseline="0" noProof="0" dirty="0">
              <a:ln>
                <a:noFill/>
              </a:ln>
              <a:solidFill>
                <a:srgbClr val="C45B58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500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960,000</a:t>
            </a:r>
          </a:p>
        </p:txBody>
      </p:sp>
      <p:sp>
        <p:nvSpPr>
          <p:cNvPr id="48" name="TextBox 23">
            <a:extLst>
              <a:ext uri="{FF2B5EF4-FFF2-40B4-BE49-F238E27FC236}">
                <a16:creationId xmlns:a16="http://schemas.microsoft.com/office/drawing/2014/main" id="{CC5F3451-025A-45C9-A10D-E42B06D8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015" y="3436601"/>
            <a:ext cx="17948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b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s-P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</a:t>
            </a: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b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325C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500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366</a:t>
            </a: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28F9260A-899E-4AF4-AAB1-0B6AF9DB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762" y="3436601"/>
            <a:ext cx="17948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b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s-P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45B5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</a:t>
            </a:r>
            <a:b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325C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500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</a:t>
            </a:r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B7FB0A88-1709-4433-8A51-B636AC4AECEC}"/>
              </a:ext>
            </a:extLst>
          </p:cNvPr>
          <p:cNvSpPr/>
          <p:nvPr/>
        </p:nvSpPr>
        <p:spPr>
          <a:xfrm>
            <a:off x="7137705" y="1507146"/>
            <a:ext cx="854936" cy="804856"/>
          </a:xfrm>
          <a:prstGeom prst="mathPlus">
            <a:avLst>
              <a:gd name="adj1" fmla="val 20158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5DA91C-D7F7-4ED2-8301-8EB41EEFFC88}"/>
              </a:ext>
            </a:extLst>
          </p:cNvPr>
          <p:cNvSpPr/>
          <p:nvPr/>
        </p:nvSpPr>
        <p:spPr>
          <a:xfrm>
            <a:off x="7162850" y="1564492"/>
            <a:ext cx="815423" cy="694188"/>
          </a:xfrm>
          <a:prstGeom prst="roundRect">
            <a:avLst/>
          </a:prstGeom>
          <a:noFill/>
          <a:ln w="38100" cap="flat" cmpd="sng" algn="ctr">
            <a:solidFill>
              <a:srgbClr val="C45B58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8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La probabilidad es mucho mayor de que experimente una fuga de datos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B545EA-7A75-4DEB-A665-749D0080670D}"/>
              </a:ext>
            </a:extLst>
          </p:cNvPr>
          <p:cNvGrpSpPr/>
          <p:nvPr/>
        </p:nvGrpSpPr>
        <p:grpSpPr>
          <a:xfrm>
            <a:off x="1225708" y="1955409"/>
            <a:ext cx="2409234" cy="2032855"/>
            <a:chOff x="1003876" y="1692275"/>
            <a:chExt cx="2792845" cy="22959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386196-27A5-4B54-8D1F-0B13C2D37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876" y="3049317"/>
              <a:ext cx="27928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4800" b="1" i="0" u="none" strike="noStrike" kern="1200" cap="none" spc="0" normalizeH="0" baseline="0" dirty="0">
                  <a:ln>
                    <a:noFill/>
                  </a:ln>
                  <a:solidFill>
                    <a:srgbClr val="C45B5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 en </a:t>
              </a:r>
              <a:r>
                <a:rPr kumimoji="0" lang="es-PE" altLang="es-PE" sz="4800" b="1" i="0" u="none" strike="noStrike" kern="1200" cap="none" spc="0" normalizeH="0" baseline="0" dirty="0">
                  <a:ln>
                    <a:noFill/>
                  </a:ln>
                  <a:solidFill>
                    <a:srgbClr val="FF500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4</a:t>
              </a:r>
              <a:endParaRPr kumimoji="0" lang="es-PE" altLang="es-PE" sz="4800" b="1" i="0" u="none" strike="noStrike" kern="1200" cap="none" spc="0" normalizeH="0" baseline="30000" dirty="0">
                <a:ln>
                  <a:noFill/>
                </a:ln>
                <a:solidFill>
                  <a:srgbClr val="FF500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321B1E-3E35-4088-B7C2-7755A5CC3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487" y="2623983"/>
              <a:ext cx="20256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400" b="0" i="0" u="none" strike="noStrike" kern="1200" cap="none" spc="0" normalizeH="0" baseline="0" dirty="0">
                  <a:ln>
                    <a:noFill/>
                  </a:ln>
                  <a:solidFill>
                    <a:srgbClr val="1D364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¿Experimentar un brecha en los datos?</a:t>
              </a:r>
            </a:p>
          </p:txBody>
        </p:sp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B5621245-FC76-4CF7-AAC6-24C516718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050" y="1692275"/>
              <a:ext cx="952500" cy="850900"/>
            </a:xfrm>
            <a:custGeom>
              <a:avLst/>
              <a:gdLst>
                <a:gd name="T0" fmla="*/ 930275 w 600"/>
                <a:gd name="T1" fmla="*/ 295275 h 536"/>
                <a:gd name="T2" fmla="*/ 800100 w 600"/>
                <a:gd name="T3" fmla="*/ 234950 h 536"/>
                <a:gd name="T4" fmla="*/ 784225 w 600"/>
                <a:gd name="T5" fmla="*/ 82550 h 536"/>
                <a:gd name="T6" fmla="*/ 720725 w 600"/>
                <a:gd name="T7" fmla="*/ 9525 h 536"/>
                <a:gd name="T8" fmla="*/ 622300 w 600"/>
                <a:gd name="T9" fmla="*/ 6350 h 536"/>
                <a:gd name="T10" fmla="*/ 508000 w 600"/>
                <a:gd name="T11" fmla="*/ 38100 h 536"/>
                <a:gd name="T12" fmla="*/ 387350 w 600"/>
                <a:gd name="T13" fmla="*/ 25400 h 536"/>
                <a:gd name="T14" fmla="*/ 285750 w 600"/>
                <a:gd name="T15" fmla="*/ 0 h 536"/>
                <a:gd name="T16" fmla="*/ 209550 w 600"/>
                <a:gd name="T17" fmla="*/ 22225 h 536"/>
                <a:gd name="T18" fmla="*/ 152400 w 600"/>
                <a:gd name="T19" fmla="*/ 149225 h 536"/>
                <a:gd name="T20" fmla="*/ 85725 w 600"/>
                <a:gd name="T21" fmla="*/ 257175 h 536"/>
                <a:gd name="T22" fmla="*/ 3175 w 600"/>
                <a:gd name="T23" fmla="*/ 327025 h 536"/>
                <a:gd name="T24" fmla="*/ 25400 w 600"/>
                <a:gd name="T25" fmla="*/ 393700 h 536"/>
                <a:gd name="T26" fmla="*/ 152400 w 600"/>
                <a:gd name="T27" fmla="*/ 450850 h 536"/>
                <a:gd name="T28" fmla="*/ 203200 w 600"/>
                <a:gd name="T29" fmla="*/ 644525 h 536"/>
                <a:gd name="T30" fmla="*/ 304800 w 600"/>
                <a:gd name="T31" fmla="*/ 790575 h 536"/>
                <a:gd name="T32" fmla="*/ 476250 w 600"/>
                <a:gd name="T33" fmla="*/ 850900 h 536"/>
                <a:gd name="T34" fmla="*/ 619125 w 600"/>
                <a:gd name="T35" fmla="*/ 809625 h 536"/>
                <a:gd name="T36" fmla="*/ 733425 w 600"/>
                <a:gd name="T37" fmla="*/ 676275 h 536"/>
                <a:gd name="T38" fmla="*/ 800100 w 600"/>
                <a:gd name="T39" fmla="*/ 450850 h 536"/>
                <a:gd name="T40" fmla="*/ 908050 w 600"/>
                <a:gd name="T41" fmla="*/ 406400 h 536"/>
                <a:gd name="T42" fmla="*/ 952500 w 600"/>
                <a:gd name="T43" fmla="*/ 342900 h 536"/>
                <a:gd name="T44" fmla="*/ 285750 w 600"/>
                <a:gd name="T45" fmla="*/ 53975 h 536"/>
                <a:gd name="T46" fmla="*/ 371475 w 600"/>
                <a:gd name="T47" fmla="*/ 79375 h 536"/>
                <a:gd name="T48" fmla="*/ 517525 w 600"/>
                <a:gd name="T49" fmla="*/ 92075 h 536"/>
                <a:gd name="T50" fmla="*/ 631825 w 600"/>
                <a:gd name="T51" fmla="*/ 60325 h 536"/>
                <a:gd name="T52" fmla="*/ 711200 w 600"/>
                <a:gd name="T53" fmla="*/ 69850 h 536"/>
                <a:gd name="T54" fmla="*/ 742950 w 600"/>
                <a:gd name="T55" fmla="*/ 174625 h 536"/>
                <a:gd name="T56" fmla="*/ 619125 w 600"/>
                <a:gd name="T57" fmla="*/ 273050 h 536"/>
                <a:gd name="T58" fmla="*/ 333375 w 600"/>
                <a:gd name="T59" fmla="*/ 273050 h 536"/>
                <a:gd name="T60" fmla="*/ 206375 w 600"/>
                <a:gd name="T61" fmla="*/ 174625 h 536"/>
                <a:gd name="T62" fmla="*/ 238125 w 600"/>
                <a:gd name="T63" fmla="*/ 69850 h 536"/>
                <a:gd name="T64" fmla="*/ 441325 w 600"/>
                <a:gd name="T65" fmla="*/ 793750 h 536"/>
                <a:gd name="T66" fmla="*/ 311150 w 600"/>
                <a:gd name="T67" fmla="*/ 714375 h 536"/>
                <a:gd name="T68" fmla="*/ 231775 w 600"/>
                <a:gd name="T69" fmla="*/ 555625 h 536"/>
                <a:gd name="T70" fmla="*/ 298450 w 600"/>
                <a:gd name="T71" fmla="*/ 476250 h 536"/>
                <a:gd name="T72" fmla="*/ 323850 w 600"/>
                <a:gd name="T73" fmla="*/ 536575 h 536"/>
                <a:gd name="T74" fmla="*/ 384175 w 600"/>
                <a:gd name="T75" fmla="*/ 511175 h 536"/>
                <a:gd name="T76" fmla="*/ 476250 w 600"/>
                <a:gd name="T77" fmla="*/ 485775 h 536"/>
                <a:gd name="T78" fmla="*/ 565150 w 600"/>
                <a:gd name="T79" fmla="*/ 492125 h 536"/>
                <a:gd name="T80" fmla="*/ 609600 w 600"/>
                <a:gd name="T81" fmla="*/ 539750 h 536"/>
                <a:gd name="T82" fmla="*/ 657225 w 600"/>
                <a:gd name="T83" fmla="*/ 492125 h 536"/>
                <a:gd name="T84" fmla="*/ 733425 w 600"/>
                <a:gd name="T85" fmla="*/ 504825 h 536"/>
                <a:gd name="T86" fmla="*/ 660400 w 600"/>
                <a:gd name="T87" fmla="*/ 692150 h 536"/>
                <a:gd name="T88" fmla="*/ 542925 w 600"/>
                <a:gd name="T89" fmla="*/ 787400 h 536"/>
                <a:gd name="T90" fmla="*/ 476250 w 600"/>
                <a:gd name="T91" fmla="*/ 428625 h 536"/>
                <a:gd name="T92" fmla="*/ 114300 w 600"/>
                <a:gd name="T93" fmla="*/ 381000 h 536"/>
                <a:gd name="T94" fmla="*/ 57150 w 600"/>
                <a:gd name="T95" fmla="*/ 342900 h 536"/>
                <a:gd name="T96" fmla="*/ 165100 w 600"/>
                <a:gd name="T97" fmla="*/ 288925 h 536"/>
                <a:gd name="T98" fmla="*/ 476250 w 600"/>
                <a:gd name="T99" fmla="*/ 339725 h 536"/>
                <a:gd name="T100" fmla="*/ 752475 w 600"/>
                <a:gd name="T101" fmla="*/ 301625 h 536"/>
                <a:gd name="T102" fmla="*/ 892175 w 600"/>
                <a:gd name="T103" fmla="*/ 333375 h 536"/>
                <a:gd name="T104" fmla="*/ 869950 w 600"/>
                <a:gd name="T105" fmla="*/ 368300 h 536"/>
                <a:gd name="T106" fmla="*/ 571500 w 600"/>
                <a:gd name="T107" fmla="*/ 425450 h 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0" h="536">
                  <a:moveTo>
                    <a:pt x="600" y="216"/>
                  </a:moveTo>
                  <a:lnTo>
                    <a:pt x="600" y="216"/>
                  </a:lnTo>
                  <a:lnTo>
                    <a:pt x="598" y="206"/>
                  </a:lnTo>
                  <a:lnTo>
                    <a:pt x="594" y="196"/>
                  </a:lnTo>
                  <a:lnTo>
                    <a:pt x="586" y="186"/>
                  </a:lnTo>
                  <a:lnTo>
                    <a:pt x="576" y="176"/>
                  </a:lnTo>
                  <a:lnTo>
                    <a:pt x="562" y="168"/>
                  </a:lnTo>
                  <a:lnTo>
                    <a:pt x="546" y="162"/>
                  </a:lnTo>
                  <a:lnTo>
                    <a:pt x="526" y="154"/>
                  </a:lnTo>
                  <a:lnTo>
                    <a:pt x="504" y="148"/>
                  </a:lnTo>
                  <a:lnTo>
                    <a:pt x="504" y="120"/>
                  </a:lnTo>
                  <a:lnTo>
                    <a:pt x="502" y="94"/>
                  </a:lnTo>
                  <a:lnTo>
                    <a:pt x="500" y="72"/>
                  </a:lnTo>
                  <a:lnTo>
                    <a:pt x="494" y="52"/>
                  </a:lnTo>
                  <a:lnTo>
                    <a:pt x="486" y="36"/>
                  </a:lnTo>
                  <a:lnTo>
                    <a:pt x="478" y="22"/>
                  </a:lnTo>
                  <a:lnTo>
                    <a:pt x="466" y="14"/>
                  </a:lnTo>
                  <a:lnTo>
                    <a:pt x="454" y="6"/>
                  </a:lnTo>
                  <a:lnTo>
                    <a:pt x="436" y="2"/>
                  </a:lnTo>
                  <a:lnTo>
                    <a:pt x="418" y="0"/>
                  </a:lnTo>
                  <a:lnTo>
                    <a:pt x="406" y="0"/>
                  </a:lnTo>
                  <a:lnTo>
                    <a:pt x="392" y="4"/>
                  </a:lnTo>
                  <a:lnTo>
                    <a:pt x="370" y="10"/>
                  </a:lnTo>
                  <a:lnTo>
                    <a:pt x="354" y="16"/>
                  </a:lnTo>
                  <a:lnTo>
                    <a:pt x="338" y="20"/>
                  </a:lnTo>
                  <a:lnTo>
                    <a:pt x="320" y="24"/>
                  </a:lnTo>
                  <a:lnTo>
                    <a:pt x="300" y="26"/>
                  </a:lnTo>
                  <a:lnTo>
                    <a:pt x="278" y="24"/>
                  </a:lnTo>
                  <a:lnTo>
                    <a:pt x="260" y="20"/>
                  </a:lnTo>
                  <a:lnTo>
                    <a:pt x="244" y="16"/>
                  </a:lnTo>
                  <a:lnTo>
                    <a:pt x="230" y="10"/>
                  </a:lnTo>
                  <a:lnTo>
                    <a:pt x="206" y="4"/>
                  </a:lnTo>
                  <a:lnTo>
                    <a:pt x="194" y="0"/>
                  </a:lnTo>
                  <a:lnTo>
                    <a:pt x="180" y="0"/>
                  </a:lnTo>
                  <a:lnTo>
                    <a:pt x="164" y="2"/>
                  </a:lnTo>
                  <a:lnTo>
                    <a:pt x="146" y="6"/>
                  </a:lnTo>
                  <a:lnTo>
                    <a:pt x="132" y="14"/>
                  </a:lnTo>
                  <a:lnTo>
                    <a:pt x="122" y="22"/>
                  </a:lnTo>
                  <a:lnTo>
                    <a:pt x="112" y="36"/>
                  </a:lnTo>
                  <a:lnTo>
                    <a:pt x="106" y="52"/>
                  </a:lnTo>
                  <a:lnTo>
                    <a:pt x="100" y="72"/>
                  </a:lnTo>
                  <a:lnTo>
                    <a:pt x="96" y="94"/>
                  </a:lnTo>
                  <a:lnTo>
                    <a:pt x="94" y="120"/>
                  </a:lnTo>
                  <a:lnTo>
                    <a:pt x="96" y="148"/>
                  </a:lnTo>
                  <a:lnTo>
                    <a:pt x="72" y="154"/>
                  </a:lnTo>
                  <a:lnTo>
                    <a:pt x="54" y="162"/>
                  </a:lnTo>
                  <a:lnTo>
                    <a:pt x="38" y="168"/>
                  </a:lnTo>
                  <a:lnTo>
                    <a:pt x="24" y="176"/>
                  </a:lnTo>
                  <a:lnTo>
                    <a:pt x="14" y="186"/>
                  </a:lnTo>
                  <a:lnTo>
                    <a:pt x="6" y="196"/>
                  </a:lnTo>
                  <a:lnTo>
                    <a:pt x="2" y="206"/>
                  </a:lnTo>
                  <a:lnTo>
                    <a:pt x="0" y="216"/>
                  </a:lnTo>
                  <a:lnTo>
                    <a:pt x="2" y="226"/>
                  </a:lnTo>
                  <a:lnTo>
                    <a:pt x="6" y="238"/>
                  </a:lnTo>
                  <a:lnTo>
                    <a:pt x="16" y="248"/>
                  </a:lnTo>
                  <a:lnTo>
                    <a:pt x="26" y="256"/>
                  </a:lnTo>
                  <a:lnTo>
                    <a:pt x="40" y="264"/>
                  </a:lnTo>
                  <a:lnTo>
                    <a:pt x="56" y="272"/>
                  </a:lnTo>
                  <a:lnTo>
                    <a:pt x="76" y="278"/>
                  </a:lnTo>
                  <a:lnTo>
                    <a:pt x="96" y="284"/>
                  </a:lnTo>
                  <a:lnTo>
                    <a:pt x="102" y="322"/>
                  </a:lnTo>
                  <a:lnTo>
                    <a:pt x="112" y="364"/>
                  </a:lnTo>
                  <a:lnTo>
                    <a:pt x="120" y="384"/>
                  </a:lnTo>
                  <a:lnTo>
                    <a:pt x="128" y="406"/>
                  </a:lnTo>
                  <a:lnTo>
                    <a:pt x="138" y="426"/>
                  </a:lnTo>
                  <a:lnTo>
                    <a:pt x="148" y="446"/>
                  </a:lnTo>
                  <a:lnTo>
                    <a:pt x="162" y="464"/>
                  </a:lnTo>
                  <a:lnTo>
                    <a:pt x="176" y="482"/>
                  </a:lnTo>
                  <a:lnTo>
                    <a:pt x="192" y="498"/>
                  </a:lnTo>
                  <a:lnTo>
                    <a:pt x="210" y="510"/>
                  </a:lnTo>
                  <a:lnTo>
                    <a:pt x="230" y="522"/>
                  </a:lnTo>
                  <a:lnTo>
                    <a:pt x="250" y="530"/>
                  </a:lnTo>
                  <a:lnTo>
                    <a:pt x="274" y="536"/>
                  </a:lnTo>
                  <a:lnTo>
                    <a:pt x="300" y="536"/>
                  </a:lnTo>
                  <a:lnTo>
                    <a:pt x="324" y="536"/>
                  </a:lnTo>
                  <a:lnTo>
                    <a:pt x="348" y="530"/>
                  </a:lnTo>
                  <a:lnTo>
                    <a:pt x="370" y="522"/>
                  </a:lnTo>
                  <a:lnTo>
                    <a:pt x="390" y="510"/>
                  </a:lnTo>
                  <a:lnTo>
                    <a:pt x="408" y="498"/>
                  </a:lnTo>
                  <a:lnTo>
                    <a:pt x="424" y="482"/>
                  </a:lnTo>
                  <a:lnTo>
                    <a:pt x="438" y="464"/>
                  </a:lnTo>
                  <a:lnTo>
                    <a:pt x="450" y="446"/>
                  </a:lnTo>
                  <a:lnTo>
                    <a:pt x="462" y="426"/>
                  </a:lnTo>
                  <a:lnTo>
                    <a:pt x="472" y="406"/>
                  </a:lnTo>
                  <a:lnTo>
                    <a:pt x="480" y="384"/>
                  </a:lnTo>
                  <a:lnTo>
                    <a:pt x="486" y="364"/>
                  </a:lnTo>
                  <a:lnTo>
                    <a:pt x="498" y="322"/>
                  </a:lnTo>
                  <a:lnTo>
                    <a:pt x="504" y="284"/>
                  </a:lnTo>
                  <a:lnTo>
                    <a:pt x="524" y="278"/>
                  </a:lnTo>
                  <a:lnTo>
                    <a:pt x="542" y="272"/>
                  </a:lnTo>
                  <a:lnTo>
                    <a:pt x="558" y="264"/>
                  </a:lnTo>
                  <a:lnTo>
                    <a:pt x="572" y="256"/>
                  </a:lnTo>
                  <a:lnTo>
                    <a:pt x="584" y="248"/>
                  </a:lnTo>
                  <a:lnTo>
                    <a:pt x="592" y="238"/>
                  </a:lnTo>
                  <a:lnTo>
                    <a:pt x="598" y="226"/>
                  </a:lnTo>
                  <a:lnTo>
                    <a:pt x="600" y="216"/>
                  </a:lnTo>
                  <a:close/>
                  <a:moveTo>
                    <a:pt x="158" y="40"/>
                  </a:moveTo>
                  <a:lnTo>
                    <a:pt x="158" y="40"/>
                  </a:lnTo>
                  <a:lnTo>
                    <a:pt x="170" y="36"/>
                  </a:lnTo>
                  <a:lnTo>
                    <a:pt x="180" y="34"/>
                  </a:lnTo>
                  <a:lnTo>
                    <a:pt x="190" y="36"/>
                  </a:lnTo>
                  <a:lnTo>
                    <a:pt x="198" y="38"/>
                  </a:lnTo>
                  <a:lnTo>
                    <a:pt x="218" y="44"/>
                  </a:lnTo>
                  <a:lnTo>
                    <a:pt x="234" y="50"/>
                  </a:lnTo>
                  <a:lnTo>
                    <a:pt x="252" y="54"/>
                  </a:lnTo>
                  <a:lnTo>
                    <a:pt x="274" y="58"/>
                  </a:lnTo>
                  <a:lnTo>
                    <a:pt x="300" y="60"/>
                  </a:lnTo>
                  <a:lnTo>
                    <a:pt x="326" y="58"/>
                  </a:lnTo>
                  <a:lnTo>
                    <a:pt x="346" y="54"/>
                  </a:lnTo>
                  <a:lnTo>
                    <a:pt x="366" y="50"/>
                  </a:lnTo>
                  <a:lnTo>
                    <a:pt x="382" y="44"/>
                  </a:lnTo>
                  <a:lnTo>
                    <a:pt x="398" y="38"/>
                  </a:lnTo>
                  <a:lnTo>
                    <a:pt x="412" y="36"/>
                  </a:lnTo>
                  <a:lnTo>
                    <a:pt x="426" y="36"/>
                  </a:lnTo>
                  <a:lnTo>
                    <a:pt x="442" y="40"/>
                  </a:lnTo>
                  <a:lnTo>
                    <a:pt x="448" y="44"/>
                  </a:lnTo>
                  <a:lnTo>
                    <a:pt x="454" y="52"/>
                  </a:lnTo>
                  <a:lnTo>
                    <a:pt x="460" y="62"/>
                  </a:lnTo>
                  <a:lnTo>
                    <a:pt x="464" y="76"/>
                  </a:lnTo>
                  <a:lnTo>
                    <a:pt x="466" y="92"/>
                  </a:lnTo>
                  <a:lnTo>
                    <a:pt x="468" y="110"/>
                  </a:lnTo>
                  <a:lnTo>
                    <a:pt x="470" y="132"/>
                  </a:lnTo>
                  <a:lnTo>
                    <a:pt x="468" y="154"/>
                  </a:lnTo>
                  <a:lnTo>
                    <a:pt x="430" y="164"/>
                  </a:lnTo>
                  <a:lnTo>
                    <a:pt x="390" y="172"/>
                  </a:lnTo>
                  <a:lnTo>
                    <a:pt x="346" y="176"/>
                  </a:lnTo>
                  <a:lnTo>
                    <a:pt x="300" y="178"/>
                  </a:lnTo>
                  <a:lnTo>
                    <a:pt x="254" y="176"/>
                  </a:lnTo>
                  <a:lnTo>
                    <a:pt x="210" y="172"/>
                  </a:lnTo>
                  <a:lnTo>
                    <a:pt x="168" y="164"/>
                  </a:lnTo>
                  <a:lnTo>
                    <a:pt x="130" y="154"/>
                  </a:lnTo>
                  <a:lnTo>
                    <a:pt x="130" y="132"/>
                  </a:lnTo>
                  <a:lnTo>
                    <a:pt x="130" y="110"/>
                  </a:lnTo>
                  <a:lnTo>
                    <a:pt x="132" y="92"/>
                  </a:lnTo>
                  <a:lnTo>
                    <a:pt x="136" y="76"/>
                  </a:lnTo>
                  <a:lnTo>
                    <a:pt x="140" y="62"/>
                  </a:lnTo>
                  <a:lnTo>
                    <a:pt x="144" y="52"/>
                  </a:lnTo>
                  <a:lnTo>
                    <a:pt x="150" y="44"/>
                  </a:lnTo>
                  <a:lnTo>
                    <a:pt x="158" y="40"/>
                  </a:lnTo>
                  <a:close/>
                  <a:moveTo>
                    <a:pt x="300" y="502"/>
                  </a:moveTo>
                  <a:lnTo>
                    <a:pt x="300" y="502"/>
                  </a:lnTo>
                  <a:lnTo>
                    <a:pt x="278" y="500"/>
                  </a:lnTo>
                  <a:lnTo>
                    <a:pt x="258" y="496"/>
                  </a:lnTo>
                  <a:lnTo>
                    <a:pt x="240" y="488"/>
                  </a:lnTo>
                  <a:lnTo>
                    <a:pt x="224" y="478"/>
                  </a:lnTo>
                  <a:lnTo>
                    <a:pt x="208" y="464"/>
                  </a:lnTo>
                  <a:lnTo>
                    <a:pt x="196" y="450"/>
                  </a:lnTo>
                  <a:lnTo>
                    <a:pt x="184" y="436"/>
                  </a:lnTo>
                  <a:lnTo>
                    <a:pt x="174" y="418"/>
                  </a:lnTo>
                  <a:lnTo>
                    <a:pt x="164" y="402"/>
                  </a:lnTo>
                  <a:lnTo>
                    <a:pt x="158" y="384"/>
                  </a:lnTo>
                  <a:lnTo>
                    <a:pt x="146" y="350"/>
                  </a:lnTo>
                  <a:lnTo>
                    <a:pt x="138" y="318"/>
                  </a:lnTo>
                  <a:lnTo>
                    <a:pt x="132" y="292"/>
                  </a:lnTo>
                  <a:lnTo>
                    <a:pt x="188" y="300"/>
                  </a:lnTo>
                  <a:lnTo>
                    <a:pt x="186" y="310"/>
                  </a:lnTo>
                  <a:lnTo>
                    <a:pt x="188" y="322"/>
                  </a:lnTo>
                  <a:lnTo>
                    <a:pt x="194" y="330"/>
                  </a:lnTo>
                  <a:lnTo>
                    <a:pt x="204" y="338"/>
                  </a:lnTo>
                  <a:lnTo>
                    <a:pt x="214" y="340"/>
                  </a:lnTo>
                  <a:lnTo>
                    <a:pt x="226" y="338"/>
                  </a:lnTo>
                  <a:lnTo>
                    <a:pt x="236" y="330"/>
                  </a:lnTo>
                  <a:lnTo>
                    <a:pt x="242" y="322"/>
                  </a:lnTo>
                  <a:lnTo>
                    <a:pt x="244" y="310"/>
                  </a:lnTo>
                  <a:lnTo>
                    <a:pt x="242" y="304"/>
                  </a:lnTo>
                  <a:lnTo>
                    <a:pt x="300" y="306"/>
                  </a:lnTo>
                  <a:lnTo>
                    <a:pt x="356" y="304"/>
                  </a:lnTo>
                  <a:lnTo>
                    <a:pt x="356" y="310"/>
                  </a:lnTo>
                  <a:lnTo>
                    <a:pt x="358" y="322"/>
                  </a:lnTo>
                  <a:lnTo>
                    <a:pt x="364" y="330"/>
                  </a:lnTo>
                  <a:lnTo>
                    <a:pt x="374" y="338"/>
                  </a:lnTo>
                  <a:lnTo>
                    <a:pt x="384" y="340"/>
                  </a:lnTo>
                  <a:lnTo>
                    <a:pt x="396" y="338"/>
                  </a:lnTo>
                  <a:lnTo>
                    <a:pt x="404" y="330"/>
                  </a:lnTo>
                  <a:lnTo>
                    <a:pt x="412" y="322"/>
                  </a:lnTo>
                  <a:lnTo>
                    <a:pt x="414" y="310"/>
                  </a:lnTo>
                  <a:lnTo>
                    <a:pt x="412" y="300"/>
                  </a:lnTo>
                  <a:lnTo>
                    <a:pt x="466" y="292"/>
                  </a:lnTo>
                  <a:lnTo>
                    <a:pt x="462" y="318"/>
                  </a:lnTo>
                  <a:lnTo>
                    <a:pt x="454" y="350"/>
                  </a:lnTo>
                  <a:lnTo>
                    <a:pt x="442" y="384"/>
                  </a:lnTo>
                  <a:lnTo>
                    <a:pt x="434" y="402"/>
                  </a:lnTo>
                  <a:lnTo>
                    <a:pt x="426" y="418"/>
                  </a:lnTo>
                  <a:lnTo>
                    <a:pt x="416" y="436"/>
                  </a:lnTo>
                  <a:lnTo>
                    <a:pt x="404" y="450"/>
                  </a:lnTo>
                  <a:lnTo>
                    <a:pt x="390" y="464"/>
                  </a:lnTo>
                  <a:lnTo>
                    <a:pt x="376" y="478"/>
                  </a:lnTo>
                  <a:lnTo>
                    <a:pt x="360" y="488"/>
                  </a:lnTo>
                  <a:lnTo>
                    <a:pt x="342" y="496"/>
                  </a:lnTo>
                  <a:lnTo>
                    <a:pt x="322" y="500"/>
                  </a:lnTo>
                  <a:lnTo>
                    <a:pt x="300" y="502"/>
                  </a:lnTo>
                  <a:close/>
                  <a:moveTo>
                    <a:pt x="300" y="270"/>
                  </a:moveTo>
                  <a:lnTo>
                    <a:pt x="300" y="270"/>
                  </a:lnTo>
                  <a:lnTo>
                    <a:pt x="238" y="268"/>
                  </a:lnTo>
                  <a:lnTo>
                    <a:pt x="184" y="264"/>
                  </a:lnTo>
                  <a:lnTo>
                    <a:pt x="140" y="258"/>
                  </a:lnTo>
                  <a:lnTo>
                    <a:pt x="102" y="250"/>
                  </a:lnTo>
                  <a:lnTo>
                    <a:pt x="72" y="240"/>
                  </a:lnTo>
                  <a:lnTo>
                    <a:pt x="52" y="232"/>
                  </a:lnTo>
                  <a:lnTo>
                    <a:pt x="40" y="222"/>
                  </a:lnTo>
                  <a:lnTo>
                    <a:pt x="36" y="220"/>
                  </a:lnTo>
                  <a:lnTo>
                    <a:pt x="36" y="216"/>
                  </a:lnTo>
                  <a:lnTo>
                    <a:pt x="38" y="210"/>
                  </a:lnTo>
                  <a:lnTo>
                    <a:pt x="48" y="202"/>
                  </a:lnTo>
                  <a:lnTo>
                    <a:pt x="70" y="192"/>
                  </a:lnTo>
                  <a:lnTo>
                    <a:pt x="104" y="182"/>
                  </a:lnTo>
                  <a:lnTo>
                    <a:pt x="124" y="190"/>
                  </a:lnTo>
                  <a:lnTo>
                    <a:pt x="146" y="196"/>
                  </a:lnTo>
                  <a:lnTo>
                    <a:pt x="194" y="206"/>
                  </a:lnTo>
                  <a:lnTo>
                    <a:pt x="246" y="212"/>
                  </a:lnTo>
                  <a:lnTo>
                    <a:pt x="300" y="214"/>
                  </a:lnTo>
                  <a:lnTo>
                    <a:pt x="354" y="212"/>
                  </a:lnTo>
                  <a:lnTo>
                    <a:pt x="404" y="206"/>
                  </a:lnTo>
                  <a:lnTo>
                    <a:pt x="452" y="196"/>
                  </a:lnTo>
                  <a:lnTo>
                    <a:pt x="474" y="190"/>
                  </a:lnTo>
                  <a:lnTo>
                    <a:pt x="496" y="182"/>
                  </a:lnTo>
                  <a:lnTo>
                    <a:pt x="530" y="192"/>
                  </a:lnTo>
                  <a:lnTo>
                    <a:pt x="550" y="202"/>
                  </a:lnTo>
                  <a:lnTo>
                    <a:pt x="562" y="210"/>
                  </a:lnTo>
                  <a:lnTo>
                    <a:pt x="564" y="216"/>
                  </a:lnTo>
                  <a:lnTo>
                    <a:pt x="562" y="220"/>
                  </a:lnTo>
                  <a:lnTo>
                    <a:pt x="560" y="222"/>
                  </a:lnTo>
                  <a:lnTo>
                    <a:pt x="548" y="232"/>
                  </a:lnTo>
                  <a:lnTo>
                    <a:pt x="526" y="240"/>
                  </a:lnTo>
                  <a:lnTo>
                    <a:pt x="498" y="250"/>
                  </a:lnTo>
                  <a:lnTo>
                    <a:pt x="460" y="258"/>
                  </a:lnTo>
                  <a:lnTo>
                    <a:pt x="414" y="264"/>
                  </a:lnTo>
                  <a:lnTo>
                    <a:pt x="360" y="268"/>
                  </a:lnTo>
                  <a:lnTo>
                    <a:pt x="300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1D36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177A34-E733-437E-8F72-FCFC38220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449" y="3772364"/>
              <a:ext cx="2171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400" b="0" i="0" u="none" strike="noStrike" kern="1200" cap="none" spc="0" normalizeH="0" baseline="0" dirty="0">
                  <a:ln>
                    <a:noFill/>
                  </a:ln>
                  <a:solidFill>
                    <a:srgbClr val="1D364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(Promedio global 28%)</a:t>
              </a:r>
            </a:p>
          </p:txBody>
        </p:sp>
      </p:grp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BB162570-6A95-42E7-8992-B964FFC3E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480888"/>
              </p:ext>
            </p:extLst>
          </p:nvPr>
        </p:nvGraphicFramePr>
        <p:xfrm>
          <a:off x="3486149" y="1320203"/>
          <a:ext cx="5521325" cy="36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4" imgW="7949873" imgH="5858764" progId="Excel.Chart.8">
                  <p:embed/>
                </p:oleObj>
              </mc:Choice>
              <mc:Fallback>
                <p:oleObj name="Chart" r:id="rId4" imgW="7949873" imgH="5858764" progId="Excel.Chart.8">
                  <p:embed/>
                  <p:pic>
                    <p:nvPicPr>
                      <p:cNvPr id="29699" name="Chart 2">
                        <a:extLst>
                          <a:ext uri="{FF2B5EF4-FFF2-40B4-BE49-F238E27FC236}">
                            <a16:creationId xmlns:a16="http://schemas.microsoft.com/office/drawing/2014/main" id="{10181F71-25CD-498A-9D50-4E1AF82A1C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49" y="1320203"/>
                        <a:ext cx="5521325" cy="3667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650963-44DB-4434-8BCE-9F0EB4E32BD5}"/>
              </a:ext>
            </a:extLst>
          </p:cNvPr>
          <p:cNvSpPr txBox="1"/>
          <p:nvPr/>
        </p:nvSpPr>
        <p:spPr>
          <a:xfrm>
            <a:off x="6892924" y="3902605"/>
            <a:ext cx="2114550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Probabilidad de que una organización en el estudio experimente una brecha de datos en un periodo de dos años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038E15-68B4-4DF9-A76E-12B297B6AAC3}"/>
              </a:ext>
            </a:extLst>
          </p:cNvPr>
          <p:cNvSpPr/>
          <p:nvPr/>
        </p:nvSpPr>
        <p:spPr>
          <a:xfrm>
            <a:off x="0" y="4879080"/>
            <a:ext cx="26853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kumimoji="0" lang="en-US" altLang="en-U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Ponemon</a:t>
            </a:r>
            <a:r>
              <a:rPr kumimoji="0" lang="en-US" alt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Institute - Cost of Data Breach Study 2017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6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688464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Los ciberataques a infraestructuras críticas se han multiplicado por 20 en cuatro años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C58DB-2B9A-4429-A4DD-348BC6CBE0F8}"/>
              </a:ext>
            </a:extLst>
          </p:cNvPr>
          <p:cNvSpPr txBox="1"/>
          <p:nvPr/>
        </p:nvSpPr>
        <p:spPr>
          <a:xfrm>
            <a:off x="1294951" y="1688385"/>
            <a:ext cx="3453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rgbClr val="1D3649"/>
                </a:solidFill>
              </a:rPr>
              <a:t>En solo tres años, los ciberataques contra infraestructuras críticas del Estado han pasado de 17 a 134. En 2016 serán 300, según prevé el Ministerio del Interior de España.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EE4434-C0EA-44D7-8182-B37745D3F516}"/>
              </a:ext>
            </a:extLst>
          </p:cNvPr>
          <p:cNvSpPr/>
          <p:nvPr/>
        </p:nvSpPr>
        <p:spPr>
          <a:xfrm>
            <a:off x="0" y="4879080"/>
            <a:ext cx="17315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L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Sources</a:t>
            </a:r>
            <a:r>
              <a:rPr kumimoji="0" lang="es-CL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</a:t>
            </a:r>
            <a:r>
              <a:rPr kumimoji="0" lang="es-PE" altLang="en-US" sz="7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ABC España</a:t>
            </a:r>
            <a:r>
              <a:rPr lang="es-PE" altLang="en-US" sz="7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, 2016. ABC.es</a:t>
            </a: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C3E50-36C2-4870-AEF8-4B4593410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95" y="2350105"/>
            <a:ext cx="3807582" cy="22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860500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Y los incidentes siguen en aumento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7" name="Picture 2" descr="Resultado de imagen de security attacks industrial system">
            <a:extLst>
              <a:ext uri="{FF2B5EF4-FFF2-40B4-BE49-F238E27FC236}">
                <a16:creationId xmlns:a16="http://schemas.microsoft.com/office/drawing/2014/main" id="{514EA373-1FBD-4392-9AAA-A762491C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0" y="1202186"/>
            <a:ext cx="4467596" cy="38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CF0A1-BB3D-4535-8A64-A3095922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962" y="1422636"/>
            <a:ext cx="3124767" cy="3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860500" cy="857250"/>
          </a:xfrm>
        </p:spPr>
        <p:txBody>
          <a:bodyPr>
            <a:noAutofit/>
          </a:bodyPr>
          <a:lstStyle/>
          <a:p>
            <a:pPr algn="l"/>
            <a:r>
              <a:rPr lang="es-PE" sz="2000" b="1" dirty="0">
                <a:solidFill>
                  <a:srgbClr val="FA6016"/>
                </a:solidFill>
                <a:latin typeface="Helvetica"/>
                <a:cs typeface="Helvetica"/>
              </a:rPr>
              <a:t>IT-OT-IOT - Seguridad Distinta</a:t>
            </a:r>
            <a:endParaRPr lang="es-ES" sz="2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FC935D59-702F-4A9E-8E32-056153A0F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98550"/>
              </p:ext>
            </p:extLst>
          </p:nvPr>
        </p:nvGraphicFramePr>
        <p:xfrm>
          <a:off x="816650" y="1199038"/>
          <a:ext cx="7365324" cy="3703503"/>
        </p:xfrm>
        <a:graphic>
          <a:graphicData uri="http://schemas.openxmlformats.org/drawingml/2006/table">
            <a:tbl>
              <a:tblPr firstRow="1" bandRow="1"/>
              <a:tblGrid>
                <a:gridCol w="245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7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IT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C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OT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C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IoT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7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E134E96-80F0-4002-BB5E-44993933EF97}"/>
              </a:ext>
            </a:extLst>
          </p:cNvPr>
          <p:cNvGrpSpPr/>
          <p:nvPr/>
        </p:nvGrpSpPr>
        <p:grpSpPr>
          <a:xfrm>
            <a:off x="1400868" y="1666209"/>
            <a:ext cx="6348194" cy="3445980"/>
            <a:chOff x="671730" y="1022300"/>
            <a:chExt cx="8018659" cy="4272403"/>
          </a:xfrm>
        </p:grpSpPr>
        <p:sp>
          <p:nvSpPr>
            <p:cNvPr id="29" name="Flecha: pentágono 1">
              <a:extLst>
                <a:ext uri="{FF2B5EF4-FFF2-40B4-BE49-F238E27FC236}">
                  <a16:creationId xmlns:a16="http://schemas.microsoft.com/office/drawing/2014/main" id="{E80481B7-F48D-4D06-99E0-6C3986C26192}"/>
                </a:ext>
              </a:extLst>
            </p:cNvPr>
            <p:cNvSpPr/>
            <p:nvPr/>
          </p:nvSpPr>
          <p:spPr>
            <a:xfrm>
              <a:off x="1878686" y="4987800"/>
              <a:ext cx="5691673" cy="306903"/>
            </a:xfrm>
            <a:prstGeom prst="homePlate">
              <a:avLst/>
            </a:prstGeom>
            <a:solidFill>
              <a:srgbClr val="325C8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3E010D3-6702-4268-9B0D-243AB3FEE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8438" y="2348406"/>
              <a:ext cx="2755102" cy="1118429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BF418C-0378-4E8F-A76B-FD85DC06556F}"/>
                </a:ext>
              </a:extLst>
            </p:cNvPr>
            <p:cNvGrpSpPr/>
            <p:nvPr/>
          </p:nvGrpSpPr>
          <p:grpSpPr>
            <a:xfrm>
              <a:off x="671730" y="1177458"/>
              <a:ext cx="2364671" cy="3714158"/>
              <a:chOff x="532811" y="1295400"/>
              <a:chExt cx="2364671" cy="3714158"/>
            </a:xfrm>
          </p:grpSpPr>
          <p:pic>
            <p:nvPicPr>
              <p:cNvPr id="33" name="Picture 4" descr="Image result for IT IBM laptop">
                <a:extLst>
                  <a:ext uri="{FF2B5EF4-FFF2-40B4-BE49-F238E27FC236}">
                    <a16:creationId xmlns:a16="http://schemas.microsoft.com/office/drawing/2014/main" id="{9B250316-4CC8-4A43-87CA-9D3BA08468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11" y="1536700"/>
                <a:ext cx="915578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9B4ACD7-3913-4DAA-8D2D-B698A0392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4703" y="2555911"/>
                <a:ext cx="1772779" cy="90897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45B2DEE-4A03-4F62-B9F5-E0E56D78D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8930" y="3484066"/>
                <a:ext cx="1525492" cy="152549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8EFBFBE-4D87-4687-935F-6655340E0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7318" y="1295400"/>
                <a:ext cx="1680164" cy="122019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3962780-F72A-4676-95E8-D2B1E634A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894" y="2549615"/>
                <a:ext cx="514276" cy="354279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177D7A-8C66-44D5-8F26-E2BED18EC29B}"/>
                </a:ext>
              </a:extLst>
            </p:cNvPr>
            <p:cNvGrpSpPr/>
            <p:nvPr/>
          </p:nvGrpSpPr>
          <p:grpSpPr>
            <a:xfrm>
              <a:off x="6179741" y="1101504"/>
              <a:ext cx="2510648" cy="3712854"/>
              <a:chOff x="6229694" y="1296704"/>
              <a:chExt cx="2510648" cy="371285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20E9481-B831-4648-A5DA-0FCC7B800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7436" y="3926141"/>
                <a:ext cx="1283318" cy="108341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5238191-6669-40C5-BD04-0509730F69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66882" y="3232151"/>
                <a:ext cx="973460" cy="95250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7033121-46EE-4DCD-8AEA-33C458A90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7548" y="2641470"/>
                <a:ext cx="1592101" cy="101488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E0B0CE4-B748-4153-A316-D1BC5196B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9694" y="1296704"/>
                <a:ext cx="2306957" cy="1263877"/>
              </a:xfrm>
              <a:prstGeom prst="rect">
                <a:avLst/>
              </a:prstGeom>
            </p:spPr>
          </p:pic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3BE7CEC-9F5A-4EC9-9F52-3FF73443C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4508" y="1022300"/>
              <a:ext cx="2736252" cy="1511779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70522C3-E7F0-4D5A-A49B-1EFE8DC0D711}"/>
                </a:ext>
              </a:extLst>
            </p:cNvPr>
            <p:cNvGrpSpPr/>
            <p:nvPr/>
          </p:nvGrpSpPr>
          <p:grpSpPr>
            <a:xfrm>
              <a:off x="4048656" y="4327864"/>
              <a:ext cx="1409752" cy="656012"/>
              <a:chOff x="5418123" y="3771777"/>
              <a:chExt cx="1997443" cy="118134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2E1B8DD-FDAD-407D-8C5E-32BD0FE55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8123" y="3771777"/>
                <a:ext cx="1997443" cy="118134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7560F6-D909-4065-B3B2-76CAF6888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3181" y="3778844"/>
                <a:ext cx="927669" cy="927669"/>
              </a:xfrm>
              <a:prstGeom prst="rect">
                <a:avLst/>
              </a:prstGeom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DF30C61-7814-4402-8106-9B570EF09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2064" y="4016694"/>
              <a:ext cx="721539" cy="677998"/>
            </a:xfrm>
            <a:prstGeom prst="rect">
              <a:avLst/>
            </a:prstGeom>
          </p:spPr>
        </p:pic>
        <p:pic>
          <p:nvPicPr>
            <p:cNvPr id="48" name="Picture 4" descr="Image result for IT IBM laptop">
              <a:extLst>
                <a:ext uri="{FF2B5EF4-FFF2-40B4-BE49-F238E27FC236}">
                  <a16:creationId xmlns:a16="http://schemas.microsoft.com/office/drawing/2014/main" id="{BE8B9298-C48E-4042-B52E-0A5C2AE77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921" y="3241538"/>
              <a:ext cx="763178" cy="571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3823D99-F867-4A5F-BDF7-A985878B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8727" y="3411056"/>
              <a:ext cx="1719509" cy="88923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BD29D85-E117-4C7C-86BE-A82C89967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5595" y="4144590"/>
              <a:ext cx="480915" cy="48091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9380AD-0FC7-464E-806F-045E2252D760}"/>
                </a:ext>
              </a:extLst>
            </p:cNvPr>
            <p:cNvSpPr/>
            <p:nvPr/>
          </p:nvSpPr>
          <p:spPr>
            <a:xfrm>
              <a:off x="2624516" y="4925651"/>
              <a:ext cx="337624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dirty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Menores Opciones de Seguridad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63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523</TotalTime>
  <Words>1217</Words>
  <Application>Microsoft Office PowerPoint</Application>
  <PresentationFormat>On-screen Show (16:9)</PresentationFormat>
  <Paragraphs>209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Helvetica</vt:lpstr>
      <vt:lpstr>Wingdings</vt:lpstr>
      <vt:lpstr>Office Theme</vt:lpstr>
      <vt:lpstr>Chart</vt:lpstr>
      <vt:lpstr>PowerPoint Presentation</vt:lpstr>
      <vt:lpstr>PowerPoint Presentation</vt:lpstr>
      <vt:lpstr>Los atacantes rompen las barreras de seguridad todos los días</vt:lpstr>
      <vt:lpstr>Ganando visibilidad y respondiendo más rápido para reducir costos</vt:lpstr>
      <vt:lpstr>¿Nos estamos enfocando correctamente? Cuales son las probabilidades de…</vt:lpstr>
      <vt:lpstr>La probabilidad es mucho mayor de que experimente una fuga de datos</vt:lpstr>
      <vt:lpstr>Los ciberataques a infraestructuras críticas se han multiplicado por 20 en cuatro años</vt:lpstr>
      <vt:lpstr>Y los incidentes siguen en aumento</vt:lpstr>
      <vt:lpstr>IT-OT-IOT - Seguridad Distinta</vt:lpstr>
      <vt:lpstr>Los ambientes ICS están mucho mas conectados</vt:lpstr>
      <vt:lpstr>Diferencias entre las IT y las OT</vt:lpstr>
      <vt:lpstr>Complejidad del entorno</vt:lpstr>
      <vt:lpstr>Los controles de Seguridad IT pueden NO aplicar en las OT</vt:lpstr>
      <vt:lpstr>¿Estamos siendo exagerados?</vt:lpstr>
      <vt:lpstr>Si está conectado a Internet…</vt:lpstr>
      <vt:lpstr>…con las instrucciones adecuadas se obtiene información</vt:lpstr>
      <vt:lpstr>Un programa efectivo de seguridad comienza con la estrategia</vt:lpstr>
      <vt:lpstr>Planeamiento de defensa en profundidad</vt:lpstr>
      <vt:lpstr>Capas de gestión de riesgo</vt:lpstr>
      <vt:lpstr>Un ciclo de vida integrado de la Gestión del Riesgo de Seguridad ayuda a mantener el riesgo dentro de los limites de tolerancia definidos por la organización</vt:lpstr>
      <vt:lpstr>Modelo de seguridad proactivo</vt:lpstr>
      <vt:lpstr>Buenas prácticas</vt:lpstr>
      <vt:lpstr>Evalúese de manera proactiva!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DIEGO BATTISTA OVIEDO FRASSON</cp:lastModifiedBy>
  <cp:revision>70</cp:revision>
  <dcterms:created xsi:type="dcterms:W3CDTF">2010-04-12T23:12:02Z</dcterms:created>
  <dcterms:modified xsi:type="dcterms:W3CDTF">2017-10-26T14:04:19Z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