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65" r:id="rId5"/>
    <p:sldId id="310" r:id="rId6"/>
    <p:sldId id="320" r:id="rId7"/>
    <p:sldId id="321" r:id="rId8"/>
    <p:sldId id="322" r:id="rId9"/>
    <p:sldId id="323" r:id="rId10"/>
    <p:sldId id="324" r:id="rId11"/>
    <p:sldId id="326" r:id="rId12"/>
    <p:sldId id="313" r:id="rId13"/>
    <p:sldId id="311" r:id="rId14"/>
    <p:sldId id="312" r:id="rId15"/>
    <p:sldId id="314" r:id="rId16"/>
    <p:sldId id="328" r:id="rId17"/>
    <p:sldId id="327" r:id="rId18"/>
    <p:sldId id="318" r:id="rId19"/>
    <p:sldId id="329" r:id="rId20"/>
    <p:sldId id="330" r:id="rId21"/>
  </p:sldIdLst>
  <p:sldSz cx="12188825" cy="6858000"/>
  <p:notesSz cx="6858000" cy="9144000"/>
  <p:custDataLst>
    <p:tags r:id="rId24"/>
  </p:custDataLst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72" d="100"/>
          <a:sy n="72" d="100"/>
        </p:scale>
        <p:origin x="576" y="6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A61EFE9-9F30-4528-BDDA-C859CD15CA56}" type="datetime1">
              <a:rPr lang="es-ES" smtClean="0"/>
              <a:t>26/10/2017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es-ES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27373BEA-F5F3-4B6E-BA6B-D76E24101839}" type="datetime1">
              <a:rPr lang="es-ES" smtClean="0"/>
              <a:pPr/>
              <a:t>26/10/2017</a:t>
            </a:fld>
            <a:endParaRPr lang="es-ES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F1AC609F-0362-4067-A47A-9F1CA2E45A65}" type="datetime1">
              <a:rPr lang="es-ES" smtClean="0"/>
              <a:pPr/>
              <a:t>26/10/2017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932AED9F-A6BB-400D-8F4D-616EB46A9405}" type="datetime1">
              <a:rPr lang="es-ES" smtClean="0"/>
              <a:pPr/>
              <a:t>26/10/2017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3D505D98-D4C1-4348-8F39-108EE2C76C21}" type="datetime1">
              <a:rPr lang="es-ES" smtClean="0"/>
              <a:pPr/>
              <a:t>26/10/2017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A12EF1AF-E5B2-41DB-BFF8-672C5BBF646A}" type="datetime1">
              <a:rPr lang="es-ES" smtClean="0"/>
              <a:pPr/>
              <a:t>26/10/2017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algn="r"/>
            <a:fld id="{8E17C630-F8FA-4DCB-87FA-91D30885A2FD}" type="datetime1">
              <a:rPr lang="es-ES" smtClean="0"/>
              <a:pPr algn="r"/>
              <a:t>26/10/2017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724076C6-356A-48AB-A8EF-572AE4A11929}" type="datetime1">
              <a:rPr lang="es-ES" smtClean="0"/>
              <a:pPr/>
              <a:t>26/10/2017</a:t>
            </a:fld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4A686D9-BDBD-4090-B19D-04E04F3CB648}" type="datetime1">
              <a:rPr lang="es-ES" smtClean="0"/>
              <a:pPr/>
              <a:t>26/10/2017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1B4D0FB-1285-4974-8D4E-BCFCC0FA7978}" type="datetime1">
              <a:rPr lang="es-ES" smtClean="0"/>
              <a:pPr/>
              <a:t>26/10/2017</a:t>
            </a:fld>
            <a:endParaRPr lang="es-ES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9C3D96D5-80C9-4ED7-89C2-CE590C3C6CB2}" type="datetime1">
              <a:rPr lang="es-ES" smtClean="0"/>
              <a:pPr/>
              <a:t>26/10/2017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DA911BAB-2490-48FD-81BA-E5EB85DA87AE}" type="datetime1">
              <a:rPr lang="es-ES" smtClean="0"/>
              <a:pPr/>
              <a:t>26/10/2017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s-ES" noProof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170E197-1079-4777-8273-53286CD6A787}" type="datetime1">
              <a:rPr lang="es-ES" smtClean="0"/>
              <a:pPr algn="r"/>
              <a:t>26/10/2017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akamai.com/us/en/multimedia/documents/state-of-the-internet/q2-2017-state-of-the-internet-security-report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latam.kaspersky.com/about/press-releases/2017_incidentes-de-seguridad-a-la-banca-en-linea-representan-perdida-de-us-18-millones-para-banco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ity.radware.com/ddos-threats-attacks/threat-advisories-attack-reports/rdos-ddos-for-ranso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hyperlink" Target="http://www.circleid.com/posts/20170627_south_korean_banks_receive_ddos_threat_from_hacker_group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latam.kaspersky.com/about/press-releases/2017_incidentes-de-seguridad-a-la-banca-en-linea-representan-perdida-de-us-18-millones-para-bancos" TargetMode="External"/><Relationship Id="rId5" Type="http://schemas.openxmlformats.org/officeDocument/2006/relationships/image" Target="../media/image20.png"/><Relationship Id="rId4" Type="http://schemas.openxmlformats.org/officeDocument/2006/relationships/hyperlink" Target="https://sensorstechforum.com/es/3-day-long-ddos-attack-hits-lloyds-ban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Mejorando su reputación </a:t>
            </a:r>
            <a:endParaRPr lang="es-ES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716632"/>
          </a:xfrm>
        </p:spPr>
        <p:txBody>
          <a:bodyPr rtlCol="0"/>
          <a:lstStyle/>
          <a:p>
            <a:pPr rtl="0"/>
            <a:r>
              <a:rPr lang="es-ES" dirty="0" smtClean="0"/>
              <a:t>A través de la prevención de ataques de  DENEGACIÓN DE SERVICIO</a:t>
            </a:r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1065213" y="6165304"/>
            <a:ext cx="8485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Por César Tobón.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66020" y="404664"/>
            <a:ext cx="9144001" cy="527720"/>
          </a:xfrm>
        </p:spPr>
        <p:txBody>
          <a:bodyPr anchor="t">
            <a:normAutofit fontScale="90000"/>
          </a:bodyPr>
          <a:lstStyle/>
          <a:p>
            <a:pPr algn="r"/>
            <a:r>
              <a:rPr lang="es-CO" dirty="0" smtClean="0"/>
              <a:t>Cifras relevantes</a:t>
            </a:r>
            <a:endParaRPr lang="es-CO" dirty="0"/>
          </a:p>
        </p:txBody>
      </p:sp>
      <p:sp>
        <p:nvSpPr>
          <p:cNvPr id="12" name="CuadroTexto 11">
            <a:hlinkClick r:id="rId2"/>
          </p:cNvPr>
          <p:cNvSpPr txBox="1"/>
          <p:nvPr/>
        </p:nvSpPr>
        <p:spPr>
          <a:xfrm>
            <a:off x="4006180" y="6534350"/>
            <a:ext cx="81369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Fuente: https://www.akamai.com/us/en/multimedia/documents/state-of-the-internet/q2-2017-state-of-the-internet-security-report.pdf</a:t>
            </a:r>
            <a:endParaRPr lang="es-CO" sz="1100" dirty="0" smtClean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66" y="1052736"/>
            <a:ext cx="7896225" cy="3333750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7921116" y="2420888"/>
            <a:ext cx="3408365" cy="3308068"/>
            <a:chOff x="7726607" y="2839587"/>
            <a:chExt cx="3408365" cy="3308068"/>
          </a:xfrm>
        </p:grpSpPr>
        <p:sp>
          <p:nvSpPr>
            <p:cNvPr id="16" name="CuadroTexto 15"/>
            <p:cNvSpPr txBox="1"/>
            <p:nvPr/>
          </p:nvSpPr>
          <p:spPr>
            <a:xfrm>
              <a:off x="7726607" y="2839587"/>
              <a:ext cx="3398738" cy="338554"/>
            </a:xfrm>
            <a:prstGeom prst="rect">
              <a:avLst/>
            </a:prstGeom>
            <a:solidFill>
              <a:srgbClr val="00577E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 rtl="0">
                <a:defRPr lang="es-ES"/>
              </a:defPPr>
              <a:lvl1pPr algn="ctr">
                <a:defRPr sz="1600" b="1">
                  <a:solidFill>
                    <a:schemeClr val="bg1"/>
                  </a:solidFill>
                </a:defRPr>
              </a:lvl1pPr>
            </a:lstStyle>
            <a:p>
              <a:r>
                <a:rPr lang="es-CO" dirty="0">
                  <a:solidFill>
                    <a:schemeClr val="tx1"/>
                  </a:solidFill>
                </a:rPr>
                <a:t>Top 5 of attacking countries</a:t>
              </a: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36234" y="3162388"/>
              <a:ext cx="3398738" cy="2985267"/>
            </a:xfrm>
            <a:prstGeom prst="rect">
              <a:avLst/>
            </a:prstGeom>
          </p:spPr>
        </p:pic>
      </p:grpSp>
      <p:grpSp>
        <p:nvGrpSpPr>
          <p:cNvPr id="18" name="Grupo 17"/>
          <p:cNvGrpSpPr/>
          <p:nvPr/>
        </p:nvGrpSpPr>
        <p:grpSpPr>
          <a:xfrm>
            <a:off x="3115909" y="3365752"/>
            <a:ext cx="4022111" cy="2975250"/>
            <a:chOff x="3115909" y="3365752"/>
            <a:chExt cx="4022111" cy="2975250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15909" y="3671459"/>
              <a:ext cx="4022111" cy="2669543"/>
            </a:xfrm>
            <a:prstGeom prst="rect">
              <a:avLst/>
            </a:prstGeom>
          </p:spPr>
        </p:pic>
        <p:sp>
          <p:nvSpPr>
            <p:cNvPr id="17" name="CuadroTexto 16"/>
            <p:cNvSpPr txBox="1"/>
            <p:nvPr/>
          </p:nvSpPr>
          <p:spPr>
            <a:xfrm>
              <a:off x="3150764" y="3365752"/>
              <a:ext cx="3960000" cy="338554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600" b="1" dirty="0" smtClean="0">
                  <a:solidFill>
                    <a:schemeClr val="bg1"/>
                  </a:solidFill>
                </a:rPr>
                <a:t>Distribution for type attack</a:t>
              </a:r>
              <a:endParaRPr lang="es-CO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728428" y="1458280"/>
            <a:ext cx="8505825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s-CO" sz="2000" dirty="0" smtClean="0"/>
              <a:t>Pérdidas por ventas o transacciones fallidas </a:t>
            </a:r>
            <a:r>
              <a:rPr lang="es-CO" sz="2000" dirty="0"/>
              <a:t>durante </a:t>
            </a:r>
            <a:r>
              <a:rPr lang="es-CO" sz="2000" dirty="0" smtClean="0"/>
              <a:t>el período afectado.</a:t>
            </a:r>
            <a:endParaRPr lang="es-CO" sz="2000" dirty="0"/>
          </a:p>
          <a:p>
            <a:pPr marL="742950" lvl="1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s-CO" sz="2000" dirty="0"/>
              <a:t>Incumplimiento de pagos.</a:t>
            </a:r>
          </a:p>
          <a:p>
            <a:pPr marL="742950" lvl="1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s-CO" sz="2000" dirty="0" smtClean="0"/>
              <a:t>Sanciones regulatorias ante fallas del servicio.</a:t>
            </a:r>
          </a:p>
          <a:p>
            <a:pPr marL="742950" lvl="1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s-CO" sz="2000" dirty="0" smtClean="0"/>
              <a:t>Costos directos en la recuperación del servicio.</a:t>
            </a:r>
            <a:endParaRPr lang="es-CO" sz="2000" dirty="0"/>
          </a:p>
          <a:p>
            <a:pPr marL="742950" lvl="1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s-CO" sz="2000" dirty="0" smtClean="0"/>
              <a:t>Pérdida potencial de clientes por publicidad negativa.</a:t>
            </a:r>
            <a:endParaRPr lang="es-CO" sz="2000" dirty="0"/>
          </a:p>
          <a:p>
            <a:pPr marL="742950" lvl="1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s-CO" sz="2000" dirty="0"/>
              <a:t>Daño a la </a:t>
            </a:r>
            <a:r>
              <a:rPr lang="es-CO" sz="2000" dirty="0" smtClean="0"/>
              <a:t>marca.</a:t>
            </a:r>
          </a:p>
          <a:p>
            <a:pPr marL="742950" lvl="1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s-CO" sz="2000" dirty="0" smtClean="0"/>
              <a:t>Disminución en el valor de la acción.</a:t>
            </a:r>
          </a:p>
          <a:p>
            <a:pPr marL="742950" lvl="1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s-CO" sz="2000" dirty="0" smtClean="0"/>
              <a:t>Demandas.</a:t>
            </a:r>
          </a:p>
          <a:p>
            <a:pPr marL="742950" lvl="1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s-CO" sz="2000" dirty="0" smtClean="0"/>
              <a:t>Costos asociados al resarcimiento de clientes.</a:t>
            </a:r>
            <a:endParaRPr lang="es-CO" sz="2000" dirty="0">
              <a:effectLst/>
            </a:endParaRPr>
          </a:p>
        </p:txBody>
      </p:sp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2566020" y="404664"/>
            <a:ext cx="9144001" cy="527720"/>
          </a:xfrm>
        </p:spPr>
        <p:txBody>
          <a:bodyPr anchor="t">
            <a:normAutofit fontScale="90000"/>
          </a:bodyPr>
          <a:lstStyle/>
          <a:p>
            <a:pPr algn="r"/>
            <a:r>
              <a:rPr lang="es-CO" dirty="0" smtClean="0"/>
              <a:t>Impacto para las compañías</a:t>
            </a:r>
            <a:endParaRPr lang="es-CO" dirty="0"/>
          </a:p>
        </p:txBody>
      </p:sp>
      <p:sp>
        <p:nvSpPr>
          <p:cNvPr id="10" name="CuadroTexto 9"/>
          <p:cNvSpPr txBox="1"/>
          <p:nvPr/>
        </p:nvSpPr>
        <p:spPr>
          <a:xfrm>
            <a:off x="909836" y="6121438"/>
            <a:ext cx="104401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Fuente: https://latam.kaspersky.com/about/press-releases/2017_incidentes-de-seguridad-a-la-banca-en-linea-representan-perdida-de-us-18-millones-para-bancos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909836" y="5073688"/>
            <a:ext cx="10001250" cy="1047750"/>
            <a:chOff x="549796" y="5534829"/>
            <a:chExt cx="10001250" cy="1047750"/>
          </a:xfrm>
        </p:grpSpPr>
        <p:pic>
          <p:nvPicPr>
            <p:cNvPr id="16" name="Imagen 15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9796" y="5534829"/>
              <a:ext cx="10001250" cy="1047750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12823" y="6275574"/>
              <a:ext cx="1338223" cy="307005"/>
            </a:xfrm>
            <a:prstGeom prst="rect">
              <a:avLst/>
            </a:prstGeom>
          </p:spPr>
        </p:pic>
      </p:grpSp>
      <p:sp>
        <p:nvSpPr>
          <p:cNvPr id="2" name="Elipse 1"/>
          <p:cNvSpPr/>
          <p:nvPr/>
        </p:nvSpPr>
        <p:spPr>
          <a:xfrm>
            <a:off x="10094027" y="3618611"/>
            <a:ext cx="1634117" cy="1634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3600"/>
              </a:lnSpc>
            </a:pPr>
            <a:r>
              <a:rPr lang="es-CO" sz="2400" b="1" dirty="0" smtClean="0">
                <a:latin typeface="Bell MT" panose="02020503060305020303" pitchFamily="18" charset="0"/>
              </a:rPr>
              <a:t>USD</a:t>
            </a:r>
            <a:r>
              <a:rPr lang="es-CO" sz="3600" b="1" dirty="0" smtClean="0">
                <a:latin typeface="Bell MT" panose="02020503060305020303" pitchFamily="18" charset="0"/>
              </a:rPr>
              <a:t>$</a:t>
            </a:r>
          </a:p>
          <a:p>
            <a:pPr algn="ctr">
              <a:lnSpc>
                <a:spcPts val="3600"/>
              </a:lnSpc>
            </a:pPr>
            <a:r>
              <a:rPr lang="es-CO" sz="3600" b="1" dirty="0" smtClean="0">
                <a:latin typeface="Bell MT" panose="02020503060305020303" pitchFamily="18" charset="0"/>
              </a:rPr>
              <a:t>1.1</a:t>
            </a:r>
            <a:r>
              <a:rPr lang="es-CO" sz="2400" b="1" dirty="0" smtClean="0">
                <a:latin typeface="Bell MT" panose="02020503060305020303" pitchFamily="18" charset="0"/>
              </a:rPr>
              <a:t>MM</a:t>
            </a:r>
            <a:endParaRPr lang="es-CO" sz="2400" b="1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765820" y="1772816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/>
              <a:t>Enfoque desde los procesos</a:t>
            </a:r>
            <a:endParaRPr lang="es-CO" sz="2800" dirty="0"/>
          </a:p>
        </p:txBody>
      </p:sp>
      <p:sp>
        <p:nvSpPr>
          <p:cNvPr id="14" name="Rectángulo 13"/>
          <p:cNvSpPr/>
          <p:nvPr/>
        </p:nvSpPr>
        <p:spPr>
          <a:xfrm>
            <a:off x="2998068" y="2780928"/>
            <a:ext cx="6912768" cy="3144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s-CO" sz="2400" b="1" dirty="0" smtClean="0"/>
              <a:t>Identifique sus riesgos.</a:t>
            </a:r>
          </a:p>
          <a:p>
            <a:pPr marL="285750" indent="-28575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s-CO" sz="2400" b="1" dirty="0" smtClean="0"/>
              <a:t>Mida el impacto ante fallas.</a:t>
            </a:r>
          </a:p>
          <a:p>
            <a:pPr marL="285750" indent="-28575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s-CO" sz="2400" b="1" dirty="0" smtClean="0"/>
              <a:t>Priorice los servicios de misión crítica.</a:t>
            </a:r>
          </a:p>
          <a:p>
            <a:pPr marL="285750" indent="-28575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s-CO" sz="2400" b="1" dirty="0" smtClean="0"/>
              <a:t>Defina protocolos de actuación ante ataque.</a:t>
            </a:r>
          </a:p>
          <a:p>
            <a:pPr marL="285750" indent="-28575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s-CO" sz="2400" b="1" dirty="0" smtClean="0"/>
              <a:t>Realice simulacros y ajuste los protocolos.</a:t>
            </a:r>
          </a:p>
          <a:p>
            <a:pPr marL="285750" indent="-28575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s-CO" sz="2400" b="1" dirty="0" smtClean="0"/>
              <a:t>Defina una estrategia de comunicación.</a:t>
            </a:r>
          </a:p>
          <a:p>
            <a:pPr marL="285750" indent="-28575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s-CO" sz="2400" b="1" dirty="0" smtClean="0"/>
              <a:t>Integre estos pasos en su modelo de continuidad</a:t>
            </a:r>
            <a:endParaRPr lang="es-CO" sz="2400" dirty="0"/>
          </a:p>
        </p:txBody>
      </p:sp>
      <p:sp>
        <p:nvSpPr>
          <p:cNvPr id="18" name="Título 2"/>
          <p:cNvSpPr>
            <a:spLocks noGrp="1"/>
          </p:cNvSpPr>
          <p:nvPr>
            <p:ph type="title"/>
          </p:nvPr>
        </p:nvSpPr>
        <p:spPr>
          <a:xfrm>
            <a:off x="2566020" y="404664"/>
            <a:ext cx="9144001" cy="527720"/>
          </a:xfrm>
        </p:spPr>
        <p:txBody>
          <a:bodyPr anchor="t">
            <a:normAutofit fontScale="90000"/>
          </a:bodyPr>
          <a:lstStyle/>
          <a:p>
            <a:pPr algn="r"/>
            <a:r>
              <a:rPr lang="es-CO" dirty="0" smtClean="0"/>
              <a:t>Modelos de prevención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57908" y="1660733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/>
              <a:t>Enfoque desde la tecnología</a:t>
            </a:r>
            <a:endParaRPr lang="es-CO" sz="2800" dirty="0"/>
          </a:p>
        </p:txBody>
      </p:sp>
      <p:sp>
        <p:nvSpPr>
          <p:cNvPr id="5" name="Rectángulo 4"/>
          <p:cNvSpPr/>
          <p:nvPr/>
        </p:nvSpPr>
        <p:spPr>
          <a:xfrm>
            <a:off x="1989956" y="2596837"/>
            <a:ext cx="590465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b="1" dirty="0" smtClean="0"/>
              <a:t>ON PREMISE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2000" dirty="0" smtClean="0"/>
              <a:t>Appliance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2000" dirty="0" smtClean="0"/>
              <a:t>Análisis de tráfico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2000" dirty="0" smtClean="0"/>
              <a:t>Análisis de logs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2000" dirty="0" smtClean="0"/>
              <a:t>Monitoreo de seguridad </a:t>
            </a:r>
            <a:r>
              <a:rPr lang="es-CO" sz="2000" dirty="0" smtClean="0"/>
              <a:t>–(</a:t>
            </a:r>
            <a:r>
              <a:rPr lang="es-CO" sz="2000" dirty="0" err="1" smtClean="0"/>
              <a:t>iSOC</a:t>
            </a:r>
            <a:r>
              <a:rPr lang="es-CO" sz="20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CO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b="1" dirty="0" smtClean="0"/>
              <a:t>CLOUD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2000" dirty="0" smtClean="0"/>
              <a:t>Enrutamiento alterno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2000" dirty="0" smtClean="0"/>
              <a:t>Centros de limpieza de tráfico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2000" dirty="0" smtClean="0"/>
              <a:t>Inteligencia de ataques mundiales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2000" dirty="0" smtClean="0"/>
              <a:t>Monitoreo de seguridad </a:t>
            </a:r>
            <a:r>
              <a:rPr lang="es-CO" sz="2000" dirty="0" smtClean="0"/>
              <a:t>(</a:t>
            </a:r>
            <a:r>
              <a:rPr lang="es-CO" sz="2000" dirty="0" err="1" smtClean="0"/>
              <a:t>iSOC</a:t>
            </a:r>
            <a:r>
              <a:rPr lang="es-CO" sz="20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CO" sz="2000" dirty="0" smtClean="0"/>
          </a:p>
        </p:txBody>
      </p:sp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2566020" y="404664"/>
            <a:ext cx="9144001" cy="527720"/>
          </a:xfrm>
        </p:spPr>
        <p:txBody>
          <a:bodyPr anchor="t">
            <a:normAutofit fontScale="90000"/>
          </a:bodyPr>
          <a:lstStyle/>
          <a:p>
            <a:pPr algn="r"/>
            <a:r>
              <a:rPr lang="es-CO" dirty="0" smtClean="0"/>
              <a:t>Modelos de prevención</a:t>
            </a:r>
            <a:endParaRPr lang="es-CO" dirty="0"/>
          </a:p>
        </p:txBody>
      </p:sp>
      <p:sp>
        <p:nvSpPr>
          <p:cNvPr id="2" name="Rectángulo 1"/>
          <p:cNvSpPr/>
          <p:nvPr/>
        </p:nvSpPr>
        <p:spPr>
          <a:xfrm>
            <a:off x="7534572" y="3645024"/>
            <a:ext cx="36724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2400" b="1" dirty="0">
                <a:solidFill>
                  <a:prstClr val="white"/>
                </a:solidFill>
              </a:rPr>
              <a:t>MIXTO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prstClr val="white"/>
                </a:solidFill>
              </a:rPr>
              <a:t>Solución On </a:t>
            </a:r>
            <a:r>
              <a:rPr lang="es-CO" sz="2000" dirty="0" smtClean="0">
                <a:solidFill>
                  <a:prstClr val="white"/>
                </a:solidFill>
              </a:rPr>
              <a:t>premise</a:t>
            </a:r>
            <a:endParaRPr lang="es-CO" sz="2000" dirty="0">
              <a:solidFill>
                <a:prstClr val="whit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prstClr val="white"/>
                </a:solidFill>
              </a:rPr>
              <a:t>Solución en Cloud</a:t>
            </a:r>
          </a:p>
        </p:txBody>
      </p:sp>
    </p:spTree>
    <p:extLst>
      <p:ext uri="{BB962C8B-B14F-4D97-AF65-F5344CB8AC3E}">
        <p14:creationId xmlns:p14="http://schemas.microsoft.com/office/powerpoint/2010/main" val="302583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868" y="3356992"/>
            <a:ext cx="2019300" cy="6858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28" y="1813930"/>
            <a:ext cx="1438275" cy="11144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292" y="3777099"/>
            <a:ext cx="1872208" cy="6026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924" y="4546221"/>
            <a:ext cx="2075681" cy="93091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5295" y="4031871"/>
            <a:ext cx="2019300" cy="5143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4132" y="1898799"/>
            <a:ext cx="2384208" cy="9446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4237" y="2586310"/>
            <a:ext cx="2019300" cy="5143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49207" y="1596829"/>
            <a:ext cx="2390775" cy="523875"/>
          </a:xfrm>
          <a:prstGeom prst="rect">
            <a:avLst/>
          </a:prstGeom>
        </p:spPr>
      </p:pic>
      <p:sp>
        <p:nvSpPr>
          <p:cNvPr id="11" name="Título 2"/>
          <p:cNvSpPr>
            <a:spLocks noGrp="1"/>
          </p:cNvSpPr>
          <p:nvPr>
            <p:ph type="title"/>
          </p:nvPr>
        </p:nvSpPr>
        <p:spPr>
          <a:xfrm>
            <a:off x="2566020" y="404664"/>
            <a:ext cx="9144001" cy="527720"/>
          </a:xfrm>
        </p:spPr>
        <p:txBody>
          <a:bodyPr anchor="t">
            <a:normAutofit fontScale="90000"/>
          </a:bodyPr>
          <a:lstStyle/>
          <a:p>
            <a:pPr algn="r"/>
            <a:r>
              <a:rPr lang="es-CO" dirty="0" smtClean="0"/>
              <a:t>Modelos de prevención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29127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988" y="4315321"/>
            <a:ext cx="1967620" cy="163118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b="13226"/>
          <a:stretch/>
        </p:blipFill>
        <p:spPr>
          <a:xfrm>
            <a:off x="6382444" y="4359972"/>
            <a:ext cx="2873047" cy="1060262"/>
          </a:xfrm>
          <a:prstGeom prst="rect">
            <a:avLst/>
          </a:prstGeom>
        </p:spPr>
      </p:pic>
      <p:sp>
        <p:nvSpPr>
          <p:cNvPr id="11" name="Título 2"/>
          <p:cNvSpPr>
            <a:spLocks noGrp="1"/>
          </p:cNvSpPr>
          <p:nvPr>
            <p:ph type="title"/>
          </p:nvPr>
        </p:nvSpPr>
        <p:spPr>
          <a:xfrm>
            <a:off x="2566020" y="404664"/>
            <a:ext cx="9144001" cy="527720"/>
          </a:xfrm>
        </p:spPr>
        <p:txBody>
          <a:bodyPr anchor="t">
            <a:normAutofit fontScale="90000"/>
          </a:bodyPr>
          <a:lstStyle/>
          <a:p>
            <a:pPr algn="r"/>
            <a:r>
              <a:rPr lang="es-CO" dirty="0" smtClean="0"/>
              <a:t>Modelos de prevención</a:t>
            </a:r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2502451" y="1638407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/>
              <a:t>Avances y  apoyo desde el Gobierno Nacional</a:t>
            </a:r>
            <a:endParaRPr lang="es-CO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132" y="2636912"/>
            <a:ext cx="43148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37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2566020" y="404664"/>
            <a:ext cx="9144001" cy="527720"/>
          </a:xfrm>
        </p:spPr>
        <p:txBody>
          <a:bodyPr anchor="t">
            <a:normAutofit fontScale="90000"/>
          </a:bodyPr>
          <a:lstStyle/>
          <a:p>
            <a:pPr algn="r"/>
            <a:r>
              <a:rPr lang="es-CO" dirty="0" smtClean="0"/>
              <a:t>En resumen</a:t>
            </a:r>
            <a:endParaRPr lang="es-CO" dirty="0"/>
          </a:p>
        </p:txBody>
      </p:sp>
      <p:sp>
        <p:nvSpPr>
          <p:cNvPr id="7" name="Rectángulo 6"/>
          <p:cNvSpPr/>
          <p:nvPr/>
        </p:nvSpPr>
        <p:spPr>
          <a:xfrm>
            <a:off x="1053852" y="1700808"/>
            <a:ext cx="9793088" cy="4026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s-CO" sz="2200" dirty="0" smtClean="0"/>
              <a:t>Los ataques de negación de servicio han evolucionado a la par del desarrollo y uso de internet y se constituyen como una de las 3 principales amenazas globales de ciberseguridad para empresas y gobiernos.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s-CO" sz="2200" dirty="0" smtClean="0"/>
              <a:t>El sector financiero está entre los objetivos mas apetecidos por los ciberdelincuentes, bien sea por hackivismo o por lucro.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s-CO" sz="2200" dirty="0" smtClean="0"/>
              <a:t>En los próximos años veremos mayor número de ataques y de más complejidad, incorporando dispositivos IoT,  móviles y malware.</a:t>
            </a:r>
          </a:p>
          <a:p>
            <a:pPr marL="285750"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s-CO" sz="2200" dirty="0" smtClean="0"/>
              <a:t>La adecuada identificación de los puntos de riesgo, la valoración de pérdida para el negocio en caso de negación de servicios y la definición específica de una estrategia de prevención y reacción ante ataques de DDoS son fundamentales para llevar a la Organización a la transformación digital.</a:t>
            </a:r>
          </a:p>
        </p:txBody>
      </p:sp>
    </p:spTree>
    <p:extLst>
      <p:ext uri="{BB962C8B-B14F-4D97-AF65-F5344CB8AC3E}">
        <p14:creationId xmlns:p14="http://schemas.microsoft.com/office/powerpoint/2010/main" val="96604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84" y="1988840"/>
            <a:ext cx="4642008" cy="309540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036" y="3536540"/>
            <a:ext cx="1600200" cy="5524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t="11396" r="5154"/>
          <a:stretch/>
        </p:blipFill>
        <p:spPr>
          <a:xfrm>
            <a:off x="8110636" y="4214843"/>
            <a:ext cx="2947600" cy="156680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2889" y="3204458"/>
            <a:ext cx="1230913" cy="87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4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AGENDA</a:t>
            </a:r>
            <a:endParaRPr lang="es-ES" dirty="0"/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>
          <a:xfrm>
            <a:off x="1845940" y="2420888"/>
            <a:ext cx="9134391" cy="2592288"/>
          </a:xfrm>
        </p:spPr>
        <p:txBody>
          <a:bodyPr rtlCol="0">
            <a:normAutofit/>
          </a:bodyPr>
          <a:lstStyle/>
          <a:p>
            <a:r>
              <a:rPr lang="es-ES" sz="2800" dirty="0" smtClean="0"/>
              <a:t>Evolución de DoS a DDoS y ahora </a:t>
            </a:r>
            <a:r>
              <a:rPr lang="es-ES" sz="2800" dirty="0" err="1" smtClean="0"/>
              <a:t>RDoS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Cifras relevantes.</a:t>
            </a:r>
            <a:endParaRPr lang="es-ES" sz="2800" dirty="0"/>
          </a:p>
          <a:p>
            <a:pPr rtl="0"/>
            <a:r>
              <a:rPr lang="es-ES" sz="2800" dirty="0" smtClean="0"/>
              <a:t>Impacto en las compañías.</a:t>
            </a:r>
          </a:p>
          <a:p>
            <a:pPr rtl="0"/>
            <a:r>
              <a:rPr lang="es-ES" sz="2800" dirty="0" smtClean="0"/>
              <a:t>Modelos de prevención.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9113">
            <a:off x="6638815" y="957022"/>
            <a:ext cx="3820915" cy="189185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2008639"/>
            <a:ext cx="6696744" cy="442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73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2566020" y="404664"/>
            <a:ext cx="9144001" cy="527720"/>
          </a:xfrm>
        </p:spPr>
        <p:txBody>
          <a:bodyPr anchor="t">
            <a:normAutofit fontScale="90000"/>
          </a:bodyPr>
          <a:lstStyle/>
          <a:p>
            <a:pPr algn="r"/>
            <a:r>
              <a:rPr lang="es-CO" dirty="0"/>
              <a:t>Evolución de DoS </a:t>
            </a:r>
            <a:r>
              <a:rPr lang="es-CO" dirty="0" smtClean="0"/>
              <a:t>a DDoS y ahora </a:t>
            </a:r>
            <a:r>
              <a:rPr lang="es-CO" dirty="0"/>
              <a:t>RDoS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93812" y="1118210"/>
            <a:ext cx="3007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dirty="0" smtClean="0"/>
              <a:t>Denial of Service</a:t>
            </a:r>
            <a:endParaRPr lang="es-CO" sz="3200" dirty="0"/>
          </a:p>
        </p:txBody>
      </p:sp>
      <p:sp>
        <p:nvSpPr>
          <p:cNvPr id="6" name="Rectángulo 5"/>
          <p:cNvSpPr/>
          <p:nvPr/>
        </p:nvSpPr>
        <p:spPr>
          <a:xfrm>
            <a:off x="698918" y="1702985"/>
            <a:ext cx="10800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Un ataque de denegación de servicio en su forma más  simple, consiste en enviar  comandos o solicitudes a un computador hasta lograr su falla o la degradación del servicio, de forma que los usuarios reales no puedan acceder al mismo.</a:t>
            </a:r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68" y="2994774"/>
            <a:ext cx="5376439" cy="280831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37828" y="6171545"/>
            <a:ext cx="108721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En 1974 </a:t>
            </a:r>
            <a:r>
              <a:rPr lang="en-US" sz="1600" i="1" dirty="0"/>
              <a:t>Dave </a:t>
            </a:r>
            <a:r>
              <a:rPr lang="en-US" sz="1600" i="1" dirty="0" smtClean="0"/>
              <a:t>Dennis de 13 años, utilizando el commando “ext” generó la caida del sistema PLATO de la Universidad de Illinois.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43368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93812" y="1118210"/>
            <a:ext cx="51022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Distributed </a:t>
            </a:r>
            <a:r>
              <a:rPr lang="es-CO" sz="3200" dirty="0" smtClean="0"/>
              <a:t>Denial of Service</a:t>
            </a:r>
            <a:endParaRPr lang="es-CO" sz="3200" dirty="0"/>
          </a:p>
        </p:txBody>
      </p:sp>
      <p:sp>
        <p:nvSpPr>
          <p:cNvPr id="6" name="Rectángulo 5"/>
          <p:cNvSpPr/>
          <p:nvPr/>
        </p:nvSpPr>
        <p:spPr>
          <a:xfrm>
            <a:off x="693812" y="1702985"/>
            <a:ext cx="1080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La evolución llevó </a:t>
            </a:r>
            <a:r>
              <a:rPr lang="en-US" dirty="0"/>
              <a:t>rápidamente </a:t>
            </a:r>
            <a:r>
              <a:rPr lang="en-US" dirty="0" smtClean="0"/>
              <a:t>a las atacantes a mejorar sus métodos para </a:t>
            </a:r>
            <a:r>
              <a:rPr lang="en-US" dirty="0"/>
              <a:t>aumentar la cantidad de </a:t>
            </a:r>
            <a:r>
              <a:rPr lang="en-US" dirty="0" smtClean="0"/>
              <a:t>tráfico y al mismo tiempo proteger su identidad y </a:t>
            </a:r>
            <a:r>
              <a:rPr lang="en-US" dirty="0" err="1" smtClean="0"/>
              <a:t>ubicación</a:t>
            </a:r>
            <a:r>
              <a:rPr lang="en-US" dirty="0" smtClean="0"/>
              <a:t> real.</a:t>
            </a:r>
            <a:endParaRPr lang="es-CO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52" y="2726556"/>
            <a:ext cx="4176464" cy="3114408"/>
          </a:xfrm>
          <a:prstGeom prst="rect">
            <a:avLst/>
          </a:prstGeom>
        </p:spPr>
      </p:pic>
      <p:sp>
        <p:nvSpPr>
          <p:cNvPr id="15" name="Título 2"/>
          <p:cNvSpPr txBox="1">
            <a:spLocks/>
          </p:cNvSpPr>
          <p:nvPr/>
        </p:nvSpPr>
        <p:spPr>
          <a:xfrm>
            <a:off x="2566020" y="404664"/>
            <a:ext cx="9144001" cy="5277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dirty="0" smtClean="0"/>
              <a:t>Evolución de DoS a DDoS y ahora RDoS</a:t>
            </a:r>
            <a:endParaRPr lang="es-CO" dirty="0"/>
          </a:p>
        </p:txBody>
      </p:sp>
      <p:sp>
        <p:nvSpPr>
          <p:cNvPr id="2" name="CuadroTexto 1"/>
          <p:cNvSpPr txBox="1"/>
          <p:nvPr/>
        </p:nvSpPr>
        <p:spPr>
          <a:xfrm>
            <a:off x="699560" y="6362328"/>
            <a:ext cx="10729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Uno </a:t>
            </a:r>
            <a:r>
              <a:rPr lang="en-US" sz="1400" dirty="0" smtClean="0"/>
              <a:t>de los primeros ataques de DDoS fue en agosto del 99, un atacante utilizó “</a:t>
            </a:r>
            <a:r>
              <a:rPr lang="en-US" sz="1400" dirty="0"/>
              <a:t>Trinoo” </a:t>
            </a:r>
            <a:r>
              <a:rPr lang="en-US" sz="1400" dirty="0" smtClean="0"/>
              <a:t>para inhabilitar la red de la Universidad de Minnesota.</a:t>
            </a:r>
            <a:endParaRPr lang="es-CO" sz="1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500" y="2492896"/>
            <a:ext cx="3979784" cy="3517615"/>
          </a:xfrm>
          <a:prstGeom prst="rect">
            <a:avLst/>
          </a:prstGeom>
        </p:spPr>
      </p:pic>
      <p:sp>
        <p:nvSpPr>
          <p:cNvPr id="4" name="Flecha derecha 3"/>
          <p:cNvSpPr/>
          <p:nvPr/>
        </p:nvSpPr>
        <p:spPr>
          <a:xfrm>
            <a:off x="5734372" y="3861048"/>
            <a:ext cx="57606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06230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93812" y="6021288"/>
            <a:ext cx="11016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 smtClean="0"/>
              <a:t>7 de feb. del 2.000 – </a:t>
            </a:r>
            <a:r>
              <a:rPr lang="en-US" sz="1400" dirty="0" smtClean="0"/>
              <a:t>mafiaboy (</a:t>
            </a:r>
            <a:r>
              <a:rPr lang="es-CO" sz="1400" b="1" dirty="0"/>
              <a:t>Michael </a:t>
            </a:r>
            <a:r>
              <a:rPr lang="es-CO" sz="1400" b="1" dirty="0" smtClean="0"/>
              <a:t>Calce)</a:t>
            </a:r>
            <a:r>
              <a:rPr lang="en-US" sz="1400" dirty="0" smtClean="0"/>
              <a:t>, un chico de 15 años</a:t>
            </a:r>
            <a:r>
              <a:rPr lang="en-US" sz="1400" dirty="0"/>
              <a:t> </a:t>
            </a:r>
            <a:r>
              <a:rPr lang="en-US" sz="1400" dirty="0" smtClean="0"/>
              <a:t>orquestó una serie de ataques contra diferentes sitios incluyendo a eBay,  Amazon, Yahoo, entre otros. Para muchos autores este fue el primer gran ataque a sitios comerciales.</a:t>
            </a:r>
            <a:endParaRPr lang="es-CO" sz="1400" dirty="0"/>
          </a:p>
        </p:txBody>
      </p:sp>
      <p:sp>
        <p:nvSpPr>
          <p:cNvPr id="9" name="Título 2"/>
          <p:cNvSpPr>
            <a:spLocks noGrp="1"/>
          </p:cNvSpPr>
          <p:nvPr>
            <p:ph type="title"/>
          </p:nvPr>
        </p:nvSpPr>
        <p:spPr>
          <a:xfrm>
            <a:off x="2566020" y="404664"/>
            <a:ext cx="9144001" cy="527720"/>
          </a:xfrm>
        </p:spPr>
        <p:txBody>
          <a:bodyPr anchor="t">
            <a:normAutofit fontScale="90000"/>
          </a:bodyPr>
          <a:lstStyle/>
          <a:p>
            <a:pPr algn="r"/>
            <a:r>
              <a:rPr lang="es-CO" dirty="0"/>
              <a:t>Evolución de DoS </a:t>
            </a:r>
            <a:r>
              <a:rPr lang="es-CO" dirty="0" smtClean="0"/>
              <a:t>a DDoS y ahora </a:t>
            </a:r>
            <a:r>
              <a:rPr lang="es-CO" dirty="0"/>
              <a:t>RDoS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557908" y="1268760"/>
            <a:ext cx="9169764" cy="4455312"/>
            <a:chOff x="1557908" y="2085503"/>
            <a:chExt cx="9169764" cy="4455312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/>
            <a:srcRect t="4451"/>
            <a:stretch/>
          </p:blipFill>
          <p:spPr>
            <a:xfrm>
              <a:off x="1557908" y="2085503"/>
              <a:ext cx="9073516" cy="4187289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6642579" y="6263816"/>
              <a:ext cx="408509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sz="1200" dirty="0"/>
                <a:t>Fuente: https://www.arbornetworks.com/the-history-of-ddos 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8326660" y="1770622"/>
            <a:ext cx="3759612" cy="1207330"/>
            <a:chOff x="247528" y="3633309"/>
            <a:chExt cx="3759612" cy="120733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400203">
              <a:off x="247528" y="3633309"/>
              <a:ext cx="3759612" cy="1207330"/>
            </a:xfrm>
            <a:prstGeom prst="rect">
              <a:avLst/>
            </a:prstGeom>
          </p:spPr>
        </p:pic>
        <p:sp>
          <p:nvSpPr>
            <p:cNvPr id="8" name="Rectángulo 7"/>
            <p:cNvSpPr/>
            <p:nvPr/>
          </p:nvSpPr>
          <p:spPr>
            <a:xfrm rot="20242007">
              <a:off x="1487107" y="4225923"/>
              <a:ext cx="1430776" cy="307777"/>
            </a:xfrm>
            <a:prstGeom prst="rect">
              <a:avLst/>
            </a:prstGeom>
            <a:solidFill>
              <a:schemeClr val="bg1">
                <a:lumMod val="65000"/>
                <a:lumOff val="3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s-CO" sz="1400" b="1" dirty="0" smtClean="0"/>
                <a:t>Sep. 2016 - OVH</a:t>
              </a:r>
              <a:endParaRPr lang="es-CO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35658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621804" y="1139377"/>
            <a:ext cx="6984776" cy="5351254"/>
            <a:chOff x="1960562" y="332656"/>
            <a:chExt cx="8267700" cy="6296991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/>
            <a:srcRect r="1968"/>
            <a:stretch/>
          </p:blipFill>
          <p:spPr>
            <a:xfrm>
              <a:off x="1970957" y="5915272"/>
              <a:ext cx="8254416" cy="714375"/>
            </a:xfrm>
            <a:prstGeom prst="rect">
              <a:avLst/>
            </a:prstGeom>
          </p:spPr>
        </p:pic>
        <p:pic>
          <p:nvPicPr>
            <p:cNvPr id="5" name="Imagen 4">
              <a:hlinkClick r:id="rId3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0562" y="332656"/>
              <a:ext cx="8267700" cy="5581650"/>
            </a:xfrm>
            <a:prstGeom prst="rect">
              <a:avLst/>
            </a:prstGeom>
          </p:spPr>
        </p:pic>
      </p:grpSp>
      <p:sp>
        <p:nvSpPr>
          <p:cNvPr id="11" name="CuadroTexto 10"/>
          <p:cNvSpPr txBox="1"/>
          <p:nvPr/>
        </p:nvSpPr>
        <p:spPr>
          <a:xfrm>
            <a:off x="524908" y="6506344"/>
            <a:ext cx="71025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Fuente: https://security.radware.com/ddos-threats-attacks/threat-advisories-attack-reports/rdos-ddos-for-ransom/</a:t>
            </a:r>
          </a:p>
        </p:txBody>
      </p:sp>
      <p:sp>
        <p:nvSpPr>
          <p:cNvPr id="15" name="Título 2"/>
          <p:cNvSpPr txBox="1">
            <a:spLocks/>
          </p:cNvSpPr>
          <p:nvPr/>
        </p:nvSpPr>
        <p:spPr>
          <a:xfrm>
            <a:off x="2566020" y="404664"/>
            <a:ext cx="9144001" cy="5277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dirty="0" smtClean="0"/>
              <a:t>Evolución de DoS a DDoS y ahora RDoS</a:t>
            </a:r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>
            <a:off x="8482775" y="2060848"/>
            <a:ext cx="2868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dirty="0" smtClean="0"/>
              <a:t>Ransom Denial of Service</a:t>
            </a:r>
            <a:endParaRPr lang="es-CO" sz="2000" dirty="0"/>
          </a:p>
        </p:txBody>
      </p:sp>
      <p:sp>
        <p:nvSpPr>
          <p:cNvPr id="3" name="Rectángulo 2"/>
          <p:cNvSpPr/>
          <p:nvPr/>
        </p:nvSpPr>
        <p:spPr>
          <a:xfrm>
            <a:off x="8643138" y="5057984"/>
            <a:ext cx="2011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latin typeface="Colonna MT" panose="04020805060202030203" pitchFamily="82" charset="0"/>
              </a:rPr>
              <a:t>Armada </a:t>
            </a:r>
            <a:r>
              <a:rPr lang="es-CO" dirty="0" err="1">
                <a:latin typeface="Colonna MT" panose="04020805060202030203" pitchFamily="82" charset="0"/>
              </a:rPr>
              <a:t>Collective</a:t>
            </a:r>
            <a:r>
              <a:rPr lang="es-CO" dirty="0">
                <a:latin typeface="Colonna MT" panose="04020805060202030203" pitchFamily="82" charset="0"/>
              </a:rPr>
              <a:t> </a:t>
            </a:r>
          </a:p>
        </p:txBody>
      </p:sp>
      <p:pic>
        <p:nvPicPr>
          <p:cNvPr id="4" name="Imagen 3" descr="https://i0.wp.com/criptonoticias.com/extra/wp-content/uploads/2016/09/Armada-Collective-Bitcoin-Amenazas.jpg?resize=1000%2C640&amp;ssl=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0636" y="2717910"/>
            <a:ext cx="3035995" cy="226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3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09836" y="1628800"/>
            <a:ext cx="60928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1. Ataques de tráfico – volumétria o floods </a:t>
            </a:r>
          </a:p>
          <a:p>
            <a:r>
              <a:rPr lang="en-US" dirty="0" smtClean="0"/>
              <a:t>Ataca la capa de red, enviando grandes cantidades de tráfico hasta colapsar el canal. No require conexión y normalmente se hace a través de botnets. 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909836" y="2986286"/>
            <a:ext cx="60928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2. </a:t>
            </a:r>
            <a:r>
              <a:rPr lang="en-US" b="1" dirty="0" smtClean="0"/>
              <a:t>Ataques de red o de  TCP</a:t>
            </a:r>
            <a:endParaRPr lang="en-US" b="1" dirty="0"/>
          </a:p>
          <a:p>
            <a:r>
              <a:rPr lang="en-US" dirty="0" smtClean="0"/>
              <a:t>Orientado hacia la infraestructura que soporta el servicio  (firewalls, balanceadores, enrutadores, etc.) establece gran número de conexiones hasta alcanzar el máximo permitido por el componente</a:t>
            </a:r>
            <a:r>
              <a:rPr lang="en-US" dirty="0"/>
              <a:t>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909836" y="4620772"/>
            <a:ext cx="60928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3. </a:t>
            </a:r>
            <a:r>
              <a:rPr lang="en-US" b="1" dirty="0" smtClean="0"/>
              <a:t>Ataque de Aplicación</a:t>
            </a:r>
            <a:endParaRPr lang="en-US" b="1" dirty="0"/>
          </a:p>
          <a:p>
            <a:r>
              <a:rPr lang="en-US" dirty="0" smtClean="0"/>
              <a:t>O ataque de capa 7, va dirigido contra la aplicación estableciendo solicitudes masivas al servidor web de forma que degrada completamente el rendimiento</a:t>
            </a:r>
            <a:r>
              <a:rPr lang="en-US" dirty="0"/>
              <a:t> </a:t>
            </a:r>
            <a:r>
              <a:rPr lang="en-US" dirty="0" smtClean="0"/>
              <a:t>Es sofisticado, no require altos volúmenes de tráfico y éste tiende a confundirse con solicitudes válidas de servicio.</a:t>
            </a:r>
            <a:endParaRPr lang="en-US" dirty="0"/>
          </a:p>
        </p:txBody>
      </p:sp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2566020" y="404664"/>
            <a:ext cx="9144001" cy="527720"/>
          </a:xfrm>
        </p:spPr>
        <p:txBody>
          <a:bodyPr anchor="t">
            <a:normAutofit fontScale="90000"/>
          </a:bodyPr>
          <a:lstStyle/>
          <a:p>
            <a:pPr algn="r"/>
            <a:r>
              <a:rPr lang="es-CO" dirty="0"/>
              <a:t>Evolución de DoS </a:t>
            </a:r>
            <a:r>
              <a:rPr lang="es-CO" dirty="0" smtClean="0"/>
              <a:t>a DDoS y ahora </a:t>
            </a:r>
            <a:r>
              <a:rPr lang="es-CO" dirty="0"/>
              <a:t>RDoS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6958508" y="1318265"/>
            <a:ext cx="5114156" cy="5207079"/>
            <a:chOff x="6958508" y="1318265"/>
            <a:chExt cx="5114156" cy="5207079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7744" y="1318265"/>
              <a:ext cx="2824843" cy="2762622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56" y="3555110"/>
              <a:ext cx="1280165" cy="593127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25546" y="4295584"/>
              <a:ext cx="2296950" cy="1078870"/>
            </a:xfrm>
            <a:prstGeom prst="rect">
              <a:avLst/>
            </a:prstGeom>
          </p:spPr>
        </p:pic>
        <p:sp>
          <p:nvSpPr>
            <p:cNvPr id="12" name="CuadroTexto 11"/>
            <p:cNvSpPr txBox="1"/>
            <p:nvPr/>
          </p:nvSpPr>
          <p:spPr>
            <a:xfrm>
              <a:off x="6958508" y="6248345"/>
              <a:ext cx="51141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CO" sz="1200" dirty="0"/>
                <a:t>Fuente: https://www.verisign.com/assets/infographic-ddos-trends-Q22017.pdf</a:t>
              </a:r>
            </a:p>
          </p:txBody>
        </p:sp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73373" y="5005784"/>
              <a:ext cx="1950757" cy="1062726"/>
            </a:xfrm>
            <a:prstGeom prst="rect">
              <a:avLst/>
            </a:prstGeom>
          </p:spPr>
        </p:pic>
      </p:grpSp>
      <p:sp>
        <p:nvSpPr>
          <p:cNvPr id="13" name="Rectángulo 12"/>
          <p:cNvSpPr/>
          <p:nvPr/>
        </p:nvSpPr>
        <p:spPr>
          <a:xfrm>
            <a:off x="693812" y="1118210"/>
            <a:ext cx="23506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dirty="0" smtClean="0"/>
              <a:t>TIPOS DE ATAQUES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304624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3142084" y="245224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21 </a:t>
            </a:r>
            <a:r>
              <a:rPr lang="es-CO" dirty="0">
                <a:solidFill>
                  <a:schemeClr val="bg1"/>
                </a:solidFill>
              </a:rPr>
              <a:t>oct. 2017</a:t>
            </a:r>
          </a:p>
        </p:txBody>
      </p:sp>
      <p:grpSp>
        <p:nvGrpSpPr>
          <p:cNvPr id="30" name="Grupo 29"/>
          <p:cNvGrpSpPr/>
          <p:nvPr/>
        </p:nvGrpSpPr>
        <p:grpSpPr>
          <a:xfrm>
            <a:off x="980290" y="1180360"/>
            <a:ext cx="6134100" cy="1133475"/>
            <a:chOff x="702728" y="3540345"/>
            <a:chExt cx="6134100" cy="1133475"/>
          </a:xfrm>
        </p:grpSpPr>
        <p:pic>
          <p:nvPicPr>
            <p:cNvPr id="19" name="Imagen 18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728" y="3540345"/>
              <a:ext cx="6134100" cy="1133475"/>
            </a:xfrm>
            <a:prstGeom prst="rect">
              <a:avLst/>
            </a:prstGeom>
          </p:spPr>
        </p:pic>
        <p:sp>
          <p:nvSpPr>
            <p:cNvPr id="20" name="CuadroTexto 19"/>
            <p:cNvSpPr txBox="1"/>
            <p:nvPr/>
          </p:nvSpPr>
          <p:spPr>
            <a:xfrm>
              <a:off x="5518348" y="4278795"/>
              <a:ext cx="1318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dirty="0" smtClean="0">
                  <a:solidFill>
                    <a:schemeClr val="bg1"/>
                  </a:solidFill>
                </a:rPr>
                <a:t>27 </a:t>
              </a:r>
              <a:r>
                <a:rPr lang="es-CO" dirty="0">
                  <a:solidFill>
                    <a:schemeClr val="bg1"/>
                  </a:solidFill>
                </a:rPr>
                <a:t>jun. 2017</a:t>
              </a:r>
            </a:p>
          </p:txBody>
        </p:sp>
      </p:grpSp>
      <p:sp>
        <p:nvSpPr>
          <p:cNvPr id="21" name="Título 2"/>
          <p:cNvSpPr>
            <a:spLocks noGrp="1"/>
          </p:cNvSpPr>
          <p:nvPr>
            <p:ph type="title"/>
          </p:nvPr>
        </p:nvSpPr>
        <p:spPr>
          <a:xfrm>
            <a:off x="2566020" y="404664"/>
            <a:ext cx="9144001" cy="527720"/>
          </a:xfrm>
        </p:spPr>
        <p:txBody>
          <a:bodyPr anchor="t">
            <a:normAutofit fontScale="90000"/>
          </a:bodyPr>
          <a:lstStyle/>
          <a:p>
            <a:pPr algn="r"/>
            <a:r>
              <a:rPr lang="es-CO" dirty="0" smtClean="0"/>
              <a:t>Cifras relevantes</a:t>
            </a:r>
            <a:endParaRPr lang="es-CO" dirty="0"/>
          </a:p>
        </p:txBody>
      </p:sp>
      <p:grpSp>
        <p:nvGrpSpPr>
          <p:cNvPr id="28" name="Grupo 27"/>
          <p:cNvGrpSpPr/>
          <p:nvPr/>
        </p:nvGrpSpPr>
        <p:grpSpPr>
          <a:xfrm>
            <a:off x="3286100" y="5431810"/>
            <a:ext cx="6419850" cy="800100"/>
            <a:chOff x="5316508" y="3201563"/>
            <a:chExt cx="6419850" cy="800100"/>
          </a:xfrm>
        </p:grpSpPr>
        <p:pic>
          <p:nvPicPr>
            <p:cNvPr id="26" name="Imagen 25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16508" y="3201563"/>
              <a:ext cx="6419850" cy="800100"/>
            </a:xfrm>
            <a:prstGeom prst="rect">
              <a:avLst/>
            </a:prstGeom>
          </p:spPr>
        </p:pic>
        <p:sp>
          <p:nvSpPr>
            <p:cNvPr id="27" name="Rectángulo 26"/>
            <p:cNvSpPr/>
            <p:nvPr/>
          </p:nvSpPr>
          <p:spPr>
            <a:xfrm>
              <a:off x="5374332" y="3279467"/>
              <a:ext cx="252000" cy="32214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32" name="CuadroTexto 31"/>
          <p:cNvSpPr txBox="1"/>
          <p:nvPr/>
        </p:nvSpPr>
        <p:spPr>
          <a:xfrm>
            <a:off x="8238393" y="5831860"/>
            <a:ext cx="146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 smtClean="0">
                <a:solidFill>
                  <a:schemeClr val="bg1"/>
                </a:solidFill>
              </a:rPr>
              <a:t>23 ene. 2017</a:t>
            </a:r>
            <a:endParaRPr lang="es-CO" dirty="0">
              <a:solidFill>
                <a:schemeClr val="bg1"/>
              </a:solidFill>
            </a:endParaRPr>
          </a:p>
        </p:txBody>
      </p:sp>
      <p:grpSp>
        <p:nvGrpSpPr>
          <p:cNvPr id="33" name="Grupo 32"/>
          <p:cNvGrpSpPr/>
          <p:nvPr/>
        </p:nvGrpSpPr>
        <p:grpSpPr>
          <a:xfrm>
            <a:off x="1701924" y="3221628"/>
            <a:ext cx="9335944" cy="1395468"/>
            <a:chOff x="1038245" y="1514609"/>
            <a:chExt cx="9512801" cy="1436406"/>
          </a:xfrm>
        </p:grpSpPr>
        <p:pic>
          <p:nvPicPr>
            <p:cNvPr id="34" name="Imagen 33">
              <a:hlinkClick r:id="rId6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8245" y="1514609"/>
              <a:ext cx="9512801" cy="1436406"/>
            </a:xfrm>
            <a:prstGeom prst="rect">
              <a:avLst/>
            </a:prstGeom>
          </p:spPr>
        </p:pic>
        <p:sp>
          <p:nvSpPr>
            <p:cNvPr id="35" name="Rectángulo 34"/>
            <p:cNvSpPr/>
            <p:nvPr/>
          </p:nvSpPr>
          <p:spPr>
            <a:xfrm>
              <a:off x="8686700" y="2578156"/>
              <a:ext cx="13378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O" dirty="0"/>
                <a:t>21 </a:t>
              </a:r>
              <a:r>
                <a:rPr lang="es-CO" dirty="0" smtClean="0"/>
                <a:t>jun. 2017</a:t>
              </a:r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únel azul digital 16 × 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08_TF02895261_TF02895261.potx" id="{408D3025-4796-40C5-A420-4B86355D8C1A}" vid="{9B9A56E1-CA61-4AB5-B8B3-A8E151813968}"/>
    </a:ext>
  </a:extLst>
</a:theme>
</file>

<file path=ppt/theme/theme2.xml><?xml version="1.0" encoding="utf-8"?>
<a:theme xmlns:a="http://schemas.openxmlformats.org/drawingml/2006/main" name="Tema de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túnel azul digital empresarial (panorámica)</Template>
  <TotalTime>0</TotalTime>
  <Words>766</Words>
  <Application>Microsoft Office PowerPoint</Application>
  <PresentationFormat>Personalizado</PresentationFormat>
  <Paragraphs>88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Bell MT</vt:lpstr>
      <vt:lpstr>Colonna MT</vt:lpstr>
      <vt:lpstr>Corbel</vt:lpstr>
      <vt:lpstr>Túnel azul digital 16 × 9</vt:lpstr>
      <vt:lpstr>Mejorando su reputación </vt:lpstr>
      <vt:lpstr>AGENDA</vt:lpstr>
      <vt:lpstr>Presentación de PowerPoint</vt:lpstr>
      <vt:lpstr>Evolución de DoS a DDoS y ahora RDoS</vt:lpstr>
      <vt:lpstr>Presentación de PowerPoint</vt:lpstr>
      <vt:lpstr>Evolución de DoS a DDoS y ahora RDoS</vt:lpstr>
      <vt:lpstr>Presentación de PowerPoint</vt:lpstr>
      <vt:lpstr>Evolución de DoS a DDoS y ahora RDoS</vt:lpstr>
      <vt:lpstr>Cifras relevantes</vt:lpstr>
      <vt:lpstr>Cifras relevantes</vt:lpstr>
      <vt:lpstr>Impacto para las compañías</vt:lpstr>
      <vt:lpstr>Modelos de prevención</vt:lpstr>
      <vt:lpstr>Modelos de prevención</vt:lpstr>
      <vt:lpstr>Modelos de prevención</vt:lpstr>
      <vt:lpstr>Modelos de prevención</vt:lpstr>
      <vt:lpstr>En resumen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2017-10-25T19:55:59Z</dcterms:created>
  <dcterms:modified xsi:type="dcterms:W3CDTF">2017-10-26T20:25:48Z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