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0"/>
  </p:notesMasterIdLst>
  <p:sldIdLst>
    <p:sldId id="256" r:id="rId5"/>
    <p:sldId id="263" r:id="rId6"/>
    <p:sldId id="278" r:id="rId7"/>
    <p:sldId id="260" r:id="rId8"/>
    <p:sldId id="258" r:id="rId9"/>
    <p:sldId id="261" r:id="rId10"/>
    <p:sldId id="272" r:id="rId11"/>
    <p:sldId id="276" r:id="rId12"/>
    <p:sldId id="279" r:id="rId13"/>
    <p:sldId id="282" r:id="rId14"/>
    <p:sldId id="283" r:id="rId15"/>
    <p:sldId id="289" r:id="rId16"/>
    <p:sldId id="290" r:id="rId17"/>
    <p:sldId id="280" r:id="rId18"/>
    <p:sldId id="297" r:id="rId19"/>
    <p:sldId id="300" r:id="rId20"/>
    <p:sldId id="305" r:id="rId21"/>
    <p:sldId id="306" r:id="rId22"/>
    <p:sldId id="307" r:id="rId23"/>
    <p:sldId id="301" r:id="rId24"/>
    <p:sldId id="302" r:id="rId25"/>
    <p:sldId id="303" r:id="rId26"/>
    <p:sldId id="311" r:id="rId27"/>
    <p:sldId id="287" r:id="rId28"/>
    <p:sldId id="296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6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8" autoAdjust="0"/>
    <p:restoredTop sz="72884"/>
  </p:normalViewPr>
  <p:slideViewPr>
    <p:cSldViewPr snapToGrid="0" snapToObjects="1">
      <p:cViewPr varScale="1">
        <p:scale>
          <a:sx n="94" d="100"/>
          <a:sy n="94" d="100"/>
        </p:scale>
        <p:origin x="1264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47ACA-8DE8-6F4B-810F-687FCFD95C30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8A035-B46D-3948-BE29-29B969B82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50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generalize the first bullet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8A035-B46D-3948-BE29-29B969B82D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3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FFFB-E2B4-A841-9351-DC496EE09B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20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8A035-B46D-3948-BE29-29B969B82D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40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8A035-B46D-3948-BE29-29B969B82D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77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AE906-C1D6-6744-81C3-A83C68E04B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61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8A035-B46D-3948-BE29-29B969B82D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88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8A035-B46D-3948-BE29-29B969B82D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60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Targeted</a:t>
            </a:r>
            <a:r>
              <a:rPr lang="en-US" baseline="0" dirty="0" smtClean="0"/>
              <a:t> analysis on specific data sets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Targeted acquisition (via Intel 471) to conduct CPP and other fraud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AE906-C1D6-6744-81C3-A83C68E04B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8A035-B46D-3948-BE29-29B969B82D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67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FFFB-E2B4-A841-9351-DC496EE09B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11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FFFB-E2B4-A841-9351-DC496EE09B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91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FFFB-E2B4-A841-9351-DC496EE09B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06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FFFB-E2B4-A841-9351-DC496EE09B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2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10/26/17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252135"/>
            <a:ext cx="7772400" cy="11025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A6016"/>
                </a:solidFill>
              </a:rPr>
              <a:t> </a:t>
            </a:r>
            <a:r>
              <a:rPr lang="en-US" b="1" dirty="0" smtClean="0">
                <a:solidFill>
                  <a:srgbClr val="FA6016"/>
                </a:solidFill>
              </a:rPr>
              <a:t>Dump Shops Monitoring</a:t>
            </a:r>
            <a:endParaRPr lang="en-US" b="1" dirty="0">
              <a:solidFill>
                <a:srgbClr val="FA6016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2312492"/>
            <a:ext cx="6400800" cy="1314450"/>
          </a:xfrm>
        </p:spPr>
        <p:txBody>
          <a:bodyPr>
            <a:normAutofit/>
          </a:bodyPr>
          <a:lstStyle/>
          <a:p>
            <a:r>
              <a:rPr lang="en-US" dirty="0" err="1" smtClean="0"/>
              <a:t>Observando</a:t>
            </a:r>
            <a:r>
              <a:rPr lang="en-US" dirty="0" smtClean="0"/>
              <a:t> las “casas </a:t>
            </a:r>
            <a:r>
              <a:rPr lang="en-US" dirty="0"/>
              <a:t>de </a:t>
            </a:r>
            <a:r>
              <a:rPr lang="en-US" dirty="0" err="1" smtClean="0"/>
              <a:t>empeño</a:t>
            </a:r>
            <a:r>
              <a:rPr lang="en-US" dirty="0" smtClean="0"/>
              <a:t>” del Carding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352" y="4280196"/>
            <a:ext cx="1614170" cy="596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6477" y="4116981"/>
            <a:ext cx="3735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Jason Passwaters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VP of Intelligence @ Intel 471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jpasswaters@intel471.com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8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6340" y="573969"/>
            <a:ext cx="6521723" cy="857250"/>
          </a:xfrm>
        </p:spPr>
        <p:txBody>
          <a:bodyPr>
            <a:normAutofit fontScale="90000"/>
          </a:bodyPr>
          <a:lstStyle/>
          <a:p>
            <a:pPr algn="l"/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Shops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provide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data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points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for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intel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analysis</a:t>
            </a:r>
            <a:endParaRPr lang="es-ES" sz="3200" b="1" dirty="0">
              <a:solidFill>
                <a:srgbClr val="FA6016"/>
              </a:solidFill>
              <a:latin typeface="Helvetica"/>
              <a:cs typeface="Helvetic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9589" y="1526215"/>
            <a:ext cx="8205774" cy="326009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BIN</a:t>
            </a:r>
          </a:p>
          <a:p>
            <a:r>
              <a:rPr lang="en-US" dirty="0" smtClean="0"/>
              <a:t>Location</a:t>
            </a:r>
          </a:p>
          <a:p>
            <a:r>
              <a:rPr lang="en-US" dirty="0" smtClean="0"/>
              <a:t>Bank Name</a:t>
            </a:r>
          </a:p>
          <a:p>
            <a:r>
              <a:rPr lang="en-US" dirty="0" smtClean="0"/>
              <a:t>Name on account</a:t>
            </a:r>
          </a:p>
          <a:p>
            <a:r>
              <a:rPr lang="en-US" dirty="0" smtClean="0"/>
              <a:t>Partial acct #</a:t>
            </a:r>
          </a:p>
          <a:p>
            <a:r>
              <a:rPr lang="en-US" dirty="0" smtClean="0"/>
              <a:t>Price points</a:t>
            </a:r>
          </a:p>
          <a:p>
            <a:r>
              <a:rPr lang="en-US" dirty="0" smtClean="0"/>
              <a:t>Brand and type of CC</a:t>
            </a:r>
          </a:p>
          <a:p>
            <a:r>
              <a:rPr lang="mr-IN" dirty="0" smtClean="0"/>
              <a:t>…</a:t>
            </a:r>
            <a:r>
              <a:rPr lang="en-US" dirty="0"/>
              <a:t>a</a:t>
            </a:r>
            <a:r>
              <a:rPr lang="en-US" dirty="0" smtClean="0"/>
              <a:t>nd more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218" y="1526215"/>
            <a:ext cx="4627419" cy="317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1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6340" y="573969"/>
            <a:ext cx="6521723" cy="857250"/>
          </a:xfrm>
        </p:spPr>
        <p:txBody>
          <a:bodyPr>
            <a:normAutofit fontScale="90000"/>
          </a:bodyPr>
          <a:lstStyle/>
          <a:p>
            <a:pPr algn="l"/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“</a:t>
            </a:r>
            <a:r>
              <a:rPr lang="es-ES" sz="3200" b="1" dirty="0" err="1">
                <a:solidFill>
                  <a:srgbClr val="FA6016"/>
                </a:solidFill>
                <a:latin typeface="Helvetica"/>
                <a:cs typeface="Helvetica"/>
              </a:rPr>
              <a:t>F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inger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on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the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pulse”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through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inventory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monitoring</a:t>
            </a:r>
            <a:endParaRPr lang="es-ES" sz="3200" b="1" dirty="0">
              <a:solidFill>
                <a:srgbClr val="FA6016"/>
              </a:solidFill>
              <a:latin typeface="Helvetica"/>
              <a:cs typeface="Helvetic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9589" y="1526215"/>
            <a:ext cx="8205774" cy="326009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Watching for anomalies in inventory to guide analysis</a:t>
            </a:r>
          </a:p>
          <a:p>
            <a:pPr lvl="1"/>
            <a:r>
              <a:rPr lang="en-US" dirty="0" smtClean="0"/>
              <a:t>Price point changes overall and specific BINs</a:t>
            </a:r>
          </a:p>
          <a:p>
            <a:pPr lvl="1"/>
            <a:r>
              <a:rPr lang="en-US" dirty="0"/>
              <a:t>What’s </a:t>
            </a:r>
            <a:r>
              <a:rPr lang="en-US" dirty="0" smtClean="0"/>
              <a:t>selling/popular</a:t>
            </a:r>
          </a:p>
          <a:p>
            <a:pPr lvl="1"/>
            <a:r>
              <a:rPr lang="en-US" dirty="0" smtClean="0"/>
              <a:t>Locational anomalies</a:t>
            </a:r>
          </a:p>
          <a:p>
            <a:pPr lvl="1"/>
            <a:r>
              <a:rPr lang="en-US" dirty="0" smtClean="0"/>
              <a:t>Inventory increases (fresh releases)</a:t>
            </a:r>
          </a:p>
          <a:p>
            <a:pPr lvl="1"/>
            <a:r>
              <a:rPr lang="en-US" dirty="0" smtClean="0"/>
              <a:t>Card types / brands</a:t>
            </a:r>
          </a:p>
          <a:p>
            <a:pPr lvl="1"/>
            <a:r>
              <a:rPr lang="en-US" dirty="0" smtClean="0"/>
              <a:t>and more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894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903" y="0"/>
            <a:ext cx="8408194" cy="558627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en-US" sz="3200" b="1" dirty="0" smtClean="0"/>
              <a:t>Exposure in the underground – price and volume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861"/>
            <a:ext cx="9144000" cy="44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2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558627"/>
            <a:ext cx="9172737" cy="4584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254" y="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3200" b="1" dirty="0" smtClean="0"/>
              <a:t>Detailed analysis of exposure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353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6340" y="573969"/>
            <a:ext cx="6521723" cy="857250"/>
          </a:xfrm>
        </p:spPr>
        <p:txBody>
          <a:bodyPr>
            <a:normAutofit fontScale="90000"/>
          </a:bodyPr>
          <a:lstStyle/>
          <a:p>
            <a:pPr algn="l"/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Value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of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monitoring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>
                <a:solidFill>
                  <a:srgbClr val="FA6016"/>
                </a:solidFill>
                <a:latin typeface="Helvetica"/>
                <a:cs typeface="Helvetica"/>
              </a:rPr>
              <a:t>s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hop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admins</a:t>
            </a:r>
            <a:endParaRPr lang="es-ES" sz="3200" b="1" dirty="0">
              <a:solidFill>
                <a:srgbClr val="FA6016"/>
              </a:solidFill>
              <a:latin typeface="Helvetica"/>
              <a:cs typeface="Helvetic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9589" y="1526215"/>
            <a:ext cx="7335102" cy="326009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Very active in specific forums external to the actual dump shop</a:t>
            </a:r>
          </a:p>
          <a:p>
            <a:endParaRPr lang="en-US" dirty="0" smtClean="0"/>
          </a:p>
          <a:p>
            <a:r>
              <a:rPr lang="en-US" dirty="0" smtClean="0"/>
              <a:t>Discussions with current and potential suppliers of stolen credit cards</a:t>
            </a:r>
          </a:p>
          <a:p>
            <a:endParaRPr lang="en-US" dirty="0" smtClean="0"/>
          </a:p>
          <a:p>
            <a:r>
              <a:rPr lang="en-US" dirty="0" smtClean="0"/>
              <a:t>Marketing and creating buzz</a:t>
            </a:r>
          </a:p>
        </p:txBody>
      </p:sp>
      <p:pic>
        <p:nvPicPr>
          <p:cNvPr id="5" name="Shape 136" descr="Hacker without bg.a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8260" y="1803306"/>
            <a:ext cx="1973339" cy="1888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67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51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2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218" y="1433929"/>
            <a:ext cx="3217255" cy="13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17" y="2896591"/>
            <a:ext cx="3217255" cy="108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218" y="40801"/>
            <a:ext cx="3217255" cy="1223949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01"/>
            <a:ext cx="4184073" cy="1008731"/>
          </a:xfrm>
        </p:spPr>
        <p:txBody>
          <a:bodyPr>
            <a:normAutofit/>
          </a:bodyPr>
          <a:lstStyle/>
          <a:p>
            <a:r>
              <a:rPr lang="en-US" sz="3000" dirty="0"/>
              <a:t>Joker’s </a:t>
            </a:r>
            <a:r>
              <a:rPr lang="en-US" sz="3000" dirty="0" smtClean="0"/>
              <a:t>Stash </a:t>
            </a:r>
            <a:r>
              <a:rPr lang="mr-IN" sz="3000" dirty="0" smtClean="0"/>
              <a:t>–</a:t>
            </a:r>
            <a:r>
              <a:rPr lang="en-US" sz="3000" dirty="0" smtClean="0"/>
              <a:t> New breach release?</a:t>
            </a:r>
            <a:endParaRPr lang="en-US" sz="3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" y="1049531"/>
            <a:ext cx="4710544" cy="4093969"/>
          </a:xfrm>
        </p:spPr>
        <p:txBody>
          <a:bodyPr>
            <a:normAutofit/>
          </a:bodyPr>
          <a:lstStyle/>
          <a:p>
            <a:r>
              <a:rPr lang="en-US" sz="2550" b="1" dirty="0">
                <a:solidFill>
                  <a:srgbClr val="FF0000"/>
                </a:solidFill>
              </a:rPr>
              <a:t>June 17 </a:t>
            </a:r>
            <a:r>
              <a:rPr lang="mr-IN" sz="2550" b="1" dirty="0">
                <a:solidFill>
                  <a:srgbClr val="FF0000"/>
                </a:solidFill>
              </a:rPr>
              <a:t>–</a:t>
            </a:r>
            <a:r>
              <a:rPr lang="en-US" sz="2550" b="1" dirty="0">
                <a:solidFill>
                  <a:srgbClr val="FF0000"/>
                </a:solidFill>
              </a:rPr>
              <a:t> </a:t>
            </a:r>
            <a:r>
              <a:rPr lang="en-US" sz="2550" b="1" dirty="0" err="1">
                <a:solidFill>
                  <a:srgbClr val="FF0000"/>
                </a:solidFill>
              </a:rPr>
              <a:t>JokerStash</a:t>
            </a:r>
            <a:r>
              <a:rPr lang="en-US" sz="2550" b="1" dirty="0">
                <a:solidFill>
                  <a:srgbClr val="FF0000"/>
                </a:solidFill>
              </a:rPr>
              <a:t> hinting at a new breach release for </a:t>
            </a:r>
            <a:r>
              <a:rPr lang="en-US" sz="2550" b="1" dirty="0" smtClean="0">
                <a:solidFill>
                  <a:srgbClr val="FF0000"/>
                </a:solidFill>
              </a:rPr>
              <a:t>Sept</a:t>
            </a:r>
            <a:endParaRPr lang="en-US" sz="255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218" y="4064114"/>
            <a:ext cx="3217254" cy="991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9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218" y="1433929"/>
            <a:ext cx="3217255" cy="1316000"/>
          </a:xfrm>
          <a:prstGeom prst="rect">
            <a:avLst/>
          </a:prstGeom>
          <a:ln>
            <a:noFill/>
          </a:ln>
          <a:effectLst>
            <a:glow rad="3810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17" y="2896591"/>
            <a:ext cx="3217255" cy="108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218" y="40801"/>
            <a:ext cx="3217255" cy="1223949"/>
          </a:xfrm>
          <a:prstGeom prst="rect">
            <a:avLst/>
          </a:prstGeom>
          <a:ln>
            <a:noFill/>
          </a:ln>
          <a:effectLst>
            <a:glow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01"/>
            <a:ext cx="4184073" cy="1008731"/>
          </a:xfrm>
        </p:spPr>
        <p:txBody>
          <a:bodyPr>
            <a:normAutofit/>
          </a:bodyPr>
          <a:lstStyle/>
          <a:p>
            <a:r>
              <a:rPr lang="en-US" sz="3000" dirty="0"/>
              <a:t>Joker’s Stash </a:t>
            </a:r>
            <a:r>
              <a:rPr lang="mr-IN" sz="3000" dirty="0"/>
              <a:t>–</a:t>
            </a:r>
            <a:r>
              <a:rPr lang="en-US" sz="3000" dirty="0"/>
              <a:t> New breach release?</a:t>
            </a:r>
            <a:endParaRPr lang="en-US" sz="3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" y="1049531"/>
            <a:ext cx="4710544" cy="4093969"/>
          </a:xfrm>
        </p:spPr>
        <p:txBody>
          <a:bodyPr>
            <a:normAutofit/>
          </a:bodyPr>
          <a:lstStyle/>
          <a:p>
            <a:r>
              <a:rPr lang="en-US" sz="2550" b="1" dirty="0"/>
              <a:t>June 17 </a:t>
            </a:r>
            <a:r>
              <a:rPr lang="mr-IN" sz="2550" dirty="0"/>
              <a:t>–</a:t>
            </a:r>
            <a:r>
              <a:rPr lang="en-US" sz="2550" dirty="0"/>
              <a:t> </a:t>
            </a:r>
            <a:r>
              <a:rPr lang="en-US" sz="2550" dirty="0" err="1"/>
              <a:t>JokerStash</a:t>
            </a:r>
            <a:r>
              <a:rPr lang="en-US" sz="2550" dirty="0"/>
              <a:t> hinting at a new breach release for Sept</a:t>
            </a:r>
          </a:p>
          <a:p>
            <a:endParaRPr lang="en-US" sz="2550" b="1" dirty="0" smtClean="0">
              <a:solidFill>
                <a:srgbClr val="FF0000"/>
              </a:solidFill>
            </a:endParaRPr>
          </a:p>
          <a:p>
            <a:r>
              <a:rPr lang="en-US" sz="2550" b="1" dirty="0" smtClean="0">
                <a:solidFill>
                  <a:srgbClr val="FF0000"/>
                </a:solidFill>
              </a:rPr>
              <a:t>July </a:t>
            </a:r>
            <a:r>
              <a:rPr lang="en-US" sz="2550" b="1" dirty="0">
                <a:solidFill>
                  <a:srgbClr val="FF0000"/>
                </a:solidFill>
              </a:rPr>
              <a:t>23 </a:t>
            </a:r>
            <a:r>
              <a:rPr lang="mr-IN" sz="2550" b="1" dirty="0">
                <a:solidFill>
                  <a:srgbClr val="FF0000"/>
                </a:solidFill>
              </a:rPr>
              <a:t>–</a:t>
            </a:r>
            <a:r>
              <a:rPr lang="en-US" sz="2550" b="1" dirty="0">
                <a:solidFill>
                  <a:srgbClr val="FF0000"/>
                </a:solidFill>
              </a:rPr>
              <a:t> reassures the market that new breach will be out in late Aug or </a:t>
            </a:r>
            <a:r>
              <a:rPr lang="en-US" sz="2550" b="1" dirty="0" smtClean="0">
                <a:solidFill>
                  <a:srgbClr val="FF0000"/>
                </a:solidFill>
              </a:rPr>
              <a:t>Sept</a:t>
            </a:r>
            <a:endParaRPr lang="en-US" sz="255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218" y="4064114"/>
            <a:ext cx="3217254" cy="991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5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218" y="1433929"/>
            <a:ext cx="3217255" cy="1316000"/>
          </a:xfrm>
          <a:prstGeom prst="rect">
            <a:avLst/>
          </a:prstGeom>
          <a:ln>
            <a:noFill/>
          </a:ln>
          <a:effectLst>
            <a:glow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17" y="2896591"/>
            <a:ext cx="3217255" cy="1080662"/>
          </a:xfrm>
          <a:prstGeom prst="rect">
            <a:avLst/>
          </a:prstGeom>
          <a:ln>
            <a:noFill/>
          </a:ln>
          <a:effectLst>
            <a:glow rad="2540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218" y="40801"/>
            <a:ext cx="3217255" cy="1223949"/>
          </a:xfrm>
          <a:prstGeom prst="rect">
            <a:avLst/>
          </a:prstGeom>
          <a:ln>
            <a:noFill/>
          </a:ln>
          <a:effectLst>
            <a:glow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01"/>
            <a:ext cx="4184073" cy="1008731"/>
          </a:xfrm>
        </p:spPr>
        <p:txBody>
          <a:bodyPr>
            <a:normAutofit/>
          </a:bodyPr>
          <a:lstStyle/>
          <a:p>
            <a:r>
              <a:rPr lang="en-US" sz="3000" dirty="0"/>
              <a:t>Joker’s Stash </a:t>
            </a:r>
            <a:r>
              <a:rPr lang="mr-IN" sz="3000" dirty="0"/>
              <a:t>–</a:t>
            </a:r>
            <a:r>
              <a:rPr lang="en-US" sz="3000" dirty="0"/>
              <a:t> New breach release?</a:t>
            </a:r>
            <a:endParaRPr lang="en-US" sz="3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" y="1049531"/>
            <a:ext cx="4710544" cy="4093969"/>
          </a:xfrm>
        </p:spPr>
        <p:txBody>
          <a:bodyPr>
            <a:normAutofit fontScale="77500" lnSpcReduction="20000"/>
          </a:bodyPr>
          <a:lstStyle/>
          <a:p>
            <a:r>
              <a:rPr lang="en-US" sz="2550" b="1" dirty="0"/>
              <a:t>June 17 </a:t>
            </a:r>
            <a:r>
              <a:rPr lang="mr-IN" sz="2550" dirty="0"/>
              <a:t>–</a:t>
            </a:r>
            <a:r>
              <a:rPr lang="en-US" sz="2550" dirty="0"/>
              <a:t> </a:t>
            </a:r>
            <a:r>
              <a:rPr lang="en-US" sz="2550" dirty="0" err="1"/>
              <a:t>JokerStash</a:t>
            </a:r>
            <a:r>
              <a:rPr lang="en-US" sz="2550" dirty="0"/>
              <a:t> hinting at a new breach release for Sept</a:t>
            </a:r>
          </a:p>
          <a:p>
            <a:endParaRPr lang="en-US" sz="2550" b="1" dirty="0" smtClean="0"/>
          </a:p>
          <a:p>
            <a:r>
              <a:rPr lang="en-US" sz="2550" b="1" dirty="0" smtClean="0"/>
              <a:t>July </a:t>
            </a:r>
            <a:r>
              <a:rPr lang="en-US" sz="2550" b="1" dirty="0"/>
              <a:t>23 </a:t>
            </a:r>
            <a:r>
              <a:rPr lang="mr-IN" sz="2550" dirty="0"/>
              <a:t>–</a:t>
            </a:r>
            <a:r>
              <a:rPr lang="en-US" sz="2550" dirty="0"/>
              <a:t> reassures the market that new breach will be out in late Aug or Sept</a:t>
            </a:r>
          </a:p>
          <a:p>
            <a:endParaRPr lang="en-US" sz="2550" b="1" dirty="0" smtClean="0">
              <a:solidFill>
                <a:srgbClr val="FF0000"/>
              </a:solidFill>
            </a:endParaRPr>
          </a:p>
          <a:p>
            <a:r>
              <a:rPr lang="en-US" sz="2550" b="1" dirty="0" smtClean="0">
                <a:solidFill>
                  <a:srgbClr val="FF0000"/>
                </a:solidFill>
              </a:rPr>
              <a:t>Aug </a:t>
            </a:r>
            <a:r>
              <a:rPr lang="en-US" sz="2550" b="1" dirty="0">
                <a:solidFill>
                  <a:srgbClr val="FF0000"/>
                </a:solidFill>
              </a:rPr>
              <a:t>28 </a:t>
            </a:r>
            <a:r>
              <a:rPr lang="mr-IN" sz="2550" b="1" dirty="0">
                <a:solidFill>
                  <a:srgbClr val="FF0000"/>
                </a:solidFill>
              </a:rPr>
              <a:t>–</a:t>
            </a:r>
            <a:r>
              <a:rPr lang="en-US" sz="2550" b="1" dirty="0">
                <a:solidFill>
                  <a:srgbClr val="FF0000"/>
                </a:solidFill>
              </a:rPr>
              <a:t> Provides further details on upcoming release</a:t>
            </a:r>
          </a:p>
          <a:p>
            <a:pPr lvl="1"/>
            <a:r>
              <a:rPr lang="en-US" sz="2550" dirty="0">
                <a:solidFill>
                  <a:srgbClr val="FF0000"/>
                </a:solidFill>
              </a:rPr>
              <a:t>5M large</a:t>
            </a:r>
          </a:p>
          <a:p>
            <a:pPr lvl="1"/>
            <a:r>
              <a:rPr lang="en-US" sz="2550" dirty="0">
                <a:solidFill>
                  <a:srgbClr val="FF0000"/>
                </a:solidFill>
              </a:rPr>
              <a:t>Lots of US and some EU dumps</a:t>
            </a:r>
          </a:p>
          <a:p>
            <a:pPr lvl="1"/>
            <a:r>
              <a:rPr lang="en-US" sz="2550" dirty="0">
                <a:solidFill>
                  <a:srgbClr val="FF0000"/>
                </a:solidFill>
              </a:rPr>
              <a:t>Hints at a Dec breach release that will be EU centric and very </a:t>
            </a:r>
            <a:r>
              <a:rPr lang="en-US" sz="2550" dirty="0" smtClean="0">
                <a:solidFill>
                  <a:srgbClr val="FF0000"/>
                </a:solidFill>
              </a:rPr>
              <a:t>large</a:t>
            </a:r>
            <a:endParaRPr lang="en-US" sz="255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218" y="4064114"/>
            <a:ext cx="3217254" cy="991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5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218" y="1433929"/>
            <a:ext cx="3217255" cy="1316000"/>
          </a:xfrm>
          <a:prstGeom prst="rect">
            <a:avLst/>
          </a:prstGeom>
          <a:ln>
            <a:noFill/>
          </a:ln>
          <a:effectLst>
            <a:glow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17" y="2896591"/>
            <a:ext cx="3217255" cy="1080662"/>
          </a:xfrm>
          <a:prstGeom prst="rect">
            <a:avLst/>
          </a:prstGeom>
          <a:ln>
            <a:noFill/>
          </a:ln>
          <a:effectLst>
            <a:glow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218" y="40801"/>
            <a:ext cx="3217255" cy="1223949"/>
          </a:xfrm>
          <a:prstGeom prst="rect">
            <a:avLst/>
          </a:prstGeom>
          <a:ln>
            <a:noFill/>
          </a:ln>
          <a:effectLst>
            <a:glow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01"/>
            <a:ext cx="4184073" cy="1008731"/>
          </a:xfrm>
        </p:spPr>
        <p:txBody>
          <a:bodyPr>
            <a:normAutofit/>
          </a:bodyPr>
          <a:lstStyle/>
          <a:p>
            <a:r>
              <a:rPr lang="en-US" sz="3000" dirty="0"/>
              <a:t>Joker’s Stash </a:t>
            </a:r>
            <a:r>
              <a:rPr lang="mr-IN" sz="3000" dirty="0"/>
              <a:t>–</a:t>
            </a:r>
            <a:r>
              <a:rPr lang="en-US" sz="3000" dirty="0"/>
              <a:t> New breach release?</a:t>
            </a:r>
            <a:endParaRPr lang="en-US" sz="3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" y="1049531"/>
            <a:ext cx="4710544" cy="4093969"/>
          </a:xfrm>
        </p:spPr>
        <p:txBody>
          <a:bodyPr>
            <a:normAutofit fontScale="70000" lnSpcReduction="20000"/>
          </a:bodyPr>
          <a:lstStyle/>
          <a:p>
            <a:r>
              <a:rPr lang="en-US" sz="2550" b="1" dirty="0"/>
              <a:t>June 17 </a:t>
            </a:r>
            <a:r>
              <a:rPr lang="mr-IN" sz="2550" dirty="0"/>
              <a:t>–</a:t>
            </a:r>
            <a:r>
              <a:rPr lang="en-US" sz="2550" dirty="0"/>
              <a:t> </a:t>
            </a:r>
            <a:r>
              <a:rPr lang="en-US" sz="2550" dirty="0" err="1"/>
              <a:t>JokerStash</a:t>
            </a:r>
            <a:r>
              <a:rPr lang="en-US" sz="2550" dirty="0"/>
              <a:t> hinting at a new breach release for Sept</a:t>
            </a:r>
          </a:p>
          <a:p>
            <a:endParaRPr lang="en-US" sz="2550" b="1" dirty="0" smtClean="0"/>
          </a:p>
          <a:p>
            <a:r>
              <a:rPr lang="en-US" sz="2550" b="1" dirty="0" smtClean="0"/>
              <a:t>July </a:t>
            </a:r>
            <a:r>
              <a:rPr lang="en-US" sz="2550" b="1" dirty="0"/>
              <a:t>23 </a:t>
            </a:r>
            <a:r>
              <a:rPr lang="mr-IN" sz="2550" dirty="0"/>
              <a:t>–</a:t>
            </a:r>
            <a:r>
              <a:rPr lang="en-US" sz="2550" dirty="0"/>
              <a:t> reassures the market that new breach will be out in late Aug or Sept</a:t>
            </a:r>
          </a:p>
          <a:p>
            <a:endParaRPr lang="en-US" sz="2550" b="1" dirty="0" smtClean="0"/>
          </a:p>
          <a:p>
            <a:r>
              <a:rPr lang="en-US" sz="2550" b="1" dirty="0" smtClean="0"/>
              <a:t>Aug </a:t>
            </a:r>
            <a:r>
              <a:rPr lang="en-US" sz="2550" b="1" dirty="0"/>
              <a:t>28 </a:t>
            </a:r>
            <a:r>
              <a:rPr lang="mr-IN" sz="2550" dirty="0"/>
              <a:t>–</a:t>
            </a:r>
            <a:r>
              <a:rPr lang="en-US" sz="2550" dirty="0"/>
              <a:t> Provides further details on upcoming release</a:t>
            </a:r>
          </a:p>
          <a:p>
            <a:pPr lvl="1"/>
            <a:r>
              <a:rPr lang="en-US" sz="2550" dirty="0"/>
              <a:t>5M large</a:t>
            </a:r>
          </a:p>
          <a:p>
            <a:pPr lvl="1"/>
            <a:r>
              <a:rPr lang="en-US" sz="2550" dirty="0"/>
              <a:t>Lots of US and some EU dumps</a:t>
            </a:r>
          </a:p>
          <a:p>
            <a:pPr lvl="1"/>
            <a:r>
              <a:rPr lang="en-US" sz="2550" dirty="0"/>
              <a:t>Hints at a Dec breach release that will be EU centric and very large</a:t>
            </a:r>
          </a:p>
          <a:p>
            <a:endParaRPr lang="en-US" sz="2550" b="1" dirty="0" smtClean="0">
              <a:solidFill>
                <a:srgbClr val="FF0000"/>
              </a:solidFill>
            </a:endParaRPr>
          </a:p>
          <a:p>
            <a:r>
              <a:rPr lang="en-US" sz="2550" b="1" dirty="0" smtClean="0">
                <a:solidFill>
                  <a:srgbClr val="FF0000"/>
                </a:solidFill>
              </a:rPr>
              <a:t>Sept 5 - Announces </a:t>
            </a:r>
            <a:r>
              <a:rPr lang="en-US" sz="2550" b="1" dirty="0">
                <a:solidFill>
                  <a:srgbClr val="FF0000"/>
                </a:solidFill>
              </a:rPr>
              <a:t>that release is </a:t>
            </a:r>
            <a:r>
              <a:rPr lang="en-US" sz="2550" b="1" dirty="0" smtClean="0">
                <a:solidFill>
                  <a:srgbClr val="FF0000"/>
                </a:solidFill>
              </a:rPr>
              <a:t>imminent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218" y="4064114"/>
            <a:ext cx="3217254" cy="991342"/>
          </a:xfrm>
          <a:prstGeom prst="rect">
            <a:avLst/>
          </a:prstGeom>
          <a:ln>
            <a:noFill/>
          </a:ln>
          <a:effectLst>
            <a:glow rad="3302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7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6341" y="573969"/>
            <a:ext cx="6556918" cy="857250"/>
          </a:xfrm>
        </p:spPr>
        <p:txBody>
          <a:bodyPr>
            <a:normAutofit/>
          </a:bodyPr>
          <a:lstStyle/>
          <a:p>
            <a:pPr algn="l"/>
            <a:r>
              <a:rPr lang="es-ES" sz="40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Introduction</a:t>
            </a:r>
            <a:endParaRPr lang="es-ES" sz="4000" b="1" dirty="0">
              <a:solidFill>
                <a:srgbClr val="FA6016"/>
              </a:solidFill>
              <a:latin typeface="Helvetica"/>
              <a:cs typeface="Helvetic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9589" y="1526215"/>
            <a:ext cx="6412451" cy="296622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12 years in US Marines primarily in </a:t>
            </a:r>
            <a:r>
              <a:rPr lang="en-US" dirty="0" smtClean="0"/>
              <a:t>Counterintelligence </a:t>
            </a:r>
            <a:r>
              <a:rPr lang="en-US" dirty="0"/>
              <a:t>/ Human Intelligence (HUMINT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4 </a:t>
            </a:r>
            <a:r>
              <a:rPr lang="en-US" dirty="0"/>
              <a:t>years direct support to cyber investigations for federal law enforcement</a:t>
            </a:r>
          </a:p>
          <a:p>
            <a:pPr lvl="1"/>
            <a:r>
              <a:rPr lang="en-US" dirty="0"/>
              <a:t>Network Forensics and Intrusion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Focused mainly on Eastern European cyber criminals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Last </a:t>
            </a:r>
            <a:r>
              <a:rPr lang="en-US" dirty="0"/>
              <a:t>6 years managing teams around the world in actor-centric cyber threat intelligence collection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970" y="3281882"/>
            <a:ext cx="1861618" cy="1861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643" y="0"/>
            <a:ext cx="1965357" cy="196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4687"/>
          <a:stretch/>
        </p:blipFill>
        <p:spPr>
          <a:xfrm>
            <a:off x="16" y="7"/>
            <a:ext cx="3476678" cy="5143493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074" y="7"/>
            <a:ext cx="4939868" cy="969811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FireTigerr</a:t>
            </a:r>
            <a:r>
              <a:rPr lang="en-US" sz="2800" dirty="0" smtClean="0"/>
              <a:t> </a:t>
            </a:r>
            <a:r>
              <a:rPr lang="en-US" sz="2800" dirty="0" smtClean="0"/>
              <a:t>Released!!!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94" y="1257458"/>
            <a:ext cx="5570324" cy="3886041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As expected Joker’s Stash released the </a:t>
            </a:r>
            <a:r>
              <a:rPr lang="en-US" sz="2400" dirty="0" err="1" smtClean="0"/>
              <a:t>FireTigerrr</a:t>
            </a:r>
            <a:r>
              <a:rPr lang="en-US" sz="2400" dirty="0" smtClean="0"/>
              <a:t> breach release on Sept 18</a:t>
            </a:r>
            <a:endParaRPr lang="en-US" sz="2400" dirty="0"/>
          </a:p>
          <a:p>
            <a:pPr lvl="1"/>
            <a:endParaRPr lang="en-US" sz="1500" dirty="0"/>
          </a:p>
          <a:p>
            <a:r>
              <a:rPr lang="en-US" sz="2400" dirty="0" smtClean="0"/>
              <a:t>Our monitoring picked up on this on June </a:t>
            </a:r>
            <a:r>
              <a:rPr lang="en-US" sz="2400" dirty="0" smtClean="0"/>
              <a:t>17</a:t>
            </a:r>
            <a:endParaRPr lang="en-US" sz="1500" dirty="0"/>
          </a:p>
          <a:p>
            <a:endParaRPr lang="en-US" sz="1500" dirty="0"/>
          </a:p>
          <a:p>
            <a:r>
              <a:rPr lang="en-US" sz="2400" dirty="0" smtClean="0"/>
              <a:t>We provided intelligence to our financial services clients that </a:t>
            </a:r>
            <a:r>
              <a:rPr lang="en-US" sz="2400" dirty="0" smtClean="0"/>
              <a:t>helped lead to the identification </a:t>
            </a:r>
            <a:r>
              <a:rPr lang="en-US" sz="2400" dirty="0" smtClean="0"/>
              <a:t>of the source of </a:t>
            </a:r>
            <a:r>
              <a:rPr lang="en-US" sz="2400" dirty="0" smtClean="0"/>
              <a:t>the breach</a:t>
            </a:r>
            <a:endParaRPr lang="en-US" sz="1100" dirty="0"/>
          </a:p>
          <a:p>
            <a:pPr lvl="1"/>
            <a:r>
              <a:rPr lang="en-US" sz="2000" dirty="0" smtClean="0"/>
              <a:t>Sonic</a:t>
            </a:r>
          </a:p>
          <a:p>
            <a:pPr lvl="1"/>
            <a:r>
              <a:rPr lang="en-US" sz="2000" dirty="0" smtClean="0"/>
              <a:t>Whole Foods (Amazon)</a:t>
            </a:r>
          </a:p>
        </p:txBody>
      </p:sp>
    </p:spTree>
    <p:extLst>
      <p:ext uri="{BB962C8B-B14F-4D97-AF65-F5344CB8AC3E}">
        <p14:creationId xmlns:p14="http://schemas.microsoft.com/office/powerpoint/2010/main" val="198281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74667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67" y="1714501"/>
            <a:ext cx="486034" cy="685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435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5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074" y="7"/>
            <a:ext cx="4939868" cy="969811"/>
          </a:xfrm>
        </p:spPr>
        <p:txBody>
          <a:bodyPr>
            <a:normAutofit/>
          </a:bodyPr>
          <a:lstStyle/>
          <a:p>
            <a:r>
              <a:rPr lang="en-US" sz="2800" dirty="0"/>
              <a:t>What do we know from targeting </a:t>
            </a:r>
            <a:r>
              <a:rPr lang="en-US" sz="2800" dirty="0" smtClean="0"/>
              <a:t>Joker’s Stash</a:t>
            </a:r>
            <a:r>
              <a:rPr lang="en-US" sz="28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635" y="1024409"/>
            <a:ext cx="4779681" cy="3886041"/>
          </a:xfrm>
        </p:spPr>
        <p:txBody>
          <a:bodyPr>
            <a:normAutofit/>
          </a:bodyPr>
          <a:lstStyle/>
          <a:p>
            <a:r>
              <a:rPr lang="en-US" sz="2400" dirty="0"/>
              <a:t>Appears FIN7 and Joker’s Stash have a working </a:t>
            </a:r>
            <a:r>
              <a:rPr lang="en-US" sz="2400" dirty="0" smtClean="0"/>
              <a:t>relationship</a:t>
            </a:r>
            <a:endParaRPr lang="en-US" sz="2000" dirty="0"/>
          </a:p>
          <a:p>
            <a:pPr lvl="1"/>
            <a:endParaRPr lang="en-US" sz="1500" dirty="0"/>
          </a:p>
          <a:p>
            <a:r>
              <a:rPr lang="en-US" sz="2400" dirty="0" err="1" smtClean="0"/>
              <a:t>FireTigerr</a:t>
            </a:r>
            <a:r>
              <a:rPr lang="en-US" sz="2400" dirty="0" smtClean="0"/>
              <a:t> </a:t>
            </a:r>
            <a:r>
              <a:rPr lang="en-US" sz="2400" dirty="0"/>
              <a:t>released with ~5M dumps well before any </a:t>
            </a:r>
            <a:r>
              <a:rPr lang="en-US" sz="2400" dirty="0" smtClean="0"/>
              <a:t>breach victim knew</a:t>
            </a:r>
          </a:p>
          <a:p>
            <a:endParaRPr lang="en-US" sz="2400" dirty="0" smtClean="0"/>
          </a:p>
          <a:p>
            <a:r>
              <a:rPr lang="en-US" sz="2400" b="1" dirty="0" smtClean="0">
                <a:solidFill>
                  <a:srgbClr val="FF0000"/>
                </a:solidFill>
              </a:rPr>
              <a:t>Late </a:t>
            </a:r>
            <a:r>
              <a:rPr lang="en-US" sz="2400" b="1" dirty="0">
                <a:solidFill>
                  <a:srgbClr val="FF0000"/>
                </a:solidFill>
              </a:rPr>
              <a:t>December: EU centric with larger than </a:t>
            </a:r>
            <a:r>
              <a:rPr lang="en-US" sz="2400" b="1" dirty="0" err="1">
                <a:solidFill>
                  <a:srgbClr val="FF0000"/>
                </a:solidFill>
              </a:rPr>
              <a:t>Hakunamatata</a:t>
            </a:r>
            <a:r>
              <a:rPr lang="en-US" sz="2400" b="1" dirty="0">
                <a:solidFill>
                  <a:srgbClr val="FF0000"/>
                </a:solidFill>
              </a:rPr>
              <a:t> (&gt;10M dumps)</a:t>
            </a:r>
          </a:p>
          <a:p>
            <a:pPr lvl="1"/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8688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5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79"/>
            <a:ext cx="9144000" cy="52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1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472" y="0"/>
            <a:ext cx="9289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6341" y="573969"/>
            <a:ext cx="6556918" cy="857250"/>
          </a:xfrm>
        </p:spPr>
        <p:txBody>
          <a:bodyPr>
            <a:normAutofit/>
          </a:bodyPr>
          <a:lstStyle/>
          <a:p>
            <a:pPr algn="l"/>
            <a:r>
              <a:rPr lang="es-ES" sz="40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Things</a:t>
            </a:r>
            <a:r>
              <a:rPr lang="es-ES" sz="4000" b="1" dirty="0" smtClean="0">
                <a:solidFill>
                  <a:srgbClr val="FA6016"/>
                </a:solidFill>
                <a:latin typeface="Helvetica"/>
                <a:cs typeface="Helvetica"/>
              </a:rPr>
              <a:t> I </a:t>
            </a:r>
            <a:r>
              <a:rPr lang="es-ES" sz="40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noticed</a:t>
            </a:r>
            <a:r>
              <a:rPr lang="mr-IN" sz="4000" b="1" dirty="0" smtClean="0">
                <a:solidFill>
                  <a:srgbClr val="FA6016"/>
                </a:solidFill>
                <a:latin typeface="Helvetica"/>
                <a:cs typeface="Helvetica"/>
              </a:rPr>
              <a:t>…</a:t>
            </a:r>
            <a:r>
              <a:rPr lang="en-US" sz="4000" b="1" dirty="0" smtClean="0">
                <a:solidFill>
                  <a:srgbClr val="FA6016"/>
                </a:solidFill>
                <a:latin typeface="Helvetica"/>
                <a:cs typeface="Helvetica"/>
              </a:rPr>
              <a:t>.</a:t>
            </a:r>
            <a:endParaRPr lang="es-ES" sz="4000" b="1" dirty="0">
              <a:solidFill>
                <a:srgbClr val="FA6016"/>
              </a:solidFill>
              <a:latin typeface="Helvetica"/>
              <a:cs typeface="Helvetic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9589" y="1526215"/>
            <a:ext cx="8166852" cy="3266502"/>
          </a:xfrm>
        </p:spPr>
        <p:txBody>
          <a:bodyPr>
            <a:normAutofit fontScale="55000" lnSpcReduction="20000"/>
          </a:bodyPr>
          <a:lstStyle/>
          <a:p>
            <a:r>
              <a:rPr lang="en-US" sz="3000" dirty="0" smtClean="0"/>
              <a:t>Inventory and specific card prices fluctuate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Stolen credit cards come from a variety of sources</a:t>
            </a:r>
          </a:p>
          <a:p>
            <a:endParaRPr lang="en-US" dirty="0" smtClean="0"/>
          </a:p>
          <a:p>
            <a:r>
              <a:rPr lang="en-US" dirty="0" smtClean="0"/>
              <a:t>Shop </a:t>
            </a:r>
            <a:r>
              <a:rPr lang="en-US" dirty="0"/>
              <a:t>inventories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could provide </a:t>
            </a:r>
            <a:r>
              <a:rPr lang="en-US" dirty="0"/>
              <a:t>numerous data </a:t>
            </a:r>
            <a:r>
              <a:rPr lang="en-US" dirty="0" smtClean="0"/>
              <a:t>points for fraud analysis</a:t>
            </a:r>
          </a:p>
          <a:p>
            <a:endParaRPr lang="en-US" dirty="0" smtClean="0"/>
          </a:p>
          <a:p>
            <a:r>
              <a:rPr lang="en-US" dirty="0" smtClean="0"/>
              <a:t>Shops do heavy marketing</a:t>
            </a:r>
            <a:r>
              <a:rPr lang="en-US" b="1" dirty="0" smtClean="0"/>
              <a:t> </a:t>
            </a:r>
            <a:r>
              <a:rPr lang="en-US" dirty="0" smtClean="0"/>
              <a:t>to generate demand</a:t>
            </a:r>
          </a:p>
          <a:p>
            <a:endParaRPr lang="en-US" dirty="0"/>
          </a:p>
          <a:p>
            <a:r>
              <a:rPr lang="en-US" dirty="0" smtClean="0"/>
              <a:t>Stolen credit card market is very competitive</a:t>
            </a:r>
          </a:p>
          <a:p>
            <a:endParaRPr lang="en-US" dirty="0"/>
          </a:p>
          <a:p>
            <a:r>
              <a:rPr lang="en-US" dirty="0" smtClean="0"/>
              <a:t>Today security/fraud teams not doing analytics on dump shop data</a:t>
            </a:r>
          </a:p>
        </p:txBody>
      </p:sp>
    </p:spTree>
    <p:extLst>
      <p:ext uri="{BB962C8B-B14F-4D97-AF65-F5344CB8AC3E}">
        <p14:creationId xmlns:p14="http://schemas.microsoft.com/office/powerpoint/2010/main" val="130106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02F3C71-C981-4614-98EA-D6C494F8091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240882"/>
            <a:ext cx="5380685" cy="4422557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163" y="2255638"/>
            <a:ext cx="3031807" cy="2273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821" y="230181"/>
            <a:ext cx="2907149" cy="1896336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16137" y="480197"/>
            <a:ext cx="4653738" cy="1008731"/>
          </a:xfrm>
        </p:spPr>
        <p:txBody>
          <a:bodyPr>
            <a:normAutofit/>
          </a:bodyPr>
          <a:lstStyle/>
          <a:p>
            <a:r>
              <a:rPr lang="es-ES" sz="3000" b="1" dirty="0" smtClean="0">
                <a:latin typeface="Helvetica"/>
                <a:cs typeface="Helvetica"/>
              </a:rPr>
              <a:t>So I </a:t>
            </a:r>
            <a:r>
              <a:rPr lang="es-ES" sz="3000" b="1" dirty="0" err="1" smtClean="0">
                <a:latin typeface="Helvetica"/>
                <a:cs typeface="Helvetica"/>
              </a:rPr>
              <a:t>thought</a:t>
            </a:r>
            <a:r>
              <a:rPr lang="es-ES" sz="3000" b="1" dirty="0" smtClean="0">
                <a:latin typeface="Helvetica"/>
                <a:cs typeface="Helvetica"/>
              </a:rPr>
              <a:t>...</a:t>
            </a:r>
            <a:r>
              <a:rPr lang="es-ES" sz="3000" b="1" dirty="0" err="1">
                <a:latin typeface="Helvetica"/>
                <a:cs typeface="Helvetica"/>
              </a:rPr>
              <a:t>p</a:t>
            </a:r>
            <a:r>
              <a:rPr lang="es-ES" sz="3000" b="1" dirty="0" err="1" smtClean="0">
                <a:latin typeface="Helvetica"/>
                <a:cs typeface="Helvetica"/>
              </a:rPr>
              <a:t>awn</a:t>
            </a:r>
            <a:r>
              <a:rPr lang="es-ES" sz="3000" b="1" dirty="0" smtClean="0">
                <a:latin typeface="Helvetica"/>
                <a:cs typeface="Helvetica"/>
              </a:rPr>
              <a:t> shop </a:t>
            </a:r>
            <a:r>
              <a:rPr lang="es-ES" sz="3000" b="1" dirty="0" err="1" smtClean="0">
                <a:latin typeface="Helvetica"/>
                <a:cs typeface="Helvetica"/>
              </a:rPr>
              <a:t>scenario</a:t>
            </a:r>
            <a:r>
              <a:rPr lang="es-ES" sz="3000" b="1" dirty="0" smtClean="0">
                <a:latin typeface="Helvetica"/>
                <a:cs typeface="Helvetica"/>
              </a:rPr>
              <a:t>?</a:t>
            </a:r>
            <a:endParaRPr lang="es-ES" sz="3000" b="1" dirty="0">
              <a:latin typeface="Helvetica"/>
              <a:cs typeface="Helvetic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136" y="1591321"/>
            <a:ext cx="4653738" cy="272018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Where might cops look if a neighborhood is being robbed</a:t>
            </a:r>
          </a:p>
          <a:p>
            <a:pPr lvl="1"/>
            <a:r>
              <a:rPr lang="en-US" sz="2000" dirty="0" smtClean="0"/>
              <a:t>Watch the pawn shop for stolen property</a:t>
            </a:r>
          </a:p>
          <a:p>
            <a:pPr lvl="1"/>
            <a:r>
              <a:rPr lang="en-US" sz="2000" dirty="0" smtClean="0"/>
              <a:t>Watch the shop workers/owners who might be involved</a:t>
            </a:r>
          </a:p>
          <a:p>
            <a:pPr lvl="1"/>
            <a:r>
              <a:rPr lang="en-US" sz="2000" dirty="0" smtClean="0"/>
              <a:t>Watch the shop itself for the thief selling stolen property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907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6341" y="573969"/>
            <a:ext cx="6556918" cy="857250"/>
          </a:xfrm>
        </p:spPr>
        <p:txBody>
          <a:bodyPr>
            <a:normAutofit/>
          </a:bodyPr>
          <a:lstStyle/>
          <a:p>
            <a:pPr algn="l"/>
            <a:r>
              <a:rPr lang="es-ES" sz="4000" b="1" dirty="0" smtClean="0">
                <a:solidFill>
                  <a:srgbClr val="FA6016"/>
                </a:solidFill>
                <a:latin typeface="Helvetica"/>
                <a:cs typeface="Helvetica"/>
              </a:rPr>
              <a:t>So </a:t>
            </a:r>
            <a:r>
              <a:rPr lang="es-ES" sz="40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the</a:t>
            </a:r>
            <a:r>
              <a:rPr lang="es-ES" sz="40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40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big</a:t>
            </a:r>
            <a:r>
              <a:rPr lang="es-ES" sz="40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40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question</a:t>
            </a:r>
            <a:r>
              <a:rPr lang="es-ES" sz="40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40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was</a:t>
            </a:r>
            <a:r>
              <a:rPr lang="mr-IN" sz="4000" b="1" dirty="0" smtClean="0">
                <a:solidFill>
                  <a:srgbClr val="FA6016"/>
                </a:solidFill>
                <a:latin typeface="Helvetica"/>
                <a:cs typeface="Helvetica"/>
              </a:rPr>
              <a:t>…</a:t>
            </a:r>
            <a:endParaRPr lang="es-ES" sz="4000" b="1" dirty="0">
              <a:solidFill>
                <a:srgbClr val="FA6016"/>
              </a:solidFill>
              <a:latin typeface="Helvetica"/>
              <a:cs typeface="Helvetic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5620" y="1639231"/>
            <a:ext cx="6143551" cy="2966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Can we </a:t>
            </a:r>
            <a:r>
              <a:rPr lang="en-US" b="1" dirty="0" smtClean="0"/>
              <a:t>monitor the </a:t>
            </a:r>
            <a:r>
              <a:rPr lang="en-US" b="1" dirty="0">
                <a:solidFill>
                  <a:srgbClr val="FF0000"/>
                </a:solidFill>
              </a:rPr>
              <a:t>actor’s</a:t>
            </a:r>
            <a:r>
              <a:rPr lang="en-US" b="1" dirty="0"/>
              <a:t> running </a:t>
            </a:r>
            <a:r>
              <a:rPr lang="en-US" b="1" dirty="0" smtClean="0"/>
              <a:t>credit card dump shops </a:t>
            </a:r>
            <a:r>
              <a:rPr lang="en-US" b="1" dirty="0"/>
              <a:t>and the </a:t>
            </a:r>
            <a:r>
              <a:rPr lang="en-US" b="1" dirty="0" smtClean="0"/>
              <a:t>shop </a:t>
            </a:r>
            <a:r>
              <a:rPr lang="en-US" b="1" dirty="0" smtClean="0">
                <a:solidFill>
                  <a:srgbClr val="FF0000"/>
                </a:solidFill>
              </a:rPr>
              <a:t>inventories</a:t>
            </a:r>
            <a:r>
              <a:rPr lang="en-US" b="1" dirty="0" smtClean="0"/>
              <a:t> </a:t>
            </a:r>
            <a:r>
              <a:rPr lang="en-US" b="1" dirty="0"/>
              <a:t>to identify large breaches and other </a:t>
            </a:r>
            <a:r>
              <a:rPr lang="en-US" b="1" dirty="0" smtClean="0"/>
              <a:t>fraudulent activity</a:t>
            </a:r>
            <a:r>
              <a:rPr lang="en-US" b="1" dirty="0"/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693" y="1431219"/>
            <a:ext cx="2900856" cy="304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9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6341" y="573969"/>
            <a:ext cx="6581335" cy="857250"/>
          </a:xfrm>
        </p:spPr>
        <p:txBody>
          <a:bodyPr>
            <a:noAutofit/>
          </a:bodyPr>
          <a:lstStyle/>
          <a:p>
            <a:pPr algn="l"/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Where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can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we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access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the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actors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and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the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dump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shops?</a:t>
            </a:r>
            <a:endParaRPr lang="es-ES" sz="3200" b="1" dirty="0">
              <a:solidFill>
                <a:srgbClr val="FA6016"/>
              </a:solidFill>
              <a:latin typeface="Helvetica"/>
              <a:cs typeface="Helvetica"/>
            </a:endParaRPr>
          </a:p>
        </p:txBody>
      </p:sp>
      <p:sp>
        <p:nvSpPr>
          <p:cNvPr id="6" name="Shape 156"/>
          <p:cNvSpPr/>
          <p:nvPr/>
        </p:nvSpPr>
        <p:spPr>
          <a:xfrm>
            <a:off x="3631676" y="1729444"/>
            <a:ext cx="2116800" cy="4536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rgbClr val="25252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Underground Marketplace</a:t>
            </a:r>
            <a:endParaRPr lang="en"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57"/>
          <p:cNvSpPr/>
          <p:nvPr/>
        </p:nvSpPr>
        <p:spPr>
          <a:xfrm>
            <a:off x="904010" y="2479358"/>
            <a:ext cx="2116800" cy="393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Products</a:t>
            </a:r>
          </a:p>
        </p:txBody>
      </p:sp>
      <p:sp>
        <p:nvSpPr>
          <p:cNvPr id="8" name="Shape 158"/>
          <p:cNvSpPr/>
          <p:nvPr/>
        </p:nvSpPr>
        <p:spPr>
          <a:xfrm>
            <a:off x="6359342" y="2494535"/>
            <a:ext cx="2116800" cy="348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Goods</a:t>
            </a:r>
          </a:p>
        </p:txBody>
      </p:sp>
      <p:sp>
        <p:nvSpPr>
          <p:cNvPr id="9" name="Shape 159"/>
          <p:cNvSpPr/>
          <p:nvPr/>
        </p:nvSpPr>
        <p:spPr>
          <a:xfrm>
            <a:off x="3631676" y="2494535"/>
            <a:ext cx="2116800" cy="362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Services</a:t>
            </a:r>
          </a:p>
        </p:txBody>
      </p:sp>
      <p:cxnSp>
        <p:nvCxnSpPr>
          <p:cNvPr id="10" name="Shape 160"/>
          <p:cNvCxnSpPr/>
          <p:nvPr/>
        </p:nvCxnSpPr>
        <p:spPr>
          <a:xfrm>
            <a:off x="4690076" y="2183044"/>
            <a:ext cx="0" cy="246600"/>
          </a:xfrm>
          <a:prstGeom prst="straightConnector1">
            <a:avLst/>
          </a:prstGeom>
          <a:noFill/>
          <a:ln w="9525" cap="flat" cmpd="sng">
            <a:solidFill>
              <a:srgbClr val="31313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1" name="Shape 161"/>
          <p:cNvCxnSpPr/>
          <p:nvPr/>
        </p:nvCxnSpPr>
        <p:spPr>
          <a:xfrm>
            <a:off x="7417709" y="1956228"/>
            <a:ext cx="0" cy="422400"/>
          </a:xfrm>
          <a:prstGeom prst="straightConnector1">
            <a:avLst/>
          </a:prstGeom>
          <a:noFill/>
          <a:ln w="9525" cap="flat" cmpd="sng">
            <a:solidFill>
              <a:srgbClr val="31313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2" name="Shape 162"/>
          <p:cNvCxnSpPr/>
          <p:nvPr/>
        </p:nvCxnSpPr>
        <p:spPr>
          <a:xfrm>
            <a:off x="1962378" y="1901308"/>
            <a:ext cx="0" cy="528300"/>
          </a:xfrm>
          <a:prstGeom prst="straightConnector1">
            <a:avLst/>
          </a:prstGeom>
          <a:noFill/>
          <a:ln w="9525" cap="flat" cmpd="sng">
            <a:solidFill>
              <a:srgbClr val="31313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3" name="Shape 163"/>
          <p:cNvCxnSpPr/>
          <p:nvPr/>
        </p:nvCxnSpPr>
        <p:spPr>
          <a:xfrm>
            <a:off x="5748476" y="1956244"/>
            <a:ext cx="1669200" cy="0"/>
          </a:xfrm>
          <a:prstGeom prst="straightConnector1">
            <a:avLst/>
          </a:prstGeom>
          <a:noFill/>
          <a:ln w="9525" cap="flat" cmpd="sng">
            <a:solidFill>
              <a:srgbClr val="31313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Shape 164"/>
          <p:cNvCxnSpPr/>
          <p:nvPr/>
        </p:nvCxnSpPr>
        <p:spPr>
          <a:xfrm>
            <a:off x="1962378" y="1901309"/>
            <a:ext cx="1669200" cy="0"/>
          </a:xfrm>
          <a:prstGeom prst="straightConnector1">
            <a:avLst/>
          </a:prstGeom>
          <a:noFill/>
          <a:ln w="9525" cap="flat" cmpd="sng">
            <a:solidFill>
              <a:srgbClr val="31313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165"/>
          <p:cNvSpPr txBox="1"/>
          <p:nvPr/>
        </p:nvSpPr>
        <p:spPr>
          <a:xfrm>
            <a:off x="500259" y="2915233"/>
            <a:ext cx="3186300" cy="1697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8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1785"/>
              <a:buFont typeface="Arial"/>
              <a:buChar char="•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Malware – RATs, banking </a:t>
            </a:r>
            <a:r>
              <a:rPr lang="en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trojans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ransomware, etc.</a:t>
            </a:r>
          </a:p>
          <a:p>
            <a:pPr marL="342900" marR="0" lvl="0" indent="-342899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ct val="101785"/>
              <a:buFont typeface="Arial"/>
              <a:buChar char="•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Brute force tools and account checkers</a:t>
            </a:r>
          </a:p>
          <a:p>
            <a:pPr marL="342900" marR="0" lvl="0" indent="-342899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ct val="101785"/>
              <a:buFont typeface="Arial"/>
              <a:buChar char="•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Vulnerabilities and Exploits</a:t>
            </a: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sp>
        <p:nvSpPr>
          <p:cNvPr id="16" name="Shape 166"/>
          <p:cNvSpPr txBox="1"/>
          <p:nvPr/>
        </p:nvSpPr>
        <p:spPr>
          <a:xfrm>
            <a:off x="3378950" y="2913652"/>
            <a:ext cx="2808900" cy="18535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8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1785"/>
              <a:buFont typeface="Arial"/>
              <a:buChar char="•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Bulletproof Hosting</a:t>
            </a:r>
          </a:p>
          <a:p>
            <a:pPr marL="342900" marR="0" lvl="0" indent="-342899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ct val="101785"/>
              <a:buFont typeface="Arial"/>
              <a:buChar char="•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DDOS services</a:t>
            </a:r>
          </a:p>
          <a:p>
            <a:pPr marL="342900" marR="0" lvl="0" indent="-342899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ct val="101785"/>
              <a:buFont typeface="Arial"/>
              <a:buChar char="•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Ransomware as a service</a:t>
            </a:r>
          </a:p>
          <a:p>
            <a:pPr marL="342900" marR="0" lvl="0" indent="-342899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ct val="101785"/>
              <a:buFont typeface="Arial"/>
              <a:buChar char="•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Installs and traffic</a:t>
            </a:r>
          </a:p>
          <a:p>
            <a:pPr marL="342900" marR="0" lvl="0" indent="-342899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ct val="101785"/>
              <a:buFont typeface="Arial"/>
              <a:buChar char="•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Exploit Kit</a:t>
            </a:r>
          </a:p>
          <a:p>
            <a:pPr marL="342900" marR="0" lvl="0" indent="-342899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ct val="101785"/>
              <a:buFont typeface="Arial"/>
              <a:buChar char="•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Cash out and exchangers</a:t>
            </a: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67"/>
          <p:cNvSpPr txBox="1"/>
          <p:nvPr/>
        </p:nvSpPr>
        <p:spPr>
          <a:xfrm>
            <a:off x="5955589" y="2944132"/>
            <a:ext cx="2924100" cy="1668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8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1785"/>
              <a:buFont typeface="Arial"/>
              <a:buChar char="•"/>
            </a:pPr>
            <a:r>
              <a:rPr lang="en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Credit card </a:t>
            </a:r>
            <a:r>
              <a:rPr lang="en" sz="1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dumps</a:t>
            </a:r>
            <a:r>
              <a:rPr lang="en-US" sz="1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and shops</a:t>
            </a:r>
            <a:endParaRPr lang="en" sz="1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899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ct val="101785"/>
              <a:buFont typeface="Arial"/>
              <a:buChar char="•"/>
            </a:pPr>
            <a:r>
              <a:rPr lang="en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Fullz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and PII</a:t>
            </a:r>
            <a:endParaRPr lang="en"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899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ct val="101785"/>
              <a:buFont typeface="Arial"/>
              <a:buChar char="•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Database </a:t>
            </a:r>
            <a:r>
              <a:rPr lang="en" sz="1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dumps</a:t>
            </a:r>
          </a:p>
        </p:txBody>
      </p:sp>
    </p:spTree>
    <p:extLst>
      <p:ext uri="{BB962C8B-B14F-4D97-AF65-F5344CB8AC3E}">
        <p14:creationId xmlns:p14="http://schemas.microsoft.com/office/powerpoint/2010/main" val="15321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04041" y="573841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s-ES" sz="4000" b="1" dirty="0" smtClean="0">
                <a:solidFill>
                  <a:srgbClr val="FA6016"/>
                </a:solidFill>
                <a:latin typeface="Helvetica"/>
                <a:cs typeface="Helvetica"/>
              </a:rPr>
              <a:t>Marketplace </a:t>
            </a:r>
            <a:r>
              <a:rPr lang="es-ES" sz="40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Realities</a:t>
            </a:r>
            <a:endParaRPr lang="es-ES" sz="4000" b="1" dirty="0">
              <a:solidFill>
                <a:srgbClr val="FA6016"/>
              </a:solidFill>
              <a:latin typeface="Helvetica"/>
              <a:cs typeface="Helvetic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578521"/>
            <a:ext cx="40386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Must exist to support global cybercrime</a:t>
            </a:r>
          </a:p>
          <a:p>
            <a:endParaRPr lang="en-US" b="1" dirty="0" smtClean="0"/>
          </a:p>
          <a:p>
            <a:r>
              <a:rPr lang="en-US" b="1" dirty="0" smtClean="0"/>
              <a:t>Very </a:t>
            </a:r>
            <a:r>
              <a:rPr lang="en-US" b="1" dirty="0"/>
              <a:t>decentralized and broken down by specializations</a:t>
            </a:r>
          </a:p>
          <a:p>
            <a:endParaRPr lang="en-US" b="1" dirty="0" smtClean="0"/>
          </a:p>
          <a:p>
            <a:r>
              <a:rPr lang="en-US" b="1" dirty="0" smtClean="0"/>
              <a:t>Actors are dependent </a:t>
            </a:r>
            <a:r>
              <a:rPr lang="en-US" b="1" dirty="0"/>
              <a:t>on one </a:t>
            </a:r>
            <a:r>
              <a:rPr lang="en-US" b="1" dirty="0" smtClean="0"/>
              <a:t>another to make money</a:t>
            </a:r>
          </a:p>
          <a:p>
            <a:endParaRPr lang="en-US" b="1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578521"/>
            <a:ext cx="40386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Reputation </a:t>
            </a:r>
            <a:r>
              <a:rPr lang="en-US" b="1" dirty="0"/>
              <a:t>and brand are very important</a:t>
            </a:r>
          </a:p>
          <a:p>
            <a:endParaRPr lang="en-US" b="1" dirty="0" smtClean="0"/>
          </a:p>
          <a:p>
            <a:r>
              <a:rPr lang="en-US" b="1" dirty="0" smtClean="0"/>
              <a:t>All forums have “levels” of access and privileges</a:t>
            </a:r>
          </a:p>
          <a:p>
            <a:endParaRPr lang="en-US" b="1" dirty="0"/>
          </a:p>
          <a:p>
            <a:r>
              <a:rPr lang="en-US" b="1" dirty="0" smtClean="0"/>
              <a:t>Actors know law enforcement and researchers are present</a:t>
            </a:r>
          </a:p>
        </p:txBody>
      </p:sp>
    </p:spTree>
    <p:extLst>
      <p:ext uri="{BB962C8B-B14F-4D97-AF65-F5344CB8AC3E}">
        <p14:creationId xmlns:p14="http://schemas.microsoft.com/office/powerpoint/2010/main" val="3165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6340" y="573969"/>
            <a:ext cx="7611623" cy="857250"/>
          </a:xfrm>
        </p:spPr>
        <p:txBody>
          <a:bodyPr>
            <a:normAutofit/>
          </a:bodyPr>
          <a:lstStyle/>
          <a:p>
            <a:pPr algn="l"/>
            <a:r>
              <a:rPr lang="es-ES" sz="28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What</a:t>
            </a:r>
            <a:r>
              <a:rPr lang="es-ES" sz="2800" b="1" dirty="0" smtClean="0">
                <a:solidFill>
                  <a:srgbClr val="FA6016"/>
                </a:solidFill>
                <a:latin typeface="Helvetica"/>
                <a:cs typeface="Helvetica"/>
              </a:rPr>
              <a:t> are </a:t>
            </a:r>
            <a:r>
              <a:rPr lang="es-ES" sz="28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Credit</a:t>
            </a:r>
            <a:r>
              <a:rPr lang="es-ES" sz="28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28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Card</a:t>
            </a:r>
            <a:r>
              <a:rPr lang="es-ES" sz="28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28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Dumpshops</a:t>
            </a:r>
            <a:r>
              <a:rPr lang="es-ES" sz="2800" b="1" dirty="0" smtClean="0">
                <a:solidFill>
                  <a:srgbClr val="FA6016"/>
                </a:solidFill>
                <a:latin typeface="Helvetica"/>
                <a:cs typeface="Helvetica"/>
              </a:rPr>
              <a:t>?</a:t>
            </a:r>
            <a:endParaRPr lang="es-ES" sz="2800" b="1" dirty="0">
              <a:solidFill>
                <a:srgbClr val="FA6016"/>
              </a:solidFill>
              <a:latin typeface="Helvetica"/>
              <a:cs typeface="Helvetic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9589" y="1526215"/>
            <a:ext cx="5162536" cy="296622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</a:t>
            </a:r>
            <a:r>
              <a:rPr lang="en-US" dirty="0" smtClean="0"/>
              <a:t>nline stores that sell stolen credit card information</a:t>
            </a:r>
          </a:p>
          <a:p>
            <a:endParaRPr lang="en-US" dirty="0" smtClean="0"/>
          </a:p>
          <a:p>
            <a:r>
              <a:rPr lang="en-US" dirty="0" smtClean="0"/>
              <a:t>Currently ~90 shops across the underground</a:t>
            </a:r>
          </a:p>
          <a:p>
            <a:pPr lvl="1"/>
            <a:r>
              <a:rPr lang="en-US" dirty="0"/>
              <a:t>Only ~12 are considered Tier </a:t>
            </a:r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Only ~35 are considered Tier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029" y="1526215"/>
            <a:ext cx="3278459" cy="223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4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6340" y="573969"/>
            <a:ext cx="6521723" cy="857250"/>
          </a:xfrm>
        </p:spPr>
        <p:txBody>
          <a:bodyPr>
            <a:normAutofit fontScale="90000"/>
          </a:bodyPr>
          <a:lstStyle/>
          <a:p>
            <a:pPr algn="l"/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Where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do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they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get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the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 </a:t>
            </a:r>
            <a:r>
              <a:rPr lang="es-ES" sz="3200" b="1" dirty="0" err="1" smtClean="0">
                <a:solidFill>
                  <a:srgbClr val="FA6016"/>
                </a:solidFill>
                <a:latin typeface="Helvetica"/>
                <a:cs typeface="Helvetica"/>
              </a:rPr>
              <a:t>inventory</a:t>
            </a:r>
            <a:r>
              <a:rPr lang="es-ES" sz="3200" b="1" dirty="0" smtClean="0">
                <a:solidFill>
                  <a:srgbClr val="FA6016"/>
                </a:solidFill>
                <a:latin typeface="Helvetica"/>
                <a:cs typeface="Helvetica"/>
              </a:rPr>
              <a:t>?</a:t>
            </a:r>
            <a:endParaRPr lang="es-ES" sz="3200" b="1" dirty="0">
              <a:solidFill>
                <a:srgbClr val="FA6016"/>
              </a:solidFill>
              <a:latin typeface="Helvetica"/>
              <a:cs typeface="Helvetic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93" y="1526215"/>
            <a:ext cx="8205774" cy="326009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Global skimming efforts</a:t>
            </a:r>
          </a:p>
          <a:p>
            <a:pPr lvl="1"/>
            <a:r>
              <a:rPr lang="en-US" sz="2400" dirty="0" smtClean="0"/>
              <a:t>Gas pumps</a:t>
            </a:r>
          </a:p>
          <a:p>
            <a:pPr lvl="1"/>
            <a:r>
              <a:rPr lang="en-US" sz="2400" dirty="0" smtClean="0"/>
              <a:t>ATMs</a:t>
            </a:r>
          </a:p>
          <a:p>
            <a:pPr lvl="1"/>
            <a:r>
              <a:rPr lang="en-US" sz="2400" dirty="0" smtClean="0"/>
              <a:t>POS Terminals</a:t>
            </a:r>
            <a:endParaRPr lang="en-US" sz="2400" dirty="0"/>
          </a:p>
          <a:p>
            <a:pPr lvl="1"/>
            <a:endParaRPr lang="en-US" dirty="0" smtClean="0"/>
          </a:p>
          <a:p>
            <a:r>
              <a:rPr lang="en-US" dirty="0" smtClean="0"/>
              <a:t>Data breaches</a:t>
            </a:r>
          </a:p>
          <a:p>
            <a:pPr lvl="1"/>
            <a:r>
              <a:rPr lang="en-US" dirty="0" smtClean="0"/>
              <a:t>Intercontinental Hotel</a:t>
            </a:r>
          </a:p>
          <a:p>
            <a:pPr lvl="1"/>
            <a:r>
              <a:rPr lang="en-US" dirty="0" smtClean="0"/>
              <a:t>Chipotle</a:t>
            </a:r>
          </a:p>
          <a:p>
            <a:pPr lvl="1"/>
            <a:r>
              <a:rPr lang="en-US" dirty="0" smtClean="0"/>
              <a:t>Sonic &amp; Wholefoods</a:t>
            </a:r>
          </a:p>
          <a:p>
            <a:pPr lvl="1"/>
            <a:endParaRPr lang="en-US" dirty="0"/>
          </a:p>
          <a:p>
            <a:r>
              <a:rPr lang="en-US" dirty="0" smtClean="0"/>
              <a:t>Insider with access to customer info</a:t>
            </a:r>
          </a:p>
          <a:p>
            <a:endParaRPr lang="en-US" dirty="0" smtClean="0"/>
          </a:p>
          <a:p>
            <a:r>
              <a:rPr lang="en-US" dirty="0" smtClean="0"/>
              <a:t>Smaller scale Phishing, malware, hacking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122" y="3326733"/>
            <a:ext cx="4157663" cy="1794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122" y="1921090"/>
            <a:ext cx="4157663" cy="13581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4713" y="1304562"/>
            <a:ext cx="4022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Actor selling access to POS systems in Colombia and Chile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5876</TotalTime>
  <Words>827</Words>
  <Application>Microsoft Macintosh PowerPoint</Application>
  <PresentationFormat>On-screen Show (16:9)</PresentationFormat>
  <Paragraphs>165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Helvetica</vt:lpstr>
      <vt:lpstr>Mangal</vt:lpstr>
      <vt:lpstr>Office Theme</vt:lpstr>
      <vt:lpstr> Dump Shops Monitoring</vt:lpstr>
      <vt:lpstr>Introduction</vt:lpstr>
      <vt:lpstr>Things I noticed….</vt:lpstr>
      <vt:lpstr>So I thought...pawn shop scenario?</vt:lpstr>
      <vt:lpstr>So the big question was…</vt:lpstr>
      <vt:lpstr> Where can we access the actors and the dump shops?</vt:lpstr>
      <vt:lpstr>Marketplace Realities</vt:lpstr>
      <vt:lpstr>What are Credit Card Dumpshops?</vt:lpstr>
      <vt:lpstr>Where do they get the inventory?</vt:lpstr>
      <vt:lpstr>Shops provide data points for intel analysis</vt:lpstr>
      <vt:lpstr>“Finger on the pulse” through inventory monitoring</vt:lpstr>
      <vt:lpstr>Exposure in the underground – price and volume</vt:lpstr>
      <vt:lpstr>Detailed analysis of exposure</vt:lpstr>
      <vt:lpstr>Value of monitoring shop admins</vt:lpstr>
      <vt:lpstr>PowerPoint Presentation</vt:lpstr>
      <vt:lpstr>Joker’s Stash – New breach release?</vt:lpstr>
      <vt:lpstr>Joker’s Stash – New breach release?</vt:lpstr>
      <vt:lpstr>Joker’s Stash – New breach release?</vt:lpstr>
      <vt:lpstr>Joker’s Stash – New breach release?</vt:lpstr>
      <vt:lpstr>FireTigerr Released!!!</vt:lpstr>
      <vt:lpstr>PowerPoint Presentation</vt:lpstr>
      <vt:lpstr>PowerPoint Presentation</vt:lpstr>
      <vt:lpstr>What do we know from targeting Joker’s Stash?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Jason Passwaters</cp:lastModifiedBy>
  <cp:revision>106</cp:revision>
  <dcterms:created xsi:type="dcterms:W3CDTF">2010-04-12T23:12:02Z</dcterms:created>
  <dcterms:modified xsi:type="dcterms:W3CDTF">2017-10-26T18:51:29Z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